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394" r:id="rId2"/>
    <p:sldId id="395" r:id="rId3"/>
    <p:sldId id="39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397" r:id="rId22"/>
    <p:sldId id="280" r:id="rId23"/>
    <p:sldId id="281" r:id="rId24"/>
    <p:sldId id="282" r:id="rId25"/>
    <p:sldId id="283" r:id="rId26"/>
    <p:sldId id="398" r:id="rId27"/>
    <p:sldId id="285" r:id="rId28"/>
    <p:sldId id="399" r:id="rId29"/>
    <p:sldId id="287" r:id="rId30"/>
    <p:sldId id="257" r:id="rId31"/>
    <p:sldId id="351" r:id="rId3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AFBA3"/>
    <a:srgbClr val="37EB9E"/>
    <a:srgbClr val="03490D"/>
    <a:srgbClr val="3A122E"/>
    <a:srgbClr val="3440E2"/>
    <a:srgbClr val="000099"/>
    <a:srgbClr val="A0F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5" autoAdjust="0"/>
    <p:restoredTop sz="94614" autoAdjust="0"/>
  </p:normalViewPr>
  <p:slideViewPr>
    <p:cSldViewPr snapToGrid="0">
      <p:cViewPr varScale="1">
        <p:scale>
          <a:sx n="81" d="100"/>
          <a:sy n="81" d="100"/>
        </p:scale>
        <p:origin x="1397" y="62"/>
      </p:cViewPr>
      <p:guideLst>
        <p:guide orient="horz" pos="2175"/>
        <p:guide pos="2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4E6A4-6579-4F4B-8E3A-C6D2DC6037E9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A2F7ECA-37A7-4084-B79E-51030446F7E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b="1">
              <a:solidFill>
                <a:srgbClr val="00B050"/>
              </a:solidFill>
              <a:latin typeface="楷体"/>
              <a:ea typeface="方正舒体" pitchFamily="2" charset="-122"/>
            </a:rPr>
            <a:t>说一说</a:t>
          </a:r>
          <a:endParaRPr lang="zh-CN">
            <a:solidFill>
              <a:srgbClr val="00B050"/>
            </a:solidFill>
            <a:latin typeface="楷体"/>
            <a:ea typeface="方正舒体" pitchFamily="2" charset="-122"/>
          </a:endParaRPr>
        </a:p>
      </dgm:t>
    </dgm:pt>
    <dgm:pt modelId="{A6717597-CD86-43FA-ADCF-47FA54613727}" type="parTrans" cxnId="{2FC0C4FC-27C9-444B-BDF4-2902FB571EAC}">
      <dgm:prSet/>
      <dgm:spPr/>
      <dgm:t>
        <a:bodyPr/>
        <a:lstStyle/>
        <a:p>
          <a:endParaRPr lang="zh-CN" altLang="en-US"/>
        </a:p>
      </dgm:t>
    </dgm:pt>
    <dgm:pt modelId="{C6E95701-6D37-4151-8304-0D176FF633B5}" type="sibTrans" cxnId="{2FC0C4FC-27C9-444B-BDF4-2902FB571EAC}">
      <dgm:prSet/>
      <dgm:spPr/>
      <dgm:t>
        <a:bodyPr/>
        <a:lstStyle/>
        <a:p>
          <a:endParaRPr lang="zh-CN" altLang="en-US"/>
        </a:p>
      </dgm:t>
    </dgm:pt>
    <dgm:pt modelId="{F2B9EEAD-B844-499B-B2CD-15ECCB5BC81D}" type="pres">
      <dgm:prSet presAssocID="{A0C4E6A4-6579-4F4B-8E3A-C6D2DC6037E9}" presName="compositeShape" presStyleCnt="0">
        <dgm:presLayoutVars>
          <dgm:chMax val="7"/>
          <dgm:dir/>
          <dgm:resizeHandles val="exact"/>
        </dgm:presLayoutVars>
      </dgm:prSet>
      <dgm:spPr/>
    </dgm:pt>
    <dgm:pt modelId="{D4D6466D-A2C8-4B6C-AAB0-E8618B1545C8}" type="pres">
      <dgm:prSet presAssocID="{4A2F7ECA-37A7-4084-B79E-51030446F7EE}" presName="circ1TxSh" presStyleLbl="vennNode1" presStyleIdx="0" presStyleCnt="1" custScaleX="237479"/>
      <dgm:spPr/>
    </dgm:pt>
  </dgm:ptLst>
  <dgm:cxnLst>
    <dgm:cxn modelId="{7E29AABE-758F-4546-8505-FFBBFBAF66BC}" type="presOf" srcId="{4A2F7ECA-37A7-4084-B79E-51030446F7EE}" destId="{D4D6466D-A2C8-4B6C-AAB0-E8618B1545C8}" srcOrd="0" destOrd="0" presId="urn:microsoft.com/office/officeart/2005/8/layout/venn1"/>
    <dgm:cxn modelId="{5239CEF0-92A7-419B-8C2E-87603BC95A85}" type="presOf" srcId="{A0C4E6A4-6579-4F4B-8E3A-C6D2DC6037E9}" destId="{F2B9EEAD-B844-499B-B2CD-15ECCB5BC81D}" srcOrd="0" destOrd="0" presId="urn:microsoft.com/office/officeart/2005/8/layout/venn1"/>
    <dgm:cxn modelId="{2FC0C4FC-27C9-444B-BDF4-2902FB571EAC}" srcId="{A0C4E6A4-6579-4F4B-8E3A-C6D2DC6037E9}" destId="{4A2F7ECA-37A7-4084-B79E-51030446F7EE}" srcOrd="0" destOrd="0" parTransId="{A6717597-CD86-43FA-ADCF-47FA54613727}" sibTransId="{C6E95701-6D37-4151-8304-0D176FF633B5}"/>
    <dgm:cxn modelId="{BD6422E2-8763-4F04-A311-00C77C43082C}" type="presParOf" srcId="{F2B9EEAD-B844-499B-B2CD-15ECCB5BC81D}" destId="{D4D6466D-A2C8-4B6C-AAB0-E8618B1545C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300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210425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1557338"/>
            <a:ext cx="7921625" cy="381635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3189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07944" y="188913"/>
            <a:ext cx="1980406" cy="51847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188913"/>
            <a:ext cx="5826413" cy="51847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969247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64896" cy="2016224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EC2F4E8-994B-4B8F-A6A2-772CBDD8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5ADD960-0D2D-4070-B2BB-0A9FD90C55F2}" type="datetimeFigureOut">
              <a:rPr lang="zh-CN" altLang="en-US"/>
              <a:pPr>
                <a:defRPr/>
              </a:pPr>
              <a:t>2019/12/17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39AEDD09-2404-423B-A75E-2E4E1A97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4620F36-68EB-4415-B656-108F05AA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 noProof="1" dirty="0">
                <a:solidFill>
                  <a:srgbClr val="898989"/>
                </a:solidFill>
                <a:latin typeface="Calibri" pitchFamily="34" charset="0"/>
                <a:cs typeface="+mn-ea"/>
              </a:defRPr>
            </a:lvl1pPr>
          </a:lstStyle>
          <a:p>
            <a:pPr>
              <a:defRPr/>
            </a:pPr>
            <a:fld id="{5F8544A9-3C7E-4DAE-8BAE-E28A7F0FEF0B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261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210425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5" y="1557338"/>
            <a:ext cx="7921625" cy="381635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926874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55507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210425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557338"/>
            <a:ext cx="3881596" cy="381635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6754" y="1557338"/>
            <a:ext cx="3881596" cy="381635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52374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24353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210425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65069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7396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795500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42520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/>
        </p:nvSpPr>
        <p:spPr>
          <a:xfrm>
            <a:off x="1934767" y="1107282"/>
            <a:ext cx="5255419" cy="854869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wrap="square" lIns="68580" tIns="34290" rIns="68580" bIns="34290" anchor="ctr"/>
          <a:lstStyle/>
          <a:p>
            <a:pPr lvl="0" algn="ctr" eaLnBrk="1" hangingPunct="1">
              <a:buClr>
                <a:srgbClr val="000000"/>
              </a:buClr>
            </a:pPr>
            <a:r>
              <a:rPr lang="zh-CN" altLang="en-US" sz="3300" b="1" dirty="0">
                <a:solidFill>
                  <a:schemeClr val="tx2"/>
                </a:solidFill>
                <a:latin typeface="宋体" charset="-122"/>
                <a:ea typeface="宋体" charset="-122"/>
              </a:rPr>
              <a:t>第三章　物态变化</a:t>
            </a:r>
            <a:endParaRPr lang="zh-CN" altLang="en-US" sz="30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4" name="文本框 2"/>
          <p:cNvSpPr txBox="1"/>
          <p:nvPr/>
        </p:nvSpPr>
        <p:spPr>
          <a:xfrm>
            <a:off x="1143000" y="1970961"/>
            <a:ext cx="6853238" cy="5486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 eaLnBrk="0" hangingPunct="0"/>
            <a:r>
              <a:rPr lang="zh-CN" altLang="en-US" sz="3000" b="1" dirty="0">
                <a:latin typeface="楷体_GB2312" pitchFamily="49" charset="-122"/>
                <a:ea typeface="楷体_GB2312" pitchFamily="49" charset="-122"/>
                <a:sym typeface="Arial" charset="0"/>
              </a:rPr>
              <a:t>第</a:t>
            </a:r>
            <a:r>
              <a:rPr lang="en-US" altLang="zh-CN" sz="3000" b="1" dirty="0">
                <a:latin typeface="楷体_GB2312" pitchFamily="49" charset="-122"/>
                <a:ea typeface="楷体_GB2312" pitchFamily="49" charset="-122"/>
                <a:sym typeface="Arial" charset="0"/>
              </a:rPr>
              <a:t>4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  <a:sym typeface="Arial" charset="0"/>
              </a:rPr>
              <a:t>节　升华和凝华</a:t>
            </a:r>
            <a:endParaRPr lang="zh-CN" altLang="en-US" sz="30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84475"/>
            <a:ext cx="4379595" cy="22517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0" y="2785110"/>
            <a:ext cx="3152140" cy="2095500"/>
          </a:xfrm>
          <a:prstGeom prst="rect">
            <a:avLst/>
          </a:prstGeom>
        </p:spPr>
      </p:pic>
      <p:pic>
        <p:nvPicPr>
          <p:cNvPr id="4" name="图片 3" descr="u=2675906724,55284969&amp;fm=21&amp;gp=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25" y="3928110"/>
            <a:ext cx="279019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=876673370,178008566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" y="1944370"/>
            <a:ext cx="3500120" cy="276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55445" y="1072516"/>
            <a:ext cx="5111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ahoma" pitchFamily="34" charset="0"/>
              </a:rPr>
              <a:t>生活中的升华和凝华及应用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3850" y="4800602"/>
            <a:ext cx="36004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Tahoma" pitchFamily="34" charset="0"/>
              </a:rPr>
              <a:t>樟脑丸放在箱子里，过几个月会变小或消失。</a:t>
            </a:r>
            <a:r>
              <a:rPr lang="zh-CN" altLang="en-US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zh-CN" altLang="en-US">
              <a:latin typeface="Tahoma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15380" y="5516801"/>
            <a:ext cx="2447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ahoma" pitchFamily="34" charset="0"/>
              </a:rPr>
              <a:t>升华</a:t>
            </a:r>
          </a:p>
        </p:txBody>
      </p:sp>
      <p:pic>
        <p:nvPicPr>
          <p:cNvPr id="18438" name="Picture 2" descr="200811023550208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66" y="1901190"/>
            <a:ext cx="4032885" cy="280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11752" y="4931569"/>
            <a:ext cx="3070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冬天玻璃上的冰花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940426" y="5320030"/>
            <a:ext cx="2037715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凝华</a:t>
            </a:r>
          </a:p>
        </p:txBody>
      </p:sp>
    </p:spTree>
    <p:extLst>
      <p:ext uri="{BB962C8B-B14F-4D97-AF65-F5344CB8AC3E}">
        <p14:creationId xmlns:p14="http://schemas.microsoft.com/office/powerpoint/2010/main" val="311883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utoUpdateAnimBg="0"/>
      <p:bldP spid="18437" grpId="0" bldLvl="0" animBg="1" autoUpdateAnimBg="0"/>
      <p:bldP spid="18439" grpId="0" bldLvl="0" autoUpdateAnimBg="0"/>
      <p:bldP spid="18440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3611e01a76838da267fb5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5" b="17250"/>
          <a:stretch>
            <a:fillRect/>
          </a:stretch>
        </p:blipFill>
        <p:spPr bwMode="auto">
          <a:xfrm>
            <a:off x="395288" y="1863328"/>
            <a:ext cx="3744912" cy="253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8165" y="4563666"/>
            <a:ext cx="432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11111"/>
                </a:solidFill>
                <a:latin typeface="楷体_GB2312" pitchFamily="49" charset="-122"/>
              </a:rPr>
              <a:t>一直冰冻的衣服也能干</a:t>
            </a:r>
          </a:p>
        </p:txBody>
      </p:sp>
      <p:pic>
        <p:nvPicPr>
          <p:cNvPr id="19460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964407"/>
            <a:ext cx="88265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2" y="4992609"/>
            <a:ext cx="2447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ahoma" pitchFamily="34" charset="0"/>
              </a:rPr>
              <a:t>升华</a:t>
            </a:r>
            <a:endParaRPr lang="zh-CN" altLang="en-US"/>
          </a:p>
        </p:txBody>
      </p:sp>
      <p:pic>
        <p:nvPicPr>
          <p:cNvPr id="19462" name="Picture 2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970485"/>
            <a:ext cx="4132262" cy="232529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4500565" y="4400551"/>
            <a:ext cx="4103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夏天从冰箱里取出的冰棍上出现“</a:t>
            </a:r>
            <a:r>
              <a:rPr lang="zh-CN" altLang="en-US" sz="2800" b="1">
                <a:solidFill>
                  <a:srgbClr val="FF6600"/>
                </a:solidFill>
                <a:latin typeface="Times New Roman" pitchFamily="18" charset="0"/>
                <a:ea typeface="楷体_GB2312" pitchFamily="49" charset="-122"/>
              </a:rPr>
              <a:t>白粉</a:t>
            </a: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”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46764" y="5181918"/>
            <a:ext cx="906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凝华</a:t>
            </a:r>
          </a:p>
        </p:txBody>
      </p:sp>
    </p:spTree>
    <p:extLst>
      <p:ext uri="{BB962C8B-B14F-4D97-AF65-F5344CB8AC3E}">
        <p14:creationId xmlns:p14="http://schemas.microsoft.com/office/powerpoint/2010/main" val="17168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utoUpdateAnimBg="0"/>
      <p:bldP spid="19461" grpId="0" bldLvl="0" animBg="1" autoUpdateAnimBg="0"/>
      <p:bldP spid="19463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/>
          <p:nvPr/>
        </p:nvGrpSpPr>
        <p:grpSpPr bwMode="auto">
          <a:xfrm>
            <a:off x="376555" y="1860710"/>
            <a:ext cx="4191000" cy="2070497"/>
            <a:chOff x="0" y="0"/>
            <a:chExt cx="2640" cy="1739"/>
          </a:xfrm>
        </p:grpSpPr>
        <p:pic>
          <p:nvPicPr>
            <p:cNvPr id="20483" name="Picture 32" descr="20080118203842109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8" cy="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4" name="Text Box 17"/>
            <p:cNvSpPr txBox="1">
              <a:spLocks noChangeArrowheads="1"/>
            </p:cNvSpPr>
            <p:nvPr/>
          </p:nvSpPr>
          <p:spPr bwMode="auto">
            <a:xfrm>
              <a:off x="2016" y="0"/>
              <a:ext cx="62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3200" b="1" i="1">
                  <a:solidFill>
                    <a:srgbClr val="66FF33"/>
                  </a:solidFill>
                  <a:latin typeface="Tahoma" pitchFamily="34" charset="0"/>
                  <a:ea typeface="华文中宋" pitchFamily="2" charset="-122"/>
                </a:rPr>
                <a:t>雪</a:t>
              </a:r>
            </a:p>
          </p:txBody>
        </p:sp>
      </p:grpSp>
      <p:sp>
        <p:nvSpPr>
          <p:cNvPr id="20485" name="WordArt 21"/>
          <p:cNvSpPr>
            <a:spLocks noChangeArrowheads="1" noChangeShapeType="1"/>
          </p:cNvSpPr>
          <p:nvPr/>
        </p:nvSpPr>
        <p:spPr bwMode="auto">
          <a:xfrm>
            <a:off x="2185988" y="914400"/>
            <a:ext cx="4824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华文行楷"/>
                <a:ea typeface="华文行楷"/>
              </a:rPr>
              <a:t>生活中的物理</a:t>
            </a:r>
          </a:p>
        </p:txBody>
      </p:sp>
      <p:grpSp>
        <p:nvGrpSpPr>
          <p:cNvPr id="20486" name="Group 6"/>
          <p:cNvGrpSpPr/>
          <p:nvPr/>
        </p:nvGrpSpPr>
        <p:grpSpPr bwMode="auto">
          <a:xfrm>
            <a:off x="5100955" y="1827373"/>
            <a:ext cx="3657600" cy="1899047"/>
            <a:chOff x="0" y="0"/>
            <a:chExt cx="3657600" cy="2532063"/>
          </a:xfrm>
        </p:grpSpPr>
        <p:pic>
          <p:nvPicPr>
            <p:cNvPr id="20487" name="Picture 30" descr="33892401945735009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7600" cy="253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20"/>
            <p:cNvSpPr txBox="1">
              <a:spLocks noChangeArrowheads="1"/>
            </p:cNvSpPr>
            <p:nvPr/>
          </p:nvSpPr>
          <p:spPr bwMode="auto">
            <a:xfrm>
              <a:off x="2667000" y="59871"/>
              <a:ext cx="914400" cy="7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3200" b="1" i="1">
                  <a:solidFill>
                    <a:srgbClr val="66FF33"/>
                  </a:solidFill>
                  <a:latin typeface="Tahoma" pitchFamily="34" charset="0"/>
                  <a:ea typeface="华文中宋" pitchFamily="2" charset="-122"/>
                </a:rPr>
                <a:t>霜</a:t>
              </a:r>
            </a:p>
          </p:txBody>
        </p:sp>
      </p:grpSp>
      <p:sp>
        <p:nvSpPr>
          <p:cNvPr id="20489" name="Text Box 46"/>
          <p:cNvSpPr txBox="1">
            <a:spLocks noChangeArrowheads="1"/>
          </p:cNvSpPr>
          <p:nvPr/>
        </p:nvSpPr>
        <p:spPr bwMode="auto">
          <a:xfrm>
            <a:off x="376555" y="3426382"/>
            <a:ext cx="1143000" cy="646331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Tahoma" pitchFamily="34" charset="0"/>
                <a:ea typeface="幼圆" pitchFamily="49" charset="-122"/>
              </a:rPr>
              <a:t>凝华</a:t>
            </a:r>
          </a:p>
        </p:txBody>
      </p:sp>
      <p:sp>
        <p:nvSpPr>
          <p:cNvPr id="20491" name="Text Box 54"/>
          <p:cNvSpPr txBox="1">
            <a:spLocks noChangeArrowheads="1"/>
          </p:cNvSpPr>
          <p:nvPr/>
        </p:nvSpPr>
        <p:spPr bwMode="auto">
          <a:xfrm>
            <a:off x="7615555" y="3245407"/>
            <a:ext cx="1143000" cy="646331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Tahoma" pitchFamily="34" charset="0"/>
                <a:ea typeface="幼圆" pitchFamily="49" charset="-122"/>
              </a:rPr>
              <a:t>凝华</a:t>
            </a:r>
          </a:p>
        </p:txBody>
      </p:sp>
      <p:sp>
        <p:nvSpPr>
          <p:cNvPr id="20492" name="Text Box 55"/>
          <p:cNvSpPr txBox="1">
            <a:spLocks noChangeArrowheads="1"/>
          </p:cNvSpPr>
          <p:nvPr/>
        </p:nvSpPr>
        <p:spPr bwMode="auto">
          <a:xfrm>
            <a:off x="370205" y="4283631"/>
            <a:ext cx="76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CC00FF"/>
                </a:solidFill>
                <a:latin typeface="Times New Roman" pitchFamily="18" charset="0"/>
                <a:ea typeface="华文中宋" pitchFamily="2" charset="-122"/>
              </a:rPr>
              <a:t>水蒸气</a:t>
            </a:r>
          </a:p>
        </p:txBody>
      </p:sp>
      <p:sp>
        <p:nvSpPr>
          <p:cNvPr id="20493" name="Line 56"/>
          <p:cNvSpPr>
            <a:spLocks noChangeShapeType="1"/>
          </p:cNvSpPr>
          <p:nvPr/>
        </p:nvSpPr>
        <p:spPr bwMode="auto">
          <a:xfrm>
            <a:off x="1208405" y="4797981"/>
            <a:ext cx="1295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Text Box 57"/>
          <p:cNvSpPr txBox="1">
            <a:spLocks noChangeArrowheads="1"/>
          </p:cNvSpPr>
          <p:nvPr/>
        </p:nvSpPr>
        <p:spPr bwMode="auto">
          <a:xfrm>
            <a:off x="2503805" y="4340781"/>
            <a:ext cx="83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CC00FF"/>
                </a:solidFill>
                <a:latin typeface="Times New Roman" pitchFamily="18" charset="0"/>
                <a:ea typeface="华文中宋" pitchFamily="2" charset="-122"/>
              </a:rPr>
              <a:t>小冰晶</a:t>
            </a:r>
          </a:p>
        </p:txBody>
      </p:sp>
      <p:sp>
        <p:nvSpPr>
          <p:cNvPr id="20495" name="Rectangle 58"/>
          <p:cNvSpPr>
            <a:spLocks noChangeArrowheads="1"/>
          </p:cNvSpPr>
          <p:nvPr/>
        </p:nvSpPr>
        <p:spPr bwMode="auto">
          <a:xfrm>
            <a:off x="1056006" y="4855131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99"/>
                </a:solidFill>
                <a:latin typeface="Times New Roman" pitchFamily="18" charset="0"/>
                <a:ea typeface="华文中宋" pitchFamily="2" charset="-122"/>
              </a:rPr>
              <a:t>（遇冷）</a:t>
            </a:r>
          </a:p>
        </p:txBody>
      </p:sp>
      <p:grpSp>
        <p:nvGrpSpPr>
          <p:cNvPr id="20496" name="Group 16"/>
          <p:cNvGrpSpPr/>
          <p:nvPr/>
        </p:nvGrpSpPr>
        <p:grpSpPr bwMode="auto">
          <a:xfrm>
            <a:off x="3462655" y="3426381"/>
            <a:ext cx="3962400" cy="2228850"/>
            <a:chOff x="0" y="0"/>
            <a:chExt cx="2496" cy="1872"/>
          </a:xfrm>
        </p:grpSpPr>
        <p:pic>
          <p:nvPicPr>
            <p:cNvPr id="20497" name="Picture 51" descr="20071206082404302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96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Rectangle 52"/>
            <p:cNvSpPr>
              <a:spLocks noChangeArrowheads="1"/>
            </p:cNvSpPr>
            <p:nvPr/>
          </p:nvSpPr>
          <p:spPr bwMode="auto">
            <a:xfrm>
              <a:off x="48" y="0"/>
              <a:ext cx="86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 i="1">
                  <a:solidFill>
                    <a:srgbClr val="66FF33"/>
                  </a:solidFill>
                  <a:latin typeface="Tahoma" pitchFamily="34" charset="0"/>
                  <a:ea typeface="华文中宋" pitchFamily="2" charset="-122"/>
                </a:rPr>
                <a:t>雾淞</a:t>
              </a:r>
            </a:p>
          </p:txBody>
        </p:sp>
      </p:grpSp>
      <p:sp>
        <p:nvSpPr>
          <p:cNvPr id="20490" name="Text Box 48"/>
          <p:cNvSpPr txBox="1">
            <a:spLocks noChangeArrowheads="1"/>
          </p:cNvSpPr>
          <p:nvPr/>
        </p:nvSpPr>
        <p:spPr bwMode="auto">
          <a:xfrm>
            <a:off x="6353810" y="5009437"/>
            <a:ext cx="1143000" cy="646331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Tahoma" pitchFamily="34" charset="0"/>
                <a:ea typeface="幼圆" pitchFamily="49" charset="-122"/>
              </a:rPr>
              <a:t>凝华</a:t>
            </a:r>
          </a:p>
        </p:txBody>
      </p:sp>
    </p:spTree>
    <p:extLst>
      <p:ext uri="{BB962C8B-B14F-4D97-AF65-F5344CB8AC3E}">
        <p14:creationId xmlns:p14="http://schemas.microsoft.com/office/powerpoint/2010/main" val="134485888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ldLvl="0" animBg="1" autoUpdateAnimBg="0"/>
      <p:bldP spid="20491" grpId="0" bldLvl="0" animBg="1" autoUpdateAnimBg="0"/>
      <p:bldP spid="20492" grpId="0" autoUpdateAnimBg="0"/>
      <p:bldP spid="20493" grpId="0" bldLvl="0" animBg="1"/>
      <p:bldP spid="20494" grpId="0" autoUpdateAnimBg="0"/>
      <p:bldP spid="20495" grpId="0" autoUpdateAnimBg="0"/>
      <p:bldP spid="20490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8776" y="1017270"/>
            <a:ext cx="3578225" cy="3581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000" b="1">
                <a:solidFill>
                  <a:srgbClr val="0066FF"/>
                </a:solidFill>
                <a:latin typeface="黑体" pitchFamily="2" charset="-122"/>
              </a:rPr>
              <a:t>干冰的应用</a:t>
            </a:r>
            <a:br>
              <a:rPr lang="zh-CN" altLang="en-US" sz="3600" b="1">
                <a:solidFill>
                  <a:srgbClr val="0066FF"/>
                </a:solidFill>
                <a:latin typeface="黑体" pitchFamily="2" charset="-122"/>
              </a:rPr>
            </a:br>
            <a:endParaRPr lang="zh-CN" altLang="en-US" sz="3600" b="1">
              <a:solidFill>
                <a:srgbClr val="0066FF"/>
              </a:solidFill>
              <a:latin typeface="黑体" pitchFamily="2" charset="-122"/>
            </a:endParaRPr>
          </a:p>
        </p:txBody>
      </p:sp>
      <p:pic>
        <p:nvPicPr>
          <p:cNvPr id="21507" name="Picture 4" descr="T1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06179"/>
            <a:ext cx="68770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5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L_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57300"/>
            <a:ext cx="2286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Group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7" y="1995489"/>
            <a:ext cx="2676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 4"/>
          <p:cNvGrpSpPr/>
          <p:nvPr/>
        </p:nvGrpSpPr>
        <p:grpSpPr bwMode="auto">
          <a:xfrm>
            <a:off x="3886200" y="1657350"/>
            <a:ext cx="838200" cy="457200"/>
            <a:chOff x="0" y="0"/>
            <a:chExt cx="528" cy="384"/>
          </a:xfrm>
        </p:grpSpPr>
        <p:sp>
          <p:nvSpPr>
            <p:cNvPr id="22533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4" name="AutoShape 9"/>
            <p:cNvSpPr>
              <a:spLocks noChangeArrowheads="1"/>
            </p:cNvSpPr>
            <p:nvPr/>
          </p:nvSpPr>
          <p:spPr bwMode="auto">
            <a:xfrm>
              <a:off x="192" y="48"/>
              <a:ext cx="48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5" name="AutoShape 10"/>
            <p:cNvSpPr>
              <a:spLocks noChangeArrowheads="1"/>
            </p:cNvSpPr>
            <p:nvPr/>
          </p:nvSpPr>
          <p:spPr bwMode="auto">
            <a:xfrm>
              <a:off x="288" y="144"/>
              <a:ext cx="96" cy="144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6" name="AutoShape 11"/>
            <p:cNvSpPr>
              <a:spLocks noChangeArrowheads="1"/>
            </p:cNvSpPr>
            <p:nvPr/>
          </p:nvSpPr>
          <p:spPr bwMode="auto">
            <a:xfrm flipV="1">
              <a:off x="432" y="336"/>
              <a:ext cx="96" cy="4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537" name="AutoShape 12"/>
          <p:cNvSpPr>
            <a:spLocks noChangeArrowheads="1"/>
          </p:cNvSpPr>
          <p:nvPr/>
        </p:nvSpPr>
        <p:spPr bwMode="auto">
          <a:xfrm>
            <a:off x="5638800" y="1143000"/>
            <a:ext cx="2133600" cy="929640"/>
          </a:xfrm>
          <a:prstGeom prst="wedgeRoundRectCallout">
            <a:avLst>
              <a:gd name="adj1" fmla="val -51565"/>
              <a:gd name="adj2" fmla="val 666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>
                <a:solidFill>
                  <a:srgbClr val="6666FF"/>
                </a:solidFill>
              </a:rPr>
              <a:t>把干冰撒入冷云层中</a:t>
            </a:r>
          </a:p>
        </p:txBody>
      </p:sp>
      <p:sp>
        <p:nvSpPr>
          <p:cNvPr id="22538" name="AutoShape 13"/>
          <p:cNvSpPr>
            <a:spLocks noChangeArrowheads="1"/>
          </p:cNvSpPr>
          <p:nvPr/>
        </p:nvSpPr>
        <p:spPr bwMode="auto">
          <a:xfrm>
            <a:off x="5715000" y="2743200"/>
            <a:ext cx="2889250" cy="1657350"/>
          </a:xfrm>
          <a:prstGeom prst="wedgeRoundRectCallout">
            <a:avLst>
              <a:gd name="adj1" fmla="val -39944"/>
              <a:gd name="adj2" fmla="val -6307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>
                <a:solidFill>
                  <a:srgbClr val="6666FF"/>
                </a:solidFill>
              </a:rPr>
              <a:t>干冰</a:t>
            </a:r>
            <a:r>
              <a:rPr lang="zh-CN" altLang="en-US">
                <a:solidFill>
                  <a:srgbClr val="FF0000"/>
                </a:solidFill>
              </a:rPr>
              <a:t>升华</a:t>
            </a:r>
            <a:r>
              <a:rPr lang="zh-CN" altLang="en-US">
                <a:solidFill>
                  <a:srgbClr val="6666FF"/>
                </a:solidFill>
              </a:rPr>
              <a:t>吸热，空气中的水蒸气</a:t>
            </a:r>
            <a:r>
              <a:rPr lang="zh-CN" altLang="en-US">
                <a:solidFill>
                  <a:srgbClr val="FF0000"/>
                </a:solidFill>
              </a:rPr>
              <a:t>凝华</a:t>
            </a:r>
            <a:r>
              <a:rPr lang="zh-CN" altLang="en-US">
                <a:solidFill>
                  <a:srgbClr val="6666FF"/>
                </a:solidFill>
              </a:rPr>
              <a:t>成小冰粒或</a:t>
            </a:r>
            <a:r>
              <a:rPr lang="zh-CN" altLang="en-US">
                <a:solidFill>
                  <a:srgbClr val="FF0000"/>
                </a:solidFill>
              </a:rPr>
              <a:t>液化</a:t>
            </a:r>
            <a:r>
              <a:rPr lang="zh-CN" altLang="en-US">
                <a:solidFill>
                  <a:srgbClr val="6666FF"/>
                </a:solidFill>
              </a:rPr>
              <a:t>小水珠</a:t>
            </a:r>
          </a:p>
        </p:txBody>
      </p:sp>
      <p:pic>
        <p:nvPicPr>
          <p:cNvPr id="22539" name="Text Box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918098"/>
            <a:ext cx="1336675" cy="36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3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ldLvl="0" animBg="1" autoUpdateAnimBg="0"/>
      <p:bldP spid="2253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L_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00150"/>
            <a:ext cx="2286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Group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40" y="1699022"/>
            <a:ext cx="4816475" cy="18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8"/>
          <p:cNvSpPr>
            <a:spLocks noChangeArrowheads="1"/>
          </p:cNvSpPr>
          <p:nvPr/>
        </p:nvSpPr>
        <p:spPr bwMode="auto">
          <a:xfrm>
            <a:off x="6156326" y="3267076"/>
            <a:ext cx="2327275" cy="1403985"/>
          </a:xfrm>
          <a:prstGeom prst="wedgeRoundRectCallout">
            <a:avLst>
              <a:gd name="adj1" fmla="val -46806"/>
              <a:gd name="adj2" fmla="val -6645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800">
                <a:solidFill>
                  <a:srgbClr val="0000FF"/>
                </a:solidFill>
              </a:rPr>
              <a:t>小冰粒和小水珠越聚越多而下降</a:t>
            </a:r>
          </a:p>
        </p:txBody>
      </p:sp>
      <p:sp>
        <p:nvSpPr>
          <p:cNvPr id="23557" name="AutoShape 10"/>
          <p:cNvSpPr>
            <a:spLocks noChangeArrowheads="1"/>
          </p:cNvSpPr>
          <p:nvPr/>
        </p:nvSpPr>
        <p:spPr bwMode="auto">
          <a:xfrm>
            <a:off x="4284663" y="3590925"/>
            <a:ext cx="990600" cy="85725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4495841" y="3752851"/>
            <a:ext cx="5539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>
                <a:solidFill>
                  <a:srgbClr val="FF0000"/>
                </a:solidFill>
              </a:rPr>
              <a:t>下降</a:t>
            </a:r>
          </a:p>
        </p:txBody>
      </p:sp>
      <p:pic>
        <p:nvPicPr>
          <p:cNvPr id="23559" name="Text Box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918098"/>
            <a:ext cx="1336675" cy="36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45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nimBg="1" autoUpdateAnimBg="0"/>
      <p:bldP spid="23557" grpId="0" animBg="1" autoUpdateAnimBg="0"/>
      <p:bldP spid="235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L_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14450"/>
            <a:ext cx="2667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Group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2" y="2452689"/>
            <a:ext cx="4816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8"/>
          <p:cNvSpPr>
            <a:spLocks noChangeArrowheads="1"/>
          </p:cNvSpPr>
          <p:nvPr/>
        </p:nvSpPr>
        <p:spPr bwMode="auto">
          <a:xfrm>
            <a:off x="4800600" y="4800600"/>
            <a:ext cx="990600" cy="1028700"/>
          </a:xfrm>
          <a:prstGeom prst="upArrow">
            <a:avLst>
              <a:gd name="adj1" fmla="val 57694"/>
              <a:gd name="adj2" fmla="val 4615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暖流</a:t>
            </a:r>
          </a:p>
        </p:txBody>
      </p:sp>
      <p:pic>
        <p:nvPicPr>
          <p:cNvPr id="24581" name="Group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2" y="4107656"/>
            <a:ext cx="3914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27"/>
          <p:cNvSpPr>
            <a:spLocks noChangeArrowheads="1"/>
          </p:cNvSpPr>
          <p:nvPr/>
        </p:nvSpPr>
        <p:spPr bwMode="auto">
          <a:xfrm>
            <a:off x="5791201" y="1380491"/>
            <a:ext cx="2814955" cy="1238885"/>
          </a:xfrm>
          <a:prstGeom prst="wedgeRoundRectCallout">
            <a:avLst>
              <a:gd name="adj1" fmla="val -42944"/>
              <a:gd name="adj2" fmla="val 8159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>
                <a:solidFill>
                  <a:srgbClr val="0000FF"/>
                </a:solidFill>
              </a:rPr>
              <a:t>遇到暖流小冰粒熔化为雨点,与小水珠一起降落</a:t>
            </a:r>
          </a:p>
        </p:txBody>
      </p:sp>
      <p:pic>
        <p:nvPicPr>
          <p:cNvPr id="24583" name="Text Box 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918098"/>
            <a:ext cx="1336675" cy="36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515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70486"/>
            <a:ext cx="7016750" cy="39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4676" y="1214755"/>
            <a:ext cx="856932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>
                <a:solidFill>
                  <a:srgbClr val="CC0000"/>
                </a:solidFill>
              </a:rPr>
              <a:t>舞台上的</a:t>
            </a:r>
            <a:r>
              <a:rPr lang="zh-CN" altLang="en-US" b="1">
                <a:solidFill>
                  <a:srgbClr val="CC0000"/>
                </a:solidFill>
                <a:latin typeface="Times New Roman" pitchFamily="18" charset="0"/>
              </a:rPr>
              <a:t>“</a:t>
            </a:r>
            <a:r>
              <a:rPr lang="zh-CN" altLang="en-US" b="1">
                <a:solidFill>
                  <a:srgbClr val="CC0000"/>
                </a:solidFill>
              </a:rPr>
              <a:t>雾</a:t>
            </a:r>
            <a:r>
              <a:rPr lang="zh-CN" altLang="en-US" b="1">
                <a:solidFill>
                  <a:srgbClr val="CC0000"/>
                </a:solidFill>
                <a:latin typeface="Times New Roman" pitchFamily="18" charset="0"/>
              </a:rPr>
              <a:t>”</a:t>
            </a:r>
            <a:r>
              <a:rPr lang="zh-CN" altLang="en-US" b="1">
                <a:solidFill>
                  <a:srgbClr val="CC0000"/>
                </a:solidFill>
              </a:rPr>
              <a:t>是怎么造出来的？</a:t>
            </a:r>
          </a:p>
        </p:txBody>
      </p:sp>
    </p:spTree>
    <p:extLst>
      <p:ext uri="{BB962C8B-B14F-4D97-AF65-F5344CB8AC3E}">
        <p14:creationId xmlns:p14="http://schemas.microsoft.com/office/powerpoint/2010/main" val="425802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水循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1" y="1699895"/>
            <a:ext cx="8152765" cy="430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964407"/>
            <a:ext cx="88265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58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>
            <a:normAutofit fontScale="90000"/>
          </a:bodyPr>
          <a:lstStyle/>
          <a:p>
            <a:r>
              <a:rPr lang="zh-CN" altLang="en-US" b="1"/>
              <a:t>节约用水 珍惜水资源</a:t>
            </a:r>
          </a:p>
        </p:txBody>
      </p:sp>
      <p:pic>
        <p:nvPicPr>
          <p:cNvPr id="27651" name="Picture 3" descr="水滴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20" y="1988423"/>
            <a:ext cx="27241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82758" y="1988901"/>
            <a:ext cx="647700" cy="26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Pct val="100000"/>
              <a:buFont typeface="Arial" pitchFamily="34" charset="0"/>
              <a:buNone/>
            </a:pPr>
            <a:r>
              <a:rPr lang="zh-CN" altLang="en-US" sz="2800" b="1"/>
              <a:t>珍惜每一滴水</a:t>
            </a:r>
          </a:p>
        </p:txBody>
      </p:sp>
      <p:pic>
        <p:nvPicPr>
          <p:cNvPr id="27653" name="Picture 5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5" y="1880077"/>
            <a:ext cx="2822575" cy="291584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42670" y="4957843"/>
            <a:ext cx="7488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b="1"/>
              <a:t>世界水日：</a:t>
            </a:r>
            <a:r>
              <a:rPr lang="en-US" b="1"/>
              <a:t>1993</a:t>
            </a:r>
            <a:r>
              <a:rPr lang="zh-CN" altLang="en-US" b="1"/>
              <a:t>年</a:t>
            </a:r>
            <a:r>
              <a:rPr lang="en-US" b="1"/>
              <a:t>1</a:t>
            </a:r>
            <a:r>
              <a:rPr lang="zh-CN" altLang="en-US" b="1"/>
              <a:t>月</a:t>
            </a:r>
            <a:r>
              <a:rPr lang="en-US" b="1"/>
              <a:t>18</a:t>
            </a:r>
            <a:r>
              <a:rPr lang="zh-CN" altLang="en-US" b="1"/>
              <a:t>日，第</a:t>
            </a:r>
            <a:r>
              <a:rPr lang="en-US" b="1"/>
              <a:t>47</a:t>
            </a:r>
            <a:r>
              <a:rPr lang="zh-CN" altLang="en-US" b="1"/>
              <a:t>届联合国大会确定自</a:t>
            </a:r>
            <a:r>
              <a:rPr lang="en-US" b="1"/>
              <a:t>1993</a:t>
            </a:r>
            <a:r>
              <a:rPr lang="zh-CN" altLang="en-US" b="1"/>
              <a:t>年起，将每年的</a:t>
            </a:r>
            <a:r>
              <a:rPr lang="en-US" b="1"/>
              <a:t>3</a:t>
            </a:r>
            <a:r>
              <a:rPr lang="zh-CN" altLang="en-US" b="1"/>
              <a:t>月</a:t>
            </a:r>
            <a:r>
              <a:rPr lang="en-US" b="1"/>
              <a:t>22</a:t>
            </a:r>
            <a:r>
              <a:rPr lang="zh-CN" altLang="en-US" b="1"/>
              <a:t>日定为世界水日。</a:t>
            </a:r>
          </a:p>
        </p:txBody>
      </p:sp>
    </p:spTree>
    <p:extLst>
      <p:ext uri="{BB962C8B-B14F-4D97-AF65-F5344CB8AC3E}">
        <p14:creationId xmlns:p14="http://schemas.microsoft.com/office/powerpoint/2010/main" val="15406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 autoUpdateAnimBg="0"/>
      <p:bldP spid="276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2007120608241230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2007100205030618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138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 descr="树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图片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雾凇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" descr="0e1370bf0d64383118d81f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2496" r="16972"/>
          <a:stretch>
            <a:fillRect/>
          </a:stretch>
        </p:blipFill>
        <p:spPr bwMode="auto">
          <a:xfrm>
            <a:off x="0" y="857250"/>
            <a:ext cx="9150350" cy="514223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1205313" y="3818033"/>
            <a:ext cx="7086600" cy="204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Tahoma" pitchFamily="34" charset="0"/>
                <a:ea typeface="楷体_GB2312" pitchFamily="49" charset="-122"/>
              </a:rPr>
              <a:t>      </a:t>
            </a:r>
            <a:r>
              <a:rPr lang="zh-CN" altLang="en-US" sz="3200" b="1" dirty="0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俗称树挂，是严冬时节经常出现在吉林松花江畔的自然现象，与桂林山水、长江三峡、云南石林并称为中国四大奇观。</a:t>
            </a:r>
          </a:p>
        </p:txBody>
      </p:sp>
      <p:sp>
        <p:nvSpPr>
          <p:cNvPr id="9228" name="WordArt 12"/>
          <p:cNvSpPr>
            <a:spLocks noChangeArrowheads="1" noChangeShapeType="1"/>
          </p:cNvSpPr>
          <p:nvPr/>
        </p:nvSpPr>
        <p:spPr bwMode="auto">
          <a:xfrm>
            <a:off x="4067944" y="2564904"/>
            <a:ext cx="125095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楷体"/>
              </a:rPr>
              <a:t>雾凇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85" y="342900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观察</a:t>
            </a:r>
          </a:p>
        </p:txBody>
      </p:sp>
    </p:spTree>
    <p:extLst>
      <p:ext uri="{BB962C8B-B14F-4D97-AF65-F5344CB8AC3E}">
        <p14:creationId xmlns:p14="http://schemas.microsoft.com/office/powerpoint/2010/main" val="23523652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92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325349" y="1268095"/>
          <a:ext cx="227177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4" name="WordArt 2"/>
          <p:cNvSpPr>
            <a:spLocks noChangeArrowheads="1" noChangeShapeType="1"/>
          </p:cNvSpPr>
          <p:nvPr/>
        </p:nvSpPr>
        <p:spPr bwMode="auto">
          <a:xfrm>
            <a:off x="900113" y="2758680"/>
            <a:ext cx="6985000" cy="9513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宋体"/>
                <a:ea typeface="宋体"/>
              </a:rPr>
              <a:t>针对节约用水，谈谈你的想法！</a:t>
            </a:r>
          </a:p>
        </p:txBody>
      </p:sp>
    </p:spTree>
    <p:extLst>
      <p:ext uri="{BB962C8B-B14F-4D97-AF65-F5344CB8AC3E}">
        <p14:creationId xmlns:p14="http://schemas.microsoft.com/office/powerpoint/2010/main" val="217093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39435" y="1828404"/>
            <a:ext cx="813752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111111"/>
                </a:solidFill>
                <a:latin typeface="宋体" pitchFamily="2" charset="-122"/>
              </a:rPr>
              <a:t>　　</a:t>
            </a:r>
            <a:r>
              <a:rPr lang="en-US" sz="2800" dirty="0">
                <a:solidFill>
                  <a:srgbClr val="111111"/>
                </a:solidFill>
                <a:latin typeface="宋体" pitchFamily="2" charset="-122"/>
              </a:rPr>
              <a:t>1</a:t>
            </a:r>
            <a:r>
              <a:rPr lang="zh-CN" altLang="en-US" sz="2800" dirty="0">
                <a:solidFill>
                  <a:schemeClr val="tx2"/>
                </a:solidFill>
                <a:latin typeface="宋体" pitchFamily="2" charset="-122"/>
              </a:rPr>
              <a:t>．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物质由</a:t>
            </a:r>
            <a:r>
              <a:rPr lang="zh-CN" altLang="en-US" sz="2800" u="sng" dirty="0">
                <a:solidFill>
                  <a:srgbClr val="111111"/>
                </a:solidFill>
                <a:latin typeface="宋体" pitchFamily="2" charset="-122"/>
              </a:rPr>
              <a:t>       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态直接变为</a:t>
            </a:r>
            <a:r>
              <a:rPr lang="zh-CN" altLang="en-US" sz="2800" u="sng" dirty="0">
                <a:solidFill>
                  <a:srgbClr val="111111"/>
                </a:solidFill>
                <a:latin typeface="宋体" pitchFamily="2" charset="-122"/>
              </a:rPr>
              <a:t>       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态的过程叫升华，升华时要</a:t>
            </a:r>
            <a:r>
              <a:rPr lang="zh-CN" altLang="en-US" sz="2800" u="sng" dirty="0">
                <a:solidFill>
                  <a:srgbClr val="111111"/>
                </a:solidFill>
                <a:latin typeface="宋体" pitchFamily="2" charset="-122"/>
              </a:rPr>
              <a:t>       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热。</a:t>
            </a:r>
            <a:endParaRPr lang="en-US" sz="2800" dirty="0">
              <a:solidFill>
                <a:srgbClr val="111111"/>
              </a:solidFill>
              <a:latin typeface="宋体" pitchFamily="2" charset="-12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　　</a:t>
            </a:r>
            <a:r>
              <a:rPr lang="en-US" sz="2800" dirty="0">
                <a:solidFill>
                  <a:srgbClr val="111111"/>
                </a:solidFill>
                <a:latin typeface="宋体" pitchFamily="2" charset="-122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宋体" pitchFamily="2" charset="-122"/>
              </a:rPr>
              <a:t>．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物质由</a:t>
            </a:r>
            <a:r>
              <a:rPr lang="zh-CN" altLang="en-US" sz="2800" u="sng" dirty="0">
                <a:solidFill>
                  <a:srgbClr val="111111"/>
                </a:solidFill>
                <a:latin typeface="宋体" pitchFamily="2" charset="-122"/>
              </a:rPr>
              <a:t>      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态直接变为</a:t>
            </a:r>
            <a:r>
              <a:rPr lang="zh-CN" altLang="en-US" sz="2800" u="sng" dirty="0">
                <a:solidFill>
                  <a:srgbClr val="111111"/>
                </a:solidFill>
                <a:latin typeface="宋体" pitchFamily="2" charset="-122"/>
              </a:rPr>
              <a:t>     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态的过程叫凝华，凝华时要</a:t>
            </a:r>
            <a:r>
              <a:rPr lang="zh-CN" altLang="en-US" sz="2800" u="sng" dirty="0">
                <a:solidFill>
                  <a:srgbClr val="111111"/>
                </a:solidFill>
                <a:latin typeface="宋体" pitchFamily="2" charset="-122"/>
              </a:rPr>
              <a:t>     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热。</a:t>
            </a:r>
            <a:endParaRPr lang="en-US" sz="2800" dirty="0">
              <a:solidFill>
                <a:srgbClr val="111111"/>
              </a:solidFill>
              <a:latin typeface="宋体" pitchFamily="2" charset="-12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　　</a:t>
            </a:r>
            <a:r>
              <a:rPr lang="en-US" sz="2800" dirty="0">
                <a:solidFill>
                  <a:srgbClr val="111111"/>
                </a:solidFill>
                <a:latin typeface="宋体" pitchFamily="2" charset="-122"/>
              </a:rPr>
              <a:t>3</a:t>
            </a:r>
            <a:r>
              <a:rPr lang="zh-CN" altLang="en-US" sz="2800" dirty="0">
                <a:solidFill>
                  <a:schemeClr val="tx2"/>
                </a:solidFill>
                <a:latin typeface="宋体" pitchFamily="2" charset="-122"/>
              </a:rPr>
              <a:t>．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哈尔滨寒冷的冬天，公园里冰雕作品会一天天减小，这是</a:t>
            </a:r>
            <a:r>
              <a:rPr lang="zh-CN" altLang="en-US" sz="2800" u="sng" dirty="0">
                <a:solidFill>
                  <a:srgbClr val="111111"/>
                </a:solidFill>
                <a:latin typeface="宋体" pitchFamily="2" charset="-122"/>
              </a:rPr>
              <a:t>         </a:t>
            </a:r>
            <a:r>
              <a:rPr lang="zh-CN" altLang="en-US" sz="2800" dirty="0">
                <a:solidFill>
                  <a:srgbClr val="111111"/>
                </a:solidFill>
                <a:latin typeface="宋体" pitchFamily="2" charset="-122"/>
              </a:rPr>
              <a:t>现象。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976624" y="1887490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固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990493" y="1887490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气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857669" y="2413635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吸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367009" y="5013935"/>
            <a:ext cx="1179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升华</a:t>
            </a: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3204454" y="3139906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气</a:t>
            </a:r>
          </a:p>
        </p:txBody>
      </p:sp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5988907" y="3182103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固</a:t>
            </a:r>
          </a:p>
        </p:txBody>
      </p:sp>
      <p:sp>
        <p:nvSpPr>
          <p:cNvPr id="29705" name="Text Box 4"/>
          <p:cNvSpPr txBox="1">
            <a:spLocks noChangeArrowheads="1"/>
          </p:cNvSpPr>
          <p:nvPr/>
        </p:nvSpPr>
        <p:spPr bwMode="auto">
          <a:xfrm>
            <a:off x="3344132" y="3653484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放</a:t>
            </a:r>
          </a:p>
        </p:txBody>
      </p:sp>
      <p:pic>
        <p:nvPicPr>
          <p:cNvPr id="29706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964407"/>
            <a:ext cx="88265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3"/>
          <p:cNvSpPr>
            <a:spLocks noChangeArrowheads="1"/>
          </p:cNvSpPr>
          <p:nvPr/>
        </p:nvSpPr>
        <p:spPr bwMode="auto">
          <a:xfrm>
            <a:off x="1437483" y="944994"/>
            <a:ext cx="4895850" cy="6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0066CC"/>
                </a:solidFill>
                <a:latin typeface="宋体" pitchFamily="2" charset="-122"/>
              </a:rPr>
              <a:t>反馈练习：</a:t>
            </a:r>
            <a:endParaRPr lang="zh-CN" altLang="en-US" sz="3200" dirty="0">
              <a:solidFill>
                <a:srgbClr val="0066CC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2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  <p:bldP spid="29701" grpId="0" autoUpdateAnimBg="0"/>
      <p:bldP spid="29702" grpId="0" autoUpdateAnimBg="0"/>
      <p:bldP spid="29703" grpId="0" autoUpdateAnimBg="0"/>
      <p:bldP spid="29704" grpId="0" autoUpdateAnimBg="0"/>
      <p:bldP spid="2970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23852" y="1750696"/>
            <a:ext cx="8424863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rgbClr val="111111"/>
                </a:solidFill>
                <a:latin typeface="宋体" pitchFamily="2" charset="-122"/>
              </a:rPr>
              <a:t>　</a:t>
            </a: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　</a:t>
            </a:r>
            <a:r>
              <a:rPr lang="en-US" sz="2800" b="1">
                <a:solidFill>
                  <a:srgbClr val="111111"/>
                </a:solidFill>
                <a:latin typeface="宋体" pitchFamily="2" charset="-122"/>
              </a:rPr>
              <a:t>4</a:t>
            </a:r>
            <a:r>
              <a:rPr lang="zh-CN" altLang="en-US" sz="2800" b="1">
                <a:solidFill>
                  <a:schemeClr val="tx2"/>
                </a:solidFill>
                <a:latin typeface="宋体" pitchFamily="2" charset="-122"/>
              </a:rPr>
              <a:t>．</a:t>
            </a: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冬天早晨看到的霜，是空气中的水蒸气（     ）</a:t>
            </a:r>
          </a:p>
          <a:p>
            <a:pPr>
              <a:lnSpc>
                <a:spcPct val="125000"/>
              </a:lnSpc>
            </a:pPr>
            <a:r>
              <a:rPr lang="en-US" sz="2800" b="1">
                <a:solidFill>
                  <a:srgbClr val="111111"/>
                </a:solidFill>
              </a:rPr>
              <a:t>        A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111111"/>
                </a:solidFill>
              </a:rPr>
              <a:t>凝固而成的</a:t>
            </a:r>
          </a:p>
          <a:p>
            <a:pPr>
              <a:lnSpc>
                <a:spcPct val="125000"/>
              </a:lnSpc>
            </a:pPr>
            <a:r>
              <a:rPr lang="en-US" sz="2800" b="1">
                <a:solidFill>
                  <a:srgbClr val="111111"/>
                </a:solidFill>
              </a:rPr>
              <a:t>        B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111111"/>
                </a:solidFill>
              </a:rPr>
              <a:t>直接凝华而成的</a:t>
            </a:r>
          </a:p>
          <a:p>
            <a:pPr>
              <a:lnSpc>
                <a:spcPct val="125000"/>
              </a:lnSpc>
            </a:pPr>
            <a:r>
              <a:rPr lang="en-US" sz="2800" b="1">
                <a:solidFill>
                  <a:srgbClr val="111111"/>
                </a:solidFill>
              </a:rPr>
              <a:t>        C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111111"/>
                </a:solidFill>
              </a:rPr>
              <a:t>液化而成的</a:t>
            </a:r>
          </a:p>
          <a:p>
            <a:pPr>
              <a:lnSpc>
                <a:spcPct val="125000"/>
              </a:lnSpc>
            </a:pPr>
            <a:r>
              <a:rPr lang="en-US" sz="2800" b="1">
                <a:solidFill>
                  <a:srgbClr val="111111"/>
                </a:solidFill>
              </a:rPr>
              <a:t>        D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111111"/>
                </a:solidFill>
              </a:rPr>
              <a:t>先液化后凝固而成的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971235" y="2348865"/>
            <a:ext cx="5175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B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072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964407"/>
            <a:ext cx="88265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11505" y="2060814"/>
            <a:ext cx="8064500" cy="275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rgbClr val="111111"/>
                </a:solidFill>
                <a:latin typeface="宋体" pitchFamily="2" charset="-122"/>
              </a:rPr>
              <a:t>　</a:t>
            </a: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　</a:t>
            </a:r>
            <a:r>
              <a:rPr lang="en-US" sz="2800" b="1">
                <a:solidFill>
                  <a:srgbClr val="111111"/>
                </a:solidFill>
                <a:latin typeface="宋体" pitchFamily="2" charset="-122"/>
              </a:rPr>
              <a:t>5</a:t>
            </a:r>
            <a:r>
              <a:rPr lang="zh-CN" altLang="en-US" sz="2800" b="1">
                <a:solidFill>
                  <a:schemeClr val="tx2"/>
                </a:solidFill>
                <a:latin typeface="宋体" pitchFamily="2" charset="-122"/>
              </a:rPr>
              <a:t>．</a:t>
            </a: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下面哪些现象属于升华现象（     ）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    </a:t>
            </a:r>
            <a:r>
              <a:rPr lang="en-US" sz="2800" b="1">
                <a:solidFill>
                  <a:srgbClr val="111111"/>
                </a:solidFill>
              </a:rPr>
              <a:t>A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111111"/>
                </a:solidFill>
              </a:rPr>
              <a:t>放在木箱中的樟脑球过一段时间会变小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</a:rPr>
              <a:t>    　</a:t>
            </a:r>
            <a:r>
              <a:rPr lang="en-US" sz="2800" b="1">
                <a:solidFill>
                  <a:srgbClr val="111111"/>
                </a:solidFill>
              </a:rPr>
              <a:t>B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111111"/>
                </a:solidFill>
              </a:rPr>
              <a:t>夏天清晨，草地上常有露水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</a:rPr>
              <a:t>    　</a:t>
            </a:r>
            <a:r>
              <a:rPr lang="en-US" sz="2800" b="1">
                <a:solidFill>
                  <a:srgbClr val="111111"/>
                </a:solidFill>
              </a:rPr>
              <a:t>C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111111"/>
                </a:solidFill>
              </a:rPr>
              <a:t>洒在地上的水变干了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</a:rPr>
              <a:t>    　</a:t>
            </a:r>
            <a:r>
              <a:rPr lang="en-US" sz="2800" b="1">
                <a:solidFill>
                  <a:srgbClr val="111111"/>
                </a:solidFill>
              </a:rPr>
              <a:t>D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111111"/>
                </a:solidFill>
              </a:rPr>
              <a:t>放在冷冻室的鲜肉变硬了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6586613" y="2187179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49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 autoUpdateAnimBg="0"/>
      <p:bldP spid="3174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19200" y="1314450"/>
            <a:ext cx="75438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Times New Roman" pitchFamily="18" charset="0"/>
              </a:rPr>
              <a:t>请将下列所学知识用线连起来</a:t>
            </a: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33FF"/>
                </a:solidFill>
                <a:latin typeface="Times New Roman" pitchFamily="18" charset="0"/>
              </a:rPr>
              <a:t>河面上冰冻解了　　　　　　凝华</a:t>
            </a: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33FF"/>
                </a:solidFill>
                <a:latin typeface="Times New Roman" pitchFamily="18" charset="0"/>
              </a:rPr>
              <a:t>夏天，湿衣服变干　　　　　汽化　　　　　吸热</a:t>
            </a: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33FF"/>
                </a:solidFill>
                <a:latin typeface="Times New Roman" pitchFamily="18" charset="0"/>
              </a:rPr>
              <a:t>草木上的露珠　　　　　　　凝固</a:t>
            </a: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33FF"/>
                </a:solidFill>
                <a:latin typeface="Times New Roman" pitchFamily="18" charset="0"/>
              </a:rPr>
              <a:t>冰冻的衣服干了　　　　　　熔化　　　　　放热</a:t>
            </a: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33FF"/>
                </a:solidFill>
                <a:latin typeface="Times New Roman" pitchFamily="18" charset="0"/>
              </a:rPr>
              <a:t>窗上的冰花　　　　　　　　液化</a:t>
            </a: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33FF"/>
                </a:solidFill>
                <a:latin typeface="Times New Roman" pitchFamily="18" charset="0"/>
              </a:rPr>
              <a:t>冬天，河水封冻了　　　　　升华</a:t>
            </a: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00400" y="2286001"/>
            <a:ext cx="320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581400" y="2343150"/>
            <a:ext cx="1524000" cy="971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657600" y="2457450"/>
            <a:ext cx="1371600" cy="7429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657600" y="2457450"/>
            <a:ext cx="1447800" cy="8001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505200" y="3314700"/>
            <a:ext cx="13716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619500" y="2275345"/>
            <a:ext cx="1626676" cy="1382255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3874576" y="2771775"/>
            <a:ext cx="1371600" cy="5715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3366361" y="3457575"/>
            <a:ext cx="1676400" cy="74295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3472266" y="3998078"/>
            <a:ext cx="1600200" cy="74295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2985361" y="2275345"/>
            <a:ext cx="2260815" cy="1922758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3874576" y="3314700"/>
            <a:ext cx="1371600" cy="1426327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5981701" y="2257425"/>
            <a:ext cx="1371600" cy="114300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6094413" y="2771775"/>
            <a:ext cx="1066800" cy="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096000" y="3306950"/>
            <a:ext cx="1295400" cy="40005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5959099" y="2940427"/>
            <a:ext cx="1371600" cy="68580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6094413" y="4057035"/>
            <a:ext cx="1374776" cy="171449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6019801" y="3865428"/>
            <a:ext cx="1295400" cy="87560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94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3781" y="1990611"/>
            <a:ext cx="84963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 dirty="0">
                <a:latin typeface="宋体" pitchFamily="2" charset="-122"/>
              </a:rPr>
              <a:t>3 </a:t>
            </a:r>
            <a:r>
              <a:rPr lang="zh-CN" altLang="en-US" b="1" dirty="0">
                <a:latin typeface="宋体" pitchFamily="2" charset="-122"/>
              </a:rPr>
              <a:t>．夏天，小明为了解渴，去买一支冰棒。售货员从冰柜里拿出冰棒，小明发觉硬梆梆的冰棒上沾着白花花的“粉”；一剥去包装纸，冰棒上就冒“烟”；他把这支冰棒放进茶杯里，不一会，茶杯外壁会出“汗”。你能帮助解释这些现象吗？</a:t>
            </a:r>
            <a:r>
              <a:rPr lang="zh-CN" altLang="en-US" b="1" dirty="0"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058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8"/>
          <p:cNvSpPr>
            <a:spLocks noChangeShapeType="1"/>
          </p:cNvSpPr>
          <p:nvPr/>
        </p:nvSpPr>
        <p:spPr bwMode="auto">
          <a:xfrm>
            <a:off x="968375" y="169545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19" name="Group 3"/>
          <p:cNvGrpSpPr/>
          <p:nvPr/>
        </p:nvGrpSpPr>
        <p:grpSpPr bwMode="auto">
          <a:xfrm>
            <a:off x="558800" y="1808561"/>
            <a:ext cx="8140700" cy="4460081"/>
            <a:chOff x="0" y="0"/>
            <a:chExt cx="5128" cy="3746"/>
          </a:xfrm>
        </p:grpSpPr>
        <p:grpSp>
          <p:nvGrpSpPr>
            <p:cNvPr id="34820" name="Group 4"/>
            <p:cNvGrpSpPr/>
            <p:nvPr/>
          </p:nvGrpSpPr>
          <p:grpSpPr bwMode="auto">
            <a:xfrm>
              <a:off x="0" y="318"/>
              <a:ext cx="759" cy="3428"/>
              <a:chOff x="0" y="0"/>
              <a:chExt cx="759" cy="3428"/>
            </a:xfrm>
          </p:grpSpPr>
          <p:sp>
            <p:nvSpPr>
              <p:cNvPr id="34821" name="AutoShap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4822" name="Rectangle 8"/>
              <p:cNvSpPr>
                <a:spLocks noChangeArrowheads="1"/>
              </p:cNvSpPr>
              <p:nvPr/>
            </p:nvSpPr>
            <p:spPr bwMode="auto">
              <a:xfrm>
                <a:off x="184" y="299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1"/>
                <a:r>
                  <a:rPr lang="en-US" sz="2800" b="1">
                    <a:solidFill>
                      <a:srgbClr val="FF0000"/>
                    </a:solidFill>
                    <a:latin typeface="Verdana" pitchFamily="34" charset="0"/>
                    <a:ea typeface="가는각진제목체"/>
                    <a:cs typeface="가는각진제목체"/>
                  </a:rPr>
                  <a:t>1</a:t>
                </a:r>
              </a:p>
            </p:txBody>
          </p:sp>
          <p:sp>
            <p:nvSpPr>
              <p:cNvPr id="34823" name="Oval 9"/>
              <p:cNvSpPr>
                <a:spLocks noChangeArrowheads="1"/>
              </p:cNvSpPr>
              <p:nvPr/>
            </p:nvSpPr>
            <p:spPr bwMode="auto">
              <a:xfrm>
                <a:off x="120" y="227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4824" name="Text Box 10"/>
              <p:cNvSpPr txBox="1">
                <a:spLocks noChangeArrowheads="1"/>
              </p:cNvSpPr>
              <p:nvPr/>
            </p:nvSpPr>
            <p:spPr bwMode="auto">
              <a:xfrm>
                <a:off x="164" y="931"/>
                <a:ext cx="584" cy="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zh-CN" altLang="en-US" sz="3600" b="1">
                    <a:solidFill>
                      <a:schemeClr val="bg1"/>
                    </a:solidFill>
                    <a:latin typeface="Calibri" pitchFamily="34" charset="0"/>
                    <a:ea typeface="楷体_GB2312" pitchFamily="49" charset="-122"/>
                  </a:rPr>
                  <a:t>云的形成</a:t>
                </a: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4825" name="Group 9"/>
            <p:cNvGrpSpPr/>
            <p:nvPr/>
          </p:nvGrpSpPr>
          <p:grpSpPr bwMode="auto">
            <a:xfrm>
              <a:off x="802" y="731"/>
              <a:ext cx="178" cy="390"/>
              <a:chOff x="0" y="0"/>
              <a:chExt cx="178" cy="390"/>
            </a:xfrm>
          </p:grpSpPr>
          <p:sp>
            <p:nvSpPr>
              <p:cNvPr id="34826" name="AutoShape 12"/>
              <p:cNvSpPr>
                <a:spLocks noChangeArrowheads="1"/>
              </p:cNvSpPr>
              <p:nvPr/>
            </p:nvSpPr>
            <p:spPr bwMode="auto">
              <a:xfrm rot="5400000">
                <a:off x="-69" y="132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4827" name="Rectangle 13"/>
              <p:cNvSpPr>
                <a:spLocks noChangeArrowheads="1"/>
              </p:cNvSpPr>
              <p:nvPr/>
            </p:nvSpPr>
            <p:spPr bwMode="auto">
              <a:xfrm>
                <a:off x="35" y="6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4828" name="Rectangle 14"/>
              <p:cNvSpPr>
                <a:spLocks noChangeArrowheads="1"/>
              </p:cNvSpPr>
              <p:nvPr/>
            </p:nvSpPr>
            <p:spPr bwMode="auto">
              <a:xfrm>
                <a:off x="0" y="7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34829" name="AutoShape 15"/>
            <p:cNvSpPr>
              <a:spLocks noChangeArrowheads="1"/>
            </p:cNvSpPr>
            <p:nvPr/>
          </p:nvSpPr>
          <p:spPr bwMode="auto">
            <a:xfrm>
              <a:off x="1031" y="0"/>
              <a:ext cx="4097" cy="2268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pic>
          <p:nvPicPr>
            <p:cNvPr id="34830" name="Picture 16" descr="积云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26"/>
            <a:stretch>
              <a:fillRect/>
            </a:stretch>
          </p:blipFill>
          <p:spPr bwMode="auto">
            <a:xfrm>
              <a:off x="1167" y="91"/>
              <a:ext cx="3810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2224088" y="4488657"/>
            <a:ext cx="67802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由于白天气温高，地表水大量蒸发成水蒸气，当</a:t>
            </a:r>
            <a:r>
              <a:rPr lang="zh-CN" altLang="en-US" b="1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水蒸气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上升到冷的高空以后，一部分</a:t>
            </a:r>
            <a:r>
              <a:rPr lang="zh-CN" altLang="en-US" b="1" u="sng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成为</a:t>
            </a:r>
            <a:r>
              <a:rPr lang="zh-CN" altLang="en-US" b="1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小水滴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，一部分</a:t>
            </a:r>
            <a:r>
              <a:rPr lang="zh-CN" altLang="en-US" b="1" u="sng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成</a:t>
            </a:r>
            <a:r>
              <a:rPr lang="zh-CN" altLang="en-US" b="1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小冰晶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，天空中的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云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就是由大量的小水滴和小冰晶组成的。</a:t>
            </a:r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7323138" y="4797347"/>
            <a:ext cx="176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液化</a:t>
            </a:r>
          </a:p>
        </p:txBody>
      </p:sp>
      <p:sp>
        <p:nvSpPr>
          <p:cNvPr id="34833" name="Rectangle 19"/>
          <p:cNvSpPr>
            <a:spLocks noChangeArrowheads="1"/>
          </p:cNvSpPr>
          <p:nvPr/>
        </p:nvSpPr>
        <p:spPr bwMode="auto">
          <a:xfrm>
            <a:off x="4557715" y="5172324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凝华</a:t>
            </a:r>
          </a:p>
        </p:txBody>
      </p:sp>
      <p:sp>
        <p:nvSpPr>
          <p:cNvPr id="34834" name="Rectangle 23"/>
          <p:cNvSpPr>
            <a:spLocks noChangeArrowheads="1"/>
          </p:cNvSpPr>
          <p:nvPr/>
        </p:nvSpPr>
        <p:spPr bwMode="auto">
          <a:xfrm>
            <a:off x="844550" y="986790"/>
            <a:ext cx="76327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云：水蒸气凝华成小冰晶或液化成小水滴</a:t>
            </a:r>
          </a:p>
        </p:txBody>
      </p:sp>
    </p:spTree>
    <p:extLst>
      <p:ext uri="{BB962C8B-B14F-4D97-AF65-F5344CB8AC3E}">
        <p14:creationId xmlns:p14="http://schemas.microsoft.com/office/powerpoint/2010/main" val="117124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utoUpdateAnimBg="0"/>
      <p:bldP spid="34832" grpId="0" autoUpdateAnimBg="0"/>
      <p:bldP spid="34833" grpId="0" autoUpdateAnimBg="0"/>
      <p:bldP spid="3483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18"/>
          <p:cNvSpPr>
            <a:spLocks noChangeShapeType="1"/>
          </p:cNvSpPr>
          <p:nvPr/>
        </p:nvSpPr>
        <p:spPr bwMode="auto">
          <a:xfrm>
            <a:off x="968375" y="169545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122490" y="4498182"/>
            <a:ext cx="6726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高空中的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水蒸气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不断</a:t>
            </a:r>
            <a:r>
              <a:rPr lang="zh-CN" altLang="en-US" b="1" u="sng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成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小水珠，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云越聚越厚，就要开始下落，在下落过程当中随着温度升高，云中的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小冰晶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也</a:t>
            </a:r>
            <a:r>
              <a:rPr lang="zh-CN" altLang="en-US" b="1" u="sng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成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小水滴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，与云中原有的小水滴一起降落到地面上，这就是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雨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5046347" y="5182236"/>
            <a:ext cx="1222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熔化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5046665" y="4476751"/>
            <a:ext cx="1266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液化</a:t>
            </a:r>
          </a:p>
        </p:txBody>
      </p:sp>
      <p:grpSp>
        <p:nvGrpSpPr>
          <p:cNvPr id="35846" name="Group 6"/>
          <p:cNvGrpSpPr/>
          <p:nvPr/>
        </p:nvGrpSpPr>
        <p:grpSpPr bwMode="auto">
          <a:xfrm>
            <a:off x="558800" y="1808561"/>
            <a:ext cx="8140700" cy="4460081"/>
            <a:chOff x="0" y="0"/>
            <a:chExt cx="5128" cy="3746"/>
          </a:xfrm>
        </p:grpSpPr>
        <p:grpSp>
          <p:nvGrpSpPr>
            <p:cNvPr id="35847" name="Group 7"/>
            <p:cNvGrpSpPr/>
            <p:nvPr/>
          </p:nvGrpSpPr>
          <p:grpSpPr bwMode="auto">
            <a:xfrm>
              <a:off x="0" y="318"/>
              <a:ext cx="759" cy="3428"/>
              <a:chOff x="0" y="0"/>
              <a:chExt cx="759" cy="3428"/>
            </a:xfrm>
          </p:grpSpPr>
          <p:sp>
            <p:nvSpPr>
              <p:cNvPr id="35848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5849" name="Rectangle 11"/>
              <p:cNvSpPr>
                <a:spLocks noChangeArrowheads="1"/>
              </p:cNvSpPr>
              <p:nvPr/>
            </p:nvSpPr>
            <p:spPr bwMode="auto">
              <a:xfrm>
                <a:off x="184" y="299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1"/>
                <a:r>
                  <a:rPr lang="en-US" sz="2800" b="1">
                    <a:solidFill>
                      <a:srgbClr val="FF0000"/>
                    </a:solidFill>
                    <a:latin typeface="Verdana" pitchFamily="34" charset="0"/>
                    <a:ea typeface="가는각진제목체"/>
                    <a:cs typeface="가는각진제목체"/>
                  </a:rPr>
                  <a:t>2</a:t>
                </a:r>
              </a:p>
            </p:txBody>
          </p:sp>
          <p:sp>
            <p:nvSpPr>
              <p:cNvPr id="35850" name="Oval 12"/>
              <p:cNvSpPr>
                <a:spLocks noChangeArrowheads="1"/>
              </p:cNvSpPr>
              <p:nvPr/>
            </p:nvSpPr>
            <p:spPr bwMode="auto">
              <a:xfrm>
                <a:off x="120" y="227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5851" name="Text Box 13"/>
              <p:cNvSpPr txBox="1">
                <a:spLocks noChangeArrowheads="1"/>
              </p:cNvSpPr>
              <p:nvPr/>
            </p:nvSpPr>
            <p:spPr bwMode="auto">
              <a:xfrm>
                <a:off x="164" y="931"/>
                <a:ext cx="584" cy="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zh-CN" altLang="en-US" sz="3600" b="1">
                    <a:solidFill>
                      <a:schemeClr val="bg1"/>
                    </a:solidFill>
                    <a:latin typeface="Calibri" pitchFamily="34" charset="0"/>
                    <a:ea typeface="楷体_GB2312" pitchFamily="49" charset="-122"/>
                  </a:rPr>
                  <a:t>雨的形成</a:t>
                </a: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5852" name="Group 12"/>
            <p:cNvGrpSpPr/>
            <p:nvPr/>
          </p:nvGrpSpPr>
          <p:grpSpPr bwMode="auto">
            <a:xfrm>
              <a:off x="802" y="731"/>
              <a:ext cx="178" cy="390"/>
              <a:chOff x="0" y="0"/>
              <a:chExt cx="178" cy="390"/>
            </a:xfrm>
          </p:grpSpPr>
          <p:sp>
            <p:nvSpPr>
              <p:cNvPr id="35853" name="AutoShape 15"/>
              <p:cNvSpPr>
                <a:spLocks noChangeArrowheads="1"/>
              </p:cNvSpPr>
              <p:nvPr/>
            </p:nvSpPr>
            <p:spPr bwMode="auto">
              <a:xfrm rot="5400000">
                <a:off x="-69" y="132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5854" name="Rectangle 16"/>
              <p:cNvSpPr>
                <a:spLocks noChangeArrowheads="1"/>
              </p:cNvSpPr>
              <p:nvPr/>
            </p:nvSpPr>
            <p:spPr bwMode="auto">
              <a:xfrm>
                <a:off x="35" y="6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5855" name="Rectangle 17"/>
              <p:cNvSpPr>
                <a:spLocks noChangeArrowheads="1"/>
              </p:cNvSpPr>
              <p:nvPr/>
            </p:nvSpPr>
            <p:spPr bwMode="auto">
              <a:xfrm>
                <a:off x="0" y="7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35856" name="AutoShape 18"/>
            <p:cNvSpPr>
              <a:spLocks noChangeArrowheads="1"/>
            </p:cNvSpPr>
            <p:nvPr/>
          </p:nvSpPr>
          <p:spPr bwMode="auto">
            <a:xfrm>
              <a:off x="1031" y="0"/>
              <a:ext cx="4097" cy="2268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pic>
          <p:nvPicPr>
            <p:cNvPr id="35857" name="Picture 19" descr="雨图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06"/>
            <a:stretch>
              <a:fillRect/>
            </a:stretch>
          </p:blipFill>
          <p:spPr bwMode="auto">
            <a:xfrm>
              <a:off x="1122" y="91"/>
              <a:ext cx="3901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58" name="Rectangle 22"/>
          <p:cNvSpPr>
            <a:spLocks noChangeArrowheads="1"/>
          </p:cNvSpPr>
          <p:nvPr/>
        </p:nvSpPr>
        <p:spPr bwMode="auto">
          <a:xfrm>
            <a:off x="928688" y="1053387"/>
            <a:ext cx="7643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雨：水蒸气液化成水、冰晶熔化成水</a:t>
            </a:r>
          </a:p>
        </p:txBody>
      </p:sp>
    </p:spTree>
    <p:extLst>
      <p:ext uri="{BB962C8B-B14F-4D97-AF65-F5344CB8AC3E}">
        <p14:creationId xmlns:p14="http://schemas.microsoft.com/office/powerpoint/2010/main" val="3765285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  <p:bldP spid="35845" grpId="0" autoUpdateAnimBg="0"/>
      <p:bldP spid="3585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18"/>
          <p:cNvSpPr>
            <a:spLocks noChangeShapeType="1"/>
          </p:cNvSpPr>
          <p:nvPr/>
        </p:nvSpPr>
        <p:spPr bwMode="auto">
          <a:xfrm>
            <a:off x="968375" y="169545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2124077" y="4489848"/>
            <a:ext cx="6780213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由于白天气温高，空气中含有大量的水蒸气，当夜晚温度下降，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水蒸气</a:t>
            </a:r>
            <a:r>
              <a:rPr lang="zh-CN" altLang="en-US" b="1" u="sng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成为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小水滴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，一部分附着在大气粉尘上形成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雾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，一部分附着在花草树叶上形成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露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grpSp>
        <p:nvGrpSpPr>
          <p:cNvPr id="36868" name="Group 4"/>
          <p:cNvGrpSpPr/>
          <p:nvPr/>
        </p:nvGrpSpPr>
        <p:grpSpPr bwMode="auto">
          <a:xfrm>
            <a:off x="558800" y="1808559"/>
            <a:ext cx="8140700" cy="5013722"/>
            <a:chOff x="0" y="0"/>
            <a:chExt cx="5128" cy="4211"/>
          </a:xfrm>
        </p:grpSpPr>
        <p:grpSp>
          <p:nvGrpSpPr>
            <p:cNvPr id="36869" name="Group 5"/>
            <p:cNvGrpSpPr/>
            <p:nvPr/>
          </p:nvGrpSpPr>
          <p:grpSpPr bwMode="auto">
            <a:xfrm>
              <a:off x="0" y="318"/>
              <a:ext cx="759" cy="3893"/>
              <a:chOff x="0" y="0"/>
              <a:chExt cx="759" cy="3893"/>
            </a:xfrm>
          </p:grpSpPr>
          <p:sp>
            <p:nvSpPr>
              <p:cNvPr id="36870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71" name="Rectangle 9"/>
              <p:cNvSpPr>
                <a:spLocks noChangeArrowheads="1"/>
              </p:cNvSpPr>
              <p:nvPr/>
            </p:nvSpPr>
            <p:spPr bwMode="auto">
              <a:xfrm>
                <a:off x="184" y="299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1"/>
                <a:r>
                  <a:rPr lang="en-US" sz="2800" b="1">
                    <a:solidFill>
                      <a:srgbClr val="FF0000"/>
                    </a:solidFill>
                    <a:latin typeface="Verdana" pitchFamily="34" charset="0"/>
                    <a:ea typeface="가는각진제목체"/>
                    <a:cs typeface="가는각진제목체"/>
                  </a:rPr>
                  <a:t>3</a:t>
                </a:r>
              </a:p>
            </p:txBody>
          </p:sp>
          <p:sp>
            <p:nvSpPr>
              <p:cNvPr id="36872" name="Oval 10"/>
              <p:cNvSpPr>
                <a:spLocks noChangeArrowheads="1"/>
              </p:cNvSpPr>
              <p:nvPr/>
            </p:nvSpPr>
            <p:spPr bwMode="auto">
              <a:xfrm>
                <a:off x="120" y="227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73" name="Text Box 11"/>
              <p:cNvSpPr txBox="1">
                <a:spLocks noChangeArrowheads="1"/>
              </p:cNvSpPr>
              <p:nvPr/>
            </p:nvSpPr>
            <p:spPr bwMode="auto">
              <a:xfrm>
                <a:off x="164" y="931"/>
                <a:ext cx="584" cy="2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zh-CN" altLang="en-US" sz="3600" b="1">
                    <a:solidFill>
                      <a:schemeClr val="bg1"/>
                    </a:solidFill>
                    <a:latin typeface="Calibri" pitchFamily="34" charset="0"/>
                    <a:ea typeface="楷体_GB2312" pitchFamily="49" charset="-122"/>
                  </a:rPr>
                  <a:t>雾露的形成</a:t>
                </a: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6874" name="Group 10"/>
            <p:cNvGrpSpPr/>
            <p:nvPr/>
          </p:nvGrpSpPr>
          <p:grpSpPr bwMode="auto">
            <a:xfrm>
              <a:off x="802" y="731"/>
              <a:ext cx="178" cy="390"/>
              <a:chOff x="0" y="0"/>
              <a:chExt cx="178" cy="390"/>
            </a:xfrm>
          </p:grpSpPr>
          <p:sp>
            <p:nvSpPr>
              <p:cNvPr id="36875" name="AutoShape 13"/>
              <p:cNvSpPr>
                <a:spLocks noChangeArrowheads="1"/>
              </p:cNvSpPr>
              <p:nvPr/>
            </p:nvSpPr>
            <p:spPr bwMode="auto">
              <a:xfrm rot="5400000">
                <a:off x="-69" y="132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76" name="Rectangle 14"/>
              <p:cNvSpPr>
                <a:spLocks noChangeArrowheads="1"/>
              </p:cNvSpPr>
              <p:nvPr/>
            </p:nvSpPr>
            <p:spPr bwMode="auto">
              <a:xfrm>
                <a:off x="35" y="6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77" name="Rectangle 15"/>
              <p:cNvSpPr>
                <a:spLocks noChangeArrowheads="1"/>
              </p:cNvSpPr>
              <p:nvPr/>
            </p:nvSpPr>
            <p:spPr bwMode="auto">
              <a:xfrm>
                <a:off x="0" y="7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36878" name="AutoShape 16"/>
            <p:cNvSpPr>
              <a:spLocks noChangeArrowheads="1"/>
            </p:cNvSpPr>
            <p:nvPr/>
          </p:nvSpPr>
          <p:spPr bwMode="auto">
            <a:xfrm>
              <a:off x="1031" y="0"/>
              <a:ext cx="4097" cy="2268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pic>
          <p:nvPicPr>
            <p:cNvPr id="36879" name="Picture 17" descr="雾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 t="4301" r="3448" b="4301"/>
            <a:stretch>
              <a:fillRect/>
            </a:stretch>
          </p:blipFill>
          <p:spPr bwMode="auto">
            <a:xfrm>
              <a:off x="1167" y="91"/>
              <a:ext cx="1860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Picture 18" descr="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0"/>
            <a:stretch>
              <a:fillRect/>
            </a:stretch>
          </p:blipFill>
          <p:spPr bwMode="auto">
            <a:xfrm>
              <a:off x="3072" y="91"/>
              <a:ext cx="1905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1" name="Rectangle 19"/>
          <p:cNvSpPr>
            <a:spLocks noChangeArrowheads="1"/>
          </p:cNvSpPr>
          <p:nvPr/>
        </p:nvSpPr>
        <p:spPr bwMode="auto">
          <a:xfrm>
            <a:off x="5349877" y="4808062"/>
            <a:ext cx="1382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液化</a:t>
            </a:r>
          </a:p>
        </p:txBody>
      </p:sp>
      <p:sp>
        <p:nvSpPr>
          <p:cNvPr id="36882" name="Rectangle 21"/>
          <p:cNvSpPr>
            <a:spLocks noChangeArrowheads="1"/>
          </p:cNvSpPr>
          <p:nvPr/>
        </p:nvSpPr>
        <p:spPr bwMode="auto">
          <a:xfrm>
            <a:off x="1428750" y="1035210"/>
            <a:ext cx="6808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雾、露：水蒸气液化成小水滴</a:t>
            </a:r>
          </a:p>
        </p:txBody>
      </p:sp>
    </p:spTree>
    <p:extLst>
      <p:ext uri="{BB962C8B-B14F-4D97-AF65-F5344CB8AC3E}">
        <p14:creationId xmlns:p14="http://schemas.microsoft.com/office/powerpoint/2010/main" val="4283272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 autoUpdateAnimBg="0"/>
      <p:bldP spid="36881" grpId="0" autoUpdateAnimBg="0"/>
      <p:bldP spid="3688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18"/>
          <p:cNvSpPr>
            <a:spLocks noChangeShapeType="1"/>
          </p:cNvSpPr>
          <p:nvPr/>
        </p:nvSpPr>
        <p:spPr bwMode="auto">
          <a:xfrm>
            <a:off x="968375" y="169545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109790" y="4499373"/>
            <a:ext cx="66246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由于白天气温高，空气中形成大量的水蒸气，当水蒸气上升到很冷的高空时，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高空水蒸气</a:t>
            </a:r>
            <a:r>
              <a:rPr lang="zh-CN" altLang="en-US" b="1" u="sng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成六角形的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冰花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，冰花聚集在一起，形成雪片或者雪团降落下来，这就是</a:t>
            </a:r>
            <a:r>
              <a:rPr lang="zh-CN" altLang="en-US" b="1">
                <a:solidFill>
                  <a:srgbClr val="990033"/>
                </a:solidFill>
                <a:latin typeface="楷体_GB2312" pitchFamily="49" charset="-122"/>
                <a:ea typeface="楷体_GB2312" pitchFamily="49" charset="-122"/>
              </a:rPr>
              <a:t>雪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grpSp>
        <p:nvGrpSpPr>
          <p:cNvPr id="37892" name="Group 4"/>
          <p:cNvGrpSpPr/>
          <p:nvPr/>
        </p:nvGrpSpPr>
        <p:grpSpPr bwMode="auto">
          <a:xfrm>
            <a:off x="558800" y="1808561"/>
            <a:ext cx="8045450" cy="4460081"/>
            <a:chOff x="0" y="0"/>
            <a:chExt cx="5068" cy="3746"/>
          </a:xfrm>
        </p:grpSpPr>
        <p:grpSp>
          <p:nvGrpSpPr>
            <p:cNvPr id="37893" name="Group 5"/>
            <p:cNvGrpSpPr/>
            <p:nvPr/>
          </p:nvGrpSpPr>
          <p:grpSpPr bwMode="auto">
            <a:xfrm>
              <a:off x="0" y="318"/>
              <a:ext cx="759" cy="3428"/>
              <a:chOff x="0" y="0"/>
              <a:chExt cx="759" cy="3428"/>
            </a:xfrm>
          </p:grpSpPr>
          <p:sp>
            <p:nvSpPr>
              <p:cNvPr id="37894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7895" name="Rectangle 9"/>
              <p:cNvSpPr>
                <a:spLocks noChangeArrowheads="1"/>
              </p:cNvSpPr>
              <p:nvPr/>
            </p:nvSpPr>
            <p:spPr bwMode="auto">
              <a:xfrm>
                <a:off x="184" y="299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1"/>
                <a:r>
                  <a:rPr lang="en-US" sz="2800" b="1">
                    <a:solidFill>
                      <a:srgbClr val="FF0000"/>
                    </a:solidFill>
                    <a:latin typeface="Verdana" pitchFamily="34" charset="0"/>
                    <a:ea typeface="가는각진제목체"/>
                    <a:cs typeface="가는각진제목체"/>
                  </a:rPr>
                  <a:t>4</a:t>
                </a:r>
              </a:p>
            </p:txBody>
          </p:sp>
          <p:sp>
            <p:nvSpPr>
              <p:cNvPr id="37896" name="Oval 10"/>
              <p:cNvSpPr>
                <a:spLocks noChangeArrowheads="1"/>
              </p:cNvSpPr>
              <p:nvPr/>
            </p:nvSpPr>
            <p:spPr bwMode="auto">
              <a:xfrm>
                <a:off x="120" y="227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64" y="931"/>
                <a:ext cx="584" cy="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zh-CN" altLang="en-US" sz="3600" b="1">
                    <a:solidFill>
                      <a:schemeClr val="bg1"/>
                    </a:solidFill>
                    <a:latin typeface="Calibri" pitchFamily="34" charset="0"/>
                    <a:ea typeface="楷体_GB2312" pitchFamily="49" charset="-122"/>
                  </a:rPr>
                  <a:t>雪的形成</a:t>
                </a: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7898" name="Group 10"/>
            <p:cNvGrpSpPr/>
            <p:nvPr/>
          </p:nvGrpSpPr>
          <p:grpSpPr bwMode="auto">
            <a:xfrm>
              <a:off x="802" y="731"/>
              <a:ext cx="178" cy="390"/>
              <a:chOff x="0" y="0"/>
              <a:chExt cx="178" cy="390"/>
            </a:xfrm>
          </p:grpSpPr>
          <p:sp>
            <p:nvSpPr>
              <p:cNvPr id="37899" name="AutoShape 13"/>
              <p:cNvSpPr>
                <a:spLocks noChangeArrowheads="1"/>
              </p:cNvSpPr>
              <p:nvPr/>
            </p:nvSpPr>
            <p:spPr bwMode="auto">
              <a:xfrm rot="5400000">
                <a:off x="-69" y="132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7900" name="Rectangle 14"/>
              <p:cNvSpPr>
                <a:spLocks noChangeArrowheads="1"/>
              </p:cNvSpPr>
              <p:nvPr/>
            </p:nvSpPr>
            <p:spPr bwMode="auto">
              <a:xfrm>
                <a:off x="35" y="6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7901" name="Rectangle 15"/>
              <p:cNvSpPr>
                <a:spLocks noChangeArrowheads="1"/>
              </p:cNvSpPr>
              <p:nvPr/>
            </p:nvSpPr>
            <p:spPr bwMode="auto">
              <a:xfrm>
                <a:off x="0" y="7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37902" name="AutoShape 16"/>
            <p:cNvSpPr>
              <a:spLocks noChangeArrowheads="1"/>
            </p:cNvSpPr>
            <p:nvPr/>
          </p:nvSpPr>
          <p:spPr bwMode="auto">
            <a:xfrm>
              <a:off x="1031" y="0"/>
              <a:ext cx="4037" cy="2268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pic>
          <p:nvPicPr>
            <p:cNvPr id="37903" name="Picture 17" descr="雪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" y="91"/>
              <a:ext cx="3855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04" name="Rectangle 18"/>
          <p:cNvSpPr>
            <a:spLocks noChangeArrowheads="1"/>
          </p:cNvSpPr>
          <p:nvPr/>
        </p:nvSpPr>
        <p:spPr bwMode="auto">
          <a:xfrm>
            <a:off x="7654925" y="4818778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凝华</a:t>
            </a:r>
          </a:p>
        </p:txBody>
      </p:sp>
      <p:sp>
        <p:nvSpPr>
          <p:cNvPr id="37905" name="Rectangle 21"/>
          <p:cNvSpPr>
            <a:spLocks noChangeArrowheads="1"/>
          </p:cNvSpPr>
          <p:nvPr/>
        </p:nvSpPr>
        <p:spPr bwMode="auto">
          <a:xfrm>
            <a:off x="2357439" y="1035210"/>
            <a:ext cx="4967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  <a:ea typeface="华文细黑" pitchFamily="2" charset="-122"/>
              </a:rPr>
              <a:t>雪：水蒸气凝华成冰花</a:t>
            </a:r>
          </a:p>
        </p:txBody>
      </p:sp>
    </p:spTree>
    <p:extLst>
      <p:ext uri="{BB962C8B-B14F-4D97-AF65-F5344CB8AC3E}">
        <p14:creationId xmlns:p14="http://schemas.microsoft.com/office/powerpoint/2010/main" val="763903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904" grpId="0" autoUpdateAnimBg="0"/>
      <p:bldP spid="379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zh-CN" altLang="en-US" sz="3600" b="1"/>
              <a:t>1、知道升华和凝华的概念。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CN" altLang="en-US" sz="3600" b="1"/>
          </a:p>
          <a:p>
            <a:pPr>
              <a:lnSpc>
                <a:spcPct val="80000"/>
              </a:lnSpc>
            </a:pPr>
            <a:r>
              <a:rPr lang="zh-CN" altLang="en-US" sz="3600" b="1"/>
              <a:t>2、知道升华要吸热，凝华要放热。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CN" altLang="en-US" sz="3600" b="1"/>
          </a:p>
          <a:p>
            <a:pPr>
              <a:lnSpc>
                <a:spcPct val="80000"/>
              </a:lnSpc>
            </a:pPr>
            <a:r>
              <a:rPr lang="zh-CN" altLang="en-US" sz="3600" b="1"/>
              <a:t>3、知道生活中的升华和凝华现象，</a:t>
            </a:r>
          </a:p>
          <a:p>
            <a:pPr>
              <a:lnSpc>
                <a:spcPct val="80000"/>
              </a:lnSpc>
            </a:pPr>
            <a:endParaRPr lang="zh-CN" altLang="en-US" sz="3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3600" b="1"/>
              <a:t>     并能用物理语言进行解释。</a:t>
            </a:r>
          </a:p>
          <a:p>
            <a:pPr>
              <a:lnSpc>
                <a:spcPct val="80000"/>
              </a:lnSpc>
            </a:pPr>
            <a:endParaRPr lang="zh-CN" altLang="en-US" sz="3600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1822810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7" y="2131338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总结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3303" y="3397865"/>
            <a:ext cx="7837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今天，你学到了什么呢？</a:t>
            </a:r>
          </a:p>
        </p:txBody>
      </p:sp>
    </p:spTree>
    <p:extLst>
      <p:ext uri="{BB962C8B-B14F-4D97-AF65-F5344CB8AC3E}">
        <p14:creationId xmlns:p14="http://schemas.microsoft.com/office/powerpoint/2010/main" val="44261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M_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41" y="1863330"/>
            <a:ext cx="4941094" cy="370641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23" name="Text Box 3"/>
          <p:cNvSpPr txBox="1"/>
          <p:nvPr/>
        </p:nvSpPr>
        <p:spPr>
          <a:xfrm>
            <a:off x="2574131" y="3050381"/>
            <a:ext cx="3531394" cy="9861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100" noProof="1">
                <a:latin typeface="宋体" pitchFamily="2" charset="-122"/>
                <a:cs typeface="+mn-ea"/>
              </a:rPr>
              <a:t>    </a:t>
            </a:r>
            <a:r>
              <a:rPr lang="zh-CN" altLang="en-US" sz="21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cs typeface="+mn-ea"/>
              </a:rPr>
              <a:t>最快的脚步不是短暂的跨越，而是不作停息。</a:t>
            </a:r>
          </a:p>
        </p:txBody>
      </p:sp>
      <p:sp>
        <p:nvSpPr>
          <p:cNvPr id="21507" name="Rectangle 19"/>
          <p:cNvSpPr/>
          <p:nvPr/>
        </p:nvSpPr>
        <p:spPr>
          <a:xfrm>
            <a:off x="2033589" y="998936"/>
            <a:ext cx="5831681" cy="69175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zh-CN" sz="3000" b="1" dirty="0">
                <a:solidFill>
                  <a:schemeClr val="bg1"/>
                </a:solidFill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912306310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5651502" y="945358"/>
            <a:ext cx="2036763" cy="140374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latin typeface="Times New Roman" pitchFamily="18" charset="0"/>
              </a:rPr>
              <a:t>气态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223965" y="3844530"/>
            <a:ext cx="1692275" cy="131325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latin typeface="Times New Roman" pitchFamily="18" charset="0"/>
              </a:rPr>
              <a:t>固态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6011865" y="3754041"/>
            <a:ext cx="181133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latin typeface="Times New Roman" pitchFamily="18" charset="0"/>
              </a:rPr>
              <a:t>液</a:t>
            </a:r>
            <a:r>
              <a:rPr lang="zh-CN" altLang="en-US" sz="4000" b="1">
                <a:latin typeface="Tahoma" pitchFamily="34" charset="0"/>
              </a:rPr>
              <a:t>态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916240" y="4495800"/>
            <a:ext cx="3095625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2895602" y="4186239"/>
            <a:ext cx="3044825" cy="11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2413002" y="1754982"/>
            <a:ext cx="3095625" cy="2124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2195515" y="1647825"/>
            <a:ext cx="3024187" cy="210621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6804025" y="2457451"/>
            <a:ext cx="71438" cy="13489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7164390" y="2457451"/>
            <a:ext cx="71437" cy="141803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616325" y="3985022"/>
            <a:ext cx="11785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         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276602" y="3664109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凝固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203577" y="4563666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熔化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 rot="5400000">
            <a:off x="7006116" y="2921874"/>
            <a:ext cx="98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液化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 rot="16200000">
            <a:off x="6013173" y="2817536"/>
            <a:ext cx="94892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汽化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500563" y="4563666"/>
            <a:ext cx="1439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</a:rPr>
              <a:t>吸热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 rot="16200000">
            <a:off x="5244059" y="2828618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</a:rPr>
              <a:t>（吸热）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500563" y="3664109"/>
            <a:ext cx="1223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</a:rPr>
              <a:t>放热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 rot="5400000">
            <a:off x="6890385" y="3126740"/>
            <a:ext cx="207391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</a:rPr>
              <a:t>（放热）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771777" y="2188370"/>
            <a:ext cx="9366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>
                <a:latin typeface="Tahoma" pitchFamily="34" charset="0"/>
              </a:rPr>
              <a:t>？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211638" y="2727724"/>
            <a:ext cx="5762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>
                <a:latin typeface="Tahoma" pitchFamily="34" charset="0"/>
              </a:rPr>
              <a:t>？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331913" y="5319713"/>
            <a:ext cx="849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ahoma" pitchFamily="34" charset="0"/>
              </a:rPr>
              <a:t>固态和气态之间可以相互转化吗？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79390" y="5319713"/>
            <a:ext cx="1512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ahoma" pitchFamily="34" charset="0"/>
              </a:rPr>
              <a:t>疑问：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1258888" y="1054181"/>
            <a:ext cx="3529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latin typeface="Tahoma" pitchFamily="34" charset="0"/>
                <a:ea typeface="隶书" pitchFamily="49" charset="-122"/>
              </a:rPr>
              <a:t>温故而知新</a:t>
            </a:r>
          </a:p>
        </p:txBody>
      </p:sp>
      <p:pic>
        <p:nvPicPr>
          <p:cNvPr id="12313" name="Picture 25" descr="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50165"/>
            <a:ext cx="1282700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9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 autoUpdateAnimBg="0"/>
      <p:bldP spid="12291" grpId="0" bldLvl="0" animBg="1" autoUpdateAnimBg="0"/>
      <p:bldP spid="12292" grpId="0" bldLvl="0" animBg="1" autoUpdateAnimBg="0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300" grpId="0" bldLvl="0" animBg="1" autoUpdateAnimBg="0"/>
      <p:bldP spid="12301" grpId="0" bldLvl="0" autoUpdateAnimBg="0"/>
      <p:bldP spid="12302" grpId="0" bldLvl="0" animBg="1" autoUpdateAnimBg="0"/>
      <p:bldP spid="12303" grpId="0" bldLvl="0" animBg="1" autoUpdateAnimBg="0"/>
      <p:bldP spid="12304" grpId="0" bldLvl="0" autoUpdateAnimBg="0"/>
      <p:bldP spid="12305" grpId="0" bldLvl="0" animBg="1" autoUpdateAnimBg="0"/>
      <p:bldP spid="12306" grpId="0" bldLvl="0" animBg="1" autoUpdateAnimBg="0"/>
      <p:bldP spid="12307" grpId="0" bldLvl="0" animBg="1" autoUpdateAnimBg="0"/>
      <p:bldP spid="12308" grpId="0" autoUpdateAnimBg="0"/>
      <p:bldP spid="12309" grpId="0" autoUpdateAnimBg="0"/>
      <p:bldP spid="12310" grpId="0" autoUpdateAnimBg="0"/>
      <p:bldP spid="123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900113" y="2240757"/>
            <a:ext cx="230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solidFill>
                <a:srgbClr val="0D0D0D"/>
              </a:solidFill>
              <a:latin typeface="楷体_GB2312" pitchFamily="49" charset="-122"/>
            </a:endParaRPr>
          </a:p>
        </p:txBody>
      </p:sp>
      <p:sp>
        <p:nvSpPr>
          <p:cNvPr id="13315" name="Text Box 23"/>
          <p:cNvSpPr txBox="1">
            <a:spLocks noChangeArrowheads="1"/>
          </p:cNvSpPr>
          <p:nvPr/>
        </p:nvSpPr>
        <p:spPr bwMode="auto">
          <a:xfrm>
            <a:off x="971550" y="3275411"/>
            <a:ext cx="705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D0D0D"/>
                </a:solidFill>
                <a:latin typeface="楷体_GB2312" pitchFamily="49" charset="-122"/>
              </a:rPr>
              <a:t>　　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899160" y="1070928"/>
            <a:ext cx="4991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>
                <a:solidFill>
                  <a:srgbClr val="0066CC"/>
                </a:solidFill>
                <a:latin typeface="隶书" pitchFamily="49" charset="-122"/>
              </a:rPr>
              <a:t>实验探究</a:t>
            </a:r>
          </a:p>
        </p:txBody>
      </p:sp>
      <p:pic>
        <p:nvPicPr>
          <p:cNvPr id="1331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65" y="1107917"/>
            <a:ext cx="88265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6877" y="1956198"/>
            <a:ext cx="84232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       1、实验猜想：固态可以直接变为气态，气态可 </a:t>
            </a:r>
          </a:p>
          <a:p>
            <a:r>
              <a:rPr lang="zh-CN" altLang="en-US" sz="2800" b="1"/>
              <a:t>                               以直接变为固态。</a:t>
            </a:r>
          </a:p>
          <a:p>
            <a:r>
              <a:rPr lang="zh-CN" altLang="en-US" sz="2800" b="1"/>
              <a:t>       2、实验器材：试管、烧杯、热水、冷水、碘。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265239" y="383738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00115" y="3305175"/>
            <a:ext cx="7850187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  </a:t>
            </a:r>
            <a:r>
              <a:rPr lang="zh-CN" altLang="en-US" sz="2800" b="1">
                <a:sym typeface="Arial" pitchFamily="34" charset="0"/>
              </a:rPr>
              <a:t>3、实验步骤：</a:t>
            </a:r>
            <a:r>
              <a:rPr lang="zh-CN" altLang="en-US" b="1">
                <a:sym typeface="Arial" pitchFamily="34" charset="0"/>
              </a:rPr>
              <a:t>（1）</a:t>
            </a:r>
            <a:r>
              <a:rPr lang="zh-CN" altLang="en-US" b="1">
                <a:solidFill>
                  <a:srgbClr val="111111"/>
                </a:solidFill>
              </a:rPr>
              <a:t>在试管中放入少量碘盖紧塞子。</a:t>
            </a:r>
          </a:p>
          <a:p>
            <a:r>
              <a:rPr lang="zh-CN" altLang="en-US" b="1">
                <a:solidFill>
                  <a:srgbClr val="111111"/>
                </a:solidFill>
              </a:rPr>
              <a:t>                                      </a:t>
            </a:r>
            <a:r>
              <a:rPr lang="zh-CN" altLang="en-US" b="1">
                <a:solidFill>
                  <a:srgbClr val="FF0000"/>
                </a:solidFill>
              </a:rPr>
              <a:t> 观察并记录。</a:t>
            </a:r>
          </a:p>
          <a:p>
            <a:r>
              <a:rPr lang="zh-CN" altLang="en-US" b="1">
                <a:solidFill>
                  <a:srgbClr val="111111"/>
                </a:solidFill>
              </a:rPr>
              <a:t>                              </a:t>
            </a:r>
            <a:r>
              <a:rPr lang="zh-CN" altLang="en-US" b="1">
                <a:sym typeface="Arial" pitchFamily="34" charset="0"/>
              </a:rPr>
              <a:t>（2）</a:t>
            </a:r>
            <a:r>
              <a:rPr lang="zh-CN" altLang="en-US" b="1">
                <a:solidFill>
                  <a:srgbClr val="111111"/>
                </a:solidFill>
              </a:rPr>
              <a:t>烧杯中加入热水，将试管放入烧</a:t>
            </a:r>
          </a:p>
          <a:p>
            <a:r>
              <a:rPr lang="zh-CN" altLang="en-US" b="1">
                <a:solidFill>
                  <a:srgbClr val="111111"/>
                </a:solidFill>
              </a:rPr>
              <a:t>                                       杯中加热。</a:t>
            </a:r>
            <a:r>
              <a:rPr lang="zh-CN" altLang="en-US" b="1">
                <a:solidFill>
                  <a:srgbClr val="FF0000"/>
                </a:solidFill>
              </a:rPr>
              <a:t>观察并记录。</a:t>
            </a:r>
          </a:p>
          <a:p>
            <a:r>
              <a:rPr lang="zh-CN" altLang="en-US" b="1">
                <a:solidFill>
                  <a:srgbClr val="111111"/>
                </a:solidFill>
              </a:rPr>
              <a:t>                              </a:t>
            </a:r>
            <a:r>
              <a:rPr lang="zh-CN" altLang="en-US" b="1">
                <a:sym typeface="Arial" pitchFamily="34" charset="0"/>
              </a:rPr>
              <a:t>（3）</a:t>
            </a:r>
            <a:r>
              <a:rPr lang="zh-CN" altLang="en-US" b="1">
                <a:solidFill>
                  <a:srgbClr val="111111"/>
                </a:solidFill>
              </a:rPr>
              <a:t>当试管中充满某种气体后将试管</a:t>
            </a:r>
          </a:p>
          <a:p>
            <a:r>
              <a:rPr lang="zh-CN" altLang="en-US" b="1">
                <a:solidFill>
                  <a:srgbClr val="111111"/>
                </a:solidFill>
              </a:rPr>
              <a:t>                                       取出放入冷水中。</a:t>
            </a:r>
            <a:r>
              <a:rPr lang="zh-CN" altLang="en-US" b="1">
                <a:solidFill>
                  <a:srgbClr val="FF0000"/>
                </a:solidFill>
                <a:sym typeface="Arial" pitchFamily="34" charset="0"/>
              </a:rPr>
              <a:t>观察并记录。</a:t>
            </a:r>
          </a:p>
        </p:txBody>
      </p:sp>
    </p:spTree>
    <p:extLst>
      <p:ext uri="{BB962C8B-B14F-4D97-AF65-F5344CB8AC3E}">
        <p14:creationId xmlns:p14="http://schemas.microsoft.com/office/powerpoint/2010/main" val="33999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ldLvl="0" autoUpdateAnimBg="0"/>
      <p:bldP spid="13320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23851" y="2025254"/>
            <a:ext cx="5184775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0066CC"/>
                </a:solidFill>
                <a:latin typeface="宋体" pitchFamily="2" charset="-122"/>
              </a:rPr>
              <a:t>仔细观察：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</a:rPr>
              <a:t>　</a:t>
            </a:r>
            <a:r>
              <a:rPr lang="en-US" sz="2800" b="1">
                <a:solidFill>
                  <a:srgbClr val="111111"/>
                </a:solidFill>
              </a:rPr>
              <a:t>1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加热前</a:t>
            </a: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碘是什么状态的？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  </a:t>
            </a:r>
            <a:r>
              <a:rPr lang="en-US" sz="2800" b="1">
                <a:solidFill>
                  <a:srgbClr val="111111"/>
                </a:solidFill>
              </a:rPr>
              <a:t>2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加热过程中</a:t>
            </a: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发生了什么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     变化？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</a:rPr>
              <a:t>   </a:t>
            </a:r>
            <a:r>
              <a:rPr lang="en-US" sz="2800" b="1">
                <a:solidFill>
                  <a:srgbClr val="111111"/>
                </a:solidFill>
              </a:rPr>
              <a:t>3</a:t>
            </a:r>
            <a:r>
              <a:rPr lang="zh-CN" altLang="en-US" sz="2800" b="1">
                <a:solidFill>
                  <a:schemeClr val="tx2"/>
                </a:solidFill>
              </a:rPr>
              <a:t>．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停止加热并冷却过程中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     </a:t>
            </a: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看到了什么现象？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15617" y="1190120"/>
            <a:ext cx="4968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66CC"/>
                </a:solidFill>
              </a:rPr>
              <a:t>碘升华和凝华实验</a:t>
            </a:r>
          </a:p>
        </p:txBody>
      </p:sp>
      <p:pic>
        <p:nvPicPr>
          <p:cNvPr id="14340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964407"/>
            <a:ext cx="88265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M2U00207[20111017-110604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r="25655"/>
          <a:stretch>
            <a:fillRect/>
          </a:stretch>
        </p:blipFill>
        <p:spPr bwMode="auto">
          <a:xfrm>
            <a:off x="5467352" y="2187179"/>
            <a:ext cx="33178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6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 bwMode="auto">
          <a:xfrm>
            <a:off x="1355727" y="3904457"/>
            <a:ext cx="1560513" cy="929879"/>
            <a:chOff x="0" y="0"/>
            <a:chExt cx="983" cy="781"/>
          </a:xfrm>
        </p:grpSpPr>
        <p:sp>
          <p:nvSpPr>
            <p:cNvPr id="15363" name="Oval 7"/>
            <p:cNvSpPr>
              <a:spLocks noChangeArrowheads="1"/>
            </p:cNvSpPr>
            <p:nvPr/>
          </p:nvSpPr>
          <p:spPr bwMode="auto">
            <a:xfrm>
              <a:off x="0" y="0"/>
              <a:ext cx="786" cy="78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3D8F95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solidFill>
                  <a:schemeClr val="bg1"/>
                </a:solidFill>
                <a:latin typeface="楷体_GB2312" pitchFamily="49" charset="-122"/>
              </a:endParaRPr>
            </a:p>
          </p:txBody>
        </p:sp>
        <p:sp>
          <p:nvSpPr>
            <p:cNvPr id="15364" name="Text Box 8"/>
            <p:cNvSpPr txBox="1">
              <a:spLocks noChangeArrowheads="1"/>
            </p:cNvSpPr>
            <p:nvPr/>
          </p:nvSpPr>
          <p:spPr bwMode="auto">
            <a:xfrm>
              <a:off x="91" y="189"/>
              <a:ext cx="89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11111"/>
                  </a:solidFill>
                  <a:latin typeface="楷体_GB2312" pitchFamily="49" charset="-122"/>
                </a:rPr>
                <a:t>固态</a:t>
              </a:r>
            </a:p>
          </p:txBody>
        </p:sp>
      </p:grpSp>
      <p:sp>
        <p:nvSpPr>
          <p:cNvPr id="15365" name="AutoShape 9"/>
          <p:cNvSpPr>
            <a:spLocks noChangeArrowheads="1"/>
          </p:cNvSpPr>
          <p:nvPr/>
        </p:nvSpPr>
        <p:spPr bwMode="auto">
          <a:xfrm>
            <a:off x="1838327" y="2761458"/>
            <a:ext cx="358775" cy="916781"/>
          </a:xfrm>
          <a:prstGeom prst="downArrow">
            <a:avLst>
              <a:gd name="adj1" fmla="val 50000"/>
              <a:gd name="adj2" fmla="val 85177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400" b="1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539750" y="1549005"/>
            <a:ext cx="3168650" cy="10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加热前</a:t>
            </a:r>
          </a:p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碘是什么状态？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5148265" y="1549005"/>
            <a:ext cx="3455987" cy="10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加热后</a:t>
            </a:r>
          </a:p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  碘是什么状态？</a:t>
            </a:r>
          </a:p>
        </p:txBody>
      </p:sp>
      <p:sp>
        <p:nvSpPr>
          <p:cNvPr id="15368" name="AutoShape 15"/>
          <p:cNvSpPr>
            <a:spLocks noChangeArrowheads="1"/>
          </p:cNvSpPr>
          <p:nvPr/>
        </p:nvSpPr>
        <p:spPr bwMode="auto">
          <a:xfrm>
            <a:off x="6804026" y="2761457"/>
            <a:ext cx="360363" cy="919163"/>
          </a:xfrm>
          <a:prstGeom prst="downArrow">
            <a:avLst>
              <a:gd name="adj1" fmla="val 50000"/>
              <a:gd name="adj2" fmla="val 85022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400" b="1">
              <a:solidFill>
                <a:schemeClr val="bg1"/>
              </a:solidFill>
              <a:latin typeface="宋体" pitchFamily="2" charset="-122"/>
            </a:endParaRPr>
          </a:p>
        </p:txBody>
      </p:sp>
      <p:grpSp>
        <p:nvGrpSpPr>
          <p:cNvPr id="15369" name="Group 9"/>
          <p:cNvGrpSpPr/>
          <p:nvPr/>
        </p:nvGrpSpPr>
        <p:grpSpPr bwMode="auto">
          <a:xfrm>
            <a:off x="6372225" y="3905649"/>
            <a:ext cx="1441450" cy="950119"/>
            <a:chOff x="0" y="0"/>
            <a:chExt cx="874" cy="752"/>
          </a:xfrm>
        </p:grpSpPr>
        <p:sp>
          <p:nvSpPr>
            <p:cNvPr id="15370" name="Oval 13"/>
            <p:cNvSpPr>
              <a:spLocks noChangeArrowheads="1"/>
            </p:cNvSpPr>
            <p:nvPr/>
          </p:nvSpPr>
          <p:spPr bwMode="auto">
            <a:xfrm>
              <a:off x="0" y="0"/>
              <a:ext cx="783" cy="752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3D8F95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solidFill>
                  <a:schemeClr val="bg1"/>
                </a:solidFill>
                <a:latin typeface="楷体_GB2312" pitchFamily="49" charset="-122"/>
              </a:endParaRPr>
            </a:p>
          </p:txBody>
        </p:sp>
        <p:sp>
          <p:nvSpPr>
            <p:cNvPr id="15371" name="Text Box 17"/>
            <p:cNvSpPr txBox="1">
              <a:spLocks noChangeArrowheads="1"/>
            </p:cNvSpPr>
            <p:nvPr/>
          </p:nvSpPr>
          <p:spPr bwMode="auto">
            <a:xfrm>
              <a:off x="60" y="160"/>
              <a:ext cx="81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11111"/>
                  </a:solidFill>
                  <a:latin typeface="楷体_GB2312" pitchFamily="49" charset="-122"/>
                </a:rPr>
                <a:t>气态</a:t>
              </a:r>
            </a:p>
          </p:txBody>
        </p:sp>
      </p:grpSp>
      <p:grpSp>
        <p:nvGrpSpPr>
          <p:cNvPr id="15372" name="Group 12"/>
          <p:cNvGrpSpPr/>
          <p:nvPr/>
        </p:nvGrpSpPr>
        <p:grpSpPr bwMode="auto">
          <a:xfrm>
            <a:off x="2771777" y="3968750"/>
            <a:ext cx="3457575" cy="864394"/>
            <a:chOff x="0" y="0"/>
            <a:chExt cx="2223" cy="726"/>
          </a:xfrm>
        </p:grpSpPr>
        <p:sp>
          <p:nvSpPr>
            <p:cNvPr id="1537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2223" cy="726"/>
            </a:xfrm>
            <a:prstGeom prst="rightArrow">
              <a:avLst>
                <a:gd name="adj1" fmla="val 50000"/>
                <a:gd name="adj2" fmla="val 76550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 b="1">
                <a:latin typeface="楷体_GB2312" pitchFamily="49" charset="-122"/>
              </a:endParaRPr>
            </a:p>
          </p:txBody>
        </p:sp>
        <p:sp>
          <p:nvSpPr>
            <p:cNvPr id="15374" name="Text Box 19"/>
            <p:cNvSpPr txBox="1">
              <a:spLocks noChangeArrowheads="1"/>
            </p:cNvSpPr>
            <p:nvPr/>
          </p:nvSpPr>
          <p:spPr bwMode="auto">
            <a:xfrm>
              <a:off x="45" y="174"/>
              <a:ext cx="154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8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_GB2312" pitchFamily="49" charset="-122"/>
                </a:rPr>
                <a:t>    直接</a:t>
              </a:r>
            </a:p>
          </p:txBody>
        </p:sp>
      </p:grpSp>
      <p:pic>
        <p:nvPicPr>
          <p:cNvPr id="1537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964407"/>
            <a:ext cx="88265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WordArt 16"/>
          <p:cNvSpPr>
            <a:spLocks noChangeArrowheads="1" noChangeShapeType="1"/>
          </p:cNvSpPr>
          <p:nvPr/>
        </p:nvSpPr>
        <p:spPr bwMode="auto">
          <a:xfrm>
            <a:off x="1587501" y="1021556"/>
            <a:ext cx="2032000" cy="4345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dirty="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宋体"/>
                <a:ea typeface="宋体"/>
              </a:rPr>
              <a:t>实验总结</a:t>
            </a:r>
          </a:p>
        </p:txBody>
      </p:sp>
    </p:spTree>
    <p:extLst>
      <p:ext uri="{BB962C8B-B14F-4D97-AF65-F5344CB8AC3E}">
        <p14:creationId xmlns:p14="http://schemas.microsoft.com/office/powerpoint/2010/main" val="23616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 animBg="1" autoUpdateAnimBg="0"/>
      <p:bldP spid="15367" grpId="0" autoUpdateAnimBg="0"/>
      <p:bldP spid="15368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6"/>
          <p:cNvSpPr>
            <a:spLocks noChangeArrowheads="1"/>
          </p:cNvSpPr>
          <p:nvPr/>
        </p:nvSpPr>
        <p:spPr bwMode="auto">
          <a:xfrm>
            <a:off x="1379538" y="3985102"/>
            <a:ext cx="1103312" cy="841772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wrap="none" anchor="ctr"/>
          <a:lstStyle/>
          <a:p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403350" y="4147027"/>
            <a:ext cx="105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111111"/>
                </a:solidFill>
                <a:latin typeface="楷体_GB2312" pitchFamily="49" charset="-122"/>
              </a:rPr>
              <a:t>固态</a:t>
            </a:r>
          </a:p>
        </p:txBody>
      </p:sp>
      <p:sp>
        <p:nvSpPr>
          <p:cNvPr id="16388" name="AutoShape 8"/>
          <p:cNvSpPr>
            <a:spLocks noChangeArrowheads="1"/>
          </p:cNvSpPr>
          <p:nvPr/>
        </p:nvSpPr>
        <p:spPr bwMode="auto">
          <a:xfrm>
            <a:off x="1690688" y="2959975"/>
            <a:ext cx="431800" cy="982265"/>
          </a:xfrm>
          <a:prstGeom prst="downArrow">
            <a:avLst>
              <a:gd name="adj1" fmla="val 50000"/>
              <a:gd name="adj2" fmla="val 75827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611190" y="1429943"/>
            <a:ext cx="3024187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停止加热冷却后</a:t>
            </a:r>
          </a:p>
          <a:p>
            <a:pPr algn="ctr">
              <a:lnSpc>
                <a:spcPct val="110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试管壁上的</a:t>
            </a:r>
          </a:p>
          <a:p>
            <a:pPr algn="ctr">
              <a:lnSpc>
                <a:spcPct val="110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碘是什么状态？</a:t>
            </a:r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 rot="10800000">
            <a:off x="2711452" y="3985102"/>
            <a:ext cx="3529013" cy="864394"/>
          </a:xfrm>
          <a:prstGeom prst="rightArrow">
            <a:avLst>
              <a:gd name="adj1" fmla="val 50000"/>
              <a:gd name="adj2" fmla="val 76550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rot="10800000" wrap="none" anchor="ctr"/>
          <a:lstStyle/>
          <a:p>
            <a:pPr algn="ctr"/>
            <a:endParaRPr lang="zh-CN" altLang="en-US" b="1"/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6586538" y="3985102"/>
            <a:ext cx="1206500" cy="875110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wrap="none" anchor="ctr"/>
          <a:lstStyle/>
          <a:p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5578475" y="1663623"/>
            <a:ext cx="3492500" cy="10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加热时</a:t>
            </a:r>
          </a:p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itchFamily="2" charset="-122"/>
              </a:rPr>
              <a:t>  碘是什么状态？</a:t>
            </a:r>
          </a:p>
        </p:txBody>
      </p:sp>
      <p:sp>
        <p:nvSpPr>
          <p:cNvPr id="16393" name="AutoShape 14"/>
          <p:cNvSpPr>
            <a:spLocks noChangeArrowheads="1"/>
          </p:cNvSpPr>
          <p:nvPr/>
        </p:nvSpPr>
        <p:spPr bwMode="auto">
          <a:xfrm>
            <a:off x="6946901" y="2851628"/>
            <a:ext cx="360363" cy="1079897"/>
          </a:xfrm>
          <a:prstGeom prst="downArrow">
            <a:avLst>
              <a:gd name="adj1" fmla="val 50000"/>
              <a:gd name="adj2" fmla="val 99890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6659565" y="4201795"/>
            <a:ext cx="1076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111111"/>
                </a:solidFill>
                <a:latin typeface="楷体_GB2312" pitchFamily="49" charset="-122"/>
              </a:rPr>
              <a:t>气态</a:t>
            </a:r>
          </a:p>
        </p:txBody>
      </p:sp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4286252" y="4201795"/>
            <a:ext cx="1006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</a:rPr>
              <a:t>直接</a:t>
            </a:r>
          </a:p>
        </p:txBody>
      </p:sp>
      <p:pic>
        <p:nvPicPr>
          <p:cNvPr id="16396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964407"/>
            <a:ext cx="88265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 autoUpdateAnimBg="0"/>
      <p:bldP spid="16387" grpId="0" autoUpdateAnimBg="0"/>
      <p:bldP spid="16388" grpId="0" bldLvl="0" animBg="1" autoUpdateAnimBg="0"/>
      <p:bldP spid="16389" grpId="0" autoUpdateAnimBg="0"/>
      <p:bldP spid="16390" grpId="0" bldLvl="0" animBg="1" autoUpdateAnimBg="0"/>
      <p:bldP spid="16391" grpId="0" bldLvl="0" animBg="1" autoUpdateAnimBg="0"/>
      <p:bldP spid="16393" grpId="0" bldLvl="0" animBg="1" autoUpdateAnimBg="0"/>
      <p:bldP spid="16394" grpId="0" autoUpdateAnimBg="0"/>
      <p:bldP spid="163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发黑的灯泡4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2" y="1269208"/>
            <a:ext cx="4100513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60475" y="4662488"/>
            <a:ext cx="2952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楷体_GB2312" pitchFamily="49" charset="-122"/>
              </a:rPr>
              <a:t>用久了的白炽灯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082030" y="1269207"/>
            <a:ext cx="107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钨丝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5910582" y="3521870"/>
            <a:ext cx="1152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钨的颗粒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6153468" y="2619375"/>
            <a:ext cx="792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5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>
            <a:off x="6585268" y="1593057"/>
            <a:ext cx="0" cy="79891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>
            <a:off x="6585268" y="2750345"/>
            <a:ext cx="0" cy="73223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17" name="Group 9"/>
          <p:cNvGrpSpPr/>
          <p:nvPr/>
        </p:nvGrpSpPr>
        <p:grpSpPr bwMode="auto">
          <a:xfrm>
            <a:off x="7448868" y="1294211"/>
            <a:ext cx="1295400" cy="2844993"/>
            <a:chOff x="0" y="0"/>
            <a:chExt cx="1043" cy="3441"/>
          </a:xfrm>
        </p:grpSpPr>
        <p:sp>
          <p:nvSpPr>
            <p:cNvPr id="17418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99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</a:rPr>
                <a:t>固态</a:t>
              </a:r>
            </a:p>
          </p:txBody>
        </p:sp>
        <p:sp>
          <p:nvSpPr>
            <p:cNvPr id="17419" name="Text Box 15"/>
            <p:cNvSpPr txBox="1">
              <a:spLocks noChangeArrowheads="1"/>
            </p:cNvSpPr>
            <p:nvPr/>
          </p:nvSpPr>
          <p:spPr bwMode="auto">
            <a:xfrm>
              <a:off x="0" y="2808"/>
              <a:ext cx="815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</a:rPr>
                <a:t>固态</a:t>
              </a:r>
            </a:p>
          </p:txBody>
        </p:sp>
        <p:sp>
          <p:nvSpPr>
            <p:cNvPr id="17420" name="Text Box 16"/>
            <p:cNvSpPr txBox="1">
              <a:spLocks noChangeArrowheads="1"/>
            </p:cNvSpPr>
            <p:nvPr/>
          </p:nvSpPr>
          <p:spPr bwMode="auto">
            <a:xfrm>
              <a:off x="0" y="1270"/>
              <a:ext cx="1043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</a:rPr>
                <a:t>气态</a:t>
              </a:r>
            </a:p>
          </p:txBody>
        </p:sp>
        <p:sp>
          <p:nvSpPr>
            <p:cNvPr id="17421" name="Line 17"/>
            <p:cNvSpPr>
              <a:spLocks noChangeShapeType="1"/>
            </p:cNvSpPr>
            <p:nvPr/>
          </p:nvSpPr>
          <p:spPr bwMode="auto">
            <a:xfrm>
              <a:off x="317" y="272"/>
              <a:ext cx="0" cy="108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Line 18"/>
            <p:cNvSpPr>
              <a:spLocks noChangeShapeType="1"/>
            </p:cNvSpPr>
            <p:nvPr/>
          </p:nvSpPr>
          <p:spPr bwMode="auto">
            <a:xfrm>
              <a:off x="317" y="1678"/>
              <a:ext cx="0" cy="108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23" name="Text Box 21"/>
          <p:cNvSpPr txBox="1">
            <a:spLocks noChangeArrowheads="1"/>
          </p:cNvSpPr>
          <p:nvPr/>
        </p:nvSpPr>
        <p:spPr bwMode="auto">
          <a:xfrm>
            <a:off x="6585270" y="2915841"/>
            <a:ext cx="1081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</a:rPr>
              <a:t>凝华</a:t>
            </a:r>
          </a:p>
        </p:txBody>
      </p:sp>
      <p:sp>
        <p:nvSpPr>
          <p:cNvPr id="17424" name="Text Box 22"/>
          <p:cNvSpPr txBox="1">
            <a:spLocks noChangeArrowheads="1"/>
          </p:cNvSpPr>
          <p:nvPr/>
        </p:nvSpPr>
        <p:spPr bwMode="auto">
          <a:xfrm>
            <a:off x="5932846" y="1873807"/>
            <a:ext cx="553998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itchFamily="18" charset="0"/>
              </a:rPr>
              <a:t>热吸</a:t>
            </a:r>
          </a:p>
        </p:txBody>
      </p:sp>
      <p:sp>
        <p:nvSpPr>
          <p:cNvPr id="17425" name="Text Box 23"/>
          <p:cNvSpPr txBox="1">
            <a:spLocks noChangeArrowheads="1"/>
          </p:cNvSpPr>
          <p:nvPr/>
        </p:nvSpPr>
        <p:spPr bwMode="auto">
          <a:xfrm>
            <a:off x="5932846" y="3034666"/>
            <a:ext cx="553998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itchFamily="18" charset="0"/>
              </a:rPr>
              <a:t>热放</a:t>
            </a:r>
          </a:p>
        </p:txBody>
      </p:sp>
      <p:sp>
        <p:nvSpPr>
          <p:cNvPr id="17426" name="Text Box 7"/>
          <p:cNvSpPr txBox="1">
            <a:spLocks noChangeArrowheads="1"/>
          </p:cNvSpPr>
          <p:nvPr/>
        </p:nvSpPr>
        <p:spPr bwMode="auto">
          <a:xfrm>
            <a:off x="5937568" y="2361010"/>
            <a:ext cx="151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钨蒸气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6513830" y="1829991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latin typeface="Times New Roman" pitchFamily="18" charset="0"/>
              </a:rPr>
              <a:t>升华</a:t>
            </a:r>
          </a:p>
        </p:txBody>
      </p:sp>
    </p:spTree>
    <p:extLst>
      <p:ext uri="{BB962C8B-B14F-4D97-AF65-F5344CB8AC3E}">
        <p14:creationId xmlns:p14="http://schemas.microsoft.com/office/powerpoint/2010/main" val="39865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bldLvl="0" autoUpdateAnimBg="0"/>
      <p:bldP spid="17413" grpId="0" bldLvl="0" autoUpdateAnimBg="0"/>
      <p:bldP spid="17415" grpId="0" bldLvl="0" animBg="1"/>
      <p:bldP spid="17416" grpId="0" bldLvl="0" animBg="1"/>
      <p:bldP spid="17423" grpId="0" bldLvl="0" autoUpdateAnimBg="0"/>
      <p:bldP spid="17424" grpId="0" bldLvl="0" autoUpdateAnimBg="0"/>
      <p:bldP spid="17425" grpId="0" bldLvl="0" autoUpdateAnimBg="0"/>
      <p:bldP spid="17426" grpId="0" bldLvl="0" autoUpdateAnimBg="0"/>
      <p:bldP spid="17427" grpId="0" bldLvl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0</TotalTime>
  <Pages>0</Pages>
  <Words>1086</Words>
  <Characters>0</Characters>
  <Application>Microsoft Office PowerPoint</Application>
  <DocSecurity>0</DocSecurity>
  <PresentationFormat>全屏显示(4:3)</PresentationFormat>
  <Lines>0</Lines>
  <Paragraphs>164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9" baseType="lpstr">
      <vt:lpstr>Arial</vt:lpstr>
      <vt:lpstr>宋体</vt:lpstr>
      <vt:lpstr>等线</vt:lpstr>
      <vt:lpstr>Calibri</vt:lpstr>
      <vt:lpstr>楷体_GB2312</vt:lpstr>
      <vt:lpstr>Times New Roman</vt:lpstr>
      <vt:lpstr>Wingdings</vt:lpstr>
      <vt:lpstr>Arial Black</vt:lpstr>
      <vt:lpstr>仿宋_GB2312</vt:lpstr>
      <vt:lpstr>黑体</vt:lpstr>
      <vt:lpstr>Batang</vt:lpstr>
      <vt:lpstr>Book Antiqua</vt:lpstr>
      <vt:lpstr>Courier New</vt:lpstr>
      <vt:lpstr>方正姚体</vt:lpstr>
      <vt:lpstr>华文行楷</vt:lpstr>
      <vt:lpstr>华文新魏</vt:lpstr>
      <vt:lpstr>MS UI Gothic</vt:lpstr>
      <vt:lpstr>默认设计模板</vt:lpstr>
      <vt:lpstr>PowerPoint 演示文稿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干冰的应用 </vt:lpstr>
      <vt:lpstr>PowerPoint 演示文稿</vt:lpstr>
      <vt:lpstr>PowerPoint 演示文稿</vt:lpstr>
      <vt:lpstr>PowerPoint 演示文稿</vt:lpstr>
      <vt:lpstr>舞台上的“雾”是怎么造出来的？</vt:lpstr>
      <vt:lpstr>PowerPoint 演示文稿</vt:lpstr>
      <vt:lpstr>节约用水 珍惜水资源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nhzx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运动快慢的描述    速度</dc:title>
  <dc:subject/>
  <dc:creator>lx-m6200</dc:creator>
  <cp:keywords/>
  <dc:description/>
  <cp:lastModifiedBy> </cp:lastModifiedBy>
  <cp:revision>128</cp:revision>
  <dcterms:created xsi:type="dcterms:W3CDTF">2005-10-06T04:45:43Z</dcterms:created>
  <dcterms:modified xsi:type="dcterms:W3CDTF">2019-12-17T04:47:25Z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2052-10.1.0.5601</vt:lpwstr>
  </property>
</Properties>
</file>