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heme/theme3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468" r:id="rId4"/>
    <p:sldId id="292" r:id="rId5"/>
    <p:sldId id="415" r:id="rId6"/>
    <p:sldId id="470" r:id="rId7"/>
    <p:sldId id="418" r:id="rId8"/>
    <p:sldId id="471" r:id="rId9"/>
    <p:sldId id="472" r:id="rId10"/>
    <p:sldId id="422" r:id="rId11"/>
    <p:sldId id="430" r:id="rId12"/>
    <p:sldId id="429" r:id="rId13"/>
    <p:sldId id="417" r:id="rId14"/>
    <p:sldId id="473" r:id="rId15"/>
    <p:sldId id="474" r:id="rId16"/>
    <p:sldId id="477" r:id="rId17"/>
    <p:sldId id="475" r:id="rId18"/>
    <p:sldId id="476" r:id="rId19"/>
    <p:sldId id="47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1" userDrawn="1">
          <p15:clr>
            <a:srgbClr val="A4A3A4"/>
          </p15:clr>
        </p15:guide>
        <p15:guide id="2" pos="3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1" y="134"/>
      </p:cViewPr>
      <p:guideLst>
        <p:guide orient="horz" pos="2231"/>
        <p:guide pos="38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heme" Target="../theme/theme3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眉占位符 27649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/>
          </a:p>
        </p:txBody>
      </p:sp>
      <p:sp>
        <p:nvSpPr>
          <p:cNvPr id="27651" name="日期占位符 27650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27652" name="幻灯片图像占位符 2765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文本占位符 2765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7654" name="页脚占位符 27653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/>
          </a:p>
        </p:txBody>
      </p:sp>
      <p:sp>
        <p:nvSpPr>
          <p:cNvPr id="27655" name="灯片编号占位符 27654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4"/>
            </p:custDataLst>
          </p:nvPr>
        </p:nvSpPr>
        <p:spPr>
          <a:xfrm>
            <a:off x="1343660" y="2997200"/>
            <a:ext cx="9804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 flipV="1">
            <a:off x="839630" y="621119"/>
            <a:ext cx="5556738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>
            <p:custDataLst>
              <p:tags r:id="rId6"/>
            </p:custDataLst>
          </p:nvPr>
        </p:nvGrpSpPr>
        <p:grpSpPr>
          <a:xfrm>
            <a:off x="276919" y="362522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7"/>
            </p:custDataLst>
          </p:nvPr>
        </p:nvSpPr>
        <p:spPr>
          <a:xfrm>
            <a:off x="640080" y="65405"/>
            <a:ext cx="64115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跨学科实践：制作简易热机模型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4"/>
            </p:custDataLst>
          </p:nvPr>
        </p:nvSpPr>
        <p:spPr>
          <a:xfrm>
            <a:off x="1343660" y="2997200"/>
            <a:ext cx="9804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 flipV="1">
            <a:off x="839630" y="621119"/>
            <a:ext cx="5556738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>
            <p:custDataLst>
              <p:tags r:id="rId6"/>
            </p:custDataLst>
          </p:nvPr>
        </p:nvGrpSpPr>
        <p:grpSpPr>
          <a:xfrm>
            <a:off x="276919" y="362522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 userDrawn="1">
            <p:custDataLst>
              <p:tags r:id="rId7"/>
            </p:custDataLst>
          </p:nvPr>
        </p:nvSpPr>
        <p:spPr>
          <a:xfrm>
            <a:off x="640080" y="65405"/>
            <a:ext cx="64115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跨学科实践：制作简易热机模型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7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7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74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8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3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图片 1030" descr="课件母版背景副本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image" Target="../media/image25.jpe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55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28.jpe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image" Target="../media/image32.jpeg"/><Relationship Id="rId2" Type="http://schemas.openxmlformats.org/officeDocument/2006/relationships/tags" Target="../tags/tag265.xml"/><Relationship Id="rId16" Type="http://schemas.openxmlformats.org/officeDocument/2006/relationships/image" Target="../media/image31.jpe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image" Target="../media/image30.jpeg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6.jpeg"/><Relationship Id="rId3" Type="http://schemas.openxmlformats.org/officeDocument/2006/relationships/tags" Target="../tags/tag153.xml"/><Relationship Id="rId21" Type="http://schemas.openxmlformats.org/officeDocument/2006/relationships/image" Target="../media/image9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image" Target="../media/image5.jpeg"/><Relationship Id="rId2" Type="http://schemas.openxmlformats.org/officeDocument/2006/relationships/tags" Target="../tags/tag15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0.xml"/><Relationship Id="rId19" Type="http://schemas.openxmlformats.org/officeDocument/2006/relationships/image" Target="../media/image7.jpe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14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image" Target="../media/image13.jpe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slideLayout" Target="../slideLayouts/slideLayout18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image" Target="../media/image12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11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image" Target="../media/image10.jpeg"/><Relationship Id="rId8" Type="http://schemas.openxmlformats.org/officeDocument/2006/relationships/tags" Target="../tags/tag17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5.png"/><Relationship Id="rId3" Type="http://schemas.openxmlformats.org/officeDocument/2006/relationships/tags" Target="../tags/tag198.xml"/><Relationship Id="rId7" Type="http://schemas.openxmlformats.org/officeDocument/2006/relationships/tags" Target="../tags/tag200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video" Target="../media/media1.mp4"/><Relationship Id="rId10" Type="http://schemas.openxmlformats.org/officeDocument/2006/relationships/tags" Target="../tags/tag203.xml"/><Relationship Id="rId4" Type="http://schemas.microsoft.com/office/2007/relationships/media" Target="../media/media1.mp4"/><Relationship Id="rId9" Type="http://schemas.openxmlformats.org/officeDocument/2006/relationships/tags" Target="../tags/tag2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6.jpe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9.xml"/><Relationship Id="rId7" Type="http://schemas.openxmlformats.org/officeDocument/2006/relationships/tags" Target="../tags/tag221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video" Target="../media/media1.mp4"/><Relationship Id="rId11" Type="http://schemas.openxmlformats.org/officeDocument/2006/relationships/image" Target="../media/image17.png"/><Relationship Id="rId5" Type="http://schemas.microsoft.com/office/2007/relationships/media" Target="../media/media1.mp4"/><Relationship Id="rId10" Type="http://schemas.openxmlformats.org/officeDocument/2006/relationships/image" Target="../media/image15.png"/><Relationship Id="rId4" Type="http://schemas.openxmlformats.org/officeDocument/2006/relationships/tags" Target="../tags/tag220.xml"/><Relationship Id="rId9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20.jpe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9.jpeg"/><Relationship Id="rId2" Type="http://schemas.openxmlformats.org/officeDocument/2006/relationships/tags" Target="../tags/tag224.xml"/><Relationship Id="rId16" Type="http://schemas.openxmlformats.org/officeDocument/2006/relationships/image" Target="../media/image22.jpe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18.jpeg"/><Relationship Id="rId5" Type="http://schemas.openxmlformats.org/officeDocument/2006/relationships/tags" Target="../tags/tag227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>
            <p:custDataLst>
              <p:tags r:id="rId1"/>
            </p:custDataLst>
          </p:nvPr>
        </p:nvSpPr>
        <p:spPr>
          <a:xfrm>
            <a:off x="2422525" y="1628800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第十四章 内能的利用</a:t>
            </a:r>
          </a:p>
        </p:txBody>
      </p:sp>
      <p:sp>
        <p:nvSpPr>
          <p:cNvPr id="4" name="Rectangle 5"/>
          <p:cNvSpPr/>
          <p:nvPr>
            <p:custDataLst>
              <p:tags r:id="rId2"/>
            </p:custDataLst>
          </p:nvPr>
        </p:nvSpPr>
        <p:spPr>
          <a:xfrm>
            <a:off x="1051190" y="3202559"/>
            <a:ext cx="10089621" cy="84773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pitchFamily="49" charset="-122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pitchFamily="49" charset="-122"/>
              </a:rPr>
              <a:t>4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pitchFamily="49" charset="-122"/>
              </a:rPr>
              <a:t>节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pitchFamily="49" charset="-122"/>
              </a:rPr>
              <a:t>  </a:t>
            </a:r>
            <a:r>
              <a:rPr lang="zh-CN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pitchFamily="49" charset="-122"/>
              </a:rPr>
              <a:t>跨学科实践：制作简易热机模型</a:t>
            </a:r>
            <a:endParaRPr lang="zh-CN" altLang="zh-CN" sz="4400" b="1" dirty="0">
              <a:latin typeface="黑体" panose="02010609060101010101" pitchFamily="49" charset="-122"/>
              <a:ea typeface="黑体" panose="020106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83615" y="1844675"/>
            <a:ext cx="6096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注意：</a:t>
            </a:r>
            <a:endParaRPr lang="en-US" altLang="zh-CN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制作简易热机模型时会遇到高温蒸汽、锋利的物体等，要注意安全。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07935" y="1484630"/>
            <a:ext cx="2881630" cy="38525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项目实施</a:t>
            </a:r>
          </a:p>
        </p:txBody>
      </p: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3615" y="1844675"/>
            <a:ext cx="10861040" cy="719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1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、向易拉罐内部注入大约半灌水</a:t>
            </a:r>
          </a:p>
          <a:p>
            <a:pPr>
              <a:lnSpc>
                <a:spcPct val="125000"/>
              </a:lnSpc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69010" y="2564765"/>
            <a:ext cx="9990455" cy="1211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2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、将笔的尖端朝外，另一端插入易拉罐内，用胶将罐的开口处密封。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  <a:p>
            <a:pPr>
              <a:lnSpc>
                <a:spcPct val="125000"/>
              </a:lnSpc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83615" y="3861435"/>
            <a:ext cx="9975850" cy="111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3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、将易拉罐按照图示放置在支架上，笔的尖端对准小风扇的扇叶。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  <a:p>
            <a:pPr>
              <a:lnSpc>
                <a:spcPct val="125000"/>
              </a:lnSpc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983615" y="5229225"/>
            <a:ext cx="1011047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4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、点燃易拉罐下面的酒精灯，当有蒸汽喷出时，扇叶就转动起来。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rcRect t="45796" r="33584" b="17454"/>
          <a:stretch>
            <a:fillRect/>
          </a:stretch>
        </p:blipFill>
        <p:spPr>
          <a:xfrm>
            <a:off x="8760460" y="89535"/>
            <a:ext cx="2860675" cy="24745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展示交流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559560" y="1916430"/>
            <a:ext cx="958723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请大家展示自己的热机模型，看看谁的模型制作精细，运行流畅，更有创意。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在展示交流过程中，谈谈你的热机模型的工作原理，以及制作过程中的难点，说一说你在制作过程中的心得体会，想一想在哪些方面还可以做得更好。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067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汽轮机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31315" y="1772920"/>
            <a:ext cx="92792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700" kern="0" spc="10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现实中的汽轮机结构非常复杂，是科技含量很高的机</a:t>
            </a:r>
            <a:r>
              <a:rPr sz="2700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器，我国汽轮机技术处于世界领先地位</a:t>
            </a:r>
            <a:endParaRPr lang="zh-CN" altLang="en-US" sz="2700" kern="0" spc="7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27985" y="2924810"/>
            <a:ext cx="5295265" cy="3288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067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汽轮机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31315" y="1772920"/>
            <a:ext cx="92792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700" kern="0" spc="10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现实中的汽轮机结构非常复杂，是科技含量很高的机</a:t>
            </a:r>
            <a:r>
              <a:rPr sz="2700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器，我国汽轮机技术处于世界领先地位</a:t>
            </a:r>
            <a:endParaRPr lang="zh-CN" altLang="en-US" sz="2700" kern="0" spc="7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67940" y="2708910"/>
            <a:ext cx="6697980" cy="383095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585710" y="2813685"/>
            <a:ext cx="168021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辽宁号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71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喷气式发动机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47850" y="1772920"/>
            <a:ext cx="3106420" cy="439547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919605" y="1772920"/>
            <a:ext cx="249237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火箭发动机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448300" y="2853055"/>
            <a:ext cx="6096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火箭发动机</a:t>
            </a:r>
          </a:p>
          <a:p>
            <a:endParaRPr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特点：燃料和氧化剂均由飞行器携带，不利用外界空气可以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在大气层以外空间工作。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1874500" y="12166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71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喷气式发动机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9470" y="2132965"/>
            <a:ext cx="4946015" cy="37725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697480" y="5301615"/>
            <a:ext cx="308800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空气喷气发动机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735955" y="2348865"/>
            <a:ext cx="6096000" cy="1995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4315" algn="l" eaLnBrk="0">
              <a:lnSpc>
                <a:spcPct val="94000"/>
              </a:lnSpc>
              <a:spcBef>
                <a:spcPts val="1055"/>
              </a:spcBef>
            </a:pP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空气喷气发动机</a:t>
            </a:r>
            <a:endParaRPr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61950" algn="l" eaLnBrk="0">
              <a:lnSpc>
                <a:spcPts val="3335"/>
              </a:lnSpc>
              <a:spcBef>
                <a:spcPts val="1800"/>
              </a:spcBef>
            </a:pPr>
            <a:r>
              <a:rPr sz="2800" b="1" kern="0" spc="14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特 点 ：</a:t>
            </a:r>
            <a:r>
              <a:rPr sz="2800" b="1" kern="0" spc="53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sz="2800" b="1" kern="0" spc="14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工作过程中须从大气中吸入燃烧</a:t>
            </a:r>
            <a:r>
              <a:rPr sz="2800" b="1" kern="0" spc="13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所必需的氧气，只能</a:t>
            </a:r>
            <a:endParaRPr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574165" algn="l" eaLnBrk="0">
              <a:lnSpc>
                <a:spcPct val="95000"/>
              </a:lnSpc>
              <a:spcBef>
                <a:spcPts val="35"/>
              </a:spcBef>
            </a:pPr>
            <a:r>
              <a:rPr sz="2800" b="1" kern="0" spc="-5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在大气中工作。</a:t>
            </a:r>
            <a:endParaRPr lang="zh-CN" altLang="en-US" sz="2800" b="1" kern="0" spc="-5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71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喷气式发动机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pic>
        <p:nvPicPr>
          <p:cNvPr id="326" name="picture 3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 rot="21600000">
            <a:off x="2808615" y="4384035"/>
            <a:ext cx="2641640" cy="2178031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 rot="21600000">
            <a:off x="8853775" y="1875790"/>
            <a:ext cx="2781360" cy="1968520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rot="21600000">
            <a:off x="1265595" y="1882167"/>
            <a:ext cx="2806720" cy="1936699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rot="21600000">
            <a:off x="5088275" y="1951982"/>
            <a:ext cx="2755879" cy="1892327"/>
          </a:xfrm>
          <a:prstGeom prst="rect">
            <a:avLst/>
          </a:prstGeom>
        </p:spPr>
      </p:pic>
      <p:sp>
        <p:nvSpPr>
          <p:cNvPr id="334" name="textbox 334"/>
          <p:cNvSpPr/>
          <p:nvPr>
            <p:custDataLst>
              <p:tags r:id="rId7"/>
            </p:custDataLst>
          </p:nvPr>
        </p:nvSpPr>
        <p:spPr>
          <a:xfrm>
            <a:off x="839470" y="5085080"/>
            <a:ext cx="2037080" cy="405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2000"/>
              </a:lnSpc>
            </a:pP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700" algn="l" rtl="0" eaLnBrk="0">
              <a:lnSpc>
                <a:spcPct val="96000"/>
              </a:lnSpc>
              <a:spcBef>
                <a:spcPct val="0"/>
              </a:spcBef>
            </a:pPr>
            <a:r>
              <a:rPr sz="2400" b="1" kern="0" spc="14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冲压发动机</a:t>
            </a: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6" name="textbox 336"/>
          <p:cNvSpPr/>
          <p:nvPr>
            <p:custDataLst>
              <p:tags r:id="rId8"/>
            </p:custDataLst>
          </p:nvPr>
        </p:nvSpPr>
        <p:spPr>
          <a:xfrm>
            <a:off x="6168390" y="5085080"/>
            <a:ext cx="5706110" cy="478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200" b="1" kern="0" spc="10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</a:rPr>
              <a:t>不同种类的空气喷气式发动机</a:t>
            </a:r>
          </a:p>
        </p:txBody>
      </p:sp>
      <p:sp>
        <p:nvSpPr>
          <p:cNvPr id="342" name="textbox 342"/>
          <p:cNvSpPr/>
          <p:nvPr>
            <p:custDataLst>
              <p:tags r:id="rId9"/>
            </p:custDataLst>
          </p:nvPr>
        </p:nvSpPr>
        <p:spPr>
          <a:xfrm>
            <a:off x="1828800" y="3851275"/>
            <a:ext cx="2239010" cy="36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</a:rPr>
              <a:t>涡喷发动机</a:t>
            </a: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4" name="textbox 344"/>
          <p:cNvSpPr/>
          <p:nvPr>
            <p:custDataLst>
              <p:tags r:id="rId10"/>
            </p:custDataLst>
          </p:nvPr>
        </p:nvSpPr>
        <p:spPr>
          <a:xfrm>
            <a:off x="9404350" y="3857625"/>
            <a:ext cx="2230755" cy="36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</a:rPr>
              <a:t>涡桨发动机</a:t>
            </a: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6" name="textbox 346"/>
          <p:cNvSpPr/>
          <p:nvPr>
            <p:custDataLst>
              <p:tags r:id="rId11"/>
            </p:custDataLst>
          </p:nvPr>
        </p:nvSpPr>
        <p:spPr>
          <a:xfrm>
            <a:off x="5511800" y="3883025"/>
            <a:ext cx="2348865" cy="36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宋体" panose="02010600030101010101" pitchFamily="2" charset="-122"/>
              </a:rPr>
              <a:t>涡扇发动机</a:t>
            </a:r>
            <a:endParaRPr sz="2400">
              <a:latin typeface="Times New Roman" panose="02020603050405020304" pitchFamily="18" charset="0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19380" y="5589270"/>
            <a:ext cx="3768725" cy="843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102000"/>
              </a:lnSpc>
            </a:pP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没有压缩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400" kern="0" spc="9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机和涡轮</a:t>
            </a:r>
            <a:endParaRPr lang="zh-CN" altLang="en-US" sz="2400" kern="0" spc="9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225" y="1124585"/>
            <a:ext cx="471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科学扩展</a:t>
            </a:r>
            <a:r>
              <a:rPr lang="en-US" altLang="zh-CN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喷气式发动机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63750" y="1708150"/>
            <a:ext cx="880554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9050" indent="-6350" algn="l" eaLnBrk="0">
              <a:lnSpc>
                <a:spcPct val="101000"/>
              </a:lnSpc>
              <a:spcBef>
                <a:spcPts val="5"/>
              </a:spcBef>
            </a:pPr>
            <a:r>
              <a:rPr sz="2700" kern="0" spc="10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现实中的喷气式发动机结构复杂，科技含量高</a:t>
            </a:r>
            <a:r>
              <a:rPr sz="2700" kern="0" spc="9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，在</a:t>
            </a:r>
            <a:r>
              <a:rPr sz="2700" kern="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sz="2700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航空航天方面应用广泛，属于国之重器。</a:t>
            </a:r>
            <a:endParaRPr lang="zh-CN" altLang="en-US" sz="2700" kern="0" spc="7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rcRect l="16927" t="21648" r="15745" b="5907"/>
          <a:stretch>
            <a:fillRect/>
          </a:stretch>
        </p:blipFill>
        <p:spPr>
          <a:xfrm>
            <a:off x="3359785" y="2708910"/>
            <a:ext cx="5868670" cy="3552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7244537" y="2444787"/>
            <a:ext cx="2332732" cy="1994551"/>
            <a:chOff x="128" y="0"/>
            <a:chExt cx="1747" cy="1444"/>
          </a:xfrm>
        </p:grpSpPr>
        <p:pic>
          <p:nvPicPr>
            <p:cNvPr id="10" name="Picture 10" descr="哇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" r="4456"/>
            <a:stretch>
              <a:fillRect/>
            </a:stretch>
          </p:blipFill>
          <p:spPr bwMode="auto">
            <a:xfrm>
              <a:off x="128" y="0"/>
              <a:ext cx="1747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1" y="1153"/>
              <a:ext cx="14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E6E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44546A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400" b="1">
                  <a:solidFill>
                    <a:srgbClr val="44546A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喷气发动机</a:t>
              </a:r>
            </a:p>
          </p:txBody>
        </p:sp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336" y="2452447"/>
            <a:ext cx="2541274" cy="16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34234" y="5093342"/>
            <a:ext cx="316865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4546A"/>
                </a:solidFill>
                <a:latin typeface="宋体" panose="02010600030101010101" pitchFamily="2" charset="-122"/>
              </a:rPr>
              <a:t> </a:t>
            </a:r>
            <a:endParaRPr lang="zh-CN" altLang="en-US" sz="2400" b="1">
              <a:solidFill>
                <a:srgbClr val="4454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9585459" y="2413788"/>
            <a:ext cx="1938992" cy="2975618"/>
            <a:chOff x="6410228" y="2746372"/>
            <a:chExt cx="1887377" cy="3209289"/>
          </a:xfrm>
        </p:grpSpPr>
        <p:pic>
          <p:nvPicPr>
            <p:cNvPr id="22" name="Picture 13" descr="正火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9475" y="2746372"/>
              <a:ext cx="1565772" cy="2633537"/>
            </a:xfrm>
            <a:prstGeom prst="rect">
              <a:avLst/>
            </a:prstGeom>
            <a:noFill/>
            <a:ln w="254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>
              <p:custDataLst>
                <p:tags r:id="rId12"/>
              </p:custDataLst>
            </p:nvPr>
          </p:nvSpPr>
          <p:spPr>
            <a:xfrm rot="16200000">
              <a:off x="7055165" y="4713221"/>
              <a:ext cx="597503" cy="1887377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400" b="1">
                  <a:solidFill>
                    <a:srgbClr val="44546A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火箭发动机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70" y="3963008"/>
            <a:ext cx="2441752" cy="1727659"/>
          </a:xfrm>
          <a:prstGeom prst="wedgeEllipseCallout">
            <a:avLst>
              <a:gd name="adj1" fmla="val -18834"/>
              <a:gd name="adj2" fmla="val -80873"/>
            </a:avLst>
          </a:prstGeom>
        </p:spPr>
      </p:pic>
      <p:sp>
        <p:nvSpPr>
          <p:cNvPr id="370" name="textbox 370"/>
          <p:cNvSpPr/>
          <p:nvPr>
            <p:custDataLst>
              <p:tags r:id="rId6"/>
            </p:custDataLst>
          </p:nvPr>
        </p:nvSpPr>
        <p:spPr>
          <a:xfrm>
            <a:off x="1775460" y="1124585"/>
            <a:ext cx="9174480" cy="624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r>
              <a:rPr lang="zh-CN" sz="2800" kern="0" spc="23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热机是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利用内能做功，将内能转化为机械能的机械，</a:t>
            </a:r>
          </a:p>
          <a:p>
            <a:pPr algn="l" rtl="0" eaLnBrk="0">
              <a:lnSpc>
                <a:spcPct val="97000"/>
              </a:lnSpc>
            </a:pPr>
            <a:r>
              <a:rPr lang="zh-CN" sz="2800" kern="0" spc="23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是人们获得动力的重要机械，再生产生活中非常重要。</a:t>
            </a:r>
          </a:p>
        </p:txBody>
      </p:sp>
      <p:sp>
        <p:nvSpPr>
          <p:cNvPr id="376" name="textbox 376"/>
          <p:cNvSpPr/>
          <p:nvPr>
            <p:custDataLst>
              <p:tags r:id="rId7"/>
            </p:custDataLst>
          </p:nvPr>
        </p:nvSpPr>
        <p:spPr>
          <a:xfrm>
            <a:off x="634229" y="4384071"/>
            <a:ext cx="2449195" cy="471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26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94000"/>
              </a:lnSpc>
            </a:pPr>
            <a:endParaRPr sz="2600" b="1" kern="0" spc="6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044440" y="5720080"/>
            <a:ext cx="26530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44546A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火电站的汽轮机</a:t>
            </a:r>
            <a:endParaRPr lang="zh-CN" altLang="en-US" sz="2600" b="1">
              <a:solidFill>
                <a:srgbClr val="4454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755" y="2452370"/>
            <a:ext cx="235331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87755" y="4604385"/>
            <a:ext cx="2392680" cy="192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项目提出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91360" y="1844675"/>
            <a:ext cx="82937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我们尝试根据学过的热机知识的基础上进一步查找相关资料，了解不同热机的工作原理，制作一个简易热机模型。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在制作模型的过程中，就可以更好地了解热机的工作原理，包括热机中能量是如何转化的，热机中各部分是如何协调工作的。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矩形标注 3"/>
          <p:cNvSpPr/>
          <p:nvPr>
            <p:custDataLst>
              <p:tags r:id="rId3"/>
            </p:custDataLst>
          </p:nvPr>
        </p:nvSpPr>
        <p:spPr>
          <a:xfrm>
            <a:off x="9651812" y="4341514"/>
            <a:ext cx="2033792" cy="1007627"/>
          </a:xfrm>
          <a:prstGeom prst="wedgeRectCallout">
            <a:avLst>
              <a:gd name="adj1" fmla="val 49254"/>
              <a:gd name="adj2" fmla="val -21196"/>
            </a:avLst>
          </a:prstGeom>
          <a:solidFill>
            <a:srgbClr val="008080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68410" tIns="34205" rIns="68410" bIns="34205" rtlCol="0" anchor="ctr"/>
          <a:lstStyle/>
          <a:p>
            <a:pPr marL="26670" algn="ctr" defTabSz="681990">
              <a:spcBef>
                <a:spcPct val="20000"/>
              </a:spcBef>
            </a:pPr>
            <a:r>
              <a:rPr lang="zh-CN" altLang="en-US" sz="3200">
                <a:solidFill>
                  <a:sysClr val="window" lastClr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排气冲程</a:t>
            </a:r>
          </a:p>
        </p:txBody>
      </p:sp>
      <p:sp>
        <p:nvSpPr>
          <p:cNvPr id="5" name="矩形标注 4"/>
          <p:cNvSpPr/>
          <p:nvPr>
            <p:custDataLst>
              <p:tags r:id="rId4"/>
            </p:custDataLst>
          </p:nvPr>
        </p:nvSpPr>
        <p:spPr>
          <a:xfrm>
            <a:off x="7471506" y="4341516"/>
            <a:ext cx="2182869" cy="1007627"/>
          </a:xfrm>
          <a:prstGeom prst="wedgeRectCallout">
            <a:avLst>
              <a:gd name="adj1" fmla="val 68308"/>
              <a:gd name="adj2" fmla="val -23912"/>
            </a:avLst>
          </a:prstGeom>
          <a:solidFill>
            <a:srgbClr val="025EAA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68410" tIns="34205" rIns="68410" bIns="34205" rtlCol="0" anchor="ctr"/>
          <a:lstStyle/>
          <a:p>
            <a:pPr marL="26670" algn="ctr" defTabSz="681990">
              <a:spcBef>
                <a:spcPct val="20000"/>
              </a:spcBef>
            </a:pPr>
            <a:r>
              <a:rPr lang="zh-CN" altLang="en-US" sz="3200">
                <a:solidFill>
                  <a:sysClr val="window" lastClr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做功冲程</a:t>
            </a:r>
          </a:p>
        </p:txBody>
      </p:sp>
      <p:pic>
        <p:nvPicPr>
          <p:cNvPr id="3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rcRect r="81113"/>
          <a:stretch>
            <a:fillRect/>
          </a:stretch>
        </p:blipFill>
        <p:spPr>
          <a:xfrm>
            <a:off x="3389105" y="1154229"/>
            <a:ext cx="1766168" cy="3058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rcRect l="26192" r="53198"/>
          <a:stretch>
            <a:fillRect/>
          </a:stretch>
        </p:blipFill>
        <p:spPr>
          <a:xfrm>
            <a:off x="5449816" y="981116"/>
            <a:ext cx="1927209" cy="30580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rcRect l="53236" r="26590"/>
          <a:stretch>
            <a:fillRect/>
          </a:stretch>
        </p:blipFill>
        <p:spPr>
          <a:xfrm>
            <a:off x="7607718" y="981114"/>
            <a:ext cx="1886508" cy="30580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/>
          <a:srcRect l="80696" r="-455"/>
          <a:stretch>
            <a:fillRect/>
          </a:stretch>
        </p:blipFill>
        <p:spPr>
          <a:xfrm>
            <a:off x="9628733" y="981113"/>
            <a:ext cx="1847573" cy="30580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标注 10"/>
          <p:cNvSpPr/>
          <p:nvPr>
            <p:custDataLst>
              <p:tags r:id="rId9"/>
            </p:custDataLst>
          </p:nvPr>
        </p:nvSpPr>
        <p:spPr>
          <a:xfrm>
            <a:off x="5361322" y="4341514"/>
            <a:ext cx="2110185" cy="1007627"/>
          </a:xfrm>
          <a:prstGeom prst="wedgeRectCallout">
            <a:avLst>
              <a:gd name="adj1" fmla="val 65865"/>
              <a:gd name="adj2" fmla="val -21196"/>
            </a:avLst>
          </a:prstGeom>
          <a:solidFill>
            <a:srgbClr val="9177BB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68410" tIns="34205" rIns="68410" bIns="34205" rtlCol="0" anchor="ctr"/>
          <a:lstStyle/>
          <a:p>
            <a:pPr marL="26670" algn="ctr" defTabSz="681990">
              <a:spcBef>
                <a:spcPct val="20000"/>
              </a:spcBef>
            </a:pPr>
            <a:r>
              <a:rPr lang="zh-CN" altLang="en-US" sz="3200">
                <a:solidFill>
                  <a:sysClr val="window" lastClr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压缩冲程</a:t>
            </a:r>
          </a:p>
        </p:txBody>
      </p:sp>
      <p:sp>
        <p:nvSpPr>
          <p:cNvPr id="12" name="矩形标注 11"/>
          <p:cNvSpPr/>
          <p:nvPr>
            <p:custDataLst>
              <p:tags r:id="rId10"/>
            </p:custDataLst>
          </p:nvPr>
        </p:nvSpPr>
        <p:spPr>
          <a:xfrm>
            <a:off x="3156788" y="4341514"/>
            <a:ext cx="2198549" cy="1007627"/>
          </a:xfrm>
          <a:prstGeom prst="wedgeRectCallout">
            <a:avLst>
              <a:gd name="adj1" fmla="val 65377"/>
              <a:gd name="adj2" fmla="val -24817"/>
            </a:avLst>
          </a:prstGeom>
          <a:solidFill>
            <a:srgbClr val="FF99CC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68410" tIns="34205" rIns="68410" bIns="34205" rtlCol="0" anchor="ctr"/>
          <a:lstStyle/>
          <a:p>
            <a:pPr marL="26670" algn="ctr" defTabSz="681990">
              <a:spcBef>
                <a:spcPct val="20000"/>
              </a:spcBef>
            </a:pPr>
            <a:r>
              <a:rPr lang="zh-CN" altLang="en-US" sz="3200">
                <a:solidFill>
                  <a:sysClr val="window" lastClr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吸气冲程</a:t>
            </a:r>
          </a:p>
        </p:txBody>
      </p:sp>
      <p:sp>
        <p:nvSpPr>
          <p:cNvPr id="530" name="textbox 530"/>
          <p:cNvSpPr/>
          <p:nvPr>
            <p:custDataLst>
              <p:tags r:id="rId11"/>
            </p:custDataLst>
          </p:nvPr>
        </p:nvSpPr>
        <p:spPr>
          <a:xfrm>
            <a:off x="3306267" y="5374119"/>
            <a:ext cx="1849120" cy="1062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sz="23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吸入：</a:t>
            </a:r>
            <a:endParaRPr sz="23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15875" indent="-3175" algn="l" rtl="0" eaLnBrk="0">
              <a:lnSpc>
                <a:spcPct val="96000"/>
              </a:lnSpc>
              <a:spcBef>
                <a:spcPts val="460"/>
              </a:spcBef>
            </a:pPr>
            <a:r>
              <a:rPr sz="2300" b="1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汽油与空气的</a:t>
            </a:r>
            <a:r>
              <a:rPr sz="2300" kern="0" spc="4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sz="2300" b="1" kern="0" spc="5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混合物</a:t>
            </a:r>
            <a:endParaRPr sz="23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34" name="picture 5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 rot="21600000">
            <a:off x="8368487" y="5908967"/>
            <a:ext cx="250203" cy="442150"/>
          </a:xfrm>
          <a:prstGeom prst="rect">
            <a:avLst/>
          </a:prstGeom>
        </p:spPr>
      </p:pic>
      <p:sp>
        <p:nvSpPr>
          <p:cNvPr id="536" name="rect 536"/>
          <p:cNvSpPr/>
          <p:nvPr>
            <p:custDataLst>
              <p:tags r:id="rId13"/>
            </p:custDataLst>
          </p:nvPr>
        </p:nvSpPr>
        <p:spPr>
          <a:xfrm>
            <a:off x="7981950" y="6330695"/>
            <a:ext cx="1114043" cy="461772"/>
          </a:xfrm>
          <a:prstGeom prst="rect">
            <a:avLst/>
          </a:prstGeom>
          <a:solidFill>
            <a:srgbClr val="FFFF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8" name="textbox 538"/>
          <p:cNvSpPr/>
          <p:nvPr>
            <p:custDataLst>
              <p:tags r:id="rId14"/>
            </p:custDataLst>
          </p:nvPr>
        </p:nvSpPr>
        <p:spPr>
          <a:xfrm>
            <a:off x="5807836" y="6381877"/>
            <a:ext cx="1114425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400"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  <a:p>
            <a:pPr marL="102235" algn="l" rtl="0" eaLnBrk="0">
              <a:lnSpc>
                <a:spcPct val="87000"/>
              </a:lnSpc>
              <a:spcBef>
                <a:spcPts val="5"/>
              </a:spcBef>
            </a:pPr>
            <a:r>
              <a:rPr sz="2300" b="1" kern="0" spc="6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机械能</a:t>
            </a:r>
            <a:endParaRPr sz="230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6" name="group 66"/>
          <p:cNvGrpSpPr/>
          <p:nvPr>
            <p:custDataLst>
              <p:tags r:id="rId15"/>
            </p:custDataLst>
          </p:nvPr>
        </p:nvGrpSpPr>
        <p:grpSpPr>
          <a:xfrm rot="21600000">
            <a:off x="5817552" y="5402262"/>
            <a:ext cx="813028" cy="471271"/>
            <a:chOff x="0" y="0"/>
            <a:chExt cx="813028" cy="471271"/>
          </a:xfrm>
        </p:grpSpPr>
        <p:pic>
          <p:nvPicPr>
            <p:cNvPr id="540" name="picture 540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 rot="21600000">
              <a:off x="0" y="0"/>
              <a:ext cx="813028" cy="471271"/>
            </a:xfrm>
            <a:prstGeom prst="rect">
              <a:avLst/>
            </a:prstGeom>
          </p:spPr>
        </p:pic>
        <p:sp>
          <p:nvSpPr>
            <p:cNvPr id="542" name="textbox 542"/>
            <p:cNvSpPr/>
            <p:nvPr>
              <p:custDataLst>
                <p:tags r:id="rId28"/>
              </p:custDataLst>
            </p:nvPr>
          </p:nvSpPr>
          <p:spPr>
            <a:xfrm>
              <a:off x="-12700" y="-12700"/>
              <a:ext cx="838835" cy="4972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500">
                <a:latin typeface="华文楷体" panose="02010600040101010101" pitchFamily="2" charset="-122"/>
                <a:ea typeface="华文楷体" panose="02010600040101010101" pitchFamily="2" charset="-122"/>
                <a:cs typeface="Arial"/>
              </a:endParaRPr>
            </a:p>
            <a:p>
              <a:pPr marL="15748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2300" b="1" kern="0" spc="-110">
                  <a:solidFill>
                    <a:srgbClr val="000000">
                      <a:alpha val="100000"/>
                    </a:srgb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</a:rPr>
                <a:t>内能</a:t>
              </a:r>
              <a:endParaRPr sz="230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8" name="group 68"/>
          <p:cNvGrpSpPr/>
          <p:nvPr>
            <p:custDataLst>
              <p:tags r:id="rId16"/>
            </p:custDataLst>
          </p:nvPr>
        </p:nvGrpSpPr>
        <p:grpSpPr>
          <a:xfrm rot="21600000">
            <a:off x="8115655" y="5408295"/>
            <a:ext cx="813027" cy="470852"/>
            <a:chOff x="0" y="0"/>
            <a:chExt cx="813027" cy="470852"/>
          </a:xfrm>
        </p:grpSpPr>
        <p:pic>
          <p:nvPicPr>
            <p:cNvPr id="544" name="picture 54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 rot="21600000">
              <a:off x="0" y="0"/>
              <a:ext cx="813027" cy="470852"/>
            </a:xfrm>
            <a:prstGeom prst="rect">
              <a:avLst/>
            </a:prstGeom>
          </p:spPr>
        </p:pic>
        <p:sp>
          <p:nvSpPr>
            <p:cNvPr id="546" name="textbox 546"/>
            <p:cNvSpPr/>
            <p:nvPr>
              <p:custDataLst>
                <p:tags r:id="rId26"/>
              </p:custDataLst>
            </p:nvPr>
          </p:nvSpPr>
          <p:spPr>
            <a:xfrm>
              <a:off x="-12700" y="-12700"/>
              <a:ext cx="838835" cy="4965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500">
                <a:latin typeface="华文楷体" panose="02010600040101010101" pitchFamily="2" charset="-122"/>
                <a:ea typeface="华文楷体" panose="02010600040101010101" pitchFamily="2" charset="-122"/>
                <a:cs typeface="Arial"/>
              </a:endParaRPr>
            </a:p>
            <a:p>
              <a:pPr marL="15748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2300" b="1" kern="0" spc="-110">
                  <a:solidFill>
                    <a:srgbClr val="000000">
                      <a:alpha val="100000"/>
                    </a:srgb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</a:rPr>
                <a:t>内能</a:t>
              </a:r>
              <a:endParaRPr sz="230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48" name="textbox 548"/>
          <p:cNvSpPr/>
          <p:nvPr>
            <p:custDataLst>
              <p:tags r:id="rId17"/>
            </p:custDataLst>
          </p:nvPr>
        </p:nvSpPr>
        <p:spPr>
          <a:xfrm>
            <a:off x="10055999" y="5444286"/>
            <a:ext cx="1236980" cy="331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300" b="1" kern="0" spc="6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排出废气</a:t>
            </a:r>
            <a:endParaRPr sz="230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0" name="textbox 550"/>
          <p:cNvSpPr/>
          <p:nvPr>
            <p:custDataLst>
              <p:tags r:id="rId18"/>
            </p:custDataLst>
          </p:nvPr>
        </p:nvSpPr>
        <p:spPr>
          <a:xfrm>
            <a:off x="8071993" y="6390119"/>
            <a:ext cx="932180" cy="331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Arial"/>
            </a:endParaRPr>
          </a:p>
          <a:p>
            <a:pPr algn="r" rtl="0" eaLnBrk="0">
              <a:lnSpc>
                <a:spcPct val="87000"/>
              </a:lnSpc>
            </a:pPr>
            <a:r>
              <a:rPr sz="2300" b="1" kern="0" spc="9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机械能</a:t>
            </a:r>
            <a:endParaRPr sz="230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54" name="picture 55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/>
          <a:stretch>
            <a:fillRect/>
          </a:stretch>
        </p:blipFill>
        <p:spPr>
          <a:xfrm rot="21600000">
            <a:off x="6126924" y="5871146"/>
            <a:ext cx="248920" cy="442543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1093470" y="2997200"/>
            <a:ext cx="1500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汽油机</a:t>
            </a:r>
          </a:p>
        </p:txBody>
      </p:sp>
      <p:sp>
        <p:nvSpPr>
          <p:cNvPr id="13" name="下箭头 12"/>
          <p:cNvSpPr/>
          <p:nvPr>
            <p:custDataLst>
              <p:tags r:id="rId21"/>
            </p:custDataLst>
          </p:nvPr>
        </p:nvSpPr>
        <p:spPr>
          <a:xfrm>
            <a:off x="1631315" y="3573145"/>
            <a:ext cx="288290" cy="7200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2"/>
            </p:custDataLst>
          </p:nvPr>
        </p:nvSpPr>
        <p:spPr>
          <a:xfrm>
            <a:off x="1127760" y="4341495"/>
            <a:ext cx="1500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内燃机</a:t>
            </a:r>
          </a:p>
        </p:txBody>
      </p:sp>
      <p:sp>
        <p:nvSpPr>
          <p:cNvPr id="18" name="textbox 530"/>
          <p:cNvSpPr/>
          <p:nvPr>
            <p:custDataLst>
              <p:tags r:id="rId23"/>
            </p:custDataLst>
          </p:nvPr>
        </p:nvSpPr>
        <p:spPr>
          <a:xfrm>
            <a:off x="1093470" y="5733415"/>
            <a:ext cx="2023745" cy="529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汽油机的</a:t>
            </a: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工作物质：</a:t>
            </a:r>
            <a:endParaRPr lang="zh-CN" sz="2800" b="1" kern="0" spc="5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24"/>
            </p:custDataLst>
          </p:nvPr>
        </p:nvSpPr>
        <p:spPr>
          <a:xfrm>
            <a:off x="3117850" y="5634990"/>
            <a:ext cx="20955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530" grpId="0"/>
      <p:bldP spid="536" grpId="0" animBg="1"/>
      <p:bldP spid="538" grpId="0" animBg="1"/>
      <p:bldP spid="548" grpId="0"/>
      <p:bldP spid="550" grpId="0"/>
      <p:bldP spid="13" grpId="0" animBg="1"/>
      <p:bldP spid="14" grpId="0"/>
      <p:bldP spid="18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74650" y="2744470"/>
            <a:ext cx="1500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蒸汽机</a:t>
            </a:r>
          </a:p>
        </p:txBody>
      </p:sp>
      <p:pic>
        <p:nvPicPr>
          <p:cNvPr id="9" name="玻璃制蒸汽机 38秒.mp4">
            <a:hlinkClick r:id="" action="ppaction://media"/>
          </p:cNvPr>
          <p:cNvPicPr>
            <a:picLocks noChangeAspect="1"/>
          </p:cNvPicPr>
          <p:nvPr>
            <a:vide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rcRect l="3001" t="2486" r="2912"/>
          <a:stretch>
            <a:fillRect/>
          </a:stretch>
        </p:blipFill>
        <p:spPr>
          <a:xfrm>
            <a:off x="1991360" y="2564765"/>
            <a:ext cx="4270375" cy="2412365"/>
          </a:xfrm>
          <a:prstGeom prst="rect">
            <a:avLst/>
          </a:prstGeom>
        </p:spPr>
      </p:pic>
      <p:sp>
        <p:nvSpPr>
          <p:cNvPr id="13" name="textbox 530"/>
          <p:cNvSpPr/>
          <p:nvPr>
            <p:custDataLst>
              <p:tags r:id="rId7"/>
            </p:custDataLst>
          </p:nvPr>
        </p:nvSpPr>
        <p:spPr>
          <a:xfrm>
            <a:off x="6429375" y="2132965"/>
            <a:ext cx="5592445" cy="1062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150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工作时，燃料燃烧使水变成水蒸气</a:t>
            </a:r>
          </a:p>
          <a:p>
            <a:pPr marL="24130" algn="l" rtl="0" eaLnBrk="0">
              <a:lnSpc>
                <a:spcPct val="150000"/>
              </a:lnSpc>
            </a:pPr>
            <a:r>
              <a:rPr lang="zh-CN" sz="2800" b="1" kern="0" spc="5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水蒸气推动活塞运动产生动力</a:t>
            </a:r>
          </a:p>
          <a:p>
            <a:pPr marL="24130" algn="l" rtl="0" eaLnBrk="0">
              <a:lnSpc>
                <a:spcPct val="87000"/>
              </a:lnSpc>
            </a:pPr>
            <a:endParaRPr lang="zh-CN" sz="2800" b="1" kern="0" spc="5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4" name="下箭头 13"/>
          <p:cNvSpPr/>
          <p:nvPr>
            <p:custDataLst>
              <p:tags r:id="rId8"/>
            </p:custDataLst>
          </p:nvPr>
        </p:nvSpPr>
        <p:spPr>
          <a:xfrm>
            <a:off x="911225" y="3429000"/>
            <a:ext cx="288290" cy="7200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407670" y="4364990"/>
            <a:ext cx="1500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外燃机</a:t>
            </a:r>
          </a:p>
        </p:txBody>
      </p:sp>
      <p:sp>
        <p:nvSpPr>
          <p:cNvPr id="18" name="textbox 530"/>
          <p:cNvSpPr/>
          <p:nvPr>
            <p:custDataLst>
              <p:tags r:id="rId10"/>
            </p:custDataLst>
          </p:nvPr>
        </p:nvSpPr>
        <p:spPr>
          <a:xfrm>
            <a:off x="6456045" y="3933190"/>
            <a:ext cx="3385185" cy="529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蒸汽机的工作物质：</a:t>
            </a:r>
            <a:endParaRPr lang="zh-CN" sz="2800" b="1" kern="0" spc="5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9" name="textbox 530"/>
          <p:cNvSpPr/>
          <p:nvPr>
            <p:custDataLst>
              <p:tags r:id="rId11"/>
            </p:custDataLst>
          </p:nvPr>
        </p:nvSpPr>
        <p:spPr>
          <a:xfrm>
            <a:off x="9624695" y="3933190"/>
            <a:ext cx="1345565" cy="529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FF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水蒸气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27760" y="1844675"/>
            <a:ext cx="8703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要完成热机模型的制作，需要重点考虑以下几个问题：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95780" y="2708910"/>
            <a:ext cx="36195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1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、用什么作为热源？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3750" y="3644900"/>
            <a:ext cx="3291205" cy="2690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27760" y="1844675"/>
            <a:ext cx="8703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要完成热机模型的制作，需要重点考虑以下几个问题：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95780" y="2708910"/>
            <a:ext cx="36195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2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、工作物质是什么？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18" name="textbox 530"/>
          <p:cNvSpPr/>
          <p:nvPr>
            <p:custDataLst>
              <p:tags r:id="rId5"/>
            </p:custDataLst>
          </p:nvPr>
        </p:nvSpPr>
        <p:spPr>
          <a:xfrm>
            <a:off x="1560195" y="3860800"/>
            <a:ext cx="4017645" cy="529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汽油机的工作物质：</a:t>
            </a:r>
          </a:p>
          <a:p>
            <a:pPr marL="24130" algn="l" rtl="0" eaLnBrk="0">
              <a:lnSpc>
                <a:spcPct val="87000"/>
              </a:lnSpc>
            </a:pP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汽油与空气的</a:t>
            </a:r>
            <a:r>
              <a:rPr sz="2800" kern="0" spc="4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sz="2800" b="1" kern="0" spc="5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混合物</a:t>
            </a:r>
            <a:endParaRPr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endParaRPr lang="zh-CN" sz="2800" b="1" kern="0" spc="5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" name="textbox 530"/>
          <p:cNvSpPr/>
          <p:nvPr>
            <p:custDataLst>
              <p:tags r:id="rId6"/>
            </p:custDataLst>
          </p:nvPr>
        </p:nvSpPr>
        <p:spPr>
          <a:xfrm>
            <a:off x="7104380" y="3860800"/>
            <a:ext cx="4017645" cy="529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sz="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-1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蒸汽机的工作物质：</a:t>
            </a:r>
          </a:p>
          <a:p>
            <a:pPr marL="24130" algn="l" rtl="0" eaLnBrk="0">
              <a:lnSpc>
                <a:spcPct val="87000"/>
              </a:lnSpc>
            </a:pPr>
            <a:r>
              <a:rPr lang="zh-CN" sz="2800" b="1" kern="0" spc="70">
                <a:solidFill>
                  <a:srgbClr val="000000">
                    <a:alpha val="100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水蒸气</a:t>
            </a:r>
            <a:endParaRPr lang="zh-CN" sz="2800" b="1" kern="0" spc="50">
              <a:solidFill>
                <a:srgbClr val="000000">
                  <a:alpha val="100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6652260" y="3491865"/>
            <a:ext cx="4053205" cy="167894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27760" y="1844675"/>
            <a:ext cx="8703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要完成热机模型的制作，需要重点考虑以下几个问题：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95780" y="2708910"/>
            <a:ext cx="52978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3</a:t>
            </a:r>
            <a:r>
              <a:rPr lang="zh-CN" altLang="en-US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、如何将内能转化为机械能？</a:t>
            </a:r>
            <a:endParaRPr lang="zh-CN" altLang="en-US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pic>
        <p:nvPicPr>
          <p:cNvPr id="9" name="玻璃制蒸汽机 38秒.mp4">
            <a:hlinkClick r:id="" action="ppaction://media"/>
          </p:cNvPr>
          <p:cNvPicPr>
            <a:picLocks noChangeAspect="1"/>
          </p:cNvPicPr>
          <p:nvPr>
            <a:vide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rcRect l="3001" t="2486" r="2912"/>
          <a:stretch>
            <a:fillRect/>
          </a:stretch>
        </p:blipFill>
        <p:spPr>
          <a:xfrm>
            <a:off x="6600190" y="3716655"/>
            <a:ext cx="4270375" cy="24123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530" y="3446212"/>
            <a:ext cx="2401130" cy="28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indefinite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项目实施</a:t>
            </a:r>
          </a:p>
        </p:txBody>
      </p:sp>
      <p:sp>
        <p:nvSpPr>
          <p:cNvPr id="2" name="菱形 1"/>
          <p:cNvSpPr/>
          <p:nvPr userDrawn="1">
            <p:custDataLst>
              <p:tags r:id="rId2"/>
            </p:custDataLst>
          </p:nvPr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t="45796" r="33584" b="17454"/>
          <a:stretch>
            <a:fillRect/>
          </a:stretch>
        </p:blipFill>
        <p:spPr>
          <a:xfrm>
            <a:off x="263525" y="1844675"/>
            <a:ext cx="3815715" cy="330073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439920" y="764540"/>
            <a:ext cx="7467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材料准备：空易拉罐、去掉笔芯和尾塞的中性笔、小风扇、酒精灯、支架</a:t>
            </a:r>
            <a:endParaRPr lang="zh-CN" sz="2800" b="1" err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12"/>
          <a:srcRect l="42502" t="19176" r="14081" b="32528"/>
          <a:stretch>
            <a:fillRect/>
          </a:stretch>
        </p:blipFill>
        <p:spPr>
          <a:xfrm>
            <a:off x="4728210" y="2276475"/>
            <a:ext cx="1586865" cy="210185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13"/>
          <a:srcRect t="13310" r="7310" b="9580"/>
          <a:stretch>
            <a:fillRect/>
          </a:stretch>
        </p:blipFill>
        <p:spPr>
          <a:xfrm>
            <a:off x="6816090" y="2230120"/>
            <a:ext cx="2103755" cy="214820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480550" y="2132965"/>
            <a:ext cx="2664460" cy="228409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55820" y="4941570"/>
            <a:ext cx="1816735" cy="147701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88480" y="4725035"/>
            <a:ext cx="2092960" cy="1893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  <p:tag name="KSO_WM_DIAGRAM_VIRTUALLY_FRAME" val="{&quot;height&quot;:244.2125984251969,&quot;left&quot;:167.1703937007874,&quot;top&quot;:186.87748031496062,&quot;width&quot;:639.793307086614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  <p:tag name="KSO_WM_DIAGRAM_VIRTUALLY_FRAME" val="{&quot;height&quot;:244.2125984251969,&quot;left&quot;:167.1703937007874,&quot;top&quot;:186.87748031496062,&quot;width&quot;:639.7933070866142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  <p:tag name="KSO_WM_DIAGRAM_VIRTUALLY_FRAME" val="{&quot;height&quot;:343.9393700787401,&quot;left&quot;:141.2159842519685,&quot;top&quot;:99.30299212598425,&quot;width&quot;:671.56031496063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  <p:tag name="KSO_WM_DIAGRAM_VIRTUALLY_FRAME" val="{&quot;height&quot;:343.9393700787401,&quot;left&quot;:141.2159842519685,&quot;top&quot;:99.30299212598425,&quot;width&quot;:671.56031496063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  <p:tag name="KSO_WM_DIAGRAM_VIRTUALLY_FRAME" val="{&quot;height&quot;:343.9393700787401,&quot;left&quot;:141.2159842519685,&quot;top&quot;:99.30299212598425,&quot;width&quot;:671.56031496063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  <p:tag name="KSO_WM_DIAGRAM_VIRTUALLY_FRAME" val="{&quot;height&quot;:343.9393700787401,&quot;left&quot;:141.2159842519685,&quot;top&quot;:99.30299212598425,&quot;width&quot;:671.56031496063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  <p:tag name="KSO_WM_DIAGRAM_VIRTUALLY_FRAME" val="{&quot;height&quot;:343.9393700787401,&quot;left&quot;:141.2159842519685,&quot;top&quot;:99.30299212598425,&quot;width&quot;:671.56031496063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  <p:tag name="KSO_WM_DIAGRAM_VIRTUALLY_FRAME" val="{&quot;height&quot;:343.9393700787401,&quot;left&quot;:141.2159842519685,&quot;top&quot;:99.30299212598425,&quot;width&quot;:671.56031496063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  <p:tag name="KSO_WM_DIAGRAM_VIRTUALLY_FRAME" val="{&quot;height&quot;:343.9393700787401,&quot;left&quot;:141.2159842519685,&quot;top&quot;:99.30299212598425,&quot;width&quot;:671.56031496063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  <p:tag name="KSO_WM_DIAGRAM_VIRTUALLY_FRAME" val="{&quot;height&quot;:343.9393700787401,&quot;left&quot;:141.2159842519685,&quot;top&quot;:99.30299212598425,&quot;width&quot;:671.56031496063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  <p:tag name="KSO_WM_DIAGRAM_VIRTUALLY_FRAME" val="{&quot;height&quot;:186.63503937007872,&quot;left&quot;:118.00314960629919,&quot;top&quot;:121.5,&quot;width&quot;:816.4992125984252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  <p:tag name="KSO_WM_DIAGRAM_VIRTUALLY_FRAME" val="{&quot;height&quot;:186.63503937007872,&quot;left&quot;:118.00314960629919,&quot;top&quot;:121.5,&quot;width&quot;:816.4992125984252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  <p:tag name="KSO_WM_DIAGRAM_VIRTUALLY_FRAME" val="{&quot;height&quot;:186.63503937007872,&quot;left&quot;:118.00314960629919,&quot;top&quot;:121.5,&quot;width&quot;:816.499212598425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  <p:tag name="KSO_WM_DIAGRAM_VIRTUALLY_FRAME" val="{&quot;height&quot;:186.63503937007872,&quot;left&quot;:118.00314960629919,&quot;top&quot;:121.5,&quot;width&quot;:816.4992125984252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  <p:tag name="KSO_WM_DIAGRAM_VIRTUALLY_FRAME" val="{&quot;height&quot;:186.63503937007872,&quot;left&quot;:118.00314960629919,&quot;top&quot;:121.5,&quot;width&quot;:816.4992125984252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  <p:tag name="KSO_WM_DIAGRAM_VIRTUALLY_FRAME" val="{&quot;height&quot;:186.63503937007872,&quot;left&quot;:118.00314960629919,&quot;top&quot;:121.5,&quot;width&quot;:816.4992125984252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heme/theme1.xml><?xml version="1.0" encoding="utf-8"?>
<a:theme xmlns:a="http://schemas.openxmlformats.org/drawingml/2006/main" name="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528</Words>
  <Application>Microsoft Office PowerPoint</Application>
  <PresentationFormat>宽屏</PresentationFormat>
  <Paragraphs>100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华文楷体</vt:lpstr>
      <vt:lpstr>隶书</vt:lpstr>
      <vt:lpstr>宋体</vt:lpstr>
      <vt:lpstr>微软雅黑</vt:lpstr>
      <vt:lpstr>Arial</vt:lpstr>
      <vt:lpstr>Times New Roman</vt:lpstr>
      <vt:lpstr>mykonglong.taobao.com</vt:lpstr>
      <vt:lpstr>1_mykonglong.taobao.com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2025-07-25T17:10:56Z</cp:lastPrinted>
  <dcterms:created xsi:type="dcterms:W3CDTF">2025-07-25T17:10:56Z</dcterms:created>
  <dcterms:modified xsi:type="dcterms:W3CDTF">2025-07-26T01:30:16Z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