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2"/>
  </p:sldMasterIdLst>
  <p:notesMasterIdLst>
    <p:notesMasterId r:id="rId3"/>
  </p:notesMasterIdLst>
  <p:handoutMasterIdLst>
    <p:handoutMasterId r:id="rId4"/>
  </p:handoutMasterIdLst>
  <p:sldIdLst>
    <p:sldId id="750" r:id="rId5"/>
    <p:sldId id="1095" r:id="rId6"/>
    <p:sldId id="1378" r:id="rId7"/>
    <p:sldId id="1379" r:id="rId8"/>
    <p:sldId id="1380" r:id="rId9"/>
    <p:sldId id="1381" r:id="rId10"/>
    <p:sldId id="1382" r:id="rId11"/>
    <p:sldId id="1383" r:id="rId12"/>
    <p:sldId id="1384" r:id="rId13"/>
    <p:sldId id="1385" r:id="rId14"/>
    <p:sldId id="1386" r:id="rId15"/>
    <p:sldId id="1183" r:id="rId16"/>
    <p:sldId id="1387" r:id="rId17"/>
    <p:sldId id="1388" r:id="rId18"/>
    <p:sldId id="1184" r:id="rId19"/>
    <p:sldId id="1389" r:id="rId20"/>
    <p:sldId id="1390" r:id="rId21"/>
    <p:sldId id="1391" r:id="rId22"/>
    <p:sldId id="1096" r:id="rId23"/>
    <p:sldId id="1146" r:id="rId24"/>
    <p:sldId id="1226" r:id="rId25"/>
    <p:sldId id="1227" r:id="rId26"/>
    <p:sldId id="1228" r:id="rId27"/>
    <p:sldId id="1229" r:id="rId28"/>
    <p:sldId id="1235" r:id="rId29"/>
    <p:sldId id="1236" r:id="rId30"/>
    <p:sldId id="1392" r:id="rId31"/>
    <p:sldId id="1239" r:id="rId32"/>
    <p:sldId id="1240" r:id="rId33"/>
    <p:sldId id="1393" r:id="rId34"/>
    <p:sldId id="1394" r:id="rId35"/>
    <p:sldId id="1247" r:id="rId36"/>
    <p:sldId id="1248" r:id="rId37"/>
    <p:sldId id="1249" r:id="rId38"/>
    <p:sldId id="1395" r:id="rId39"/>
    <p:sldId id="1250" r:id="rId40"/>
    <p:sldId id="1396" r:id="rId41"/>
    <p:sldId id="1397" r:id="rId42"/>
  </p:sldIdLst>
  <p:sldSz cx="12192000" cy="6858000"/>
  <p:notesSz cx="6858000" cy="9144000"/>
  <p:custDataLst>
    <p:tags r:id="rId4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1" name="xiao" initials="x" lastIdx="0" clrIdx="0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5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1014"/>
      </p:cViewPr>
      <p:guideLst>
        <p:guide orient="horz" pos="206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76" y="7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ommentAuthors" Target="commentAuthors.xml" /><Relationship Id="rId10" Type="http://schemas.openxmlformats.org/officeDocument/2006/relationships/slide" Target="slides/slide6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slide" Target="slides/slide11.xml" /><Relationship Id="rId16" Type="http://schemas.openxmlformats.org/officeDocument/2006/relationships/slide" Target="slides/slide12.xml" /><Relationship Id="rId17" Type="http://schemas.openxmlformats.org/officeDocument/2006/relationships/slide" Target="slides/slide13.xml" /><Relationship Id="rId18" Type="http://schemas.openxmlformats.org/officeDocument/2006/relationships/slide" Target="slides/slide14.xml" /><Relationship Id="rId19" Type="http://schemas.openxmlformats.org/officeDocument/2006/relationships/slide" Target="slides/slide15.xml" /><Relationship Id="rId2" Type="http://schemas.openxmlformats.org/officeDocument/2006/relationships/slideMaster" Target="slideMasters/slideMaster1.xml" /><Relationship Id="rId20" Type="http://schemas.openxmlformats.org/officeDocument/2006/relationships/slide" Target="slides/slide16.xml" /><Relationship Id="rId21" Type="http://schemas.openxmlformats.org/officeDocument/2006/relationships/slide" Target="slides/slide17.xml" /><Relationship Id="rId22" Type="http://schemas.openxmlformats.org/officeDocument/2006/relationships/slide" Target="slides/slide18.xml" /><Relationship Id="rId23" Type="http://schemas.openxmlformats.org/officeDocument/2006/relationships/slide" Target="slides/slide19.xml" /><Relationship Id="rId24" Type="http://schemas.openxmlformats.org/officeDocument/2006/relationships/slide" Target="slides/slide20.xml" /><Relationship Id="rId25" Type="http://schemas.openxmlformats.org/officeDocument/2006/relationships/slide" Target="slides/slide21.xml" /><Relationship Id="rId26" Type="http://schemas.openxmlformats.org/officeDocument/2006/relationships/slide" Target="slides/slide22.xml" /><Relationship Id="rId27" Type="http://schemas.openxmlformats.org/officeDocument/2006/relationships/slide" Target="slides/slide23.xml" /><Relationship Id="rId28" Type="http://schemas.openxmlformats.org/officeDocument/2006/relationships/slide" Target="slides/slide24.xml" /><Relationship Id="rId29" Type="http://schemas.openxmlformats.org/officeDocument/2006/relationships/slide" Target="slides/slide25.xml" /><Relationship Id="rId3" Type="http://schemas.openxmlformats.org/officeDocument/2006/relationships/notesMaster" Target="notesMasters/notesMaster1.xml" /><Relationship Id="rId30" Type="http://schemas.openxmlformats.org/officeDocument/2006/relationships/slide" Target="slides/slide26.xml" /><Relationship Id="rId31" Type="http://schemas.openxmlformats.org/officeDocument/2006/relationships/slide" Target="slides/slide27.xml" /><Relationship Id="rId32" Type="http://schemas.openxmlformats.org/officeDocument/2006/relationships/slide" Target="slides/slide28.xml" /><Relationship Id="rId33" Type="http://schemas.openxmlformats.org/officeDocument/2006/relationships/slide" Target="slides/slide29.xml" /><Relationship Id="rId34" Type="http://schemas.openxmlformats.org/officeDocument/2006/relationships/slide" Target="slides/slide30.xml" /><Relationship Id="rId35" Type="http://schemas.openxmlformats.org/officeDocument/2006/relationships/slide" Target="slides/slide31.xml" /><Relationship Id="rId36" Type="http://schemas.openxmlformats.org/officeDocument/2006/relationships/slide" Target="slides/slide32.xml" /><Relationship Id="rId37" Type="http://schemas.openxmlformats.org/officeDocument/2006/relationships/slide" Target="slides/slide33.xml" /><Relationship Id="rId38" Type="http://schemas.openxmlformats.org/officeDocument/2006/relationships/slide" Target="slides/slide34.xml" /><Relationship Id="rId39" Type="http://schemas.openxmlformats.org/officeDocument/2006/relationships/slide" Target="slides/slide35.xml" /><Relationship Id="rId4" Type="http://schemas.openxmlformats.org/officeDocument/2006/relationships/handoutMaster" Target="handoutMasters/handoutMaster1.xml" /><Relationship Id="rId40" Type="http://schemas.openxmlformats.org/officeDocument/2006/relationships/slide" Target="slides/slide36.xml" /><Relationship Id="rId41" Type="http://schemas.openxmlformats.org/officeDocument/2006/relationships/slide" Target="slides/slide37.xml" /><Relationship Id="rId42" Type="http://schemas.openxmlformats.org/officeDocument/2006/relationships/slide" Target="slides/slide38.xml" /><Relationship Id="rId43" Type="http://schemas.openxmlformats.org/officeDocument/2006/relationships/tags" Target="tags/tag9.xml" /><Relationship Id="rId44" Type="http://schemas.openxmlformats.org/officeDocument/2006/relationships/presProps" Target="presProps.xml" /><Relationship Id="rId45" Type="http://schemas.openxmlformats.org/officeDocument/2006/relationships/viewProps" Target="viewProps.xml" /><Relationship Id="rId46" Type="http://schemas.openxmlformats.org/officeDocument/2006/relationships/theme" Target="theme/theme1.xml" /><Relationship Id="rId47" Type="http://schemas.openxmlformats.org/officeDocument/2006/relationships/tableStyles" Target="tableStyles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3AD26-BB5B-4B58-9E34-0F1D9885EC2A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80E95-F800-4685-9CC0-BEAD22302047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 spd="med">
    <p:wipe dir="d"/>
  </p:transition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61DF0-C4A4-4DA9-87A1-DB1A3C5C94B8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8E485-00DC-4063-B6EA-323604CC0A98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>
    <p:wipe dir="d"/>
  </p:transition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.xml" /><Relationship Id="rId3" Type="http://schemas.openxmlformats.org/officeDocument/2006/relationships/image" Target="../media/image13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4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Relationship Id="rId4" Type="http://schemas.openxmlformats.org/officeDocument/2006/relationships/tags" Target="../tags/tag2.xml" /><Relationship Id="rId5" Type="http://schemas.openxmlformats.org/officeDocument/2006/relationships/image" Target="../media/image17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3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4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5.xml" /><Relationship Id="rId3" Type="http://schemas.openxmlformats.org/officeDocument/2006/relationships/image" Target="../media/image18.png" /><Relationship Id="rId4" Type="http://schemas.openxmlformats.org/officeDocument/2006/relationships/image" Target="../media/image19.png" /><Relationship Id="rId5" Type="http://schemas.openxmlformats.org/officeDocument/2006/relationships/image" Target="../media/image20.pn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image" Target="../media/image2.png" /><Relationship Id="rId4" Type="http://schemas.openxmlformats.org/officeDocument/2006/relationships/image" Target="../media/image3.pn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2.jpeg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2.jpeg" /><Relationship Id="rId3" Type="http://schemas.openxmlformats.org/officeDocument/2006/relationships/image" Target="../media/image23.jpeg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4.jpeg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6.xml" /><Relationship Id="rId3" Type="http://schemas.openxmlformats.org/officeDocument/2006/relationships/image" Target="../media/image25.pn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6.jpe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7.png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8.png" /><Relationship Id="rId3" Type="http://schemas.openxmlformats.org/officeDocument/2006/relationships/image" Target="../media/image29.pn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jpeg" /><Relationship Id="rId3" Type="http://schemas.openxmlformats.org/officeDocument/2006/relationships/image" Target="../media/image5.png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0.jpeg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0.jpeg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7.xml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8.xml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1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jpeg" /><Relationship Id="rId3" Type="http://schemas.openxmlformats.org/officeDocument/2006/relationships/image" Target="../media/image7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jpeg" /><Relationship Id="rId3" Type="http://schemas.openxmlformats.org/officeDocument/2006/relationships/image" Target="../media/image10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2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055077" y="2418125"/>
            <a:ext cx="10081846" cy="1510035"/>
            <a:chOff x="1055077" y="2418125"/>
            <a:chExt cx="10081846" cy="1510035"/>
          </a:xfrm>
        </p:grpSpPr>
        <p:sp>
          <p:nvSpPr>
            <p:cNvPr id="10" name="矩形 9"/>
            <p:cNvSpPr/>
            <p:nvPr/>
          </p:nvSpPr>
          <p:spPr>
            <a:xfrm>
              <a:off x="1055077" y="3221405"/>
              <a:ext cx="10081846" cy="7067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4000" b="1">
                  <a:solidFill>
                    <a:srgbClr val="EE3028"/>
                  </a:solidFill>
                  <a:cs typeface="+mn-ea"/>
                  <a:sym typeface="+mn-lt"/>
                </a:rPr>
                <a:t>第十二章　 功和机械能</a:t>
              </a:r>
              <a:endParaRPr lang="zh-CN" altLang="en-US" sz="4000" b="1">
                <a:solidFill>
                  <a:srgbClr val="EE3028"/>
                </a:solidFill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462973" y="2418125"/>
              <a:ext cx="5266055" cy="655160"/>
            </a:xfrm>
            <a:prstGeom prst="roundRect">
              <a:avLst>
                <a:gd name="adj" fmla="val 50000"/>
              </a:avLst>
            </a:prstGeom>
            <a:solidFill>
              <a:srgbClr val="EE3028"/>
            </a:solidFill>
            <a:effectLst/>
          </p:spPr>
          <p:txBody>
            <a:bodyPr wrap="square" bIns="54000" rtlCol="0">
              <a:spAutoFit/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cs typeface="+mn-ea"/>
                  <a:sym typeface="+mn-lt"/>
                </a:rPr>
                <a:t>第一部分　河南中考考点过关</a:t>
              </a:r>
              <a:endParaRPr lang="zh-CN" altLang="en-US" sz="24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探究影响动能大小的因素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3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669290" y="993140"/>
            <a:ext cx="1069149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10.[2016河南,18]实验小组的同学用如图所示的装置探究“物体动能的大小与质量和速度的关系”.将钢球从某一高度由静止释放,钢球摆到竖直位置时,撞击水平木板上的木块,将木块撞出一段距离.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(1)本实验使钢球获得动能的操作方法是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,钢球动能的大小是通过观察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来判断的.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269356" y="4371111"/>
            <a:ext cx="263144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让钢球从高处摆下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4064634" y="2865755"/>
          <a:ext cx="7058660" cy="13709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945"/>
                <a:gridCol w="1533525"/>
                <a:gridCol w="2461260"/>
                <a:gridCol w="1979930"/>
              </a:tblGrid>
              <a:tr h="44069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实验次数</a:t>
                      </a:r>
                      <a:endParaRPr lang="en-US" altLang="zh-CN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钢球质量/g</a:t>
                      </a:r>
                      <a:endParaRPr lang="en-US" altLang="zh-CN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钢球下摆高度/cm</a:t>
                      </a:r>
                      <a:endParaRPr lang="en-US" altLang="zh-CN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木块滑行距离/cm</a:t>
                      </a:r>
                      <a:endParaRPr lang="en-US" altLang="zh-CN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82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  <a:endParaRPr lang="en-US" altLang="zh-CN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</a:t>
                      </a:r>
                      <a:endParaRPr lang="en-US" altLang="zh-CN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</a:t>
                      </a:r>
                      <a:endParaRPr lang="en-US" altLang="zh-CN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</a:t>
                      </a:r>
                      <a:endParaRPr lang="en-US" altLang="zh-CN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05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40</a:t>
                      </a:r>
                      <a:endParaRPr lang="en-US" altLang="zh-CN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</a:t>
                      </a:r>
                      <a:endParaRPr lang="en-US" altLang="zh-CN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58</a:t>
                      </a:r>
                      <a:endParaRPr lang="en-US" altLang="zh-CN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42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endParaRPr lang="en-US" altLang="zh-CN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60</a:t>
                      </a:r>
                      <a:endParaRPr lang="en-US" altLang="zh-CN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</a:t>
                      </a:r>
                      <a:endParaRPr lang="en-US" altLang="zh-CN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endParaRPr lang="en-US" altLang="zh-CN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90" name="2016hnwl-14.jpg" descr="id:2147502441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025" y="2795905"/>
            <a:ext cx="2947035" cy="151066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472056" y="4917846"/>
            <a:ext cx="232537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木块滑行的距离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探究影响动能大小的因素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3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669290" y="1122680"/>
            <a:ext cx="1069149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(2)从表中数据可以看出,他们让质量不同的钢球从相同高度摆下,使钢球到达竖直位置时的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相同,从而探究动能与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的关系.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(3)在第3次实验中,木块被撞后滑出木板,需要重做第3次实验,甲同学建议换用其他相同但长度较长的木板,乙同学建议换一个较大的木块,丙同学建议降低钢球下摆的高度.你认为应当采用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同学的建议.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(4)由上述实验数据和现象可得出结论: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                                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736216" y="1762531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速度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899276" y="1751736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质量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83506" y="3377971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甲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034406" y="3944391"/>
            <a:ext cx="477520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当速度一定时,质量越大,动能越大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功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15620" y="1224280"/>
            <a:ext cx="10640060" cy="4779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+mn-ea"/>
              </a:rPr>
              <a:t>1.定义: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如果一个力作用在物体上,且这个物体在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①　　　　　　　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移动了一段距离,就说这个力对物体做了功.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zh-CN" altLang="en-US" sz="2400" b="1">
                <a:latin typeface="+mn-ea"/>
              </a:rPr>
              <a:t>2.公式</a:t>
            </a:r>
            <a:endParaRPr lang="zh-CN" altLang="en-US" sz="2400" b="1">
              <a:latin typeface="+mn-ea"/>
            </a:endParaRPr>
          </a:p>
          <a:p>
            <a:pPr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latin typeface="+mn-ea"/>
              </a:rPr>
              <a:t>3.单位: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在国际单位制中,功的单位是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②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,简称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③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,符号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④     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⑤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=1 N·m.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+mn-ea"/>
              </a:rPr>
              <a:t>4.做功的两个必要条件: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一是有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⑥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作用在物体上,二是物体在该力的方向上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⑦　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.(必须同时满足,缺一不可)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338060" y="1308100"/>
            <a:ext cx="21990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该力的方向上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722620" y="380047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焦耳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760970" y="3800475"/>
            <a:ext cx="6445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焦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294" name="18WHLWJJZKBWL49.jpg" descr="id:214750247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0615" y="2333625"/>
            <a:ext cx="3480435" cy="147764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9896475" y="3800475"/>
            <a:ext cx="6445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J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34465" y="4260850"/>
            <a:ext cx="6445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J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68265" y="4871085"/>
            <a:ext cx="6445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力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652270" y="5403850"/>
            <a:ext cx="25419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移动了距离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3" grpId="0"/>
      <p:bldP spid="4" grpId="0"/>
      <p:bldP spid="5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功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03885" y="871220"/>
            <a:ext cx="10640060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>
                <a:latin typeface="+mn-ea"/>
              </a:rPr>
              <a:t>5</a:t>
            </a:r>
            <a:r>
              <a:rPr lang="zh-CN" altLang="en-US" sz="2400" b="1">
                <a:latin typeface="+mn-ea"/>
              </a:rPr>
              <a:t>.不做功的三种情况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8" name="图片 7"/>
          <p:cNvPicPr/>
          <p:nvPr/>
        </p:nvPicPr>
        <p:blipFill>
          <a:blip r:embed="rId2"/>
          <a:stretch>
            <a:fillRect/>
          </a:stretch>
        </p:blipFill>
        <p:spPr>
          <a:xfrm>
            <a:off x="5215890" y="2079625"/>
            <a:ext cx="1759585" cy="1393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" name="图片 9"/>
          <p:cNvPicPr/>
          <p:nvPr/>
        </p:nvPicPr>
        <p:blipFill>
          <a:blip r:embed="rId3"/>
          <a:stretch>
            <a:fillRect/>
          </a:stretch>
        </p:blipFill>
        <p:spPr>
          <a:xfrm>
            <a:off x="8740140" y="1967865"/>
            <a:ext cx="1044575" cy="143954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5" name="表格 1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682625" y="1516380"/>
          <a:ext cx="10826750" cy="43376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9520"/>
                <a:gridCol w="2757170"/>
                <a:gridCol w="2491740"/>
                <a:gridCol w="4338320"/>
              </a:tblGrid>
              <a:tr h="244983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示意图</a:t>
                      </a:r>
                      <a:endParaRPr lang="zh-CN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不劳无功 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箭射出后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不动无功 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搬而未动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垂直无功 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提着滑板在水平路面上前行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456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特点</a:t>
                      </a:r>
                      <a:endParaRPr lang="zh-CN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物体在水平方向上不受力,因惯性而动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物体受力,但未动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有力且运动,但力的方向与物体运动的方向垂直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329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举例</a:t>
                      </a:r>
                      <a:endParaRPr lang="zh-CN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踢出去的足球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推而未动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人提水桶水平前进,提水桶的力和重力不做功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" name="图片 16"/>
          <p:cNvPicPr/>
          <p:nvPr/>
        </p:nvPicPr>
        <p:blipFill>
          <a:blip r:embed="rId5"/>
          <a:stretch>
            <a:fillRect/>
          </a:stretch>
        </p:blipFill>
        <p:spPr>
          <a:xfrm>
            <a:off x="2386330" y="2079625"/>
            <a:ext cx="1728470" cy="13938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med">
    <p:wipe dir="d"/>
  </p:transition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功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15620" y="1224280"/>
            <a:ext cx="10640060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zh-CN" altLang="en-US" sz="2400" b="1">
                <a:latin typeface="+mn-ea"/>
              </a:rPr>
              <a:t>6.常考的功的估算:</a:t>
            </a:r>
            <a:endParaRPr lang="zh-CN" altLang="en-US" sz="2400" b="1">
              <a:latin typeface="+mn-ea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普通中学生从1楼走到2楼克服自身重力所做的功约为 1 800 J;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普通中学生从地上捡起一枚鸡蛋并举过头顶所做的功约为 1 J.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619760" y="3351530"/>
            <a:ext cx="10954385" cy="207137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917575" y="3664585"/>
            <a:ext cx="10563225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估算做功的多少时,可根据具体情况,先分别估算出力和距离,再利用功的计算公式估算功的大小.</a:t>
            </a: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70280" y="2927985"/>
            <a:ext cx="2037080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易错小练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功率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40080" y="1184910"/>
            <a:ext cx="10934700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+mn-ea"/>
              </a:rPr>
              <a:t>1.定义: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⑧　　   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与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⑨　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之比叫功率.数值上等于单位时间内所做的功.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+mn-ea"/>
              </a:rPr>
              <a:t>2.物理意义: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功率是表示做功快慢的物理量.功率越大,说明做功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⑩　　   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+mn-ea"/>
              </a:rPr>
              <a:t>3.公式: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P=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W/t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推导公式:P=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W/t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=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Fs/t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=Fv.(只适用于做匀速直线运动的情况)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+mn-ea"/>
              </a:rPr>
              <a:t>4.单位: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单位是瓦特,简称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⑪　　 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,符号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⑫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 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,常用单位是千瓦,符号kW.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换算关系:1 kW=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⑬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W,1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⑭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=1 J/s.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65045" y="1276985"/>
            <a:ext cx="8318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功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325620" y="1287780"/>
            <a:ext cx="22371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做功所用时间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8650" y="2386330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越快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436110" y="4039235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瓦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696075" y="4050030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208020" y="4561205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1 000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444490" y="4561205"/>
            <a:ext cx="5880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13" grpId="0"/>
      <p:bldP spid="14" grpId="0"/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动能和势能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3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8650" y="907415"/>
            <a:ext cx="10934700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1.能量: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物体能够对外做功,我们就说这个物体具有能量,简称能.能量的单位是焦耳,简称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,符号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zh-CN" altLang="en-US" sz="2400" b="1"/>
              <a:t>2.动能和势能</a:t>
            </a:r>
            <a:endParaRPr lang="zh-CN" altLang="en-US" sz="2400" b="1"/>
          </a:p>
        </p:txBody>
      </p:sp>
      <p:sp>
        <p:nvSpPr>
          <p:cNvPr id="4" name="矩形 3"/>
          <p:cNvSpPr/>
          <p:nvPr/>
        </p:nvSpPr>
        <p:spPr>
          <a:xfrm>
            <a:off x="1876425" y="1553845"/>
            <a:ext cx="5994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焦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629285" y="2674620"/>
          <a:ext cx="11055350" cy="3308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555"/>
                <a:gridCol w="1082040"/>
                <a:gridCol w="3063875"/>
                <a:gridCol w="2990850"/>
                <a:gridCol w="3288030"/>
              </a:tblGrid>
              <a:tr h="389890">
                <a:tc rowSpan="2" gridSpan="2"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endParaRPr lang="zh-CN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 vert="horz" wrap="square"/>
                    <a:lstStyle/>
                    <a:p/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动能</a:t>
                      </a:r>
                      <a:endParaRPr lang="zh-CN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势能</a:t>
                      </a:r>
                      <a:endParaRPr lang="zh-CN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9255">
                <a:tc gridSpan="2" vMerge="1">
                  <a:txBody>
                    <a:bodyPr vert="horz" wrap="square"/>
                    <a:lstStyle/>
                    <a:p/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 vert="horz" wrap="square"/>
                    <a:lstStyle/>
                    <a:p/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 vert="horz" wrap="square"/>
                    <a:lstStyle/>
                    <a:p/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重力势能</a:t>
                      </a:r>
                      <a:endParaRPr lang="zh-CN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弹性势能</a:t>
                      </a:r>
                      <a:endParaRPr lang="zh-CN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2545">
                <a:tc rowSpan="2"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区别</a:t>
                      </a:r>
                      <a:endParaRPr lang="zh-CN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定义</a:t>
                      </a:r>
                      <a:endParaRPr lang="zh-CN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物体由于</a:t>
                      </a:r>
                      <a:r>
                        <a:rPr lang="zh-CN" altLang="en-US" sz="2000" b="0" u="sng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⑰　　  　</a:t>
                      </a: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而具有的能叫动能 </a:t>
                      </a:r>
                      <a:endParaRPr lang="zh-CN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物体由于高度所决定的能叫重力势能</a:t>
                      </a:r>
                      <a:endParaRPr lang="zh-CN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物体由于发生</a:t>
                      </a:r>
                      <a:r>
                        <a:rPr lang="zh-CN" altLang="en-US" sz="2000" u="sng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⑱</a:t>
                      </a:r>
                      <a:r>
                        <a:rPr lang="zh-CN" altLang="en-US" sz="2000" b="0" u="sng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  </a:t>
                      </a:r>
                      <a:r>
                        <a:rPr lang="en-US" altLang="zh-CN" sz="2000" b="0" u="sng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_____</a:t>
                      </a: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而具有的能叫弹性势能 </a:t>
                      </a:r>
                      <a:endParaRPr lang="zh-CN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145">
                <a:tc vMerge="1">
                  <a:txBody>
                    <a:bodyPr vert="horz" wrap="square"/>
                    <a:lstStyle/>
                    <a:p/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影响因素</a:t>
                      </a:r>
                      <a:endParaRPr lang="zh-CN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物体的质量和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⑲</a:t>
                      </a: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________</a:t>
                      </a:r>
                      <a:r>
                        <a:rPr lang="zh-CN" altLang="en-US" sz="2000" b="0" u="sng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　　　　</a:t>
                      </a: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　 </a:t>
                      </a:r>
                      <a:endParaRPr lang="zh-CN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物体的质量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⑳</a:t>
                      </a: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_________</a:t>
                      </a:r>
                      <a:endParaRPr lang="zh-CN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物体的材料和</a:t>
                      </a:r>
                      <a:r>
                        <a:rPr lang="zh-CN" altLang="en-US" sz="2000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㉑</a:t>
                      </a:r>
                      <a:r>
                        <a:rPr lang="en-US" altLang="zh-CN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_________</a:t>
                      </a:r>
                      <a:endParaRPr lang="zh-CN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515">
                <a:tc gridSpan="2"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联系</a:t>
                      </a:r>
                      <a:endParaRPr lang="zh-CN" altLang="en-US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000" b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动能和势能在一定条件下可以相互</a:t>
                      </a:r>
                      <a:r>
                        <a:rPr lang="zh-CN" altLang="en-US" sz="2000" u="sng"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㉒</a:t>
                      </a:r>
                      <a:r>
                        <a:rPr lang="en-US" altLang="zh-CN" sz="2000" b="0" u="sng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_____________</a:t>
                      </a:r>
                      <a:endParaRPr lang="en-US" altLang="zh-CN" sz="2000" b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3671570" y="1553845"/>
            <a:ext cx="5435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J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714750" y="3682365"/>
            <a:ext cx="90995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运动</a:t>
            </a:r>
            <a:endParaRPr lang="zh-CN" altLang="en-US" sz="20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144760" y="3693160"/>
            <a:ext cx="123063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弹性形变</a:t>
            </a:r>
            <a:endParaRPr lang="zh-CN" altLang="en-US" sz="20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107180" y="4906010"/>
            <a:ext cx="137604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运动速度</a:t>
            </a:r>
            <a:endParaRPr lang="zh-CN" altLang="en-US" sz="20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948170" y="4895215"/>
            <a:ext cx="140843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所处高度</a:t>
            </a:r>
            <a:endParaRPr lang="zh-CN" altLang="en-US" sz="20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034905" y="4895215"/>
            <a:ext cx="179006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弹性形变程度</a:t>
            </a:r>
            <a:endParaRPr lang="zh-CN" altLang="en-US" sz="20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642350" y="5518150"/>
            <a:ext cx="90995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转化</a:t>
            </a:r>
            <a:endParaRPr lang="zh-CN" altLang="en-US" sz="20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机械能及其转化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4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8650" y="907415"/>
            <a:ext cx="10934700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1.机械能及其转化</a:t>
            </a:r>
            <a:endParaRPr lang="zh-CN" altLang="en-US" sz="2400" b="1"/>
          </a:p>
        </p:txBody>
      </p:sp>
      <p:sp>
        <p:nvSpPr>
          <p:cNvPr id="4" name="矩形 3"/>
          <p:cNvSpPr/>
          <p:nvPr/>
        </p:nvSpPr>
        <p:spPr>
          <a:xfrm>
            <a:off x="7280910" y="1765300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机械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977265" y="1657985"/>
          <a:ext cx="9994265" cy="43008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2385"/>
                <a:gridCol w="8691880"/>
              </a:tblGrid>
              <a:tr h="744855"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ts val="35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概念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ts val="35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动能、重力势能和弹性势能统称为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㉓　　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7600">
                <a:tc rowSpan="3"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ts val="35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机械能转化过程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ts val="35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动能与重力势能的转化(质量不变):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fontAlgn="auto">
                        <a:lnSpc>
                          <a:spcPts val="35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动能→重力势能;速度变小,高度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㉔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fontAlgn="auto">
                        <a:lnSpc>
                          <a:spcPts val="35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重力势能→动能;速度增大,高度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㉕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6330">
                <a:tc vMerge="1">
                  <a:txBody>
                    <a:bodyPr vert="horz" wrap="square"/>
                    <a:lstStyle/>
                    <a:p/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ts val="35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动能与弹性势能的转化(质量不变):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fontAlgn="auto">
                        <a:lnSpc>
                          <a:spcPts val="35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动能→弹性势能;速度减小,形变量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㉖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</a:t>
                      </a:r>
                      <a:endParaRPr lang="en-US" sz="24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fontAlgn="auto">
                        <a:lnSpc>
                          <a:spcPts val="35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弹性势能→动能;速度增大,形变量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㉗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855">
                <a:tc vMerge="1">
                  <a:txBody>
                    <a:bodyPr vert="horz" wrap="square"/>
                    <a:lstStyle/>
                    <a:p/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indent="0" fontAlgn="auto">
                        <a:lnSpc>
                          <a:spcPts val="35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机械能守恒定律:如果只有动能和势能的相互转化,机械能的总和保持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㉘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________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6881495" y="2840990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升高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948170" y="3268980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降低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259320" y="4148455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增大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280910" y="4598035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减小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361055" y="5498465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不变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5" grpId="0"/>
      <p:bldP spid="16" grpId="0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机械能及其转化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4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8650" y="907415"/>
            <a:ext cx="10934700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2.常见的能量转化举例</a:t>
            </a:r>
            <a:endParaRPr lang="zh-CN" altLang="en-US" sz="2400" b="1"/>
          </a:p>
        </p:txBody>
      </p:sp>
      <p:sp>
        <p:nvSpPr>
          <p:cNvPr id="4" name="矩形 3"/>
          <p:cNvSpPr/>
          <p:nvPr/>
        </p:nvSpPr>
        <p:spPr>
          <a:xfrm>
            <a:off x="4982845" y="1737360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动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969645" y="1552575"/>
          <a:ext cx="10593705" cy="455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7600"/>
                <a:gridCol w="1647825"/>
                <a:gridCol w="7828280"/>
              </a:tblGrid>
              <a:tr h="1336040">
                <a:tc>
                  <a:txBody>
                    <a:bodyPr vert="horz" wrap="square"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滚摆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上升: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㉙　 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能转化为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㉚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能. 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下降: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㉛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能转化为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㉜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240">
                <a:tc>
                  <a:txBody>
                    <a:bodyPr vert="horz" wrap="square"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单摆</a:t>
                      </a:r>
                      <a:endParaRPr lang="zh-CN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位置→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位置: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㉝</a:t>
                      </a:r>
                      <a:r>
                        <a:rPr lang="en-US" sz="2400" b="0" i="1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能转化为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㉞</a:t>
                      </a:r>
                      <a:r>
                        <a:rPr lang="en-US" sz="2400" b="0" i="1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 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. </a:t>
                      </a:r>
                      <a:endParaRPr lang="en-US" sz="2400" b="0" i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位置→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位置: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㉟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  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能转化为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㊱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 </a:t>
                      </a:r>
                      <a:endParaRPr lang="en-US" altLang="en-US" sz="2400" b="0" i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3400">
                <a:tc>
                  <a:txBody>
                    <a:bodyPr vert="horz" wrap="square"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r>
                        <a:rPr lang="zh-CN" alt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人造地球卫星</a:t>
                      </a:r>
                      <a:endParaRPr lang="zh-CN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近地点→远地点: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㊲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   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能转化为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㊳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能. 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远地点→近地点: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㊴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能转化为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㊵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   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能. 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近地点时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㊶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能最大,远地点时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㊷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  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能最大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" name="图片 7"/>
          <p:cNvPicPr/>
          <p:nvPr/>
        </p:nvPicPr>
        <p:blipFill>
          <a:blip r:embed="rId3"/>
          <a:stretch>
            <a:fillRect/>
          </a:stretch>
        </p:blipFill>
        <p:spPr>
          <a:xfrm>
            <a:off x="2313305" y="1630045"/>
            <a:ext cx="1181735" cy="117538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" name="图片 14"/>
          <p:cNvPicPr/>
          <p:nvPr/>
        </p:nvPicPr>
        <p:blipFill>
          <a:blip r:embed="rId4"/>
          <a:stretch>
            <a:fillRect/>
          </a:stretch>
        </p:blipFill>
        <p:spPr>
          <a:xfrm>
            <a:off x="2419350" y="3010535"/>
            <a:ext cx="969645" cy="12052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" name="图片 20"/>
          <p:cNvPicPr/>
          <p:nvPr/>
        </p:nvPicPr>
        <p:blipFill>
          <a:blip r:embed="rId5"/>
          <a:stretch>
            <a:fillRect/>
          </a:stretch>
        </p:blipFill>
        <p:spPr>
          <a:xfrm>
            <a:off x="2263775" y="4525645"/>
            <a:ext cx="1285240" cy="12179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" name="矩形 27"/>
          <p:cNvSpPr/>
          <p:nvPr/>
        </p:nvSpPr>
        <p:spPr>
          <a:xfrm>
            <a:off x="7190740" y="1758950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重力势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759325" y="2284095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重力势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7340600" y="2273300"/>
            <a:ext cx="5435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动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3945" y="3096260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重力势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8942705" y="3096260"/>
            <a:ext cx="68897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动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212840" y="3672840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动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8713470" y="3672840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重力势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592570" y="4431030"/>
            <a:ext cx="7473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动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9204325" y="4431030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重力势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436360" y="4980305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重力势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9366250" y="4980305"/>
            <a:ext cx="5880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动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5537835" y="5508625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动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9204325" y="5508625"/>
            <a:ext cx="14535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重力势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3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3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人教八下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771265" y="796925"/>
            <a:ext cx="3388360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【命题总结】</a:t>
            </a:r>
            <a:endParaRPr lang="zh-CN" altLang="en-US" sz="2400">
              <a:solidFill>
                <a:srgbClr val="FF0000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(1)机械能的相互转化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(2)能量转化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9595" y="2708275"/>
            <a:ext cx="11052810" cy="332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【一题通关】</a:t>
            </a:r>
            <a:endParaRPr lang="zh-CN" altLang="en-US" sz="2400">
              <a:solidFill>
                <a:srgbClr val="FF0000"/>
              </a:solidFill>
              <a:latin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1.如图所示,在一个罐子的盖和底各开两个小洞,将小铁块用细绳绑在橡皮筋的中部穿入罐中,橡皮筋两端穿过小洞用竹签固定.做好后,将它从不太陡的斜坡滚下,观察现象并回答下列问题: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(1)将罐子从不太陡的斜面上滚下后,发现罐子又自动地滚回斜面,产生此现象的原因是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　                    　　　　   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61770" y="5447665"/>
            <a:ext cx="68675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重力势能、动能和弹性势能之间发生了相互转化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346" name="2019-9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985" y="894080"/>
            <a:ext cx="2432050" cy="156019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功、功率的计算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473710" y="726440"/>
            <a:ext cx="11244580" cy="2712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+mn-ea"/>
                <a:cs typeface="+mn-ea"/>
              </a:rPr>
              <a:t>类型1　重力做功及功率计算</a:t>
            </a:r>
            <a:endParaRPr lang="en-US" altLang="zh-CN" sz="2400" b="1">
              <a:latin typeface="+mn-ea"/>
              <a:cs typeface="+mn-ea"/>
            </a:endParaRPr>
          </a:p>
          <a:p>
            <a:pPr algn="just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1.[2016河南,20(3)]在“大力士”比赛中,需要把一质量</a:t>
            </a:r>
            <a:r>
              <a:rPr lang="en-US" altLang="zh-CN" sz="2400" i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 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=400 kg,棱长</a:t>
            </a:r>
            <a:r>
              <a:rPr lang="en-US" altLang="zh-CN" sz="2400" i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 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=1 m,质量分布均匀的立方体,利用翻滚的方法沿直线移动一段距离,如图所示.某次比赛过程中,“大力士”用翻滚的方法使立方体沿直线移动了10 m,用时20 s,求“大力士”克服立方体重力做功的功率.(</a:t>
            </a:r>
            <a:r>
              <a:rPr lang="en-US" altLang="zh-CN" sz="2400" i="1">
                <a:latin typeface="宋体" panose="02010600030101010101" pitchFamily="2" charset="-122"/>
                <a:ea typeface="宋体" panose="02010600030101010101" pitchFamily="2" charset="-122"/>
              </a:rPr>
              <a:t>g 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取10 N/kg)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8491" y="3544341"/>
            <a:ext cx="11526520" cy="28613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解: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当立方体沿直线移动10 m时,立方体向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前翻滚10次,每次翻滚,立方体的重心升高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的距离为h=(   -0.5) m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翻滚10次,“大力士”克服立方体重力做功W=nGh=nmgh=10×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400 kg×10 N/kg×(   -0.5) m≈8.28×10</a:t>
            </a:r>
            <a:r>
              <a:rPr lang="zh-CN" altLang="en-US" sz="2400" b="1" kern="100" baseline="30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J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克服重力做功的功率为</a:t>
            </a:r>
            <a:r>
              <a:rPr lang="zh-CN" altLang="en-US" sz="2400" b="1" i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 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=            =414 W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282" name="2016hnwl-16.jpg" descr="id:214750238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7940" y="2912745"/>
            <a:ext cx="5431155" cy="158686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6570" y="5803265"/>
            <a:ext cx="1685925" cy="5905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3615" y="5226050"/>
            <a:ext cx="352425" cy="60007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6655" y="4686300"/>
            <a:ext cx="352425" cy="60007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/>
          <p:cNvSpPr txBox="1"/>
          <p:nvPr/>
        </p:nvSpPr>
        <p:spPr>
          <a:xfrm>
            <a:off x="6350" y="0"/>
            <a:ext cx="1851025" cy="7423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人教八下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9595" y="1271270"/>
            <a:ext cx="11052810" cy="34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(2)将罐子从斜面的最高点滚下后,它能自动滚回斜面的原因是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能转化为罐子的动能和重力势能.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(3)制作该实验装置时,橡皮筋的松紧程度要适当,若橡皮筋过松会导致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______________________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(4)罐子从斜面滚下后,不能滚回原来出发点的位置,主要原因是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________________________________________________________________.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967470" y="1355725"/>
            <a:ext cx="23533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橡皮筋的弹性势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58520" y="2967355"/>
            <a:ext cx="2835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罐子不能滚回斜面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40740" y="4102100"/>
            <a:ext cx="96894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罐子滚动过程中克服摩擦做功消耗了一部分机械能,机械能总量减小</a:t>
            </a:r>
            <a:endParaRPr lang="zh-CN" altLang="en-US" sz="2400" b="1" kern="10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人教八下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133215" y="788035"/>
            <a:ext cx="6250940" cy="2399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5000"/>
              </a:lnSpc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【命题总结】</a:t>
            </a:r>
            <a:endParaRPr lang="zh-CN" altLang="en-US" sz="2400">
              <a:solidFill>
                <a:srgbClr val="FF0000"/>
              </a:solidFill>
              <a:latin typeface="+mn-ea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(1)能量守恒定律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(2)动能和势能之间的相互转化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(3)力与运动的关系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(4)力的示意图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9595" y="2825750"/>
            <a:ext cx="11052810" cy="332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【一题通关】</a:t>
            </a:r>
            <a:endParaRPr lang="zh-CN" altLang="en-US" sz="2400">
              <a:solidFill>
                <a:srgbClr val="FF0000"/>
              </a:solidFill>
              <a:latin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2.如图所示,把一个铁锁用绳子悬挂起来,将铁锁拉到鼻子附近,稳定后松手,铁锁向前摆去.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(1)铁锁再次摆回时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(选填“会”或“不会”)打到鼻子.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(2)若不计空气阻力,铁锁从最高点向最低点摆动的过程中,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   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能转化为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能.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347" name="2019-9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600" y="920750"/>
            <a:ext cx="2618740" cy="19380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442970" y="4455795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不会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011285" y="4987290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重力势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63345" y="5554345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动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/>
          <p:cNvSpPr txBox="1"/>
          <p:nvPr/>
        </p:nvSpPr>
        <p:spPr>
          <a:xfrm>
            <a:off x="6350" y="0"/>
            <a:ext cx="1851025" cy="7423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人教八下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92125" y="1118235"/>
            <a:ext cx="11052810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(3)铁锁在摆动过程中受到的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(选填“是”或“不是”)平衡力.若铁锁运动到最高点时,绳子突然断裂,则铁锁将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　　　　　　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.若铁锁摆到最低点时,绳子恰好断开且此时铁锁所受的力全部消失,则铁锁将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____________________________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(4)请画出铁锁在左侧最高点时的受力示意图.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05070" y="1200150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不是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611620" y="1755775"/>
            <a:ext cx="46272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沿竖直方向向下做加速直线运动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89305" y="2824480"/>
            <a:ext cx="40601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沿水平方向做匀速直线运动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347" name="2019-9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0980" y="3979545"/>
            <a:ext cx="2762885" cy="2044700"/>
          </a:xfrm>
          <a:prstGeom prst="rect">
            <a:avLst/>
          </a:prstGeom>
        </p:spPr>
      </p:pic>
      <p:pic>
        <p:nvPicPr>
          <p:cNvPr id="1387" name="2019-9-2d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6170" y="4110355"/>
            <a:ext cx="2585720" cy="191389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人教八下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133215" y="721360"/>
            <a:ext cx="3388360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【命题总结】</a:t>
            </a:r>
            <a:endParaRPr lang="zh-CN" altLang="en-US" sz="2400">
              <a:solidFill>
                <a:srgbClr val="FF0000"/>
              </a:solidFill>
              <a:latin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(1)功的计算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(2)功率的计算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43585" y="2771140"/>
            <a:ext cx="10705465" cy="276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【一题通关】</a:t>
            </a:r>
            <a:endParaRPr lang="zh-CN" altLang="en-US" sz="2400">
              <a:solidFill>
                <a:srgbClr val="FF0000"/>
              </a:solidFill>
              <a:latin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3.如图所示,爷爷与小丽进行爬楼比赛,他们都从1楼爬到6楼.请回答下列问题: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(1)若想计算他们爬楼的功率,需要测量的物理量有:两人的各自的质量、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___________________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和上楼所用的时间,需要用到的器材有体重计、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和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57250" y="4431030"/>
            <a:ext cx="40157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1楼到6楼的楼层高度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348" name="2019-9-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800" y="876935"/>
            <a:ext cx="1927225" cy="20193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0189210" y="4420870"/>
            <a:ext cx="13296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皮尺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45210" y="4958715"/>
            <a:ext cx="13296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停表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/>
          <p:cNvSpPr txBox="1"/>
          <p:nvPr/>
        </p:nvSpPr>
        <p:spPr>
          <a:xfrm>
            <a:off x="6350" y="0"/>
            <a:ext cx="1851025" cy="7423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人教八下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41985" y="742315"/>
            <a:ext cx="10908030" cy="5077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(2)请你设计一个用于记录数据的表格.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(3)请你用测量的物理量写出爬楼的功率的表达式.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(4)若爷爷的体重是小丽的体重的2倍,爷爷爬楼所用的时间是小丽所用时间的2倍,则爷爷与小丽所做功之比W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:W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=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   　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;功率之比P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:P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=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   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376545" y="5224780"/>
            <a:ext cx="14382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2:1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021445" y="5224780"/>
            <a:ext cx="15951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1:1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511300" y="1490980"/>
          <a:ext cx="9782175" cy="1336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7925"/>
                <a:gridCol w="2200910"/>
                <a:gridCol w="2404110"/>
                <a:gridCol w="1998980"/>
                <a:gridCol w="2000250"/>
              </a:tblGrid>
              <a:tr h="54229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endParaRPr lang="en-US" altLang="en-US" sz="2400" b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人的质量m/kg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爬楼高度h/m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爬楼时间t/s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爬楼功率P/W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751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NEU-BZ-S92" charset="0"/>
                        </a:rPr>
                        <a:t>爷爷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NEU-BZ-S92" charset="0"/>
                        </a:rPr>
                        <a:t>小丽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2400" b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endParaRPr lang="en-US" altLang="en-US" sz="2400" b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C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1300" y="3832225"/>
            <a:ext cx="2743200" cy="65722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857375" y="0"/>
            <a:ext cx="10334625" cy="742315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功、功率的相关计算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0" y="0"/>
            <a:ext cx="1851025" cy="7423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命题角度1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68045" y="1106805"/>
            <a:ext cx="10051415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例1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用弹簧测力计沿水平方向两次拉着同一物体在同一水平面上运动,两次运动的s-t图像如图所示.其对应的弹簧测力计示数分别为F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,功率分别为P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、P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,则它们的关系正确的是	(　　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A.F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&gt;F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   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&gt;P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B.F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&lt;F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   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&lt;P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C.F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=F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   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&lt;P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	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D.F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=F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   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&gt;P</a:t>
            </a:r>
            <a:r>
              <a:rPr lang="zh-CN" altLang="en-US" sz="2400" baseline="-250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</a:t>
            </a:r>
            <a:endParaRPr lang="zh-CN" altLang="en-US" sz="2400" baseline="-250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725920" y="2339975"/>
            <a:ext cx="5060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D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352" name="21bzkwl12Z-1.jpg" descr="id:2147502594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7045" y="2426335"/>
            <a:ext cx="2658745" cy="242189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857375" y="0"/>
            <a:ext cx="10334625" cy="742315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功、功率的相关计算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0" y="0"/>
            <a:ext cx="1851025" cy="7423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命题角度1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36295" y="1150620"/>
            <a:ext cx="10262235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例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2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请根据题干信息,计算下列各题.(g取10 N/kg)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(1)在寒冷的冬天,某校车在一段平直路面上沿直线匀速行驶3 600 m,共用了5 min,校车受到的牵引力是4 500 N,求此过程中牵引力所做的功和功率各是多大?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820" y="3672205"/>
            <a:ext cx="6228715" cy="147891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857375" y="0"/>
            <a:ext cx="10334625" cy="742315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功、功率的相关计算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0" y="0"/>
            <a:ext cx="1851025" cy="7423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命题角度1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01065" y="1053465"/>
            <a:ext cx="10262235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(2)某车的整车质量为500 kg,司机驾驶该车在某段水平公路上以36 km/h的速度沿直线行驶了5 min,已知司机的质量为60 kg,车受到的阻力是车与人总重的,则该车克服阻力做功的功率是多少?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73810" y="2629535"/>
            <a:ext cx="1065276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250000"/>
              </a:lnSpc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解: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v=36 km/h=10 m/s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250000"/>
              </a:lnSpc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f=    (G</a:t>
            </a:r>
            <a:r>
              <a:rPr lang="en-US" altLang="zh-CN" sz="2400" b="1" kern="100" baseline="-25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车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+G</a:t>
            </a:r>
            <a:r>
              <a:rPr lang="en-US" altLang="zh-CN" sz="2400" b="1" kern="100" baseline="-25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人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)g=    ×(500 kg+60 kg)×10 N/kg=280 N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250000"/>
              </a:lnSpc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P=         =fv=280 N×10 m/s=2 800 W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3917315"/>
            <a:ext cx="402590" cy="6711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3185" y="3939540"/>
            <a:ext cx="389255" cy="64897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6725" y="4765040"/>
            <a:ext cx="1300480" cy="77406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857375" y="0"/>
            <a:ext cx="10334625" cy="742315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功、功率的相关计算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0" y="0"/>
            <a:ext cx="1851025" cy="7423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72795" y="1538605"/>
            <a:ext cx="10776585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sz="2400" b="1">
                <a:latin typeface="宋体" panose="02010600030101010101" pitchFamily="2" charset="-122"/>
                <a:ea typeface="宋体" panose="02010600030101010101" pitchFamily="2" charset="-122"/>
              </a:rPr>
              <a:t>在功的计算中,务必注意以下几点:</a:t>
            </a:r>
            <a:endParaRPr sz="24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①哪个力对物体做功,计算时F就用这个力;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②公式中</a:t>
            </a:r>
            <a:r>
              <a:rPr sz="2400" i="1">
                <a:latin typeface="宋体" panose="02010600030101010101" pitchFamily="2" charset="-122"/>
                <a:ea typeface="宋体" panose="02010600030101010101" pitchFamily="2" charset="-122"/>
              </a:rPr>
              <a:t>s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一定是在力的方向上通过的距离,强调对应关系;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③功的单位“焦”(1牛·米=1焦),不要和力与力臂的乘积单位(牛·米,不能写成“焦”)混淆;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④做功的多少由</a:t>
            </a:r>
            <a:r>
              <a:rPr sz="2400" i="1">
                <a:latin typeface="宋体" panose="02010600030101010101" pitchFamily="2" charset="-122"/>
                <a:ea typeface="宋体" panose="02010600030101010101" pitchFamily="2" charset="-122"/>
              </a:rPr>
              <a:t>W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=</a:t>
            </a:r>
            <a:r>
              <a:rPr sz="2400" i="1">
                <a:latin typeface="宋体" panose="02010600030101010101" pitchFamily="2" charset="-122"/>
                <a:ea typeface="宋体" panose="02010600030101010101" pitchFamily="2" charset="-122"/>
              </a:rPr>
              <a:t>Fs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计算得出,与力F及在力的方向上通过的距离</a:t>
            </a:r>
            <a:r>
              <a:rPr sz="2400" i="1">
                <a:latin typeface="宋体" panose="02010600030101010101" pitchFamily="2" charset="-122"/>
                <a:ea typeface="宋体" panose="02010600030101010101" pitchFamily="2" charset="-122"/>
              </a:rPr>
              <a:t>s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有关,与物体做匀速运动还是变速运动无关.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566420" y="1255395"/>
            <a:ext cx="10982960" cy="454660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947420" y="796290"/>
            <a:ext cx="2037080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易失分点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857375" y="0"/>
            <a:ext cx="10334625" cy="742315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机械能及其转化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0" y="0"/>
            <a:ext cx="1851025" cy="7423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9265" y="761365"/>
            <a:ext cx="11170285" cy="5631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例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3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根据所学知识,回答下列各题.下列试题中每空均选填“增大”“减小”或“不变”.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(1)电梯中的乘客随电梯匀速上升时,乘客的动能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,重力势能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,机械能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(2)在水平路面上沿直线匀速行驶的洒水车正在进行洒水作业,洒水车的动能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,重力势能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,机械能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(3)战斗机在加速升空的过程中,它的动能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,重力势能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,机械能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        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(4)不计空气阻力,钢球只在重力作用下竖直下落过程中,它的动能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,重力势能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,机械能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62800" y="1931670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不变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775190" y="1943735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增大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85215" y="2482215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增大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673715" y="3030220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减小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57375" y="3611245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减小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259580" y="3611245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减小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452870" y="4131945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增大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305290" y="4119880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增大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78840" y="4658360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增大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469120" y="5239385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增大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016000" y="5772150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减小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313430" y="5772150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不变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功、功率的计算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659765" y="744855"/>
            <a:ext cx="1087247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2.[2014河南,22(3)]在一个闯关游戏中,需要把相同的正方体叠放起来,正方体棱长为a,由密度为ρ的材料制成,质量分布均匀,某选手在时间t内把地面上另外两个相同的正方体叠放在第一个正方体上面,如图所示.请推导出该选手在叠放这两个正方体过程中,克服正方体重力做功的功率.(g为已知量,推导过程及结果无须带单位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53440" y="3666490"/>
            <a:ext cx="7483475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解: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克服重力做功W=mga+2mga=3mga=3ρa</a:t>
            </a:r>
            <a:r>
              <a:rPr lang="zh-CN" altLang="en-US" sz="2400" b="1" kern="100" baseline="30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4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g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200000"/>
              </a:lnSpc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克服重力做功的功率P=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283" name="15liquli-81.jpg" descr="id:214750239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1615" y="3128010"/>
            <a:ext cx="1150620" cy="217170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9250" y="4644390"/>
            <a:ext cx="1323975" cy="59055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857375" y="0"/>
            <a:ext cx="10334625" cy="742315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机械能及其转化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0" y="0"/>
            <a:ext cx="1851025" cy="7423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72795" y="1538605"/>
            <a:ext cx="10776585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sz="2400" b="1">
                <a:latin typeface="黑体" panose="02010609060101010101" pitchFamily="49" charset="-122"/>
                <a:ea typeface="黑体" panose="02010609060101010101" pitchFamily="49" charset="-122"/>
              </a:rPr>
              <a:t>从隐含条件中判断质量、速度、高度的变化情况</a:t>
            </a:r>
            <a:endParaRPr sz="24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>
              <a:lnSpc>
                <a:spcPct val="150000"/>
              </a:lnSpc>
            </a:pPr>
            <a:r>
              <a:rPr sz="2400" b="1">
                <a:latin typeface="宋体" panose="02010600030101010101" pitchFamily="2" charset="-122"/>
                <a:ea typeface="宋体" panose="02010600030101010101" pitchFamily="2" charset="-122"/>
              </a:rPr>
              <a:t>1.判断质量的变化</a:t>
            </a:r>
            <a:endParaRPr sz="24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正在洒水的洒水车、投放救灾物资的飞机——m减小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 b="1">
                <a:latin typeface="宋体" panose="02010600030101010101" pitchFamily="2" charset="-122"/>
                <a:ea typeface="宋体" panose="02010600030101010101" pitchFamily="2" charset="-122"/>
              </a:rPr>
              <a:t>2.判断速度大小的变化</a:t>
            </a:r>
            <a:endParaRPr sz="24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匀速——v不变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加速——v增大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减速、刹车——v减小</a:t>
            </a:r>
            <a:endParaRPr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566420" y="1255395"/>
            <a:ext cx="10982960" cy="454660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947420" y="796290"/>
            <a:ext cx="2037080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提分技法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857375" y="0"/>
            <a:ext cx="10334625" cy="742315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机械能及其转化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0" y="0"/>
            <a:ext cx="1851025" cy="7423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72795" y="1484630"/>
            <a:ext cx="1077658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sz="2400" b="1">
                <a:latin typeface="宋体" panose="02010600030101010101" pitchFamily="2" charset="-122"/>
                <a:ea typeface="宋体" panose="02010600030101010101" pitchFamily="2" charset="-122"/>
              </a:rPr>
              <a:t>3.判断高度的变化</a:t>
            </a:r>
            <a:endParaRPr sz="24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上升——h增大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下落、下滑、下降——h减小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水平路面——h不变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近地点——h最小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远地点——h最大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注意: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“光滑”“忽略空气阻力”表示无摩擦阻力做功,机械能不变;“粗糙”表示需要克服摩擦阻力做功,机械能减少.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566420" y="1255395"/>
            <a:ext cx="10982960" cy="494538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947420" y="796290"/>
            <a:ext cx="2037080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提分技法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探究物体的动能跟哪些因素有关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9595" y="880110"/>
            <a:ext cx="11052810" cy="5077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考法总结</a:t>
            </a:r>
            <a:endParaRPr lang="zh-CN" altLang="en-US" sz="2400" b="1">
              <a:solidFill>
                <a:srgbClr val="FF0000"/>
              </a:solidFill>
              <a:latin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有关该实验,有如下命题点: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1.【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实验器材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斜槽和水平木板、质量不同的钢球、木块、刻度尺.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2.【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实验装置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】如图所示.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3.【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设计与进行实验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(1)转换法的应用:把钢球的动能大小转换成木块被撞出的距离的远近.</a:t>
            </a:r>
            <a:r>
              <a:rPr lang="zh-CN" altLang="en-US" sz="2400" u="wavyHeavy">
                <a:uFill>
                  <a:solidFill>
                    <a:srgbClr val="FF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</a:rPr>
              <a:t>木块被撞得越远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,说明钢球的动能越大.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366" name="18WHLWJJZKBWL253.jpg" descr="id:214750269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9150" y="2921000"/>
            <a:ext cx="4623435" cy="155003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/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探究物体的动能跟哪些因素有关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21690" y="1137920"/>
            <a:ext cx="10586720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(2)控制变量法的应用: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①探究动能的大小与速度的关系时,需控制同一钢球从斜槽的不同高度处由静止开始滚下,观察木块被撞出距离的远近.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②探究动能的大小与质量的关系时,需控制质量不同的钢球从斜槽的相同高度处由静止开始滚下,观察木块被撞出距离的远近.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4.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【交流与反思】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(1)水平木板不能太光滑,否则木块被撞出的距离太大,无法完成实验.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(2)水平木板不能太短,否则木块被撞后可能滑出木板,无法完成实验.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探究物体的动能跟哪些因素有关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21690" y="941705"/>
            <a:ext cx="10749915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5.【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实验结论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(1)动能的大小只与物体的质量和速度有关.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(2)速度一定时,物体的质量越大,动能越大.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(3)质量一定时,物体的速度越大,动能越大.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探究物体的动能跟哪些因素有关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9595" y="804545"/>
            <a:ext cx="11190605" cy="4984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FF0000"/>
                </a:solidFill>
                <a:latin typeface="+mn-ea"/>
              </a:rPr>
              <a:t>一题通关</a:t>
            </a:r>
            <a:endParaRPr lang="zh-CN" altLang="en-US" sz="2400" b="1">
              <a:solidFill>
                <a:srgbClr val="FF0000"/>
              </a:solidFill>
              <a:latin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 如图所示是“探究物体的动能跟哪些因素有关”的实验装置图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【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基础设问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(1)本实验使钢球获得动能的操作方法是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        　　　　　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(2)实验中,是通过观察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　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来比较钢球动能大小的.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(3)让同一钢球分别从同一斜槽的不同高度由静止开始滚下,是为了探究动能的大小与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的关系.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369" name="18WHLWJJZKBWL253.jpg" descr="id:2147502713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8200" y="1880235"/>
            <a:ext cx="4676140" cy="156781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891530" y="3548380"/>
            <a:ext cx="54775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让钢球从斜面上的某一高度处自由滚下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98265" y="4128770"/>
            <a:ext cx="36417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木块被撞出的距离的远近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09675" y="5214620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速度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探究物体的动能跟哪些因素有关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9595" y="880110"/>
            <a:ext cx="11052810" cy="34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(4)让不同质量的钢球从同一斜槽的同一高度由静止开始滚下,为了探究动能的大小与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的关系.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(5)让同一钢球从斜槽上的不同高度由静止开始滚下,记录的实验数据如表1所示,分析表中数据可得,当质量相同时,钢球下落的高度越高,钢球运动到水平面时的速度越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,木块被撞得越远,这反映出物体的动能与物体的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(选填“质量”或“速度”)有关.                        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</a:rPr>
              <a:t>表</a:t>
            </a:r>
            <a:r>
              <a:rPr lang="en-US" altLang="zh-CN" sz="2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endParaRPr lang="en-US" altLang="zh-CN" sz="20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17015" y="1499235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质量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3556000" y="4219575"/>
          <a:ext cx="7047230" cy="17862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7795"/>
                <a:gridCol w="2816225"/>
                <a:gridCol w="2823210"/>
              </a:tblGrid>
              <a:tr h="51625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实验次数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钢球下落的高度</a:t>
                      </a:r>
                      <a:r>
                        <a:rPr lang="en-US" sz="20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/cm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木块被撞出的距离</a:t>
                      </a:r>
                      <a:r>
                        <a:rPr lang="en-US" sz="20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/cm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37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1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10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8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2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15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32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35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3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20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72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1371600" y="3162935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812530" y="3162935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速度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探究物体的动能跟哪些因素有关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9595" y="955675"/>
            <a:ext cx="11052810" cy="479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(6)让质量不同的钢球从斜槽上的同一高度由静止开始滚下,记录的实验数据如表2所示,分析表中数据可得,当钢球从斜槽上滚下的高度相同时,质量越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 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的钢球将木块撞得越远,这反映出物体的动能与物体的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  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(选填“质量”或“速度”)                            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</a:rPr>
              <a:t>表</a:t>
            </a:r>
            <a:r>
              <a:rPr lang="en-US" altLang="zh-CN" sz="2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endParaRPr lang="en-US" altLang="zh-CN" sz="20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endParaRPr lang="en-US" altLang="zh-CN" sz="20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endParaRPr lang="en-US" altLang="zh-CN" sz="20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endParaRPr lang="en-US" altLang="zh-CN" sz="20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(7)若斜槽光滑,钢球从斜槽顶端由静止滚到底部的过程中,其机械能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(选填“变大”“不变”或“变小”).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042525" y="1576705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2661285" y="3241040"/>
          <a:ext cx="6804025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0170"/>
                <a:gridCol w="2652395"/>
                <a:gridCol w="2791460"/>
              </a:tblGrid>
              <a:tr h="30480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实验次数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钢球的质量</a:t>
                      </a:r>
                      <a:r>
                        <a:rPr lang="en-US" sz="20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/g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木块被撞出的距离</a:t>
                      </a:r>
                      <a:r>
                        <a:rPr lang="en-US" sz="20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/cm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1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100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8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2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200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16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3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300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24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7814945" y="2117725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质量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045065" y="4603750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不变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探究物体的动能跟哪些因素有关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9595" y="988060"/>
            <a:ext cx="11052810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sz="2400">
                <a:latin typeface="黑体" panose="02010609060101010101" pitchFamily="49" charset="-122"/>
                <a:ea typeface="黑体" panose="02010609060101010101" pitchFamily="49" charset="-122"/>
              </a:rPr>
              <a:t>【拓展设问】</a:t>
            </a:r>
            <a:endParaRPr sz="24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(8)在某次实验过程中,木块被撞后滑出木板,此时需要重做实验,甲同学建议换用同样的较长的木板,乙同学建议换一个较大的木块.你认为应当采用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 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同学的建议.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(9)根据实验现象可知,钢球撞击木块后,最终会静止在长木板上,有同学认为,这是因为钢球的机械能凭空消失了,你认为该同学的观点正确吗?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,原因是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_________________________________________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767570" y="2154555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甲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140190" y="3821430"/>
            <a:ext cx="1143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不正确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23595" y="4342130"/>
            <a:ext cx="104317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机械能不会凭空消失,是转化成了内能</a:t>
            </a:r>
            <a:endParaRPr lang="zh-CN" altLang="en-US" sz="2400" b="1" kern="10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0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2026900" y="11315700"/>
            <a:ext cx="304800" cy="228600"/>
          </a:xfrm>
          <a:prstGeom prst="cube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功、功率的计算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659130" y="889635"/>
            <a:ext cx="1096137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3.[2012河南,22(3)]小华根据自己的腿长和步距画出了如图所示的步行示意图,对步行时重心的变化进行了分析,当两脚一前一后着地时重心降低,而单脚着地迈步时重心升高,因此每走一步都要克服重力做功.如果小华的质量为50 kg,请根据图中小华测量的有关数据,计算他每走一步克服重力所做的功.(</a:t>
            </a:r>
            <a:r>
              <a:rPr lang="en-US" altLang="zh-CN" sz="2400" i="1">
                <a:latin typeface="宋体" panose="02010600030101010101" pitchFamily="2" charset="-122"/>
                <a:ea typeface="宋体" panose="02010600030101010101" pitchFamily="2" charset="-122"/>
              </a:rPr>
              <a:t>g 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取10 N/kg) 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54075" y="3199130"/>
            <a:ext cx="6999605" cy="181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28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解:</a:t>
            </a:r>
            <a:r>
              <a:rPr lang="zh-CN" altLang="en-US" sz="28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h=65 cm-          cm=5 cm=0.05 m</a:t>
            </a:r>
            <a:endParaRPr lang="zh-CN" altLang="en-US" sz="28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200000"/>
              </a:lnSpc>
            </a:pPr>
            <a:r>
              <a:rPr lang="zh-CN" altLang="en-US" sz="28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W=Gh=mgh=50 kg×10 N/kg×0.05 m=25 J</a:t>
            </a:r>
            <a:endParaRPr lang="zh-CN" altLang="en-US" sz="28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284" name="河南物理图14.jpg" descr="id:214750239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3060" y="3196590"/>
            <a:ext cx="2677160" cy="248793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040" y="3593465"/>
            <a:ext cx="1663700" cy="45275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功、功率的计算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582295" y="1167130"/>
            <a:ext cx="1099566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+mn-ea"/>
                <a:cs typeface="+mn-ea"/>
              </a:rPr>
              <a:t>类型2　牵引力、阻力做功及功率计算</a:t>
            </a:r>
            <a:endParaRPr lang="en-US" altLang="zh-CN" sz="2400" b="1">
              <a:latin typeface="+mn-ea"/>
              <a:cs typeface="+mn-ea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4.[2018河南,13](双选)如图所示,水平木板上有甲、乙两个木块,甲的质量大于乙的质量.两木块下表面的粗糙程度相同.甲、乙分别在水平拉力F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和F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的作用下,以相同速度沿直线匀速运动了相同时间,下列说法中正确的是    	(　　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A.F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大于F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	                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B.F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比F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做功多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C.F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比F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的功率大	          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D.甲的重力做功较多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013951" y="2958871"/>
            <a:ext cx="4902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AB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285" name="18WJJCZQGJWL147.jpg" descr="id:2147502406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675" y="3711575"/>
            <a:ext cx="3973830" cy="110236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功、功率的计算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598170" y="934085"/>
            <a:ext cx="1099566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5.[2013河南,21(2)]在城乡建设中,推土机发挥着巨大作用.如图所示为某型号履带式推土机,额定功率为2.0×10</a:t>
            </a:r>
            <a:r>
              <a:rPr lang="en-US" altLang="zh-CN" sz="2400" baseline="30000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W.当推土机在平直场地上以额定功率进行推土作业时,在1 min内匀速前进了120 m,求推土机受到的阻力.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82651" y="2810281"/>
            <a:ext cx="7889240" cy="23069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解: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推土机做功W=Pt=Fs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200000"/>
              </a:lnSpc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则牵引力 F=                  =1.0×10</a:t>
            </a:r>
            <a:r>
              <a:rPr lang="zh-CN" altLang="en-US" sz="2400" b="1" kern="100" baseline="30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5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N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200000"/>
              </a:lnSpc>
            </a:pP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由于推土机匀速运动,则推土机受到的阻力 F</a:t>
            </a:r>
            <a:r>
              <a:rPr lang="zh-CN" altLang="en-US" sz="2400" b="1" kern="100" baseline="-25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f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=1.0×10</a:t>
            </a:r>
            <a:r>
              <a:rPr lang="zh-CN" altLang="en-US" sz="2400" b="1" kern="100" baseline="30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5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N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286" name="HL15.jpg" descr="id:2147502413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8295" y="2259330"/>
            <a:ext cx="2375535" cy="156273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4955" y="3738245"/>
            <a:ext cx="2447925" cy="62865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功、功率的计算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598170" y="765175"/>
            <a:ext cx="10995660" cy="248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6.[2019河南,20(3)]我国从今年4月15日起,正式实施电动自行车新国标.李强购置了一辆符合新国标的电动车,其整车质量为50 kg,最高速度为25 km/h.蓄电池充满电后储存的电能为1.8×10</a:t>
            </a:r>
            <a:r>
              <a:rPr lang="en-US" altLang="zh-CN" sz="2400" baseline="30000"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J,其储存电能的75%用于车克服阻力做功,当质量为70 kg的李强在水平路面上骑着车,以最高速度匀速电动行驶时,所受阻力为总重的,则车最多能行驶多少小时?(g取10 N/kg)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460" y="3206115"/>
            <a:ext cx="9229725" cy="318135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机械能及其转化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598170" y="934085"/>
            <a:ext cx="11050905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7.[2019河南,20(4)]我国从今年4月15日起,正式实施电动自行车新国标.新国标对电动车的整车质量、最高速度都进行了限制,这样做主要是为了防止车的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    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过大,以减小行车危险.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8.[2010河南,11]迎世博晚会上,彩色气球伴随欢庆的乐曲匀速上升,在此过程中,气球的	                                                    (　　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A.动能转化为势能,机械能不变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B.动能转化为势能,机械能增大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C.动能不变,势能增大,机械能增大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D.动能不变,势能不变,机械能不变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382886" y="1544726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动能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709276" y="3266846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机械能及其转化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691515" y="1303655"/>
            <a:ext cx="1069149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9.[2020河南,12]频闪照相是研究物体运动的重要手段之一.如图所示的频闪照片记录了竖直下落的小球每隔相等时间的位置.不计空气阻力,在小球下落的过程中,下列说法正确的是	                               (　　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A.小球的重力势能逐渐增大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B.小球的机械能逐渐减小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C.小球的重力在ab段做功比在cd段多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D.小球的重力在ab段做功比在cd段慢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9461501" y="2567076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D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288" name="中45QG-WL-6.jpg" descr="id:214750242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0950" y="2462530"/>
            <a:ext cx="1242060" cy="253936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tags/tag1.xml><?xml version="1.0" encoding="utf-8"?>
<p:tagLst xmlns:p="http://schemas.openxmlformats.org/presentationml/2006/main">
  <p:tag name="KSO_WM_UNIT_TABLE_BEAUTIFY" val="smartTable{76dcb8fc-c11e-4309-bd2b-c366e4a4c021}"/>
</p:tagLst>
</file>

<file path=ppt/tags/tag2.xml><?xml version="1.0" encoding="utf-8"?>
<p:tagLst xmlns:p="http://schemas.openxmlformats.org/presentationml/2006/main">
  <p:tag name="KSO_WM_UNIT_TABLE_BEAUTIFY" val="smartTable{bf7ec7d0-08ed-417e-850d-106df693b0f1}"/>
</p:tagLst>
</file>

<file path=ppt/tags/tag3.xml><?xml version="1.0" encoding="utf-8"?>
<p:tagLst xmlns:p="http://schemas.openxmlformats.org/presentationml/2006/main">
  <p:tag name="KSO_WM_UNIT_TABLE_BEAUTIFY" val="smartTable{47a2db1a-6310-4301-8790-6d735f751aa2}"/>
</p:tagLst>
</file>

<file path=ppt/tags/tag4.xml><?xml version="1.0" encoding="utf-8"?>
<p:tagLst xmlns:p="http://schemas.openxmlformats.org/presentationml/2006/main">
  <p:tag name="KSO_WM_UNIT_TABLE_BEAUTIFY" val="smartTable{15fe8ea3-1c1a-4dbd-a805-efbe5fb7be4c}"/>
</p:tagLst>
</file>

<file path=ppt/tags/tag5.xml><?xml version="1.0" encoding="utf-8"?>
<p:tagLst xmlns:p="http://schemas.openxmlformats.org/presentationml/2006/main">
  <p:tag name="KSO_WM_UNIT_TABLE_BEAUTIFY" val="smartTable{38e7328c-ad3d-4d26-aed9-280ca4e243e7}"/>
</p:tagLst>
</file>

<file path=ppt/tags/tag6.xml><?xml version="1.0" encoding="utf-8"?>
<p:tagLst xmlns:p="http://schemas.openxmlformats.org/presentationml/2006/main">
  <p:tag name="KSO_WM_UNIT_TABLE_BEAUTIFY" val="smartTable{0e5ce452-dc3f-4ebe-992e-11fde84fda59}"/>
</p:tagLst>
</file>

<file path=ppt/tags/tag7.xml><?xml version="1.0" encoding="utf-8"?>
<p:tagLst xmlns:p="http://schemas.openxmlformats.org/presentationml/2006/main">
  <p:tag name="KSO_WM_UNIT_TABLE_BEAUTIFY" val="smartTable{f437d0b7-996f-48a2-8c65-aabb34751a4e}"/>
</p:tagLst>
</file>

<file path=ppt/tags/tag8.xml><?xml version="1.0" encoding="utf-8"?>
<p:tagLst xmlns:p="http://schemas.openxmlformats.org/presentationml/2006/main">
  <p:tag name="KSO_WM_UNIT_TABLE_BEAUTIFY" val="smartTable{cbde2ad3-74d8-4459-9e24-64756a6976f3}"/>
</p:tagLst>
</file>

<file path=ppt/tags/tag9.xml><?xml version="1.0" encoding="utf-8"?>
<p:tagLst xmlns:p="http://schemas.openxmlformats.org/presentationml/2006/main">
  <p:tag name="ARTICULATE_PROJECT_OPEN" val="0"/>
  <p:tag name="AS_OS" val="Unix 3.10 unknown"/>
  <p:tag name="AS_RELEASE_DATE" val="2020.11.30"/>
  <p:tag name="AS_TITLE" val="Aspose.Slides for Java"/>
  <p:tag name="AS_VERSION" val="20.11"/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}"/>
  <p:tag name="ISPRING_RESOURCE_PATHS_HASH_PRESENTER" val="79344ea4aab3a8c51a92227a70fa2e8d10f17e"/>
</p:tagLst>
</file>

<file path=ppt/theme/theme1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E60122"/>
      </a:accent1>
      <a:accent2>
        <a:srgbClr val="125C9E"/>
      </a:accent2>
      <a:accent3>
        <a:srgbClr val="F17737"/>
      </a:accent3>
      <a:accent4>
        <a:srgbClr val="CA3962"/>
      </a:accent4>
      <a:accent5>
        <a:srgbClr val="D15B1C"/>
      </a:accent5>
      <a:accent6>
        <a:srgbClr val="F02F4C"/>
      </a:accent6>
      <a:hlink>
        <a:srgbClr val="E60122"/>
      </a:hlink>
      <a:folHlink>
        <a:srgbClr val="BFBFBF"/>
      </a:folHlink>
    </a:clrScheme>
    <a:fontScheme name="at1gy054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319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50" baseType="lpstr">
      <vt:lpstr>Arial</vt:lpstr>
      <vt:lpstr>微软雅黑</vt:lpstr>
      <vt:lpstr>等线 Light</vt:lpstr>
      <vt:lpstr>等线</vt:lpstr>
      <vt:lpstr>Calibri Light</vt:lpstr>
      <vt:lpstr>Calibri</vt:lpstr>
      <vt:lpstr>宋体</vt:lpstr>
      <vt:lpstr>Times New Roman</vt:lpstr>
      <vt:lpstr>黑体</vt:lpstr>
      <vt:lpstr>NEU-BZ-S92</vt:lpstr>
      <vt:lpstr>楷体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2021-01-03T11:12:51Z</cp:lastPrinted>
  <dcterms:created xsi:type="dcterms:W3CDTF">2021-01-03T11:12:51Z</dcterms:created>
  <dcterms:modified xsi:type="dcterms:W3CDTF">2021-01-03T03:12:52Z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