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58" r:id="rId5"/>
    <p:sldId id="259" r:id="rId6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6" Type="http://schemas.openxmlformats.org/officeDocument/2006/relationships/theme" Target="../theme/theme1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NULL" TargetMode="External"/><Relationship Id="rId4" Type="http://schemas.openxmlformats.org/officeDocument/2006/relationships/image" Target="../media/image2.png"/><Relationship Id="rId3" Type="http://schemas.openxmlformats.org/officeDocument/2006/relationships/slide" Target="slide3.xml"/><Relationship Id="rId2" Type="http://schemas.openxmlformats.org/officeDocument/2006/relationships/tags" Target="../tags/tag10.xml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" Target="slide3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3.xml"/><Relationship Id="rId3" Type="http://schemas.openxmlformats.org/officeDocument/2006/relationships/tags" Target="../tags/tag12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3.xml"/><Relationship Id="rId1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14.xml"/><Relationship Id="rId3" Type="http://schemas.openxmlformats.org/officeDocument/2006/relationships/image" Target="../media/image6.png"/><Relationship Id="rId2" Type="http://schemas.openxmlformats.org/officeDocument/2006/relationships/image" Target="../media/image1.tiff"/><Relationship Id="rId1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6.xml"/><Relationship Id="rId3" Type="http://schemas.openxmlformats.org/officeDocument/2006/relationships/tags" Target="../tags/tag1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7.xml"/><Relationship Id="rId2" Type="http://schemas.openxmlformats.org/officeDocument/2006/relationships/tags" Target="../tags/tag16.xml"/><Relationship Id="rId1" Type="http://schemas.openxmlformats.org/officeDocument/2006/relationships/image" Target="../media/image9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10.png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29.xml"/><Relationship Id="rId7" Type="http://schemas.openxmlformats.org/officeDocument/2006/relationships/tags" Target="../tags/tag4.xml"/><Relationship Id="rId6" Type="http://schemas.openxmlformats.org/officeDocument/2006/relationships/slide" Target="slide25.xml"/><Relationship Id="rId5" Type="http://schemas.openxmlformats.org/officeDocument/2006/relationships/tags" Target="../tags/tag3.xml"/><Relationship Id="rId4" Type="http://schemas.openxmlformats.org/officeDocument/2006/relationships/slide" Target="slide14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3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image" Target="../media/image13.png"/><Relationship Id="rId1" Type="http://schemas.openxmlformats.org/officeDocument/2006/relationships/image" Target="../media/image1.tif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36.xml"/><Relationship Id="rId4" Type="http://schemas.openxmlformats.org/officeDocument/2006/relationships/tags" Target="../tags/tag18.xml"/><Relationship Id="rId3" Type="http://schemas.openxmlformats.org/officeDocument/2006/relationships/image" Target="../media/image14.png"/><Relationship Id="rId2" Type="http://schemas.openxmlformats.org/officeDocument/2006/relationships/image" Target="../media/image2.tiff"/><Relationship Id="rId1" Type="http://schemas.openxmlformats.org/officeDocument/2006/relationships/image" Target="../media/image4.tif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16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17.emf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40.xml"/><Relationship Id="rId3" Type="http://schemas.openxmlformats.org/officeDocument/2006/relationships/tags" Target="../tags/tag19.xml"/><Relationship Id="rId2" Type="http://schemas.openxmlformats.org/officeDocument/2006/relationships/image" Target="../media/image4.tiff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slide" Target="slide4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43.xml"/><Relationship Id="rId3" Type="http://schemas.openxmlformats.org/officeDocument/2006/relationships/tags" Target="../tags/tag20.xml"/><Relationship Id="rId2" Type="http://schemas.openxmlformats.org/officeDocument/2006/relationships/image" Target="../media/image19.emf"/><Relationship Id="rId1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4.xml"/><Relationship Id="rId2" Type="http://schemas.openxmlformats.org/officeDocument/2006/relationships/tags" Target="../tags/tag21.xml"/><Relationship Id="rId1" Type="http://schemas.openxmlformats.org/officeDocument/2006/relationships/image" Target="../media/image19.emf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5.xml"/><Relationship Id="rId2" Type="http://schemas.openxmlformats.org/officeDocument/2006/relationships/tags" Target="../tags/tag22.xml"/><Relationship Id="rId1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6.xml"/><Relationship Id="rId3" Type="http://schemas.openxmlformats.org/officeDocument/2006/relationships/slide" Target="slide3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8.xml"/><Relationship Id="rId2" Type="http://schemas.openxmlformats.org/officeDocument/2006/relationships/slide" Target="slide3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.tiff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9.xml"/><Relationship Id="rId3" Type="http://schemas.openxmlformats.org/officeDocument/2006/relationships/tags" Target="../tags/tag9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0.xml"/><Relationship Id="rId2" Type="http://schemas.openxmlformats.org/officeDocument/2006/relationships/slide" Target="slide3.xml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1613535" y="2071370"/>
            <a:ext cx="956627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第十一章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机械能和内能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07385" y="3418205"/>
            <a:ext cx="620331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　内能及其利用</a:t>
            </a:r>
            <a:endParaRPr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934085" y="82169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热机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34720" y="1414780"/>
            <a:ext cx="105365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热机是热力发动机的简称，它是将燃料燃烧产生的高温、高压燃气的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能的装置．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汽油机的工作循环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(2019.28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2015.6C)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524000" y="3221990"/>
          <a:ext cx="9375775" cy="3228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5155"/>
                <a:gridCol w="1873885"/>
                <a:gridCol w="1877695"/>
                <a:gridCol w="1874520"/>
                <a:gridCol w="1874520"/>
              </a:tblGrid>
              <a:tr h="21310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冲程示意图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进气门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打开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关闭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排气门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关闭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打开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524000" y="2061210"/>
            <a:ext cx="851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内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745230" y="2061210"/>
            <a:ext cx="1178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　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792470" y="5417820"/>
            <a:ext cx="940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关闭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686675" y="5417820"/>
            <a:ext cx="940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关闭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64225" y="5971540"/>
            <a:ext cx="940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关闭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686675" y="5971540"/>
            <a:ext cx="940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关闭</a:t>
            </a:r>
            <a:endParaRPr lang="zh-CN" altLang="en-US"/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8915400" y="237490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" name="图片 -2147481876"/>
          <p:cNvPicPr>
            <a:picLocks noChangeAspect="1"/>
          </p:cNvPicPr>
          <p:nvPr/>
        </p:nvPicPr>
        <p:blipFill>
          <a:blip r:embed="rId4" r:link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6050" y="3294380"/>
            <a:ext cx="793115" cy="145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1875"/>
          <p:cNvPicPr>
            <a:picLocks noChangeAspect="1"/>
          </p:cNvPicPr>
          <p:nvPr/>
        </p:nvPicPr>
        <p:blipFill>
          <a:blip r:embed="rId6" r:link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9290" y="3361055"/>
            <a:ext cx="757555" cy="13849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1874"/>
          <p:cNvPicPr>
            <a:picLocks noChangeAspect="1"/>
          </p:cNvPicPr>
          <p:nvPr/>
        </p:nvPicPr>
        <p:blipFill>
          <a:blip r:embed="rId7" r:link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6675" y="3361055"/>
            <a:ext cx="757555" cy="1386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1873"/>
          <p:cNvPicPr>
            <a:picLocks noChangeAspect="1"/>
          </p:cNvPicPr>
          <p:nvPr/>
        </p:nvPicPr>
        <p:blipFill>
          <a:blip r:embed="rId8" r:link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82150" y="3413125"/>
            <a:ext cx="700405" cy="12801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511618" y="1163320"/>
          <a:ext cx="8912860" cy="3317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3080"/>
                <a:gridCol w="1781175"/>
                <a:gridCol w="1784350"/>
                <a:gridCol w="1783080"/>
                <a:gridCol w="1781175"/>
              </a:tblGrid>
              <a:tr h="5524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火花塞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未点火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未点火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未点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火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617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活塞运动</a:t>
                      </a:r>
                      <a:endParaRPr 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方向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向下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向上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工作冲程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617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能量的转化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 w="12700">
                      <a:solidFill>
                        <a:schemeClr val="tx1"/>
                      </a:solidFill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→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 w="12700">
                      <a:solidFill>
                        <a:schemeClr val="tx1"/>
                      </a:solidFill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440815" y="4718050"/>
            <a:ext cx="99542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汽油机一个工作循环活塞往复运动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次，曲轴转动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圈，对外做功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49490" y="1235075"/>
            <a:ext cx="1623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点火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575300" y="2102485"/>
            <a:ext cx="982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向上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388860" y="2102485"/>
            <a:ext cx="1544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向下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526790" y="2907665"/>
            <a:ext cx="1610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吸气冲程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01285" y="2835910"/>
            <a:ext cx="1478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压缩冲程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42150" y="2907665"/>
            <a:ext cx="1637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做功冲程　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846820" y="2907665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排气冲程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416550" y="3446145"/>
            <a:ext cx="948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695315" y="4020185"/>
            <a:ext cx="694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内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337425" y="4003675"/>
            <a:ext cx="948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400925" y="3429635"/>
            <a:ext cx="694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内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696075" y="4824730"/>
            <a:ext cx="641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两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765030" y="4824730"/>
            <a:ext cx="659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两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111500" y="5428615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一　</a:t>
            </a:r>
            <a:endParaRPr lang="zh-CN" altLang="en-US"/>
          </a:p>
        </p:txBody>
      </p:sp>
      <p:sp>
        <p:nvSpPr>
          <p:cNvPr id="17" name="流程图: 终止 16">
            <a:hlinkClick r:id="rId2" action="ppaction://hlinksldjump"/>
          </p:cNvPr>
          <p:cNvSpPr/>
          <p:nvPr/>
        </p:nvSpPr>
        <p:spPr>
          <a:xfrm>
            <a:off x="8973185" y="57759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3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923925" y="194691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燃料的热值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考)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23925" y="2419985"/>
            <a:ext cx="106483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燃料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放出的热量与燃料的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之比，叫做这种燃料的热值．用符号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单位：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气体燃料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3. </a:t>
            </a:r>
            <a:r>
              <a:rPr lang="zh-CN" sz="2400">
                <a:latin typeface="+mn-lt"/>
                <a:ea typeface="黑体" panose="02010609060101010101" pitchFamily="49" charset="-122"/>
                <a:sym typeface="+mn-ea"/>
              </a:rPr>
              <a:t>物理意义：</a:t>
            </a:r>
            <a:r>
              <a:rPr lang="zh-CN" sz="2400">
                <a:latin typeface="+mn-lt"/>
                <a:sym typeface="+mn-ea"/>
              </a:rPr>
              <a:t>热值在数值上等于单位质量的某种物质完全燃烧所放出的热量．它是燃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料的一种属性，只与燃料的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+mn-lt"/>
                <a:sym typeface="+mn-ea"/>
              </a:rPr>
              <a:t>有关．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001010" y="2553335"/>
            <a:ext cx="1938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完全燃烧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425690" y="2553335"/>
            <a:ext cx="1715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质量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001010" y="3025775"/>
            <a:ext cx="654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505075" y="3641090"/>
            <a:ext cx="1047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J/kg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04615" y="3641090"/>
            <a:ext cx="1020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J/m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100185" y="528129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05245" y="4728210"/>
            <a:ext cx="832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种类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22325" y="1517650"/>
            <a:ext cx="106483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黑体" panose="02010609060101010101" pitchFamily="49" charset="-122"/>
              </a:rPr>
              <a:t>热机的效率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[2017.34(4)]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热机工作时，用来做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功的那部分能量与燃料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放出来的热量之比叫做热机的效率，用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η</a:t>
            </a:r>
            <a:r>
              <a:rPr lang="zh-CN" sz="2400">
                <a:ea typeface="宋体" panose="02010600030101010101" pitchFamily="2" charset="-122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提高燃料利用率的措施：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</a:t>
            </a:r>
            <a:r>
              <a:rPr lang="zh-CN" sz="2400">
                <a:ea typeface="宋体" panose="02010600030101010101" pitchFamily="2" charset="-122"/>
              </a:rPr>
              <a:t>．让燃料燃烧更充分；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sz="2400">
                <a:ea typeface="宋体" panose="02010600030101010101" pitchFamily="2" charset="-122"/>
              </a:rPr>
              <a:t>在设计和制造过程中，不断改进和创新，以减少各种能量损失；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sz="2400">
                <a:ea typeface="宋体" panose="02010600030101010101" pitchFamily="2" charset="-122"/>
              </a:rPr>
              <a:t>设法利用废气的能量．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18100" y="2171700"/>
            <a:ext cx="869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有用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295130" y="2171700"/>
            <a:ext cx="1462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完全燃烧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217025" y="493268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35139" y="1090295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陕西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年真题、副题精讲练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735060" y="5690235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14" name="组合 13"/>
          <p:cNvGrpSpPr/>
          <p:nvPr/>
        </p:nvGrpSpPr>
        <p:grpSpPr>
          <a:xfrm>
            <a:off x="676275" y="198945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内能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(6年3考)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562610" y="2583815"/>
            <a:ext cx="108731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夏天，将厚衣物和樟脑丸装入带有排气孔的塑料收纳袋内，用抽气筒向外抽气，收纳袋在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作用下体积缩小，如图所示．抽气时，抽气筒壁因摩擦而发热，这是通过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方式改变了它的内能．冬天打开收纳袋，会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闻到樟脑的气味，说明了分子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_______________________.</a:t>
            </a:r>
            <a:endParaRPr lang="zh-CN" altLang="en-US"/>
          </a:p>
        </p:txBody>
      </p:sp>
      <p:pic>
        <p:nvPicPr>
          <p:cNvPr id="2" name="图片 -21474820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8645" y="3909695"/>
            <a:ext cx="4290060" cy="16910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711065" y="3234055"/>
            <a:ext cx="1374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大气压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026660" y="3786505"/>
            <a:ext cx="885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做功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40715" y="4713605"/>
            <a:ext cx="58693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在不停地做无规则运动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或在运动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538220" y="424307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917575" y="741045"/>
            <a:ext cx="1081786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[2019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30(2)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]</a:t>
            </a:r>
            <a:r>
              <a:rPr lang="zh-CN" sz="2400">
                <a:ea typeface="宋体" panose="02010600030101010101" pitchFamily="2" charset="-122"/>
              </a:rPr>
              <a:t>如图所示，迅速下压活塞，硝化棉立即燃烧，表明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可以改变物体的内能．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小丽将一瓶矿泉水放入冰箱冷冻室里，结冰后取出发现瓶子底部凸出，如图所示．这是因为冰的密度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水的密度的缘故．水结冰属于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填物态变化名称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现象，在此过程中水的内能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981315" y="424307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-21474820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8730" y="2044700"/>
            <a:ext cx="537210" cy="20554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0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6630" y="2097405"/>
            <a:ext cx="1860550" cy="2002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029970" y="1426210"/>
            <a:ext cx="1374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做功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64985" y="5220970"/>
            <a:ext cx="942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687195" y="5784215"/>
            <a:ext cx="875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凝固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571865" y="5770245"/>
            <a:ext cx="1938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或变小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824855" y="5906135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6" name="文本框 5"/>
          <p:cNvSpPr txBox="1"/>
          <p:nvPr/>
        </p:nvSpPr>
        <p:spPr>
          <a:xfrm>
            <a:off x="1119505" y="864235"/>
            <a:ext cx="100545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26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给空饮料瓶灌入适量热水，稍后将热水倒掉，并迅速把气球口套在瓶口上，冷却一会儿后，气球被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吸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入瓶中，如图所示．这是因为空饮料瓶内气体受热时，温度升高、内能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，一部分气体被挤出瓶外；当套有气球的饮料瓶遇冷后，瓶内气压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，于是在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的作用下，气球被压入瓶中．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4805" y="3797300"/>
            <a:ext cx="1731645" cy="20605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710295" y="2065020"/>
            <a:ext cx="1243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012555" y="2584450"/>
            <a:ext cx="1256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74165" y="318801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大气压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51840" y="1819275"/>
            <a:ext cx="108578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如图是曾侯乙墓出土的青铜冰鉴，冰鉴内套有一个方壶．夏季，在方壶内装酒，外层容器中装冰，冰能让酒变得冰爽；冬季，将外层的冰换成热水，方壶内酒变得温热．下列相关说法不正确的是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冰能让酒变得冰爽是利用了冰熔化吸热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冰在熔化过程中吸热，温度升高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水的比热容较大，用来温酒效果较好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冰鉴利用热传递改变了酒的内能</a:t>
            </a:r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895350" y="124396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热学综合题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(6年3考)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8364855" y="5547995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-21474820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2395" y="3642360"/>
            <a:ext cx="2103120" cy="17005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352155" y="3067685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88035" y="1014095"/>
            <a:ext cx="104355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是某老师的自制教具，他在矿泉水瓶的侧壁上钻一个孔，把电火花发生器紧紧塞进孔中．实验时从瓶口喷入酒精并盖上锥形纸筒，按动电火花发生器的按钮，点燃瓶内酒精后，纸筒即刻飞出．关于此实验，分析不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酒精不完全燃烧时热值不变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能闻到酒精的气味说明分子在永不停息地做无规则运动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燃气推动纸筒飞出的过程相当于内燃机的压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缩冲程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纸筒飞出后瓶内气体的内能减小，温度降低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203055" y="569341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-21474820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0805" y="2820035"/>
            <a:ext cx="1516380" cy="2753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392295" y="2818765"/>
            <a:ext cx="536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80770" y="2020570"/>
            <a:ext cx="103238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对热学概念的理解，下列说法正确的是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水的比热容是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J/(kg·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kg</a:t>
            </a:r>
            <a:r>
              <a:rPr lang="zh-CN" sz="2400">
                <a:ea typeface="宋体" panose="02010600030101010101" pitchFamily="2" charset="-122"/>
              </a:rPr>
              <a:t>的水温度升高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降低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)1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吸收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放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      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)4.2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J</a:t>
            </a:r>
            <a:r>
              <a:rPr lang="zh-CN" sz="2400">
                <a:ea typeface="宋体" panose="02010600030101010101" pitchFamily="2" charset="-122"/>
              </a:rPr>
              <a:t>的热量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热量是指物体具有能量的多少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温度高的物体具有的内能一定多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热值大的燃料完全燃烧放出的热量一定多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234170" y="2183130"/>
            <a:ext cx="654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018155" y="133985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018155" y="2513965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陕西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年真题、副题精讲练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018155" y="3616960"/>
            <a:ext cx="6338182" cy="751205"/>
            <a:chOff x="4643" y="7172"/>
            <a:chExt cx="9983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7" y="7307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6247130" y="4578985"/>
            <a:ext cx="23583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教材重点实验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96590" y="4578985"/>
            <a:ext cx="208978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基础小实验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13460" y="1830705"/>
            <a:ext cx="103238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有一种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背负式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割草机，它由四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冲程汽油机带动锯齿刀片转动割草．</a:t>
            </a:r>
            <a:r>
              <a:rPr lang="zh-CN" sz="2400">
                <a:ea typeface="宋体" panose="02010600030101010101" pitchFamily="2" charset="-122"/>
              </a:rPr>
              <a:t>对汽油机和割草情景的分析，下列说法不正确的是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汽油机的四个冲程是指吸气、压缩、做功和排气冲程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四冲程汽油机的做功冲程将内能转化为机械能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割草时能闻到青草味说明分子在做永不停息地无规则运动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割草时草屑飞舞是因为受到惯性的作用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169525" y="2536190"/>
            <a:ext cx="994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40105" y="1296670"/>
            <a:ext cx="104406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图示为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长征六号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运载火箭，它首次采用了我国最新研制的大推力液氧煤油发动机．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煤油燃烧过程中，其热值大小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火箭起飞时，煤油燃烧产生大量高温高压的燃气，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燃气对火箭的推力达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，这个力可举起质量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________t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燃气对火箭做功，燃气的内能会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1320" y="4869815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-21474820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42985" y="2957195"/>
            <a:ext cx="2375535" cy="1686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353685" y="2496820"/>
            <a:ext cx="1413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56690" y="4137660"/>
            <a:ext cx="829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120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708015" y="4696460"/>
            <a:ext cx="1466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91515" y="1501140"/>
            <a:ext cx="11015345" cy="474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炎热的夏天，小丽看着身边不同颜色着装的行人，她想不同颜色的衣料吸热能力是否相同呢？于是小丽与同学们选用了白炽灯、五支相同的温度计、五个相同的纸筒、秒表等器材进行探究．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如图所示为同学们设计的实验装置．他们将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五个纸筒分别涂成不同的颜色并把温度计密封在各纸筒中，在桌面上将纸筒均匀摆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放在所画圆的圆周上，白炽灯沿圆的中心轴线悬挂．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ea typeface="宋体" panose="02010600030101010101" pitchFamily="2" charset="-122"/>
              </a:rPr>
              <a:t>这样做可使白炽灯提供给每个纸筒的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相同．小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ea typeface="宋体" panose="02010600030101010101" pitchFamily="2" charset="-122"/>
              </a:rPr>
              <a:t>丽通过观察各纸筒中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的变化来判断不同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ea typeface="宋体" panose="02010600030101010101" pitchFamily="2" charset="-122"/>
              </a:rPr>
              <a:t>颜色物体的吸热能力是否相同</a:t>
            </a:r>
            <a:endParaRPr lang="zh-CN" sz="2400"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21055" y="94170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热学创新探究题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8865235" y="5909310"/>
            <a:ext cx="20370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10" name="图片 12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7360" y="3698240"/>
            <a:ext cx="3466465" cy="2148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755005" y="4652645"/>
            <a:ext cx="9556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能量　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633470" y="5170805"/>
            <a:ext cx="1762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温度计示数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02945" y="600710"/>
            <a:ext cx="1097534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实验时，读取各温度计的初始温度后，点亮白炽灯，开始计时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.3 min</a:t>
            </a:r>
            <a:r>
              <a:rPr lang="zh-CN" sz="2400">
                <a:ea typeface="宋体" panose="02010600030101010101" pitchFamily="2" charset="-122"/>
              </a:rPr>
              <a:t>后，他们将各纸筒在原位置转动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180°</a:t>
            </a:r>
            <a:r>
              <a:rPr lang="zh-CN" sz="2400">
                <a:ea typeface="宋体" panose="02010600030101010101" pitchFamily="2" charset="-122"/>
              </a:rPr>
              <a:t>，这样做的目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的是为了使各纸筒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(3)6 min</a:t>
            </a:r>
            <a:r>
              <a:rPr lang="zh-CN" sz="2400">
                <a:ea typeface="宋体" panose="02010600030101010101" pitchFamily="2" charset="-122"/>
              </a:rPr>
              <a:t>后，熄灭灯泡的同时，同学们迅速读取了每支温度计的示数，并将实验数据记录如下：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分析表中数据可以得出的结论是：其他条件一定时，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_________________________________________________________________________________________________.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058035" y="3054350"/>
          <a:ext cx="7908925" cy="17805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02940"/>
                <a:gridCol w="940435"/>
                <a:gridCol w="941705"/>
                <a:gridCol w="941070"/>
                <a:gridCol w="941070"/>
                <a:gridCol w="941705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纸筒颜色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黑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红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绿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蓝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白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初始温度/℃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32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6 min后的温度/℃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069705" y="1316990"/>
            <a:ext cx="1492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受热均匀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6440" y="5475605"/>
            <a:ext cx="107530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黑色物体的吸热能力最强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或不同颜色物体的吸热能力从强到弱的排序是黑、绿</a:t>
            </a:r>
            <a:endParaRPr lang="zh-CN" sz="2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和蓝、红、白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答案合理均可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780655" y="4956810"/>
            <a:ext cx="36982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白色物体的吸热能力最弱，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  <p:bldP spid="5" grpId="1"/>
      <p:bldP spid="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73150" y="1684020"/>
            <a:ext cx="9862820" cy="3830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请你指出该实验中的一处不足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；并针对此不足提出一条改进意见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__________________________________________________________________________.(5)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本次实验结论在实际中的应用非常广泛，如为提高太阳能热水器集热管的吸热能力，通常将它涂成黑色．请你也列举一个实例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3630" y="2305685"/>
            <a:ext cx="3352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中所选物体的颜色较少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1415" y="2758440"/>
            <a:ext cx="99548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的电子温度计测量温度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或选用更多不同颜色的物体进行实验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答案合理</a:t>
            </a:r>
            <a:endParaRPr lang="zh-CN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9355" y="4972685"/>
            <a:ext cx="6988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工作时，尽量穿白色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或浅色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的衣服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答案合理均可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64175" y="1786890"/>
            <a:ext cx="5248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实验中所用温度计灵敏度较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低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或实验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06510" y="2195830"/>
            <a:ext cx="21602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选用灵敏度高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08415" y="4525645"/>
            <a:ext cx="1764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夏天烈日下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5" grpId="1"/>
      <p:bldP spid="2" grpId="1"/>
      <p:bldP spid="7" grpId="0"/>
      <p:bldP spid="3" grpId="0"/>
      <p:bldP spid="7" grpId="1"/>
      <p:bldP spid="3" grpId="1"/>
      <p:bldP spid="8" grpId="0"/>
      <p:bldP spid="4" grpId="0"/>
      <p:bldP spid="8" grpId="1"/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781685" y="2115820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基础小实验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24584" name="组合 4"/>
          <p:cNvGrpSpPr/>
          <p:nvPr/>
        </p:nvGrpSpPr>
        <p:grpSpPr>
          <a:xfrm>
            <a:off x="1150964" y="125349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50240" y="2799080"/>
            <a:ext cx="75076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内能的变化和改变内能的方式、热机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如图所示，在玻璃瓶中放入少量水，用中间插有玻璃管的橡皮塞盖紧瓶口，然后往瓶中打气．当气压达到足够大时，橡皮塞从瓶口冲出，气体内能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增加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减小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，这与汽油机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冲程能量转化一致</a:t>
            </a:r>
            <a:r>
              <a:rPr lang="en-US" altLang="zh-CN" sz="2400">
                <a:ea typeface="宋体" panose="02010600030101010101" pitchFamily="2" charset="-122"/>
              </a:rPr>
              <a:t>.</a:t>
            </a:r>
            <a:endParaRPr lang="en-US" altLang="zh-CN" sz="2400">
              <a:ea typeface="宋体" panose="02010600030101010101" pitchFamily="2" charset="-122"/>
            </a:endParaRPr>
          </a:p>
        </p:txBody>
      </p:sp>
      <p:pic>
        <p:nvPicPr>
          <p:cNvPr id="2" name="图片 -21474820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5210" y="3152140"/>
            <a:ext cx="2824480" cy="2166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8609965" y="5390515"/>
            <a:ext cx="29349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九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P9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13.2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5</a:t>
            </a:r>
            <a:r>
              <a:rPr lang="zh-CN" sz="1800">
                <a:cs typeface="仿宋_GB2312" charset="0"/>
              </a:rPr>
              <a:t>乙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981700" y="4545965"/>
            <a:ext cx="808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61865" y="5113020"/>
            <a:ext cx="798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做功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41680" y="1236345"/>
            <a:ext cx="80206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内能的改变方式、能量转化、热机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如图，在一个底部封闭的薄壁金属管中装一些酒精，用塞子塞紧瓶口，把一根橡皮条缠在管子上并迅速来回拉动，很快会观察到塞子被酒精蒸气顶出．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这是采用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的方式使金属管壁的温度升高的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在这个过程中酒精蒸气的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能转化成塞子的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ea typeface="宋体" panose="02010600030101010101" pitchFamily="2" charset="-122"/>
              </a:rPr>
              <a:t>该过程与内燃机的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冲程原理相同</a:t>
            </a:r>
            <a:r>
              <a:rPr lang="en-US" altLang="zh-CN" sz="2400">
                <a:ea typeface="宋体" panose="02010600030101010101" pitchFamily="2" charset="-122"/>
              </a:rPr>
              <a:t>.</a:t>
            </a:r>
            <a:endParaRPr lang="en-US" altLang="zh-CN" sz="2400">
              <a:ea typeface="宋体" panose="02010600030101010101" pitchFamily="2" charset="-122"/>
            </a:endParaRPr>
          </a:p>
        </p:txBody>
      </p:sp>
      <p:pic>
        <p:nvPicPr>
          <p:cNvPr id="2" name="图片 -21474820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5383" y="2830830"/>
            <a:ext cx="2782570" cy="1764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938260" y="4744085"/>
            <a:ext cx="24568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(BSD</a:t>
            </a:r>
            <a:r>
              <a:rPr lang="zh-CN" sz="1800">
                <a:cs typeface="仿宋_GB2312" charset="0"/>
              </a:rPr>
              <a:t>九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P13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10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23)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10155" y="3524250"/>
            <a:ext cx="851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做功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49800" y="4028440"/>
            <a:ext cx="548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内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30605" y="4600575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858260" y="5147945"/>
            <a:ext cx="9556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做功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47420" y="1839595"/>
            <a:ext cx="71145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　改变内能的方式、能量转化、物态变化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如图所示，用酒精灯对试管加热，水温升高，这是通过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的方式改变水的内能；试管中的水沸腾时，水蒸气把软木塞冲出去，这一过程是内能转化为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能，试管口同时出现的大量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填物态变化名称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形成的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38210" y="4527550"/>
            <a:ext cx="26162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九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P17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14.1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1)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30970" y="2193925"/>
            <a:ext cx="1630680" cy="19888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56435" y="3079750"/>
            <a:ext cx="1144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热传递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99945" y="4147185"/>
            <a:ext cx="851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机械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5620" y="4722495"/>
            <a:ext cx="1165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液化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727835" y="1639888"/>
            <a:ext cx="5080000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　能量转化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如图所示，将一根铁丝用手快速弯折数十次，铁丝弯折处会发热，此时铁丝弯折处的内能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增大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减小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，这个实验说明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可以改变铁丝的内能，此过程中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能转化为内能</a:t>
            </a:r>
            <a:r>
              <a:rPr lang="en-US" altLang="zh-CN" sz="2400">
                <a:ea typeface="宋体" panose="02010600030101010101" pitchFamily="2" charset="-122"/>
              </a:rPr>
              <a:t>.</a:t>
            </a:r>
            <a:endParaRPr lang="en-US" altLang="zh-CN" sz="24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60018" y="4732020"/>
            <a:ext cx="29019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(SK</a:t>
            </a:r>
            <a:r>
              <a:rPr lang="zh-CN" sz="1800">
                <a:cs typeface="仿宋_GB2312" charset="0"/>
              </a:rPr>
              <a:t>九上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P49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30)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45400" y="2665730"/>
            <a:ext cx="3131185" cy="1957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28490" y="3394710"/>
            <a:ext cx="1400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005965" y="4486910"/>
            <a:ext cx="942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做功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37155" y="5005705"/>
            <a:ext cx="824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638810" y="2432050"/>
            <a:ext cx="109289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【设计和进行实验】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实验中的主要仪器及作用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天平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称量加热物质的质量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选取</a:t>
            </a:r>
            <a:r>
              <a:rPr lang="zh-CN" sz="2400" u="sng">
                <a:ea typeface="宋体" panose="02010600030101010101" pitchFamily="2" charset="-122"/>
              </a:rPr>
              <a:t>相同</a:t>
            </a:r>
            <a:r>
              <a:rPr lang="zh-CN" sz="2400">
                <a:ea typeface="宋体" panose="02010600030101010101" pitchFamily="2" charset="-122"/>
              </a:rPr>
              <a:t>的酒精灯或电加热器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保证相同加热时间内物质吸收的热量相同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(3)</a:t>
            </a:r>
            <a:r>
              <a:rPr lang="zh-CN" sz="2400">
                <a:ea typeface="宋体" panose="02010600030101010101" pitchFamily="2" charset="-122"/>
              </a:rPr>
              <a:t>搅拌器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使物质</a:t>
            </a:r>
            <a:r>
              <a:rPr lang="zh-CN" sz="2400" u="sng">
                <a:ea typeface="宋体" panose="02010600030101010101" pitchFamily="2" charset="-122"/>
              </a:rPr>
              <a:t>受热均匀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(4)</a:t>
            </a:r>
            <a:r>
              <a:rPr lang="zh-CN" sz="2400">
                <a:ea typeface="宋体" panose="02010600030101010101" pitchFamily="2" charset="-122"/>
              </a:rPr>
              <a:t>温度计的读数和使用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见考前必备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P5)</a:t>
            </a:r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9715500" y="251587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9930" y="1662430"/>
            <a:ext cx="8646160" cy="737235"/>
            <a:chOff x="1254" y="3694"/>
            <a:chExt cx="13616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比较不同物质吸热的情况</a:t>
              </a:r>
              <a:r>
                <a:rPr 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（近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年未考）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9930" y="932180"/>
            <a:ext cx="4036060" cy="648335"/>
            <a:chOff x="1456" y="3050"/>
            <a:chExt cx="6356" cy="1021"/>
          </a:xfrm>
        </p:grpSpPr>
        <p:sp>
          <p:nvSpPr>
            <p:cNvPr id="5" name="文本框 4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教材重点实验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466715" y="3147060"/>
            <a:ext cx="1343025" cy="845185"/>
          </a:xfrm>
          <a:custGeom>
            <a:avLst/>
            <a:gdLst>
              <a:gd name="rtl" fmla="*/ 224960 w 969760"/>
              <a:gd name="rtt" fmla="*/ 132240 h 547200"/>
              <a:gd name="rtr" fmla="*/ 741760 w 969760"/>
              <a:gd name="rtb" fmla="*/ 428640 h 547200"/>
            </a:gdLst>
            <a:ahLst/>
            <a:cxnLst/>
            <a:rect l="rtl" t="rtt" r="rtr" b="rtb"/>
            <a:pathLst>
              <a:path w="969760" h="547200">
                <a:moveTo>
                  <a:pt x="273600" y="0"/>
                </a:moveTo>
                <a:lnTo>
                  <a:pt x="696160" y="0"/>
                </a:lnTo>
                <a:cubicBezTo>
                  <a:pt x="847271" y="0"/>
                  <a:pt x="969760" y="122491"/>
                  <a:pt x="969760" y="273600"/>
                </a:cubicBezTo>
                <a:cubicBezTo>
                  <a:pt x="969760" y="424709"/>
                  <a:pt x="847271" y="547200"/>
                  <a:pt x="6961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内能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914775" y="4613275"/>
            <a:ext cx="2571750" cy="1393825"/>
            <a:chOff x="6257" y="7799"/>
            <a:chExt cx="4050" cy="2195"/>
          </a:xfrm>
        </p:grpSpPr>
        <p:sp>
          <p:nvSpPr>
            <p:cNvPr id="103" name="MMConnector"/>
            <p:cNvSpPr/>
            <p:nvPr/>
          </p:nvSpPr>
          <p:spPr>
            <a:xfrm>
              <a:off x="8874" y="7799"/>
              <a:ext cx="1433" cy="2195"/>
            </a:xfrm>
            <a:custGeom>
              <a:avLst/>
              <a:gdLst/>
              <a:ahLst/>
              <a:cxnLst/>
              <a:pathLst>
                <a:path w="893366" h="1014110">
                  <a:moveTo>
                    <a:pt x="272811" y="-386787"/>
                  </a:moveTo>
                  <a:cubicBezTo>
                    <a:pt x="284655" y="-401837"/>
                    <a:pt x="283181" y="-419262"/>
                    <a:pt x="271694" y="-428322"/>
                  </a:cubicBezTo>
                  <a:cubicBezTo>
                    <a:pt x="260208" y="-437383"/>
                    <a:pt x="242396" y="-435157"/>
                    <a:pt x="231041" y="-419734"/>
                  </a:cubicBezTo>
                  <a:cubicBezTo>
                    <a:pt x="220225" y="-405044"/>
                    <a:pt x="209408" y="-390353"/>
                    <a:pt x="199124" y="-375378"/>
                  </a:cubicBezTo>
                  <a:cubicBezTo>
                    <a:pt x="188839" y="-360402"/>
                    <a:pt x="179087" y="-345140"/>
                    <a:pt x="169628" y="-329749"/>
                  </a:cubicBezTo>
                  <a:cubicBezTo>
                    <a:pt x="160170" y="-314357"/>
                    <a:pt x="151005" y="-298836"/>
                    <a:pt x="142113" y="-283201"/>
                  </a:cubicBezTo>
                  <a:cubicBezTo>
                    <a:pt x="133220" y="-267566"/>
                    <a:pt x="124600" y="-251818"/>
                    <a:pt x="116181" y="-235996"/>
                  </a:cubicBezTo>
                  <a:cubicBezTo>
                    <a:pt x="107763" y="-220175"/>
                    <a:pt x="99546" y="-204280"/>
                    <a:pt x="91482" y="-188336"/>
                  </a:cubicBezTo>
                  <a:cubicBezTo>
                    <a:pt x="83418" y="-172393"/>
                    <a:pt x="75506" y="-156400"/>
                    <a:pt x="67700" y="-140380"/>
                  </a:cubicBezTo>
                  <a:cubicBezTo>
                    <a:pt x="59893" y="-124360"/>
                    <a:pt x="52191" y="-108312"/>
                    <a:pt x="44550" y="-92257"/>
                  </a:cubicBezTo>
                  <a:cubicBezTo>
                    <a:pt x="36909" y="-76201"/>
                    <a:pt x="29329" y="-60137"/>
                    <a:pt x="21770" y="-44081"/>
                  </a:cubicBezTo>
                  <a:cubicBezTo>
                    <a:pt x="14210" y="-28026"/>
                    <a:pt x="6670" y="-11979"/>
                    <a:pt x="-889" y="4042"/>
                  </a:cubicBezTo>
                  <a:cubicBezTo>
                    <a:pt x="-8449" y="20062"/>
                    <a:pt x="-16028" y="36057"/>
                    <a:pt x="-23667" y="52009"/>
                  </a:cubicBezTo>
                  <a:cubicBezTo>
                    <a:pt x="-31306" y="67960"/>
                    <a:pt x="-39004" y="83867"/>
                    <a:pt x="-46802" y="99711"/>
                  </a:cubicBezTo>
                  <a:cubicBezTo>
                    <a:pt x="-54600" y="115555"/>
                    <a:pt x="-62498" y="131335"/>
                    <a:pt x="-70537" y="147029"/>
                  </a:cubicBezTo>
                  <a:cubicBezTo>
                    <a:pt x="-78576" y="162722"/>
                    <a:pt x="-86757" y="178330"/>
                    <a:pt x="-95123" y="193823"/>
                  </a:cubicBezTo>
                  <a:cubicBezTo>
                    <a:pt x="-103489" y="209316"/>
                    <a:pt x="-112040" y="224695"/>
                    <a:pt x="-120823" y="239926"/>
                  </a:cubicBezTo>
                  <a:cubicBezTo>
                    <a:pt x="-129606" y="255158"/>
                    <a:pt x="-138622" y="270241"/>
                    <a:pt x="-147918" y="285135"/>
                  </a:cubicBezTo>
                  <a:cubicBezTo>
                    <a:pt x="-157215" y="300028"/>
                    <a:pt x="-166794" y="314732"/>
                    <a:pt x="-176706" y="329192"/>
                  </a:cubicBezTo>
                  <a:cubicBezTo>
                    <a:pt x="-186618" y="343653"/>
                    <a:pt x="-196864" y="357871"/>
                    <a:pt x="-207496" y="371780"/>
                  </a:cubicBezTo>
                  <a:cubicBezTo>
                    <a:pt x="-218128" y="385688"/>
                    <a:pt x="-229147" y="399288"/>
                    <a:pt x="-240602" y="412496"/>
                  </a:cubicBezTo>
                  <a:cubicBezTo>
                    <a:pt x="-252057" y="425705"/>
                    <a:pt x="-263948" y="438523"/>
                    <a:pt x="-276317" y="450852"/>
                  </a:cubicBezTo>
                  <a:cubicBezTo>
                    <a:pt x="-288686" y="463181"/>
                    <a:pt x="-301533" y="475022"/>
                    <a:pt x="-314879" y="486264"/>
                  </a:cubicBezTo>
                  <a:cubicBezTo>
                    <a:pt x="-328225" y="497507"/>
                    <a:pt x="-342071" y="508151"/>
                    <a:pt x="-356418" y="518084"/>
                  </a:cubicBezTo>
                  <a:cubicBezTo>
                    <a:pt x="-370765" y="528018"/>
                    <a:pt x="-385613" y="537241"/>
                    <a:pt x="-400900" y="545652"/>
                  </a:cubicBezTo>
                  <a:cubicBezTo>
                    <a:pt x="-416187" y="554064"/>
                    <a:pt x="-431914" y="561664"/>
                    <a:pt x="-448086" y="568391"/>
                  </a:cubicBezTo>
                  <a:cubicBezTo>
                    <a:pt x="-464258" y="575117"/>
                    <a:pt x="-480876" y="580970"/>
                    <a:pt x="-497542" y="585908"/>
                  </a:cubicBezTo>
                  <a:cubicBezTo>
                    <a:pt x="-514208" y="590847"/>
                    <a:pt x="-530922" y="594870"/>
                    <a:pt x="-548698" y="598076"/>
                  </a:cubicBezTo>
                  <a:cubicBezTo>
                    <a:pt x="-566475" y="601282"/>
                    <a:pt x="-585314" y="603672"/>
                    <a:pt x="-600948" y="605032"/>
                  </a:cubicBezTo>
                  <a:cubicBezTo>
                    <a:pt x="-616582" y="606392"/>
                    <a:pt x="-629011" y="606721"/>
                    <a:pt x="-641440" y="607050"/>
                  </a:cubicBezTo>
                  <a:cubicBezTo>
                    <a:pt x="-644175" y="607122"/>
                    <a:pt x="-646000" y="608760"/>
                    <a:pt x="-646000" y="610850"/>
                  </a:cubicBezTo>
                  <a:cubicBezTo>
                    <a:pt x="-646000" y="612940"/>
                    <a:pt x="-644176" y="614635"/>
                    <a:pt x="-641440" y="614650"/>
                  </a:cubicBezTo>
                  <a:cubicBezTo>
                    <a:pt x="-628848" y="614720"/>
                    <a:pt x="-616257" y="614791"/>
                    <a:pt x="-600340" y="613919"/>
                  </a:cubicBezTo>
                  <a:cubicBezTo>
                    <a:pt x="-584423" y="613046"/>
                    <a:pt x="-565182" y="611231"/>
                    <a:pt x="-546950" y="608542"/>
                  </a:cubicBezTo>
                  <a:cubicBezTo>
                    <a:pt x="-528717" y="605853"/>
                    <a:pt x="-511495" y="602289"/>
                    <a:pt x="-494256" y="597776"/>
                  </a:cubicBezTo>
                  <a:cubicBezTo>
                    <a:pt x="-477017" y="593264"/>
                    <a:pt x="-459761" y="587802"/>
                    <a:pt x="-442905" y="581416"/>
                  </a:cubicBezTo>
                  <a:cubicBezTo>
                    <a:pt x="-426049" y="575030"/>
                    <a:pt x="-409593" y="567719"/>
                    <a:pt x="-393549" y="559550"/>
                  </a:cubicBezTo>
                  <a:cubicBezTo>
                    <a:pt x="-377505" y="551380"/>
                    <a:pt x="-361873" y="542350"/>
                    <a:pt x="-346732" y="532569"/>
                  </a:cubicBezTo>
                  <a:cubicBezTo>
                    <a:pt x="-331591" y="522788"/>
                    <a:pt x="-316942" y="512255"/>
                    <a:pt x="-302795" y="501093"/>
                  </a:cubicBezTo>
                  <a:cubicBezTo>
                    <a:pt x="-288649" y="489931"/>
                    <a:pt x="-275006" y="478141"/>
                    <a:pt x="-261852" y="465843"/>
                  </a:cubicBezTo>
                  <a:cubicBezTo>
                    <a:pt x="-248697" y="453545"/>
                    <a:pt x="-236032" y="440741"/>
                    <a:pt x="-223818" y="427536"/>
                  </a:cubicBezTo>
                  <a:cubicBezTo>
                    <a:pt x="-211604" y="414331"/>
                    <a:pt x="-199841" y="400726"/>
                    <a:pt x="-188480" y="386811"/>
                  </a:cubicBezTo>
                  <a:cubicBezTo>
                    <a:pt x="-177118" y="372896"/>
                    <a:pt x="-166159" y="358669"/>
                    <a:pt x="-155548" y="344205"/>
                  </a:cubicBezTo>
                  <a:cubicBezTo>
                    <a:pt x="-144936" y="329740"/>
                    <a:pt x="-134673" y="315036"/>
                    <a:pt x="-124706" y="300151"/>
                  </a:cubicBezTo>
                  <a:cubicBezTo>
                    <a:pt x="-114738" y="285266"/>
                    <a:pt x="-105066" y="270200"/>
                    <a:pt x="-95638" y="254997"/>
                  </a:cubicBezTo>
                  <a:cubicBezTo>
                    <a:pt x="-86210" y="239794"/>
                    <a:pt x="-77026" y="224455"/>
                    <a:pt x="-68040" y="209016"/>
                  </a:cubicBezTo>
                  <a:cubicBezTo>
                    <a:pt x="-59053" y="193577"/>
                    <a:pt x="-50264" y="178039"/>
                    <a:pt x="-41627" y="162431"/>
                  </a:cubicBezTo>
                  <a:cubicBezTo>
                    <a:pt x="-32990" y="146823"/>
                    <a:pt x="-24506" y="131145"/>
                    <a:pt x="-16132" y="115424"/>
                  </a:cubicBezTo>
                  <a:cubicBezTo>
                    <a:pt x="-7759" y="99702"/>
                    <a:pt x="504" y="83937"/>
                    <a:pt x="8695" y="68150"/>
                  </a:cubicBezTo>
                  <a:cubicBezTo>
                    <a:pt x="16887" y="52364"/>
                    <a:pt x="25007" y="36556"/>
                    <a:pt x="33094" y="20748"/>
                  </a:cubicBezTo>
                  <a:cubicBezTo>
                    <a:pt x="41182" y="4940"/>
                    <a:pt x="49237" y="-10867"/>
                    <a:pt x="57297" y="-26654"/>
                  </a:cubicBezTo>
                  <a:cubicBezTo>
                    <a:pt x="65357" y="-42440"/>
                    <a:pt x="73423" y="-58205"/>
                    <a:pt x="81532" y="-73927"/>
                  </a:cubicBezTo>
                  <a:cubicBezTo>
                    <a:pt x="89641" y="-89649"/>
                    <a:pt x="97794" y="-105328"/>
                    <a:pt x="106030" y="-120939"/>
                  </a:cubicBezTo>
                  <a:cubicBezTo>
                    <a:pt x="114266" y="-136550"/>
                    <a:pt x="122585" y="-152093"/>
                    <a:pt x="131029" y="-167540"/>
                  </a:cubicBezTo>
                  <a:cubicBezTo>
                    <a:pt x="139473" y="-182986"/>
                    <a:pt x="148043" y="-198336"/>
                    <a:pt x="156778" y="-213557"/>
                  </a:cubicBezTo>
                  <a:cubicBezTo>
                    <a:pt x="165514" y="-228778"/>
                    <a:pt x="174417" y="-243871"/>
                    <a:pt x="183542" y="-258784"/>
                  </a:cubicBezTo>
                  <a:cubicBezTo>
                    <a:pt x="192667" y="-273696"/>
                    <a:pt x="202015" y="-288428"/>
                    <a:pt x="211602" y="-302961"/>
                  </a:cubicBezTo>
                  <a:cubicBezTo>
                    <a:pt x="221188" y="-317494"/>
                    <a:pt x="231014" y="-331828"/>
                    <a:pt x="241255" y="-345766"/>
                  </a:cubicBezTo>
                  <a:cubicBezTo>
                    <a:pt x="251496" y="-359704"/>
                    <a:pt x="262154" y="-373245"/>
                    <a:pt x="272811" y="-386787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6257" y="8766"/>
              <a:ext cx="1608" cy="721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比热容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39255" y="1710690"/>
            <a:ext cx="1278255" cy="2169795"/>
            <a:chOff x="10705" y="3228"/>
            <a:chExt cx="2013" cy="3417"/>
          </a:xfrm>
        </p:grpSpPr>
        <p:sp>
          <p:nvSpPr>
            <p:cNvPr id="105" name="MMConnector"/>
            <p:cNvSpPr/>
            <p:nvPr/>
          </p:nvSpPr>
          <p:spPr>
            <a:xfrm>
              <a:off x="10705" y="4759"/>
              <a:ext cx="973" cy="1886"/>
            </a:xfrm>
            <a:custGeom>
              <a:avLst/>
              <a:gdLst/>
              <a:ahLst/>
              <a:cxnLst/>
              <a:pathLst>
                <a:path w="871865" h="775361">
                  <a:moveTo>
                    <a:pt x="-249522" y="275670"/>
                  </a:moveTo>
                  <a:cubicBezTo>
                    <a:pt x="-262891" y="289384"/>
                    <a:pt x="-263148" y="306919"/>
                    <a:pt x="-252645" y="317103"/>
                  </a:cubicBezTo>
                  <a:cubicBezTo>
                    <a:pt x="-242142" y="327287"/>
                    <a:pt x="-224173" y="326909"/>
                    <a:pt x="-211328" y="312703"/>
                  </a:cubicBezTo>
                  <a:cubicBezTo>
                    <a:pt x="-199112" y="299193"/>
                    <a:pt x="-186897" y="285684"/>
                    <a:pt x="-175153" y="271858"/>
                  </a:cubicBezTo>
                  <a:cubicBezTo>
                    <a:pt x="-163409" y="258032"/>
                    <a:pt x="-152138" y="243889"/>
                    <a:pt x="-141126" y="229601"/>
                  </a:cubicBezTo>
                  <a:cubicBezTo>
                    <a:pt x="-130115" y="215313"/>
                    <a:pt x="-119364" y="200880"/>
                    <a:pt x="-108848" y="186324"/>
                  </a:cubicBezTo>
                  <a:cubicBezTo>
                    <a:pt x="-98332" y="171768"/>
                    <a:pt x="-88051" y="157089"/>
                    <a:pt x="-77933" y="142338"/>
                  </a:cubicBezTo>
                  <a:cubicBezTo>
                    <a:pt x="-67816" y="127587"/>
                    <a:pt x="-57863" y="112763"/>
                    <a:pt x="-48019" y="97900"/>
                  </a:cubicBezTo>
                  <a:cubicBezTo>
                    <a:pt x="-38176" y="83037"/>
                    <a:pt x="-28442" y="68135"/>
                    <a:pt x="-18763" y="53227"/>
                  </a:cubicBezTo>
                  <a:cubicBezTo>
                    <a:pt x="-9084" y="38319"/>
                    <a:pt x="541" y="23404"/>
                    <a:pt x="10162" y="8514"/>
                  </a:cubicBezTo>
                  <a:cubicBezTo>
                    <a:pt x="19784" y="-6376"/>
                    <a:pt x="29402" y="-21241"/>
                    <a:pt x="39070" y="-36051"/>
                  </a:cubicBezTo>
                  <a:cubicBezTo>
                    <a:pt x="48737" y="-50861"/>
                    <a:pt x="58454" y="-65616"/>
                    <a:pt x="68270" y="-80281"/>
                  </a:cubicBezTo>
                  <a:cubicBezTo>
                    <a:pt x="78087" y="-94947"/>
                    <a:pt x="88003" y="-109523"/>
                    <a:pt x="98073" y="-123972"/>
                  </a:cubicBezTo>
                  <a:cubicBezTo>
                    <a:pt x="108142" y="-138422"/>
                    <a:pt x="118363" y="-152744"/>
                    <a:pt x="128790" y="-166895"/>
                  </a:cubicBezTo>
                  <a:cubicBezTo>
                    <a:pt x="139217" y="-181046"/>
                    <a:pt x="149849" y="-195026"/>
                    <a:pt x="160741" y="-208781"/>
                  </a:cubicBezTo>
                  <a:cubicBezTo>
                    <a:pt x="171633" y="-222536"/>
                    <a:pt x="182784" y="-236067"/>
                    <a:pt x="194248" y="-249310"/>
                  </a:cubicBezTo>
                  <a:cubicBezTo>
                    <a:pt x="205712" y="-262552"/>
                    <a:pt x="217489" y="-275507"/>
                    <a:pt x="229628" y="-288096"/>
                  </a:cubicBezTo>
                  <a:cubicBezTo>
                    <a:pt x="241766" y="-300685"/>
                    <a:pt x="254268" y="-312910"/>
                    <a:pt x="267173" y="-324680"/>
                  </a:cubicBezTo>
                  <a:cubicBezTo>
                    <a:pt x="280078" y="-336450"/>
                    <a:pt x="293386" y="-347766"/>
                    <a:pt x="307124" y="-358528"/>
                  </a:cubicBezTo>
                  <a:cubicBezTo>
                    <a:pt x="320862" y="-369290"/>
                    <a:pt x="335029" y="-379498"/>
                    <a:pt x="349630" y="-389051"/>
                  </a:cubicBezTo>
                  <a:cubicBezTo>
                    <a:pt x="364231" y="-398605"/>
                    <a:pt x="379266" y="-407503"/>
                    <a:pt x="394698" y="-415653"/>
                  </a:cubicBezTo>
                  <a:cubicBezTo>
                    <a:pt x="410129" y="-423804"/>
                    <a:pt x="425957" y="-431206"/>
                    <a:pt x="442164" y="-437800"/>
                  </a:cubicBezTo>
                  <a:cubicBezTo>
                    <a:pt x="458372" y="-444394"/>
                    <a:pt x="474959" y="-450179"/>
                    <a:pt x="491692" y="-455108"/>
                  </a:cubicBezTo>
                  <a:cubicBezTo>
                    <a:pt x="508424" y="-460036"/>
                    <a:pt x="525303" y="-464108"/>
                    <a:pt x="542812" y="-467409"/>
                  </a:cubicBezTo>
                  <a:cubicBezTo>
                    <a:pt x="560321" y="-470710"/>
                    <a:pt x="578461" y="-473240"/>
                    <a:pt x="595004" y="-474772"/>
                  </a:cubicBezTo>
                  <a:cubicBezTo>
                    <a:pt x="611547" y="-476304"/>
                    <a:pt x="626494" y="-476840"/>
                    <a:pt x="641440" y="-477375"/>
                  </a:cubicBezTo>
                  <a:cubicBezTo>
                    <a:pt x="644174" y="-477473"/>
                    <a:pt x="646000" y="-479085"/>
                    <a:pt x="646000" y="-481175"/>
                  </a:cubicBezTo>
                  <a:cubicBezTo>
                    <a:pt x="646000" y="-483265"/>
                    <a:pt x="644176" y="-484970"/>
                    <a:pt x="641440" y="-484975"/>
                  </a:cubicBezTo>
                  <a:cubicBezTo>
                    <a:pt x="626295" y="-485001"/>
                    <a:pt x="611149" y="-485027"/>
                    <a:pt x="594300" y="-484100"/>
                  </a:cubicBezTo>
                  <a:cubicBezTo>
                    <a:pt x="577450" y="-483173"/>
                    <a:pt x="558896" y="-481293"/>
                    <a:pt x="540911" y="-478596"/>
                  </a:cubicBezTo>
                  <a:cubicBezTo>
                    <a:pt x="522927" y="-475899"/>
                    <a:pt x="505511" y="-472384"/>
                    <a:pt x="488174" y="-467976"/>
                  </a:cubicBezTo>
                  <a:cubicBezTo>
                    <a:pt x="470837" y="-463568"/>
                    <a:pt x="453580" y="-458267"/>
                    <a:pt x="436653" y="-452109"/>
                  </a:cubicBezTo>
                  <a:cubicBezTo>
                    <a:pt x="419726" y="-445950"/>
                    <a:pt x="403131" y="-438935"/>
                    <a:pt x="386901" y="-431126"/>
                  </a:cubicBezTo>
                  <a:cubicBezTo>
                    <a:pt x="370670" y="-423317"/>
                    <a:pt x="354805" y="-414713"/>
                    <a:pt x="339361" y="-405416"/>
                  </a:cubicBezTo>
                  <a:cubicBezTo>
                    <a:pt x="323918" y="-396118"/>
                    <a:pt x="308895" y="-386126"/>
                    <a:pt x="294303" y="-375552"/>
                  </a:cubicBezTo>
                  <a:cubicBezTo>
                    <a:pt x="279710" y="-364978"/>
                    <a:pt x="265547" y="-353822"/>
                    <a:pt x="251798" y="-342194"/>
                  </a:cubicBezTo>
                  <a:cubicBezTo>
                    <a:pt x="238048" y="-330567"/>
                    <a:pt x="224712" y="-318468"/>
                    <a:pt x="211753" y="-305998"/>
                  </a:cubicBezTo>
                  <a:cubicBezTo>
                    <a:pt x="198793" y="-293529"/>
                    <a:pt x="186211" y="-280687"/>
                    <a:pt x="173957" y="-267560"/>
                  </a:cubicBezTo>
                  <a:cubicBezTo>
                    <a:pt x="161703" y="-254433"/>
                    <a:pt x="149779" y="-241020"/>
                    <a:pt x="138131" y="-227391"/>
                  </a:cubicBezTo>
                  <a:cubicBezTo>
                    <a:pt x="126484" y="-213763"/>
                    <a:pt x="115113" y="-199920"/>
                    <a:pt x="103965" y="-185921"/>
                  </a:cubicBezTo>
                  <a:cubicBezTo>
                    <a:pt x="92818" y="-171922"/>
                    <a:pt x="81893" y="-157767"/>
                    <a:pt x="71140" y="-143505"/>
                  </a:cubicBezTo>
                  <a:cubicBezTo>
                    <a:pt x="60386" y="-129244"/>
                    <a:pt x="49804" y="-114876"/>
                    <a:pt x="39340" y="-100445"/>
                  </a:cubicBezTo>
                  <a:cubicBezTo>
                    <a:pt x="28877" y="-86013"/>
                    <a:pt x="18534" y="-71518"/>
                    <a:pt x="8260" y="-56998"/>
                  </a:cubicBezTo>
                  <a:cubicBezTo>
                    <a:pt x="-2013" y="-42479"/>
                    <a:pt x="-12217" y="-27934"/>
                    <a:pt x="-22399" y="-13401"/>
                  </a:cubicBezTo>
                  <a:cubicBezTo>
                    <a:pt x="-32581" y="1132"/>
                    <a:pt x="-42741" y="15653"/>
                    <a:pt x="-52928" y="30126"/>
                  </a:cubicBezTo>
                  <a:cubicBezTo>
                    <a:pt x="-63115" y="44599"/>
                    <a:pt x="-73327" y="59023"/>
                    <a:pt x="-83615" y="73360"/>
                  </a:cubicBezTo>
                  <a:cubicBezTo>
                    <a:pt x="-93903" y="87697"/>
                    <a:pt x="-104265" y="101945"/>
                    <a:pt x="-114748" y="116065"/>
                  </a:cubicBezTo>
                  <a:cubicBezTo>
                    <a:pt x="-125231" y="130185"/>
                    <a:pt x="-135835" y="144176"/>
                    <a:pt x="-146616" y="157979"/>
                  </a:cubicBezTo>
                  <a:cubicBezTo>
                    <a:pt x="-157397" y="171782"/>
                    <a:pt x="-168355" y="185397"/>
                    <a:pt x="-179510" y="198800"/>
                  </a:cubicBezTo>
                  <a:cubicBezTo>
                    <a:pt x="-190666" y="212203"/>
                    <a:pt x="-202018" y="225395"/>
                    <a:pt x="-213720" y="238171"/>
                  </a:cubicBezTo>
                  <a:cubicBezTo>
                    <a:pt x="-225421" y="250948"/>
                    <a:pt x="-237471" y="263309"/>
                    <a:pt x="-249522" y="275670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1426" y="3228"/>
              <a:ext cx="1293" cy="72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热机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82765" y="3162935"/>
            <a:ext cx="1862455" cy="475615"/>
            <a:chOff x="10931" y="5515"/>
            <a:chExt cx="2846" cy="749"/>
          </a:xfrm>
        </p:grpSpPr>
        <p:sp>
          <p:nvSpPr>
            <p:cNvPr id="107" name="MMConnector"/>
            <p:cNvSpPr/>
            <p:nvPr/>
          </p:nvSpPr>
          <p:spPr>
            <a:xfrm>
              <a:off x="10931" y="6072"/>
              <a:ext cx="778" cy="120"/>
            </a:xfrm>
            <a:custGeom>
              <a:avLst/>
              <a:gdLst/>
              <a:ahLst/>
              <a:cxnLst/>
              <a:pathLst>
                <a:path w="798607" h="50034">
                  <a:moveTo>
                    <a:pt x="-159016" y="-10701"/>
                  </a:moveTo>
                  <a:cubicBezTo>
                    <a:pt x="-178150" y="-9888"/>
                    <a:pt x="-190026" y="3458"/>
                    <a:pt x="-189009" y="18053"/>
                  </a:cubicBezTo>
                  <a:cubicBezTo>
                    <a:pt x="-187992" y="32648"/>
                    <a:pt x="-174375" y="44271"/>
                    <a:pt x="-155318" y="42370"/>
                  </a:cubicBezTo>
                  <a:cubicBezTo>
                    <a:pt x="-137623" y="40605"/>
                    <a:pt x="-119929" y="38840"/>
                    <a:pt x="-102246" y="37026"/>
                  </a:cubicBezTo>
                  <a:cubicBezTo>
                    <a:pt x="-84562" y="35213"/>
                    <a:pt x="-66890" y="33351"/>
                    <a:pt x="-49226" y="31465"/>
                  </a:cubicBezTo>
                  <a:cubicBezTo>
                    <a:pt x="-31561" y="29578"/>
                    <a:pt x="-13903" y="27668"/>
                    <a:pt x="3748" y="25738"/>
                  </a:cubicBezTo>
                  <a:cubicBezTo>
                    <a:pt x="21398" y="23808"/>
                    <a:pt x="39042" y="21860"/>
                    <a:pt x="56681" y="19903"/>
                  </a:cubicBezTo>
                  <a:cubicBezTo>
                    <a:pt x="74319" y="17947"/>
                    <a:pt x="91953" y="15984"/>
                    <a:pt x="109582" y="14024"/>
                  </a:cubicBezTo>
                  <a:cubicBezTo>
                    <a:pt x="127212" y="12064"/>
                    <a:pt x="144837" y="10107"/>
                    <a:pt x="162461" y="8167"/>
                  </a:cubicBezTo>
                  <a:cubicBezTo>
                    <a:pt x="180085" y="6226"/>
                    <a:pt x="197707" y="4301"/>
                    <a:pt x="215328" y="2404"/>
                  </a:cubicBezTo>
                  <a:cubicBezTo>
                    <a:pt x="232950" y="508"/>
                    <a:pt x="250571" y="-1360"/>
                    <a:pt x="268194" y="-3186"/>
                  </a:cubicBezTo>
                  <a:cubicBezTo>
                    <a:pt x="285818" y="-5011"/>
                    <a:pt x="303443" y="-6795"/>
                    <a:pt x="321071" y="-8522"/>
                  </a:cubicBezTo>
                  <a:cubicBezTo>
                    <a:pt x="338699" y="-10249"/>
                    <a:pt x="356330" y="-11920"/>
                    <a:pt x="373969" y="-13520"/>
                  </a:cubicBezTo>
                  <a:cubicBezTo>
                    <a:pt x="391609" y="-15120"/>
                    <a:pt x="409257" y="-16649"/>
                    <a:pt x="426899" y="-18093"/>
                  </a:cubicBezTo>
                  <a:cubicBezTo>
                    <a:pt x="444541" y="-19536"/>
                    <a:pt x="462178" y="-20895"/>
                    <a:pt x="479868" y="-22150"/>
                  </a:cubicBezTo>
                  <a:cubicBezTo>
                    <a:pt x="497559" y="-23404"/>
                    <a:pt x="515303" y="-24555"/>
                    <a:pt x="532884" y="-25601"/>
                  </a:cubicBezTo>
                  <a:cubicBezTo>
                    <a:pt x="550465" y="-26647"/>
                    <a:pt x="567882" y="-27586"/>
                    <a:pt x="585948" y="-28357"/>
                  </a:cubicBezTo>
                  <a:cubicBezTo>
                    <a:pt x="604014" y="-29128"/>
                    <a:pt x="622727" y="-29730"/>
                    <a:pt x="641440" y="-30332"/>
                  </a:cubicBezTo>
                  <a:cubicBezTo>
                    <a:pt x="644175" y="-30420"/>
                    <a:pt x="646000" y="-32110"/>
                    <a:pt x="646000" y="-34200"/>
                  </a:cubicBezTo>
                  <a:cubicBezTo>
                    <a:pt x="646000" y="-36290"/>
                    <a:pt x="644175" y="-38008"/>
                    <a:pt x="641440" y="-38068"/>
                  </a:cubicBezTo>
                  <a:cubicBezTo>
                    <a:pt x="622673" y="-38476"/>
                    <a:pt x="603906" y="-38884"/>
                    <a:pt x="585773" y="-39123"/>
                  </a:cubicBezTo>
                  <a:cubicBezTo>
                    <a:pt x="567639" y="-39361"/>
                    <a:pt x="550139" y="-39430"/>
                    <a:pt x="532467" y="-39392"/>
                  </a:cubicBezTo>
                  <a:cubicBezTo>
                    <a:pt x="514795" y="-39355"/>
                    <a:pt x="496951" y="-39211"/>
                    <a:pt x="479154" y="-38963"/>
                  </a:cubicBezTo>
                  <a:cubicBezTo>
                    <a:pt x="461357" y="-38715"/>
                    <a:pt x="443606" y="-38362"/>
                    <a:pt x="425846" y="-37924"/>
                  </a:cubicBezTo>
                  <a:cubicBezTo>
                    <a:pt x="408086" y="-37486"/>
                    <a:pt x="390316" y="-36962"/>
                    <a:pt x="372552" y="-36367"/>
                  </a:cubicBezTo>
                  <a:cubicBezTo>
                    <a:pt x="354789" y="-35772"/>
                    <a:pt x="337033" y="-35105"/>
                    <a:pt x="319280" y="-34382"/>
                  </a:cubicBezTo>
                  <a:cubicBezTo>
                    <a:pt x="301527" y="-33658"/>
                    <a:pt x="283778" y="-32879"/>
                    <a:pt x="266033" y="-32057"/>
                  </a:cubicBezTo>
                  <a:cubicBezTo>
                    <a:pt x="248289" y="-31236"/>
                    <a:pt x="230549" y="-30372"/>
                    <a:pt x="212814" y="-29480"/>
                  </a:cubicBezTo>
                  <a:cubicBezTo>
                    <a:pt x="195078" y="-28588"/>
                    <a:pt x="177348" y="-27668"/>
                    <a:pt x="159622" y="-26732"/>
                  </a:cubicBezTo>
                  <a:cubicBezTo>
                    <a:pt x="141896" y="-25797"/>
                    <a:pt x="124174" y="-24846"/>
                    <a:pt x="106457" y="-23893"/>
                  </a:cubicBezTo>
                  <a:cubicBezTo>
                    <a:pt x="88739" y="-22939"/>
                    <a:pt x="71026" y="-21983"/>
                    <a:pt x="53317" y="-21035"/>
                  </a:cubicBezTo>
                  <a:cubicBezTo>
                    <a:pt x="35608" y="-20087"/>
                    <a:pt x="17903" y="-19147"/>
                    <a:pt x="202" y="-18227"/>
                  </a:cubicBezTo>
                  <a:cubicBezTo>
                    <a:pt x="-17499" y="-17306"/>
                    <a:pt x="-35197" y="-16406"/>
                    <a:pt x="-52891" y="-15531"/>
                  </a:cubicBezTo>
                  <a:cubicBezTo>
                    <a:pt x="-70585" y="-14656"/>
                    <a:pt x="-88276" y="-13806"/>
                    <a:pt x="-105963" y="-13005"/>
                  </a:cubicBezTo>
                  <a:cubicBezTo>
                    <a:pt x="-123650" y="-12204"/>
                    <a:pt x="-141333" y="-11453"/>
                    <a:pt x="-159016" y="-10701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1426" y="5515"/>
              <a:ext cx="2351" cy="749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热机的效率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667500" y="4505325"/>
            <a:ext cx="1871980" cy="1198880"/>
            <a:chOff x="10592" y="7629"/>
            <a:chExt cx="2948" cy="1888"/>
          </a:xfrm>
        </p:grpSpPr>
        <p:sp>
          <p:nvSpPr>
            <p:cNvPr id="109" name="MMConnector"/>
            <p:cNvSpPr/>
            <p:nvPr/>
          </p:nvSpPr>
          <p:spPr>
            <a:xfrm>
              <a:off x="10592" y="7629"/>
              <a:ext cx="902" cy="1874"/>
            </a:xfrm>
            <a:custGeom>
              <a:avLst/>
              <a:gdLst/>
              <a:ahLst/>
              <a:cxnLst/>
              <a:pathLst>
                <a:path w="865540" h="713951">
                  <a:moveTo>
                    <a:pt x="-205638" y="-286125"/>
                  </a:moveTo>
                  <a:cubicBezTo>
                    <a:pt x="-218949" y="-299895"/>
                    <a:pt x="-236925" y="-299663"/>
                    <a:pt x="-247079" y="-289130"/>
                  </a:cubicBezTo>
                  <a:cubicBezTo>
                    <a:pt x="-257234" y="-278598"/>
                    <a:pt x="-256402" y="-261065"/>
                    <a:pt x="-242562" y="-247826"/>
                  </a:cubicBezTo>
                  <a:cubicBezTo>
                    <a:pt x="-230078" y="-235885"/>
                    <a:pt x="-217594" y="-223944"/>
                    <a:pt x="-205435" y="-211585"/>
                  </a:cubicBezTo>
                  <a:cubicBezTo>
                    <a:pt x="-193276" y="-199227"/>
                    <a:pt x="-181442" y="-186451"/>
                    <a:pt x="-169790" y="-173463"/>
                  </a:cubicBezTo>
                  <a:cubicBezTo>
                    <a:pt x="-158138" y="-160475"/>
                    <a:pt x="-146668" y="-147274"/>
                    <a:pt x="-135360" y="-133884"/>
                  </a:cubicBezTo>
                  <a:cubicBezTo>
                    <a:pt x="-124052" y="-120495"/>
                    <a:pt x="-112904" y="-106918"/>
                    <a:pt x="-101862" y="-93215"/>
                  </a:cubicBezTo>
                  <a:cubicBezTo>
                    <a:pt x="-90819" y="-79511"/>
                    <a:pt x="-79882" y="-65682"/>
                    <a:pt x="-69003" y="-51771"/>
                  </a:cubicBezTo>
                  <a:cubicBezTo>
                    <a:pt x="-58123" y="-37861"/>
                    <a:pt x="-47302" y="-23868"/>
                    <a:pt x="-36488" y="-9837"/>
                  </a:cubicBezTo>
                  <a:cubicBezTo>
                    <a:pt x="-25674" y="4194"/>
                    <a:pt x="-14868" y="18263"/>
                    <a:pt x="-4020" y="32328"/>
                  </a:cubicBezTo>
                  <a:cubicBezTo>
                    <a:pt x="6828" y="46394"/>
                    <a:pt x="17718" y="60456"/>
                    <a:pt x="28701" y="74472"/>
                  </a:cubicBezTo>
                  <a:cubicBezTo>
                    <a:pt x="39685" y="88488"/>
                    <a:pt x="50761" y="102458"/>
                    <a:pt x="61982" y="116336"/>
                  </a:cubicBezTo>
                  <a:cubicBezTo>
                    <a:pt x="73203" y="130214"/>
                    <a:pt x="84569" y="144000"/>
                    <a:pt x="96134" y="157643"/>
                  </a:cubicBezTo>
                  <a:cubicBezTo>
                    <a:pt x="107698" y="171286"/>
                    <a:pt x="119461" y="184785"/>
                    <a:pt x="131474" y="198080"/>
                  </a:cubicBezTo>
                  <a:cubicBezTo>
                    <a:pt x="143488" y="211376"/>
                    <a:pt x="155754" y="224468"/>
                    <a:pt x="168323" y="237285"/>
                  </a:cubicBezTo>
                  <a:cubicBezTo>
                    <a:pt x="180892" y="250103"/>
                    <a:pt x="193764" y="262645"/>
                    <a:pt x="206986" y="274829"/>
                  </a:cubicBezTo>
                  <a:cubicBezTo>
                    <a:pt x="220209" y="287013"/>
                    <a:pt x="233782" y="298838"/>
                    <a:pt x="247741" y="310208"/>
                  </a:cubicBezTo>
                  <a:cubicBezTo>
                    <a:pt x="261700" y="321577"/>
                    <a:pt x="276046" y="332490"/>
                    <a:pt x="290796" y="342839"/>
                  </a:cubicBezTo>
                  <a:cubicBezTo>
                    <a:pt x="305545" y="353189"/>
                    <a:pt x="320698" y="362975"/>
                    <a:pt x="336248" y="372089"/>
                  </a:cubicBezTo>
                  <a:cubicBezTo>
                    <a:pt x="351798" y="381203"/>
                    <a:pt x="367744" y="389646"/>
                    <a:pt x="384039" y="397319"/>
                  </a:cubicBezTo>
                  <a:cubicBezTo>
                    <a:pt x="400334" y="404993"/>
                    <a:pt x="416979" y="411898"/>
                    <a:pt x="433927" y="417972"/>
                  </a:cubicBezTo>
                  <a:cubicBezTo>
                    <a:pt x="450876" y="424046"/>
                    <a:pt x="468128" y="429290"/>
                    <a:pt x="485503" y="433662"/>
                  </a:cubicBezTo>
                  <a:cubicBezTo>
                    <a:pt x="502878" y="438035"/>
                    <a:pt x="520376" y="441536"/>
                    <a:pt x="538250" y="444243"/>
                  </a:cubicBezTo>
                  <a:cubicBezTo>
                    <a:pt x="556123" y="446950"/>
                    <a:pt x="574372" y="448862"/>
                    <a:pt x="591633" y="449818"/>
                  </a:cubicBezTo>
                  <a:cubicBezTo>
                    <a:pt x="608894" y="450774"/>
                    <a:pt x="625167" y="450775"/>
                    <a:pt x="641440" y="450775"/>
                  </a:cubicBezTo>
                  <a:cubicBezTo>
                    <a:pt x="644176" y="450775"/>
                    <a:pt x="646000" y="449065"/>
                    <a:pt x="646000" y="446975"/>
                  </a:cubicBezTo>
                  <a:cubicBezTo>
                    <a:pt x="646000" y="444885"/>
                    <a:pt x="644174" y="443282"/>
                    <a:pt x="641440" y="443175"/>
                  </a:cubicBezTo>
                  <a:cubicBezTo>
                    <a:pt x="625382" y="442546"/>
                    <a:pt x="609325" y="441917"/>
                    <a:pt x="592380" y="440313"/>
                  </a:cubicBezTo>
                  <a:cubicBezTo>
                    <a:pt x="575435" y="438709"/>
                    <a:pt x="557602" y="436130"/>
                    <a:pt x="540209" y="432796"/>
                  </a:cubicBezTo>
                  <a:cubicBezTo>
                    <a:pt x="522816" y="429462"/>
                    <a:pt x="505862" y="425373"/>
                    <a:pt x="489097" y="420450"/>
                  </a:cubicBezTo>
                  <a:cubicBezTo>
                    <a:pt x="472333" y="415527"/>
                    <a:pt x="455758" y="409771"/>
                    <a:pt x="439535" y="403231"/>
                  </a:cubicBezTo>
                  <a:cubicBezTo>
                    <a:pt x="423312" y="396691"/>
                    <a:pt x="407442" y="389366"/>
                    <a:pt x="391953" y="381318"/>
                  </a:cubicBezTo>
                  <a:cubicBezTo>
                    <a:pt x="376464" y="373270"/>
                    <a:pt x="361355" y="364498"/>
                    <a:pt x="346656" y="355091"/>
                  </a:cubicBezTo>
                  <a:cubicBezTo>
                    <a:pt x="331957" y="345685"/>
                    <a:pt x="317668" y="335645"/>
                    <a:pt x="303782" y="325069"/>
                  </a:cubicBezTo>
                  <a:cubicBezTo>
                    <a:pt x="289897" y="314492"/>
                    <a:pt x="276415" y="303379"/>
                    <a:pt x="263310" y="291826"/>
                  </a:cubicBezTo>
                  <a:cubicBezTo>
                    <a:pt x="250206" y="280272"/>
                    <a:pt x="237478" y="268278"/>
                    <a:pt x="225087" y="255930"/>
                  </a:cubicBezTo>
                  <a:cubicBezTo>
                    <a:pt x="212695" y="243583"/>
                    <a:pt x="200639" y="230881"/>
                    <a:pt x="188870" y="217901"/>
                  </a:cubicBezTo>
                  <a:cubicBezTo>
                    <a:pt x="177100" y="204920"/>
                    <a:pt x="165616" y="191661"/>
                    <a:pt x="154365" y="178187"/>
                  </a:cubicBezTo>
                  <a:cubicBezTo>
                    <a:pt x="143114" y="164712"/>
                    <a:pt x="132096" y="151023"/>
                    <a:pt x="121256" y="137171"/>
                  </a:cubicBezTo>
                  <a:cubicBezTo>
                    <a:pt x="110415" y="123320"/>
                    <a:pt x="99753" y="109307"/>
                    <a:pt x="89215" y="95178"/>
                  </a:cubicBezTo>
                  <a:cubicBezTo>
                    <a:pt x="78676" y="81049"/>
                    <a:pt x="68261" y="66804"/>
                    <a:pt x="57916" y="52483"/>
                  </a:cubicBezTo>
                  <a:cubicBezTo>
                    <a:pt x="47571" y="38162"/>
                    <a:pt x="37295" y="23765"/>
                    <a:pt x="27035" y="9329"/>
                  </a:cubicBezTo>
                  <a:cubicBezTo>
                    <a:pt x="16775" y="-5107"/>
                    <a:pt x="6531" y="-19582"/>
                    <a:pt x="-3752" y="-34061"/>
                  </a:cubicBezTo>
                  <a:cubicBezTo>
                    <a:pt x="-14035" y="-48540"/>
                    <a:pt x="-24357" y="-63023"/>
                    <a:pt x="-34775" y="-77473"/>
                  </a:cubicBezTo>
                  <a:cubicBezTo>
                    <a:pt x="-45192" y="-91923"/>
                    <a:pt x="-55705" y="-106339"/>
                    <a:pt x="-66368" y="-120686"/>
                  </a:cubicBezTo>
                  <a:cubicBezTo>
                    <a:pt x="-77032" y="-135032"/>
                    <a:pt x="-87846" y="-149308"/>
                    <a:pt x="-98881" y="-163460"/>
                  </a:cubicBezTo>
                  <a:cubicBezTo>
                    <a:pt x="-109917" y="-177613"/>
                    <a:pt x="-121174" y="-191642"/>
                    <a:pt x="-132678" y="-205522"/>
                  </a:cubicBezTo>
                  <a:cubicBezTo>
                    <a:pt x="-144182" y="-219402"/>
                    <a:pt x="-155935" y="-233134"/>
                    <a:pt x="-168136" y="-246544"/>
                  </a:cubicBezTo>
                  <a:cubicBezTo>
                    <a:pt x="-180337" y="-259953"/>
                    <a:pt x="-192987" y="-273039"/>
                    <a:pt x="-205638" y="-28612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1275" y="7969"/>
              <a:ext cx="2265" cy="1548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能量的转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化和守恒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94125" y="3462655"/>
            <a:ext cx="2160905" cy="457835"/>
            <a:chOff x="6067" y="5987"/>
            <a:chExt cx="3403" cy="721"/>
          </a:xfrm>
        </p:grpSpPr>
        <p:sp>
          <p:nvSpPr>
            <p:cNvPr id="115" name="MMConnector"/>
            <p:cNvSpPr/>
            <p:nvPr/>
          </p:nvSpPr>
          <p:spPr>
            <a:xfrm>
              <a:off x="8417" y="6264"/>
              <a:ext cx="1053" cy="238"/>
            </a:xfrm>
            <a:custGeom>
              <a:avLst/>
              <a:gdLst/>
              <a:ahLst/>
              <a:cxnLst/>
              <a:pathLst>
                <a:path w="804142" h="160580">
                  <a:moveTo>
                    <a:pt x="168719" y="-25419"/>
                  </a:moveTo>
                  <a:cubicBezTo>
                    <a:pt x="187468" y="-29325"/>
                    <a:pt x="197104" y="-44299"/>
                    <a:pt x="193795" y="-58550"/>
                  </a:cubicBezTo>
                  <a:cubicBezTo>
                    <a:pt x="190486" y="-72800"/>
                    <a:pt x="175190" y="-82179"/>
                    <a:pt x="156686" y="-77240"/>
                  </a:cubicBezTo>
                  <a:cubicBezTo>
                    <a:pt x="139403" y="-72628"/>
                    <a:pt x="122120" y="-68015"/>
                    <a:pt x="104905" y="-63242"/>
                  </a:cubicBezTo>
                  <a:cubicBezTo>
                    <a:pt x="87691" y="-58469"/>
                    <a:pt x="70545" y="-53534"/>
                    <a:pt x="53440" y="-48523"/>
                  </a:cubicBezTo>
                  <a:cubicBezTo>
                    <a:pt x="36335" y="-43513"/>
                    <a:pt x="19270" y="-38425"/>
                    <a:pt x="2241" y="-33285"/>
                  </a:cubicBezTo>
                  <a:cubicBezTo>
                    <a:pt x="-14788" y="-28144"/>
                    <a:pt x="-31782" y="-22950"/>
                    <a:pt x="-48755" y="-17744"/>
                  </a:cubicBezTo>
                  <a:cubicBezTo>
                    <a:pt x="-65728" y="-12539"/>
                    <a:pt x="-82680" y="-7323"/>
                    <a:pt x="-99625" y="-2135"/>
                  </a:cubicBezTo>
                  <a:cubicBezTo>
                    <a:pt x="-116570" y="3053"/>
                    <a:pt x="-133508" y="8211"/>
                    <a:pt x="-150453" y="13299"/>
                  </a:cubicBezTo>
                  <a:cubicBezTo>
                    <a:pt x="-167399" y="18386"/>
                    <a:pt x="-184352" y="23403"/>
                    <a:pt x="-201328" y="28305"/>
                  </a:cubicBezTo>
                  <a:cubicBezTo>
                    <a:pt x="-218303" y="33208"/>
                    <a:pt x="-235300" y="37996"/>
                    <a:pt x="-252332" y="42629"/>
                  </a:cubicBezTo>
                  <a:cubicBezTo>
                    <a:pt x="-269365" y="47261"/>
                    <a:pt x="-286433" y="51737"/>
                    <a:pt x="-303543" y="56016"/>
                  </a:cubicBezTo>
                  <a:cubicBezTo>
                    <a:pt x="-320653" y="60295"/>
                    <a:pt x="-337804" y="64377"/>
                    <a:pt x="-355018" y="68223"/>
                  </a:cubicBezTo>
                  <a:cubicBezTo>
                    <a:pt x="-372232" y="72070"/>
                    <a:pt x="-389508" y="75681"/>
                    <a:pt x="-406798" y="79022"/>
                  </a:cubicBezTo>
                  <a:cubicBezTo>
                    <a:pt x="-424088" y="82362"/>
                    <a:pt x="-441393" y="85432"/>
                    <a:pt x="-458897" y="88207"/>
                  </a:cubicBezTo>
                  <a:cubicBezTo>
                    <a:pt x="-476401" y="90982"/>
                    <a:pt x="-494104" y="93462"/>
                    <a:pt x="-511305" y="95605"/>
                  </a:cubicBezTo>
                  <a:cubicBezTo>
                    <a:pt x="-528506" y="97748"/>
                    <a:pt x="-545205" y="99554"/>
                    <a:pt x="-563987" y="101083"/>
                  </a:cubicBezTo>
                  <a:cubicBezTo>
                    <a:pt x="-582769" y="102611"/>
                    <a:pt x="-603633" y="103863"/>
                    <a:pt x="-616889" y="104545"/>
                  </a:cubicBezTo>
                  <a:cubicBezTo>
                    <a:pt x="-630145" y="105227"/>
                    <a:pt x="-635792" y="105338"/>
                    <a:pt x="-641440" y="105450"/>
                  </a:cubicBezTo>
                  <a:cubicBezTo>
                    <a:pt x="-644175" y="105504"/>
                    <a:pt x="-646000" y="107160"/>
                    <a:pt x="-646000" y="109250"/>
                  </a:cubicBezTo>
                  <a:cubicBezTo>
                    <a:pt x="-646000" y="111340"/>
                    <a:pt x="-644174" y="112952"/>
                    <a:pt x="-641440" y="113050"/>
                  </a:cubicBezTo>
                  <a:cubicBezTo>
                    <a:pt x="-635766" y="113252"/>
                    <a:pt x="-630091" y="113455"/>
                    <a:pt x="-616726" y="113509"/>
                  </a:cubicBezTo>
                  <a:cubicBezTo>
                    <a:pt x="-603362" y="113563"/>
                    <a:pt x="-582306" y="113468"/>
                    <a:pt x="-563310" y="112978"/>
                  </a:cubicBezTo>
                  <a:cubicBezTo>
                    <a:pt x="-544314" y="112488"/>
                    <a:pt x="-527376" y="111602"/>
                    <a:pt x="-509904" y="110403"/>
                  </a:cubicBezTo>
                  <a:cubicBezTo>
                    <a:pt x="-492431" y="109203"/>
                    <a:pt x="-474422" y="107691"/>
                    <a:pt x="-456588" y="105869"/>
                  </a:cubicBezTo>
                  <a:cubicBezTo>
                    <a:pt x="-438754" y="104047"/>
                    <a:pt x="-421096" y="101915"/>
                    <a:pt x="-403434" y="99509"/>
                  </a:cubicBezTo>
                  <a:cubicBezTo>
                    <a:pt x="-385772" y="97102"/>
                    <a:pt x="-368106" y="94420"/>
                    <a:pt x="-350493" y="91498"/>
                  </a:cubicBezTo>
                  <a:cubicBezTo>
                    <a:pt x="-332880" y="88575"/>
                    <a:pt x="-315319" y="85412"/>
                    <a:pt x="-297798" y="82049"/>
                  </a:cubicBezTo>
                  <a:cubicBezTo>
                    <a:pt x="-280278" y="78686"/>
                    <a:pt x="-262798" y="75123"/>
                    <a:pt x="-245360" y="71404"/>
                  </a:cubicBezTo>
                  <a:cubicBezTo>
                    <a:pt x="-227923" y="67685"/>
                    <a:pt x="-210527" y="63810"/>
                    <a:pt x="-193168" y="59823"/>
                  </a:cubicBezTo>
                  <a:cubicBezTo>
                    <a:pt x="-175809" y="55837"/>
                    <a:pt x="-158486" y="51739"/>
                    <a:pt x="-141192" y="47576"/>
                  </a:cubicBezTo>
                  <a:cubicBezTo>
                    <a:pt x="-123899" y="43413"/>
                    <a:pt x="-106635" y="39184"/>
                    <a:pt x="-89392" y="34934"/>
                  </a:cubicBezTo>
                  <a:cubicBezTo>
                    <a:pt x="-72149" y="30683"/>
                    <a:pt x="-54927" y="26412"/>
                    <a:pt x="-37717" y="22161"/>
                  </a:cubicBezTo>
                  <a:cubicBezTo>
                    <a:pt x="-20507" y="17910"/>
                    <a:pt x="-3309" y="13680"/>
                    <a:pt x="13885" y="9513"/>
                  </a:cubicBezTo>
                  <a:cubicBezTo>
                    <a:pt x="31079" y="5346"/>
                    <a:pt x="48270" y="1242"/>
                    <a:pt x="65464" y="-2775"/>
                  </a:cubicBezTo>
                  <a:cubicBezTo>
                    <a:pt x="82657" y="-6792"/>
                    <a:pt x="99853" y="-10724"/>
                    <a:pt x="117063" y="-14484"/>
                  </a:cubicBezTo>
                  <a:cubicBezTo>
                    <a:pt x="134273" y="-18244"/>
                    <a:pt x="151496" y="-21831"/>
                    <a:pt x="168719" y="-2541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6067" y="5987"/>
              <a:ext cx="1459" cy="721"/>
            </a:xfrm>
            <a:custGeom>
              <a:avLst/>
              <a:gdLst>
                <a:gd name="rtl" fmla="*/ 135280 w 668800"/>
                <a:gd name="rtt" fmla="*/ 71440 h 296400"/>
                <a:gd name="rtr" fmla="*/ 530480 w 668800"/>
                <a:gd name="rtb" fmla="*/ 238640 h 296400"/>
              </a:gdLst>
              <a:ahLst/>
              <a:cxnLst/>
              <a:rect l="rtl" t="rtt" r="rtr" b="rtb"/>
              <a:pathLst>
                <a:path w="668800" h="296400">
                  <a:moveTo>
                    <a:pt x="30400" y="0"/>
                  </a:moveTo>
                  <a:lnTo>
                    <a:pt x="638400" y="0"/>
                  </a:lnTo>
                  <a:cubicBezTo>
                    <a:pt x="655181" y="0"/>
                    <a:pt x="668800" y="13619"/>
                    <a:pt x="668800" y="30400"/>
                  </a:cubicBezTo>
                  <a:lnTo>
                    <a:pt x="668800" y="266000"/>
                  </a:lnTo>
                  <a:cubicBezTo>
                    <a:pt x="668800" y="282781"/>
                    <a:pt x="655181" y="296400"/>
                    <a:pt x="638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内能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 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42970" y="1791335"/>
            <a:ext cx="3018790" cy="1903730"/>
            <a:chOff x="5514" y="3355"/>
            <a:chExt cx="4754" cy="2998"/>
          </a:xfrm>
        </p:grpSpPr>
        <p:sp>
          <p:nvSpPr>
            <p:cNvPr id="117" name="MMConnector"/>
            <p:cNvSpPr/>
            <p:nvPr/>
          </p:nvSpPr>
          <p:spPr>
            <a:xfrm>
              <a:off x="9005" y="4759"/>
              <a:ext cx="1263" cy="1594"/>
            </a:xfrm>
            <a:custGeom>
              <a:avLst/>
              <a:gdLst/>
              <a:ahLst/>
              <a:cxnLst/>
              <a:pathLst>
                <a:path w="875518" h="812385">
                  <a:moveTo>
                    <a:pt x="214640" y="328943"/>
                  </a:moveTo>
                  <a:cubicBezTo>
                    <a:pt x="227221" y="343383"/>
                    <a:pt x="245176" y="344098"/>
                    <a:pt x="255868" y="334112"/>
                  </a:cubicBezTo>
                  <a:cubicBezTo>
                    <a:pt x="266559" y="324125"/>
                    <a:pt x="266619" y="306597"/>
                    <a:pt x="253517" y="292628"/>
                  </a:cubicBezTo>
                  <a:cubicBezTo>
                    <a:pt x="241712" y="280041"/>
                    <a:pt x="229908" y="267454"/>
                    <a:pt x="218465" y="254454"/>
                  </a:cubicBezTo>
                  <a:cubicBezTo>
                    <a:pt x="207022" y="241454"/>
                    <a:pt x="195940" y="228040"/>
                    <a:pt x="185064" y="214416"/>
                  </a:cubicBezTo>
                  <a:cubicBezTo>
                    <a:pt x="174189" y="200793"/>
                    <a:pt x="163518" y="186959"/>
                    <a:pt x="153034" y="172937"/>
                  </a:cubicBezTo>
                  <a:cubicBezTo>
                    <a:pt x="142549" y="158915"/>
                    <a:pt x="132250" y="144706"/>
                    <a:pt x="122081" y="130367"/>
                  </a:cubicBezTo>
                  <a:cubicBezTo>
                    <a:pt x="111911" y="116028"/>
                    <a:pt x="101871" y="101559"/>
                    <a:pt x="91915" y="87000"/>
                  </a:cubicBezTo>
                  <a:cubicBezTo>
                    <a:pt x="81960" y="72440"/>
                    <a:pt x="72088" y="57790"/>
                    <a:pt x="62253" y="43087"/>
                  </a:cubicBezTo>
                  <a:cubicBezTo>
                    <a:pt x="52418" y="28384"/>
                    <a:pt x="42619" y="13627"/>
                    <a:pt x="32811" y="-1148"/>
                  </a:cubicBezTo>
                  <a:cubicBezTo>
                    <a:pt x="23003" y="-15924"/>
                    <a:pt x="13185" y="-30719"/>
                    <a:pt x="3311" y="-45500"/>
                  </a:cubicBezTo>
                  <a:cubicBezTo>
                    <a:pt x="-6564" y="-60280"/>
                    <a:pt x="-16495" y="-75046"/>
                    <a:pt x="-26530" y="-89763"/>
                  </a:cubicBezTo>
                  <a:cubicBezTo>
                    <a:pt x="-36566" y="-104480"/>
                    <a:pt x="-46705" y="-119148"/>
                    <a:pt x="-56999" y="-133728"/>
                  </a:cubicBezTo>
                  <a:cubicBezTo>
                    <a:pt x="-67293" y="-148309"/>
                    <a:pt x="-77740" y="-162801"/>
                    <a:pt x="-88392" y="-177163"/>
                  </a:cubicBezTo>
                  <a:cubicBezTo>
                    <a:pt x="-99045" y="-191524"/>
                    <a:pt x="-109902" y="-205755"/>
                    <a:pt x="-121017" y="-219801"/>
                  </a:cubicBezTo>
                  <a:cubicBezTo>
                    <a:pt x="-132133" y="-233848"/>
                    <a:pt x="-143506" y="-247711"/>
                    <a:pt x="-155190" y="-261328"/>
                  </a:cubicBezTo>
                  <a:cubicBezTo>
                    <a:pt x="-166875" y="-274944"/>
                    <a:pt x="-178871" y="-288315"/>
                    <a:pt x="-191229" y="-301361"/>
                  </a:cubicBezTo>
                  <a:cubicBezTo>
                    <a:pt x="-203588" y="-314408"/>
                    <a:pt x="-216309" y="-327131"/>
                    <a:pt x="-229437" y="-339439"/>
                  </a:cubicBezTo>
                  <a:cubicBezTo>
                    <a:pt x="-242565" y="-351747"/>
                    <a:pt x="-256100" y="-363640"/>
                    <a:pt x="-270073" y="-375011"/>
                  </a:cubicBezTo>
                  <a:cubicBezTo>
                    <a:pt x="-284046" y="-386381"/>
                    <a:pt x="-298457" y="-397230"/>
                    <a:pt x="-313309" y="-407442"/>
                  </a:cubicBezTo>
                  <a:cubicBezTo>
                    <a:pt x="-328160" y="-417653"/>
                    <a:pt x="-343453" y="-427228"/>
                    <a:pt x="-359174" y="-436054"/>
                  </a:cubicBezTo>
                  <a:cubicBezTo>
                    <a:pt x="-374895" y="-444881"/>
                    <a:pt x="-391044" y="-452959"/>
                    <a:pt x="-407510" y="-460200"/>
                  </a:cubicBezTo>
                  <a:cubicBezTo>
                    <a:pt x="-423977" y="-467440"/>
                    <a:pt x="-440761" y="-473844"/>
                    <a:pt x="-457960" y="-479358"/>
                  </a:cubicBezTo>
                  <a:cubicBezTo>
                    <a:pt x="-475160" y="-484872"/>
                    <a:pt x="-492776" y="-489497"/>
                    <a:pt x="-510007" y="-493240"/>
                  </a:cubicBezTo>
                  <a:cubicBezTo>
                    <a:pt x="-527238" y="-496984"/>
                    <a:pt x="-544084" y="-499847"/>
                    <a:pt x="-563062" y="-501831"/>
                  </a:cubicBezTo>
                  <a:cubicBezTo>
                    <a:pt x="-582039" y="-503814"/>
                    <a:pt x="-603148" y="-504918"/>
                    <a:pt x="-616566" y="-505366"/>
                  </a:cubicBezTo>
                  <a:cubicBezTo>
                    <a:pt x="-629985" y="-505814"/>
                    <a:pt x="-635712" y="-505607"/>
                    <a:pt x="-641440" y="-505400"/>
                  </a:cubicBezTo>
                  <a:cubicBezTo>
                    <a:pt x="-644174" y="-505301"/>
                    <a:pt x="-646000" y="-503690"/>
                    <a:pt x="-646000" y="-501600"/>
                  </a:cubicBezTo>
                  <a:cubicBezTo>
                    <a:pt x="-646000" y="-499510"/>
                    <a:pt x="-644176" y="-497801"/>
                    <a:pt x="-641440" y="-497800"/>
                  </a:cubicBezTo>
                  <a:cubicBezTo>
                    <a:pt x="-635770" y="-497797"/>
                    <a:pt x="-630101" y="-497794"/>
                    <a:pt x="-616901" y="-496870"/>
                  </a:cubicBezTo>
                  <a:cubicBezTo>
                    <a:pt x="-603701" y="-495945"/>
                    <a:pt x="-582970" y="-494099"/>
                    <a:pt x="-564418" y="-491473"/>
                  </a:cubicBezTo>
                  <a:cubicBezTo>
                    <a:pt x="-545865" y="-488847"/>
                    <a:pt x="-529491" y="-485441"/>
                    <a:pt x="-512806" y="-481171"/>
                  </a:cubicBezTo>
                  <a:cubicBezTo>
                    <a:pt x="-496122" y="-476902"/>
                    <a:pt x="-479127" y="-471769"/>
                    <a:pt x="-462602" y="-465798"/>
                  </a:cubicBezTo>
                  <a:cubicBezTo>
                    <a:pt x="-446077" y="-459827"/>
                    <a:pt x="-430021" y="-453017"/>
                    <a:pt x="-414321" y="-445417"/>
                  </a:cubicBezTo>
                  <a:cubicBezTo>
                    <a:pt x="-398621" y="-437817"/>
                    <a:pt x="-383277" y="-429427"/>
                    <a:pt x="-368380" y="-420332"/>
                  </a:cubicBezTo>
                  <a:cubicBezTo>
                    <a:pt x="-353483" y="-411237"/>
                    <a:pt x="-339034" y="-401438"/>
                    <a:pt x="-325028" y="-391035"/>
                  </a:cubicBezTo>
                  <a:cubicBezTo>
                    <a:pt x="-311023" y="-380632"/>
                    <a:pt x="-297462" y="-369625"/>
                    <a:pt x="-284333" y="-358118"/>
                  </a:cubicBezTo>
                  <a:cubicBezTo>
                    <a:pt x="-271203" y="-346611"/>
                    <a:pt x="-258504" y="-334605"/>
                    <a:pt x="-246199" y="-322193"/>
                  </a:cubicBezTo>
                  <a:cubicBezTo>
                    <a:pt x="-233894" y="-309782"/>
                    <a:pt x="-221983" y="-296966"/>
                    <a:pt x="-210419" y="-283829"/>
                  </a:cubicBezTo>
                  <a:cubicBezTo>
                    <a:pt x="-198855" y="-270692"/>
                    <a:pt x="-187638" y="-257232"/>
                    <a:pt x="-176716" y="-243521"/>
                  </a:cubicBezTo>
                  <a:cubicBezTo>
                    <a:pt x="-165794" y="-229810"/>
                    <a:pt x="-155166" y="-215846"/>
                    <a:pt x="-144780" y="-201687"/>
                  </a:cubicBezTo>
                  <a:cubicBezTo>
                    <a:pt x="-134393" y="-187528"/>
                    <a:pt x="-124248" y="-173173"/>
                    <a:pt x="-114291" y="-158671"/>
                  </a:cubicBezTo>
                  <a:cubicBezTo>
                    <a:pt x="-104334" y="-144168"/>
                    <a:pt x="-94565" y="-129517"/>
                    <a:pt x="-84932" y="-114757"/>
                  </a:cubicBezTo>
                  <a:cubicBezTo>
                    <a:pt x="-75300" y="-99998"/>
                    <a:pt x="-65804" y="-85129"/>
                    <a:pt x="-56394" y="-70185"/>
                  </a:cubicBezTo>
                  <a:cubicBezTo>
                    <a:pt x="-46985" y="-55241"/>
                    <a:pt x="-37661" y="-40221"/>
                    <a:pt x="-28374" y="-25157"/>
                  </a:cubicBezTo>
                  <a:cubicBezTo>
                    <a:pt x="-19087" y="-10092"/>
                    <a:pt x="-9837" y="5017"/>
                    <a:pt x="-573" y="20144"/>
                  </a:cubicBezTo>
                  <a:cubicBezTo>
                    <a:pt x="8690" y="35271"/>
                    <a:pt x="17967" y="50414"/>
                    <a:pt x="27308" y="65547"/>
                  </a:cubicBezTo>
                  <a:cubicBezTo>
                    <a:pt x="36649" y="80679"/>
                    <a:pt x="46054" y="95801"/>
                    <a:pt x="55576" y="110880"/>
                  </a:cubicBezTo>
                  <a:cubicBezTo>
                    <a:pt x="65099" y="125960"/>
                    <a:pt x="74739" y="140998"/>
                    <a:pt x="84551" y="155962"/>
                  </a:cubicBezTo>
                  <a:cubicBezTo>
                    <a:pt x="94362" y="170926"/>
                    <a:pt x="104345" y="185817"/>
                    <a:pt x="114570" y="200586"/>
                  </a:cubicBezTo>
                  <a:cubicBezTo>
                    <a:pt x="124795" y="215355"/>
                    <a:pt x="135262" y="230002"/>
                    <a:pt x="145996" y="244507"/>
                  </a:cubicBezTo>
                  <a:cubicBezTo>
                    <a:pt x="156730" y="259011"/>
                    <a:pt x="167731" y="273372"/>
                    <a:pt x="179216" y="287421"/>
                  </a:cubicBezTo>
                  <a:cubicBezTo>
                    <a:pt x="190701" y="301469"/>
                    <a:pt x="202671" y="315206"/>
                    <a:pt x="214640" y="328943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5514" y="3355"/>
              <a:ext cx="2589" cy="721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分子热运动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92135" y="1631315"/>
            <a:ext cx="699135" cy="322580"/>
            <a:chOff x="12993" y="3103"/>
            <a:chExt cx="1101" cy="508"/>
          </a:xfrm>
        </p:grpSpPr>
        <p:sp>
          <p:nvSpPr>
            <p:cNvPr id="177" name="MMConnector"/>
            <p:cNvSpPr/>
            <p:nvPr/>
          </p:nvSpPr>
          <p:spPr>
            <a:xfrm>
              <a:off x="12993" y="3565"/>
              <a:ext cx="547" cy="4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3266" y="3103"/>
              <a:ext cx="829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192135" y="2040890"/>
            <a:ext cx="3291205" cy="360045"/>
            <a:chOff x="12993" y="3748"/>
            <a:chExt cx="5183" cy="567"/>
          </a:xfrm>
        </p:grpSpPr>
        <p:sp>
          <p:nvSpPr>
            <p:cNvPr id="178" name="MMConnector"/>
            <p:cNvSpPr/>
            <p:nvPr/>
          </p:nvSpPr>
          <p:spPr>
            <a:xfrm>
              <a:off x="12993" y="3831"/>
              <a:ext cx="547" cy="485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4" name="SubTopic"/>
            <p:cNvSpPr/>
            <p:nvPr/>
          </p:nvSpPr>
          <p:spPr>
            <a:xfrm>
              <a:off x="13284" y="3748"/>
              <a:ext cx="4893" cy="370"/>
            </a:xfrm>
            <a:custGeom>
              <a:avLst/>
              <a:gdLst>
                <a:gd name="rtl" fmla="*/ 54150 w 1474400"/>
                <a:gd name="rtt" fmla="*/ 26030 h 180500"/>
                <a:gd name="rtr" fmla="*/ 1422150 w 1474400"/>
                <a:gd name="rtb" fmla="*/ 162830 h 180500"/>
              </a:gdLst>
              <a:ahLst/>
              <a:cxnLst/>
              <a:rect l="rtl" t="rtt" r="rtr" b="rtb"/>
              <a:pathLst>
                <a:path w="1474400" h="180500" stroke="0">
                  <a:moveTo>
                    <a:pt x="0" y="0"/>
                  </a:moveTo>
                  <a:lnTo>
                    <a:pt x="1474400" y="0"/>
                  </a:lnTo>
                  <a:lnTo>
                    <a:pt x="1474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474400" h="180500" fill="none">
                  <a:moveTo>
                    <a:pt x="0" y="180500"/>
                  </a:moveTo>
                  <a:lnTo>
                    <a:pt x="1474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四冲程汽油机的工作过程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863965" y="3155315"/>
            <a:ext cx="627380" cy="323215"/>
            <a:chOff x="14051" y="5503"/>
            <a:chExt cx="988" cy="509"/>
          </a:xfrm>
        </p:grpSpPr>
        <p:sp>
          <p:nvSpPr>
            <p:cNvPr id="201" name="MMConnector"/>
            <p:cNvSpPr/>
            <p:nvPr/>
          </p:nvSpPr>
          <p:spPr>
            <a:xfrm>
              <a:off x="14051" y="5966"/>
              <a:ext cx="547" cy="4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4211" y="5503"/>
              <a:ext cx="829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热值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863965" y="3870960"/>
            <a:ext cx="2978785" cy="814070"/>
            <a:chOff x="14051" y="6630"/>
            <a:chExt cx="4691" cy="1282"/>
          </a:xfrm>
        </p:grpSpPr>
        <p:sp>
          <p:nvSpPr>
            <p:cNvPr id="202" name="MMConnector"/>
            <p:cNvSpPr/>
            <p:nvPr/>
          </p:nvSpPr>
          <p:spPr>
            <a:xfrm>
              <a:off x="14051" y="6630"/>
              <a:ext cx="547" cy="1282"/>
            </a:xfrm>
            <a:custGeom>
              <a:avLst/>
              <a:gdLst/>
              <a:ahLst/>
              <a:cxnLst/>
              <a:pathLst>
                <a:path w="250800" h="527250" fill="none">
                  <a:moveTo>
                    <a:pt x="-125400" y="-263625"/>
                  </a:moveTo>
                  <a:cubicBezTo>
                    <a:pt x="30216" y="-263625"/>
                    <a:pt x="-78864" y="263625"/>
                    <a:pt x="125400" y="263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4318" y="6832"/>
              <a:ext cx="4425" cy="468"/>
            </a:xfrm>
            <a:custGeom>
              <a:avLst/>
              <a:gdLst>
                <a:gd name="rtl" fmla="*/ 54150 w 1352800"/>
                <a:gd name="rtt" fmla="*/ 26030 h 180500"/>
                <a:gd name="rtr" fmla="*/ 1300550 w 1352800"/>
                <a:gd name="rtb" fmla="*/ 162830 h 180500"/>
              </a:gdLst>
              <a:ahLst/>
              <a:cxnLst/>
              <a:rect l="rtl" t="rtt" r="rtr" b="rtb"/>
              <a:pathLst>
                <a:path w="1352800" h="180500" stroke="0">
                  <a:moveTo>
                    <a:pt x="0" y="0"/>
                  </a:moveTo>
                  <a:lnTo>
                    <a:pt x="1352800" y="0"/>
                  </a:lnTo>
                  <a:lnTo>
                    <a:pt x="1352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352800" h="180500" fill="none">
                  <a:moveTo>
                    <a:pt x="0" y="180500"/>
                  </a:moveTo>
                  <a:lnTo>
                    <a:pt x="1352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热效率计算公式的应用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76855" y="2771775"/>
            <a:ext cx="1189990" cy="1186815"/>
            <a:chOff x="4465" y="4899"/>
            <a:chExt cx="1874" cy="1869"/>
          </a:xfrm>
        </p:grpSpPr>
        <p:sp>
          <p:nvSpPr>
            <p:cNvPr id="297" name="MMConnector"/>
            <p:cNvSpPr/>
            <p:nvPr/>
          </p:nvSpPr>
          <p:spPr>
            <a:xfrm>
              <a:off x="5793" y="5926"/>
              <a:ext cx="547" cy="843"/>
            </a:xfrm>
            <a:custGeom>
              <a:avLst/>
              <a:gdLst/>
              <a:ahLst/>
              <a:cxnLst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4465" y="4899"/>
              <a:ext cx="1101" cy="60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76730" y="1163955"/>
            <a:ext cx="1838960" cy="1123315"/>
            <a:chOff x="2890" y="2367"/>
            <a:chExt cx="2896" cy="1769"/>
          </a:xfrm>
        </p:grpSpPr>
        <p:sp>
          <p:nvSpPr>
            <p:cNvPr id="321" name="MMConnector"/>
            <p:cNvSpPr/>
            <p:nvPr/>
          </p:nvSpPr>
          <p:spPr>
            <a:xfrm>
              <a:off x="5240" y="3294"/>
              <a:ext cx="547" cy="843"/>
            </a:xfrm>
            <a:custGeom>
              <a:avLst/>
              <a:gdLst/>
              <a:ahLst/>
              <a:cxnLst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890" y="2367"/>
              <a:ext cx="2225" cy="505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物质的构成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04975" y="1640205"/>
            <a:ext cx="1910715" cy="394335"/>
            <a:chOff x="2777" y="3117"/>
            <a:chExt cx="3009" cy="621"/>
          </a:xfrm>
        </p:grpSpPr>
        <p:sp>
          <p:nvSpPr>
            <p:cNvPr id="322" name="MMConnector"/>
            <p:cNvSpPr/>
            <p:nvPr/>
          </p:nvSpPr>
          <p:spPr>
            <a:xfrm>
              <a:off x="5240" y="3692"/>
              <a:ext cx="547" cy="4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2777" y="3117"/>
              <a:ext cx="2254" cy="538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分子热运动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251075" y="3143250"/>
            <a:ext cx="1715770" cy="647065"/>
            <a:chOff x="3637" y="5484"/>
            <a:chExt cx="2702" cy="1019"/>
          </a:xfrm>
        </p:grpSpPr>
        <p:sp>
          <p:nvSpPr>
            <p:cNvPr id="392" name="MMConnector"/>
            <p:cNvSpPr/>
            <p:nvPr/>
          </p:nvSpPr>
          <p:spPr>
            <a:xfrm>
              <a:off x="5793" y="6191"/>
              <a:ext cx="547" cy="31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3637" y="5484"/>
              <a:ext cx="1883" cy="53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1790" y="2218055"/>
            <a:ext cx="3263900" cy="608330"/>
            <a:chOff x="646" y="4027"/>
            <a:chExt cx="5140" cy="958"/>
          </a:xfrm>
        </p:grpSpPr>
        <p:sp>
          <p:nvSpPr>
            <p:cNvPr id="147" name="MMConnector"/>
            <p:cNvSpPr/>
            <p:nvPr/>
          </p:nvSpPr>
          <p:spPr>
            <a:xfrm>
              <a:off x="5228" y="4137"/>
              <a:ext cx="559" cy="849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646" y="4027"/>
              <a:ext cx="4309" cy="515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分子间的相互作用力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78280" y="3721100"/>
            <a:ext cx="2489200" cy="432435"/>
            <a:chOff x="2420" y="6394"/>
            <a:chExt cx="3920" cy="681"/>
          </a:xfrm>
        </p:grpSpPr>
        <p:sp>
          <p:nvSpPr>
            <p:cNvPr id="151" name="MMConnector"/>
            <p:cNvSpPr/>
            <p:nvPr/>
          </p:nvSpPr>
          <p:spPr>
            <a:xfrm>
              <a:off x="5793" y="6590"/>
              <a:ext cx="547" cy="485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2420" y="6394"/>
              <a:ext cx="3145" cy="439"/>
            </a:xfrm>
            <a:custGeom>
              <a:avLst/>
              <a:gdLst>
                <a:gd name="rtl" fmla="*/ 54150 w 988000"/>
                <a:gd name="rtt" fmla="*/ 26030 h 180500"/>
                <a:gd name="rtr" fmla="*/ 935750 w 988000"/>
                <a:gd name="rtb" fmla="*/ 162830 h 180500"/>
              </a:gdLst>
              <a:ahLst/>
              <a:cxnLst/>
              <a:rect l="rtl" t="rtt" r="rtr" b="rtb"/>
              <a:pathLst>
                <a:path w="988000" h="180500" stroke="0">
                  <a:moveTo>
                    <a:pt x="0" y="0"/>
                  </a:moveTo>
                  <a:lnTo>
                    <a:pt x="988000" y="0"/>
                  </a:lnTo>
                  <a:lnTo>
                    <a:pt x="988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988000" h="180500" fill="none">
                  <a:moveTo>
                    <a:pt x="0" y="180500"/>
                  </a:moveTo>
                  <a:lnTo>
                    <a:pt x="988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改变内能的方式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2280" y="3552190"/>
            <a:ext cx="1214755" cy="532130"/>
            <a:chOff x="820" y="6128"/>
            <a:chExt cx="1913" cy="838"/>
          </a:xfrm>
        </p:grpSpPr>
        <p:sp>
          <p:nvSpPr>
            <p:cNvPr id="158" name="MMConnector"/>
            <p:cNvSpPr/>
            <p:nvPr/>
          </p:nvSpPr>
          <p:spPr>
            <a:xfrm>
              <a:off x="2187" y="6700"/>
              <a:ext cx="547" cy="26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820" y="6128"/>
              <a:ext cx="1094" cy="439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热传递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1790" y="4032885"/>
            <a:ext cx="1336675" cy="371475"/>
            <a:chOff x="646" y="6885"/>
            <a:chExt cx="2105" cy="585"/>
          </a:xfrm>
        </p:grpSpPr>
        <p:sp>
          <p:nvSpPr>
            <p:cNvPr id="160" name="MMConnector"/>
            <p:cNvSpPr/>
            <p:nvPr/>
          </p:nvSpPr>
          <p:spPr>
            <a:xfrm>
              <a:off x="2187" y="7066"/>
              <a:ext cx="564" cy="405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646" y="6885"/>
              <a:ext cx="1268" cy="41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做功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92120" y="4098925"/>
            <a:ext cx="974725" cy="814070"/>
            <a:chOff x="4804" y="6989"/>
            <a:chExt cx="1535" cy="1282"/>
          </a:xfrm>
        </p:grpSpPr>
        <p:sp>
          <p:nvSpPr>
            <p:cNvPr id="165" name="MMConnector"/>
            <p:cNvSpPr/>
            <p:nvPr/>
          </p:nvSpPr>
          <p:spPr>
            <a:xfrm>
              <a:off x="5793" y="6989"/>
              <a:ext cx="547" cy="1282"/>
            </a:xfrm>
            <a:custGeom>
              <a:avLst/>
              <a:gdLst/>
              <a:ahLst/>
              <a:cxnLst/>
              <a:pathLst>
                <a:path w="250800" h="527250" fill="none">
                  <a:moveTo>
                    <a:pt x="125400" y="-263625"/>
                  </a:moveTo>
                  <a:cubicBezTo>
                    <a:pt x="-30216" y="-263625"/>
                    <a:pt x="78864" y="263625"/>
                    <a:pt x="-125400" y="263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3" name="SubTopic"/>
            <p:cNvSpPr/>
            <p:nvPr/>
          </p:nvSpPr>
          <p:spPr>
            <a:xfrm>
              <a:off x="4804" y="7191"/>
              <a:ext cx="829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25750" y="4913630"/>
            <a:ext cx="1261745" cy="641350"/>
            <a:chOff x="4542" y="8272"/>
            <a:chExt cx="1987" cy="1010"/>
          </a:xfrm>
        </p:grpSpPr>
        <p:sp>
          <p:nvSpPr>
            <p:cNvPr id="167" name="MMConnector"/>
            <p:cNvSpPr/>
            <p:nvPr/>
          </p:nvSpPr>
          <p:spPr>
            <a:xfrm>
              <a:off x="5983" y="8970"/>
              <a:ext cx="547" cy="31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6" name="SubTopic"/>
            <p:cNvSpPr/>
            <p:nvPr/>
          </p:nvSpPr>
          <p:spPr>
            <a:xfrm>
              <a:off x="4542" y="8272"/>
              <a:ext cx="1138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453005" y="5257165"/>
            <a:ext cx="1634490" cy="407035"/>
            <a:chOff x="3955" y="8813"/>
            <a:chExt cx="2574" cy="641"/>
          </a:xfrm>
        </p:grpSpPr>
        <p:sp>
          <p:nvSpPr>
            <p:cNvPr id="169" name="MMConnector"/>
            <p:cNvSpPr/>
            <p:nvPr/>
          </p:nvSpPr>
          <p:spPr>
            <a:xfrm>
              <a:off x="5983" y="9236"/>
              <a:ext cx="547" cy="219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8" name="SubTopic"/>
            <p:cNvSpPr/>
            <p:nvPr/>
          </p:nvSpPr>
          <p:spPr>
            <a:xfrm>
              <a:off x="3955" y="8813"/>
              <a:ext cx="1754" cy="533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39520" y="5664200"/>
            <a:ext cx="2847975" cy="506730"/>
            <a:chOff x="2044" y="9454"/>
            <a:chExt cx="4485" cy="798"/>
          </a:xfrm>
        </p:grpSpPr>
        <p:sp>
          <p:nvSpPr>
            <p:cNvPr id="171" name="MMConnector"/>
            <p:cNvSpPr/>
            <p:nvPr/>
          </p:nvSpPr>
          <p:spPr>
            <a:xfrm>
              <a:off x="5983" y="9502"/>
              <a:ext cx="547" cy="751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0" name="SubTopic"/>
            <p:cNvSpPr/>
            <p:nvPr/>
          </p:nvSpPr>
          <p:spPr>
            <a:xfrm>
              <a:off x="2044" y="9454"/>
              <a:ext cx="3779" cy="40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水比热容大的应用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65335" y="2649220"/>
            <a:ext cx="700405" cy="1037590"/>
            <a:chOff x="15313" y="4706"/>
            <a:chExt cx="1103" cy="1634"/>
          </a:xfrm>
        </p:grpSpPr>
        <p:sp>
          <p:nvSpPr>
            <p:cNvPr id="173" name="MMConnector"/>
            <p:cNvSpPr/>
            <p:nvPr/>
          </p:nvSpPr>
          <p:spPr>
            <a:xfrm>
              <a:off x="15313" y="5544"/>
              <a:ext cx="547" cy="797"/>
            </a:xfrm>
            <a:custGeom>
              <a:avLst/>
              <a:gdLst/>
              <a:ahLst/>
              <a:cxnLst/>
              <a:pathLst>
                <a:path w="250800" h="327750" fill="none">
                  <a:moveTo>
                    <a:pt x="-125400" y="163875"/>
                  </a:moveTo>
                  <a:cubicBezTo>
                    <a:pt x="11859" y="163875"/>
                    <a:pt x="-36032" y="-163875"/>
                    <a:pt x="125400" y="-1638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2" name="SubTopic"/>
            <p:cNvSpPr/>
            <p:nvPr/>
          </p:nvSpPr>
          <p:spPr>
            <a:xfrm>
              <a:off x="15430" y="4706"/>
              <a:ext cx="986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665335" y="2915285"/>
            <a:ext cx="1179830" cy="603885"/>
            <a:chOff x="15313" y="5125"/>
            <a:chExt cx="1858" cy="951"/>
          </a:xfrm>
        </p:grpSpPr>
        <p:sp>
          <p:nvSpPr>
            <p:cNvPr id="175" name="MMConnector"/>
            <p:cNvSpPr/>
            <p:nvPr/>
          </p:nvSpPr>
          <p:spPr>
            <a:xfrm>
              <a:off x="15313" y="5810"/>
              <a:ext cx="547" cy="26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4" name="SubTopic"/>
            <p:cNvSpPr/>
            <p:nvPr/>
          </p:nvSpPr>
          <p:spPr>
            <a:xfrm>
              <a:off x="15511" y="5125"/>
              <a:ext cx="1661" cy="530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737090" y="3324225"/>
            <a:ext cx="699770" cy="363220"/>
            <a:chOff x="15426" y="5769"/>
            <a:chExt cx="1102" cy="572"/>
          </a:xfrm>
        </p:grpSpPr>
        <p:sp>
          <p:nvSpPr>
            <p:cNvPr id="179" name="MMConnector"/>
            <p:cNvSpPr/>
            <p:nvPr/>
          </p:nvSpPr>
          <p:spPr>
            <a:xfrm>
              <a:off x="15426" y="6075"/>
              <a:ext cx="547" cy="26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6" name="SubTopic"/>
            <p:cNvSpPr/>
            <p:nvPr/>
          </p:nvSpPr>
          <p:spPr>
            <a:xfrm>
              <a:off x="15700" y="5769"/>
              <a:ext cx="829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737090" y="3662045"/>
            <a:ext cx="1397000" cy="530860"/>
            <a:chOff x="15426" y="6301"/>
            <a:chExt cx="2200" cy="836"/>
          </a:xfrm>
        </p:grpSpPr>
        <p:sp>
          <p:nvSpPr>
            <p:cNvPr id="182" name="MMConnector"/>
            <p:cNvSpPr/>
            <p:nvPr/>
          </p:nvSpPr>
          <p:spPr>
            <a:xfrm>
              <a:off x="15426" y="6341"/>
              <a:ext cx="547" cy="797"/>
            </a:xfrm>
            <a:custGeom>
              <a:avLst/>
              <a:gdLst/>
              <a:ahLst/>
              <a:cxnLst/>
              <a:pathLst>
                <a:path w="250800" h="327750" fill="none">
                  <a:moveTo>
                    <a:pt x="-125400" y="-163875"/>
                  </a:moveTo>
                  <a:cubicBezTo>
                    <a:pt x="11859" y="-163875"/>
                    <a:pt x="-36032" y="163875"/>
                    <a:pt x="125400" y="1638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1" name="SubTopic"/>
            <p:cNvSpPr/>
            <p:nvPr/>
          </p:nvSpPr>
          <p:spPr>
            <a:xfrm>
              <a:off x="15700" y="6301"/>
              <a:ext cx="1927" cy="439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热量计算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1155" y="1484630"/>
            <a:ext cx="1527175" cy="590550"/>
            <a:chOff x="645" y="2872"/>
            <a:chExt cx="2405" cy="930"/>
          </a:xfrm>
        </p:grpSpPr>
        <p:sp>
          <p:nvSpPr>
            <p:cNvPr id="184" name="MMConnector"/>
            <p:cNvSpPr/>
            <p:nvPr/>
          </p:nvSpPr>
          <p:spPr>
            <a:xfrm>
              <a:off x="2504" y="3536"/>
              <a:ext cx="547" cy="26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3" name="SubTopic"/>
            <p:cNvSpPr/>
            <p:nvPr/>
          </p:nvSpPr>
          <p:spPr>
            <a:xfrm>
              <a:off x="645" y="2872"/>
              <a:ext cx="1609" cy="53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扩散现象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51155" y="1809115"/>
            <a:ext cx="1527175" cy="434975"/>
            <a:chOff x="645" y="3383"/>
            <a:chExt cx="2405" cy="685"/>
          </a:xfrm>
        </p:grpSpPr>
        <p:sp>
          <p:nvSpPr>
            <p:cNvPr id="186" name="MMConnector"/>
            <p:cNvSpPr/>
            <p:nvPr/>
          </p:nvSpPr>
          <p:spPr>
            <a:xfrm>
              <a:off x="2504" y="3802"/>
              <a:ext cx="547" cy="26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5" name="SubTopic"/>
            <p:cNvSpPr/>
            <p:nvPr/>
          </p:nvSpPr>
          <p:spPr>
            <a:xfrm>
              <a:off x="645" y="3383"/>
              <a:ext cx="1741" cy="53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745855" y="4751705"/>
            <a:ext cx="1876425" cy="480695"/>
            <a:chOff x="13865" y="8017"/>
            <a:chExt cx="2955" cy="757"/>
          </a:xfrm>
        </p:grpSpPr>
        <p:sp>
          <p:nvSpPr>
            <p:cNvPr id="189" name="MMConnector"/>
            <p:cNvSpPr/>
            <p:nvPr/>
          </p:nvSpPr>
          <p:spPr>
            <a:xfrm>
              <a:off x="13865" y="8562"/>
              <a:ext cx="547" cy="213"/>
            </a:xfrm>
            <a:custGeom>
              <a:avLst/>
              <a:gdLst/>
              <a:ahLst/>
              <a:cxnLst/>
              <a:pathLst>
                <a:path w="250800" h="87400" fill="none">
                  <a:moveTo>
                    <a:pt x="-125400" y="43700"/>
                  </a:moveTo>
                  <a:cubicBezTo>
                    <a:pt x="-14816" y="43700"/>
                    <a:pt x="26210" y="-43700"/>
                    <a:pt x="125400" y="-437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7" name="SubTopic"/>
            <p:cNvSpPr/>
            <p:nvPr/>
          </p:nvSpPr>
          <p:spPr>
            <a:xfrm>
              <a:off x="14092" y="8017"/>
              <a:ext cx="2728" cy="418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能量守恒定律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745855" y="5090160"/>
            <a:ext cx="2806065" cy="1290955"/>
            <a:chOff x="13865" y="8550"/>
            <a:chExt cx="4419" cy="2033"/>
          </a:xfrm>
        </p:grpSpPr>
        <p:sp>
          <p:nvSpPr>
            <p:cNvPr id="191" name="MMConnector"/>
            <p:cNvSpPr/>
            <p:nvPr/>
          </p:nvSpPr>
          <p:spPr>
            <a:xfrm>
              <a:off x="13865" y="9333"/>
              <a:ext cx="547" cy="1250"/>
            </a:xfrm>
            <a:custGeom>
              <a:avLst/>
              <a:gdLst/>
              <a:ahLst/>
              <a:cxnLst/>
              <a:pathLst>
                <a:path w="250800" h="267900" fill="none">
                  <a:moveTo>
                    <a:pt x="-125400" y="-133950"/>
                  </a:moveTo>
                  <a:cubicBezTo>
                    <a:pt x="5564" y="-133950"/>
                    <a:pt x="-21342" y="133950"/>
                    <a:pt x="125400" y="1339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0" name="SubTopic"/>
            <p:cNvSpPr/>
            <p:nvPr/>
          </p:nvSpPr>
          <p:spPr>
            <a:xfrm>
              <a:off x="14004" y="8550"/>
              <a:ext cx="4281" cy="1385"/>
            </a:xfrm>
            <a:custGeom>
              <a:avLst/>
              <a:gdLst>
                <a:gd name="rtl" fmla="*/ 54150 w 1109600"/>
                <a:gd name="rtt" fmla="*/ 26030 h 317300"/>
                <a:gd name="rtr" fmla="*/ 1057350 w 1109600"/>
                <a:gd name="rtb" fmla="*/ 299630 h 317300"/>
              </a:gdLst>
              <a:ahLst/>
              <a:cxnLst/>
              <a:rect l="rtl" t="rtt" r="rtr" b="rtb"/>
              <a:pathLst>
                <a:path w="1109600" h="3173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317300"/>
                  </a:lnTo>
                  <a:lnTo>
                    <a:pt x="0" y="317300"/>
                  </a:lnTo>
                  <a:lnTo>
                    <a:pt x="0" y="0"/>
                  </a:lnTo>
                  <a:close/>
                </a:path>
                <a:path w="1109600" h="317300" fill="none">
                  <a:moveTo>
                    <a:pt x="0" y="317300"/>
                  </a:moveTo>
                  <a:lnTo>
                    <a:pt x="1109600" y="3173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能量的转化和转移具有一定方向性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14705" y="774700"/>
            <a:ext cx="1056195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停表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记录加热时间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2. </a:t>
            </a:r>
            <a:r>
              <a:rPr lang="zh-CN" sz="2400">
                <a:ea typeface="宋体" panose="02010600030101010101" pitchFamily="2" charset="-122"/>
              </a:rPr>
              <a:t>实验中选择</a:t>
            </a:r>
            <a:r>
              <a:rPr lang="zh-CN" sz="2400" u="sng">
                <a:ea typeface="宋体" panose="02010600030101010101" pitchFamily="2" charset="-122"/>
              </a:rPr>
              <a:t>质量、初温相同的不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</a:rPr>
              <a:t>同物质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实验装置的安装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u="sng">
                <a:ea typeface="宋体" panose="02010600030101010101" pitchFamily="2" charset="-122"/>
              </a:rPr>
              <a:t>自下而上</a:t>
            </a:r>
            <a:r>
              <a:rPr lang="zh-CN" sz="2400">
                <a:ea typeface="宋体" panose="02010600030101010101" pitchFamily="2" charset="-122"/>
              </a:rPr>
              <a:t>的顺序进行安装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4. </a:t>
            </a:r>
            <a:r>
              <a:rPr lang="zh-CN" sz="2400">
                <a:ea typeface="宋体" panose="02010600030101010101" pitchFamily="2" charset="-122"/>
              </a:rPr>
              <a:t>实验方法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转换法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(1)</a:t>
            </a:r>
            <a:r>
              <a:rPr lang="zh-CN" sz="2400" u="sng">
                <a:ea typeface="宋体" panose="02010600030101010101" pitchFamily="2" charset="-122"/>
              </a:rPr>
              <a:t>加热相同的时间</a:t>
            </a:r>
            <a:r>
              <a:rPr lang="zh-CN" sz="2400">
                <a:ea typeface="宋体" panose="02010600030101010101" pitchFamily="2" charset="-122"/>
              </a:rPr>
              <a:t>，通过比较温度变化的快慢来判断物质的吸热能力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u="sng">
                <a:ea typeface="宋体" panose="02010600030101010101" pitchFamily="2" charset="-122"/>
              </a:rPr>
              <a:t>温度变化越快</a:t>
            </a:r>
            <a:r>
              <a:rPr lang="zh-CN" sz="2400">
                <a:ea typeface="宋体" panose="02010600030101010101" pitchFamily="2" charset="-122"/>
              </a:rPr>
              <a:t>的物质</a:t>
            </a:r>
            <a:r>
              <a:rPr lang="zh-CN" sz="2400" u="sng">
                <a:ea typeface="宋体" panose="02010600030101010101" pitchFamily="2" charset="-122"/>
              </a:rPr>
              <a:t>吸热能力越弱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 u="sng">
                <a:ea typeface="宋体" panose="02010600030101010101" pitchFamily="2" charset="-122"/>
              </a:rPr>
              <a:t>升高相同的温度</a:t>
            </a:r>
            <a:r>
              <a:rPr lang="zh-CN" sz="2400">
                <a:ea typeface="宋体" panose="02010600030101010101" pitchFamily="2" charset="-122"/>
              </a:rPr>
              <a:t>，通过比较加热时间的长短来判断物质的吸热能力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u="sng">
                <a:ea typeface="宋体" panose="02010600030101010101" pitchFamily="2" charset="-122"/>
              </a:rPr>
              <a:t>加热时间越长</a:t>
            </a:r>
            <a:r>
              <a:rPr lang="zh-CN" sz="2400">
                <a:ea typeface="宋体" panose="02010600030101010101" pitchFamily="2" charset="-122"/>
              </a:rPr>
              <a:t>的物质</a:t>
            </a:r>
            <a:r>
              <a:rPr lang="zh-CN" sz="2400" u="sng">
                <a:ea typeface="宋体" panose="02010600030101010101" pitchFamily="2" charset="-122"/>
              </a:rPr>
              <a:t>吸热能力越强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【分析数据，总结结论】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根据表格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数据做温度－时间图像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75360" y="1083945"/>
            <a:ext cx="105619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>
                <a:ea typeface="宋体" panose="02010600030101010101" pitchFamily="2" charset="-122"/>
              </a:rPr>
              <a:t>分析图像数据，总结结论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温度－时间图像开始不是直线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容器刚开始吸收热量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改进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容器进行预热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8. </a:t>
            </a:r>
            <a:r>
              <a:rPr lang="zh-CN" sz="2400">
                <a:ea typeface="宋体" panose="02010600030101010101" pitchFamily="2" charset="-122"/>
              </a:rPr>
              <a:t>相同质量的相同物质升高相同温度，加热时间不同的原因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热源供热不稳定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9. </a:t>
            </a:r>
            <a:r>
              <a:rPr lang="zh-CN" sz="2400">
                <a:ea typeface="宋体" panose="02010600030101010101" pitchFamily="2" charset="-122"/>
              </a:rPr>
              <a:t>同规格电加热器代替酒精灯的优点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更准确地控制相同时间内提供相同的热量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内部加热，热量损失少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88060" y="1972945"/>
            <a:ext cx="97383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+mj-ea"/>
                <a:ea typeface="+mj-ea"/>
              </a:rPr>
              <a:t>例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泰州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如图甲所示是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探究不同物质吸热升温的现象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实验装置，小华用两个相同的容器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图中用虚线框表示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分别装入质量相等的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两种液体，用相同的装置加热．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从实验效果考虑，本实验选择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烧杯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易拉罐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作为盛放液体的容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器较好，实验中使用玻璃棒的目的是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059180" y="108394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705533" y="5654675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例题图甲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48098" b="20363"/>
          <a:stretch>
            <a:fillRect/>
          </a:stretch>
        </p:blipFill>
        <p:spPr>
          <a:xfrm>
            <a:off x="7517765" y="3277870"/>
            <a:ext cx="3674745" cy="219837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416550" y="3700780"/>
            <a:ext cx="1256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易拉罐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54735" y="5367655"/>
            <a:ext cx="2613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使液体均匀受热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46100" y="842645"/>
            <a:ext cx="110464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两种液体吸收热量的多少可通过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液体升高的温度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加热时间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比较．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根据实验数据绘制的温度与时间的关系图像如图乙所示，分析图像可知：质量相等的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两种液体，在升高相同温度时，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吸收的热量较多；质量相等的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两种液体，在吸收相同热量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时，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升温较高．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冬天，小华想自制一个暖手袋，若只能从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sz="2400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中选一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种液体装入暖手袋中作为供热物质，则应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选择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433060" y="946785"/>
            <a:ext cx="1515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加热时间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757035" y="2578735"/>
            <a:ext cx="358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02410" y="3678555"/>
            <a:ext cx="681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44625" y="5360035"/>
            <a:ext cx="577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806815" y="5824220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例题图乙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51902" b="17052"/>
          <a:stretch>
            <a:fillRect/>
          </a:stretch>
        </p:blipFill>
        <p:spPr>
          <a:xfrm>
            <a:off x="7727950" y="3304540"/>
            <a:ext cx="3661410" cy="24618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81075" y="92392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08685" y="1382395"/>
            <a:ext cx="103257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图甲所示的器材在安装装置时，应该先确定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石棉网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温度计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的位置．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>
                <a:ea typeface="宋体" panose="02010600030101010101" pitchFamily="2" charset="-122"/>
              </a:rPr>
              <a:t>小华使用两套完全相同的装置的目的是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</a:t>
            </a:r>
            <a:r>
              <a:rPr lang="zh-CN" sz="2400">
                <a:ea typeface="宋体" panose="02010600030101010101" pitchFamily="2" charset="-122"/>
              </a:rPr>
              <a:t>；用酒精灯加热，是通过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做功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热传递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的方式增加液体的内能．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(7)</a:t>
            </a:r>
            <a:r>
              <a:rPr lang="zh-CN" sz="2400">
                <a:ea typeface="宋体" panose="02010600030101010101" pitchFamily="2" charset="-122"/>
              </a:rPr>
              <a:t>由图像可知，液体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的比热容之比为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(8)</a:t>
            </a:r>
            <a:r>
              <a:rPr lang="zh-CN" sz="2400">
                <a:ea typeface="宋体" panose="02010600030101010101" pitchFamily="2" charset="-122"/>
              </a:rPr>
              <a:t>小明利用电加热器从液体内部加热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>
                <a:ea typeface="宋体" panose="02010600030101010101" pitchFamily="2" charset="-122"/>
              </a:rPr>
              <a:t>与小华的实验装置比较，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小明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小华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同学的装置效果更好，原因是：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写出一点即可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254875" y="1517015"/>
            <a:ext cx="15055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石棉网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655435" y="3117215"/>
            <a:ext cx="11233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>
                <a:solidFill>
                  <a:srgbClr val="FF0000"/>
                </a:solidFill>
                <a:latin typeface="+mn-lt"/>
                <a:sym typeface="+mn-ea"/>
              </a:rPr>
              <a:t>热传递　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784340" y="4259580"/>
            <a:ext cx="835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2:1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533255" y="4810125"/>
            <a:ext cx="1020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小明　</a:t>
            </a:r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018540" y="2583180"/>
            <a:ext cx="9806305" cy="1017905"/>
            <a:chOff x="1490" y="4068"/>
            <a:chExt cx="15443" cy="1603"/>
          </a:xfrm>
        </p:grpSpPr>
        <p:sp>
          <p:nvSpPr>
            <p:cNvPr id="3" name="文本框 2"/>
            <p:cNvSpPr txBox="1"/>
            <p:nvPr/>
          </p:nvSpPr>
          <p:spPr>
            <a:xfrm>
              <a:off x="10217" y="4068"/>
              <a:ext cx="671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可以保证液体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、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相同时间吸　</a:t>
              </a:r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90" y="4946"/>
              <a:ext cx="326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收的热量相等　</a:t>
              </a:r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11555" y="5324475"/>
            <a:ext cx="10043795" cy="991870"/>
            <a:chOff x="1479" y="8385"/>
            <a:chExt cx="15817" cy="1562"/>
          </a:xfrm>
        </p:grpSpPr>
        <p:sp>
          <p:nvSpPr>
            <p:cNvPr id="10" name="文本框 9"/>
            <p:cNvSpPr txBox="1"/>
            <p:nvPr/>
          </p:nvSpPr>
          <p:spPr>
            <a:xfrm>
              <a:off x="11949" y="8385"/>
              <a:ext cx="534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内部加热，热量损失少</a:t>
              </a:r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479" y="9222"/>
              <a:ext cx="2573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合理即可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34365" y="2244090"/>
            <a:ext cx="10210800" cy="523080"/>
            <a:chOff x="894" y="3246"/>
            <a:chExt cx="16080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内能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732599" y="120142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8160" y="2820035"/>
            <a:ext cx="111347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在物理学中，我们把物体内所有分子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能和分子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能的总和叫做物体的内能．单位：焦耳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(J)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特点：一切物体任何时候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都具有内能．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分子动能：</a:t>
            </a:r>
            <a:r>
              <a:rPr lang="zh-CN" sz="2400">
                <a:ea typeface="宋体" panose="02010600030101010101" pitchFamily="2" charset="-122"/>
              </a:rPr>
              <a:t>构成物质的分子在不停地做热运动，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越高，分子无规则运动越剧烈，分子动能就越大．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915150" y="2937510"/>
            <a:ext cx="1440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动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141460" y="2937510"/>
            <a:ext cx="916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势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399655" y="4574540"/>
            <a:ext cx="1336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温度</a:t>
            </a:r>
            <a:endParaRPr lang="zh-CN" altLang="en-US"/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213215" y="549465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5795" y="1580515"/>
            <a:ext cx="107632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黑体" panose="02010609060101010101" pitchFamily="49" charset="-122"/>
              </a:rPr>
              <a:t>分子势能：</a:t>
            </a:r>
            <a:r>
              <a:rPr lang="zh-CN" sz="2400">
                <a:ea typeface="宋体" panose="02010600030101010101" pitchFamily="2" charset="-122"/>
              </a:rPr>
              <a:t>由于分子之间存在类似弹簧形变时的相互作用力，所以分子也具有势能，这种势能叫做分子势能．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黑体" panose="02010609060101010101" pitchFamily="49" charset="-122"/>
              </a:rPr>
              <a:t>影响因素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温度：</a:t>
            </a:r>
            <a:r>
              <a:rPr lang="zh-CN" sz="2400">
                <a:ea typeface="宋体" panose="02010600030101010101" pitchFamily="2" charset="-122"/>
              </a:rPr>
              <a:t>同一物体温度越高，内能越大；温度降低时，内能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(2015.6D</a:t>
            </a:r>
            <a:r>
              <a:rPr lang="zh-CN" sz="2400">
                <a:cs typeface="仿宋_GB2312" charset="0"/>
              </a:rPr>
              <a:t>、</a:t>
            </a:r>
            <a:endParaRPr lang="zh-CN" sz="2400">
              <a:cs typeface="仿宋_GB2312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2014.4C)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质量：</a:t>
            </a:r>
            <a:r>
              <a:rPr lang="zh-CN" sz="2400">
                <a:ea typeface="宋体" panose="02010600030101010101" pitchFamily="2" charset="-122"/>
              </a:rPr>
              <a:t>在温度相同、物态相同的情况下，质量大的物体内能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829040" y="3328670"/>
            <a:ext cx="987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11945" y="4455160"/>
            <a:ext cx="1007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024620" y="547751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13690" y="672783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>
                <a:ea typeface="黑体" panose="02010609060101010101" pitchFamily="49" charset="-122"/>
              </a:rPr>
              <a:t>改变内能的两种方式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5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做功和热传递</a:t>
            </a:r>
            <a:endParaRPr lang="zh-CN" altLang="en-US"/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342900" y="2015490"/>
          <a:ext cx="11521440" cy="4453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2365"/>
                <a:gridCol w="5922010"/>
                <a:gridCol w="4457065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热传递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(2019.2D、2017.7A)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做功(6年3考)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0972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内能的________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将内能(其他形式的能)转化为其他形式的能(内能)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条件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物体之间或物体各部分之间存在________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物体对外做功或外界对物体做功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59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方向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由_____温物体转移到______温物体或从物体的</a:t>
                      </a:r>
                      <a:r>
                        <a:rPr lang="en-US" sz="2400" b="0">
                          <a:latin typeface="宋体" panose="02010600030101010101" pitchFamily="2" charset="-122"/>
                        </a:rPr>
                        <a:t>______</a:t>
                      </a:r>
                      <a:r>
                        <a:rPr lang="zh-CN" sz="2400" b="0">
                          <a:ea typeface="宋体" panose="02010600030101010101" pitchFamily="2" charset="-122"/>
                        </a:rPr>
                        <a:t>温部分转移到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________温部分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外界对物体做功，物体内能________；物体对外界做功，物体内能________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关键词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太阳晒、水浴或加热、烧、烤火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锻打、摩擦、搓手、压缩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617720" y="2922905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转移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039485" y="3746500"/>
            <a:ext cx="1271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温度差　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04695" y="4589780"/>
            <a:ext cx="7016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04080" y="4589780"/>
            <a:ext cx="811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95855" y="5121910"/>
            <a:ext cx="704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　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27955" y="5121910"/>
            <a:ext cx="811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低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611745" y="4878070"/>
            <a:ext cx="9556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增加　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564245" y="5410200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减少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829800" y="12547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5" grpId="0"/>
      <p:bldP spid="8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866775" y="2983865"/>
            <a:ext cx="105486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 </a:t>
            </a:r>
            <a:r>
              <a:rPr lang="zh-CN" sz="2400">
                <a:ea typeface="宋体" panose="02010600030101010101" pitchFamily="2" charset="-122"/>
              </a:rPr>
              <a:t>用热水袋取暖是用热传递的方式改变内能的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 </a:t>
            </a:r>
            <a:r>
              <a:rPr lang="zh-CN" sz="2400">
                <a:ea typeface="宋体" panose="02010600030101010101" pitchFamily="2" charset="-122"/>
              </a:rPr>
              <a:t>物体吸收热量，温度一定升高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(3) </a:t>
            </a:r>
            <a:r>
              <a:rPr lang="zh-CN" sz="2400">
                <a:ea typeface="宋体" panose="02010600030101010101" pitchFamily="2" charset="-122"/>
              </a:rPr>
              <a:t>物体温度越低，内能越小，所以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的物体没有内能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(4) </a:t>
            </a:r>
            <a:r>
              <a:rPr lang="zh-CN" sz="2400">
                <a:ea typeface="宋体" panose="02010600030101010101" pitchFamily="2" charset="-122"/>
              </a:rPr>
              <a:t>两物体相互接触时，热量总是从温度高的物体转移到温度低的物体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(5) </a:t>
            </a:r>
            <a:r>
              <a:rPr lang="zh-CN" sz="2400">
                <a:ea typeface="宋体" panose="02010600030101010101" pitchFamily="2" charset="-122"/>
              </a:rPr>
              <a:t>温度高的物体，含有的热量就多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42645" y="1121410"/>
            <a:ext cx="94335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黑体" panose="02010609060101010101" pitchFamily="49" charset="-122"/>
              </a:rPr>
              <a:t>热量：</a:t>
            </a:r>
            <a:r>
              <a:rPr lang="zh-CN" sz="2400">
                <a:ea typeface="宋体" panose="02010600030101010101" pitchFamily="2" charset="-122"/>
              </a:rPr>
              <a:t>物理学中，把物体在热传递过程中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的能量叫做热量，用符号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表示．单位是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(2017.24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2400">
                <a:cs typeface="仿宋_GB2312" charset="0"/>
              </a:rPr>
              <a:t>空、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2014.4B)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920230" y="1245870"/>
            <a:ext cx="867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转移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147570" y="1788160"/>
            <a:ext cx="877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13655" y="1788160"/>
            <a:ext cx="1007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焦耳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192260" y="553720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39165" y="2502535"/>
            <a:ext cx="1838960" cy="474345"/>
            <a:chOff x="1318" y="2359"/>
            <a:chExt cx="2896" cy="747"/>
          </a:xfrm>
        </p:grpSpPr>
        <p:pic>
          <p:nvPicPr>
            <p:cNvPr id="6" name="图片 5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383780" y="3136265"/>
            <a:ext cx="1190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546090" y="3695700"/>
            <a:ext cx="1190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/>
          </a:p>
        </p:txBody>
      </p:sp>
      <p:sp>
        <p:nvSpPr>
          <p:cNvPr id="11" name="文本框 10"/>
          <p:cNvSpPr txBox="1"/>
          <p:nvPr/>
        </p:nvSpPr>
        <p:spPr>
          <a:xfrm>
            <a:off x="8502650" y="4275455"/>
            <a:ext cx="858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/>
          </a:p>
        </p:txBody>
      </p:sp>
      <p:sp>
        <p:nvSpPr>
          <p:cNvPr id="12" name="文本框 11"/>
          <p:cNvSpPr txBox="1"/>
          <p:nvPr/>
        </p:nvSpPr>
        <p:spPr>
          <a:xfrm>
            <a:off x="10417810" y="4834255"/>
            <a:ext cx="1190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768975" y="5384800"/>
            <a:ext cx="1190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/>
      <p:bldP spid="12" grpId="0"/>
      <p:bldP spid="11" grpId="0"/>
      <p:bldP spid="10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72490" y="146050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比热容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(6年2考)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773430" y="2126615"/>
            <a:ext cx="107321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物理学中，将物体温度升高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或降低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时吸收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或放出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与它的质量和升高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或降低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之比，叫做比热容．用符号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单位：</a:t>
            </a:r>
            <a:r>
              <a:rPr lang="zh-CN" sz="2400">
                <a:ea typeface="宋体" panose="02010600030101010101" pitchFamily="2" charset="-122"/>
              </a:rPr>
              <a:t>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/(</a:t>
            </a:r>
            <a:r>
              <a:rPr lang="zh-CN" sz="2400">
                <a:ea typeface="宋体" panose="02010600030101010101" pitchFamily="2" charset="-122"/>
              </a:rPr>
              <a:t>千克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sz="2400">
                <a:ea typeface="宋体" panose="02010600030101010101" pitchFamily="2" charset="-122"/>
              </a:rPr>
              <a:t>摄氏度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，符号为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物理意义：</a:t>
            </a:r>
            <a:r>
              <a:rPr lang="zh-CN" sz="2400">
                <a:ea typeface="宋体" panose="02010600030101010101" pitchFamily="2" charset="-122"/>
              </a:rPr>
              <a:t>比热容在数值上等于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质量的某种物质温度升高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或降低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)1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>
                <a:ea typeface="宋体" panose="02010600030101010101" pitchFamily="2" charset="-122"/>
              </a:rPr>
              <a:t>所吸收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或放出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的热量．它是表示物质的吸热能力，比热容越大、吸热能力越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(2019.5A</a:t>
            </a:r>
            <a:r>
              <a:rPr lang="zh-CN" sz="2400">
                <a:cs typeface="仿宋_GB2312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2014.4A)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396095" y="2271395"/>
            <a:ext cx="877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热量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80560" y="2793365"/>
            <a:ext cx="1374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乘积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287510" y="2749550"/>
            <a:ext cx="706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671820" y="3321050"/>
            <a:ext cx="1233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J/(kg·℃)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00065" y="3878580"/>
            <a:ext cx="1329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单位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443355" y="4973320"/>
            <a:ext cx="769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强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205595" y="534606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497330" y="2149475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353185" y="2623820"/>
            <a:ext cx="104051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6) </a:t>
            </a:r>
            <a:r>
              <a:rPr lang="zh-CN" sz="2400">
                <a:ea typeface="宋体" panose="02010600030101010101" pitchFamily="2" charset="-122"/>
              </a:rPr>
              <a:t>吸收热量多的物体，比热容一定大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7) </a:t>
            </a:r>
            <a:r>
              <a:rPr lang="zh-CN" sz="2400">
                <a:ea typeface="宋体" panose="02010600030101010101" pitchFamily="2" charset="-122"/>
              </a:rPr>
              <a:t>质量、吸收热量均相同的物体，比热容大的温度变化量小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475730" y="2802890"/>
            <a:ext cx="598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zh-CN"/>
          </a:p>
        </p:txBody>
      </p:sp>
      <p:sp>
        <p:nvSpPr>
          <p:cNvPr id="8" name="文本框 7"/>
          <p:cNvSpPr txBox="1"/>
          <p:nvPr/>
        </p:nvSpPr>
        <p:spPr>
          <a:xfrm>
            <a:off x="9510395" y="3362325"/>
            <a:ext cx="598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8074025" y="461200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UNIT_TABLE_BEAUTIFY" val="smartTable{03753b75-f273-4b1e-b05c-534d20193cc5}"/>
</p:tagLst>
</file>

<file path=ppt/tags/tag11.xml><?xml version="1.0" encoding="utf-8"?>
<p:tagLst xmlns:p="http://schemas.openxmlformats.org/presentationml/2006/main">
  <p:tag name="KSO_WM_UNIT_TABLE_BEAUTIFY" val="smartTable{a1e8918c-f631-4a4c-bee4-78203ba6962c}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UNIT_TABLE_BEAUTIFY" val="smartTable{58429e4a-ef00-4b01-a346-7c787f730e43}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UNIT_TABLE_BEAUTIFY" val="smartTable{908175c3-6f94-40e6-99e1-1de4c2a9e1e4}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6700</Words>
  <Application>WPS 演示</Application>
  <PresentationFormat>宽屏</PresentationFormat>
  <Paragraphs>726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Arial</vt:lpstr>
      <vt:lpstr>宋体</vt:lpstr>
      <vt:lpstr>Wingdings</vt:lpstr>
      <vt:lpstr>Times New Roman</vt:lpstr>
      <vt:lpstr>黑体</vt:lpstr>
      <vt:lpstr>微软雅黑</vt:lpstr>
      <vt:lpstr>方正粗黑宋简体</vt:lpstr>
      <vt:lpstr>仿宋_GB2312</vt:lpstr>
      <vt:lpstr>仿宋</vt:lpstr>
      <vt:lpstr>楷体_GB2312</vt:lpstr>
      <vt:lpstr>新宋体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2019-12-28T02:16:51Z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