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85" r:id="rId3"/>
    <p:sldId id="287" r:id="rId4"/>
    <p:sldId id="300" r:id="rId5"/>
    <p:sldId id="288" r:id="rId6"/>
    <p:sldId id="289" r:id="rId7"/>
    <p:sldId id="290" r:id="rId8"/>
    <p:sldId id="291" r:id="rId9"/>
    <p:sldId id="301" r:id="rId10"/>
    <p:sldId id="292" r:id="rId11"/>
    <p:sldId id="295" r:id="rId12"/>
    <p:sldId id="299" r:id="rId13"/>
    <p:sldId id="298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311" r:id="rId24"/>
    <p:sldId id="312" r:id="rId25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B23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7" autoAdjust="0"/>
    <p:restoredTop sz="94660"/>
  </p:normalViewPr>
  <p:slideViewPr>
    <p:cSldViewPr snapToGrid="0">
      <p:cViewPr varScale="1">
        <p:scale>
          <a:sx n="96" d="100"/>
          <a:sy n="96" d="100"/>
        </p:scale>
        <p:origin x="-114" y="-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pPr/>
              <a:t>2018/11/21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Microsoft_Office_Word_97_-_2003___4.doc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__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__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__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1479550" y="2208212"/>
            <a:ext cx="100933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600" b="1" dirty="0" smtClean="0">
                <a:latin typeface="微软雅黑" panose="020B0503020204020204" charset="-122"/>
                <a:ea typeface="微软雅黑" panose="020B0503020204020204" charset="-122"/>
              </a:rPr>
              <a:t>特殊方法测电阻</a:t>
            </a: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4233" y="2207895"/>
            <a:ext cx="379412" cy="1127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/>
          <p:nvPr/>
        </p:nvSpPr>
        <p:spPr>
          <a:xfrm>
            <a:off x="2199402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特殊方法测电阻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989892" y="1223804"/>
            <a:ext cx="9460811" cy="3967628"/>
            <a:chOff x="989892" y="1223804"/>
            <a:chExt cx="9460811" cy="3967628"/>
          </a:xfrm>
        </p:grpSpPr>
        <p:sp>
          <p:nvSpPr>
            <p:cNvPr id="5" name="矩形 4"/>
            <p:cNvSpPr/>
            <p:nvPr/>
          </p:nvSpPr>
          <p:spPr>
            <a:xfrm>
              <a:off x="989892" y="1223804"/>
              <a:ext cx="2771913" cy="67666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indent="2667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000" b="1" dirty="0" smtClean="0">
                  <a:latin typeface="+mn-ea"/>
                  <a:cs typeface="Times New Roman" panose="02020603050405020304" pitchFamily="18" charset="0"/>
                </a:rPr>
                <a:t>［规律方法］</a:t>
              </a:r>
            </a:p>
          </p:txBody>
        </p:sp>
        <p:pic>
          <p:nvPicPr>
            <p:cNvPr id="1433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90008" y="2098112"/>
              <a:ext cx="8060695" cy="3093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545690" y="1649549"/>
            <a:ext cx="11164530" cy="136915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典例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3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　在测量电阻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x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的实验中，连接了如图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ZT-7-1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所示的电路，测量步骤如下：</a:t>
            </a:r>
          </a:p>
        </p:txBody>
      </p:sp>
      <p:sp>
        <p:nvSpPr>
          <p:cNvPr id="23557" name="Rectangle 5"/>
          <p:cNvSpPr/>
          <p:nvPr/>
        </p:nvSpPr>
        <p:spPr>
          <a:xfrm>
            <a:off x="2199402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特殊方法测电阻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10"/>
          <p:cNvSpPr/>
          <p:nvPr/>
        </p:nvSpPr>
        <p:spPr>
          <a:xfrm>
            <a:off x="869704" y="1166290"/>
            <a:ext cx="327846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+mn-ea"/>
              </a:rPr>
              <a:t>三、等效替代法测电阻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049" y="1166290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8" name="组合 7"/>
          <p:cNvGrpSpPr/>
          <p:nvPr/>
        </p:nvGrpSpPr>
        <p:grpSpPr>
          <a:xfrm>
            <a:off x="4119562" y="2681440"/>
            <a:ext cx="2856425" cy="3358648"/>
            <a:chOff x="4119562" y="2681440"/>
            <a:chExt cx="2856425" cy="3358648"/>
          </a:xfrm>
        </p:grpSpPr>
        <p:sp>
          <p:nvSpPr>
            <p:cNvPr id="6" name="矩形 5"/>
            <p:cNvSpPr/>
            <p:nvPr/>
          </p:nvSpPr>
          <p:spPr>
            <a:xfrm>
              <a:off x="4676493" y="5486090"/>
              <a:ext cx="1734770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3000" b="1" dirty="0" smtClean="0">
                  <a:latin typeface="+mn-ea"/>
                  <a:cs typeface="Times New Roman" panose="02020603050405020304" pitchFamily="18" charset="0"/>
                </a:rPr>
                <a:t>图</a:t>
              </a:r>
              <a:r>
                <a:rPr lang="en-US" altLang="zh-CN" sz="3000" b="1" dirty="0" smtClean="0">
                  <a:latin typeface="+mn-ea"/>
                  <a:cs typeface="Times New Roman" panose="02020603050405020304" pitchFamily="18" charset="0"/>
                </a:rPr>
                <a:t>ZT-7-1</a:t>
              </a:r>
              <a:endParaRPr lang="zh-CN" altLang="en-US" sz="3000" b="1" dirty="0" smtClean="0">
                <a:latin typeface="+mn-ea"/>
                <a:cs typeface="Times New Roman" panose="02020603050405020304" pitchFamily="18" charset="0"/>
              </a:endParaRPr>
            </a:p>
          </p:txBody>
        </p:sp>
        <p:pic>
          <p:nvPicPr>
            <p:cNvPr id="1638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119562" y="2681440"/>
              <a:ext cx="2856425" cy="28339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545690" y="1266091"/>
            <a:ext cx="11164530" cy="355481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（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）只闭合开关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S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，适当调节滑动变阻器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0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，读出电压表示数，测量出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__________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两端的电压，记为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U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。</a:t>
            </a:r>
          </a:p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（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2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）断开开关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S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，闭合开关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S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2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，保持滑动变阻器滑片不动，调节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__________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的阻值，使电压表示数达到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U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。</a:t>
            </a:r>
          </a:p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（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3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）读出电阻箱的阻值，记为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R'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，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x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= __________ 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23557" name="Rectangle 5"/>
          <p:cNvSpPr/>
          <p:nvPr/>
        </p:nvSpPr>
        <p:spPr>
          <a:xfrm>
            <a:off x="2199402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特殊方法测电阻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246823" y="2115481"/>
            <a:ext cx="1307538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altLang="zh-CN" sz="2400" b="1" dirty="0" smtClean="0">
                <a:solidFill>
                  <a:srgbClr val="C50023"/>
                </a:solidFill>
                <a:latin typeface="Arial" panose="020B0604020202020204" pitchFamily="34" charset="0"/>
              </a:rPr>
              <a:t>R</a:t>
            </a:r>
            <a:r>
              <a:rPr lang="en-US" altLang="zh-CN" sz="2400" b="1" baseline="-25000" dirty="0" smtClean="0">
                <a:solidFill>
                  <a:srgbClr val="C50023"/>
                </a:solidFill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5" name="矩形 4"/>
          <p:cNvSpPr/>
          <p:nvPr/>
        </p:nvSpPr>
        <p:spPr>
          <a:xfrm>
            <a:off x="1411081" y="3462501"/>
            <a:ext cx="1307538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zh-CN" altLang="en-US" sz="2400" b="1" dirty="0" smtClean="0">
                <a:solidFill>
                  <a:srgbClr val="C50023"/>
                </a:solidFill>
                <a:latin typeface="Arial" panose="020B0604020202020204" pitchFamily="34" charset="0"/>
              </a:rPr>
              <a:t>电阻箱</a:t>
            </a:r>
          </a:p>
        </p:txBody>
      </p:sp>
      <p:sp>
        <p:nvSpPr>
          <p:cNvPr id="6" name="矩形 5"/>
          <p:cNvSpPr/>
          <p:nvPr/>
        </p:nvSpPr>
        <p:spPr>
          <a:xfrm>
            <a:off x="7875791" y="4190088"/>
            <a:ext cx="1307538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altLang="zh-CN" sz="2400" b="1" dirty="0" smtClean="0">
                <a:solidFill>
                  <a:srgbClr val="C50023"/>
                </a:solidFill>
                <a:latin typeface="Arial" panose="020B0604020202020204" pitchFamily="34" charset="0"/>
              </a:rPr>
              <a:t>R′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/>
          <p:nvPr/>
        </p:nvSpPr>
        <p:spPr>
          <a:xfrm>
            <a:off x="2199402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特殊方法测电阻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60395" y="1297546"/>
            <a:ext cx="10322121" cy="2754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［规律方法］ 由于电阻箱的阻值可以直接读出，因此可以将待测电阻和电阻箱分别与滑动变阻器串联，保持变阻器滑片不动，当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x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与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两端的电压相同时，电阻箱的示数即为待测电阻的阻值。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1479550" y="2208212"/>
            <a:ext cx="100933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600" b="1" dirty="0" smtClean="0">
                <a:latin typeface="微软雅黑" panose="020B0503020204020204" charset="-122"/>
                <a:ea typeface="微软雅黑" panose="020B0503020204020204" charset="-122"/>
              </a:rPr>
              <a:t>　 特殊方法测电功率</a:t>
            </a: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4233" y="2207895"/>
            <a:ext cx="379412" cy="1127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545691" y="1693795"/>
            <a:ext cx="11164530" cy="275415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典例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　如图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ZT-11-1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所示是测量小灯泡电功率的电路图，其中电源是由三节蓄电池组成，小灯泡额定电压是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3.8 V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，其灯丝电阻约为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10 Ω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，滑动变阻器标有“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10 Ω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　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1 A”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字样，电流表（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0~0.6 A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，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0~3 A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），电压表（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0~3 V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，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0~15 V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）。</a:t>
            </a:r>
          </a:p>
        </p:txBody>
      </p:sp>
      <p:sp>
        <p:nvSpPr>
          <p:cNvPr id="23557" name="Rectangle 5"/>
          <p:cNvSpPr/>
          <p:nvPr/>
        </p:nvSpPr>
        <p:spPr>
          <a:xfrm>
            <a:off x="2215432" y="110491"/>
            <a:ext cx="3999813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 特殊方法测电功率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69704" y="1166290"/>
            <a:ext cx="358784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+mn-ea"/>
              </a:rPr>
              <a:t>类型一　伏阻法测电功率</a:t>
            </a:r>
          </a:p>
        </p:txBody>
      </p:sp>
      <p:pic>
        <p:nvPicPr>
          <p:cNvPr id="6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049" y="1166290"/>
            <a:ext cx="84455" cy="41402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560439" y="1221846"/>
            <a:ext cx="11164530" cy="493981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实验时某小组学生发现电流表损坏，他们想设计一个不用电流表测定该小灯泡额定功率的实验，于是向老师要了一个定值电阻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0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 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（阻值已知且适当）和一个单刀</a:t>
            </a:r>
            <a:endParaRPr lang="en-US" altLang="zh-CN" sz="3000" b="1" dirty="0" smtClean="0">
              <a:latin typeface="+mn-ea"/>
              <a:cs typeface="Times New Roman" panose="02020603050405020304" pitchFamily="18" charset="0"/>
            </a:endParaRPr>
          </a:p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双掷开关，借助原有的实验器</a:t>
            </a:r>
            <a:endParaRPr lang="en-US" altLang="zh-CN" sz="3000" b="1" dirty="0" smtClean="0">
              <a:latin typeface="+mn-ea"/>
              <a:cs typeface="Times New Roman" panose="02020603050405020304" pitchFamily="18" charset="0"/>
            </a:endParaRPr>
          </a:p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材，设计了如图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ZT-11-1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所示</a:t>
            </a:r>
            <a:endParaRPr lang="en-US" altLang="zh-CN" sz="3000" b="1" dirty="0" smtClean="0">
              <a:latin typeface="+mn-ea"/>
              <a:cs typeface="Times New Roman" panose="02020603050405020304" pitchFamily="18" charset="0"/>
            </a:endParaRPr>
          </a:p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的实验方案，正确连接电路后，</a:t>
            </a:r>
            <a:endParaRPr lang="en-US" altLang="zh-CN" sz="3000" b="1" dirty="0" smtClean="0">
              <a:latin typeface="+mn-ea"/>
              <a:cs typeface="Times New Roman" panose="02020603050405020304" pitchFamily="18" charset="0"/>
            </a:endParaRPr>
          </a:p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接下来的实验步骤是：</a:t>
            </a:r>
          </a:p>
        </p:txBody>
      </p:sp>
      <p:sp>
        <p:nvSpPr>
          <p:cNvPr id="23557" name="Rectangle 5"/>
          <p:cNvSpPr/>
          <p:nvPr/>
        </p:nvSpPr>
        <p:spPr>
          <a:xfrm>
            <a:off x="2215432" y="110491"/>
            <a:ext cx="3999813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 特殊方法测电功率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2" name="组合 9"/>
          <p:cNvGrpSpPr/>
          <p:nvPr/>
        </p:nvGrpSpPr>
        <p:grpSpPr>
          <a:xfrm>
            <a:off x="7299221" y="2771314"/>
            <a:ext cx="3117617" cy="2816248"/>
            <a:chOff x="7299221" y="2771314"/>
            <a:chExt cx="3117617" cy="2816248"/>
          </a:xfrm>
        </p:grpSpPr>
        <p:sp>
          <p:nvSpPr>
            <p:cNvPr id="8" name="矩形 7"/>
            <p:cNvSpPr/>
            <p:nvPr/>
          </p:nvSpPr>
          <p:spPr>
            <a:xfrm>
              <a:off x="7567661" y="4910902"/>
              <a:ext cx="2198038" cy="67666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indent="2667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000" b="1" dirty="0" smtClean="0">
                  <a:latin typeface="+mn-ea"/>
                  <a:cs typeface="Times New Roman" panose="02020603050405020304" pitchFamily="18" charset="0"/>
                </a:rPr>
                <a:t>图</a:t>
              </a:r>
              <a:r>
                <a:rPr lang="en-US" altLang="zh-CN" sz="3000" b="1" dirty="0" smtClean="0">
                  <a:latin typeface="+mn-ea"/>
                  <a:cs typeface="Times New Roman" panose="02020603050405020304" pitchFamily="18" charset="0"/>
                </a:rPr>
                <a:t>ZT-11-1</a:t>
              </a:r>
              <a:endParaRPr lang="zh-CN" altLang="en-US" sz="3000" b="1" dirty="0" smtClean="0">
                <a:latin typeface="+mn-ea"/>
                <a:cs typeface="Times New Roman" panose="02020603050405020304" pitchFamily="18" charset="0"/>
              </a:endParaRPr>
            </a:p>
          </p:txBody>
        </p:sp>
        <p:pic>
          <p:nvPicPr>
            <p:cNvPr id="1433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299221" y="2771314"/>
              <a:ext cx="3117617" cy="2287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545690" y="1266091"/>
            <a:ext cx="11164530" cy="424731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（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）闭合开关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S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，将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S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2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拨到触点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______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（选填“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1”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或“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2”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），移动滑片，使电压表的示数为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______V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。</a:t>
            </a:r>
          </a:p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（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2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）再将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S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2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拨到另一触点，保持滑片的位置不变，读出电压表的示数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U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。</a:t>
            </a:r>
          </a:p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（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3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）写出灯泡额定功率的表达式：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P</a:t>
            </a:r>
            <a:r>
              <a:rPr lang="zh-CN" altLang="en-US" sz="3000" b="1" baseline="-25000" dirty="0" smtClean="0">
                <a:latin typeface="+mn-ea"/>
                <a:cs typeface="Times New Roman" panose="02020603050405020304" pitchFamily="18" charset="0"/>
              </a:rPr>
              <a:t>额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 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= ______________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（用已知量和测量量表示）。</a:t>
            </a:r>
          </a:p>
        </p:txBody>
      </p:sp>
      <p:sp>
        <p:nvSpPr>
          <p:cNvPr id="23557" name="Rectangle 5"/>
          <p:cNvSpPr/>
          <p:nvPr/>
        </p:nvSpPr>
        <p:spPr>
          <a:xfrm>
            <a:off x="2215432" y="110491"/>
            <a:ext cx="3999813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 特殊方法测电功率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538604" y="1437056"/>
            <a:ext cx="690871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altLang="zh-CN" sz="2400" b="1" dirty="0" smtClean="0">
                <a:solidFill>
                  <a:srgbClr val="C50023"/>
                </a:solidFill>
                <a:latin typeface="Arial" panose="020B0604020202020204" pitchFamily="34" charset="0"/>
              </a:rPr>
              <a:t>1</a:t>
            </a:r>
            <a:endParaRPr lang="zh-CN" altLang="en-US" sz="2400" b="1" dirty="0" smtClean="0">
              <a:solidFill>
                <a:srgbClr val="C50023"/>
              </a:solidFill>
              <a:latin typeface="Arial" panose="020B0604020202020204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924088" y="2105649"/>
            <a:ext cx="690871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altLang="zh-CN" sz="2400" b="1" dirty="0" smtClean="0">
                <a:solidFill>
                  <a:srgbClr val="C50023"/>
                </a:solidFill>
                <a:latin typeface="Arial" panose="020B0604020202020204" pitchFamily="34" charset="0"/>
              </a:rPr>
              <a:t>3.8</a:t>
            </a:r>
            <a:endParaRPr lang="zh-CN" altLang="en-US" sz="2400" b="1" dirty="0" smtClean="0">
              <a:solidFill>
                <a:srgbClr val="C50023"/>
              </a:solidFill>
              <a:latin typeface="Arial" panose="020B0604020202020204" pitchFamily="34" charset="0"/>
            </a:endParaRPr>
          </a:p>
        </p:txBody>
      </p:sp>
      <p:grpSp>
        <p:nvGrpSpPr>
          <p:cNvPr id="2" name="组合 12"/>
          <p:cNvGrpSpPr/>
          <p:nvPr/>
        </p:nvGrpSpPr>
        <p:grpSpPr>
          <a:xfrm>
            <a:off x="7728157" y="3644397"/>
            <a:ext cx="3111909" cy="968026"/>
            <a:chOff x="7595421" y="3452668"/>
            <a:chExt cx="3111909" cy="968026"/>
          </a:xfrm>
        </p:grpSpPr>
        <p:sp>
          <p:nvSpPr>
            <p:cNvPr id="8" name="矩形 7"/>
            <p:cNvSpPr/>
            <p:nvPr/>
          </p:nvSpPr>
          <p:spPr>
            <a:xfrm>
              <a:off x="7595421" y="3452668"/>
              <a:ext cx="3111909" cy="46166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C50023"/>
                  </a:solidFill>
                  <a:latin typeface="Arial" panose="020B0604020202020204" pitchFamily="34" charset="0"/>
                </a:rPr>
                <a:t>（U－3.8 V）×3.8 V</a:t>
              </a:r>
            </a:p>
          </p:txBody>
        </p:sp>
        <p:sp>
          <p:nvSpPr>
            <p:cNvPr id="10" name="矩形 9"/>
            <p:cNvSpPr/>
            <p:nvPr/>
          </p:nvSpPr>
          <p:spPr>
            <a:xfrm>
              <a:off x="8731046" y="3959029"/>
              <a:ext cx="766916" cy="46166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C50023"/>
                  </a:solidFill>
                  <a:latin typeface="Arial" panose="020B0604020202020204" pitchFamily="34" charset="0"/>
                </a:rPr>
                <a:t>R</a:t>
              </a:r>
              <a:r>
                <a:rPr lang="en-US" altLang="zh-CN" sz="2400" b="1" baseline="-25000" dirty="0" smtClean="0">
                  <a:solidFill>
                    <a:srgbClr val="C50023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7757652" y="3893574"/>
              <a:ext cx="2890683" cy="1474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/>
          <p:nvPr/>
        </p:nvSpPr>
        <p:spPr>
          <a:xfrm>
            <a:off x="2215432" y="110491"/>
            <a:ext cx="3999813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 特殊方法测电功率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2" name="组合 6"/>
          <p:cNvGrpSpPr/>
          <p:nvPr/>
        </p:nvGrpSpPr>
        <p:grpSpPr>
          <a:xfrm>
            <a:off x="1019389" y="1445030"/>
            <a:ext cx="7755901" cy="4344531"/>
            <a:chOff x="1019389" y="1445030"/>
            <a:chExt cx="7755901" cy="4344531"/>
          </a:xfrm>
        </p:grpSpPr>
        <p:sp>
          <p:nvSpPr>
            <p:cNvPr id="5" name="矩形 4"/>
            <p:cNvSpPr/>
            <p:nvPr/>
          </p:nvSpPr>
          <p:spPr>
            <a:xfrm>
              <a:off x="1019389" y="1445030"/>
              <a:ext cx="7407797" cy="67666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indent="2667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000" b="1" dirty="0" smtClean="0">
                  <a:latin typeface="+mn-ea"/>
                  <a:cs typeface="Times New Roman" panose="02020603050405020304" pitchFamily="18" charset="0"/>
                </a:rPr>
                <a:t>［方法总结］伏阻法测电功率的一般步骤</a:t>
              </a:r>
            </a:p>
          </p:txBody>
        </p:sp>
        <p:pic>
          <p:nvPicPr>
            <p:cNvPr id="11265" name="Picture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633816" y="2207034"/>
              <a:ext cx="6141474" cy="35825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545690" y="1649549"/>
            <a:ext cx="11164530" cy="424731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典例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2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　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[2017·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绥化改编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] 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小明同学手里有一个标有“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3.8 V”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字样的小灯泡，他想知道小灯泡正常工作时的电功率，于是从学校实验室借来一些实验器材，进行实验，电源电压恒定不变。在实验时，电压表出现了故障不能使用。小明向老师借了一只定值电阻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0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（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0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阻值已知），设计了如图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ZT-11-2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所示的电路，测量额定电压为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U</a:t>
            </a:r>
            <a:r>
              <a:rPr lang="zh-CN" altLang="en-US" sz="3000" b="1" baseline="-25000" dirty="0" smtClean="0">
                <a:latin typeface="+mn-ea"/>
                <a:cs typeface="Times New Roman" panose="02020603050405020304" pitchFamily="18" charset="0"/>
              </a:rPr>
              <a:t>额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的小灯泡的额定功率。</a:t>
            </a:r>
          </a:p>
        </p:txBody>
      </p:sp>
      <p:sp>
        <p:nvSpPr>
          <p:cNvPr id="23557" name="Rectangle 5"/>
          <p:cNvSpPr/>
          <p:nvPr/>
        </p:nvSpPr>
        <p:spPr>
          <a:xfrm>
            <a:off x="2215432" y="110491"/>
            <a:ext cx="3999813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 特殊方法测电功率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10"/>
          <p:cNvSpPr/>
          <p:nvPr/>
        </p:nvSpPr>
        <p:spPr>
          <a:xfrm>
            <a:off x="869704" y="1166290"/>
            <a:ext cx="358784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+mn-ea"/>
              </a:rPr>
              <a:t>类型二　安阻法测电功率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049" y="1166290"/>
            <a:ext cx="84455" cy="41402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663678" y="1826531"/>
            <a:ext cx="10943303" cy="286232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典例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　现有一个阻值为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30 Ω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的定值电阻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0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，一个电压约为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12 V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的电源，一个只有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0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～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3 V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量程的电压表，一个最大阻值约为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200 Ω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的滑动变阻器，开关及导线若干。请你设计一个实验，比较精确地测出一个约为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20 Ω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的未知电阻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x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的阻值。</a:t>
            </a:r>
          </a:p>
        </p:txBody>
      </p:sp>
      <p:sp>
        <p:nvSpPr>
          <p:cNvPr id="23557" name="Rectangle 5"/>
          <p:cNvSpPr/>
          <p:nvPr/>
        </p:nvSpPr>
        <p:spPr>
          <a:xfrm>
            <a:off x="2199402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特殊方法测电阻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69704" y="1166290"/>
            <a:ext cx="265970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+mn-ea"/>
              </a:rPr>
              <a:t>一、伏阻法测电阻</a:t>
            </a:r>
          </a:p>
        </p:txBody>
      </p:sp>
      <p:pic>
        <p:nvPicPr>
          <p:cNvPr id="6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049" y="1166290"/>
            <a:ext cx="84455" cy="41402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501445" y="1089110"/>
            <a:ext cx="11164530" cy="286232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测量时，应先闭合开关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S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和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S1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，调节滑动变阻器，当电流表的示</a:t>
            </a:r>
            <a:endParaRPr lang="en-US" altLang="zh-CN" sz="3000" b="1" dirty="0" smtClean="0">
              <a:latin typeface="+mn-ea"/>
              <a:cs typeface="Times New Roman" panose="02020603050405020304" pitchFamily="18" charset="0"/>
            </a:endParaRPr>
          </a:p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数为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时，小灯泡正常发光；接着将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S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断开，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S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2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闭合，读出电流表的示数为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I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，则小灯泡的额定功率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P</a:t>
            </a:r>
            <a:r>
              <a:rPr lang="zh-CN" altLang="en-US" sz="3000" b="1" baseline="-25000" dirty="0" smtClean="0">
                <a:latin typeface="+mn-ea"/>
                <a:cs typeface="Times New Roman" panose="02020603050405020304" pitchFamily="18" charset="0"/>
              </a:rPr>
              <a:t>额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=           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（用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I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、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U 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额 和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0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表示）。</a:t>
            </a:r>
          </a:p>
        </p:txBody>
      </p:sp>
      <p:sp>
        <p:nvSpPr>
          <p:cNvPr id="23557" name="Rectangle 5"/>
          <p:cNvSpPr/>
          <p:nvPr/>
        </p:nvSpPr>
        <p:spPr>
          <a:xfrm>
            <a:off x="2215432" y="110491"/>
            <a:ext cx="3999813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 特殊方法测电功率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2" name="组合 5"/>
          <p:cNvGrpSpPr/>
          <p:nvPr/>
        </p:nvGrpSpPr>
        <p:grpSpPr>
          <a:xfrm>
            <a:off x="4452630" y="3354028"/>
            <a:ext cx="3378763" cy="2951530"/>
            <a:chOff x="4083921" y="3191796"/>
            <a:chExt cx="3378763" cy="2951530"/>
          </a:xfrm>
        </p:grpSpPr>
        <p:sp>
          <p:nvSpPr>
            <p:cNvPr id="4" name="矩形 3"/>
            <p:cNvSpPr/>
            <p:nvPr/>
          </p:nvSpPr>
          <p:spPr>
            <a:xfrm>
              <a:off x="4794966" y="5589328"/>
              <a:ext cx="1928733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3000" b="1" dirty="0" smtClean="0">
                  <a:latin typeface="+mn-ea"/>
                  <a:cs typeface="Times New Roman" panose="02020603050405020304" pitchFamily="18" charset="0"/>
                </a:rPr>
                <a:t>图</a:t>
              </a:r>
              <a:r>
                <a:rPr lang="en-US" altLang="zh-CN" sz="3000" b="1" dirty="0" smtClean="0">
                  <a:latin typeface="+mn-ea"/>
                  <a:cs typeface="Times New Roman" panose="02020603050405020304" pitchFamily="18" charset="0"/>
                </a:rPr>
                <a:t>ZT-11-2</a:t>
              </a:r>
              <a:endParaRPr lang="zh-CN" altLang="en-US" sz="3000" b="1" dirty="0" smtClean="0">
                <a:latin typeface="+mn-ea"/>
                <a:cs typeface="Times New Roman" panose="02020603050405020304" pitchFamily="18" charset="0"/>
              </a:endParaRPr>
            </a:p>
          </p:txBody>
        </p:sp>
        <p:pic>
          <p:nvPicPr>
            <p:cNvPr id="9217" name="Picture 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083921" y="3191796"/>
              <a:ext cx="3378763" cy="2388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aphicFrame>
        <p:nvGraphicFramePr>
          <p:cNvPr id="9218" name="图片 3081" descr="image9"/>
          <p:cNvGraphicFramePr>
            <a:graphicFrameLocks/>
          </p:cNvGraphicFramePr>
          <p:nvPr/>
        </p:nvGraphicFramePr>
        <p:xfrm>
          <a:off x="8379849" y="2448232"/>
          <a:ext cx="2194743" cy="1412157"/>
        </p:xfrm>
        <a:graphic>
          <a:graphicData uri="http://schemas.openxmlformats.org/presentationml/2006/ole">
            <p:oleObj spid="_x0000_s13314" name="Document" r:id="rId4" imgW="1811830" imgH="1001065" progId="Word.Document.8">
              <p:embed/>
            </p:oleObj>
          </a:graphicData>
        </a:graphic>
      </p:graphicFrame>
      <p:grpSp>
        <p:nvGrpSpPr>
          <p:cNvPr id="3" name="组合 17"/>
          <p:cNvGrpSpPr/>
          <p:nvPr/>
        </p:nvGrpSpPr>
        <p:grpSpPr>
          <a:xfrm>
            <a:off x="2079527" y="1535376"/>
            <a:ext cx="2979172" cy="953277"/>
            <a:chOff x="7595421" y="3452668"/>
            <a:chExt cx="3111909" cy="953277"/>
          </a:xfrm>
        </p:grpSpPr>
        <p:sp>
          <p:nvSpPr>
            <p:cNvPr id="19" name="矩形 18"/>
            <p:cNvSpPr/>
            <p:nvPr/>
          </p:nvSpPr>
          <p:spPr>
            <a:xfrm>
              <a:off x="7595421" y="3452668"/>
              <a:ext cx="3111909" cy="46166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C50023"/>
                  </a:solidFill>
                  <a:latin typeface="Arial" panose="020B0604020202020204" pitchFamily="34" charset="0"/>
                </a:rPr>
                <a:t>U</a:t>
              </a:r>
              <a:r>
                <a:rPr lang="zh-CN" altLang="en-US" sz="2400" b="1" baseline="-25000" dirty="0" smtClean="0">
                  <a:solidFill>
                    <a:srgbClr val="C50023"/>
                  </a:solidFill>
                  <a:latin typeface="Arial" panose="020B0604020202020204" pitchFamily="34" charset="0"/>
                </a:rPr>
                <a:t>额</a:t>
              </a:r>
              <a:r>
                <a:rPr lang="en-US" altLang="zh-CN" sz="2400" b="1" dirty="0" smtClean="0">
                  <a:solidFill>
                    <a:srgbClr val="C50023"/>
                  </a:solidFill>
                  <a:latin typeface="Arial" panose="020B0604020202020204" pitchFamily="34" charset="0"/>
                </a:rPr>
                <a:t> </a:t>
              </a:r>
            </a:p>
          </p:txBody>
        </p:sp>
        <p:sp>
          <p:nvSpPr>
            <p:cNvPr id="20" name="矩形 19"/>
            <p:cNvSpPr/>
            <p:nvPr/>
          </p:nvSpPr>
          <p:spPr>
            <a:xfrm>
              <a:off x="7669162" y="3944280"/>
              <a:ext cx="766916" cy="46166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C50023"/>
                  </a:solidFill>
                  <a:latin typeface="Arial" panose="020B0604020202020204" pitchFamily="34" charset="0"/>
                </a:rPr>
                <a:t>R</a:t>
              </a:r>
              <a:r>
                <a:rPr lang="en-US" altLang="zh-CN" sz="2400" b="1" baseline="-25000" dirty="0" smtClean="0">
                  <a:solidFill>
                    <a:srgbClr val="C50023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cxnSp>
          <p:nvCxnSpPr>
            <p:cNvPr id="21" name="直接连接符 20"/>
            <p:cNvCxnSpPr/>
            <p:nvPr/>
          </p:nvCxnSpPr>
          <p:spPr>
            <a:xfrm>
              <a:off x="7757652" y="3893574"/>
              <a:ext cx="560438" cy="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/>
          <p:nvPr/>
        </p:nvSpPr>
        <p:spPr>
          <a:xfrm>
            <a:off x="2215432" y="110491"/>
            <a:ext cx="3999813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 特殊方法测电功率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2" name="组合 7"/>
          <p:cNvGrpSpPr/>
          <p:nvPr/>
        </p:nvGrpSpPr>
        <p:grpSpPr>
          <a:xfrm>
            <a:off x="989892" y="1223804"/>
            <a:ext cx="7888637" cy="4996159"/>
            <a:chOff x="989892" y="1223804"/>
            <a:chExt cx="7888637" cy="4996159"/>
          </a:xfrm>
        </p:grpSpPr>
        <p:sp>
          <p:nvSpPr>
            <p:cNvPr id="5" name="矩形 4"/>
            <p:cNvSpPr/>
            <p:nvPr/>
          </p:nvSpPr>
          <p:spPr>
            <a:xfrm>
              <a:off x="989892" y="1223804"/>
              <a:ext cx="7407797" cy="67666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indent="2667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000" b="1" dirty="0" smtClean="0">
                  <a:latin typeface="+mn-ea"/>
                  <a:cs typeface="Times New Roman" panose="02020603050405020304" pitchFamily="18" charset="0"/>
                </a:rPr>
                <a:t>［方法总结］安阻法测电功率的一般步骤</a:t>
              </a:r>
            </a:p>
          </p:txBody>
        </p:sp>
        <p:pic>
          <p:nvPicPr>
            <p:cNvPr id="1536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051227" y="1908072"/>
              <a:ext cx="5827302" cy="43118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545690" y="1649549"/>
            <a:ext cx="11164530" cy="413914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典例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3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　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[2016·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南通改编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] 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在“测量小灯泡功率”的实验中，提供的器材有：铭牌上仅能看清标有“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0.3 A”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字样的小灯泡、电池组、电压表、电流表、滑动变阻器、开关、导线若干。在实验过程中，电压表发生故障，现增加电阻箱和单刀双掷开关，设计了如图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ZT-11-3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甲、乙两种方案，则能测出灯泡额定功率的方案是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__________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23557" name="Rectangle 5"/>
          <p:cNvSpPr/>
          <p:nvPr/>
        </p:nvSpPr>
        <p:spPr>
          <a:xfrm>
            <a:off x="2215432" y="110491"/>
            <a:ext cx="3999813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 特殊方法测电功率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10"/>
          <p:cNvSpPr/>
          <p:nvPr/>
        </p:nvSpPr>
        <p:spPr>
          <a:xfrm>
            <a:off x="869704" y="1166290"/>
            <a:ext cx="4206601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+mn-ea"/>
              </a:rPr>
              <a:t>类型三　等效替代法测电功率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049" y="1166290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矩形 5"/>
          <p:cNvSpPr/>
          <p:nvPr/>
        </p:nvSpPr>
        <p:spPr>
          <a:xfrm>
            <a:off x="929150" y="5247055"/>
            <a:ext cx="1231798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zh-CN" altLang="en-US" sz="2400" b="1" dirty="0" smtClean="0">
                <a:solidFill>
                  <a:srgbClr val="C50023"/>
                </a:solidFill>
                <a:latin typeface="Arial" panose="020B0604020202020204" pitchFamily="34" charset="0"/>
              </a:rPr>
              <a:t>乙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/>
          <p:nvPr/>
        </p:nvSpPr>
        <p:spPr>
          <a:xfrm>
            <a:off x="2215432" y="110491"/>
            <a:ext cx="3999813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 特殊方法测电功率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2" name="组合 10"/>
          <p:cNvGrpSpPr/>
          <p:nvPr/>
        </p:nvGrpSpPr>
        <p:grpSpPr>
          <a:xfrm>
            <a:off x="2792053" y="1508177"/>
            <a:ext cx="6357829" cy="3194482"/>
            <a:chOff x="3514724" y="1183712"/>
            <a:chExt cx="6357829" cy="3194482"/>
          </a:xfrm>
        </p:grpSpPr>
        <p:sp>
          <p:nvSpPr>
            <p:cNvPr id="10" name="矩形 9"/>
            <p:cNvSpPr/>
            <p:nvPr/>
          </p:nvSpPr>
          <p:spPr>
            <a:xfrm>
              <a:off x="5384900" y="3701534"/>
              <a:ext cx="2198038" cy="67666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indent="2667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000" b="1" dirty="0" smtClean="0">
                  <a:latin typeface="+mn-ea"/>
                  <a:cs typeface="Times New Roman" panose="02020603050405020304" pitchFamily="18" charset="0"/>
                </a:rPr>
                <a:t>图</a:t>
              </a:r>
              <a:r>
                <a:rPr lang="en-US" altLang="zh-CN" sz="3000" b="1" dirty="0" smtClean="0">
                  <a:latin typeface="+mn-ea"/>
                  <a:cs typeface="Times New Roman" panose="02020603050405020304" pitchFamily="18" charset="0"/>
                </a:rPr>
                <a:t>ZT-11-3</a:t>
              </a:r>
              <a:endParaRPr lang="zh-CN" altLang="en-US" sz="3000" b="1" dirty="0" smtClean="0">
                <a:latin typeface="+mn-ea"/>
                <a:cs typeface="Times New Roman" panose="02020603050405020304" pitchFamily="18" charset="0"/>
              </a:endParaRPr>
            </a:p>
          </p:txBody>
        </p:sp>
        <p:pic>
          <p:nvPicPr>
            <p:cNvPr id="1741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14724" y="1183712"/>
              <a:ext cx="6357829" cy="24886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/>
          <p:nvPr/>
        </p:nvSpPr>
        <p:spPr>
          <a:xfrm>
            <a:off x="2215432" y="110491"/>
            <a:ext cx="3999813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 特殊方法测电功率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2" name="组合 6"/>
          <p:cNvGrpSpPr/>
          <p:nvPr/>
        </p:nvGrpSpPr>
        <p:grpSpPr>
          <a:xfrm>
            <a:off x="989892" y="1223804"/>
            <a:ext cx="8050869" cy="4697514"/>
            <a:chOff x="989892" y="1223804"/>
            <a:chExt cx="8050869" cy="4697514"/>
          </a:xfrm>
        </p:grpSpPr>
        <p:sp>
          <p:nvSpPr>
            <p:cNvPr id="5" name="矩形 4"/>
            <p:cNvSpPr/>
            <p:nvPr/>
          </p:nvSpPr>
          <p:spPr>
            <a:xfrm>
              <a:off x="989892" y="1223804"/>
              <a:ext cx="6248827" cy="67666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indent="2667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000" b="1" dirty="0" smtClean="0">
                  <a:latin typeface="+mn-ea"/>
                  <a:cs typeface="Times New Roman" panose="02020603050405020304" pitchFamily="18" charset="0"/>
                </a:rPr>
                <a:t>［方法总结］等效替代法测电功率</a:t>
              </a:r>
            </a:p>
          </p:txBody>
        </p:sp>
        <p:pic>
          <p:nvPicPr>
            <p:cNvPr id="1843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24180" y="2289993"/>
              <a:ext cx="7316581" cy="3631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545690" y="1266091"/>
            <a:ext cx="11164530" cy="20616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要求：（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）画出实验电路图；（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2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）写出主要实验步骤和需测量的物理量；（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3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）写出待测电阻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x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的数学表达式（用已知量和测量量表示）。</a:t>
            </a:r>
          </a:p>
        </p:txBody>
      </p:sp>
      <p:sp>
        <p:nvSpPr>
          <p:cNvPr id="23557" name="Rectangle 5"/>
          <p:cNvSpPr/>
          <p:nvPr/>
        </p:nvSpPr>
        <p:spPr>
          <a:xfrm>
            <a:off x="2199402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特殊方法测电阻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/>
          <p:nvPr/>
        </p:nvSpPr>
        <p:spPr>
          <a:xfrm>
            <a:off x="2199402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特殊方法测电阻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421609" y="1118419"/>
            <a:ext cx="11342688" cy="5296977"/>
            <a:chOff x="421609" y="1118419"/>
            <a:chExt cx="11342688" cy="5296977"/>
          </a:xfrm>
        </p:grpSpPr>
        <p:graphicFrame>
          <p:nvGraphicFramePr>
            <p:cNvPr id="1026" name="图片 3081" descr="image9"/>
            <p:cNvGraphicFramePr>
              <a:graphicFrameLocks/>
            </p:cNvGraphicFramePr>
            <p:nvPr/>
          </p:nvGraphicFramePr>
          <p:xfrm>
            <a:off x="421609" y="1327458"/>
            <a:ext cx="11342688" cy="5087938"/>
          </p:xfrm>
          <a:graphic>
            <a:graphicData uri="http://schemas.openxmlformats.org/presentationml/2006/ole">
              <p:oleObj spid="_x0000_s1025" name="Document" r:id="rId3" imgW="9297746" imgH="4567135" progId="Word.Document.8">
                <p:embed/>
              </p:oleObj>
            </a:graphicData>
          </a:graphic>
        </p:graphicFrame>
        <p:pic>
          <p:nvPicPr>
            <p:cNvPr id="17412" name="Picture 4" descr="C:\Users\ADMINI~1\AppData\Local\Temp\ksohtml\wps8E5D.tmp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691955" y="1118419"/>
              <a:ext cx="1829721" cy="1551995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/>
          <p:nvPr/>
        </p:nvSpPr>
        <p:spPr>
          <a:xfrm>
            <a:off x="2199402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特殊方法测电阻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019389" y="1445030"/>
            <a:ext cx="10324747" cy="4056119"/>
            <a:chOff x="1019389" y="1445030"/>
            <a:chExt cx="10324747" cy="4056119"/>
          </a:xfrm>
        </p:grpSpPr>
        <p:sp>
          <p:nvSpPr>
            <p:cNvPr id="5" name="矩形 4"/>
            <p:cNvSpPr/>
            <p:nvPr/>
          </p:nvSpPr>
          <p:spPr>
            <a:xfrm>
              <a:off x="1019389" y="1445030"/>
              <a:ext cx="9982908" cy="784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26670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000" b="1" dirty="0" smtClean="0">
                  <a:latin typeface="+mn-ea"/>
                  <a:cs typeface="Times New Roman" panose="02020603050405020304" pitchFamily="18" charset="0"/>
                </a:rPr>
                <a:t>［规律方法］</a:t>
              </a:r>
            </a:p>
          </p:txBody>
        </p:sp>
        <p:pic>
          <p:nvPicPr>
            <p:cNvPr id="11265" name="Picture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94898" y="2210415"/>
              <a:ext cx="9149238" cy="3290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545690" y="1649549"/>
            <a:ext cx="11164530" cy="424731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典例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2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　为测量电阻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Rx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的阻值，老师提供了以下器材：待测电阻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x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，已知阻值的定值电阻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0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一个，电压不变但电压值未知的电源一个，电流表一只，开关两个，导线若干。从中选择器材按下述要求完成实验。（用两种方法）</a:t>
            </a:r>
          </a:p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（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1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）画出你所设计的电路图。</a:t>
            </a:r>
          </a:p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（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2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）写出实验步骤。</a:t>
            </a:r>
          </a:p>
        </p:txBody>
      </p:sp>
      <p:sp>
        <p:nvSpPr>
          <p:cNvPr id="23557" name="Rectangle 5"/>
          <p:cNvSpPr/>
          <p:nvPr/>
        </p:nvSpPr>
        <p:spPr>
          <a:xfrm>
            <a:off x="2199402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特殊方法测电阻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Rectangle 10"/>
          <p:cNvSpPr/>
          <p:nvPr/>
        </p:nvSpPr>
        <p:spPr>
          <a:xfrm>
            <a:off x="869704" y="1166290"/>
            <a:ext cx="265970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en-US" sz="2400" b="1" dirty="0" smtClean="0">
                <a:solidFill>
                  <a:srgbClr val="F1AF00"/>
                </a:solidFill>
                <a:latin typeface="+mn-ea"/>
              </a:rPr>
              <a:t>二、安阻法测电阻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049" y="1166290"/>
            <a:ext cx="84455" cy="41402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545690" y="1266091"/>
            <a:ext cx="11164530" cy="6766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indent="2667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（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3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）利用已知量和测得的物理量写出待测电阻</a:t>
            </a:r>
            <a:r>
              <a:rPr lang="en-US" altLang="zh-CN" sz="3000" b="1" dirty="0" smtClean="0">
                <a:latin typeface="+mn-ea"/>
                <a:cs typeface="Times New Roman" panose="02020603050405020304" pitchFamily="18" charset="0"/>
              </a:rPr>
              <a:t>R</a:t>
            </a:r>
            <a:r>
              <a:rPr lang="en-US" altLang="zh-CN" sz="3000" b="1" baseline="-25000" dirty="0" smtClean="0">
                <a:latin typeface="+mn-ea"/>
                <a:cs typeface="Times New Roman" panose="02020603050405020304" pitchFamily="18" charset="0"/>
              </a:rPr>
              <a:t>x</a:t>
            </a:r>
            <a:r>
              <a:rPr lang="zh-CN" altLang="en-US" sz="3000" b="1" dirty="0" smtClean="0">
                <a:latin typeface="+mn-ea"/>
                <a:cs typeface="Times New Roman" panose="02020603050405020304" pitchFamily="18" charset="0"/>
              </a:rPr>
              <a:t>的数学表达式。</a:t>
            </a:r>
          </a:p>
        </p:txBody>
      </p:sp>
      <p:sp>
        <p:nvSpPr>
          <p:cNvPr id="23557" name="Rectangle 5"/>
          <p:cNvSpPr/>
          <p:nvPr/>
        </p:nvSpPr>
        <p:spPr>
          <a:xfrm>
            <a:off x="2199402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特殊方法测电阻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/>
          <p:nvPr/>
        </p:nvSpPr>
        <p:spPr>
          <a:xfrm>
            <a:off x="2199402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特殊方法测电阻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495351" y="1106232"/>
            <a:ext cx="11342688" cy="5087938"/>
            <a:chOff x="495351" y="1106232"/>
            <a:chExt cx="11342688" cy="5087938"/>
          </a:xfrm>
        </p:grpSpPr>
        <p:graphicFrame>
          <p:nvGraphicFramePr>
            <p:cNvPr id="1026" name="图片 3081" descr="image9"/>
            <p:cNvGraphicFramePr>
              <a:graphicFrameLocks/>
            </p:cNvGraphicFramePr>
            <p:nvPr/>
          </p:nvGraphicFramePr>
          <p:xfrm>
            <a:off x="495351" y="1106232"/>
            <a:ext cx="11342688" cy="5087938"/>
          </p:xfrm>
          <a:graphic>
            <a:graphicData uri="http://schemas.openxmlformats.org/presentationml/2006/ole">
              <p:oleObj spid="_x0000_s8193" name="Document" r:id="rId3" imgW="9297746" imgH="4567135" progId="Word.Document.8">
                <p:embed/>
              </p:oleObj>
            </a:graphicData>
          </a:graphic>
        </p:graphicFrame>
        <p:pic>
          <p:nvPicPr>
            <p:cNvPr id="3076" name="Picture 4" descr="C:\Users\ADMINI~1\AppData\Local\Temp\ksohtml\wps7820.tmp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370381" y="1324896"/>
              <a:ext cx="2567141" cy="221305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/>
          <p:nvPr/>
        </p:nvSpPr>
        <p:spPr>
          <a:xfrm>
            <a:off x="2199402" y="110491"/>
            <a:ext cx="346761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　特殊方法测电阻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495351" y="1106232"/>
            <a:ext cx="11342688" cy="5087938"/>
            <a:chOff x="495351" y="1106232"/>
            <a:chExt cx="11342688" cy="5087938"/>
          </a:xfrm>
        </p:grpSpPr>
        <p:graphicFrame>
          <p:nvGraphicFramePr>
            <p:cNvPr id="1026" name="图片 3081" descr="image9"/>
            <p:cNvGraphicFramePr>
              <a:graphicFrameLocks/>
            </p:cNvGraphicFramePr>
            <p:nvPr/>
          </p:nvGraphicFramePr>
          <p:xfrm>
            <a:off x="495351" y="1106232"/>
            <a:ext cx="11342688" cy="5087938"/>
          </p:xfrm>
          <a:graphic>
            <a:graphicData uri="http://schemas.openxmlformats.org/presentationml/2006/ole">
              <p:oleObj spid="_x0000_s12289" name="Document" r:id="rId3" imgW="9107084" imgH="4567135" progId="Word.Document.8">
                <p:embed/>
              </p:oleObj>
            </a:graphicData>
          </a:graphic>
        </p:graphicFrame>
        <p:pic>
          <p:nvPicPr>
            <p:cNvPr id="22532" name="Picture 4" descr="C:\Users\ADMINI~1\AppData\Local\Temp\ksohtml\wps8827.tmp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635853" y="1339645"/>
              <a:ext cx="2258363" cy="2111478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533</Words>
  <Application>Microsoft Office PowerPoint</Application>
  <PresentationFormat>自定义</PresentationFormat>
  <Paragraphs>73</Paragraphs>
  <Slides>24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6" baseType="lpstr">
      <vt:lpstr>Office 主题</vt:lpstr>
      <vt:lpstr>Document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China</cp:lastModifiedBy>
  <cp:revision>32</cp:revision>
  <dcterms:created xsi:type="dcterms:W3CDTF">2018-02-07T07:39:00Z</dcterms:created>
  <dcterms:modified xsi:type="dcterms:W3CDTF">2018-11-21T10:41:34Z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