
<file path=[Content_Types].xml><?xml version="1.0" encoding="utf-8"?>
<Types xmlns="http://schemas.openxmlformats.org/package/2006/content-types">
  <Default Extension="wav" ContentType="audio/x-wav"/>
  <Default Extension="jpeg" ContentType="image/jpeg"/>
  <Default Extension="png" ContentType="image/png"/>
  <Default Extension="emf" ContentType="image/x-emf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456" r:id="rId3"/>
    <p:sldId id="455" r:id="rId5"/>
    <p:sldId id="388" r:id="rId6"/>
    <p:sldId id="486" r:id="rId7"/>
    <p:sldId id="286" r:id="rId8"/>
    <p:sldId id="287" r:id="rId9"/>
    <p:sldId id="288" r:id="rId10"/>
    <p:sldId id="289" r:id="rId11"/>
    <p:sldId id="390" r:id="rId12"/>
    <p:sldId id="391" r:id="rId13"/>
    <p:sldId id="396" r:id="rId14"/>
    <p:sldId id="324" r:id="rId15"/>
    <p:sldId id="346" r:id="rId16"/>
    <p:sldId id="295" r:id="rId17"/>
    <p:sldId id="296" r:id="rId18"/>
    <p:sldId id="297" r:id="rId19"/>
    <p:sldId id="298" r:id="rId20"/>
    <p:sldId id="479" r:id="rId21"/>
    <p:sldId id="299" r:id="rId22"/>
    <p:sldId id="409" r:id="rId23"/>
    <p:sldId id="326" r:id="rId24"/>
    <p:sldId id="410" r:id="rId25"/>
    <p:sldId id="457" r:id="rId26"/>
    <p:sldId id="460" r:id="rId27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3600" b="0" i="0" u="none" kern="1200" baseline="0">
        <a:solidFill>
          <a:srgbClr val="CC0000"/>
        </a:solidFill>
        <a:latin typeface="Arial" panose="020B0604020202020204" pitchFamily="34" charset="0"/>
        <a:ea typeface="宋体" panose="02010600030101010101" pitchFamily="2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3600" b="0" i="0" u="none" kern="1200" baseline="0">
        <a:solidFill>
          <a:srgbClr val="CC0000"/>
        </a:solidFill>
        <a:latin typeface="Arial" panose="020B0604020202020204" pitchFamily="34" charset="0"/>
        <a:ea typeface="宋体" panose="02010600030101010101" pitchFamily="2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3600" b="0" i="0" u="none" kern="1200" baseline="0">
        <a:solidFill>
          <a:srgbClr val="CC0000"/>
        </a:solidFill>
        <a:latin typeface="Arial" panose="020B0604020202020204" pitchFamily="34" charset="0"/>
        <a:ea typeface="宋体" panose="02010600030101010101" pitchFamily="2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3600" b="0" i="0" u="none" kern="1200" baseline="0">
        <a:solidFill>
          <a:srgbClr val="CC0000"/>
        </a:solidFill>
        <a:latin typeface="Arial" panose="020B0604020202020204" pitchFamily="34" charset="0"/>
        <a:ea typeface="宋体" panose="02010600030101010101" pitchFamily="2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3600" b="0" i="0" u="none" kern="1200" baseline="0">
        <a:solidFill>
          <a:srgbClr val="CC0000"/>
        </a:solidFill>
        <a:latin typeface="Arial" panose="020B0604020202020204" pitchFamily="34" charset="0"/>
        <a:ea typeface="宋体" panose="02010600030101010101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3600" b="0" i="0" u="none" kern="1200" baseline="0">
        <a:solidFill>
          <a:srgbClr val="CC0000"/>
        </a:solidFill>
        <a:latin typeface="Arial" panose="020B0604020202020204" pitchFamily="34" charset="0"/>
        <a:ea typeface="宋体" panose="02010600030101010101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3600" b="0" i="0" u="none" kern="1200" baseline="0">
        <a:solidFill>
          <a:srgbClr val="CC0000"/>
        </a:solidFill>
        <a:latin typeface="Arial" panose="020B0604020202020204" pitchFamily="34" charset="0"/>
        <a:ea typeface="宋体" panose="02010600030101010101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3600" b="0" i="0" u="none" kern="1200" baseline="0">
        <a:solidFill>
          <a:srgbClr val="CC0000"/>
        </a:solidFill>
        <a:latin typeface="Arial" panose="020B0604020202020204" pitchFamily="34" charset="0"/>
        <a:ea typeface="宋体" panose="02010600030101010101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3600" b="0" i="0" u="none" kern="1200" baseline="0">
        <a:solidFill>
          <a:srgbClr val="CC0000"/>
        </a:solidFill>
        <a:latin typeface="Arial" panose="020B0604020202020204" pitchFamily="34" charset="0"/>
        <a:ea typeface="宋体" panose="02010600030101010101" pitchFamily="2" charset="-12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3333FF"/>
    <a:srgbClr val="FFCC00"/>
    <a:srgbClr val="9900CC"/>
    <a:srgbClr val="FFCCFF"/>
    <a:srgbClr val="D60093"/>
    <a:srgbClr val="CC9900"/>
    <a:srgbClr val="FF3300"/>
    <a:srgbClr val="2FC9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188" y="-102"/>
      </p:cViewPr>
      <p:guideLst>
        <p:guide orient="horz" pos="2160"/>
        <p:guide pos="28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0" Type="http://schemas.openxmlformats.org/officeDocument/2006/relationships/tableStyles" Target="tableStyles.xml"/><Relationship Id="rId3" Type="http://schemas.openxmlformats.org/officeDocument/2006/relationships/slide" Target="slides/slide1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页眉占位符 2049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z="1200" strike="noStrike" noProof="1"/>
          </a:p>
        </p:txBody>
      </p:sp>
      <p:sp>
        <p:nvSpPr>
          <p:cNvPr id="2051" name="日期占位符 2050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algn="r" fontAlgn="base"/>
            <a:endParaRPr lang="zh-CN" altLang="en-US" sz="1200" strike="noStrike" noProof="1"/>
          </a:p>
        </p:txBody>
      </p:sp>
      <p:sp>
        <p:nvSpPr>
          <p:cNvPr id="12292" name="幻灯片图像占位符 205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12293" name="文本占位符 2052"/>
          <p:cNvSpPr>
            <a:spLocks noGrp="1" noRot="1"/>
          </p:cNvSpPr>
          <p:nvPr>
            <p:ph type="body" sz="quarter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indent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0"/>
            <a:r>
              <a:rPr lang="zh-CN" altLang="en-US" dirty="0"/>
              <a:t>第二级</a:t>
            </a:r>
            <a:endParaRPr lang="zh-CN" altLang="en-US" dirty="0"/>
          </a:p>
          <a:p>
            <a:pPr lvl="2" indent="0"/>
            <a:r>
              <a:rPr lang="zh-CN" altLang="en-US" dirty="0"/>
              <a:t>第三级</a:t>
            </a:r>
            <a:endParaRPr lang="zh-CN" altLang="en-US" dirty="0"/>
          </a:p>
          <a:p>
            <a:pPr lvl="3" indent="0"/>
            <a:r>
              <a:rPr lang="zh-CN" altLang="en-US" dirty="0"/>
              <a:t>第四级</a:t>
            </a:r>
            <a:endParaRPr lang="zh-CN" altLang="en-US" dirty="0"/>
          </a:p>
          <a:p>
            <a:pPr lvl="4" indent="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2054" name="页脚占位符 2053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fontAlgn="base"/>
            <a:endParaRPr lang="zh-CN" altLang="en-US" sz="1200" strike="noStrike" noProof="1"/>
          </a:p>
        </p:txBody>
      </p:sp>
      <p:sp>
        <p:nvSpPr>
          <p:cNvPr id="2055" name="灯片编号占位符 2054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fontAlgn="base"/>
            <a:fld id="{9A0DB2DC-4C9A-4742-B13C-FB6460FD3503}" type="slidenum">
              <a:rPr lang="zh-CN" altLang="en-US" sz="120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/>
      </p:sp>
      <p:sp>
        <p:nvSpPr>
          <p:cNvPr id="29698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9699" name="灯片编号占位符 3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098DF74C-7061-4FB3-955B-E37C2DC1CE34}" type="slidenum">
              <a:rPr lang="zh-CN" altLang="en-US" smtClean="0"/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fld id="{9A0DB2DC-4C9A-4742-B13C-FB6460FD3503}" type="slidenum">
              <a:rPr lang="zh-CN" altLang="en-US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fld id="{9A0DB2DC-4C9A-4742-B13C-FB6460FD3503}" type="slidenum">
              <a:rPr lang="zh-CN" altLang="en-US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fld id="{9A0DB2DC-4C9A-4742-B13C-FB6460FD3503}" type="slidenum">
              <a:rPr lang="zh-CN" altLang="en-US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fld id="{9A0DB2DC-4C9A-4742-B13C-FB6460FD3503}" type="slidenum">
              <a:rPr lang="zh-CN" altLang="en-US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fld id="{9A0DB2DC-4C9A-4742-B13C-FB6460FD3503}" type="slidenum">
              <a:rPr lang="zh-CN" altLang="en-US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fld id="{9A0DB2DC-4C9A-4742-B13C-FB6460FD3503}" type="slidenum">
              <a:rPr lang="zh-CN" altLang="en-US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fld id="{9A0DB2DC-4C9A-4742-B13C-FB6460FD3503}" type="slidenum">
              <a:rPr lang="zh-CN" altLang="en-US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fld id="{BB962C8B-B14F-4D97-AF65-F5344CB8AC3E}" type="datetime1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fld id="{9A0DB2DC-4C9A-4742-B13C-FB6460FD3503}" type="slidenum">
              <a:rPr lang="zh-CN" altLang="en-US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fld id="{9A0DB2DC-4C9A-4742-B13C-FB6460FD3503}" type="slidenum">
              <a:rPr lang="zh-CN" altLang="en-US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fld id="{9A0DB2DC-4C9A-4742-B13C-FB6460FD3503}" type="slidenum">
              <a:rPr lang="zh-CN" altLang="en-US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indent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indent="-34290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285750"/>
            <a:r>
              <a:rPr lang="zh-CN" altLang="en-US"/>
              <a:t>第二级</a:t>
            </a:r>
            <a:endParaRPr lang="zh-CN" altLang="en-US"/>
          </a:p>
          <a:p>
            <a:pPr lvl="2" indent="-228600"/>
            <a:r>
              <a:rPr lang="zh-CN" altLang="en-US"/>
              <a:t>第三级</a:t>
            </a:r>
            <a:endParaRPr lang="zh-CN" altLang="en-US"/>
          </a:p>
          <a:p>
            <a:pPr lvl="3" indent="-228600"/>
            <a:r>
              <a:rPr lang="zh-CN" altLang="en-US"/>
              <a:t>第四级</a:t>
            </a:r>
            <a:endParaRPr lang="zh-CN" altLang="en-US"/>
          </a:p>
          <a:p>
            <a:pPr lvl="4" indent="-22860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fld id="{BB962C8B-B14F-4D97-AF65-F5344CB8AC3E}" type="datetime1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/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3600" b="0" i="0" u="none" kern="1200" baseline="0">
          <a:solidFill>
            <a:srgbClr val="CC0000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3600" b="0" i="0" u="none" kern="1200" baseline="0">
          <a:solidFill>
            <a:srgbClr val="CC0000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3600" b="0" i="0" u="none" kern="1200" baseline="0">
          <a:solidFill>
            <a:srgbClr val="CC0000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3600" b="0" i="0" u="none" kern="1200" baseline="0">
          <a:solidFill>
            <a:srgbClr val="CC0000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3600" b="0" i="0" u="none" kern="1200" baseline="0">
          <a:solidFill>
            <a:srgbClr val="CC0000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3600" b="0" i="0" u="none" kern="1200" baseline="0">
          <a:solidFill>
            <a:srgbClr val="CC0000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3600" b="0" i="0" u="none" kern="1200" baseline="0">
          <a:solidFill>
            <a:srgbClr val="CC0000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3600" b="0" i="0" u="none" kern="1200" baseline="0">
          <a:solidFill>
            <a:srgbClr val="CC0000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.xml"/><Relationship Id="rId8" Type="http://schemas.openxmlformats.org/officeDocument/2006/relationships/slideLayout" Target="../slideLayouts/slideLayout7.xml"/><Relationship Id="rId7" Type="http://schemas.openxmlformats.org/officeDocument/2006/relationships/image" Target="../media/image8.png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1.png"/><Relationship Id="rId1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1.png"/><Relationship Id="rId1" Type="http://schemas.openxmlformats.org/officeDocument/2006/relationships/image" Target="../media/image1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9.jpeg"/><Relationship Id="rId1" Type="http://schemas.openxmlformats.org/officeDocument/2006/relationships/image" Target="../media/image18.jpeg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1.png"/><Relationship Id="rId3" Type="http://schemas.openxmlformats.org/officeDocument/2006/relationships/image" Target="../media/image22.GIF"/><Relationship Id="rId2" Type="http://schemas.openxmlformats.org/officeDocument/2006/relationships/image" Target="../media/image21.png"/><Relationship Id="rId1" Type="http://schemas.openxmlformats.org/officeDocument/2006/relationships/image" Target="../media/image20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4.png"/><Relationship Id="rId1" Type="http://schemas.openxmlformats.org/officeDocument/2006/relationships/image" Target="../media/image2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4.png"/><Relationship Id="rId1" Type="http://schemas.openxmlformats.org/officeDocument/2006/relationships/image" Target="../media/image23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5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4.wav"/><Relationship Id="rId1" Type="http://schemas.openxmlformats.org/officeDocument/2006/relationships/audio" Target="../media/audio3.wav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audio" Target="../media/audio6.wav"/><Relationship Id="rId2" Type="http://schemas.openxmlformats.org/officeDocument/2006/relationships/audio" Target="../media/audio5.wav"/><Relationship Id="rId1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jpeg"/></Relationships>
</file>

<file path=ppt/slides/_rels/slide20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audio" Target="../media/audio10.wav"/><Relationship Id="rId4" Type="http://schemas.openxmlformats.org/officeDocument/2006/relationships/audio" Target="../media/audio9.wav"/><Relationship Id="rId3" Type="http://schemas.openxmlformats.org/officeDocument/2006/relationships/audio" Target="../media/audio8.wav"/><Relationship Id="rId2" Type="http://schemas.openxmlformats.org/officeDocument/2006/relationships/audio" Target="../media/audio7.wav"/><Relationship Id="rId1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1.png"/></Relationships>
</file>

<file path=ppt/slides/_rels/slide2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audio" Target="../media/audio12.wav"/><Relationship Id="rId2" Type="http://schemas.openxmlformats.org/officeDocument/2006/relationships/audio" Target="../media/audio11.wav"/><Relationship Id="rId1" Type="http://schemas.openxmlformats.org/officeDocument/2006/relationships/image" Target="../media/image26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7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1.png"/><Relationship Id="rId1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1.png"/><Relationship Id="rId1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4.jpeg"/><Relationship Id="rId1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1.wav"/><Relationship Id="rId1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audio" Target="../media/audio2.wav"/><Relationship Id="rId2" Type="http://schemas.openxmlformats.org/officeDocument/2006/relationships/image" Target="../media/image16.jpeg"/><Relationship Id="rId1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图片 83" descr="3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538" y="3135313"/>
            <a:ext cx="1155700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" name="图片 84" descr="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5763" y="3009900"/>
            <a:ext cx="9858376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" name="图片 8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2288" y="3133725"/>
            <a:ext cx="9859963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" name="图片 8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1688" y="2989263"/>
            <a:ext cx="2690812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长光2"/>
          <p:cNvGrpSpPr/>
          <p:nvPr/>
        </p:nvGrpSpPr>
        <p:grpSpPr bwMode="auto">
          <a:xfrm>
            <a:off x="-3082925" y="3324225"/>
            <a:ext cx="15273338" cy="215900"/>
            <a:chOff x="-2699391" y="3321583"/>
            <a:chExt cx="14617624" cy="415946"/>
          </a:xfrm>
        </p:grpSpPr>
        <p:sp>
          <p:nvSpPr>
            <p:cNvPr id="89" name="椭圆 88"/>
            <p:cNvSpPr/>
            <p:nvPr/>
          </p:nvSpPr>
          <p:spPr>
            <a:xfrm>
              <a:off x="-2699391" y="3321583"/>
              <a:ext cx="14617624" cy="415946"/>
            </a:xfrm>
            <a:prstGeom prst="ellipse">
              <a:avLst/>
            </a:prstGeom>
            <a:gradFill flip="none" rotWithShape="1">
              <a:gsLst>
                <a:gs pos="100000">
                  <a:schemeClr val="tx2">
                    <a:lumMod val="75000"/>
                    <a:alpha val="0"/>
                  </a:schemeClr>
                </a:gs>
                <a:gs pos="0">
                  <a:schemeClr val="tx2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90" name="椭圆 89"/>
            <p:cNvSpPr/>
            <p:nvPr/>
          </p:nvSpPr>
          <p:spPr>
            <a:xfrm>
              <a:off x="1351184" y="3437803"/>
              <a:ext cx="6516474" cy="183506"/>
            </a:xfrm>
            <a:prstGeom prst="ellipse">
              <a:avLst/>
            </a:prstGeom>
            <a:gradFill flip="none" rotWithShape="1">
              <a:gsLst>
                <a:gs pos="100000">
                  <a:schemeClr val="tx2">
                    <a:lumMod val="60000"/>
                    <a:lumOff val="40000"/>
                    <a:alpha val="0"/>
                  </a:schemeClr>
                </a:gs>
                <a:gs pos="0">
                  <a:schemeClr val="tx2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lang="zh-CN" alt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3" name="guangmang3"/>
          <p:cNvGrpSpPr/>
          <p:nvPr/>
        </p:nvGrpSpPr>
        <p:grpSpPr bwMode="auto">
          <a:xfrm rot="20405624" flipH="1">
            <a:off x="4535488" y="2457450"/>
            <a:ext cx="17462" cy="1943100"/>
            <a:chOff x="5305" y="-2268"/>
            <a:chExt cx="58" cy="8118"/>
          </a:xfrm>
        </p:grpSpPr>
        <p:grpSp>
          <p:nvGrpSpPr>
            <p:cNvPr id="28683" name="Group 108"/>
            <p:cNvGrpSpPr/>
            <p:nvPr/>
          </p:nvGrpSpPr>
          <p:grpSpPr bwMode="auto">
            <a:xfrm rot="4912194">
              <a:off x="3130" y="1814"/>
              <a:ext cx="4400" cy="44"/>
              <a:chOff x="-181" y="1270"/>
              <a:chExt cx="3900" cy="136"/>
            </a:xfrm>
          </p:grpSpPr>
          <p:sp>
            <p:nvSpPr>
              <p:cNvPr id="28684" name="Rectangle 109"/>
              <p:cNvSpPr>
                <a:spLocks noChangeArrowheads="1"/>
              </p:cNvSpPr>
              <p:nvPr/>
            </p:nvSpPr>
            <p:spPr bwMode="auto">
              <a:xfrm rot="-2892361">
                <a:off x="1746" y="-612"/>
                <a:ext cx="92" cy="3855"/>
              </a:xfrm>
              <a:prstGeom prst="rect">
                <a:avLst/>
              </a:prstGeom>
              <a:gradFill rotWithShape="1">
                <a:gsLst>
                  <a:gs pos="0">
                    <a:srgbClr val="77ADFD">
                      <a:alpha val="17998"/>
                    </a:srgbClr>
                  </a:gs>
                  <a:gs pos="100000">
                    <a:srgbClr val="37507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28685" name="Rectangle 110"/>
              <p:cNvSpPr>
                <a:spLocks noChangeArrowheads="1"/>
              </p:cNvSpPr>
              <p:nvPr/>
            </p:nvSpPr>
            <p:spPr bwMode="auto">
              <a:xfrm rot="2892361" flipH="1">
                <a:off x="1701" y="-568"/>
                <a:ext cx="92" cy="3855"/>
              </a:xfrm>
              <a:prstGeom prst="rect">
                <a:avLst/>
              </a:prstGeom>
              <a:gradFill rotWithShape="1">
                <a:gsLst>
                  <a:gs pos="0">
                    <a:srgbClr val="77ADFD">
                      <a:alpha val="17998"/>
                    </a:srgbClr>
                  </a:gs>
                  <a:gs pos="100000">
                    <a:srgbClr val="37507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/>
              <a:p>
                <a:endParaRPr lang="zh-CN" altLang="en-US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28686" name="Group 111"/>
            <p:cNvGrpSpPr/>
            <p:nvPr/>
          </p:nvGrpSpPr>
          <p:grpSpPr bwMode="auto">
            <a:xfrm>
              <a:off x="5305" y="-2268"/>
              <a:ext cx="58" cy="8118"/>
              <a:chOff x="5305" y="-2268"/>
              <a:chExt cx="58" cy="8118"/>
            </a:xfrm>
          </p:grpSpPr>
          <p:grpSp>
            <p:nvGrpSpPr>
              <p:cNvPr id="28687" name="Group 112"/>
              <p:cNvGrpSpPr/>
              <p:nvPr/>
            </p:nvGrpSpPr>
            <p:grpSpPr bwMode="auto">
              <a:xfrm rot="7938615">
                <a:off x="3141" y="1794"/>
                <a:ext cx="4400" cy="44"/>
                <a:chOff x="-181" y="1270"/>
                <a:chExt cx="3900" cy="136"/>
              </a:xfrm>
            </p:grpSpPr>
            <p:sp>
              <p:nvSpPr>
                <p:cNvPr id="28688" name="Rectangle 113"/>
                <p:cNvSpPr>
                  <a:spLocks noChangeArrowheads="1"/>
                </p:cNvSpPr>
                <p:nvPr/>
              </p:nvSpPr>
              <p:spPr bwMode="auto">
                <a:xfrm rot="-2892361">
                  <a:off x="1746" y="-612"/>
                  <a:ext cx="92" cy="3855"/>
                </a:xfrm>
                <a:prstGeom prst="rect">
                  <a:avLst/>
                </a:prstGeom>
                <a:gradFill rotWithShape="1">
                  <a:gsLst>
                    <a:gs pos="0">
                      <a:srgbClr val="77ADFD">
                        <a:alpha val="17998"/>
                      </a:srgbClr>
                    </a:gs>
                    <a:gs pos="100000">
                      <a:srgbClr val="375075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>
                    <a:solidFill>
                      <a:srgbClr val="000000"/>
                    </a:solidFill>
                    <a:latin typeface="Calibri" panose="020F0502020204030204" pitchFamily="34" charset="0"/>
                  </a:endParaRPr>
                </a:p>
              </p:txBody>
            </p:sp>
            <p:sp>
              <p:nvSpPr>
                <p:cNvPr id="28689" name="Rectangle 114"/>
                <p:cNvSpPr>
                  <a:spLocks noChangeArrowheads="1"/>
                </p:cNvSpPr>
                <p:nvPr/>
              </p:nvSpPr>
              <p:spPr bwMode="auto">
                <a:xfrm rot="2892361" flipH="1">
                  <a:off x="1701" y="-568"/>
                  <a:ext cx="92" cy="3855"/>
                </a:xfrm>
                <a:prstGeom prst="rect">
                  <a:avLst/>
                </a:prstGeom>
                <a:gradFill rotWithShape="1">
                  <a:gsLst>
                    <a:gs pos="0">
                      <a:srgbClr val="77ADFD">
                        <a:alpha val="17998"/>
                      </a:srgbClr>
                    </a:gs>
                    <a:gs pos="100000">
                      <a:srgbClr val="375075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10800000" wrap="none" anchor="ctr"/>
                <a:lstStyle/>
                <a:p>
                  <a:endParaRPr lang="zh-CN" altLang="en-US">
                    <a:solidFill>
                      <a:srgbClr val="000000"/>
                    </a:solidFill>
                    <a:latin typeface="Calibri" panose="020F0502020204030204" pitchFamily="34" charset="0"/>
                  </a:endParaRPr>
                </a:p>
              </p:txBody>
            </p:sp>
          </p:grpSp>
          <p:grpSp>
            <p:nvGrpSpPr>
              <p:cNvPr id="28690" name="Group 115"/>
              <p:cNvGrpSpPr/>
              <p:nvPr/>
            </p:nvGrpSpPr>
            <p:grpSpPr bwMode="auto">
              <a:xfrm rot="6247136">
                <a:off x="1270" y="1767"/>
                <a:ext cx="8118" cy="48"/>
                <a:chOff x="-181" y="1270"/>
                <a:chExt cx="3900" cy="136"/>
              </a:xfrm>
            </p:grpSpPr>
            <p:sp>
              <p:nvSpPr>
                <p:cNvPr id="28691" name="Rectangle 116"/>
                <p:cNvSpPr>
                  <a:spLocks noChangeArrowheads="1"/>
                </p:cNvSpPr>
                <p:nvPr/>
              </p:nvSpPr>
              <p:spPr bwMode="auto">
                <a:xfrm rot="-2892361">
                  <a:off x="1746" y="-612"/>
                  <a:ext cx="92" cy="3855"/>
                </a:xfrm>
                <a:prstGeom prst="rect">
                  <a:avLst/>
                </a:prstGeom>
                <a:gradFill rotWithShape="1">
                  <a:gsLst>
                    <a:gs pos="0">
                      <a:srgbClr val="77ADFD">
                        <a:alpha val="17998"/>
                      </a:srgbClr>
                    </a:gs>
                    <a:gs pos="100000">
                      <a:srgbClr val="375075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>
                    <a:solidFill>
                      <a:srgbClr val="000000"/>
                    </a:solidFill>
                    <a:latin typeface="Calibri" panose="020F0502020204030204" pitchFamily="34" charset="0"/>
                  </a:endParaRPr>
                </a:p>
              </p:txBody>
            </p:sp>
            <p:sp>
              <p:nvSpPr>
                <p:cNvPr id="28692" name="Rectangle 117"/>
                <p:cNvSpPr>
                  <a:spLocks noChangeArrowheads="1"/>
                </p:cNvSpPr>
                <p:nvPr/>
              </p:nvSpPr>
              <p:spPr bwMode="auto">
                <a:xfrm rot="2892361" flipH="1">
                  <a:off x="1701" y="-568"/>
                  <a:ext cx="92" cy="3855"/>
                </a:xfrm>
                <a:prstGeom prst="rect">
                  <a:avLst/>
                </a:prstGeom>
                <a:gradFill rotWithShape="1">
                  <a:gsLst>
                    <a:gs pos="0">
                      <a:srgbClr val="77ADFD">
                        <a:alpha val="17998"/>
                      </a:srgbClr>
                    </a:gs>
                    <a:gs pos="100000">
                      <a:srgbClr val="375075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10800000" wrap="none" anchor="ctr"/>
                <a:lstStyle/>
                <a:p>
                  <a:endParaRPr lang="zh-CN" altLang="en-US">
                    <a:solidFill>
                      <a:srgbClr val="000000"/>
                    </a:solidFill>
                    <a:latin typeface="Calibri" panose="020F0502020204030204" pitchFamily="34" charset="0"/>
                  </a:endParaRPr>
                </a:p>
              </p:txBody>
            </p:sp>
          </p:grpSp>
        </p:grpSp>
      </p:grpSp>
      <p:grpSp>
        <p:nvGrpSpPr>
          <p:cNvPr id="8" name="guangmang3"/>
          <p:cNvGrpSpPr/>
          <p:nvPr/>
        </p:nvGrpSpPr>
        <p:grpSpPr bwMode="auto">
          <a:xfrm rot="605624" flipH="1">
            <a:off x="4535488" y="2457450"/>
            <a:ext cx="17462" cy="1943100"/>
            <a:chOff x="5305" y="-2268"/>
            <a:chExt cx="58" cy="8118"/>
          </a:xfrm>
        </p:grpSpPr>
        <p:grpSp>
          <p:nvGrpSpPr>
            <p:cNvPr id="28694" name="Group 108"/>
            <p:cNvGrpSpPr/>
            <p:nvPr/>
          </p:nvGrpSpPr>
          <p:grpSpPr bwMode="auto">
            <a:xfrm rot="4912194">
              <a:off x="3130" y="1814"/>
              <a:ext cx="4400" cy="44"/>
              <a:chOff x="-181" y="1270"/>
              <a:chExt cx="3900" cy="136"/>
            </a:xfrm>
          </p:grpSpPr>
          <p:sp>
            <p:nvSpPr>
              <p:cNvPr id="28695" name="Rectangle 109"/>
              <p:cNvSpPr>
                <a:spLocks noChangeArrowheads="1"/>
              </p:cNvSpPr>
              <p:nvPr/>
            </p:nvSpPr>
            <p:spPr bwMode="auto">
              <a:xfrm rot="-2892361">
                <a:off x="1746" y="-612"/>
                <a:ext cx="92" cy="3855"/>
              </a:xfrm>
              <a:prstGeom prst="rect">
                <a:avLst/>
              </a:prstGeom>
              <a:gradFill rotWithShape="1">
                <a:gsLst>
                  <a:gs pos="0">
                    <a:srgbClr val="77ADFD">
                      <a:alpha val="17998"/>
                    </a:srgbClr>
                  </a:gs>
                  <a:gs pos="100000">
                    <a:srgbClr val="37507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28696" name="Rectangle 110"/>
              <p:cNvSpPr>
                <a:spLocks noChangeArrowheads="1"/>
              </p:cNvSpPr>
              <p:nvPr/>
            </p:nvSpPr>
            <p:spPr bwMode="auto">
              <a:xfrm rot="2892361" flipH="1">
                <a:off x="1701" y="-568"/>
                <a:ext cx="92" cy="3855"/>
              </a:xfrm>
              <a:prstGeom prst="rect">
                <a:avLst/>
              </a:prstGeom>
              <a:gradFill rotWithShape="1">
                <a:gsLst>
                  <a:gs pos="0">
                    <a:srgbClr val="77ADFD">
                      <a:alpha val="17998"/>
                    </a:srgbClr>
                  </a:gs>
                  <a:gs pos="100000">
                    <a:srgbClr val="37507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28697" name="Group 111"/>
            <p:cNvGrpSpPr/>
            <p:nvPr/>
          </p:nvGrpSpPr>
          <p:grpSpPr bwMode="auto">
            <a:xfrm>
              <a:off x="5305" y="-2268"/>
              <a:ext cx="58" cy="8118"/>
              <a:chOff x="5305" y="-2268"/>
              <a:chExt cx="58" cy="8118"/>
            </a:xfrm>
          </p:grpSpPr>
          <p:grpSp>
            <p:nvGrpSpPr>
              <p:cNvPr id="28698" name="Group 112"/>
              <p:cNvGrpSpPr/>
              <p:nvPr/>
            </p:nvGrpSpPr>
            <p:grpSpPr bwMode="auto">
              <a:xfrm rot="7938615">
                <a:off x="3141" y="1794"/>
                <a:ext cx="4400" cy="44"/>
                <a:chOff x="-181" y="1270"/>
                <a:chExt cx="3900" cy="136"/>
              </a:xfrm>
            </p:grpSpPr>
            <p:sp>
              <p:nvSpPr>
                <p:cNvPr id="28699" name="Rectangle 113"/>
                <p:cNvSpPr>
                  <a:spLocks noChangeArrowheads="1"/>
                </p:cNvSpPr>
                <p:nvPr/>
              </p:nvSpPr>
              <p:spPr bwMode="auto">
                <a:xfrm rot="-2892361">
                  <a:off x="1746" y="-612"/>
                  <a:ext cx="92" cy="3855"/>
                </a:xfrm>
                <a:prstGeom prst="rect">
                  <a:avLst/>
                </a:prstGeom>
                <a:gradFill rotWithShape="1">
                  <a:gsLst>
                    <a:gs pos="0">
                      <a:srgbClr val="77ADFD">
                        <a:alpha val="17998"/>
                      </a:srgbClr>
                    </a:gs>
                    <a:gs pos="100000">
                      <a:srgbClr val="375075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>
                    <a:solidFill>
                      <a:srgbClr val="000000"/>
                    </a:solidFill>
                    <a:latin typeface="Calibri" panose="020F0502020204030204" pitchFamily="34" charset="0"/>
                  </a:endParaRPr>
                </a:p>
              </p:txBody>
            </p:sp>
            <p:sp>
              <p:nvSpPr>
                <p:cNvPr id="28700" name="Rectangle 114"/>
                <p:cNvSpPr>
                  <a:spLocks noChangeArrowheads="1"/>
                </p:cNvSpPr>
                <p:nvPr/>
              </p:nvSpPr>
              <p:spPr bwMode="auto">
                <a:xfrm rot="2892361" flipH="1">
                  <a:off x="1701" y="-568"/>
                  <a:ext cx="92" cy="3855"/>
                </a:xfrm>
                <a:prstGeom prst="rect">
                  <a:avLst/>
                </a:prstGeom>
                <a:gradFill rotWithShape="1">
                  <a:gsLst>
                    <a:gs pos="0">
                      <a:srgbClr val="77ADFD">
                        <a:alpha val="17998"/>
                      </a:srgbClr>
                    </a:gs>
                    <a:gs pos="100000">
                      <a:srgbClr val="375075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10800000" wrap="none" anchor="ctr"/>
                <a:lstStyle/>
                <a:p>
                  <a:endParaRPr lang="zh-CN" altLang="en-US">
                    <a:solidFill>
                      <a:srgbClr val="000000"/>
                    </a:solidFill>
                    <a:latin typeface="Calibri" panose="020F0502020204030204" pitchFamily="34" charset="0"/>
                  </a:endParaRPr>
                </a:p>
              </p:txBody>
            </p:sp>
          </p:grpSp>
          <p:grpSp>
            <p:nvGrpSpPr>
              <p:cNvPr id="28701" name="Group 115"/>
              <p:cNvGrpSpPr/>
              <p:nvPr/>
            </p:nvGrpSpPr>
            <p:grpSpPr bwMode="auto">
              <a:xfrm rot="6247136">
                <a:off x="1270" y="1767"/>
                <a:ext cx="8118" cy="48"/>
                <a:chOff x="-181" y="1270"/>
                <a:chExt cx="3900" cy="136"/>
              </a:xfrm>
            </p:grpSpPr>
            <p:sp>
              <p:nvSpPr>
                <p:cNvPr id="28702" name="Rectangle 116"/>
                <p:cNvSpPr>
                  <a:spLocks noChangeArrowheads="1"/>
                </p:cNvSpPr>
                <p:nvPr/>
              </p:nvSpPr>
              <p:spPr bwMode="auto">
                <a:xfrm rot="-2892361">
                  <a:off x="1746" y="-612"/>
                  <a:ext cx="92" cy="3855"/>
                </a:xfrm>
                <a:prstGeom prst="rect">
                  <a:avLst/>
                </a:prstGeom>
                <a:gradFill rotWithShape="1">
                  <a:gsLst>
                    <a:gs pos="0">
                      <a:srgbClr val="77ADFD">
                        <a:alpha val="17998"/>
                      </a:srgbClr>
                    </a:gs>
                    <a:gs pos="100000">
                      <a:srgbClr val="375075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>
                    <a:solidFill>
                      <a:srgbClr val="000000"/>
                    </a:solidFill>
                    <a:latin typeface="Calibri" panose="020F0502020204030204" pitchFamily="34" charset="0"/>
                  </a:endParaRPr>
                </a:p>
              </p:txBody>
            </p:sp>
            <p:sp>
              <p:nvSpPr>
                <p:cNvPr id="28703" name="Rectangle 117"/>
                <p:cNvSpPr>
                  <a:spLocks noChangeArrowheads="1"/>
                </p:cNvSpPr>
                <p:nvPr/>
              </p:nvSpPr>
              <p:spPr bwMode="auto">
                <a:xfrm rot="2892361" flipH="1">
                  <a:off x="1701" y="-568"/>
                  <a:ext cx="92" cy="3855"/>
                </a:xfrm>
                <a:prstGeom prst="rect">
                  <a:avLst/>
                </a:prstGeom>
                <a:gradFill rotWithShape="1">
                  <a:gsLst>
                    <a:gs pos="0">
                      <a:srgbClr val="77ADFD">
                        <a:alpha val="17998"/>
                      </a:srgbClr>
                    </a:gs>
                    <a:gs pos="100000">
                      <a:srgbClr val="375075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10800000" wrap="none" anchor="ctr"/>
                <a:lstStyle/>
                <a:p>
                  <a:endParaRPr lang="zh-CN" altLang="en-US">
                    <a:solidFill>
                      <a:srgbClr val="000000"/>
                    </a:solidFill>
                    <a:latin typeface="Calibri" panose="020F0502020204030204" pitchFamily="34" charset="0"/>
                  </a:endParaRPr>
                </a:p>
              </p:txBody>
            </p:sp>
          </p:grpSp>
        </p:grpSp>
      </p:grpSp>
      <p:grpSp>
        <p:nvGrpSpPr>
          <p:cNvPr id="16" name="星光"/>
          <p:cNvGrpSpPr/>
          <p:nvPr/>
        </p:nvGrpSpPr>
        <p:grpSpPr>
          <a:xfrm>
            <a:off x="2849256" y="1604905"/>
            <a:ext cx="3039888" cy="3719628"/>
            <a:chOff x="-1000550" y="-1374850"/>
            <a:chExt cx="7775575" cy="7775575"/>
          </a:xfrm>
          <a:effectLst>
            <a:outerShdw blurRad="355600" algn="ctr" rotWithShape="0">
              <a:srgbClr val="3F6CEB"/>
            </a:outerShdw>
          </a:effectLst>
        </p:grpSpPr>
        <p:grpSp>
          <p:nvGrpSpPr>
            <p:cNvPr id="17" name="Group 107"/>
            <p:cNvGrpSpPr/>
            <p:nvPr/>
          </p:nvGrpSpPr>
          <p:grpSpPr bwMode="auto">
            <a:xfrm rot="20405624" flipH="1">
              <a:off x="2878077" y="-404859"/>
              <a:ext cx="71438" cy="5726113"/>
              <a:chOff x="5305" y="-2268"/>
              <a:chExt cx="58" cy="8118"/>
            </a:xfrm>
          </p:grpSpPr>
          <p:grpSp>
            <p:nvGrpSpPr>
              <p:cNvPr id="18" name="Group 108"/>
              <p:cNvGrpSpPr/>
              <p:nvPr/>
            </p:nvGrpSpPr>
            <p:grpSpPr bwMode="auto">
              <a:xfrm rot="4912194">
                <a:off x="3130" y="1814"/>
                <a:ext cx="4400" cy="44"/>
                <a:chOff x="-181" y="1270"/>
                <a:chExt cx="3900" cy="136"/>
              </a:xfrm>
            </p:grpSpPr>
            <p:sp>
              <p:nvSpPr>
                <p:cNvPr id="82" name="Rectangle 109"/>
                <p:cNvSpPr>
                  <a:spLocks noChangeArrowheads="1"/>
                </p:cNvSpPr>
                <p:nvPr/>
              </p:nvSpPr>
              <p:spPr bwMode="auto">
                <a:xfrm rot="-2892361">
                  <a:off x="1746" y="-612"/>
                  <a:ext cx="92" cy="3855"/>
                </a:xfrm>
                <a:prstGeom prst="rect">
                  <a:avLst/>
                </a:prstGeom>
                <a:gradFill rotWithShape="1">
                  <a:gsLst>
                    <a:gs pos="0">
                      <a:srgbClr val="77ADFD">
                        <a:alpha val="17999"/>
                      </a:srgbClr>
                    </a:gs>
                    <a:gs pos="100000">
                      <a:srgbClr val="77ADFD">
                        <a:gamma/>
                        <a:shade val="46275"/>
                        <a:invGamma/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 algn="ctr">
                  <a:noFill/>
                  <a:miter lim="800000"/>
                </a:ln>
                <a:effectLst/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buFontTx/>
                    <a:buNone/>
                    <a:defRPr/>
                  </a:pPr>
                  <a:endParaRPr lang="zh-CN" altLang="en-US">
                    <a:solidFill>
                      <a:prstClr val="black"/>
                    </a:solidFill>
                    <a:latin typeface="+mn-lt"/>
                    <a:ea typeface="+mn-ea"/>
                  </a:endParaRPr>
                </a:p>
              </p:txBody>
            </p:sp>
            <p:sp>
              <p:nvSpPr>
                <p:cNvPr id="83" name="Rectangle 110"/>
                <p:cNvSpPr>
                  <a:spLocks noChangeArrowheads="1"/>
                </p:cNvSpPr>
                <p:nvPr/>
              </p:nvSpPr>
              <p:spPr bwMode="auto">
                <a:xfrm rot="2892361" flipH="1">
                  <a:off x="1701" y="-568"/>
                  <a:ext cx="92" cy="3855"/>
                </a:xfrm>
                <a:prstGeom prst="rect">
                  <a:avLst/>
                </a:prstGeom>
                <a:gradFill rotWithShape="1">
                  <a:gsLst>
                    <a:gs pos="0">
                      <a:srgbClr val="77ADFD">
                        <a:alpha val="17999"/>
                      </a:srgbClr>
                    </a:gs>
                    <a:gs pos="100000">
                      <a:srgbClr val="77ADFD">
                        <a:gamma/>
                        <a:shade val="46275"/>
                        <a:invGamma/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 algn="ctr">
                  <a:noFill/>
                  <a:miter lim="800000"/>
                </a:ln>
                <a:effectLst/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buFontTx/>
                    <a:buNone/>
                    <a:defRPr/>
                  </a:pPr>
                  <a:endParaRPr lang="zh-CN" altLang="en-US">
                    <a:solidFill>
                      <a:prstClr val="black"/>
                    </a:solidFill>
                    <a:latin typeface="+mn-lt"/>
                    <a:ea typeface="+mn-ea"/>
                  </a:endParaRPr>
                </a:p>
              </p:txBody>
            </p:sp>
          </p:grpSp>
          <p:grpSp>
            <p:nvGrpSpPr>
              <p:cNvPr id="25" name="Group 111"/>
              <p:cNvGrpSpPr/>
              <p:nvPr/>
            </p:nvGrpSpPr>
            <p:grpSpPr bwMode="auto">
              <a:xfrm>
                <a:off x="5305" y="-2268"/>
                <a:ext cx="58" cy="8118"/>
                <a:chOff x="5305" y="-2268"/>
                <a:chExt cx="58" cy="8118"/>
              </a:xfrm>
            </p:grpSpPr>
            <p:grpSp>
              <p:nvGrpSpPr>
                <p:cNvPr id="26" name="Group 112"/>
                <p:cNvGrpSpPr/>
                <p:nvPr/>
              </p:nvGrpSpPr>
              <p:grpSpPr bwMode="auto">
                <a:xfrm rot="7938615">
                  <a:off x="3141" y="1794"/>
                  <a:ext cx="4400" cy="44"/>
                  <a:chOff x="-181" y="1270"/>
                  <a:chExt cx="3900" cy="136"/>
                </a:xfrm>
              </p:grpSpPr>
              <p:sp>
                <p:nvSpPr>
                  <p:cNvPr id="80" name="Rectangle 113"/>
                  <p:cNvSpPr>
                    <a:spLocks noChangeArrowheads="1"/>
                  </p:cNvSpPr>
                  <p:nvPr/>
                </p:nvSpPr>
                <p:spPr bwMode="auto">
                  <a:xfrm rot="-2892361">
                    <a:off x="1746" y="-612"/>
                    <a:ext cx="92" cy="385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77ADFD">
                          <a:alpha val="17999"/>
                        </a:srgbClr>
                      </a:gs>
                      <a:gs pos="100000">
                        <a:srgbClr val="77ADFD">
                          <a:gamma/>
                          <a:shade val="46275"/>
                          <a:invGamma/>
                          <a:alpha val="0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noFill/>
                    <a:miter lim="800000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buFontTx/>
                      <a:buNone/>
                      <a:defRPr/>
                    </a:pPr>
                    <a:endParaRPr lang="zh-CN" altLang="en-US">
                      <a:solidFill>
                        <a:prstClr val="black"/>
                      </a:solidFill>
                      <a:latin typeface="+mn-lt"/>
                      <a:ea typeface="+mn-ea"/>
                    </a:endParaRPr>
                  </a:p>
                </p:txBody>
              </p:sp>
              <p:sp>
                <p:nvSpPr>
                  <p:cNvPr id="81" name="Rectangle 114"/>
                  <p:cNvSpPr>
                    <a:spLocks noChangeArrowheads="1"/>
                  </p:cNvSpPr>
                  <p:nvPr/>
                </p:nvSpPr>
                <p:spPr bwMode="auto">
                  <a:xfrm rot="2892361" flipH="1">
                    <a:off x="1701" y="-568"/>
                    <a:ext cx="92" cy="385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77ADFD">
                          <a:alpha val="17999"/>
                        </a:srgbClr>
                      </a:gs>
                      <a:gs pos="100000">
                        <a:srgbClr val="77ADFD">
                          <a:gamma/>
                          <a:shade val="46275"/>
                          <a:invGamma/>
                          <a:alpha val="0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noFill/>
                    <a:miter lim="800000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buFontTx/>
                      <a:buNone/>
                      <a:defRPr/>
                    </a:pPr>
                    <a:endParaRPr lang="zh-CN" altLang="en-US">
                      <a:solidFill>
                        <a:prstClr val="black"/>
                      </a:solidFill>
                      <a:latin typeface="+mn-lt"/>
                      <a:ea typeface="+mn-ea"/>
                    </a:endParaRPr>
                  </a:p>
                </p:txBody>
              </p:sp>
            </p:grpSp>
            <p:grpSp>
              <p:nvGrpSpPr>
                <p:cNvPr id="27" name="Group 115"/>
                <p:cNvGrpSpPr/>
                <p:nvPr/>
              </p:nvGrpSpPr>
              <p:grpSpPr bwMode="auto">
                <a:xfrm rot="6247136">
                  <a:off x="1270" y="1767"/>
                  <a:ext cx="8118" cy="48"/>
                  <a:chOff x="-181" y="1270"/>
                  <a:chExt cx="3900" cy="136"/>
                </a:xfrm>
              </p:grpSpPr>
              <p:sp>
                <p:nvSpPr>
                  <p:cNvPr id="78" name="Rectangle 116"/>
                  <p:cNvSpPr>
                    <a:spLocks noChangeArrowheads="1"/>
                  </p:cNvSpPr>
                  <p:nvPr/>
                </p:nvSpPr>
                <p:spPr bwMode="auto">
                  <a:xfrm rot="-2892361">
                    <a:off x="1746" y="-612"/>
                    <a:ext cx="92" cy="385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77ADFD">
                          <a:alpha val="17999"/>
                        </a:srgbClr>
                      </a:gs>
                      <a:gs pos="100000">
                        <a:srgbClr val="77ADFD">
                          <a:gamma/>
                          <a:shade val="46275"/>
                          <a:invGamma/>
                          <a:alpha val="0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noFill/>
                    <a:miter lim="800000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buFontTx/>
                      <a:buNone/>
                      <a:defRPr/>
                    </a:pPr>
                    <a:endParaRPr lang="zh-CN" altLang="en-US">
                      <a:solidFill>
                        <a:prstClr val="black"/>
                      </a:solidFill>
                      <a:latin typeface="+mn-lt"/>
                      <a:ea typeface="+mn-ea"/>
                    </a:endParaRPr>
                  </a:p>
                </p:txBody>
              </p:sp>
              <p:sp>
                <p:nvSpPr>
                  <p:cNvPr id="79" name="Rectangle 117"/>
                  <p:cNvSpPr>
                    <a:spLocks noChangeArrowheads="1"/>
                  </p:cNvSpPr>
                  <p:nvPr/>
                </p:nvSpPr>
                <p:spPr bwMode="auto">
                  <a:xfrm rot="2892361" flipH="1">
                    <a:off x="1701" y="-568"/>
                    <a:ext cx="92" cy="385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77ADFD">
                          <a:alpha val="17999"/>
                        </a:srgbClr>
                      </a:gs>
                      <a:gs pos="100000">
                        <a:srgbClr val="77ADFD">
                          <a:gamma/>
                          <a:shade val="46275"/>
                          <a:invGamma/>
                          <a:alpha val="0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noFill/>
                    <a:miter lim="800000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buFontTx/>
                      <a:buNone/>
                      <a:defRPr/>
                    </a:pPr>
                    <a:endParaRPr lang="zh-CN" altLang="en-US">
                      <a:solidFill>
                        <a:prstClr val="black"/>
                      </a:solidFill>
                      <a:latin typeface="+mn-lt"/>
                      <a:ea typeface="+mn-ea"/>
                    </a:endParaRPr>
                  </a:p>
                </p:txBody>
              </p:sp>
            </p:grpSp>
          </p:grpSp>
        </p:grpSp>
        <p:grpSp>
          <p:nvGrpSpPr>
            <p:cNvPr id="28" name="Group 118"/>
            <p:cNvGrpSpPr/>
            <p:nvPr/>
          </p:nvGrpSpPr>
          <p:grpSpPr bwMode="auto">
            <a:xfrm rot="3389031">
              <a:off x="2890777" y="800054"/>
              <a:ext cx="73026" cy="3384550"/>
              <a:chOff x="5305" y="-2268"/>
              <a:chExt cx="58" cy="8118"/>
            </a:xfrm>
          </p:grpSpPr>
          <p:grpSp>
            <p:nvGrpSpPr>
              <p:cNvPr id="35" name="Group 119"/>
              <p:cNvGrpSpPr/>
              <p:nvPr/>
            </p:nvGrpSpPr>
            <p:grpSpPr bwMode="auto">
              <a:xfrm rot="4912194">
                <a:off x="3130" y="1814"/>
                <a:ext cx="4400" cy="44"/>
                <a:chOff x="-181" y="1270"/>
                <a:chExt cx="3900" cy="136"/>
              </a:xfrm>
            </p:grpSpPr>
            <p:sp>
              <p:nvSpPr>
                <p:cNvPr id="72" name="Rectangle 120"/>
                <p:cNvSpPr>
                  <a:spLocks noChangeArrowheads="1"/>
                </p:cNvSpPr>
                <p:nvPr/>
              </p:nvSpPr>
              <p:spPr bwMode="auto">
                <a:xfrm rot="-2892361">
                  <a:off x="1746" y="-612"/>
                  <a:ext cx="92" cy="3855"/>
                </a:xfrm>
                <a:prstGeom prst="rect">
                  <a:avLst/>
                </a:prstGeom>
                <a:gradFill rotWithShape="1">
                  <a:gsLst>
                    <a:gs pos="0">
                      <a:srgbClr val="77ADFD">
                        <a:alpha val="17999"/>
                      </a:srgbClr>
                    </a:gs>
                    <a:gs pos="100000">
                      <a:srgbClr val="77ADFD">
                        <a:gamma/>
                        <a:shade val="46275"/>
                        <a:invGamma/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 algn="ctr">
                  <a:noFill/>
                  <a:miter lim="800000"/>
                </a:ln>
                <a:effectLst/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buFontTx/>
                    <a:buNone/>
                    <a:defRPr/>
                  </a:pPr>
                  <a:endParaRPr lang="zh-CN" altLang="en-US">
                    <a:solidFill>
                      <a:prstClr val="black"/>
                    </a:solidFill>
                    <a:latin typeface="+mn-lt"/>
                    <a:ea typeface="+mn-ea"/>
                  </a:endParaRPr>
                </a:p>
              </p:txBody>
            </p:sp>
            <p:sp>
              <p:nvSpPr>
                <p:cNvPr id="73" name="Rectangle 121"/>
                <p:cNvSpPr>
                  <a:spLocks noChangeArrowheads="1"/>
                </p:cNvSpPr>
                <p:nvPr/>
              </p:nvSpPr>
              <p:spPr bwMode="auto">
                <a:xfrm rot="2892361" flipH="1">
                  <a:off x="1701" y="-568"/>
                  <a:ext cx="92" cy="3855"/>
                </a:xfrm>
                <a:prstGeom prst="rect">
                  <a:avLst/>
                </a:prstGeom>
                <a:gradFill rotWithShape="1">
                  <a:gsLst>
                    <a:gs pos="0">
                      <a:srgbClr val="77ADFD">
                        <a:alpha val="17999"/>
                      </a:srgbClr>
                    </a:gs>
                    <a:gs pos="100000">
                      <a:srgbClr val="77ADFD">
                        <a:gamma/>
                        <a:shade val="46275"/>
                        <a:invGamma/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 algn="ctr">
                  <a:noFill/>
                  <a:miter lim="800000"/>
                </a:ln>
                <a:effectLst/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buFontTx/>
                    <a:buNone/>
                    <a:defRPr/>
                  </a:pPr>
                  <a:endParaRPr lang="zh-CN" altLang="en-US">
                    <a:solidFill>
                      <a:prstClr val="black"/>
                    </a:solidFill>
                    <a:latin typeface="+mn-lt"/>
                    <a:ea typeface="+mn-ea"/>
                  </a:endParaRPr>
                </a:p>
              </p:txBody>
            </p:sp>
          </p:grpSp>
          <p:grpSp>
            <p:nvGrpSpPr>
              <p:cNvPr id="36" name="Group 122"/>
              <p:cNvGrpSpPr/>
              <p:nvPr/>
            </p:nvGrpSpPr>
            <p:grpSpPr bwMode="auto">
              <a:xfrm>
                <a:off x="5305" y="-2268"/>
                <a:ext cx="58" cy="8118"/>
                <a:chOff x="5305" y="-2268"/>
                <a:chExt cx="58" cy="8118"/>
              </a:xfrm>
            </p:grpSpPr>
            <p:grpSp>
              <p:nvGrpSpPr>
                <p:cNvPr id="37" name="Group 123"/>
                <p:cNvGrpSpPr/>
                <p:nvPr/>
              </p:nvGrpSpPr>
              <p:grpSpPr bwMode="auto">
                <a:xfrm rot="7938615">
                  <a:off x="3141" y="1794"/>
                  <a:ext cx="4400" cy="44"/>
                  <a:chOff x="-181" y="1270"/>
                  <a:chExt cx="3900" cy="136"/>
                </a:xfrm>
              </p:grpSpPr>
              <p:sp>
                <p:nvSpPr>
                  <p:cNvPr id="70" name="Rectangle 124"/>
                  <p:cNvSpPr>
                    <a:spLocks noChangeArrowheads="1"/>
                  </p:cNvSpPr>
                  <p:nvPr/>
                </p:nvSpPr>
                <p:spPr bwMode="auto">
                  <a:xfrm rot="-2892361">
                    <a:off x="1746" y="-612"/>
                    <a:ext cx="92" cy="385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77ADFD">
                          <a:alpha val="17999"/>
                        </a:srgbClr>
                      </a:gs>
                      <a:gs pos="100000">
                        <a:srgbClr val="77ADFD">
                          <a:gamma/>
                          <a:shade val="46275"/>
                          <a:invGamma/>
                          <a:alpha val="0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noFill/>
                    <a:miter lim="800000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buFontTx/>
                      <a:buNone/>
                      <a:defRPr/>
                    </a:pPr>
                    <a:endParaRPr lang="zh-CN" altLang="en-US">
                      <a:solidFill>
                        <a:prstClr val="black"/>
                      </a:solidFill>
                      <a:latin typeface="+mn-lt"/>
                      <a:ea typeface="+mn-ea"/>
                    </a:endParaRPr>
                  </a:p>
                </p:txBody>
              </p:sp>
              <p:sp>
                <p:nvSpPr>
                  <p:cNvPr id="71" name="Rectangle 125"/>
                  <p:cNvSpPr>
                    <a:spLocks noChangeArrowheads="1"/>
                  </p:cNvSpPr>
                  <p:nvPr/>
                </p:nvSpPr>
                <p:spPr bwMode="auto">
                  <a:xfrm rot="2892361" flipH="1">
                    <a:off x="1701" y="-568"/>
                    <a:ext cx="92" cy="385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77ADFD">
                          <a:alpha val="17999"/>
                        </a:srgbClr>
                      </a:gs>
                      <a:gs pos="100000">
                        <a:srgbClr val="77ADFD">
                          <a:gamma/>
                          <a:shade val="46275"/>
                          <a:invGamma/>
                          <a:alpha val="0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noFill/>
                    <a:miter lim="800000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buFontTx/>
                      <a:buNone/>
                      <a:defRPr/>
                    </a:pPr>
                    <a:endParaRPr lang="zh-CN" altLang="en-US">
                      <a:solidFill>
                        <a:prstClr val="black"/>
                      </a:solidFill>
                      <a:latin typeface="+mn-lt"/>
                      <a:ea typeface="+mn-ea"/>
                    </a:endParaRPr>
                  </a:p>
                </p:txBody>
              </p:sp>
            </p:grpSp>
            <p:grpSp>
              <p:nvGrpSpPr>
                <p:cNvPr id="38" name="Group 126"/>
                <p:cNvGrpSpPr/>
                <p:nvPr/>
              </p:nvGrpSpPr>
              <p:grpSpPr bwMode="auto">
                <a:xfrm rot="6247136">
                  <a:off x="1270" y="1767"/>
                  <a:ext cx="8118" cy="48"/>
                  <a:chOff x="-181" y="1270"/>
                  <a:chExt cx="3900" cy="136"/>
                </a:xfrm>
              </p:grpSpPr>
              <p:sp>
                <p:nvSpPr>
                  <p:cNvPr id="68" name="Rectangle 127"/>
                  <p:cNvSpPr>
                    <a:spLocks noChangeArrowheads="1"/>
                  </p:cNvSpPr>
                  <p:nvPr/>
                </p:nvSpPr>
                <p:spPr bwMode="auto">
                  <a:xfrm rot="-2892361">
                    <a:off x="1746" y="-612"/>
                    <a:ext cx="92" cy="385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77ADFD">
                          <a:alpha val="17999"/>
                        </a:srgbClr>
                      </a:gs>
                      <a:gs pos="100000">
                        <a:srgbClr val="77ADFD">
                          <a:gamma/>
                          <a:shade val="46275"/>
                          <a:invGamma/>
                          <a:alpha val="0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noFill/>
                    <a:miter lim="800000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buFontTx/>
                      <a:buNone/>
                      <a:defRPr/>
                    </a:pPr>
                    <a:endParaRPr lang="zh-CN" altLang="en-US">
                      <a:solidFill>
                        <a:prstClr val="black"/>
                      </a:solidFill>
                      <a:latin typeface="+mn-lt"/>
                      <a:ea typeface="+mn-ea"/>
                    </a:endParaRPr>
                  </a:p>
                </p:txBody>
              </p:sp>
              <p:sp>
                <p:nvSpPr>
                  <p:cNvPr id="69" name="Rectangle 128"/>
                  <p:cNvSpPr>
                    <a:spLocks noChangeArrowheads="1"/>
                  </p:cNvSpPr>
                  <p:nvPr/>
                </p:nvSpPr>
                <p:spPr bwMode="auto">
                  <a:xfrm rot="2892361" flipH="1">
                    <a:off x="1701" y="-568"/>
                    <a:ext cx="92" cy="385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77ADFD">
                          <a:alpha val="17999"/>
                        </a:srgbClr>
                      </a:gs>
                      <a:gs pos="100000">
                        <a:srgbClr val="77ADFD">
                          <a:gamma/>
                          <a:shade val="46275"/>
                          <a:invGamma/>
                          <a:alpha val="0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noFill/>
                    <a:miter lim="800000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buFontTx/>
                      <a:buNone/>
                      <a:defRPr/>
                    </a:pPr>
                    <a:endParaRPr lang="zh-CN" altLang="en-US">
                      <a:solidFill>
                        <a:prstClr val="black"/>
                      </a:solidFill>
                      <a:latin typeface="+mn-lt"/>
                      <a:ea typeface="+mn-ea"/>
                    </a:endParaRPr>
                  </a:p>
                </p:txBody>
              </p:sp>
            </p:grpSp>
          </p:grpSp>
        </p:grpSp>
        <p:grpSp>
          <p:nvGrpSpPr>
            <p:cNvPr id="39" name="Group 129"/>
            <p:cNvGrpSpPr/>
            <p:nvPr/>
          </p:nvGrpSpPr>
          <p:grpSpPr bwMode="auto">
            <a:xfrm>
              <a:off x="646053" y="268241"/>
              <a:ext cx="4537075" cy="4537075"/>
              <a:chOff x="4445" y="1633"/>
              <a:chExt cx="2858" cy="2858"/>
            </a:xfrm>
          </p:grpSpPr>
          <p:sp>
            <p:nvSpPr>
              <p:cNvPr id="57" name="Oval 130"/>
              <p:cNvSpPr>
                <a:spLocks noChangeArrowheads="1"/>
              </p:cNvSpPr>
              <p:nvPr/>
            </p:nvSpPr>
            <p:spPr bwMode="auto">
              <a:xfrm>
                <a:off x="4445" y="1633"/>
                <a:ext cx="2858" cy="2858"/>
              </a:xfrm>
              <a:prstGeom prst="ellipse">
                <a:avLst/>
              </a:prstGeom>
              <a:gradFill rotWithShape="1">
                <a:gsLst>
                  <a:gs pos="0">
                    <a:srgbClr val="5197FD">
                      <a:alpha val="2000"/>
                    </a:srgbClr>
                  </a:gs>
                  <a:gs pos="100000">
                    <a:srgbClr val="5197FD">
                      <a:gamma/>
                      <a:shade val="46275"/>
                      <a:invGamma/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noFill/>
                <a:rou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FontTx/>
                  <a:buNone/>
                  <a:defRPr/>
                </a:pPr>
                <a:endParaRPr lang="zh-CN" altLang="en-US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58" name="Oval 131"/>
              <p:cNvSpPr>
                <a:spLocks noChangeArrowheads="1"/>
              </p:cNvSpPr>
              <p:nvPr/>
            </p:nvSpPr>
            <p:spPr bwMode="auto">
              <a:xfrm>
                <a:off x="4673" y="1905"/>
                <a:ext cx="2313" cy="2313"/>
              </a:xfrm>
              <a:prstGeom prst="ellipse">
                <a:avLst/>
              </a:prstGeom>
              <a:gradFill rotWithShape="1">
                <a:gsLst>
                  <a:gs pos="0">
                    <a:srgbClr val="5197FD">
                      <a:alpha val="8000"/>
                    </a:srgbClr>
                  </a:gs>
                  <a:gs pos="100000">
                    <a:srgbClr val="5197FD">
                      <a:gamma/>
                      <a:shade val="46275"/>
                      <a:invGamma/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noFill/>
                <a:rou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FontTx/>
                  <a:buNone/>
                  <a:defRPr/>
                </a:pPr>
                <a:endParaRPr lang="zh-CN" altLang="en-US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59" name="Oval 132"/>
              <p:cNvSpPr>
                <a:spLocks noChangeArrowheads="1"/>
              </p:cNvSpPr>
              <p:nvPr/>
            </p:nvSpPr>
            <p:spPr bwMode="auto">
              <a:xfrm>
                <a:off x="4944" y="2086"/>
                <a:ext cx="1904" cy="1904"/>
              </a:xfrm>
              <a:prstGeom prst="ellipse">
                <a:avLst/>
              </a:prstGeom>
              <a:gradFill rotWithShape="1">
                <a:gsLst>
                  <a:gs pos="0">
                    <a:srgbClr val="5197FD">
                      <a:alpha val="16000"/>
                    </a:srgbClr>
                  </a:gs>
                  <a:gs pos="100000">
                    <a:srgbClr val="5197FD">
                      <a:gamma/>
                      <a:shade val="46275"/>
                      <a:invGamma/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noFill/>
                <a:rou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FontTx/>
                  <a:buNone/>
                  <a:defRPr/>
                </a:pPr>
                <a:endParaRPr lang="zh-CN" altLang="en-US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60" name="Oval 133"/>
              <p:cNvSpPr>
                <a:spLocks noChangeArrowheads="1"/>
              </p:cNvSpPr>
              <p:nvPr/>
            </p:nvSpPr>
            <p:spPr bwMode="auto">
              <a:xfrm>
                <a:off x="5126" y="2358"/>
                <a:ext cx="1405" cy="1405"/>
              </a:xfrm>
              <a:prstGeom prst="ellipse">
                <a:avLst/>
              </a:prstGeom>
              <a:gradFill rotWithShape="1">
                <a:gsLst>
                  <a:gs pos="0">
                    <a:srgbClr val="5197FD">
                      <a:alpha val="24001"/>
                    </a:srgbClr>
                  </a:gs>
                  <a:gs pos="100000">
                    <a:srgbClr val="5197FD">
                      <a:gamma/>
                      <a:shade val="46275"/>
                      <a:invGamma/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noFill/>
                <a:rou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FontTx/>
                  <a:buNone/>
                  <a:defRPr/>
                </a:pPr>
                <a:endParaRPr lang="zh-CN" altLang="en-US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61" name="Oval 134"/>
              <p:cNvSpPr>
                <a:spLocks noChangeArrowheads="1"/>
              </p:cNvSpPr>
              <p:nvPr/>
            </p:nvSpPr>
            <p:spPr bwMode="auto">
              <a:xfrm>
                <a:off x="5398" y="2540"/>
                <a:ext cx="951" cy="951"/>
              </a:xfrm>
              <a:prstGeom prst="ellipse">
                <a:avLst/>
              </a:prstGeom>
              <a:gradFill rotWithShape="1">
                <a:gsLst>
                  <a:gs pos="0">
                    <a:srgbClr val="5197FD">
                      <a:alpha val="34000"/>
                    </a:srgbClr>
                  </a:gs>
                  <a:gs pos="100000">
                    <a:srgbClr val="5197FD">
                      <a:gamma/>
                      <a:shade val="46275"/>
                      <a:invGamma/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noFill/>
                <a:rou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FontTx/>
                  <a:buNone/>
                  <a:defRPr/>
                </a:pPr>
                <a:endParaRPr lang="zh-CN" altLang="en-US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62" name="Oval 135"/>
              <p:cNvSpPr>
                <a:spLocks noChangeArrowheads="1"/>
              </p:cNvSpPr>
              <p:nvPr/>
            </p:nvSpPr>
            <p:spPr bwMode="auto">
              <a:xfrm>
                <a:off x="5579" y="2767"/>
                <a:ext cx="588" cy="588"/>
              </a:xfrm>
              <a:prstGeom prst="ellipse">
                <a:avLst/>
              </a:prstGeom>
              <a:gradFill rotWithShape="1">
                <a:gsLst>
                  <a:gs pos="0">
                    <a:srgbClr val="5197FD">
                      <a:alpha val="44000"/>
                    </a:srgbClr>
                  </a:gs>
                  <a:gs pos="100000">
                    <a:srgbClr val="5197FD">
                      <a:gamma/>
                      <a:shade val="46275"/>
                      <a:invGamma/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noFill/>
                <a:rou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FontTx/>
                  <a:buNone/>
                  <a:defRPr/>
                </a:pPr>
                <a:endParaRPr lang="zh-CN" altLang="en-US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63" name="Oval 136"/>
              <p:cNvSpPr>
                <a:spLocks noChangeArrowheads="1"/>
              </p:cNvSpPr>
              <p:nvPr/>
            </p:nvSpPr>
            <p:spPr bwMode="auto">
              <a:xfrm>
                <a:off x="5670" y="2857"/>
                <a:ext cx="406" cy="406"/>
              </a:xfrm>
              <a:prstGeom prst="ellipse">
                <a:avLst/>
              </a:prstGeom>
              <a:gradFill rotWithShape="1">
                <a:gsLst>
                  <a:gs pos="0">
                    <a:srgbClr val="5197FD">
                      <a:alpha val="56000"/>
                    </a:srgbClr>
                  </a:gs>
                  <a:gs pos="100000">
                    <a:srgbClr val="5197FD">
                      <a:gamma/>
                      <a:shade val="46275"/>
                      <a:invGamma/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noFill/>
                <a:rou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FontTx/>
                  <a:buNone/>
                  <a:defRPr/>
                </a:pPr>
                <a:endParaRPr lang="zh-CN" altLang="en-US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</p:grpSp>
        <p:grpSp>
          <p:nvGrpSpPr>
            <p:cNvPr id="40" name="Group 137"/>
            <p:cNvGrpSpPr/>
            <p:nvPr/>
          </p:nvGrpSpPr>
          <p:grpSpPr bwMode="auto">
            <a:xfrm rot="2412997">
              <a:off x="1965265" y="838154"/>
              <a:ext cx="1965325" cy="3325813"/>
              <a:chOff x="1052" y="-61"/>
              <a:chExt cx="2132" cy="3607"/>
            </a:xfrm>
          </p:grpSpPr>
          <p:grpSp>
            <p:nvGrpSpPr>
              <p:cNvPr id="47" name="Group 138"/>
              <p:cNvGrpSpPr/>
              <p:nvPr/>
            </p:nvGrpSpPr>
            <p:grpSpPr bwMode="auto">
              <a:xfrm rot="20405624" flipH="1">
                <a:off x="2087" y="-61"/>
                <a:ext cx="45" cy="3607"/>
                <a:chOff x="5305" y="-2268"/>
                <a:chExt cx="58" cy="8118"/>
              </a:xfrm>
            </p:grpSpPr>
            <p:grpSp>
              <p:nvGrpSpPr>
                <p:cNvPr id="48" name="Group 139"/>
                <p:cNvGrpSpPr/>
                <p:nvPr/>
              </p:nvGrpSpPr>
              <p:grpSpPr bwMode="auto">
                <a:xfrm rot="4912194">
                  <a:off x="3130" y="1814"/>
                  <a:ext cx="4400" cy="44"/>
                  <a:chOff x="-181" y="1270"/>
                  <a:chExt cx="3900" cy="136"/>
                </a:xfrm>
              </p:grpSpPr>
              <p:sp>
                <p:nvSpPr>
                  <p:cNvPr id="55" name="Rectangle 140"/>
                  <p:cNvSpPr>
                    <a:spLocks noChangeArrowheads="1"/>
                  </p:cNvSpPr>
                  <p:nvPr/>
                </p:nvSpPr>
                <p:spPr bwMode="auto">
                  <a:xfrm rot="-2892361">
                    <a:off x="1746" y="-612"/>
                    <a:ext cx="92" cy="385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77ADFD">
                          <a:alpha val="17999"/>
                        </a:srgbClr>
                      </a:gs>
                      <a:gs pos="100000">
                        <a:srgbClr val="77ADFD">
                          <a:gamma/>
                          <a:shade val="46275"/>
                          <a:invGamma/>
                          <a:alpha val="0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noFill/>
                    <a:miter lim="800000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buFontTx/>
                      <a:buNone/>
                      <a:defRPr/>
                    </a:pPr>
                    <a:endParaRPr lang="zh-CN" altLang="en-US">
                      <a:solidFill>
                        <a:prstClr val="black"/>
                      </a:solidFill>
                      <a:latin typeface="+mn-lt"/>
                      <a:ea typeface="+mn-ea"/>
                    </a:endParaRPr>
                  </a:p>
                </p:txBody>
              </p:sp>
              <p:sp>
                <p:nvSpPr>
                  <p:cNvPr id="56" name="Rectangle 141"/>
                  <p:cNvSpPr>
                    <a:spLocks noChangeArrowheads="1"/>
                  </p:cNvSpPr>
                  <p:nvPr/>
                </p:nvSpPr>
                <p:spPr bwMode="auto">
                  <a:xfrm rot="2892361" flipH="1">
                    <a:off x="1701" y="-568"/>
                    <a:ext cx="92" cy="385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77ADFD">
                          <a:alpha val="17999"/>
                        </a:srgbClr>
                      </a:gs>
                      <a:gs pos="100000">
                        <a:srgbClr val="77ADFD">
                          <a:gamma/>
                          <a:shade val="46275"/>
                          <a:invGamma/>
                          <a:alpha val="0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noFill/>
                    <a:miter lim="800000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buFontTx/>
                      <a:buNone/>
                      <a:defRPr/>
                    </a:pPr>
                    <a:endParaRPr lang="zh-CN" altLang="en-US">
                      <a:solidFill>
                        <a:prstClr val="black"/>
                      </a:solidFill>
                      <a:latin typeface="+mn-lt"/>
                      <a:ea typeface="+mn-ea"/>
                    </a:endParaRPr>
                  </a:p>
                </p:txBody>
              </p:sp>
            </p:grpSp>
            <p:grpSp>
              <p:nvGrpSpPr>
                <p:cNvPr id="49" name="Group 142"/>
                <p:cNvGrpSpPr/>
                <p:nvPr/>
              </p:nvGrpSpPr>
              <p:grpSpPr bwMode="auto">
                <a:xfrm>
                  <a:off x="5305" y="-2268"/>
                  <a:ext cx="58" cy="8118"/>
                  <a:chOff x="5305" y="-2268"/>
                  <a:chExt cx="58" cy="8118"/>
                </a:xfrm>
              </p:grpSpPr>
              <p:grpSp>
                <p:nvGrpSpPr>
                  <p:cNvPr id="50" name="Group 143"/>
                  <p:cNvGrpSpPr/>
                  <p:nvPr/>
                </p:nvGrpSpPr>
                <p:grpSpPr bwMode="auto">
                  <a:xfrm rot="7938615">
                    <a:off x="3141" y="1794"/>
                    <a:ext cx="4400" cy="44"/>
                    <a:chOff x="-181" y="1270"/>
                    <a:chExt cx="3900" cy="136"/>
                  </a:xfrm>
                </p:grpSpPr>
                <p:sp>
                  <p:nvSpPr>
                    <p:cNvPr id="53" name="Rectangle 144"/>
                    <p:cNvSpPr>
                      <a:spLocks noChangeArrowheads="1"/>
                    </p:cNvSpPr>
                    <p:nvPr/>
                  </p:nvSpPr>
                  <p:spPr bwMode="auto">
                    <a:xfrm rot="-2892361">
                      <a:off x="1746" y="-612"/>
                      <a:ext cx="92" cy="3855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77ADFD">
                            <a:alpha val="17999"/>
                          </a:srgbClr>
                        </a:gs>
                        <a:gs pos="100000">
                          <a:srgbClr val="77ADFD">
                            <a:gamma/>
                            <a:shade val="46275"/>
                            <a:invGamma/>
                            <a:alpha val="0"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 algn="ctr">
                      <a:noFill/>
                      <a:miter lim="800000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endParaRPr lang="zh-CN" altLang="en-US">
                        <a:solidFill>
                          <a:prstClr val="black"/>
                        </a:solidFill>
                        <a:latin typeface="+mn-lt"/>
                        <a:ea typeface="+mn-ea"/>
                      </a:endParaRPr>
                    </a:p>
                  </p:txBody>
                </p:sp>
                <p:sp>
                  <p:nvSpPr>
                    <p:cNvPr id="54" name="Rectangle 145"/>
                    <p:cNvSpPr>
                      <a:spLocks noChangeArrowheads="1"/>
                    </p:cNvSpPr>
                    <p:nvPr/>
                  </p:nvSpPr>
                  <p:spPr bwMode="auto">
                    <a:xfrm rot="2892361" flipH="1">
                      <a:off x="1701" y="-568"/>
                      <a:ext cx="92" cy="3855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77ADFD">
                            <a:alpha val="17999"/>
                          </a:srgbClr>
                        </a:gs>
                        <a:gs pos="100000">
                          <a:srgbClr val="77ADFD">
                            <a:gamma/>
                            <a:shade val="46275"/>
                            <a:invGamma/>
                            <a:alpha val="0"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 algn="ctr">
                      <a:noFill/>
                      <a:miter lim="800000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endParaRPr lang="zh-CN" altLang="en-US">
                        <a:solidFill>
                          <a:prstClr val="black"/>
                        </a:solidFill>
                        <a:latin typeface="+mn-lt"/>
                        <a:ea typeface="+mn-ea"/>
                      </a:endParaRPr>
                    </a:p>
                  </p:txBody>
                </p:sp>
              </p:grpSp>
              <p:grpSp>
                <p:nvGrpSpPr>
                  <p:cNvPr id="64" name="Group 146"/>
                  <p:cNvGrpSpPr/>
                  <p:nvPr/>
                </p:nvGrpSpPr>
                <p:grpSpPr bwMode="auto">
                  <a:xfrm rot="6247136">
                    <a:off x="1270" y="1767"/>
                    <a:ext cx="8118" cy="48"/>
                    <a:chOff x="-181" y="1270"/>
                    <a:chExt cx="3900" cy="136"/>
                  </a:xfrm>
                </p:grpSpPr>
                <p:sp>
                  <p:nvSpPr>
                    <p:cNvPr id="51" name="Rectangle 147"/>
                    <p:cNvSpPr>
                      <a:spLocks noChangeArrowheads="1"/>
                    </p:cNvSpPr>
                    <p:nvPr/>
                  </p:nvSpPr>
                  <p:spPr bwMode="auto">
                    <a:xfrm rot="-2892361">
                      <a:off x="1746" y="-612"/>
                      <a:ext cx="92" cy="3855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77ADFD">
                            <a:alpha val="17999"/>
                          </a:srgbClr>
                        </a:gs>
                        <a:gs pos="100000">
                          <a:srgbClr val="77ADFD">
                            <a:gamma/>
                            <a:shade val="46275"/>
                            <a:invGamma/>
                            <a:alpha val="0"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 algn="ctr">
                      <a:noFill/>
                      <a:miter lim="800000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endParaRPr lang="zh-CN" altLang="en-US">
                        <a:solidFill>
                          <a:prstClr val="black"/>
                        </a:solidFill>
                        <a:latin typeface="+mn-lt"/>
                        <a:ea typeface="+mn-ea"/>
                      </a:endParaRPr>
                    </a:p>
                  </p:txBody>
                </p:sp>
                <p:sp>
                  <p:nvSpPr>
                    <p:cNvPr id="52" name="Rectangle 148"/>
                    <p:cNvSpPr>
                      <a:spLocks noChangeArrowheads="1"/>
                    </p:cNvSpPr>
                    <p:nvPr/>
                  </p:nvSpPr>
                  <p:spPr bwMode="auto">
                    <a:xfrm rot="2892361" flipH="1">
                      <a:off x="1701" y="-568"/>
                      <a:ext cx="92" cy="3855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77ADFD">
                            <a:alpha val="17999"/>
                          </a:srgbClr>
                        </a:gs>
                        <a:gs pos="100000">
                          <a:srgbClr val="77ADFD">
                            <a:gamma/>
                            <a:shade val="46275"/>
                            <a:invGamma/>
                            <a:alpha val="0"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 algn="ctr">
                      <a:noFill/>
                      <a:miter lim="800000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endParaRPr lang="zh-CN" altLang="en-US">
                        <a:solidFill>
                          <a:prstClr val="black"/>
                        </a:solidFill>
                        <a:latin typeface="+mn-lt"/>
                        <a:ea typeface="+mn-ea"/>
                      </a:endParaRPr>
                    </a:p>
                  </p:txBody>
                </p:sp>
              </p:grpSp>
            </p:grpSp>
          </p:grpSp>
          <p:grpSp>
            <p:nvGrpSpPr>
              <p:cNvPr id="65" name="Group 149"/>
              <p:cNvGrpSpPr/>
              <p:nvPr/>
            </p:nvGrpSpPr>
            <p:grpSpPr bwMode="auto">
              <a:xfrm rot="3389031">
                <a:off x="2095" y="698"/>
                <a:ext cx="46" cy="2132"/>
                <a:chOff x="5305" y="-2268"/>
                <a:chExt cx="58" cy="8118"/>
              </a:xfrm>
            </p:grpSpPr>
            <p:grpSp>
              <p:nvGrpSpPr>
                <p:cNvPr id="66" name="Group 150"/>
                <p:cNvGrpSpPr/>
                <p:nvPr/>
              </p:nvGrpSpPr>
              <p:grpSpPr bwMode="auto">
                <a:xfrm rot="4912194">
                  <a:off x="3130" y="1814"/>
                  <a:ext cx="4400" cy="44"/>
                  <a:chOff x="-181" y="1270"/>
                  <a:chExt cx="3900" cy="136"/>
                </a:xfrm>
              </p:grpSpPr>
              <p:sp>
                <p:nvSpPr>
                  <p:cNvPr id="45" name="Rectangle 151"/>
                  <p:cNvSpPr>
                    <a:spLocks noChangeArrowheads="1"/>
                  </p:cNvSpPr>
                  <p:nvPr/>
                </p:nvSpPr>
                <p:spPr bwMode="auto">
                  <a:xfrm rot="-2892361">
                    <a:off x="1746" y="-612"/>
                    <a:ext cx="92" cy="385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77ADFD">
                          <a:alpha val="17999"/>
                        </a:srgbClr>
                      </a:gs>
                      <a:gs pos="100000">
                        <a:srgbClr val="77ADFD">
                          <a:gamma/>
                          <a:shade val="46275"/>
                          <a:invGamma/>
                          <a:alpha val="0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noFill/>
                    <a:miter lim="800000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buFontTx/>
                      <a:buNone/>
                      <a:defRPr/>
                    </a:pPr>
                    <a:endParaRPr lang="zh-CN" altLang="en-US">
                      <a:solidFill>
                        <a:prstClr val="black"/>
                      </a:solidFill>
                      <a:latin typeface="+mn-lt"/>
                      <a:ea typeface="+mn-ea"/>
                    </a:endParaRPr>
                  </a:p>
                </p:txBody>
              </p:sp>
              <p:sp>
                <p:nvSpPr>
                  <p:cNvPr id="46" name="Rectangle 152"/>
                  <p:cNvSpPr>
                    <a:spLocks noChangeArrowheads="1"/>
                  </p:cNvSpPr>
                  <p:nvPr/>
                </p:nvSpPr>
                <p:spPr bwMode="auto">
                  <a:xfrm rot="2892361" flipH="1">
                    <a:off x="1701" y="-568"/>
                    <a:ext cx="92" cy="385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77ADFD">
                          <a:alpha val="17999"/>
                        </a:srgbClr>
                      </a:gs>
                      <a:gs pos="100000">
                        <a:srgbClr val="77ADFD">
                          <a:gamma/>
                          <a:shade val="46275"/>
                          <a:invGamma/>
                          <a:alpha val="0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noFill/>
                    <a:miter lim="800000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buFontTx/>
                      <a:buNone/>
                      <a:defRPr/>
                    </a:pPr>
                    <a:endParaRPr lang="zh-CN" altLang="en-US">
                      <a:solidFill>
                        <a:prstClr val="black"/>
                      </a:solidFill>
                      <a:latin typeface="+mn-lt"/>
                      <a:ea typeface="+mn-ea"/>
                    </a:endParaRPr>
                  </a:p>
                </p:txBody>
              </p:sp>
            </p:grpSp>
            <p:grpSp>
              <p:nvGrpSpPr>
                <p:cNvPr id="67" name="Group 153"/>
                <p:cNvGrpSpPr/>
                <p:nvPr/>
              </p:nvGrpSpPr>
              <p:grpSpPr bwMode="auto">
                <a:xfrm>
                  <a:off x="5305" y="-2268"/>
                  <a:ext cx="58" cy="8118"/>
                  <a:chOff x="5305" y="-2268"/>
                  <a:chExt cx="58" cy="8118"/>
                </a:xfrm>
              </p:grpSpPr>
              <p:grpSp>
                <p:nvGrpSpPr>
                  <p:cNvPr id="74" name="Group 154"/>
                  <p:cNvGrpSpPr/>
                  <p:nvPr/>
                </p:nvGrpSpPr>
                <p:grpSpPr bwMode="auto">
                  <a:xfrm rot="7938615">
                    <a:off x="3141" y="1794"/>
                    <a:ext cx="4400" cy="44"/>
                    <a:chOff x="-181" y="1270"/>
                    <a:chExt cx="3900" cy="136"/>
                  </a:xfrm>
                </p:grpSpPr>
                <p:sp>
                  <p:nvSpPr>
                    <p:cNvPr id="43" name="Rectangle 155"/>
                    <p:cNvSpPr>
                      <a:spLocks noChangeArrowheads="1"/>
                    </p:cNvSpPr>
                    <p:nvPr/>
                  </p:nvSpPr>
                  <p:spPr bwMode="auto">
                    <a:xfrm rot="-2892361">
                      <a:off x="1746" y="-612"/>
                      <a:ext cx="92" cy="3855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77ADFD">
                            <a:alpha val="17999"/>
                          </a:srgbClr>
                        </a:gs>
                        <a:gs pos="100000">
                          <a:srgbClr val="77ADFD">
                            <a:gamma/>
                            <a:shade val="46275"/>
                            <a:invGamma/>
                            <a:alpha val="0"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 algn="ctr">
                      <a:noFill/>
                      <a:miter lim="800000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endParaRPr lang="zh-CN" altLang="en-US">
                        <a:solidFill>
                          <a:prstClr val="black"/>
                        </a:solidFill>
                        <a:latin typeface="+mn-lt"/>
                        <a:ea typeface="+mn-ea"/>
                      </a:endParaRPr>
                    </a:p>
                  </p:txBody>
                </p:sp>
                <p:sp>
                  <p:nvSpPr>
                    <p:cNvPr id="44" name="Rectangle 156"/>
                    <p:cNvSpPr>
                      <a:spLocks noChangeArrowheads="1"/>
                    </p:cNvSpPr>
                    <p:nvPr/>
                  </p:nvSpPr>
                  <p:spPr bwMode="auto">
                    <a:xfrm rot="2892361" flipH="1">
                      <a:off x="1701" y="-568"/>
                      <a:ext cx="92" cy="3855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77ADFD">
                            <a:alpha val="17999"/>
                          </a:srgbClr>
                        </a:gs>
                        <a:gs pos="100000">
                          <a:srgbClr val="77ADFD">
                            <a:gamma/>
                            <a:shade val="46275"/>
                            <a:invGamma/>
                            <a:alpha val="0"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 algn="ctr">
                      <a:noFill/>
                      <a:miter lim="800000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endParaRPr lang="zh-CN" altLang="en-US">
                        <a:solidFill>
                          <a:prstClr val="black"/>
                        </a:solidFill>
                        <a:latin typeface="+mn-lt"/>
                        <a:ea typeface="+mn-ea"/>
                      </a:endParaRPr>
                    </a:p>
                  </p:txBody>
                </p:sp>
              </p:grpSp>
              <p:grpSp>
                <p:nvGrpSpPr>
                  <p:cNvPr id="75" name="Group 157"/>
                  <p:cNvGrpSpPr/>
                  <p:nvPr/>
                </p:nvGrpSpPr>
                <p:grpSpPr bwMode="auto">
                  <a:xfrm rot="6247136">
                    <a:off x="1270" y="1767"/>
                    <a:ext cx="8118" cy="48"/>
                    <a:chOff x="-181" y="1270"/>
                    <a:chExt cx="3900" cy="136"/>
                  </a:xfrm>
                </p:grpSpPr>
                <p:sp>
                  <p:nvSpPr>
                    <p:cNvPr id="41" name="Rectangle 158"/>
                    <p:cNvSpPr>
                      <a:spLocks noChangeArrowheads="1"/>
                    </p:cNvSpPr>
                    <p:nvPr/>
                  </p:nvSpPr>
                  <p:spPr bwMode="auto">
                    <a:xfrm rot="-2892361">
                      <a:off x="1746" y="-612"/>
                      <a:ext cx="92" cy="3855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77ADFD">
                            <a:alpha val="17999"/>
                          </a:srgbClr>
                        </a:gs>
                        <a:gs pos="100000">
                          <a:srgbClr val="77ADFD">
                            <a:gamma/>
                            <a:shade val="46275"/>
                            <a:invGamma/>
                            <a:alpha val="0"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 algn="ctr">
                      <a:noFill/>
                      <a:miter lim="800000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endParaRPr lang="zh-CN" altLang="en-US">
                        <a:solidFill>
                          <a:prstClr val="black"/>
                        </a:solidFill>
                        <a:latin typeface="+mn-lt"/>
                        <a:ea typeface="+mn-ea"/>
                      </a:endParaRPr>
                    </a:p>
                  </p:txBody>
                </p:sp>
                <p:sp>
                  <p:nvSpPr>
                    <p:cNvPr id="42" name="Rectangle 159"/>
                    <p:cNvSpPr>
                      <a:spLocks noChangeArrowheads="1"/>
                    </p:cNvSpPr>
                    <p:nvPr/>
                  </p:nvSpPr>
                  <p:spPr bwMode="auto">
                    <a:xfrm rot="2892361" flipH="1">
                      <a:off x="1701" y="-568"/>
                      <a:ext cx="92" cy="3855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77ADFD">
                            <a:alpha val="17999"/>
                          </a:srgbClr>
                        </a:gs>
                        <a:gs pos="100000">
                          <a:srgbClr val="77ADFD">
                            <a:gamma/>
                            <a:shade val="46275"/>
                            <a:invGamma/>
                            <a:alpha val="0"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 algn="ctr">
                      <a:noFill/>
                      <a:miter lim="800000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endParaRPr lang="zh-CN" altLang="en-US">
                        <a:solidFill>
                          <a:prstClr val="black"/>
                        </a:solidFill>
                        <a:latin typeface="+mn-lt"/>
                        <a:ea typeface="+mn-ea"/>
                      </a:endParaRPr>
                    </a:p>
                  </p:txBody>
                </p:sp>
              </p:grpSp>
            </p:grpSp>
          </p:grpSp>
        </p:grpSp>
        <p:grpSp>
          <p:nvGrpSpPr>
            <p:cNvPr id="76" name="Group 160"/>
            <p:cNvGrpSpPr/>
            <p:nvPr/>
          </p:nvGrpSpPr>
          <p:grpSpPr bwMode="auto">
            <a:xfrm rot="370324">
              <a:off x="1870015" y="627016"/>
              <a:ext cx="2178049" cy="3686175"/>
              <a:chOff x="1052" y="-61"/>
              <a:chExt cx="2132" cy="3607"/>
            </a:xfrm>
          </p:grpSpPr>
          <p:grpSp>
            <p:nvGrpSpPr>
              <p:cNvPr id="77" name="Group 161"/>
              <p:cNvGrpSpPr/>
              <p:nvPr/>
            </p:nvGrpSpPr>
            <p:grpSpPr bwMode="auto">
              <a:xfrm rot="20405624" flipH="1">
                <a:off x="2087" y="-61"/>
                <a:ext cx="45" cy="3607"/>
                <a:chOff x="5305" y="-2268"/>
                <a:chExt cx="58" cy="8118"/>
              </a:xfrm>
            </p:grpSpPr>
            <p:grpSp>
              <p:nvGrpSpPr>
                <p:cNvPr id="88" name="Group 162"/>
                <p:cNvGrpSpPr/>
                <p:nvPr/>
              </p:nvGrpSpPr>
              <p:grpSpPr bwMode="auto">
                <a:xfrm rot="4912194">
                  <a:off x="3130" y="1814"/>
                  <a:ext cx="4400" cy="44"/>
                  <a:chOff x="-181" y="1270"/>
                  <a:chExt cx="3900" cy="136"/>
                </a:xfrm>
              </p:grpSpPr>
              <p:sp>
                <p:nvSpPr>
                  <p:cNvPr id="33" name="Rectangle 163"/>
                  <p:cNvSpPr>
                    <a:spLocks noChangeArrowheads="1"/>
                  </p:cNvSpPr>
                  <p:nvPr/>
                </p:nvSpPr>
                <p:spPr bwMode="auto">
                  <a:xfrm rot="-2892361">
                    <a:off x="1746" y="-612"/>
                    <a:ext cx="92" cy="385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77ADFD">
                          <a:alpha val="17999"/>
                        </a:srgbClr>
                      </a:gs>
                      <a:gs pos="100000">
                        <a:srgbClr val="77ADFD">
                          <a:gamma/>
                          <a:shade val="46275"/>
                          <a:invGamma/>
                          <a:alpha val="0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noFill/>
                    <a:miter lim="800000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buFontTx/>
                      <a:buNone/>
                      <a:defRPr/>
                    </a:pPr>
                    <a:endParaRPr lang="zh-CN" altLang="en-US">
                      <a:solidFill>
                        <a:prstClr val="black"/>
                      </a:solidFill>
                      <a:latin typeface="+mn-lt"/>
                      <a:ea typeface="+mn-ea"/>
                    </a:endParaRPr>
                  </a:p>
                </p:txBody>
              </p:sp>
              <p:sp>
                <p:nvSpPr>
                  <p:cNvPr id="34" name="Rectangle 164"/>
                  <p:cNvSpPr>
                    <a:spLocks noChangeArrowheads="1"/>
                  </p:cNvSpPr>
                  <p:nvPr/>
                </p:nvSpPr>
                <p:spPr bwMode="auto">
                  <a:xfrm rot="2892361" flipH="1">
                    <a:off x="1701" y="-568"/>
                    <a:ext cx="92" cy="385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77ADFD">
                          <a:alpha val="17999"/>
                        </a:srgbClr>
                      </a:gs>
                      <a:gs pos="100000">
                        <a:srgbClr val="77ADFD">
                          <a:gamma/>
                          <a:shade val="46275"/>
                          <a:invGamma/>
                          <a:alpha val="0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noFill/>
                    <a:miter lim="800000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buFontTx/>
                      <a:buNone/>
                      <a:defRPr/>
                    </a:pPr>
                    <a:endParaRPr lang="zh-CN" altLang="en-US">
                      <a:solidFill>
                        <a:prstClr val="black"/>
                      </a:solidFill>
                      <a:latin typeface="+mn-lt"/>
                      <a:ea typeface="+mn-ea"/>
                    </a:endParaRPr>
                  </a:p>
                </p:txBody>
              </p:sp>
            </p:grpSp>
            <p:grpSp>
              <p:nvGrpSpPr>
                <p:cNvPr id="91" name="Group 165"/>
                <p:cNvGrpSpPr/>
                <p:nvPr/>
              </p:nvGrpSpPr>
              <p:grpSpPr bwMode="auto">
                <a:xfrm>
                  <a:off x="5305" y="-2268"/>
                  <a:ext cx="58" cy="8118"/>
                  <a:chOff x="5305" y="-2268"/>
                  <a:chExt cx="58" cy="8118"/>
                </a:xfrm>
              </p:grpSpPr>
              <p:grpSp>
                <p:nvGrpSpPr>
                  <p:cNvPr id="92" name="Group 166"/>
                  <p:cNvGrpSpPr/>
                  <p:nvPr/>
                </p:nvGrpSpPr>
                <p:grpSpPr bwMode="auto">
                  <a:xfrm rot="7938615">
                    <a:off x="3141" y="1794"/>
                    <a:ext cx="4400" cy="44"/>
                    <a:chOff x="-181" y="1270"/>
                    <a:chExt cx="3900" cy="136"/>
                  </a:xfrm>
                </p:grpSpPr>
                <p:sp>
                  <p:nvSpPr>
                    <p:cNvPr id="31" name="Rectangle 167"/>
                    <p:cNvSpPr>
                      <a:spLocks noChangeArrowheads="1"/>
                    </p:cNvSpPr>
                    <p:nvPr/>
                  </p:nvSpPr>
                  <p:spPr bwMode="auto">
                    <a:xfrm rot="-2892361">
                      <a:off x="1746" y="-612"/>
                      <a:ext cx="92" cy="3855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77ADFD">
                            <a:alpha val="17999"/>
                          </a:srgbClr>
                        </a:gs>
                        <a:gs pos="100000">
                          <a:srgbClr val="77ADFD">
                            <a:gamma/>
                            <a:shade val="46275"/>
                            <a:invGamma/>
                            <a:alpha val="0"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 algn="ctr">
                      <a:noFill/>
                      <a:miter lim="800000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endParaRPr lang="zh-CN" altLang="en-US">
                        <a:solidFill>
                          <a:prstClr val="black"/>
                        </a:solidFill>
                        <a:latin typeface="+mn-lt"/>
                        <a:ea typeface="+mn-ea"/>
                      </a:endParaRPr>
                    </a:p>
                  </p:txBody>
                </p:sp>
                <p:sp>
                  <p:nvSpPr>
                    <p:cNvPr id="32" name="Rectangle 168"/>
                    <p:cNvSpPr>
                      <a:spLocks noChangeArrowheads="1"/>
                    </p:cNvSpPr>
                    <p:nvPr/>
                  </p:nvSpPr>
                  <p:spPr bwMode="auto">
                    <a:xfrm rot="2892361" flipH="1">
                      <a:off x="1701" y="-568"/>
                      <a:ext cx="92" cy="3855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77ADFD">
                            <a:alpha val="17999"/>
                          </a:srgbClr>
                        </a:gs>
                        <a:gs pos="100000">
                          <a:srgbClr val="77ADFD">
                            <a:gamma/>
                            <a:shade val="46275"/>
                            <a:invGamma/>
                            <a:alpha val="0"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 algn="ctr">
                      <a:noFill/>
                      <a:miter lim="800000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endParaRPr lang="zh-CN" altLang="en-US">
                        <a:solidFill>
                          <a:prstClr val="black"/>
                        </a:solidFill>
                        <a:latin typeface="+mn-lt"/>
                        <a:ea typeface="+mn-ea"/>
                      </a:endParaRPr>
                    </a:p>
                  </p:txBody>
                </p:sp>
              </p:grpSp>
              <p:grpSp>
                <p:nvGrpSpPr>
                  <p:cNvPr id="93" name="Group 169"/>
                  <p:cNvGrpSpPr/>
                  <p:nvPr/>
                </p:nvGrpSpPr>
                <p:grpSpPr bwMode="auto">
                  <a:xfrm rot="6247136">
                    <a:off x="1270" y="1767"/>
                    <a:ext cx="8118" cy="48"/>
                    <a:chOff x="-181" y="1270"/>
                    <a:chExt cx="3900" cy="136"/>
                  </a:xfrm>
                </p:grpSpPr>
                <p:sp>
                  <p:nvSpPr>
                    <p:cNvPr id="29" name="Rectangle 170"/>
                    <p:cNvSpPr>
                      <a:spLocks noChangeArrowheads="1"/>
                    </p:cNvSpPr>
                    <p:nvPr/>
                  </p:nvSpPr>
                  <p:spPr bwMode="auto">
                    <a:xfrm rot="-2892361">
                      <a:off x="1746" y="-612"/>
                      <a:ext cx="92" cy="3855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77ADFD">
                            <a:alpha val="17999"/>
                          </a:srgbClr>
                        </a:gs>
                        <a:gs pos="100000">
                          <a:srgbClr val="77ADFD">
                            <a:gamma/>
                            <a:shade val="46275"/>
                            <a:invGamma/>
                            <a:alpha val="0"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 algn="ctr">
                      <a:noFill/>
                      <a:miter lim="800000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endParaRPr lang="zh-CN" altLang="en-US">
                        <a:solidFill>
                          <a:prstClr val="black"/>
                        </a:solidFill>
                        <a:latin typeface="+mn-lt"/>
                        <a:ea typeface="+mn-ea"/>
                      </a:endParaRPr>
                    </a:p>
                  </p:txBody>
                </p:sp>
                <p:sp>
                  <p:nvSpPr>
                    <p:cNvPr id="30" name="Rectangle 171"/>
                    <p:cNvSpPr>
                      <a:spLocks noChangeArrowheads="1"/>
                    </p:cNvSpPr>
                    <p:nvPr/>
                  </p:nvSpPr>
                  <p:spPr bwMode="auto">
                    <a:xfrm rot="2892361" flipH="1">
                      <a:off x="1701" y="-568"/>
                      <a:ext cx="92" cy="3855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77ADFD">
                            <a:alpha val="17999"/>
                          </a:srgbClr>
                        </a:gs>
                        <a:gs pos="100000">
                          <a:srgbClr val="77ADFD">
                            <a:gamma/>
                            <a:shade val="46275"/>
                            <a:invGamma/>
                            <a:alpha val="0"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 algn="ctr">
                      <a:noFill/>
                      <a:miter lim="800000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endParaRPr lang="zh-CN" altLang="en-US">
                        <a:solidFill>
                          <a:prstClr val="black"/>
                        </a:solidFill>
                        <a:latin typeface="+mn-lt"/>
                        <a:ea typeface="+mn-ea"/>
                      </a:endParaRPr>
                    </a:p>
                  </p:txBody>
                </p:sp>
              </p:grpSp>
            </p:grpSp>
          </p:grpSp>
          <p:grpSp>
            <p:nvGrpSpPr>
              <p:cNvPr id="94" name="Group 172"/>
              <p:cNvGrpSpPr/>
              <p:nvPr/>
            </p:nvGrpSpPr>
            <p:grpSpPr bwMode="auto">
              <a:xfrm rot="3389031">
                <a:off x="2095" y="698"/>
                <a:ext cx="46" cy="2132"/>
                <a:chOff x="5305" y="-2268"/>
                <a:chExt cx="58" cy="8118"/>
              </a:xfrm>
            </p:grpSpPr>
            <p:grpSp>
              <p:nvGrpSpPr>
                <p:cNvPr id="95" name="Group 173"/>
                <p:cNvGrpSpPr/>
                <p:nvPr/>
              </p:nvGrpSpPr>
              <p:grpSpPr bwMode="auto">
                <a:xfrm rot="4912194">
                  <a:off x="3130" y="1814"/>
                  <a:ext cx="4400" cy="44"/>
                  <a:chOff x="-181" y="1270"/>
                  <a:chExt cx="3900" cy="136"/>
                </a:xfrm>
              </p:grpSpPr>
              <p:sp>
                <p:nvSpPr>
                  <p:cNvPr id="23" name="Rectangle 174"/>
                  <p:cNvSpPr>
                    <a:spLocks noChangeArrowheads="1"/>
                  </p:cNvSpPr>
                  <p:nvPr/>
                </p:nvSpPr>
                <p:spPr bwMode="auto">
                  <a:xfrm rot="-2892361">
                    <a:off x="1746" y="-612"/>
                    <a:ext cx="92" cy="385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77ADFD">
                          <a:alpha val="17999"/>
                        </a:srgbClr>
                      </a:gs>
                      <a:gs pos="100000">
                        <a:srgbClr val="77ADFD">
                          <a:gamma/>
                          <a:shade val="46275"/>
                          <a:invGamma/>
                          <a:alpha val="0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noFill/>
                    <a:miter lim="800000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buFontTx/>
                      <a:buNone/>
                      <a:defRPr/>
                    </a:pPr>
                    <a:endParaRPr lang="zh-CN" altLang="en-US">
                      <a:solidFill>
                        <a:prstClr val="black"/>
                      </a:solidFill>
                      <a:latin typeface="+mn-lt"/>
                      <a:ea typeface="+mn-ea"/>
                    </a:endParaRPr>
                  </a:p>
                </p:txBody>
              </p:sp>
              <p:sp>
                <p:nvSpPr>
                  <p:cNvPr id="24" name="Rectangle 175"/>
                  <p:cNvSpPr>
                    <a:spLocks noChangeArrowheads="1"/>
                  </p:cNvSpPr>
                  <p:nvPr/>
                </p:nvSpPr>
                <p:spPr bwMode="auto">
                  <a:xfrm rot="2892361" flipH="1">
                    <a:off x="1701" y="-568"/>
                    <a:ext cx="92" cy="3855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77ADFD">
                          <a:alpha val="17999"/>
                        </a:srgbClr>
                      </a:gs>
                      <a:gs pos="100000">
                        <a:srgbClr val="77ADFD">
                          <a:gamma/>
                          <a:shade val="46275"/>
                          <a:invGamma/>
                          <a:alpha val="0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noFill/>
                    <a:miter lim="800000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buFontTx/>
                      <a:buNone/>
                      <a:defRPr/>
                    </a:pPr>
                    <a:endParaRPr lang="zh-CN" altLang="en-US">
                      <a:solidFill>
                        <a:prstClr val="black"/>
                      </a:solidFill>
                      <a:latin typeface="+mn-lt"/>
                      <a:ea typeface="+mn-ea"/>
                    </a:endParaRPr>
                  </a:p>
                </p:txBody>
              </p:sp>
            </p:grpSp>
            <p:grpSp>
              <p:nvGrpSpPr>
                <p:cNvPr id="96" name="Group 176"/>
                <p:cNvGrpSpPr/>
                <p:nvPr/>
              </p:nvGrpSpPr>
              <p:grpSpPr bwMode="auto">
                <a:xfrm>
                  <a:off x="5305" y="-2268"/>
                  <a:ext cx="58" cy="8118"/>
                  <a:chOff x="5305" y="-2268"/>
                  <a:chExt cx="58" cy="8118"/>
                </a:xfrm>
              </p:grpSpPr>
              <p:grpSp>
                <p:nvGrpSpPr>
                  <p:cNvPr id="97" name="Group 177"/>
                  <p:cNvGrpSpPr/>
                  <p:nvPr/>
                </p:nvGrpSpPr>
                <p:grpSpPr bwMode="auto">
                  <a:xfrm rot="7938615">
                    <a:off x="3141" y="1794"/>
                    <a:ext cx="4400" cy="44"/>
                    <a:chOff x="-181" y="1270"/>
                    <a:chExt cx="3900" cy="136"/>
                  </a:xfrm>
                </p:grpSpPr>
                <p:sp>
                  <p:nvSpPr>
                    <p:cNvPr id="21" name="Rectangle 178"/>
                    <p:cNvSpPr>
                      <a:spLocks noChangeArrowheads="1"/>
                    </p:cNvSpPr>
                    <p:nvPr/>
                  </p:nvSpPr>
                  <p:spPr bwMode="auto">
                    <a:xfrm rot="-2892361">
                      <a:off x="1746" y="-612"/>
                      <a:ext cx="92" cy="3855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77ADFD">
                            <a:alpha val="17999"/>
                          </a:srgbClr>
                        </a:gs>
                        <a:gs pos="100000">
                          <a:srgbClr val="77ADFD">
                            <a:gamma/>
                            <a:shade val="46275"/>
                            <a:invGamma/>
                            <a:alpha val="0"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 algn="ctr">
                      <a:noFill/>
                      <a:miter lim="800000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endParaRPr lang="zh-CN" altLang="en-US">
                        <a:solidFill>
                          <a:prstClr val="black"/>
                        </a:solidFill>
                        <a:latin typeface="+mn-lt"/>
                        <a:ea typeface="+mn-ea"/>
                      </a:endParaRPr>
                    </a:p>
                  </p:txBody>
                </p:sp>
                <p:sp>
                  <p:nvSpPr>
                    <p:cNvPr id="22" name="Rectangle 179"/>
                    <p:cNvSpPr>
                      <a:spLocks noChangeArrowheads="1"/>
                    </p:cNvSpPr>
                    <p:nvPr/>
                  </p:nvSpPr>
                  <p:spPr bwMode="auto">
                    <a:xfrm rot="2892361" flipH="1">
                      <a:off x="1701" y="-568"/>
                      <a:ext cx="92" cy="3855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77ADFD">
                            <a:alpha val="17999"/>
                          </a:srgbClr>
                        </a:gs>
                        <a:gs pos="100000">
                          <a:srgbClr val="77ADFD">
                            <a:gamma/>
                            <a:shade val="46275"/>
                            <a:invGamma/>
                            <a:alpha val="0"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 algn="ctr">
                      <a:noFill/>
                      <a:miter lim="800000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endParaRPr lang="zh-CN" altLang="en-US">
                        <a:solidFill>
                          <a:prstClr val="black"/>
                        </a:solidFill>
                        <a:latin typeface="+mn-lt"/>
                        <a:ea typeface="+mn-ea"/>
                      </a:endParaRPr>
                    </a:p>
                  </p:txBody>
                </p:sp>
              </p:grpSp>
              <p:grpSp>
                <p:nvGrpSpPr>
                  <p:cNvPr id="98" name="Group 180"/>
                  <p:cNvGrpSpPr/>
                  <p:nvPr/>
                </p:nvGrpSpPr>
                <p:grpSpPr bwMode="auto">
                  <a:xfrm rot="6247136">
                    <a:off x="1270" y="1767"/>
                    <a:ext cx="8118" cy="48"/>
                    <a:chOff x="-181" y="1270"/>
                    <a:chExt cx="3900" cy="136"/>
                  </a:xfrm>
                </p:grpSpPr>
                <p:sp>
                  <p:nvSpPr>
                    <p:cNvPr id="19" name="Rectangle 181"/>
                    <p:cNvSpPr>
                      <a:spLocks noChangeArrowheads="1"/>
                    </p:cNvSpPr>
                    <p:nvPr/>
                  </p:nvSpPr>
                  <p:spPr bwMode="auto">
                    <a:xfrm rot="-2892361">
                      <a:off x="1746" y="-612"/>
                      <a:ext cx="92" cy="3855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77ADFD">
                            <a:alpha val="17999"/>
                          </a:srgbClr>
                        </a:gs>
                        <a:gs pos="100000">
                          <a:srgbClr val="77ADFD">
                            <a:gamma/>
                            <a:shade val="46275"/>
                            <a:invGamma/>
                            <a:alpha val="0"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 algn="ctr">
                      <a:noFill/>
                      <a:miter lim="800000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endParaRPr lang="zh-CN" altLang="en-US">
                        <a:solidFill>
                          <a:prstClr val="black"/>
                        </a:solidFill>
                        <a:latin typeface="+mn-lt"/>
                        <a:ea typeface="+mn-ea"/>
                      </a:endParaRPr>
                    </a:p>
                  </p:txBody>
                </p:sp>
                <p:sp>
                  <p:nvSpPr>
                    <p:cNvPr id="20" name="Rectangle 182"/>
                    <p:cNvSpPr>
                      <a:spLocks noChangeArrowheads="1"/>
                    </p:cNvSpPr>
                    <p:nvPr/>
                  </p:nvSpPr>
                  <p:spPr bwMode="auto">
                    <a:xfrm rot="2892361" flipH="1">
                      <a:off x="1701" y="-568"/>
                      <a:ext cx="92" cy="3855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77ADFD">
                            <a:alpha val="17999"/>
                          </a:srgbClr>
                        </a:gs>
                        <a:gs pos="100000">
                          <a:srgbClr val="77ADFD">
                            <a:gamma/>
                            <a:shade val="46275"/>
                            <a:invGamma/>
                            <a:alpha val="0"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 algn="ctr">
                      <a:noFill/>
                      <a:miter lim="800000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endParaRPr lang="zh-CN" altLang="en-US">
                        <a:solidFill>
                          <a:prstClr val="black"/>
                        </a:solidFill>
                        <a:latin typeface="+mn-lt"/>
                        <a:ea typeface="+mn-ea"/>
                      </a:endParaRPr>
                    </a:p>
                  </p:txBody>
                </p:sp>
              </p:grpSp>
            </p:grpSp>
          </p:grpSp>
        </p:grpSp>
        <p:grpSp>
          <p:nvGrpSpPr>
            <p:cNvPr id="99" name="Group 184"/>
            <p:cNvGrpSpPr/>
            <p:nvPr/>
          </p:nvGrpSpPr>
          <p:grpSpPr bwMode="auto">
            <a:xfrm>
              <a:off x="2641540" y="2231978"/>
              <a:ext cx="525463" cy="525463"/>
              <a:chOff x="4088" y="2138"/>
              <a:chExt cx="331" cy="331"/>
            </a:xfrm>
          </p:grpSpPr>
          <p:sp>
            <p:nvSpPr>
              <p:cNvPr id="11" name="Oval 185"/>
              <p:cNvSpPr>
                <a:spLocks noChangeArrowheads="1"/>
              </p:cNvSpPr>
              <p:nvPr/>
            </p:nvSpPr>
            <p:spPr bwMode="auto">
              <a:xfrm>
                <a:off x="4088" y="2138"/>
                <a:ext cx="331" cy="331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 algn="ctr">
                <a:noFill/>
                <a:rou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FontTx/>
                  <a:buNone/>
                  <a:defRPr/>
                </a:pPr>
                <a:endParaRPr lang="zh-CN" altLang="en-US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12" name="Oval 186"/>
              <p:cNvSpPr>
                <a:spLocks noChangeArrowheads="1"/>
              </p:cNvSpPr>
              <p:nvPr/>
            </p:nvSpPr>
            <p:spPr bwMode="auto">
              <a:xfrm>
                <a:off x="4219" y="2268"/>
                <a:ext cx="90" cy="90"/>
              </a:xfrm>
              <a:prstGeom prst="ellipse">
                <a:avLst/>
              </a:prstGeom>
              <a:solidFill>
                <a:schemeClr val="bg1"/>
              </a:solidFill>
              <a:ln w="9525" algn="ctr">
                <a:noFill/>
                <a:rou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FontTx/>
                  <a:buNone/>
                  <a:defRPr/>
                </a:pPr>
                <a:endParaRPr lang="zh-CN" altLang="en-US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</p:grpSp>
        <p:sp>
          <p:nvSpPr>
            <p:cNvPr id="10" name="Oval 202"/>
            <p:cNvSpPr>
              <a:spLocks noChangeArrowheads="1"/>
            </p:cNvSpPr>
            <p:nvPr/>
          </p:nvSpPr>
          <p:spPr bwMode="auto">
            <a:xfrm>
              <a:off x="-1000550" y="-1374850"/>
              <a:ext cx="7775575" cy="7775575"/>
            </a:xfrm>
            <a:prstGeom prst="ellipse">
              <a:avLst/>
            </a:prstGeom>
            <a:gradFill rotWithShape="1">
              <a:gsLst>
                <a:gs pos="0">
                  <a:srgbClr val="0C6DFC">
                    <a:alpha val="11000"/>
                  </a:srgbClr>
                </a:gs>
                <a:gs pos="100000">
                  <a:srgbClr val="0C6DFC">
                    <a:gamma/>
                    <a:shade val="46275"/>
                    <a:invGamma/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lang="zh-CN" altLang="en-US" dirty="0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100" name="椭圆 112"/>
          <p:cNvGrpSpPr/>
          <p:nvPr/>
        </p:nvGrpSpPr>
        <p:grpSpPr bwMode="auto">
          <a:xfrm>
            <a:off x="-1093788" y="-1543050"/>
            <a:ext cx="1042988" cy="1482725"/>
            <a:chOff x="-918" y="-972"/>
            <a:chExt cx="876" cy="934"/>
          </a:xfrm>
        </p:grpSpPr>
        <p:pic>
          <p:nvPicPr>
            <p:cNvPr id="28706" name="椭圆 112"/>
            <p:cNvPicPr>
              <a:picLocks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18" y="-972"/>
              <a:ext cx="876" cy="9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707" name="Text Box 38"/>
            <p:cNvSpPr txBox="1">
              <a:spLocks noChangeArrowheads="1"/>
            </p:cNvSpPr>
            <p:nvPr/>
          </p:nvSpPr>
          <p:spPr bwMode="auto">
            <a:xfrm rot="2815034">
              <a:off x="-925" y="-554"/>
              <a:ext cx="891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vert="eaVert" anchor="ctr"/>
            <a:lstStyle/>
            <a:p>
              <a:pPr algn="ctr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114" name="椭圆 113"/>
          <p:cNvSpPr/>
          <p:nvPr/>
        </p:nvSpPr>
        <p:spPr>
          <a:xfrm rot="1994839">
            <a:off x="9169400" y="7459663"/>
            <a:ext cx="1500188" cy="214312"/>
          </a:xfrm>
          <a:prstGeom prst="ellipse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15" name="椭圆 114"/>
          <p:cNvSpPr/>
          <p:nvPr/>
        </p:nvSpPr>
        <p:spPr>
          <a:xfrm rot="19446474">
            <a:off x="9045575" y="-733425"/>
            <a:ext cx="1500188" cy="214312"/>
          </a:xfrm>
          <a:prstGeom prst="ellipse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16" name="椭圆 115"/>
          <p:cNvSpPr/>
          <p:nvPr/>
        </p:nvSpPr>
        <p:spPr>
          <a:xfrm rot="19446474">
            <a:off x="-1404938" y="7424738"/>
            <a:ext cx="1500188" cy="214312"/>
          </a:xfrm>
          <a:prstGeom prst="ellipse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>
              <a:solidFill>
                <a:prstClr val="white"/>
              </a:solidFill>
            </a:endParaRPr>
          </a:p>
        </p:txBody>
      </p:sp>
      <p:grpSp>
        <p:nvGrpSpPr>
          <p:cNvPr id="101" name="椭圆 116"/>
          <p:cNvGrpSpPr/>
          <p:nvPr/>
        </p:nvGrpSpPr>
        <p:grpSpPr bwMode="auto">
          <a:xfrm>
            <a:off x="4503738" y="-2011363"/>
            <a:ext cx="182562" cy="2011363"/>
            <a:chOff x="3782" y="-1267"/>
            <a:chExt cx="154" cy="1267"/>
          </a:xfrm>
        </p:grpSpPr>
        <p:pic>
          <p:nvPicPr>
            <p:cNvPr id="28712" name="椭圆 116"/>
            <p:cNvPicPr>
              <a:picLocks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82" y="-1267"/>
              <a:ext cx="154" cy="1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713" name="Text Box 50"/>
            <p:cNvSpPr txBox="1">
              <a:spLocks noChangeArrowheads="1"/>
            </p:cNvSpPr>
            <p:nvPr/>
          </p:nvSpPr>
          <p:spPr bwMode="auto">
            <a:xfrm rot="-5556658">
              <a:off x="3413" y="-680"/>
              <a:ext cx="891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anchor="ctr"/>
            <a:lstStyle/>
            <a:p>
              <a:pPr algn="ctr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102" name="椭圆 117"/>
          <p:cNvGrpSpPr/>
          <p:nvPr/>
        </p:nvGrpSpPr>
        <p:grpSpPr bwMode="auto">
          <a:xfrm>
            <a:off x="4471988" y="6973888"/>
            <a:ext cx="169862" cy="2011362"/>
            <a:chOff x="3756" y="4393"/>
            <a:chExt cx="142" cy="1267"/>
          </a:xfrm>
        </p:grpSpPr>
        <p:pic>
          <p:nvPicPr>
            <p:cNvPr id="28715" name="椭圆 117"/>
            <p:cNvPicPr>
              <a:picLocks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6" y="4393"/>
              <a:ext cx="142" cy="1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716" name="Text Box 53"/>
            <p:cNvSpPr txBox="1">
              <a:spLocks noChangeArrowheads="1"/>
            </p:cNvSpPr>
            <p:nvPr/>
          </p:nvSpPr>
          <p:spPr bwMode="auto">
            <a:xfrm rot="5400000">
              <a:off x="3381" y="4978"/>
              <a:ext cx="891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vert="eaVert" anchor="ctr"/>
            <a:lstStyle/>
            <a:p>
              <a:pPr algn="ctr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119" name="椭圆 118"/>
          <p:cNvSpPr/>
          <p:nvPr/>
        </p:nvSpPr>
        <p:spPr>
          <a:xfrm>
            <a:off x="-1503363" y="3071813"/>
            <a:ext cx="1500188" cy="214312"/>
          </a:xfrm>
          <a:prstGeom prst="ellipse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20" name="椭圆 119"/>
          <p:cNvSpPr/>
          <p:nvPr/>
        </p:nvSpPr>
        <p:spPr>
          <a:xfrm>
            <a:off x="9091613" y="3357563"/>
            <a:ext cx="1500187" cy="214312"/>
          </a:xfrm>
          <a:prstGeom prst="ellipse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27" name="Oval 202"/>
          <p:cNvSpPr>
            <a:spLocks noChangeArrowheads="1"/>
          </p:cNvSpPr>
          <p:nvPr/>
        </p:nvSpPr>
        <p:spPr bwMode="auto">
          <a:xfrm>
            <a:off x="1129200" y="1081551"/>
            <a:ext cx="3039888" cy="3719628"/>
          </a:xfrm>
          <a:prstGeom prst="ellipse">
            <a:avLst/>
          </a:prstGeom>
          <a:gradFill rotWithShape="1">
            <a:gsLst>
              <a:gs pos="0">
                <a:srgbClr val="0C6DFC">
                  <a:alpha val="11000"/>
                </a:srgbClr>
              </a:gs>
              <a:gs pos="100000">
                <a:srgbClr val="0C6DFC">
                  <a:gamma/>
                  <a:shade val="46275"/>
                  <a:invGamma/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dirty="0">
              <a:solidFill>
                <a:prstClr val="black"/>
              </a:solidFill>
              <a:latin typeface="+mn-lt"/>
              <a:ea typeface="+mn-ea"/>
            </a:endParaRPr>
          </a:p>
        </p:txBody>
      </p:sp>
      <p:sp>
        <p:nvSpPr>
          <p:cNvPr id="128" name="Oval 202"/>
          <p:cNvSpPr>
            <a:spLocks noChangeArrowheads="1"/>
          </p:cNvSpPr>
          <p:nvPr/>
        </p:nvSpPr>
        <p:spPr bwMode="auto">
          <a:xfrm>
            <a:off x="29919" y="1680311"/>
            <a:ext cx="3039888" cy="3719628"/>
          </a:xfrm>
          <a:prstGeom prst="ellipse">
            <a:avLst/>
          </a:prstGeom>
          <a:gradFill rotWithShape="1">
            <a:gsLst>
              <a:gs pos="0">
                <a:srgbClr val="0C6DFC">
                  <a:alpha val="11000"/>
                </a:srgbClr>
              </a:gs>
              <a:gs pos="100000">
                <a:srgbClr val="0C6DFC">
                  <a:gamma/>
                  <a:shade val="46275"/>
                  <a:invGamma/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dirty="0">
              <a:solidFill>
                <a:prstClr val="black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  <p:transition advClick="0" advTm="63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3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3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0" dur="3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3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3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3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3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3" presetClass="exit" presetSubtype="544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3" presetClass="exit" presetSubtype="544" repeatCount="indefinite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3" presetClass="exit" presetSubtype="544" repeatCount="indefinite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3" presetClass="exit" presetSubtype="544" repeatCount="indefinite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3" presetClass="exit" presetSubtype="544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3" presetClass="exit" presetSubtype="544" repeatCount="indefinite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3" presetClass="exit" presetSubtype="544" repeatCount="indefinite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3" presetClass="exit" presetSubtype="544" repeatCount="indefinite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94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6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6" presetClass="emph" presetSubtype="0" fill="hold" nodeType="withEffect">
                                  <p:stCondLst>
                                    <p:cond delay="4250"/>
                                  </p:stCondLst>
                                  <p:childTnLst>
                                    <p:animScale>
                                      <p:cBhvr>
                                        <p:cTn id="114" dur="1000" fill="hold"/>
                                        <p:tgtEl>
                                          <p:spTgt spid="16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  <p:par>
                                <p:cTn id="115" presetID="26" presetClass="emph" presetSubtype="0" repeatCount="indefinite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2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7" dur="10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8" presetID="53" presetClass="exit" presetSubtype="32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53" presetClass="exit" presetSubtype="32" fill="hold" nodeType="withEffect">
                                  <p:stCondLst>
                                    <p:cond delay="475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4" dur="2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6" dur="2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文本框 14337"/>
          <p:cNvSpPr txBox="1"/>
          <p:nvPr/>
        </p:nvSpPr>
        <p:spPr>
          <a:xfrm>
            <a:off x="685800" y="1524000"/>
            <a:ext cx="69723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1. 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已知：</a:t>
            </a:r>
            <a:r>
              <a:rPr lang="en-US" altLang="x-none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G</a:t>
            </a:r>
            <a:r>
              <a:rPr lang="en-US" altLang="x-none" sz="2800" b="1" i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=5 N       </a:t>
            </a:r>
            <a:r>
              <a:rPr lang="en-US" altLang="x-none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G</a:t>
            </a:r>
            <a:r>
              <a:rPr lang="en-US" altLang="x-none" sz="2800" b="1" i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=10 N      </a:t>
            </a:r>
            <a:r>
              <a:rPr lang="en-US" altLang="x-none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=15 N</a:t>
            </a:r>
            <a:endParaRPr lang="en-US" altLang="x-none" sz="2800" b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2530" name="矩形 14338"/>
          <p:cNvSpPr/>
          <p:nvPr/>
        </p:nvSpPr>
        <p:spPr>
          <a:xfrm>
            <a:off x="5875020" y="2259330"/>
            <a:ext cx="533400" cy="4572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lstStyle/>
          <a:p>
            <a:pPr lvl="0" indent="0"/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2531" name="矩形 14339"/>
          <p:cNvSpPr/>
          <p:nvPr/>
        </p:nvSpPr>
        <p:spPr>
          <a:xfrm>
            <a:off x="5646420" y="2716530"/>
            <a:ext cx="990600" cy="6858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lstStyle/>
          <a:p>
            <a:pPr lvl="0" indent="0"/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2532" name="文本框 14340"/>
          <p:cNvSpPr txBox="1"/>
          <p:nvPr/>
        </p:nvSpPr>
        <p:spPr>
          <a:xfrm>
            <a:off x="5951220" y="2259330"/>
            <a:ext cx="381000" cy="457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en-US" altLang="x-none" sz="24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endParaRPr lang="en-US" altLang="x-none" sz="2400" b="1" dirty="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2533" name="文本框 14341"/>
          <p:cNvSpPr txBox="1"/>
          <p:nvPr/>
        </p:nvSpPr>
        <p:spPr>
          <a:xfrm>
            <a:off x="5951220" y="2792730"/>
            <a:ext cx="457200" cy="457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en-US" altLang="x-none" sz="24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endParaRPr lang="en-US" altLang="x-none" sz="2400" b="1" dirty="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22534" name="组合 14342"/>
          <p:cNvGrpSpPr/>
          <p:nvPr/>
        </p:nvGrpSpPr>
        <p:grpSpPr>
          <a:xfrm>
            <a:off x="5036820" y="3402330"/>
            <a:ext cx="2209800" cy="152400"/>
            <a:chOff x="0" y="0"/>
            <a:chExt cx="1392" cy="96"/>
          </a:xfrm>
        </p:grpSpPr>
        <p:sp>
          <p:nvSpPr>
            <p:cNvPr id="22535" name="直接连接符 14343"/>
            <p:cNvSpPr/>
            <p:nvPr/>
          </p:nvSpPr>
          <p:spPr>
            <a:xfrm>
              <a:off x="0" y="0"/>
              <a:ext cx="1392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2536" name="直接连接符 14344"/>
            <p:cNvSpPr/>
            <p:nvPr/>
          </p:nvSpPr>
          <p:spPr>
            <a:xfrm flipV="1">
              <a:off x="144" y="0"/>
              <a:ext cx="96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2537" name="直接连接符 14345"/>
            <p:cNvSpPr/>
            <p:nvPr/>
          </p:nvSpPr>
          <p:spPr>
            <a:xfrm flipV="1">
              <a:off x="288" y="0"/>
              <a:ext cx="96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2538" name="直接连接符 14346"/>
            <p:cNvSpPr/>
            <p:nvPr/>
          </p:nvSpPr>
          <p:spPr>
            <a:xfrm flipV="1">
              <a:off x="432" y="0"/>
              <a:ext cx="96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2539" name="直接连接符 14347"/>
            <p:cNvSpPr/>
            <p:nvPr/>
          </p:nvSpPr>
          <p:spPr>
            <a:xfrm flipV="1">
              <a:off x="720" y="0"/>
              <a:ext cx="96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2540" name="直接连接符 14348"/>
            <p:cNvSpPr/>
            <p:nvPr/>
          </p:nvSpPr>
          <p:spPr>
            <a:xfrm flipV="1">
              <a:off x="1056" y="0"/>
              <a:ext cx="96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2541" name="直接连接符 14349"/>
            <p:cNvSpPr/>
            <p:nvPr/>
          </p:nvSpPr>
          <p:spPr>
            <a:xfrm flipV="1">
              <a:off x="864" y="0"/>
              <a:ext cx="96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2542" name="直接连接符 14350"/>
            <p:cNvSpPr/>
            <p:nvPr/>
          </p:nvSpPr>
          <p:spPr>
            <a:xfrm flipV="1">
              <a:off x="576" y="0"/>
              <a:ext cx="96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2543" name="直接连接符 14351"/>
            <p:cNvSpPr/>
            <p:nvPr/>
          </p:nvSpPr>
          <p:spPr>
            <a:xfrm flipV="1">
              <a:off x="1200" y="0"/>
              <a:ext cx="96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22544" name="文本框 14352"/>
          <p:cNvSpPr txBox="1"/>
          <p:nvPr/>
        </p:nvSpPr>
        <p:spPr>
          <a:xfrm>
            <a:off x="4601300" y="4021186"/>
            <a:ext cx="4137025" cy="519113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对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压力为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______</a:t>
            </a:r>
            <a:r>
              <a:rPr lang="en-US" altLang="x-none" sz="2800" b="1" u="sng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    </a:t>
            </a:r>
            <a:endParaRPr lang="en-US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2545" name="文本框 14353"/>
          <p:cNvSpPr txBox="1"/>
          <p:nvPr/>
        </p:nvSpPr>
        <p:spPr>
          <a:xfrm>
            <a:off x="422275" y="4038191"/>
            <a:ext cx="44958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对地面的压力为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______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22546" name="组合 14354"/>
          <p:cNvGrpSpPr/>
          <p:nvPr/>
        </p:nvGrpSpPr>
        <p:grpSpPr>
          <a:xfrm>
            <a:off x="1382395" y="2868930"/>
            <a:ext cx="2209800" cy="838200"/>
            <a:chOff x="0" y="0"/>
            <a:chExt cx="1392" cy="528"/>
          </a:xfrm>
        </p:grpSpPr>
        <p:grpSp>
          <p:nvGrpSpPr>
            <p:cNvPr id="22547" name="组合 14355"/>
            <p:cNvGrpSpPr/>
            <p:nvPr/>
          </p:nvGrpSpPr>
          <p:grpSpPr>
            <a:xfrm>
              <a:off x="288" y="0"/>
              <a:ext cx="624" cy="432"/>
              <a:chOff x="0" y="0"/>
              <a:chExt cx="624" cy="432"/>
            </a:xfrm>
          </p:grpSpPr>
          <p:sp>
            <p:nvSpPr>
              <p:cNvPr id="22548" name="矩形 14356"/>
              <p:cNvSpPr/>
              <p:nvPr/>
            </p:nvSpPr>
            <p:spPr>
              <a:xfrm>
                <a:off x="0" y="0"/>
                <a:ext cx="624" cy="432"/>
              </a:xfrm>
              <a:prstGeom prst="rect">
                <a:avLst/>
              </a:prstGeom>
              <a:solidFill>
                <a:schemeClr val="bg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lstStyle/>
              <a:p>
                <a:pPr lvl="0" indent="0"/>
                <a:endParaRPr lang="zh-CN" altLang="en-US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2549" name="文本框 14357"/>
              <p:cNvSpPr txBox="1"/>
              <p:nvPr/>
            </p:nvSpPr>
            <p:spPr>
              <a:xfrm>
                <a:off x="192" y="48"/>
                <a:ext cx="288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lstStyle/>
              <a:p>
                <a:pPr lvl="0" indent="0">
                  <a:spcBef>
                    <a:spcPct val="50000"/>
                  </a:spcBef>
                </a:pPr>
                <a:r>
                  <a:rPr lang="en-US" altLang="x-none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B</a:t>
                </a:r>
                <a:endParaRPr lang="en-US" altLang="x-none" sz="24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22550" name="组合 14358"/>
            <p:cNvGrpSpPr/>
            <p:nvPr/>
          </p:nvGrpSpPr>
          <p:grpSpPr>
            <a:xfrm>
              <a:off x="0" y="432"/>
              <a:ext cx="1392" cy="96"/>
              <a:chOff x="0" y="0"/>
              <a:chExt cx="1392" cy="96"/>
            </a:xfrm>
          </p:grpSpPr>
          <p:sp>
            <p:nvSpPr>
              <p:cNvPr id="22551" name="直接连接符 14359"/>
              <p:cNvSpPr/>
              <p:nvPr/>
            </p:nvSpPr>
            <p:spPr>
              <a:xfrm>
                <a:off x="0" y="0"/>
                <a:ext cx="1392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2552" name="直接连接符 14360"/>
              <p:cNvSpPr/>
              <p:nvPr/>
            </p:nvSpPr>
            <p:spPr>
              <a:xfrm flipV="1">
                <a:off x="144" y="0"/>
                <a:ext cx="96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2553" name="直接连接符 14361"/>
              <p:cNvSpPr/>
              <p:nvPr/>
            </p:nvSpPr>
            <p:spPr>
              <a:xfrm flipV="1">
                <a:off x="288" y="0"/>
                <a:ext cx="96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2554" name="直接连接符 14362"/>
              <p:cNvSpPr/>
              <p:nvPr/>
            </p:nvSpPr>
            <p:spPr>
              <a:xfrm flipV="1">
                <a:off x="432" y="0"/>
                <a:ext cx="96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2555" name="直接连接符 14363"/>
              <p:cNvSpPr/>
              <p:nvPr/>
            </p:nvSpPr>
            <p:spPr>
              <a:xfrm flipV="1">
                <a:off x="720" y="0"/>
                <a:ext cx="96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2556" name="直接连接符 14364"/>
              <p:cNvSpPr/>
              <p:nvPr/>
            </p:nvSpPr>
            <p:spPr>
              <a:xfrm flipV="1">
                <a:off x="1056" y="0"/>
                <a:ext cx="96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2557" name="直接连接符 14365"/>
              <p:cNvSpPr/>
              <p:nvPr/>
            </p:nvSpPr>
            <p:spPr>
              <a:xfrm flipV="1">
                <a:off x="864" y="0"/>
                <a:ext cx="96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2558" name="直接连接符 14366"/>
              <p:cNvSpPr/>
              <p:nvPr/>
            </p:nvSpPr>
            <p:spPr>
              <a:xfrm flipV="1">
                <a:off x="576" y="0"/>
                <a:ext cx="96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2559" name="直接连接符 14367"/>
              <p:cNvSpPr/>
              <p:nvPr/>
            </p:nvSpPr>
            <p:spPr>
              <a:xfrm flipV="1">
                <a:off x="1200" y="0"/>
                <a:ext cx="96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  <p:sp>
        <p:nvSpPr>
          <p:cNvPr id="22560" name="直接连接符 14368"/>
          <p:cNvSpPr/>
          <p:nvPr/>
        </p:nvSpPr>
        <p:spPr>
          <a:xfrm>
            <a:off x="772795" y="3173730"/>
            <a:ext cx="1066800" cy="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22561" name="文本框 14369"/>
          <p:cNvSpPr txBox="1"/>
          <p:nvPr/>
        </p:nvSpPr>
        <p:spPr>
          <a:xfrm>
            <a:off x="4460330" y="4989761"/>
            <a:ext cx="44196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对地面的压力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______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4371" name="文本框 14370"/>
          <p:cNvSpPr txBox="1"/>
          <p:nvPr/>
        </p:nvSpPr>
        <p:spPr>
          <a:xfrm>
            <a:off x="6585107" y="3936161"/>
            <a:ext cx="1089025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 algn="ctr">
              <a:spcBef>
                <a:spcPct val="50000"/>
              </a:spcBef>
            </a:pPr>
            <a:r>
              <a:rPr lang="en-US" altLang="x-none" sz="2800" b="1" dirty="0">
                <a:solidFill>
                  <a:srgbClr val="FF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5N</a:t>
            </a:r>
            <a:endParaRPr lang="en-US" altLang="x-none" sz="2800" b="1" dirty="0">
              <a:solidFill>
                <a:srgbClr val="FF33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4372" name="文本框 14371"/>
          <p:cNvSpPr txBox="1"/>
          <p:nvPr/>
        </p:nvSpPr>
        <p:spPr>
          <a:xfrm>
            <a:off x="6713220" y="4989761"/>
            <a:ext cx="15240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 algn="ctr">
              <a:spcBef>
                <a:spcPct val="50000"/>
              </a:spcBef>
            </a:pPr>
            <a:r>
              <a:rPr lang="en-US" altLang="x-none" sz="2800" b="1" dirty="0">
                <a:solidFill>
                  <a:srgbClr val="FF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15N</a:t>
            </a:r>
            <a:endParaRPr lang="en-US" altLang="x-none" sz="2800" b="1" dirty="0">
              <a:solidFill>
                <a:srgbClr val="FF33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4373" name="文本框 14372"/>
          <p:cNvSpPr txBox="1"/>
          <p:nvPr/>
        </p:nvSpPr>
        <p:spPr>
          <a:xfrm>
            <a:off x="3109278" y="4021521"/>
            <a:ext cx="1196975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 algn="ctr">
              <a:spcBef>
                <a:spcPct val="50000"/>
              </a:spcBef>
            </a:pPr>
            <a:r>
              <a:rPr lang="en-US" altLang="x-none" sz="2800" b="1" dirty="0">
                <a:solidFill>
                  <a:srgbClr val="FF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10N</a:t>
            </a:r>
            <a:endParaRPr lang="en-US" altLang="x-none" sz="2800" b="1" dirty="0">
              <a:solidFill>
                <a:srgbClr val="FF33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2565" name="文本框 14373"/>
          <p:cNvSpPr txBox="1"/>
          <p:nvPr/>
        </p:nvSpPr>
        <p:spPr>
          <a:xfrm>
            <a:off x="391795" y="2945130"/>
            <a:ext cx="8382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en-US" altLang="x-none" sz="2800" b="1" i="1" dirty="0">
                <a:solidFill>
                  <a:srgbClr val="FF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endParaRPr lang="en-US" altLang="x-none" sz="2800" b="1" i="1" dirty="0">
              <a:solidFill>
                <a:srgbClr val="FF33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8" name="文本框 47"/>
          <p:cNvSpPr txBox="1"/>
          <p:nvPr/>
        </p:nvSpPr>
        <p:spPr>
          <a:xfrm>
            <a:off x="-9152" y="6570484"/>
            <a:ext cx="9146217" cy="646331"/>
          </a:xfrm>
          <a:prstGeom prst="rect">
            <a:avLst/>
          </a:prstGeom>
          <a:solidFill>
            <a:srgbClr val="FFCC00">
              <a:alpha val="72000"/>
            </a:srgbClr>
          </a:solidFill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grpSp>
        <p:nvGrpSpPr>
          <p:cNvPr id="7" name="组合 6"/>
          <p:cNvGrpSpPr/>
          <p:nvPr/>
        </p:nvGrpSpPr>
        <p:grpSpPr>
          <a:xfrm>
            <a:off x="-30452" y="-4762"/>
            <a:ext cx="9174452" cy="1248108"/>
            <a:chOff x="-30452" y="-4762"/>
            <a:chExt cx="9174452" cy="1248108"/>
          </a:xfrm>
        </p:grpSpPr>
        <p:sp>
          <p:nvSpPr>
            <p:cNvPr id="46" name="文本框 45"/>
            <p:cNvSpPr txBox="1"/>
            <p:nvPr/>
          </p:nvSpPr>
          <p:spPr>
            <a:xfrm>
              <a:off x="-30452" y="-4762"/>
              <a:ext cx="9174452" cy="1200329"/>
            </a:xfrm>
            <a:prstGeom prst="rect">
              <a:avLst/>
            </a:prstGeom>
            <a:solidFill>
              <a:srgbClr val="FFCC00">
                <a:alpha val="84000"/>
              </a:srgbClr>
            </a:solidFill>
          </p:spPr>
          <p:txBody>
            <a:bodyPr wrap="square" rtlCol="0">
              <a:spAutoFit/>
            </a:bodyPr>
            <a:lstStyle/>
            <a:p>
              <a:endParaRPr lang="en-US" altLang="zh-CN" dirty="0"/>
            </a:p>
            <a:p>
              <a:endParaRPr lang="en-US" altLang="zh-CN" dirty="0"/>
            </a:p>
          </p:txBody>
        </p:sp>
        <p:pic>
          <p:nvPicPr>
            <p:cNvPr id="47" name="图片 46" descr="png-0511"/>
            <p:cNvPicPr>
              <a:picLocks noChangeAspect="1"/>
            </p:cNvPicPr>
            <p:nvPr/>
          </p:nvPicPr>
          <p:blipFill>
            <a:blip r:embed="rId2" cstate="print"/>
            <a:srcRect t="11765" b="5882"/>
            <a:stretch>
              <a:fillRect/>
            </a:stretch>
          </p:blipFill>
          <p:spPr>
            <a:xfrm>
              <a:off x="7674045" y="98287"/>
              <a:ext cx="1328815" cy="1097279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5" name="矩形 4"/>
            <p:cNvSpPr/>
            <p:nvPr/>
          </p:nvSpPr>
          <p:spPr>
            <a:xfrm>
              <a:off x="147692" y="135350"/>
              <a:ext cx="4271908" cy="110799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zh-CN" altLang="en-US" sz="6600" b="1" i="1" dirty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rgbClr val="FF0000"/>
                  </a:solidFill>
                </a:rPr>
                <a:t>小试牛刀</a:t>
              </a:r>
              <a:endParaRPr lang="zh-CN" altLang="en-US" sz="66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71" grpId="0"/>
      <p:bldP spid="14372" grpId="0"/>
      <p:bldP spid="1437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3" name="组合 15361"/>
          <p:cNvGrpSpPr/>
          <p:nvPr/>
        </p:nvGrpSpPr>
        <p:grpSpPr>
          <a:xfrm>
            <a:off x="1524000" y="2133600"/>
            <a:ext cx="1066800" cy="1905000"/>
            <a:chOff x="0" y="0"/>
            <a:chExt cx="672" cy="1200"/>
          </a:xfrm>
        </p:grpSpPr>
        <p:grpSp>
          <p:nvGrpSpPr>
            <p:cNvPr id="23554" name="组合 15362"/>
            <p:cNvGrpSpPr/>
            <p:nvPr/>
          </p:nvGrpSpPr>
          <p:grpSpPr>
            <a:xfrm>
              <a:off x="528" y="0"/>
              <a:ext cx="144" cy="1200"/>
              <a:chOff x="0" y="0"/>
              <a:chExt cx="144" cy="1200"/>
            </a:xfrm>
          </p:grpSpPr>
          <p:sp>
            <p:nvSpPr>
              <p:cNvPr id="23555" name="直接连接符 15363"/>
              <p:cNvSpPr/>
              <p:nvPr/>
            </p:nvSpPr>
            <p:spPr>
              <a:xfrm>
                <a:off x="0" y="0"/>
                <a:ext cx="0" cy="12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3556" name="直接连接符 15364"/>
              <p:cNvSpPr/>
              <p:nvPr/>
            </p:nvSpPr>
            <p:spPr>
              <a:xfrm flipV="1">
                <a:off x="0" y="48"/>
                <a:ext cx="144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3557" name="直接连接符 15365"/>
              <p:cNvSpPr/>
              <p:nvPr/>
            </p:nvSpPr>
            <p:spPr>
              <a:xfrm flipV="1">
                <a:off x="0" y="528"/>
                <a:ext cx="144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3558" name="直接连接符 15366"/>
              <p:cNvSpPr/>
              <p:nvPr/>
            </p:nvSpPr>
            <p:spPr>
              <a:xfrm flipV="1">
                <a:off x="0" y="624"/>
                <a:ext cx="144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3559" name="直接连接符 15367"/>
              <p:cNvSpPr/>
              <p:nvPr/>
            </p:nvSpPr>
            <p:spPr>
              <a:xfrm flipV="1">
                <a:off x="0" y="720"/>
                <a:ext cx="144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3560" name="直接连接符 15368"/>
              <p:cNvSpPr/>
              <p:nvPr/>
            </p:nvSpPr>
            <p:spPr>
              <a:xfrm flipV="1">
                <a:off x="0" y="816"/>
                <a:ext cx="144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3561" name="直接连接符 15369"/>
              <p:cNvSpPr/>
              <p:nvPr/>
            </p:nvSpPr>
            <p:spPr>
              <a:xfrm flipV="1">
                <a:off x="0" y="912"/>
                <a:ext cx="144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3562" name="直接连接符 15370"/>
              <p:cNvSpPr/>
              <p:nvPr/>
            </p:nvSpPr>
            <p:spPr>
              <a:xfrm flipV="1">
                <a:off x="0" y="288"/>
                <a:ext cx="144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3563" name="直接连接符 15371"/>
              <p:cNvSpPr/>
              <p:nvPr/>
            </p:nvSpPr>
            <p:spPr>
              <a:xfrm flipV="1">
                <a:off x="0" y="432"/>
                <a:ext cx="144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23564" name="直接连接符 15372"/>
              <p:cNvSpPr/>
              <p:nvPr/>
            </p:nvSpPr>
            <p:spPr>
              <a:xfrm flipV="1">
                <a:off x="0" y="144"/>
                <a:ext cx="144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sp>
          <p:nvSpPr>
            <p:cNvPr id="23565" name="矩形 15373"/>
            <p:cNvSpPr/>
            <p:nvPr/>
          </p:nvSpPr>
          <p:spPr>
            <a:xfrm>
              <a:off x="0" y="288"/>
              <a:ext cx="528" cy="576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indent="0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3566" name="文本框 15374"/>
            <p:cNvSpPr txBox="1"/>
            <p:nvPr/>
          </p:nvSpPr>
          <p:spPr>
            <a:xfrm>
              <a:off x="144" y="432"/>
              <a:ext cx="288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lvl="0" indent="0">
                <a:spcBef>
                  <a:spcPct val="50000"/>
                </a:spcBef>
              </a:pPr>
              <a:r>
                <a:rPr lang="en-US" altLang="x-none" sz="24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B</a:t>
              </a:r>
              <a:endParaRPr lang="en-US" altLang="x-none" sz="24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sp>
        <p:nvSpPr>
          <p:cNvPr id="23567" name="直接连接符 15375"/>
          <p:cNvSpPr/>
          <p:nvPr/>
        </p:nvSpPr>
        <p:spPr>
          <a:xfrm>
            <a:off x="685800" y="2971800"/>
            <a:ext cx="838200" cy="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23583" name="文本框 15391"/>
          <p:cNvSpPr txBox="1"/>
          <p:nvPr/>
        </p:nvSpPr>
        <p:spPr>
          <a:xfrm>
            <a:off x="398966" y="4644848"/>
            <a:ext cx="464185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对墙面的压力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______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endParaRPr lang="zh-CN" altLang="en-US" sz="2800" b="1" dirty="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5394" name="文本框 15393"/>
          <p:cNvSpPr txBox="1"/>
          <p:nvPr/>
        </p:nvSpPr>
        <p:spPr>
          <a:xfrm>
            <a:off x="2819446" y="4633913"/>
            <a:ext cx="1196975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 algn="ctr">
              <a:spcBef>
                <a:spcPct val="50000"/>
              </a:spcBef>
            </a:pPr>
            <a:r>
              <a:rPr lang="en-US" altLang="x-none" sz="2800" b="1" dirty="0">
                <a:solidFill>
                  <a:srgbClr val="FF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15N</a:t>
            </a:r>
            <a:endParaRPr lang="en-US" altLang="x-none" sz="2800" b="1" dirty="0">
              <a:solidFill>
                <a:srgbClr val="FF33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3586" name="文本框 15394"/>
          <p:cNvSpPr txBox="1"/>
          <p:nvPr/>
        </p:nvSpPr>
        <p:spPr>
          <a:xfrm>
            <a:off x="381000" y="2743200"/>
            <a:ext cx="6858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en-US" altLang="x-none" sz="2800" b="1" i="1" dirty="0">
                <a:solidFill>
                  <a:srgbClr val="FF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endParaRPr lang="en-US" altLang="x-none" sz="2800" b="1" i="1" dirty="0">
              <a:solidFill>
                <a:srgbClr val="FF33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3589" name="文本框 15397"/>
          <p:cNvSpPr txBox="1"/>
          <p:nvPr/>
        </p:nvSpPr>
        <p:spPr>
          <a:xfrm>
            <a:off x="723900" y="1433513"/>
            <a:ext cx="69723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2. 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已知：</a:t>
            </a:r>
            <a:r>
              <a:rPr lang="en-US" altLang="x-none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G</a:t>
            </a:r>
            <a:r>
              <a:rPr lang="en-US" altLang="x-none" sz="2800" b="1" i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=5 N       </a:t>
            </a:r>
            <a:r>
              <a:rPr lang="en-US" altLang="x-none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G</a:t>
            </a:r>
            <a:r>
              <a:rPr lang="en-US" altLang="x-none" sz="2800" b="1" i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=10 N      </a:t>
            </a:r>
            <a:r>
              <a:rPr lang="en-US" altLang="x-none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=15 N</a:t>
            </a:r>
            <a:endParaRPr lang="en-US" altLang="x-none" sz="2800" b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0" name="文本框 39"/>
          <p:cNvSpPr txBox="1"/>
          <p:nvPr/>
        </p:nvSpPr>
        <p:spPr>
          <a:xfrm>
            <a:off x="-30452" y="-4762"/>
            <a:ext cx="9174452" cy="1200329"/>
          </a:xfrm>
          <a:prstGeom prst="rect">
            <a:avLst/>
          </a:prstGeom>
          <a:solidFill>
            <a:srgbClr val="FFCC00">
              <a:alpha val="84000"/>
            </a:srgbClr>
          </a:solidFill>
        </p:spPr>
        <p:txBody>
          <a:bodyPr wrap="square" rtlCol="0">
            <a:spAutoFit/>
          </a:bodyPr>
          <a:lstStyle/>
          <a:p>
            <a:endParaRPr lang="en-US" altLang="zh-CN" dirty="0"/>
          </a:p>
          <a:p>
            <a:endParaRPr lang="en-US" altLang="zh-CN" dirty="0"/>
          </a:p>
        </p:txBody>
      </p:sp>
      <p:sp>
        <p:nvSpPr>
          <p:cNvPr id="41" name="矩形 40"/>
          <p:cNvSpPr/>
          <p:nvPr/>
        </p:nvSpPr>
        <p:spPr>
          <a:xfrm>
            <a:off x="147692" y="135350"/>
            <a:ext cx="4271908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zh-CN" altLang="en-US" sz="66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小试牛刀</a:t>
            </a:r>
            <a:endParaRPr lang="zh-CN" altLang="en-US" sz="6600" b="1" i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pic>
        <p:nvPicPr>
          <p:cNvPr id="42" name="图片 41" descr="png-0511"/>
          <p:cNvPicPr>
            <a:picLocks noChangeAspect="1"/>
          </p:cNvPicPr>
          <p:nvPr/>
        </p:nvPicPr>
        <p:blipFill>
          <a:blip r:embed="rId2" cstate="print"/>
          <a:srcRect t="11765" b="5882"/>
          <a:stretch>
            <a:fillRect/>
          </a:stretch>
        </p:blipFill>
        <p:spPr>
          <a:xfrm>
            <a:off x="7674045" y="98287"/>
            <a:ext cx="1328815" cy="1097279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3" name="文本框 42"/>
          <p:cNvSpPr txBox="1"/>
          <p:nvPr/>
        </p:nvSpPr>
        <p:spPr>
          <a:xfrm>
            <a:off x="-9152" y="6570484"/>
            <a:ext cx="9146217" cy="646331"/>
          </a:xfrm>
          <a:prstGeom prst="rect">
            <a:avLst/>
          </a:prstGeom>
          <a:solidFill>
            <a:srgbClr val="FFCC00">
              <a:alpha val="72000"/>
            </a:srgbClr>
          </a:solidFill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9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图片 17409" descr="9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4876800" y="1524000"/>
            <a:ext cx="3733800" cy="27495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411" name="图片 17410" descr="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1600200"/>
            <a:ext cx="3810000" cy="27305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412" name="文本框 17411"/>
          <p:cNvSpPr txBox="1"/>
          <p:nvPr/>
        </p:nvSpPr>
        <p:spPr>
          <a:xfrm>
            <a:off x="762000" y="1981200"/>
            <a:ext cx="685800" cy="519113"/>
          </a:xfrm>
          <a:prstGeom prst="rect">
            <a:avLst/>
          </a:prstGeom>
          <a:solidFill>
            <a:schemeClr val="bg1">
              <a:alpha val="84999"/>
            </a:schemeClr>
          </a:solidFill>
          <a:ln w="9525">
            <a:noFill/>
          </a:ln>
        </p:spPr>
        <p:txBody>
          <a:bodyPr anchor="t">
            <a:spAutoFit/>
          </a:bodyPr>
          <a:lstStyle/>
          <a:p>
            <a:pPr lvl="0" indent="0" algn="ctr"/>
            <a:r>
              <a:rPr lang="zh-CN" altLang="en-US" sz="2800" b="1" dirty="0">
                <a:solidFill>
                  <a:srgbClr val="D60093"/>
                </a:solidFill>
                <a:latin typeface="Times New Roman" panose="02020603050405020304" pitchFamily="18" charset="0"/>
                <a:ea typeface="楷体_GB2312" pitchFamily="1" charset="-122"/>
              </a:rPr>
              <a:t>粗</a:t>
            </a:r>
            <a:endParaRPr lang="zh-CN" altLang="en-US" sz="2800" b="1" dirty="0">
              <a:solidFill>
                <a:srgbClr val="D60093"/>
              </a:solidFill>
              <a:latin typeface="Times New Roman" panose="02020603050405020304" pitchFamily="18" charset="0"/>
              <a:ea typeface="楷体_GB2312" pitchFamily="1" charset="-122"/>
            </a:endParaRPr>
          </a:p>
        </p:txBody>
      </p:sp>
      <p:sp>
        <p:nvSpPr>
          <p:cNvPr id="17413" name="文本框 17412"/>
          <p:cNvSpPr txBox="1"/>
          <p:nvPr/>
        </p:nvSpPr>
        <p:spPr>
          <a:xfrm>
            <a:off x="3657600" y="1981200"/>
            <a:ext cx="609600" cy="519113"/>
          </a:xfrm>
          <a:prstGeom prst="rect">
            <a:avLst/>
          </a:prstGeom>
          <a:solidFill>
            <a:schemeClr val="bg1">
              <a:alpha val="84999"/>
            </a:schemeClr>
          </a:solidFill>
          <a:ln w="9525">
            <a:noFill/>
          </a:ln>
        </p:spPr>
        <p:txBody>
          <a:bodyPr anchor="t">
            <a:spAutoFit/>
          </a:bodyPr>
          <a:lstStyle/>
          <a:p>
            <a:pPr lvl="0" indent="0" algn="ctr"/>
            <a:r>
              <a:rPr lang="zh-CN" altLang="en-US" sz="2800" b="1" dirty="0">
                <a:solidFill>
                  <a:srgbClr val="D60093"/>
                </a:solidFill>
                <a:latin typeface="Times New Roman" panose="02020603050405020304" pitchFamily="18" charset="0"/>
                <a:ea typeface="楷体_GB2312" pitchFamily="1" charset="-122"/>
              </a:rPr>
              <a:t>细</a:t>
            </a:r>
            <a:endParaRPr lang="zh-CN" altLang="en-US" sz="2800" b="1" dirty="0">
              <a:solidFill>
                <a:srgbClr val="D60093"/>
              </a:solidFill>
              <a:latin typeface="Times New Roman" panose="02020603050405020304" pitchFamily="18" charset="0"/>
              <a:ea typeface="楷体_GB2312" pitchFamily="1" charset="-122"/>
            </a:endParaRPr>
          </a:p>
        </p:txBody>
      </p:sp>
      <p:sp>
        <p:nvSpPr>
          <p:cNvPr id="17416" name="文本框 17415"/>
          <p:cNvSpPr txBox="1"/>
          <p:nvPr/>
        </p:nvSpPr>
        <p:spPr>
          <a:xfrm>
            <a:off x="685800" y="4419600"/>
            <a:ext cx="3733800" cy="95410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楷体_GB2312" pitchFamily="1" charset="-122"/>
              </a:rPr>
              <a:t> 手指受压的感觉有什么不同？</a:t>
            </a:r>
            <a:endParaRPr lang="zh-CN" altLang="en-US" sz="2800" b="1" dirty="0">
              <a:solidFill>
                <a:schemeClr val="tx1"/>
              </a:solidFill>
              <a:latin typeface="Times New Roman" panose="02020603050405020304" pitchFamily="18" charset="0"/>
              <a:ea typeface="楷体_GB2312" pitchFamily="1" charset="-122"/>
            </a:endParaRPr>
          </a:p>
        </p:txBody>
      </p:sp>
      <p:sp>
        <p:nvSpPr>
          <p:cNvPr id="17417" name="文本框 17416"/>
          <p:cNvSpPr txBox="1"/>
          <p:nvPr/>
        </p:nvSpPr>
        <p:spPr>
          <a:xfrm>
            <a:off x="4876800" y="4343400"/>
            <a:ext cx="4114800" cy="138499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楷体_GB2312" pitchFamily="1" charset="-122"/>
              </a:rPr>
              <a:t>手指顶着的那部分形变明显。用力越大，形变越明显。</a:t>
            </a:r>
            <a:endParaRPr lang="zh-CN" altLang="en-US" sz="2800" b="1" dirty="0">
              <a:solidFill>
                <a:schemeClr val="tx1"/>
              </a:solidFill>
              <a:latin typeface="Times New Roman" panose="02020603050405020304" pitchFamily="18" charset="0"/>
              <a:ea typeface="楷体_GB2312" pitchFamily="1" charset="-122"/>
            </a:endParaRPr>
          </a:p>
        </p:txBody>
      </p:sp>
      <p:sp>
        <p:nvSpPr>
          <p:cNvPr id="2" name="云形 1"/>
          <p:cNvSpPr/>
          <p:nvPr/>
        </p:nvSpPr>
        <p:spPr>
          <a:xfrm>
            <a:off x="86596" y="150813"/>
            <a:ext cx="4780044" cy="1415075"/>
          </a:xfrm>
          <a:prstGeom prst="cloud">
            <a:avLst/>
          </a:prstGeom>
          <a:solidFill>
            <a:srgbClr val="FFFF00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受力面积？？？</a:t>
            </a:r>
            <a:endParaRPr lang="zh-CN" altLang="en-US" b="1" dirty="0">
              <a:solidFill>
                <a:srgbClr val="333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9" name="云形 8"/>
          <p:cNvSpPr/>
          <p:nvPr/>
        </p:nvSpPr>
        <p:spPr>
          <a:xfrm>
            <a:off x="4404330" y="82315"/>
            <a:ext cx="4780044" cy="1415075"/>
          </a:xfrm>
          <a:prstGeom prst="cloud">
            <a:avLst/>
          </a:prstGeom>
          <a:solidFill>
            <a:srgbClr val="FFFF00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压力大小？？？</a:t>
            </a:r>
            <a:endParaRPr lang="zh-CN" altLang="en-US" b="1" dirty="0">
              <a:solidFill>
                <a:srgbClr val="333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animBg="1"/>
      <p:bldP spid="17413" grpId="0" animBg="1"/>
      <p:bldP spid="17416" grpId="0"/>
      <p:bldP spid="17417" grpId="0"/>
      <p:bldP spid="2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文本框 18433"/>
          <p:cNvSpPr txBox="1"/>
          <p:nvPr/>
        </p:nvSpPr>
        <p:spPr>
          <a:xfrm>
            <a:off x="685800" y="1295400"/>
            <a:ext cx="8458200" cy="7016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zh-CN" alt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隶书" pitchFamily="1" charset="-122"/>
              </a:rPr>
              <a:t>压力的作用效果跟什么因素有关？</a:t>
            </a:r>
            <a:endParaRPr lang="zh-CN" altLang="en-US" sz="4000" dirty="0">
              <a:solidFill>
                <a:srgbClr val="000000"/>
              </a:solidFill>
              <a:latin typeface="Times New Roman" panose="02020603050405020304" pitchFamily="18" charset="0"/>
              <a:ea typeface="隶书" pitchFamily="1" charset="-122"/>
            </a:endParaRPr>
          </a:p>
        </p:txBody>
      </p:sp>
      <p:pic>
        <p:nvPicPr>
          <p:cNvPr id="26626" name="图片 18434" descr="5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1371684" y="110046"/>
            <a:ext cx="2303874" cy="1357926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6627" name="图片 18435" descr="手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16651" y="6256"/>
            <a:ext cx="1947014" cy="1079594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437" name="矩形 18436"/>
          <p:cNvSpPr/>
          <p:nvPr/>
        </p:nvSpPr>
        <p:spPr>
          <a:xfrm>
            <a:off x="1066800" y="2590800"/>
            <a:ext cx="2438400" cy="7048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indent="0" algn="ctr"/>
            <a:r>
              <a:rPr lang="zh-CN" altLang="en-US" sz="4000" b="1">
                <a:solidFill>
                  <a:srgbClr val="990000"/>
                </a:solidFill>
                <a:latin typeface="楷体_GB2312" pitchFamily="1" charset="-122"/>
                <a:ea typeface="楷体_GB2312" pitchFamily="1" charset="-122"/>
              </a:rPr>
              <a:t>猜想：</a:t>
            </a:r>
            <a:endParaRPr lang="zh-CN" altLang="en-US" sz="4000" b="1">
              <a:solidFill>
                <a:srgbClr val="990000"/>
              </a:solidFill>
              <a:latin typeface="楷体_GB2312" pitchFamily="1" charset="-122"/>
              <a:ea typeface="楷体_GB2312" pitchFamily="1" charset="-122"/>
            </a:endParaRPr>
          </a:p>
        </p:txBody>
      </p:sp>
      <p:pic>
        <p:nvPicPr>
          <p:cNvPr id="18438" name="图片 18437" descr="AG00317_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2286000"/>
            <a:ext cx="868363" cy="11160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439" name="矩形 18438"/>
          <p:cNvSpPr/>
          <p:nvPr/>
        </p:nvSpPr>
        <p:spPr>
          <a:xfrm>
            <a:off x="609600" y="3810000"/>
            <a:ext cx="8001000" cy="990600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 anchor="ctr"/>
          <a:lstStyle/>
          <a:p>
            <a:pPr lvl="0" indent="0">
              <a:lnSpc>
                <a:spcPct val="130000"/>
              </a:lnSpc>
            </a:pPr>
            <a:r>
              <a:rPr lang="zh-CN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ea typeface="方正姚体" pitchFamily="2" charset="-122"/>
              </a:rPr>
              <a:t>猜想</a:t>
            </a:r>
            <a:r>
              <a:rPr lang="en-US" altLang="x-none" sz="2800" b="1" dirty="0">
                <a:solidFill>
                  <a:srgbClr val="3333FF"/>
                </a:solidFill>
                <a:latin typeface="Times New Roman" panose="02020603050405020304" pitchFamily="18" charset="0"/>
                <a:ea typeface="方正姚体" pitchFamily="2" charset="-122"/>
              </a:rPr>
              <a:t>1</a:t>
            </a:r>
            <a:r>
              <a:rPr lang="zh-CN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ea typeface="方正姚体" pitchFamily="2" charset="-122"/>
              </a:rPr>
              <a:t>：压力的作用效果可能与</a:t>
            </a:r>
            <a:r>
              <a:rPr lang="en-US" altLang="x-none" sz="2800" b="1" dirty="0">
                <a:solidFill>
                  <a:srgbClr val="3333FF"/>
                </a:solidFill>
                <a:latin typeface="Times New Roman" panose="02020603050405020304" pitchFamily="18" charset="0"/>
                <a:ea typeface="方正姚体" pitchFamily="2" charset="-122"/>
              </a:rPr>
              <a:t>_________</a:t>
            </a:r>
            <a:r>
              <a:rPr lang="en-US" altLang="x-none" sz="2800" b="1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____</a:t>
            </a:r>
            <a:r>
              <a:rPr lang="en-US" altLang="x-none" sz="2800" b="1" dirty="0">
                <a:solidFill>
                  <a:srgbClr val="3333FF"/>
                </a:solidFill>
                <a:latin typeface="Times New Roman" panose="02020603050405020304" pitchFamily="18" charset="0"/>
                <a:ea typeface="方正姚体" pitchFamily="2" charset="-122"/>
              </a:rPr>
              <a:t> </a:t>
            </a:r>
            <a:endParaRPr lang="en-US" altLang="x-none" sz="2800" b="1" dirty="0">
              <a:solidFill>
                <a:srgbClr val="3333FF"/>
              </a:solidFill>
              <a:latin typeface="Times New Roman" panose="02020603050405020304" pitchFamily="18" charset="0"/>
              <a:ea typeface="方正姚体" pitchFamily="2" charset="-122"/>
            </a:endParaRPr>
          </a:p>
          <a:p>
            <a:pPr lvl="0" indent="0">
              <a:lnSpc>
                <a:spcPct val="130000"/>
              </a:lnSpc>
            </a:pPr>
            <a:r>
              <a:rPr lang="en-US" altLang="x-none" sz="2800" b="1" dirty="0">
                <a:solidFill>
                  <a:srgbClr val="3333FF"/>
                </a:solidFill>
                <a:latin typeface="Times New Roman" panose="02020603050405020304" pitchFamily="18" charset="0"/>
                <a:ea typeface="方正姚体" pitchFamily="2" charset="-122"/>
              </a:rPr>
              <a:t>              </a:t>
            </a:r>
            <a:r>
              <a:rPr lang="zh-CN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ea typeface="方正姚体" pitchFamily="2" charset="-122"/>
              </a:rPr>
              <a:t>有关？</a:t>
            </a:r>
            <a:endParaRPr lang="zh-CN" altLang="en-US" sz="2800" b="1" dirty="0">
              <a:solidFill>
                <a:srgbClr val="3333FF"/>
              </a:solidFill>
              <a:latin typeface="Times New Roman" panose="02020603050405020304" pitchFamily="18" charset="0"/>
              <a:ea typeface="方正姚体" pitchFamily="2" charset="-122"/>
            </a:endParaRPr>
          </a:p>
        </p:txBody>
      </p:sp>
      <p:sp>
        <p:nvSpPr>
          <p:cNvPr id="18440" name="矩形 18439"/>
          <p:cNvSpPr/>
          <p:nvPr/>
        </p:nvSpPr>
        <p:spPr>
          <a:xfrm>
            <a:off x="609600" y="5181600"/>
            <a:ext cx="8153400" cy="852488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 anchor="ctr"/>
          <a:lstStyle/>
          <a:p>
            <a:pPr lvl="0" indent="0">
              <a:lnSpc>
                <a:spcPct val="130000"/>
              </a:lnSpc>
            </a:pPr>
            <a:r>
              <a:rPr lang="zh-CN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ea typeface="方正姚体" pitchFamily="2" charset="-122"/>
              </a:rPr>
              <a:t>猜想</a:t>
            </a:r>
            <a:r>
              <a:rPr lang="en-US" altLang="x-none" sz="2800" b="1" dirty="0">
                <a:solidFill>
                  <a:srgbClr val="3333FF"/>
                </a:solidFill>
                <a:latin typeface="Times New Roman" panose="02020603050405020304" pitchFamily="18" charset="0"/>
                <a:ea typeface="方正姚体" pitchFamily="2" charset="-122"/>
              </a:rPr>
              <a:t>2</a:t>
            </a:r>
            <a:r>
              <a:rPr lang="zh-CN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ea typeface="方正姚体" pitchFamily="2" charset="-122"/>
              </a:rPr>
              <a:t>：压力的作用效果可能与</a:t>
            </a:r>
            <a:r>
              <a:rPr lang="en-US" altLang="x-none" sz="2800" b="1" dirty="0">
                <a:solidFill>
                  <a:srgbClr val="3333FF"/>
                </a:solidFill>
                <a:latin typeface="Times New Roman" panose="02020603050405020304" pitchFamily="18" charset="0"/>
                <a:ea typeface="方正姚体" pitchFamily="2" charset="-122"/>
              </a:rPr>
              <a:t>____________</a:t>
            </a:r>
            <a:r>
              <a:rPr lang="en-US" altLang="x-none" sz="2800" b="1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____</a:t>
            </a:r>
            <a:endParaRPr lang="en-US" altLang="x-none" sz="2800" b="1" dirty="0">
              <a:solidFill>
                <a:srgbClr val="3333FF"/>
              </a:solidFill>
              <a:latin typeface="Times New Roman" panose="02020603050405020304" pitchFamily="18" charset="0"/>
              <a:ea typeface="方正姚体" pitchFamily="2" charset="-122"/>
            </a:endParaRPr>
          </a:p>
          <a:p>
            <a:pPr lvl="0" indent="0">
              <a:lnSpc>
                <a:spcPct val="130000"/>
              </a:lnSpc>
            </a:pPr>
            <a:r>
              <a:rPr lang="en-US" altLang="x-none" sz="2800" b="1" dirty="0">
                <a:solidFill>
                  <a:srgbClr val="3333FF"/>
                </a:solidFill>
                <a:latin typeface="Times New Roman" panose="02020603050405020304" pitchFamily="18" charset="0"/>
                <a:ea typeface="方正姚体" pitchFamily="2" charset="-122"/>
              </a:rPr>
              <a:t>              </a:t>
            </a:r>
            <a:r>
              <a:rPr lang="zh-CN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ea typeface="方正姚体" pitchFamily="2" charset="-122"/>
              </a:rPr>
              <a:t>有关？</a:t>
            </a:r>
            <a:endParaRPr lang="zh-CN" altLang="en-US" sz="2800" b="1" dirty="0">
              <a:solidFill>
                <a:srgbClr val="3333FF"/>
              </a:solidFill>
              <a:latin typeface="Times New Roman" panose="02020603050405020304" pitchFamily="18" charset="0"/>
              <a:ea typeface="方正姚体" pitchFamily="2" charset="-122"/>
            </a:endParaRPr>
          </a:p>
        </p:txBody>
      </p:sp>
      <p:sp>
        <p:nvSpPr>
          <p:cNvPr id="18441" name="文本框 18440"/>
          <p:cNvSpPr txBox="1"/>
          <p:nvPr/>
        </p:nvSpPr>
        <p:spPr>
          <a:xfrm>
            <a:off x="5486400" y="3733800"/>
            <a:ext cx="2438400" cy="57943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zh-CN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华文行楷" pitchFamily="2" charset="-122"/>
              </a:rPr>
              <a:t>压力大小</a:t>
            </a:r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华文行楷" pitchFamily="2" charset="-122"/>
            </a:endParaRPr>
          </a:p>
        </p:txBody>
      </p:sp>
      <p:sp>
        <p:nvSpPr>
          <p:cNvPr id="18442" name="文本框 18441"/>
          <p:cNvSpPr txBox="1"/>
          <p:nvPr/>
        </p:nvSpPr>
        <p:spPr>
          <a:xfrm>
            <a:off x="5486400" y="5029200"/>
            <a:ext cx="2667000" cy="57943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zh-CN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华文行楷" pitchFamily="2" charset="-122"/>
              </a:rPr>
              <a:t>受力面积大小</a:t>
            </a:r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华文行楷" pitchFamily="2" charset="-122"/>
            </a:endParaRPr>
          </a:p>
        </p:txBody>
      </p:sp>
      <p:sp>
        <p:nvSpPr>
          <p:cNvPr id="18443" name="圆角矩形标注 18442"/>
          <p:cNvSpPr/>
          <p:nvPr/>
        </p:nvSpPr>
        <p:spPr>
          <a:xfrm>
            <a:off x="3276600" y="2060575"/>
            <a:ext cx="5181600" cy="1444625"/>
          </a:xfrm>
          <a:prstGeom prst="wedgeRoundRectCallout">
            <a:avLst>
              <a:gd name="adj1" fmla="val -44579"/>
              <a:gd name="adj2" fmla="val 64065"/>
              <a:gd name="adj3" fmla="val 16667"/>
            </a:avLst>
          </a:prstGeom>
          <a:gradFill rotWithShape="1">
            <a:gsLst>
              <a:gs pos="0">
                <a:srgbClr val="CCFFCC"/>
              </a:gs>
              <a:gs pos="100000">
                <a:srgbClr val="F5FFF5"/>
              </a:gs>
            </a:gsLst>
            <a:lin ang="0" scaled="1"/>
            <a:tileRect/>
          </a:gradFill>
          <a:ln w="9525" cap="flat" cmpd="sng">
            <a:solidFill>
              <a:srgbClr val="339966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lstStyle/>
          <a:p>
            <a:pPr lvl="0" indent="0"/>
            <a:r>
              <a:rPr lang="zh-CN" altLang="en-US" sz="2800" dirty="0">
                <a:solidFill>
                  <a:schemeClr val="tx1"/>
                </a:solidFill>
                <a:latin typeface="华文行楷" pitchFamily="2" charset="-122"/>
                <a:ea typeface="华文行楷" pitchFamily="2" charset="-122"/>
              </a:rPr>
              <a:t>  提示</a:t>
            </a:r>
            <a:r>
              <a:rPr lang="zh-CN" altLang="en-US" sz="2800" b="1" dirty="0">
                <a:solidFill>
                  <a:schemeClr val="tx1"/>
                </a:solidFill>
                <a:latin typeface="华文行楷" pitchFamily="2" charset="-122"/>
                <a:ea typeface="华文行楷" pitchFamily="2" charset="-122"/>
              </a:rPr>
              <a:t>：</a:t>
            </a:r>
            <a:r>
              <a:rPr lang="zh-CN" altLang="en-US" sz="2800" dirty="0">
                <a:solidFill>
                  <a:schemeClr val="tx1"/>
                </a:solidFill>
                <a:latin typeface="华文行楷" pitchFamily="2" charset="-122"/>
                <a:ea typeface="华文行楷" pitchFamily="2" charset="-122"/>
              </a:rPr>
              <a:t>  </a:t>
            </a:r>
            <a:r>
              <a:rPr lang="zh-CN" altLang="en-US" sz="2800" dirty="0">
                <a:solidFill>
                  <a:srgbClr val="3333FF"/>
                </a:solidFill>
                <a:latin typeface="华文行楷" pitchFamily="2" charset="-122"/>
                <a:ea typeface="华文行楷" pitchFamily="2" charset="-122"/>
              </a:rPr>
              <a:t>因为压力作用效果可能与多个因素有关，因此在探究过程中要使用</a:t>
            </a:r>
            <a:endParaRPr lang="zh-CN" altLang="en-US" sz="2800" dirty="0">
              <a:solidFill>
                <a:schemeClr val="tx1"/>
              </a:solidFill>
              <a:latin typeface="华文行楷" pitchFamily="2" charset="-122"/>
              <a:ea typeface="华文行楷" pitchFamily="2" charset="-122"/>
            </a:endParaRPr>
          </a:p>
        </p:txBody>
      </p:sp>
      <p:sp>
        <p:nvSpPr>
          <p:cNvPr id="18444" name="文本框 18443"/>
          <p:cNvSpPr txBox="1"/>
          <p:nvPr/>
        </p:nvSpPr>
        <p:spPr>
          <a:xfrm>
            <a:off x="6096000" y="3003550"/>
            <a:ext cx="3048026" cy="6413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 indent="0"/>
            <a:r>
              <a:rPr lang="zh-CN" altLang="en-US" dirty="0">
                <a:solidFill>
                  <a:srgbClr val="FF0066"/>
                </a:solidFill>
                <a:latin typeface="Arial" panose="020B0604020202020204" pitchFamily="34" charset="0"/>
                <a:ea typeface="隶书" pitchFamily="1" charset="-122"/>
              </a:rPr>
              <a:t>控制变量法</a:t>
            </a:r>
            <a:endParaRPr lang="zh-CN" altLang="en-US" dirty="0">
              <a:solidFill>
                <a:srgbClr val="FF0066"/>
              </a:solidFill>
              <a:latin typeface="Arial" panose="020B0604020202020204" pitchFamily="34" charset="0"/>
              <a:ea typeface="隶书" pitchFamily="1" charset="-122"/>
            </a:endParaRPr>
          </a:p>
        </p:txBody>
      </p:sp>
      <p:pic>
        <p:nvPicPr>
          <p:cNvPr id="18445" name="图片 18444" descr="png-0511"/>
          <p:cNvPicPr>
            <a:picLocks noChangeAspect="1"/>
          </p:cNvPicPr>
          <p:nvPr/>
        </p:nvPicPr>
        <p:blipFill>
          <a:blip r:embed="rId4" cstate="print"/>
          <a:srcRect t="11765" b="5882"/>
          <a:stretch>
            <a:fillRect/>
          </a:stretch>
        </p:blipFill>
        <p:spPr>
          <a:xfrm>
            <a:off x="7315132" y="53040"/>
            <a:ext cx="1447868" cy="11955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9" name="圆角矩形标注 18442"/>
          <p:cNvSpPr/>
          <p:nvPr/>
        </p:nvSpPr>
        <p:spPr>
          <a:xfrm>
            <a:off x="3505200" y="109855"/>
            <a:ext cx="5105400" cy="1040765"/>
          </a:xfrm>
          <a:prstGeom prst="wedgeRoundRectCallout">
            <a:avLst>
              <a:gd name="adj1" fmla="val -44579"/>
              <a:gd name="adj2" fmla="val 64065"/>
              <a:gd name="adj3" fmla="val 16667"/>
            </a:avLst>
          </a:prstGeom>
          <a:gradFill rotWithShape="1">
            <a:gsLst>
              <a:gs pos="0">
                <a:srgbClr val="CCFFCC"/>
              </a:gs>
              <a:gs pos="100000">
                <a:srgbClr val="F5FFF5"/>
              </a:gs>
            </a:gsLst>
            <a:lin ang="0" scaled="1"/>
            <a:tileRect/>
          </a:gradFill>
          <a:ln w="9525" cap="flat" cmpd="sng">
            <a:solidFill>
              <a:srgbClr val="339966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r>
              <a:rPr lang="zh-CN" altLang="en-US" sz="2800" dirty="0">
                <a:solidFill>
                  <a:schemeClr val="tx1"/>
                </a:solidFill>
                <a:latin typeface="华文行楷" pitchFamily="2" charset="-122"/>
                <a:ea typeface="华文行楷" pitchFamily="2" charset="-122"/>
              </a:rPr>
              <a:t>  提示</a:t>
            </a:r>
            <a:r>
              <a:rPr lang="zh-CN" altLang="en-US" sz="2800" b="1" dirty="0">
                <a:solidFill>
                  <a:schemeClr val="tx1"/>
                </a:solidFill>
                <a:latin typeface="华文行楷" pitchFamily="2" charset="-122"/>
                <a:ea typeface="华文行楷" pitchFamily="2" charset="-122"/>
              </a:rPr>
              <a:t>：</a:t>
            </a:r>
            <a:r>
              <a:rPr lang="zh-CN" altLang="en-US" sz="2800" dirty="0">
                <a:solidFill>
                  <a:schemeClr val="tx1"/>
                </a:solidFill>
                <a:latin typeface="华文行楷" pitchFamily="2" charset="-122"/>
                <a:ea typeface="华文行楷" pitchFamily="2" charset="-122"/>
              </a:rPr>
              <a:t>  </a:t>
            </a:r>
            <a:r>
              <a:rPr lang="zh-CN" altLang="en-US" sz="2800" dirty="0">
                <a:solidFill>
                  <a:srgbClr val="3333FF"/>
                </a:solidFill>
                <a:latin typeface="华文行楷" pitchFamily="2" charset="-122"/>
                <a:ea typeface="华文行楷" pitchFamily="2" charset="-122"/>
              </a:rPr>
              <a:t>用</a:t>
            </a:r>
            <a:r>
              <a:rPr lang="zh-CN" altLang="en-US" sz="2800" dirty="0">
                <a:latin typeface="华文行楷" pitchFamily="2" charset="-122"/>
                <a:ea typeface="华文行楷" pitchFamily="2" charset="-122"/>
              </a:rPr>
              <a:t>海绵凹陷程度</a:t>
            </a:r>
            <a:endParaRPr lang="zh-CN" altLang="en-US" sz="2800" dirty="0">
              <a:latin typeface="华文行楷" pitchFamily="2" charset="-122"/>
              <a:ea typeface="华文行楷" pitchFamily="2" charset="-122"/>
            </a:endParaRPr>
          </a:p>
          <a:p>
            <a:pPr lvl="0" indent="0"/>
            <a:r>
              <a:rPr lang="zh-CN" altLang="en-US" sz="2800" dirty="0">
                <a:solidFill>
                  <a:srgbClr val="3333FF"/>
                </a:solidFill>
                <a:latin typeface="华文行楷" pitchFamily="2" charset="-122"/>
                <a:ea typeface="华文行楷" pitchFamily="2" charset="-122"/>
              </a:rPr>
              <a:t>压力作用效果通过什么体现？</a:t>
            </a:r>
            <a:endParaRPr lang="zh-CN" altLang="en-US" sz="2800" dirty="0">
              <a:solidFill>
                <a:schemeClr val="tx1"/>
              </a:solidFill>
              <a:latin typeface="华文行楷" pitchFamily="2" charset="-122"/>
              <a:ea typeface="华文行楷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952859" y="821155"/>
            <a:ext cx="23621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dirty="0">
                <a:latin typeface="华文行楷" pitchFamily="2" charset="-122"/>
                <a:ea typeface="华文行楷" pitchFamily="2" charset="-122"/>
              </a:rPr>
              <a:t>转换法</a:t>
            </a:r>
            <a:endParaRPr lang="zh-CN" altLang="en-US" dirty="0">
              <a:latin typeface="华文行楷" pitchFamily="2" charset="-122"/>
              <a:ea typeface="华文行楷" pitchFamily="2" charset="-122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 tmFilter="0,0; .5, 1; 1, 1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7" grpId="0"/>
      <p:bldP spid="18439" grpId="0"/>
      <p:bldP spid="18440" grpId="0"/>
      <p:bldP spid="18441" grpId="0"/>
      <p:bldP spid="18442" grpId="0"/>
      <p:bldP spid="18443" grpId="0" animBg="1"/>
      <p:bldP spid="18444" grpId="0"/>
      <p:bldP spid="29" grpId="0" animBg="1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直接连接符 19457"/>
          <p:cNvSpPr/>
          <p:nvPr/>
        </p:nvSpPr>
        <p:spPr>
          <a:xfrm>
            <a:off x="990600" y="4267200"/>
            <a:ext cx="7162800" cy="0"/>
          </a:xfrm>
          <a:prstGeom prst="line">
            <a:avLst/>
          </a:prstGeom>
          <a:ln w="9525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scene3d>
            <a:camera prst="legacyObliqueTopRight">
              <a:rot lat="0" lon="0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</p:sp>
      <p:sp>
        <p:nvSpPr>
          <p:cNvPr id="19459" name="文本框 19458"/>
          <p:cNvSpPr txBox="1"/>
          <p:nvPr/>
        </p:nvSpPr>
        <p:spPr>
          <a:xfrm>
            <a:off x="2861882" y="390325"/>
            <a:ext cx="3081718" cy="738388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indent="0" algn="ctr"/>
            <a:r>
              <a:rPr lang="zh-CN" altLang="en-US" sz="4800" b="1" dirty="0">
                <a:solidFill>
                  <a:srgbClr val="990000"/>
                </a:solidFill>
                <a:latin typeface="楷体_GB2312" pitchFamily="1" charset="-122"/>
                <a:ea typeface="楷体_GB2312" pitchFamily="1" charset="-122"/>
              </a:rPr>
              <a:t>探究一： </a:t>
            </a:r>
            <a:endParaRPr lang="zh-CN" altLang="en-US" sz="4800" b="1" dirty="0">
              <a:solidFill>
                <a:srgbClr val="990000"/>
              </a:solidFill>
              <a:latin typeface="楷体_GB2312" pitchFamily="1" charset="-122"/>
              <a:ea typeface="楷体_GB2312" pitchFamily="1" charset="-122"/>
            </a:endParaRPr>
          </a:p>
        </p:txBody>
      </p:sp>
      <p:sp>
        <p:nvSpPr>
          <p:cNvPr id="19460" name="文本框 19459"/>
          <p:cNvSpPr txBox="1"/>
          <p:nvPr/>
        </p:nvSpPr>
        <p:spPr>
          <a:xfrm>
            <a:off x="0" y="1365250"/>
            <a:ext cx="9144000" cy="708025"/>
          </a:xfrm>
          <a:prstGeom prst="rect">
            <a:avLst/>
          </a:prstGeom>
          <a:solidFill>
            <a:srgbClr val="FFFF00">
              <a:alpha val="82000"/>
            </a:srgbClr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 lvl="0" indent="0" eaLnBrk="0" hangingPunct="0"/>
            <a:r>
              <a:rPr lang="zh-CN" altLang="en-US" sz="4000" dirty="0">
                <a:solidFill>
                  <a:srgbClr val="3333FF"/>
                </a:solidFill>
                <a:latin typeface="Times New Roman" panose="02020603050405020304" pitchFamily="18" charset="0"/>
                <a:ea typeface="隶书" pitchFamily="1" charset="-122"/>
              </a:rPr>
              <a:t>压力作用效果与</a:t>
            </a:r>
            <a:r>
              <a:rPr lang="zh-CN" altLang="en-US" sz="4000" dirty="0">
                <a:solidFill>
                  <a:srgbClr val="FF0066"/>
                </a:solidFill>
                <a:latin typeface="Times New Roman" panose="02020603050405020304" pitchFamily="18" charset="0"/>
                <a:ea typeface="隶书" pitchFamily="1" charset="-122"/>
              </a:rPr>
              <a:t>压力大小</a:t>
            </a:r>
            <a:r>
              <a:rPr lang="zh-CN" altLang="en-US" sz="4000" dirty="0">
                <a:solidFill>
                  <a:srgbClr val="3333FF"/>
                </a:solidFill>
                <a:latin typeface="Times New Roman" panose="02020603050405020304" pitchFamily="18" charset="0"/>
                <a:ea typeface="隶书" pitchFamily="1" charset="-122"/>
              </a:rPr>
              <a:t>的关系？</a:t>
            </a:r>
            <a:endParaRPr lang="zh-CN" altLang="en-US" sz="4000" dirty="0">
              <a:solidFill>
                <a:srgbClr val="3333FF"/>
              </a:solidFill>
              <a:latin typeface="Times New Roman" panose="02020603050405020304" pitchFamily="18" charset="0"/>
              <a:ea typeface="隶书" pitchFamily="1" charset="-122"/>
            </a:endParaRPr>
          </a:p>
        </p:txBody>
      </p:sp>
      <p:grpSp>
        <p:nvGrpSpPr>
          <p:cNvPr id="19461" name="组合 19460"/>
          <p:cNvGrpSpPr/>
          <p:nvPr/>
        </p:nvGrpSpPr>
        <p:grpSpPr>
          <a:xfrm>
            <a:off x="1676400" y="3276600"/>
            <a:ext cx="1871663" cy="865188"/>
            <a:chOff x="0" y="0"/>
            <a:chExt cx="1225" cy="545"/>
          </a:xfrm>
        </p:grpSpPr>
        <p:sp>
          <p:nvSpPr>
            <p:cNvPr id="27653" name="流程图: 过程 19461" descr="信纸"/>
            <p:cNvSpPr/>
            <p:nvPr/>
          </p:nvSpPr>
          <p:spPr>
            <a:xfrm>
              <a:off x="0" y="91"/>
              <a:ext cx="1225" cy="454"/>
            </a:xfrm>
            <a:prstGeom prst="flowChartProcess">
              <a:avLst/>
            </a:prstGeom>
            <a:blipFill rotWithShape="0">
              <a:blip r:embed="rId1" cstate="print"/>
            </a:blipFill>
            <a:ln w="9525">
              <a:noFill/>
            </a:ln>
          </p:spPr>
          <p:txBody>
            <a:bodyPr anchor="t"/>
            <a:lstStyle/>
            <a:p>
              <a:pPr lvl="0" indent="0"/>
              <a:endParaRPr lang="zh-CN" altLang="en-US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7654" name="左中括号 19462"/>
            <p:cNvSpPr/>
            <p:nvPr/>
          </p:nvSpPr>
          <p:spPr>
            <a:xfrm rot="-5400000">
              <a:off x="340" y="-340"/>
              <a:ext cx="544" cy="1225"/>
            </a:xfrm>
            <a:prstGeom prst="leftBracket">
              <a:avLst>
                <a:gd name="adj" fmla="val 0"/>
              </a:avLst>
            </a:prstGeom>
            <a:noFill/>
            <a:ln w="38100" cap="flat" cmpd="sng">
              <a:solidFill>
                <a:srgbClr val="33333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indent="0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19464" name="组合 19463"/>
          <p:cNvGrpSpPr/>
          <p:nvPr/>
        </p:nvGrpSpPr>
        <p:grpSpPr>
          <a:xfrm>
            <a:off x="2142744" y="3048200"/>
            <a:ext cx="936625" cy="431800"/>
            <a:chOff x="0" y="0"/>
            <a:chExt cx="590" cy="272"/>
          </a:xfrm>
        </p:grpSpPr>
        <p:sp>
          <p:nvSpPr>
            <p:cNvPr id="27656" name="矩形 19464"/>
            <p:cNvSpPr/>
            <p:nvPr/>
          </p:nvSpPr>
          <p:spPr>
            <a:xfrm>
              <a:off x="0" y="0"/>
              <a:ext cx="590" cy="45"/>
            </a:xfrm>
            <a:prstGeom prst="rect">
              <a:avLst/>
            </a:prstGeom>
            <a:solidFill>
              <a:srgbClr val="FF990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indent="0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7657" name="矩形 19465"/>
            <p:cNvSpPr/>
            <p:nvPr/>
          </p:nvSpPr>
          <p:spPr>
            <a:xfrm>
              <a:off x="453" y="45"/>
              <a:ext cx="46" cy="227"/>
            </a:xfrm>
            <a:prstGeom prst="rect">
              <a:avLst/>
            </a:prstGeom>
            <a:solidFill>
              <a:srgbClr val="FF990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indent="0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7658" name="矩形 19466"/>
            <p:cNvSpPr/>
            <p:nvPr/>
          </p:nvSpPr>
          <p:spPr>
            <a:xfrm>
              <a:off x="90" y="45"/>
              <a:ext cx="46" cy="227"/>
            </a:xfrm>
            <a:prstGeom prst="rect">
              <a:avLst/>
            </a:prstGeom>
            <a:solidFill>
              <a:srgbClr val="FF9900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indent="0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19468" name="组合 19467"/>
          <p:cNvGrpSpPr/>
          <p:nvPr/>
        </p:nvGrpSpPr>
        <p:grpSpPr>
          <a:xfrm>
            <a:off x="5410200" y="3276600"/>
            <a:ext cx="1871663" cy="865188"/>
            <a:chOff x="0" y="0"/>
            <a:chExt cx="1225" cy="545"/>
          </a:xfrm>
        </p:grpSpPr>
        <p:sp>
          <p:nvSpPr>
            <p:cNvPr id="27660" name="流程图: 过程 19468" descr="信纸"/>
            <p:cNvSpPr/>
            <p:nvPr/>
          </p:nvSpPr>
          <p:spPr>
            <a:xfrm>
              <a:off x="0" y="91"/>
              <a:ext cx="1225" cy="454"/>
            </a:xfrm>
            <a:prstGeom prst="flowChartProcess">
              <a:avLst/>
            </a:prstGeom>
            <a:blipFill rotWithShape="0">
              <a:blip r:embed="rId1" cstate="print"/>
            </a:blipFill>
            <a:ln w="9525">
              <a:noFill/>
            </a:ln>
          </p:spPr>
          <p:txBody>
            <a:bodyPr anchor="t"/>
            <a:lstStyle/>
            <a:p>
              <a:pPr lvl="0" indent="0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7661" name="左中括号 19469"/>
            <p:cNvSpPr/>
            <p:nvPr/>
          </p:nvSpPr>
          <p:spPr>
            <a:xfrm rot="-5400000">
              <a:off x="340" y="-340"/>
              <a:ext cx="544" cy="1225"/>
            </a:xfrm>
            <a:prstGeom prst="leftBracket">
              <a:avLst>
                <a:gd name="adj" fmla="val 0"/>
              </a:avLst>
            </a:prstGeom>
            <a:noFill/>
            <a:ln w="38100" cap="flat" cmpd="sng">
              <a:solidFill>
                <a:srgbClr val="33333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indent="0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19471" name="组合 19470"/>
          <p:cNvGrpSpPr/>
          <p:nvPr/>
        </p:nvGrpSpPr>
        <p:grpSpPr>
          <a:xfrm>
            <a:off x="5888067" y="2728516"/>
            <a:ext cx="914400" cy="954088"/>
            <a:chOff x="0" y="0"/>
            <a:chExt cx="590" cy="601"/>
          </a:xfrm>
        </p:grpSpPr>
        <p:grpSp>
          <p:nvGrpSpPr>
            <p:cNvPr id="27663" name="组合 19471"/>
            <p:cNvGrpSpPr/>
            <p:nvPr/>
          </p:nvGrpSpPr>
          <p:grpSpPr>
            <a:xfrm>
              <a:off x="0" y="329"/>
              <a:ext cx="590" cy="272"/>
              <a:chOff x="0" y="0"/>
              <a:chExt cx="590" cy="272"/>
            </a:xfrm>
          </p:grpSpPr>
          <p:sp>
            <p:nvSpPr>
              <p:cNvPr id="27664" name="矩形 19472"/>
              <p:cNvSpPr/>
              <p:nvPr/>
            </p:nvSpPr>
            <p:spPr>
              <a:xfrm>
                <a:off x="0" y="0"/>
                <a:ext cx="590" cy="45"/>
              </a:xfrm>
              <a:prstGeom prst="rect">
                <a:avLst/>
              </a:prstGeom>
              <a:solidFill>
                <a:srgbClr val="FF9900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lstStyle/>
              <a:p>
                <a:pPr lvl="0" indent="0"/>
                <a:endParaRPr lang="zh-CN" altLang="en-US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7665" name="矩形 19473"/>
              <p:cNvSpPr/>
              <p:nvPr/>
            </p:nvSpPr>
            <p:spPr>
              <a:xfrm>
                <a:off x="453" y="45"/>
                <a:ext cx="46" cy="227"/>
              </a:xfrm>
              <a:prstGeom prst="rect">
                <a:avLst/>
              </a:prstGeom>
              <a:solidFill>
                <a:srgbClr val="FF9900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lstStyle/>
              <a:p>
                <a:pPr lvl="0" indent="0"/>
                <a:endParaRPr lang="zh-CN" altLang="en-US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7666" name="矩形 19474"/>
              <p:cNvSpPr/>
              <p:nvPr/>
            </p:nvSpPr>
            <p:spPr>
              <a:xfrm>
                <a:off x="90" y="45"/>
                <a:ext cx="46" cy="227"/>
              </a:xfrm>
              <a:prstGeom prst="rect">
                <a:avLst/>
              </a:prstGeom>
              <a:solidFill>
                <a:srgbClr val="FF9900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lstStyle/>
              <a:p>
                <a:pPr lvl="0" indent="0"/>
                <a:endParaRPr lang="zh-CN" altLang="en-US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27667" name="组合 19475"/>
            <p:cNvGrpSpPr/>
            <p:nvPr/>
          </p:nvGrpSpPr>
          <p:grpSpPr>
            <a:xfrm>
              <a:off x="181" y="0"/>
              <a:ext cx="235" cy="328"/>
              <a:chOff x="0" y="0"/>
              <a:chExt cx="235" cy="328"/>
            </a:xfrm>
          </p:grpSpPr>
          <p:grpSp>
            <p:nvGrpSpPr>
              <p:cNvPr id="27668" name="组合 19476"/>
              <p:cNvGrpSpPr/>
              <p:nvPr/>
            </p:nvGrpSpPr>
            <p:grpSpPr>
              <a:xfrm>
                <a:off x="0" y="0"/>
                <a:ext cx="227" cy="328"/>
                <a:chOff x="0" y="0"/>
                <a:chExt cx="227" cy="328"/>
              </a:xfrm>
            </p:grpSpPr>
            <p:sp>
              <p:nvSpPr>
                <p:cNvPr id="27669" name="矩形 19477"/>
                <p:cNvSpPr/>
                <p:nvPr/>
              </p:nvSpPr>
              <p:spPr>
                <a:xfrm>
                  <a:off x="0" y="101"/>
                  <a:ext cx="227" cy="227"/>
                </a:xfrm>
                <a:prstGeom prst="rect">
                  <a:avLst/>
                </a:prstGeom>
                <a:solidFill>
                  <a:srgbClr val="000000"/>
                </a:solidFill>
                <a:ln w="9525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anchor="t"/>
                <a:lstStyle/>
                <a:p>
                  <a:pPr lvl="0" indent="0"/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27670" name="矩形 19478"/>
                <p:cNvSpPr/>
                <p:nvPr/>
              </p:nvSpPr>
              <p:spPr>
                <a:xfrm>
                  <a:off x="91" y="51"/>
                  <a:ext cx="46" cy="45"/>
                </a:xfrm>
                <a:prstGeom prst="rect">
                  <a:avLst/>
                </a:prstGeom>
                <a:solidFill>
                  <a:srgbClr val="000000">
                    <a:alpha val="89999"/>
                  </a:srgbClr>
                </a:solidFill>
                <a:ln w="9525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anchor="t"/>
                <a:lstStyle/>
                <a:p>
                  <a:pPr lvl="0" indent="0"/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27671" name="流程图: 延期 19479"/>
                <p:cNvSpPr/>
                <p:nvPr/>
              </p:nvSpPr>
              <p:spPr>
                <a:xfrm rot="-5400000">
                  <a:off x="84" y="-22"/>
                  <a:ext cx="46" cy="91"/>
                </a:xfrm>
                <a:prstGeom prst="flowChartDelay">
                  <a:avLst/>
                </a:prstGeom>
                <a:solidFill>
                  <a:srgbClr val="000000"/>
                </a:solidFill>
                <a:ln w="9525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anchor="t"/>
                <a:lstStyle/>
                <a:p>
                  <a:pPr lvl="0" indent="0"/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27672" name="文本框 19480"/>
              <p:cNvSpPr txBox="1"/>
              <p:nvPr/>
            </p:nvSpPr>
            <p:spPr>
              <a:xfrm>
                <a:off x="1" y="91"/>
                <a:ext cx="234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>
                <a:spAutoFit/>
              </a:bodyPr>
              <a:lstStyle/>
              <a:p>
                <a:pPr lvl="0" indent="0"/>
                <a:r>
                  <a:rPr lang="en-US" altLang="x-none" sz="1800" b="1" dirty="0">
                    <a:solidFill>
                      <a:schemeClr val="bg1"/>
                    </a:solidFill>
                    <a:latin typeface="Arial" panose="020B0604020202020204" pitchFamily="34" charset="0"/>
                    <a:ea typeface="宋体" panose="02010600030101010101" pitchFamily="2" charset="-122"/>
                  </a:rPr>
                  <a:t>G</a:t>
                </a:r>
                <a:endParaRPr lang="en-US" altLang="x-none" sz="1800" b="1" dirty="0">
                  <a:solidFill>
                    <a:schemeClr val="bg1"/>
                  </a:solidFill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</p:grpSp>
      </p:grpSp>
      <p:sp>
        <p:nvSpPr>
          <p:cNvPr id="19482" name="文本框 19481"/>
          <p:cNvSpPr txBox="1"/>
          <p:nvPr/>
        </p:nvSpPr>
        <p:spPr>
          <a:xfrm>
            <a:off x="1371684" y="5091906"/>
            <a:ext cx="6019642" cy="584775"/>
          </a:xfrm>
          <a:prstGeom prst="rect">
            <a:avLst/>
          </a:prstGeom>
          <a:solidFill>
            <a:srgbClr val="00B0F0">
              <a:alpha val="27000"/>
            </a:srgbClr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 lvl="0" indent="0"/>
            <a:r>
              <a:rPr lang="zh-CN" altLang="en-US" sz="3200" b="1" dirty="0">
                <a:solidFill>
                  <a:schemeClr val="tx1"/>
                </a:solidFill>
                <a:latin typeface="Arial" panose="020B0604020202020204" pitchFamily="34" charset="0"/>
                <a:ea typeface="华文中宋" pitchFamily="2" charset="-122"/>
              </a:rPr>
              <a:t>压力作用效果与</a:t>
            </a:r>
            <a:r>
              <a:rPr lang="zh-CN" altLang="en-US" sz="3200" b="1" dirty="0">
                <a:solidFill>
                  <a:srgbClr val="FF0066"/>
                </a:solidFill>
                <a:latin typeface="Arial" panose="020B0604020202020204" pitchFamily="34" charset="0"/>
                <a:ea typeface="华文中宋" pitchFamily="2" charset="-122"/>
              </a:rPr>
              <a:t>压力大小</a:t>
            </a:r>
            <a:r>
              <a:rPr lang="zh-CN" altLang="en-US" sz="3200" b="1" dirty="0">
                <a:solidFill>
                  <a:schemeClr val="tx1"/>
                </a:solidFill>
                <a:latin typeface="Arial" panose="020B0604020202020204" pitchFamily="34" charset="0"/>
                <a:ea typeface="华文中宋" pitchFamily="2" charset="-122"/>
              </a:rPr>
              <a:t>有关。</a:t>
            </a:r>
            <a:endParaRPr lang="zh-CN" altLang="en-US" sz="3200" b="1" dirty="0">
              <a:solidFill>
                <a:schemeClr val="tx1"/>
              </a:solidFill>
              <a:latin typeface="Arial" panose="020B0604020202020204" pitchFamily="34" charset="0"/>
              <a:ea typeface="华文中宋" pitchFamily="2" charset="-122"/>
            </a:endParaRPr>
          </a:p>
        </p:txBody>
      </p:sp>
      <p:sp>
        <p:nvSpPr>
          <p:cNvPr id="19483" name="直接连接符 19482"/>
          <p:cNvSpPr/>
          <p:nvPr/>
        </p:nvSpPr>
        <p:spPr>
          <a:xfrm flipH="1" flipV="1">
            <a:off x="1981268" y="3705622"/>
            <a:ext cx="4565582" cy="3572"/>
          </a:xfrm>
          <a:prstGeom prst="line">
            <a:avLst/>
          </a:prstGeom>
          <a:ln w="101600" cap="flat" cmpd="sng">
            <a:solidFill>
              <a:srgbClr val="FF0000"/>
            </a:solidFill>
            <a:prstDash val="dashDot"/>
            <a:round/>
            <a:headEnd type="none" w="med" len="med"/>
            <a:tailEnd type="none" w="med" len="med"/>
          </a:ln>
          <a:effectLst>
            <a:outerShdw blurRad="50800" dist="50800" dir="5400000" sx="4000" sy="4000" algn="ctr" rotWithShape="0">
              <a:srgbClr val="000000">
                <a:alpha val="84000"/>
              </a:srgbClr>
            </a:outerShdw>
          </a:effectLst>
        </p:spPr>
        <p:txBody>
          <a:bodyPr/>
          <a:lstStyle/>
          <a:p>
            <a:endParaRPr lang="zh-CN" altLang="en-US" dirty="0"/>
          </a:p>
        </p:txBody>
      </p:sp>
      <p:pic>
        <p:nvPicPr>
          <p:cNvPr id="19484" name="图片 19483" descr="png-051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912" y="4861719"/>
            <a:ext cx="914400" cy="914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19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/>
      <p:bldP spid="19460" grpId="0" animBg="1"/>
      <p:bldP spid="1948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直接连接符 20481"/>
          <p:cNvSpPr/>
          <p:nvPr/>
        </p:nvSpPr>
        <p:spPr>
          <a:xfrm>
            <a:off x="990600" y="4267200"/>
            <a:ext cx="7162800" cy="0"/>
          </a:xfrm>
          <a:prstGeom prst="line">
            <a:avLst/>
          </a:prstGeom>
          <a:ln w="9525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scene3d>
            <a:camera prst="legacyObliqueTopRight">
              <a:rot lat="0" lon="0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</p:sp>
      <p:sp>
        <p:nvSpPr>
          <p:cNvPr id="20483" name="文本框 20482"/>
          <p:cNvSpPr txBox="1"/>
          <p:nvPr/>
        </p:nvSpPr>
        <p:spPr>
          <a:xfrm>
            <a:off x="3048000" y="304800"/>
            <a:ext cx="3044825" cy="8223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indent="0" algn="ctr"/>
            <a:r>
              <a:rPr lang="zh-CN" altLang="en-US" sz="4800" b="1" dirty="0">
                <a:solidFill>
                  <a:srgbClr val="990000"/>
                </a:solidFill>
                <a:latin typeface="楷体_GB2312" pitchFamily="1" charset="-122"/>
                <a:ea typeface="楷体_GB2312" pitchFamily="1" charset="-122"/>
              </a:rPr>
              <a:t>探究二：</a:t>
            </a:r>
            <a:endParaRPr lang="zh-CN" altLang="en-US" sz="4800" b="1" dirty="0">
              <a:solidFill>
                <a:srgbClr val="990000"/>
              </a:solidFill>
              <a:latin typeface="楷体_GB2312" pitchFamily="1" charset="-122"/>
              <a:ea typeface="楷体_GB2312" pitchFamily="1" charset="-122"/>
            </a:endParaRPr>
          </a:p>
        </p:txBody>
      </p:sp>
      <p:sp>
        <p:nvSpPr>
          <p:cNvPr id="20484" name="文本框 20483"/>
          <p:cNvSpPr txBox="1"/>
          <p:nvPr/>
        </p:nvSpPr>
        <p:spPr>
          <a:xfrm>
            <a:off x="0" y="1371600"/>
            <a:ext cx="9144000" cy="701675"/>
          </a:xfrm>
          <a:prstGeom prst="rect">
            <a:avLst/>
          </a:prstGeom>
          <a:solidFill>
            <a:srgbClr val="FFFF00">
              <a:alpha val="64000"/>
            </a:srgbClr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 lvl="0" indent="0" eaLnBrk="0" hangingPunct="0"/>
            <a:r>
              <a:rPr lang="zh-CN" altLang="en-US" sz="4000" dirty="0">
                <a:solidFill>
                  <a:srgbClr val="3333FF"/>
                </a:solidFill>
                <a:latin typeface="Times New Roman" panose="02020603050405020304" pitchFamily="18" charset="0"/>
                <a:ea typeface="隶书" pitchFamily="1" charset="-122"/>
              </a:rPr>
              <a:t>压力作用效果与</a:t>
            </a:r>
            <a:r>
              <a:rPr lang="zh-CN" altLang="en-US" sz="4000" dirty="0">
                <a:solidFill>
                  <a:srgbClr val="FF0066"/>
                </a:solidFill>
                <a:latin typeface="Times New Roman" panose="02020603050405020304" pitchFamily="18" charset="0"/>
                <a:ea typeface="隶书" pitchFamily="1" charset="-122"/>
              </a:rPr>
              <a:t>受力面积</a:t>
            </a:r>
            <a:r>
              <a:rPr lang="zh-CN" altLang="en-US" sz="4000" dirty="0">
                <a:solidFill>
                  <a:srgbClr val="3333FF"/>
                </a:solidFill>
                <a:latin typeface="Times New Roman" panose="02020603050405020304" pitchFamily="18" charset="0"/>
                <a:ea typeface="隶书" pitchFamily="1" charset="-122"/>
              </a:rPr>
              <a:t>的关系？</a:t>
            </a:r>
            <a:endParaRPr lang="zh-CN" altLang="en-US" sz="4000" dirty="0">
              <a:solidFill>
                <a:srgbClr val="3333FF"/>
              </a:solidFill>
              <a:latin typeface="Times New Roman" panose="02020603050405020304" pitchFamily="18" charset="0"/>
              <a:ea typeface="隶书" pitchFamily="1" charset="-122"/>
            </a:endParaRPr>
          </a:p>
        </p:txBody>
      </p:sp>
      <p:sp>
        <p:nvSpPr>
          <p:cNvPr id="20485" name="文本框 20484"/>
          <p:cNvSpPr txBox="1"/>
          <p:nvPr/>
        </p:nvSpPr>
        <p:spPr>
          <a:xfrm>
            <a:off x="1209180" y="5125352"/>
            <a:ext cx="6367385" cy="579438"/>
          </a:xfrm>
          <a:prstGeom prst="rect">
            <a:avLst/>
          </a:prstGeom>
          <a:solidFill>
            <a:srgbClr val="00B0F0">
              <a:alpha val="48000"/>
            </a:srgbClr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 lvl="0" indent="0"/>
            <a:r>
              <a:rPr lang="zh-CN" altLang="en-US" sz="3200" b="1" dirty="0">
                <a:solidFill>
                  <a:schemeClr val="tx1"/>
                </a:solidFill>
                <a:latin typeface="Arial" panose="020B0604020202020204" pitchFamily="34" charset="0"/>
                <a:ea typeface="华文中宋" pitchFamily="2" charset="-122"/>
              </a:rPr>
              <a:t>压力作用效果与</a:t>
            </a:r>
            <a:r>
              <a:rPr lang="zh-CN" altLang="en-US" sz="3200" b="1" dirty="0">
                <a:solidFill>
                  <a:srgbClr val="FF0066"/>
                </a:solidFill>
                <a:latin typeface="Arial" panose="020B0604020202020204" pitchFamily="34" charset="0"/>
                <a:ea typeface="华文中宋" pitchFamily="2" charset="-122"/>
              </a:rPr>
              <a:t>受力面积</a:t>
            </a:r>
            <a:r>
              <a:rPr lang="zh-CN" altLang="en-US" sz="3200" b="1" dirty="0">
                <a:solidFill>
                  <a:schemeClr val="tx1"/>
                </a:solidFill>
                <a:latin typeface="Arial" panose="020B0604020202020204" pitchFamily="34" charset="0"/>
                <a:ea typeface="华文中宋" pitchFamily="2" charset="-122"/>
              </a:rPr>
              <a:t>有关。</a:t>
            </a:r>
            <a:endParaRPr lang="zh-CN" altLang="en-US" sz="3200" b="1" dirty="0">
              <a:solidFill>
                <a:schemeClr val="tx1"/>
              </a:solidFill>
              <a:latin typeface="Arial" panose="020B0604020202020204" pitchFamily="34" charset="0"/>
              <a:ea typeface="华文中宋" pitchFamily="2" charset="-122"/>
            </a:endParaRPr>
          </a:p>
        </p:txBody>
      </p:sp>
      <p:grpSp>
        <p:nvGrpSpPr>
          <p:cNvPr id="20486" name="组合 20485"/>
          <p:cNvGrpSpPr/>
          <p:nvPr/>
        </p:nvGrpSpPr>
        <p:grpSpPr>
          <a:xfrm>
            <a:off x="1981200" y="3352800"/>
            <a:ext cx="1871663" cy="865188"/>
            <a:chOff x="0" y="0"/>
            <a:chExt cx="1225" cy="545"/>
          </a:xfrm>
        </p:grpSpPr>
        <p:sp>
          <p:nvSpPr>
            <p:cNvPr id="28678" name="流程图: 过程 20486" descr="信纸"/>
            <p:cNvSpPr/>
            <p:nvPr/>
          </p:nvSpPr>
          <p:spPr>
            <a:xfrm>
              <a:off x="0" y="91"/>
              <a:ext cx="1225" cy="454"/>
            </a:xfrm>
            <a:prstGeom prst="flowChartProcess">
              <a:avLst/>
            </a:prstGeom>
            <a:blipFill rotWithShape="0">
              <a:blip r:embed="rId1" cstate="print"/>
            </a:blipFill>
            <a:ln w="9525">
              <a:noFill/>
            </a:ln>
          </p:spPr>
          <p:txBody>
            <a:bodyPr anchor="t"/>
            <a:lstStyle/>
            <a:p>
              <a:pPr lvl="0" indent="0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8679" name="左中括号 20487"/>
            <p:cNvSpPr/>
            <p:nvPr/>
          </p:nvSpPr>
          <p:spPr>
            <a:xfrm rot="-5400000">
              <a:off x="340" y="-340"/>
              <a:ext cx="544" cy="1225"/>
            </a:xfrm>
            <a:prstGeom prst="leftBracket">
              <a:avLst>
                <a:gd name="adj" fmla="val 0"/>
              </a:avLst>
            </a:prstGeom>
            <a:noFill/>
            <a:ln w="38100" cap="flat" cmpd="sng">
              <a:solidFill>
                <a:srgbClr val="33333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indent="0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20489" name="组合 20488"/>
          <p:cNvGrpSpPr/>
          <p:nvPr/>
        </p:nvGrpSpPr>
        <p:grpSpPr>
          <a:xfrm>
            <a:off x="2362200" y="2743200"/>
            <a:ext cx="936625" cy="954088"/>
            <a:chOff x="0" y="0"/>
            <a:chExt cx="590" cy="601"/>
          </a:xfrm>
        </p:grpSpPr>
        <p:grpSp>
          <p:nvGrpSpPr>
            <p:cNvPr id="28681" name="组合 20489"/>
            <p:cNvGrpSpPr/>
            <p:nvPr/>
          </p:nvGrpSpPr>
          <p:grpSpPr>
            <a:xfrm>
              <a:off x="0" y="329"/>
              <a:ext cx="590" cy="272"/>
              <a:chOff x="0" y="0"/>
              <a:chExt cx="590" cy="272"/>
            </a:xfrm>
          </p:grpSpPr>
          <p:sp>
            <p:nvSpPr>
              <p:cNvPr id="28682" name="矩形 20490"/>
              <p:cNvSpPr/>
              <p:nvPr/>
            </p:nvSpPr>
            <p:spPr>
              <a:xfrm>
                <a:off x="0" y="0"/>
                <a:ext cx="590" cy="45"/>
              </a:xfrm>
              <a:prstGeom prst="rect">
                <a:avLst/>
              </a:prstGeom>
              <a:solidFill>
                <a:srgbClr val="FF9900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lstStyle/>
              <a:p>
                <a:pPr lvl="0" indent="0"/>
                <a:endParaRPr lang="zh-CN" altLang="en-US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8683" name="矩形 20491"/>
              <p:cNvSpPr/>
              <p:nvPr/>
            </p:nvSpPr>
            <p:spPr>
              <a:xfrm>
                <a:off x="453" y="45"/>
                <a:ext cx="46" cy="227"/>
              </a:xfrm>
              <a:prstGeom prst="rect">
                <a:avLst/>
              </a:prstGeom>
              <a:solidFill>
                <a:srgbClr val="FF9900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lstStyle/>
              <a:p>
                <a:pPr lvl="0" indent="0"/>
                <a:endParaRPr lang="zh-CN" altLang="en-US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8684" name="矩形 20492"/>
              <p:cNvSpPr/>
              <p:nvPr/>
            </p:nvSpPr>
            <p:spPr>
              <a:xfrm>
                <a:off x="90" y="45"/>
                <a:ext cx="46" cy="227"/>
              </a:xfrm>
              <a:prstGeom prst="rect">
                <a:avLst/>
              </a:prstGeom>
              <a:solidFill>
                <a:srgbClr val="FF9900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lstStyle/>
              <a:p>
                <a:pPr lvl="0" indent="0"/>
                <a:endParaRPr lang="zh-CN" altLang="en-US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28685" name="组合 20493"/>
            <p:cNvGrpSpPr/>
            <p:nvPr/>
          </p:nvGrpSpPr>
          <p:grpSpPr>
            <a:xfrm>
              <a:off x="181" y="0"/>
              <a:ext cx="229" cy="328"/>
              <a:chOff x="0" y="0"/>
              <a:chExt cx="229" cy="328"/>
            </a:xfrm>
          </p:grpSpPr>
          <p:grpSp>
            <p:nvGrpSpPr>
              <p:cNvPr id="28686" name="组合 20494"/>
              <p:cNvGrpSpPr/>
              <p:nvPr/>
            </p:nvGrpSpPr>
            <p:grpSpPr>
              <a:xfrm>
                <a:off x="0" y="0"/>
                <a:ext cx="227" cy="328"/>
                <a:chOff x="0" y="0"/>
                <a:chExt cx="227" cy="328"/>
              </a:xfrm>
            </p:grpSpPr>
            <p:sp>
              <p:nvSpPr>
                <p:cNvPr id="28687" name="矩形 20495"/>
                <p:cNvSpPr/>
                <p:nvPr/>
              </p:nvSpPr>
              <p:spPr>
                <a:xfrm>
                  <a:off x="0" y="101"/>
                  <a:ext cx="227" cy="227"/>
                </a:xfrm>
                <a:prstGeom prst="rect">
                  <a:avLst/>
                </a:prstGeom>
                <a:solidFill>
                  <a:srgbClr val="000000"/>
                </a:solidFill>
                <a:ln w="9525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anchor="t"/>
                <a:lstStyle/>
                <a:p>
                  <a:pPr lvl="0" indent="0"/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28688" name="矩形 20496"/>
                <p:cNvSpPr/>
                <p:nvPr/>
              </p:nvSpPr>
              <p:spPr>
                <a:xfrm>
                  <a:off x="91" y="51"/>
                  <a:ext cx="46" cy="45"/>
                </a:xfrm>
                <a:prstGeom prst="rect">
                  <a:avLst/>
                </a:prstGeom>
                <a:solidFill>
                  <a:srgbClr val="000000">
                    <a:alpha val="89999"/>
                  </a:srgbClr>
                </a:solidFill>
                <a:ln w="9525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anchor="t"/>
                <a:lstStyle/>
                <a:p>
                  <a:pPr lvl="0" indent="0"/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28689" name="流程图: 延期 20497"/>
                <p:cNvSpPr/>
                <p:nvPr/>
              </p:nvSpPr>
              <p:spPr>
                <a:xfrm rot="-5400000">
                  <a:off x="84" y="-22"/>
                  <a:ext cx="46" cy="91"/>
                </a:xfrm>
                <a:prstGeom prst="flowChartDelay">
                  <a:avLst/>
                </a:prstGeom>
                <a:solidFill>
                  <a:srgbClr val="000000"/>
                </a:solidFill>
                <a:ln w="9525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anchor="t"/>
                <a:lstStyle/>
                <a:p>
                  <a:pPr lvl="0" indent="0"/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28690" name="文本框 20498"/>
              <p:cNvSpPr txBox="1"/>
              <p:nvPr/>
            </p:nvSpPr>
            <p:spPr>
              <a:xfrm>
                <a:off x="1" y="91"/>
                <a:ext cx="228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>
                <a:spAutoFit/>
              </a:bodyPr>
              <a:lstStyle/>
              <a:p>
                <a:pPr lvl="0" indent="0"/>
                <a:r>
                  <a:rPr lang="en-US" altLang="x-none" sz="1800" b="1" dirty="0">
                    <a:solidFill>
                      <a:schemeClr val="bg1"/>
                    </a:solidFill>
                    <a:latin typeface="Arial" panose="020B0604020202020204" pitchFamily="34" charset="0"/>
                    <a:ea typeface="宋体" panose="02010600030101010101" pitchFamily="2" charset="-122"/>
                  </a:rPr>
                  <a:t>G</a:t>
                </a:r>
                <a:endParaRPr lang="en-US" altLang="x-none" sz="1800" b="1" dirty="0">
                  <a:solidFill>
                    <a:schemeClr val="bg1"/>
                  </a:solidFill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</p:grpSp>
      </p:grpSp>
      <p:grpSp>
        <p:nvGrpSpPr>
          <p:cNvPr id="20500" name="组合 20499"/>
          <p:cNvGrpSpPr/>
          <p:nvPr/>
        </p:nvGrpSpPr>
        <p:grpSpPr>
          <a:xfrm>
            <a:off x="5181600" y="3352800"/>
            <a:ext cx="1871663" cy="865188"/>
            <a:chOff x="0" y="0"/>
            <a:chExt cx="1225" cy="545"/>
          </a:xfrm>
        </p:grpSpPr>
        <p:sp>
          <p:nvSpPr>
            <p:cNvPr id="28692" name="流程图: 过程 20500" descr="信纸"/>
            <p:cNvSpPr/>
            <p:nvPr/>
          </p:nvSpPr>
          <p:spPr>
            <a:xfrm>
              <a:off x="0" y="91"/>
              <a:ext cx="1225" cy="454"/>
            </a:xfrm>
            <a:prstGeom prst="flowChartProcess">
              <a:avLst/>
            </a:prstGeom>
            <a:blipFill rotWithShape="0">
              <a:blip r:embed="rId1" cstate="print"/>
            </a:blipFill>
            <a:ln w="9525">
              <a:noFill/>
            </a:ln>
          </p:spPr>
          <p:txBody>
            <a:bodyPr anchor="t"/>
            <a:lstStyle/>
            <a:p>
              <a:pPr lvl="0" indent="0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8693" name="左中括号 20501"/>
            <p:cNvSpPr/>
            <p:nvPr/>
          </p:nvSpPr>
          <p:spPr>
            <a:xfrm rot="-5400000">
              <a:off x="340" y="-340"/>
              <a:ext cx="544" cy="1225"/>
            </a:xfrm>
            <a:prstGeom prst="leftBracket">
              <a:avLst>
                <a:gd name="adj" fmla="val 0"/>
              </a:avLst>
            </a:prstGeom>
            <a:noFill/>
            <a:ln w="38100" cap="flat" cmpd="sng">
              <a:solidFill>
                <a:srgbClr val="33333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indent="0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20503" name="组合 20502"/>
          <p:cNvGrpSpPr/>
          <p:nvPr/>
        </p:nvGrpSpPr>
        <p:grpSpPr>
          <a:xfrm>
            <a:off x="5638800" y="2895600"/>
            <a:ext cx="936625" cy="593725"/>
            <a:chOff x="0" y="0"/>
            <a:chExt cx="590" cy="374"/>
          </a:xfrm>
        </p:grpSpPr>
        <p:grpSp>
          <p:nvGrpSpPr>
            <p:cNvPr id="28695" name="组合 20503"/>
            <p:cNvGrpSpPr/>
            <p:nvPr/>
          </p:nvGrpSpPr>
          <p:grpSpPr>
            <a:xfrm flipV="1">
              <a:off x="0" y="102"/>
              <a:ext cx="590" cy="272"/>
              <a:chOff x="0" y="0"/>
              <a:chExt cx="590" cy="272"/>
            </a:xfrm>
          </p:grpSpPr>
          <p:sp>
            <p:nvSpPr>
              <p:cNvPr id="28696" name="矩形 20504"/>
              <p:cNvSpPr/>
              <p:nvPr/>
            </p:nvSpPr>
            <p:spPr>
              <a:xfrm>
                <a:off x="0" y="0"/>
                <a:ext cx="590" cy="45"/>
              </a:xfrm>
              <a:prstGeom prst="rect">
                <a:avLst/>
              </a:prstGeom>
              <a:solidFill>
                <a:srgbClr val="FF9900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lstStyle/>
              <a:p>
                <a:pPr lvl="0" indent="0"/>
                <a:endParaRPr lang="zh-CN" altLang="en-US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8697" name="矩形 20505"/>
              <p:cNvSpPr/>
              <p:nvPr/>
            </p:nvSpPr>
            <p:spPr>
              <a:xfrm>
                <a:off x="453" y="45"/>
                <a:ext cx="46" cy="227"/>
              </a:xfrm>
              <a:prstGeom prst="rect">
                <a:avLst/>
              </a:prstGeom>
              <a:solidFill>
                <a:srgbClr val="FF9900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lstStyle/>
              <a:p>
                <a:pPr lvl="0" indent="0"/>
                <a:endParaRPr lang="zh-CN" altLang="en-US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8698" name="矩形 20506"/>
              <p:cNvSpPr/>
              <p:nvPr/>
            </p:nvSpPr>
            <p:spPr>
              <a:xfrm>
                <a:off x="90" y="45"/>
                <a:ext cx="46" cy="227"/>
              </a:xfrm>
              <a:prstGeom prst="rect">
                <a:avLst/>
              </a:prstGeom>
              <a:solidFill>
                <a:srgbClr val="FF9900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lstStyle/>
              <a:p>
                <a:pPr lvl="0" indent="0"/>
                <a:endParaRPr lang="zh-CN" altLang="en-US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</p:grpSp>
        <p:grpSp>
          <p:nvGrpSpPr>
            <p:cNvPr id="28699" name="组合 20507"/>
            <p:cNvGrpSpPr/>
            <p:nvPr/>
          </p:nvGrpSpPr>
          <p:grpSpPr>
            <a:xfrm>
              <a:off x="181" y="0"/>
              <a:ext cx="229" cy="328"/>
              <a:chOff x="0" y="0"/>
              <a:chExt cx="229" cy="328"/>
            </a:xfrm>
          </p:grpSpPr>
          <p:grpSp>
            <p:nvGrpSpPr>
              <p:cNvPr id="28700" name="组合 20508"/>
              <p:cNvGrpSpPr/>
              <p:nvPr/>
            </p:nvGrpSpPr>
            <p:grpSpPr>
              <a:xfrm>
                <a:off x="0" y="0"/>
                <a:ext cx="227" cy="328"/>
                <a:chOff x="0" y="0"/>
                <a:chExt cx="227" cy="328"/>
              </a:xfrm>
            </p:grpSpPr>
            <p:sp>
              <p:nvSpPr>
                <p:cNvPr id="28701" name="矩形 20509"/>
                <p:cNvSpPr/>
                <p:nvPr/>
              </p:nvSpPr>
              <p:spPr>
                <a:xfrm>
                  <a:off x="0" y="101"/>
                  <a:ext cx="227" cy="227"/>
                </a:xfrm>
                <a:prstGeom prst="rect">
                  <a:avLst/>
                </a:prstGeom>
                <a:solidFill>
                  <a:srgbClr val="000000"/>
                </a:solidFill>
                <a:ln w="9525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anchor="t"/>
                <a:lstStyle/>
                <a:p>
                  <a:pPr lvl="0" indent="0"/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28702" name="矩形 20510"/>
                <p:cNvSpPr/>
                <p:nvPr/>
              </p:nvSpPr>
              <p:spPr>
                <a:xfrm>
                  <a:off x="91" y="51"/>
                  <a:ext cx="46" cy="45"/>
                </a:xfrm>
                <a:prstGeom prst="rect">
                  <a:avLst/>
                </a:prstGeom>
                <a:solidFill>
                  <a:srgbClr val="000000">
                    <a:alpha val="89999"/>
                  </a:srgbClr>
                </a:solidFill>
                <a:ln w="9525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anchor="t"/>
                <a:lstStyle/>
                <a:p>
                  <a:pPr lvl="0" indent="0"/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28703" name="流程图: 延期 20511"/>
                <p:cNvSpPr/>
                <p:nvPr/>
              </p:nvSpPr>
              <p:spPr>
                <a:xfrm rot="-5400000">
                  <a:off x="84" y="-22"/>
                  <a:ext cx="46" cy="91"/>
                </a:xfrm>
                <a:prstGeom prst="flowChartDelay">
                  <a:avLst/>
                </a:prstGeom>
                <a:solidFill>
                  <a:srgbClr val="000000"/>
                </a:solidFill>
                <a:ln w="9525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anchor="t"/>
                <a:lstStyle/>
                <a:p>
                  <a:pPr lvl="0" indent="0"/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28704" name="文本框 20512"/>
              <p:cNvSpPr txBox="1"/>
              <p:nvPr/>
            </p:nvSpPr>
            <p:spPr>
              <a:xfrm>
                <a:off x="1" y="91"/>
                <a:ext cx="228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>
                <a:spAutoFit/>
              </a:bodyPr>
              <a:lstStyle/>
              <a:p>
                <a:pPr lvl="0" indent="0"/>
                <a:r>
                  <a:rPr lang="en-US" altLang="x-none" sz="1800" b="1" dirty="0">
                    <a:solidFill>
                      <a:schemeClr val="bg1"/>
                    </a:solidFill>
                    <a:latin typeface="Arial" panose="020B0604020202020204" pitchFamily="34" charset="0"/>
                    <a:ea typeface="宋体" panose="02010600030101010101" pitchFamily="2" charset="-122"/>
                  </a:rPr>
                  <a:t>G</a:t>
                </a:r>
                <a:endParaRPr lang="en-US" altLang="x-none" sz="1800" b="1" dirty="0">
                  <a:solidFill>
                    <a:schemeClr val="bg1"/>
                  </a:solidFill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</p:grpSp>
      </p:grpSp>
      <p:pic>
        <p:nvPicPr>
          <p:cNvPr id="20514" name="图片 20513" descr="png-051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912" y="4800600"/>
            <a:ext cx="914400" cy="914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5" name="直接连接符 20514"/>
          <p:cNvSpPr/>
          <p:nvPr/>
        </p:nvSpPr>
        <p:spPr>
          <a:xfrm flipH="1">
            <a:off x="2362200" y="3733800"/>
            <a:ext cx="4191000" cy="0"/>
          </a:xfrm>
          <a:prstGeom prst="line">
            <a:avLst/>
          </a:prstGeom>
          <a:ln w="82550" cap="flat" cmpd="sng">
            <a:solidFill>
              <a:srgbClr val="FF0000"/>
            </a:solidFill>
            <a:prstDash val="dashDot"/>
            <a:round/>
            <a:headEnd type="none" w="med" len="med"/>
            <a:tailEnd type="none" w="med" len="med"/>
          </a:ln>
        </p:spPr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1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1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20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/>
      <p:bldP spid="20484" grpId="0" animBg="1"/>
      <p:bldP spid="2048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文本框 21505"/>
          <p:cNvSpPr txBox="1"/>
          <p:nvPr/>
        </p:nvSpPr>
        <p:spPr>
          <a:xfrm>
            <a:off x="0" y="299004"/>
            <a:ext cx="9144000" cy="823913"/>
          </a:xfrm>
          <a:prstGeom prst="rect">
            <a:avLst/>
          </a:prstGeom>
          <a:solidFill>
            <a:srgbClr val="92D050">
              <a:alpha val="63000"/>
            </a:srgbClr>
          </a:solidFill>
          <a:ln w="9525">
            <a:noFill/>
          </a:ln>
        </p:spPr>
        <p:txBody>
          <a:bodyPr anchor="ctr"/>
          <a:lstStyle/>
          <a:p>
            <a:pPr lvl="0" indent="0" algn="ctr"/>
            <a:r>
              <a:rPr lang="zh-CN" altLang="en-US" sz="4800" b="1" dirty="0">
                <a:solidFill>
                  <a:srgbClr val="990000"/>
                </a:solidFill>
                <a:latin typeface="Times New Roman" panose="02020603050405020304" pitchFamily="18" charset="0"/>
                <a:ea typeface="楷体_GB2312" pitchFamily="1" charset="-122"/>
              </a:rPr>
              <a:t>实验记录</a:t>
            </a:r>
            <a:endParaRPr lang="zh-CN" altLang="en-US" sz="4800" b="1" dirty="0">
              <a:solidFill>
                <a:srgbClr val="990000"/>
              </a:solidFill>
              <a:latin typeface="Times New Roman" panose="02020603050405020304" pitchFamily="18" charset="0"/>
              <a:ea typeface="楷体_GB2312" pitchFamily="1" charset="-122"/>
            </a:endParaRPr>
          </a:p>
        </p:txBody>
      </p:sp>
      <p:graphicFrame>
        <p:nvGraphicFramePr>
          <p:cNvPr id="21507" name="表格 21506"/>
          <p:cNvGraphicFramePr/>
          <p:nvPr/>
        </p:nvGraphicFramePr>
        <p:xfrm>
          <a:off x="0" y="3367087"/>
          <a:ext cx="9144000" cy="2339979"/>
        </p:xfrm>
        <a:graphic>
          <a:graphicData uri="http://schemas.openxmlformats.org/drawingml/2006/table">
            <a:tbl>
              <a:tblPr/>
              <a:tblGrid>
                <a:gridCol w="1576388"/>
                <a:gridCol w="2522537"/>
                <a:gridCol w="2522538"/>
                <a:gridCol w="2522537"/>
              </a:tblGrid>
              <a:tr h="715967"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2400" b="1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实验次数</a:t>
                      </a:r>
                      <a:endParaRPr lang="zh-CN" altLang="en-US" sz="2400" b="1">
                        <a:latin typeface="Times New Roman" panose="02020603050405020304" pitchFamily="18" charset="0"/>
                        <a:ea typeface="黑体" panose="02010609060101010101" pitchFamily="2" charset="-122"/>
                      </a:endParaRP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2400" b="1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压  力</a:t>
                      </a:r>
                      <a:endParaRPr lang="zh-CN" altLang="en-US" sz="2400" b="1">
                        <a:latin typeface="Times New Roman" panose="02020603050405020304" pitchFamily="18" charset="0"/>
                        <a:ea typeface="黑体" panose="0201060906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2400" b="1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受力面积</a:t>
                      </a:r>
                      <a:endParaRPr lang="zh-CN" altLang="en-US" sz="2400" b="1">
                        <a:latin typeface="Times New Roman" panose="02020603050405020304" pitchFamily="18" charset="0"/>
                        <a:ea typeface="黑体" panose="0201060906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zh-CN" altLang="en-US" sz="2400" b="1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压力作用效果</a:t>
                      </a:r>
                      <a:endParaRPr lang="zh-CN" altLang="en-US" sz="2400" b="1">
                        <a:latin typeface="Times New Roman" panose="02020603050405020304" pitchFamily="18" charset="0"/>
                        <a:ea typeface="黑体" panose="0201060906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x-none" sz="2400" b="1" dirty="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1</a:t>
                      </a:r>
                      <a:endParaRPr lang="en-US" altLang="x-none" sz="2400" b="1" dirty="0">
                        <a:latin typeface="Times New Roman" panose="02020603050405020304" pitchFamily="18" charset="0"/>
                        <a:ea typeface="黑体" panose="02010609060101010101" pitchFamily="2" charset="-122"/>
                      </a:endParaRP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b="1">
                        <a:solidFill>
                          <a:srgbClr val="CC0066"/>
                        </a:solidFill>
                        <a:latin typeface="楷体_GB2312" pitchFamily="1" charset="-122"/>
                        <a:ea typeface="楷体_GB2312" pitchFamily="1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b="1">
                        <a:solidFill>
                          <a:srgbClr val="3333FF"/>
                        </a:solidFill>
                        <a:latin typeface="楷体_GB2312" pitchFamily="1" charset="-122"/>
                        <a:ea typeface="楷体_GB2312" pitchFamily="1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b="1">
                        <a:solidFill>
                          <a:srgbClr val="FF3300"/>
                        </a:solidFill>
                        <a:latin typeface="楷体_GB2312" pitchFamily="1" charset="-122"/>
                        <a:ea typeface="楷体_GB2312" pitchFamily="1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x-none" sz="2400" b="1" dirty="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2</a:t>
                      </a:r>
                      <a:endParaRPr lang="en-US" altLang="x-none" sz="2400" b="1" dirty="0">
                        <a:latin typeface="Times New Roman" panose="02020603050405020304" pitchFamily="18" charset="0"/>
                        <a:ea typeface="黑体" panose="02010609060101010101" pitchFamily="2" charset="-122"/>
                      </a:endParaRP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b="1">
                        <a:solidFill>
                          <a:srgbClr val="FF00FF"/>
                        </a:solidFill>
                        <a:latin typeface="楷体_GB2312" pitchFamily="1" charset="-122"/>
                        <a:ea typeface="楷体_GB2312" pitchFamily="1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b="1">
                        <a:solidFill>
                          <a:srgbClr val="3333FF"/>
                        </a:solidFill>
                        <a:latin typeface="楷体_GB2312" pitchFamily="1" charset="-122"/>
                        <a:ea typeface="楷体_GB2312" pitchFamily="1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b="1" dirty="0">
                        <a:solidFill>
                          <a:srgbClr val="FF3300"/>
                        </a:solidFill>
                        <a:latin typeface="楷体_GB2312" pitchFamily="1" charset="-122"/>
                        <a:ea typeface="楷体_GB2312" pitchFamily="1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2"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US" altLang="x-none" sz="2400" b="1" dirty="0">
                          <a:latin typeface="Times New Roman" panose="02020603050405020304" pitchFamily="18" charset="0"/>
                          <a:ea typeface="黑体" panose="02010609060101010101" pitchFamily="2" charset="-122"/>
                        </a:rPr>
                        <a:t>3</a:t>
                      </a:r>
                      <a:endParaRPr lang="en-US" altLang="x-none" sz="2400" b="1" dirty="0">
                        <a:latin typeface="Times New Roman" panose="02020603050405020304" pitchFamily="18" charset="0"/>
                        <a:ea typeface="黑体" panose="02010609060101010101" pitchFamily="2" charset="-122"/>
                      </a:endParaRPr>
                    </a:p>
                  </a:txBody>
                  <a:tcPr anchor="ctr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b="1">
                        <a:solidFill>
                          <a:srgbClr val="FF00FF"/>
                        </a:solidFill>
                        <a:latin typeface="楷体_GB2312" pitchFamily="1" charset="-122"/>
                        <a:ea typeface="楷体_GB2312" pitchFamily="1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b="1">
                        <a:solidFill>
                          <a:srgbClr val="FF0066"/>
                        </a:solidFill>
                        <a:latin typeface="楷体_GB2312" pitchFamily="1" charset="-122"/>
                        <a:ea typeface="楷体_GB2312" pitchFamily="1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b="1" dirty="0">
                        <a:solidFill>
                          <a:srgbClr val="FF3300"/>
                        </a:solidFill>
                        <a:latin typeface="楷体_GB2312" pitchFamily="1" charset="-122"/>
                        <a:ea typeface="楷体_GB2312" pitchFamily="1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1534" name="图片 21533" descr="未标题-3 拷贝"/>
          <p:cNvPicPr>
            <a:picLocks noChangeAspect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19044"/>
          <a:stretch>
            <a:fillRect/>
          </a:stretch>
        </p:blipFill>
        <p:spPr>
          <a:xfrm>
            <a:off x="1401763" y="1400173"/>
            <a:ext cx="6172200" cy="1447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1535" name="矩形 21534"/>
          <p:cNvSpPr/>
          <p:nvPr/>
        </p:nvSpPr>
        <p:spPr>
          <a:xfrm>
            <a:off x="1827213" y="4103688"/>
            <a:ext cx="266065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/>
            <a:r>
              <a:rPr lang="zh-CN" altLang="en-US" sz="2800" b="1" dirty="0">
                <a:solidFill>
                  <a:srgbClr val="CC0066"/>
                </a:solidFill>
                <a:latin typeface="楷体_GB2312" pitchFamily="1" charset="-122"/>
                <a:ea typeface="楷体_GB2312" pitchFamily="1" charset="-122"/>
              </a:rPr>
              <a:t>桌子的重力</a:t>
            </a:r>
            <a:endParaRPr lang="zh-CN" altLang="en-US" sz="2800" b="1" dirty="0">
              <a:solidFill>
                <a:srgbClr val="CC0066"/>
              </a:solidFill>
              <a:latin typeface="楷体_GB2312" pitchFamily="1" charset="-122"/>
              <a:ea typeface="楷体_GB2312" pitchFamily="1" charset="-122"/>
            </a:endParaRPr>
          </a:p>
        </p:txBody>
      </p:sp>
      <p:sp>
        <p:nvSpPr>
          <p:cNvPr id="21536" name="矩形 21535"/>
          <p:cNvSpPr/>
          <p:nvPr/>
        </p:nvSpPr>
        <p:spPr>
          <a:xfrm>
            <a:off x="1600200" y="4668840"/>
            <a:ext cx="3384550" cy="518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/>
            <a:r>
              <a:rPr lang="zh-CN" altLang="en-US" sz="2800" b="1" dirty="0">
                <a:solidFill>
                  <a:srgbClr val="CC0066"/>
                </a:solidFill>
                <a:latin typeface="楷体_GB2312" pitchFamily="1" charset="-122"/>
                <a:ea typeface="楷体_GB2312" pitchFamily="1" charset="-122"/>
              </a:rPr>
              <a:t>桌子</a:t>
            </a:r>
            <a:r>
              <a:rPr lang="en-US" altLang="x-none" sz="2800" b="1" dirty="0">
                <a:solidFill>
                  <a:srgbClr val="CC0066"/>
                </a:solidFill>
                <a:latin typeface="楷体_GB2312" pitchFamily="1" charset="-122"/>
                <a:ea typeface="楷体_GB2312" pitchFamily="1" charset="-122"/>
              </a:rPr>
              <a:t>+</a:t>
            </a:r>
            <a:r>
              <a:rPr lang="zh-CN" altLang="x-none" sz="2800" b="1" dirty="0">
                <a:solidFill>
                  <a:srgbClr val="CC0066"/>
                </a:solidFill>
                <a:latin typeface="楷体_GB2312" pitchFamily="1" charset="-122"/>
                <a:ea typeface="楷体_GB2312" pitchFamily="1" charset="-122"/>
              </a:rPr>
              <a:t>钩</a:t>
            </a:r>
            <a:r>
              <a:rPr lang="zh-CN" altLang="en-US" sz="2800" b="1" dirty="0">
                <a:solidFill>
                  <a:srgbClr val="FF00FF"/>
                </a:solidFill>
                <a:latin typeface="楷体_GB2312" pitchFamily="1" charset="-122"/>
                <a:ea typeface="楷体_GB2312" pitchFamily="1" charset="-122"/>
              </a:rPr>
              <a:t>码重力</a:t>
            </a:r>
            <a:endParaRPr lang="zh-CN" altLang="en-US" sz="2800" b="1" dirty="0">
              <a:solidFill>
                <a:srgbClr val="FF00FF"/>
              </a:solidFill>
              <a:latin typeface="楷体_GB2312" pitchFamily="1" charset="-122"/>
              <a:ea typeface="楷体_GB2312" pitchFamily="1" charset="-122"/>
            </a:endParaRPr>
          </a:p>
        </p:txBody>
      </p:sp>
      <p:sp>
        <p:nvSpPr>
          <p:cNvPr id="21537" name="矩形 21536"/>
          <p:cNvSpPr/>
          <p:nvPr/>
        </p:nvSpPr>
        <p:spPr>
          <a:xfrm>
            <a:off x="1600200" y="5239072"/>
            <a:ext cx="3384550" cy="51816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/>
            <a:r>
              <a:rPr lang="zh-CN" altLang="en-US" sz="2800" b="1" dirty="0">
                <a:solidFill>
                  <a:srgbClr val="CC0066"/>
                </a:solidFill>
                <a:latin typeface="楷体_GB2312" pitchFamily="1" charset="-122"/>
                <a:ea typeface="楷体_GB2312" pitchFamily="1" charset="-122"/>
              </a:rPr>
              <a:t>桌子</a:t>
            </a:r>
            <a:r>
              <a:rPr lang="en-US" altLang="x-none" sz="2800" b="1" dirty="0">
                <a:solidFill>
                  <a:srgbClr val="CC0066"/>
                </a:solidFill>
                <a:latin typeface="楷体_GB2312" pitchFamily="1" charset="-122"/>
                <a:ea typeface="楷体_GB2312" pitchFamily="1" charset="-122"/>
              </a:rPr>
              <a:t>+</a:t>
            </a:r>
            <a:r>
              <a:rPr lang="zh-CN" altLang="en-US" sz="2800" b="1" dirty="0">
                <a:solidFill>
                  <a:srgbClr val="CC0066"/>
                </a:solidFill>
                <a:latin typeface="楷体_GB2312" pitchFamily="1" charset="-122"/>
                <a:ea typeface="楷体_GB2312" pitchFamily="1" charset="-122"/>
              </a:rPr>
              <a:t>钩</a:t>
            </a:r>
            <a:r>
              <a:rPr lang="zh-CN" altLang="en-US" sz="2800" b="1" dirty="0">
                <a:solidFill>
                  <a:srgbClr val="FF00FF"/>
                </a:solidFill>
                <a:latin typeface="楷体_GB2312" pitchFamily="1" charset="-122"/>
                <a:ea typeface="楷体_GB2312" pitchFamily="1" charset="-122"/>
              </a:rPr>
              <a:t>码重力</a:t>
            </a:r>
            <a:endParaRPr lang="zh-CN" altLang="en-US" sz="2800" b="1" dirty="0">
              <a:solidFill>
                <a:srgbClr val="FF00FF"/>
              </a:solidFill>
              <a:latin typeface="楷体_GB2312" pitchFamily="1" charset="-122"/>
              <a:ea typeface="楷体_GB2312" pitchFamily="1" charset="-122"/>
            </a:endParaRPr>
          </a:p>
        </p:txBody>
      </p:sp>
      <p:sp>
        <p:nvSpPr>
          <p:cNvPr id="21538" name="矩形 21537"/>
          <p:cNvSpPr/>
          <p:nvPr/>
        </p:nvSpPr>
        <p:spPr>
          <a:xfrm>
            <a:off x="4876799" y="4103688"/>
            <a:ext cx="1287463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/>
            <a:r>
              <a:rPr lang="zh-CN" altLang="en-US" sz="2800" b="1" dirty="0">
                <a:solidFill>
                  <a:srgbClr val="3333FF"/>
                </a:solidFill>
                <a:latin typeface="楷体_GB2312" pitchFamily="1" charset="-122"/>
                <a:ea typeface="楷体_GB2312" pitchFamily="1" charset="-122"/>
              </a:rPr>
              <a:t>桌脚</a:t>
            </a:r>
            <a:endParaRPr lang="zh-CN" altLang="en-US" sz="2800" b="1" dirty="0">
              <a:solidFill>
                <a:srgbClr val="3333FF"/>
              </a:solidFill>
              <a:latin typeface="楷体_GB2312" pitchFamily="1" charset="-122"/>
              <a:ea typeface="楷体_GB2312" pitchFamily="1" charset="-122"/>
            </a:endParaRPr>
          </a:p>
        </p:txBody>
      </p:sp>
      <p:sp>
        <p:nvSpPr>
          <p:cNvPr id="21539" name="矩形 21538"/>
          <p:cNvSpPr/>
          <p:nvPr/>
        </p:nvSpPr>
        <p:spPr>
          <a:xfrm>
            <a:off x="4876799" y="4668839"/>
            <a:ext cx="1439863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/>
            <a:r>
              <a:rPr lang="zh-CN" altLang="en-US" sz="2800" b="1" dirty="0">
                <a:solidFill>
                  <a:srgbClr val="3333FF"/>
                </a:solidFill>
                <a:latin typeface="楷体_GB2312" pitchFamily="1" charset="-122"/>
                <a:ea typeface="楷体_GB2312" pitchFamily="1" charset="-122"/>
              </a:rPr>
              <a:t>桌脚</a:t>
            </a:r>
            <a:endParaRPr lang="zh-CN" altLang="en-US" sz="2800" b="1" dirty="0">
              <a:solidFill>
                <a:srgbClr val="3333FF"/>
              </a:solidFill>
              <a:latin typeface="楷体_GB2312" pitchFamily="1" charset="-122"/>
              <a:ea typeface="楷体_GB2312" pitchFamily="1" charset="-122"/>
            </a:endParaRPr>
          </a:p>
        </p:txBody>
      </p:sp>
      <p:sp>
        <p:nvSpPr>
          <p:cNvPr id="21540" name="矩形 21539"/>
          <p:cNvSpPr/>
          <p:nvPr/>
        </p:nvSpPr>
        <p:spPr>
          <a:xfrm>
            <a:off x="4876799" y="5187952"/>
            <a:ext cx="1287463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/>
            <a:r>
              <a:rPr lang="zh-CN" altLang="en-US" sz="2800" b="1" dirty="0">
                <a:solidFill>
                  <a:srgbClr val="FF0066"/>
                </a:solidFill>
                <a:latin typeface="楷体_GB2312" pitchFamily="1" charset="-122"/>
                <a:ea typeface="楷体_GB2312" pitchFamily="1" charset="-122"/>
              </a:rPr>
              <a:t>桌面</a:t>
            </a:r>
            <a:endParaRPr lang="zh-CN" altLang="en-US" sz="2800" b="1" dirty="0">
              <a:solidFill>
                <a:srgbClr val="FF0066"/>
              </a:solidFill>
              <a:latin typeface="楷体_GB2312" pitchFamily="1" charset="-122"/>
              <a:ea typeface="楷体_GB2312" pitchFamily="1" charset="-122"/>
            </a:endParaRPr>
          </a:p>
        </p:txBody>
      </p:sp>
      <p:sp>
        <p:nvSpPr>
          <p:cNvPr id="21541" name="矩形 21540"/>
          <p:cNvSpPr/>
          <p:nvPr/>
        </p:nvSpPr>
        <p:spPr>
          <a:xfrm>
            <a:off x="7432040" y="4096545"/>
            <a:ext cx="1363663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/>
            <a:r>
              <a:rPr lang="zh-CN" altLang="en-US" sz="2800" b="1" dirty="0">
                <a:solidFill>
                  <a:srgbClr val="FF3300"/>
                </a:solidFill>
                <a:latin typeface="楷体_GB2312" pitchFamily="1" charset="-122"/>
                <a:ea typeface="楷体_GB2312" pitchFamily="1" charset="-122"/>
              </a:rPr>
              <a:t>明显</a:t>
            </a:r>
            <a:endParaRPr lang="zh-CN" altLang="en-US" sz="2800" b="1" dirty="0">
              <a:solidFill>
                <a:srgbClr val="FF3300"/>
              </a:solidFill>
              <a:latin typeface="楷体_GB2312" pitchFamily="1" charset="-122"/>
              <a:ea typeface="楷体_GB2312" pitchFamily="1" charset="-122"/>
            </a:endParaRPr>
          </a:p>
        </p:txBody>
      </p:sp>
      <p:sp>
        <p:nvSpPr>
          <p:cNvPr id="21542" name="矩形 21541"/>
          <p:cNvSpPr/>
          <p:nvPr/>
        </p:nvSpPr>
        <p:spPr>
          <a:xfrm>
            <a:off x="6837284" y="4643403"/>
            <a:ext cx="1998663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 algn="ctr"/>
            <a:r>
              <a:rPr lang="zh-CN" altLang="en-US" sz="2800" b="1" dirty="0">
                <a:solidFill>
                  <a:srgbClr val="FF3300"/>
                </a:solidFill>
                <a:latin typeface="楷体_GB2312" pitchFamily="1" charset="-122"/>
                <a:ea typeface="楷体_GB2312" pitchFamily="1" charset="-122"/>
              </a:rPr>
              <a:t>很明显</a:t>
            </a:r>
            <a:endParaRPr lang="zh-CN" altLang="en-US" sz="2800" b="1" dirty="0">
              <a:solidFill>
                <a:srgbClr val="FF3300"/>
              </a:solidFill>
              <a:latin typeface="楷体_GB2312" pitchFamily="1" charset="-122"/>
              <a:ea typeface="楷体_GB2312" pitchFamily="1" charset="-122"/>
            </a:endParaRPr>
          </a:p>
        </p:txBody>
      </p:sp>
      <p:sp>
        <p:nvSpPr>
          <p:cNvPr id="21543" name="矩形 21542"/>
          <p:cNvSpPr/>
          <p:nvPr/>
        </p:nvSpPr>
        <p:spPr>
          <a:xfrm>
            <a:off x="6731715" y="5194744"/>
            <a:ext cx="22098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 algn="ctr"/>
            <a:r>
              <a:rPr lang="zh-CN" altLang="en-US" sz="2800" b="1" dirty="0">
                <a:solidFill>
                  <a:srgbClr val="FF3300"/>
                </a:solidFill>
                <a:latin typeface="楷体_GB2312" pitchFamily="1" charset="-122"/>
                <a:ea typeface="楷体_GB2312" pitchFamily="1" charset="-122"/>
              </a:rPr>
              <a:t>很不明显</a:t>
            </a:r>
            <a:endParaRPr lang="zh-CN" altLang="en-US" sz="2800" b="1" dirty="0">
              <a:solidFill>
                <a:srgbClr val="FF3300"/>
              </a:solidFill>
              <a:latin typeface="楷体_GB2312" pitchFamily="1" charset="-122"/>
              <a:ea typeface="楷体_GB2312" pitchFamily="1" charset="-122"/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1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15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1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1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1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1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1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1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1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1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1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1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1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nimBg="1"/>
      <p:bldP spid="21536" grpId="0"/>
      <p:bldP spid="21537" grpId="0"/>
      <p:bldP spid="21538" grpId="0"/>
      <p:bldP spid="21539" grpId="0"/>
      <p:bldP spid="21540" grpId="0"/>
      <p:bldP spid="21541" grpId="0"/>
      <p:bldP spid="21542" grpId="0"/>
      <p:bldP spid="2154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文本框 22530"/>
          <p:cNvSpPr txBox="1"/>
          <p:nvPr/>
        </p:nvSpPr>
        <p:spPr>
          <a:xfrm>
            <a:off x="0" y="266770"/>
            <a:ext cx="9144000" cy="914400"/>
          </a:xfrm>
          <a:prstGeom prst="rect">
            <a:avLst/>
          </a:prstGeom>
          <a:solidFill>
            <a:srgbClr val="92D050">
              <a:alpha val="78000"/>
            </a:srgbClr>
          </a:solidFill>
          <a:ln w="9525">
            <a:noFill/>
          </a:ln>
        </p:spPr>
        <p:txBody>
          <a:bodyPr anchor="ctr"/>
          <a:lstStyle/>
          <a:p>
            <a:pPr lvl="0" indent="0" algn="ctr"/>
            <a:r>
              <a:rPr lang="zh-CN" altLang="en-US" sz="4800" b="1" dirty="0">
                <a:solidFill>
                  <a:srgbClr val="990000"/>
                </a:solidFill>
                <a:latin typeface="楷体_GB2312" pitchFamily="1" charset="-122"/>
                <a:ea typeface="楷体_GB2312" pitchFamily="1" charset="-122"/>
              </a:rPr>
              <a:t>实验结论</a:t>
            </a:r>
            <a:endParaRPr lang="en-US" altLang="zh-CN" sz="4800" b="1" dirty="0">
              <a:solidFill>
                <a:srgbClr val="990000"/>
              </a:solidFill>
              <a:latin typeface="楷体_GB2312" pitchFamily="1" charset="-122"/>
              <a:ea typeface="楷体_GB2312" pitchFamily="1" charset="-122"/>
            </a:endParaRPr>
          </a:p>
        </p:txBody>
      </p:sp>
      <p:sp>
        <p:nvSpPr>
          <p:cNvPr id="22532" name="文本框 22531"/>
          <p:cNvSpPr txBox="1"/>
          <p:nvPr/>
        </p:nvSpPr>
        <p:spPr>
          <a:xfrm>
            <a:off x="381000" y="1752600"/>
            <a:ext cx="8001000" cy="145732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lnSpc>
                <a:spcPct val="140000"/>
              </a:lnSpc>
              <a:spcBef>
                <a:spcPct val="50000"/>
              </a:spcBef>
            </a:pPr>
            <a:r>
              <a:rPr lang="zh-CN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x-none" sz="32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）当</a:t>
            </a:r>
            <a:r>
              <a:rPr lang="zh-CN" altLang="en-US" sz="3200" b="1" dirty="0">
                <a:solidFill>
                  <a:srgbClr val="FF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受力面积</a:t>
            </a:r>
            <a:r>
              <a:rPr lang="zh-CN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相同时，</a:t>
            </a:r>
            <a:r>
              <a:rPr lang="en-US" altLang="x-none" sz="3200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_____</a:t>
            </a:r>
            <a:r>
              <a:rPr lang="zh-CN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越大，压力的作用效果越明显；</a:t>
            </a:r>
            <a:endParaRPr lang="zh-CN" altLang="en-US" sz="3200" b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2533" name="文本框 22532"/>
          <p:cNvSpPr txBox="1"/>
          <p:nvPr/>
        </p:nvSpPr>
        <p:spPr>
          <a:xfrm>
            <a:off x="457200" y="3451434"/>
            <a:ext cx="7848600" cy="145732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lnSpc>
                <a:spcPct val="140000"/>
              </a:lnSpc>
              <a:spcBef>
                <a:spcPct val="50000"/>
              </a:spcBef>
            </a:pPr>
            <a:r>
              <a:rPr lang="zh-CN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x-none" sz="32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）当</a:t>
            </a:r>
            <a:r>
              <a:rPr lang="zh-CN" altLang="en-US" sz="3200" b="1" dirty="0">
                <a:solidFill>
                  <a:srgbClr val="FF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压力</a:t>
            </a:r>
            <a:r>
              <a:rPr lang="zh-CN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相同时，</a:t>
            </a:r>
            <a:r>
              <a:rPr lang="en-US" altLang="x-none" sz="32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__________</a:t>
            </a:r>
            <a:r>
              <a:rPr lang="zh-CN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越小，压力的作用效果越明显。</a:t>
            </a:r>
            <a:endParaRPr lang="zh-CN" altLang="en-US" sz="3200" b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2534" name="文本框 22533"/>
          <p:cNvSpPr txBox="1"/>
          <p:nvPr/>
        </p:nvSpPr>
        <p:spPr>
          <a:xfrm>
            <a:off x="4800594" y="1801088"/>
            <a:ext cx="1943100" cy="57943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 algn="ctr">
              <a:spcBef>
                <a:spcPct val="50000"/>
              </a:spcBef>
            </a:pPr>
            <a:r>
              <a:rPr lang="zh-CN" altLang="en-US" sz="3200" b="1" dirty="0">
                <a:solidFill>
                  <a:srgbClr val="FF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压力</a:t>
            </a:r>
            <a:endParaRPr lang="zh-CN" altLang="en-US" sz="3200" b="1" dirty="0">
              <a:solidFill>
                <a:srgbClr val="FF33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2535" name="文本框 22534"/>
          <p:cNvSpPr txBox="1"/>
          <p:nvPr/>
        </p:nvSpPr>
        <p:spPr>
          <a:xfrm>
            <a:off x="3962416" y="3491636"/>
            <a:ext cx="3105150" cy="57943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 algn="ctr">
              <a:spcBef>
                <a:spcPct val="50000"/>
              </a:spcBef>
            </a:pPr>
            <a:r>
              <a:rPr lang="zh-CN" altLang="en-US" sz="3200" b="1" dirty="0">
                <a:solidFill>
                  <a:srgbClr val="FF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受力面积</a:t>
            </a:r>
            <a:endParaRPr lang="zh-CN" altLang="en-US" sz="3200" b="1" dirty="0">
              <a:solidFill>
                <a:srgbClr val="FF33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 tmFilter="0,0; .5, 1; 1, 1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22533" grpId="0"/>
      <p:bldP spid="22534" grpId="0"/>
      <p:bldP spid="2253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1507" name="组合 72706"/>
          <p:cNvGrpSpPr/>
          <p:nvPr/>
        </p:nvGrpSpPr>
        <p:grpSpPr>
          <a:xfrm>
            <a:off x="1553210" y="1007110"/>
            <a:ext cx="6248400" cy="2133600"/>
            <a:chOff x="720" y="2208"/>
            <a:chExt cx="3936" cy="1344"/>
          </a:xfrm>
        </p:grpSpPr>
        <p:sp>
          <p:nvSpPr>
            <p:cNvPr id="2" name="直接连接符 72707"/>
            <p:cNvSpPr/>
            <p:nvPr/>
          </p:nvSpPr>
          <p:spPr>
            <a:xfrm>
              <a:off x="720" y="2880"/>
              <a:ext cx="3936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21508" name="直接连接符 72708"/>
            <p:cNvSpPr/>
            <p:nvPr/>
          </p:nvSpPr>
          <p:spPr>
            <a:xfrm>
              <a:off x="1056" y="2352"/>
              <a:ext cx="0" cy="528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21509" name="直接连接符 72709"/>
            <p:cNvSpPr/>
            <p:nvPr/>
          </p:nvSpPr>
          <p:spPr>
            <a:xfrm>
              <a:off x="1056" y="2352"/>
              <a:ext cx="816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21510" name="直接连接符 72710"/>
            <p:cNvSpPr/>
            <p:nvPr/>
          </p:nvSpPr>
          <p:spPr>
            <a:xfrm>
              <a:off x="1872" y="2352"/>
              <a:ext cx="0" cy="528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21511" name="直接连接符 72711"/>
            <p:cNvSpPr/>
            <p:nvPr/>
          </p:nvSpPr>
          <p:spPr>
            <a:xfrm>
              <a:off x="2784" y="2208"/>
              <a:ext cx="0" cy="6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21512" name="直接连接符 72712"/>
            <p:cNvSpPr/>
            <p:nvPr/>
          </p:nvSpPr>
          <p:spPr>
            <a:xfrm>
              <a:off x="2784" y="2208"/>
              <a:ext cx="115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21513" name="直接连接符 72713"/>
            <p:cNvSpPr/>
            <p:nvPr/>
          </p:nvSpPr>
          <p:spPr>
            <a:xfrm>
              <a:off x="3936" y="2208"/>
              <a:ext cx="0" cy="6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21514" name="直接连接符 72714"/>
            <p:cNvSpPr/>
            <p:nvPr/>
          </p:nvSpPr>
          <p:spPr>
            <a:xfrm>
              <a:off x="1440" y="2880"/>
              <a:ext cx="0" cy="43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</p:spPr>
        </p:sp>
        <p:sp>
          <p:nvSpPr>
            <p:cNvPr id="21515" name="直接连接符 72715"/>
            <p:cNvSpPr/>
            <p:nvPr/>
          </p:nvSpPr>
          <p:spPr>
            <a:xfrm>
              <a:off x="3360" y="2880"/>
              <a:ext cx="0" cy="6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</p:spPr>
        </p:sp>
      </p:grpSp>
      <p:sp>
        <p:nvSpPr>
          <p:cNvPr id="3" name="文本框 72716"/>
          <p:cNvSpPr txBox="1"/>
          <p:nvPr/>
        </p:nvSpPr>
        <p:spPr>
          <a:xfrm>
            <a:off x="1377950" y="4073525"/>
            <a:ext cx="7696200" cy="1158240"/>
          </a:xfrm>
          <a:prstGeom prst="rect">
            <a:avLst/>
          </a:prstGeom>
          <a:noFill/>
          <a:ln w="12700">
            <a:noFill/>
          </a:ln>
        </p:spPr>
        <p:txBody>
          <a:bodyPr anchor="t">
            <a:spAutoFit/>
          </a:bodyPr>
          <a:p>
            <a:pPr lvl="0" indent="0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 = 200N                                F =600N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lvl="0" indent="0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S = 2m</a:t>
            </a:r>
            <a:r>
              <a:rPr lang="en-US" altLang="zh-CN" sz="2800" baseline="30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                           S = 3m</a:t>
            </a:r>
            <a:r>
              <a:rPr lang="en-US" altLang="zh-CN" sz="2800" baseline="30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endParaRPr lang="en-US" altLang="zh-CN" sz="2800" baseline="300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84" name=" 184"/>
          <p:cNvSpPr/>
          <p:nvPr/>
        </p:nvSpPr>
        <p:spPr>
          <a:xfrm>
            <a:off x="2536825" y="4073525"/>
            <a:ext cx="107950" cy="10795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 184"/>
          <p:cNvSpPr/>
          <p:nvPr/>
        </p:nvSpPr>
        <p:spPr>
          <a:xfrm>
            <a:off x="5584825" y="4019550"/>
            <a:ext cx="107950" cy="10795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 6"/>
          <p:cNvSpPr/>
          <p:nvPr/>
        </p:nvSpPr>
        <p:spPr>
          <a:xfrm>
            <a:off x="2642235" y="2073910"/>
            <a:ext cx="108000" cy="10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7" name=" 6"/>
          <p:cNvSpPr/>
          <p:nvPr/>
        </p:nvSpPr>
        <p:spPr>
          <a:xfrm>
            <a:off x="5690235" y="2073910"/>
            <a:ext cx="108000" cy="10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grpSp>
        <p:nvGrpSpPr>
          <p:cNvPr id="7172" name="组合 7171"/>
          <p:cNvGrpSpPr/>
          <p:nvPr/>
        </p:nvGrpSpPr>
        <p:grpSpPr>
          <a:xfrm rot="0">
            <a:off x="2696210" y="2073910"/>
            <a:ext cx="168275" cy="187325"/>
            <a:chOff x="0" y="0"/>
            <a:chExt cx="432" cy="336"/>
          </a:xfrm>
        </p:grpSpPr>
        <p:sp>
          <p:nvSpPr>
            <p:cNvPr id="15364" name="直接连接符 7172"/>
            <p:cNvSpPr/>
            <p:nvPr/>
          </p:nvSpPr>
          <p:spPr>
            <a:xfrm>
              <a:off x="432" y="0"/>
              <a:ext cx="0" cy="336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365" name="直接连接符 7173"/>
            <p:cNvSpPr/>
            <p:nvPr/>
          </p:nvSpPr>
          <p:spPr>
            <a:xfrm>
              <a:off x="0" y="336"/>
              <a:ext cx="432" cy="0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8" name="组合 7"/>
          <p:cNvGrpSpPr/>
          <p:nvPr/>
        </p:nvGrpSpPr>
        <p:grpSpPr>
          <a:xfrm rot="0">
            <a:off x="5744210" y="2073910"/>
            <a:ext cx="168275" cy="187325"/>
            <a:chOff x="0" y="0"/>
            <a:chExt cx="432" cy="336"/>
          </a:xfrm>
        </p:grpSpPr>
        <p:sp>
          <p:nvSpPr>
            <p:cNvPr id="9" name="直接连接符 7172"/>
            <p:cNvSpPr/>
            <p:nvPr/>
          </p:nvSpPr>
          <p:spPr>
            <a:xfrm>
              <a:off x="432" y="0"/>
              <a:ext cx="0" cy="336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0" name="直接连接符 7173"/>
            <p:cNvSpPr/>
            <p:nvPr/>
          </p:nvSpPr>
          <p:spPr>
            <a:xfrm>
              <a:off x="0" y="336"/>
              <a:ext cx="432" cy="0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84" grpId="0" bldLvl="0" animBg="1"/>
      <p:bldP spid="4" grpId="0" bldLvl="0" animBg="1"/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文本框 23553"/>
          <p:cNvSpPr txBox="1"/>
          <p:nvPr/>
        </p:nvSpPr>
        <p:spPr>
          <a:xfrm>
            <a:off x="1343080" y="2300288"/>
            <a:ext cx="7800919" cy="707886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 indent="0"/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表示压力作用效果的物理量。</a:t>
            </a:r>
            <a:endParaRPr lang="zh-CN" altLang="en-US" sz="4000" b="1" dirty="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3555" name="文本框 23554"/>
          <p:cNvSpPr txBox="1"/>
          <p:nvPr/>
        </p:nvSpPr>
        <p:spPr>
          <a:xfrm>
            <a:off x="914400" y="4800600"/>
            <a:ext cx="8001000" cy="13112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/>
            <a:r>
              <a:rPr lang="zh-CN" altLang="en-US" sz="4000" dirty="0">
                <a:solidFill>
                  <a:srgbClr val="000000"/>
                </a:solidFill>
                <a:latin typeface="Times New Roman" panose="02020603050405020304" pitchFamily="18" charset="0"/>
                <a:ea typeface="华文行楷" pitchFamily="2" charset="-122"/>
              </a:rPr>
              <a:t>数值上等于物体单位面积上受到的压力。</a:t>
            </a:r>
            <a:endParaRPr lang="zh-CN" altLang="en-US" sz="4000" dirty="0">
              <a:solidFill>
                <a:srgbClr val="000000"/>
              </a:solidFill>
              <a:latin typeface="Times New Roman" panose="02020603050405020304" pitchFamily="18" charset="0"/>
              <a:ea typeface="华文行楷" pitchFamily="2" charset="-122"/>
            </a:endParaRPr>
          </a:p>
        </p:txBody>
      </p:sp>
      <p:sp>
        <p:nvSpPr>
          <p:cNvPr id="23556" name="矩形 23555"/>
          <p:cNvSpPr/>
          <p:nvPr/>
        </p:nvSpPr>
        <p:spPr>
          <a:xfrm>
            <a:off x="990600" y="304800"/>
            <a:ext cx="6248330" cy="9906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indent="0" algn="ctr"/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   二</a:t>
            </a:r>
            <a:r>
              <a:rPr lang="en-US" altLang="x-none" sz="44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.  </a:t>
            </a: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压 强</a:t>
            </a:r>
            <a:endParaRPr lang="zh-CN" altLang="en-US" sz="44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23557" name="矩形 23556"/>
          <p:cNvSpPr/>
          <p:nvPr/>
        </p:nvSpPr>
        <p:spPr>
          <a:xfrm>
            <a:off x="762100" y="1600200"/>
            <a:ext cx="3276600" cy="6413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/>
            <a:r>
              <a:rPr lang="en-US" altLang="x-none" b="1" dirty="0">
                <a:solidFill>
                  <a:srgbClr val="D60093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altLang="en-US" b="1" dirty="0">
                <a:solidFill>
                  <a:srgbClr val="D60093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、物理意义：</a:t>
            </a:r>
            <a:endParaRPr lang="zh-CN" altLang="en-US" b="1" dirty="0">
              <a:solidFill>
                <a:srgbClr val="D60093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3558" name="文本框 23557"/>
          <p:cNvSpPr txBox="1"/>
          <p:nvPr/>
        </p:nvSpPr>
        <p:spPr>
          <a:xfrm>
            <a:off x="894080" y="3200400"/>
            <a:ext cx="2895600" cy="6413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/>
            <a:r>
              <a:rPr lang="en-US" altLang="x-none" b="1" dirty="0">
                <a:solidFill>
                  <a:srgbClr val="CC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en-US" b="1" dirty="0">
                <a:solidFill>
                  <a:srgbClr val="CC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、定义：</a:t>
            </a:r>
            <a:endParaRPr lang="zh-CN" altLang="en-US" b="1" dirty="0">
              <a:solidFill>
                <a:srgbClr val="CC0066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3559" name="文本框 23558"/>
          <p:cNvSpPr txBox="1"/>
          <p:nvPr/>
        </p:nvSpPr>
        <p:spPr>
          <a:xfrm>
            <a:off x="1371600" y="3886200"/>
            <a:ext cx="6670416" cy="646331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/>
            <a:r>
              <a:rPr lang="zh-CN" altLang="en-US" b="1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物体所受压力与受力面积之比。</a:t>
            </a:r>
            <a:endParaRPr lang="zh-CN" altLang="en-US" b="1" dirty="0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23560" name="图片 23559" descr="png-0511"/>
          <p:cNvPicPr>
            <a:picLocks noChangeAspect="1"/>
          </p:cNvPicPr>
          <p:nvPr/>
        </p:nvPicPr>
        <p:blipFill>
          <a:blip r:embed="rId1" cstate="print"/>
          <a:srcRect t="11765" b="5882"/>
          <a:stretch>
            <a:fillRect/>
          </a:stretch>
        </p:blipFill>
        <p:spPr>
          <a:xfrm>
            <a:off x="7772400" y="304800"/>
            <a:ext cx="838200" cy="692150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9" name="直接连接符 8"/>
          <p:cNvCxnSpPr/>
          <p:nvPr/>
        </p:nvCxnSpPr>
        <p:spPr>
          <a:xfrm>
            <a:off x="304912" y="1295456"/>
            <a:ext cx="7867538" cy="0"/>
          </a:xfrm>
          <a:prstGeom prst="line">
            <a:avLst/>
          </a:prstGeom>
          <a:ln w="38100"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684213" y="765175"/>
            <a:ext cx="0" cy="5111750"/>
          </a:xfrm>
          <a:prstGeom prst="line">
            <a:avLst/>
          </a:prstGeom>
          <a:ln w="38100"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" name="箭头: 下弧形 1"/>
          <p:cNvSpPr/>
          <p:nvPr/>
        </p:nvSpPr>
        <p:spPr>
          <a:xfrm rot="13870543">
            <a:off x="7646086" y="3850752"/>
            <a:ext cx="1824491" cy="940845"/>
          </a:xfrm>
          <a:prstGeom prst="curvedUpArrow">
            <a:avLst/>
          </a:prstGeom>
          <a:pattFill prst="pct90">
            <a:fgClr>
              <a:srgbClr val="00B05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/>
      <p:bldP spid="23556" grpId="0"/>
      <p:bldP spid="23557" grpId="0"/>
      <p:bldP spid="23558" grpId="0"/>
      <p:bldP spid="23559" grpId="0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-30576" y="304882"/>
            <a:ext cx="9174226" cy="640080"/>
          </a:xfrm>
          <a:prstGeom prst="rect">
            <a:avLst/>
          </a:prstGeom>
          <a:solidFill>
            <a:srgbClr val="FFCCFF">
              <a:alpha val="38000"/>
            </a:srgbClr>
          </a:solidFill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游戏一：</a:t>
            </a:r>
            <a:r>
              <a:rPr lang="zh-CN" altLang="en-US" b="1" dirty="0">
                <a:solidFill>
                  <a:srgbClr val="FF0000"/>
                </a:solidFill>
              </a:rPr>
              <a:t>一位同学踩放在一个气球上的木板</a:t>
            </a:r>
            <a:endParaRPr lang="en-US" altLang="zh-CN" b="1" dirty="0">
              <a:solidFill>
                <a:srgbClr val="FF0000"/>
              </a:solidFill>
            </a:endParaRPr>
          </a:p>
        </p:txBody>
      </p:sp>
      <p:pic>
        <p:nvPicPr>
          <p:cNvPr id="5" name="图片 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672" y="2819416"/>
            <a:ext cx="9677266" cy="4230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2"/>
          <p:cNvSpPr>
            <a:spLocks noChangeArrowheads="1"/>
          </p:cNvSpPr>
          <p:nvPr/>
        </p:nvSpPr>
        <p:spPr bwMode="auto">
          <a:xfrm>
            <a:off x="3048040" y="4419574"/>
            <a:ext cx="556245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7200" b="1" i="1" dirty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力的体验</a:t>
            </a:r>
            <a:endParaRPr lang="en-US" altLang="zh-CN" sz="7200" b="1" i="1" dirty="0">
              <a:solidFill>
                <a:srgbClr val="333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0" y="1524051"/>
            <a:ext cx="9143650" cy="640080"/>
          </a:xfrm>
          <a:prstGeom prst="rect">
            <a:avLst/>
          </a:prstGeom>
          <a:solidFill>
            <a:srgbClr val="92D050">
              <a:alpha val="36000"/>
            </a:srgbClr>
          </a:solidFill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游戏二：</a:t>
            </a:r>
            <a:r>
              <a:rPr lang="zh-CN" altLang="en-US" b="1" dirty="0">
                <a:solidFill>
                  <a:srgbClr val="FF0000"/>
                </a:solidFill>
              </a:rPr>
              <a:t>一位同学踩放在几个气球上的木板</a:t>
            </a:r>
            <a:endParaRPr lang="en-US" altLang="zh-CN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2" grpId="0" bldLvl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标题 24577"/>
          <p:cNvSpPr>
            <a:spLocks noGrp="1"/>
          </p:cNvSpPr>
          <p:nvPr>
            <p:ph type="title"/>
          </p:nvPr>
        </p:nvSpPr>
        <p:spPr>
          <a:xfrm>
            <a:off x="-322263" y="1239172"/>
            <a:ext cx="4759325" cy="990600"/>
          </a:xfrm>
        </p:spPr>
        <p:txBody>
          <a:bodyPr anchor="ctr"/>
          <a:lstStyle/>
          <a:p>
            <a:r>
              <a:rPr lang="en-US" altLang="x-none" sz="4000" b="1" dirty="0">
                <a:solidFill>
                  <a:srgbClr val="D60093"/>
                </a:solidFill>
              </a:rPr>
              <a:t>3</a:t>
            </a:r>
            <a:r>
              <a:rPr lang="zh-CN" altLang="en-US" sz="4000" b="1" dirty="0">
                <a:solidFill>
                  <a:srgbClr val="D60093"/>
                </a:solidFill>
              </a:rPr>
              <a:t>、公式</a:t>
            </a:r>
            <a:endParaRPr lang="zh-CN" altLang="en-US" sz="4000" b="1" dirty="0">
              <a:solidFill>
                <a:srgbClr val="D60093"/>
              </a:solidFill>
            </a:endParaRPr>
          </a:p>
        </p:txBody>
      </p:sp>
      <p:sp>
        <p:nvSpPr>
          <p:cNvPr id="32770" name="文本框 24578"/>
          <p:cNvSpPr txBox="1"/>
          <p:nvPr/>
        </p:nvSpPr>
        <p:spPr>
          <a:xfrm>
            <a:off x="1219200" y="2119313"/>
            <a:ext cx="1295400" cy="6413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zh-CN" alt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压强</a:t>
            </a:r>
            <a:endParaRPr lang="zh-CN" altLang="en-US" b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32771" name="组合 24579"/>
          <p:cNvGrpSpPr/>
          <p:nvPr/>
        </p:nvGrpSpPr>
        <p:grpSpPr>
          <a:xfrm>
            <a:off x="2473960" y="2388670"/>
            <a:ext cx="381000" cy="76200"/>
            <a:chOff x="0" y="0"/>
            <a:chExt cx="336" cy="96"/>
          </a:xfrm>
        </p:grpSpPr>
        <p:sp>
          <p:nvSpPr>
            <p:cNvPr id="32772" name="直接连接符 24580"/>
            <p:cNvSpPr/>
            <p:nvPr/>
          </p:nvSpPr>
          <p:spPr>
            <a:xfrm>
              <a:off x="0" y="0"/>
              <a:ext cx="33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2773" name="直接连接符 24581"/>
            <p:cNvSpPr/>
            <p:nvPr/>
          </p:nvSpPr>
          <p:spPr>
            <a:xfrm>
              <a:off x="0" y="96"/>
              <a:ext cx="33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32774" name="直接连接符 24582"/>
          <p:cNvSpPr/>
          <p:nvPr/>
        </p:nvSpPr>
        <p:spPr>
          <a:xfrm>
            <a:off x="3172951" y="2501900"/>
            <a:ext cx="1524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4584" name="文本框 24583"/>
          <p:cNvSpPr txBox="1"/>
          <p:nvPr/>
        </p:nvSpPr>
        <p:spPr>
          <a:xfrm>
            <a:off x="3429000" y="1957387"/>
            <a:ext cx="10668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压力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4585" name="文本框 24584"/>
          <p:cNvSpPr txBox="1"/>
          <p:nvPr/>
        </p:nvSpPr>
        <p:spPr>
          <a:xfrm>
            <a:off x="3086100" y="2574131"/>
            <a:ext cx="25146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受力面积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4586" name="文本框 24585"/>
          <p:cNvSpPr txBox="1"/>
          <p:nvPr/>
        </p:nvSpPr>
        <p:spPr>
          <a:xfrm>
            <a:off x="1624085" y="3336925"/>
            <a:ext cx="1066800" cy="10985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/>
            <a:r>
              <a:rPr lang="en-US" altLang="x-none" sz="6600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p</a:t>
            </a:r>
            <a:endParaRPr lang="en-US" altLang="x-none" sz="6600" i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24587" name="组合 24586"/>
          <p:cNvGrpSpPr/>
          <p:nvPr/>
        </p:nvGrpSpPr>
        <p:grpSpPr>
          <a:xfrm>
            <a:off x="2362200" y="3886200"/>
            <a:ext cx="381000" cy="152400"/>
            <a:chOff x="0" y="0"/>
            <a:chExt cx="336" cy="96"/>
          </a:xfrm>
        </p:grpSpPr>
        <p:sp>
          <p:nvSpPr>
            <p:cNvPr id="32779" name="直接连接符 24587"/>
            <p:cNvSpPr/>
            <p:nvPr/>
          </p:nvSpPr>
          <p:spPr>
            <a:xfrm>
              <a:off x="0" y="0"/>
              <a:ext cx="336" cy="0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2780" name="直接连接符 24588"/>
            <p:cNvSpPr/>
            <p:nvPr/>
          </p:nvSpPr>
          <p:spPr>
            <a:xfrm>
              <a:off x="0" y="96"/>
              <a:ext cx="336" cy="0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24590" name="直接连接符 24589"/>
          <p:cNvSpPr/>
          <p:nvPr/>
        </p:nvSpPr>
        <p:spPr>
          <a:xfrm>
            <a:off x="2895600" y="3962400"/>
            <a:ext cx="1447800" cy="0"/>
          </a:xfrm>
          <a:prstGeom prst="line">
            <a:avLst/>
          </a:prstGeom>
          <a:ln w="381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4591" name="文本框 24590"/>
          <p:cNvSpPr txBox="1"/>
          <p:nvPr/>
        </p:nvSpPr>
        <p:spPr>
          <a:xfrm>
            <a:off x="3276634" y="3124200"/>
            <a:ext cx="838166" cy="76200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en-US" altLang="x-none" sz="4400" b="1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endParaRPr lang="en-US" altLang="x-none" sz="4400" b="1" i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4592" name="文本框 24591"/>
          <p:cNvSpPr txBox="1"/>
          <p:nvPr/>
        </p:nvSpPr>
        <p:spPr>
          <a:xfrm>
            <a:off x="3172951" y="3962400"/>
            <a:ext cx="713249" cy="823913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en-US" altLang="x-none" sz="4800" b="1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S</a:t>
            </a:r>
            <a:endParaRPr lang="en-US" altLang="x-none" sz="4800" b="1" i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4593" name="直接连接符 24592"/>
          <p:cNvSpPr/>
          <p:nvPr/>
        </p:nvSpPr>
        <p:spPr>
          <a:xfrm>
            <a:off x="3782551" y="3639602"/>
            <a:ext cx="990600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24594" name="直接连接符 24593"/>
          <p:cNvSpPr/>
          <p:nvPr/>
        </p:nvSpPr>
        <p:spPr>
          <a:xfrm>
            <a:off x="3782551" y="4419574"/>
            <a:ext cx="914400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24595" name="文本框 24594"/>
          <p:cNvSpPr txBox="1"/>
          <p:nvPr/>
        </p:nvSpPr>
        <p:spPr>
          <a:xfrm>
            <a:off x="4775220" y="3356908"/>
            <a:ext cx="43434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压力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4596" name="文本框 24595"/>
          <p:cNvSpPr txBox="1"/>
          <p:nvPr/>
        </p:nvSpPr>
        <p:spPr>
          <a:xfrm>
            <a:off x="4620875" y="4108750"/>
            <a:ext cx="4523125" cy="518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受力面积</a:t>
            </a:r>
            <a:endParaRPr lang="zh-CN" altLang="en-US" sz="2800" b="1" dirty="0">
              <a:solidFill>
                <a:srgbClr val="333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32794" name="图片 24602" descr="png-0511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7696200" y="152400"/>
            <a:ext cx="914400" cy="914400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24" name="直接连接符 23"/>
          <p:cNvCxnSpPr/>
          <p:nvPr/>
        </p:nvCxnSpPr>
        <p:spPr>
          <a:xfrm>
            <a:off x="304912" y="1295456"/>
            <a:ext cx="7867538" cy="0"/>
          </a:xfrm>
          <a:prstGeom prst="line">
            <a:avLst/>
          </a:prstGeom>
          <a:ln w="38100"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>
            <a:off x="684213" y="765175"/>
            <a:ext cx="0" cy="5111750"/>
          </a:xfrm>
          <a:prstGeom prst="line">
            <a:avLst/>
          </a:prstGeom>
          <a:ln w="38100"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6" name="矩形 25"/>
          <p:cNvSpPr/>
          <p:nvPr/>
        </p:nvSpPr>
        <p:spPr>
          <a:xfrm>
            <a:off x="990635" y="310969"/>
            <a:ext cx="6248330" cy="9906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indent="0" algn="ctr"/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   二</a:t>
            </a:r>
            <a:r>
              <a:rPr lang="en-US" altLang="x-none" sz="44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.  </a:t>
            </a: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压 强</a:t>
            </a:r>
            <a:endParaRPr lang="zh-CN" altLang="en-US" sz="44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2" name="箭头: 下 1"/>
          <p:cNvSpPr/>
          <p:nvPr/>
        </p:nvSpPr>
        <p:spPr>
          <a:xfrm>
            <a:off x="2377440" y="2652276"/>
            <a:ext cx="533400" cy="987326"/>
          </a:xfrm>
          <a:prstGeom prst="downArrow">
            <a:avLst/>
          </a:prstGeom>
          <a:pattFill prst="pct80">
            <a:fgClr>
              <a:srgbClr val="3333FF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4" grpId="0"/>
      <p:bldP spid="24585" grpId="0"/>
      <p:bldP spid="24586" grpId="0"/>
      <p:bldP spid="24591" grpId="0"/>
      <p:bldP spid="24592" grpId="0"/>
      <p:bldP spid="24595" grpId="0"/>
      <p:bldP spid="24596" grpId="0"/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文本框 25601"/>
          <p:cNvSpPr txBox="1"/>
          <p:nvPr/>
        </p:nvSpPr>
        <p:spPr>
          <a:xfrm>
            <a:off x="2362200" y="3886200"/>
            <a:ext cx="5867400" cy="10668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/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1" charset="-122"/>
              </a:rPr>
              <a:t>专用名称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1" charset="-122"/>
              </a:rPr>
              <a:t>——</a:t>
            </a:r>
            <a:r>
              <a:rPr lang="zh-CN" altLang="en-US" b="1" dirty="0">
                <a:solidFill>
                  <a:srgbClr val="FF3300"/>
                </a:solidFill>
                <a:latin typeface="Times New Roman" panose="02020603050405020304" pitchFamily="18" charset="0"/>
                <a:ea typeface="楷体_GB2312" pitchFamily="1" charset="-122"/>
              </a:rPr>
              <a:t>帕斯卡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楷体_GB2312" pitchFamily="1" charset="-122"/>
              </a:rPr>
              <a:t>（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1" charset="-122"/>
              </a:rPr>
              <a:t>简称帕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楷体_GB2312" pitchFamily="1" charset="-122"/>
              </a:rPr>
              <a:t>）</a:t>
            </a:r>
            <a:r>
              <a:rPr lang="zh-CN" altLang="en-US" sz="4000" b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楷体_GB2312" pitchFamily="1" charset="-122"/>
              </a:rPr>
              <a:t>  </a:t>
            </a:r>
            <a:r>
              <a:rPr lang="zh-CN" altLang="en-US" sz="2800" b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楷体_GB2312" pitchFamily="1" charset="-122"/>
              </a:rPr>
              <a:t>           </a:t>
            </a:r>
            <a:endParaRPr lang="zh-CN" altLang="en-US" sz="2800" b="1" baseline="30000" dirty="0">
              <a:solidFill>
                <a:schemeClr val="tx1"/>
              </a:solidFill>
              <a:latin typeface="Times New Roman" panose="02020603050405020304" pitchFamily="18" charset="0"/>
              <a:ea typeface="楷体_GB2312" pitchFamily="1" charset="-122"/>
            </a:endParaRPr>
          </a:p>
          <a:p>
            <a:pPr lvl="0" indent="0"/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1" charset="-122"/>
              </a:rPr>
              <a:t>1 Pa  = 1 N / m</a:t>
            </a:r>
            <a:r>
              <a:rPr lang="en-US" altLang="x-none" sz="2800" b="1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楷体_GB2312" pitchFamily="1" charset="-122"/>
              </a:rPr>
              <a:t>2</a:t>
            </a:r>
            <a:r>
              <a:rPr lang="en-US" altLang="x-none" sz="2800" b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楷体_GB2312" pitchFamily="1" charset="-122"/>
              </a:rPr>
              <a:t> </a:t>
            </a:r>
            <a:r>
              <a:rPr lang="zh-CN" altLang="en-US" sz="2800" b="1" dirty="0">
                <a:solidFill>
                  <a:srgbClr val="3333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（国际单位制中）</a:t>
            </a:r>
            <a:r>
              <a:rPr lang="zh-CN" altLang="en-US" sz="2800" dirty="0">
                <a:solidFill>
                  <a:srgbClr val="FF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en-US" altLang="x-none" sz="2800" dirty="0">
              <a:solidFill>
                <a:srgbClr val="FF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5603" name="文本框 25602"/>
          <p:cNvSpPr txBox="1"/>
          <p:nvPr/>
        </p:nvSpPr>
        <p:spPr>
          <a:xfrm>
            <a:off x="753527" y="4901827"/>
            <a:ext cx="7543602" cy="1323439"/>
          </a:xfrm>
          <a:prstGeom prst="rect">
            <a:avLst/>
          </a:prstGeom>
          <a:solidFill>
            <a:srgbClr val="FFCCFF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1" charset="-122"/>
              </a:rPr>
              <a:t>“</a:t>
            </a:r>
            <a:r>
              <a:rPr lang="en-US" altLang="x-none" sz="3200" b="1" dirty="0">
                <a:solidFill>
                  <a:srgbClr val="FF3300"/>
                </a:solidFill>
                <a:latin typeface="Times New Roman" panose="02020603050405020304" pitchFamily="18" charset="0"/>
                <a:ea typeface="楷体_GB2312" pitchFamily="1" charset="-122"/>
              </a:rPr>
              <a:t>1</a:t>
            </a:r>
            <a:r>
              <a:rPr lang="zh-CN" altLang="en-US" sz="3200" b="1" dirty="0">
                <a:solidFill>
                  <a:srgbClr val="FF3300"/>
                </a:solidFill>
                <a:latin typeface="Times New Roman" panose="02020603050405020304" pitchFamily="18" charset="0"/>
                <a:ea typeface="楷体_GB2312" pitchFamily="1" charset="-122"/>
              </a:rPr>
              <a:t>帕”的含义</a:t>
            </a:r>
            <a:r>
              <a:rPr lang="en-US" altLang="x-none" sz="3200" b="1" dirty="0">
                <a:solidFill>
                  <a:srgbClr val="FF3300"/>
                </a:solidFill>
                <a:latin typeface="Times New Roman" panose="02020603050405020304" pitchFamily="18" charset="0"/>
                <a:ea typeface="楷体_GB2312" pitchFamily="1" charset="-122"/>
              </a:rPr>
              <a:t>: 1</a:t>
            </a:r>
            <a:r>
              <a:rPr lang="zh-CN" altLang="en-US" sz="3200" b="1" dirty="0">
                <a:solidFill>
                  <a:srgbClr val="FF3300"/>
                </a:solidFill>
                <a:latin typeface="Times New Roman" panose="02020603050405020304" pitchFamily="18" charset="0"/>
                <a:ea typeface="楷体_GB2312" pitchFamily="1" charset="-122"/>
              </a:rPr>
              <a:t>平方米的面积上</a:t>
            </a:r>
            <a:endParaRPr lang="en-US" altLang="zh-CN" sz="3200" b="1" dirty="0">
              <a:solidFill>
                <a:srgbClr val="FF3300"/>
              </a:solidFill>
              <a:latin typeface="Times New Roman" panose="02020603050405020304" pitchFamily="18" charset="0"/>
              <a:ea typeface="楷体_GB2312" pitchFamily="1" charset="-122"/>
            </a:endParaRPr>
          </a:p>
          <a:p>
            <a:pPr lvl="0" indent="0">
              <a:spcBef>
                <a:spcPct val="50000"/>
              </a:spcBef>
            </a:pPr>
            <a:r>
              <a:rPr lang="zh-CN" altLang="en-US" sz="3200" b="1" dirty="0">
                <a:solidFill>
                  <a:srgbClr val="FF3300"/>
                </a:solidFill>
                <a:latin typeface="Times New Roman" panose="02020603050405020304" pitchFamily="18" charset="0"/>
                <a:ea typeface="楷体_GB2312" pitchFamily="1" charset="-122"/>
              </a:rPr>
              <a:t>                             受到的压力是</a:t>
            </a:r>
            <a:r>
              <a:rPr lang="en-US" altLang="x-none" sz="3200" b="1" dirty="0">
                <a:solidFill>
                  <a:srgbClr val="FF3300"/>
                </a:solidFill>
                <a:latin typeface="Times New Roman" panose="02020603050405020304" pitchFamily="18" charset="0"/>
                <a:ea typeface="楷体_GB2312" pitchFamily="1" charset="-122"/>
              </a:rPr>
              <a:t>1</a:t>
            </a:r>
            <a:r>
              <a:rPr lang="zh-CN" altLang="en-US" sz="3200" b="1" dirty="0">
                <a:solidFill>
                  <a:srgbClr val="FF3300"/>
                </a:solidFill>
                <a:latin typeface="Times New Roman" panose="02020603050405020304" pitchFamily="18" charset="0"/>
                <a:ea typeface="楷体_GB2312" pitchFamily="1" charset="-122"/>
              </a:rPr>
              <a:t>牛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1" charset="-122"/>
              </a:rPr>
              <a:t>。</a:t>
            </a:r>
            <a:endParaRPr lang="zh-CN" alt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楷体_GB2312" pitchFamily="1" charset="-122"/>
            </a:endParaRPr>
          </a:p>
        </p:txBody>
      </p:sp>
      <p:sp>
        <p:nvSpPr>
          <p:cNvPr id="25604" name="矩形 25603"/>
          <p:cNvSpPr/>
          <p:nvPr/>
        </p:nvSpPr>
        <p:spPr>
          <a:xfrm>
            <a:off x="756990" y="1341438"/>
            <a:ext cx="3733800" cy="7016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/>
            <a:r>
              <a:rPr lang="en-US" altLang="x-none" sz="4000" b="1" dirty="0">
                <a:solidFill>
                  <a:srgbClr val="CC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r>
              <a:rPr lang="zh-CN" altLang="en-US" sz="4000" b="1" dirty="0">
                <a:solidFill>
                  <a:srgbClr val="CC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、单位：</a:t>
            </a:r>
            <a:endParaRPr lang="zh-CN" altLang="en-US" sz="4000" b="1" dirty="0">
              <a:solidFill>
                <a:srgbClr val="CC0066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33796" name="组合 25604"/>
          <p:cNvGrpSpPr/>
          <p:nvPr/>
        </p:nvGrpSpPr>
        <p:grpSpPr>
          <a:xfrm>
            <a:off x="1428750" y="1996440"/>
            <a:ext cx="2686050" cy="1295400"/>
            <a:chOff x="0" y="0"/>
            <a:chExt cx="1692" cy="816"/>
          </a:xfrm>
        </p:grpSpPr>
        <p:sp>
          <p:nvSpPr>
            <p:cNvPr id="33797" name="矩形 25605"/>
            <p:cNvSpPr/>
            <p:nvPr/>
          </p:nvSpPr>
          <p:spPr>
            <a:xfrm>
              <a:off x="0" y="0"/>
              <a:ext cx="1680" cy="816"/>
            </a:xfrm>
            <a:prstGeom prst="rect">
              <a:avLst/>
            </a:prstGeom>
            <a:solidFill>
              <a:srgbClr val="FFFF99"/>
            </a:solidFill>
            <a:ln w="9525">
              <a:noFill/>
            </a:ln>
          </p:spPr>
          <p:txBody>
            <a:bodyPr anchor="t"/>
            <a:lstStyle/>
            <a:p>
              <a:pPr lvl="0" indent="0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pSp>
          <p:nvGrpSpPr>
            <p:cNvPr id="33798" name="组合 25606"/>
            <p:cNvGrpSpPr/>
            <p:nvPr/>
          </p:nvGrpSpPr>
          <p:grpSpPr>
            <a:xfrm>
              <a:off x="0" y="0"/>
              <a:ext cx="1692" cy="796"/>
              <a:chOff x="0" y="0"/>
              <a:chExt cx="1692" cy="796"/>
            </a:xfrm>
          </p:grpSpPr>
          <p:sp>
            <p:nvSpPr>
              <p:cNvPr id="33799" name="文本框 25607"/>
              <p:cNvSpPr txBox="1"/>
              <p:nvPr/>
            </p:nvSpPr>
            <p:spPr>
              <a:xfrm>
                <a:off x="0" y="228"/>
                <a:ext cx="771" cy="32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>
                <a:spAutoFit/>
              </a:bodyPr>
              <a:lstStyle/>
              <a:p>
                <a:pPr lvl="0" indent="0"/>
                <a:r>
                  <a:rPr lang="zh-CN" altLang="en-US" sz="2800" b="1" dirty="0">
                    <a:solidFill>
                      <a:schemeClr val="tx1"/>
                    </a:solidFill>
                    <a:latin typeface="华文中宋" pitchFamily="2" charset="-122"/>
                    <a:ea typeface="华文中宋" pitchFamily="2" charset="-122"/>
                  </a:rPr>
                  <a:t>压强 </a:t>
                </a:r>
                <a:r>
                  <a:rPr lang="en-US" altLang="x-none" sz="2800" b="1" dirty="0">
                    <a:solidFill>
                      <a:schemeClr val="tx1"/>
                    </a:solidFill>
                    <a:latin typeface="华文中宋" pitchFamily="2" charset="-122"/>
                    <a:ea typeface="华文中宋" pitchFamily="2" charset="-122"/>
                  </a:rPr>
                  <a:t>=</a:t>
                </a:r>
                <a:endParaRPr lang="en-US" altLang="x-none" sz="2800" b="1" dirty="0">
                  <a:solidFill>
                    <a:schemeClr val="tx1"/>
                  </a:solidFill>
                  <a:latin typeface="华文中宋" pitchFamily="2" charset="-122"/>
                  <a:ea typeface="华文中宋" pitchFamily="2" charset="-122"/>
                </a:endParaRPr>
              </a:p>
            </p:txBody>
          </p:sp>
          <p:sp>
            <p:nvSpPr>
              <p:cNvPr id="33800" name="直接连接符 25608"/>
              <p:cNvSpPr/>
              <p:nvPr/>
            </p:nvSpPr>
            <p:spPr>
              <a:xfrm>
                <a:off x="816" y="408"/>
                <a:ext cx="720" cy="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33801" name="文本框 25609"/>
              <p:cNvSpPr txBox="1"/>
              <p:nvPr/>
            </p:nvSpPr>
            <p:spPr>
              <a:xfrm>
                <a:off x="820" y="0"/>
                <a:ext cx="631" cy="32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lstStyle/>
              <a:p>
                <a:pPr lvl="0" indent="0"/>
                <a:r>
                  <a:rPr lang="zh-CN" altLang="en-US" sz="2800" b="1" dirty="0">
                    <a:solidFill>
                      <a:schemeClr val="tx1"/>
                    </a:solidFill>
                    <a:latin typeface="华文中宋" pitchFamily="2" charset="-122"/>
                    <a:ea typeface="华文中宋" pitchFamily="2" charset="-122"/>
                  </a:rPr>
                  <a:t>压力</a:t>
                </a:r>
                <a:endParaRPr lang="zh-CN" altLang="en-US" sz="2800" b="1" dirty="0">
                  <a:solidFill>
                    <a:schemeClr val="tx1"/>
                  </a:solidFill>
                  <a:latin typeface="华文中宋" pitchFamily="2" charset="-122"/>
                  <a:ea typeface="华文中宋" pitchFamily="2" charset="-122"/>
                </a:endParaRPr>
              </a:p>
            </p:txBody>
          </p:sp>
          <p:sp>
            <p:nvSpPr>
              <p:cNvPr id="33802" name="文本框 25610"/>
              <p:cNvSpPr txBox="1"/>
              <p:nvPr/>
            </p:nvSpPr>
            <p:spPr>
              <a:xfrm>
                <a:off x="680" y="469"/>
                <a:ext cx="1012" cy="32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>
                <a:spAutoFit/>
              </a:bodyPr>
              <a:lstStyle/>
              <a:p>
                <a:pPr lvl="0" indent="0"/>
                <a:r>
                  <a:rPr lang="zh-CN" altLang="en-US" sz="2800" b="1" dirty="0">
                    <a:solidFill>
                      <a:schemeClr val="tx1"/>
                    </a:solidFill>
                    <a:latin typeface="华文中宋" pitchFamily="2" charset="-122"/>
                    <a:ea typeface="华文中宋" pitchFamily="2" charset="-122"/>
                  </a:rPr>
                  <a:t>受力面积</a:t>
                </a:r>
                <a:endParaRPr lang="zh-CN" altLang="en-US" sz="2800" b="1" dirty="0">
                  <a:solidFill>
                    <a:schemeClr val="tx1"/>
                  </a:solidFill>
                  <a:latin typeface="华文中宋" pitchFamily="2" charset="-122"/>
                  <a:ea typeface="华文中宋" pitchFamily="2" charset="-122"/>
                </a:endParaRPr>
              </a:p>
            </p:txBody>
          </p:sp>
        </p:grpSp>
      </p:grpSp>
      <p:sp>
        <p:nvSpPr>
          <p:cNvPr id="25612" name="文本框 25611"/>
          <p:cNvSpPr txBox="1"/>
          <p:nvPr/>
        </p:nvSpPr>
        <p:spPr>
          <a:xfrm>
            <a:off x="1060133" y="3343594"/>
            <a:ext cx="2667000" cy="6413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/>
            <a:r>
              <a:rPr lang="zh-CN" altLang="en-US" dirty="0">
                <a:solidFill>
                  <a:srgbClr val="3333FF"/>
                </a:solidFill>
                <a:latin typeface="Times New Roman" panose="02020603050405020304" pitchFamily="18" charset="0"/>
                <a:ea typeface="华文行楷" pitchFamily="2" charset="-122"/>
              </a:rPr>
              <a:t>帕斯卡</a:t>
            </a:r>
            <a:r>
              <a:rPr lang="zh-CN" altLang="en-US" b="1" dirty="0">
                <a:solidFill>
                  <a:srgbClr val="3333FF"/>
                </a:solidFill>
                <a:latin typeface="Times New Roman" panose="02020603050405020304" pitchFamily="18" charset="0"/>
                <a:ea typeface="华文行楷" pitchFamily="2" charset="-122"/>
              </a:rPr>
              <a:t>（</a:t>
            </a:r>
            <a:r>
              <a:rPr lang="en-US" altLang="x-none" b="1" dirty="0">
                <a:solidFill>
                  <a:srgbClr val="3333FF"/>
                </a:solidFill>
                <a:latin typeface="Times New Roman" panose="02020603050405020304" pitchFamily="18" charset="0"/>
                <a:ea typeface="华文行楷" pitchFamily="2" charset="-122"/>
              </a:rPr>
              <a:t>Pa</a:t>
            </a:r>
            <a:r>
              <a:rPr lang="zh-CN" altLang="en-US" b="1" dirty="0">
                <a:solidFill>
                  <a:srgbClr val="3333FF"/>
                </a:solidFill>
                <a:latin typeface="Times New Roman" panose="02020603050405020304" pitchFamily="18" charset="0"/>
                <a:ea typeface="华文行楷" pitchFamily="2" charset="-122"/>
              </a:rPr>
              <a:t>）</a:t>
            </a:r>
            <a:endParaRPr lang="zh-CN" altLang="en-US" b="1" dirty="0">
              <a:solidFill>
                <a:srgbClr val="3333FF"/>
              </a:solidFill>
              <a:latin typeface="Times New Roman" panose="02020603050405020304" pitchFamily="18" charset="0"/>
              <a:ea typeface="华文行楷" pitchFamily="2" charset="-122"/>
            </a:endParaRPr>
          </a:p>
        </p:txBody>
      </p:sp>
      <p:sp>
        <p:nvSpPr>
          <p:cNvPr id="25613" name="文本框 25612"/>
          <p:cNvSpPr txBox="1"/>
          <p:nvPr/>
        </p:nvSpPr>
        <p:spPr>
          <a:xfrm>
            <a:off x="4216400" y="1607343"/>
            <a:ext cx="23622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/>
            <a:r>
              <a:rPr lang="zh-CN" altLang="en-US" sz="2800" dirty="0">
                <a:solidFill>
                  <a:srgbClr val="3333FF"/>
                </a:solidFill>
                <a:latin typeface="Times New Roman" panose="02020603050405020304" pitchFamily="18" charset="0"/>
                <a:ea typeface="华文行楷" pitchFamily="2" charset="-122"/>
              </a:rPr>
              <a:t>牛顿</a:t>
            </a:r>
            <a:r>
              <a:rPr lang="zh-CN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ea typeface="华文行楷" pitchFamily="2" charset="-122"/>
              </a:rPr>
              <a:t>（</a:t>
            </a:r>
            <a:r>
              <a:rPr lang="en-US" altLang="x-none" sz="2800" b="1" dirty="0">
                <a:solidFill>
                  <a:srgbClr val="3333FF"/>
                </a:solidFill>
                <a:latin typeface="Times New Roman" panose="02020603050405020304" pitchFamily="18" charset="0"/>
                <a:ea typeface="华文行楷" pitchFamily="2" charset="-122"/>
              </a:rPr>
              <a:t>N</a:t>
            </a:r>
            <a:r>
              <a:rPr lang="zh-CN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ea typeface="华文行楷" pitchFamily="2" charset="-122"/>
              </a:rPr>
              <a:t>）</a:t>
            </a:r>
            <a:endParaRPr lang="zh-CN" altLang="en-US" sz="2800" b="1" dirty="0">
              <a:solidFill>
                <a:srgbClr val="3333FF"/>
              </a:solidFill>
              <a:latin typeface="Times New Roman" panose="02020603050405020304" pitchFamily="18" charset="0"/>
              <a:ea typeface="华文行楷" pitchFamily="2" charset="-122"/>
            </a:endParaRPr>
          </a:p>
        </p:txBody>
      </p:sp>
      <p:sp>
        <p:nvSpPr>
          <p:cNvPr id="25614" name="文本框 25613"/>
          <p:cNvSpPr txBox="1"/>
          <p:nvPr/>
        </p:nvSpPr>
        <p:spPr>
          <a:xfrm>
            <a:off x="4495800" y="2971800"/>
            <a:ext cx="32766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/>
            <a:r>
              <a:rPr lang="zh-CN" altLang="en-US" sz="2800" dirty="0">
                <a:solidFill>
                  <a:srgbClr val="3333FF"/>
                </a:solidFill>
                <a:latin typeface="Times New Roman" panose="02020603050405020304" pitchFamily="18" charset="0"/>
                <a:ea typeface="华文行楷" pitchFamily="2" charset="-122"/>
              </a:rPr>
              <a:t>平方米</a:t>
            </a:r>
            <a:r>
              <a:rPr lang="zh-CN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ea typeface="华文行楷" pitchFamily="2" charset="-122"/>
              </a:rPr>
              <a:t>（</a:t>
            </a:r>
            <a:r>
              <a:rPr lang="en-US" altLang="x-none" sz="2800" b="1" dirty="0">
                <a:solidFill>
                  <a:srgbClr val="3333FF"/>
                </a:solidFill>
                <a:latin typeface="Times New Roman" panose="02020603050405020304" pitchFamily="18" charset="0"/>
                <a:ea typeface="华文行楷" pitchFamily="2" charset="-122"/>
              </a:rPr>
              <a:t>m</a:t>
            </a:r>
            <a:r>
              <a:rPr lang="en-US" altLang="x-none" sz="2800" b="1" baseline="30000" dirty="0">
                <a:solidFill>
                  <a:srgbClr val="3333FF"/>
                </a:solidFill>
                <a:latin typeface="Times New Roman" panose="02020603050405020304" pitchFamily="18" charset="0"/>
                <a:ea typeface="华文行楷" pitchFamily="2" charset="-122"/>
              </a:rPr>
              <a:t>2</a:t>
            </a:r>
            <a:r>
              <a:rPr lang="zh-CN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ea typeface="华文行楷" pitchFamily="2" charset="-122"/>
              </a:rPr>
              <a:t>）</a:t>
            </a:r>
            <a:endParaRPr lang="zh-CN" altLang="en-US" sz="2800" b="1" dirty="0">
              <a:solidFill>
                <a:srgbClr val="3333FF"/>
              </a:solidFill>
              <a:latin typeface="Times New Roman" panose="02020603050405020304" pitchFamily="18" charset="0"/>
              <a:ea typeface="华文行楷" pitchFamily="2" charset="-122"/>
            </a:endParaRPr>
          </a:p>
        </p:txBody>
      </p:sp>
      <p:sp>
        <p:nvSpPr>
          <p:cNvPr id="25615" name="直接连接符 25614"/>
          <p:cNvSpPr/>
          <p:nvPr/>
        </p:nvSpPr>
        <p:spPr>
          <a:xfrm flipH="1">
            <a:off x="1693863" y="2794638"/>
            <a:ext cx="228600" cy="685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25616" name="直接连接符 25615"/>
          <p:cNvSpPr/>
          <p:nvPr/>
        </p:nvSpPr>
        <p:spPr>
          <a:xfrm flipV="1">
            <a:off x="3482726" y="1875315"/>
            <a:ext cx="685800" cy="35877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25617" name="直接连接符 25616"/>
          <p:cNvSpPr/>
          <p:nvPr/>
        </p:nvSpPr>
        <p:spPr>
          <a:xfrm>
            <a:off x="3977357" y="3040062"/>
            <a:ext cx="685800" cy="228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25618" name="矩形 25617"/>
          <p:cNvSpPr/>
          <p:nvPr/>
        </p:nvSpPr>
        <p:spPr>
          <a:xfrm>
            <a:off x="1562100" y="3920811"/>
            <a:ext cx="1600200" cy="51752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/>
            <a:r>
              <a:rPr lang="en-US" altLang="x-none" sz="28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N/m</a:t>
            </a:r>
            <a:r>
              <a:rPr lang="en-US" altLang="x-none" sz="2800" b="1" baseline="30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endParaRPr lang="zh-CN" altLang="en-US" sz="2800" b="1" baseline="3000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5619" name="右箭头 25618"/>
          <p:cNvSpPr/>
          <p:nvPr/>
        </p:nvSpPr>
        <p:spPr>
          <a:xfrm>
            <a:off x="737553" y="4038284"/>
            <a:ext cx="838200" cy="228600"/>
          </a:xfrm>
          <a:prstGeom prst="rightArrow">
            <a:avLst>
              <a:gd name="adj1" fmla="val 50000"/>
              <a:gd name="adj2" fmla="val 91632"/>
            </a:avLst>
          </a:prstGeom>
          <a:solidFill>
            <a:srgbClr val="3366FF"/>
          </a:solidFill>
          <a:ln w="9525">
            <a:noFill/>
          </a:ln>
        </p:spPr>
        <p:txBody>
          <a:bodyPr anchor="t"/>
          <a:lstStyle/>
          <a:p>
            <a:pPr lvl="0" indent="0"/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33811" name="图片 25619" descr="png-0511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7467600" y="381000"/>
            <a:ext cx="914400" cy="914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1"/>
          <p:cNvSpPr txBox="1"/>
          <p:nvPr/>
        </p:nvSpPr>
        <p:spPr>
          <a:xfrm>
            <a:off x="684213" y="5004753"/>
            <a:ext cx="7682230" cy="51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1Pa</a:t>
            </a:r>
            <a:r>
              <a:rPr lang="zh-CN" altLang="zh-CN" sz="2800" dirty="0"/>
              <a:t>相当于两张报纸放在桌上对桌面的压强</a:t>
            </a:r>
            <a:endParaRPr lang="zh-CN" altLang="zh-CN" sz="2800" dirty="0"/>
          </a:p>
        </p:txBody>
      </p:sp>
      <p:cxnSp>
        <p:nvCxnSpPr>
          <p:cNvPr id="22" name="直接连接符 21"/>
          <p:cNvCxnSpPr/>
          <p:nvPr/>
        </p:nvCxnSpPr>
        <p:spPr>
          <a:xfrm>
            <a:off x="684213" y="765175"/>
            <a:ext cx="0" cy="5111750"/>
          </a:xfrm>
          <a:prstGeom prst="line">
            <a:avLst/>
          </a:prstGeom>
          <a:ln w="38100"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304912" y="1295456"/>
            <a:ext cx="7867538" cy="0"/>
          </a:xfrm>
          <a:prstGeom prst="line">
            <a:avLst/>
          </a:prstGeom>
          <a:ln w="38100"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4" name="矩形 23"/>
          <p:cNvSpPr/>
          <p:nvPr/>
        </p:nvSpPr>
        <p:spPr>
          <a:xfrm>
            <a:off x="971585" y="332400"/>
            <a:ext cx="6248330" cy="9906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indent="0" algn="ctr"/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   二</a:t>
            </a:r>
            <a:r>
              <a:rPr lang="en-US" altLang="x-none" sz="44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.  </a:t>
            </a: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压 强</a:t>
            </a:r>
            <a:endParaRPr lang="zh-CN" altLang="en-US" sz="44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 tmFilter="0,0; .5, 1; 1, 1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 tmFilter="0,0; .5, 1; 1, 1"/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nimBg="1"/>
      <p:bldP spid="25612" grpId="0"/>
      <p:bldP spid="25613" grpId="0"/>
      <p:bldP spid="25614" grpId="0"/>
      <p:bldP spid="25618" grpId="0"/>
      <p:bldP spid="2" grpId="0"/>
      <p:bldP spid="2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椭圆 2"/>
          <p:cNvSpPr/>
          <p:nvPr/>
        </p:nvSpPr>
        <p:spPr>
          <a:xfrm>
            <a:off x="149499" y="188316"/>
            <a:ext cx="1447762" cy="14477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34818"/>
            <a:ext cx="1524080" cy="1470759"/>
          </a:xfrm>
          <a:prstGeom prst="rect">
            <a:avLst/>
          </a:prstGeom>
        </p:spPr>
      </p:pic>
      <p:sp>
        <p:nvSpPr>
          <p:cNvPr id="34817" name="标题 26625"/>
          <p:cNvSpPr>
            <a:spLocks noGrp="1"/>
          </p:cNvSpPr>
          <p:nvPr>
            <p:ph type="title"/>
          </p:nvPr>
        </p:nvSpPr>
        <p:spPr>
          <a:xfrm>
            <a:off x="304800" y="319607"/>
            <a:ext cx="1524068" cy="1143000"/>
          </a:xfrm>
        </p:spPr>
        <p:txBody>
          <a:bodyPr anchor="ctr"/>
          <a:lstStyle/>
          <a:p>
            <a:pPr algn="l"/>
            <a:r>
              <a:rPr lang="zh-CN" altLang="en-US" sz="4000" b="1" dirty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例题</a:t>
            </a:r>
            <a:endParaRPr lang="zh-CN" altLang="en-US" sz="4000" dirty="0">
              <a:solidFill>
                <a:srgbClr val="99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818" name="文本占位符 26626"/>
          <p:cNvSpPr>
            <a:spLocks noGrp="1"/>
          </p:cNvSpPr>
          <p:nvPr>
            <p:ph sz="half" idx="1"/>
          </p:nvPr>
        </p:nvSpPr>
        <p:spPr>
          <a:xfrm>
            <a:off x="1590213" y="501660"/>
            <a:ext cx="8036367" cy="1717329"/>
          </a:xfrm>
        </p:spPr>
        <p:txBody>
          <a:bodyPr anchor="t"/>
          <a:lstStyle/>
          <a:p>
            <a:pPr>
              <a:buNone/>
            </a:pPr>
            <a:r>
              <a:rPr lang="zh-CN" altLang="en-US" sz="2800" b="1" dirty="0">
                <a:solidFill>
                  <a:srgbClr val="000000"/>
                </a:solidFill>
              </a:rPr>
              <a:t>一个重</a:t>
            </a:r>
            <a:r>
              <a:rPr lang="en-US" altLang="x-none" sz="2800" b="1" dirty="0">
                <a:solidFill>
                  <a:srgbClr val="000000"/>
                </a:solidFill>
              </a:rPr>
              <a:t>5N</a:t>
            </a:r>
            <a:r>
              <a:rPr lang="zh-CN" altLang="en-US" sz="2800" b="1" dirty="0">
                <a:solidFill>
                  <a:srgbClr val="000000"/>
                </a:solidFill>
              </a:rPr>
              <a:t>边长为</a:t>
            </a:r>
            <a:r>
              <a:rPr lang="en-US" altLang="x-none" sz="2800" b="1" dirty="0">
                <a:solidFill>
                  <a:srgbClr val="000000"/>
                </a:solidFill>
              </a:rPr>
              <a:t>10cm</a:t>
            </a:r>
            <a:r>
              <a:rPr lang="zh-CN" altLang="en-US" sz="2800" b="1" dirty="0">
                <a:solidFill>
                  <a:srgbClr val="000000"/>
                </a:solidFill>
              </a:rPr>
              <a:t>的正方体木放在面积</a:t>
            </a:r>
            <a:endParaRPr lang="en-US" altLang="zh-CN" sz="2800" b="1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zh-CN" altLang="en-US" sz="2800" b="1" dirty="0">
                <a:solidFill>
                  <a:srgbClr val="000000"/>
                </a:solidFill>
              </a:rPr>
              <a:t>为</a:t>
            </a:r>
            <a:r>
              <a:rPr lang="en-US" altLang="x-none" sz="2800" b="1" dirty="0">
                <a:solidFill>
                  <a:srgbClr val="000000"/>
                </a:solidFill>
              </a:rPr>
              <a:t>1m</a:t>
            </a:r>
            <a:r>
              <a:rPr lang="en-US" altLang="x-none" sz="2800" b="1" baseline="30000" dirty="0">
                <a:solidFill>
                  <a:srgbClr val="000000"/>
                </a:solidFill>
              </a:rPr>
              <a:t>2</a:t>
            </a:r>
            <a:r>
              <a:rPr lang="zh-CN" altLang="en-US" sz="2800" b="1" dirty="0">
                <a:solidFill>
                  <a:srgbClr val="000000"/>
                </a:solidFill>
              </a:rPr>
              <a:t>的方桌面中央，求木块对桌面的压强</a:t>
            </a:r>
            <a:endParaRPr lang="en-US" altLang="zh-CN" sz="2800" b="1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zh-CN" altLang="en-US" sz="2800" b="1" dirty="0">
                <a:solidFill>
                  <a:srgbClr val="000000"/>
                </a:solidFill>
              </a:rPr>
              <a:t>大小？</a:t>
            </a:r>
            <a:endParaRPr lang="zh-CN" altLang="en-US" sz="2800" b="1" dirty="0">
              <a:solidFill>
                <a:srgbClr val="000000"/>
              </a:solidFill>
            </a:endParaRPr>
          </a:p>
        </p:txBody>
      </p:sp>
      <p:sp>
        <p:nvSpPr>
          <p:cNvPr id="26628" name="文本框 26627"/>
          <p:cNvSpPr txBox="1"/>
          <p:nvPr/>
        </p:nvSpPr>
        <p:spPr>
          <a:xfrm>
            <a:off x="0" y="2588329"/>
            <a:ext cx="4267208" cy="2117503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 indent="0">
              <a:lnSpc>
                <a:spcPct val="80000"/>
              </a:lnSpc>
              <a:spcBef>
                <a:spcPct val="50000"/>
              </a:spcBef>
            </a:pP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解：因为物体放</a:t>
            </a:r>
            <a:endParaRPr lang="en-US" altLang="zh-CN" sz="2800" b="1" dirty="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lvl="0" indent="0">
              <a:lnSpc>
                <a:spcPct val="80000"/>
              </a:lnSpc>
              <a:spcBef>
                <a:spcPct val="50000"/>
              </a:spcBef>
            </a:pP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在水平面所以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F=G=5N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endParaRPr lang="en-US" altLang="zh-CN" sz="28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lvl="0" indent="0">
              <a:lnSpc>
                <a:spcPct val="80000"/>
              </a:lnSpc>
              <a:spcBef>
                <a:spcPct val="50000"/>
              </a:spcBef>
            </a:pP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又因为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S=1m</a:t>
            </a:r>
            <a:r>
              <a:rPr lang="en-US" altLang="x-none" sz="2800" b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endParaRPr lang="en-US" altLang="zh-CN" sz="2800" b="1" dirty="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lvl="0" indent="0">
              <a:lnSpc>
                <a:spcPct val="80000"/>
              </a:lnSpc>
              <a:spcBef>
                <a:spcPct val="50000"/>
              </a:spcBef>
            </a:pP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P= F/S = 5N/1m</a:t>
            </a:r>
            <a:r>
              <a:rPr lang="en-US" altLang="x-none" sz="2800" b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  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=5p</a:t>
            </a:r>
            <a:r>
              <a:rPr lang="en-US" altLang="x-none" sz="2800" b="1" baseline="-30000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endParaRPr lang="en-US" altLang="x-none" sz="2800" b="1" dirty="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6629" name="文本框 26628"/>
          <p:cNvSpPr txBox="1"/>
          <p:nvPr/>
        </p:nvSpPr>
        <p:spPr>
          <a:xfrm>
            <a:off x="85708" y="5928713"/>
            <a:ext cx="1473910" cy="701675"/>
          </a:xfrm>
          <a:prstGeom prst="rect">
            <a:avLst/>
          </a:prstGeom>
          <a:solidFill>
            <a:srgbClr val="FFCC00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zh-CN" alt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对吗</a:t>
            </a:r>
            <a:r>
              <a:rPr lang="en-US" altLang="x-none" sz="4000" b="1" i="1" dirty="0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?</a:t>
            </a:r>
            <a:endParaRPr lang="en-US" altLang="x-none" sz="4000" b="1" i="1" dirty="0">
              <a:solidFill>
                <a:srgbClr val="0000FF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26630" name="组合 26629"/>
          <p:cNvGrpSpPr/>
          <p:nvPr/>
        </p:nvGrpSpPr>
        <p:grpSpPr>
          <a:xfrm>
            <a:off x="1066892" y="2724935"/>
            <a:ext cx="1752600" cy="2133600"/>
            <a:chOff x="0" y="0"/>
            <a:chExt cx="768" cy="1008"/>
          </a:xfrm>
        </p:grpSpPr>
        <p:sp>
          <p:nvSpPr>
            <p:cNvPr id="34822" name="直接连接符 26630"/>
            <p:cNvSpPr/>
            <p:nvPr/>
          </p:nvSpPr>
          <p:spPr>
            <a:xfrm flipH="1">
              <a:off x="0" y="48"/>
              <a:ext cx="768" cy="912"/>
            </a:xfrm>
            <a:prstGeom prst="line">
              <a:avLst/>
            </a:prstGeom>
            <a:ln w="762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4823" name="直接连接符 26631"/>
            <p:cNvSpPr/>
            <p:nvPr/>
          </p:nvSpPr>
          <p:spPr>
            <a:xfrm>
              <a:off x="96" y="0"/>
              <a:ext cx="576" cy="1008"/>
            </a:xfrm>
            <a:prstGeom prst="line">
              <a:avLst/>
            </a:prstGeom>
            <a:ln w="762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12" name="内容占位符 11"/>
          <p:cNvSpPr txBox="1">
            <a:spLocks noGrp="1"/>
          </p:cNvSpPr>
          <p:nvPr>
            <p:ph sz="half" idx="2"/>
          </p:nvPr>
        </p:nvSpPr>
        <p:spPr>
          <a:xfrm>
            <a:off x="4521837" y="1905040"/>
            <a:ext cx="4032250" cy="532453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  <a:buNone/>
            </a:pPr>
            <a:endParaRPr lang="en-US" altLang="zh-CN" sz="4000" b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lvl="0" indent="0">
              <a:spcBef>
                <a:spcPct val="50000"/>
              </a:spcBef>
              <a:buNone/>
            </a:pPr>
            <a:endParaRPr lang="en-US" altLang="zh-CN" sz="4000" b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lvl="0" indent="0">
              <a:spcBef>
                <a:spcPct val="50000"/>
              </a:spcBef>
              <a:buNone/>
            </a:pPr>
            <a:endParaRPr lang="en-US" altLang="zh-CN" sz="4000" b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lvl="0" indent="0">
              <a:spcBef>
                <a:spcPct val="50000"/>
              </a:spcBef>
              <a:buNone/>
            </a:pPr>
            <a:endParaRPr lang="en-US" altLang="zh-CN" sz="4000" b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lvl="0" indent="0">
              <a:spcBef>
                <a:spcPct val="50000"/>
              </a:spcBef>
              <a:buNone/>
            </a:pPr>
            <a:endParaRPr lang="en-US" altLang="zh-CN" sz="4000" b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lvl="0" indent="0">
              <a:spcBef>
                <a:spcPct val="50000"/>
              </a:spcBef>
              <a:buNone/>
            </a:pPr>
            <a:endParaRPr lang="zh-CN" altLang="en-US" sz="4000" b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4267208" y="2401042"/>
            <a:ext cx="5409090" cy="3170826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解：物体在水平面静止</a:t>
            </a:r>
            <a:endParaRPr lang="en-US" altLang="zh-CN" sz="2800" b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F=G=5N</a:t>
            </a:r>
            <a:endParaRPr lang="en-US" altLang="x-none" sz="28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又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S=100cm</a:t>
            </a:r>
            <a:r>
              <a:rPr lang="en-US" altLang="x-none" sz="2800" b="1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=0.01m</a:t>
            </a:r>
            <a:r>
              <a:rPr lang="en-US" altLang="x-none" sz="2800" b="1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&lt;1m</a:t>
            </a:r>
            <a:r>
              <a:rPr lang="en-US" altLang="x-none" sz="2800" b="1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x-none" sz="2800" b="1" baseline="30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P= F/S = 5N/0.01m</a:t>
            </a:r>
            <a:r>
              <a:rPr lang="en-US" altLang="x-none" sz="2800" b="1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2  </a:t>
            </a:r>
            <a:r>
              <a:rPr lang="en-US" altLang="x-none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=500p</a:t>
            </a:r>
            <a:r>
              <a:rPr lang="en-US" altLang="x-none" sz="2800" b="1" baseline="-30000" dirty="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en-US" altLang="x-none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endParaRPr lang="zh-CN" altLang="en-US" sz="280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lvl="0" indent="0">
              <a:spcBef>
                <a:spcPct val="50000"/>
              </a:spcBef>
            </a:pPr>
            <a:endParaRPr lang="zh-CN" altLang="en-US" sz="2800" b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1595154" y="4815876"/>
            <a:ext cx="7543800" cy="14636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en-US" altLang="x-none" sz="5400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</a:rPr>
              <a:t>S</a:t>
            </a:r>
            <a:r>
              <a:rPr lang="zh-CN" altLang="en-US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</a:rPr>
              <a:t>不是表面积</a:t>
            </a:r>
            <a:r>
              <a:rPr lang="en-US" altLang="x-none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</a:rPr>
              <a:t>,</a:t>
            </a:r>
            <a:r>
              <a:rPr lang="zh-CN" altLang="en-US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</a:rPr>
              <a:t>而是两物体间的受力面积（接触最小面积）</a:t>
            </a:r>
            <a:endParaRPr lang="zh-CN" altLang="en-US" b="1" dirty="0">
              <a:solidFill>
                <a:srgbClr val="FF0000"/>
              </a:solidFill>
              <a:latin typeface="楷体_GB2312" pitchFamily="1" charset="-122"/>
              <a:ea typeface="楷体_GB2312" pitchFamily="1" charset="-122"/>
            </a:endParaRPr>
          </a:p>
        </p:txBody>
      </p:sp>
      <p:cxnSp>
        <p:nvCxnSpPr>
          <p:cNvPr id="33" name="直接连接符 32"/>
          <p:cNvCxnSpPr/>
          <p:nvPr/>
        </p:nvCxnSpPr>
        <p:spPr>
          <a:xfrm>
            <a:off x="4038614" y="2133634"/>
            <a:ext cx="0" cy="2901184"/>
          </a:xfrm>
          <a:prstGeom prst="line">
            <a:avLst/>
          </a:prstGeom>
          <a:ln w="76200">
            <a:solidFill>
              <a:srgbClr val="CC0066"/>
            </a:solidFill>
            <a:prstDash val="sysDash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grpSp>
        <p:nvGrpSpPr>
          <p:cNvPr id="34" name="组合 33"/>
          <p:cNvGrpSpPr/>
          <p:nvPr/>
        </p:nvGrpSpPr>
        <p:grpSpPr>
          <a:xfrm>
            <a:off x="5595747" y="2244273"/>
            <a:ext cx="2438336" cy="2742282"/>
            <a:chOff x="5595747" y="2244273"/>
            <a:chExt cx="2438336" cy="2742282"/>
          </a:xfrm>
        </p:grpSpPr>
        <p:cxnSp>
          <p:nvCxnSpPr>
            <p:cNvPr id="7" name="直接连接符 6"/>
            <p:cNvCxnSpPr/>
            <p:nvPr/>
          </p:nvCxnSpPr>
          <p:spPr>
            <a:xfrm>
              <a:off x="5595747" y="3843585"/>
              <a:ext cx="685782" cy="114297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0" name="直接连接符 9"/>
            <p:cNvCxnSpPr/>
            <p:nvPr/>
          </p:nvCxnSpPr>
          <p:spPr>
            <a:xfrm flipV="1">
              <a:off x="6281529" y="2244273"/>
              <a:ext cx="1752554" cy="272837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/>
      <p:bldP spid="26629" grpId="0" animBg="1"/>
      <p:bldP spid="12" grpId="0"/>
      <p:bldP spid="31" grpId="0"/>
      <p:bldP spid="3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" cstate="print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57308" y="457278"/>
            <a:ext cx="3886098" cy="1323439"/>
          </a:xfrm>
          <a:prstGeom prst="rect">
            <a:avLst/>
          </a:prstGeom>
          <a:solidFill>
            <a:srgbClr val="00B050">
              <a:alpha val="42000"/>
            </a:srgbClr>
          </a:solidFill>
        </p:spPr>
        <p:txBody>
          <a:bodyPr wrap="square" rtlCol="0">
            <a:spAutoFit/>
          </a:bodyPr>
          <a:lstStyle/>
          <a:p>
            <a:r>
              <a:rPr lang="zh-CN" altLang="en-US" sz="8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小 结</a:t>
            </a:r>
            <a:endParaRPr lang="zh-CN" altLang="en-US" sz="8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椭圆 2"/>
          <p:cNvSpPr/>
          <p:nvPr/>
        </p:nvSpPr>
        <p:spPr>
          <a:xfrm>
            <a:off x="199023" y="3173816"/>
            <a:ext cx="1485861" cy="16763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54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压强</a:t>
            </a:r>
            <a:endParaRPr lang="zh-CN" altLang="en-US" sz="5400" b="1" dirty="0">
              <a:solidFill>
                <a:srgbClr val="333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左大括号 4"/>
          <p:cNvSpPr/>
          <p:nvPr/>
        </p:nvSpPr>
        <p:spPr>
          <a:xfrm>
            <a:off x="1828872" y="2286030"/>
            <a:ext cx="914376" cy="3505108"/>
          </a:xfrm>
          <a:prstGeom prst="leftBrace">
            <a:avLst/>
          </a:prstGeom>
          <a:noFill/>
          <a:ln w="603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6" name="矩形: 圆角 5"/>
          <p:cNvSpPr/>
          <p:nvPr/>
        </p:nvSpPr>
        <p:spPr>
          <a:xfrm>
            <a:off x="2826007" y="1943074"/>
            <a:ext cx="2590732" cy="838178"/>
          </a:xfrm>
          <a:prstGeom prst="roundRect">
            <a:avLst/>
          </a:prstGeom>
          <a:solidFill>
            <a:srgbClr val="FFFF00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压 力</a:t>
            </a:r>
            <a:endParaRPr lang="zh-CN" altLang="en-US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: 圆角 6"/>
          <p:cNvSpPr/>
          <p:nvPr/>
        </p:nvSpPr>
        <p:spPr>
          <a:xfrm>
            <a:off x="2855022" y="5251092"/>
            <a:ext cx="2590732" cy="838178"/>
          </a:xfrm>
          <a:prstGeom prst="roundRect">
            <a:avLst/>
          </a:prstGeom>
          <a:solidFill>
            <a:srgbClr val="FFFF00">
              <a:alpha val="4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受力面积</a:t>
            </a:r>
            <a:endParaRPr lang="zh-CN" alt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箭头: 虚尾 7"/>
          <p:cNvSpPr/>
          <p:nvPr/>
        </p:nvSpPr>
        <p:spPr>
          <a:xfrm>
            <a:off x="2245438" y="3669103"/>
            <a:ext cx="1219168" cy="68578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4191010" y="3437034"/>
            <a:ext cx="22859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grpSp>
        <p:nvGrpSpPr>
          <p:cNvPr id="11" name="组合 10"/>
          <p:cNvGrpSpPr/>
          <p:nvPr/>
        </p:nvGrpSpPr>
        <p:grpSpPr>
          <a:xfrm>
            <a:off x="3930873" y="3935794"/>
            <a:ext cx="381000" cy="152400"/>
            <a:chOff x="0" y="0"/>
            <a:chExt cx="336" cy="96"/>
          </a:xfrm>
        </p:grpSpPr>
        <p:sp>
          <p:nvSpPr>
            <p:cNvPr id="12" name="直接连接符 24587"/>
            <p:cNvSpPr/>
            <p:nvPr/>
          </p:nvSpPr>
          <p:spPr>
            <a:xfrm>
              <a:off x="0" y="0"/>
              <a:ext cx="336" cy="0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3" name="直接连接符 24588"/>
            <p:cNvSpPr/>
            <p:nvPr/>
          </p:nvSpPr>
          <p:spPr>
            <a:xfrm>
              <a:off x="0" y="96"/>
              <a:ext cx="336" cy="0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18" name="组合 17"/>
          <p:cNvGrpSpPr/>
          <p:nvPr/>
        </p:nvGrpSpPr>
        <p:grpSpPr>
          <a:xfrm>
            <a:off x="3276634" y="3254944"/>
            <a:ext cx="2585470" cy="1522456"/>
            <a:chOff x="3371837" y="3264691"/>
            <a:chExt cx="2585470" cy="1522456"/>
          </a:xfrm>
        </p:grpSpPr>
        <p:sp>
          <p:nvSpPr>
            <p:cNvPr id="14" name="直接连接符 13"/>
            <p:cNvSpPr/>
            <p:nvPr/>
          </p:nvSpPr>
          <p:spPr>
            <a:xfrm>
              <a:off x="4509507" y="4011994"/>
              <a:ext cx="1447800" cy="0"/>
            </a:xfrm>
            <a:prstGeom prst="line">
              <a:avLst/>
            </a:prstGeom>
            <a:ln w="381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grpSp>
          <p:nvGrpSpPr>
            <p:cNvPr id="17" name="组合 16"/>
            <p:cNvGrpSpPr/>
            <p:nvPr/>
          </p:nvGrpSpPr>
          <p:grpSpPr>
            <a:xfrm>
              <a:off x="3371837" y="3264691"/>
              <a:ext cx="2354879" cy="1522456"/>
              <a:chOff x="3371837" y="3264691"/>
              <a:chExt cx="2354879" cy="1522456"/>
            </a:xfrm>
          </p:grpSpPr>
          <p:sp>
            <p:nvSpPr>
              <p:cNvPr id="10" name="文本框 9"/>
              <p:cNvSpPr txBox="1"/>
              <p:nvPr/>
            </p:nvSpPr>
            <p:spPr>
              <a:xfrm>
                <a:off x="3371837" y="3264691"/>
                <a:ext cx="1066800" cy="109855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lstStyle/>
              <a:p>
                <a:pPr lvl="0" indent="0"/>
                <a:r>
                  <a:rPr lang="en-US" altLang="x-none" sz="6600" i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p</a:t>
                </a:r>
                <a:endParaRPr lang="en-US" altLang="x-none" sz="6600" i="1" dirty="0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5" name="文本框 14"/>
              <p:cNvSpPr txBox="1"/>
              <p:nvPr/>
            </p:nvSpPr>
            <p:spPr>
              <a:xfrm>
                <a:off x="4888550" y="3299230"/>
                <a:ext cx="838166" cy="76200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lstStyle/>
              <a:p>
                <a:pPr lvl="0" indent="0">
                  <a:spcBef>
                    <a:spcPct val="50000"/>
                  </a:spcBef>
                </a:pPr>
                <a:r>
                  <a:rPr lang="en-US" altLang="x-none" sz="4400" b="1" i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F</a:t>
                </a:r>
                <a:endParaRPr lang="en-US" altLang="x-none" sz="4400" b="1" i="1" dirty="0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6" name="文本框 15"/>
              <p:cNvSpPr txBox="1"/>
              <p:nvPr/>
            </p:nvSpPr>
            <p:spPr>
              <a:xfrm>
                <a:off x="4876783" y="3963234"/>
                <a:ext cx="713249" cy="82391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lstStyle/>
              <a:p>
                <a:pPr lvl="0" indent="0">
                  <a:spcBef>
                    <a:spcPct val="50000"/>
                  </a:spcBef>
                </a:pPr>
                <a:r>
                  <a:rPr lang="en-US" altLang="x-none" sz="4800" b="1" i="1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S</a:t>
                </a:r>
                <a:endParaRPr lang="en-US" altLang="x-none" sz="4800" b="1" i="1" dirty="0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文本框 5121"/>
          <p:cNvSpPr txBox="1"/>
          <p:nvPr/>
        </p:nvSpPr>
        <p:spPr>
          <a:xfrm>
            <a:off x="1185905" y="1219258"/>
            <a:ext cx="3462293" cy="1143000"/>
          </a:xfrm>
          <a:prstGeom prst="rect">
            <a:avLst/>
          </a:prstGeom>
          <a:solidFill>
            <a:srgbClr val="CC9900"/>
          </a:solidFill>
          <a:ln w="9525">
            <a:noFill/>
          </a:ln>
        </p:spPr>
        <p:txBody>
          <a:bodyPr lIns="90170" tIns="46990" rIns="90170" bIns="46990" anchor="ctr"/>
          <a:lstStyle/>
          <a:p>
            <a:pPr lvl="0" indent="0"/>
            <a:r>
              <a:rPr lang="zh-CN" altLang="en-US" sz="5400" b="1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家庭作业</a:t>
            </a:r>
            <a:endParaRPr lang="zh-CN" altLang="en-US" sz="5400" b="1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3315" name="文本框 5122"/>
          <p:cNvSpPr txBox="1"/>
          <p:nvPr/>
        </p:nvSpPr>
        <p:spPr>
          <a:xfrm>
            <a:off x="533506" y="2743218"/>
            <a:ext cx="7924592" cy="2123658"/>
          </a:xfrm>
          <a:prstGeom prst="rect">
            <a:avLst/>
          </a:prstGeom>
          <a:solidFill>
            <a:srgbClr val="CC9900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 lvl="0" indent="0"/>
            <a:r>
              <a:rPr lang="en-US" altLang="zh-CN" sz="4400" b="1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1.</a:t>
            </a:r>
            <a:r>
              <a:rPr lang="zh-CN" altLang="en-US" sz="4400" b="1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熟记压强公式并运用；</a:t>
            </a:r>
            <a:endParaRPr lang="en-US" altLang="zh-CN" sz="4400" b="1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 indent="0"/>
            <a:r>
              <a:rPr lang="en-US" altLang="zh-CN" sz="4400" b="1" dirty="0">
                <a:solidFill>
                  <a:srgbClr val="000000"/>
                </a:solidFill>
              </a:rPr>
              <a:t>2.</a:t>
            </a:r>
            <a:r>
              <a:rPr lang="zh-CN" altLang="en-US" sz="4400" b="1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联系生活</a:t>
            </a:r>
            <a:r>
              <a:rPr lang="zh-CN" altLang="en-US" sz="4400" b="1" dirty="0">
                <a:solidFill>
                  <a:srgbClr val="000000"/>
                </a:solidFill>
              </a:rPr>
              <a:t>哪些现象运用了压     </a:t>
            </a:r>
            <a:endParaRPr lang="en-US" altLang="zh-CN" sz="4400" b="1" dirty="0">
              <a:solidFill>
                <a:srgbClr val="000000"/>
              </a:solidFill>
            </a:endParaRPr>
          </a:p>
          <a:p>
            <a:pPr lvl="0" indent="0"/>
            <a:r>
              <a:rPr lang="en-US" altLang="zh-CN" sz="4400" b="1" dirty="0">
                <a:solidFill>
                  <a:srgbClr val="000000"/>
                </a:solidFill>
              </a:rPr>
              <a:t>   </a:t>
            </a:r>
            <a:r>
              <a:rPr lang="zh-CN" altLang="en-US" sz="4400" b="1" dirty="0">
                <a:solidFill>
                  <a:srgbClr val="000000"/>
                </a:solidFill>
              </a:rPr>
              <a:t>强？</a:t>
            </a:r>
            <a:r>
              <a:rPr lang="en-US" altLang="zh-CN" sz="4400" b="1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                    </a:t>
            </a:r>
            <a:endParaRPr lang="zh-CN" altLang="en-US" sz="4400" b="1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5124" name="图片 5123" descr="png-0511"/>
          <p:cNvPicPr>
            <a:picLocks noChangeAspect="1"/>
          </p:cNvPicPr>
          <p:nvPr/>
        </p:nvPicPr>
        <p:blipFill>
          <a:blip r:embed="rId2" cstate="print"/>
          <a:srcRect t="11765" b="5882"/>
          <a:stretch>
            <a:fillRect/>
          </a:stretch>
        </p:blipFill>
        <p:spPr>
          <a:xfrm>
            <a:off x="8229600" y="76200"/>
            <a:ext cx="838200" cy="6921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文本框 5121"/>
          <p:cNvSpPr txBox="1"/>
          <p:nvPr/>
        </p:nvSpPr>
        <p:spPr>
          <a:xfrm>
            <a:off x="1185905" y="1219258"/>
            <a:ext cx="6708775" cy="1143000"/>
          </a:xfrm>
          <a:prstGeom prst="rect">
            <a:avLst/>
          </a:prstGeom>
          <a:solidFill>
            <a:srgbClr val="CC9900"/>
          </a:solidFill>
          <a:ln w="9525">
            <a:noFill/>
          </a:ln>
        </p:spPr>
        <p:txBody>
          <a:bodyPr lIns="90170" tIns="46990" rIns="90170" bIns="46990" anchor="ctr"/>
          <a:lstStyle/>
          <a:p>
            <a:pPr lvl="0" indent="0"/>
            <a:r>
              <a:rPr lang="zh-CN" altLang="en-US" sz="5400" b="1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第九章</a:t>
            </a:r>
            <a:r>
              <a:rPr lang="zh-CN" altLang="en-US" sz="5400" b="1" dirty="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      </a:t>
            </a:r>
            <a:r>
              <a:rPr lang="zh-CN" altLang="en-US" sz="5400" b="1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压  强</a:t>
            </a:r>
            <a:endParaRPr lang="zh-CN" altLang="en-US" sz="5400" b="1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3315" name="文本框 5122"/>
          <p:cNvSpPr txBox="1"/>
          <p:nvPr/>
        </p:nvSpPr>
        <p:spPr>
          <a:xfrm>
            <a:off x="2895643" y="2667020"/>
            <a:ext cx="3289300" cy="762000"/>
          </a:xfrm>
          <a:prstGeom prst="rect">
            <a:avLst/>
          </a:prstGeom>
          <a:solidFill>
            <a:srgbClr val="CC9900"/>
          </a:solidFill>
          <a:ln w="9525">
            <a:noFill/>
          </a:ln>
        </p:spPr>
        <p:txBody>
          <a:bodyPr wrap="none" anchor="t">
            <a:spAutoFit/>
          </a:bodyPr>
          <a:lstStyle/>
          <a:p>
            <a:pPr lvl="0" indent="0"/>
            <a:r>
              <a:rPr lang="zh-CN" altLang="en-US" sz="4400" b="1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第一节  压强</a:t>
            </a:r>
            <a:endParaRPr lang="zh-CN" altLang="en-US" sz="4400" b="1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5124" name="图片 5123" descr="png-0511"/>
          <p:cNvPicPr>
            <a:picLocks noChangeAspect="1"/>
          </p:cNvPicPr>
          <p:nvPr/>
        </p:nvPicPr>
        <p:blipFill>
          <a:blip r:embed="rId2" cstate="print"/>
          <a:srcRect t="11765" b="5882"/>
          <a:stretch>
            <a:fillRect/>
          </a:stretch>
        </p:blipFill>
        <p:spPr>
          <a:xfrm>
            <a:off x="8229600" y="76200"/>
            <a:ext cx="838200" cy="6921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IMG_20170315_08130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65400" y="629920"/>
            <a:ext cx="4198620" cy="5598160"/>
          </a:xfrm>
          <a:prstGeom prst="rect">
            <a:avLst/>
          </a:prstGeom>
        </p:spPr>
      </p:pic>
      <p:grpSp>
        <p:nvGrpSpPr>
          <p:cNvPr id="6147" name="组合 6146"/>
          <p:cNvGrpSpPr/>
          <p:nvPr/>
        </p:nvGrpSpPr>
        <p:grpSpPr>
          <a:xfrm>
            <a:off x="4870777" y="3740110"/>
            <a:ext cx="533400" cy="304800"/>
            <a:chOff x="0" y="0"/>
            <a:chExt cx="432" cy="336"/>
          </a:xfrm>
        </p:grpSpPr>
        <p:sp>
          <p:nvSpPr>
            <p:cNvPr id="14339" name="直接连接符 6147"/>
            <p:cNvSpPr/>
            <p:nvPr/>
          </p:nvSpPr>
          <p:spPr>
            <a:xfrm>
              <a:off x="432" y="0"/>
              <a:ext cx="0" cy="336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4340" name="直接连接符 6148"/>
            <p:cNvSpPr/>
            <p:nvPr/>
          </p:nvSpPr>
          <p:spPr>
            <a:xfrm>
              <a:off x="0" y="336"/>
              <a:ext cx="432" cy="0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22551" name="直接连接符 14359"/>
          <p:cNvSpPr/>
          <p:nvPr/>
        </p:nvSpPr>
        <p:spPr>
          <a:xfrm>
            <a:off x="2565400" y="3695700"/>
            <a:ext cx="4149725" cy="1397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467" name="直接连接符 11275"/>
          <p:cNvSpPr/>
          <p:nvPr/>
        </p:nvSpPr>
        <p:spPr>
          <a:xfrm flipH="1">
            <a:off x="2527025" y="3726815"/>
            <a:ext cx="137813" cy="1444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直接连接符 11275"/>
          <p:cNvSpPr/>
          <p:nvPr/>
        </p:nvSpPr>
        <p:spPr>
          <a:xfrm flipH="1">
            <a:off x="2664820" y="3726815"/>
            <a:ext cx="137813" cy="1444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直接连接符 11275"/>
          <p:cNvSpPr/>
          <p:nvPr/>
        </p:nvSpPr>
        <p:spPr>
          <a:xfrm flipH="1">
            <a:off x="2802615" y="3726815"/>
            <a:ext cx="137813" cy="1444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直接连接符 11275"/>
          <p:cNvSpPr/>
          <p:nvPr/>
        </p:nvSpPr>
        <p:spPr>
          <a:xfrm flipH="1">
            <a:off x="2940410" y="3726815"/>
            <a:ext cx="137813" cy="1444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直接连接符 11275"/>
          <p:cNvSpPr/>
          <p:nvPr/>
        </p:nvSpPr>
        <p:spPr>
          <a:xfrm flipH="1">
            <a:off x="3078205" y="3726815"/>
            <a:ext cx="137813" cy="1444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" name="直接连接符 11275"/>
          <p:cNvSpPr/>
          <p:nvPr/>
        </p:nvSpPr>
        <p:spPr>
          <a:xfrm flipH="1">
            <a:off x="3216000" y="3726815"/>
            <a:ext cx="137813" cy="1444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" name="直接连接符 11275"/>
          <p:cNvSpPr/>
          <p:nvPr/>
        </p:nvSpPr>
        <p:spPr>
          <a:xfrm flipH="1">
            <a:off x="3353795" y="3726815"/>
            <a:ext cx="137813" cy="1444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" name="直接连接符 11275"/>
          <p:cNvSpPr/>
          <p:nvPr/>
        </p:nvSpPr>
        <p:spPr>
          <a:xfrm flipH="1">
            <a:off x="3491590" y="3726815"/>
            <a:ext cx="137813" cy="1444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" name="直接连接符 11275"/>
          <p:cNvSpPr/>
          <p:nvPr/>
        </p:nvSpPr>
        <p:spPr>
          <a:xfrm flipH="1">
            <a:off x="3629385" y="3726815"/>
            <a:ext cx="137813" cy="1444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" name="直接连接符 11275"/>
          <p:cNvSpPr/>
          <p:nvPr/>
        </p:nvSpPr>
        <p:spPr>
          <a:xfrm flipH="1">
            <a:off x="3767180" y="3726815"/>
            <a:ext cx="137813" cy="1444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" name="直接连接符 11275"/>
          <p:cNvSpPr/>
          <p:nvPr/>
        </p:nvSpPr>
        <p:spPr>
          <a:xfrm flipH="1">
            <a:off x="3904975" y="3726815"/>
            <a:ext cx="137813" cy="1444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" name="直接连接符 11275"/>
          <p:cNvSpPr/>
          <p:nvPr/>
        </p:nvSpPr>
        <p:spPr>
          <a:xfrm flipH="1">
            <a:off x="4042770" y="3726815"/>
            <a:ext cx="137813" cy="1444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" name="直接连接符 11275"/>
          <p:cNvSpPr/>
          <p:nvPr/>
        </p:nvSpPr>
        <p:spPr>
          <a:xfrm flipH="1">
            <a:off x="4180565" y="3726815"/>
            <a:ext cx="137813" cy="1444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" name="直接连接符 11275"/>
          <p:cNvSpPr/>
          <p:nvPr/>
        </p:nvSpPr>
        <p:spPr>
          <a:xfrm flipH="1">
            <a:off x="4318360" y="3726815"/>
            <a:ext cx="137813" cy="1444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" name="直接连接符 11275"/>
          <p:cNvSpPr/>
          <p:nvPr/>
        </p:nvSpPr>
        <p:spPr>
          <a:xfrm flipH="1">
            <a:off x="4456155" y="3726180"/>
            <a:ext cx="137813" cy="1444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" name="直接连接符 11275"/>
          <p:cNvSpPr/>
          <p:nvPr/>
        </p:nvSpPr>
        <p:spPr>
          <a:xfrm flipH="1">
            <a:off x="4595220" y="3726815"/>
            <a:ext cx="137813" cy="1444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" name="直接连接符 11275"/>
          <p:cNvSpPr/>
          <p:nvPr/>
        </p:nvSpPr>
        <p:spPr>
          <a:xfrm flipH="1">
            <a:off x="4733015" y="3726180"/>
            <a:ext cx="137813" cy="1444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" name="直接连接符 11275"/>
          <p:cNvSpPr/>
          <p:nvPr/>
        </p:nvSpPr>
        <p:spPr>
          <a:xfrm flipH="1">
            <a:off x="4884780" y="3726815"/>
            <a:ext cx="137813" cy="1444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" name="直接连接符 11275"/>
          <p:cNvSpPr/>
          <p:nvPr/>
        </p:nvSpPr>
        <p:spPr>
          <a:xfrm flipH="1">
            <a:off x="5022575" y="3726815"/>
            <a:ext cx="137813" cy="1444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" name="直接连接符 11275"/>
          <p:cNvSpPr/>
          <p:nvPr/>
        </p:nvSpPr>
        <p:spPr>
          <a:xfrm flipH="1">
            <a:off x="5160370" y="3726815"/>
            <a:ext cx="137813" cy="1444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2" name="直接连接符 11275"/>
          <p:cNvSpPr/>
          <p:nvPr/>
        </p:nvSpPr>
        <p:spPr>
          <a:xfrm flipH="1">
            <a:off x="5298165" y="3726815"/>
            <a:ext cx="137813" cy="1444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" name="直接连接符 11275"/>
          <p:cNvSpPr/>
          <p:nvPr/>
        </p:nvSpPr>
        <p:spPr>
          <a:xfrm flipH="1">
            <a:off x="5435960" y="3726815"/>
            <a:ext cx="137813" cy="1444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4" name="直接连接符 11275"/>
          <p:cNvSpPr/>
          <p:nvPr/>
        </p:nvSpPr>
        <p:spPr>
          <a:xfrm flipH="1">
            <a:off x="5573755" y="3726815"/>
            <a:ext cx="137813" cy="1444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5" name="直接连接符 11275"/>
          <p:cNvSpPr/>
          <p:nvPr/>
        </p:nvSpPr>
        <p:spPr>
          <a:xfrm flipH="1">
            <a:off x="5573755" y="3726815"/>
            <a:ext cx="137813" cy="1444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6" name="直接连接符 11275"/>
          <p:cNvSpPr/>
          <p:nvPr/>
        </p:nvSpPr>
        <p:spPr>
          <a:xfrm flipH="1">
            <a:off x="5711550" y="3726815"/>
            <a:ext cx="137813" cy="1444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7" name="直接连接符 11275"/>
          <p:cNvSpPr/>
          <p:nvPr/>
        </p:nvSpPr>
        <p:spPr>
          <a:xfrm flipH="1">
            <a:off x="5849345" y="3726815"/>
            <a:ext cx="137813" cy="1444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8" name="直接连接符 11275"/>
          <p:cNvSpPr/>
          <p:nvPr/>
        </p:nvSpPr>
        <p:spPr>
          <a:xfrm flipH="1">
            <a:off x="5987140" y="3726815"/>
            <a:ext cx="137813" cy="1444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9" name="直接连接符 11275"/>
          <p:cNvSpPr/>
          <p:nvPr/>
        </p:nvSpPr>
        <p:spPr>
          <a:xfrm flipH="1">
            <a:off x="6124935" y="3726815"/>
            <a:ext cx="137813" cy="1444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0" name="直接连接符 11275"/>
          <p:cNvSpPr/>
          <p:nvPr/>
        </p:nvSpPr>
        <p:spPr>
          <a:xfrm flipH="1">
            <a:off x="6262730" y="3726815"/>
            <a:ext cx="137813" cy="1444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1" name="直接连接符 11275"/>
          <p:cNvSpPr/>
          <p:nvPr/>
        </p:nvSpPr>
        <p:spPr>
          <a:xfrm flipH="1">
            <a:off x="6400525" y="3726815"/>
            <a:ext cx="137813" cy="1444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2" name="直接连接符 11275"/>
          <p:cNvSpPr/>
          <p:nvPr/>
        </p:nvSpPr>
        <p:spPr>
          <a:xfrm flipH="1">
            <a:off x="6538320" y="3726815"/>
            <a:ext cx="137813" cy="1444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" name=" 33"/>
          <p:cNvSpPr/>
          <p:nvPr/>
        </p:nvSpPr>
        <p:spPr>
          <a:xfrm>
            <a:off x="4751705" y="3709670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6151" name="直接连接符 6150"/>
          <p:cNvSpPr/>
          <p:nvPr/>
        </p:nvSpPr>
        <p:spPr>
          <a:xfrm>
            <a:off x="4841258" y="3780790"/>
            <a:ext cx="0" cy="1219200"/>
          </a:xfrm>
          <a:prstGeom prst="line">
            <a:avLst/>
          </a:prstGeom>
          <a:ln w="47625" cap="flat" cmpd="sng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6152" name="文本框 6151"/>
          <p:cNvSpPr txBox="1"/>
          <p:nvPr/>
        </p:nvSpPr>
        <p:spPr>
          <a:xfrm>
            <a:off x="1281430" y="822960"/>
            <a:ext cx="792480" cy="52120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 indent="0" algn="ctr"/>
            <a:r>
              <a:rPr lang="zh-CN" alt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楷体_GB2312" pitchFamily="1" charset="-122"/>
              </a:rPr>
              <a:t>踩木板时对木板有力的作用</a:t>
            </a:r>
            <a:endParaRPr lang="zh-CN" alt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楷体_GB2312" pitchFamily="1" charset="-122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-10795" y="-3175"/>
            <a:ext cx="9148445" cy="633095"/>
          </a:xfrm>
          <a:prstGeom prst="rect">
            <a:avLst/>
          </a:prstGeom>
          <a:solidFill>
            <a:srgbClr val="FF0000">
              <a:alpha val="5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ldLvl="0" animBg="1"/>
      <p:bldP spid="615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图片 7169" descr="111111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24000" y="838200"/>
            <a:ext cx="6248400" cy="45624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1" name="直接连接符 7170"/>
          <p:cNvSpPr/>
          <p:nvPr/>
        </p:nvSpPr>
        <p:spPr>
          <a:xfrm rot="5400000">
            <a:off x="1939925" y="950913"/>
            <a:ext cx="1588" cy="220980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sp>
      <p:grpSp>
        <p:nvGrpSpPr>
          <p:cNvPr id="7172" name="组合 7171"/>
          <p:cNvGrpSpPr/>
          <p:nvPr/>
        </p:nvGrpSpPr>
        <p:grpSpPr>
          <a:xfrm rot="10800000">
            <a:off x="2362200" y="1524000"/>
            <a:ext cx="685800" cy="533400"/>
            <a:chOff x="0" y="0"/>
            <a:chExt cx="432" cy="336"/>
          </a:xfrm>
        </p:grpSpPr>
        <p:sp>
          <p:nvSpPr>
            <p:cNvPr id="15364" name="直接连接符 7172"/>
            <p:cNvSpPr/>
            <p:nvPr/>
          </p:nvSpPr>
          <p:spPr>
            <a:xfrm>
              <a:off x="432" y="0"/>
              <a:ext cx="0" cy="336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365" name="直接连接符 7173"/>
            <p:cNvSpPr/>
            <p:nvPr/>
          </p:nvSpPr>
          <p:spPr>
            <a:xfrm>
              <a:off x="0" y="336"/>
              <a:ext cx="432" cy="0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7175" name="矩形 7174"/>
          <p:cNvSpPr/>
          <p:nvPr/>
        </p:nvSpPr>
        <p:spPr>
          <a:xfrm>
            <a:off x="609600" y="2057400"/>
            <a:ext cx="990600" cy="7620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/>
            <a:r>
              <a:rPr lang="en-US" altLang="x-none" sz="4400" b="1" dirty="0">
                <a:solidFill>
                  <a:srgbClr val="FF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endParaRPr lang="en-US" altLang="x-none" sz="4400" b="1" dirty="0">
              <a:solidFill>
                <a:srgbClr val="FF33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176" name="文本框 7175"/>
          <p:cNvSpPr txBox="1"/>
          <p:nvPr/>
        </p:nvSpPr>
        <p:spPr>
          <a:xfrm>
            <a:off x="381110" y="5557148"/>
            <a:ext cx="60198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 algn="ctr"/>
            <a:r>
              <a:rPr lang="zh-CN" altLang="en-US" sz="2800" b="1" dirty="0">
                <a:solidFill>
                  <a:srgbClr val="D60093"/>
                </a:solidFill>
                <a:latin typeface="Times New Roman" panose="02020603050405020304" pitchFamily="18" charset="0"/>
                <a:ea typeface="楷体_GB2312" pitchFamily="1" charset="-122"/>
              </a:rPr>
              <a:t>按图钉时，图钉对墙有力的作用</a:t>
            </a:r>
            <a:endParaRPr lang="zh-CN" altLang="en-US" sz="2800" b="1" dirty="0">
              <a:solidFill>
                <a:srgbClr val="D60093"/>
              </a:solidFill>
              <a:latin typeface="Times New Roman" panose="02020603050405020304" pitchFamily="18" charset="0"/>
              <a:ea typeface="楷体_GB2312" pitchFamily="1" charset="-122"/>
            </a:endParaRPr>
          </a:p>
        </p:txBody>
      </p:sp>
      <p:sp>
        <p:nvSpPr>
          <p:cNvPr id="184" name=" 184"/>
          <p:cNvSpPr/>
          <p:nvPr/>
        </p:nvSpPr>
        <p:spPr>
          <a:xfrm>
            <a:off x="3048000" y="2003425"/>
            <a:ext cx="107950" cy="10795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trike="noStrike" noProof="1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/>
      <p:bldP spid="7176" grpId="0"/>
      <p:bldP spid="18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等腰三角形 8193" descr="白色大理石"/>
          <p:cNvSpPr/>
          <p:nvPr/>
        </p:nvSpPr>
        <p:spPr>
          <a:xfrm>
            <a:off x="228714" y="1521879"/>
            <a:ext cx="6907212" cy="3692525"/>
          </a:xfrm>
          <a:prstGeom prst="triangle">
            <a:avLst>
              <a:gd name="adj" fmla="val 100000"/>
            </a:avLst>
          </a:prstGeom>
          <a:blipFill rotWithShape="1">
            <a:blip r:embed="rId2" cstate="print"/>
          </a:blip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lstStyle/>
          <a:p>
            <a:pPr lvl="0" indent="0"/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195" name="直接连接符 8194"/>
          <p:cNvSpPr/>
          <p:nvPr/>
        </p:nvSpPr>
        <p:spPr>
          <a:xfrm rot="-1785681">
            <a:off x="4125854" y="3205276"/>
            <a:ext cx="38100" cy="163830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sp>
      <p:grpSp>
        <p:nvGrpSpPr>
          <p:cNvPr id="8196" name="组合 8195"/>
          <p:cNvGrpSpPr/>
          <p:nvPr/>
        </p:nvGrpSpPr>
        <p:grpSpPr>
          <a:xfrm rot="-1629169">
            <a:off x="3833616" y="3219977"/>
            <a:ext cx="307975" cy="360363"/>
            <a:chOff x="0" y="0"/>
            <a:chExt cx="432" cy="336"/>
          </a:xfrm>
        </p:grpSpPr>
        <p:sp>
          <p:nvSpPr>
            <p:cNvPr id="16388" name="直接连接符 8196"/>
            <p:cNvSpPr/>
            <p:nvPr/>
          </p:nvSpPr>
          <p:spPr>
            <a:xfrm>
              <a:off x="432" y="0"/>
              <a:ext cx="0" cy="336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6389" name="直接连接符 8197"/>
            <p:cNvSpPr/>
            <p:nvPr/>
          </p:nvSpPr>
          <p:spPr>
            <a:xfrm>
              <a:off x="0" y="336"/>
              <a:ext cx="432" cy="0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8199" name="矩形 8198"/>
          <p:cNvSpPr/>
          <p:nvPr/>
        </p:nvSpPr>
        <p:spPr>
          <a:xfrm>
            <a:off x="4632792" y="4363987"/>
            <a:ext cx="1219200" cy="7620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/>
            <a:r>
              <a:rPr lang="en-US" altLang="x-none" sz="4400" b="1" dirty="0">
                <a:solidFill>
                  <a:srgbClr val="FF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endParaRPr lang="en-US" altLang="x-none" sz="4400" b="1" dirty="0">
              <a:solidFill>
                <a:srgbClr val="FF33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8200" name="矩形 8199" descr="栎木"/>
          <p:cNvSpPr/>
          <p:nvPr/>
        </p:nvSpPr>
        <p:spPr>
          <a:xfrm rot="-1722902">
            <a:off x="2704452" y="2193188"/>
            <a:ext cx="1512888" cy="1223963"/>
          </a:xfrm>
          <a:prstGeom prst="rect">
            <a:avLst/>
          </a:prstGeom>
          <a:blipFill rotWithShape="1">
            <a:blip r:embed="rId3" cstate="print"/>
          </a:blipFill>
          <a:ln w="9525">
            <a:noFill/>
          </a:ln>
        </p:spPr>
        <p:txBody>
          <a:bodyPr anchor="t"/>
          <a:lstStyle/>
          <a:p>
            <a:pPr lvl="0" indent="0"/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6392" name="文本框 8200"/>
          <p:cNvSpPr txBox="1"/>
          <p:nvPr/>
        </p:nvSpPr>
        <p:spPr>
          <a:xfrm>
            <a:off x="271463" y="811199"/>
            <a:ext cx="7178675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 algn="ctr"/>
            <a:r>
              <a:rPr lang="zh-CN" altLang="en-US" sz="2800" b="1" dirty="0">
                <a:solidFill>
                  <a:srgbClr val="D60093"/>
                </a:solidFill>
                <a:latin typeface="Times New Roman" panose="02020603050405020304" pitchFamily="18" charset="0"/>
                <a:ea typeface="楷体_GB2312" pitchFamily="1" charset="-122"/>
              </a:rPr>
              <a:t>斜面上的木块对斜面有力的作用</a:t>
            </a:r>
            <a:endParaRPr lang="zh-CN" altLang="en-US" sz="2800" b="1" dirty="0">
              <a:solidFill>
                <a:srgbClr val="D60093"/>
              </a:solidFill>
              <a:latin typeface="Times New Roman" panose="02020603050405020304" pitchFamily="18" charset="0"/>
              <a:ea typeface="楷体_GB2312" pitchFamily="1" charset="-122"/>
            </a:endParaRPr>
          </a:p>
        </p:txBody>
      </p:sp>
      <p:sp>
        <p:nvSpPr>
          <p:cNvPr id="184" name=" 184"/>
          <p:cNvSpPr/>
          <p:nvPr/>
        </p:nvSpPr>
        <p:spPr>
          <a:xfrm>
            <a:off x="3707720" y="3328613"/>
            <a:ext cx="107950" cy="10795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trike="noStrike" noProof="1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/>
      <p:bldP spid="16392" grpId="0"/>
      <p:bldP spid="18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标题 9217"/>
          <p:cNvSpPr>
            <a:spLocks noGrp="1"/>
          </p:cNvSpPr>
          <p:nvPr>
            <p:ph type="title"/>
          </p:nvPr>
        </p:nvSpPr>
        <p:spPr>
          <a:xfrm>
            <a:off x="2743248" y="484187"/>
            <a:ext cx="3198812" cy="561975"/>
          </a:xfrm>
        </p:spPr>
        <p:txBody>
          <a:bodyPr anchor="ctr"/>
          <a:lstStyle/>
          <a:p>
            <a:r>
              <a:rPr lang="zh-CN" altLang="en-US" b="1" dirty="0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一</a:t>
            </a:r>
            <a:r>
              <a:rPr lang="en-US" altLang="zh-CN" b="1" dirty="0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.</a:t>
            </a:r>
            <a:r>
              <a:rPr lang="en-US" altLang="x-none" b="1" dirty="0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</a:t>
            </a:r>
            <a:r>
              <a:rPr lang="zh-CN" altLang="en-US" b="1" dirty="0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压 力</a:t>
            </a:r>
            <a:endParaRPr lang="zh-CN" altLang="en-US" b="1" dirty="0">
              <a:solidFill>
                <a:srgbClr val="FF33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9219" name="内容占位符 9218"/>
          <p:cNvSpPr>
            <a:spLocks noGrp="1"/>
          </p:cNvSpPr>
          <p:nvPr>
            <p:ph idx="1"/>
          </p:nvPr>
        </p:nvSpPr>
        <p:spPr>
          <a:xfrm>
            <a:off x="1295400" y="2439988"/>
            <a:ext cx="5181600" cy="1827212"/>
          </a:xfrm>
        </p:spPr>
        <p:txBody>
          <a:bodyPr anchor="t"/>
          <a:lstStyle/>
          <a:p>
            <a:pPr>
              <a:buNone/>
            </a:pPr>
            <a:r>
              <a:rPr lang="zh-CN" altLang="en-US" b="1" dirty="0">
                <a:solidFill>
                  <a:schemeClr val="tx1"/>
                </a:solidFill>
                <a:ea typeface="楷体_GB2312" pitchFamily="1" charset="-122"/>
              </a:rPr>
              <a:t>脚</a:t>
            </a:r>
            <a:r>
              <a:rPr lang="zh-CN" altLang="en-US" b="1" dirty="0">
                <a:solidFill>
                  <a:srgbClr val="FF3300"/>
                </a:solidFill>
                <a:ea typeface="楷体_GB2312" pitchFamily="1" charset="-122"/>
              </a:rPr>
              <a:t>垂直</a:t>
            </a:r>
            <a:r>
              <a:rPr lang="zh-CN" altLang="en-US" b="1" dirty="0">
                <a:ea typeface="楷体_GB2312" pitchFamily="1" charset="-122"/>
              </a:rPr>
              <a:t>压在木板上的力</a:t>
            </a:r>
            <a:endParaRPr lang="zh-CN" altLang="en-US" b="1" dirty="0">
              <a:ea typeface="楷体_GB2312" pitchFamily="1" charset="-122"/>
            </a:endParaRPr>
          </a:p>
          <a:p>
            <a:pPr>
              <a:buNone/>
            </a:pPr>
            <a:r>
              <a:rPr lang="zh-CN" altLang="en-US" b="1" dirty="0">
                <a:ea typeface="楷体_GB2312" pitchFamily="1" charset="-122"/>
              </a:rPr>
              <a:t>图钉</a:t>
            </a:r>
            <a:r>
              <a:rPr lang="zh-CN" altLang="en-US" b="1" dirty="0">
                <a:solidFill>
                  <a:srgbClr val="FF3300"/>
                </a:solidFill>
                <a:ea typeface="楷体_GB2312" pitchFamily="1" charset="-122"/>
              </a:rPr>
              <a:t>垂直</a:t>
            </a:r>
            <a:r>
              <a:rPr lang="zh-CN" altLang="en-US" b="1" dirty="0">
                <a:ea typeface="楷体_GB2312" pitchFamily="1" charset="-122"/>
              </a:rPr>
              <a:t>压在墙面上的力</a:t>
            </a:r>
            <a:endParaRPr lang="zh-CN" altLang="en-US" b="1" dirty="0">
              <a:ea typeface="楷体_GB2312" pitchFamily="1" charset="-122"/>
            </a:endParaRPr>
          </a:p>
          <a:p>
            <a:pPr>
              <a:buNone/>
            </a:pPr>
            <a:r>
              <a:rPr lang="zh-CN" altLang="en-US" b="1" dirty="0">
                <a:ea typeface="楷体_GB2312" pitchFamily="1" charset="-122"/>
              </a:rPr>
              <a:t>木块</a:t>
            </a:r>
            <a:r>
              <a:rPr lang="zh-CN" altLang="en-US" b="1" dirty="0">
                <a:solidFill>
                  <a:srgbClr val="FF3300"/>
                </a:solidFill>
                <a:ea typeface="楷体_GB2312" pitchFamily="1" charset="-122"/>
              </a:rPr>
              <a:t>垂直</a:t>
            </a:r>
            <a:r>
              <a:rPr lang="zh-CN" altLang="en-US" b="1" dirty="0">
                <a:ea typeface="楷体_GB2312" pitchFamily="1" charset="-122"/>
              </a:rPr>
              <a:t>压在斜面上的力</a:t>
            </a:r>
            <a:endParaRPr lang="zh-CN" altLang="en-US" dirty="0">
              <a:ea typeface="楷体_GB2312" pitchFamily="1" charset="-122"/>
            </a:endParaRPr>
          </a:p>
        </p:txBody>
      </p:sp>
      <p:sp>
        <p:nvSpPr>
          <p:cNvPr id="9220" name="右大括号 9219"/>
          <p:cNvSpPr/>
          <p:nvPr/>
        </p:nvSpPr>
        <p:spPr>
          <a:xfrm>
            <a:off x="6096000" y="2514600"/>
            <a:ext cx="381000" cy="1600200"/>
          </a:xfrm>
          <a:prstGeom prst="rightBrace">
            <a:avLst>
              <a:gd name="adj1" fmla="val 35000"/>
              <a:gd name="adj2" fmla="val 50000"/>
            </a:avLst>
          </a:pr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lvl="0" indent="0"/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21" name="右箭头 9220"/>
          <p:cNvSpPr/>
          <p:nvPr/>
        </p:nvSpPr>
        <p:spPr>
          <a:xfrm>
            <a:off x="6553200" y="3200400"/>
            <a:ext cx="1066800" cy="152400"/>
          </a:xfrm>
          <a:prstGeom prst="rightArrow">
            <a:avLst>
              <a:gd name="adj1" fmla="val 50000"/>
              <a:gd name="adj2" fmla="val 175000"/>
            </a:avLst>
          </a:prstGeom>
          <a:solidFill>
            <a:srgbClr val="FF9900"/>
          </a:solidFill>
          <a:ln w="9525">
            <a:noFill/>
          </a:ln>
        </p:spPr>
        <p:txBody>
          <a:bodyPr wrap="none" anchor="ctr"/>
          <a:lstStyle/>
          <a:p>
            <a:pPr lvl="0" indent="0" algn="ctr"/>
            <a:endParaRPr lang="zh-CN" altLang="en-US" sz="1800" dirty="0">
              <a:solidFill>
                <a:schemeClr val="hlink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22" name="文本框 9221"/>
          <p:cNvSpPr txBox="1"/>
          <p:nvPr/>
        </p:nvSpPr>
        <p:spPr>
          <a:xfrm>
            <a:off x="914496" y="4481513"/>
            <a:ext cx="8153400" cy="701675"/>
          </a:xfrm>
          <a:prstGeom prst="rect">
            <a:avLst/>
          </a:prstGeom>
          <a:solidFill>
            <a:srgbClr val="2FC9FF"/>
          </a:solidFill>
          <a:ln w="9525">
            <a:noFill/>
          </a:ln>
        </p:spPr>
        <p:txBody>
          <a:bodyPr anchor="t">
            <a:spAutoFit/>
          </a:bodyPr>
          <a:lstStyle/>
          <a:p>
            <a:pPr lvl="0" indent="0" algn="ctr">
              <a:spcBef>
                <a:spcPct val="50000"/>
              </a:spcBef>
            </a:pPr>
            <a:r>
              <a:rPr lang="zh-CN" alt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垂直压在物体表面上的力叫压力。</a:t>
            </a:r>
            <a:endParaRPr lang="zh-CN" altLang="en-US" sz="4000" b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9223" name="文本框 9222"/>
          <p:cNvSpPr txBox="1"/>
          <p:nvPr/>
        </p:nvSpPr>
        <p:spPr>
          <a:xfrm>
            <a:off x="685800" y="1524000"/>
            <a:ext cx="4876800" cy="7016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/>
            <a:r>
              <a:rPr lang="en-US" altLang="x-none" sz="4000" b="1" dirty="0">
                <a:solidFill>
                  <a:srgbClr val="CC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altLang="en-US" sz="4000" b="1" dirty="0">
                <a:solidFill>
                  <a:srgbClr val="CC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、定义：</a:t>
            </a:r>
            <a:endParaRPr lang="zh-CN" altLang="en-US" sz="4000" b="1" dirty="0">
              <a:solidFill>
                <a:srgbClr val="CC0066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9224" name="图片 9223" descr="png-0511"/>
          <p:cNvPicPr>
            <a:picLocks noChangeAspect="1"/>
          </p:cNvPicPr>
          <p:nvPr/>
        </p:nvPicPr>
        <p:blipFill>
          <a:blip r:embed="rId1" cstate="print"/>
          <a:srcRect t="11765" b="5882"/>
          <a:stretch>
            <a:fillRect/>
          </a:stretch>
        </p:blipFill>
        <p:spPr>
          <a:xfrm>
            <a:off x="7772400" y="304800"/>
            <a:ext cx="838200" cy="692150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11" name="直接连接符 10"/>
          <p:cNvCxnSpPr/>
          <p:nvPr/>
        </p:nvCxnSpPr>
        <p:spPr>
          <a:xfrm>
            <a:off x="684213" y="765175"/>
            <a:ext cx="0" cy="5111750"/>
          </a:xfrm>
          <a:prstGeom prst="line">
            <a:avLst/>
          </a:prstGeom>
          <a:ln w="38100"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304912" y="1295456"/>
            <a:ext cx="7867538" cy="0"/>
          </a:xfrm>
          <a:prstGeom prst="line">
            <a:avLst/>
          </a:prstGeom>
          <a:ln w="38100"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  <p:bldP spid="9221" grpId="0" animBg="1"/>
      <p:bldP spid="9222" grpId="0" animBg="1"/>
      <p:bldP spid="92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文本框 10241"/>
          <p:cNvSpPr txBox="1"/>
          <p:nvPr/>
        </p:nvSpPr>
        <p:spPr>
          <a:xfrm>
            <a:off x="762100" y="806450"/>
            <a:ext cx="3886200" cy="1323439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/>
            <a:endParaRPr lang="en-US" altLang="x-none" sz="4000" b="1" dirty="0">
              <a:solidFill>
                <a:srgbClr val="CC0066"/>
              </a:solidFill>
              <a:latin typeface="Times New Roman" panose="02020603050405020304" pitchFamily="18" charset="0"/>
            </a:endParaRPr>
          </a:p>
          <a:p>
            <a:pPr lvl="0"/>
            <a:r>
              <a:rPr lang="en-US" altLang="x-none" sz="40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2</a:t>
            </a:r>
            <a:r>
              <a:rPr lang="zh-CN" altLang="en-US" sz="40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、作用点</a:t>
            </a:r>
            <a:r>
              <a:rPr lang="zh-CN" altLang="en-US" b="1" dirty="0">
                <a:solidFill>
                  <a:srgbClr val="CC0066"/>
                </a:solidFill>
                <a:latin typeface="Times New Roman" panose="02020603050405020304" pitchFamily="18" charset="0"/>
              </a:rPr>
              <a:t>：</a:t>
            </a:r>
            <a:endParaRPr lang="zh-CN" altLang="en-US" b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0243" name="文本框 10242"/>
          <p:cNvSpPr txBox="1"/>
          <p:nvPr/>
        </p:nvSpPr>
        <p:spPr>
          <a:xfrm>
            <a:off x="1295486" y="2306227"/>
            <a:ext cx="5181600" cy="707886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 algn="ctr">
              <a:spcBef>
                <a:spcPct val="50000"/>
              </a:spcBef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在被压物体的表面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华文行楷" pitchFamily="2" charset="-122"/>
              </a:rPr>
              <a:t>。</a:t>
            </a:r>
            <a:endParaRPr lang="zh-CN" altLang="en-US" sz="4000" b="1" dirty="0">
              <a:solidFill>
                <a:schemeClr val="tx1"/>
              </a:solidFill>
              <a:latin typeface="Times New Roman" panose="02020603050405020304" pitchFamily="18" charset="0"/>
              <a:ea typeface="华文行楷" pitchFamily="2" charset="-122"/>
            </a:endParaRPr>
          </a:p>
        </p:txBody>
      </p:sp>
      <p:sp>
        <p:nvSpPr>
          <p:cNvPr id="10244" name="文本框 10243"/>
          <p:cNvSpPr txBox="1"/>
          <p:nvPr/>
        </p:nvSpPr>
        <p:spPr>
          <a:xfrm>
            <a:off x="807989" y="2005173"/>
            <a:ext cx="3276600" cy="181588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/>
            <a:endParaRPr lang="en-US" altLang="x-none" b="1" dirty="0">
              <a:solidFill>
                <a:srgbClr val="CC0066"/>
              </a:solidFill>
              <a:latin typeface="Times New Roman" panose="02020603050405020304" pitchFamily="18" charset="0"/>
            </a:endParaRPr>
          </a:p>
          <a:p>
            <a:pPr lvl="0"/>
            <a:endParaRPr lang="en-US" altLang="x-none" b="1" dirty="0">
              <a:solidFill>
                <a:srgbClr val="CC0066"/>
              </a:solidFill>
              <a:latin typeface="Times New Roman" panose="02020603050405020304" pitchFamily="18" charset="0"/>
            </a:endParaRPr>
          </a:p>
          <a:p>
            <a:pPr lvl="0"/>
            <a:r>
              <a:rPr lang="en-US" altLang="x-none" b="1" dirty="0">
                <a:solidFill>
                  <a:srgbClr val="CC0066"/>
                </a:solidFill>
                <a:latin typeface="Times New Roman" panose="02020603050405020304" pitchFamily="18" charset="0"/>
              </a:rPr>
              <a:t>3</a:t>
            </a:r>
            <a:r>
              <a:rPr lang="zh-CN" altLang="en-US" b="1" dirty="0">
                <a:solidFill>
                  <a:srgbClr val="CC0066"/>
                </a:solidFill>
                <a:latin typeface="Times New Roman" panose="02020603050405020304" pitchFamily="18" charset="0"/>
              </a:rPr>
              <a:t>、</a:t>
            </a:r>
            <a:r>
              <a:rPr lang="zh-CN" altLang="en-US" sz="40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方向</a:t>
            </a:r>
            <a:r>
              <a:rPr lang="zh-CN" altLang="en-US" b="1" dirty="0">
                <a:solidFill>
                  <a:srgbClr val="CC0066"/>
                </a:solidFill>
                <a:latin typeface="Times New Roman" panose="02020603050405020304" pitchFamily="18" charset="0"/>
              </a:rPr>
              <a:t>：</a:t>
            </a:r>
            <a:endParaRPr lang="zh-CN" altLang="en-US" b="1" dirty="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0245" name="文本框 10244"/>
          <p:cNvSpPr txBox="1"/>
          <p:nvPr/>
        </p:nvSpPr>
        <p:spPr>
          <a:xfrm>
            <a:off x="1524080" y="3875133"/>
            <a:ext cx="5410200" cy="13112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垂直于受力物体表面，并指向受力物体。</a:t>
            </a:r>
            <a:endParaRPr lang="zh-CN" altLang="en-US" sz="4000" b="1" dirty="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18437" name="图片 10264" descr="png-0511"/>
          <p:cNvPicPr>
            <a:picLocks noChangeAspect="1"/>
          </p:cNvPicPr>
          <p:nvPr/>
        </p:nvPicPr>
        <p:blipFill>
          <a:blip r:embed="rId1" cstate="print"/>
          <a:srcRect t="11765" b="5882"/>
          <a:stretch>
            <a:fillRect/>
          </a:stretch>
        </p:blipFill>
        <p:spPr>
          <a:xfrm>
            <a:off x="8229600" y="0"/>
            <a:ext cx="914400" cy="752475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7" name="直接连接符 6"/>
          <p:cNvCxnSpPr/>
          <p:nvPr/>
        </p:nvCxnSpPr>
        <p:spPr>
          <a:xfrm>
            <a:off x="684213" y="765175"/>
            <a:ext cx="0" cy="5111750"/>
          </a:xfrm>
          <a:prstGeom prst="line">
            <a:avLst/>
          </a:prstGeom>
          <a:ln w="38100"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304912" y="1295456"/>
            <a:ext cx="7867538" cy="0"/>
          </a:xfrm>
          <a:prstGeom prst="line">
            <a:avLst/>
          </a:prstGeom>
          <a:ln w="38100"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0" name="标题 9217"/>
          <p:cNvSpPr txBox="1"/>
          <p:nvPr/>
        </p:nvSpPr>
        <p:spPr>
          <a:xfrm>
            <a:off x="2485183" y="479534"/>
            <a:ext cx="3198812" cy="561975"/>
          </a:xfrm>
          <a:prstGeom prst="rect">
            <a:avLst/>
          </a:prstGeom>
        </p:spPr>
        <p:txBody>
          <a:bodyPr anchor="ctr"/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FontTx/>
            </a:pPr>
            <a:r>
              <a:rPr lang="zh-CN" altLang="en-US" b="1" dirty="0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  一</a:t>
            </a:r>
            <a:r>
              <a:rPr lang="en-US" altLang="x-none" b="1" dirty="0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. </a:t>
            </a:r>
            <a:r>
              <a:rPr lang="zh-CN" altLang="en-US" b="1" dirty="0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压 力</a:t>
            </a:r>
            <a:endParaRPr lang="zh-CN" altLang="en-US" b="1" dirty="0">
              <a:solidFill>
                <a:srgbClr val="FF33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2103441" y="3014113"/>
            <a:ext cx="1981148" cy="0"/>
          </a:xfrm>
          <a:prstGeom prst="line">
            <a:avLst/>
          </a:prstGeom>
          <a:ln w="57150" cap="flat" cmpd="sng" algn="ctr">
            <a:solidFill>
              <a:srgbClr val="3333FF"/>
            </a:solidFill>
            <a:prstDash val="dash"/>
            <a:round/>
            <a:headEnd type="none" w="med" len="med"/>
            <a:tailEnd type="none" w="med" len="med"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1600278" y="4571970"/>
            <a:ext cx="1477233" cy="0"/>
          </a:xfrm>
          <a:prstGeom prst="line">
            <a:avLst/>
          </a:prstGeom>
          <a:ln w="57150" cap="flat" cmpd="sng" algn="ctr">
            <a:solidFill>
              <a:srgbClr val="3333FF"/>
            </a:solidFill>
            <a:prstDash val="dash"/>
            <a:round/>
            <a:headEnd type="none" w="med" len="med"/>
            <a:tailEnd type="none" w="med" len="med"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/>
      <p:bldP spid="10244" grpId="0"/>
      <p:bldP spid="1024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60" name="文本框 12359"/>
          <p:cNvSpPr txBox="1"/>
          <p:nvPr/>
        </p:nvSpPr>
        <p:spPr>
          <a:xfrm>
            <a:off x="720851" y="1292324"/>
            <a:ext cx="9144000" cy="27971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x-none" sz="40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4</a:t>
            </a:r>
            <a:r>
              <a:rPr lang="zh-CN" altLang="en-US" sz="40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、压力不是重力：</a:t>
            </a:r>
            <a:endParaRPr lang="zh-CN" altLang="en-US" sz="4000" b="1" dirty="0">
              <a:solidFill>
                <a:srgbClr val="CC0066"/>
              </a:solidFill>
              <a:latin typeface="Times New Roman" panose="02020603050405020304" pitchFamily="18" charset="0"/>
            </a:endParaRPr>
          </a:p>
          <a:p>
            <a:pPr lvl="0" indent="0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zh-CN" altLang="en-US" sz="3200" b="1" dirty="0">
                <a:solidFill>
                  <a:srgbClr val="000000"/>
                </a:solidFill>
                <a:latin typeface="+mj-ea"/>
                <a:ea typeface="+mj-ea"/>
                <a:cs typeface="Times New Roman" panose="02020603050405020304" pitchFamily="18" charset="0"/>
                <a:sym typeface="+mn-ea"/>
              </a:rPr>
              <a:t>只有当物体放在水平面时，</a:t>
            </a:r>
            <a:r>
              <a:rPr lang="zh-CN" altLang="en-US" sz="3200" b="1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  <a:sym typeface="+mn-ea"/>
              </a:rPr>
              <a:t>物体对水平面</a:t>
            </a:r>
            <a:endParaRPr lang="zh-CN" altLang="en-US" sz="3200" b="1" dirty="0">
              <a:solidFill>
                <a:schemeClr val="tx1"/>
              </a:solidFill>
              <a:latin typeface="+mj-ea"/>
              <a:ea typeface="+mj-ea"/>
              <a:cs typeface="Times New Roman" panose="02020603050405020304" pitchFamily="18" charset="0"/>
              <a:sym typeface="+mn-ea"/>
            </a:endParaRPr>
          </a:p>
          <a:p>
            <a:pPr lvl="0" indent="0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zh-CN" altLang="en-US" sz="3200" b="1" dirty="0">
                <a:solidFill>
                  <a:schemeClr val="tx1"/>
                </a:solidFill>
                <a:latin typeface="+mj-ea"/>
                <a:ea typeface="+mj-ea"/>
                <a:cs typeface="Times New Roman" panose="02020603050405020304" pitchFamily="18" charset="0"/>
                <a:sym typeface="+mn-ea"/>
              </a:rPr>
              <a:t>的压力的大小等于重力的大小，即</a:t>
            </a:r>
            <a:r>
              <a:rPr lang="zh-CN" altLang="en-US" b="1" dirty="0">
                <a:solidFill>
                  <a:srgbClr val="000000"/>
                </a:solidFill>
                <a:latin typeface="+mj-ea"/>
                <a:ea typeface="+mj-ea"/>
                <a:cs typeface="Times New Roman" panose="02020603050405020304" pitchFamily="18" charset="0"/>
                <a:sym typeface="+mn-ea"/>
              </a:rPr>
              <a:t>         </a:t>
            </a:r>
            <a:endParaRPr lang="zh-CN" altLang="en-US" b="1" dirty="0">
              <a:solidFill>
                <a:srgbClr val="000000"/>
              </a:solidFill>
              <a:latin typeface="+mj-ea"/>
              <a:ea typeface="+mj-ea"/>
              <a:cs typeface="Times New Roman" panose="02020603050405020304" pitchFamily="18" charset="0"/>
            </a:endParaRPr>
          </a:p>
          <a:p>
            <a:pPr lvl="0" indent="0">
              <a:lnSpc>
                <a:spcPct val="120000"/>
              </a:lnSpc>
              <a:buFont typeface="Wingdings" panose="05000000000000000000" pitchFamily="2" charset="2"/>
              <a:buNone/>
            </a:pPr>
            <a:endParaRPr lang="en-US" altLang="x-none" sz="4000" b="1" dirty="0">
              <a:solidFill>
                <a:srgbClr val="000000"/>
              </a:solidFill>
              <a:latin typeface="Times New Roman" panose="02020603050405020304" pitchFamily="18" charset="0"/>
              <a:ea typeface="楷体_GB2312" pitchFamily="1" charset="-122"/>
            </a:endParaRPr>
          </a:p>
        </p:txBody>
      </p:sp>
      <p:pic>
        <p:nvPicPr>
          <p:cNvPr id="12361" name="图片 12360" descr="png-0511"/>
          <p:cNvPicPr>
            <a:picLocks noChangeAspect="1"/>
          </p:cNvPicPr>
          <p:nvPr/>
        </p:nvPicPr>
        <p:blipFill>
          <a:blip r:embed="rId1" cstate="print"/>
          <a:srcRect t="11765" b="5882"/>
          <a:stretch>
            <a:fillRect/>
          </a:stretch>
        </p:blipFill>
        <p:spPr>
          <a:xfrm>
            <a:off x="7772400" y="304800"/>
            <a:ext cx="838200" cy="6921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15" name="矩形 13314"/>
          <p:cNvSpPr/>
          <p:nvPr/>
        </p:nvSpPr>
        <p:spPr>
          <a:xfrm>
            <a:off x="6827203" y="2604395"/>
            <a:ext cx="2983280" cy="769441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 indent="0"/>
            <a:r>
              <a:rPr lang="en-US" altLang="x-none" sz="4400" b="1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r>
              <a:rPr lang="zh-CN" altLang="en-US" sz="44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压</a:t>
            </a:r>
            <a:r>
              <a:rPr lang="zh-CN" alt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altLang="x-none" sz="4400" b="1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 G</a:t>
            </a:r>
            <a:endParaRPr lang="en-US" altLang="x-none" sz="4400" b="1" i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11266" name="组合 11265"/>
          <p:cNvGrpSpPr/>
          <p:nvPr/>
        </p:nvGrpSpPr>
        <p:grpSpPr>
          <a:xfrm>
            <a:off x="917575" y="3554095"/>
            <a:ext cx="1944688" cy="792163"/>
            <a:chOff x="0" y="0"/>
            <a:chExt cx="1225" cy="499"/>
          </a:xfrm>
        </p:grpSpPr>
        <p:sp>
          <p:nvSpPr>
            <p:cNvPr id="19458" name="矩形 11266" descr="栎木"/>
            <p:cNvSpPr/>
            <p:nvPr/>
          </p:nvSpPr>
          <p:spPr>
            <a:xfrm>
              <a:off x="317" y="0"/>
              <a:ext cx="635" cy="408"/>
            </a:xfrm>
            <a:prstGeom prst="rect">
              <a:avLst/>
            </a:prstGeom>
            <a:blipFill rotWithShape="1">
              <a:blip r:embed="rId2" cstate="print"/>
            </a:blipFill>
            <a:ln w="9525">
              <a:noFill/>
            </a:ln>
          </p:spPr>
          <p:txBody>
            <a:bodyPr anchor="t"/>
            <a:lstStyle/>
            <a:p>
              <a:pPr lvl="0" indent="0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pSp>
          <p:nvGrpSpPr>
            <p:cNvPr id="19459" name="组合 11267"/>
            <p:cNvGrpSpPr/>
            <p:nvPr/>
          </p:nvGrpSpPr>
          <p:grpSpPr>
            <a:xfrm>
              <a:off x="0" y="408"/>
              <a:ext cx="1225" cy="91"/>
              <a:chOff x="0" y="0"/>
              <a:chExt cx="635" cy="46"/>
            </a:xfrm>
          </p:grpSpPr>
          <p:sp>
            <p:nvSpPr>
              <p:cNvPr id="19460" name="直接连接符 11268"/>
              <p:cNvSpPr/>
              <p:nvPr/>
            </p:nvSpPr>
            <p:spPr>
              <a:xfrm>
                <a:off x="0" y="0"/>
                <a:ext cx="635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9461" name="直接连接符 11269"/>
              <p:cNvSpPr/>
              <p:nvPr/>
            </p:nvSpPr>
            <p:spPr>
              <a:xfrm>
                <a:off x="45" y="0"/>
                <a:ext cx="0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9462" name="直接连接符 11270"/>
              <p:cNvSpPr/>
              <p:nvPr/>
            </p:nvSpPr>
            <p:spPr>
              <a:xfrm flipH="1">
                <a:off x="0" y="0"/>
                <a:ext cx="45" cy="46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9463" name="直接连接符 11271"/>
              <p:cNvSpPr/>
              <p:nvPr/>
            </p:nvSpPr>
            <p:spPr>
              <a:xfrm flipH="1">
                <a:off x="136" y="0"/>
                <a:ext cx="45" cy="46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9464" name="直接连接符 11272"/>
              <p:cNvSpPr/>
              <p:nvPr/>
            </p:nvSpPr>
            <p:spPr>
              <a:xfrm flipH="1">
                <a:off x="272" y="0"/>
                <a:ext cx="45" cy="46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9465" name="直接连接符 11273"/>
              <p:cNvSpPr/>
              <p:nvPr/>
            </p:nvSpPr>
            <p:spPr>
              <a:xfrm flipH="1">
                <a:off x="408" y="0"/>
                <a:ext cx="45" cy="46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9466" name="直接连接符 11274"/>
              <p:cNvSpPr/>
              <p:nvPr/>
            </p:nvSpPr>
            <p:spPr>
              <a:xfrm flipH="1">
                <a:off x="499" y="0"/>
                <a:ext cx="45" cy="46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9467" name="直接连接符 11275"/>
              <p:cNvSpPr/>
              <p:nvPr/>
            </p:nvSpPr>
            <p:spPr>
              <a:xfrm flipH="1">
                <a:off x="454" y="0"/>
                <a:ext cx="45" cy="46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9468" name="直接连接符 11276"/>
              <p:cNvSpPr/>
              <p:nvPr/>
            </p:nvSpPr>
            <p:spPr>
              <a:xfrm flipH="1">
                <a:off x="544" y="0"/>
                <a:ext cx="45" cy="46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9469" name="直接连接符 11277"/>
              <p:cNvSpPr/>
              <p:nvPr/>
            </p:nvSpPr>
            <p:spPr>
              <a:xfrm flipH="1">
                <a:off x="227" y="0"/>
                <a:ext cx="45" cy="46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9470" name="直接连接符 11278"/>
              <p:cNvSpPr/>
              <p:nvPr/>
            </p:nvSpPr>
            <p:spPr>
              <a:xfrm flipH="1">
                <a:off x="181" y="0"/>
                <a:ext cx="45" cy="46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9471" name="直接连接符 11279"/>
              <p:cNvSpPr/>
              <p:nvPr/>
            </p:nvSpPr>
            <p:spPr>
              <a:xfrm flipH="1">
                <a:off x="318" y="0"/>
                <a:ext cx="45" cy="46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9472" name="直接连接符 11280"/>
              <p:cNvSpPr/>
              <p:nvPr/>
            </p:nvSpPr>
            <p:spPr>
              <a:xfrm flipH="1">
                <a:off x="363" y="0"/>
                <a:ext cx="45" cy="46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9473" name="直接连接符 11281"/>
              <p:cNvSpPr/>
              <p:nvPr/>
            </p:nvSpPr>
            <p:spPr>
              <a:xfrm flipH="1">
                <a:off x="45" y="0"/>
                <a:ext cx="45" cy="46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9474" name="直接连接符 11282"/>
              <p:cNvSpPr/>
              <p:nvPr/>
            </p:nvSpPr>
            <p:spPr>
              <a:xfrm flipH="1">
                <a:off x="91" y="0"/>
                <a:ext cx="45" cy="46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1284" name="组合 11283"/>
          <p:cNvGrpSpPr/>
          <p:nvPr/>
        </p:nvGrpSpPr>
        <p:grpSpPr>
          <a:xfrm>
            <a:off x="1908175" y="4239895"/>
            <a:ext cx="752475" cy="1241425"/>
            <a:chOff x="0" y="0"/>
            <a:chExt cx="384" cy="1075"/>
          </a:xfrm>
        </p:grpSpPr>
        <p:sp>
          <p:nvSpPr>
            <p:cNvPr id="19476" name="直接连接符 11284"/>
            <p:cNvSpPr/>
            <p:nvPr/>
          </p:nvSpPr>
          <p:spPr>
            <a:xfrm>
              <a:off x="0" y="0"/>
              <a:ext cx="0" cy="768"/>
            </a:xfrm>
            <a:prstGeom prst="line">
              <a:avLst/>
            </a:prstGeom>
            <a:ln w="34925" cap="flat" cmpd="sng">
              <a:solidFill>
                <a:srgbClr val="FF3300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19477" name="文本框 11285"/>
            <p:cNvSpPr txBox="1"/>
            <p:nvPr/>
          </p:nvSpPr>
          <p:spPr>
            <a:xfrm>
              <a:off x="96" y="626"/>
              <a:ext cx="288" cy="449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lvl="0" indent="0">
                <a:spcBef>
                  <a:spcPct val="50000"/>
                </a:spcBef>
              </a:pPr>
              <a:r>
                <a:rPr lang="en-US" altLang="x-none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F</a:t>
              </a:r>
              <a:endParaRPr lang="en-US" altLang="x-none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sp>
        <p:nvSpPr>
          <p:cNvPr id="11287" name="直接连接符 11286"/>
          <p:cNvSpPr/>
          <p:nvPr/>
        </p:nvSpPr>
        <p:spPr>
          <a:xfrm>
            <a:off x="1908175" y="3935095"/>
            <a:ext cx="0" cy="720725"/>
          </a:xfrm>
          <a:prstGeom prst="line">
            <a:avLst/>
          </a:prstGeom>
          <a:ln w="38100" cap="flat" cmpd="sng">
            <a:solidFill>
              <a:srgbClr val="3333FF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11288" name="文本框 11287"/>
          <p:cNvSpPr txBox="1"/>
          <p:nvPr/>
        </p:nvSpPr>
        <p:spPr>
          <a:xfrm>
            <a:off x="1069975" y="4392295"/>
            <a:ext cx="576263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en-US" altLang="x-none" sz="2800" b="1" i="1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G</a:t>
            </a:r>
            <a:endParaRPr lang="en-US" altLang="x-none" sz="2800" b="1" i="1" dirty="0">
              <a:solidFill>
                <a:srgbClr val="3333FF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84" name=" 184"/>
          <p:cNvSpPr/>
          <p:nvPr/>
        </p:nvSpPr>
        <p:spPr>
          <a:xfrm>
            <a:off x="1854200" y="3908425"/>
            <a:ext cx="108000" cy="108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6" name=" 184"/>
          <p:cNvSpPr/>
          <p:nvPr/>
        </p:nvSpPr>
        <p:spPr>
          <a:xfrm>
            <a:off x="1854200" y="4178935"/>
            <a:ext cx="108000" cy="108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202" name=" 202"/>
          <p:cNvSpPr/>
          <p:nvPr/>
        </p:nvSpPr>
        <p:spPr>
          <a:xfrm rot="10800000">
            <a:off x="1908175" y="4188460"/>
            <a:ext cx="180000" cy="180000"/>
          </a:xfrm>
          <a:custGeom>
            <a:avLst/>
            <a:gdLst>
              <a:gd name="connsiteX0" fmla="*/ 0 w 1584176"/>
              <a:gd name="connsiteY0" fmla="*/ 0 h 1584176"/>
              <a:gd name="connsiteX1" fmla="*/ 1584176 w 1584176"/>
              <a:gd name="connsiteY1" fmla="*/ 0 h 1584176"/>
              <a:gd name="connsiteX2" fmla="*/ 1584176 w 1584176"/>
              <a:gd name="connsiteY2" fmla="*/ 187449 h 1584176"/>
              <a:gd name="connsiteX3" fmla="*/ 189611 w 1584176"/>
              <a:gd name="connsiteY3" fmla="*/ 187449 h 1584176"/>
              <a:gd name="connsiteX4" fmla="*/ 189611 w 1584176"/>
              <a:gd name="connsiteY4" fmla="*/ 1584176 h 1584176"/>
              <a:gd name="connsiteX5" fmla="*/ 0 w 1584176"/>
              <a:gd name="connsiteY5" fmla="*/ 1584176 h 1584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84176" h="1584176">
                <a:moveTo>
                  <a:pt x="0" y="0"/>
                </a:moveTo>
                <a:lnTo>
                  <a:pt x="1584176" y="0"/>
                </a:lnTo>
                <a:lnTo>
                  <a:pt x="1584176" y="187449"/>
                </a:lnTo>
                <a:lnTo>
                  <a:pt x="189611" y="187449"/>
                </a:lnTo>
                <a:lnTo>
                  <a:pt x="189611" y="1584176"/>
                </a:lnTo>
                <a:lnTo>
                  <a:pt x="0" y="158417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1312" name="文本框 11311"/>
          <p:cNvSpPr txBox="1"/>
          <p:nvPr/>
        </p:nvSpPr>
        <p:spPr>
          <a:xfrm>
            <a:off x="6184583" y="5243513"/>
            <a:ext cx="457200" cy="457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>
              <a:spcBef>
                <a:spcPct val="50000"/>
              </a:spcBef>
            </a:pPr>
            <a:r>
              <a:rPr lang="en-US" altLang="x-none" sz="2400" b="1" i="1" dirty="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G</a:t>
            </a:r>
            <a:endParaRPr lang="en-US" altLang="x-none" sz="2400" b="1" i="1" dirty="0">
              <a:solidFill>
                <a:srgbClr val="3333FF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11331" name="组合 11330"/>
          <p:cNvGrpSpPr/>
          <p:nvPr/>
        </p:nvGrpSpPr>
        <p:grpSpPr>
          <a:xfrm>
            <a:off x="5292851" y="3373914"/>
            <a:ext cx="1935162" cy="1944687"/>
            <a:chOff x="0" y="0"/>
            <a:chExt cx="1219" cy="1225"/>
          </a:xfrm>
        </p:grpSpPr>
        <p:grpSp>
          <p:nvGrpSpPr>
            <p:cNvPr id="19506" name="组合 11331"/>
            <p:cNvGrpSpPr/>
            <p:nvPr/>
          </p:nvGrpSpPr>
          <p:grpSpPr>
            <a:xfrm>
              <a:off x="720" y="0"/>
              <a:ext cx="499" cy="1225"/>
              <a:chOff x="0" y="0"/>
              <a:chExt cx="499" cy="1225"/>
            </a:xfrm>
          </p:grpSpPr>
          <p:sp>
            <p:nvSpPr>
              <p:cNvPr id="19507" name="矩形 11332" descr="栎木"/>
              <p:cNvSpPr/>
              <p:nvPr/>
            </p:nvSpPr>
            <p:spPr>
              <a:xfrm rot="-5400000">
                <a:off x="-113" y="425"/>
                <a:ext cx="635" cy="408"/>
              </a:xfrm>
              <a:prstGeom prst="rect">
                <a:avLst/>
              </a:prstGeom>
              <a:blipFill rotWithShape="1">
                <a:blip r:embed="rId2" cstate="print"/>
              </a:blipFill>
              <a:ln w="9525">
                <a:noFill/>
              </a:ln>
            </p:spPr>
            <p:txBody>
              <a:bodyPr anchor="t"/>
              <a:lstStyle/>
              <a:p>
                <a:pPr lvl="0" indent="0"/>
                <a:endParaRPr lang="zh-CN" altLang="en-US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grpSp>
            <p:nvGrpSpPr>
              <p:cNvPr id="19508" name="组合 11333"/>
              <p:cNvGrpSpPr/>
              <p:nvPr/>
            </p:nvGrpSpPr>
            <p:grpSpPr>
              <a:xfrm rot="-5400000">
                <a:off x="-163" y="567"/>
                <a:ext cx="1225" cy="91"/>
                <a:chOff x="0" y="0"/>
                <a:chExt cx="635" cy="46"/>
              </a:xfrm>
            </p:grpSpPr>
            <p:sp>
              <p:nvSpPr>
                <p:cNvPr id="19509" name="直接连接符 11334"/>
                <p:cNvSpPr/>
                <p:nvPr/>
              </p:nvSpPr>
              <p:spPr>
                <a:xfrm>
                  <a:off x="0" y="0"/>
                  <a:ext cx="635" cy="0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  <p:sp>
              <p:nvSpPr>
                <p:cNvPr id="19510" name="直接连接符 11335"/>
                <p:cNvSpPr/>
                <p:nvPr/>
              </p:nvSpPr>
              <p:spPr>
                <a:xfrm>
                  <a:off x="45" y="0"/>
                  <a:ext cx="0" cy="0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  <p:sp>
              <p:nvSpPr>
                <p:cNvPr id="19511" name="直接连接符 11336"/>
                <p:cNvSpPr/>
                <p:nvPr/>
              </p:nvSpPr>
              <p:spPr>
                <a:xfrm flipH="1">
                  <a:off x="0" y="0"/>
                  <a:ext cx="45" cy="46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  <p:sp>
              <p:nvSpPr>
                <p:cNvPr id="19512" name="直接连接符 11337"/>
                <p:cNvSpPr/>
                <p:nvPr/>
              </p:nvSpPr>
              <p:spPr>
                <a:xfrm flipH="1">
                  <a:off x="136" y="0"/>
                  <a:ext cx="45" cy="46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  <p:sp>
              <p:nvSpPr>
                <p:cNvPr id="19513" name="直接连接符 11338"/>
                <p:cNvSpPr/>
                <p:nvPr/>
              </p:nvSpPr>
              <p:spPr>
                <a:xfrm flipH="1">
                  <a:off x="272" y="0"/>
                  <a:ext cx="45" cy="46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  <p:sp>
              <p:nvSpPr>
                <p:cNvPr id="19514" name="直接连接符 11339"/>
                <p:cNvSpPr/>
                <p:nvPr/>
              </p:nvSpPr>
              <p:spPr>
                <a:xfrm flipH="1">
                  <a:off x="408" y="0"/>
                  <a:ext cx="45" cy="46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  <p:sp>
              <p:nvSpPr>
                <p:cNvPr id="19515" name="直接连接符 11340"/>
                <p:cNvSpPr/>
                <p:nvPr/>
              </p:nvSpPr>
              <p:spPr>
                <a:xfrm flipH="1">
                  <a:off x="499" y="0"/>
                  <a:ext cx="45" cy="46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  <p:sp>
              <p:nvSpPr>
                <p:cNvPr id="19516" name="直接连接符 11341"/>
                <p:cNvSpPr/>
                <p:nvPr/>
              </p:nvSpPr>
              <p:spPr>
                <a:xfrm flipH="1">
                  <a:off x="454" y="0"/>
                  <a:ext cx="45" cy="46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  <p:sp>
              <p:nvSpPr>
                <p:cNvPr id="19517" name="直接连接符 11342"/>
                <p:cNvSpPr/>
                <p:nvPr/>
              </p:nvSpPr>
              <p:spPr>
                <a:xfrm flipH="1">
                  <a:off x="544" y="0"/>
                  <a:ext cx="45" cy="46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  <p:sp>
              <p:nvSpPr>
                <p:cNvPr id="19518" name="直接连接符 11343"/>
                <p:cNvSpPr/>
                <p:nvPr/>
              </p:nvSpPr>
              <p:spPr>
                <a:xfrm flipH="1">
                  <a:off x="227" y="0"/>
                  <a:ext cx="45" cy="46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  <p:sp>
              <p:nvSpPr>
                <p:cNvPr id="19519" name="直接连接符 11344"/>
                <p:cNvSpPr/>
                <p:nvPr/>
              </p:nvSpPr>
              <p:spPr>
                <a:xfrm flipH="1">
                  <a:off x="181" y="0"/>
                  <a:ext cx="45" cy="46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  <p:sp>
              <p:nvSpPr>
                <p:cNvPr id="19520" name="直接连接符 11345"/>
                <p:cNvSpPr/>
                <p:nvPr/>
              </p:nvSpPr>
              <p:spPr>
                <a:xfrm flipH="1">
                  <a:off x="318" y="0"/>
                  <a:ext cx="45" cy="46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  <p:sp>
              <p:nvSpPr>
                <p:cNvPr id="19521" name="直接连接符 11346"/>
                <p:cNvSpPr/>
                <p:nvPr/>
              </p:nvSpPr>
              <p:spPr>
                <a:xfrm flipH="1">
                  <a:off x="363" y="0"/>
                  <a:ext cx="45" cy="46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  <p:sp>
              <p:nvSpPr>
                <p:cNvPr id="19522" name="直接连接符 11347"/>
                <p:cNvSpPr/>
                <p:nvPr/>
              </p:nvSpPr>
              <p:spPr>
                <a:xfrm flipH="1">
                  <a:off x="45" y="0"/>
                  <a:ext cx="45" cy="46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  <p:sp>
              <p:nvSpPr>
                <p:cNvPr id="19523" name="直接连接符 11348"/>
                <p:cNvSpPr/>
                <p:nvPr/>
              </p:nvSpPr>
              <p:spPr>
                <a:xfrm flipH="1">
                  <a:off x="91" y="0"/>
                  <a:ext cx="45" cy="46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sp>
          </p:grpSp>
        </p:grpSp>
        <p:sp>
          <p:nvSpPr>
            <p:cNvPr id="19524" name="直接连接符 11349"/>
            <p:cNvSpPr/>
            <p:nvPr/>
          </p:nvSpPr>
          <p:spPr>
            <a:xfrm>
              <a:off x="192" y="672"/>
              <a:ext cx="528" cy="0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</p:spPr>
        </p:sp>
        <p:sp>
          <p:nvSpPr>
            <p:cNvPr id="19525" name="文本框 11350"/>
            <p:cNvSpPr txBox="1"/>
            <p:nvPr/>
          </p:nvSpPr>
          <p:spPr>
            <a:xfrm>
              <a:off x="0" y="480"/>
              <a:ext cx="432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lvl="0" indent="0">
                <a:spcBef>
                  <a:spcPct val="50000"/>
                </a:spcBef>
              </a:pPr>
              <a:r>
                <a:rPr lang="en-US" altLang="x-none" sz="2800" b="1" i="1" dirty="0">
                  <a:solidFill>
                    <a:srgbClr val="FF33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F</a:t>
              </a:r>
              <a:endParaRPr lang="en-US" altLang="x-none" sz="2800" b="1" i="1" dirty="0">
                <a:solidFill>
                  <a:srgbClr val="FF330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sp>
        <p:nvSpPr>
          <p:cNvPr id="11352" name="直接连接符 11351"/>
          <p:cNvSpPr/>
          <p:nvPr/>
        </p:nvSpPr>
        <p:spPr>
          <a:xfrm>
            <a:off x="6777957" y="4368460"/>
            <a:ext cx="0" cy="1152525"/>
          </a:xfrm>
          <a:prstGeom prst="line">
            <a:avLst/>
          </a:prstGeom>
          <a:ln w="28575" cap="flat" cmpd="sng">
            <a:solidFill>
              <a:srgbClr val="3333FF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11353" name="直接连接符 11352"/>
          <p:cNvSpPr/>
          <p:nvPr/>
        </p:nvSpPr>
        <p:spPr>
          <a:xfrm>
            <a:off x="7084344" y="4446747"/>
            <a:ext cx="990600" cy="0"/>
          </a:xfrm>
          <a:prstGeom prst="line">
            <a:avLst/>
          </a:prstGeom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4" name=" 184"/>
          <p:cNvSpPr/>
          <p:nvPr/>
        </p:nvSpPr>
        <p:spPr>
          <a:xfrm>
            <a:off x="6719286" y="4371133"/>
            <a:ext cx="108000" cy="108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5" name=" 184"/>
          <p:cNvSpPr/>
          <p:nvPr/>
        </p:nvSpPr>
        <p:spPr>
          <a:xfrm>
            <a:off x="7071965" y="4400820"/>
            <a:ext cx="108000" cy="108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7" name=" 202"/>
          <p:cNvSpPr/>
          <p:nvPr/>
        </p:nvSpPr>
        <p:spPr>
          <a:xfrm rot="5580000">
            <a:off x="7076551" y="4253236"/>
            <a:ext cx="180000" cy="180000"/>
          </a:xfrm>
          <a:custGeom>
            <a:avLst/>
            <a:gdLst>
              <a:gd name="connsiteX0" fmla="*/ 0 w 1584176"/>
              <a:gd name="connsiteY0" fmla="*/ 0 h 1584176"/>
              <a:gd name="connsiteX1" fmla="*/ 1584176 w 1584176"/>
              <a:gd name="connsiteY1" fmla="*/ 0 h 1584176"/>
              <a:gd name="connsiteX2" fmla="*/ 1584176 w 1584176"/>
              <a:gd name="connsiteY2" fmla="*/ 187449 h 1584176"/>
              <a:gd name="connsiteX3" fmla="*/ 189611 w 1584176"/>
              <a:gd name="connsiteY3" fmla="*/ 187449 h 1584176"/>
              <a:gd name="connsiteX4" fmla="*/ 189611 w 1584176"/>
              <a:gd name="connsiteY4" fmla="*/ 1584176 h 1584176"/>
              <a:gd name="connsiteX5" fmla="*/ 0 w 1584176"/>
              <a:gd name="connsiteY5" fmla="*/ 1584176 h 1584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84176" h="1584176">
                <a:moveTo>
                  <a:pt x="0" y="0"/>
                </a:moveTo>
                <a:lnTo>
                  <a:pt x="1584176" y="0"/>
                </a:lnTo>
                <a:lnTo>
                  <a:pt x="1584176" y="187449"/>
                </a:lnTo>
                <a:lnTo>
                  <a:pt x="189611" y="187449"/>
                </a:lnTo>
                <a:lnTo>
                  <a:pt x="189611" y="1584176"/>
                </a:lnTo>
                <a:lnTo>
                  <a:pt x="0" y="158417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cxnSp>
        <p:nvCxnSpPr>
          <p:cNvPr id="58" name="直接连接符 57"/>
          <p:cNvCxnSpPr/>
          <p:nvPr/>
        </p:nvCxnSpPr>
        <p:spPr>
          <a:xfrm>
            <a:off x="684213" y="765175"/>
            <a:ext cx="0" cy="5111750"/>
          </a:xfrm>
          <a:prstGeom prst="line">
            <a:avLst/>
          </a:prstGeom>
          <a:ln w="38100"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9" name="直接连接符 58"/>
          <p:cNvCxnSpPr/>
          <p:nvPr/>
        </p:nvCxnSpPr>
        <p:spPr>
          <a:xfrm>
            <a:off x="304912" y="1295456"/>
            <a:ext cx="7867538" cy="0"/>
          </a:xfrm>
          <a:prstGeom prst="line">
            <a:avLst/>
          </a:prstGeom>
          <a:ln w="38100"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61" name="标题 9217"/>
          <p:cNvSpPr txBox="1"/>
          <p:nvPr/>
        </p:nvSpPr>
        <p:spPr>
          <a:xfrm>
            <a:off x="2514669" y="550127"/>
            <a:ext cx="3198812" cy="561975"/>
          </a:xfrm>
          <a:prstGeom prst="rect">
            <a:avLst/>
          </a:prstGeom>
        </p:spPr>
        <p:txBody>
          <a:bodyPr anchor="ctr"/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FontTx/>
            </a:pPr>
            <a:r>
              <a:rPr lang="zh-CN" altLang="en-US" b="1" dirty="0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  一</a:t>
            </a:r>
            <a:r>
              <a:rPr lang="en-US" altLang="x-none" b="1" dirty="0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. </a:t>
            </a:r>
            <a:r>
              <a:rPr lang="zh-CN" altLang="en-US" b="1" dirty="0">
                <a:solidFill>
                  <a:srgbClr val="FF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压 力</a:t>
            </a:r>
            <a:endParaRPr lang="zh-CN" altLang="en-US" b="1" dirty="0">
              <a:solidFill>
                <a:srgbClr val="FF33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2553265" y="5308455"/>
            <a:ext cx="4409345" cy="923330"/>
            <a:chOff x="2319284" y="5318600"/>
            <a:chExt cx="4409345" cy="923330"/>
          </a:xfrm>
        </p:grpSpPr>
        <p:sp>
          <p:nvSpPr>
            <p:cNvPr id="2" name="矩形 1"/>
            <p:cNvSpPr/>
            <p:nvPr/>
          </p:nvSpPr>
          <p:spPr>
            <a:xfrm>
              <a:off x="2319284" y="5318600"/>
              <a:ext cx="4409345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sz="5400" b="1" dirty="0">
                  <a:solidFill>
                    <a:srgbClr val="3333FF"/>
                  </a:solidFill>
                  <a:latin typeface="Times New Roman" panose="02020603050405020304" pitchFamily="18" charset="0"/>
                </a:rPr>
                <a:t>压力</a:t>
              </a:r>
              <a:r>
                <a:rPr lang="en-US" altLang="zh-CN" sz="5400" b="1" dirty="0">
                  <a:solidFill>
                    <a:srgbClr val="3333FF"/>
                  </a:solidFill>
                  <a:latin typeface="Times New Roman" panose="02020603050405020304" pitchFamily="18" charset="0"/>
                </a:rPr>
                <a:t>=</a:t>
              </a:r>
              <a:r>
                <a:rPr lang="zh-CN" altLang="en-US" sz="5400" b="1" dirty="0">
                  <a:solidFill>
                    <a:srgbClr val="3333FF"/>
                  </a:solidFill>
                  <a:latin typeface="Times New Roman" panose="02020603050405020304" pitchFamily="18" charset="0"/>
                </a:rPr>
                <a:t>重力</a:t>
              </a:r>
              <a:endParaRPr lang="zh-CN" altLang="en-US" sz="5400" dirty="0">
                <a:solidFill>
                  <a:srgbClr val="3333FF"/>
                </a:solidFill>
              </a:endParaRPr>
            </a:p>
          </p:txBody>
        </p:sp>
        <p:cxnSp>
          <p:nvCxnSpPr>
            <p:cNvPr id="8" name="直接连接符 7"/>
            <p:cNvCxnSpPr/>
            <p:nvPr/>
          </p:nvCxnSpPr>
          <p:spPr>
            <a:xfrm>
              <a:off x="3803114" y="5520985"/>
              <a:ext cx="366463" cy="544259"/>
            </a:xfrm>
            <a:prstGeom prst="line">
              <a:avLst/>
            </a:prstGeom>
            <a:ln w="50800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11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11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Par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1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Par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60" grpId="0"/>
      <p:bldP spid="13315" grpId="1"/>
      <p:bldP spid="11288" grpId="0"/>
      <p:bldP spid="184" grpId="0" bldLvl="0" animBg="1"/>
      <p:bldP spid="6" grpId="0" bldLvl="0" animBg="1"/>
      <p:bldP spid="202" grpId="0" bldLvl="0" animBg="1"/>
      <p:bldP spid="11312" grpId="0"/>
      <p:bldP spid="4" grpId="0" bldLvl="0" animBg="1"/>
      <p:bldP spid="5" grpId="0" bldLvl="0" animBg="1"/>
      <p:bldP spid="7" grpId="0" bldLvl="0" animBg="1"/>
    </p:bldLst>
  </p:timing>
</p:sld>
</file>

<file path=ppt/theme/theme1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CDESIGNL</Template>
  <TotalTime>0</TotalTime>
  <Words>1573</Words>
  <Application>WPS 演示</Application>
  <PresentationFormat>全屏显示(4:3)</PresentationFormat>
  <Paragraphs>305</Paragraphs>
  <Slides>24</Slides>
  <Notes>1</Notes>
  <HiddenSlides>0</HiddenSlides>
  <MMClips>1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9" baseType="lpstr">
      <vt:lpstr>Arial</vt:lpstr>
      <vt:lpstr>宋体</vt:lpstr>
      <vt:lpstr>Wingdings</vt:lpstr>
      <vt:lpstr>Calibri</vt:lpstr>
      <vt:lpstr>Times New Roman</vt:lpstr>
      <vt:lpstr>楷体_GB2312</vt:lpstr>
      <vt:lpstr>黑体</vt:lpstr>
      <vt:lpstr>华文行楷</vt:lpstr>
      <vt:lpstr>微软雅黑</vt:lpstr>
      <vt:lpstr>Arial Unicode MS</vt:lpstr>
      <vt:lpstr>隶书</vt:lpstr>
      <vt:lpstr>方正姚体</vt:lpstr>
      <vt:lpstr>华文中宋</vt:lpstr>
      <vt:lpstr>新宋体</vt:lpstr>
      <vt:lpstr>1_默认设计模板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一. 压 力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3、公式</vt:lpstr>
      <vt:lpstr>PowerPoint 演示文稿</vt:lpstr>
      <vt:lpstr>例题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一.压强</dc:title>
  <dc:creator>河北远东博克文化传播有限公司</dc:creator>
  <cp:lastModifiedBy>淡淡风铃</cp:lastModifiedBy>
  <cp:revision>353</cp:revision>
  <dcterms:created xsi:type="dcterms:W3CDTF">2015-03-17T01:40:00Z</dcterms:created>
  <dcterms:modified xsi:type="dcterms:W3CDTF">2018-03-24T03:41:04Z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2052-10.1.0.7224</vt:lpwstr>
  </property>
</Properties>
</file>