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42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</p:sldIdLst>
  <p:sldSz cx="9144000" cy="5143500" type="screen16x9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4" d="100"/>
          <a:sy n="144" d="100"/>
        </p:scale>
        <p:origin x="-684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288054-51CC-40EC-B3E7-6095A42702A4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F61EA1-C864-455C-A732-72EC755546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564396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幻灯片图像占位符 1"/>
          <p:cNvSpPr>
            <a:spLocks noGrp="1" noRot="1" noChangeAspect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  <a:miter lim="800000"/>
          </a:ln>
        </p:spPr>
      </p:sp>
      <p:sp>
        <p:nvSpPr>
          <p:cNvPr id="8194" name="备注占位符 2"/>
          <p:cNvSpPr>
            <a:spLocks noGrp="1"/>
          </p:cNvSpPr>
          <p:nvPr>
            <p:ph type="body" idx="4294967295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t" anchorCtr="0"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8195" name="灯片编号占位符 3"/>
          <p:cNvSpPr>
            <a:spLocks noGrp="1"/>
          </p:cNvSpPr>
          <p:nvPr>
            <p:ph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b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r"/>
            <a:fld id="{49456392-0DF1-491A-AD31-6EB520D3DED7}" type="slidenum">
              <a:rPr sz="1200">
                <a:solidFill>
                  <a:prstClr val="black"/>
                </a:solidFill>
              </a:rPr>
              <a:pPr algn="r"/>
              <a:t>4</a:t>
            </a:fld>
            <a:endParaRPr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幻灯片图像占位符 1"/>
          <p:cNvSpPr>
            <a:spLocks noGrp="1" noRot="1" noChangeAspect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  <a:miter lim="800000"/>
          </a:ln>
        </p:spPr>
      </p:sp>
      <p:sp>
        <p:nvSpPr>
          <p:cNvPr id="26626" name="备注占位符 2"/>
          <p:cNvSpPr>
            <a:spLocks noGrp="1"/>
          </p:cNvSpPr>
          <p:nvPr>
            <p:ph type="body" idx="4294967295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t" anchorCtr="0"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26627" name="灯片编号占位符 3"/>
          <p:cNvSpPr>
            <a:spLocks noGrp="1"/>
          </p:cNvSpPr>
          <p:nvPr>
            <p:ph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b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r"/>
            <a:fld id="{25B4BC11-8C69-4FA5-A6C1-BD146EC6595B}" type="slidenum">
              <a:rPr sz="1200">
                <a:solidFill>
                  <a:prstClr val="black"/>
                </a:solidFill>
              </a:rPr>
              <a:pPr algn="r"/>
              <a:t>13</a:t>
            </a:fld>
            <a:endParaRPr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幻灯片图像占位符 1"/>
          <p:cNvSpPr>
            <a:spLocks noGrp="1" noRot="1" noChangeAspect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  <a:miter lim="800000"/>
          </a:ln>
        </p:spPr>
      </p:sp>
      <p:sp>
        <p:nvSpPr>
          <p:cNvPr id="43010" name="备注占位符 2"/>
          <p:cNvSpPr>
            <a:spLocks noGrp="1"/>
          </p:cNvSpPr>
          <p:nvPr>
            <p:ph type="body" idx="4294967295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t" anchorCtr="0"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43011" name="灯片编号占位符 3"/>
          <p:cNvSpPr>
            <a:spLocks noGrp="1"/>
          </p:cNvSpPr>
          <p:nvPr>
            <p:ph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b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r"/>
            <a:fld id="{427D1ACD-30E2-4F31-A20A-5A4B889FB183}" type="slidenum">
              <a:rPr sz="1200">
                <a:solidFill>
                  <a:prstClr val="black"/>
                </a:solidFill>
              </a:rPr>
              <a:pPr algn="r"/>
              <a:t>28</a:t>
            </a:fld>
            <a:endParaRPr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幻灯片图像占位符 1"/>
          <p:cNvSpPr>
            <a:spLocks noGrp="1" noRot="1" noChangeAspect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  <a:miter lim="800000"/>
          </a:ln>
        </p:spPr>
      </p:sp>
      <p:sp>
        <p:nvSpPr>
          <p:cNvPr id="55298" name="备注占位符 2"/>
          <p:cNvSpPr>
            <a:spLocks noGrp="1"/>
          </p:cNvSpPr>
          <p:nvPr>
            <p:ph type="body" idx="4294967295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t" anchorCtr="0"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55299" name="灯片编号占位符 3"/>
          <p:cNvSpPr>
            <a:spLocks noGrp="1"/>
          </p:cNvSpPr>
          <p:nvPr>
            <p:ph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b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r"/>
            <a:fld id="{9CC81BB8-8126-415B-A97D-B753A13D85BD}" type="slidenum">
              <a:rPr sz="1200">
                <a:solidFill>
                  <a:prstClr val="black"/>
                </a:solidFill>
              </a:rPr>
              <a:pPr algn="r"/>
              <a:t>39</a:t>
            </a:fld>
            <a:endParaRPr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幻灯片图像占位符 1"/>
          <p:cNvSpPr>
            <a:spLocks noGrp="1" noRot="1" noChangeAspect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  <a:miter lim="800000"/>
          </a:ln>
        </p:spPr>
      </p:sp>
      <p:sp>
        <p:nvSpPr>
          <p:cNvPr id="10242" name="备注占位符 2"/>
          <p:cNvSpPr>
            <a:spLocks noGrp="1"/>
          </p:cNvSpPr>
          <p:nvPr>
            <p:ph type="body" idx="4294967295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t" anchorCtr="0"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10243" name="灯片编号占位符 3"/>
          <p:cNvSpPr>
            <a:spLocks noGrp="1"/>
          </p:cNvSpPr>
          <p:nvPr>
            <p:ph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b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r"/>
            <a:fld id="{3D4980E7-F705-4F6E-B59B-ECA534494A10}" type="slidenum">
              <a:rPr sz="1200">
                <a:solidFill>
                  <a:prstClr val="black"/>
                </a:solidFill>
              </a:rPr>
              <a:pPr algn="r"/>
              <a:t>5</a:t>
            </a:fld>
            <a:endParaRPr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幻灯片图像占位符 1"/>
          <p:cNvSpPr>
            <a:spLocks noGrp="1" noRot="1" noChangeAspect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  <a:miter lim="800000"/>
          </a:ln>
        </p:spPr>
      </p:sp>
      <p:sp>
        <p:nvSpPr>
          <p:cNvPr id="12290" name="备注占位符 2"/>
          <p:cNvSpPr>
            <a:spLocks noGrp="1"/>
          </p:cNvSpPr>
          <p:nvPr>
            <p:ph type="body" idx="4294967295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t" anchorCtr="0"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12291" name="灯片编号占位符 3"/>
          <p:cNvSpPr>
            <a:spLocks noGrp="1"/>
          </p:cNvSpPr>
          <p:nvPr>
            <p:ph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b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r"/>
            <a:fld id="{4DBCB7DF-4869-45F4-8731-AE610A40AFCD}" type="slidenum">
              <a:rPr sz="1200">
                <a:solidFill>
                  <a:prstClr val="black"/>
                </a:solidFill>
              </a:rPr>
              <a:pPr algn="r"/>
              <a:t>6</a:t>
            </a:fld>
            <a:endParaRPr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幻灯片图像占位符 1"/>
          <p:cNvSpPr>
            <a:spLocks noGrp="1" noRot="1" noChangeAspect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  <a:miter lim="800000"/>
          </a:ln>
        </p:spPr>
      </p:sp>
      <p:sp>
        <p:nvSpPr>
          <p:cNvPr id="14338" name="备注占位符 2"/>
          <p:cNvSpPr>
            <a:spLocks noGrp="1"/>
          </p:cNvSpPr>
          <p:nvPr>
            <p:ph type="body" idx="4294967295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t" anchorCtr="0"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14339" name="灯片编号占位符 3"/>
          <p:cNvSpPr>
            <a:spLocks noGrp="1"/>
          </p:cNvSpPr>
          <p:nvPr>
            <p:ph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b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r"/>
            <a:fld id="{E0462928-3222-4D13-A9AA-48B7F30A0CC5}" type="slidenum">
              <a:rPr sz="1200">
                <a:solidFill>
                  <a:prstClr val="black"/>
                </a:solidFill>
              </a:rPr>
              <a:pPr algn="r"/>
              <a:t>7</a:t>
            </a:fld>
            <a:endParaRPr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幻灯片图像占位符 1"/>
          <p:cNvSpPr>
            <a:spLocks noGrp="1" noRot="1" noChangeAspect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  <a:miter lim="800000"/>
          </a:ln>
        </p:spPr>
      </p:sp>
      <p:sp>
        <p:nvSpPr>
          <p:cNvPr id="16386" name="备注占位符 2"/>
          <p:cNvSpPr>
            <a:spLocks noGrp="1"/>
          </p:cNvSpPr>
          <p:nvPr>
            <p:ph type="body" idx="4294967295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t" anchorCtr="0"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16387" name="灯片编号占位符 3"/>
          <p:cNvSpPr>
            <a:spLocks noGrp="1"/>
          </p:cNvSpPr>
          <p:nvPr>
            <p:ph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b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r"/>
            <a:fld id="{AD0E37E3-B740-4931-8131-75E064B47935}" type="slidenum">
              <a:rPr sz="1200">
                <a:solidFill>
                  <a:prstClr val="black"/>
                </a:solidFill>
              </a:rPr>
              <a:pPr algn="r"/>
              <a:t>8</a:t>
            </a:fld>
            <a:endParaRPr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幻灯片图像占位符 1"/>
          <p:cNvSpPr>
            <a:spLocks noGrp="1" noRot="1" noChangeAspect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  <a:miter lim="800000"/>
          </a:ln>
        </p:spPr>
      </p:sp>
      <p:sp>
        <p:nvSpPr>
          <p:cNvPr id="18434" name="备注占位符 2"/>
          <p:cNvSpPr>
            <a:spLocks noGrp="1"/>
          </p:cNvSpPr>
          <p:nvPr>
            <p:ph type="body" idx="4294967295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t" anchorCtr="0"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18435" name="灯片编号占位符 3"/>
          <p:cNvSpPr>
            <a:spLocks noGrp="1"/>
          </p:cNvSpPr>
          <p:nvPr>
            <p:ph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b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r"/>
            <a:fld id="{4010BD3E-1D5B-4AB6-8CC8-61A343F3E54B}" type="slidenum">
              <a:rPr sz="1200">
                <a:solidFill>
                  <a:prstClr val="black"/>
                </a:solidFill>
              </a:rPr>
              <a:pPr algn="r"/>
              <a:t>9</a:t>
            </a:fld>
            <a:endParaRPr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幻灯片图像占位符 1"/>
          <p:cNvSpPr>
            <a:spLocks noGrp="1" noRot="1" noChangeAspect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  <a:miter lim="800000"/>
          </a:ln>
        </p:spPr>
      </p:sp>
      <p:sp>
        <p:nvSpPr>
          <p:cNvPr id="20482" name="备注占位符 2"/>
          <p:cNvSpPr>
            <a:spLocks noGrp="1"/>
          </p:cNvSpPr>
          <p:nvPr>
            <p:ph type="body" idx="4294967295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t" anchorCtr="0"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20483" name="灯片编号占位符 3"/>
          <p:cNvSpPr>
            <a:spLocks noGrp="1"/>
          </p:cNvSpPr>
          <p:nvPr>
            <p:ph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b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r"/>
            <a:fld id="{DE1B34C9-B289-4F8F-8C57-236D6A6F5F7B}" type="slidenum">
              <a:rPr sz="1200">
                <a:solidFill>
                  <a:prstClr val="black"/>
                </a:solidFill>
              </a:rPr>
              <a:pPr algn="r"/>
              <a:t>10</a:t>
            </a:fld>
            <a:endParaRPr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幻灯片图像占位符 1"/>
          <p:cNvSpPr>
            <a:spLocks noGrp="1" noRot="1" noChangeAspect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  <a:miter lim="800000"/>
          </a:ln>
        </p:spPr>
      </p:sp>
      <p:sp>
        <p:nvSpPr>
          <p:cNvPr id="22530" name="备注占位符 2"/>
          <p:cNvSpPr>
            <a:spLocks noGrp="1"/>
          </p:cNvSpPr>
          <p:nvPr>
            <p:ph type="body" idx="4294967295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t" anchorCtr="0"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22531" name="灯片编号占位符 3"/>
          <p:cNvSpPr>
            <a:spLocks noGrp="1"/>
          </p:cNvSpPr>
          <p:nvPr>
            <p:ph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b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r"/>
            <a:fld id="{DC6C68B2-0B4D-4BCF-AC3A-276D7DA90D6F}" type="slidenum">
              <a:rPr sz="1200">
                <a:solidFill>
                  <a:prstClr val="black"/>
                </a:solidFill>
              </a:rPr>
              <a:pPr algn="r"/>
              <a:t>11</a:t>
            </a:fld>
            <a:endParaRPr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  <a:miter lim="800000"/>
          </a:ln>
        </p:spPr>
      </p:sp>
      <p:sp>
        <p:nvSpPr>
          <p:cNvPr id="24578" name="备注占位符 2"/>
          <p:cNvSpPr>
            <a:spLocks noGrp="1"/>
          </p:cNvSpPr>
          <p:nvPr>
            <p:ph type="body" idx="4294967295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t" anchorCtr="0"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b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r"/>
            <a:fld id="{62011CDF-AE24-499B-88EE-2CDB3D7E78AE}" type="slidenum">
              <a:rPr sz="1200">
                <a:solidFill>
                  <a:prstClr val="black"/>
                </a:solidFill>
              </a:rPr>
              <a:pPr algn="r"/>
              <a:t>12</a:t>
            </a:fld>
            <a:endParaRPr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自定义版式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17773750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50823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ransition/>
  <p:txStyles>
    <p:titleStyle>
      <a:lvl1pPr marL="0" indent="0" algn="ctr" defTabSz="914400" rtl="0" eaLnBrk="0" fontAlgn="base" hangingPunct="0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sz="4400" kern="1200">
          <a:solidFill>
            <a:schemeClr val="tx1"/>
          </a:solidFill>
          <a:latin typeface="Calibri" pitchFamily="34" charset="0"/>
          <a:ea typeface="宋体" pitchFamily="2" charset="-122"/>
          <a:cs typeface="+mj-cs"/>
        </a:defRPr>
      </a:lvl1pPr>
    </p:titleStyle>
    <p:bodyStyle>
      <a:lvl1pPr marL="342900" indent="-3429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6" Type="http://schemas.openxmlformats.org/officeDocument/2006/relationships/image" Target="file:///F:\&#37045;\21&#26149;\&#29289;&#29702;\&#28857;&#25320;&#20013;&#32771;\word\&#35762;&#26412;\&#22270;+55.tif" TargetMode="External"/><Relationship Id="rId5" Type="http://schemas.openxmlformats.org/officeDocument/2006/relationships/image" Target="../media/image20.png"/><Relationship Id="rId4" Type="http://schemas.openxmlformats.org/officeDocument/2006/relationships/image" Target="file:///F:\&#37045;\21&#26149;\&#29289;&#29702;\&#28857;&#25320;&#20013;&#32771;\word\&#35762;&#26412;\&#22270;+54.tif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Relationship Id="rId6" Type="http://schemas.openxmlformats.org/officeDocument/2006/relationships/image" Target="file:///F:\&#37045;\21&#26149;\&#29289;&#29702;\&#28857;&#25320;&#20013;&#32771;\word\&#35762;&#26412;\&#22270;+57.tif" TargetMode="External"/><Relationship Id="rId5" Type="http://schemas.openxmlformats.org/officeDocument/2006/relationships/image" Target="../media/image22.png"/><Relationship Id="rId4" Type="http://schemas.openxmlformats.org/officeDocument/2006/relationships/image" Target="file:///F:\&#37045;\21&#26149;\&#29289;&#29702;\&#28857;&#25320;&#20013;&#32771;\word\&#35762;&#26412;\&#22270;+56.tif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Relationship Id="rId6" Type="http://schemas.openxmlformats.org/officeDocument/2006/relationships/slide" Target="slide2.xml"/><Relationship Id="rId5" Type="http://schemas.openxmlformats.org/officeDocument/2006/relationships/slide" Target="slide19.xml"/><Relationship Id="rId4" Type="http://schemas.openxmlformats.org/officeDocument/2006/relationships/slide" Target="slide1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" Target="slide13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7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3.xml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slide" Target="slide3.xml"/><Relationship Id="rId4" Type="http://schemas.openxmlformats.org/officeDocument/2006/relationships/image" Target="../media/image3.png"/><Relationship Id="rId9" Type="http://schemas.openxmlformats.org/officeDocument/2006/relationships/slide" Target="slide29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7.png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slide" Target="slide38.xml"/><Relationship Id="rId3" Type="http://schemas.openxmlformats.org/officeDocument/2006/relationships/image" Target="../media/image27.jpeg"/><Relationship Id="rId7" Type="http://schemas.openxmlformats.org/officeDocument/2006/relationships/image" Target="../media/image7.png"/><Relationship Id="rId2" Type="http://schemas.openxmlformats.org/officeDocument/2006/relationships/slide" Target="slide30.xml"/><Relationship Id="rId1" Type="http://schemas.openxmlformats.org/officeDocument/2006/relationships/slideLayout" Target="../slideLayouts/slideLayout12.xml"/><Relationship Id="rId6" Type="http://schemas.openxmlformats.org/officeDocument/2006/relationships/slide" Target="slide2.xml"/><Relationship Id="rId5" Type="http://schemas.openxmlformats.org/officeDocument/2006/relationships/slide" Target="slide33.xml"/><Relationship Id="rId4" Type="http://schemas.openxmlformats.org/officeDocument/2006/relationships/slide" Target="slide3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4.xml"/><Relationship Id="rId1" Type="http://schemas.openxmlformats.org/officeDocument/2006/relationships/slideLayout" Target="../slideLayouts/slideLayout12.xml"/><Relationship Id="rId6" Type="http://schemas.openxmlformats.org/officeDocument/2006/relationships/slide" Target="slide9.xml"/><Relationship Id="rId5" Type="http://schemas.openxmlformats.org/officeDocument/2006/relationships/image" Target="../media/image7.png"/><Relationship Id="rId4" Type="http://schemas.openxmlformats.org/officeDocument/2006/relationships/slide" Target="slide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" Target="slide29.xml"/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" Target="slide29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8.png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" Target="slide29.xml"/><Relationship Id="rId1" Type="http://schemas.openxmlformats.org/officeDocument/2006/relationships/slideLayout" Target="../slideLayouts/slideLayout1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" Target="slide29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0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file:///F:\&#37045;\21&#26149;\&#29289;&#29702;\&#28857;&#25320;&#20013;&#32771;\word\&#35762;&#26412;\&#22270;+44.tif" TargetMode="External"/><Relationship Id="rId13" Type="http://schemas.openxmlformats.org/officeDocument/2006/relationships/image" Target="../media/image12.png"/><Relationship Id="rId3" Type="http://schemas.openxmlformats.org/officeDocument/2006/relationships/slide" Target="slide3.xml"/><Relationship Id="rId7" Type="http://schemas.openxmlformats.org/officeDocument/2006/relationships/image" Target="../media/image9.png"/><Relationship Id="rId12" Type="http://schemas.openxmlformats.org/officeDocument/2006/relationships/image" Target="file:///F:\&#37045;\21&#26149;\&#29289;&#29702;\&#28857;&#25320;&#20013;&#32771;\word\&#35762;&#26412;\&#22270;+46.tif" TargetMode="External"/><Relationship Id="rId2" Type="http://schemas.openxmlformats.org/officeDocument/2006/relationships/notesSlide" Target="../notesSlides/notesSlide2.xml"/><Relationship Id="rId16" Type="http://schemas.openxmlformats.org/officeDocument/2006/relationships/image" Target="file:///F:\&#37045;\21&#26149;\&#29289;&#29702;\&#28857;&#25320;&#20013;&#32771;\word\&#35762;&#26412;\&#22270;+48.tif" TargetMode="External"/><Relationship Id="rId1" Type="http://schemas.openxmlformats.org/officeDocument/2006/relationships/slideLayout" Target="../slideLayouts/slideLayout12.xml"/><Relationship Id="rId6" Type="http://schemas.openxmlformats.org/officeDocument/2006/relationships/image" Target="file:///F:\&#37045;\21&#26149;\&#29289;&#29702;\&#28857;&#25320;&#20013;&#32771;\word\&#35762;&#26412;\&#22270;+43.tif" TargetMode="External"/><Relationship Id="rId11" Type="http://schemas.openxmlformats.org/officeDocument/2006/relationships/image" Target="../media/image11.png"/><Relationship Id="rId5" Type="http://schemas.openxmlformats.org/officeDocument/2006/relationships/image" Target="../media/image8.png"/><Relationship Id="rId15" Type="http://schemas.openxmlformats.org/officeDocument/2006/relationships/image" Target="../media/image13.png"/><Relationship Id="rId10" Type="http://schemas.openxmlformats.org/officeDocument/2006/relationships/image" Target="file:///F:\&#37045;\21&#26149;\&#29289;&#29702;\&#28857;&#25320;&#20013;&#32771;\word\&#35762;&#26412;\&#22270;+45.tif" TargetMode="External"/><Relationship Id="rId4" Type="http://schemas.openxmlformats.org/officeDocument/2006/relationships/image" Target="../media/image7.png"/><Relationship Id="rId9" Type="http://schemas.openxmlformats.org/officeDocument/2006/relationships/image" Target="../media/image10.png"/><Relationship Id="rId14" Type="http://schemas.openxmlformats.org/officeDocument/2006/relationships/image" Target="file:///F:\&#37045;\21&#26149;\&#29289;&#29702;\&#28857;&#25320;&#20013;&#32771;\word\&#35762;&#26412;\&#22270;+47.tif" TargetMode="Externa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file:///F:\&#37045;\21&#26149;\&#29289;&#29702;\&#28857;&#25320;&#20013;&#32771;\word\&#35762;&#26412;\&#22270;+51&#26032;.tif" TargetMode="External"/><Relationship Id="rId3" Type="http://schemas.openxmlformats.org/officeDocument/2006/relationships/image" Target="../media/image14.png"/><Relationship Id="rId7" Type="http://schemas.openxmlformats.org/officeDocument/2006/relationships/image" Target="../media/image1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6" Type="http://schemas.openxmlformats.org/officeDocument/2006/relationships/image" Target="file:///F:\&#37045;\21&#26149;\&#29289;&#29702;\&#28857;&#25320;&#20013;&#32771;\word\&#35762;&#26412;\&#22270;+51.tif" TargetMode="External"/><Relationship Id="rId5" Type="http://schemas.openxmlformats.org/officeDocument/2006/relationships/image" Target="../media/image15.png"/><Relationship Id="rId4" Type="http://schemas.openxmlformats.org/officeDocument/2006/relationships/image" Target="file:///F:\&#37045;\21&#26149;\&#29289;&#29702;\&#28857;&#25320;&#20013;&#32771;\word\&#35762;&#26412;\&#22270;+49.tif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6" Type="http://schemas.openxmlformats.org/officeDocument/2006/relationships/image" Target="file:///F:\&#37045;\21&#26149;\&#29289;&#29702;\&#28857;&#25320;&#20013;&#32771;\word\&#35762;&#26412;\&#22270;+53.tif" TargetMode="External"/><Relationship Id="rId5" Type="http://schemas.openxmlformats.org/officeDocument/2006/relationships/image" Target="../media/image18.png"/><Relationship Id="rId4" Type="http://schemas.openxmlformats.org/officeDocument/2006/relationships/image" Target="file:///F:\&#37045;\21&#26149;\&#29289;&#29702;\&#28857;&#25320;&#20013;&#32771;\word\&#35762;&#26412;\&#22270;+52.tif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文本框 6"/>
          <p:cNvSpPr/>
          <p:nvPr/>
        </p:nvSpPr>
        <p:spPr>
          <a:xfrm>
            <a:off x="1474788" y="1690688"/>
            <a:ext cx="6157912" cy="101566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ctr">
              <a:lnSpc>
                <a:spcPct val="150000"/>
              </a:lnSpc>
            </a:pPr>
            <a:r>
              <a:rPr sz="4000" b="1" kern="0" dirty="0">
                <a:solidFill>
                  <a:srgbClr val="0070C0"/>
                </a:solidFill>
                <a:latin typeface="Times New Roman" pitchFamily="18" charset="0"/>
                <a:ea typeface="黑体" pitchFamily="49" charset="-122"/>
                <a:sym typeface="Times New Roman" pitchFamily="18" charset="0"/>
              </a:rPr>
              <a:t>第</a:t>
            </a:r>
            <a:r>
              <a:rPr lang="en-US" altLang="zh-CN" sz="4000" b="1" kern="0" dirty="0">
                <a:solidFill>
                  <a:srgbClr val="0070C0"/>
                </a:solidFill>
                <a:latin typeface="Times New Roman" pitchFamily="18" charset="0"/>
                <a:ea typeface="黑体" pitchFamily="49" charset="-122"/>
                <a:sym typeface="Times New Roman" pitchFamily="18" charset="0"/>
              </a:rPr>
              <a:t>5</a:t>
            </a:r>
            <a:r>
              <a:rPr sz="4000" b="1" kern="0" dirty="0" smtClean="0">
                <a:solidFill>
                  <a:srgbClr val="0070C0"/>
                </a:solidFill>
                <a:latin typeface="Times New Roman" pitchFamily="18" charset="0"/>
                <a:ea typeface="黑体" pitchFamily="49" charset="-122"/>
                <a:sym typeface="Times New Roman" pitchFamily="18" charset="0"/>
              </a:rPr>
              <a:t>课时 凸透镜成像</a:t>
            </a:r>
            <a:endParaRPr sz="4000" b="1" kern="0" dirty="0">
              <a:solidFill>
                <a:srgbClr val="0070C0"/>
              </a:solidFill>
              <a:latin typeface="Times New Roman" pitchFamily="18" charset="0"/>
              <a:ea typeface="黑体" pitchFamily="49" charset="-122"/>
              <a:sym typeface="Times New Roman" pitchFamily="18" charset="0"/>
            </a:endParaRPr>
          </a:p>
        </p:txBody>
      </p:sp>
      <p:sp>
        <p:nvSpPr>
          <p:cNvPr id="4098" name="Text Box 22"/>
          <p:cNvSpPr txBox="1">
            <a:spLocks noChangeArrowheads="1"/>
          </p:cNvSpPr>
          <p:nvPr/>
        </p:nvSpPr>
        <p:spPr bwMode="auto">
          <a:xfrm>
            <a:off x="6227763" y="411163"/>
            <a:ext cx="2449513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539750" indent="-539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marL="540385" indent="-540385" algn="ctr">
              <a:lnSpc>
                <a:spcPct val="150000"/>
              </a:lnSpc>
            </a:pPr>
            <a:r>
              <a:rPr sz="3000" b="1" kern="0">
                <a:solidFill>
                  <a:srgbClr val="7030A0"/>
                </a:solidFill>
                <a:latin typeface="宋体" pitchFamily="2" charset="-122"/>
              </a:rPr>
              <a:t>基础梳理篇</a:t>
            </a:r>
            <a:endParaRPr altLang="zh-CN" sz="3000" b="1" kern="0">
              <a:solidFill>
                <a:srgbClr val="7030A0"/>
              </a:solidFill>
              <a:latin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23909065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ext Box 22"/>
          <p:cNvSpPr txBox="1">
            <a:spLocks noChangeArrowheads="1"/>
          </p:cNvSpPr>
          <p:nvPr/>
        </p:nvSpPr>
        <p:spPr bwMode="auto">
          <a:xfrm>
            <a:off x="539750" y="555625"/>
            <a:ext cx="8115300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539750" indent="-539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marL="357505" indent="-35496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．近视眼、远视眼及其矫正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graphicFrame>
        <p:nvGraphicFramePr>
          <p:cNvPr id="19458" name="表格 2"/>
          <p:cNvGraphicFramePr>
            <a:graphicFrameLocks noGrp="1"/>
          </p:cNvGraphicFramePr>
          <p:nvPr/>
        </p:nvGraphicFramePr>
        <p:xfrm>
          <a:off x="827088" y="1284288"/>
          <a:ext cx="7608887" cy="3135313"/>
        </p:xfrm>
        <a:graphic>
          <a:graphicData uri="http://schemas.openxmlformats.org/drawingml/2006/table">
            <a:tbl>
              <a:tblPr/>
              <a:tblGrid>
                <a:gridCol w="1046162"/>
                <a:gridCol w="2187575"/>
                <a:gridCol w="2166938"/>
                <a:gridCol w="2208212"/>
              </a:tblGrid>
              <a:tr h="579438"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latin typeface="Times New Roman"/>
                        </a:rPr>
                        <a:t> 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24958" marR="24958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成因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24958" marR="24958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特点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24958" marR="24958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矫正方法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24958" marR="24958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</a:tr>
              <a:tr h="2555875"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近视眼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24958" marR="24958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晶状体太</a:t>
                      </a:r>
                      <a:r>
                        <a:rPr lang="en-US" altLang="zh-CN" sz="2400" b="1">
                          <a:latin typeface="Times New Roman"/>
                        </a:rPr>
                        <a:t>____</a:t>
                      </a: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，</a:t>
                      </a:r>
                      <a:endParaRPr lang="en-US" altLang="zh-CN" sz="2400" b="1">
                        <a:latin typeface="Times New Roman"/>
                      </a:endParaRPr>
                    </a:p>
                    <a:p>
                      <a:pPr marL="357188" lvl="0" indent="-354012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折射能力太</a:t>
                      </a:r>
                      <a:r>
                        <a:rPr lang="en-US" altLang="zh-CN" sz="2400" b="1">
                          <a:latin typeface="Times New Roman"/>
                        </a:rPr>
                        <a:t>___</a:t>
                      </a:r>
                    </a:p>
                    <a:p>
                      <a:pPr marL="357188" lvl="0" indent="-354012">
                        <a:spcAft>
                          <a:spcPct val="0"/>
                        </a:spcAft>
                      </a:pPr>
                      <a:endParaRPr lang="en-US" altLang="zh-CN" sz="2400" b="1">
                        <a:latin typeface="Times New Roman"/>
                      </a:endParaRPr>
                    </a:p>
                    <a:p>
                      <a:pPr marL="357188" lvl="0" indent="-354012">
                        <a:spcAft>
                          <a:spcPct val="0"/>
                        </a:spcAft>
                      </a:pPr>
                      <a:endParaRPr lang="en-US" altLang="zh-CN" sz="2400" b="1">
                        <a:latin typeface="Times New Roman"/>
                      </a:endParaRPr>
                    </a:p>
                    <a:p>
                      <a:pPr marL="357188" lvl="0" indent="-354012">
                        <a:spcAft>
                          <a:spcPct val="0"/>
                        </a:spcAft>
                      </a:pP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24958" marR="24958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0" lvl="0" indent="3175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成像在视网膜</a:t>
                      </a:r>
                      <a:r>
                        <a:rPr lang="en-US" altLang="zh-CN" sz="2400" b="1">
                          <a:latin typeface="Times New Roman"/>
                        </a:rPr>
                        <a:t>____</a:t>
                      </a: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，只能看清</a:t>
                      </a:r>
                      <a:r>
                        <a:rPr lang="en-US" altLang="zh-CN" sz="2400" b="1">
                          <a:latin typeface="Times New Roman"/>
                        </a:rPr>
                        <a:t>____</a:t>
                      </a: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处的物体</a:t>
                      </a:r>
                      <a:endParaRPr lang="en-US" altLang="zh-CN" sz="2400" b="1">
                        <a:latin typeface="Times New Roman"/>
                      </a:endParaRPr>
                    </a:p>
                    <a:p>
                      <a:pPr marL="0" lvl="0" indent="3175">
                        <a:spcAft>
                          <a:spcPct val="0"/>
                        </a:spcAft>
                      </a:pP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24958" marR="24958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0" lvl="0" indent="3175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配戴</a:t>
                      </a:r>
                      <a:r>
                        <a:rPr lang="en-US" altLang="zh-CN" sz="2400" b="1">
                          <a:latin typeface="Times New Roman"/>
                        </a:rPr>
                        <a:t>____</a:t>
                      </a: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透镜作为近视眼镜</a:t>
                      </a:r>
                      <a:endParaRPr lang="en-US" altLang="zh-CN" sz="2400" b="1">
                        <a:latin typeface="Times New Roman"/>
                      </a:endParaRPr>
                    </a:p>
                    <a:p>
                      <a:pPr marL="0" lvl="0" indent="3175">
                        <a:spcAft>
                          <a:spcPct val="0"/>
                        </a:spcAft>
                      </a:pPr>
                      <a:endParaRPr lang="en-US" altLang="zh-CN" sz="2400" b="1">
                        <a:latin typeface="Times New Roman"/>
                      </a:endParaRPr>
                    </a:p>
                    <a:p>
                      <a:pPr marL="0" lvl="0" indent="3175">
                        <a:spcAft>
                          <a:spcPct val="0"/>
                        </a:spcAft>
                      </a:pPr>
                      <a:endParaRPr lang="en-US" altLang="zh-CN" sz="2400" b="1">
                        <a:latin typeface="Times New Roman"/>
                      </a:endParaRPr>
                    </a:p>
                    <a:p>
                      <a:pPr marL="0" lvl="0" indent="3175">
                        <a:spcAft>
                          <a:spcPct val="0"/>
                        </a:spcAft>
                      </a:pP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24958" marR="24958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19475" name="Picture 33" descr="F:\邵\21春\物理\点拨中考\word\讲本\图+54.tif"/>
          <p:cNvPicPr>
            <a:picLocks noChangeAspect="1"/>
          </p:cNvPicPr>
          <p:nvPr/>
        </p:nvPicPr>
        <p:blipFill>
          <a:blip r:embed="rId3" r:link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087563" y="3173413"/>
            <a:ext cx="1773237" cy="1028700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19476" name="Picture 32" descr="F:\邵\21春\物理\点拨中考\word\讲本\图+55.tif"/>
          <p:cNvPicPr>
            <a:picLocks noChangeAspect="1"/>
          </p:cNvPicPr>
          <p:nvPr/>
        </p:nvPicPr>
        <p:blipFill>
          <a:blip r:embed="rId5" r:link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303963" y="3163888"/>
            <a:ext cx="2057400" cy="957262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19477" name="矩形 6"/>
          <p:cNvSpPr/>
          <p:nvPr/>
        </p:nvSpPr>
        <p:spPr>
          <a:xfrm>
            <a:off x="3213100" y="2141538"/>
            <a:ext cx="495300" cy="46196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厚</a:t>
            </a:r>
            <a:endParaRPr kern="0">
              <a:solidFill>
                <a:prstClr val="black"/>
              </a:solidFill>
            </a:endParaRPr>
          </a:p>
        </p:txBody>
      </p:sp>
      <p:sp>
        <p:nvSpPr>
          <p:cNvPr id="19478" name="矩形 7"/>
          <p:cNvSpPr/>
          <p:nvPr/>
        </p:nvSpPr>
        <p:spPr>
          <a:xfrm>
            <a:off x="3549650" y="2533650"/>
            <a:ext cx="493713" cy="46196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强</a:t>
            </a:r>
            <a:endParaRPr kern="0">
              <a:solidFill>
                <a:prstClr val="black"/>
              </a:solidFill>
            </a:endParaRPr>
          </a:p>
        </p:txBody>
      </p:sp>
      <p:sp>
        <p:nvSpPr>
          <p:cNvPr id="19479" name="矩形 8"/>
          <p:cNvSpPr/>
          <p:nvPr/>
        </p:nvSpPr>
        <p:spPr>
          <a:xfrm>
            <a:off x="4116388" y="2525713"/>
            <a:ext cx="493712" cy="46037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前</a:t>
            </a:r>
            <a:endParaRPr kern="0">
              <a:solidFill>
                <a:prstClr val="black"/>
              </a:solidFill>
            </a:endParaRPr>
          </a:p>
        </p:txBody>
      </p:sp>
      <p:sp>
        <p:nvSpPr>
          <p:cNvPr id="19480" name="矩形 9"/>
          <p:cNvSpPr/>
          <p:nvPr/>
        </p:nvSpPr>
        <p:spPr>
          <a:xfrm>
            <a:off x="4510088" y="2919413"/>
            <a:ext cx="493712" cy="46196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近</a:t>
            </a:r>
            <a:endParaRPr kern="0">
              <a:solidFill>
                <a:prstClr val="black"/>
              </a:solidFill>
            </a:endParaRPr>
          </a:p>
        </p:txBody>
      </p:sp>
      <p:sp>
        <p:nvSpPr>
          <p:cNvPr id="19481" name="矩形 10"/>
          <p:cNvSpPr/>
          <p:nvPr/>
        </p:nvSpPr>
        <p:spPr>
          <a:xfrm>
            <a:off x="6983413" y="2166938"/>
            <a:ext cx="493712" cy="46196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凹</a:t>
            </a:r>
            <a:endParaRPr ker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649642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19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 fill="hold"/>
                                        <p:tgtEl>
                                          <p:spTgt spid="19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 fill="hold"/>
                                        <p:tgtEl>
                                          <p:spTgt spid="19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 fill="hold"/>
                                        <p:tgtEl>
                                          <p:spTgt spid="19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 fill="hold"/>
                                        <p:tgtEl>
                                          <p:spTgt spid="19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77" grpId="0"/>
      <p:bldP spid="19478" grpId="0"/>
      <p:bldP spid="19479" grpId="0"/>
      <p:bldP spid="19480" grpId="0"/>
      <p:bldP spid="1948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505" name="表格 2"/>
          <p:cNvGraphicFramePr>
            <a:graphicFrameLocks noGrp="1"/>
          </p:cNvGraphicFramePr>
          <p:nvPr/>
        </p:nvGraphicFramePr>
        <p:xfrm>
          <a:off x="827088" y="700088"/>
          <a:ext cx="7416800" cy="3303588"/>
        </p:xfrm>
        <a:graphic>
          <a:graphicData uri="http://schemas.openxmlformats.org/drawingml/2006/table">
            <a:tbl>
              <a:tblPr/>
              <a:tblGrid>
                <a:gridCol w="1019175"/>
                <a:gridCol w="2132012"/>
                <a:gridCol w="2133600"/>
                <a:gridCol w="2132012"/>
              </a:tblGrid>
              <a:tr h="611188"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latin typeface="Times New Roman"/>
                        </a:rPr>
                        <a:t> 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24956" marR="24956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成因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24956" marR="24956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特点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24956" marR="24956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矫正方法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24956" marR="24956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</a:tr>
              <a:tr h="2692400"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远视眼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24956" marR="24956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0" lvl="0" indent="3175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晶状体太</a:t>
                      </a:r>
                      <a:r>
                        <a:rPr lang="en-US" altLang="zh-CN" sz="2400" b="1">
                          <a:latin typeface="Times New Roman"/>
                        </a:rPr>
                        <a:t>____</a:t>
                      </a: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，折射能力太</a:t>
                      </a:r>
                      <a:r>
                        <a:rPr lang="en-US" altLang="zh-CN" sz="2400" b="1">
                          <a:latin typeface="Times New Roman"/>
                        </a:rPr>
                        <a:t>____</a:t>
                      </a:r>
                    </a:p>
                    <a:p>
                      <a:pPr marL="0" lvl="0" indent="3175">
                        <a:spcAft>
                          <a:spcPct val="0"/>
                        </a:spcAft>
                      </a:pPr>
                      <a:endParaRPr lang="en-US" altLang="zh-CN" sz="2400" b="1">
                        <a:latin typeface="Times New Roman"/>
                      </a:endParaRPr>
                    </a:p>
                    <a:p>
                      <a:pPr marL="0" lvl="0" indent="3175">
                        <a:spcAft>
                          <a:spcPct val="0"/>
                        </a:spcAft>
                      </a:pPr>
                      <a:endParaRPr lang="en-US" altLang="zh-CN" sz="2400" b="1">
                        <a:latin typeface="Times New Roman"/>
                      </a:endParaRPr>
                    </a:p>
                    <a:p>
                      <a:pPr marL="0" lvl="0" indent="3175">
                        <a:spcAft>
                          <a:spcPct val="0"/>
                        </a:spcAft>
                      </a:pP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24956" marR="24956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0" lvl="0" indent="3175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成像在视网膜</a:t>
                      </a:r>
                      <a:r>
                        <a:rPr lang="en-US" altLang="zh-CN" sz="2400" b="1">
                          <a:latin typeface="Times New Roman"/>
                        </a:rPr>
                        <a:t>____</a:t>
                      </a: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，只能看清</a:t>
                      </a:r>
                      <a:r>
                        <a:rPr lang="en-US" altLang="zh-CN" sz="2400" b="1">
                          <a:latin typeface="Times New Roman"/>
                        </a:rPr>
                        <a:t>____</a:t>
                      </a: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处的物体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24956" marR="24956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0" lvl="0" indent="3175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配戴</a:t>
                      </a:r>
                      <a:r>
                        <a:rPr lang="en-US" altLang="zh-CN" sz="2400" b="1">
                          <a:latin typeface="Times New Roman"/>
                        </a:rPr>
                        <a:t>____</a:t>
                      </a: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透镜作为远视眼镜</a:t>
                      </a:r>
                      <a:endParaRPr lang="en-US" altLang="zh-CN" sz="2400" b="1">
                        <a:latin typeface="Times New Roman"/>
                      </a:endParaRPr>
                    </a:p>
                    <a:p>
                      <a:pPr marL="0" lvl="0" indent="3175">
                        <a:spcAft>
                          <a:spcPct val="0"/>
                        </a:spcAft>
                      </a:pPr>
                      <a:endParaRPr lang="en-US" altLang="zh-CN" sz="2400" b="1">
                        <a:latin typeface="Times New Roman"/>
                      </a:endParaRPr>
                    </a:p>
                    <a:p>
                      <a:pPr marL="0" lvl="0" indent="3175">
                        <a:spcAft>
                          <a:spcPct val="0"/>
                        </a:spcAft>
                      </a:pPr>
                      <a:endParaRPr lang="en-US" altLang="zh-CN" sz="2400" b="1">
                        <a:latin typeface="Times New Roman"/>
                      </a:endParaRPr>
                    </a:p>
                    <a:p>
                      <a:pPr marL="0" lvl="0" indent="3175">
                        <a:spcAft>
                          <a:spcPct val="0"/>
                        </a:spcAft>
                      </a:pPr>
                      <a:endParaRPr lang="en-US" altLang="zh-CN" sz="2400" b="1">
                        <a:latin typeface="Times New Roman"/>
                      </a:endParaRPr>
                    </a:p>
                    <a:p>
                      <a:pPr marL="0" lvl="0" indent="3175">
                        <a:spcAft>
                          <a:spcPct val="0"/>
                        </a:spcAft>
                      </a:pP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24956" marR="24956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21522" name="Picture 31" descr="F:\邵\21春\物理\点拨中考\word\讲本\图+56.tif"/>
          <p:cNvPicPr>
            <a:picLocks noChangeAspect="1"/>
          </p:cNvPicPr>
          <p:nvPr/>
        </p:nvPicPr>
        <p:blipFill>
          <a:blip r:embed="rId3" r:link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925638" y="2787650"/>
            <a:ext cx="1925637" cy="1001713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21523" name="Picture 30" descr="F:\邵\21春\物理\点拨中考\word\讲本\图+57.tif"/>
          <p:cNvPicPr>
            <a:picLocks noChangeAspect="1"/>
          </p:cNvPicPr>
          <p:nvPr/>
        </p:nvPicPr>
        <p:blipFill>
          <a:blip r:embed="rId5" r:link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199188" y="2663825"/>
            <a:ext cx="1919287" cy="985838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21524" name="矩形 4"/>
          <p:cNvSpPr/>
          <p:nvPr/>
        </p:nvSpPr>
        <p:spPr>
          <a:xfrm>
            <a:off x="3132138" y="1492250"/>
            <a:ext cx="493712" cy="46037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薄</a:t>
            </a:r>
            <a:endParaRPr kern="0">
              <a:solidFill>
                <a:prstClr val="black"/>
              </a:solidFill>
            </a:endParaRPr>
          </a:p>
        </p:txBody>
      </p:sp>
      <p:sp>
        <p:nvSpPr>
          <p:cNvPr id="21525" name="矩形 5"/>
          <p:cNvSpPr/>
          <p:nvPr/>
        </p:nvSpPr>
        <p:spPr>
          <a:xfrm>
            <a:off x="1925638" y="2212975"/>
            <a:ext cx="493712" cy="46037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弱</a:t>
            </a:r>
            <a:endParaRPr kern="0">
              <a:solidFill>
                <a:prstClr val="black"/>
              </a:solidFill>
            </a:endParaRPr>
          </a:p>
        </p:txBody>
      </p:sp>
      <p:sp>
        <p:nvSpPr>
          <p:cNvPr id="21526" name="矩形 6"/>
          <p:cNvSpPr/>
          <p:nvPr/>
        </p:nvSpPr>
        <p:spPr>
          <a:xfrm>
            <a:off x="4071938" y="2227263"/>
            <a:ext cx="495300" cy="46196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后</a:t>
            </a:r>
            <a:endParaRPr kern="0">
              <a:solidFill>
                <a:prstClr val="black"/>
              </a:solidFill>
            </a:endParaRPr>
          </a:p>
        </p:txBody>
      </p:sp>
      <p:sp>
        <p:nvSpPr>
          <p:cNvPr id="21527" name="矩形 7"/>
          <p:cNvSpPr/>
          <p:nvPr/>
        </p:nvSpPr>
        <p:spPr>
          <a:xfrm>
            <a:off x="4427538" y="2597150"/>
            <a:ext cx="495300" cy="46196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远</a:t>
            </a:r>
            <a:endParaRPr kern="0">
              <a:solidFill>
                <a:prstClr val="black"/>
              </a:solidFill>
            </a:endParaRPr>
          </a:p>
        </p:txBody>
      </p:sp>
      <p:sp>
        <p:nvSpPr>
          <p:cNvPr id="21528" name="矩形 8"/>
          <p:cNvSpPr/>
          <p:nvPr/>
        </p:nvSpPr>
        <p:spPr>
          <a:xfrm>
            <a:off x="6804025" y="1492250"/>
            <a:ext cx="493713" cy="46037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凸</a:t>
            </a:r>
            <a:endParaRPr ker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967388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21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 fill="hold"/>
                                        <p:tgtEl>
                                          <p:spTgt spid="21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 fill="hold"/>
                                        <p:tgtEl>
                                          <p:spTgt spid="21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 fill="hold"/>
                                        <p:tgtEl>
                                          <p:spTgt spid="21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 fill="hold"/>
                                        <p:tgtEl>
                                          <p:spTgt spid="21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24" grpId="0"/>
      <p:bldP spid="21525" grpId="0"/>
      <p:bldP spid="21526" grpId="0"/>
      <p:bldP spid="21527" grpId="0"/>
      <p:bldP spid="2152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ext Box 22"/>
          <p:cNvSpPr txBox="1">
            <a:spLocks noChangeArrowheads="1"/>
          </p:cNvSpPr>
          <p:nvPr/>
        </p:nvSpPr>
        <p:spPr bwMode="auto">
          <a:xfrm>
            <a:off x="633413" y="842963"/>
            <a:ext cx="8115300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539750" indent="-539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marL="357505" indent="-35496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3.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显微镜和望远镜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7505" indent="-35496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(1)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显微镜：物镜相当于投影仪，目镜相当于放大镜。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(2)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望远镜：物镜相当于照相机，目镜相当于放大镜。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pic>
        <p:nvPicPr>
          <p:cNvPr id="23554" name="Picture 7" descr="C:\Users\Administrator\Desktop\习题课件\返回框.pn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26413" y="4146550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</p:spTree>
    <p:extLst>
      <p:ext uri="{BB962C8B-B14F-4D97-AF65-F5344CB8AC3E}">
        <p14:creationId xmlns:p14="http://schemas.microsoft.com/office/powerpoint/2010/main" val="2544495346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601" name="组合 2"/>
          <p:cNvGrpSpPr/>
          <p:nvPr/>
        </p:nvGrpSpPr>
        <p:grpSpPr>
          <a:xfrm>
            <a:off x="2517775" y="195263"/>
            <a:ext cx="4235450" cy="2008187"/>
            <a:chOff x="1847662" y="1504750"/>
            <a:chExt cx="5448676" cy="2584754"/>
          </a:xfrm>
        </p:grpSpPr>
        <p:grpSp>
          <p:nvGrpSpPr>
            <p:cNvPr id="25602" name="组合 2"/>
            <p:cNvGrpSpPr>
              <a:grpSpLocks noGrp="1" noChangeAspect="1"/>
            </p:cNvGrpSpPr>
            <p:nvPr/>
          </p:nvGrpSpPr>
          <p:grpSpPr>
            <a:xfrm>
              <a:off x="1531891" y="1379981"/>
              <a:ext cx="2667917" cy="2596667"/>
              <a:chOff x="3295850" y="1908877"/>
              <a:chExt cx="3738030" cy="4660916"/>
            </a:xfrm>
          </p:grpSpPr>
        </p:grpSp>
        <p:sp>
          <p:nvSpPr>
            <p:cNvPr id="25603" name="圆角矩形 4"/>
            <p:cNvSpPr/>
            <p:nvPr/>
          </p:nvSpPr>
          <p:spPr>
            <a:xfrm>
              <a:off x="3321077" y="1888926"/>
              <a:ext cx="4147992" cy="1004251"/>
            </a:xfrm>
            <a:prstGeom prst="roundRect">
              <a:avLst>
                <a:gd name="adj" fmla="val 9976"/>
              </a:avLst>
            </a:prstGeom>
            <a:solidFill>
              <a:srgbClr val="FFB850"/>
            </a:solidFill>
            <a:ln w="25400">
              <a:gradFill flip="none" rotWithShape="1">
                <a:gsLst>
                  <a:gs pos="88000">
                    <a:schemeClr val="bg1"/>
                  </a:gs>
                  <a:gs pos="0">
                    <a:schemeClr val="bg1">
                      <a:lumMod val="75000"/>
                    </a:schemeClr>
                  </a:gs>
                  <a:gs pos="71000">
                    <a:schemeClr val="bg1">
                      <a:lumMod val="85000"/>
                    </a:schemeClr>
                  </a:gs>
                  <a:gs pos="55000">
                    <a:schemeClr val="bg1"/>
                  </a:gs>
                  <a:gs pos="37000">
                    <a:schemeClr val="bg1">
                      <a:lumMod val="85000"/>
                    </a:schemeClr>
                  </a:gs>
                  <a:gs pos="22000">
                    <a:schemeClr val="bg1"/>
                  </a:gs>
                  <a:gs pos="100000">
                    <a:schemeClr val="bg1">
                      <a:lumMod val="75000"/>
                    </a:schemeClr>
                  </a:gs>
                </a:gsLst>
                <a:lin ang="1200000" scaled="0"/>
              </a:gradFill>
            </a:ln>
            <a:effectLst>
              <a:outerShdw blurRad="101600" dist="508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zh-CN" altLang="en-US" sz="1015" b="1">
                <a:solidFill>
                  <a:prstClr val="white"/>
                </a:solidFill>
              </a:endParaRPr>
            </a:p>
          </p:txBody>
        </p:sp>
        <p:grpSp>
          <p:nvGrpSpPr>
            <p:cNvPr id="25604" name="组合 4"/>
            <p:cNvGrpSpPr/>
            <p:nvPr/>
          </p:nvGrpSpPr>
          <p:grpSpPr>
            <a:xfrm>
              <a:off x="3471676" y="2283134"/>
              <a:ext cx="118508" cy="118509"/>
              <a:chOff x="4486616" y="3001075"/>
              <a:chExt cx="274695" cy="274699"/>
            </a:xfrm>
          </p:grpSpPr>
          <p:sp>
            <p:nvSpPr>
              <p:cNvPr id="25605" name="椭圆 25"/>
              <p:cNvSpPr/>
              <p:nvPr/>
            </p:nvSpPr>
            <p:spPr>
              <a:xfrm rot="16200000">
                <a:off x="4485528" y="3001392"/>
                <a:ext cx="274702" cy="274561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7000">
                    <a:srgbClr val="A6A6A6"/>
                  </a:gs>
                  <a:gs pos="35001">
                    <a:srgbClr val="F2F2F2"/>
                  </a:gs>
                  <a:gs pos="55000">
                    <a:srgbClr val="A6A6A6"/>
                  </a:gs>
                  <a:gs pos="75000">
                    <a:srgbClr val="F2F2F2"/>
                  </a:gs>
                  <a:gs pos="100000">
                    <a:srgbClr val="A6A6A6"/>
                  </a:gs>
                </a:gsLst>
                <a:lin ang="2700000" scaled="1"/>
              </a:gradFill>
              <a:ln w="25400">
                <a:noFill/>
                <a:miter lim="800000"/>
              </a:ln>
              <a:effectLst>
                <a:outerShdw blurRad="12700" dist="12700" dir="2700000" algn="tl">
                  <a:srgbClr val="000000">
                    <a:alpha val="39999"/>
                  </a:srgbClr>
                </a:outerShdw>
              </a:effectLst>
            </p:spPr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endParaRPr sz="1000" b="1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25606" name="椭圆 26"/>
              <p:cNvSpPr/>
              <p:nvPr/>
            </p:nvSpPr>
            <p:spPr>
              <a:xfrm>
                <a:off x="4387220" y="2759656"/>
                <a:ext cx="466047" cy="491021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12700" dist="127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1015" b="1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25607" name="组合 5"/>
            <p:cNvGrpSpPr/>
            <p:nvPr/>
          </p:nvGrpSpPr>
          <p:grpSpPr>
            <a:xfrm>
              <a:off x="3172171" y="2283134"/>
              <a:ext cx="118508" cy="118509"/>
              <a:chOff x="4486616" y="3001075"/>
              <a:chExt cx="274695" cy="274699"/>
            </a:xfrm>
          </p:grpSpPr>
          <p:sp>
            <p:nvSpPr>
              <p:cNvPr id="25608" name="椭圆 23"/>
              <p:cNvSpPr/>
              <p:nvPr/>
            </p:nvSpPr>
            <p:spPr>
              <a:xfrm rot="16200000">
                <a:off x="4488632" y="3001392"/>
                <a:ext cx="274702" cy="274561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7000">
                    <a:srgbClr val="A6A6A6"/>
                  </a:gs>
                  <a:gs pos="35001">
                    <a:srgbClr val="F2F2F2"/>
                  </a:gs>
                  <a:gs pos="55000">
                    <a:srgbClr val="A6A6A6"/>
                  </a:gs>
                  <a:gs pos="75000">
                    <a:srgbClr val="F2F2F2"/>
                  </a:gs>
                  <a:gs pos="100000">
                    <a:srgbClr val="A6A6A6"/>
                  </a:gs>
                </a:gsLst>
                <a:lin ang="2700000" scaled="1"/>
              </a:gradFill>
              <a:ln w="25400">
                <a:noFill/>
                <a:miter lim="800000"/>
              </a:ln>
              <a:effectLst>
                <a:outerShdw blurRad="12700" dist="12700" dir="2700000" algn="tl">
                  <a:srgbClr val="000000">
                    <a:alpha val="39999"/>
                  </a:srgbClr>
                </a:outerShdw>
              </a:effectLst>
            </p:spPr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endParaRPr sz="1000" b="1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25609" name="椭圆 24"/>
              <p:cNvSpPr/>
              <p:nvPr/>
            </p:nvSpPr>
            <p:spPr>
              <a:xfrm>
                <a:off x="4387220" y="2759656"/>
                <a:ext cx="466047" cy="491021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12700" dist="127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1015" b="1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25610" name="组合 6"/>
            <p:cNvGrpSpPr>
              <a:grpSpLocks noGrp="1" noChangeAspect="1"/>
            </p:cNvGrpSpPr>
            <p:nvPr/>
          </p:nvGrpSpPr>
          <p:grpSpPr>
            <a:xfrm>
              <a:off x="3202082" y="2161737"/>
              <a:ext cx="361529" cy="235113"/>
              <a:chOff x="4318304" y="3089060"/>
              <a:chExt cx="384317" cy="61430"/>
            </a:xfrm>
          </p:grpSpPr>
        </p:grpSp>
        <p:sp>
          <p:nvSpPr>
            <p:cNvPr id="25611" name="文本框 16"/>
            <p:cNvSpPr/>
            <p:nvPr/>
          </p:nvSpPr>
          <p:spPr>
            <a:xfrm>
              <a:off x="3960320" y="2044671"/>
              <a:ext cx="2919972" cy="653268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anchor="t" anchorCtr="0">
              <a:spAutoFit/>
            </a:bodyPr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</a:lstStyle>
            <a:p>
              <a:pPr algn="ctr"/>
              <a:r>
                <a:rPr sz="2700" b="1" kern="0">
                  <a:solidFill>
                    <a:prstClr val="white"/>
                  </a:solidFill>
                  <a:latin typeface="黑体" pitchFamily="49" charset="-122"/>
                  <a:ea typeface="黑体" pitchFamily="49" charset="-122"/>
                </a:rPr>
                <a:t>重点突破</a:t>
              </a:r>
            </a:p>
          </p:txBody>
        </p:sp>
        <p:grpSp>
          <p:nvGrpSpPr>
            <p:cNvPr id="25612" name="组合 9"/>
            <p:cNvGrpSpPr>
              <a:grpSpLocks noGrp="1" noChangeAspect="1"/>
            </p:cNvGrpSpPr>
            <p:nvPr/>
          </p:nvGrpSpPr>
          <p:grpSpPr>
            <a:xfrm>
              <a:off x="2292908" y="2072845"/>
              <a:ext cx="647360" cy="550720"/>
              <a:chOff x="3108756" y="2110160"/>
              <a:chExt cx="745081" cy="698920"/>
            </a:xfrm>
          </p:grpSpPr>
        </p:grpSp>
        <p:grpSp>
          <p:nvGrpSpPr>
            <p:cNvPr id="25613" name="组合 9"/>
            <p:cNvGrpSpPr/>
            <p:nvPr/>
          </p:nvGrpSpPr>
          <p:grpSpPr>
            <a:xfrm>
              <a:off x="3709827" y="2081394"/>
              <a:ext cx="663073" cy="571160"/>
              <a:chOff x="4946438" y="2775191"/>
              <a:chExt cx="884098" cy="761546"/>
            </a:xfrm>
          </p:grpSpPr>
          <p:sp>
            <p:nvSpPr>
              <p:cNvPr id="25614" name="椭圆 11"/>
              <p:cNvSpPr/>
              <p:nvPr/>
            </p:nvSpPr>
            <p:spPr>
              <a:xfrm>
                <a:off x="4990474" y="2774608"/>
                <a:ext cx="743374" cy="743755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endParaRPr sz="1000" b="1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25615" name="文本框 28"/>
              <p:cNvSpPr/>
              <p:nvPr/>
            </p:nvSpPr>
            <p:spPr>
              <a:xfrm>
                <a:off x="4946438" y="2824081"/>
                <a:ext cx="884098" cy="712656"/>
              </a:xfrm>
              <a:prstGeom prst="rect">
                <a:avLst/>
              </a:prstGeom>
              <a:noFill/>
              <a:ln>
                <a:noFill/>
                <a:miter lim="800000"/>
              </a:ln>
            </p:spPr>
            <p:txBody>
              <a:bodyPr anchor="t" anchorCtr="0">
                <a:spAutoFit/>
              </a:bodyPr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r>
                  <a:rPr lang="en-US" altLang="zh-CN" sz="2100" b="1" kern="0">
                    <a:solidFill>
                      <a:srgbClr val="FFB850"/>
                    </a:solidFill>
                    <a:latin typeface="Impact" pitchFamily="34" charset="0"/>
                  </a:rPr>
                  <a:t>02</a:t>
                </a:r>
                <a:endParaRPr sz="2100" b="1" kern="0">
                  <a:solidFill>
                    <a:srgbClr val="FFB850"/>
                  </a:solidFill>
                  <a:latin typeface="Impact" pitchFamily="34" charset="0"/>
                </a:endParaRPr>
              </a:p>
            </p:txBody>
          </p:sp>
        </p:grpSp>
      </p:grpSp>
      <p:sp>
        <p:nvSpPr>
          <p:cNvPr id="25616" name="矩形 1">
            <a:hlinkClick r:id="rId3" action="ppaction://hlinksldjump"/>
          </p:cNvPr>
          <p:cNvSpPr/>
          <p:nvPr/>
        </p:nvSpPr>
        <p:spPr>
          <a:xfrm>
            <a:off x="1471613" y="1563688"/>
            <a:ext cx="6326187" cy="461962"/>
          </a:xfrm>
          <a:prstGeom prst="rect">
            <a:avLst/>
          </a:prstGeom>
          <a:solidFill>
            <a:srgbClr val="E56666"/>
          </a:solidFill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lang="en-US" altLang="zh-CN"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·1 </a:t>
            </a:r>
            <a:r>
              <a:rPr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凸透镜成像规律及应用</a:t>
            </a:r>
            <a:r>
              <a:rPr lang="en-US" altLang="zh-CN"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[</a:t>
            </a:r>
            <a:r>
              <a:rPr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高频考点</a:t>
            </a:r>
            <a:r>
              <a:rPr lang="en-US" altLang="zh-CN"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]</a:t>
            </a:r>
            <a:endParaRPr sz="2400" b="1" kern="0">
              <a:solidFill>
                <a:prstClr val="white"/>
              </a:solidFill>
              <a:latin typeface="隶书" pitchFamily="49" charset="-122"/>
              <a:ea typeface="隶书" pitchFamily="49" charset="-122"/>
            </a:endParaRPr>
          </a:p>
        </p:txBody>
      </p:sp>
      <p:sp>
        <p:nvSpPr>
          <p:cNvPr id="25617" name="矩形 2">
            <a:hlinkClick r:id="rId4" action="ppaction://hlinksldjump"/>
          </p:cNvPr>
          <p:cNvSpPr/>
          <p:nvPr/>
        </p:nvSpPr>
        <p:spPr>
          <a:xfrm>
            <a:off x="1485900" y="2305050"/>
            <a:ext cx="6326188" cy="461963"/>
          </a:xfrm>
          <a:prstGeom prst="rect">
            <a:avLst/>
          </a:prstGeom>
          <a:solidFill>
            <a:srgbClr val="00B7CA"/>
          </a:solidFill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lang="en-US" altLang="zh-CN"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·2 </a:t>
            </a:r>
            <a:r>
              <a:rPr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眼睛与视力矫正</a:t>
            </a:r>
          </a:p>
        </p:txBody>
      </p:sp>
      <p:sp>
        <p:nvSpPr>
          <p:cNvPr id="25618" name="矩形 3">
            <a:hlinkClick r:id="rId5" action="ppaction://hlinksldjump"/>
          </p:cNvPr>
          <p:cNvSpPr/>
          <p:nvPr/>
        </p:nvSpPr>
        <p:spPr>
          <a:xfrm>
            <a:off x="1458913" y="3067050"/>
            <a:ext cx="6326187" cy="461963"/>
          </a:xfrm>
          <a:prstGeom prst="rect">
            <a:avLst/>
          </a:prstGeom>
          <a:solidFill>
            <a:srgbClr val="EF9F9F"/>
          </a:solidFill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lang="en-US" altLang="zh-CN"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·3 </a:t>
            </a:r>
            <a:r>
              <a:rPr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实验：探究凸透镜成像规律</a:t>
            </a:r>
            <a:r>
              <a:rPr lang="en-US" altLang="zh-CN" sz="2400" b="1" kern="0">
                <a:solidFill>
                  <a:srgbClr val="FFFFFF"/>
                </a:solidFill>
                <a:latin typeface="隶书" pitchFamily="49" charset="-122"/>
                <a:ea typeface="隶书" pitchFamily="49" charset="-122"/>
              </a:rPr>
              <a:t>[</a:t>
            </a:r>
            <a:r>
              <a:rPr sz="2400" b="1" kern="0">
                <a:solidFill>
                  <a:srgbClr val="FFFFFF"/>
                </a:solidFill>
                <a:latin typeface="隶书" pitchFamily="49" charset="-122"/>
                <a:ea typeface="隶书" pitchFamily="49" charset="-122"/>
              </a:rPr>
              <a:t>高频考点</a:t>
            </a:r>
            <a:r>
              <a:rPr lang="en-US" altLang="zh-CN" sz="2400" b="1" kern="0">
                <a:solidFill>
                  <a:srgbClr val="FFFFFF"/>
                </a:solidFill>
                <a:latin typeface="隶书" pitchFamily="49" charset="-122"/>
                <a:ea typeface="隶书" pitchFamily="49" charset="-122"/>
              </a:rPr>
              <a:t>]</a:t>
            </a:r>
            <a:endParaRPr sz="2400" b="1" kern="0">
              <a:solidFill>
                <a:prstClr val="white"/>
              </a:solidFill>
              <a:latin typeface="隶书" pitchFamily="49" charset="-122"/>
              <a:ea typeface="隶书" pitchFamily="49" charset="-122"/>
            </a:endParaRPr>
          </a:p>
        </p:txBody>
      </p:sp>
      <p:pic>
        <p:nvPicPr>
          <p:cNvPr id="25619" name="Picture 7" descr="C:\Users\Administrator\Desktop\习题课件\返回框.png">
            <a:hlinkClick r:id="rId6" action="ppaction://hlinksldjump"/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72450" y="4146550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</p:spTree>
    <p:extLst>
      <p:ext uri="{BB962C8B-B14F-4D97-AF65-F5344CB8AC3E}">
        <p14:creationId xmlns:p14="http://schemas.microsoft.com/office/powerpoint/2010/main" val="149914135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6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6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6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56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56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56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16" grpId="0" animBg="1"/>
      <p:bldP spid="25617" grpId="0" animBg="1"/>
      <p:bldP spid="2561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ext Box 22"/>
          <p:cNvSpPr txBox="1">
            <a:spLocks noChangeArrowheads="1"/>
          </p:cNvSpPr>
          <p:nvPr/>
        </p:nvSpPr>
        <p:spPr bwMode="auto">
          <a:xfrm>
            <a:off x="468313" y="1058863"/>
            <a:ext cx="8115300" cy="168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539750" indent="-539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marL="357505" indent="-354965" algn="just">
              <a:lnSpc>
                <a:spcPct val="150000"/>
              </a:lnSpc>
            </a:pP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【典例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1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】【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2020·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福州模拟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·2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分】在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“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探究凸透镜成像规律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”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的实验中，蜡烛、凸透镜和光屏的位置如图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1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所示，烛焰在光屏上恰好成一清晰的像。下列说法正确的是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　　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)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27650" name="矩形 15"/>
          <p:cNvSpPr>
            <a:spLocks noChangeArrowheads="1"/>
          </p:cNvSpPr>
          <p:nvPr/>
        </p:nvSpPr>
        <p:spPr bwMode="auto">
          <a:xfrm>
            <a:off x="539750" y="614363"/>
            <a:ext cx="6985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sz="2400" b="1" kern="0">
                <a:solidFill>
                  <a:srgbClr val="E46C0A"/>
                </a:solidFill>
                <a:latin typeface="Times New Roman" pitchFamily="18" charset="0"/>
              </a:rPr>
              <a:t>重点</a:t>
            </a:r>
            <a:r>
              <a:rPr lang="en-US" altLang="zh-CN" sz="2400" b="1" kern="0">
                <a:solidFill>
                  <a:srgbClr val="E46C0A"/>
                </a:solidFill>
                <a:latin typeface="Times New Roman" pitchFamily="18" charset="0"/>
              </a:rPr>
              <a:t>1  </a:t>
            </a:r>
            <a:r>
              <a:rPr sz="2400" b="1" kern="0">
                <a:solidFill>
                  <a:srgbClr val="E46C0A"/>
                </a:solidFill>
                <a:latin typeface="Times New Roman" pitchFamily="18" charset="0"/>
              </a:rPr>
              <a:t>凸透镜成像规律及应用</a:t>
            </a:r>
            <a:r>
              <a:rPr lang="en-US" altLang="zh-CN" sz="2400" b="1" kern="0">
                <a:solidFill>
                  <a:srgbClr val="953735"/>
                </a:solidFill>
                <a:latin typeface="Times New Roman" pitchFamily="18" charset="0"/>
              </a:rPr>
              <a:t>【</a:t>
            </a:r>
            <a:r>
              <a:rPr sz="2400" b="1" kern="0">
                <a:solidFill>
                  <a:srgbClr val="953735"/>
                </a:solidFill>
                <a:latin typeface="Times New Roman" pitchFamily="18" charset="0"/>
              </a:rPr>
              <a:t>高频考点</a:t>
            </a:r>
            <a:r>
              <a:rPr lang="en-US" altLang="zh-CN" sz="2400" b="1" kern="0">
                <a:solidFill>
                  <a:srgbClr val="953735"/>
                </a:solidFill>
                <a:latin typeface="Times New Roman" pitchFamily="18" charset="0"/>
              </a:rPr>
              <a:t>】</a:t>
            </a:r>
            <a:endParaRPr sz="2400" b="1" kern="0">
              <a:solidFill>
                <a:srgbClr val="953735"/>
              </a:solidFill>
              <a:latin typeface="Times New Roman" pitchFamily="18" charset="0"/>
            </a:endParaRPr>
          </a:p>
        </p:txBody>
      </p:sp>
      <p:pic>
        <p:nvPicPr>
          <p:cNvPr id="27651" name="Picture 5" descr="图+58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909763" y="2890838"/>
            <a:ext cx="5359400" cy="1552575"/>
          </a:xfrm>
          <a:prstGeom prst="rect">
            <a:avLst/>
          </a:prstGeom>
          <a:noFill/>
          <a:ln>
            <a:noFill/>
            <a:miter lim="800000"/>
          </a:ln>
        </p:spPr>
      </p:pic>
    </p:spTree>
    <p:extLst>
      <p:ext uri="{BB962C8B-B14F-4D97-AF65-F5344CB8AC3E}">
        <p14:creationId xmlns:p14="http://schemas.microsoft.com/office/powerpoint/2010/main" val="1860483147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矩形 3"/>
          <p:cNvSpPr>
            <a:spLocks noChangeArrowheads="1"/>
          </p:cNvSpPr>
          <p:nvPr/>
        </p:nvSpPr>
        <p:spPr bwMode="auto">
          <a:xfrm>
            <a:off x="360363" y="717550"/>
            <a:ext cx="8459788" cy="332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7505" indent="-35496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A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．照相机应用了这一成像规律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7505" indent="-35496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B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．蜡烛燃烧一段时间后，光屏上的像会下移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533400" indent="-53022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C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．保持蜡烛不动，将透镜移至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35 cm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处，移动光屏可以得到倒立的清晰的像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533400" indent="-53022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D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．将一副近视眼镜靠近凸透镜左侧放置，向左移动蜡烛可以在光屏上得到清晰的像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28674" name="矩形 4"/>
          <p:cNvSpPr/>
          <p:nvPr/>
        </p:nvSpPr>
        <p:spPr>
          <a:xfrm>
            <a:off x="325438" y="3011488"/>
            <a:ext cx="501650" cy="78422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sz="4500" kern="0">
                <a:solidFill>
                  <a:srgbClr val="C00000"/>
                </a:solidFill>
                <a:latin typeface="Times New Roman" pitchFamily="18" charset="0"/>
              </a:rPr>
              <a:t>√</a:t>
            </a:r>
            <a:endParaRPr sz="4500" kern="0">
              <a:solidFill>
                <a:srgbClr val="C00000"/>
              </a:solidFill>
              <a:latin typeface="Times New Roman" pitchFamily="18" charset="0"/>
              <a:ea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159041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矩形 3"/>
          <p:cNvSpPr>
            <a:spLocks noChangeArrowheads="1"/>
          </p:cNvSpPr>
          <p:nvPr/>
        </p:nvSpPr>
        <p:spPr bwMode="auto">
          <a:xfrm>
            <a:off x="360363" y="427038"/>
            <a:ext cx="8459788" cy="279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7505" indent="-354965" algn="just">
              <a:lnSpc>
                <a:spcPct val="150000"/>
              </a:lnSpc>
            </a:pP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【典例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】小明在探究凸透镜成像规律时，做了如下实验：</a:t>
            </a:r>
            <a:r>
              <a:rPr altLang="zh-CN" sz="2400" b="1" kern="0">
                <a:solidFill>
                  <a:prstClr val="black"/>
                </a:solidFill>
                <a:latin typeface="宋体" pitchFamily="2" charset="-122"/>
              </a:rPr>
              <a:t>①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用平行光正对凸透镜照射，移动光屏得到一个最小、最亮的光斑，如图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所示；</a:t>
            </a:r>
            <a:r>
              <a:rPr altLang="zh-CN" sz="2400" b="1" kern="0">
                <a:solidFill>
                  <a:prstClr val="black"/>
                </a:solidFill>
                <a:latin typeface="宋体" pitchFamily="2" charset="-122"/>
              </a:rPr>
              <a:t>②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保持该透镜位置不变，将点燃的蜡烛放在如图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3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所示的位置，移动光屏得到烛焰清晰的像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图中未画出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。则下列说法错误的是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　　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)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pic>
        <p:nvPicPr>
          <p:cNvPr id="29698" name="Picture 4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416050" y="3132138"/>
            <a:ext cx="6311900" cy="1793875"/>
          </a:xfrm>
          <a:prstGeom prst="rect">
            <a:avLst/>
          </a:prstGeom>
          <a:noFill/>
          <a:ln>
            <a:noFill/>
            <a:miter lim="800000"/>
          </a:ln>
        </p:spPr>
      </p:pic>
    </p:spTree>
    <p:extLst>
      <p:ext uri="{BB962C8B-B14F-4D97-AF65-F5344CB8AC3E}">
        <p14:creationId xmlns:p14="http://schemas.microsoft.com/office/powerpoint/2010/main" val="1737273203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矩形 3"/>
          <p:cNvSpPr>
            <a:spLocks noChangeArrowheads="1"/>
          </p:cNvSpPr>
          <p:nvPr/>
        </p:nvSpPr>
        <p:spPr bwMode="auto">
          <a:xfrm>
            <a:off x="360363" y="909638"/>
            <a:ext cx="8459788" cy="223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7505" indent="-35496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A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．实验</a:t>
            </a:r>
            <a:r>
              <a:rPr altLang="zh-CN" sz="2400" b="1" kern="0">
                <a:solidFill>
                  <a:prstClr val="black"/>
                </a:solidFill>
                <a:latin typeface="宋体" pitchFamily="2" charset="-122"/>
              </a:rPr>
              <a:t>②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中，烛焰在光屏上成放大的像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7505" indent="-35496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B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．实验</a:t>
            </a:r>
            <a:r>
              <a:rPr altLang="zh-CN" sz="2400" b="1" kern="0">
                <a:solidFill>
                  <a:prstClr val="black"/>
                </a:solidFill>
                <a:latin typeface="宋体" pitchFamily="2" charset="-122"/>
              </a:rPr>
              <a:t>②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中，像到透镜的距离一定大于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15 cm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7505" indent="-35496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C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．若增大蜡烛与透镜的距离，所成的像会变大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7505" indent="-35496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D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．若使该透镜成虚像，蜡烛与透镜的距离应小于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10 cm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pic>
        <p:nvPicPr>
          <p:cNvPr id="30722" name="Picture 7" descr="C:\Users\Administrator\Desktop\习题课件\返回框.pn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50225" y="4084638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30723" name="矩形 4"/>
          <p:cNvSpPr/>
          <p:nvPr/>
        </p:nvSpPr>
        <p:spPr>
          <a:xfrm>
            <a:off x="325438" y="2054225"/>
            <a:ext cx="501650" cy="78422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sz="4500" kern="0">
                <a:solidFill>
                  <a:srgbClr val="C00000"/>
                </a:solidFill>
                <a:latin typeface="Times New Roman" pitchFamily="18" charset="0"/>
              </a:rPr>
              <a:t>√</a:t>
            </a:r>
            <a:endParaRPr sz="4500" kern="0">
              <a:solidFill>
                <a:srgbClr val="C00000"/>
              </a:solidFill>
              <a:latin typeface="Times New Roman" pitchFamily="18" charset="0"/>
              <a:ea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565911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30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ext Box 22"/>
          <p:cNvSpPr txBox="1">
            <a:spLocks noChangeArrowheads="1"/>
          </p:cNvSpPr>
          <p:nvPr/>
        </p:nvSpPr>
        <p:spPr bwMode="auto">
          <a:xfrm>
            <a:off x="488950" y="987425"/>
            <a:ext cx="8115300" cy="397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539750" indent="-539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marL="357505" indent="-354965" algn="just">
              <a:lnSpc>
                <a:spcPct val="150000"/>
              </a:lnSpc>
            </a:pP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【典例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3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】关于近视和远视的成因如图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4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所示，下列说法正确的是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　　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)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725805" indent="-35433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A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．甲为近视眼，</a:t>
            </a:r>
            <a:endParaRPr lang="en-US" altLang="zh-CN" sz="2400" b="1" kern="0">
              <a:solidFill>
                <a:prstClr val="black"/>
              </a:solidFill>
              <a:latin typeface="Times New Roman"/>
            </a:endParaRPr>
          </a:p>
          <a:p>
            <a:pPr marL="725805" indent="-35433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	   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可配戴凹透镜矫正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725805" indent="-35433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B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．乙为近视眼，可配戴凸透镜矫正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725805" indent="-35433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C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．甲为远视眼，可配戴凹透镜矫正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725805" indent="-35433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D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．乙为远视眼，可配戴凹透镜矫正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31746" name="矩形 15"/>
          <p:cNvSpPr>
            <a:spLocks noChangeArrowheads="1"/>
          </p:cNvSpPr>
          <p:nvPr/>
        </p:nvSpPr>
        <p:spPr bwMode="auto">
          <a:xfrm>
            <a:off x="539750" y="614363"/>
            <a:ext cx="6985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sz="2400" b="1" kern="0">
                <a:solidFill>
                  <a:srgbClr val="E46C0A"/>
                </a:solidFill>
                <a:latin typeface="Times New Roman" pitchFamily="18" charset="0"/>
              </a:rPr>
              <a:t>重点</a:t>
            </a:r>
            <a:r>
              <a:rPr lang="en-US" altLang="zh-CN" sz="2400" b="1" kern="0">
                <a:solidFill>
                  <a:srgbClr val="E46C0A"/>
                </a:solidFill>
                <a:latin typeface="Times New Roman" pitchFamily="18" charset="0"/>
              </a:rPr>
              <a:t>2   </a:t>
            </a:r>
            <a:r>
              <a:rPr sz="2400" b="1" kern="0">
                <a:solidFill>
                  <a:srgbClr val="E46C0A"/>
                </a:solidFill>
                <a:latin typeface="Times New Roman" pitchFamily="18" charset="0"/>
              </a:rPr>
              <a:t>眼睛与视力矫正</a:t>
            </a:r>
          </a:p>
        </p:txBody>
      </p:sp>
      <p:sp>
        <p:nvSpPr>
          <p:cNvPr id="31747" name="矩形 6"/>
          <p:cNvSpPr>
            <a:spLocks noChangeArrowheads="1"/>
          </p:cNvSpPr>
          <p:nvPr/>
        </p:nvSpPr>
        <p:spPr bwMode="auto">
          <a:xfrm>
            <a:off x="2076450" y="1492250"/>
            <a:ext cx="407988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lang="en-US" altLang="zh-CN" sz="2400" b="1" kern="0">
                <a:solidFill>
                  <a:srgbClr val="C00000"/>
                </a:solidFill>
                <a:latin typeface="Times New Roman"/>
              </a:rPr>
              <a:t>A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pic>
        <p:nvPicPr>
          <p:cNvPr id="31748" name="Picture 6" descr="图+61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965575" y="1851025"/>
            <a:ext cx="4589463" cy="1289050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31749" name="Picture 7" descr="C:\Users\Administrator\Desktop\习题课件\返回框.pn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50225" y="4084638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</p:spTree>
    <p:extLst>
      <p:ext uri="{BB962C8B-B14F-4D97-AF65-F5344CB8AC3E}">
        <p14:creationId xmlns:p14="http://schemas.microsoft.com/office/powerpoint/2010/main" val="32686580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31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矩形 5"/>
          <p:cNvSpPr>
            <a:spLocks noChangeArrowheads="1"/>
          </p:cNvSpPr>
          <p:nvPr/>
        </p:nvSpPr>
        <p:spPr bwMode="auto">
          <a:xfrm>
            <a:off x="565150" y="1203325"/>
            <a:ext cx="8023225" cy="334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7505" indent="-354965" algn="just">
              <a:lnSpc>
                <a:spcPct val="150000"/>
              </a:lnSpc>
            </a:pP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【实验剖析】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7505" indent="-35496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1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．为了方便观察，本实验应选择在较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的环境下进行。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7505" indent="-35496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．凸透镜焦距的测量与判断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7505" indent="-35496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(1)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用平行光垂直照射到凸透镜上，在凸透镜的另一侧用光屏承接到最小、最亮的光斑，测出光斑到凸透镜中心的距离即为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________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32770" name="矩形 15"/>
          <p:cNvSpPr>
            <a:spLocks noChangeArrowheads="1"/>
          </p:cNvSpPr>
          <p:nvPr/>
        </p:nvSpPr>
        <p:spPr bwMode="auto">
          <a:xfrm>
            <a:off x="539750" y="741363"/>
            <a:ext cx="6985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sz="2400" b="1" kern="0">
                <a:solidFill>
                  <a:srgbClr val="E46C0A"/>
                </a:solidFill>
                <a:latin typeface="Times New Roman" pitchFamily="18" charset="0"/>
              </a:rPr>
              <a:t>重点</a:t>
            </a:r>
            <a:r>
              <a:rPr lang="en-US" altLang="zh-CN" sz="2400" b="1" kern="0">
                <a:solidFill>
                  <a:srgbClr val="E46C0A"/>
                </a:solidFill>
                <a:latin typeface="Times New Roman" pitchFamily="18" charset="0"/>
              </a:rPr>
              <a:t>3   </a:t>
            </a:r>
            <a:r>
              <a:rPr sz="2400" b="1" kern="0">
                <a:solidFill>
                  <a:srgbClr val="E46C0A"/>
                </a:solidFill>
                <a:latin typeface="Times New Roman" pitchFamily="18" charset="0"/>
              </a:rPr>
              <a:t>实验：探究凸透镜成像规律</a:t>
            </a:r>
            <a:r>
              <a:rPr lang="en-US" altLang="zh-CN" sz="2400" b="1" kern="0">
                <a:solidFill>
                  <a:srgbClr val="953735"/>
                </a:solidFill>
                <a:latin typeface="Times New Roman" pitchFamily="18" charset="0"/>
              </a:rPr>
              <a:t>【</a:t>
            </a:r>
            <a:r>
              <a:rPr sz="2400" b="1" kern="0">
                <a:solidFill>
                  <a:srgbClr val="953735"/>
                </a:solidFill>
                <a:latin typeface="Times New Roman" pitchFamily="18" charset="0"/>
              </a:rPr>
              <a:t>高频考点</a:t>
            </a:r>
            <a:r>
              <a:rPr lang="en-US" altLang="zh-CN" sz="2400" b="1" kern="0">
                <a:solidFill>
                  <a:srgbClr val="953735"/>
                </a:solidFill>
                <a:latin typeface="Times New Roman" pitchFamily="18" charset="0"/>
              </a:rPr>
              <a:t>】</a:t>
            </a:r>
            <a:endParaRPr sz="2400" b="1" kern="0">
              <a:solidFill>
                <a:srgbClr val="953735"/>
              </a:solidFill>
              <a:latin typeface="Times New Roman" pitchFamily="18" charset="0"/>
            </a:endParaRPr>
          </a:p>
        </p:txBody>
      </p:sp>
      <p:sp>
        <p:nvSpPr>
          <p:cNvPr id="32771" name="矩形 6"/>
          <p:cNvSpPr>
            <a:spLocks noChangeArrowheads="1"/>
          </p:cNvSpPr>
          <p:nvPr/>
        </p:nvSpPr>
        <p:spPr bwMode="auto">
          <a:xfrm>
            <a:off x="5949950" y="1708150"/>
            <a:ext cx="493713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暗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32772" name="矩形 7"/>
          <p:cNvSpPr>
            <a:spLocks noChangeArrowheads="1"/>
          </p:cNvSpPr>
          <p:nvPr/>
        </p:nvSpPr>
        <p:spPr bwMode="auto">
          <a:xfrm>
            <a:off x="2544763" y="3917950"/>
            <a:ext cx="803275" cy="560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焦距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52896708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32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 fill="hold"/>
                                        <p:tgtEl>
                                          <p:spTgt spid="32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/>
      <p:bldP spid="3277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1" name="组合 56"/>
          <p:cNvGrpSpPr/>
          <p:nvPr/>
        </p:nvGrpSpPr>
        <p:grpSpPr>
          <a:xfrm>
            <a:off x="3568700" y="-561975"/>
            <a:ext cx="1755775" cy="1755775"/>
            <a:chOff x="2894659" y="1465288"/>
            <a:chExt cx="1727827" cy="1727827"/>
          </a:xfrm>
        </p:grpSpPr>
        <p:grpSp>
          <p:nvGrpSpPr>
            <p:cNvPr id="5122" name="组合 57"/>
            <p:cNvGrpSpPr>
              <a:grpSpLocks noGrp="1" noChangeAspect="1"/>
            </p:cNvGrpSpPr>
            <p:nvPr/>
          </p:nvGrpSpPr>
          <p:grpSpPr>
            <a:xfrm>
              <a:off x="2804310" y="1456286"/>
              <a:ext cx="1856504" cy="1856409"/>
              <a:chOff x="1827622" y="1343919"/>
              <a:chExt cx="2304000" cy="2304000"/>
            </a:xfrm>
          </p:grpSpPr>
        </p:grpSp>
        <p:sp>
          <p:nvSpPr>
            <p:cNvPr id="5123" name="流程图: 联系 32"/>
            <p:cNvSpPr/>
            <p:nvPr/>
          </p:nvSpPr>
          <p:spPr>
            <a:xfrm>
              <a:off x="2894659" y="1465288"/>
              <a:ext cx="1727827" cy="1727827"/>
            </a:xfrm>
            <a:prstGeom prst="flowChartConnector">
              <a:avLst/>
            </a:prstGeom>
            <a:noFill/>
            <a:ln w="3175">
              <a:solidFill>
                <a:srgbClr val="00B7CA"/>
              </a:solidFill>
              <a:round/>
            </a:ln>
          </p:spPr>
          <p:txBody>
            <a:bodyPr anchor="ctr" anchorCtr="0"/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</a:lstStyle>
            <a:p>
              <a:pPr algn="ctr"/>
              <a:endParaRPr b="1" kern="0">
                <a:solidFill>
                  <a:srgbClr val="FFFFFF"/>
                </a:solidFill>
              </a:endParaRPr>
            </a:p>
          </p:txBody>
        </p:sp>
      </p:grpSp>
      <p:pic>
        <p:nvPicPr>
          <p:cNvPr id="5124" name="组合 6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48025" y="666750"/>
            <a:ext cx="658813" cy="660400"/>
          </a:xfrm>
          <a:prstGeom prst="rect">
            <a:avLst/>
          </a:prstGeom>
          <a:noFill/>
          <a:ln>
            <a:miter lim="800000"/>
          </a:ln>
        </p:spPr>
      </p:pic>
      <p:pic>
        <p:nvPicPr>
          <p:cNvPr id="5125" name="组合 64"/>
          <p:cNvPicPr>
            <a:picLocks noGrp="1"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49813" y="325438"/>
            <a:ext cx="658812" cy="658812"/>
          </a:xfrm>
          <a:prstGeom prst="rect">
            <a:avLst/>
          </a:prstGeom>
          <a:noFill/>
          <a:ln>
            <a:miter lim="800000"/>
          </a:ln>
        </p:spPr>
      </p:pic>
      <p:pic>
        <p:nvPicPr>
          <p:cNvPr id="5126" name="组合 67"/>
          <p:cNvPicPr>
            <a:picLocks noGrp="1"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83025" y="736600"/>
            <a:ext cx="612775" cy="612775"/>
          </a:xfrm>
          <a:prstGeom prst="rect">
            <a:avLst/>
          </a:prstGeom>
          <a:noFill/>
          <a:ln>
            <a:miter lim="800000"/>
          </a:ln>
        </p:spPr>
      </p:pic>
      <p:pic>
        <p:nvPicPr>
          <p:cNvPr id="5127" name="组合 70"/>
          <p:cNvPicPr>
            <a:picLocks noGrp="1"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86263" y="762000"/>
            <a:ext cx="769937" cy="769938"/>
          </a:xfrm>
          <a:prstGeom prst="rect">
            <a:avLst/>
          </a:prstGeom>
          <a:noFill/>
          <a:ln>
            <a:miter lim="800000"/>
          </a:ln>
        </p:spPr>
      </p:pic>
      <p:pic>
        <p:nvPicPr>
          <p:cNvPr id="5128" name="组合 73"/>
          <p:cNvPicPr>
            <a:picLocks noGrp="1"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162300" y="185738"/>
            <a:ext cx="585788" cy="569912"/>
          </a:xfrm>
          <a:prstGeom prst="rect">
            <a:avLst/>
          </a:prstGeom>
          <a:noFill/>
          <a:ln>
            <a:miter lim="800000"/>
          </a:ln>
        </p:spPr>
      </p:pic>
      <p:pic>
        <p:nvPicPr>
          <p:cNvPr id="5129" name="组合 76"/>
          <p:cNvPicPr>
            <a:picLocks noGrp="1"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559175" y="1103313"/>
            <a:ext cx="601663" cy="601662"/>
          </a:xfrm>
          <a:prstGeom prst="rect">
            <a:avLst/>
          </a:prstGeom>
          <a:noFill/>
          <a:ln>
            <a:miter lim="800000"/>
          </a:ln>
        </p:spPr>
      </p:pic>
      <p:sp>
        <p:nvSpPr>
          <p:cNvPr id="5130" name="文本框 131"/>
          <p:cNvSpPr/>
          <p:nvPr/>
        </p:nvSpPr>
        <p:spPr>
          <a:xfrm>
            <a:off x="3757613" y="101600"/>
            <a:ext cx="1414462" cy="769938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sz="4400" b="1" kern="0">
                <a:solidFill>
                  <a:srgbClr val="C00000"/>
                </a:solidFill>
                <a:latin typeface="华文隶书" pitchFamily="2" charset="-122"/>
                <a:ea typeface="华文隶书" pitchFamily="2" charset="-122"/>
              </a:rPr>
              <a:t>目录</a:t>
            </a:r>
          </a:p>
        </p:txBody>
      </p:sp>
      <p:grpSp>
        <p:nvGrpSpPr>
          <p:cNvPr id="5131" name="组合 130"/>
          <p:cNvGrpSpPr/>
          <p:nvPr/>
        </p:nvGrpSpPr>
        <p:grpSpPr>
          <a:xfrm>
            <a:off x="2425700" y="2097088"/>
            <a:ext cx="4235450" cy="2008187"/>
            <a:chOff x="1847662" y="1504750"/>
            <a:chExt cx="5448676" cy="2584754"/>
          </a:xfrm>
        </p:grpSpPr>
        <p:grpSp>
          <p:nvGrpSpPr>
            <p:cNvPr id="5132" name="组合 2"/>
            <p:cNvGrpSpPr>
              <a:grpSpLocks noGrp="1" noChangeAspect="1"/>
            </p:cNvGrpSpPr>
            <p:nvPr/>
          </p:nvGrpSpPr>
          <p:grpSpPr>
            <a:xfrm>
              <a:off x="1531891" y="1379981"/>
              <a:ext cx="2667917" cy="2596667"/>
              <a:chOff x="3295850" y="1908877"/>
              <a:chExt cx="3738030" cy="4660916"/>
            </a:xfrm>
          </p:grpSpPr>
        </p:grpSp>
        <p:sp>
          <p:nvSpPr>
            <p:cNvPr id="5133" name="圆角矩形 132"/>
            <p:cNvSpPr/>
            <p:nvPr/>
          </p:nvSpPr>
          <p:spPr>
            <a:xfrm>
              <a:off x="3321077" y="1888926"/>
              <a:ext cx="4147992" cy="1004251"/>
            </a:xfrm>
            <a:prstGeom prst="roundRect">
              <a:avLst>
                <a:gd name="adj" fmla="val 9976"/>
              </a:avLst>
            </a:prstGeom>
            <a:solidFill>
              <a:srgbClr val="FFB850"/>
            </a:solidFill>
            <a:ln w="25400">
              <a:gradFill flip="none" rotWithShape="1">
                <a:gsLst>
                  <a:gs pos="88000">
                    <a:schemeClr val="bg1"/>
                  </a:gs>
                  <a:gs pos="0">
                    <a:schemeClr val="bg1">
                      <a:lumMod val="75000"/>
                    </a:schemeClr>
                  </a:gs>
                  <a:gs pos="71000">
                    <a:schemeClr val="bg1">
                      <a:lumMod val="85000"/>
                    </a:schemeClr>
                  </a:gs>
                  <a:gs pos="55000">
                    <a:schemeClr val="bg1"/>
                  </a:gs>
                  <a:gs pos="37000">
                    <a:schemeClr val="bg1">
                      <a:lumMod val="85000"/>
                    </a:schemeClr>
                  </a:gs>
                  <a:gs pos="22000">
                    <a:schemeClr val="bg1"/>
                  </a:gs>
                  <a:gs pos="100000">
                    <a:schemeClr val="bg1">
                      <a:lumMod val="75000"/>
                    </a:schemeClr>
                  </a:gs>
                </a:gsLst>
                <a:lin ang="1200000" scaled="0"/>
              </a:gradFill>
            </a:ln>
            <a:effectLst>
              <a:outerShdw blurRad="101600" dist="508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zh-CN" altLang="en-US" sz="1015" b="1">
                <a:solidFill>
                  <a:prstClr val="white"/>
                </a:solidFill>
              </a:endParaRPr>
            </a:p>
          </p:txBody>
        </p:sp>
        <p:grpSp>
          <p:nvGrpSpPr>
            <p:cNvPr id="5134" name="组合 4"/>
            <p:cNvGrpSpPr/>
            <p:nvPr/>
          </p:nvGrpSpPr>
          <p:grpSpPr>
            <a:xfrm>
              <a:off x="3471676" y="2283134"/>
              <a:ext cx="118508" cy="118509"/>
              <a:chOff x="4486616" y="3001075"/>
              <a:chExt cx="274695" cy="274699"/>
            </a:xfrm>
          </p:grpSpPr>
          <p:sp>
            <p:nvSpPr>
              <p:cNvPr id="5135" name="椭圆 153"/>
              <p:cNvSpPr/>
              <p:nvPr/>
            </p:nvSpPr>
            <p:spPr>
              <a:xfrm rot="16200000">
                <a:off x="4485528" y="3001392"/>
                <a:ext cx="274702" cy="274561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7000">
                    <a:srgbClr val="A6A6A6"/>
                  </a:gs>
                  <a:gs pos="35001">
                    <a:srgbClr val="F2F2F2"/>
                  </a:gs>
                  <a:gs pos="55000">
                    <a:srgbClr val="A6A6A6"/>
                  </a:gs>
                  <a:gs pos="75000">
                    <a:srgbClr val="F2F2F2"/>
                  </a:gs>
                  <a:gs pos="100000">
                    <a:srgbClr val="A6A6A6"/>
                  </a:gs>
                </a:gsLst>
                <a:lin ang="2700000" scaled="1"/>
              </a:gradFill>
              <a:ln w="25400">
                <a:noFill/>
                <a:miter lim="800000"/>
              </a:ln>
              <a:effectLst>
                <a:outerShdw blurRad="12700" dist="12700" dir="2700000" algn="tl">
                  <a:srgbClr val="000000">
                    <a:alpha val="39999"/>
                  </a:srgbClr>
                </a:outerShdw>
              </a:effectLst>
            </p:spPr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endParaRPr sz="1000" b="1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5136" name="椭圆 154"/>
              <p:cNvSpPr/>
              <p:nvPr/>
            </p:nvSpPr>
            <p:spPr>
              <a:xfrm>
                <a:off x="4387220" y="2759656"/>
                <a:ext cx="466047" cy="491021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12700" dist="127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1015" b="1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5137" name="组合 5"/>
            <p:cNvGrpSpPr/>
            <p:nvPr/>
          </p:nvGrpSpPr>
          <p:grpSpPr>
            <a:xfrm>
              <a:off x="3172171" y="2283134"/>
              <a:ext cx="118508" cy="118509"/>
              <a:chOff x="4486616" y="3001075"/>
              <a:chExt cx="274695" cy="274699"/>
            </a:xfrm>
          </p:grpSpPr>
          <p:sp>
            <p:nvSpPr>
              <p:cNvPr id="5138" name="椭圆 151"/>
              <p:cNvSpPr/>
              <p:nvPr/>
            </p:nvSpPr>
            <p:spPr>
              <a:xfrm rot="16200000">
                <a:off x="4488632" y="3001392"/>
                <a:ext cx="274702" cy="274561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7000">
                    <a:srgbClr val="A6A6A6"/>
                  </a:gs>
                  <a:gs pos="35001">
                    <a:srgbClr val="F2F2F2"/>
                  </a:gs>
                  <a:gs pos="55000">
                    <a:srgbClr val="A6A6A6"/>
                  </a:gs>
                  <a:gs pos="75000">
                    <a:srgbClr val="F2F2F2"/>
                  </a:gs>
                  <a:gs pos="100000">
                    <a:srgbClr val="A6A6A6"/>
                  </a:gs>
                </a:gsLst>
                <a:lin ang="2700000" scaled="1"/>
              </a:gradFill>
              <a:ln w="25400">
                <a:noFill/>
                <a:miter lim="800000"/>
              </a:ln>
              <a:effectLst>
                <a:outerShdw blurRad="12700" dist="12700" dir="2700000" algn="tl">
                  <a:srgbClr val="000000">
                    <a:alpha val="39999"/>
                  </a:srgbClr>
                </a:outerShdw>
              </a:effectLst>
            </p:spPr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endParaRPr sz="1000" b="1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5139" name="椭圆 152"/>
              <p:cNvSpPr/>
              <p:nvPr/>
            </p:nvSpPr>
            <p:spPr>
              <a:xfrm>
                <a:off x="4387220" y="2759656"/>
                <a:ext cx="466047" cy="491021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12700" dist="127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1015" b="1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5140" name="组合 6"/>
            <p:cNvGrpSpPr>
              <a:grpSpLocks noGrp="1" noChangeAspect="1"/>
            </p:cNvGrpSpPr>
            <p:nvPr/>
          </p:nvGrpSpPr>
          <p:grpSpPr>
            <a:xfrm>
              <a:off x="3202082" y="2161737"/>
              <a:ext cx="361529" cy="235113"/>
              <a:chOff x="4318304" y="3089060"/>
              <a:chExt cx="384317" cy="61430"/>
            </a:xfrm>
          </p:grpSpPr>
        </p:grpSp>
        <p:sp>
          <p:nvSpPr>
            <p:cNvPr id="5141" name="文本框 16">
              <a:hlinkClick r:id="rId8" action="ppaction://hlinksldjump"/>
            </p:cNvPr>
            <p:cNvSpPr/>
            <p:nvPr/>
          </p:nvSpPr>
          <p:spPr>
            <a:xfrm>
              <a:off x="3960320" y="2044671"/>
              <a:ext cx="2919972" cy="653268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anchor="t" anchorCtr="0">
              <a:spAutoFit/>
            </a:bodyPr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</a:lstStyle>
            <a:p>
              <a:pPr algn="ctr"/>
              <a:r>
                <a:rPr sz="2700" b="1" kern="0">
                  <a:solidFill>
                    <a:prstClr val="white"/>
                  </a:solidFill>
                  <a:latin typeface="黑体" pitchFamily="49" charset="-122"/>
                  <a:ea typeface="黑体" pitchFamily="49" charset="-122"/>
                </a:rPr>
                <a:t>重点突破</a:t>
              </a:r>
            </a:p>
          </p:txBody>
        </p:sp>
        <p:grpSp>
          <p:nvGrpSpPr>
            <p:cNvPr id="5142" name="组合 137"/>
            <p:cNvGrpSpPr>
              <a:grpSpLocks noGrp="1" noChangeAspect="1"/>
            </p:cNvGrpSpPr>
            <p:nvPr/>
          </p:nvGrpSpPr>
          <p:grpSpPr>
            <a:xfrm>
              <a:off x="2292908" y="2072845"/>
              <a:ext cx="647360" cy="550720"/>
              <a:chOff x="3108756" y="2110160"/>
              <a:chExt cx="745081" cy="698920"/>
            </a:xfrm>
          </p:grpSpPr>
        </p:grpSp>
        <p:grpSp>
          <p:nvGrpSpPr>
            <p:cNvPr id="5143" name="组合 9"/>
            <p:cNvGrpSpPr/>
            <p:nvPr/>
          </p:nvGrpSpPr>
          <p:grpSpPr>
            <a:xfrm>
              <a:off x="3709827" y="2081394"/>
              <a:ext cx="663073" cy="571160"/>
              <a:chOff x="4946438" y="2775191"/>
              <a:chExt cx="884098" cy="761546"/>
            </a:xfrm>
          </p:grpSpPr>
          <p:sp>
            <p:nvSpPr>
              <p:cNvPr id="5144" name="椭圆 139"/>
              <p:cNvSpPr/>
              <p:nvPr/>
            </p:nvSpPr>
            <p:spPr>
              <a:xfrm>
                <a:off x="4990474" y="2774608"/>
                <a:ext cx="743374" cy="743755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endParaRPr sz="1000" b="1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5145" name="文本框 28"/>
              <p:cNvSpPr/>
              <p:nvPr/>
            </p:nvSpPr>
            <p:spPr>
              <a:xfrm>
                <a:off x="4946438" y="2824081"/>
                <a:ext cx="884098" cy="712656"/>
              </a:xfrm>
              <a:prstGeom prst="rect">
                <a:avLst/>
              </a:prstGeom>
              <a:noFill/>
              <a:ln>
                <a:noFill/>
                <a:miter lim="800000"/>
              </a:ln>
            </p:spPr>
            <p:txBody>
              <a:bodyPr anchor="t" anchorCtr="0">
                <a:spAutoFit/>
              </a:bodyPr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r>
                  <a:rPr lang="en-US" altLang="zh-CN" sz="2100" b="1" kern="0">
                    <a:solidFill>
                      <a:srgbClr val="FFB850"/>
                    </a:solidFill>
                    <a:latin typeface="Impact" pitchFamily="34" charset="0"/>
                  </a:rPr>
                  <a:t>02</a:t>
                </a:r>
                <a:endParaRPr sz="2100" b="1" kern="0">
                  <a:solidFill>
                    <a:srgbClr val="FFB850"/>
                  </a:solidFill>
                  <a:latin typeface="Impact" pitchFamily="34" charset="0"/>
                </a:endParaRPr>
              </a:p>
            </p:txBody>
          </p:sp>
        </p:grpSp>
      </p:grpSp>
      <p:grpSp>
        <p:nvGrpSpPr>
          <p:cNvPr id="5146" name="组合 159"/>
          <p:cNvGrpSpPr/>
          <p:nvPr/>
        </p:nvGrpSpPr>
        <p:grpSpPr>
          <a:xfrm>
            <a:off x="2425700" y="3222625"/>
            <a:ext cx="4449763" cy="2085975"/>
            <a:chOff x="2000534" y="2474331"/>
            <a:chExt cx="5723839" cy="2584754"/>
          </a:xfrm>
        </p:grpSpPr>
        <p:grpSp>
          <p:nvGrpSpPr>
            <p:cNvPr id="5147" name="组合 31"/>
            <p:cNvGrpSpPr>
              <a:grpSpLocks noGrp="1" noChangeAspect="1"/>
            </p:cNvGrpSpPr>
            <p:nvPr/>
          </p:nvGrpSpPr>
          <p:grpSpPr>
            <a:xfrm>
              <a:off x="1684793" y="2368687"/>
              <a:ext cx="2695413" cy="2568248"/>
              <a:chOff x="3295850" y="1895995"/>
              <a:chExt cx="3725149" cy="4660916"/>
            </a:xfrm>
          </p:grpSpPr>
        </p:grpSp>
        <p:sp>
          <p:nvSpPr>
            <p:cNvPr id="5148" name="圆角矩形 161"/>
            <p:cNvSpPr/>
            <p:nvPr/>
          </p:nvSpPr>
          <p:spPr>
            <a:xfrm>
              <a:off x="3465772" y="2871970"/>
              <a:ext cx="4147968" cy="994810"/>
            </a:xfrm>
            <a:prstGeom prst="roundRect">
              <a:avLst>
                <a:gd name="adj" fmla="val 9976"/>
              </a:avLst>
            </a:prstGeom>
            <a:solidFill>
              <a:srgbClr val="01ACBE"/>
            </a:solidFill>
            <a:ln w="25400">
              <a:gradFill flip="none" rotWithShape="1">
                <a:gsLst>
                  <a:gs pos="88000">
                    <a:schemeClr val="bg1"/>
                  </a:gs>
                  <a:gs pos="0">
                    <a:schemeClr val="bg1">
                      <a:lumMod val="75000"/>
                    </a:schemeClr>
                  </a:gs>
                  <a:gs pos="71000">
                    <a:schemeClr val="bg1">
                      <a:lumMod val="85000"/>
                    </a:schemeClr>
                  </a:gs>
                  <a:gs pos="55000">
                    <a:schemeClr val="bg1"/>
                  </a:gs>
                  <a:gs pos="37000">
                    <a:schemeClr val="bg1">
                      <a:lumMod val="85000"/>
                    </a:schemeClr>
                  </a:gs>
                  <a:gs pos="22000">
                    <a:schemeClr val="bg1"/>
                  </a:gs>
                  <a:gs pos="100000">
                    <a:schemeClr val="bg1">
                      <a:lumMod val="75000"/>
                    </a:schemeClr>
                  </a:gs>
                </a:gsLst>
                <a:lin ang="1200000" scaled="0"/>
              </a:gradFill>
            </a:ln>
            <a:effectLst>
              <a:outerShdw blurRad="101600" dist="508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zh-CN" altLang="en-US" sz="1015" b="1">
                <a:solidFill>
                  <a:prstClr val="white"/>
                </a:solidFill>
              </a:endParaRPr>
            </a:p>
          </p:txBody>
        </p:sp>
        <p:grpSp>
          <p:nvGrpSpPr>
            <p:cNvPr id="5149" name="组合 33"/>
            <p:cNvGrpSpPr/>
            <p:nvPr/>
          </p:nvGrpSpPr>
          <p:grpSpPr>
            <a:xfrm>
              <a:off x="3616363" y="3263182"/>
              <a:ext cx="118508" cy="118509"/>
              <a:chOff x="4486616" y="3001075"/>
              <a:chExt cx="274695" cy="274699"/>
            </a:xfrm>
          </p:grpSpPr>
          <p:sp>
            <p:nvSpPr>
              <p:cNvPr id="5150" name="椭圆 178"/>
              <p:cNvSpPr/>
              <p:nvPr/>
            </p:nvSpPr>
            <p:spPr>
              <a:xfrm rot="16200000">
                <a:off x="4485761" y="3000483"/>
                <a:ext cx="273579" cy="274534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7000">
                    <a:srgbClr val="A6A6A6"/>
                  </a:gs>
                  <a:gs pos="35001">
                    <a:srgbClr val="F2F2F2"/>
                  </a:gs>
                  <a:gs pos="55000">
                    <a:srgbClr val="A6A6A6"/>
                  </a:gs>
                  <a:gs pos="75000">
                    <a:srgbClr val="F2F2F2"/>
                  </a:gs>
                  <a:gs pos="100000">
                    <a:srgbClr val="A6A6A6"/>
                  </a:gs>
                </a:gsLst>
                <a:lin ang="2700000" scaled="1"/>
              </a:gradFill>
              <a:ln w="25400">
                <a:noFill/>
                <a:miter lim="800000"/>
              </a:ln>
              <a:effectLst>
                <a:outerShdw blurRad="12700" dist="12700" dir="2700000" algn="tl">
                  <a:srgbClr val="000000">
                    <a:alpha val="39999"/>
                  </a:srgbClr>
                </a:outerShdw>
              </a:effectLst>
            </p:spPr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endParaRPr sz="1000" b="1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5151" name="椭圆 179"/>
              <p:cNvSpPr/>
              <p:nvPr/>
            </p:nvSpPr>
            <p:spPr>
              <a:xfrm>
                <a:off x="4390939" y="2764996"/>
                <a:ext cx="448668" cy="495325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12700" dist="127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1015" b="1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5152" name="组合 34"/>
            <p:cNvGrpSpPr/>
            <p:nvPr/>
          </p:nvGrpSpPr>
          <p:grpSpPr>
            <a:xfrm>
              <a:off x="3316858" y="3263182"/>
              <a:ext cx="118508" cy="118509"/>
              <a:chOff x="4486616" y="3001075"/>
              <a:chExt cx="274695" cy="274699"/>
            </a:xfrm>
          </p:grpSpPr>
          <p:sp>
            <p:nvSpPr>
              <p:cNvPr id="5153" name="椭圆 176"/>
              <p:cNvSpPr/>
              <p:nvPr/>
            </p:nvSpPr>
            <p:spPr>
              <a:xfrm rot="16200000">
                <a:off x="4488931" y="3000483"/>
                <a:ext cx="273579" cy="274534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7000">
                    <a:srgbClr val="A6A6A6"/>
                  </a:gs>
                  <a:gs pos="35001">
                    <a:srgbClr val="F2F2F2"/>
                  </a:gs>
                  <a:gs pos="55000">
                    <a:srgbClr val="A6A6A6"/>
                  </a:gs>
                  <a:gs pos="75000">
                    <a:srgbClr val="F2F2F2"/>
                  </a:gs>
                  <a:gs pos="100000">
                    <a:srgbClr val="A6A6A6"/>
                  </a:gs>
                </a:gsLst>
                <a:lin ang="2700000" scaled="1"/>
              </a:gradFill>
              <a:ln w="25400">
                <a:noFill/>
                <a:miter lim="800000"/>
              </a:ln>
              <a:effectLst>
                <a:outerShdw blurRad="12700" dist="12700" dir="2700000" algn="tl">
                  <a:srgbClr val="000000">
                    <a:alpha val="39999"/>
                  </a:srgbClr>
                </a:outerShdw>
              </a:effectLst>
            </p:spPr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endParaRPr sz="1000" b="1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5154" name="椭圆 177"/>
              <p:cNvSpPr/>
              <p:nvPr/>
            </p:nvSpPr>
            <p:spPr>
              <a:xfrm>
                <a:off x="4390939" y="2764996"/>
                <a:ext cx="448668" cy="495325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12700" dist="127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1015" b="1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5155" name="组合 35"/>
            <p:cNvGrpSpPr>
              <a:grpSpLocks noGrp="1" noChangeAspect="1"/>
            </p:cNvGrpSpPr>
            <p:nvPr/>
          </p:nvGrpSpPr>
          <p:grpSpPr>
            <a:xfrm>
              <a:off x="3346774" y="3147881"/>
              <a:ext cx="361523" cy="227756"/>
              <a:chOff x="4312849" y="3104300"/>
              <a:chExt cx="384317" cy="61430"/>
            </a:xfrm>
          </p:grpSpPr>
        </p:grpSp>
        <p:grpSp>
          <p:nvGrpSpPr>
            <p:cNvPr id="5156" name="组合 36"/>
            <p:cNvGrpSpPr/>
            <p:nvPr/>
          </p:nvGrpSpPr>
          <p:grpSpPr>
            <a:xfrm>
              <a:off x="3731804" y="3056740"/>
              <a:ext cx="674163" cy="552077"/>
              <a:chOff x="4777361" y="2784157"/>
              <a:chExt cx="898883" cy="736101"/>
            </a:xfrm>
          </p:grpSpPr>
          <p:sp>
            <p:nvSpPr>
              <p:cNvPr id="5157" name="椭圆 172"/>
              <p:cNvSpPr/>
              <p:nvPr/>
            </p:nvSpPr>
            <p:spPr>
              <a:xfrm>
                <a:off x="4881330" y="2783955"/>
                <a:ext cx="735134" cy="737001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endParaRPr sz="1000" b="1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5158" name="文本框 41"/>
              <p:cNvSpPr/>
              <p:nvPr/>
            </p:nvSpPr>
            <p:spPr>
              <a:xfrm>
                <a:off x="4777361" y="2821067"/>
                <a:ext cx="898883" cy="690947"/>
              </a:xfrm>
              <a:prstGeom prst="rect">
                <a:avLst/>
              </a:prstGeom>
              <a:noFill/>
              <a:ln>
                <a:noFill/>
                <a:miter lim="800000"/>
              </a:ln>
            </p:spPr>
            <p:txBody>
              <a:bodyPr anchor="t" anchorCtr="0">
                <a:spAutoFit/>
              </a:bodyPr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r>
                  <a:rPr lang="en-US" altLang="zh-CN" sz="2100" b="1" kern="0">
                    <a:solidFill>
                      <a:srgbClr val="01ACBE"/>
                    </a:solidFill>
                    <a:latin typeface="Impact" pitchFamily="34" charset="0"/>
                  </a:rPr>
                  <a:t>03</a:t>
                </a:r>
                <a:endParaRPr sz="2100" b="1" kern="0">
                  <a:solidFill>
                    <a:srgbClr val="01ACBE"/>
                  </a:solidFill>
                  <a:latin typeface="Impact" pitchFamily="34" charset="0"/>
                </a:endParaRPr>
              </a:p>
            </p:txBody>
          </p:sp>
        </p:grpSp>
        <p:grpSp>
          <p:nvGrpSpPr>
            <p:cNvPr id="5159" name="组合 166"/>
            <p:cNvGrpSpPr>
              <a:grpSpLocks noGrp="1" noChangeAspect="1"/>
            </p:cNvGrpSpPr>
            <p:nvPr/>
          </p:nvGrpSpPr>
          <p:grpSpPr>
            <a:xfrm>
              <a:off x="2434145" y="3056739"/>
              <a:ext cx="623455" cy="497016"/>
              <a:chOff x="9404083" y="1238855"/>
              <a:chExt cx="801342" cy="665020"/>
            </a:xfrm>
          </p:grpSpPr>
        </p:grpSp>
        <p:sp>
          <p:nvSpPr>
            <p:cNvPr id="5160" name="文本框 47">
              <a:hlinkClick r:id="rId9" action="ppaction://hlinksldjump"/>
            </p:cNvPr>
            <p:cNvSpPr/>
            <p:nvPr/>
          </p:nvSpPr>
          <p:spPr>
            <a:xfrm>
              <a:off x="4051919" y="3037104"/>
              <a:ext cx="3672454" cy="572054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anchor="t" anchorCtr="0">
              <a:spAutoFit/>
            </a:bodyPr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</a:lstStyle>
            <a:p>
              <a:pPr algn="ctr"/>
              <a:r>
                <a:rPr sz="2400" b="1" kern="0">
                  <a:solidFill>
                    <a:prstClr val="white"/>
                  </a:solidFill>
                  <a:latin typeface="Times New Roman" pitchFamily="18" charset="0"/>
                  <a:ea typeface="黑体" pitchFamily="49" charset="-122"/>
                </a:rPr>
                <a:t>福建</a:t>
              </a:r>
              <a:r>
                <a:rPr lang="en-US" altLang="zh-CN" sz="2400" b="1" kern="0">
                  <a:solidFill>
                    <a:prstClr val="white"/>
                  </a:solidFill>
                  <a:latin typeface="Times New Roman" pitchFamily="18" charset="0"/>
                  <a:ea typeface="黑体" pitchFamily="49" charset="-122"/>
                </a:rPr>
                <a:t>4</a:t>
              </a:r>
              <a:r>
                <a:rPr sz="2400" b="1" kern="0">
                  <a:solidFill>
                    <a:prstClr val="white"/>
                  </a:solidFill>
                  <a:latin typeface="Times New Roman" pitchFamily="18" charset="0"/>
                  <a:ea typeface="黑体" pitchFamily="49" charset="-122"/>
                </a:rPr>
                <a:t>年中考聚焦</a:t>
              </a:r>
            </a:p>
          </p:txBody>
        </p:sp>
      </p:grpSp>
      <p:grpSp>
        <p:nvGrpSpPr>
          <p:cNvPr id="5161" name="组合 184"/>
          <p:cNvGrpSpPr/>
          <p:nvPr/>
        </p:nvGrpSpPr>
        <p:grpSpPr>
          <a:xfrm>
            <a:off x="2425700" y="987425"/>
            <a:ext cx="4192588" cy="1992313"/>
            <a:chOff x="1851755" y="1505713"/>
            <a:chExt cx="5440491" cy="2584754"/>
          </a:xfrm>
        </p:grpSpPr>
        <p:grpSp>
          <p:nvGrpSpPr>
            <p:cNvPr id="5162" name="组合 81"/>
            <p:cNvGrpSpPr>
              <a:grpSpLocks noGrp="1" noChangeAspect="1"/>
            </p:cNvGrpSpPr>
            <p:nvPr/>
          </p:nvGrpSpPr>
          <p:grpSpPr>
            <a:xfrm>
              <a:off x="1533189" y="1385529"/>
              <a:ext cx="2664226" cy="2591900"/>
              <a:chOff x="3295850" y="1895995"/>
              <a:chExt cx="3725149" cy="4660916"/>
            </a:xfrm>
          </p:grpSpPr>
        </p:grpSp>
        <p:grpSp>
          <p:nvGrpSpPr>
            <p:cNvPr id="5163" name="组合 82"/>
            <p:cNvGrpSpPr/>
            <p:nvPr/>
          </p:nvGrpSpPr>
          <p:grpSpPr>
            <a:xfrm>
              <a:off x="2302897" y="1980707"/>
              <a:ext cx="4989349" cy="751080"/>
              <a:chOff x="2302897" y="1980707"/>
              <a:chExt cx="4989349" cy="751080"/>
            </a:xfrm>
          </p:grpSpPr>
          <p:sp>
            <p:nvSpPr>
              <p:cNvPr id="5164" name="圆角矩形 187"/>
              <p:cNvSpPr/>
              <p:nvPr/>
            </p:nvSpPr>
            <p:spPr>
              <a:xfrm>
                <a:off x="3316286" y="1899715"/>
                <a:ext cx="4150195" cy="1006268"/>
              </a:xfrm>
              <a:prstGeom prst="roundRect">
                <a:avLst>
                  <a:gd name="adj" fmla="val 9976"/>
                </a:avLst>
              </a:prstGeom>
              <a:solidFill>
                <a:srgbClr val="00B0F0"/>
              </a:solidFill>
              <a:ln w="25400">
                <a:gradFill flip="none" rotWithShape="1">
                  <a:gsLst>
                    <a:gs pos="88000">
                      <a:schemeClr val="bg1"/>
                    </a:gs>
                    <a:gs pos="0">
                      <a:schemeClr val="bg1">
                        <a:lumMod val="75000"/>
                      </a:schemeClr>
                    </a:gs>
                    <a:gs pos="71000">
                      <a:schemeClr val="bg1">
                        <a:lumMod val="85000"/>
                      </a:schemeClr>
                    </a:gs>
                    <a:gs pos="55000">
                      <a:schemeClr val="bg1"/>
                    </a:gs>
                    <a:gs pos="37000">
                      <a:schemeClr val="bg1">
                        <a:lumMod val="85000"/>
                      </a:schemeClr>
                    </a:gs>
                    <a:gs pos="22000">
                      <a:schemeClr val="bg1"/>
                    </a:gs>
                    <a:gs pos="100000">
                      <a:schemeClr val="bg1">
                        <a:lumMod val="75000"/>
                      </a:schemeClr>
                    </a:gs>
                  </a:gsLst>
                  <a:lin ang="1200000" scaled="0"/>
                </a:gradFill>
              </a:ln>
              <a:effectLst>
                <a:outerShdw blurRad="101600" dist="508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1015" b="1">
                  <a:solidFill>
                    <a:prstClr val="white"/>
                  </a:solidFill>
                </a:endParaRPr>
              </a:p>
            </p:txBody>
          </p:sp>
          <p:grpSp>
            <p:nvGrpSpPr>
              <p:cNvPr id="5165" name="组合 84"/>
              <p:cNvGrpSpPr/>
              <p:nvPr/>
            </p:nvGrpSpPr>
            <p:grpSpPr>
              <a:xfrm>
                <a:off x="3467584" y="2294564"/>
                <a:ext cx="118508" cy="118509"/>
                <a:chOff x="4486616" y="3001075"/>
                <a:chExt cx="274695" cy="274699"/>
              </a:xfrm>
            </p:grpSpPr>
            <p:sp>
              <p:nvSpPr>
                <p:cNvPr id="5166" name="椭圆 200"/>
                <p:cNvSpPr/>
                <p:nvPr/>
              </p:nvSpPr>
              <p:spPr>
                <a:xfrm rot="16200000">
                  <a:off x="4484837" y="3000957"/>
                  <a:ext cx="276891" cy="276951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7000">
                      <a:srgbClr val="A6A6A6"/>
                    </a:gs>
                    <a:gs pos="35001">
                      <a:srgbClr val="F2F2F2"/>
                    </a:gs>
                    <a:gs pos="55000">
                      <a:srgbClr val="A6A6A6"/>
                    </a:gs>
                    <a:gs pos="75000">
                      <a:srgbClr val="F2F2F2"/>
                    </a:gs>
                    <a:gs pos="100000">
                      <a:srgbClr val="A6A6A6"/>
                    </a:gs>
                  </a:gsLst>
                  <a:lin ang="2700000" scaled="1"/>
                </a:gradFill>
                <a:ln w="25400">
                  <a:noFill/>
                  <a:miter lim="800000"/>
                </a:ln>
                <a:effectLst>
                  <a:outerShdw blurRad="12700" dist="12700" dir="2700000" algn="tl">
                    <a:srgbClr val="000000">
                      <a:alpha val="39999"/>
                    </a:srgbClr>
                  </a:outerShdw>
                </a:effectLst>
              </p:spPr>
              <p:txBody>
                <a:bodyPr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5pPr>
                </a:lstStyle>
                <a:p>
                  <a:pPr algn="ctr"/>
                  <a:endParaRPr sz="1000" b="1" kern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167" name="椭圆 201"/>
                <p:cNvSpPr/>
                <p:nvPr/>
              </p:nvSpPr>
              <p:spPr>
                <a:xfrm>
                  <a:off x="4385233" y="2756459"/>
                  <a:ext cx="469760" cy="494401"/>
                </a:xfrm>
                <a:prstGeom prst="ellipse">
                  <a:avLst/>
                </a:prstGeom>
                <a:solidFill>
                  <a:schemeClr val="tx1">
                    <a:lumMod val="65000"/>
                    <a:lumOff val="35000"/>
                  </a:schemeClr>
                </a:solidFill>
                <a:ln>
                  <a:noFill/>
                </a:ln>
                <a:effectLst>
                  <a:innerShdw blurRad="12700" dist="12700" dir="13500000">
                    <a:prstClr val="black">
                      <a:alpha val="50000"/>
                    </a:prstClr>
                  </a:inn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zh-CN" altLang="en-US" sz="1015" b="1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5168" name="组合 85"/>
              <p:cNvGrpSpPr/>
              <p:nvPr/>
            </p:nvGrpSpPr>
            <p:grpSpPr>
              <a:xfrm>
                <a:off x="3168079" y="2294564"/>
                <a:ext cx="118508" cy="118509"/>
                <a:chOff x="4486616" y="3001075"/>
                <a:chExt cx="274695" cy="274699"/>
              </a:xfrm>
            </p:grpSpPr>
            <p:sp>
              <p:nvSpPr>
                <p:cNvPr id="5169" name="椭圆 198"/>
                <p:cNvSpPr/>
                <p:nvPr/>
              </p:nvSpPr>
              <p:spPr>
                <a:xfrm rot="16200000">
                  <a:off x="4479537" y="3008122"/>
                  <a:ext cx="276891" cy="262624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7000">
                      <a:srgbClr val="A6A6A6"/>
                    </a:gs>
                    <a:gs pos="35001">
                      <a:srgbClr val="F2F2F2"/>
                    </a:gs>
                    <a:gs pos="55000">
                      <a:srgbClr val="A6A6A6"/>
                    </a:gs>
                    <a:gs pos="75000">
                      <a:srgbClr val="F2F2F2"/>
                    </a:gs>
                    <a:gs pos="100000">
                      <a:srgbClr val="A6A6A6"/>
                    </a:gs>
                  </a:gsLst>
                  <a:lin ang="2700000" scaled="1"/>
                </a:gradFill>
                <a:ln w="25400">
                  <a:noFill/>
                  <a:miter lim="800000"/>
                </a:ln>
                <a:effectLst>
                  <a:outerShdw blurRad="12700" dist="12700" dir="2700000" algn="tl">
                    <a:srgbClr val="000000">
                      <a:alpha val="39999"/>
                    </a:srgbClr>
                  </a:outerShdw>
                </a:effectLst>
              </p:spPr>
              <p:txBody>
                <a:bodyPr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5pPr>
                </a:lstStyle>
                <a:p>
                  <a:pPr algn="ctr"/>
                  <a:endParaRPr sz="1000" b="1" kern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170" name="椭圆 199"/>
                <p:cNvSpPr/>
                <p:nvPr/>
              </p:nvSpPr>
              <p:spPr>
                <a:xfrm>
                  <a:off x="4385233" y="2756459"/>
                  <a:ext cx="469760" cy="494401"/>
                </a:xfrm>
                <a:prstGeom prst="ellipse">
                  <a:avLst/>
                </a:prstGeom>
                <a:solidFill>
                  <a:schemeClr val="tx1">
                    <a:lumMod val="65000"/>
                    <a:lumOff val="35000"/>
                  </a:schemeClr>
                </a:solidFill>
                <a:ln>
                  <a:noFill/>
                </a:ln>
                <a:effectLst>
                  <a:innerShdw blurRad="12700" dist="12700" dir="13500000">
                    <a:prstClr val="black">
                      <a:alpha val="50000"/>
                    </a:prstClr>
                  </a:inn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zh-CN" altLang="en-US" sz="1015" b="1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5171" name="组合 86"/>
              <p:cNvGrpSpPr>
                <a:grpSpLocks noGrp="1" noChangeAspect="1"/>
              </p:cNvGrpSpPr>
              <p:nvPr/>
            </p:nvGrpSpPr>
            <p:grpSpPr>
              <a:xfrm>
                <a:off x="3197698" y="2171864"/>
                <a:ext cx="362117" cy="236685"/>
                <a:chOff x="4312849" y="3104300"/>
                <a:chExt cx="384317" cy="61430"/>
              </a:xfrm>
            </p:grpSpPr>
          </p:grpSp>
          <p:grpSp>
            <p:nvGrpSpPr>
              <p:cNvPr id="5172" name="组合 87"/>
              <p:cNvGrpSpPr/>
              <p:nvPr/>
            </p:nvGrpSpPr>
            <p:grpSpPr>
              <a:xfrm>
                <a:off x="3635164" y="2097014"/>
                <a:ext cx="630643" cy="550614"/>
                <a:chOff x="4846885" y="2796017"/>
                <a:chExt cx="840857" cy="734151"/>
              </a:xfrm>
            </p:grpSpPr>
            <p:sp>
              <p:nvSpPr>
                <p:cNvPr id="5173" name="椭圆 194"/>
                <p:cNvSpPr/>
                <p:nvPr/>
              </p:nvSpPr>
              <p:spPr>
                <a:xfrm>
                  <a:off x="4902566" y="2795742"/>
                  <a:ext cx="722379" cy="755172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5pPr>
                </a:lstStyle>
                <a:p>
                  <a:pPr algn="ctr"/>
                  <a:endParaRPr sz="1000" b="1" kern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174" name="文本框 18"/>
                <p:cNvSpPr/>
                <p:nvPr/>
              </p:nvSpPr>
              <p:spPr>
                <a:xfrm>
                  <a:off x="4846885" y="2811166"/>
                  <a:ext cx="840857" cy="719002"/>
                </a:xfrm>
                <a:prstGeom prst="rect">
                  <a:avLst/>
                </a:prstGeom>
                <a:noFill/>
                <a:ln>
                  <a:noFill/>
                  <a:miter lim="800000"/>
                </a:ln>
              </p:spPr>
              <p:txBody>
                <a:bodyPr anchor="t" anchorCtr="0">
                  <a:spAutoFit/>
                </a:bodyPr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5pPr>
                </a:lstStyle>
                <a:p>
                  <a:pPr algn="ctr"/>
                  <a:r>
                    <a:rPr lang="en-US" altLang="zh-CN" sz="2100" b="1" kern="0">
                      <a:solidFill>
                        <a:srgbClr val="00B0F0"/>
                      </a:solidFill>
                      <a:latin typeface="Impact" pitchFamily="34" charset="0"/>
                    </a:rPr>
                    <a:t>01</a:t>
                  </a:r>
                  <a:endParaRPr sz="2100" b="1" kern="0">
                    <a:solidFill>
                      <a:srgbClr val="00B0F0"/>
                    </a:solidFill>
                    <a:latin typeface="Impact" pitchFamily="34" charset="0"/>
                  </a:endParaRPr>
                </a:p>
              </p:txBody>
            </p:sp>
          </p:grpSp>
          <p:sp>
            <p:nvSpPr>
              <p:cNvPr id="5175" name="文本框 24">
                <a:hlinkClick r:id="rId10" action="ppaction://hlinksldjump"/>
              </p:cNvPr>
              <p:cNvSpPr/>
              <p:nvPr/>
            </p:nvSpPr>
            <p:spPr>
              <a:xfrm>
                <a:off x="4035549" y="2014039"/>
                <a:ext cx="2629911" cy="659085"/>
              </a:xfrm>
              <a:prstGeom prst="rect">
                <a:avLst/>
              </a:prstGeom>
              <a:noFill/>
              <a:ln>
                <a:noFill/>
                <a:miter lim="800000"/>
              </a:ln>
            </p:spPr>
            <p:txBody>
              <a:bodyPr anchor="t" anchorCtr="0">
                <a:spAutoFit/>
              </a:bodyPr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r>
                  <a:rPr sz="2700" b="1" kern="0">
                    <a:solidFill>
                      <a:prstClr val="white"/>
                    </a:solidFill>
                    <a:latin typeface="黑体" pitchFamily="49" charset="-122"/>
                    <a:ea typeface="黑体" pitchFamily="49" charset="-122"/>
                  </a:rPr>
                  <a:t>知识梳理</a:t>
                </a:r>
              </a:p>
            </p:txBody>
          </p:sp>
          <p:sp>
            <p:nvSpPr>
              <p:cNvPr id="5176" name="KSO_Shape"/>
              <p:cNvSpPr/>
              <p:nvPr/>
            </p:nvSpPr>
            <p:spPr>
              <a:xfrm>
                <a:off x="2302898" y="2098867"/>
                <a:ext cx="558262" cy="533428"/>
              </a:xfrm>
              <a:custGeom>
                <a:avLst/>
                <a:gdLst/>
                <a:ahLst/>
                <a:cxnLst/>
                <a:rect l="l" t="t" r="r" b="b"/>
                <a:pathLst>
                  <a:path w="1889279" h="1810503">
                    <a:moveTo>
                      <a:pt x="1408636" y="1462945"/>
                    </a:moveTo>
                    <a:cubicBezTo>
                      <a:pt x="1471912" y="1494489"/>
                      <a:pt x="1528819" y="1532588"/>
                      <a:pt x="1575786" y="1578162"/>
                    </a:cubicBezTo>
                    <a:cubicBezTo>
                      <a:pt x="1467281" y="1672800"/>
                      <a:pt x="1335058" y="1742507"/>
                      <a:pt x="1188886" y="1779443"/>
                    </a:cubicBezTo>
                    <a:cubicBezTo>
                      <a:pt x="1278166" y="1700386"/>
                      <a:pt x="1353810" y="1592053"/>
                      <a:pt x="1408636" y="1462945"/>
                    </a:cubicBezTo>
                    <a:close/>
                    <a:moveTo>
                      <a:pt x="494888" y="1445849"/>
                    </a:moveTo>
                    <a:cubicBezTo>
                      <a:pt x="556747" y="1590569"/>
                      <a:pt x="643865" y="1709702"/>
                      <a:pt x="747068" y="1790925"/>
                    </a:cubicBezTo>
                    <a:cubicBezTo>
                      <a:pt x="576321" y="1756303"/>
                      <a:pt x="422614" y="1677538"/>
                      <a:pt x="300900" y="1566189"/>
                    </a:cubicBezTo>
                    <a:cubicBezTo>
                      <a:pt x="355309" y="1517036"/>
                      <a:pt x="421005" y="1476420"/>
                      <a:pt x="494888" y="1445849"/>
                    </a:cubicBezTo>
                    <a:close/>
                    <a:moveTo>
                      <a:pt x="900586" y="1355871"/>
                    </a:moveTo>
                    <a:lnTo>
                      <a:pt x="900586" y="1808904"/>
                    </a:lnTo>
                    <a:lnTo>
                      <a:pt x="884222" y="1808113"/>
                    </a:lnTo>
                    <a:cubicBezTo>
                      <a:pt x="745280" y="1742581"/>
                      <a:pt x="627378" y="1604992"/>
                      <a:pt x="551037" y="1423344"/>
                    </a:cubicBezTo>
                    <a:cubicBezTo>
                      <a:pt x="655969" y="1381011"/>
                      <a:pt x="774745" y="1357337"/>
                      <a:pt x="900586" y="1355871"/>
                    </a:cubicBezTo>
                    <a:close/>
                    <a:moveTo>
                      <a:pt x="953521" y="1355186"/>
                    </a:moveTo>
                    <a:cubicBezTo>
                      <a:pt x="1099660" y="1356509"/>
                      <a:pt x="1236550" y="1386650"/>
                      <a:pt x="1354036" y="1440083"/>
                    </a:cubicBezTo>
                    <a:cubicBezTo>
                      <a:pt x="1283551" y="1605630"/>
                      <a:pt x="1178611" y="1734316"/>
                      <a:pt x="1054486" y="1804443"/>
                    </a:cubicBezTo>
                    <a:lnTo>
                      <a:pt x="953521" y="1810503"/>
                    </a:lnTo>
                    <a:close/>
                    <a:moveTo>
                      <a:pt x="1517159" y="931303"/>
                    </a:moveTo>
                    <a:lnTo>
                      <a:pt x="1889279" y="931303"/>
                    </a:lnTo>
                    <a:cubicBezTo>
                      <a:pt x="1883282" y="1167646"/>
                      <a:pt x="1781715" y="1381244"/>
                      <a:pt x="1618873" y="1536894"/>
                    </a:cubicBezTo>
                    <a:cubicBezTo>
                      <a:pt x="1566437" y="1485571"/>
                      <a:pt x="1502786" y="1442774"/>
                      <a:pt x="1431939" y="1407715"/>
                    </a:cubicBezTo>
                    <a:cubicBezTo>
                      <a:pt x="1485774" y="1266553"/>
                      <a:pt x="1516428" y="1104135"/>
                      <a:pt x="1517159" y="931303"/>
                    </a:cubicBezTo>
                    <a:close/>
                    <a:moveTo>
                      <a:pt x="953521" y="931303"/>
                    </a:moveTo>
                    <a:lnTo>
                      <a:pt x="1456842" y="931303"/>
                    </a:lnTo>
                    <a:cubicBezTo>
                      <a:pt x="1456123" y="1096196"/>
                      <a:pt x="1427268" y="1250986"/>
                      <a:pt x="1375819" y="1384691"/>
                    </a:cubicBezTo>
                    <a:cubicBezTo>
                      <a:pt x="1251537" y="1327928"/>
                      <a:pt x="1107288" y="1296191"/>
                      <a:pt x="953521" y="1294902"/>
                    </a:cubicBezTo>
                    <a:close/>
                    <a:moveTo>
                      <a:pt x="448568" y="931303"/>
                    </a:moveTo>
                    <a:lnTo>
                      <a:pt x="900586" y="931303"/>
                    </a:lnTo>
                    <a:lnTo>
                      <a:pt x="900586" y="1295603"/>
                    </a:lnTo>
                    <a:cubicBezTo>
                      <a:pt x="766605" y="1297053"/>
                      <a:pt x="640053" y="1322469"/>
                      <a:pt x="528061" y="1368046"/>
                    </a:cubicBezTo>
                    <a:cubicBezTo>
                      <a:pt x="478984" y="1238632"/>
                      <a:pt x="450499" y="1089843"/>
                      <a:pt x="448568" y="931303"/>
                    </a:cubicBezTo>
                    <a:close/>
                    <a:moveTo>
                      <a:pt x="0" y="931303"/>
                    </a:moveTo>
                    <a:lnTo>
                      <a:pt x="388264" y="931303"/>
                    </a:lnTo>
                    <a:cubicBezTo>
                      <a:pt x="390220" y="1097785"/>
                      <a:pt x="420532" y="1254193"/>
                      <a:pt x="473139" y="1390578"/>
                    </a:cubicBezTo>
                    <a:cubicBezTo>
                      <a:pt x="391203" y="1423988"/>
                      <a:pt x="318506" y="1469260"/>
                      <a:pt x="258353" y="1524144"/>
                    </a:cubicBezTo>
                    <a:cubicBezTo>
                      <a:pt x="102364" y="1370026"/>
                      <a:pt x="5849" y="1161456"/>
                      <a:pt x="0" y="931303"/>
                    </a:cubicBezTo>
                    <a:close/>
                    <a:moveTo>
                      <a:pt x="536834" y="421694"/>
                    </a:moveTo>
                    <a:cubicBezTo>
                      <a:pt x="646682" y="464986"/>
                      <a:pt x="770110" y="489176"/>
                      <a:pt x="900586" y="490537"/>
                    </a:cubicBezTo>
                    <a:lnTo>
                      <a:pt x="900586" y="875390"/>
                    </a:lnTo>
                    <a:lnTo>
                      <a:pt x="448805" y="875390"/>
                    </a:lnTo>
                    <a:cubicBezTo>
                      <a:pt x="451150" y="709592"/>
                      <a:pt x="482649" y="554587"/>
                      <a:pt x="536834" y="421694"/>
                    </a:cubicBezTo>
                    <a:close/>
                    <a:moveTo>
                      <a:pt x="1356131" y="409527"/>
                    </a:moveTo>
                    <a:cubicBezTo>
                      <a:pt x="1415590" y="544412"/>
                      <a:pt x="1451132" y="703874"/>
                      <a:pt x="1455052" y="875390"/>
                    </a:cubicBezTo>
                    <a:lnTo>
                      <a:pt x="953521" y="875390"/>
                    </a:lnTo>
                    <a:lnTo>
                      <a:pt x="953521" y="491238"/>
                    </a:lnTo>
                    <a:cubicBezTo>
                      <a:pt x="1099303" y="490092"/>
                      <a:pt x="1236528" y="461431"/>
                      <a:pt x="1356131" y="409527"/>
                    </a:cubicBezTo>
                    <a:close/>
                    <a:moveTo>
                      <a:pt x="271202" y="273767"/>
                    </a:moveTo>
                    <a:cubicBezTo>
                      <a:pt x="330895" y="324894"/>
                      <a:pt x="401533" y="367494"/>
                      <a:pt x="480768" y="398692"/>
                    </a:cubicBezTo>
                    <a:cubicBezTo>
                      <a:pt x="424147" y="539118"/>
                      <a:pt x="390867" y="701724"/>
                      <a:pt x="388496" y="875390"/>
                    </a:cubicBezTo>
                    <a:lnTo>
                      <a:pt x="238" y="875390"/>
                    </a:lnTo>
                    <a:cubicBezTo>
                      <a:pt x="7162" y="640451"/>
                      <a:pt x="108645" y="428248"/>
                      <a:pt x="271202" y="273767"/>
                    </a:cubicBezTo>
                    <a:close/>
                    <a:moveTo>
                      <a:pt x="1605567" y="261436"/>
                    </a:moveTo>
                    <a:cubicBezTo>
                      <a:pt x="1775300" y="417133"/>
                      <a:pt x="1881942" y="634296"/>
                      <a:pt x="1889035" y="875390"/>
                    </a:cubicBezTo>
                    <a:lnTo>
                      <a:pt x="1515364" y="875390"/>
                    </a:lnTo>
                    <a:cubicBezTo>
                      <a:pt x="1511419" y="696081"/>
                      <a:pt x="1474168" y="529014"/>
                      <a:pt x="1413107" y="386152"/>
                    </a:cubicBezTo>
                    <a:cubicBezTo>
                      <a:pt x="1485941" y="353453"/>
                      <a:pt x="1551126" y="311628"/>
                      <a:pt x="1605567" y="261436"/>
                    </a:cubicBezTo>
                    <a:close/>
                    <a:moveTo>
                      <a:pt x="748157" y="19413"/>
                    </a:moveTo>
                    <a:cubicBezTo>
                      <a:pt x="649482" y="96557"/>
                      <a:pt x="565491" y="208310"/>
                      <a:pt x="504779" y="344256"/>
                    </a:cubicBezTo>
                    <a:cubicBezTo>
                      <a:pt x="432706" y="315858"/>
                      <a:pt x="368354" y="277545"/>
                      <a:pt x="313920" y="231604"/>
                    </a:cubicBezTo>
                    <a:cubicBezTo>
                      <a:pt x="434240" y="127070"/>
                      <a:pt x="583275" y="52667"/>
                      <a:pt x="748157" y="19413"/>
                    </a:cubicBezTo>
                    <a:close/>
                    <a:moveTo>
                      <a:pt x="1137621" y="18543"/>
                    </a:moveTo>
                    <a:cubicBezTo>
                      <a:pt x="1297904" y="50310"/>
                      <a:pt x="1443338" y="120918"/>
                      <a:pt x="1562575" y="219802"/>
                    </a:cubicBezTo>
                    <a:cubicBezTo>
                      <a:pt x="1512842" y="265093"/>
                      <a:pt x="1453308" y="302843"/>
                      <a:pt x="1386970" y="332857"/>
                    </a:cubicBezTo>
                    <a:cubicBezTo>
                      <a:pt x="1323718" y="199817"/>
                      <a:pt x="1237626" y="91674"/>
                      <a:pt x="1137621" y="18543"/>
                    </a:cubicBezTo>
                    <a:close/>
                    <a:moveTo>
                      <a:pt x="900586" y="1702"/>
                    </a:moveTo>
                    <a:lnTo>
                      <a:pt x="900586" y="430269"/>
                    </a:lnTo>
                    <a:cubicBezTo>
                      <a:pt x="778345" y="428899"/>
                      <a:pt x="662774" y="406468"/>
                      <a:pt x="560047" y="366408"/>
                    </a:cubicBezTo>
                    <a:cubicBezTo>
                      <a:pt x="637783" y="193348"/>
                      <a:pt x="753999" y="63227"/>
                      <a:pt x="890213" y="2203"/>
                    </a:cubicBezTo>
                    <a:close/>
                    <a:moveTo>
                      <a:pt x="953521" y="0"/>
                    </a:moveTo>
                    <a:lnTo>
                      <a:pt x="981035" y="1330"/>
                    </a:lnTo>
                    <a:cubicBezTo>
                      <a:pt x="1124068" y="53565"/>
                      <a:pt x="1247786" y="180867"/>
                      <a:pt x="1332000" y="354889"/>
                    </a:cubicBezTo>
                    <a:cubicBezTo>
                      <a:pt x="1219743" y="403080"/>
                      <a:pt x="1090709" y="429800"/>
                      <a:pt x="953521" y="430954"/>
                    </a:cubicBezTo>
                    <a:close/>
                  </a:path>
                </a:pathLst>
              </a:custGeom>
              <a:solidFill>
                <a:schemeClr val="bg1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lang="zh-CN" altLang="en-US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lang="zh-CN" altLang="en-US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lang="zh-CN" altLang="en-US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lang="zh-CN" altLang="en-US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>
                  <a:solidFill>
                    <a:srgbClr val="FFFFFF"/>
                  </a:solidFill>
                  <a:ea typeface="宋体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50310516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 fill="hold"/>
                                        <p:tgtEl>
                                          <p:spTgt spid="51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 fill="hold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 fill="hold"/>
                                        <p:tgtEl>
                                          <p:spTgt spid="5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矩形 5"/>
          <p:cNvSpPr>
            <a:spLocks noChangeArrowheads="1"/>
          </p:cNvSpPr>
          <p:nvPr/>
        </p:nvSpPr>
        <p:spPr bwMode="auto">
          <a:xfrm>
            <a:off x="565150" y="876300"/>
            <a:ext cx="8023225" cy="277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7505" indent="-35496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(2)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当物体经凸透镜所成的像为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________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、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________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的实像时，蜡烛或光屏到光心距离的一半即为焦距。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7505" indent="-35496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3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．摆放蜡烛、凸透镜、光屏时，应使烛焰的中心、凸透镜的光心和光屏的中心在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__________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，目的是使像成在光屏的中央。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33794" name="矩形 3"/>
          <p:cNvSpPr>
            <a:spLocks noChangeArrowheads="1"/>
          </p:cNvSpPr>
          <p:nvPr/>
        </p:nvSpPr>
        <p:spPr bwMode="auto">
          <a:xfrm>
            <a:off x="4992688" y="842963"/>
            <a:ext cx="803275" cy="560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倒立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33795" name="矩形 4"/>
          <p:cNvSpPr>
            <a:spLocks noChangeArrowheads="1"/>
          </p:cNvSpPr>
          <p:nvPr/>
        </p:nvSpPr>
        <p:spPr bwMode="auto">
          <a:xfrm>
            <a:off x="4268788" y="2500313"/>
            <a:ext cx="1422400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同一高度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33796" name="矩形 6"/>
          <p:cNvSpPr>
            <a:spLocks noChangeArrowheads="1"/>
          </p:cNvSpPr>
          <p:nvPr/>
        </p:nvSpPr>
        <p:spPr bwMode="auto">
          <a:xfrm>
            <a:off x="6648450" y="842963"/>
            <a:ext cx="803275" cy="560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等大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7654570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33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 fill="hold"/>
                                        <p:tgtEl>
                                          <p:spTgt spid="33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 fill="hold"/>
                                        <p:tgtEl>
                                          <p:spTgt spid="33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4" grpId="0"/>
      <p:bldP spid="33795" grpId="0"/>
      <p:bldP spid="3379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矩形 5"/>
          <p:cNvSpPr>
            <a:spLocks noChangeArrowheads="1"/>
          </p:cNvSpPr>
          <p:nvPr/>
        </p:nvSpPr>
        <p:spPr bwMode="auto">
          <a:xfrm>
            <a:off x="565150" y="984250"/>
            <a:ext cx="8023225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7505" indent="-35496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4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．光屏上找不到像的原因有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7505" indent="-35496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(1)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烛焰焰心、透镜光心和光屏中心没有在同一高度。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7505" indent="-35496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(2)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物距等于或小于焦距。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7505" indent="-35496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(3)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像距超出了光具座的测量范围。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56994237"/>
      </p:ext>
    </p:extLst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矩形 5"/>
          <p:cNvSpPr>
            <a:spLocks noChangeArrowheads="1"/>
          </p:cNvSpPr>
          <p:nvPr/>
        </p:nvSpPr>
        <p:spPr bwMode="auto">
          <a:xfrm>
            <a:off x="565150" y="700088"/>
            <a:ext cx="8023225" cy="341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7505" indent="-35496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5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．蜡烛燃烧变短时，像逐渐向上移动，为了使像呈现在光屏的中央，可将光屏或蜡烛向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调节，或将凸透镜向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调节。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7505" indent="-35496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6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．遮住凸透镜一部分后，在光屏上看到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____________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的像。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7505" indent="-35496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7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．光屏上成清晰的像时，蜡烛与光屏互换位置后，仍能成清晰的像，说明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_________________________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35842" name="矩形 3"/>
          <p:cNvSpPr>
            <a:spLocks noChangeArrowheads="1"/>
          </p:cNvSpPr>
          <p:nvPr/>
        </p:nvSpPr>
        <p:spPr bwMode="auto">
          <a:xfrm>
            <a:off x="5302250" y="1203325"/>
            <a:ext cx="493713" cy="560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上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35843" name="矩形 4"/>
          <p:cNvSpPr>
            <a:spLocks noChangeArrowheads="1"/>
          </p:cNvSpPr>
          <p:nvPr/>
        </p:nvSpPr>
        <p:spPr bwMode="auto">
          <a:xfrm>
            <a:off x="1557338" y="1779588"/>
            <a:ext cx="493713" cy="560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下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35844" name="矩形 6"/>
          <p:cNvSpPr>
            <a:spLocks noChangeArrowheads="1"/>
          </p:cNvSpPr>
          <p:nvPr/>
        </p:nvSpPr>
        <p:spPr bwMode="auto">
          <a:xfrm>
            <a:off x="6092825" y="2335213"/>
            <a:ext cx="1731963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变暗但完整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35845" name="矩形 7"/>
          <p:cNvSpPr>
            <a:spLocks noChangeArrowheads="1"/>
          </p:cNvSpPr>
          <p:nvPr/>
        </p:nvSpPr>
        <p:spPr bwMode="auto">
          <a:xfrm>
            <a:off x="3238500" y="3389313"/>
            <a:ext cx="3278188" cy="560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凸透镜成像中光路可逆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0150212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35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 fill="hold"/>
                                        <p:tgtEl>
                                          <p:spTgt spid="358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 fill="hold"/>
                                        <p:tgtEl>
                                          <p:spTgt spid="35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 fill="hold"/>
                                        <p:tgtEl>
                                          <p:spTgt spid="35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2" grpId="0"/>
      <p:bldP spid="35843" grpId="0"/>
      <p:bldP spid="35844" grpId="0"/>
      <p:bldP spid="3584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矩形 5"/>
          <p:cNvSpPr>
            <a:spLocks noChangeArrowheads="1"/>
          </p:cNvSpPr>
          <p:nvPr/>
        </p:nvSpPr>
        <p:spPr bwMode="auto">
          <a:xfrm>
            <a:off x="565150" y="938213"/>
            <a:ext cx="8023225" cy="223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7505" indent="-35496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8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(1)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在蜡烛和凸透镜中间加远视眼镜；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(2)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换用焦距更小的凸透镜；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(3)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向水透镜中注水均可以增强对光的折射能力，为使光屏上能成清晰的像，可将蜡烛或光屏向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________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凸透镜方向移动。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36866" name="矩形 4"/>
          <p:cNvSpPr>
            <a:spLocks noChangeArrowheads="1"/>
          </p:cNvSpPr>
          <p:nvPr/>
        </p:nvSpPr>
        <p:spPr bwMode="auto">
          <a:xfrm>
            <a:off x="1258888" y="2571750"/>
            <a:ext cx="803275" cy="560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靠近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8127098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36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6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矩形 5"/>
          <p:cNvSpPr>
            <a:spLocks noChangeArrowheads="1"/>
          </p:cNvSpPr>
          <p:nvPr/>
        </p:nvSpPr>
        <p:spPr bwMode="auto">
          <a:xfrm>
            <a:off x="565150" y="938213"/>
            <a:ext cx="8023225" cy="223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7505" indent="-35496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9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(1)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在蜡烛和凸透镜之间加近视眼镜；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(2)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换用焦距更大的凸透镜；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(3)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从水透镜中抽水均可以减弱对光的折射能力，为使光屏上能成清晰的像，可将蜡烛或光屏向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________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凸透镜的方向移动。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37890" name="矩形 4"/>
          <p:cNvSpPr>
            <a:spLocks noChangeArrowheads="1"/>
          </p:cNvSpPr>
          <p:nvPr/>
        </p:nvSpPr>
        <p:spPr bwMode="auto">
          <a:xfrm>
            <a:off x="1258888" y="2560638"/>
            <a:ext cx="803275" cy="560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远离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7838852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37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0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矩形 4"/>
          <p:cNvSpPr>
            <a:spLocks noChangeArrowheads="1"/>
          </p:cNvSpPr>
          <p:nvPr/>
        </p:nvSpPr>
        <p:spPr bwMode="auto">
          <a:xfrm>
            <a:off x="565150" y="647700"/>
            <a:ext cx="8023225" cy="279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7505" indent="-354965" algn="just">
              <a:lnSpc>
                <a:spcPct val="150000"/>
              </a:lnSpc>
            </a:pP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【典例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4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】小明用如图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5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所示装置探究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“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凸透镜成像的规律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”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，已知凸透镜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A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焦距为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10 cm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7505" indent="-35496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(1)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小明将蜡烛、凸透镜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A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和光屏依次放在光具座上，点燃蜡烛后，调整它们的高度，使烛焰、凸透镜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A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和光屏三者的中心大致在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__________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pic>
        <p:nvPicPr>
          <p:cNvPr id="38914" name="Picture 5" descr="图+62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140200" y="3003550"/>
            <a:ext cx="4048125" cy="1144588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38915" name="矩形 3"/>
          <p:cNvSpPr>
            <a:spLocks noChangeArrowheads="1"/>
          </p:cNvSpPr>
          <p:nvPr/>
        </p:nvSpPr>
        <p:spPr bwMode="auto">
          <a:xfrm>
            <a:off x="3203575" y="2828925"/>
            <a:ext cx="1422400" cy="560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同一高度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5463504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38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5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矩形 4"/>
          <p:cNvSpPr>
            <a:spLocks noChangeArrowheads="1"/>
          </p:cNvSpPr>
          <p:nvPr/>
        </p:nvSpPr>
        <p:spPr bwMode="auto">
          <a:xfrm>
            <a:off x="565150" y="647700"/>
            <a:ext cx="8023225" cy="334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7505" indent="-35496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(2)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蜡烛、光屏和凸透镜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A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在光具座上的位置如图所示，光屏上成清晰的像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像未画出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，该像为倒立、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______(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填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“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放大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”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或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“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缩小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”)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的实像，生活中的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________(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填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“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照相机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”“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投影仪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”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或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“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放大镜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”)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利用了这个成像原理。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7505" indent="-35496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(3)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随着蜡烛的不断燃烧，光屏中的像会缓慢向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________(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填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“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上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”“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下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”“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左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”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或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“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右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”)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移动。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39938" name="矩形 3"/>
          <p:cNvSpPr>
            <a:spLocks noChangeArrowheads="1"/>
          </p:cNvSpPr>
          <p:nvPr/>
        </p:nvSpPr>
        <p:spPr bwMode="auto">
          <a:xfrm>
            <a:off x="7224713" y="1157288"/>
            <a:ext cx="803275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缩小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39939" name="矩形 6"/>
          <p:cNvSpPr>
            <a:spLocks noChangeArrowheads="1"/>
          </p:cNvSpPr>
          <p:nvPr/>
        </p:nvSpPr>
        <p:spPr bwMode="auto">
          <a:xfrm>
            <a:off x="6199188" y="1716088"/>
            <a:ext cx="11811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照相机</a:t>
            </a:r>
            <a:r>
              <a:rPr altLang="zh-CN" sz="2400" b="1" kern="0">
                <a:solidFill>
                  <a:srgbClr val="C00000"/>
                </a:solidFill>
                <a:ea typeface="Times New Roman" panose="02020603050405020304"/>
              </a:rPr>
              <a:t> 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39940" name="矩形 7"/>
          <p:cNvSpPr>
            <a:spLocks noChangeArrowheads="1"/>
          </p:cNvSpPr>
          <p:nvPr/>
        </p:nvSpPr>
        <p:spPr bwMode="auto">
          <a:xfrm>
            <a:off x="7380288" y="2757488"/>
            <a:ext cx="493713" cy="560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上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55418552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39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 fill="hold"/>
                                        <p:tgtEl>
                                          <p:spTgt spid="39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 fill="hold"/>
                                        <p:tgtEl>
                                          <p:spTgt spid="39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8" grpId="0"/>
      <p:bldP spid="39939" grpId="0"/>
      <p:bldP spid="39940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矩形 4"/>
          <p:cNvSpPr/>
          <p:nvPr/>
        </p:nvSpPr>
        <p:spPr>
          <a:xfrm>
            <a:off x="565150" y="647700"/>
            <a:ext cx="8023225" cy="279241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7188" indent="-354012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 pitchFamily="18" charset="0"/>
              </a:rPr>
              <a:t>(4)</a:t>
            </a:r>
            <a:r>
              <a:rPr altLang="zh-CN" sz="2400" b="1" kern="0">
                <a:solidFill>
                  <a:prstClr val="black"/>
                </a:solidFill>
                <a:latin typeface="Times New Roman" pitchFamily="18" charset="0"/>
              </a:rPr>
              <a:t>将蜡烛按如图所示的位置向右移至</a:t>
            </a:r>
            <a:r>
              <a:rPr lang="en-US" altLang="zh-CN" sz="2400" b="1" kern="0">
                <a:solidFill>
                  <a:prstClr val="black"/>
                </a:solidFill>
                <a:latin typeface="Times New Roman" pitchFamily="18" charset="0"/>
              </a:rPr>
              <a:t>35 cm</a:t>
            </a:r>
            <a:r>
              <a:rPr altLang="zh-CN" sz="2400" b="1" kern="0">
                <a:solidFill>
                  <a:prstClr val="black"/>
                </a:solidFill>
                <a:latin typeface="Times New Roman" pitchFamily="18" charset="0"/>
              </a:rPr>
              <a:t>刻度线处，若要再次得到清晰的像，应将光屏向右移至</a:t>
            </a:r>
            <a:r>
              <a:rPr lang="en-US" altLang="zh-CN" sz="2400" b="1" kern="0">
                <a:solidFill>
                  <a:prstClr val="black"/>
                </a:solidFill>
                <a:latin typeface="Times New Roman" pitchFamily="18" charset="0"/>
              </a:rPr>
              <a:t>________(</a:t>
            </a:r>
            <a:r>
              <a:rPr altLang="zh-CN" sz="2400" b="1" kern="0">
                <a:solidFill>
                  <a:prstClr val="black"/>
                </a:solidFill>
                <a:latin typeface="Times New Roman" pitchFamily="18" charset="0"/>
              </a:rPr>
              <a:t>填对应范围的序号</a:t>
            </a:r>
            <a:r>
              <a:rPr lang="en-US" altLang="zh-CN" sz="2400" b="1" kern="0">
                <a:solidFill>
                  <a:prstClr val="black"/>
                </a:solidFill>
                <a:latin typeface="Times New Roman" pitchFamily="18" charset="0"/>
              </a:rPr>
              <a:t>)</a:t>
            </a:r>
            <a:r>
              <a:rPr altLang="zh-CN" sz="2400" b="1" kern="0">
                <a:solidFill>
                  <a:prstClr val="black"/>
                </a:solidFill>
                <a:latin typeface="Times New Roman" pitchFamily="18" charset="0"/>
              </a:rPr>
              <a:t>范围内。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7188" indent="-354012" algn="just">
              <a:lnSpc>
                <a:spcPct val="150000"/>
              </a:lnSpc>
            </a:pPr>
            <a:r>
              <a:rPr altLang="zh-CN" sz="2400" b="1" kern="0">
                <a:solidFill>
                  <a:prstClr val="black"/>
                </a:solidFill>
                <a:latin typeface="宋体" pitchFamily="2" charset="-122"/>
              </a:rPr>
              <a:t>①</a:t>
            </a:r>
            <a:r>
              <a:rPr lang="en-US" altLang="zh-CN" sz="2400" b="1" kern="0">
                <a:solidFill>
                  <a:prstClr val="black"/>
                </a:solidFill>
                <a:latin typeface="Times New Roman" pitchFamily="18" charset="0"/>
              </a:rPr>
              <a:t>65 cm</a:t>
            </a:r>
            <a:r>
              <a:rPr altLang="zh-CN" sz="2400" b="1" kern="0">
                <a:solidFill>
                  <a:prstClr val="black"/>
                </a:solidFill>
                <a:latin typeface="Times New Roman" pitchFamily="18" charset="0"/>
              </a:rPr>
              <a:t>～</a:t>
            </a:r>
            <a:r>
              <a:rPr lang="en-US" altLang="zh-CN" sz="2400" b="1" kern="0">
                <a:solidFill>
                  <a:prstClr val="black"/>
                </a:solidFill>
                <a:latin typeface="Times New Roman" pitchFamily="18" charset="0"/>
              </a:rPr>
              <a:t>75 cm</a:t>
            </a:r>
            <a:r>
              <a:rPr altLang="zh-CN" sz="2400" b="1" kern="0">
                <a:solidFill>
                  <a:prstClr val="black"/>
                </a:solidFill>
                <a:latin typeface="Times New Roman" pitchFamily="18" charset="0"/>
              </a:rPr>
              <a:t>　</a:t>
            </a:r>
            <a:r>
              <a:rPr altLang="zh-CN" sz="2400" b="1" kern="0">
                <a:solidFill>
                  <a:prstClr val="black"/>
                </a:solidFill>
                <a:latin typeface="宋体" pitchFamily="2" charset="-122"/>
              </a:rPr>
              <a:t> </a:t>
            </a:r>
            <a:r>
              <a:rPr altLang="zh-CN" sz="2400" b="1" kern="0">
                <a:solidFill>
                  <a:prstClr val="black"/>
                </a:solidFill>
                <a:latin typeface="Times New Roman" pitchFamily="18" charset="0"/>
              </a:rPr>
              <a:t>　</a:t>
            </a:r>
            <a:r>
              <a:rPr altLang="zh-CN" sz="2400" b="1" kern="0">
                <a:solidFill>
                  <a:prstClr val="black"/>
                </a:solidFill>
                <a:latin typeface="宋体" pitchFamily="2" charset="-122"/>
              </a:rPr>
              <a:t> </a:t>
            </a:r>
            <a:r>
              <a:rPr altLang="zh-CN" sz="2400" b="1" kern="0">
                <a:solidFill>
                  <a:prstClr val="black"/>
                </a:solidFill>
                <a:latin typeface="Times New Roman" pitchFamily="18" charset="0"/>
              </a:rPr>
              <a:t>　</a:t>
            </a:r>
            <a:r>
              <a:rPr altLang="zh-CN" sz="2400" b="1" kern="0">
                <a:solidFill>
                  <a:prstClr val="black"/>
                </a:solidFill>
                <a:latin typeface="宋体" pitchFamily="2" charset="-122"/>
              </a:rPr>
              <a:t>②</a:t>
            </a:r>
            <a:r>
              <a:rPr lang="en-US" altLang="zh-CN" sz="2400" b="1" kern="0">
                <a:solidFill>
                  <a:prstClr val="black"/>
                </a:solidFill>
                <a:latin typeface="Times New Roman" pitchFamily="18" charset="0"/>
              </a:rPr>
              <a:t>75 cm</a:t>
            </a:r>
            <a:r>
              <a:rPr altLang="zh-CN" sz="2400" b="1" kern="0">
                <a:solidFill>
                  <a:prstClr val="black"/>
                </a:solidFill>
                <a:latin typeface="Times New Roman" pitchFamily="18" charset="0"/>
              </a:rPr>
              <a:t>～</a:t>
            </a:r>
            <a:r>
              <a:rPr lang="en-US" altLang="zh-CN" sz="2400" b="1" kern="0">
                <a:solidFill>
                  <a:prstClr val="black"/>
                </a:solidFill>
                <a:latin typeface="Times New Roman" pitchFamily="18" charset="0"/>
              </a:rPr>
              <a:t>85 cm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7188" indent="-354012" algn="just">
              <a:lnSpc>
                <a:spcPct val="150000"/>
              </a:lnSpc>
            </a:pPr>
            <a:r>
              <a:rPr altLang="zh-CN" sz="2400" b="1" kern="0">
                <a:solidFill>
                  <a:prstClr val="black"/>
                </a:solidFill>
                <a:latin typeface="宋体" pitchFamily="2" charset="-122"/>
              </a:rPr>
              <a:t>③</a:t>
            </a:r>
            <a:r>
              <a:rPr lang="en-US" altLang="zh-CN" sz="2400" b="1" kern="0">
                <a:solidFill>
                  <a:prstClr val="black"/>
                </a:solidFill>
                <a:latin typeface="Times New Roman" pitchFamily="18" charset="0"/>
              </a:rPr>
              <a:t>85 cm</a:t>
            </a:r>
            <a:r>
              <a:rPr altLang="zh-CN" sz="2400" b="1" kern="0">
                <a:solidFill>
                  <a:prstClr val="black"/>
                </a:solidFill>
                <a:latin typeface="Times New Roman" pitchFamily="18" charset="0"/>
              </a:rPr>
              <a:t>～</a:t>
            </a:r>
            <a:r>
              <a:rPr lang="en-US" altLang="zh-CN" sz="2400" b="1" kern="0">
                <a:solidFill>
                  <a:prstClr val="black"/>
                </a:solidFill>
                <a:latin typeface="Times New Roman" pitchFamily="18" charset="0"/>
              </a:rPr>
              <a:t>100 cm</a:t>
            </a:r>
            <a:r>
              <a:rPr altLang="zh-CN" sz="2400" b="1" kern="0">
                <a:solidFill>
                  <a:prstClr val="black"/>
                </a:solidFill>
                <a:latin typeface="Times New Roman" pitchFamily="18" charset="0"/>
              </a:rPr>
              <a:t>　　　</a:t>
            </a:r>
            <a:r>
              <a:rPr lang="en-US" altLang="zh-CN" sz="2400" b="1" kern="0">
                <a:solidFill>
                  <a:prstClr val="black"/>
                </a:solidFill>
                <a:latin typeface="Times New Roman" pitchFamily="18" charset="0"/>
              </a:rPr>
              <a:t>  </a:t>
            </a:r>
            <a:r>
              <a:rPr altLang="zh-CN" sz="2400" b="1" kern="0">
                <a:solidFill>
                  <a:prstClr val="black"/>
                </a:solidFill>
                <a:latin typeface="宋体" pitchFamily="2" charset="-122"/>
              </a:rPr>
              <a:t>④</a:t>
            </a:r>
            <a:r>
              <a:rPr lang="en-US" altLang="zh-CN" sz="2400" b="1" kern="0">
                <a:solidFill>
                  <a:prstClr val="black"/>
                </a:solidFill>
                <a:latin typeface="Times New Roman" pitchFamily="18" charset="0"/>
              </a:rPr>
              <a:t>100 cm</a:t>
            </a:r>
            <a:r>
              <a:rPr altLang="zh-CN" sz="2400" b="1" kern="0">
                <a:solidFill>
                  <a:prstClr val="black"/>
                </a:solidFill>
                <a:latin typeface="Times New Roman" pitchFamily="18" charset="0"/>
              </a:rPr>
              <a:t>以外</a:t>
            </a:r>
            <a:r>
              <a:rPr lang="en-US" altLang="zh-CN" sz="2400" b="1" kern="0">
                <a:solidFill>
                  <a:prstClr val="black"/>
                </a:solidFill>
                <a:latin typeface="Times New Roman" pitchFamily="18" charset="0"/>
              </a:rPr>
              <a:t> </a:t>
            </a:r>
            <a:endParaRPr altLang="zh-CN" sz="1000" kern="0">
              <a:solidFill>
                <a:prstClr val="black"/>
              </a:solidFill>
              <a:latin typeface="宋体" pitchFamily="2" charset="-122"/>
              <a:ea typeface="Courier New" pitchFamily="49" charset="0"/>
            </a:endParaRPr>
          </a:p>
        </p:txBody>
      </p:sp>
      <p:sp>
        <p:nvSpPr>
          <p:cNvPr id="40962" name="矩形 3"/>
          <p:cNvSpPr>
            <a:spLocks noChangeArrowheads="1"/>
          </p:cNvSpPr>
          <p:nvPr/>
        </p:nvSpPr>
        <p:spPr bwMode="auto">
          <a:xfrm>
            <a:off x="6884988" y="1131888"/>
            <a:ext cx="495300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altLang="zh-CN" sz="2400" b="1" kern="0">
                <a:solidFill>
                  <a:srgbClr val="C00000"/>
                </a:solidFill>
                <a:latin typeface="Calibri"/>
              </a:rPr>
              <a:t>②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0599034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40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2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矩形 4"/>
          <p:cNvSpPr>
            <a:spLocks noChangeArrowheads="1"/>
          </p:cNvSpPr>
          <p:nvPr/>
        </p:nvSpPr>
        <p:spPr bwMode="auto">
          <a:xfrm>
            <a:off x="565150" y="781050"/>
            <a:ext cx="8023225" cy="279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444500" indent="-44450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(5)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将透镜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B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放在凸透镜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A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与蜡烛之间某处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图中未画出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，光屏上原来清晰的像变模糊了，将光屏向远离凸透镜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A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的方向移动，光屏上又呈现烛焰清晰的像，这说明透镜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B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对光线有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________(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填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“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会聚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”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或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“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发散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”)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作用，透镜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B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能用来矫正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________(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填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“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近视眼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”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或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“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远视眼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”)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。</a:t>
            </a:r>
            <a:endParaRPr altLang="zh-CN" sz="1000" kern="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41986" name="Picture 7" descr="C:\Users\Administrator\Desktop\习题课件\返回框.pn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50225" y="4146550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41987" name="矩形 3"/>
          <p:cNvSpPr>
            <a:spLocks noChangeArrowheads="1"/>
          </p:cNvSpPr>
          <p:nvPr/>
        </p:nvSpPr>
        <p:spPr bwMode="auto">
          <a:xfrm>
            <a:off x="2616200" y="2371725"/>
            <a:ext cx="803275" cy="560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发散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41988" name="矩形 5"/>
          <p:cNvSpPr>
            <a:spLocks noChangeArrowheads="1"/>
          </p:cNvSpPr>
          <p:nvPr/>
        </p:nvSpPr>
        <p:spPr bwMode="auto">
          <a:xfrm>
            <a:off x="2436813" y="2957513"/>
            <a:ext cx="1112838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近视眼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2986789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41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 fill="hold"/>
                                        <p:tgtEl>
                                          <p:spTgt spid="41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/>
      <p:bldP spid="41988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033" name="组合 27"/>
          <p:cNvGrpSpPr/>
          <p:nvPr/>
        </p:nvGrpSpPr>
        <p:grpSpPr>
          <a:xfrm>
            <a:off x="2425700" y="269875"/>
            <a:ext cx="4449763" cy="2085975"/>
            <a:chOff x="2000534" y="2474331"/>
            <a:chExt cx="5723839" cy="2584754"/>
          </a:xfrm>
        </p:grpSpPr>
        <p:grpSp>
          <p:nvGrpSpPr>
            <p:cNvPr id="44034" name="组合 31"/>
            <p:cNvGrpSpPr>
              <a:grpSpLocks noGrp="1" noChangeAspect="1"/>
            </p:cNvGrpSpPr>
            <p:nvPr/>
          </p:nvGrpSpPr>
          <p:grpSpPr>
            <a:xfrm>
              <a:off x="1684793" y="2368687"/>
              <a:ext cx="2695413" cy="2568248"/>
              <a:chOff x="3295850" y="1895995"/>
              <a:chExt cx="3725149" cy="4660916"/>
            </a:xfrm>
          </p:grpSpPr>
        </p:grpSp>
        <p:sp>
          <p:nvSpPr>
            <p:cNvPr id="44035" name="圆角矩形 29"/>
            <p:cNvSpPr/>
            <p:nvPr/>
          </p:nvSpPr>
          <p:spPr>
            <a:xfrm>
              <a:off x="3465772" y="2871970"/>
              <a:ext cx="4147968" cy="994810"/>
            </a:xfrm>
            <a:prstGeom prst="roundRect">
              <a:avLst>
                <a:gd name="adj" fmla="val 9976"/>
              </a:avLst>
            </a:prstGeom>
            <a:solidFill>
              <a:srgbClr val="01ACBE"/>
            </a:solidFill>
            <a:ln w="25400">
              <a:gradFill flip="none" rotWithShape="1">
                <a:gsLst>
                  <a:gs pos="88000">
                    <a:schemeClr val="bg1"/>
                  </a:gs>
                  <a:gs pos="0">
                    <a:schemeClr val="bg1">
                      <a:lumMod val="75000"/>
                    </a:schemeClr>
                  </a:gs>
                  <a:gs pos="71000">
                    <a:schemeClr val="bg1">
                      <a:lumMod val="85000"/>
                    </a:schemeClr>
                  </a:gs>
                  <a:gs pos="55000">
                    <a:schemeClr val="bg1"/>
                  </a:gs>
                  <a:gs pos="37000">
                    <a:schemeClr val="bg1">
                      <a:lumMod val="85000"/>
                    </a:schemeClr>
                  </a:gs>
                  <a:gs pos="22000">
                    <a:schemeClr val="bg1"/>
                  </a:gs>
                  <a:gs pos="100000">
                    <a:schemeClr val="bg1">
                      <a:lumMod val="75000"/>
                    </a:schemeClr>
                  </a:gs>
                </a:gsLst>
                <a:lin ang="1200000" scaled="0"/>
              </a:gradFill>
            </a:ln>
            <a:effectLst>
              <a:outerShdw blurRad="101600" dist="508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zh-CN" altLang="en-US" sz="1015" b="1">
                <a:solidFill>
                  <a:prstClr val="white"/>
                </a:solidFill>
              </a:endParaRPr>
            </a:p>
          </p:txBody>
        </p:sp>
        <p:grpSp>
          <p:nvGrpSpPr>
            <p:cNvPr id="44036" name="组合 33"/>
            <p:cNvGrpSpPr/>
            <p:nvPr/>
          </p:nvGrpSpPr>
          <p:grpSpPr>
            <a:xfrm>
              <a:off x="3616363" y="3263182"/>
              <a:ext cx="118508" cy="118509"/>
              <a:chOff x="4486616" y="3001075"/>
              <a:chExt cx="274695" cy="274699"/>
            </a:xfrm>
          </p:grpSpPr>
          <p:sp>
            <p:nvSpPr>
              <p:cNvPr id="44037" name="椭圆 46"/>
              <p:cNvSpPr/>
              <p:nvPr/>
            </p:nvSpPr>
            <p:spPr>
              <a:xfrm rot="16200000">
                <a:off x="4485761" y="3000483"/>
                <a:ext cx="273579" cy="274534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7000">
                    <a:srgbClr val="A6A6A6"/>
                  </a:gs>
                  <a:gs pos="35001">
                    <a:srgbClr val="F2F2F2"/>
                  </a:gs>
                  <a:gs pos="55000">
                    <a:srgbClr val="A6A6A6"/>
                  </a:gs>
                  <a:gs pos="75000">
                    <a:srgbClr val="F2F2F2"/>
                  </a:gs>
                  <a:gs pos="100000">
                    <a:srgbClr val="A6A6A6"/>
                  </a:gs>
                </a:gsLst>
                <a:lin ang="2700000" scaled="1"/>
              </a:gradFill>
              <a:ln w="25400">
                <a:noFill/>
                <a:miter lim="800000"/>
              </a:ln>
              <a:effectLst>
                <a:outerShdw blurRad="12700" dist="12700" dir="2700000" algn="tl">
                  <a:srgbClr val="000000">
                    <a:alpha val="39999"/>
                  </a:srgbClr>
                </a:outerShdw>
              </a:effectLst>
            </p:spPr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endParaRPr sz="1000" b="1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44038" name="椭圆 47"/>
              <p:cNvSpPr/>
              <p:nvPr/>
            </p:nvSpPr>
            <p:spPr>
              <a:xfrm>
                <a:off x="4390939" y="2764996"/>
                <a:ext cx="448668" cy="495325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12700" dist="127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1015" b="1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44039" name="组合 34"/>
            <p:cNvGrpSpPr/>
            <p:nvPr/>
          </p:nvGrpSpPr>
          <p:grpSpPr>
            <a:xfrm>
              <a:off x="3316858" y="3263182"/>
              <a:ext cx="118508" cy="118509"/>
              <a:chOff x="4486616" y="3001075"/>
              <a:chExt cx="274695" cy="274699"/>
            </a:xfrm>
          </p:grpSpPr>
          <p:sp>
            <p:nvSpPr>
              <p:cNvPr id="44040" name="椭圆 44"/>
              <p:cNvSpPr/>
              <p:nvPr/>
            </p:nvSpPr>
            <p:spPr>
              <a:xfrm rot="16200000">
                <a:off x="4488931" y="3000483"/>
                <a:ext cx="273579" cy="274534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7000">
                    <a:srgbClr val="A6A6A6"/>
                  </a:gs>
                  <a:gs pos="35001">
                    <a:srgbClr val="F2F2F2"/>
                  </a:gs>
                  <a:gs pos="55000">
                    <a:srgbClr val="A6A6A6"/>
                  </a:gs>
                  <a:gs pos="75000">
                    <a:srgbClr val="F2F2F2"/>
                  </a:gs>
                  <a:gs pos="100000">
                    <a:srgbClr val="A6A6A6"/>
                  </a:gs>
                </a:gsLst>
                <a:lin ang="2700000" scaled="1"/>
              </a:gradFill>
              <a:ln w="25400">
                <a:noFill/>
                <a:miter lim="800000"/>
              </a:ln>
              <a:effectLst>
                <a:outerShdw blurRad="12700" dist="12700" dir="2700000" algn="tl">
                  <a:srgbClr val="000000">
                    <a:alpha val="39999"/>
                  </a:srgbClr>
                </a:outerShdw>
              </a:effectLst>
            </p:spPr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endParaRPr sz="1000" b="1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44041" name="椭圆 45"/>
              <p:cNvSpPr/>
              <p:nvPr/>
            </p:nvSpPr>
            <p:spPr>
              <a:xfrm>
                <a:off x="4390939" y="2764996"/>
                <a:ext cx="448668" cy="495325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12700" dist="127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1015" b="1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44042" name="组合 35"/>
            <p:cNvGrpSpPr>
              <a:grpSpLocks noGrp="1" noChangeAspect="1"/>
            </p:cNvGrpSpPr>
            <p:nvPr/>
          </p:nvGrpSpPr>
          <p:grpSpPr>
            <a:xfrm>
              <a:off x="3346774" y="3147881"/>
              <a:ext cx="361523" cy="227756"/>
              <a:chOff x="4312849" y="3104300"/>
              <a:chExt cx="384317" cy="61430"/>
            </a:xfrm>
          </p:grpSpPr>
        </p:grpSp>
        <p:grpSp>
          <p:nvGrpSpPr>
            <p:cNvPr id="44043" name="组合 36"/>
            <p:cNvGrpSpPr/>
            <p:nvPr/>
          </p:nvGrpSpPr>
          <p:grpSpPr>
            <a:xfrm>
              <a:off x="3731804" y="3056740"/>
              <a:ext cx="674163" cy="552077"/>
              <a:chOff x="4777361" y="2784157"/>
              <a:chExt cx="898883" cy="736101"/>
            </a:xfrm>
          </p:grpSpPr>
          <p:sp>
            <p:nvSpPr>
              <p:cNvPr id="44044" name="椭圆 40"/>
              <p:cNvSpPr/>
              <p:nvPr/>
            </p:nvSpPr>
            <p:spPr>
              <a:xfrm>
                <a:off x="4881330" y="2783955"/>
                <a:ext cx="735134" cy="737001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endParaRPr sz="1000" b="1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44045" name="文本框 41"/>
              <p:cNvSpPr/>
              <p:nvPr/>
            </p:nvSpPr>
            <p:spPr>
              <a:xfrm>
                <a:off x="4777361" y="2821067"/>
                <a:ext cx="898883" cy="690947"/>
              </a:xfrm>
              <a:prstGeom prst="rect">
                <a:avLst/>
              </a:prstGeom>
              <a:noFill/>
              <a:ln>
                <a:noFill/>
                <a:miter lim="800000"/>
              </a:ln>
            </p:spPr>
            <p:txBody>
              <a:bodyPr anchor="t" anchorCtr="0">
                <a:spAutoFit/>
              </a:bodyPr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r>
                  <a:rPr lang="en-US" altLang="zh-CN" sz="2100" b="1" kern="0">
                    <a:solidFill>
                      <a:srgbClr val="01ACBE"/>
                    </a:solidFill>
                    <a:latin typeface="Impact" pitchFamily="34" charset="0"/>
                  </a:rPr>
                  <a:t>03</a:t>
                </a:r>
                <a:endParaRPr sz="2100" b="1" kern="0">
                  <a:solidFill>
                    <a:srgbClr val="01ACBE"/>
                  </a:solidFill>
                  <a:latin typeface="Impact" pitchFamily="34" charset="0"/>
                </a:endParaRPr>
              </a:p>
            </p:txBody>
          </p:sp>
        </p:grpSp>
        <p:grpSp>
          <p:nvGrpSpPr>
            <p:cNvPr id="44046" name="组合 34"/>
            <p:cNvGrpSpPr>
              <a:grpSpLocks noGrp="1" noChangeAspect="1"/>
            </p:cNvGrpSpPr>
            <p:nvPr/>
          </p:nvGrpSpPr>
          <p:grpSpPr>
            <a:xfrm>
              <a:off x="2434145" y="3056739"/>
              <a:ext cx="623455" cy="497016"/>
              <a:chOff x="9404083" y="1238855"/>
              <a:chExt cx="801342" cy="665020"/>
            </a:xfrm>
          </p:grpSpPr>
        </p:grpSp>
        <p:sp>
          <p:nvSpPr>
            <p:cNvPr id="44047" name="文本框 47"/>
            <p:cNvSpPr/>
            <p:nvPr/>
          </p:nvSpPr>
          <p:spPr>
            <a:xfrm>
              <a:off x="4051919" y="3037104"/>
              <a:ext cx="3672454" cy="572054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anchor="t" anchorCtr="0">
              <a:spAutoFit/>
            </a:bodyPr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</a:lstStyle>
            <a:p>
              <a:pPr algn="ctr"/>
              <a:r>
                <a:rPr sz="2400" b="1" kern="0">
                  <a:solidFill>
                    <a:prstClr val="white"/>
                  </a:solidFill>
                  <a:latin typeface="黑体" pitchFamily="49" charset="-122"/>
                  <a:ea typeface="黑体" pitchFamily="49" charset="-122"/>
                </a:rPr>
                <a:t>福建</a:t>
              </a:r>
              <a:r>
                <a:rPr lang="en-US" altLang="zh-CN" sz="2400" b="1" kern="0">
                  <a:solidFill>
                    <a:prstClr val="white"/>
                  </a:solidFill>
                  <a:latin typeface="黑体" pitchFamily="49" charset="-122"/>
                  <a:ea typeface="黑体" pitchFamily="49" charset="-122"/>
                </a:rPr>
                <a:t>4</a:t>
              </a:r>
              <a:r>
                <a:rPr sz="2400" b="1" kern="0">
                  <a:solidFill>
                    <a:prstClr val="white"/>
                  </a:solidFill>
                  <a:latin typeface="黑体" pitchFamily="49" charset="-122"/>
                  <a:ea typeface="黑体" pitchFamily="49" charset="-122"/>
                </a:rPr>
                <a:t>年中考聚焦</a:t>
              </a:r>
            </a:p>
          </p:txBody>
        </p:sp>
      </p:grpSp>
      <p:grpSp>
        <p:nvGrpSpPr>
          <p:cNvPr id="44048" name="组合 1"/>
          <p:cNvGrpSpPr/>
          <p:nvPr/>
        </p:nvGrpSpPr>
        <p:grpSpPr>
          <a:xfrm>
            <a:off x="1592263" y="1924050"/>
            <a:ext cx="542925" cy="547688"/>
            <a:chOff x="1153731" y="1592014"/>
            <a:chExt cx="543166" cy="547688"/>
          </a:xfrm>
        </p:grpSpPr>
        <p:pic>
          <p:nvPicPr>
            <p:cNvPr id="44049" name="Picture 2">
              <a:hlinkClick r:id="rId2" action="ppaction://hlinksldjump"/>
            </p:cNvPr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153731" y="1592014"/>
              <a:ext cx="543166" cy="547688"/>
            </a:xfrm>
            <a:prstGeom prst="rect">
              <a:avLst/>
            </a:prstGeom>
            <a:noFill/>
            <a:ln>
              <a:noFill/>
              <a:miter lim="800000"/>
            </a:ln>
          </p:spPr>
        </p:pic>
        <p:sp>
          <p:nvSpPr>
            <p:cNvPr id="44050" name="矩形 53">
              <a:hlinkClick r:id="rId2" action="ppaction://hlinksldjump"/>
            </p:cNvPr>
            <p:cNvSpPr/>
            <p:nvPr/>
          </p:nvSpPr>
          <p:spPr>
            <a:xfrm>
              <a:off x="1258553" y="1642814"/>
              <a:ext cx="387522" cy="461963"/>
            </a:xfrm>
            <a:prstGeom prst="rect">
              <a:avLst/>
            </a:prstGeom>
            <a:noFill/>
            <a:ln>
              <a:noFill/>
            </a:ln>
          </p:spPr>
          <p:txBody>
            <a:bodyPr anchor="t" anchorCtr="0">
              <a:spAutoFit/>
            </a:bodyPr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</a:lstStyle>
            <a:p>
              <a:pPr algn="just"/>
              <a:r>
                <a:rPr lang="en-US" altLang="zh-CN" sz="2400" b="1" kern="0">
                  <a:solidFill>
                    <a:prstClr val="black"/>
                  </a:solidFill>
                  <a:latin typeface="Times New Roman"/>
                </a:rPr>
                <a:t>1</a:t>
              </a:r>
              <a:endParaRPr altLang="zh-CN" sz="1000" kern="0">
                <a:solidFill>
                  <a:prstClr val="black"/>
                </a:solidFill>
                <a:latin typeface="宋体" pitchFamily="2" charset="-122"/>
              </a:endParaRPr>
            </a:p>
          </p:txBody>
        </p:sp>
      </p:grpSp>
      <p:grpSp>
        <p:nvGrpSpPr>
          <p:cNvPr id="44051" name="组合 1"/>
          <p:cNvGrpSpPr/>
          <p:nvPr/>
        </p:nvGrpSpPr>
        <p:grpSpPr>
          <a:xfrm>
            <a:off x="2843213" y="1924050"/>
            <a:ext cx="542925" cy="547688"/>
            <a:chOff x="1153731" y="1592014"/>
            <a:chExt cx="543166" cy="547688"/>
          </a:xfrm>
        </p:grpSpPr>
        <p:pic>
          <p:nvPicPr>
            <p:cNvPr id="44052" name="Picture 2">
              <a:hlinkClick r:id="rId2" action="ppaction://hlinksldjump"/>
            </p:cNvPr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153731" y="1592014"/>
              <a:ext cx="543166" cy="547688"/>
            </a:xfrm>
            <a:prstGeom prst="rect">
              <a:avLst/>
            </a:prstGeom>
            <a:noFill/>
            <a:ln>
              <a:noFill/>
              <a:miter lim="800000"/>
            </a:ln>
          </p:spPr>
        </p:pic>
        <p:sp>
          <p:nvSpPr>
            <p:cNvPr id="44053" name="矩形 32">
              <a:hlinkClick r:id="rId4" action="ppaction://hlinksldjump"/>
            </p:cNvPr>
            <p:cNvSpPr/>
            <p:nvPr/>
          </p:nvSpPr>
          <p:spPr>
            <a:xfrm>
              <a:off x="1258553" y="1642814"/>
              <a:ext cx="387522" cy="461963"/>
            </a:xfrm>
            <a:prstGeom prst="rect">
              <a:avLst/>
            </a:prstGeom>
            <a:noFill/>
            <a:ln>
              <a:noFill/>
            </a:ln>
          </p:spPr>
          <p:txBody>
            <a:bodyPr anchor="t" anchorCtr="0">
              <a:spAutoFit/>
            </a:bodyPr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</a:lstStyle>
            <a:p>
              <a:pPr algn="just"/>
              <a:r>
                <a:rPr lang="en-US" altLang="zh-CN" sz="2400" b="1" kern="0">
                  <a:solidFill>
                    <a:prstClr val="black"/>
                  </a:solidFill>
                  <a:latin typeface="Times New Roman"/>
                </a:rPr>
                <a:t>2</a:t>
              </a:r>
              <a:endParaRPr altLang="zh-CN" sz="1000" kern="0">
                <a:solidFill>
                  <a:prstClr val="black"/>
                </a:solidFill>
                <a:latin typeface="宋体" pitchFamily="2" charset="-122"/>
              </a:endParaRPr>
            </a:p>
          </p:txBody>
        </p:sp>
      </p:grpSp>
      <p:grpSp>
        <p:nvGrpSpPr>
          <p:cNvPr id="44054" name="组合 1"/>
          <p:cNvGrpSpPr/>
          <p:nvPr/>
        </p:nvGrpSpPr>
        <p:grpSpPr>
          <a:xfrm>
            <a:off x="4275138" y="1924050"/>
            <a:ext cx="542925" cy="547688"/>
            <a:chOff x="1153731" y="1592014"/>
            <a:chExt cx="543166" cy="547688"/>
          </a:xfrm>
        </p:grpSpPr>
        <p:pic>
          <p:nvPicPr>
            <p:cNvPr id="44055" name="Picture 2">
              <a:hlinkClick r:id="rId2" action="ppaction://hlinksldjump"/>
            </p:cNvPr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153731" y="1592014"/>
              <a:ext cx="543166" cy="547688"/>
            </a:xfrm>
            <a:prstGeom prst="rect">
              <a:avLst/>
            </a:prstGeom>
            <a:noFill/>
            <a:ln>
              <a:noFill/>
              <a:miter lim="800000"/>
            </a:ln>
          </p:spPr>
        </p:pic>
        <p:sp>
          <p:nvSpPr>
            <p:cNvPr id="44056" name="矩形 41">
              <a:hlinkClick r:id="rId5" action="ppaction://hlinksldjump"/>
            </p:cNvPr>
            <p:cNvSpPr/>
            <p:nvPr/>
          </p:nvSpPr>
          <p:spPr>
            <a:xfrm>
              <a:off x="1258553" y="1642814"/>
              <a:ext cx="387522" cy="461963"/>
            </a:xfrm>
            <a:prstGeom prst="rect">
              <a:avLst/>
            </a:prstGeom>
            <a:noFill/>
            <a:ln>
              <a:noFill/>
            </a:ln>
          </p:spPr>
          <p:txBody>
            <a:bodyPr anchor="t" anchorCtr="0">
              <a:spAutoFit/>
            </a:bodyPr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</a:lstStyle>
            <a:p>
              <a:pPr algn="just"/>
              <a:r>
                <a:rPr lang="en-US" altLang="zh-CN" sz="2400" b="1" kern="0">
                  <a:solidFill>
                    <a:prstClr val="black"/>
                  </a:solidFill>
                  <a:latin typeface="Times New Roman"/>
                </a:rPr>
                <a:t>3</a:t>
              </a:r>
              <a:endParaRPr altLang="zh-CN" sz="1000" kern="0">
                <a:solidFill>
                  <a:prstClr val="black"/>
                </a:solidFill>
                <a:latin typeface="宋体" pitchFamily="2" charset="-122"/>
              </a:endParaRPr>
            </a:p>
          </p:txBody>
        </p:sp>
      </p:grpSp>
      <p:pic>
        <p:nvPicPr>
          <p:cNvPr id="44057" name="Picture 7" descr="C:\Users\Administrator\Desktop\习题课件\返回框.png">
            <a:hlinkClick r:id="rId6" action="ppaction://hlinksldjump"/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299450" y="4133850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  <p:grpSp>
        <p:nvGrpSpPr>
          <p:cNvPr id="44058" name="组合 1"/>
          <p:cNvGrpSpPr/>
          <p:nvPr/>
        </p:nvGrpSpPr>
        <p:grpSpPr>
          <a:xfrm>
            <a:off x="5730875" y="1924050"/>
            <a:ext cx="542925" cy="547688"/>
            <a:chOff x="1153731" y="1592014"/>
            <a:chExt cx="543166" cy="547688"/>
          </a:xfrm>
        </p:grpSpPr>
        <p:pic>
          <p:nvPicPr>
            <p:cNvPr id="44059" name="Picture 2">
              <a:hlinkClick r:id="rId2" action="ppaction://hlinksldjump"/>
            </p:cNvPr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153731" y="1592014"/>
              <a:ext cx="543166" cy="547688"/>
            </a:xfrm>
            <a:prstGeom prst="rect">
              <a:avLst/>
            </a:prstGeom>
            <a:noFill/>
            <a:ln>
              <a:noFill/>
              <a:miter lim="800000"/>
            </a:ln>
          </p:spPr>
        </p:pic>
        <p:sp>
          <p:nvSpPr>
            <p:cNvPr id="44060" name="矩形 55">
              <a:hlinkClick r:id="rId8" action="ppaction://hlinksldjump"/>
            </p:cNvPr>
            <p:cNvSpPr/>
            <p:nvPr/>
          </p:nvSpPr>
          <p:spPr>
            <a:xfrm>
              <a:off x="1258553" y="1642814"/>
              <a:ext cx="387522" cy="461963"/>
            </a:xfrm>
            <a:prstGeom prst="rect">
              <a:avLst/>
            </a:prstGeom>
            <a:noFill/>
            <a:ln>
              <a:noFill/>
            </a:ln>
          </p:spPr>
          <p:txBody>
            <a:bodyPr anchor="t" anchorCtr="0">
              <a:spAutoFit/>
            </a:bodyPr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</a:lstStyle>
            <a:p>
              <a:pPr algn="just"/>
              <a:r>
                <a:rPr lang="en-US" altLang="zh-CN" sz="2400" b="1" kern="0">
                  <a:solidFill>
                    <a:prstClr val="black"/>
                  </a:solidFill>
                  <a:latin typeface="Times New Roman"/>
                </a:rPr>
                <a:t>4</a:t>
              </a:r>
              <a:endParaRPr altLang="zh-CN" sz="1000" kern="0">
                <a:solidFill>
                  <a:prstClr val="black"/>
                </a:solidFill>
                <a:latin typeface="宋体" pitchFamily="2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99488797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5" name="组合 5"/>
          <p:cNvGrpSpPr/>
          <p:nvPr/>
        </p:nvGrpSpPr>
        <p:grpSpPr>
          <a:xfrm>
            <a:off x="2425700" y="279400"/>
            <a:ext cx="4192588" cy="1992313"/>
            <a:chOff x="1851755" y="1505713"/>
            <a:chExt cx="5440491" cy="2584754"/>
          </a:xfrm>
        </p:grpSpPr>
        <p:grpSp>
          <p:nvGrpSpPr>
            <p:cNvPr id="6146" name="组合 81"/>
            <p:cNvGrpSpPr>
              <a:grpSpLocks noGrp="1" noChangeAspect="1"/>
            </p:cNvGrpSpPr>
            <p:nvPr/>
          </p:nvGrpSpPr>
          <p:grpSpPr>
            <a:xfrm>
              <a:off x="1533189" y="1385529"/>
              <a:ext cx="2664226" cy="2591900"/>
              <a:chOff x="3295850" y="1895995"/>
              <a:chExt cx="3725149" cy="4660916"/>
            </a:xfrm>
          </p:grpSpPr>
        </p:grpSp>
        <p:grpSp>
          <p:nvGrpSpPr>
            <p:cNvPr id="6147" name="组合 82"/>
            <p:cNvGrpSpPr/>
            <p:nvPr/>
          </p:nvGrpSpPr>
          <p:grpSpPr>
            <a:xfrm>
              <a:off x="2302897" y="1980707"/>
              <a:ext cx="4989349" cy="751080"/>
              <a:chOff x="2302897" y="1980707"/>
              <a:chExt cx="4989349" cy="751080"/>
            </a:xfrm>
          </p:grpSpPr>
          <p:sp>
            <p:nvSpPr>
              <p:cNvPr id="6148" name="圆角矩形 8"/>
              <p:cNvSpPr/>
              <p:nvPr/>
            </p:nvSpPr>
            <p:spPr>
              <a:xfrm>
                <a:off x="3316286" y="1899715"/>
                <a:ext cx="4150195" cy="1006268"/>
              </a:xfrm>
              <a:prstGeom prst="roundRect">
                <a:avLst>
                  <a:gd name="adj" fmla="val 9976"/>
                </a:avLst>
              </a:prstGeom>
              <a:solidFill>
                <a:srgbClr val="00B0F0"/>
              </a:solidFill>
              <a:ln w="25400">
                <a:gradFill flip="none" rotWithShape="1">
                  <a:gsLst>
                    <a:gs pos="88000">
                      <a:schemeClr val="bg1"/>
                    </a:gs>
                    <a:gs pos="0">
                      <a:schemeClr val="bg1">
                        <a:lumMod val="75000"/>
                      </a:schemeClr>
                    </a:gs>
                    <a:gs pos="71000">
                      <a:schemeClr val="bg1">
                        <a:lumMod val="85000"/>
                      </a:schemeClr>
                    </a:gs>
                    <a:gs pos="55000">
                      <a:schemeClr val="bg1"/>
                    </a:gs>
                    <a:gs pos="37000">
                      <a:schemeClr val="bg1">
                        <a:lumMod val="85000"/>
                      </a:schemeClr>
                    </a:gs>
                    <a:gs pos="22000">
                      <a:schemeClr val="bg1"/>
                    </a:gs>
                    <a:gs pos="100000">
                      <a:schemeClr val="bg1">
                        <a:lumMod val="75000"/>
                      </a:schemeClr>
                    </a:gs>
                  </a:gsLst>
                  <a:lin ang="1200000" scaled="0"/>
                </a:gradFill>
              </a:ln>
              <a:effectLst>
                <a:outerShdw blurRad="101600" dist="508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1015" b="1">
                  <a:solidFill>
                    <a:prstClr val="white"/>
                  </a:solidFill>
                </a:endParaRPr>
              </a:p>
            </p:txBody>
          </p:sp>
          <p:grpSp>
            <p:nvGrpSpPr>
              <p:cNvPr id="6149" name="组合 84"/>
              <p:cNvGrpSpPr/>
              <p:nvPr/>
            </p:nvGrpSpPr>
            <p:grpSpPr>
              <a:xfrm>
                <a:off x="3467584" y="2294564"/>
                <a:ext cx="118508" cy="118509"/>
                <a:chOff x="4486616" y="3001075"/>
                <a:chExt cx="274695" cy="274699"/>
              </a:xfrm>
            </p:grpSpPr>
            <p:sp>
              <p:nvSpPr>
                <p:cNvPr id="6150" name="椭圆 21"/>
                <p:cNvSpPr/>
                <p:nvPr/>
              </p:nvSpPr>
              <p:spPr>
                <a:xfrm rot="16200000">
                  <a:off x="4484837" y="3000957"/>
                  <a:ext cx="276891" cy="276951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7000">
                      <a:srgbClr val="A6A6A6"/>
                    </a:gs>
                    <a:gs pos="35001">
                      <a:srgbClr val="F2F2F2"/>
                    </a:gs>
                    <a:gs pos="55000">
                      <a:srgbClr val="A6A6A6"/>
                    </a:gs>
                    <a:gs pos="75000">
                      <a:srgbClr val="F2F2F2"/>
                    </a:gs>
                    <a:gs pos="100000">
                      <a:srgbClr val="A6A6A6"/>
                    </a:gs>
                  </a:gsLst>
                  <a:lin ang="2700000" scaled="1"/>
                </a:gradFill>
                <a:ln w="25400">
                  <a:noFill/>
                  <a:miter lim="800000"/>
                </a:ln>
                <a:effectLst>
                  <a:outerShdw blurRad="12700" dist="12700" dir="2700000" algn="tl">
                    <a:srgbClr val="000000">
                      <a:alpha val="39999"/>
                    </a:srgbClr>
                  </a:outerShdw>
                </a:effectLst>
              </p:spPr>
              <p:txBody>
                <a:bodyPr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5pPr>
                </a:lstStyle>
                <a:p>
                  <a:pPr algn="ctr"/>
                  <a:endParaRPr sz="1000" b="1" kern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6151" name="椭圆 22"/>
                <p:cNvSpPr/>
                <p:nvPr/>
              </p:nvSpPr>
              <p:spPr>
                <a:xfrm>
                  <a:off x="4385233" y="2756459"/>
                  <a:ext cx="469760" cy="494401"/>
                </a:xfrm>
                <a:prstGeom prst="ellipse">
                  <a:avLst/>
                </a:prstGeom>
                <a:solidFill>
                  <a:schemeClr val="tx1">
                    <a:lumMod val="65000"/>
                    <a:lumOff val="35000"/>
                  </a:schemeClr>
                </a:solidFill>
                <a:ln>
                  <a:noFill/>
                </a:ln>
                <a:effectLst>
                  <a:innerShdw blurRad="12700" dist="12700" dir="13500000">
                    <a:prstClr val="black">
                      <a:alpha val="50000"/>
                    </a:prstClr>
                  </a:inn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zh-CN" altLang="en-US" sz="1015" b="1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6152" name="组合 85"/>
              <p:cNvGrpSpPr/>
              <p:nvPr/>
            </p:nvGrpSpPr>
            <p:grpSpPr>
              <a:xfrm>
                <a:off x="3168079" y="2294564"/>
                <a:ext cx="118508" cy="118509"/>
                <a:chOff x="4486616" y="3001075"/>
                <a:chExt cx="274695" cy="274699"/>
              </a:xfrm>
            </p:grpSpPr>
            <p:sp>
              <p:nvSpPr>
                <p:cNvPr id="6153" name="椭圆 19"/>
                <p:cNvSpPr/>
                <p:nvPr/>
              </p:nvSpPr>
              <p:spPr>
                <a:xfrm rot="16200000">
                  <a:off x="4479537" y="3008122"/>
                  <a:ext cx="276891" cy="262624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7000">
                      <a:srgbClr val="A6A6A6"/>
                    </a:gs>
                    <a:gs pos="35001">
                      <a:srgbClr val="F2F2F2"/>
                    </a:gs>
                    <a:gs pos="55000">
                      <a:srgbClr val="A6A6A6"/>
                    </a:gs>
                    <a:gs pos="75000">
                      <a:srgbClr val="F2F2F2"/>
                    </a:gs>
                    <a:gs pos="100000">
                      <a:srgbClr val="A6A6A6"/>
                    </a:gs>
                  </a:gsLst>
                  <a:lin ang="2700000" scaled="1"/>
                </a:gradFill>
                <a:ln w="25400">
                  <a:noFill/>
                  <a:miter lim="800000"/>
                </a:ln>
                <a:effectLst>
                  <a:outerShdw blurRad="12700" dist="12700" dir="2700000" algn="tl">
                    <a:srgbClr val="000000">
                      <a:alpha val="39999"/>
                    </a:srgbClr>
                  </a:outerShdw>
                </a:effectLst>
              </p:spPr>
              <p:txBody>
                <a:bodyPr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5pPr>
                </a:lstStyle>
                <a:p>
                  <a:pPr algn="ctr"/>
                  <a:endParaRPr sz="1000" b="1" kern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6154" name="椭圆 20"/>
                <p:cNvSpPr/>
                <p:nvPr/>
              </p:nvSpPr>
              <p:spPr>
                <a:xfrm>
                  <a:off x="4385233" y="2756459"/>
                  <a:ext cx="469760" cy="494401"/>
                </a:xfrm>
                <a:prstGeom prst="ellipse">
                  <a:avLst/>
                </a:prstGeom>
                <a:solidFill>
                  <a:schemeClr val="tx1">
                    <a:lumMod val="65000"/>
                    <a:lumOff val="35000"/>
                  </a:schemeClr>
                </a:solidFill>
                <a:ln>
                  <a:noFill/>
                </a:ln>
                <a:effectLst>
                  <a:innerShdw blurRad="12700" dist="12700" dir="13500000">
                    <a:prstClr val="black">
                      <a:alpha val="50000"/>
                    </a:prstClr>
                  </a:inn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zh-CN" altLang="en-US" sz="1015" b="1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6155" name="组合 86"/>
              <p:cNvGrpSpPr>
                <a:grpSpLocks noGrp="1" noChangeAspect="1"/>
              </p:cNvGrpSpPr>
              <p:nvPr/>
            </p:nvGrpSpPr>
            <p:grpSpPr>
              <a:xfrm>
                <a:off x="3197698" y="2171864"/>
                <a:ext cx="362117" cy="236685"/>
                <a:chOff x="4312849" y="3104300"/>
                <a:chExt cx="384317" cy="61430"/>
              </a:xfrm>
            </p:grpSpPr>
          </p:grpSp>
          <p:grpSp>
            <p:nvGrpSpPr>
              <p:cNvPr id="6156" name="组合 87"/>
              <p:cNvGrpSpPr/>
              <p:nvPr/>
            </p:nvGrpSpPr>
            <p:grpSpPr>
              <a:xfrm>
                <a:off x="3635164" y="2097014"/>
                <a:ext cx="630643" cy="550614"/>
                <a:chOff x="4846885" y="2796017"/>
                <a:chExt cx="840857" cy="734151"/>
              </a:xfrm>
            </p:grpSpPr>
            <p:sp>
              <p:nvSpPr>
                <p:cNvPr id="6157" name="椭圆 15"/>
                <p:cNvSpPr/>
                <p:nvPr/>
              </p:nvSpPr>
              <p:spPr>
                <a:xfrm>
                  <a:off x="4902566" y="2795742"/>
                  <a:ext cx="722379" cy="755172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5pPr>
                </a:lstStyle>
                <a:p>
                  <a:pPr algn="ctr"/>
                  <a:endParaRPr sz="1000" b="1" kern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6158" name="文本框 18"/>
                <p:cNvSpPr/>
                <p:nvPr/>
              </p:nvSpPr>
              <p:spPr>
                <a:xfrm>
                  <a:off x="4846885" y="2811166"/>
                  <a:ext cx="840857" cy="719002"/>
                </a:xfrm>
                <a:prstGeom prst="rect">
                  <a:avLst/>
                </a:prstGeom>
                <a:noFill/>
                <a:ln>
                  <a:noFill/>
                  <a:miter lim="800000"/>
                </a:ln>
              </p:spPr>
              <p:txBody>
                <a:bodyPr anchor="t" anchorCtr="0">
                  <a:spAutoFit/>
                </a:bodyPr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5pPr>
                </a:lstStyle>
                <a:p>
                  <a:pPr algn="ctr"/>
                  <a:r>
                    <a:rPr lang="en-US" altLang="zh-CN" sz="2100" b="1" kern="0">
                      <a:solidFill>
                        <a:srgbClr val="00B0F0"/>
                      </a:solidFill>
                      <a:latin typeface="Impact" pitchFamily="34" charset="0"/>
                    </a:rPr>
                    <a:t>01</a:t>
                  </a:r>
                  <a:endParaRPr sz="2100" b="1" kern="0">
                    <a:solidFill>
                      <a:srgbClr val="00B0F0"/>
                    </a:solidFill>
                    <a:latin typeface="Impact" pitchFamily="34" charset="0"/>
                  </a:endParaRPr>
                </a:p>
              </p:txBody>
            </p:sp>
          </p:grpSp>
          <p:sp>
            <p:nvSpPr>
              <p:cNvPr id="6159" name="文本框 24"/>
              <p:cNvSpPr/>
              <p:nvPr/>
            </p:nvSpPr>
            <p:spPr>
              <a:xfrm>
                <a:off x="4035549" y="2014039"/>
                <a:ext cx="2629911" cy="659085"/>
              </a:xfrm>
              <a:prstGeom prst="rect">
                <a:avLst/>
              </a:prstGeom>
              <a:noFill/>
              <a:ln>
                <a:noFill/>
                <a:miter lim="800000"/>
              </a:ln>
            </p:spPr>
            <p:txBody>
              <a:bodyPr anchor="t" anchorCtr="0">
                <a:spAutoFit/>
              </a:bodyPr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r>
                  <a:rPr sz="2700" b="1" kern="0">
                    <a:solidFill>
                      <a:prstClr val="white"/>
                    </a:solidFill>
                    <a:latin typeface="黑体" pitchFamily="49" charset="-122"/>
                    <a:ea typeface="黑体" pitchFamily="49" charset="-122"/>
                  </a:rPr>
                  <a:t>知识梳理</a:t>
                </a:r>
              </a:p>
            </p:txBody>
          </p:sp>
          <p:sp>
            <p:nvSpPr>
              <p:cNvPr id="6160" name="KSO_Shape"/>
              <p:cNvSpPr/>
              <p:nvPr/>
            </p:nvSpPr>
            <p:spPr>
              <a:xfrm>
                <a:off x="2302898" y="2098867"/>
                <a:ext cx="558262" cy="533428"/>
              </a:xfrm>
              <a:custGeom>
                <a:avLst/>
                <a:gdLst/>
                <a:ahLst/>
                <a:cxnLst/>
                <a:rect l="l" t="t" r="r" b="b"/>
                <a:pathLst>
                  <a:path w="1889279" h="1810503">
                    <a:moveTo>
                      <a:pt x="1408636" y="1462945"/>
                    </a:moveTo>
                    <a:cubicBezTo>
                      <a:pt x="1471912" y="1494489"/>
                      <a:pt x="1528819" y="1532588"/>
                      <a:pt x="1575786" y="1578162"/>
                    </a:cubicBezTo>
                    <a:cubicBezTo>
                      <a:pt x="1467281" y="1672800"/>
                      <a:pt x="1335058" y="1742507"/>
                      <a:pt x="1188886" y="1779443"/>
                    </a:cubicBezTo>
                    <a:cubicBezTo>
                      <a:pt x="1278166" y="1700386"/>
                      <a:pt x="1353810" y="1592053"/>
                      <a:pt x="1408636" y="1462945"/>
                    </a:cubicBezTo>
                    <a:close/>
                    <a:moveTo>
                      <a:pt x="494888" y="1445849"/>
                    </a:moveTo>
                    <a:cubicBezTo>
                      <a:pt x="556747" y="1590569"/>
                      <a:pt x="643865" y="1709702"/>
                      <a:pt x="747068" y="1790925"/>
                    </a:cubicBezTo>
                    <a:cubicBezTo>
                      <a:pt x="576321" y="1756303"/>
                      <a:pt x="422614" y="1677538"/>
                      <a:pt x="300900" y="1566189"/>
                    </a:cubicBezTo>
                    <a:cubicBezTo>
                      <a:pt x="355309" y="1517036"/>
                      <a:pt x="421005" y="1476420"/>
                      <a:pt x="494888" y="1445849"/>
                    </a:cubicBezTo>
                    <a:close/>
                    <a:moveTo>
                      <a:pt x="900586" y="1355871"/>
                    </a:moveTo>
                    <a:lnTo>
                      <a:pt x="900586" y="1808904"/>
                    </a:lnTo>
                    <a:lnTo>
                      <a:pt x="884222" y="1808113"/>
                    </a:lnTo>
                    <a:cubicBezTo>
                      <a:pt x="745280" y="1742581"/>
                      <a:pt x="627378" y="1604992"/>
                      <a:pt x="551037" y="1423344"/>
                    </a:cubicBezTo>
                    <a:cubicBezTo>
                      <a:pt x="655969" y="1381011"/>
                      <a:pt x="774745" y="1357337"/>
                      <a:pt x="900586" y="1355871"/>
                    </a:cubicBezTo>
                    <a:close/>
                    <a:moveTo>
                      <a:pt x="953521" y="1355186"/>
                    </a:moveTo>
                    <a:cubicBezTo>
                      <a:pt x="1099660" y="1356509"/>
                      <a:pt x="1236550" y="1386650"/>
                      <a:pt x="1354036" y="1440083"/>
                    </a:cubicBezTo>
                    <a:cubicBezTo>
                      <a:pt x="1283551" y="1605630"/>
                      <a:pt x="1178611" y="1734316"/>
                      <a:pt x="1054486" y="1804443"/>
                    </a:cubicBezTo>
                    <a:lnTo>
                      <a:pt x="953521" y="1810503"/>
                    </a:lnTo>
                    <a:close/>
                    <a:moveTo>
                      <a:pt x="1517159" y="931303"/>
                    </a:moveTo>
                    <a:lnTo>
                      <a:pt x="1889279" y="931303"/>
                    </a:lnTo>
                    <a:cubicBezTo>
                      <a:pt x="1883282" y="1167646"/>
                      <a:pt x="1781715" y="1381244"/>
                      <a:pt x="1618873" y="1536894"/>
                    </a:cubicBezTo>
                    <a:cubicBezTo>
                      <a:pt x="1566437" y="1485571"/>
                      <a:pt x="1502786" y="1442774"/>
                      <a:pt x="1431939" y="1407715"/>
                    </a:cubicBezTo>
                    <a:cubicBezTo>
                      <a:pt x="1485774" y="1266553"/>
                      <a:pt x="1516428" y="1104135"/>
                      <a:pt x="1517159" y="931303"/>
                    </a:cubicBezTo>
                    <a:close/>
                    <a:moveTo>
                      <a:pt x="953521" y="931303"/>
                    </a:moveTo>
                    <a:lnTo>
                      <a:pt x="1456842" y="931303"/>
                    </a:lnTo>
                    <a:cubicBezTo>
                      <a:pt x="1456123" y="1096196"/>
                      <a:pt x="1427268" y="1250986"/>
                      <a:pt x="1375819" y="1384691"/>
                    </a:cubicBezTo>
                    <a:cubicBezTo>
                      <a:pt x="1251537" y="1327928"/>
                      <a:pt x="1107288" y="1296191"/>
                      <a:pt x="953521" y="1294902"/>
                    </a:cubicBezTo>
                    <a:close/>
                    <a:moveTo>
                      <a:pt x="448568" y="931303"/>
                    </a:moveTo>
                    <a:lnTo>
                      <a:pt x="900586" y="931303"/>
                    </a:lnTo>
                    <a:lnTo>
                      <a:pt x="900586" y="1295603"/>
                    </a:lnTo>
                    <a:cubicBezTo>
                      <a:pt x="766605" y="1297053"/>
                      <a:pt x="640053" y="1322469"/>
                      <a:pt x="528061" y="1368046"/>
                    </a:cubicBezTo>
                    <a:cubicBezTo>
                      <a:pt x="478984" y="1238632"/>
                      <a:pt x="450499" y="1089843"/>
                      <a:pt x="448568" y="931303"/>
                    </a:cubicBezTo>
                    <a:close/>
                    <a:moveTo>
                      <a:pt x="0" y="931303"/>
                    </a:moveTo>
                    <a:lnTo>
                      <a:pt x="388264" y="931303"/>
                    </a:lnTo>
                    <a:cubicBezTo>
                      <a:pt x="390220" y="1097785"/>
                      <a:pt x="420532" y="1254193"/>
                      <a:pt x="473139" y="1390578"/>
                    </a:cubicBezTo>
                    <a:cubicBezTo>
                      <a:pt x="391203" y="1423988"/>
                      <a:pt x="318506" y="1469260"/>
                      <a:pt x="258353" y="1524144"/>
                    </a:cubicBezTo>
                    <a:cubicBezTo>
                      <a:pt x="102364" y="1370026"/>
                      <a:pt x="5849" y="1161456"/>
                      <a:pt x="0" y="931303"/>
                    </a:cubicBezTo>
                    <a:close/>
                    <a:moveTo>
                      <a:pt x="536834" y="421694"/>
                    </a:moveTo>
                    <a:cubicBezTo>
                      <a:pt x="646682" y="464986"/>
                      <a:pt x="770110" y="489176"/>
                      <a:pt x="900586" y="490537"/>
                    </a:cubicBezTo>
                    <a:lnTo>
                      <a:pt x="900586" y="875390"/>
                    </a:lnTo>
                    <a:lnTo>
                      <a:pt x="448805" y="875390"/>
                    </a:lnTo>
                    <a:cubicBezTo>
                      <a:pt x="451150" y="709592"/>
                      <a:pt x="482649" y="554587"/>
                      <a:pt x="536834" y="421694"/>
                    </a:cubicBezTo>
                    <a:close/>
                    <a:moveTo>
                      <a:pt x="1356131" y="409527"/>
                    </a:moveTo>
                    <a:cubicBezTo>
                      <a:pt x="1415590" y="544412"/>
                      <a:pt x="1451132" y="703874"/>
                      <a:pt x="1455052" y="875390"/>
                    </a:cubicBezTo>
                    <a:lnTo>
                      <a:pt x="953521" y="875390"/>
                    </a:lnTo>
                    <a:lnTo>
                      <a:pt x="953521" y="491238"/>
                    </a:lnTo>
                    <a:cubicBezTo>
                      <a:pt x="1099303" y="490092"/>
                      <a:pt x="1236528" y="461431"/>
                      <a:pt x="1356131" y="409527"/>
                    </a:cubicBezTo>
                    <a:close/>
                    <a:moveTo>
                      <a:pt x="271202" y="273767"/>
                    </a:moveTo>
                    <a:cubicBezTo>
                      <a:pt x="330895" y="324894"/>
                      <a:pt x="401533" y="367494"/>
                      <a:pt x="480768" y="398692"/>
                    </a:cubicBezTo>
                    <a:cubicBezTo>
                      <a:pt x="424147" y="539118"/>
                      <a:pt x="390867" y="701724"/>
                      <a:pt x="388496" y="875390"/>
                    </a:cubicBezTo>
                    <a:lnTo>
                      <a:pt x="238" y="875390"/>
                    </a:lnTo>
                    <a:cubicBezTo>
                      <a:pt x="7162" y="640451"/>
                      <a:pt x="108645" y="428248"/>
                      <a:pt x="271202" y="273767"/>
                    </a:cubicBezTo>
                    <a:close/>
                    <a:moveTo>
                      <a:pt x="1605567" y="261436"/>
                    </a:moveTo>
                    <a:cubicBezTo>
                      <a:pt x="1775300" y="417133"/>
                      <a:pt x="1881942" y="634296"/>
                      <a:pt x="1889035" y="875390"/>
                    </a:cubicBezTo>
                    <a:lnTo>
                      <a:pt x="1515364" y="875390"/>
                    </a:lnTo>
                    <a:cubicBezTo>
                      <a:pt x="1511419" y="696081"/>
                      <a:pt x="1474168" y="529014"/>
                      <a:pt x="1413107" y="386152"/>
                    </a:cubicBezTo>
                    <a:cubicBezTo>
                      <a:pt x="1485941" y="353453"/>
                      <a:pt x="1551126" y="311628"/>
                      <a:pt x="1605567" y="261436"/>
                    </a:cubicBezTo>
                    <a:close/>
                    <a:moveTo>
                      <a:pt x="748157" y="19413"/>
                    </a:moveTo>
                    <a:cubicBezTo>
                      <a:pt x="649482" y="96557"/>
                      <a:pt x="565491" y="208310"/>
                      <a:pt x="504779" y="344256"/>
                    </a:cubicBezTo>
                    <a:cubicBezTo>
                      <a:pt x="432706" y="315858"/>
                      <a:pt x="368354" y="277545"/>
                      <a:pt x="313920" y="231604"/>
                    </a:cubicBezTo>
                    <a:cubicBezTo>
                      <a:pt x="434240" y="127070"/>
                      <a:pt x="583275" y="52667"/>
                      <a:pt x="748157" y="19413"/>
                    </a:cubicBezTo>
                    <a:close/>
                    <a:moveTo>
                      <a:pt x="1137621" y="18543"/>
                    </a:moveTo>
                    <a:cubicBezTo>
                      <a:pt x="1297904" y="50310"/>
                      <a:pt x="1443338" y="120918"/>
                      <a:pt x="1562575" y="219802"/>
                    </a:cubicBezTo>
                    <a:cubicBezTo>
                      <a:pt x="1512842" y="265093"/>
                      <a:pt x="1453308" y="302843"/>
                      <a:pt x="1386970" y="332857"/>
                    </a:cubicBezTo>
                    <a:cubicBezTo>
                      <a:pt x="1323718" y="199817"/>
                      <a:pt x="1237626" y="91674"/>
                      <a:pt x="1137621" y="18543"/>
                    </a:cubicBezTo>
                    <a:close/>
                    <a:moveTo>
                      <a:pt x="900586" y="1702"/>
                    </a:moveTo>
                    <a:lnTo>
                      <a:pt x="900586" y="430269"/>
                    </a:lnTo>
                    <a:cubicBezTo>
                      <a:pt x="778345" y="428899"/>
                      <a:pt x="662774" y="406468"/>
                      <a:pt x="560047" y="366408"/>
                    </a:cubicBezTo>
                    <a:cubicBezTo>
                      <a:pt x="637783" y="193348"/>
                      <a:pt x="753999" y="63227"/>
                      <a:pt x="890213" y="2203"/>
                    </a:cubicBezTo>
                    <a:close/>
                    <a:moveTo>
                      <a:pt x="953521" y="0"/>
                    </a:moveTo>
                    <a:lnTo>
                      <a:pt x="981035" y="1330"/>
                    </a:lnTo>
                    <a:cubicBezTo>
                      <a:pt x="1124068" y="53565"/>
                      <a:pt x="1247786" y="180867"/>
                      <a:pt x="1332000" y="354889"/>
                    </a:cubicBezTo>
                    <a:cubicBezTo>
                      <a:pt x="1219743" y="403080"/>
                      <a:pt x="1090709" y="429800"/>
                      <a:pt x="953521" y="430954"/>
                    </a:cubicBezTo>
                    <a:close/>
                  </a:path>
                </a:pathLst>
              </a:custGeom>
              <a:solidFill>
                <a:schemeClr val="bg1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lang="zh-CN" altLang="en-US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lang="zh-CN" altLang="en-US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lang="zh-CN" altLang="en-US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lang="zh-CN" altLang="en-US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>
                  <a:solidFill>
                    <a:srgbClr val="FFFFFF"/>
                  </a:solidFill>
                  <a:ea typeface="宋体"/>
                </a:endParaRPr>
              </a:p>
            </p:txBody>
          </p:sp>
        </p:grpSp>
      </p:grpSp>
      <p:sp>
        <p:nvSpPr>
          <p:cNvPr id="6161" name="矩形 1">
            <a:hlinkClick r:id="rId2" action="ppaction://hlinksldjump"/>
          </p:cNvPr>
          <p:cNvSpPr/>
          <p:nvPr/>
        </p:nvSpPr>
        <p:spPr>
          <a:xfrm>
            <a:off x="1835150" y="1685925"/>
            <a:ext cx="5788025" cy="460375"/>
          </a:xfrm>
          <a:prstGeom prst="rect">
            <a:avLst/>
          </a:prstGeom>
          <a:solidFill>
            <a:srgbClr val="E56666"/>
          </a:solidFill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lang="en-US" altLang="zh-CN"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·1 </a:t>
            </a:r>
            <a:r>
              <a:rPr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透镜</a:t>
            </a:r>
          </a:p>
        </p:txBody>
      </p:sp>
      <p:sp>
        <p:nvSpPr>
          <p:cNvPr id="6162" name="矩形 2">
            <a:hlinkClick r:id="rId3" action="ppaction://hlinksldjump"/>
          </p:cNvPr>
          <p:cNvSpPr/>
          <p:nvPr/>
        </p:nvSpPr>
        <p:spPr>
          <a:xfrm>
            <a:off x="1835150" y="2284413"/>
            <a:ext cx="5788025" cy="461962"/>
          </a:xfrm>
          <a:prstGeom prst="rect">
            <a:avLst/>
          </a:prstGeom>
          <a:solidFill>
            <a:srgbClr val="00B7CA"/>
          </a:solidFill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lang="en-US" altLang="zh-CN"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·2 </a:t>
            </a:r>
            <a:r>
              <a:rPr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凸透镜成像规律及其应用</a:t>
            </a:r>
          </a:p>
        </p:txBody>
      </p:sp>
      <p:pic>
        <p:nvPicPr>
          <p:cNvPr id="6163" name="Picture 7" descr="C:\Users\Administrator\Desktop\习题课件\返回框.png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01013" y="4130675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6164" name="矩形 27">
            <a:hlinkClick r:id="rId6" action="ppaction://hlinksldjump"/>
          </p:cNvPr>
          <p:cNvSpPr/>
          <p:nvPr/>
        </p:nvSpPr>
        <p:spPr>
          <a:xfrm>
            <a:off x="1835150" y="2859088"/>
            <a:ext cx="5788025" cy="460375"/>
          </a:xfrm>
          <a:prstGeom prst="rect">
            <a:avLst/>
          </a:prstGeom>
          <a:solidFill>
            <a:srgbClr val="FFC000"/>
          </a:solidFill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lang="en-US" altLang="zh-CN"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·3 </a:t>
            </a:r>
            <a:r>
              <a:rPr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神奇的眼睛</a:t>
            </a:r>
          </a:p>
        </p:txBody>
      </p:sp>
    </p:spTree>
    <p:extLst>
      <p:ext uri="{BB962C8B-B14F-4D97-AF65-F5344CB8AC3E}">
        <p14:creationId xmlns:p14="http://schemas.microsoft.com/office/powerpoint/2010/main" val="13354522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61" grpId="0" animBg="1"/>
      <p:bldP spid="6162" grpId="0" animBg="1"/>
      <p:bldP spid="6164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矩形 4"/>
          <p:cNvSpPr>
            <a:spLocks noChangeArrowheads="1"/>
          </p:cNvSpPr>
          <p:nvPr/>
        </p:nvSpPr>
        <p:spPr bwMode="auto">
          <a:xfrm>
            <a:off x="565150" y="760413"/>
            <a:ext cx="8023225" cy="3898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7505" indent="-35496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1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．【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2020·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福建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·2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分】小明只能看清近处的物体，而看不清远处的物体，来自远处某点的光会聚在他的视网膜前。那么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　　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)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7505" indent="25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A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．他可能患上近视眼，需用凸透镜矫正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7505" indent="25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B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．他可能患上近视眼，需用凹透镜矫正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7505" indent="25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C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．他可能患上远视眼，需用凸透镜矫正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7505" indent="25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D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．他可能患上远视眼，需用凹透镜矫正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45058" name="矩形 3"/>
          <p:cNvSpPr>
            <a:spLocks noChangeArrowheads="1"/>
          </p:cNvSpPr>
          <p:nvPr/>
        </p:nvSpPr>
        <p:spPr bwMode="auto">
          <a:xfrm>
            <a:off x="1908175" y="1924050"/>
            <a:ext cx="388938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lang="en-US" altLang="zh-CN" sz="2400" b="1" kern="0">
                <a:solidFill>
                  <a:srgbClr val="C00000"/>
                </a:solidFill>
                <a:latin typeface="Times New Roman"/>
              </a:rPr>
              <a:t>B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pic>
        <p:nvPicPr>
          <p:cNvPr id="45059" name="Picture 7" descr="C:\Users\Administrator\Desktop\习题课件\返回框.pn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50225" y="4146550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</p:spTree>
    <p:extLst>
      <p:ext uri="{BB962C8B-B14F-4D97-AF65-F5344CB8AC3E}">
        <p14:creationId xmlns:p14="http://schemas.microsoft.com/office/powerpoint/2010/main" val="197552808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45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8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矩形 4"/>
          <p:cNvSpPr>
            <a:spLocks noChangeArrowheads="1"/>
          </p:cNvSpPr>
          <p:nvPr/>
        </p:nvSpPr>
        <p:spPr bwMode="auto">
          <a:xfrm>
            <a:off x="565150" y="627063"/>
            <a:ext cx="8023225" cy="279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7505" indent="-35496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．【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2018·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福建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·2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分】在探究凸透镜成像特点实验中，蜡烛、凸透镜和光屏在光具座上的位置如图所示，此时能在光屏上看到烛焰清晰的像，若保持透镜位置不变，将蜡烛沿光具座向远离透镜的方向移动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10 cm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，调节光屏位置，可在光屏上看到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　　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)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99984908"/>
      </p:ext>
    </p:extLst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矩形 4"/>
          <p:cNvSpPr>
            <a:spLocks noChangeArrowheads="1"/>
          </p:cNvSpPr>
          <p:nvPr/>
        </p:nvSpPr>
        <p:spPr bwMode="auto">
          <a:xfrm>
            <a:off x="565150" y="1127125"/>
            <a:ext cx="8023225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7505" indent="25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A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．缩小的实像　　　　　</a:t>
            </a:r>
            <a:endParaRPr lang="en-US" altLang="zh-CN" sz="2400" b="1" kern="0">
              <a:solidFill>
                <a:prstClr val="black"/>
              </a:solidFill>
              <a:latin typeface="Times New Roman"/>
            </a:endParaRPr>
          </a:p>
          <a:p>
            <a:pPr marL="357505" indent="25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B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．放大的实像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7505" indent="25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C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．缩小的虚像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  </a:t>
            </a:r>
          </a:p>
          <a:p>
            <a:pPr marL="357505" indent="25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D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．放大的虚像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pic>
        <p:nvPicPr>
          <p:cNvPr id="47106" name="Picture 7" descr="C:\Users\Administrator\Desktop\习题课件\返回框.pn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50225" y="4146550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47107" name="Picture 5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284538" y="1498600"/>
            <a:ext cx="5346700" cy="1565275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47108" name="矩形 5"/>
          <p:cNvSpPr/>
          <p:nvPr/>
        </p:nvSpPr>
        <p:spPr>
          <a:xfrm>
            <a:off x="855663" y="1203325"/>
            <a:ext cx="501650" cy="78422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sz="4500" kern="0">
                <a:solidFill>
                  <a:srgbClr val="C00000"/>
                </a:solidFill>
                <a:latin typeface="Times New Roman" pitchFamily="18" charset="0"/>
              </a:rPr>
              <a:t>√</a:t>
            </a:r>
            <a:endParaRPr sz="4500" kern="0">
              <a:solidFill>
                <a:srgbClr val="C00000"/>
              </a:solidFill>
              <a:latin typeface="Times New Roman" pitchFamily="18" charset="0"/>
              <a:ea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708366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47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8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矩形 4"/>
          <p:cNvSpPr>
            <a:spLocks noChangeArrowheads="1"/>
          </p:cNvSpPr>
          <p:nvPr/>
        </p:nvSpPr>
        <p:spPr bwMode="auto">
          <a:xfrm>
            <a:off x="565150" y="668338"/>
            <a:ext cx="8023225" cy="111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7505" indent="-35496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3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．【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2017·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福建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·5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分】在信息化时代，照相机和手机都是常用的图像采集设备。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pic>
        <p:nvPicPr>
          <p:cNvPr id="48130" name="Picture 5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581150" y="1881188"/>
            <a:ext cx="5981700" cy="2419350"/>
          </a:xfrm>
          <a:prstGeom prst="rect">
            <a:avLst/>
          </a:prstGeom>
          <a:noFill/>
          <a:ln>
            <a:noFill/>
            <a:miter lim="800000"/>
          </a:ln>
        </p:spPr>
      </p:pic>
    </p:spTree>
    <p:extLst>
      <p:ext uri="{BB962C8B-B14F-4D97-AF65-F5344CB8AC3E}">
        <p14:creationId xmlns:p14="http://schemas.microsoft.com/office/powerpoint/2010/main" val="389484637"/>
      </p:ext>
    </p:extLst>
  </p:cSld>
  <p:clrMapOvr>
    <a:masterClrMapping/>
  </p:clrMapOvr>
  <p:transition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矩形 4"/>
          <p:cNvSpPr>
            <a:spLocks noChangeArrowheads="1"/>
          </p:cNvSpPr>
          <p:nvPr/>
        </p:nvSpPr>
        <p:spPr bwMode="auto">
          <a:xfrm>
            <a:off x="565150" y="668338"/>
            <a:ext cx="8023225" cy="334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7505" indent="-35496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(1)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如图甲所示，用照相机拍照时，在芯片上所成的像是倒立的、缩小的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 ______(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填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“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实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”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或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“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虚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”)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像。镜头靠近人时，像的大小将变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________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，此时像会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________(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填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“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靠近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”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或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“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远离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”)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透镜。用照相机拍摄远近不同的物体时，通过伸缩镜头，使像清晰地成在芯片上，这个操作过程便是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“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调焦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”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，如图乙所示。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49154" name="矩形 3"/>
          <p:cNvSpPr>
            <a:spLocks noChangeArrowheads="1"/>
          </p:cNvSpPr>
          <p:nvPr/>
        </p:nvSpPr>
        <p:spPr bwMode="auto">
          <a:xfrm>
            <a:off x="3276600" y="1203325"/>
            <a:ext cx="493713" cy="560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实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49155" name="矩形 5"/>
          <p:cNvSpPr>
            <a:spLocks noChangeArrowheads="1"/>
          </p:cNvSpPr>
          <p:nvPr/>
        </p:nvSpPr>
        <p:spPr bwMode="auto">
          <a:xfrm>
            <a:off x="3205163" y="1738313"/>
            <a:ext cx="493713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大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49156" name="矩形 6"/>
          <p:cNvSpPr>
            <a:spLocks noChangeArrowheads="1"/>
          </p:cNvSpPr>
          <p:nvPr/>
        </p:nvSpPr>
        <p:spPr bwMode="auto">
          <a:xfrm>
            <a:off x="6000750" y="1738313"/>
            <a:ext cx="803275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远离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1684570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49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 fill="hold"/>
                                        <p:tgtEl>
                                          <p:spTgt spid="49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 fill="hold"/>
                                        <p:tgtEl>
                                          <p:spTgt spid="49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4" grpId="0"/>
      <p:bldP spid="49155" grpId="0"/>
      <p:bldP spid="49156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矩形 4"/>
          <p:cNvSpPr>
            <a:spLocks noChangeArrowheads="1"/>
          </p:cNvSpPr>
          <p:nvPr/>
        </p:nvSpPr>
        <p:spPr bwMode="auto">
          <a:xfrm>
            <a:off x="468313" y="484188"/>
            <a:ext cx="82550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7505" indent="-35496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(2)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小敏同学发现手机不能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“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调焦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”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，但成像也基本清晰，她将手机拿到哥哥工作的大学实验室去探究，实验数据如表，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graphicFrame>
        <p:nvGraphicFramePr>
          <p:cNvPr id="50178" name="表格 2"/>
          <p:cNvGraphicFramePr>
            <a:graphicFrameLocks noGrp="1"/>
          </p:cNvGraphicFramePr>
          <p:nvPr/>
        </p:nvGraphicFramePr>
        <p:xfrm>
          <a:off x="1835150" y="1806575"/>
          <a:ext cx="5545138" cy="2928938"/>
        </p:xfrm>
        <a:graphic>
          <a:graphicData uri="http://schemas.openxmlformats.org/drawingml/2006/table">
            <a:tbl>
              <a:tblPr/>
              <a:tblGrid>
                <a:gridCol w="2189162"/>
                <a:gridCol w="1636712"/>
                <a:gridCol w="1719262"/>
              </a:tblGrid>
              <a:tr h="365125"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实验序号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47144" marR="47144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物距</a:t>
                      </a:r>
                      <a:r>
                        <a:rPr lang="en-US" altLang="zh-CN" sz="2400" b="1">
                          <a:latin typeface="Times New Roman"/>
                        </a:rPr>
                        <a:t>/m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47144" marR="47144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像距</a:t>
                      </a:r>
                      <a:r>
                        <a:rPr lang="en-US" altLang="zh-CN" sz="2400" b="1">
                          <a:latin typeface="Times New Roman"/>
                        </a:rPr>
                        <a:t>/cm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47144" marR="47144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</a:tr>
              <a:tr h="366712"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latin typeface="Times New Roman"/>
                        </a:rPr>
                        <a:t>1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47144" marR="47144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latin typeface="Times New Roman"/>
                        </a:rPr>
                        <a:t>10.00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47144" marR="47144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latin typeface="Times New Roman"/>
                        </a:rPr>
                        <a:t>0.500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47144" marR="47144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</a:tr>
              <a:tr h="365125"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latin typeface="Times New Roman"/>
                        </a:rPr>
                        <a:t>2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47144" marR="47144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latin typeface="Times New Roman"/>
                        </a:rPr>
                        <a:t>5.00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47144" marR="47144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latin typeface="Times New Roman"/>
                        </a:rPr>
                        <a:t>0.501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47144" marR="47144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</a:tr>
              <a:tr h="366712"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latin typeface="Times New Roman"/>
                        </a:rPr>
                        <a:t>3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47144" marR="47144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latin typeface="Times New Roman"/>
                        </a:rPr>
                        <a:t>2.00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47144" marR="47144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latin typeface="Times New Roman"/>
                        </a:rPr>
                        <a:t>0.502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47144" marR="47144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</a:tr>
              <a:tr h="365125"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latin typeface="Times New Roman"/>
                        </a:rPr>
                        <a:t>4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47144" marR="47144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latin typeface="Times New Roman"/>
                        </a:rPr>
                        <a:t>1.00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47144" marR="47144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latin typeface="Times New Roman"/>
                        </a:rPr>
                        <a:t>0.503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47144" marR="47144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</a:tr>
              <a:tr h="365125"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latin typeface="Times New Roman"/>
                        </a:rPr>
                        <a:t>5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47144" marR="47144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latin typeface="Times New Roman"/>
                        </a:rPr>
                        <a:t>0.50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47144" marR="47144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latin typeface="Times New Roman"/>
                        </a:rPr>
                        <a:t>0.505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47144" marR="47144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</a:tr>
              <a:tr h="366712"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latin typeface="Times New Roman"/>
                        </a:rPr>
                        <a:t>6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47144" marR="47144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latin typeface="Times New Roman"/>
                        </a:rPr>
                        <a:t>0.10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47144" marR="47144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latin typeface="Times New Roman"/>
                        </a:rPr>
                        <a:t>0.526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47144" marR="47144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</a:tr>
              <a:tr h="365125"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latin typeface="Times New Roman"/>
                        </a:rPr>
                        <a:t>7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47144" marR="47144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latin typeface="Times New Roman"/>
                        </a:rPr>
                        <a:t>0.05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47144" marR="47144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latin typeface="Times New Roman"/>
                        </a:rPr>
                        <a:t>0.556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47144" marR="47144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10554076"/>
      </p:ext>
    </p:extLst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矩形 4"/>
          <p:cNvSpPr>
            <a:spLocks noChangeArrowheads="1"/>
          </p:cNvSpPr>
          <p:nvPr/>
        </p:nvSpPr>
        <p:spPr bwMode="auto">
          <a:xfrm>
            <a:off x="565150" y="933450"/>
            <a:ext cx="8023225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7505" indent="-35496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	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根据表中数据，判断手机镜头的焦距大约为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7505" indent="25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A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5 m  </a:t>
            </a:r>
          </a:p>
          <a:p>
            <a:pPr marL="357505" indent="25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B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0.5 m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7505" indent="25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C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0.05 m  </a:t>
            </a:r>
          </a:p>
          <a:p>
            <a:pPr marL="357505" indent="25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D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0.005 m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51202" name="矩形 3"/>
          <p:cNvSpPr>
            <a:spLocks noChangeArrowheads="1"/>
          </p:cNvSpPr>
          <p:nvPr/>
        </p:nvSpPr>
        <p:spPr bwMode="auto">
          <a:xfrm>
            <a:off x="7164388" y="842963"/>
            <a:ext cx="407988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lang="en-US" altLang="zh-CN" sz="2400" b="1" kern="0">
                <a:solidFill>
                  <a:srgbClr val="C00000"/>
                </a:solidFill>
                <a:latin typeface="Times New Roman"/>
              </a:rPr>
              <a:t>D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75403856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51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2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矩形 4"/>
          <p:cNvSpPr>
            <a:spLocks noChangeArrowheads="1"/>
          </p:cNvSpPr>
          <p:nvPr/>
        </p:nvSpPr>
        <p:spPr bwMode="auto">
          <a:xfrm>
            <a:off x="565150" y="981075"/>
            <a:ext cx="82550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7505" indent="-35496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(3)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请分析，手机拍摄远近不同的物体不需要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“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调焦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”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的原因是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______________________________________________________________________________________________________________________________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52226" name="矩形 3"/>
          <p:cNvSpPr>
            <a:spLocks noChangeArrowheads="1"/>
          </p:cNvSpPr>
          <p:nvPr/>
        </p:nvSpPr>
        <p:spPr bwMode="auto">
          <a:xfrm>
            <a:off x="900113" y="1509713"/>
            <a:ext cx="7488238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因为这种照相机的焦距小，物距都远大于</a:t>
            </a:r>
            <a:r>
              <a:rPr lang="en-US" altLang="zh-CN" sz="2400" b="1" kern="0">
                <a:solidFill>
                  <a:srgbClr val="C00000"/>
                </a:solidFill>
                <a:latin typeface="Times New Roman"/>
              </a:rPr>
              <a:t>2</a:t>
            </a: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倍焦距，像距接近焦距，这样远近不同的物体成像的位置相差不大，所以不用调节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pic>
        <p:nvPicPr>
          <p:cNvPr id="52227" name="Picture 7" descr="C:\Users\Administrator\Desktop\习题课件\返回框.pn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50225" y="4146550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</p:spTree>
    <p:extLst>
      <p:ext uri="{BB962C8B-B14F-4D97-AF65-F5344CB8AC3E}">
        <p14:creationId xmlns:p14="http://schemas.microsoft.com/office/powerpoint/2010/main" val="147552621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52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6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矩形 4"/>
          <p:cNvSpPr>
            <a:spLocks noChangeArrowheads="1"/>
          </p:cNvSpPr>
          <p:nvPr/>
        </p:nvSpPr>
        <p:spPr bwMode="auto">
          <a:xfrm>
            <a:off x="522288" y="631825"/>
            <a:ext cx="8023225" cy="3884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7505" indent="-35496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4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．【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2019·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福建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·6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分】在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“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探究凸透镜成像规律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”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的实验中：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7505" indent="-35496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(1) 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需要将凸透镜、蜡烛和光屏安装在光具座上，置于中间位置的应是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____________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7505" indent="-35496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(2)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调好装置，将蜡烛放在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倍焦距之外，光屏上能成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________ (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填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“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放大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”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或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“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缩小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”)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、倒立的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______(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填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“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实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”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或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“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虚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”)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像。生活中常用的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__________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是利用这一成像规律制作的。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53250" name="矩形 2"/>
          <p:cNvSpPr>
            <a:spLocks noChangeArrowheads="1"/>
          </p:cNvSpPr>
          <p:nvPr/>
        </p:nvSpPr>
        <p:spPr bwMode="auto">
          <a:xfrm>
            <a:off x="2955925" y="1673225"/>
            <a:ext cx="1111250" cy="560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凸透镜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53251" name="矩形 5"/>
          <p:cNvSpPr>
            <a:spLocks noChangeArrowheads="1"/>
          </p:cNvSpPr>
          <p:nvPr/>
        </p:nvSpPr>
        <p:spPr bwMode="auto">
          <a:xfrm>
            <a:off x="1198563" y="2770188"/>
            <a:ext cx="803275" cy="560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缩小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53252" name="矩形 6"/>
          <p:cNvSpPr>
            <a:spLocks noChangeArrowheads="1"/>
          </p:cNvSpPr>
          <p:nvPr/>
        </p:nvSpPr>
        <p:spPr bwMode="auto">
          <a:xfrm>
            <a:off x="6526213" y="2770188"/>
            <a:ext cx="495300" cy="560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实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53253" name="矩形 7"/>
          <p:cNvSpPr>
            <a:spLocks noChangeArrowheads="1"/>
          </p:cNvSpPr>
          <p:nvPr/>
        </p:nvSpPr>
        <p:spPr bwMode="auto">
          <a:xfrm>
            <a:off x="4467225" y="3343275"/>
            <a:ext cx="1112838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照相机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0115569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53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 fill="hold"/>
                                        <p:tgtEl>
                                          <p:spTgt spid="53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 fill="hold"/>
                                        <p:tgtEl>
                                          <p:spTgt spid="53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 fill="hold"/>
                                        <p:tgtEl>
                                          <p:spTgt spid="53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0" grpId="0"/>
      <p:bldP spid="53251" grpId="0"/>
      <p:bldP spid="53252" grpId="0"/>
      <p:bldP spid="53253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矩形 4"/>
          <p:cNvSpPr>
            <a:spLocks noChangeArrowheads="1"/>
          </p:cNvSpPr>
          <p:nvPr/>
        </p:nvSpPr>
        <p:spPr bwMode="auto">
          <a:xfrm>
            <a:off x="565150" y="838200"/>
            <a:ext cx="8023225" cy="223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7505" indent="-35496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(3) 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将蜡烛移至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1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、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倍焦距之间某处，光屏上成清晰的像。若烛焰中心下降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1 cm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，光屏上的像会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______(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填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“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向上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”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或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“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向下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”)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移动，移动的距离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______(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填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“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大于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”“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小于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”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或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“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等于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”)1 cm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54274" name="矩形 3"/>
          <p:cNvSpPr>
            <a:spLocks noChangeArrowheads="1"/>
          </p:cNvSpPr>
          <p:nvPr/>
        </p:nvSpPr>
        <p:spPr bwMode="auto">
          <a:xfrm>
            <a:off x="6072188" y="1347788"/>
            <a:ext cx="803275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向上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pic>
        <p:nvPicPr>
          <p:cNvPr id="54275" name="Picture 7" descr="C:\Users\Administrator\Desktop\习题课件\返回框.pn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50225" y="4146550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54276" name="矩形 5"/>
          <p:cNvSpPr>
            <a:spLocks noChangeArrowheads="1"/>
          </p:cNvSpPr>
          <p:nvPr/>
        </p:nvSpPr>
        <p:spPr bwMode="auto">
          <a:xfrm>
            <a:off x="4643438" y="1924050"/>
            <a:ext cx="803275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大于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pic>
        <p:nvPicPr>
          <p:cNvPr id="54277" name="New picture"/>
          <p:cNvPicPr/>
          <p:nvPr/>
        </p:nvPicPr>
        <p:blipFill>
          <a:blip r:embed="rId5"/>
          <a:stretch>
            <a:fillRect/>
          </a:stretch>
        </p:blipFill>
        <p:spPr>
          <a:xfrm>
            <a:off x="10566400" y="11950700"/>
            <a:ext cx="330200" cy="254000"/>
          </a:xfrm>
          <a:prstGeom prst="cube">
            <a:avLst/>
          </a:prstGeom>
        </p:spPr>
      </p:pic>
    </p:spTree>
    <p:extLst>
      <p:ext uri="{BB962C8B-B14F-4D97-AF65-F5344CB8AC3E}">
        <p14:creationId xmlns:p14="http://schemas.microsoft.com/office/powerpoint/2010/main" val="429478267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54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 fill="hold"/>
                                        <p:tgtEl>
                                          <p:spTgt spid="54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4" grpId="0"/>
      <p:bldP spid="5427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矩形 15"/>
          <p:cNvSpPr>
            <a:spLocks noChangeArrowheads="1"/>
          </p:cNvSpPr>
          <p:nvPr/>
        </p:nvSpPr>
        <p:spPr bwMode="auto">
          <a:xfrm>
            <a:off x="539750" y="614363"/>
            <a:ext cx="6985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sz="2400" b="1" kern="0">
                <a:solidFill>
                  <a:srgbClr val="E46C0A"/>
                </a:solidFill>
                <a:latin typeface="Times New Roman" pitchFamily="18" charset="0"/>
              </a:rPr>
              <a:t>知识点</a:t>
            </a:r>
            <a:r>
              <a:rPr lang="en-US" altLang="zh-CN" sz="2400" b="1" kern="0">
                <a:solidFill>
                  <a:srgbClr val="E46C0A"/>
                </a:solidFill>
                <a:latin typeface="Times New Roman" pitchFamily="18" charset="0"/>
              </a:rPr>
              <a:t>1    </a:t>
            </a:r>
            <a:r>
              <a:rPr sz="2400" b="1" kern="0">
                <a:solidFill>
                  <a:srgbClr val="E46C0A"/>
                </a:solidFill>
                <a:latin typeface="Times New Roman" pitchFamily="18" charset="0"/>
              </a:rPr>
              <a:t>透镜</a:t>
            </a:r>
          </a:p>
        </p:txBody>
      </p:sp>
      <p:sp>
        <p:nvSpPr>
          <p:cNvPr id="7170" name="Text Box 22"/>
          <p:cNvSpPr txBox="1">
            <a:spLocks noChangeArrowheads="1"/>
          </p:cNvSpPr>
          <p:nvPr/>
        </p:nvSpPr>
        <p:spPr bwMode="auto">
          <a:xfrm>
            <a:off x="611188" y="1247775"/>
            <a:ext cx="8115300" cy="168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539750" indent="-539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marL="357505" indent="-35496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1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．凸透镜和凹透镜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725805" indent="-354330" algn="just">
              <a:lnSpc>
                <a:spcPct val="150000"/>
              </a:lnSpc>
            </a:pP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凸透镜：中间厚，边缘薄，对光线具有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________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作用。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725805" indent="-354330" algn="just">
              <a:lnSpc>
                <a:spcPct val="150000"/>
              </a:lnSpc>
            </a:pP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凹透镜：中间薄，边缘厚，对光线具有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________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作用。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7171" name="矩形 7"/>
          <p:cNvSpPr/>
          <p:nvPr/>
        </p:nvSpPr>
        <p:spPr>
          <a:xfrm>
            <a:off x="6546850" y="1884363"/>
            <a:ext cx="803275" cy="46196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会聚</a:t>
            </a:r>
            <a:endParaRPr kern="0">
              <a:solidFill>
                <a:prstClr val="black"/>
              </a:solidFill>
            </a:endParaRPr>
          </a:p>
        </p:txBody>
      </p:sp>
      <p:sp>
        <p:nvSpPr>
          <p:cNvPr id="7172" name="矩形 8"/>
          <p:cNvSpPr/>
          <p:nvPr/>
        </p:nvSpPr>
        <p:spPr>
          <a:xfrm>
            <a:off x="6535738" y="2447925"/>
            <a:ext cx="803275" cy="46196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发散</a:t>
            </a:r>
            <a:endParaRPr ker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316979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 fill="hold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/>
      <p:bldP spid="717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7" name="Picture 7" descr="C:\Users\Administrator\Desktop\习题课件\返回框.pn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01013" y="4122738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9218" name="Text Box 22"/>
          <p:cNvSpPr txBox="1">
            <a:spLocks noChangeArrowheads="1"/>
          </p:cNvSpPr>
          <p:nvPr/>
        </p:nvSpPr>
        <p:spPr bwMode="auto">
          <a:xfrm>
            <a:off x="611188" y="555625"/>
            <a:ext cx="8115300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539750" indent="-539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marL="357505" indent="-35496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．透镜三条特殊光线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graphicFrame>
        <p:nvGraphicFramePr>
          <p:cNvPr id="9219" name="表格 2"/>
          <p:cNvGraphicFramePr>
            <a:graphicFrameLocks noGrp="1"/>
          </p:cNvGraphicFramePr>
          <p:nvPr/>
        </p:nvGraphicFramePr>
        <p:xfrm>
          <a:off x="1331912" y="1203325"/>
          <a:ext cx="6264275" cy="3455988"/>
        </p:xfrm>
        <a:graphic>
          <a:graphicData uri="http://schemas.openxmlformats.org/drawingml/2006/table">
            <a:tbl>
              <a:tblPr/>
              <a:tblGrid>
                <a:gridCol w="2397125"/>
                <a:gridCol w="1933575"/>
                <a:gridCol w="1933575"/>
              </a:tblGrid>
              <a:tr h="863600"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入射光线平行于主光轴</a:t>
                      </a:r>
                      <a:endParaRPr lang="zh-CN" altLang="zh-CN" sz="10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68577" marR="68577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入射光线过焦点</a:t>
                      </a:r>
                      <a:endParaRPr lang="zh-CN" altLang="zh-CN" sz="10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68577" marR="68577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入射光线过光心</a:t>
                      </a:r>
                      <a:endParaRPr lang="zh-CN" altLang="zh-CN" sz="10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68577" marR="68577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</a:tr>
              <a:tr h="1296988"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zh-CN" altLang="zh-CN" sz="10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68577" marR="68577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zh-CN" altLang="zh-CN" sz="10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68577" marR="68577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zh-CN" altLang="zh-CN" sz="10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68577" marR="68577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</a:tr>
              <a:tr h="1295400"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zh-CN" altLang="zh-CN" sz="10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68577" marR="68577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zh-CN" altLang="zh-CN" sz="10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68577" marR="68577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zh-CN" altLang="zh-CN" sz="10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68577" marR="68577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9237" name="Picture 18" descr="F:\邵\21春\物理\点拨中考\word\讲本\图+43.tif"/>
          <p:cNvPicPr>
            <a:picLocks noChangeAspect="1"/>
          </p:cNvPicPr>
          <p:nvPr/>
        </p:nvPicPr>
        <p:blipFill>
          <a:blip r:embed="rId5" r:link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547813" y="2289175"/>
            <a:ext cx="1943100" cy="914400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9238" name="Picture 17" descr="F:\邵\21春\物理\点拨中考\word\讲本\图+44.tif"/>
          <p:cNvPicPr>
            <a:picLocks noChangeAspect="1"/>
          </p:cNvPicPr>
          <p:nvPr/>
        </p:nvPicPr>
        <p:blipFill>
          <a:blip r:embed="rId7" r:link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746500" y="2284413"/>
            <a:ext cx="1814513" cy="863600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9239" name="Picture 16" descr="F:\邵\21春\物理\点拨中考\word\讲本\图+45.tif"/>
          <p:cNvPicPr>
            <a:picLocks noChangeAspect="1"/>
          </p:cNvPicPr>
          <p:nvPr/>
        </p:nvPicPr>
        <p:blipFill>
          <a:blip r:embed="rId9" r:link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661025" y="2284413"/>
            <a:ext cx="1943100" cy="881062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9240" name="Picture 15" descr="F:\邵\21春\物理\点拨中考\word\讲本\图+46.tif"/>
          <p:cNvPicPr>
            <a:picLocks noChangeAspect="1"/>
          </p:cNvPicPr>
          <p:nvPr/>
        </p:nvPicPr>
        <p:blipFill>
          <a:blip r:embed="rId11" r:link="rId1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619250" y="3562350"/>
            <a:ext cx="1976438" cy="962025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9241" name="Picture 14" descr="F:\邵\21春\物理\点拨中考\word\讲本\图+47.tif"/>
          <p:cNvPicPr>
            <a:picLocks noChangeAspect="1"/>
          </p:cNvPicPr>
          <p:nvPr/>
        </p:nvPicPr>
        <p:blipFill>
          <a:blip r:embed="rId13" r:link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686175" y="3681413"/>
            <a:ext cx="1943100" cy="963612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9242" name="Picture 13" descr="F:\邵\21春\物理\点拨中考\word\讲本\图+48.tif"/>
          <p:cNvPicPr>
            <a:picLocks noChangeAspect="1"/>
          </p:cNvPicPr>
          <p:nvPr/>
        </p:nvPicPr>
        <p:blipFill>
          <a:blip r:embed="rId15" r:link="rId1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689600" y="3654425"/>
            <a:ext cx="1858963" cy="865188"/>
          </a:xfrm>
          <a:prstGeom prst="rect">
            <a:avLst/>
          </a:prstGeom>
          <a:noFill/>
          <a:ln>
            <a:noFill/>
            <a:miter lim="800000"/>
          </a:ln>
        </p:spPr>
      </p:pic>
    </p:spTree>
    <p:extLst>
      <p:ext uri="{BB962C8B-B14F-4D97-AF65-F5344CB8AC3E}">
        <p14:creationId xmlns:p14="http://schemas.microsoft.com/office/powerpoint/2010/main" val="1585936271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265" name="表格 3"/>
          <p:cNvGraphicFramePr>
            <a:graphicFrameLocks noGrp="1"/>
          </p:cNvGraphicFramePr>
          <p:nvPr/>
        </p:nvGraphicFramePr>
        <p:xfrm>
          <a:off x="539750" y="1096962"/>
          <a:ext cx="7993062" cy="3457574"/>
        </p:xfrm>
        <a:graphic>
          <a:graphicData uri="http://schemas.openxmlformats.org/drawingml/2006/table">
            <a:tbl>
              <a:tblPr/>
              <a:tblGrid>
                <a:gridCol w="1079500"/>
                <a:gridCol w="2305050"/>
                <a:gridCol w="1266825"/>
                <a:gridCol w="2117725"/>
                <a:gridCol w="1223962"/>
              </a:tblGrid>
              <a:tr h="436562"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物距</a:t>
                      </a:r>
                      <a:r>
                        <a:rPr lang="en-US" altLang="zh-CN" sz="2400" b="1" i="1">
                          <a:latin typeface="Times New Roman"/>
                        </a:rPr>
                        <a:t>u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16970" marR="16970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光路图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16970" marR="16970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相距</a:t>
                      </a:r>
                      <a:r>
                        <a:rPr lang="en-US" altLang="zh-CN" sz="2400" b="1" i="1">
                          <a:latin typeface="Times New Roman"/>
                        </a:rPr>
                        <a:t>v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16970" marR="16970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成像特点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16970" marR="16970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应用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16970" marR="16970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</a:tr>
              <a:tr h="1004888"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spcAft>
                          <a:spcPct val="0"/>
                        </a:spcAft>
                      </a:pPr>
                      <a:r>
                        <a:rPr lang="en-US" altLang="zh-CN" sz="2400" b="1" i="1">
                          <a:latin typeface="Times New Roman"/>
                        </a:rPr>
                        <a:t>u</a:t>
                      </a:r>
                      <a:r>
                        <a:rPr lang="en-US" altLang="zh-CN" sz="2400" b="1">
                          <a:latin typeface="Times New Roman"/>
                        </a:rPr>
                        <a:t>&gt;2</a:t>
                      </a:r>
                      <a:r>
                        <a:rPr lang="en-US" altLang="zh-CN" sz="2400" b="1" i="1">
                          <a:latin typeface="Times New Roman"/>
                        </a:rPr>
                        <a:t>f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16970" marR="16970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spcAft>
                          <a:spcPct val="0"/>
                        </a:spcAft>
                      </a:pP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16970" marR="16970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spcAft>
                          <a:spcPct val="0"/>
                        </a:spcAft>
                      </a:pPr>
                      <a:r>
                        <a:rPr lang="en-US" altLang="zh-CN" sz="2400" b="1" i="1">
                          <a:latin typeface="Times New Roman"/>
                        </a:rPr>
                        <a:t>f</a:t>
                      </a:r>
                      <a:r>
                        <a:rPr lang="en-US" altLang="zh-CN" sz="2400" b="1">
                          <a:latin typeface="Times New Roman"/>
                        </a:rPr>
                        <a:t>&lt;</a:t>
                      </a:r>
                      <a:r>
                        <a:rPr lang="en-US" altLang="zh-CN" sz="2400" b="1" i="1">
                          <a:latin typeface="Times New Roman"/>
                        </a:rPr>
                        <a:t>v</a:t>
                      </a:r>
                      <a:r>
                        <a:rPr lang="en-US" altLang="zh-CN" sz="2400" b="1">
                          <a:latin typeface="Times New Roman"/>
                        </a:rPr>
                        <a:t>&lt;2</a:t>
                      </a:r>
                      <a:r>
                        <a:rPr lang="en-US" altLang="zh-CN" sz="2400" b="1" i="1">
                          <a:latin typeface="Times New Roman"/>
                        </a:rPr>
                        <a:t>f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16970" marR="16970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latin typeface="Times New Roman"/>
                        </a:rPr>
                        <a:t>____</a:t>
                      </a: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立、缩小、</a:t>
                      </a:r>
                      <a:r>
                        <a:rPr lang="en-US" altLang="zh-CN" sz="2400" b="1">
                          <a:latin typeface="Times New Roman"/>
                        </a:rPr>
                        <a:t>____</a:t>
                      </a: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像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16970" marR="16970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照相机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16970" marR="16970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</a:tr>
              <a:tr h="1090612"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spcAft>
                          <a:spcPct val="0"/>
                        </a:spcAft>
                      </a:pPr>
                      <a:r>
                        <a:rPr lang="en-US" altLang="zh-CN" sz="2400" b="1" i="1">
                          <a:latin typeface="Times New Roman"/>
                        </a:rPr>
                        <a:t>u</a:t>
                      </a: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＝</a:t>
                      </a:r>
                      <a:r>
                        <a:rPr lang="en-US" altLang="zh-CN" sz="2400" b="1">
                          <a:latin typeface="Times New Roman"/>
                        </a:rPr>
                        <a:t>2</a:t>
                      </a:r>
                      <a:r>
                        <a:rPr lang="en-US" altLang="zh-CN" sz="2400" b="1" i="1">
                          <a:latin typeface="Times New Roman"/>
                        </a:rPr>
                        <a:t>f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16970" marR="16970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spcAft>
                          <a:spcPct val="0"/>
                        </a:spcAft>
                      </a:pP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16970" marR="16970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spcAft>
                          <a:spcPct val="0"/>
                        </a:spcAft>
                      </a:pPr>
                      <a:r>
                        <a:rPr lang="en-US" altLang="zh-CN" sz="2400" b="1" i="1">
                          <a:latin typeface="Times New Roman"/>
                        </a:rPr>
                        <a:t>v</a:t>
                      </a: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＝</a:t>
                      </a:r>
                      <a:r>
                        <a:rPr lang="en-US" altLang="zh-CN" sz="2400" b="1">
                          <a:latin typeface="Times New Roman"/>
                        </a:rPr>
                        <a:t>2</a:t>
                      </a:r>
                      <a:r>
                        <a:rPr lang="en-US" altLang="zh-CN" sz="2400" b="1" i="1">
                          <a:latin typeface="Times New Roman"/>
                        </a:rPr>
                        <a:t>f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16970" marR="16970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latin typeface="Times New Roman"/>
                        </a:rPr>
                        <a:t>____</a:t>
                      </a: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立、</a:t>
                      </a:r>
                      <a:r>
                        <a:rPr lang="en-US" altLang="zh-CN" sz="2400" b="1">
                          <a:latin typeface="Times New Roman"/>
                        </a:rPr>
                        <a:t>_____</a:t>
                      </a: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、</a:t>
                      </a:r>
                      <a:r>
                        <a:rPr lang="en-US" altLang="zh-CN" sz="2400" b="1">
                          <a:latin typeface="Times New Roman"/>
                        </a:rPr>
                        <a:t>____</a:t>
                      </a: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像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16970" marR="16970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测焦距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16970" marR="16970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</a:tr>
              <a:tr h="925512"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spcAft>
                          <a:spcPct val="0"/>
                        </a:spcAft>
                      </a:pPr>
                      <a:r>
                        <a:rPr lang="en-US" altLang="zh-CN" sz="2400" b="1" i="1">
                          <a:latin typeface="Times New Roman"/>
                        </a:rPr>
                        <a:t>f</a:t>
                      </a:r>
                      <a:r>
                        <a:rPr lang="en-US" altLang="zh-CN" sz="2400" b="1">
                          <a:latin typeface="Times New Roman"/>
                        </a:rPr>
                        <a:t>&lt;</a:t>
                      </a:r>
                      <a:r>
                        <a:rPr lang="en-US" altLang="zh-CN" sz="2400" b="1" i="1">
                          <a:latin typeface="Times New Roman"/>
                        </a:rPr>
                        <a:t>u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  <a:p>
                      <a:pPr marL="357188" lvl="0" indent="-354012" algn="ctr"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latin typeface="Times New Roman"/>
                        </a:rPr>
                        <a:t>&lt;2</a:t>
                      </a:r>
                      <a:r>
                        <a:rPr lang="en-US" altLang="zh-CN" sz="2400" b="1" i="1">
                          <a:latin typeface="Times New Roman"/>
                        </a:rPr>
                        <a:t>f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16970" marR="16970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spcAft>
                          <a:spcPct val="0"/>
                        </a:spcAft>
                      </a:pP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16970" marR="16970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spcAft>
                          <a:spcPct val="0"/>
                        </a:spcAft>
                      </a:pPr>
                      <a:r>
                        <a:rPr lang="en-US" altLang="zh-CN" sz="2400" b="1" i="1">
                          <a:latin typeface="Times New Roman"/>
                        </a:rPr>
                        <a:t>v</a:t>
                      </a:r>
                      <a:r>
                        <a:rPr lang="en-US" altLang="zh-CN" sz="2400" b="1">
                          <a:latin typeface="Times New Roman"/>
                        </a:rPr>
                        <a:t>&gt;2</a:t>
                      </a:r>
                      <a:r>
                        <a:rPr lang="en-US" altLang="zh-CN" sz="2400" b="1" i="1">
                          <a:latin typeface="Times New Roman"/>
                        </a:rPr>
                        <a:t>f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16970" marR="16970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latin typeface="Times New Roman"/>
                        </a:rPr>
                        <a:t>____</a:t>
                      </a: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立、</a:t>
                      </a:r>
                      <a:r>
                        <a:rPr lang="en-US" altLang="zh-CN" sz="2400" b="1">
                          <a:latin typeface="Times New Roman"/>
                        </a:rPr>
                        <a:t>_____</a:t>
                      </a: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、</a:t>
                      </a:r>
                      <a:r>
                        <a:rPr lang="en-US" altLang="zh-CN" sz="2400" b="1">
                          <a:latin typeface="Times New Roman"/>
                        </a:rPr>
                        <a:t>____</a:t>
                      </a: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像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16970" marR="16970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投影仪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16970" marR="16970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1297" name="矩形 15"/>
          <p:cNvSpPr>
            <a:spLocks noChangeArrowheads="1"/>
          </p:cNvSpPr>
          <p:nvPr/>
        </p:nvSpPr>
        <p:spPr bwMode="auto">
          <a:xfrm>
            <a:off x="539750" y="614363"/>
            <a:ext cx="6985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sz="2400" b="1" kern="0">
                <a:solidFill>
                  <a:srgbClr val="E46C0A"/>
                </a:solidFill>
                <a:latin typeface="Times New Roman" pitchFamily="18" charset="0"/>
              </a:rPr>
              <a:t>知识点</a:t>
            </a:r>
            <a:r>
              <a:rPr lang="en-US" altLang="zh-CN" sz="2400" b="1" kern="0">
                <a:solidFill>
                  <a:srgbClr val="E46C0A"/>
                </a:solidFill>
                <a:latin typeface="Times New Roman" pitchFamily="18" charset="0"/>
              </a:rPr>
              <a:t>2      </a:t>
            </a:r>
            <a:r>
              <a:rPr sz="2400" b="1" kern="0">
                <a:solidFill>
                  <a:srgbClr val="E46C0A"/>
                </a:solidFill>
                <a:latin typeface="Times New Roman" pitchFamily="18" charset="0"/>
              </a:rPr>
              <a:t>凸透镜成像规律及其应用</a:t>
            </a:r>
          </a:p>
        </p:txBody>
      </p:sp>
      <p:sp>
        <p:nvSpPr>
          <p:cNvPr id="11298" name="矩形 5"/>
          <p:cNvSpPr/>
          <p:nvPr/>
        </p:nvSpPr>
        <p:spPr>
          <a:xfrm>
            <a:off x="5275263" y="1620838"/>
            <a:ext cx="493712" cy="46037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倒</a:t>
            </a:r>
            <a:endParaRPr kern="0">
              <a:solidFill>
                <a:prstClr val="black"/>
              </a:solidFill>
            </a:endParaRPr>
          </a:p>
        </p:txBody>
      </p:sp>
      <p:sp>
        <p:nvSpPr>
          <p:cNvPr id="11299" name="矩形 6"/>
          <p:cNvSpPr/>
          <p:nvPr/>
        </p:nvSpPr>
        <p:spPr>
          <a:xfrm>
            <a:off x="5689600" y="1970088"/>
            <a:ext cx="492125" cy="46196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实</a:t>
            </a:r>
            <a:endParaRPr kern="0">
              <a:solidFill>
                <a:prstClr val="black"/>
              </a:solidFill>
            </a:endParaRPr>
          </a:p>
        </p:txBody>
      </p:sp>
      <p:sp>
        <p:nvSpPr>
          <p:cNvPr id="11300" name="矩形 7"/>
          <p:cNvSpPr/>
          <p:nvPr/>
        </p:nvSpPr>
        <p:spPr>
          <a:xfrm>
            <a:off x="5316538" y="2640013"/>
            <a:ext cx="493712" cy="46196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倒</a:t>
            </a:r>
            <a:endParaRPr kern="0">
              <a:solidFill>
                <a:prstClr val="black"/>
              </a:solidFill>
            </a:endParaRPr>
          </a:p>
        </p:txBody>
      </p:sp>
      <p:sp>
        <p:nvSpPr>
          <p:cNvPr id="11301" name="矩形 8"/>
          <p:cNvSpPr/>
          <p:nvPr/>
        </p:nvSpPr>
        <p:spPr>
          <a:xfrm>
            <a:off x="6432550" y="2655888"/>
            <a:ext cx="803275" cy="46196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等大</a:t>
            </a:r>
            <a:endParaRPr kern="0">
              <a:solidFill>
                <a:prstClr val="black"/>
              </a:solidFill>
            </a:endParaRPr>
          </a:p>
        </p:txBody>
      </p:sp>
      <p:sp>
        <p:nvSpPr>
          <p:cNvPr id="11302" name="矩形 10"/>
          <p:cNvSpPr/>
          <p:nvPr/>
        </p:nvSpPr>
        <p:spPr>
          <a:xfrm>
            <a:off x="5664200" y="3016250"/>
            <a:ext cx="495300" cy="46196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实</a:t>
            </a:r>
            <a:endParaRPr kern="0">
              <a:solidFill>
                <a:prstClr val="black"/>
              </a:solidFill>
            </a:endParaRPr>
          </a:p>
        </p:txBody>
      </p:sp>
      <p:sp>
        <p:nvSpPr>
          <p:cNvPr id="11303" name="矩形 11"/>
          <p:cNvSpPr/>
          <p:nvPr/>
        </p:nvSpPr>
        <p:spPr>
          <a:xfrm>
            <a:off x="5292725" y="3660775"/>
            <a:ext cx="493713" cy="46196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倒</a:t>
            </a:r>
            <a:endParaRPr kern="0">
              <a:solidFill>
                <a:prstClr val="black"/>
              </a:solidFill>
            </a:endParaRPr>
          </a:p>
        </p:txBody>
      </p:sp>
      <p:pic>
        <p:nvPicPr>
          <p:cNvPr id="11304" name="Picture 19" descr="F:\邵\21春\物理\点拨中考\word\讲本\图+49.tif"/>
          <p:cNvPicPr>
            <a:picLocks noChangeAspect="1"/>
          </p:cNvPicPr>
          <p:nvPr/>
        </p:nvPicPr>
        <p:blipFill>
          <a:blip r:embed="rId3" r:link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738313" y="1631950"/>
            <a:ext cx="1754187" cy="862013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11305" name="Picture 18" descr="F:\邵\21春\物理\点拨中考\word\讲本\图+51.tif"/>
          <p:cNvPicPr>
            <a:picLocks noChangeAspect="1"/>
          </p:cNvPicPr>
          <p:nvPr/>
        </p:nvPicPr>
        <p:blipFill>
          <a:blip r:embed="rId5" r:link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619250" y="2649538"/>
            <a:ext cx="1871663" cy="785812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11306" name="Picture 17" descr="F:\邵\21春\物理\点拨中考\word\讲本\图+51新.tif"/>
          <p:cNvPicPr>
            <a:picLocks noChangeAspect="1"/>
          </p:cNvPicPr>
          <p:nvPr/>
        </p:nvPicPr>
        <p:blipFill>
          <a:blip r:embed="rId7" r:link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674813" y="3670300"/>
            <a:ext cx="2170112" cy="825500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11307" name="矩形 13"/>
          <p:cNvSpPr/>
          <p:nvPr/>
        </p:nvSpPr>
        <p:spPr>
          <a:xfrm>
            <a:off x="6419850" y="3644900"/>
            <a:ext cx="803275" cy="46196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放大</a:t>
            </a:r>
            <a:endParaRPr kern="0">
              <a:solidFill>
                <a:prstClr val="black"/>
              </a:solidFill>
            </a:endParaRPr>
          </a:p>
        </p:txBody>
      </p:sp>
      <p:sp>
        <p:nvSpPr>
          <p:cNvPr id="11308" name="矩形 14"/>
          <p:cNvSpPr/>
          <p:nvPr/>
        </p:nvSpPr>
        <p:spPr>
          <a:xfrm>
            <a:off x="5645150" y="4029075"/>
            <a:ext cx="493713" cy="46196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实</a:t>
            </a:r>
            <a:endParaRPr ker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537442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11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 fill="hold"/>
                                        <p:tgtEl>
                                          <p:spTgt spid="11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 fill="hold"/>
                                        <p:tgtEl>
                                          <p:spTgt spid="11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 fill="hold"/>
                                        <p:tgtEl>
                                          <p:spTgt spid="11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 fill="hold"/>
                                        <p:tgtEl>
                                          <p:spTgt spid="11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 fill="hold"/>
                                        <p:tgtEl>
                                          <p:spTgt spid="11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 fill="hold"/>
                                        <p:tgtEl>
                                          <p:spTgt spid="11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 fill="hold"/>
                                        <p:tgtEl>
                                          <p:spTgt spid="11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98" grpId="0"/>
      <p:bldP spid="11299" grpId="0"/>
      <p:bldP spid="11300" grpId="0"/>
      <p:bldP spid="11301" grpId="0"/>
      <p:bldP spid="11302" grpId="0"/>
      <p:bldP spid="11303" grpId="0"/>
      <p:bldP spid="11307" grpId="0"/>
      <p:bldP spid="1130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313" name="表格 3"/>
          <p:cNvGraphicFramePr>
            <a:graphicFrameLocks noGrp="1"/>
          </p:cNvGraphicFramePr>
          <p:nvPr/>
        </p:nvGraphicFramePr>
        <p:xfrm>
          <a:off x="539750" y="771525"/>
          <a:ext cx="8221662" cy="3671887"/>
        </p:xfrm>
        <a:graphic>
          <a:graphicData uri="http://schemas.openxmlformats.org/drawingml/2006/table">
            <a:tbl>
              <a:tblPr/>
              <a:tblGrid>
                <a:gridCol w="1439862"/>
                <a:gridCol w="2376488"/>
                <a:gridCol w="1152525"/>
                <a:gridCol w="1717675"/>
                <a:gridCol w="1535112"/>
              </a:tblGrid>
              <a:tr h="908050"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物距</a:t>
                      </a:r>
                      <a:r>
                        <a:rPr lang="en-US" altLang="zh-CN" sz="2400" b="1" i="1">
                          <a:latin typeface="Times New Roman"/>
                        </a:rPr>
                        <a:t>u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16970" marR="16970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光路图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16970" marR="16970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相距</a:t>
                      </a:r>
                      <a:r>
                        <a:rPr lang="en-US" altLang="zh-CN" sz="2400" b="1" i="1">
                          <a:latin typeface="Times New Roman"/>
                        </a:rPr>
                        <a:t>v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16970" marR="16970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成像特点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16970" marR="16970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应用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16970" marR="16970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</a:tr>
              <a:tr h="1255712"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spcAft>
                          <a:spcPct val="0"/>
                        </a:spcAft>
                      </a:pPr>
                      <a:r>
                        <a:rPr lang="en-US" altLang="zh-CN" sz="2400" b="1" i="1">
                          <a:latin typeface="Times New Roman"/>
                        </a:rPr>
                        <a:t>u</a:t>
                      </a: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＝</a:t>
                      </a:r>
                      <a:r>
                        <a:rPr lang="en-US" altLang="zh-CN" sz="2400" b="1" i="1">
                          <a:latin typeface="Times New Roman"/>
                        </a:rPr>
                        <a:t>f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16970" marR="16970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spcAft>
                          <a:spcPct val="0"/>
                        </a:spcAft>
                      </a:pP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16970" marR="16970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不能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  <a:p>
                      <a:pPr marL="357188" lvl="0" indent="-354012" algn="ctr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成像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16970" marR="16970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 gridSpan="2"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获得平行光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16970" marR="16970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>
                    <a:lnR w="12700"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</a:tcPr>
                </a:tc>
              </a:tr>
              <a:tr h="1508125"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spcAft>
                          <a:spcPct val="0"/>
                        </a:spcAft>
                      </a:pPr>
                      <a:r>
                        <a:rPr lang="en-US" altLang="zh-CN" sz="2400" b="1" i="1">
                          <a:latin typeface="Times New Roman"/>
                        </a:rPr>
                        <a:t>u</a:t>
                      </a:r>
                      <a:r>
                        <a:rPr lang="en-US" altLang="zh-CN" sz="2400" b="1">
                          <a:latin typeface="Times New Roman"/>
                        </a:rPr>
                        <a:t>&lt;</a:t>
                      </a:r>
                      <a:r>
                        <a:rPr lang="en-US" altLang="zh-CN" sz="2400" b="1" i="1">
                          <a:latin typeface="Times New Roman"/>
                        </a:rPr>
                        <a:t>f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16970" marR="16970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spcAft>
                          <a:spcPct val="0"/>
                        </a:spcAft>
                      </a:pP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16970" marR="16970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latin typeface="Times New Roman"/>
                        </a:rPr>
                        <a:t>|</a:t>
                      </a:r>
                      <a:r>
                        <a:rPr lang="en-US" altLang="zh-CN" sz="2400" b="1" i="1">
                          <a:latin typeface="Times New Roman"/>
                        </a:rPr>
                        <a:t>v</a:t>
                      </a:r>
                      <a:r>
                        <a:rPr lang="en-US" altLang="zh-CN" sz="2400" b="1">
                          <a:latin typeface="Times New Roman"/>
                        </a:rPr>
                        <a:t>|&gt;</a:t>
                      </a:r>
                      <a:r>
                        <a:rPr lang="en-US" altLang="zh-CN" sz="2400" b="1" i="1">
                          <a:latin typeface="Times New Roman"/>
                        </a:rPr>
                        <a:t>u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16970" marR="16970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latin typeface="Times New Roman"/>
                        </a:rPr>
                        <a:t>____</a:t>
                      </a: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立、</a:t>
                      </a:r>
                      <a:endParaRPr lang="en-US" altLang="zh-CN" sz="2400" b="1">
                        <a:latin typeface="Times New Roman"/>
                      </a:endParaRPr>
                    </a:p>
                    <a:p>
                      <a:pPr marL="357188" lvl="0" indent="-354012" algn="ctr"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latin typeface="Times New Roman"/>
                        </a:rPr>
                        <a:t>______</a:t>
                      </a: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、</a:t>
                      </a:r>
                      <a:endParaRPr lang="en-US" altLang="zh-CN" sz="2400" b="1">
                        <a:latin typeface="Times New Roman"/>
                      </a:endParaRPr>
                    </a:p>
                    <a:p>
                      <a:pPr marL="357188" lvl="0" indent="-354012" algn="ctr"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latin typeface="Times New Roman"/>
                        </a:rPr>
                        <a:t>__</a:t>
                      </a:r>
                      <a:r>
                        <a:rPr lang="en-US" altLang="zh-CN" sz="2400" b="1">
                          <a:latin typeface="Times New Roman"/>
                          <a:ea typeface="宋体" pitchFamily="2" charset="-122"/>
                        </a:rPr>
                        <a:t>__</a:t>
                      </a:r>
                      <a:r>
                        <a:rPr lang="en-US" altLang="zh-CN" sz="2400" b="1">
                          <a:latin typeface="Times New Roman"/>
                        </a:rPr>
                        <a:t>__</a:t>
                      </a: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像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16970" marR="16970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放大镜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16970" marR="16970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3339" name="矩形 6"/>
          <p:cNvSpPr/>
          <p:nvPr/>
        </p:nvSpPr>
        <p:spPr>
          <a:xfrm>
            <a:off x="5905500" y="3063875"/>
            <a:ext cx="492125" cy="46196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正</a:t>
            </a:r>
            <a:endParaRPr kern="0">
              <a:solidFill>
                <a:prstClr val="black"/>
              </a:solidFill>
            </a:endParaRPr>
          </a:p>
        </p:txBody>
      </p:sp>
      <p:sp>
        <p:nvSpPr>
          <p:cNvPr id="13340" name="矩形 11"/>
          <p:cNvSpPr/>
          <p:nvPr/>
        </p:nvSpPr>
        <p:spPr>
          <a:xfrm>
            <a:off x="5867400" y="3427413"/>
            <a:ext cx="804863" cy="46196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放大</a:t>
            </a:r>
            <a:endParaRPr kern="0">
              <a:solidFill>
                <a:prstClr val="black"/>
              </a:solidFill>
            </a:endParaRPr>
          </a:p>
        </p:txBody>
      </p:sp>
      <p:pic>
        <p:nvPicPr>
          <p:cNvPr id="13341" name="Picture 16" descr="F:\邵\21春\物理\点拨中考\word\讲本\图+52.tif"/>
          <p:cNvPicPr>
            <a:picLocks noChangeAspect="1"/>
          </p:cNvPicPr>
          <p:nvPr/>
        </p:nvPicPr>
        <p:blipFill>
          <a:blip r:embed="rId3" r:link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051050" y="1797050"/>
            <a:ext cx="2185988" cy="1047750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13342" name="Picture 15" descr="F:\邵\21春\物理\点拨中考\word\讲本\图+53.tif"/>
          <p:cNvPicPr>
            <a:picLocks noChangeAspect="1"/>
          </p:cNvPicPr>
          <p:nvPr/>
        </p:nvPicPr>
        <p:blipFill>
          <a:blip r:embed="rId5" r:link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006600" y="3028950"/>
            <a:ext cx="2403475" cy="1303338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13343" name="矩形 7"/>
          <p:cNvSpPr/>
          <p:nvPr/>
        </p:nvSpPr>
        <p:spPr>
          <a:xfrm>
            <a:off x="6069013" y="3816350"/>
            <a:ext cx="493712" cy="46196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虚</a:t>
            </a:r>
            <a:endParaRPr ker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343319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13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 fill="hold"/>
                                        <p:tgtEl>
                                          <p:spTgt spid="13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 fill="hold"/>
                                        <p:tgtEl>
                                          <p:spTgt spid="13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39" grpId="0"/>
      <p:bldP spid="13340" grpId="0"/>
      <p:bldP spid="1334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61" name="表格 4"/>
          <p:cNvGraphicFramePr>
            <a:graphicFrameLocks noGrp="1"/>
          </p:cNvGraphicFramePr>
          <p:nvPr/>
        </p:nvGraphicFramePr>
        <p:xfrm>
          <a:off x="1692275" y="909638"/>
          <a:ext cx="5616575" cy="3273425"/>
        </p:xfrm>
        <a:graphic>
          <a:graphicData uri="http://schemas.openxmlformats.org/drawingml/2006/table">
            <a:tbl>
              <a:tblPr/>
              <a:tblGrid>
                <a:gridCol w="1536700"/>
                <a:gridCol w="1020762"/>
                <a:gridCol w="1019175"/>
                <a:gridCol w="1392238"/>
                <a:gridCol w="647700"/>
              </a:tblGrid>
              <a:tr h="549275"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物距</a:t>
                      </a:r>
                      <a:r>
                        <a:rPr lang="en-US" altLang="zh-CN" sz="2400" b="1" i="1">
                          <a:latin typeface="Times New Roman"/>
                        </a:rPr>
                        <a:t>u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8484" marR="8484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光路图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8484" marR="8484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相距</a:t>
                      </a:r>
                      <a:r>
                        <a:rPr lang="en-US" altLang="zh-CN" sz="2400" b="1" i="1">
                          <a:latin typeface="Times New Roman"/>
                        </a:rPr>
                        <a:t>v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8484" marR="8484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成像特点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8484" marR="8484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应用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8484" marR="8484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</a:tr>
              <a:tr h="2724150">
                <a:tc gridSpan="5"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一倍焦距分虚实，二倍焦距分大小；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  <a:p>
                      <a:pPr marL="357188" lvl="0" indent="-354012"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实像总是异侧倒，虚像总是同侧正；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  <a:p>
                      <a:pPr marL="357188" lvl="0" indent="-354012"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物近像远像变大，物远像近像变小；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  <a:p>
                      <a:pPr marL="357188" lvl="0" indent="-354012"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像的大小像距定，像儿跟着物体跑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8484" marR="8484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>
                    <a:lnR w="12700"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</a:tcPr>
                </a:tc>
              </a:tr>
            </a:tbl>
          </a:graphicData>
        </a:graphic>
      </p:graphicFrame>
      <p:pic>
        <p:nvPicPr>
          <p:cNvPr id="15377" name="Picture 7" descr="C:\Users\Administrator\Desktop\习题课件\返回框.pn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01013" y="3917950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</p:spTree>
    <p:extLst>
      <p:ext uri="{BB962C8B-B14F-4D97-AF65-F5344CB8AC3E}">
        <p14:creationId xmlns:p14="http://schemas.microsoft.com/office/powerpoint/2010/main" val="555707551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矩形 15"/>
          <p:cNvSpPr>
            <a:spLocks noChangeArrowheads="1"/>
          </p:cNvSpPr>
          <p:nvPr/>
        </p:nvSpPr>
        <p:spPr bwMode="auto">
          <a:xfrm>
            <a:off x="539750" y="614363"/>
            <a:ext cx="6985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sz="2400" b="1" kern="0">
                <a:solidFill>
                  <a:srgbClr val="E46C0A"/>
                </a:solidFill>
                <a:latin typeface="Times New Roman" pitchFamily="18" charset="0"/>
              </a:rPr>
              <a:t>知识点</a:t>
            </a:r>
            <a:r>
              <a:rPr lang="en-US" altLang="zh-CN" sz="2400" b="1" kern="0">
                <a:solidFill>
                  <a:srgbClr val="E46C0A"/>
                </a:solidFill>
                <a:latin typeface="Times New Roman" pitchFamily="18" charset="0"/>
              </a:rPr>
              <a:t>3      </a:t>
            </a:r>
            <a:r>
              <a:rPr sz="2400" b="1" kern="0">
                <a:solidFill>
                  <a:srgbClr val="E46C0A"/>
                </a:solidFill>
                <a:latin typeface="Times New Roman" pitchFamily="18" charset="0"/>
              </a:rPr>
              <a:t>神奇的眼睛</a:t>
            </a:r>
          </a:p>
        </p:txBody>
      </p:sp>
      <p:sp>
        <p:nvSpPr>
          <p:cNvPr id="17410" name="Text Box 22"/>
          <p:cNvSpPr txBox="1">
            <a:spLocks noChangeArrowheads="1"/>
          </p:cNvSpPr>
          <p:nvPr/>
        </p:nvSpPr>
        <p:spPr bwMode="auto">
          <a:xfrm>
            <a:off x="539750" y="1270000"/>
            <a:ext cx="8115300" cy="223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539750" indent="-539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marL="357505" indent="-35496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1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．眼睛的成像原理：晶状体和角膜的共同作用相当于一个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____________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透镜，把来自物体的光会聚在视网膜上，形成倒立、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____________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的实像。视网膜相当于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____________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17411" name="矩形 10"/>
          <p:cNvSpPr/>
          <p:nvPr/>
        </p:nvSpPr>
        <p:spPr>
          <a:xfrm>
            <a:off x="1758950" y="1927225"/>
            <a:ext cx="492125" cy="46196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凸</a:t>
            </a:r>
            <a:endParaRPr kern="0">
              <a:solidFill>
                <a:prstClr val="black"/>
              </a:solidFill>
            </a:endParaRPr>
          </a:p>
        </p:txBody>
      </p:sp>
      <p:sp>
        <p:nvSpPr>
          <p:cNvPr id="17412" name="矩形 11"/>
          <p:cNvSpPr/>
          <p:nvPr/>
        </p:nvSpPr>
        <p:spPr>
          <a:xfrm>
            <a:off x="3479800" y="2454275"/>
            <a:ext cx="804863" cy="46196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缩小</a:t>
            </a:r>
            <a:endParaRPr kern="0">
              <a:solidFill>
                <a:prstClr val="black"/>
              </a:solidFill>
            </a:endParaRPr>
          </a:p>
        </p:txBody>
      </p:sp>
      <p:sp>
        <p:nvSpPr>
          <p:cNvPr id="17413" name="矩形 12"/>
          <p:cNvSpPr/>
          <p:nvPr/>
        </p:nvSpPr>
        <p:spPr>
          <a:xfrm>
            <a:off x="1447800" y="3016250"/>
            <a:ext cx="803275" cy="46196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光屏</a:t>
            </a:r>
            <a:endParaRPr ker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525465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 fill="hold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 fill="hold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/>
      <p:bldP spid="17412" grpId="0"/>
      <p:bldP spid="17413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自定义设计方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r="http://schemas.openxmlformats.org/officeDocument/2006/relationships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1250</Words>
  <Application>Microsoft Office PowerPoint</Application>
  <PresentationFormat>全屏显示(16:9)</PresentationFormat>
  <Paragraphs>265</Paragraphs>
  <Slides>39</Slides>
  <Notes>12</Notes>
  <HiddenSlides>0</HiddenSlides>
  <MMClips>0</MMClips>
  <ScaleCrop>false</ScaleCrop>
  <HeadingPairs>
    <vt:vector size="4" baseType="variant">
      <vt:variant>
        <vt:lpstr>主题</vt:lpstr>
      </vt:variant>
      <vt:variant>
        <vt:i4>2</vt:i4>
      </vt:variant>
      <vt:variant>
        <vt:lpstr>幻灯片标题</vt:lpstr>
      </vt:variant>
      <vt:variant>
        <vt:i4>39</vt:i4>
      </vt:variant>
    </vt:vector>
  </HeadingPairs>
  <TitlesOfParts>
    <vt:vector size="41" baseType="lpstr">
      <vt:lpstr>Office 主题</vt:lpstr>
      <vt:lpstr>2_自定义设计方案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User</cp:lastModifiedBy>
  <cp:revision>5</cp:revision>
  <dcterms:created xsi:type="dcterms:W3CDTF">2021-03-14T01:54:00Z</dcterms:created>
  <dcterms:modified xsi:type="dcterms:W3CDTF">2021-03-14T01:57:15Z</dcterms:modified>
</cp:coreProperties>
</file>