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wdp" ContentType="image/vnd.ms-photo"/>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3.3-->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sldIdLst>
    <p:sldId id="256" r:id="rId3"/>
    <p:sldId id="283" r:id="rId4"/>
    <p:sldId id="263" r:id="rId5"/>
    <p:sldId id="286" r:id="rId6"/>
    <p:sldId id="558" r:id="rId7"/>
    <p:sldId id="559" r:id="rId8"/>
    <p:sldId id="321" r:id="rId9"/>
    <p:sldId id="560" r:id="rId10"/>
    <p:sldId id="561" r:id="rId11"/>
    <p:sldId id="324" r:id="rId12"/>
    <p:sldId id="325" r:id="rId13"/>
    <p:sldId id="326" r:id="rId14"/>
    <p:sldId id="328" r:id="rId15"/>
    <p:sldId id="562" r:id="rId16"/>
    <p:sldId id="563" r:id="rId17"/>
    <p:sldId id="564" r:id="rId18"/>
    <p:sldId id="565" r:id="rId19"/>
    <p:sldId id="566" r:id="rId20"/>
    <p:sldId id="330" r:id="rId21"/>
    <p:sldId id="567" r:id="rId22"/>
    <p:sldId id="568" r:id="rId23"/>
    <p:sldId id="569" r:id="rId24"/>
    <p:sldId id="322" r:id="rId25"/>
    <p:sldId id="570" r:id="rId26"/>
    <p:sldId id="571" r:id="rId27"/>
    <p:sldId id="320" r:id="rId28"/>
    <p:sldId id="333" r:id="rId29"/>
    <p:sldId id="310" r:id="rId30"/>
    <p:sldId id="323" r:id="rId31"/>
    <p:sldId id="332" r:id="rId32"/>
    <p:sldId id="331" r:id="rId33"/>
    <p:sldId id="264" r:id="rId34"/>
    <p:sldId id="329" r:id="rId35"/>
    <p:sldId id="572" r:id="rId36"/>
  </p:sldIdLst>
  <p:sldSz cx="9144000" cy="5143500" type="screen16x9"/>
  <p:notesSz cx="6858000" cy="9144000"/>
  <p:custDataLst>
    <p:tags r:id="rId37"/>
  </p:custDataLst>
  <p:defaultTextStyle>
    <a:defPPr>
      <a:defRPr lang="zh-CN"/>
    </a:defPPr>
    <a:lvl1pPr algn="l" rtl="0" eaLnBrk="0" fontAlgn="base" hangingPunct="0">
      <a:spcBef>
        <a:spcPct val="0"/>
      </a:spcBef>
      <a:spcAft>
        <a:spcPct val="0"/>
      </a:spcAft>
      <a:defRPr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ern="1200">
        <a:solidFill>
          <a:schemeClr val="tx1"/>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4" userDrawn="1">
          <p15:clr>
            <a:srgbClr val="A4A3A4"/>
          </p15:clr>
        </p15:guide>
        <p15:guide id="2" pos="288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8384" autoAdjust="0"/>
  </p:normalViewPr>
  <p:slideViewPr>
    <p:cSldViewPr snapToGrid="0">
      <p:cViewPr varScale="1">
        <p:scale>
          <a:sx n="142" d="100"/>
          <a:sy n="142" d="100"/>
        </p:scale>
        <p:origin x="714" y="108"/>
      </p:cViewPr>
      <p:guideLst>
        <p:guide orient="horz" pos="1624"/>
        <p:guide pos="2880"/>
      </p:guideLst>
    </p:cSldViewPr>
  </p:slideViewPr>
  <p:notesTextViewPr>
    <p:cViewPr>
      <p:scale>
        <a:sx n="1" d="1"/>
        <a:sy n="1" d="1"/>
      </p:scale>
      <p:origin x="0" y="0"/>
    </p:cViewPr>
  </p:notesTextViewPr>
  <p:notesViewPr>
    <p:cSldViewPr>
      <p:cViewPr>
        <p:scale>
          <a:sx n="1" d="100"/>
          <a:sy n="1" d="100"/>
        </p:scale>
        <p:origin x="0" y="0"/>
      </p:cViewPr>
    </p:cSldViewPr>
  </p:notesViewPr>
  <p:gridSpacing cx="36004" cy="36004"/>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 Type="http://schemas.openxmlformats.org/officeDocument/2006/relationships/slide" Target="slides/slide1.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tags" Target="tags/tag1.xml" /><Relationship Id="rId38" Type="http://schemas.openxmlformats.org/officeDocument/2006/relationships/presProps" Target="presProps.xml" /><Relationship Id="rId39" Type="http://schemas.openxmlformats.org/officeDocument/2006/relationships/viewProps" Target="viewProps.xml" /><Relationship Id="rId4" Type="http://schemas.openxmlformats.org/officeDocument/2006/relationships/slide" Target="slides/slide2.xml" /><Relationship Id="rId40" Type="http://schemas.openxmlformats.org/officeDocument/2006/relationships/theme" Target="theme/theme1.xml" /><Relationship Id="rId41" Type="http://schemas.openxmlformats.org/officeDocument/2006/relationships/tableStyles" Target="tableStyles.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67985F-C521-4A55-9C8F-4E6E46F95161}"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F48D69-810C-43FE-8EE7-DDE84056678F}"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F48D69-810C-43FE-8EE7-DDE84056678F}" type="slidenum">
              <a:rPr lang="zh-CN" altLang="en-US" smtClean="0"/>
              <a:t>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F48D69-810C-43FE-8EE7-DDE84056678F}" type="slidenum">
              <a:rPr lang="zh-CN" altLang="en-US" smtClean="0"/>
              <a:t>12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F48D69-810C-43FE-8EE7-DDE84056678F}" type="slidenum">
              <a:rPr lang="zh-CN" altLang="en-US" smtClean="0"/>
              <a:t>21</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F48D69-810C-43FE-8EE7-DDE84056678F}" type="slidenum">
              <a:rPr lang="zh-CN" altLang="en-US" smtClean="0"/>
              <a:t>32</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10" Type="http://schemas.openxmlformats.org/officeDocument/2006/relationships/slideMaster" Target="../slideMasters/slideMaster1.xml" /><Relationship Id="rId2" Type="http://schemas.microsoft.com/office/2007/relationships/hdphoto" Target="../media/image2.wdp"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image" Target="../media/image5.png" /><Relationship Id="rId6" Type="http://schemas.openxmlformats.org/officeDocument/2006/relationships/image" Target="../media/image6.png" /><Relationship Id="rId7" Type="http://schemas.openxmlformats.org/officeDocument/2006/relationships/image" Target="../media/image7.png" /><Relationship Id="rId8" Type="http://schemas.openxmlformats.org/officeDocument/2006/relationships/image" Target="../media/image8.png" /><Relationship Id="rId9" Type="http://schemas.openxmlformats.org/officeDocument/2006/relationships/image" Target="../media/image9.png"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image" Target="../media/image4.png" /><Relationship Id="rId3" Type="http://schemas.openxmlformats.org/officeDocument/2006/relationships/image" Target="../media/image1.png" /><Relationship Id="rId4" Type="http://schemas.microsoft.com/office/2007/relationships/hdphoto" Target="../media/image2.wdp" /><Relationship Id="rId5" Type="http://schemas.openxmlformats.org/officeDocument/2006/relationships/image" Target="../media/image10.png" /><Relationship Id="rId6" Type="http://schemas.openxmlformats.org/officeDocument/2006/relationships/image" Target="../media/image11.png" /><Relationship Id="rId7"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image" Target="../media/image4.png" /><Relationship Id="rId3" Type="http://schemas.openxmlformats.org/officeDocument/2006/relationships/image" Target="../media/image1.png" /><Relationship Id="rId4" Type="http://schemas.microsoft.com/office/2007/relationships/hdphoto" Target="../media/image2.wdp" /><Relationship Id="rId5"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竖排标题与文本">
    <p:spTree>
      <p:nvGrpSpPr>
        <p:cNvPr id="1" name=""/>
        <p:cNvGrpSpPr/>
        <p:nvPr/>
      </p:nvGrpSpPr>
      <p:grpSpPr>
        <a:xfrm>
          <a:off x="0" y="0"/>
          <a:ext cx="0" cy="0"/>
        </a:xfrm>
      </p:grpSpPr>
      <p:sp>
        <p:nvSpPr>
          <p:cNvPr id="16" name="矩形 15"/>
          <p:cNvSpPr/>
          <p:nvPr userDrawn="1"/>
        </p:nvSpPr>
        <p:spPr>
          <a:xfrm>
            <a:off x="-1" y="0"/>
            <a:ext cx="9144002" cy="5143500"/>
          </a:xfrm>
          <a:prstGeom prst="rect">
            <a:avLst/>
          </a:prstGeom>
          <a:solidFill>
            <a:srgbClr val="738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userDrawn="1"/>
        </p:nvPicPr>
        <p:blipFill>
          <a:blip r:embed="rId1">
            <a:extLst>
              <a:ext uri="{BEBA8EAE-BF5A-486C-A8C5-ECC9F3942E4B}">
                <a14:imgProps xmlns:a14="http://schemas.microsoft.com/office/drawing/2010/main">
                  <a14:imgLayer r:embed="rId2">
                    <a14:imgEffect>
                      <a14:saturation sat="400000"/>
                    </a14:imgEffect>
                  </a14:imgLayer>
                </a14:imgProps>
              </a:ext>
            </a:extLst>
          </a:blip>
          <a:stretch>
            <a:fillRect/>
          </a:stretch>
        </p:blipFill>
        <p:spPr>
          <a:xfrm>
            <a:off x="-1" y="3719357"/>
            <a:ext cx="9144002" cy="1438410"/>
          </a:xfrm>
          <a:prstGeom prst="rect">
            <a:avLst/>
          </a:prstGeom>
          <a:effectLst>
            <a:outerShdw blurRad="12700" dist="12700" dir="16200000" rotWithShape="0">
              <a:prstClr val="black">
                <a:alpha val="40000"/>
              </a:prstClr>
            </a:outerShdw>
          </a:effectLst>
        </p:spPr>
      </p:pic>
      <p:pic>
        <p:nvPicPr>
          <p:cNvPr id="5" name="图片 4"/>
          <p:cNvPicPr>
            <a:picLocks noChangeAspect="1"/>
          </p:cNvPicPr>
          <p:nvPr userDrawn="1"/>
        </p:nvPicPr>
        <p:blipFill>
          <a:blip r:embed="rId3"/>
          <a:stretch>
            <a:fillRect/>
          </a:stretch>
        </p:blipFill>
        <p:spPr>
          <a:xfrm flipV="1">
            <a:off x="-1" y="1184822"/>
            <a:ext cx="3662580" cy="3037453"/>
          </a:xfrm>
          <a:prstGeom prst="rect">
            <a:avLst/>
          </a:prstGeom>
        </p:spPr>
      </p:pic>
      <p:pic>
        <p:nvPicPr>
          <p:cNvPr id="6" name="图片 5"/>
          <p:cNvPicPr>
            <a:picLocks noChangeAspect="1"/>
          </p:cNvPicPr>
          <p:nvPr userDrawn="1"/>
        </p:nvPicPr>
        <p:blipFill>
          <a:blip r:embed="rId4"/>
          <a:stretch>
            <a:fillRect/>
          </a:stretch>
        </p:blipFill>
        <p:spPr>
          <a:xfrm flipV="1">
            <a:off x="5784357" y="1206428"/>
            <a:ext cx="3380276" cy="2994240"/>
          </a:xfrm>
          <a:prstGeom prst="rect">
            <a:avLst/>
          </a:prstGeom>
        </p:spPr>
      </p:pic>
      <p:pic>
        <p:nvPicPr>
          <p:cNvPr id="7" name="图片 6"/>
          <p:cNvPicPr>
            <a:picLocks noChangeAspect="1"/>
          </p:cNvPicPr>
          <p:nvPr userDrawn="1"/>
        </p:nvPicPr>
        <p:blipFill>
          <a:blip r:embed="rId5">
            <a:biLevel thresh="25000"/>
          </a:blip>
          <a:stretch>
            <a:fillRect/>
          </a:stretch>
        </p:blipFill>
        <p:spPr>
          <a:xfrm>
            <a:off x="228438" y="0"/>
            <a:ext cx="8707759" cy="4266303"/>
          </a:xfrm>
          <a:prstGeom prst="rect">
            <a:avLst/>
          </a:prstGeom>
        </p:spPr>
      </p:pic>
      <p:pic>
        <p:nvPicPr>
          <p:cNvPr id="22" name="图片 2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8286560">
            <a:off x="7706619" y="814119"/>
            <a:ext cx="1185039" cy="1185039"/>
          </a:xfrm>
          <a:prstGeom prst="rect">
            <a:avLst/>
          </a:prstGeom>
        </p:spPr>
      </p:pic>
      <p:pic>
        <p:nvPicPr>
          <p:cNvPr id="23" name="图片 2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7819" y="470278"/>
            <a:ext cx="1341032" cy="1341032"/>
          </a:xfrm>
          <a:prstGeom prst="rect">
            <a:avLst/>
          </a:prstGeom>
        </p:spPr>
      </p:pic>
      <p:pic>
        <p:nvPicPr>
          <p:cNvPr id="26" name="图片 25"/>
          <p:cNvPicPr>
            <a:picLocks noChangeAspect="1"/>
          </p:cNvPicPr>
          <p:nvPr userDrawn="1"/>
        </p:nvPicPr>
        <p:blipFill>
          <a:blip r:embed="rId8">
            <a:extLst>
              <a:ext uri="{28A0092B-C50C-407E-A947-70E740481C1C}">
                <a14:useLocalDpi xmlns:a14="http://schemas.microsoft.com/office/drawing/2010/main" val="0"/>
              </a:ext>
            </a:extLst>
          </a:blip>
          <a:srcRect l="5992" t="24537" r="11008" b="28933"/>
          <a:stretch>
            <a:fillRect/>
          </a:stretch>
        </p:blipFill>
        <p:spPr>
          <a:xfrm>
            <a:off x="4773384" y="3310217"/>
            <a:ext cx="4377601" cy="1840107"/>
          </a:xfrm>
          <a:prstGeom prst="rect">
            <a:avLst/>
          </a:prstGeom>
        </p:spPr>
      </p:pic>
      <p:pic>
        <p:nvPicPr>
          <p:cNvPr id="9" name="图片 8"/>
          <p:cNvPicPr>
            <a:picLocks noChangeAspect="1"/>
          </p:cNvPicPr>
          <p:nvPr userDrawn="1"/>
        </p:nvPicPr>
        <p:blipFill>
          <a:blip r:embed="rId9"/>
          <a:stretch>
            <a:fillRect/>
          </a:stretch>
        </p:blipFill>
        <p:spPr>
          <a:xfrm>
            <a:off x="347234" y="3062635"/>
            <a:ext cx="2039457" cy="1874184"/>
          </a:xfrm>
          <a:prstGeom prst="rect">
            <a:avLst/>
          </a:prstGeom>
          <a:effectLst>
            <a:outerShdw blurRad="63500" algn="ctr" rotWithShape="0">
              <a:prstClr val="black">
                <a:alpha val="40000"/>
              </a:prstClr>
            </a:outerShdw>
          </a:effectLst>
        </p:spPr>
      </p:pic>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竖排标题与文本">
    <p:spTree>
      <p:nvGrpSpPr>
        <p:cNvPr id="1" name=""/>
        <p:cNvGrpSpPr/>
        <p:nvPr/>
      </p:nvGrpSpPr>
      <p:grpSpPr>
        <a:xfrm>
          <a:off x="0" y="0"/>
          <a:ext cx="0" cy="0"/>
        </a:xfrm>
      </p:grpSpPr>
      <p:sp>
        <p:nvSpPr>
          <p:cNvPr id="16" name="矩形 15"/>
          <p:cNvSpPr/>
          <p:nvPr userDrawn="1"/>
        </p:nvSpPr>
        <p:spPr>
          <a:xfrm>
            <a:off x="-1" y="0"/>
            <a:ext cx="9144002" cy="5143500"/>
          </a:xfrm>
          <a:prstGeom prst="rect">
            <a:avLst/>
          </a:prstGeom>
          <a:solidFill>
            <a:srgbClr val="738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userDrawn="1"/>
        </p:nvPicPr>
        <p:blipFill>
          <a:blip r:embed="rId1"/>
          <a:srcRect b="3395"/>
          <a:stretch>
            <a:fillRect/>
          </a:stretch>
        </p:blipFill>
        <p:spPr>
          <a:xfrm rot="5400000" flipV="1">
            <a:off x="-364132" y="357304"/>
            <a:ext cx="3662580" cy="2934321"/>
          </a:xfrm>
          <a:prstGeom prst="rect">
            <a:avLst/>
          </a:prstGeom>
        </p:spPr>
      </p:pic>
      <p:pic>
        <p:nvPicPr>
          <p:cNvPr id="6" name="图片 5"/>
          <p:cNvPicPr>
            <a:picLocks noChangeAspect="1"/>
          </p:cNvPicPr>
          <p:nvPr userDrawn="1"/>
        </p:nvPicPr>
        <p:blipFill>
          <a:blip r:embed="rId2"/>
          <a:srcRect b="4192"/>
          <a:stretch>
            <a:fillRect/>
          </a:stretch>
        </p:blipFill>
        <p:spPr>
          <a:xfrm flipV="1">
            <a:off x="5763724" y="-6825"/>
            <a:ext cx="3380276" cy="2868720"/>
          </a:xfrm>
          <a:prstGeom prst="rect">
            <a:avLst/>
          </a:prstGeom>
        </p:spPr>
      </p:pic>
      <p:pic>
        <p:nvPicPr>
          <p:cNvPr id="15" name="图片 14"/>
          <p:cNvPicPr>
            <a:picLocks noChangeAspect="1"/>
          </p:cNvPicPr>
          <p:nvPr userDrawn="1"/>
        </p:nvPicPr>
        <p:blipFill>
          <a:blip r:embed="rId1"/>
          <a:srcRect l="5360" b="3395"/>
          <a:stretch>
            <a:fillRect/>
          </a:stretch>
        </p:blipFill>
        <p:spPr>
          <a:xfrm rot="5400000" flipV="1">
            <a:off x="2838874" y="265966"/>
            <a:ext cx="3466253" cy="2934321"/>
          </a:xfrm>
          <a:prstGeom prst="rect">
            <a:avLst/>
          </a:prstGeom>
        </p:spPr>
      </p:pic>
      <p:pic>
        <p:nvPicPr>
          <p:cNvPr id="4" name="图片 3"/>
          <p:cNvPicPr>
            <a:picLocks noChangeAspect="1"/>
          </p:cNvPicPr>
          <p:nvPr userDrawn="1"/>
        </p:nvPicPr>
        <p:blipFill>
          <a:blip r:embed="rId3">
            <a:extLst>
              <a:ext uri="{BEBA8EAE-BF5A-486C-A8C5-ECC9F3942E4B}">
                <a14:imgProps xmlns:a14="http://schemas.microsoft.com/office/drawing/2010/main">
                  <a14:imgLayer r:embed="rId4">
                    <a14:imgEffect>
                      <a14:saturation sat="400000"/>
                    </a14:imgEffect>
                  </a14:imgLayer>
                </a14:imgProps>
              </a:ext>
            </a:extLst>
          </a:blip>
          <a:srcRect t="6736" b="6383"/>
          <a:stretch>
            <a:fillRect/>
          </a:stretch>
        </p:blipFill>
        <p:spPr>
          <a:xfrm>
            <a:off x="-1" y="3893807"/>
            <a:ext cx="9144002" cy="1249693"/>
          </a:xfrm>
          <a:prstGeom prst="rect">
            <a:avLst/>
          </a:prstGeom>
          <a:effectLst>
            <a:outerShdw blurRad="12700" dist="12700" dir="16200000" rotWithShape="0">
              <a:prstClr val="black">
                <a:alpha val="40000"/>
              </a:prstClr>
            </a:outerShdw>
          </a:effectLst>
        </p:spPr>
      </p:pic>
      <p:sp>
        <p:nvSpPr>
          <p:cNvPr id="11" name="矩形 10"/>
          <p:cNvSpPr/>
          <p:nvPr userDrawn="1"/>
        </p:nvSpPr>
        <p:spPr>
          <a:xfrm>
            <a:off x="143328" y="117896"/>
            <a:ext cx="8874776" cy="4897449"/>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193537" y="0"/>
            <a:ext cx="2756925" cy="783665"/>
          </a:xfrm>
          <a:prstGeom prst="rect">
            <a:avLst/>
          </a:prstGeom>
        </p:spPr>
      </p:pic>
      <p:pic>
        <p:nvPicPr>
          <p:cNvPr id="29" name="图片 28"/>
          <p:cNvPicPr>
            <a:picLocks noChangeAspect="1"/>
          </p:cNvPicPr>
          <p:nvPr userDrawn="1"/>
        </p:nvPicPr>
        <p:blipFill>
          <a:blip r:embed="rId6">
            <a:extLst>
              <a:ext uri="{28A0092B-C50C-407E-A947-70E740481C1C}">
                <a14:useLocalDpi xmlns:a14="http://schemas.microsoft.com/office/drawing/2010/main" val="0"/>
              </a:ext>
            </a:extLst>
          </a:blip>
          <a:srcRect l="17845" t="27997" r="9946"/>
          <a:stretch>
            <a:fillRect/>
          </a:stretch>
        </p:blipFill>
        <p:spPr>
          <a:xfrm>
            <a:off x="3030029" y="-9466"/>
            <a:ext cx="850457" cy="966749"/>
          </a:xfrm>
          <a:custGeom>
            <a:gdLst>
              <a:gd name="connsiteX0" fmla="*/ 303676 w 1883391"/>
              <a:gd name="connsiteY0" fmla="*/ 0 h 2140927"/>
              <a:gd name="connsiteX1" fmla="*/ 1213413 w 1883391"/>
              <a:gd name="connsiteY1" fmla="*/ 0 h 2140927"/>
              <a:gd name="connsiteX2" fmla="*/ 1213413 w 1883391"/>
              <a:gd name="connsiteY2" fmla="*/ 175254 h 2140927"/>
              <a:gd name="connsiteX3" fmla="*/ 1582125 w 1883391"/>
              <a:gd name="connsiteY3" fmla="*/ 175254 h 2140927"/>
              <a:gd name="connsiteX4" fmla="*/ 1582125 w 1883391"/>
              <a:gd name="connsiteY4" fmla="*/ 522538 h 2140927"/>
              <a:gd name="connsiteX5" fmla="*/ 1883391 w 1883391"/>
              <a:gd name="connsiteY5" fmla="*/ 522538 h 2140927"/>
              <a:gd name="connsiteX6" fmla="*/ 1883391 w 1883391"/>
              <a:gd name="connsiteY6" fmla="*/ 2140927 h 2140927"/>
              <a:gd name="connsiteX7" fmla="*/ 0 w 1883391"/>
              <a:gd name="connsiteY7" fmla="*/ 2140927 h 2140927"/>
              <a:gd name="connsiteX8" fmla="*/ 0 w 1883391"/>
              <a:gd name="connsiteY8" fmla="*/ 133457 h 2140927"/>
              <a:gd name="connsiteX9" fmla="*/ 303676 w 1883391"/>
              <a:gd name="connsiteY9" fmla="*/ 133457 h 214092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3391" h="2140927">
                <a:moveTo>
                  <a:pt x="303676" y="0"/>
                </a:moveTo>
                <a:lnTo>
                  <a:pt x="1213413" y="0"/>
                </a:lnTo>
                <a:lnTo>
                  <a:pt x="1213413" y="175254"/>
                </a:lnTo>
                <a:lnTo>
                  <a:pt x="1582125" y="175254"/>
                </a:lnTo>
                <a:lnTo>
                  <a:pt x="1582125" y="522538"/>
                </a:lnTo>
                <a:lnTo>
                  <a:pt x="1883391" y="522538"/>
                </a:lnTo>
                <a:lnTo>
                  <a:pt x="1883391" y="2140927"/>
                </a:lnTo>
                <a:lnTo>
                  <a:pt x="0" y="2140927"/>
                </a:lnTo>
                <a:lnTo>
                  <a:pt x="0" y="133457"/>
                </a:lnTo>
                <a:lnTo>
                  <a:pt x="303676" y="133457"/>
                </a:lnTo>
                <a:close/>
              </a:path>
            </a:pathLst>
          </a:custGeom>
        </p:spPr>
      </p:pic>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竖排标题与文本">
    <p:spTree>
      <p:nvGrpSpPr>
        <p:cNvPr id="1" name=""/>
        <p:cNvGrpSpPr/>
        <p:nvPr/>
      </p:nvGrpSpPr>
      <p:grpSpPr>
        <a:xfrm>
          <a:off x="0" y="0"/>
          <a:ext cx="0" cy="0"/>
        </a:xfrm>
      </p:grpSpPr>
      <p:sp>
        <p:nvSpPr>
          <p:cNvPr id="16" name="矩形 15"/>
          <p:cNvSpPr/>
          <p:nvPr userDrawn="1"/>
        </p:nvSpPr>
        <p:spPr>
          <a:xfrm>
            <a:off x="-1" y="0"/>
            <a:ext cx="9144002" cy="5143500"/>
          </a:xfrm>
          <a:prstGeom prst="rect">
            <a:avLst/>
          </a:prstGeom>
          <a:solidFill>
            <a:srgbClr val="738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userDrawn="1"/>
        </p:nvPicPr>
        <p:blipFill>
          <a:blip r:embed="rId1"/>
          <a:srcRect b="3395"/>
          <a:stretch>
            <a:fillRect/>
          </a:stretch>
        </p:blipFill>
        <p:spPr>
          <a:xfrm rot="5400000" flipV="1">
            <a:off x="-364132" y="357304"/>
            <a:ext cx="3662580" cy="2934321"/>
          </a:xfrm>
          <a:prstGeom prst="rect">
            <a:avLst/>
          </a:prstGeom>
        </p:spPr>
      </p:pic>
      <p:pic>
        <p:nvPicPr>
          <p:cNvPr id="6" name="图片 5"/>
          <p:cNvPicPr>
            <a:picLocks noChangeAspect="1"/>
          </p:cNvPicPr>
          <p:nvPr userDrawn="1"/>
        </p:nvPicPr>
        <p:blipFill>
          <a:blip r:embed="rId2"/>
          <a:srcRect b="4192"/>
          <a:stretch>
            <a:fillRect/>
          </a:stretch>
        </p:blipFill>
        <p:spPr>
          <a:xfrm flipV="1">
            <a:off x="5763724" y="-6825"/>
            <a:ext cx="3380276" cy="2868720"/>
          </a:xfrm>
          <a:prstGeom prst="rect">
            <a:avLst/>
          </a:prstGeom>
        </p:spPr>
      </p:pic>
      <p:pic>
        <p:nvPicPr>
          <p:cNvPr id="15" name="图片 14"/>
          <p:cNvPicPr>
            <a:picLocks noChangeAspect="1"/>
          </p:cNvPicPr>
          <p:nvPr userDrawn="1"/>
        </p:nvPicPr>
        <p:blipFill>
          <a:blip r:embed="rId1"/>
          <a:srcRect l="5360" b="3395"/>
          <a:stretch>
            <a:fillRect/>
          </a:stretch>
        </p:blipFill>
        <p:spPr>
          <a:xfrm rot="5400000" flipV="1">
            <a:off x="2838874" y="265966"/>
            <a:ext cx="3466253" cy="2934321"/>
          </a:xfrm>
          <a:prstGeom prst="rect">
            <a:avLst/>
          </a:prstGeom>
        </p:spPr>
      </p:pic>
      <p:pic>
        <p:nvPicPr>
          <p:cNvPr id="4" name="图片 3"/>
          <p:cNvPicPr>
            <a:picLocks noChangeAspect="1"/>
          </p:cNvPicPr>
          <p:nvPr userDrawn="1"/>
        </p:nvPicPr>
        <p:blipFill>
          <a:blip r:embed="rId3">
            <a:extLst>
              <a:ext uri="{BEBA8EAE-BF5A-486C-A8C5-ECC9F3942E4B}">
                <a14:imgProps xmlns:a14="http://schemas.microsoft.com/office/drawing/2010/main">
                  <a14:imgLayer r:embed="rId4">
                    <a14:imgEffect>
                      <a14:saturation sat="400000"/>
                    </a14:imgEffect>
                  </a14:imgLayer>
                </a14:imgProps>
              </a:ext>
            </a:extLst>
          </a:blip>
          <a:srcRect t="6736" b="6383"/>
          <a:stretch>
            <a:fillRect/>
          </a:stretch>
        </p:blipFill>
        <p:spPr>
          <a:xfrm>
            <a:off x="-1" y="3893807"/>
            <a:ext cx="9144002" cy="1249693"/>
          </a:xfrm>
          <a:prstGeom prst="rect">
            <a:avLst/>
          </a:prstGeom>
          <a:effectLst>
            <a:outerShdw blurRad="12700" dist="12700" dir="16200000" rotWithShape="0">
              <a:prstClr val="black">
                <a:alpha val="40000"/>
              </a:prstClr>
            </a:outerShdw>
          </a:effectLst>
        </p:spPr>
      </p:pic>
      <p:sp>
        <p:nvSpPr>
          <p:cNvPr id="11" name="矩形 10"/>
          <p:cNvSpPr/>
          <p:nvPr userDrawn="1"/>
        </p:nvSpPr>
        <p:spPr>
          <a:xfrm>
            <a:off x="143328" y="117896"/>
            <a:ext cx="8874776" cy="4897449"/>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标题幻灯片">
    <p:spTree>
      <p:nvGrpSpPr>
        <p:cNvPr id="1" name=""/>
        <p:cNvGrpSpPr/>
        <p:nvPr/>
      </p:nvGrpSpPr>
      <p:grpSpPr>
        <a:xfrm>
          <a:off x="0" y="0"/>
          <a:ext cx="0" cy="0"/>
        </a:xfrm>
      </p:grpSpPr>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cSld name="空白">
    <p:spTree>
      <p:nvGrpSpPr>
        <p:cNvPr id="1" name=""/>
        <p:cNvGrpSpPr/>
        <p:nvPr/>
      </p:nvGrpSpPr>
      <p:grpSpPr>
        <a:xfrm>
          <a:off x="0" y="0"/>
          <a:ext cx="0" cy="0"/>
        </a:xfrm>
      </p:grpSpPr>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image" Target="../media/image12.png" /><Relationship Id="rId7" Type="http://schemas.openxmlformats.org/officeDocument/2006/relationships/image" Target="../media/image13.png" /><Relationship Id="rId8" Type="http://schemas.openxmlformats.org/officeDocument/2006/relationships/image" Target="file:///D:\qq&#25991;&#20214;\712321467\Image\C2C\Image2\%7b75232B38-A165-1FB7-499C-2E1C792CACB5%7d.png" TargetMode="External" /><Relationship Id="rId9" Type="http://schemas.openxmlformats.org/officeDocument/2006/relationships/image" Target="../media/image14.png"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noFill/>
        <a:effectLst/>
      </p:bgPr>
    </p:bg>
    <p:spTree>
      <p:nvGrpSpPr>
        <p:cNvPr id="1" name=""/>
        <p:cNvGrpSpPr/>
        <p:nvPr/>
      </p:nvGrpSpPr>
      <p:grpSpPr>
        <a:xfrm>
          <a:off x="0" y="0"/>
          <a:ext cx="0" cy="0"/>
        </a:xfrm>
      </p:grpSpPr>
      <p:grpSp>
        <p:nvGrpSpPr>
          <p:cNvPr id="1026" name="组合 9"/>
          <p:cNvGrpSpPr/>
          <p:nvPr userDrawn="1"/>
        </p:nvGrpSpPr>
        <p:grpSpPr>
          <a:xfrm>
            <a:off x="277813" y="266700"/>
            <a:ext cx="8605837" cy="4713288"/>
            <a:chOff x="277813" y="266700"/>
            <a:chExt cx="8605837" cy="4713288"/>
          </a:xfrm>
        </p:grpSpPr>
        <p:pic>
          <p:nvPicPr>
            <p:cNvPr id="1029" name="Picture 2" descr="图形1"/>
            <p:cNvPicPr>
              <a:picLocks noChangeAspect="1" noChangeArrowheads="1"/>
            </p:cNvPicPr>
            <p:nvPr userDrawn="1"/>
          </p:nvPicPr>
          <p:blipFill>
            <a:blip r:embed="rId6">
              <a:extLst>
                <a:ext uri="{28A0092B-C50C-407E-A947-70E740481C1C}">
                  <a14:useLocalDpi xmlns:a14="http://schemas.microsoft.com/office/drawing/2010/main" val="0"/>
                </a:ext>
              </a:extLst>
            </a:blip>
            <a:stretch>
              <a:fillRect/>
            </a:stretch>
          </p:blipFill>
          <p:spPr bwMode="auto">
            <a:xfrm>
              <a:off x="7542213" y="349250"/>
              <a:ext cx="1146175" cy="407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030" name="Freeform 5"/>
            <p:cNvGrpSpPr/>
            <p:nvPr userDrawn="1"/>
          </p:nvGrpSpPr>
          <p:grpSpPr>
            <a:xfrm>
              <a:off x="277813" y="4113213"/>
              <a:ext cx="5307012" cy="842962"/>
              <a:chExt cx="7692" cy="1490"/>
            </a:xfrm>
          </p:grpSpPr>
          <p:pic>
            <p:nvPicPr>
              <p:cNvPr id="2" name="Freeform 5"/>
              <p:cNvPicPr>
                <a:picLocks noEditPoints="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0" y="0"/>
                <a:ext cx="7692" cy="14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Text Box 6"/>
              <p:cNvSpPr txBox="1">
                <a:spLocks noChangeArrowheads="1"/>
              </p:cNvSpPr>
              <p:nvPr/>
            </p:nvSpPr>
            <p:spPr bwMode="auto">
              <a:xfrm>
                <a:off x="5" y="6"/>
                <a:ext cx="7680" cy="14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1920" tIns="60960" rIns="121920" bIns="60960"/>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spcAft>
                    <a:spcPct val="0"/>
                  </a:spcAft>
                  <a:defRPr/>
                </a:pPr>
                <a:endParaRPr lang="zh-CN" altLang="en-US" sz="2400">
                  <a:latin typeface="Times New Roman" panose="02020603050405020304" pitchFamily="18" charset="0"/>
                  <a:ea typeface="黑体" panose="02010609060101010101" pitchFamily="2" charset="-122"/>
                </a:endParaRPr>
              </a:p>
            </p:txBody>
          </p:sp>
        </p:grpSp>
        <p:sp>
          <p:nvSpPr>
            <p:cNvPr id="1032" name="Rectangle 7"/>
            <p:cNvSpPr>
              <a:spLocks noChangeArrowheads="1"/>
            </p:cNvSpPr>
            <p:nvPr userDrawn="1"/>
          </p:nvSpPr>
          <p:spPr bwMode="auto">
            <a:xfrm>
              <a:off x="287338" y="4937125"/>
              <a:ext cx="8596312" cy="42863"/>
            </a:xfrm>
            <a:prstGeom prst="rect">
              <a:avLst/>
            </a:prstGeom>
            <a:solidFill>
              <a:srgbClr val="509FE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latin typeface="Times New Roman" panose="02020603050405020304" pitchFamily="18" charset="0"/>
                <a:ea typeface="黑体" panose="02010609060101010101" pitchFamily="2" charset="-122"/>
              </a:endParaRPr>
            </a:p>
          </p:txBody>
        </p:sp>
        <p:sp>
          <p:nvSpPr>
            <p:cNvPr id="1033" name="Rectangle 8"/>
            <p:cNvSpPr>
              <a:spLocks noChangeArrowheads="1"/>
            </p:cNvSpPr>
            <p:nvPr userDrawn="1"/>
          </p:nvSpPr>
          <p:spPr bwMode="auto">
            <a:xfrm flipH="1">
              <a:off x="1493838" y="266700"/>
              <a:ext cx="7200900" cy="36513"/>
            </a:xfrm>
            <a:prstGeom prst="rect">
              <a:avLst/>
            </a:prstGeom>
            <a:solidFill>
              <a:srgbClr val="3297E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latin typeface="Times New Roman" panose="02020603050405020304" pitchFamily="18" charset="0"/>
                <a:ea typeface="黑体" panose="02010609060101010101" pitchFamily="2" charset="-122"/>
              </a:endParaRPr>
            </a:p>
          </p:txBody>
        </p:sp>
      </p:grpSp>
      <p:sp>
        <p:nvSpPr>
          <p:cNvPr id="1027" name="标题占位符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8" name="文本占位符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p:txBody>
      </p:sp>
      <p:pic>
        <p:nvPicPr>
          <p:cNvPr id="1034" name="图片 1073743875" descr="学科网 zxxk.com" title=""/>
          <p:cNvPicPr>
            <a:picLocks noChangeAspect="1"/>
          </p:cNvPicPr>
          <p:nvPr/>
        </p:nvPicPr>
        <p:blipFill>
          <a:blip r:embed="rId9" r:link="rId8"/>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timing/>
  <p:txStyles>
    <p:title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2800" b="1">
          <a:solidFill>
            <a:schemeClr val="tx1"/>
          </a:solidFill>
          <a:latin typeface="Times New Roman" panose="02020603050405020304" pitchFamily="18" charset="0"/>
          <a:ea typeface="黑体" panose="02010609060101010101" pitchFamily="2" charset="-122"/>
        </a:defRPr>
      </a:lvl2pPr>
      <a:lvl3pPr algn="ctr" rtl="0" eaLnBrk="0" fontAlgn="base" hangingPunct="0">
        <a:spcBef>
          <a:spcPct val="0"/>
        </a:spcBef>
        <a:spcAft>
          <a:spcPct val="0"/>
        </a:spcAft>
        <a:defRPr sz="2800" b="1">
          <a:solidFill>
            <a:schemeClr val="tx1"/>
          </a:solidFill>
          <a:latin typeface="Times New Roman" panose="02020603050405020304" pitchFamily="18" charset="0"/>
          <a:ea typeface="黑体" panose="02010609060101010101" pitchFamily="2" charset="-122"/>
        </a:defRPr>
      </a:lvl3pPr>
      <a:lvl4pPr algn="ctr" rtl="0" eaLnBrk="0" fontAlgn="base" hangingPunct="0">
        <a:spcBef>
          <a:spcPct val="0"/>
        </a:spcBef>
        <a:spcAft>
          <a:spcPct val="0"/>
        </a:spcAft>
        <a:defRPr sz="2800" b="1">
          <a:solidFill>
            <a:schemeClr val="tx1"/>
          </a:solidFill>
          <a:latin typeface="Times New Roman" panose="02020603050405020304" pitchFamily="18" charset="0"/>
          <a:ea typeface="黑体" panose="02010609060101010101" pitchFamily="2" charset="-122"/>
        </a:defRPr>
      </a:lvl4pPr>
      <a:lvl5pPr algn="ctr" rtl="0" eaLnBrk="0" fontAlgn="base" hangingPunct="0">
        <a:spcBef>
          <a:spcPct val="0"/>
        </a:spcBef>
        <a:spcAft>
          <a:spcPct val="0"/>
        </a:spcAft>
        <a:defRPr sz="2800" b="1">
          <a:solidFill>
            <a:schemeClr val="tx1"/>
          </a:solidFill>
          <a:latin typeface="Times New Roman" panose="02020603050405020304" pitchFamily="18" charset="0"/>
          <a:ea typeface="黑体" panose="02010609060101010101" pitchFamily="2" charset="-122"/>
        </a:defRPr>
      </a:lvl5pPr>
      <a:lvl6pPr marL="457200" algn="ctr" rtl="0" fontAlgn="base">
        <a:spcBef>
          <a:spcPct val="0"/>
        </a:spcBef>
        <a:spcAft>
          <a:spcPct val="0"/>
        </a:spcAft>
        <a:defRPr sz="2800" b="1">
          <a:solidFill>
            <a:schemeClr val="tx1"/>
          </a:solidFill>
          <a:latin typeface="Times New Roman" panose="02020603050405020304" pitchFamily="18" charset="0"/>
          <a:ea typeface="黑体" panose="02010609060101010101" pitchFamily="2" charset="-122"/>
        </a:defRPr>
      </a:lvl6pPr>
      <a:lvl7pPr marL="914400" algn="ctr" rtl="0" fontAlgn="base">
        <a:spcBef>
          <a:spcPct val="0"/>
        </a:spcBef>
        <a:spcAft>
          <a:spcPct val="0"/>
        </a:spcAft>
        <a:defRPr sz="2800" b="1">
          <a:solidFill>
            <a:schemeClr val="tx1"/>
          </a:solidFill>
          <a:latin typeface="Times New Roman" panose="02020603050405020304" pitchFamily="18" charset="0"/>
          <a:ea typeface="黑体" panose="02010609060101010101" pitchFamily="2" charset="-122"/>
        </a:defRPr>
      </a:lvl7pPr>
      <a:lvl8pPr marL="1371600" algn="ctr" rtl="0" fontAlgn="base">
        <a:spcBef>
          <a:spcPct val="0"/>
        </a:spcBef>
        <a:spcAft>
          <a:spcPct val="0"/>
        </a:spcAft>
        <a:defRPr sz="2800" b="1">
          <a:solidFill>
            <a:schemeClr val="tx1"/>
          </a:solidFill>
          <a:latin typeface="Times New Roman" panose="02020603050405020304" pitchFamily="18" charset="0"/>
          <a:ea typeface="黑体" panose="02010609060101010101" pitchFamily="2" charset="-122"/>
        </a:defRPr>
      </a:lvl8pPr>
      <a:lvl9pPr marL="1828800" algn="ctr" rtl="0" fontAlgn="base">
        <a:spcBef>
          <a:spcPct val="0"/>
        </a:spcBef>
        <a:spcAft>
          <a:spcPct val="0"/>
        </a:spcAft>
        <a:defRPr sz="2800" b="1">
          <a:solidFill>
            <a:schemeClr val="tx1"/>
          </a:solidFill>
          <a:latin typeface="Times New Roman" panose="02020603050405020304" pitchFamily="18" charset="0"/>
          <a:ea typeface="黑体" panose="02010609060101010101" pitchFamily="2" charset="-122"/>
        </a:defRPr>
      </a:lvl9pPr>
    </p:titleStyle>
    <p:bodyStyle>
      <a:lvl1pPr marL="342900" indent="-342900" algn="l" rtl="0" eaLnBrk="0" fontAlgn="base" hangingPunct="0">
        <a:lnSpc>
          <a:spcPct val="120000"/>
        </a:lnSpc>
        <a:spcBef>
          <a:spcPct val="0"/>
        </a:spcBef>
        <a:spcAft>
          <a:spcPct val="0"/>
        </a:spcAft>
        <a:defRPr sz="28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4.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xml" /><Relationship Id="rId3" Type="http://schemas.openxmlformats.org/officeDocument/2006/relationships/image" Target="../media/image24.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5.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6.png" /><Relationship Id="rId3" Type="http://schemas.openxmlformats.org/officeDocument/2006/relationships/image" Target="../media/image27.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8.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8.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8.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9.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0.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0.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1.jpe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2.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3.pn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4.xml" /><Relationship Id="rId3" Type="http://schemas.openxmlformats.org/officeDocument/2006/relationships/image" Target="../media/image34.png" /><Relationship Id="rId4" Type="http://schemas.openxmlformats.org/officeDocument/2006/relationships/image" Target="../media/image35.png" /><Relationship Id="rId5" Type="http://schemas.openxmlformats.org/officeDocument/2006/relationships/image" Target="../media/image36.pn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7.png" /><Relationship Id="rId3" Type="http://schemas.openxmlformats.org/officeDocument/2006/relationships/image" Target="../media/image38.pn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9.png" /><Relationship Id="rId3" Type="http://schemas.openxmlformats.org/officeDocument/2006/relationships/image" Target="../media/image40.png" /><Relationship Id="rId4" Type="http://schemas.openxmlformats.org/officeDocument/2006/relationships/image" Target="../media/image41.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5.png" /><Relationship Id="rId3" Type="http://schemas.openxmlformats.org/officeDocument/2006/relationships/image" Target="../media/image16.png" /><Relationship Id="rId4" Type="http://schemas.openxmlformats.org/officeDocument/2006/relationships/image" Target="../media/image17.png" /><Relationship Id="rId5" Type="http://schemas.openxmlformats.org/officeDocument/2006/relationships/image" Target="../media/image18.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9.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0.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1.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2.jpeg" /><Relationship Id="rId3" Type="http://schemas.openxmlformats.org/officeDocument/2006/relationships/image" Target="../media/image23.jpe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122" name="标题 1" title=""/>
          <p:cNvSpPr>
            <a:spLocks noGrp="1"/>
          </p:cNvSpPr>
          <p:nvPr>
            <p:ph type="ctrTitle" idx="4294967295"/>
          </p:nvPr>
        </p:nvSpPr>
        <p:spPr>
          <a:xfrm>
            <a:off x="0" y="1704975"/>
            <a:ext cx="9144000" cy="866775"/>
          </a:xfrm>
        </p:spPr>
        <p:txBody>
          <a:bodyPr/>
          <a:lstStyle/>
          <a:p>
            <a:r>
              <a:rPr lang="zh-CN" altLang="en-US" sz="4000"/>
              <a:t>本章复习和总结</a:t>
            </a:r>
            <a:endParaRPr lang="zh-CN" altLang="en-US" sz="3200" u="sng"/>
          </a:p>
        </p:txBody>
      </p:sp>
      <p:sp>
        <p:nvSpPr>
          <p:cNvPr id="5123" name="副标题 2" title=""/>
          <p:cNvSpPr>
            <a:spLocks noGrp="1"/>
          </p:cNvSpPr>
          <p:nvPr>
            <p:ph type="subTitle" idx="4294967295"/>
          </p:nvPr>
        </p:nvSpPr>
        <p:spPr>
          <a:xfrm>
            <a:off x="1371600" y="2571750"/>
            <a:ext cx="6400800" cy="665163"/>
          </a:xfrm>
        </p:spPr>
        <p:txBody>
          <a:bodyPr/>
          <a:lstStyle/>
          <a:p>
            <a:pPr algn="ctr"/>
            <a:r>
              <a:rPr lang="en-US" altLang="zh-CN" sz="2000"/>
              <a:t>R·</a:t>
            </a:r>
            <a:r>
              <a:rPr lang="zh-CN" altLang="en-US" sz="2000"/>
              <a:t>八年级物理上册</a:t>
            </a:r>
            <a:endParaRPr lang="zh-CN" altLang="en-US" sz="2000"/>
          </a:p>
        </p:txBody>
      </p:sp>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文本框 3" title=""/>
          <p:cNvSpPr txBox="1"/>
          <p:nvPr/>
        </p:nvSpPr>
        <p:spPr>
          <a:xfrm>
            <a:off x="532263" y="616889"/>
            <a:ext cx="8284190" cy="1938992"/>
          </a:xfrm>
          <a:prstGeom prst="rect">
            <a:avLst/>
          </a:prstGeom>
          <a:noFill/>
        </p:spPr>
        <p:txBody>
          <a:bodyPr wrap="square">
            <a:spAutoFit/>
          </a:bodyPr>
          <a:lstStyle/>
          <a:p>
            <a:pPr fontAlgn="ctr"/>
            <a:r>
              <a:rPr lang="zh-CN" altLang="en-US" sz="2400" b="1" kern="100">
                <a:solidFill>
                  <a:srgbClr val="0000FF"/>
                </a:solidFill>
                <a:latin typeface="+mj-lt"/>
                <a:ea typeface="+mn-ea"/>
              </a:rPr>
              <a:t>例</a:t>
            </a:r>
            <a:r>
              <a:rPr lang="en-US" altLang="zh-CN" sz="2400" b="1" kern="100">
                <a:solidFill>
                  <a:srgbClr val="0000FF"/>
                </a:solidFill>
                <a:latin typeface="+mj-lt"/>
                <a:ea typeface="+mn-ea"/>
              </a:rPr>
              <a:t>3 </a:t>
            </a:r>
            <a:r>
              <a:rPr lang="zh-CN" altLang="zh-CN" sz="2400" b="1" kern="100">
                <a:solidFill>
                  <a:srgbClr val="000000"/>
                </a:solidFill>
                <a:effectLst/>
                <a:latin typeface="+mj-lt"/>
                <a:ea typeface="+mn-ea"/>
              </a:rPr>
              <a:t>如图所示，在</a:t>
            </a:r>
            <a:r>
              <a:rPr lang="zh-CN" altLang="en-US" sz="2400" b="1" kern="100">
                <a:solidFill>
                  <a:srgbClr val="000000"/>
                </a:solidFill>
                <a:latin typeface="+mj-lt"/>
                <a:ea typeface="+mn-ea"/>
              </a:rPr>
              <a:t>“</a:t>
            </a:r>
            <a:r>
              <a:rPr lang="zh-CN" altLang="zh-CN" sz="2400" b="1" kern="100">
                <a:solidFill>
                  <a:srgbClr val="000000"/>
                </a:solidFill>
                <a:latin typeface="+mj-lt"/>
                <a:ea typeface="+mn-ea"/>
              </a:rPr>
              <a:t>探究光的反射规律</a:t>
            </a:r>
            <a:r>
              <a:rPr lang="zh-CN" altLang="en-US" sz="2400" b="1" kern="100">
                <a:solidFill>
                  <a:srgbClr val="000000"/>
                </a:solidFill>
                <a:latin typeface="+mj-lt"/>
                <a:ea typeface="+mn-ea"/>
              </a:rPr>
              <a:t>”</a:t>
            </a:r>
            <a:r>
              <a:rPr lang="zh-CN" altLang="zh-CN" sz="2400" b="1" kern="100">
                <a:solidFill>
                  <a:srgbClr val="000000"/>
                </a:solidFill>
                <a:effectLst/>
                <a:latin typeface="+mj-lt"/>
                <a:ea typeface="+mn-ea"/>
              </a:rPr>
              <a:t>的实验中，水平放置平面镜，白色纸板竖直立在平面镜上，纸板由</a:t>
            </a:r>
            <a:r>
              <a:rPr lang="en-US" altLang="zh-CN" sz="2400" b="1" i="1" kern="100">
                <a:solidFill>
                  <a:srgbClr val="000000"/>
                </a:solidFill>
                <a:effectLst/>
                <a:latin typeface="+mj-lt"/>
                <a:ea typeface="+mn-ea"/>
              </a:rPr>
              <a:t>E</a:t>
            </a:r>
            <a:r>
              <a:rPr lang="zh-CN" altLang="zh-CN" sz="2400" b="1" kern="100">
                <a:solidFill>
                  <a:srgbClr val="000000"/>
                </a:solidFill>
                <a:effectLst/>
                <a:latin typeface="+mj-lt"/>
                <a:ea typeface="+mn-ea"/>
              </a:rPr>
              <a:t>、</a:t>
            </a:r>
            <a:r>
              <a:rPr lang="en-US" altLang="zh-CN" sz="2400" b="1" i="1" kern="100">
                <a:solidFill>
                  <a:srgbClr val="000000"/>
                </a:solidFill>
                <a:effectLst/>
                <a:latin typeface="+mj-lt"/>
                <a:ea typeface="+mn-ea"/>
              </a:rPr>
              <a:t>F</a:t>
            </a:r>
            <a:r>
              <a:rPr lang="zh-CN" altLang="zh-CN" sz="2400" b="1" kern="100">
                <a:solidFill>
                  <a:srgbClr val="000000"/>
                </a:solidFill>
                <a:effectLst/>
                <a:latin typeface="+mj-lt"/>
                <a:ea typeface="+mn-ea"/>
              </a:rPr>
              <a:t>两部分组成，可以绕</a:t>
            </a:r>
            <a:r>
              <a:rPr lang="en-US" altLang="zh-CN" sz="2400" b="1" i="1" kern="100">
                <a:solidFill>
                  <a:srgbClr val="000000"/>
                </a:solidFill>
                <a:effectLst/>
                <a:latin typeface="+mj-lt"/>
                <a:ea typeface="+mn-ea"/>
              </a:rPr>
              <a:t>ON</a:t>
            </a:r>
            <a:r>
              <a:rPr lang="zh-CN" altLang="zh-CN" sz="2400" b="1" kern="100">
                <a:solidFill>
                  <a:srgbClr val="000000"/>
                </a:solidFill>
                <a:effectLst/>
                <a:latin typeface="+mj-lt"/>
                <a:ea typeface="+mn-ea"/>
              </a:rPr>
              <a:t>翻折。</a:t>
            </a:r>
            <a:endParaRPr lang="zh-CN" altLang="zh-CN" sz="2400" b="1" kern="100">
              <a:effectLst/>
              <a:latin typeface="+mj-lt"/>
              <a:ea typeface="+mn-ea"/>
            </a:endParaRPr>
          </a:p>
          <a:p>
            <a:pPr algn="l" fontAlgn="ctr"/>
            <a:r>
              <a:rPr lang="zh-CN" altLang="zh-CN" sz="2400" b="1" kern="100">
                <a:solidFill>
                  <a:srgbClr val="000000"/>
                </a:solidFill>
                <a:effectLst/>
                <a:latin typeface="+mj-lt"/>
                <a:ea typeface="+mn-ea"/>
              </a:rPr>
              <a:t>（</a:t>
            </a:r>
            <a:r>
              <a:rPr lang="en-US" altLang="zh-CN" sz="2400" b="1" kern="100">
                <a:solidFill>
                  <a:srgbClr val="000000"/>
                </a:solidFill>
                <a:effectLst/>
                <a:latin typeface="+mj-lt"/>
                <a:ea typeface="+mn-ea"/>
              </a:rPr>
              <a:t>1</a:t>
            </a:r>
            <a:r>
              <a:rPr lang="zh-CN" altLang="zh-CN" sz="2400" b="1" kern="100">
                <a:solidFill>
                  <a:srgbClr val="000000"/>
                </a:solidFill>
                <a:effectLst/>
                <a:latin typeface="+mj-lt"/>
                <a:ea typeface="+mn-ea"/>
              </a:rPr>
              <a:t>）实验时，把纸板</a:t>
            </a:r>
            <a:r>
              <a:rPr lang="en-US" altLang="zh-CN" sz="2400" b="1" i="1" kern="100">
                <a:solidFill>
                  <a:srgbClr val="000000"/>
                </a:solidFill>
                <a:effectLst/>
                <a:latin typeface="+mj-lt"/>
                <a:ea typeface="+mn-ea"/>
              </a:rPr>
              <a:t>ENF</a:t>
            </a:r>
            <a:r>
              <a:rPr lang="zh-CN" altLang="zh-CN" sz="2400" b="1" kern="100">
                <a:solidFill>
                  <a:srgbClr val="000000"/>
                </a:solidFill>
                <a:effectLst/>
                <a:latin typeface="+mj-lt"/>
                <a:ea typeface="+mn-ea"/>
              </a:rPr>
              <a:t>垂直放在平面镜上，入射光线</a:t>
            </a:r>
            <a:r>
              <a:rPr lang="en-US" altLang="zh-CN" sz="2400" b="1" i="1" kern="100">
                <a:solidFill>
                  <a:srgbClr val="000000"/>
                </a:solidFill>
                <a:effectLst/>
                <a:latin typeface="+mj-lt"/>
                <a:ea typeface="+mn-ea"/>
              </a:rPr>
              <a:t>AO</a:t>
            </a:r>
            <a:r>
              <a:rPr lang="zh-CN" altLang="zh-CN" sz="2400" b="1" kern="100">
                <a:solidFill>
                  <a:srgbClr val="000000"/>
                </a:solidFill>
                <a:effectLst/>
                <a:latin typeface="+mj-lt"/>
                <a:ea typeface="+mn-ea"/>
              </a:rPr>
              <a:t>的法线是</a:t>
            </a:r>
            <a:r>
              <a:rPr lang="en-US" altLang="zh-CN" sz="2400" b="1" u="sng" kern="100">
                <a:solidFill>
                  <a:srgbClr val="000000"/>
                </a:solidFill>
                <a:effectLst/>
                <a:latin typeface="+mj-lt"/>
                <a:ea typeface="+mn-ea"/>
              </a:rPr>
              <a:t>           </a:t>
            </a:r>
            <a:r>
              <a:rPr lang="zh-CN" altLang="zh-CN" sz="2400" b="1" kern="100">
                <a:solidFill>
                  <a:srgbClr val="000000"/>
                </a:solidFill>
                <a:effectLst/>
                <a:latin typeface="+mj-lt"/>
                <a:ea typeface="+mn-ea"/>
              </a:rPr>
              <a:t>，光线</a:t>
            </a:r>
            <a:r>
              <a:rPr lang="en-US" altLang="zh-CN" sz="2400" b="1" i="1" kern="100">
                <a:solidFill>
                  <a:srgbClr val="000000"/>
                </a:solidFill>
                <a:effectLst/>
                <a:latin typeface="+mj-lt"/>
                <a:ea typeface="+mn-ea"/>
              </a:rPr>
              <a:t>AO</a:t>
            </a:r>
            <a:r>
              <a:rPr lang="zh-CN" altLang="zh-CN" sz="2400" b="1" kern="100">
                <a:solidFill>
                  <a:srgbClr val="000000"/>
                </a:solidFill>
                <a:effectLst/>
                <a:latin typeface="+mj-lt"/>
                <a:ea typeface="+mn-ea"/>
              </a:rPr>
              <a:t>的入射角大小为</a:t>
            </a:r>
            <a:r>
              <a:rPr lang="en-US" altLang="zh-CN" sz="2400" b="1" u="sng" kern="100">
                <a:solidFill>
                  <a:srgbClr val="000000"/>
                </a:solidFill>
                <a:effectLst/>
                <a:latin typeface="+mj-lt"/>
                <a:ea typeface="+mn-ea"/>
              </a:rPr>
              <a:t>           </a:t>
            </a:r>
            <a:r>
              <a:rPr lang="zh-CN" altLang="zh-CN" sz="2400" b="1" kern="100">
                <a:solidFill>
                  <a:srgbClr val="000000"/>
                </a:solidFill>
                <a:effectLst/>
                <a:latin typeface="+mj-lt"/>
                <a:ea typeface="+mn-ea"/>
              </a:rPr>
              <a:t>；</a:t>
            </a:r>
            <a:endParaRPr lang="zh-CN" altLang="zh-CN" sz="2400" b="1" kern="100">
              <a:effectLst/>
              <a:latin typeface="+mj-lt"/>
              <a:ea typeface="+mn-ea"/>
            </a:endParaRPr>
          </a:p>
        </p:txBody>
      </p:sp>
      <p:pic>
        <p:nvPicPr>
          <p:cNvPr id="5" name="图片 4" title=""/>
          <p:cNvPicPr>
            <a:picLocks noChangeAspect="1"/>
          </p:cNvPicPr>
          <p:nvPr/>
        </p:nvPicPr>
        <p:blipFill>
          <a:blip r:embed="rId2"/>
          <a:stretch>
            <a:fillRect/>
          </a:stretch>
        </p:blipFill>
        <p:spPr>
          <a:xfrm>
            <a:off x="3045658" y="2674187"/>
            <a:ext cx="3052683" cy="2101596"/>
          </a:xfrm>
          <a:prstGeom prst="rect">
            <a:avLst/>
          </a:prstGeom>
        </p:spPr>
      </p:pic>
      <p:sp>
        <p:nvSpPr>
          <p:cNvPr id="7" name="文本框 6" title=""/>
          <p:cNvSpPr txBox="1"/>
          <p:nvPr/>
        </p:nvSpPr>
        <p:spPr>
          <a:xfrm>
            <a:off x="1965278" y="2060096"/>
            <a:ext cx="716508" cy="461665"/>
          </a:xfrm>
          <a:prstGeom prst="rect">
            <a:avLst/>
          </a:prstGeom>
          <a:noFill/>
        </p:spPr>
        <p:txBody>
          <a:bodyPr wrap="square" rtlCol="0">
            <a:spAutoFit/>
          </a:bodyPr>
          <a:lstStyle/>
          <a:p>
            <a:r>
              <a:rPr lang="en-US" altLang="zh-CN" sz="2400" b="1" i="1">
                <a:solidFill>
                  <a:srgbClr val="FF0000"/>
                </a:solidFill>
              </a:rPr>
              <a:t>ON</a:t>
            </a:r>
            <a:endParaRPr lang="zh-CN" altLang="en-US" sz="2400" b="1" i="1">
              <a:solidFill>
                <a:srgbClr val="FF0000"/>
              </a:solidFill>
            </a:endParaRPr>
          </a:p>
        </p:txBody>
      </p:sp>
      <p:sp>
        <p:nvSpPr>
          <p:cNvPr id="8" name="文本框 7" title=""/>
          <p:cNvSpPr txBox="1"/>
          <p:nvPr/>
        </p:nvSpPr>
        <p:spPr>
          <a:xfrm>
            <a:off x="6307540" y="2060095"/>
            <a:ext cx="994012" cy="461665"/>
          </a:xfrm>
          <a:prstGeom prst="rect">
            <a:avLst/>
          </a:prstGeom>
          <a:noFill/>
        </p:spPr>
        <p:txBody>
          <a:bodyPr wrap="square" rtlCol="0">
            <a:spAutoFit/>
          </a:bodyPr>
          <a:lstStyle/>
          <a:p>
            <a:r>
              <a:rPr lang="en-US" altLang="zh-CN" sz="2400" b="1">
                <a:solidFill>
                  <a:srgbClr val="FF0000"/>
                </a:solidFill>
              </a:rPr>
              <a:t>40°</a:t>
            </a:r>
            <a:endParaRPr lang="zh-CN" altLang="en-US" sz="2400" b="1">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文本框 2" title=""/>
          <p:cNvSpPr txBox="1"/>
          <p:nvPr/>
        </p:nvSpPr>
        <p:spPr>
          <a:xfrm>
            <a:off x="839337" y="774848"/>
            <a:ext cx="7083188" cy="1200329"/>
          </a:xfrm>
          <a:prstGeom prst="rect">
            <a:avLst/>
          </a:prstGeom>
          <a:noFill/>
        </p:spPr>
        <p:txBody>
          <a:bodyPr wrap="square">
            <a:spAutoFit/>
          </a:bodyPr>
          <a:lstStyle/>
          <a:p>
            <a:pPr algn="l" fontAlgn="ctr"/>
            <a:r>
              <a:rPr lang="zh-CN" altLang="zh-CN" sz="2400" b="1" kern="100">
                <a:solidFill>
                  <a:srgbClr val="000000"/>
                </a:solidFill>
                <a:effectLst/>
                <a:latin typeface="+mj-lt"/>
                <a:ea typeface="+mn-ea"/>
              </a:rPr>
              <a:t>（</a:t>
            </a:r>
            <a:r>
              <a:rPr lang="en-US" altLang="zh-CN" sz="2400" b="1" kern="100">
                <a:solidFill>
                  <a:srgbClr val="000000"/>
                </a:solidFill>
                <a:effectLst/>
                <a:latin typeface="+mj-lt"/>
                <a:ea typeface="+mn-ea"/>
              </a:rPr>
              <a:t>2</a:t>
            </a:r>
            <a:r>
              <a:rPr lang="zh-CN" altLang="zh-CN" sz="2400" b="1" kern="100">
                <a:solidFill>
                  <a:srgbClr val="000000"/>
                </a:solidFill>
                <a:effectLst/>
                <a:latin typeface="+mj-lt"/>
                <a:ea typeface="+mn-ea"/>
              </a:rPr>
              <a:t>）多次改变入射光的方向，用量角器测量入射角和反射角的大小，记录在表格中，分析数据得出：在反射现象中，反射角</a:t>
            </a:r>
            <a:r>
              <a:rPr lang="en-US" altLang="zh-CN" sz="2400" b="1" u="sng" kern="100">
                <a:solidFill>
                  <a:srgbClr val="000000"/>
                </a:solidFill>
                <a:effectLst/>
                <a:latin typeface="+mj-lt"/>
                <a:ea typeface="+mn-ea"/>
              </a:rPr>
              <a:t>           </a:t>
            </a:r>
            <a:r>
              <a:rPr lang="zh-CN" altLang="zh-CN" sz="2400" b="1" kern="100">
                <a:solidFill>
                  <a:srgbClr val="000000"/>
                </a:solidFill>
                <a:effectLst/>
                <a:latin typeface="+mj-lt"/>
                <a:ea typeface="+mn-ea"/>
              </a:rPr>
              <a:t>入射角；</a:t>
            </a:r>
            <a:endParaRPr lang="zh-CN" altLang="zh-CN" sz="2400" b="1" kern="100">
              <a:effectLst/>
              <a:latin typeface="+mj-lt"/>
              <a:ea typeface="+mn-ea"/>
            </a:endParaRPr>
          </a:p>
        </p:txBody>
      </p:sp>
      <p:graphicFrame>
        <p:nvGraphicFramePr>
          <p:cNvPr id="5" name="表格 4" title=""/>
          <p:cNvGraphicFramePr>
            <a:graphicFrameLocks noGrp="1"/>
          </p:cNvGraphicFramePr>
          <p:nvPr/>
        </p:nvGraphicFramePr>
        <p:xfrm>
          <a:off x="1910686" y="2414843"/>
          <a:ext cx="4741297" cy="1371600"/>
        </p:xfrm>
        <a:graphic>
          <a:graphicData uri="http://schemas.openxmlformats.org/drawingml/2006/table">
            <a:tbl>
              <a:tblPr firstRow="1" bandRow="1">
                <a:tableStyleId>{5C22544A-7EE6-4342-B048-85BDC9FD1C3A}</a:tableStyleId>
              </a:tblPr>
              <a:tblGrid>
                <a:gridCol w="1687033"/>
                <a:gridCol w="1018088"/>
                <a:gridCol w="1018088"/>
                <a:gridCol w="1018088"/>
              </a:tblGrid>
              <a:tr h="441548">
                <a:tc>
                  <a:txBody>
                    <a:bodyPr vert="horz" wrap="square"/>
                    <a:lstStyle/>
                    <a:p>
                      <a:pPr algn="ctr"/>
                      <a:r>
                        <a:rPr lang="zh-CN" altLang="en-US" sz="2400" b="1">
                          <a:solidFill>
                            <a:schemeClr val="tx1"/>
                          </a:solidFill>
                        </a:rPr>
                        <a:t>实验次数</a:t>
                      </a:r>
                      <a:endParaRPr lang="zh-CN" altLang="en-US" sz="2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vert="horz" wrap="square"/>
                    <a:lstStyle/>
                    <a:p>
                      <a:pPr algn="ctr"/>
                      <a:r>
                        <a:rPr lang="en-US" altLang="zh-CN" sz="2400" b="1">
                          <a:solidFill>
                            <a:schemeClr val="tx1"/>
                          </a:solidFill>
                        </a:rPr>
                        <a:t>1</a:t>
                      </a:r>
                      <a:endParaRPr lang="zh-CN" altLang="en-US" sz="2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vert="horz" wrap="square"/>
                    <a:lstStyle/>
                    <a:p>
                      <a:pPr algn="ctr"/>
                      <a:r>
                        <a:rPr lang="en-US" altLang="zh-CN" sz="2400" b="1">
                          <a:solidFill>
                            <a:schemeClr val="tx1"/>
                          </a:solidFill>
                        </a:rPr>
                        <a:t>2</a:t>
                      </a:r>
                      <a:endParaRPr lang="zh-CN" altLang="en-US" sz="2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vert="horz" wrap="square"/>
                    <a:lstStyle/>
                    <a:p>
                      <a:pPr algn="ctr"/>
                      <a:r>
                        <a:rPr lang="en-US" altLang="zh-CN" sz="2400" b="1">
                          <a:solidFill>
                            <a:schemeClr val="tx1"/>
                          </a:solidFill>
                        </a:rPr>
                        <a:t>3</a:t>
                      </a:r>
                      <a:endParaRPr lang="zh-CN" altLang="en-US" sz="2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41548">
                <a:tc>
                  <a:txBody>
                    <a:bodyPr vert="horz" wrap="square"/>
                    <a:lstStyle/>
                    <a:p>
                      <a:pPr algn="ctr"/>
                      <a:r>
                        <a:rPr lang="zh-CN" altLang="en-US" sz="2400" b="1">
                          <a:solidFill>
                            <a:schemeClr val="tx1"/>
                          </a:solidFill>
                        </a:rPr>
                        <a:t>入射角</a:t>
                      </a:r>
                      <a:endParaRPr lang="zh-CN" altLang="en-US" sz="2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vert="horz" wrap="square"/>
                    <a:lstStyle/>
                    <a:p>
                      <a:pPr algn="ctr"/>
                      <a:r>
                        <a:rPr lang="en-US" altLang="zh-CN" sz="2400" b="1">
                          <a:solidFill>
                            <a:schemeClr val="tx1"/>
                          </a:solidFill>
                        </a:rPr>
                        <a:t>30°</a:t>
                      </a:r>
                      <a:endParaRPr lang="zh-CN" altLang="en-US" sz="2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vert="horz" wrap="square"/>
                    <a:lstStyle/>
                    <a:p>
                      <a:pPr algn="ctr"/>
                      <a:r>
                        <a:rPr lang="en-US" altLang="zh-CN" sz="2400" b="1">
                          <a:solidFill>
                            <a:schemeClr val="tx1"/>
                          </a:solidFill>
                        </a:rPr>
                        <a:t>45°</a:t>
                      </a:r>
                      <a:endParaRPr lang="zh-CN" altLang="en-US" sz="2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vert="horz" wrap="square"/>
                    <a:lstStyle/>
                    <a:p>
                      <a:pPr algn="ctr"/>
                      <a:r>
                        <a:rPr lang="en-US" altLang="zh-CN" sz="2400" b="1">
                          <a:solidFill>
                            <a:schemeClr val="tx1"/>
                          </a:solidFill>
                        </a:rPr>
                        <a:t>60°</a:t>
                      </a:r>
                      <a:endParaRPr lang="zh-CN" altLang="en-US" sz="2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41548">
                <a:tc>
                  <a:txBody>
                    <a:bodyPr vert="horz" wrap="square"/>
                    <a:lstStyle/>
                    <a:p>
                      <a:pPr algn="ctr"/>
                      <a:r>
                        <a:rPr lang="zh-CN" altLang="en-US" sz="2400" b="1">
                          <a:solidFill>
                            <a:schemeClr val="tx1"/>
                          </a:solidFill>
                        </a:rPr>
                        <a:t>反射角</a:t>
                      </a:r>
                      <a:endParaRPr lang="zh-CN" altLang="en-US" sz="2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vert="horz" wrap="square"/>
                    <a:lstStyle/>
                    <a:p>
                      <a:pPr algn="ctr"/>
                      <a:r>
                        <a:rPr lang="en-US" altLang="zh-CN" sz="2400" b="1">
                          <a:solidFill>
                            <a:schemeClr val="tx1"/>
                          </a:solidFill>
                        </a:rPr>
                        <a:t>30°</a:t>
                      </a:r>
                      <a:endParaRPr lang="zh-CN" altLang="en-US" sz="2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vert="horz" wrap="square"/>
                    <a:lstStyle/>
                    <a:p>
                      <a:pPr algn="ctr"/>
                      <a:r>
                        <a:rPr lang="en-US" altLang="zh-CN" sz="2400" b="1">
                          <a:solidFill>
                            <a:schemeClr val="tx1"/>
                          </a:solidFill>
                        </a:rPr>
                        <a:t>45°</a:t>
                      </a:r>
                      <a:endParaRPr lang="zh-CN" altLang="en-US" sz="2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vert="horz" wrap="square"/>
                    <a:lstStyle/>
                    <a:p>
                      <a:pPr algn="ctr"/>
                      <a:r>
                        <a:rPr lang="en-US" altLang="zh-CN" sz="2400" b="1">
                          <a:solidFill>
                            <a:schemeClr val="tx1"/>
                          </a:solidFill>
                        </a:rPr>
                        <a:t>60°</a:t>
                      </a:r>
                      <a:endParaRPr lang="zh-CN" altLang="en-US" sz="2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7" name="文本框 6" title=""/>
          <p:cNvSpPr txBox="1"/>
          <p:nvPr/>
        </p:nvSpPr>
        <p:spPr>
          <a:xfrm>
            <a:off x="4074994" y="1454161"/>
            <a:ext cx="994012" cy="461665"/>
          </a:xfrm>
          <a:prstGeom prst="rect">
            <a:avLst/>
          </a:prstGeom>
          <a:noFill/>
        </p:spPr>
        <p:txBody>
          <a:bodyPr wrap="square" rtlCol="0">
            <a:spAutoFit/>
          </a:bodyPr>
          <a:lstStyle/>
          <a:p>
            <a:r>
              <a:rPr lang="zh-CN" altLang="en-US" sz="2400" b="1">
                <a:solidFill>
                  <a:srgbClr val="FF0000"/>
                </a:solidFill>
                <a:latin typeface="黑体" panose="02010609060101010101" pitchFamily="2" charset="-122"/>
                <a:ea typeface="黑体" panose="02010609060101010101" pitchFamily="2" charset="-122"/>
              </a:rPr>
              <a:t>等于</a:t>
            </a:r>
            <a:endParaRPr lang="zh-CN" altLang="en-US" sz="2400" b="1">
              <a:solidFill>
                <a:srgbClr val="FF0000"/>
              </a:solidFill>
              <a:latin typeface="黑体" panose="02010609060101010101" pitchFamily="2" charset="-122"/>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文本框 6" title=""/>
          <p:cNvSpPr txBox="1"/>
          <p:nvPr/>
        </p:nvSpPr>
        <p:spPr>
          <a:xfrm>
            <a:off x="668740" y="517563"/>
            <a:ext cx="7403910" cy="3416320"/>
          </a:xfrm>
          <a:prstGeom prst="rect">
            <a:avLst/>
          </a:prstGeom>
          <a:noFill/>
        </p:spPr>
        <p:txBody>
          <a:bodyPr wrap="square">
            <a:spAutoFit/>
          </a:bodyPr>
          <a:lstStyle/>
          <a:p>
            <a:pPr fontAlgn="ctr"/>
            <a:r>
              <a:rPr lang="zh-CN" altLang="zh-CN" sz="2400" b="1" kern="100">
                <a:solidFill>
                  <a:srgbClr val="000000"/>
                </a:solidFill>
                <a:effectLst/>
                <a:latin typeface="+mn-lt"/>
                <a:ea typeface="+mj-ea"/>
              </a:rPr>
              <a:t>（</a:t>
            </a:r>
            <a:r>
              <a:rPr lang="en-US" altLang="zh-CN" sz="2400" b="1" kern="100">
                <a:solidFill>
                  <a:srgbClr val="000000"/>
                </a:solidFill>
                <a:effectLst/>
                <a:latin typeface="+mn-lt"/>
                <a:ea typeface="+mj-ea"/>
              </a:rPr>
              <a:t>3</a:t>
            </a:r>
            <a:r>
              <a:rPr lang="zh-CN" altLang="zh-CN" sz="2400" b="1" kern="100">
                <a:solidFill>
                  <a:srgbClr val="000000"/>
                </a:solidFill>
                <a:effectLst/>
                <a:latin typeface="+mn-lt"/>
                <a:ea typeface="+mj-ea"/>
              </a:rPr>
              <a:t>）将一束光贴着纸板</a:t>
            </a:r>
            <a:r>
              <a:rPr lang="en-US" altLang="zh-CN" sz="2400" b="1" i="1" kern="100">
                <a:solidFill>
                  <a:srgbClr val="000000"/>
                </a:solidFill>
                <a:effectLst/>
                <a:latin typeface="+mn-lt"/>
                <a:ea typeface="+mj-ea"/>
              </a:rPr>
              <a:t>E</a:t>
            </a:r>
            <a:r>
              <a:rPr lang="zh-CN" altLang="zh-CN" sz="2400" b="1" kern="100">
                <a:solidFill>
                  <a:srgbClr val="000000"/>
                </a:solidFill>
                <a:effectLst/>
                <a:latin typeface="+mn-lt"/>
                <a:ea typeface="+mj-ea"/>
              </a:rPr>
              <a:t>沿</a:t>
            </a:r>
            <a:r>
              <a:rPr lang="en-US" altLang="zh-CN" sz="2400" b="1" i="1" kern="100">
                <a:solidFill>
                  <a:srgbClr val="000000"/>
                </a:solidFill>
                <a:effectLst/>
                <a:latin typeface="+mn-lt"/>
                <a:ea typeface="+mj-ea"/>
              </a:rPr>
              <a:t>AO</a:t>
            </a:r>
            <a:r>
              <a:rPr lang="zh-CN" altLang="zh-CN" sz="2400" b="1" kern="100">
                <a:solidFill>
                  <a:srgbClr val="000000"/>
                </a:solidFill>
                <a:effectLst/>
                <a:latin typeface="+mn-lt"/>
                <a:ea typeface="+mj-ea"/>
              </a:rPr>
              <a:t>射到镜面上</a:t>
            </a:r>
            <a:r>
              <a:rPr lang="en-US" altLang="zh-CN" sz="2400" b="1" i="1" kern="100">
                <a:solidFill>
                  <a:srgbClr val="000000"/>
                </a:solidFill>
                <a:effectLst/>
                <a:latin typeface="+mn-lt"/>
                <a:ea typeface="+mj-ea"/>
              </a:rPr>
              <a:t>O</a:t>
            </a:r>
            <a:r>
              <a:rPr lang="zh-CN" altLang="zh-CN" sz="2400" b="1" kern="100">
                <a:solidFill>
                  <a:srgbClr val="000000"/>
                </a:solidFill>
                <a:effectLst/>
                <a:latin typeface="+mn-lt"/>
                <a:ea typeface="+mj-ea"/>
              </a:rPr>
              <a:t>点，纸板</a:t>
            </a:r>
            <a:r>
              <a:rPr lang="en-US" altLang="zh-CN" sz="2400" b="1" i="1" kern="100">
                <a:solidFill>
                  <a:srgbClr val="000000"/>
                </a:solidFill>
                <a:effectLst/>
                <a:latin typeface="+mn-lt"/>
                <a:ea typeface="+mj-ea"/>
              </a:rPr>
              <a:t>F</a:t>
            </a:r>
            <a:r>
              <a:rPr lang="zh-CN" altLang="zh-CN" sz="2400" b="1" kern="100">
                <a:solidFill>
                  <a:srgbClr val="000000"/>
                </a:solidFill>
                <a:effectLst/>
                <a:latin typeface="+mn-lt"/>
                <a:ea typeface="+mj-ea"/>
              </a:rPr>
              <a:t>上会显示出反射光束</a:t>
            </a:r>
            <a:r>
              <a:rPr lang="en-US" altLang="zh-CN" sz="2400" b="1" i="1" kern="100">
                <a:solidFill>
                  <a:srgbClr val="000000"/>
                </a:solidFill>
                <a:effectLst/>
                <a:latin typeface="+mn-lt"/>
                <a:ea typeface="+mj-ea"/>
              </a:rPr>
              <a:t>OB</a:t>
            </a:r>
            <a:r>
              <a:rPr lang="zh-CN" altLang="zh-CN" sz="2400" b="1" kern="100">
                <a:solidFill>
                  <a:srgbClr val="000000"/>
                </a:solidFill>
                <a:effectLst/>
                <a:latin typeface="+mn-lt"/>
                <a:ea typeface="+mj-ea"/>
              </a:rPr>
              <a:t>，接着将纸板</a:t>
            </a:r>
            <a:r>
              <a:rPr lang="en-US" altLang="zh-CN" sz="2400" b="1" i="1" kern="100">
                <a:solidFill>
                  <a:srgbClr val="000000"/>
                </a:solidFill>
                <a:effectLst/>
                <a:latin typeface="+mn-lt"/>
                <a:ea typeface="+mj-ea"/>
              </a:rPr>
              <a:t>F</a:t>
            </a:r>
            <a:r>
              <a:rPr lang="zh-CN" altLang="zh-CN" sz="2400" b="1" kern="100">
                <a:solidFill>
                  <a:srgbClr val="000000"/>
                </a:solidFill>
                <a:effectLst/>
                <a:latin typeface="+mn-lt"/>
                <a:ea typeface="+mj-ea"/>
              </a:rPr>
              <a:t>绕</a:t>
            </a:r>
            <a:r>
              <a:rPr lang="en-US" altLang="zh-CN" sz="2400" b="1" i="1" kern="100">
                <a:solidFill>
                  <a:srgbClr val="000000"/>
                </a:solidFill>
                <a:effectLst/>
                <a:latin typeface="+mn-lt"/>
                <a:ea typeface="+mj-ea"/>
              </a:rPr>
              <a:t>ON</a:t>
            </a:r>
            <a:r>
              <a:rPr lang="zh-CN" altLang="zh-CN" sz="2400" b="1" kern="100">
                <a:solidFill>
                  <a:srgbClr val="000000"/>
                </a:solidFill>
                <a:effectLst/>
                <a:latin typeface="+mn-lt"/>
                <a:ea typeface="+mj-ea"/>
              </a:rPr>
              <a:t>向后翻折，则纸板</a:t>
            </a:r>
            <a:r>
              <a:rPr lang="en-US" altLang="zh-CN" sz="2400" b="1" i="1" kern="100">
                <a:solidFill>
                  <a:srgbClr val="000000"/>
                </a:solidFill>
                <a:effectLst/>
                <a:latin typeface="+mn-lt"/>
                <a:ea typeface="+mj-ea"/>
              </a:rPr>
              <a:t>F</a:t>
            </a:r>
            <a:r>
              <a:rPr lang="zh-CN" altLang="zh-CN" sz="2400" b="1" kern="100">
                <a:solidFill>
                  <a:srgbClr val="000000"/>
                </a:solidFill>
                <a:effectLst/>
                <a:latin typeface="+mn-lt"/>
                <a:ea typeface="+mj-ea"/>
              </a:rPr>
              <a:t>上不能显示出反射光束，由此得出反射光线、入射光线与法线在</a:t>
            </a:r>
            <a:r>
              <a:rPr lang="en-US" altLang="zh-CN" sz="2400" b="1" u="sng" kern="100">
                <a:solidFill>
                  <a:srgbClr val="000000"/>
                </a:solidFill>
                <a:effectLst/>
                <a:latin typeface="+mn-lt"/>
                <a:ea typeface="+mj-ea"/>
              </a:rPr>
              <a:t>                    </a:t>
            </a:r>
            <a:r>
              <a:rPr lang="zh-CN" altLang="zh-CN" sz="2400" b="1" kern="100">
                <a:solidFill>
                  <a:srgbClr val="000000"/>
                </a:solidFill>
                <a:effectLst/>
                <a:latin typeface="+mn-lt"/>
                <a:ea typeface="+mj-ea"/>
              </a:rPr>
              <a:t>（选填</a:t>
            </a:r>
            <a:r>
              <a:rPr lang="zh-CN" altLang="en-US" sz="2400" b="1" kern="100">
                <a:solidFill>
                  <a:srgbClr val="000000"/>
                </a:solidFill>
                <a:latin typeface="+mn-lt"/>
                <a:ea typeface="+mj-ea"/>
              </a:rPr>
              <a:t>“</a:t>
            </a:r>
            <a:r>
              <a:rPr lang="zh-CN" altLang="zh-CN" sz="2400" b="1" kern="100">
                <a:solidFill>
                  <a:srgbClr val="000000"/>
                </a:solidFill>
                <a:latin typeface="+mn-lt"/>
                <a:ea typeface="+mj-ea"/>
              </a:rPr>
              <a:t>同一平面</a:t>
            </a:r>
            <a:r>
              <a:rPr lang="zh-CN" altLang="en-US" sz="2400" b="1" kern="100">
                <a:solidFill>
                  <a:srgbClr val="000000"/>
                </a:solidFill>
                <a:latin typeface="+mn-lt"/>
                <a:ea typeface="+mj-ea"/>
              </a:rPr>
              <a:t>”</a:t>
            </a:r>
            <a:r>
              <a:rPr lang="en-US" altLang="zh-CN" sz="2400" b="1" kern="100">
                <a:solidFill>
                  <a:srgbClr val="000000"/>
                </a:solidFill>
                <a:effectLst/>
                <a:latin typeface="+mn-lt"/>
                <a:ea typeface="+mj-ea"/>
              </a:rPr>
              <a:t> </a:t>
            </a:r>
            <a:r>
              <a:rPr lang="zh-CN" altLang="zh-CN" sz="2400" b="1" kern="100">
                <a:solidFill>
                  <a:srgbClr val="000000"/>
                </a:solidFill>
                <a:effectLst/>
                <a:latin typeface="+mn-lt"/>
                <a:ea typeface="+mj-ea"/>
              </a:rPr>
              <a:t>或</a:t>
            </a:r>
            <a:r>
              <a:rPr lang="zh-CN" altLang="en-US" sz="2400" b="1" kern="100">
                <a:solidFill>
                  <a:srgbClr val="000000"/>
                </a:solidFill>
                <a:latin typeface="+mn-lt"/>
                <a:ea typeface="+mj-ea"/>
              </a:rPr>
              <a:t>“</a:t>
            </a:r>
            <a:r>
              <a:rPr lang="zh-CN" altLang="zh-CN" sz="2400" b="1" kern="100">
                <a:solidFill>
                  <a:srgbClr val="000000"/>
                </a:solidFill>
                <a:latin typeface="+mn-lt"/>
                <a:ea typeface="+mj-ea"/>
              </a:rPr>
              <a:t>不同平面</a:t>
            </a:r>
            <a:r>
              <a:rPr lang="zh-CN" altLang="en-US" sz="2400" b="1" kern="100">
                <a:solidFill>
                  <a:srgbClr val="000000"/>
                </a:solidFill>
                <a:latin typeface="+mn-lt"/>
                <a:ea typeface="+mj-ea"/>
              </a:rPr>
              <a:t>”</a:t>
            </a:r>
            <a:r>
              <a:rPr lang="zh-CN" altLang="zh-CN" sz="2400" b="1" kern="100">
                <a:solidFill>
                  <a:srgbClr val="000000"/>
                </a:solidFill>
                <a:effectLst/>
                <a:latin typeface="+mn-lt"/>
                <a:ea typeface="+mj-ea"/>
              </a:rPr>
              <a:t>）内；</a:t>
            </a:r>
            <a:endParaRPr lang="zh-CN" altLang="zh-CN" sz="2400" b="1" kern="100">
              <a:effectLst/>
              <a:latin typeface="+mn-lt"/>
              <a:ea typeface="+mj-ea"/>
            </a:endParaRPr>
          </a:p>
          <a:p>
            <a:pPr algn="l" fontAlgn="ctr"/>
            <a:r>
              <a:rPr lang="zh-CN" altLang="zh-CN" sz="2400" b="1" kern="100">
                <a:solidFill>
                  <a:srgbClr val="000000"/>
                </a:solidFill>
                <a:effectLst/>
                <a:latin typeface="+mn-lt"/>
                <a:ea typeface="+mj-ea"/>
              </a:rPr>
              <a:t>（</a:t>
            </a:r>
            <a:r>
              <a:rPr lang="en-US" altLang="zh-CN" sz="2400" b="1" kern="100">
                <a:solidFill>
                  <a:srgbClr val="000000"/>
                </a:solidFill>
                <a:effectLst/>
                <a:latin typeface="+mn-lt"/>
                <a:ea typeface="+mj-ea"/>
              </a:rPr>
              <a:t>4</a:t>
            </a:r>
            <a:r>
              <a:rPr lang="zh-CN" altLang="zh-CN" sz="2400" b="1" kern="100">
                <a:solidFill>
                  <a:srgbClr val="000000"/>
                </a:solidFill>
                <a:effectLst/>
                <a:latin typeface="+mn-lt"/>
                <a:ea typeface="+mj-ea"/>
              </a:rPr>
              <a:t>）若让另一束光沿</a:t>
            </a:r>
            <a:r>
              <a:rPr lang="en-US" altLang="zh-CN" sz="2400" b="1" i="1" kern="100">
                <a:solidFill>
                  <a:srgbClr val="000000"/>
                </a:solidFill>
                <a:effectLst/>
                <a:latin typeface="+mn-lt"/>
                <a:ea typeface="+mj-ea"/>
              </a:rPr>
              <a:t>BO</a:t>
            </a:r>
            <a:r>
              <a:rPr lang="zh-CN" altLang="zh-CN" sz="2400" b="1" kern="100">
                <a:solidFill>
                  <a:srgbClr val="000000"/>
                </a:solidFill>
                <a:effectLst/>
                <a:latin typeface="+mn-lt"/>
                <a:ea typeface="+mj-ea"/>
              </a:rPr>
              <a:t>方向射向平面镜，反射光将沿</a:t>
            </a:r>
            <a:r>
              <a:rPr lang="en-US" altLang="zh-CN" sz="2400" b="1" i="1" kern="100">
                <a:solidFill>
                  <a:srgbClr val="000000"/>
                </a:solidFill>
                <a:effectLst/>
                <a:latin typeface="+mn-lt"/>
                <a:ea typeface="+mj-ea"/>
              </a:rPr>
              <a:t>OA</a:t>
            </a:r>
            <a:r>
              <a:rPr lang="zh-CN" altLang="zh-CN" sz="2400" b="1" kern="100">
                <a:solidFill>
                  <a:srgbClr val="000000"/>
                </a:solidFill>
                <a:effectLst/>
                <a:latin typeface="+mn-lt"/>
                <a:ea typeface="+mj-ea"/>
              </a:rPr>
              <a:t>方向射出。该实验现象说明</a:t>
            </a:r>
            <a:r>
              <a:rPr lang="en-US" altLang="zh-CN" sz="2400" b="1" u="sng" kern="100">
                <a:solidFill>
                  <a:srgbClr val="000000"/>
                </a:solidFill>
                <a:effectLst/>
                <a:latin typeface="+mn-lt"/>
                <a:ea typeface="+mj-ea"/>
              </a:rPr>
              <a:t>           </a:t>
            </a:r>
            <a:r>
              <a:rPr lang="zh-CN" altLang="zh-CN" sz="2400" b="1" kern="100">
                <a:solidFill>
                  <a:srgbClr val="000000"/>
                </a:solidFill>
                <a:effectLst/>
                <a:latin typeface="+mn-lt"/>
                <a:ea typeface="+mj-ea"/>
              </a:rPr>
              <a:t>。</a:t>
            </a:r>
            <a:endParaRPr lang="zh-CN" altLang="zh-CN" sz="2400" b="1" kern="100">
              <a:effectLst/>
              <a:latin typeface="+mn-lt"/>
              <a:ea typeface="+mj-ea"/>
            </a:endParaRPr>
          </a:p>
          <a:p>
            <a:pPr algn="l" fontAlgn="ctr"/>
            <a:r>
              <a:rPr lang="en-US" altLang="zh-CN" sz="2400" b="1" kern="100">
                <a:solidFill>
                  <a:srgbClr val="000000"/>
                </a:solidFill>
                <a:effectLst/>
                <a:latin typeface="+mn-lt"/>
                <a:ea typeface="+mj-ea"/>
              </a:rPr>
              <a:t>A</a:t>
            </a:r>
            <a:r>
              <a:rPr lang="zh-CN" altLang="zh-CN" sz="2400" b="1" kern="100">
                <a:solidFill>
                  <a:srgbClr val="000000"/>
                </a:solidFill>
                <a:effectLst/>
                <a:latin typeface="+mn-lt"/>
                <a:ea typeface="+mj-ea"/>
              </a:rPr>
              <a:t>．反射角等于入射角</a:t>
            </a:r>
            <a:endParaRPr lang="zh-CN" altLang="zh-CN" sz="2400" b="1" kern="100">
              <a:effectLst/>
              <a:latin typeface="+mn-lt"/>
              <a:ea typeface="+mj-ea"/>
            </a:endParaRPr>
          </a:p>
          <a:p>
            <a:pPr algn="l" fontAlgn="ctr"/>
            <a:r>
              <a:rPr lang="en-US" altLang="zh-CN" sz="2400" b="1" kern="100">
                <a:solidFill>
                  <a:srgbClr val="000000"/>
                </a:solidFill>
                <a:effectLst/>
                <a:latin typeface="+mn-lt"/>
                <a:ea typeface="+mj-ea"/>
              </a:rPr>
              <a:t>B</a:t>
            </a:r>
            <a:r>
              <a:rPr lang="zh-CN" altLang="zh-CN" sz="2400" b="1" kern="100">
                <a:solidFill>
                  <a:srgbClr val="000000"/>
                </a:solidFill>
                <a:effectLst/>
                <a:latin typeface="+mn-lt"/>
                <a:ea typeface="+mj-ea"/>
              </a:rPr>
              <a:t>．在光的反射现象中，光路可逆</a:t>
            </a:r>
            <a:endParaRPr lang="zh-CN" altLang="zh-CN" sz="2400" b="1" kern="100">
              <a:effectLst/>
              <a:latin typeface="+mn-lt"/>
              <a:ea typeface="+mj-ea"/>
            </a:endParaRPr>
          </a:p>
        </p:txBody>
      </p:sp>
      <p:pic>
        <p:nvPicPr>
          <p:cNvPr id="8" name="图片 7" title=""/>
          <p:cNvPicPr>
            <a:picLocks noChangeAspect="1"/>
          </p:cNvPicPr>
          <p:nvPr/>
        </p:nvPicPr>
        <p:blipFill>
          <a:blip r:embed="rId3">
            <a:clrChange>
              <a:clrFrom>
                <a:srgbClr val="FFFFFF"/>
              </a:clrFrom>
              <a:clrTo>
                <a:srgbClr val="FFFFFF">
                  <a:alpha val="0"/>
                </a:srgbClr>
              </a:clrTo>
            </a:clrChange>
          </a:blip>
          <a:stretch>
            <a:fillRect/>
          </a:stretch>
        </p:blipFill>
        <p:spPr>
          <a:xfrm>
            <a:off x="5918512" y="2883085"/>
            <a:ext cx="3052683" cy="2101596"/>
          </a:xfrm>
          <a:prstGeom prst="rect">
            <a:avLst/>
          </a:prstGeom>
        </p:spPr>
      </p:pic>
      <p:sp>
        <p:nvSpPr>
          <p:cNvPr id="10" name="文本框 9" title=""/>
          <p:cNvSpPr txBox="1"/>
          <p:nvPr/>
        </p:nvSpPr>
        <p:spPr>
          <a:xfrm>
            <a:off x="4150057" y="1544472"/>
            <a:ext cx="1568355" cy="461665"/>
          </a:xfrm>
          <a:prstGeom prst="rect">
            <a:avLst/>
          </a:prstGeom>
          <a:noFill/>
        </p:spPr>
        <p:txBody>
          <a:bodyPr wrap="square" rtlCol="0">
            <a:spAutoFit/>
          </a:bodyPr>
          <a:lstStyle/>
          <a:p>
            <a:r>
              <a:rPr lang="zh-CN" altLang="en-US" sz="2400" b="1">
                <a:solidFill>
                  <a:srgbClr val="FF0000"/>
                </a:solidFill>
                <a:latin typeface="黑体" panose="02010609060101010101" pitchFamily="2" charset="-122"/>
                <a:ea typeface="黑体" panose="02010609060101010101" pitchFamily="2" charset="-122"/>
              </a:rPr>
              <a:t>同一平面</a:t>
            </a:r>
            <a:endParaRPr lang="zh-CN" altLang="en-US" sz="2400" b="1">
              <a:solidFill>
                <a:srgbClr val="FF0000"/>
              </a:solidFill>
              <a:latin typeface="黑体" panose="02010609060101010101" pitchFamily="2" charset="-122"/>
              <a:ea typeface="黑体" panose="02010609060101010101" pitchFamily="2" charset="-122"/>
            </a:endParaRPr>
          </a:p>
        </p:txBody>
      </p:sp>
      <p:sp>
        <p:nvSpPr>
          <p:cNvPr id="11" name="文本框 10" title=""/>
          <p:cNvSpPr txBox="1"/>
          <p:nvPr/>
        </p:nvSpPr>
        <p:spPr>
          <a:xfrm>
            <a:off x="5420971" y="2652252"/>
            <a:ext cx="497541" cy="461665"/>
          </a:xfrm>
          <a:prstGeom prst="rect">
            <a:avLst/>
          </a:prstGeom>
          <a:noFill/>
        </p:spPr>
        <p:txBody>
          <a:bodyPr wrap="square" rtlCol="0">
            <a:spAutoFit/>
          </a:bodyPr>
          <a:lstStyle/>
          <a:p>
            <a:r>
              <a:rPr lang="en-US" altLang="zh-CN" sz="2400" b="1">
                <a:solidFill>
                  <a:srgbClr val="FF0000"/>
                </a:solidFill>
              </a:rPr>
              <a:t>B</a:t>
            </a:r>
            <a:endParaRPr lang="zh-CN" altLang="en-US" sz="2400" b="1">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4" title=""/>
          <p:cNvSpPr>
            <a:spLocks noChangeArrowheads="1"/>
          </p:cNvSpPr>
          <p:nvPr/>
        </p:nvSpPr>
        <p:spPr bwMode="auto">
          <a:xfrm>
            <a:off x="374371" y="259557"/>
            <a:ext cx="1793875" cy="579437"/>
          </a:xfrm>
          <a:prstGeom prst="roundRect">
            <a:avLst/>
          </a:prstGeom>
          <a:solidFill>
            <a:srgbClr val="0066FF"/>
          </a:solidFill>
        </p:spPr>
        <p:style>
          <a:lnRef idx="3">
            <a:schemeClr val="lt1"/>
          </a:lnRef>
          <a:fillRef idx="1">
            <a:schemeClr val="dk1"/>
          </a:fillRef>
          <a:effectRef idx="1">
            <a:schemeClr val="dk1"/>
          </a:effectRef>
          <a:fontRef idx="minor">
            <a:schemeClr val="lt1"/>
          </a:fontRef>
        </p:style>
        <p:txBody>
          <a:bodyPr>
            <a:spAutoFit/>
          </a:bodyPr>
          <a:lstStyle>
            <a:lvl1pPr eaLnBrk="0" hangingPunct="0">
              <a:spcBef>
                <a:spcPct val="20000"/>
              </a:spcBef>
              <a:defRPr sz="2400" b="1">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defRPr/>
            </a:pPr>
            <a:r>
              <a:rPr lang="zh-CN" altLang="en-US" sz="2800" b="0">
                <a:solidFill>
                  <a:srgbClr val="FFFFFF"/>
                </a:solidFill>
                <a:latin typeface="Times New Roman" panose="02020603050405020304" pitchFamily="18" charset="0"/>
                <a:ea typeface="黑体" panose="02010609060101010101" pitchFamily="2" charset="-122"/>
              </a:rPr>
              <a:t>知识点三</a:t>
            </a:r>
            <a:endParaRPr lang="zh-CN" altLang="en-US" sz="2800" b="0">
              <a:solidFill>
                <a:srgbClr val="FFFFFF"/>
              </a:solidFill>
              <a:latin typeface="Times New Roman" panose="02020603050405020304" pitchFamily="18" charset="0"/>
              <a:ea typeface="黑体" panose="02010609060101010101" pitchFamily="2" charset="-122"/>
            </a:endParaRPr>
          </a:p>
        </p:txBody>
      </p:sp>
      <p:sp>
        <p:nvSpPr>
          <p:cNvPr id="21507" name="矩形 2" title=""/>
          <p:cNvSpPr>
            <a:spLocks noChangeArrowheads="1"/>
          </p:cNvSpPr>
          <p:nvPr/>
        </p:nvSpPr>
        <p:spPr bwMode="auto">
          <a:xfrm>
            <a:off x="2277783" y="288132"/>
            <a:ext cx="19812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defRPr sz="2800" b="1">
                <a:solidFill>
                  <a:schemeClr val="tx1"/>
                </a:solidFill>
                <a:latin typeface="Times New Roman" panose="02020603050405020304" pitchFamily="18" charset="0"/>
                <a:ea typeface="黑体" panose="0201060906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黑体" panose="0201060906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黑体" panose="0201060906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黑体" panose="0201060906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黑体" panose="0201060906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黑体" panose="0201060906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黑体" panose="0201060906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黑体" panose="0201060906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黑体" panose="02010609060101010101" pitchFamily="2" charset="-122"/>
              </a:defRPr>
            </a:lvl9pPr>
          </a:lstStyle>
          <a:p>
            <a:pPr eaLnBrk="1" hangingPunct="1">
              <a:lnSpc>
                <a:spcPct val="100000"/>
              </a:lnSpc>
            </a:pPr>
            <a:r>
              <a:rPr lang="zh-CN" altLang="zh-CN">
                <a:solidFill>
                  <a:srgbClr val="0000FF"/>
                </a:solidFill>
                <a:latin typeface="黑体" panose="02010609060101010101" pitchFamily="2" charset="-122"/>
              </a:rPr>
              <a:t>平面镜成像</a:t>
            </a:r>
            <a:endParaRPr lang="zh-CN" altLang="en-US">
              <a:solidFill>
                <a:srgbClr val="0000FF"/>
              </a:solidFill>
              <a:latin typeface="黑体" panose="02010609060101010101" pitchFamily="2" charset="-122"/>
            </a:endParaRPr>
          </a:p>
        </p:txBody>
      </p:sp>
      <p:sp>
        <p:nvSpPr>
          <p:cNvPr id="11" name="文本框 10" title=""/>
          <p:cNvSpPr txBox="1"/>
          <p:nvPr/>
        </p:nvSpPr>
        <p:spPr>
          <a:xfrm>
            <a:off x="753189" y="1069716"/>
            <a:ext cx="7933455" cy="3785652"/>
          </a:xfrm>
          <a:prstGeom prst="rect">
            <a:avLst/>
          </a:prstGeom>
          <a:noFill/>
        </p:spPr>
        <p:txBody>
          <a:bodyPr wrap="square" rtlCol="0">
            <a:spAutoFit/>
          </a:bodyPr>
          <a:lstStyle/>
          <a:p>
            <a:r>
              <a:rPr lang="en-US" altLang="zh-CN" sz="2400" b="1">
                <a:latin typeface="+mj-lt"/>
                <a:ea typeface="+mj-ea"/>
              </a:rPr>
              <a:t>1.</a:t>
            </a:r>
            <a:r>
              <a:rPr lang="zh-CN" altLang="en-US" sz="2400" b="1">
                <a:latin typeface="+mj-lt"/>
                <a:ea typeface="+mj-ea"/>
              </a:rPr>
              <a:t>平面镜成像的原理：光的</a:t>
            </a:r>
            <a:r>
              <a:rPr lang="en-US" altLang="zh-CN" sz="2400" b="1">
                <a:latin typeface="+mj-lt"/>
                <a:ea typeface="+mj-ea"/>
              </a:rPr>
              <a:t>______</a:t>
            </a:r>
            <a:r>
              <a:rPr lang="zh-CN" altLang="en-US" sz="2400" b="1">
                <a:latin typeface="+mj-lt"/>
                <a:ea typeface="+mj-ea"/>
              </a:rPr>
              <a:t>。</a:t>
            </a:r>
            <a:endParaRPr lang="en-US" altLang="zh-CN" sz="2400" b="1">
              <a:latin typeface="+mj-lt"/>
              <a:ea typeface="+mj-ea"/>
            </a:endParaRPr>
          </a:p>
          <a:p>
            <a:r>
              <a:rPr lang="en-US" altLang="zh-CN" sz="2400" b="1">
                <a:latin typeface="+mj-lt"/>
                <a:ea typeface="+mj-ea"/>
              </a:rPr>
              <a:t>2.</a:t>
            </a:r>
            <a:r>
              <a:rPr lang="zh-CN" altLang="en-US" sz="2400" b="1">
                <a:latin typeface="+mj-lt"/>
                <a:ea typeface="+mj-ea"/>
              </a:rPr>
              <a:t>平面镜成像的特点</a:t>
            </a:r>
            <a:endParaRPr lang="en-US" altLang="zh-CN" sz="2400" b="1">
              <a:latin typeface="+mj-lt"/>
              <a:ea typeface="+mj-ea"/>
            </a:endParaRPr>
          </a:p>
          <a:p>
            <a:r>
              <a:rPr lang="zh-CN" altLang="en-US" sz="2400" b="1">
                <a:latin typeface="+mj-lt"/>
                <a:ea typeface="+mj-ea"/>
              </a:rPr>
              <a:t>（</a:t>
            </a:r>
            <a:r>
              <a:rPr lang="en-US" altLang="zh-CN" sz="2400" b="1">
                <a:latin typeface="+mj-lt"/>
                <a:ea typeface="+mj-ea"/>
              </a:rPr>
              <a:t>1</a:t>
            </a:r>
            <a:r>
              <a:rPr lang="zh-CN" altLang="en-US" sz="2400" b="1">
                <a:latin typeface="+mj-lt"/>
                <a:ea typeface="+mj-ea"/>
              </a:rPr>
              <a:t>）像的大小与物体的大小</a:t>
            </a:r>
            <a:r>
              <a:rPr lang="en-US" altLang="zh-CN" sz="2400" b="1">
                <a:latin typeface="+mj-lt"/>
                <a:ea typeface="+mj-ea"/>
              </a:rPr>
              <a:t>______</a:t>
            </a:r>
            <a:r>
              <a:rPr lang="zh-CN" altLang="en-US" sz="2400" b="1">
                <a:latin typeface="+mj-lt"/>
                <a:ea typeface="+mj-ea"/>
              </a:rPr>
              <a:t>；</a:t>
            </a:r>
            <a:endParaRPr lang="en-US" altLang="zh-CN" sz="2400" b="1">
              <a:latin typeface="+mj-lt"/>
              <a:ea typeface="+mj-ea"/>
            </a:endParaRPr>
          </a:p>
          <a:p>
            <a:r>
              <a:rPr lang="zh-CN" altLang="en-US" sz="2400" b="1">
                <a:latin typeface="+mj-lt"/>
                <a:ea typeface="+mj-ea"/>
              </a:rPr>
              <a:t>（</a:t>
            </a:r>
            <a:r>
              <a:rPr lang="en-US" altLang="zh-CN" sz="2400" b="1">
                <a:latin typeface="+mj-lt"/>
                <a:ea typeface="+mj-ea"/>
              </a:rPr>
              <a:t>2</a:t>
            </a:r>
            <a:r>
              <a:rPr lang="zh-CN" altLang="en-US" sz="2400" b="1">
                <a:latin typeface="+mj-lt"/>
                <a:ea typeface="+mj-ea"/>
              </a:rPr>
              <a:t>）像与物的连线与镜面</a:t>
            </a:r>
            <a:r>
              <a:rPr lang="en-US" altLang="zh-CN" sz="2400" b="1">
                <a:latin typeface="+mj-lt"/>
                <a:ea typeface="+mj-ea"/>
              </a:rPr>
              <a:t>______</a:t>
            </a:r>
            <a:r>
              <a:rPr lang="zh-CN" altLang="en-US" sz="2400" b="1">
                <a:latin typeface="+mj-lt"/>
                <a:ea typeface="+mj-ea"/>
              </a:rPr>
              <a:t>；</a:t>
            </a:r>
            <a:endParaRPr lang="en-US" altLang="zh-CN" sz="2400" b="1">
              <a:latin typeface="+mj-lt"/>
              <a:ea typeface="+mj-ea"/>
            </a:endParaRPr>
          </a:p>
          <a:p>
            <a:r>
              <a:rPr lang="zh-CN" altLang="en-US" sz="2400" b="1">
                <a:latin typeface="+mj-lt"/>
                <a:ea typeface="+mj-ea"/>
              </a:rPr>
              <a:t>（</a:t>
            </a:r>
            <a:r>
              <a:rPr lang="en-US" altLang="zh-CN" sz="2400" b="1">
                <a:latin typeface="+mj-lt"/>
                <a:ea typeface="+mj-ea"/>
              </a:rPr>
              <a:t>3</a:t>
            </a:r>
            <a:r>
              <a:rPr lang="zh-CN" altLang="en-US" sz="2400" b="1">
                <a:latin typeface="+mj-lt"/>
                <a:ea typeface="+mj-ea"/>
              </a:rPr>
              <a:t>）像与物到平面镜的距离</a:t>
            </a:r>
            <a:r>
              <a:rPr lang="en-US" altLang="zh-CN" sz="2400" b="1">
                <a:latin typeface="+mj-lt"/>
                <a:ea typeface="+mj-ea"/>
              </a:rPr>
              <a:t>______</a:t>
            </a:r>
            <a:r>
              <a:rPr lang="zh-CN" altLang="en-US" sz="2400" b="1">
                <a:latin typeface="+mj-lt"/>
                <a:ea typeface="+mj-ea"/>
              </a:rPr>
              <a:t>；</a:t>
            </a:r>
            <a:endParaRPr lang="en-US" altLang="zh-CN" sz="2400" b="1">
              <a:latin typeface="+mj-lt"/>
              <a:ea typeface="+mj-ea"/>
            </a:endParaRPr>
          </a:p>
          <a:p>
            <a:r>
              <a:rPr lang="zh-CN" altLang="en-US" sz="2400" b="1">
                <a:latin typeface="+mj-lt"/>
                <a:ea typeface="+mj-ea"/>
              </a:rPr>
              <a:t>（</a:t>
            </a:r>
            <a:r>
              <a:rPr lang="en-US" altLang="zh-CN" sz="2400" b="1">
                <a:latin typeface="+mj-lt"/>
                <a:ea typeface="+mj-ea"/>
              </a:rPr>
              <a:t>4</a:t>
            </a:r>
            <a:r>
              <a:rPr lang="zh-CN" altLang="en-US" sz="2400" b="1">
                <a:latin typeface="+mj-lt"/>
                <a:ea typeface="+mj-ea"/>
              </a:rPr>
              <a:t>）平面镜成</a:t>
            </a:r>
            <a:r>
              <a:rPr lang="en-US" altLang="zh-CN" sz="2400" b="1">
                <a:latin typeface="+mj-lt"/>
                <a:ea typeface="+mj-ea"/>
              </a:rPr>
              <a:t>____</a:t>
            </a:r>
            <a:r>
              <a:rPr lang="zh-CN" altLang="en-US" sz="2400" b="1">
                <a:latin typeface="+mj-lt"/>
                <a:ea typeface="+mj-ea"/>
              </a:rPr>
              <a:t>像。</a:t>
            </a:r>
            <a:endParaRPr lang="en-US" altLang="zh-CN" sz="2400" b="1">
              <a:latin typeface="+mj-lt"/>
              <a:ea typeface="+mj-ea"/>
            </a:endParaRPr>
          </a:p>
          <a:p>
            <a:r>
              <a:rPr lang="zh-CN" altLang="en-US" sz="2400" b="1">
                <a:latin typeface="+mj-lt"/>
                <a:ea typeface="+mj-ea"/>
              </a:rPr>
              <a:t>也可表述为：平面镜所成的像与物体关于镜面</a:t>
            </a:r>
            <a:r>
              <a:rPr lang="en-US" altLang="zh-CN" sz="2400" b="1">
                <a:latin typeface="+mj-lt"/>
                <a:ea typeface="+mj-ea"/>
              </a:rPr>
              <a:t>______</a:t>
            </a:r>
            <a:r>
              <a:rPr lang="zh-CN" altLang="en-US" sz="2400" b="1">
                <a:latin typeface="+mj-lt"/>
                <a:ea typeface="+mj-ea"/>
              </a:rPr>
              <a:t>。</a:t>
            </a:r>
            <a:endParaRPr lang="en-US" altLang="zh-CN" sz="2400" b="1">
              <a:latin typeface="+mj-lt"/>
              <a:ea typeface="+mj-ea"/>
            </a:endParaRPr>
          </a:p>
          <a:p>
            <a:r>
              <a:rPr lang="en-US" altLang="zh-CN" sz="2400" b="1">
                <a:latin typeface="+mj-lt"/>
                <a:ea typeface="+mj-ea"/>
              </a:rPr>
              <a:t>3.</a:t>
            </a:r>
            <a:r>
              <a:rPr lang="zh-CN" altLang="en-US" sz="2400" b="1">
                <a:latin typeface="+mj-lt"/>
                <a:ea typeface="+mj-ea"/>
              </a:rPr>
              <a:t>应用</a:t>
            </a:r>
            <a:endParaRPr lang="en-US" altLang="zh-CN" sz="2400" b="1">
              <a:latin typeface="+mj-lt"/>
              <a:ea typeface="+mj-ea"/>
            </a:endParaRPr>
          </a:p>
          <a:p>
            <a:r>
              <a:rPr lang="zh-CN" altLang="en-US" sz="2400" b="1">
                <a:latin typeface="+mj-lt"/>
                <a:ea typeface="+mj-ea"/>
              </a:rPr>
              <a:t>（</a:t>
            </a:r>
            <a:r>
              <a:rPr lang="en-US" altLang="zh-CN" sz="2400" b="1">
                <a:latin typeface="+mj-lt"/>
                <a:ea typeface="+mj-ea"/>
              </a:rPr>
              <a:t>1</a:t>
            </a:r>
            <a:r>
              <a:rPr lang="zh-CN" altLang="en-US" sz="2400" b="1">
                <a:latin typeface="+mj-lt"/>
                <a:ea typeface="+mj-ea"/>
              </a:rPr>
              <a:t>）成像；</a:t>
            </a:r>
            <a:endParaRPr lang="en-US" altLang="zh-CN" sz="2400" b="1">
              <a:latin typeface="+mj-lt"/>
              <a:ea typeface="+mj-ea"/>
            </a:endParaRPr>
          </a:p>
          <a:p>
            <a:r>
              <a:rPr lang="zh-CN" altLang="en-US" sz="2400" b="1">
                <a:latin typeface="+mj-lt"/>
                <a:ea typeface="+mj-ea"/>
              </a:rPr>
              <a:t>（</a:t>
            </a:r>
            <a:r>
              <a:rPr lang="en-US" altLang="zh-CN" sz="2400" b="1">
                <a:latin typeface="+mj-lt"/>
                <a:ea typeface="+mj-ea"/>
              </a:rPr>
              <a:t>2</a:t>
            </a:r>
            <a:r>
              <a:rPr lang="zh-CN" altLang="en-US" sz="2400" b="1">
                <a:latin typeface="+mj-lt"/>
                <a:ea typeface="+mj-ea"/>
              </a:rPr>
              <a:t>）</a:t>
            </a:r>
            <a:r>
              <a:rPr lang="en-US" altLang="zh-CN" sz="2400" b="1">
                <a:latin typeface="+mj-lt"/>
                <a:ea typeface="+mj-ea"/>
              </a:rPr>
              <a:t>__________</a:t>
            </a:r>
            <a:r>
              <a:rPr lang="zh-CN" altLang="en-US" sz="2400" b="1">
                <a:latin typeface="+mj-lt"/>
                <a:ea typeface="+mj-ea"/>
              </a:rPr>
              <a:t>。</a:t>
            </a:r>
            <a:endParaRPr lang="en-US" altLang="zh-CN" sz="2400" b="1">
              <a:latin typeface="+mj-lt"/>
              <a:ea typeface="+mj-ea"/>
            </a:endParaRPr>
          </a:p>
        </p:txBody>
      </p:sp>
      <p:pic>
        <p:nvPicPr>
          <p:cNvPr id="12" name="Picture 6" title=""/>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088276" y="719967"/>
            <a:ext cx="2800351" cy="249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2" title=""/>
          <p:cNvSpPr txBox="1"/>
          <p:nvPr/>
        </p:nvSpPr>
        <p:spPr>
          <a:xfrm>
            <a:off x="4435523" y="1017008"/>
            <a:ext cx="1050877" cy="461665"/>
          </a:xfrm>
          <a:prstGeom prst="rect">
            <a:avLst/>
          </a:prstGeom>
          <a:noFill/>
        </p:spPr>
        <p:txBody>
          <a:bodyPr wrap="square" rtlCol="0">
            <a:spAutoFit/>
          </a:bodyPr>
          <a:lstStyle/>
          <a:p>
            <a:r>
              <a:rPr lang="zh-CN" altLang="en-US" sz="2400" b="1">
                <a:solidFill>
                  <a:srgbClr val="FF0000"/>
                </a:solidFill>
                <a:latin typeface="黑体" panose="02010609060101010101" pitchFamily="2" charset="-122"/>
                <a:ea typeface="黑体" panose="02010609060101010101" pitchFamily="2" charset="-122"/>
              </a:rPr>
              <a:t>反射</a:t>
            </a:r>
            <a:endParaRPr lang="zh-CN" altLang="en-US" sz="2400" b="1">
              <a:solidFill>
                <a:srgbClr val="FF0000"/>
              </a:solidFill>
              <a:latin typeface="黑体" panose="02010609060101010101" pitchFamily="2" charset="-122"/>
              <a:ea typeface="黑体" panose="02010609060101010101" pitchFamily="2" charset="-122"/>
            </a:endParaRPr>
          </a:p>
        </p:txBody>
      </p:sp>
      <p:sp>
        <p:nvSpPr>
          <p:cNvPr id="14" name="文本框 13" title=""/>
          <p:cNvSpPr txBox="1"/>
          <p:nvPr/>
        </p:nvSpPr>
        <p:spPr>
          <a:xfrm>
            <a:off x="4719916" y="1742674"/>
            <a:ext cx="1050877" cy="461665"/>
          </a:xfrm>
          <a:prstGeom prst="rect">
            <a:avLst/>
          </a:prstGeom>
          <a:noFill/>
        </p:spPr>
        <p:txBody>
          <a:bodyPr wrap="square" rtlCol="0">
            <a:spAutoFit/>
          </a:bodyPr>
          <a:lstStyle/>
          <a:p>
            <a:r>
              <a:rPr lang="zh-CN" altLang="en-US" sz="2400" b="1">
                <a:solidFill>
                  <a:srgbClr val="FF0000"/>
                </a:solidFill>
                <a:latin typeface="黑体" panose="02010609060101010101" pitchFamily="2" charset="-122"/>
                <a:ea typeface="黑体" panose="02010609060101010101" pitchFamily="2" charset="-122"/>
              </a:rPr>
              <a:t>相等</a:t>
            </a:r>
            <a:endParaRPr lang="zh-CN" altLang="en-US" sz="2400" b="1">
              <a:solidFill>
                <a:srgbClr val="FF0000"/>
              </a:solidFill>
              <a:latin typeface="黑体" panose="02010609060101010101" pitchFamily="2" charset="-122"/>
              <a:ea typeface="黑体" panose="02010609060101010101" pitchFamily="2" charset="-122"/>
            </a:endParaRPr>
          </a:p>
        </p:txBody>
      </p:sp>
      <p:sp>
        <p:nvSpPr>
          <p:cNvPr id="15" name="文本框 14" title=""/>
          <p:cNvSpPr txBox="1"/>
          <p:nvPr/>
        </p:nvSpPr>
        <p:spPr>
          <a:xfrm>
            <a:off x="4648191" y="2500877"/>
            <a:ext cx="1050877" cy="461665"/>
          </a:xfrm>
          <a:prstGeom prst="rect">
            <a:avLst/>
          </a:prstGeom>
          <a:noFill/>
        </p:spPr>
        <p:txBody>
          <a:bodyPr wrap="square" rtlCol="0">
            <a:spAutoFit/>
          </a:bodyPr>
          <a:lstStyle/>
          <a:p>
            <a:r>
              <a:rPr lang="zh-CN" altLang="en-US" sz="2400" b="1">
                <a:solidFill>
                  <a:srgbClr val="FF0000"/>
                </a:solidFill>
                <a:latin typeface="黑体" panose="02010609060101010101" pitchFamily="2" charset="-122"/>
                <a:ea typeface="黑体" panose="02010609060101010101" pitchFamily="2" charset="-122"/>
              </a:rPr>
              <a:t>相等</a:t>
            </a:r>
            <a:endParaRPr lang="zh-CN" altLang="en-US" sz="2400" b="1">
              <a:solidFill>
                <a:srgbClr val="FF0000"/>
              </a:solidFill>
              <a:latin typeface="黑体" panose="02010609060101010101" pitchFamily="2" charset="-122"/>
              <a:ea typeface="黑体" panose="02010609060101010101" pitchFamily="2" charset="-122"/>
            </a:endParaRPr>
          </a:p>
        </p:txBody>
      </p:sp>
      <p:sp>
        <p:nvSpPr>
          <p:cNvPr id="16" name="文本框 15" title=""/>
          <p:cNvSpPr txBox="1"/>
          <p:nvPr/>
        </p:nvSpPr>
        <p:spPr>
          <a:xfrm>
            <a:off x="4435523" y="2140396"/>
            <a:ext cx="1050877" cy="461665"/>
          </a:xfrm>
          <a:prstGeom prst="rect">
            <a:avLst/>
          </a:prstGeom>
          <a:noFill/>
        </p:spPr>
        <p:txBody>
          <a:bodyPr wrap="square" rtlCol="0">
            <a:spAutoFit/>
          </a:bodyPr>
          <a:lstStyle/>
          <a:p>
            <a:r>
              <a:rPr lang="zh-CN" altLang="en-US" sz="2400" b="1">
                <a:solidFill>
                  <a:srgbClr val="FF0000"/>
                </a:solidFill>
                <a:latin typeface="黑体" panose="02010609060101010101" pitchFamily="2" charset="-122"/>
                <a:ea typeface="黑体" panose="02010609060101010101" pitchFamily="2" charset="-122"/>
              </a:rPr>
              <a:t>垂直</a:t>
            </a:r>
            <a:endParaRPr lang="zh-CN" altLang="en-US" sz="2400" b="1">
              <a:solidFill>
                <a:srgbClr val="FF0000"/>
              </a:solidFill>
              <a:latin typeface="黑体" panose="02010609060101010101" pitchFamily="2" charset="-122"/>
              <a:ea typeface="黑体" panose="02010609060101010101" pitchFamily="2" charset="-122"/>
            </a:endParaRPr>
          </a:p>
        </p:txBody>
      </p:sp>
      <p:sp>
        <p:nvSpPr>
          <p:cNvPr id="17" name="文本框 16" title=""/>
          <p:cNvSpPr txBox="1"/>
          <p:nvPr/>
        </p:nvSpPr>
        <p:spPr>
          <a:xfrm>
            <a:off x="2911365" y="2868316"/>
            <a:ext cx="548120" cy="461665"/>
          </a:xfrm>
          <a:prstGeom prst="rect">
            <a:avLst/>
          </a:prstGeom>
          <a:noFill/>
        </p:spPr>
        <p:txBody>
          <a:bodyPr wrap="square" rtlCol="0">
            <a:spAutoFit/>
          </a:bodyPr>
          <a:lstStyle/>
          <a:p>
            <a:r>
              <a:rPr lang="zh-CN" altLang="en-US" sz="2400" b="1">
                <a:solidFill>
                  <a:srgbClr val="FF0000"/>
                </a:solidFill>
                <a:latin typeface="黑体" panose="02010609060101010101" pitchFamily="2" charset="-122"/>
                <a:ea typeface="黑体" panose="02010609060101010101" pitchFamily="2" charset="-122"/>
              </a:rPr>
              <a:t>虚</a:t>
            </a:r>
            <a:endParaRPr lang="zh-CN" altLang="en-US" sz="2400" b="1">
              <a:solidFill>
                <a:srgbClr val="FF0000"/>
              </a:solidFill>
              <a:latin typeface="黑体" panose="02010609060101010101" pitchFamily="2" charset="-122"/>
              <a:ea typeface="黑体" panose="02010609060101010101" pitchFamily="2" charset="-122"/>
            </a:endParaRPr>
          </a:p>
        </p:txBody>
      </p:sp>
      <p:sp>
        <p:nvSpPr>
          <p:cNvPr id="18" name="文本框 17" title=""/>
          <p:cNvSpPr txBox="1"/>
          <p:nvPr/>
        </p:nvSpPr>
        <p:spPr>
          <a:xfrm>
            <a:off x="7029724" y="3208764"/>
            <a:ext cx="1050877" cy="461665"/>
          </a:xfrm>
          <a:prstGeom prst="rect">
            <a:avLst/>
          </a:prstGeom>
          <a:noFill/>
        </p:spPr>
        <p:txBody>
          <a:bodyPr wrap="square" rtlCol="0">
            <a:spAutoFit/>
          </a:bodyPr>
          <a:lstStyle/>
          <a:p>
            <a:r>
              <a:rPr lang="zh-CN" altLang="en-US" sz="2400" b="1">
                <a:solidFill>
                  <a:srgbClr val="FF0000"/>
                </a:solidFill>
                <a:latin typeface="黑体" panose="02010609060101010101" pitchFamily="2" charset="-122"/>
                <a:ea typeface="黑体" panose="02010609060101010101" pitchFamily="2" charset="-122"/>
              </a:rPr>
              <a:t>对称</a:t>
            </a:r>
            <a:endParaRPr lang="zh-CN" altLang="en-US" sz="2400" b="1">
              <a:solidFill>
                <a:srgbClr val="FF0000"/>
              </a:solidFill>
              <a:latin typeface="黑体" panose="02010609060101010101" pitchFamily="2" charset="-122"/>
              <a:ea typeface="黑体" panose="02010609060101010101" pitchFamily="2" charset="-122"/>
            </a:endParaRPr>
          </a:p>
        </p:txBody>
      </p:sp>
      <p:sp>
        <p:nvSpPr>
          <p:cNvPr id="19" name="文本框 18" title=""/>
          <p:cNvSpPr txBox="1"/>
          <p:nvPr/>
        </p:nvSpPr>
        <p:spPr>
          <a:xfrm>
            <a:off x="1658268" y="4318740"/>
            <a:ext cx="1412478" cy="461665"/>
          </a:xfrm>
          <a:prstGeom prst="rect">
            <a:avLst/>
          </a:prstGeom>
          <a:noFill/>
        </p:spPr>
        <p:txBody>
          <a:bodyPr wrap="square" rtlCol="0">
            <a:spAutoFit/>
          </a:bodyPr>
          <a:lstStyle/>
          <a:p>
            <a:r>
              <a:rPr lang="zh-CN" altLang="en-US" sz="2400" b="1">
                <a:solidFill>
                  <a:srgbClr val="FF0000"/>
                </a:solidFill>
                <a:latin typeface="黑体" panose="02010609060101010101" pitchFamily="2" charset="-122"/>
                <a:ea typeface="黑体" panose="02010609060101010101" pitchFamily="2" charset="-122"/>
              </a:rPr>
              <a:t>改变光路</a:t>
            </a:r>
            <a:endParaRPr lang="zh-CN" altLang="en-US" sz="2400" b="1">
              <a:solidFill>
                <a:srgbClr val="FF0000"/>
              </a:solidFill>
              <a:latin typeface="黑体" panose="02010609060101010101" pitchFamily="2" charset="-122"/>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4" name="表格 3" title=""/>
          <p:cNvGraphicFramePr>
            <a:graphicFrameLocks noGrp="1"/>
          </p:cNvGraphicFramePr>
          <p:nvPr/>
        </p:nvGraphicFramePr>
        <p:xfrm>
          <a:off x="791569" y="801366"/>
          <a:ext cx="7847464" cy="3900170"/>
        </p:xfrm>
        <a:graphic>
          <a:graphicData uri="http://schemas.openxmlformats.org/drawingml/2006/table">
            <a:tbl>
              <a:tblPr firstRow="1" bandRow="1">
                <a:tableStyleId>{5C22544A-7EE6-4342-B048-85BDC9FD1C3A}</a:tableStyleId>
              </a:tblPr>
              <a:tblGrid>
                <a:gridCol w="1451014"/>
                <a:gridCol w="3198225"/>
                <a:gridCol w="3198225"/>
              </a:tblGrid>
              <a:tr h="449318">
                <a:tc>
                  <a:txBody>
                    <a:bodyPr vert="horz" wrap="square"/>
                    <a:lstStyle/>
                    <a:p>
                      <a:pPr algn="ctr"/>
                      <a:endParaRPr lang="zh-CN" altLang="en-US" sz="26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r>
                        <a:rPr lang="zh-CN" altLang="en-US" sz="2600" b="1">
                          <a:solidFill>
                            <a:schemeClr val="tx1"/>
                          </a:solidFill>
                        </a:rPr>
                        <a:t>凸面镜</a:t>
                      </a:r>
                      <a:endParaRPr lang="zh-CN" altLang="en-US" sz="26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r>
                        <a:rPr lang="zh-CN" altLang="en-US" sz="2600" b="1">
                          <a:solidFill>
                            <a:schemeClr val="tx1"/>
                          </a:solidFill>
                        </a:rPr>
                        <a:t>凹面镜</a:t>
                      </a:r>
                      <a:endParaRPr lang="zh-CN" altLang="en-US" sz="26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63320">
                <a:tc>
                  <a:txBody>
                    <a:bodyPr vert="horz" wrap="square"/>
                    <a:lstStyle/>
                    <a:p>
                      <a:pPr algn="ctr"/>
                      <a:r>
                        <a:rPr lang="zh-CN" altLang="en-US" sz="2600" b="1">
                          <a:solidFill>
                            <a:schemeClr val="tx1"/>
                          </a:solidFill>
                        </a:rPr>
                        <a:t>图示</a:t>
                      </a:r>
                      <a:endParaRPr lang="zh-CN" altLang="en-US" sz="26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endParaRPr lang="zh-CN" altLang="en-US" sz="26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endParaRPr lang="zh-CN" altLang="en-US" sz="26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34770">
                <a:tc>
                  <a:txBody>
                    <a:bodyPr vert="horz" wrap="square"/>
                    <a:lstStyle/>
                    <a:p>
                      <a:pPr algn="ctr"/>
                      <a:r>
                        <a:rPr lang="zh-CN" altLang="en-US" sz="2600" b="1">
                          <a:solidFill>
                            <a:schemeClr val="tx1"/>
                          </a:solidFill>
                        </a:rPr>
                        <a:t>特点</a:t>
                      </a:r>
                      <a:endParaRPr lang="zh-CN" altLang="en-US" sz="26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endParaRPr lang="zh-CN" altLang="en-US" sz="26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endParaRPr lang="zh-CN" altLang="en-US" sz="26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14400">
                <a:tc>
                  <a:txBody>
                    <a:bodyPr vert="horz" wrap="square"/>
                    <a:lstStyle/>
                    <a:p>
                      <a:pPr algn="ctr"/>
                      <a:r>
                        <a:rPr lang="zh-CN" altLang="en-US" sz="2600" b="1">
                          <a:solidFill>
                            <a:schemeClr val="tx1"/>
                          </a:solidFill>
                        </a:rPr>
                        <a:t>应用</a:t>
                      </a:r>
                      <a:endParaRPr lang="zh-CN" altLang="en-US" sz="26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endParaRPr lang="zh-CN" altLang="en-US" sz="26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endParaRPr lang="zh-CN" altLang="en-US" sz="26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文本框 2" title=""/>
          <p:cNvSpPr txBox="1"/>
          <p:nvPr/>
        </p:nvSpPr>
        <p:spPr>
          <a:xfrm>
            <a:off x="605272" y="278146"/>
            <a:ext cx="7933455" cy="523220"/>
          </a:xfrm>
          <a:prstGeom prst="rect">
            <a:avLst/>
          </a:prstGeom>
          <a:noFill/>
        </p:spPr>
        <p:txBody>
          <a:bodyPr wrap="square" rtlCol="0">
            <a:spAutoFit/>
          </a:bodyPr>
          <a:lstStyle/>
          <a:p>
            <a:r>
              <a:rPr lang="en-US" altLang="zh-CN" sz="2800" b="1">
                <a:latin typeface="+mj-lt"/>
                <a:ea typeface="+mj-ea"/>
              </a:rPr>
              <a:t>4.</a:t>
            </a:r>
            <a:r>
              <a:rPr lang="zh-CN" altLang="en-US" sz="2800" b="1">
                <a:latin typeface="+mj-lt"/>
                <a:ea typeface="+mj-ea"/>
              </a:rPr>
              <a:t>凸面镜和凹面镜</a:t>
            </a:r>
            <a:endParaRPr lang="en-US" altLang="zh-CN" sz="2800" b="1">
              <a:latin typeface="+mj-lt"/>
              <a:ea typeface="+mj-ea"/>
            </a:endParaRPr>
          </a:p>
        </p:txBody>
      </p:sp>
      <p:pic>
        <p:nvPicPr>
          <p:cNvPr id="5" name="Picture 2" title=""/>
          <p:cNvPicPr>
            <a:picLocks noChangeAspect="1" noChangeArrowheads="1"/>
          </p:cNvPicPr>
          <p:nvPr/>
        </p:nvPicPr>
        <p:blipFill>
          <a:blip r:embed="rId2">
            <a:biLevel thresh="75000"/>
            <a:extLst>
              <a:ext uri="{28A0092B-C50C-407E-A947-70E740481C1C}">
                <a14:useLocalDpi xmlns:a14="http://schemas.microsoft.com/office/drawing/2010/main" val="0"/>
              </a:ext>
            </a:extLst>
          </a:blip>
          <a:stretch>
            <a:fillRect/>
          </a:stretch>
        </p:blipFill>
        <p:spPr bwMode="auto">
          <a:xfrm>
            <a:off x="3335655" y="1316355"/>
            <a:ext cx="956945" cy="11137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title=""/>
          <p:cNvPicPr>
            <a:picLocks noChangeAspect="1" noChangeArrowheads="1"/>
          </p:cNvPicPr>
          <p:nvPr/>
        </p:nvPicPr>
        <p:blipFill>
          <a:blip r:embed="rId3">
            <a:biLevel thresh="75000"/>
            <a:extLst>
              <a:ext uri="{28A0092B-C50C-407E-A947-70E740481C1C}">
                <a14:useLocalDpi xmlns:a14="http://schemas.microsoft.com/office/drawing/2010/main" val="0"/>
              </a:ext>
            </a:extLst>
          </a:blip>
          <a:stretch>
            <a:fillRect/>
          </a:stretch>
        </p:blipFill>
        <p:spPr bwMode="auto">
          <a:xfrm>
            <a:off x="6519536" y="1358617"/>
            <a:ext cx="957600" cy="1028722"/>
          </a:xfrm>
          <a:prstGeom prst="rect">
            <a:avLst/>
          </a:prstGeom>
          <a:noFill/>
          <a:extLst>
            <a:ext uri="{909E8E84-426E-40DD-AFC4-6F175D3DCCD1}">
              <a14:hiddenFill xmlns:a14="http://schemas.microsoft.com/office/drawing/2010/main">
                <a:solidFill>
                  <a:srgbClr val="FFFFFF"/>
                </a:solidFill>
              </a14:hiddenFill>
            </a:ext>
          </a:extLst>
        </p:spPr>
      </p:pic>
      <p:sp>
        <p:nvSpPr>
          <p:cNvPr id="8" name="文本框 7" title=""/>
          <p:cNvSpPr txBox="1"/>
          <p:nvPr/>
        </p:nvSpPr>
        <p:spPr>
          <a:xfrm>
            <a:off x="2089712" y="2654643"/>
            <a:ext cx="3449409" cy="892552"/>
          </a:xfrm>
          <a:prstGeom prst="rect">
            <a:avLst/>
          </a:prstGeom>
          <a:noFill/>
        </p:spPr>
        <p:txBody>
          <a:bodyPr wrap="square">
            <a:spAutoFit/>
          </a:bodyPr>
          <a:lstStyle/>
          <a:p>
            <a:pPr algn="ctr"/>
            <a:r>
              <a:rPr lang="zh-CN" altLang="en-US" sz="2600" b="1">
                <a:solidFill>
                  <a:schemeClr val="tx1"/>
                </a:solidFill>
                <a:latin typeface="黑体" panose="02010609060101010101" pitchFamily="2" charset="-122"/>
                <a:ea typeface="黑体" panose="02010609060101010101" pitchFamily="2" charset="-122"/>
              </a:rPr>
              <a:t>对光线有</a:t>
            </a:r>
            <a:r>
              <a:rPr lang="zh-CN" altLang="en-US" sz="2600" b="1">
                <a:solidFill>
                  <a:srgbClr val="FF0000"/>
                </a:solidFill>
                <a:latin typeface="黑体" panose="02010609060101010101" pitchFamily="2" charset="-122"/>
                <a:ea typeface="黑体" panose="02010609060101010101" pitchFamily="2" charset="-122"/>
              </a:rPr>
              <a:t>发散</a:t>
            </a:r>
            <a:r>
              <a:rPr lang="zh-CN" altLang="en-US" sz="2600" b="1">
                <a:solidFill>
                  <a:schemeClr val="tx1"/>
                </a:solidFill>
                <a:latin typeface="黑体" panose="02010609060101010101" pitchFamily="2" charset="-122"/>
                <a:ea typeface="黑体" panose="02010609060101010101" pitchFamily="2" charset="-122"/>
              </a:rPr>
              <a:t>作用，起到扩大视野的作用</a:t>
            </a:r>
            <a:endParaRPr lang="zh-CN" altLang="en-US" sz="2600" b="1">
              <a:solidFill>
                <a:schemeClr val="tx1"/>
              </a:solidFill>
              <a:latin typeface="黑体" panose="02010609060101010101" pitchFamily="2" charset="-122"/>
              <a:ea typeface="黑体" panose="02010609060101010101" pitchFamily="2" charset="-122"/>
            </a:endParaRPr>
          </a:p>
        </p:txBody>
      </p:sp>
      <p:sp>
        <p:nvSpPr>
          <p:cNvPr id="9" name="文本框 8" title=""/>
          <p:cNvSpPr txBox="1"/>
          <p:nvPr/>
        </p:nvSpPr>
        <p:spPr>
          <a:xfrm>
            <a:off x="2089194" y="3782969"/>
            <a:ext cx="3449409" cy="892552"/>
          </a:xfrm>
          <a:prstGeom prst="rect">
            <a:avLst/>
          </a:prstGeom>
          <a:noFill/>
        </p:spPr>
        <p:txBody>
          <a:bodyPr wrap="square">
            <a:spAutoFit/>
          </a:bodyPr>
          <a:lstStyle/>
          <a:p>
            <a:pPr algn="ctr"/>
            <a:r>
              <a:rPr lang="zh-CN" altLang="en-US" sz="2600" b="1">
                <a:solidFill>
                  <a:schemeClr val="tx1"/>
                </a:solidFill>
                <a:latin typeface="黑体" panose="02010609060101010101" pitchFamily="2" charset="-122"/>
                <a:ea typeface="黑体" panose="02010609060101010101" pitchFamily="2" charset="-122"/>
              </a:rPr>
              <a:t>汽车后视镜、路口的反光镜</a:t>
            </a:r>
            <a:endParaRPr lang="zh-CN" altLang="en-US" sz="2600" b="1">
              <a:solidFill>
                <a:schemeClr val="tx1"/>
              </a:solidFill>
              <a:latin typeface="黑体" panose="02010609060101010101" pitchFamily="2" charset="-122"/>
              <a:ea typeface="黑体" panose="02010609060101010101" pitchFamily="2" charset="-122"/>
            </a:endParaRPr>
          </a:p>
        </p:txBody>
      </p:sp>
      <p:sp>
        <p:nvSpPr>
          <p:cNvPr id="10" name="文本框 9" title=""/>
          <p:cNvSpPr txBox="1"/>
          <p:nvPr/>
        </p:nvSpPr>
        <p:spPr>
          <a:xfrm>
            <a:off x="5273658" y="2434448"/>
            <a:ext cx="3449409" cy="1291590"/>
          </a:xfrm>
          <a:prstGeom prst="rect">
            <a:avLst/>
          </a:prstGeom>
          <a:noFill/>
        </p:spPr>
        <p:txBody>
          <a:bodyPr wrap="square">
            <a:spAutoFit/>
          </a:bodyPr>
          <a:lstStyle/>
          <a:p>
            <a:pPr algn="ctr"/>
            <a:r>
              <a:rPr lang="zh-CN" altLang="en-US" sz="2600" b="1">
                <a:solidFill>
                  <a:schemeClr val="tx1"/>
                </a:solidFill>
                <a:latin typeface="黑体" panose="02010609060101010101" pitchFamily="2" charset="-122"/>
                <a:ea typeface="黑体" panose="02010609060101010101" pitchFamily="2" charset="-122"/>
              </a:rPr>
              <a:t>对光线有</a:t>
            </a:r>
            <a:r>
              <a:rPr lang="zh-CN" altLang="en-US" sz="2600" b="1">
                <a:solidFill>
                  <a:srgbClr val="FF0000"/>
                </a:solidFill>
                <a:latin typeface="黑体" panose="02010609060101010101" pitchFamily="2" charset="-122"/>
                <a:ea typeface="黑体" panose="02010609060101010101" pitchFamily="2" charset="-122"/>
              </a:rPr>
              <a:t>会聚</a:t>
            </a:r>
            <a:r>
              <a:rPr lang="zh-CN" altLang="en-US" sz="2600" b="1">
                <a:solidFill>
                  <a:schemeClr val="tx1"/>
                </a:solidFill>
                <a:latin typeface="黑体" panose="02010609060101010101" pitchFamily="2" charset="-122"/>
                <a:ea typeface="黑体" panose="02010609060101010101" pitchFamily="2" charset="-122"/>
              </a:rPr>
              <a:t>作用，可以用来获得平行光或聚集能量</a:t>
            </a:r>
            <a:endParaRPr lang="zh-CN" altLang="en-US" sz="2600" b="1">
              <a:solidFill>
                <a:schemeClr val="tx1"/>
              </a:solidFill>
              <a:latin typeface="黑体" panose="02010609060101010101" pitchFamily="2" charset="-122"/>
              <a:ea typeface="黑体" panose="02010609060101010101" pitchFamily="2" charset="-122"/>
            </a:endParaRPr>
          </a:p>
        </p:txBody>
      </p:sp>
      <p:sp>
        <p:nvSpPr>
          <p:cNvPr id="11" name="文本框 10" title=""/>
          <p:cNvSpPr txBox="1"/>
          <p:nvPr/>
        </p:nvSpPr>
        <p:spPr>
          <a:xfrm>
            <a:off x="5273658" y="3772734"/>
            <a:ext cx="3449409" cy="892552"/>
          </a:xfrm>
          <a:prstGeom prst="rect">
            <a:avLst/>
          </a:prstGeom>
          <a:noFill/>
        </p:spPr>
        <p:txBody>
          <a:bodyPr wrap="square">
            <a:spAutoFit/>
          </a:bodyPr>
          <a:lstStyle/>
          <a:p>
            <a:pPr algn="ctr"/>
            <a:r>
              <a:rPr lang="zh-CN" altLang="en-US" sz="2600" b="1">
                <a:solidFill>
                  <a:schemeClr val="tx1"/>
                </a:solidFill>
                <a:latin typeface="黑体" panose="02010609060101010101" pitchFamily="2" charset="-122"/>
                <a:ea typeface="黑体" panose="02010609060101010101" pitchFamily="2" charset="-122"/>
              </a:rPr>
              <a:t>太阳灶、汽车前灯反光装置</a:t>
            </a:r>
            <a:endParaRPr lang="zh-CN" altLang="en-US" sz="2600" b="1">
              <a:solidFill>
                <a:schemeClr val="tx1"/>
              </a:solidFill>
              <a:latin typeface="黑体" panose="02010609060101010101" pitchFamily="2" charset="-122"/>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文本框 4" title=""/>
          <p:cNvSpPr txBox="1"/>
          <p:nvPr/>
        </p:nvSpPr>
        <p:spPr>
          <a:xfrm>
            <a:off x="832512" y="610064"/>
            <a:ext cx="7308377" cy="2616101"/>
          </a:xfrm>
          <a:prstGeom prst="rect">
            <a:avLst/>
          </a:prstGeom>
          <a:noFill/>
        </p:spPr>
        <p:txBody>
          <a:bodyPr wrap="square">
            <a:spAutoFit/>
          </a:bodyPr>
          <a:lstStyle/>
          <a:p>
            <a:pPr fontAlgn="ctr"/>
            <a:r>
              <a:rPr lang="zh-CN" altLang="en-US" sz="2800" b="1" kern="100">
                <a:solidFill>
                  <a:srgbClr val="0000FF"/>
                </a:solidFill>
                <a:latin typeface="+mn-lt"/>
                <a:ea typeface="+mj-ea"/>
              </a:rPr>
              <a:t>例</a:t>
            </a:r>
            <a:r>
              <a:rPr lang="en-US" altLang="zh-CN" sz="2800" b="1" kern="100">
                <a:solidFill>
                  <a:srgbClr val="0000FF"/>
                </a:solidFill>
                <a:latin typeface="+mn-lt"/>
                <a:ea typeface="+mj-ea"/>
              </a:rPr>
              <a:t>4 </a:t>
            </a:r>
            <a:r>
              <a:rPr lang="zh-CN" altLang="zh-CN" sz="2800" b="1" kern="100">
                <a:solidFill>
                  <a:srgbClr val="000000"/>
                </a:solidFill>
                <a:effectLst/>
                <a:latin typeface="+mn-lt"/>
                <a:ea typeface="+mj-ea"/>
              </a:rPr>
              <a:t>小滨同学做</a:t>
            </a:r>
            <a:r>
              <a:rPr lang="zh-CN" altLang="en-US" sz="2800" b="1" kern="100">
                <a:solidFill>
                  <a:srgbClr val="000000"/>
                </a:solidFill>
                <a:latin typeface="+mn-lt"/>
                <a:ea typeface="+mj-ea"/>
              </a:rPr>
              <a:t>“</a:t>
            </a:r>
            <a:r>
              <a:rPr lang="zh-CN" altLang="zh-CN" sz="2800" b="1" kern="100">
                <a:solidFill>
                  <a:srgbClr val="000000"/>
                </a:solidFill>
                <a:latin typeface="+mn-lt"/>
                <a:ea typeface="+mj-ea"/>
              </a:rPr>
              <a:t>探究平面镜成像的特点</a:t>
            </a:r>
            <a:r>
              <a:rPr lang="zh-CN" altLang="en-US" sz="2800" b="1" kern="100">
                <a:solidFill>
                  <a:srgbClr val="000000"/>
                </a:solidFill>
                <a:latin typeface="+mn-lt"/>
                <a:ea typeface="+mj-ea"/>
              </a:rPr>
              <a:t>”</a:t>
            </a:r>
            <a:r>
              <a:rPr lang="zh-CN" altLang="zh-CN" sz="2800" b="1" kern="100">
                <a:solidFill>
                  <a:srgbClr val="000000"/>
                </a:solidFill>
                <a:effectLst/>
                <a:latin typeface="+mn-lt"/>
                <a:ea typeface="+mj-ea"/>
              </a:rPr>
              <a:t>的实验，如图甲所示。</a:t>
            </a:r>
            <a:endParaRPr lang="en-US" altLang="zh-CN" sz="2800" b="1" kern="100">
              <a:solidFill>
                <a:srgbClr val="000000"/>
              </a:solidFill>
              <a:effectLst/>
              <a:latin typeface="+mn-lt"/>
              <a:ea typeface="+mj-ea"/>
            </a:endParaRPr>
          </a:p>
          <a:p>
            <a:pPr algn="l" fontAlgn="ctr"/>
            <a:r>
              <a:rPr lang="zh-CN" altLang="zh-CN" sz="2800" b="1" kern="100">
                <a:solidFill>
                  <a:srgbClr val="000000"/>
                </a:solidFill>
                <a:effectLst/>
                <a:latin typeface="+mn-lt"/>
                <a:ea typeface="+mj-ea"/>
              </a:rPr>
              <a:t>（</a:t>
            </a:r>
            <a:r>
              <a:rPr lang="en-US" altLang="zh-CN" sz="2800" b="1" kern="100">
                <a:solidFill>
                  <a:srgbClr val="000000"/>
                </a:solidFill>
                <a:effectLst/>
                <a:latin typeface="+mn-lt"/>
                <a:ea typeface="+mj-ea"/>
              </a:rPr>
              <a:t>1</a:t>
            </a:r>
            <a:r>
              <a:rPr lang="zh-CN" altLang="zh-CN" sz="2800" b="1" kern="100">
                <a:solidFill>
                  <a:srgbClr val="000000"/>
                </a:solidFill>
                <a:effectLst/>
                <a:latin typeface="+mn-lt"/>
                <a:ea typeface="+mj-ea"/>
              </a:rPr>
              <a:t>）实验中，他在水平桌面的白纸上竖立放置一块玻璃板作为平面镜，主要是利用玻璃板透明的特点，便于确定</a:t>
            </a:r>
            <a:r>
              <a:rPr lang="en-US" altLang="zh-CN" sz="2800" b="1" u="sng" kern="100">
                <a:solidFill>
                  <a:srgbClr val="000000"/>
                </a:solidFill>
                <a:effectLst/>
                <a:latin typeface="+mn-lt"/>
                <a:ea typeface="+mj-ea"/>
              </a:rPr>
              <a:t>        </a:t>
            </a:r>
            <a:r>
              <a:rPr lang="zh-CN" altLang="zh-CN" sz="2800" b="1" kern="100">
                <a:solidFill>
                  <a:srgbClr val="000000"/>
                </a:solidFill>
                <a:effectLst/>
                <a:latin typeface="+mn-lt"/>
                <a:ea typeface="+mj-ea"/>
              </a:rPr>
              <a:t>的位置。</a:t>
            </a:r>
            <a:endParaRPr lang="zh-CN" altLang="zh-CN" sz="2800" b="1" kern="100">
              <a:effectLst/>
              <a:latin typeface="+mn-lt"/>
              <a:ea typeface="+mj-ea"/>
            </a:endParaRPr>
          </a:p>
          <a:p>
            <a:pPr algn="l" fontAlgn="ctr"/>
            <a:endParaRPr lang="zh-CN" altLang="zh-CN" sz="2400" b="1" kern="100">
              <a:effectLst/>
              <a:latin typeface="+mn-lt"/>
              <a:ea typeface="+mj-ea"/>
            </a:endParaRPr>
          </a:p>
        </p:txBody>
      </p:sp>
      <p:pic>
        <p:nvPicPr>
          <p:cNvPr id="7" name="图片 6" title=""/>
          <p:cNvPicPr>
            <a:picLocks noChangeAspect="1"/>
          </p:cNvPicPr>
          <p:nvPr/>
        </p:nvPicPr>
        <p:blipFill>
          <a:blip r:embed="rId2">
            <a:clrChange>
              <a:clrFrom>
                <a:srgbClr val="FFFFFF"/>
              </a:clrFrom>
              <a:clrTo>
                <a:srgbClr val="FFFFFF">
                  <a:alpha val="0"/>
                </a:srgbClr>
              </a:clrTo>
            </a:clrChange>
          </a:blip>
          <a:srcRect r="51354"/>
          <a:stretch>
            <a:fillRect/>
          </a:stretch>
        </p:blipFill>
        <p:spPr>
          <a:xfrm>
            <a:off x="3294285" y="2196612"/>
            <a:ext cx="2121543" cy="2687688"/>
          </a:xfrm>
          <a:prstGeom prst="rect">
            <a:avLst/>
          </a:prstGeom>
        </p:spPr>
      </p:pic>
      <p:sp>
        <p:nvSpPr>
          <p:cNvPr id="9" name="文本框 8" title=""/>
          <p:cNvSpPr txBox="1"/>
          <p:nvPr/>
        </p:nvSpPr>
        <p:spPr>
          <a:xfrm>
            <a:off x="4967785" y="2240605"/>
            <a:ext cx="552735" cy="523220"/>
          </a:xfrm>
          <a:prstGeom prst="rect">
            <a:avLst/>
          </a:prstGeom>
          <a:noFill/>
        </p:spPr>
        <p:txBody>
          <a:bodyPr wrap="square" rtlCol="0">
            <a:spAutoFit/>
          </a:bodyPr>
          <a:lstStyle/>
          <a:p>
            <a:r>
              <a:rPr lang="zh-CN" altLang="en-US" sz="2800" b="1">
                <a:solidFill>
                  <a:srgbClr val="FF0000"/>
                </a:solidFill>
                <a:latin typeface="黑体" panose="02010609060101010101" pitchFamily="2" charset="-122"/>
                <a:ea typeface="黑体" panose="02010609060101010101" pitchFamily="2" charset="-122"/>
              </a:rPr>
              <a:t>像</a:t>
            </a:r>
            <a:endParaRPr lang="zh-CN" altLang="en-US" sz="2800" b="1">
              <a:solidFill>
                <a:srgbClr val="FF0000"/>
              </a:solidFill>
              <a:latin typeface="黑体" panose="02010609060101010101" pitchFamily="2" charset="-122"/>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1" title=""/>
          <p:cNvSpPr txBox="1"/>
          <p:nvPr/>
        </p:nvSpPr>
        <p:spPr>
          <a:xfrm>
            <a:off x="628221" y="569121"/>
            <a:ext cx="7453670" cy="2246769"/>
          </a:xfrm>
          <a:prstGeom prst="rect">
            <a:avLst/>
          </a:prstGeom>
          <a:noFill/>
        </p:spPr>
        <p:txBody>
          <a:bodyPr wrap="square">
            <a:spAutoFit/>
          </a:bodyPr>
          <a:lstStyle/>
          <a:p>
            <a:pPr fontAlgn="ctr"/>
            <a:r>
              <a:rPr lang="zh-CN" altLang="zh-CN" sz="2800" b="1" kern="100">
                <a:solidFill>
                  <a:srgbClr val="000000"/>
                </a:solidFill>
                <a:effectLst/>
                <a:latin typeface="+mn-lt"/>
                <a:ea typeface="+mj-ea"/>
              </a:rPr>
              <a:t>（</a:t>
            </a:r>
            <a:r>
              <a:rPr lang="en-US" altLang="zh-CN" sz="2800" b="1" kern="100">
                <a:solidFill>
                  <a:srgbClr val="000000"/>
                </a:solidFill>
                <a:effectLst/>
                <a:latin typeface="+mn-lt"/>
                <a:ea typeface="+mj-ea"/>
              </a:rPr>
              <a:t>2</a:t>
            </a:r>
            <a:r>
              <a:rPr lang="zh-CN" altLang="zh-CN" sz="2800" b="1" kern="100">
                <a:solidFill>
                  <a:srgbClr val="000000"/>
                </a:solidFill>
                <a:effectLst/>
                <a:latin typeface="+mn-lt"/>
                <a:ea typeface="+mj-ea"/>
              </a:rPr>
              <a:t>）在玻璃板前放一支点燃的蜡烛</a:t>
            </a:r>
            <a:r>
              <a:rPr lang="en-US" altLang="zh-CN" sz="2800" b="1" kern="100">
                <a:solidFill>
                  <a:srgbClr val="000000"/>
                </a:solidFill>
                <a:effectLst/>
                <a:latin typeface="+mn-lt"/>
                <a:ea typeface="+mj-ea"/>
              </a:rPr>
              <a:t>A</a:t>
            </a:r>
            <a:r>
              <a:rPr lang="zh-CN" altLang="zh-CN" sz="2800" b="1" kern="100">
                <a:solidFill>
                  <a:srgbClr val="000000"/>
                </a:solidFill>
                <a:effectLst/>
                <a:latin typeface="+mn-lt"/>
                <a:ea typeface="+mj-ea"/>
              </a:rPr>
              <a:t>，可以看到玻璃板后面蜡烛</a:t>
            </a:r>
            <a:r>
              <a:rPr lang="en-US" altLang="zh-CN" sz="2800" b="1" kern="100">
                <a:solidFill>
                  <a:srgbClr val="000000"/>
                </a:solidFill>
                <a:effectLst/>
                <a:latin typeface="+mn-lt"/>
                <a:ea typeface="+mj-ea"/>
              </a:rPr>
              <a:t>A</a:t>
            </a:r>
            <a:r>
              <a:rPr lang="zh-CN" altLang="zh-CN" sz="2800" b="1" kern="100">
                <a:solidFill>
                  <a:srgbClr val="000000"/>
                </a:solidFill>
                <a:effectLst/>
                <a:latin typeface="+mn-lt"/>
                <a:ea typeface="+mj-ea"/>
              </a:rPr>
              <a:t>的像。如图甲所示，小滨拿另一支外形相同</a:t>
            </a:r>
            <a:r>
              <a:rPr lang="en-US" altLang="zh-CN" sz="2800" b="1" u="sng" kern="100">
                <a:solidFill>
                  <a:srgbClr val="000000"/>
                </a:solidFill>
                <a:effectLst/>
                <a:latin typeface="+mn-lt"/>
                <a:ea typeface="+mj-ea"/>
              </a:rPr>
              <a:t>              </a:t>
            </a:r>
            <a:r>
              <a:rPr lang="zh-CN" altLang="zh-CN" sz="2800" b="1" kern="100">
                <a:solidFill>
                  <a:srgbClr val="000000"/>
                </a:solidFill>
                <a:effectLst/>
                <a:latin typeface="+mn-lt"/>
                <a:ea typeface="+mj-ea"/>
              </a:rPr>
              <a:t>（选填</a:t>
            </a:r>
            <a:r>
              <a:rPr lang="zh-CN" altLang="en-US" sz="2800" b="1" kern="100">
                <a:solidFill>
                  <a:srgbClr val="000000"/>
                </a:solidFill>
                <a:latin typeface="+mn-lt"/>
                <a:ea typeface="+mj-ea"/>
              </a:rPr>
              <a:t>“</a:t>
            </a:r>
            <a:r>
              <a:rPr lang="zh-CN" altLang="zh-CN" sz="2800" b="1" kern="100">
                <a:solidFill>
                  <a:srgbClr val="000000"/>
                </a:solidFill>
                <a:latin typeface="+mn-lt"/>
                <a:ea typeface="+mj-ea"/>
              </a:rPr>
              <a:t>点燃</a:t>
            </a:r>
            <a:r>
              <a:rPr lang="zh-CN" altLang="en-US" sz="2800" b="1" kern="100">
                <a:solidFill>
                  <a:srgbClr val="000000"/>
                </a:solidFill>
                <a:latin typeface="+mn-lt"/>
                <a:ea typeface="+mj-ea"/>
              </a:rPr>
              <a:t>”</a:t>
            </a:r>
            <a:r>
              <a:rPr lang="zh-CN" altLang="zh-CN" sz="2800" b="1" kern="100">
                <a:solidFill>
                  <a:srgbClr val="000000"/>
                </a:solidFill>
                <a:effectLst/>
                <a:latin typeface="+mn-lt"/>
                <a:ea typeface="+mj-ea"/>
              </a:rPr>
              <a:t>或</a:t>
            </a:r>
            <a:r>
              <a:rPr lang="zh-CN" altLang="en-US" sz="2800" b="1" kern="100">
                <a:solidFill>
                  <a:srgbClr val="000000"/>
                </a:solidFill>
                <a:latin typeface="+mn-lt"/>
                <a:ea typeface="+mj-ea"/>
              </a:rPr>
              <a:t>“</a:t>
            </a:r>
            <a:r>
              <a:rPr lang="zh-CN" altLang="zh-CN" sz="2800" b="1" kern="100">
                <a:solidFill>
                  <a:srgbClr val="000000"/>
                </a:solidFill>
                <a:latin typeface="+mn-lt"/>
                <a:ea typeface="+mj-ea"/>
              </a:rPr>
              <a:t>未点燃</a:t>
            </a:r>
            <a:r>
              <a:rPr lang="zh-CN" altLang="en-US" sz="2800" b="1" kern="100">
                <a:solidFill>
                  <a:srgbClr val="000000"/>
                </a:solidFill>
                <a:latin typeface="+mn-lt"/>
                <a:ea typeface="+mj-ea"/>
              </a:rPr>
              <a:t>”</a:t>
            </a:r>
            <a:r>
              <a:rPr lang="zh-CN" altLang="zh-CN" sz="2800" b="1" kern="100">
                <a:solidFill>
                  <a:srgbClr val="000000"/>
                </a:solidFill>
                <a:effectLst/>
                <a:latin typeface="+mn-lt"/>
                <a:ea typeface="+mj-ea"/>
              </a:rPr>
              <a:t>）的蜡烛</a:t>
            </a:r>
            <a:r>
              <a:rPr lang="en-US" altLang="zh-CN" sz="2800" b="1" kern="100">
                <a:solidFill>
                  <a:srgbClr val="000000"/>
                </a:solidFill>
                <a:effectLst/>
                <a:latin typeface="+mn-lt"/>
                <a:ea typeface="+mj-ea"/>
              </a:rPr>
              <a:t>B</a:t>
            </a:r>
            <a:r>
              <a:rPr lang="zh-CN" altLang="zh-CN" sz="2800" b="1" kern="100">
                <a:solidFill>
                  <a:srgbClr val="000000"/>
                </a:solidFill>
                <a:effectLst/>
                <a:latin typeface="+mn-lt"/>
                <a:ea typeface="+mj-ea"/>
              </a:rPr>
              <a:t>，竖立着在玻璃板后面移动，直到看上去它跟蜡烛</a:t>
            </a:r>
            <a:r>
              <a:rPr lang="en-US" altLang="zh-CN" sz="2800" b="1" kern="100">
                <a:solidFill>
                  <a:srgbClr val="000000"/>
                </a:solidFill>
                <a:effectLst/>
                <a:latin typeface="+mn-lt"/>
                <a:ea typeface="+mj-ea"/>
              </a:rPr>
              <a:t>A</a:t>
            </a:r>
            <a:r>
              <a:rPr lang="zh-CN" altLang="zh-CN" sz="2800" b="1" kern="100">
                <a:solidFill>
                  <a:srgbClr val="000000"/>
                </a:solidFill>
                <a:effectLst/>
                <a:latin typeface="+mn-lt"/>
                <a:ea typeface="+mj-ea"/>
              </a:rPr>
              <a:t>的像完全重合。</a:t>
            </a:r>
            <a:endParaRPr lang="zh-CN" altLang="zh-CN" sz="2800" b="1" kern="100">
              <a:effectLst/>
              <a:latin typeface="+mn-lt"/>
              <a:ea typeface="+mj-ea"/>
            </a:endParaRPr>
          </a:p>
        </p:txBody>
      </p:sp>
      <p:pic>
        <p:nvPicPr>
          <p:cNvPr id="4" name="图片 3" title=""/>
          <p:cNvPicPr>
            <a:picLocks noChangeAspect="1"/>
          </p:cNvPicPr>
          <p:nvPr/>
        </p:nvPicPr>
        <p:blipFill>
          <a:blip r:embed="rId2">
            <a:clrChange>
              <a:clrFrom>
                <a:srgbClr val="FFFFFF"/>
              </a:clrFrom>
              <a:clrTo>
                <a:srgbClr val="FFFFFF">
                  <a:alpha val="0"/>
                </a:srgbClr>
              </a:clrTo>
            </a:clrChange>
          </a:blip>
          <a:srcRect r="51354"/>
          <a:stretch>
            <a:fillRect/>
          </a:stretch>
        </p:blipFill>
        <p:spPr>
          <a:xfrm>
            <a:off x="3294285" y="2196612"/>
            <a:ext cx="2121543" cy="2687688"/>
          </a:xfrm>
          <a:prstGeom prst="rect">
            <a:avLst/>
          </a:prstGeom>
        </p:spPr>
      </p:pic>
      <p:sp>
        <p:nvSpPr>
          <p:cNvPr id="6" name="文本框 5" title=""/>
          <p:cNvSpPr txBox="1"/>
          <p:nvPr/>
        </p:nvSpPr>
        <p:spPr>
          <a:xfrm>
            <a:off x="3638548" y="1369894"/>
            <a:ext cx="1433015" cy="523220"/>
          </a:xfrm>
          <a:prstGeom prst="rect">
            <a:avLst/>
          </a:prstGeom>
          <a:noFill/>
        </p:spPr>
        <p:txBody>
          <a:bodyPr wrap="square" rtlCol="0">
            <a:spAutoFit/>
          </a:bodyPr>
          <a:lstStyle/>
          <a:p>
            <a:r>
              <a:rPr lang="zh-CN" altLang="en-US" sz="2800" b="1">
                <a:solidFill>
                  <a:srgbClr val="FF0000"/>
                </a:solidFill>
                <a:latin typeface="黑体" panose="02010609060101010101" pitchFamily="2" charset="-122"/>
                <a:ea typeface="黑体" panose="02010609060101010101" pitchFamily="2" charset="-122"/>
              </a:rPr>
              <a:t>未点燃</a:t>
            </a:r>
            <a:endParaRPr lang="zh-CN" altLang="en-US" sz="2800" b="1">
              <a:solidFill>
                <a:srgbClr val="FF0000"/>
              </a:solidFill>
              <a:latin typeface="黑体" panose="02010609060101010101" pitchFamily="2" charset="-122"/>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文本框 3" title=""/>
          <p:cNvSpPr txBox="1"/>
          <p:nvPr/>
        </p:nvSpPr>
        <p:spPr>
          <a:xfrm>
            <a:off x="832513" y="348482"/>
            <a:ext cx="7349320" cy="2677656"/>
          </a:xfrm>
          <a:prstGeom prst="rect">
            <a:avLst/>
          </a:prstGeom>
          <a:noFill/>
        </p:spPr>
        <p:txBody>
          <a:bodyPr wrap="square">
            <a:spAutoFit/>
          </a:bodyPr>
          <a:lstStyle/>
          <a:p>
            <a:pPr algn="l" fontAlgn="ctr"/>
            <a:r>
              <a:rPr lang="zh-CN" altLang="zh-CN" sz="2800" b="1" kern="100">
                <a:solidFill>
                  <a:srgbClr val="000000"/>
                </a:solidFill>
                <a:effectLst/>
                <a:latin typeface="+mn-lt"/>
                <a:ea typeface="黑体" panose="02010609060101010101" pitchFamily="2" charset="-122"/>
              </a:rPr>
              <a:t>（</a:t>
            </a:r>
            <a:r>
              <a:rPr lang="en-US" altLang="zh-CN" sz="2800" b="1" kern="100">
                <a:solidFill>
                  <a:srgbClr val="000000"/>
                </a:solidFill>
                <a:effectLst/>
                <a:latin typeface="+mn-lt"/>
                <a:ea typeface="黑体" panose="02010609060101010101" pitchFamily="2" charset="-122"/>
              </a:rPr>
              <a:t>3</a:t>
            </a:r>
            <a:r>
              <a:rPr lang="zh-CN" altLang="zh-CN" sz="2800" b="1" kern="100">
                <a:solidFill>
                  <a:srgbClr val="000000"/>
                </a:solidFill>
                <a:effectLst/>
                <a:latin typeface="+mn-lt"/>
                <a:ea typeface="黑体" panose="02010609060101010101" pitchFamily="2" charset="-122"/>
              </a:rPr>
              <a:t>）多次改变蜡烛</a:t>
            </a:r>
            <a:r>
              <a:rPr lang="en-US" altLang="zh-CN" sz="2800" b="1" kern="100">
                <a:solidFill>
                  <a:srgbClr val="000000"/>
                </a:solidFill>
                <a:effectLst/>
                <a:latin typeface="+mn-lt"/>
                <a:ea typeface="黑体" panose="02010609060101010101" pitchFamily="2" charset="-122"/>
              </a:rPr>
              <a:t>A</a:t>
            </a:r>
            <a:r>
              <a:rPr lang="zh-CN" altLang="zh-CN" sz="2800" b="1" kern="100">
                <a:solidFill>
                  <a:srgbClr val="000000"/>
                </a:solidFill>
                <a:effectLst/>
                <a:latin typeface="+mn-lt"/>
                <a:ea typeface="黑体" panose="02010609060101010101" pitchFamily="2" charset="-122"/>
              </a:rPr>
              <a:t>的位置，并移动蜡烛</a:t>
            </a:r>
            <a:r>
              <a:rPr lang="en-US" altLang="zh-CN" sz="2800" b="1" kern="100">
                <a:solidFill>
                  <a:srgbClr val="000000"/>
                </a:solidFill>
                <a:effectLst/>
                <a:latin typeface="+mn-lt"/>
                <a:ea typeface="黑体" panose="02010609060101010101" pitchFamily="2" charset="-122"/>
              </a:rPr>
              <a:t>B</a:t>
            </a:r>
            <a:r>
              <a:rPr lang="zh-CN" altLang="zh-CN" sz="2800" b="1" kern="100">
                <a:solidFill>
                  <a:srgbClr val="000000"/>
                </a:solidFill>
                <a:effectLst/>
                <a:latin typeface="+mn-lt"/>
                <a:ea typeface="黑体" panose="02010609060101010101" pitchFamily="2" charset="-122"/>
              </a:rPr>
              <a:t>，确定每次像的位置，将玻璃板及每次物和像的位置记录在玻璃板下面的白纸上，连接物和对应的像点，如图乙所示，由此可得出结论：像与物到平面镜的距离</a:t>
            </a:r>
            <a:r>
              <a:rPr lang="en-US" altLang="zh-CN" sz="2800" b="1" u="sng" kern="100">
                <a:solidFill>
                  <a:srgbClr val="000000"/>
                </a:solidFill>
                <a:effectLst/>
                <a:latin typeface="+mn-lt"/>
                <a:ea typeface="黑体" panose="02010609060101010101" pitchFamily="2" charset="-122"/>
              </a:rPr>
              <a:t>          </a:t>
            </a:r>
            <a:r>
              <a:rPr lang="zh-CN" altLang="zh-CN" sz="2800" b="1" kern="100">
                <a:solidFill>
                  <a:srgbClr val="000000"/>
                </a:solidFill>
                <a:effectLst/>
                <a:latin typeface="+mn-lt"/>
                <a:ea typeface="黑体" panose="02010609060101010101" pitchFamily="2" charset="-122"/>
              </a:rPr>
              <a:t>，且它们的连线与镜面垂直。</a:t>
            </a:r>
            <a:endParaRPr lang="zh-CN" altLang="zh-CN" sz="2400" b="1" kern="100">
              <a:effectLst/>
              <a:latin typeface="+mn-lt"/>
              <a:ea typeface="黑体" panose="02010609060101010101" pitchFamily="2" charset="-122"/>
            </a:endParaRPr>
          </a:p>
        </p:txBody>
      </p:sp>
      <p:pic>
        <p:nvPicPr>
          <p:cNvPr id="5" name="图片 4" title=""/>
          <p:cNvPicPr>
            <a:picLocks noChangeAspect="1"/>
          </p:cNvPicPr>
          <p:nvPr/>
        </p:nvPicPr>
        <p:blipFill>
          <a:blip r:embed="rId2"/>
          <a:srcRect l="50000"/>
          <a:stretch>
            <a:fillRect/>
          </a:stretch>
        </p:blipFill>
        <p:spPr>
          <a:xfrm>
            <a:off x="4625167" y="2571750"/>
            <a:ext cx="1982343" cy="2443353"/>
          </a:xfrm>
          <a:prstGeom prst="rect">
            <a:avLst/>
          </a:prstGeom>
        </p:spPr>
      </p:pic>
      <p:sp>
        <p:nvSpPr>
          <p:cNvPr id="6" name="文本框 5" title=""/>
          <p:cNvSpPr txBox="1"/>
          <p:nvPr/>
        </p:nvSpPr>
        <p:spPr>
          <a:xfrm>
            <a:off x="4123043" y="1984043"/>
            <a:ext cx="1433015" cy="523220"/>
          </a:xfrm>
          <a:prstGeom prst="rect">
            <a:avLst/>
          </a:prstGeom>
          <a:noFill/>
        </p:spPr>
        <p:txBody>
          <a:bodyPr wrap="square" rtlCol="0">
            <a:spAutoFit/>
          </a:bodyPr>
          <a:lstStyle/>
          <a:p>
            <a:r>
              <a:rPr lang="zh-CN" altLang="en-US" sz="2800" b="1">
                <a:solidFill>
                  <a:srgbClr val="FF0000"/>
                </a:solidFill>
                <a:latin typeface="黑体" panose="02010609060101010101" pitchFamily="2" charset="-122"/>
                <a:ea typeface="黑体" panose="02010609060101010101" pitchFamily="2" charset="-122"/>
              </a:rPr>
              <a:t>相等</a:t>
            </a:r>
            <a:endParaRPr lang="zh-CN" altLang="en-US" sz="2800" b="1">
              <a:solidFill>
                <a:srgbClr val="FF0000"/>
              </a:solidFill>
              <a:latin typeface="黑体" panose="02010609060101010101" pitchFamily="2" charset="-122"/>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文本框 3" title=""/>
          <p:cNvSpPr txBox="1"/>
          <p:nvPr/>
        </p:nvSpPr>
        <p:spPr>
          <a:xfrm>
            <a:off x="716507" y="816298"/>
            <a:ext cx="8059004" cy="2677656"/>
          </a:xfrm>
          <a:prstGeom prst="rect">
            <a:avLst/>
          </a:prstGeom>
          <a:noFill/>
        </p:spPr>
        <p:txBody>
          <a:bodyPr wrap="square">
            <a:spAutoFit/>
          </a:bodyPr>
          <a:lstStyle/>
          <a:p>
            <a:pPr fontAlgn="ctr"/>
            <a:r>
              <a:rPr lang="zh-CN" altLang="zh-CN" sz="2800" b="1" kern="100">
                <a:solidFill>
                  <a:srgbClr val="000000"/>
                </a:solidFill>
                <a:effectLst/>
                <a:latin typeface="+mn-lt"/>
                <a:ea typeface="+mn-ea"/>
              </a:rPr>
              <a:t>（</a:t>
            </a:r>
            <a:r>
              <a:rPr lang="en-US" altLang="zh-CN" sz="2800" b="1" kern="100">
                <a:solidFill>
                  <a:srgbClr val="000000"/>
                </a:solidFill>
                <a:effectLst/>
                <a:latin typeface="+mn-lt"/>
                <a:ea typeface="+mn-ea"/>
              </a:rPr>
              <a:t>4</a:t>
            </a:r>
            <a:r>
              <a:rPr lang="zh-CN" altLang="zh-CN" sz="2800" b="1" kern="100">
                <a:solidFill>
                  <a:srgbClr val="000000"/>
                </a:solidFill>
                <a:effectLst/>
                <a:latin typeface="+mn-lt"/>
                <a:ea typeface="+mn-ea"/>
              </a:rPr>
              <a:t>）将光屏竖立在像的位置（与玻璃板平行），光屏上无法呈现蜡烛</a:t>
            </a:r>
            <a:r>
              <a:rPr lang="en-US" altLang="zh-CN" sz="2800" b="1" kern="100">
                <a:solidFill>
                  <a:srgbClr val="000000"/>
                </a:solidFill>
                <a:effectLst/>
                <a:latin typeface="+mn-lt"/>
                <a:ea typeface="+mn-ea"/>
              </a:rPr>
              <a:t>A</a:t>
            </a:r>
            <a:r>
              <a:rPr lang="zh-CN" altLang="zh-CN" sz="2800" b="1" kern="100">
                <a:solidFill>
                  <a:srgbClr val="000000"/>
                </a:solidFill>
                <a:effectLst/>
                <a:latin typeface="+mn-lt"/>
                <a:ea typeface="+mn-ea"/>
              </a:rPr>
              <a:t>的像，说明平面镜所成的像是</a:t>
            </a:r>
            <a:r>
              <a:rPr lang="en-US" altLang="zh-CN" sz="2800" b="1" u="sng" kern="100">
                <a:solidFill>
                  <a:srgbClr val="000000"/>
                </a:solidFill>
                <a:effectLst/>
                <a:latin typeface="+mn-lt"/>
                <a:ea typeface="+mn-ea"/>
              </a:rPr>
              <a:t>        </a:t>
            </a:r>
            <a:r>
              <a:rPr lang="zh-CN" altLang="zh-CN" sz="2800" b="1" kern="100">
                <a:solidFill>
                  <a:srgbClr val="000000"/>
                </a:solidFill>
                <a:effectLst/>
                <a:latin typeface="+mn-lt"/>
                <a:ea typeface="+mn-ea"/>
              </a:rPr>
              <a:t>（选填</a:t>
            </a:r>
            <a:r>
              <a:rPr lang="zh-CN" altLang="en-US" sz="2800" b="1" kern="100">
                <a:solidFill>
                  <a:srgbClr val="000000"/>
                </a:solidFill>
                <a:latin typeface="+mn-lt"/>
                <a:ea typeface="+mn-ea"/>
              </a:rPr>
              <a:t>“</a:t>
            </a:r>
            <a:r>
              <a:rPr lang="zh-CN" altLang="zh-CN" sz="2800" b="1" kern="100">
                <a:solidFill>
                  <a:srgbClr val="000000"/>
                </a:solidFill>
                <a:latin typeface="+mn-lt"/>
                <a:ea typeface="+mn-ea"/>
              </a:rPr>
              <a:t>虚</a:t>
            </a:r>
            <a:r>
              <a:rPr lang="zh-CN" altLang="en-US" sz="2800" b="1" kern="100">
                <a:solidFill>
                  <a:srgbClr val="000000"/>
                </a:solidFill>
                <a:latin typeface="+mn-lt"/>
                <a:ea typeface="+mn-ea"/>
              </a:rPr>
              <a:t>”</a:t>
            </a:r>
            <a:r>
              <a:rPr lang="zh-CN" altLang="zh-CN" sz="2800" b="1" kern="100">
                <a:solidFill>
                  <a:srgbClr val="000000"/>
                </a:solidFill>
                <a:effectLst/>
                <a:latin typeface="+mn-lt"/>
                <a:ea typeface="+mn-ea"/>
              </a:rPr>
              <a:t>或</a:t>
            </a:r>
            <a:r>
              <a:rPr lang="zh-CN" altLang="en-US" sz="2800" b="1" kern="100">
                <a:solidFill>
                  <a:srgbClr val="000000"/>
                </a:solidFill>
                <a:latin typeface="+mn-lt"/>
                <a:ea typeface="+mn-ea"/>
              </a:rPr>
              <a:t>“</a:t>
            </a:r>
            <a:r>
              <a:rPr lang="zh-CN" altLang="zh-CN" sz="2800" b="1" kern="100">
                <a:solidFill>
                  <a:srgbClr val="000000"/>
                </a:solidFill>
                <a:latin typeface="+mn-lt"/>
                <a:ea typeface="+mn-ea"/>
              </a:rPr>
              <a:t>实</a:t>
            </a:r>
            <a:r>
              <a:rPr lang="zh-CN" altLang="en-US" sz="2800" b="1" kern="100">
                <a:solidFill>
                  <a:srgbClr val="000000"/>
                </a:solidFill>
                <a:latin typeface="+mn-lt"/>
                <a:ea typeface="+mn-ea"/>
              </a:rPr>
              <a:t>”</a:t>
            </a:r>
            <a:r>
              <a:rPr lang="zh-CN" altLang="zh-CN" sz="2800" b="1" kern="100">
                <a:solidFill>
                  <a:srgbClr val="000000"/>
                </a:solidFill>
                <a:effectLst/>
                <a:latin typeface="+mn-lt"/>
                <a:ea typeface="+mn-ea"/>
              </a:rPr>
              <a:t>）像。</a:t>
            </a:r>
            <a:endParaRPr lang="zh-CN" altLang="zh-CN" sz="2800" b="1" kern="100">
              <a:effectLst/>
              <a:latin typeface="+mn-lt"/>
              <a:ea typeface="+mn-ea"/>
            </a:endParaRPr>
          </a:p>
          <a:p>
            <a:pPr fontAlgn="ctr"/>
            <a:r>
              <a:rPr lang="zh-CN" altLang="zh-CN" sz="2800" b="1" kern="100">
                <a:solidFill>
                  <a:srgbClr val="000000"/>
                </a:solidFill>
                <a:effectLst/>
                <a:latin typeface="+mn-lt"/>
                <a:ea typeface="+mn-ea"/>
              </a:rPr>
              <a:t>（</a:t>
            </a:r>
            <a:r>
              <a:rPr lang="en-US" altLang="zh-CN" sz="2800" b="1" kern="100">
                <a:solidFill>
                  <a:srgbClr val="000000"/>
                </a:solidFill>
                <a:effectLst/>
                <a:latin typeface="+mn-lt"/>
                <a:ea typeface="+mn-ea"/>
              </a:rPr>
              <a:t>5</a:t>
            </a:r>
            <a:r>
              <a:rPr lang="zh-CN" altLang="zh-CN" sz="2800" b="1" kern="100">
                <a:solidFill>
                  <a:srgbClr val="000000"/>
                </a:solidFill>
                <a:effectLst/>
                <a:latin typeface="+mn-lt"/>
                <a:ea typeface="+mn-ea"/>
              </a:rPr>
              <a:t>）当蜡烛</a:t>
            </a:r>
            <a:r>
              <a:rPr lang="en-US" altLang="zh-CN" sz="2800" b="1" kern="100">
                <a:solidFill>
                  <a:srgbClr val="000000"/>
                </a:solidFill>
                <a:effectLst/>
                <a:latin typeface="+mn-lt"/>
                <a:ea typeface="+mn-ea"/>
              </a:rPr>
              <a:t>A</a:t>
            </a:r>
            <a:r>
              <a:rPr lang="zh-CN" altLang="zh-CN" sz="2800" b="1" kern="100">
                <a:solidFill>
                  <a:srgbClr val="000000"/>
                </a:solidFill>
                <a:effectLst/>
                <a:latin typeface="+mn-lt"/>
                <a:ea typeface="+mn-ea"/>
              </a:rPr>
              <a:t>向玻璃板靠近时，其在玻璃板中所成的像将</a:t>
            </a:r>
            <a:r>
              <a:rPr lang="en-US" altLang="zh-CN" sz="2800" b="1" u="sng" kern="100">
                <a:solidFill>
                  <a:srgbClr val="000000"/>
                </a:solidFill>
                <a:effectLst/>
                <a:latin typeface="+mn-lt"/>
                <a:ea typeface="+mn-ea"/>
              </a:rPr>
              <a:t>            </a:t>
            </a:r>
            <a:r>
              <a:rPr lang="zh-CN" altLang="zh-CN" sz="2800" b="1" kern="100">
                <a:solidFill>
                  <a:srgbClr val="000000"/>
                </a:solidFill>
                <a:effectLst/>
                <a:latin typeface="+mn-lt"/>
                <a:ea typeface="+mn-ea"/>
              </a:rPr>
              <a:t>（选填</a:t>
            </a:r>
            <a:r>
              <a:rPr lang="zh-CN" altLang="en-US" sz="2800" b="1" kern="100">
                <a:solidFill>
                  <a:srgbClr val="000000"/>
                </a:solidFill>
                <a:latin typeface="+mn-lt"/>
                <a:ea typeface="+mn-ea"/>
              </a:rPr>
              <a:t>“</a:t>
            </a:r>
            <a:r>
              <a:rPr lang="zh-CN" altLang="zh-CN" sz="2800" b="1" kern="100">
                <a:solidFill>
                  <a:srgbClr val="000000"/>
                </a:solidFill>
                <a:latin typeface="+mn-lt"/>
                <a:ea typeface="+mn-ea"/>
              </a:rPr>
              <a:t>变大</a:t>
            </a:r>
            <a:r>
              <a:rPr lang="zh-CN" altLang="en-US" sz="2800" b="1" kern="100">
                <a:solidFill>
                  <a:srgbClr val="000000"/>
                </a:solidFill>
                <a:latin typeface="+mn-lt"/>
                <a:ea typeface="+mn-ea"/>
              </a:rPr>
              <a:t>”</a:t>
            </a:r>
            <a:r>
              <a:rPr lang="zh-CN" altLang="zh-CN" sz="2800" b="1" kern="100">
                <a:solidFill>
                  <a:srgbClr val="000000"/>
                </a:solidFill>
                <a:effectLst/>
                <a:latin typeface="+mn-lt"/>
                <a:ea typeface="+mn-ea"/>
              </a:rPr>
              <a:t>、</a:t>
            </a:r>
            <a:r>
              <a:rPr lang="zh-CN" altLang="en-US" sz="2800" b="1" kern="100">
                <a:solidFill>
                  <a:srgbClr val="000000"/>
                </a:solidFill>
                <a:latin typeface="+mn-lt"/>
                <a:ea typeface="+mn-ea"/>
              </a:rPr>
              <a:t>“</a:t>
            </a:r>
            <a:r>
              <a:rPr lang="zh-CN" altLang="zh-CN" sz="2800" b="1" kern="100">
                <a:solidFill>
                  <a:srgbClr val="000000"/>
                </a:solidFill>
                <a:latin typeface="+mn-lt"/>
                <a:ea typeface="+mn-ea"/>
              </a:rPr>
              <a:t>变小</a:t>
            </a:r>
            <a:r>
              <a:rPr lang="zh-CN" altLang="en-US" sz="2800" b="1" kern="100">
                <a:solidFill>
                  <a:srgbClr val="000000"/>
                </a:solidFill>
                <a:latin typeface="+mn-lt"/>
                <a:ea typeface="+mn-ea"/>
              </a:rPr>
              <a:t>”</a:t>
            </a:r>
            <a:r>
              <a:rPr lang="zh-CN" altLang="zh-CN" sz="2800" b="1" kern="100">
                <a:solidFill>
                  <a:srgbClr val="000000"/>
                </a:solidFill>
                <a:effectLst/>
                <a:latin typeface="+mn-lt"/>
                <a:ea typeface="+mn-ea"/>
              </a:rPr>
              <a:t>或</a:t>
            </a:r>
            <a:r>
              <a:rPr lang="zh-CN" altLang="en-US" sz="2800" b="1" kern="100">
                <a:solidFill>
                  <a:srgbClr val="000000"/>
                </a:solidFill>
                <a:latin typeface="+mn-lt"/>
                <a:ea typeface="+mn-ea"/>
              </a:rPr>
              <a:t>“</a:t>
            </a:r>
            <a:r>
              <a:rPr lang="zh-CN" altLang="zh-CN" sz="2800" b="1" kern="100">
                <a:solidFill>
                  <a:srgbClr val="000000"/>
                </a:solidFill>
                <a:latin typeface="+mn-lt"/>
                <a:ea typeface="+mn-ea"/>
              </a:rPr>
              <a:t>不变</a:t>
            </a:r>
            <a:r>
              <a:rPr lang="zh-CN" altLang="en-US" sz="2800" b="1" kern="100">
                <a:solidFill>
                  <a:srgbClr val="000000"/>
                </a:solidFill>
                <a:latin typeface="+mn-lt"/>
                <a:ea typeface="+mn-ea"/>
              </a:rPr>
              <a:t>”</a:t>
            </a:r>
            <a:r>
              <a:rPr lang="zh-CN" altLang="zh-CN" sz="2800" b="1" kern="100">
                <a:solidFill>
                  <a:srgbClr val="000000"/>
                </a:solidFill>
                <a:effectLst/>
                <a:latin typeface="+mn-lt"/>
                <a:ea typeface="+mn-ea"/>
              </a:rPr>
              <a:t> ）。</a:t>
            </a:r>
            <a:endParaRPr lang="zh-CN" altLang="zh-CN" sz="2800" b="1" kern="100">
              <a:effectLst/>
              <a:latin typeface="+mn-lt"/>
              <a:ea typeface="+mn-ea"/>
            </a:endParaRPr>
          </a:p>
        </p:txBody>
      </p:sp>
      <p:sp>
        <p:nvSpPr>
          <p:cNvPr id="5" name="文本框 4" title=""/>
          <p:cNvSpPr txBox="1"/>
          <p:nvPr/>
        </p:nvSpPr>
        <p:spPr>
          <a:xfrm>
            <a:off x="1222895" y="1611434"/>
            <a:ext cx="776503" cy="523220"/>
          </a:xfrm>
          <a:prstGeom prst="rect">
            <a:avLst/>
          </a:prstGeom>
          <a:noFill/>
        </p:spPr>
        <p:txBody>
          <a:bodyPr wrap="square" rtlCol="0">
            <a:spAutoFit/>
          </a:bodyPr>
          <a:lstStyle/>
          <a:p>
            <a:r>
              <a:rPr lang="zh-CN" altLang="en-US" sz="2800" b="1">
                <a:solidFill>
                  <a:srgbClr val="FF0000"/>
                </a:solidFill>
                <a:latin typeface="黑体" panose="02010609060101010101" pitchFamily="2" charset="-122"/>
                <a:ea typeface="黑体" panose="02010609060101010101" pitchFamily="2" charset="-122"/>
              </a:rPr>
              <a:t>虚</a:t>
            </a:r>
            <a:endParaRPr lang="zh-CN" altLang="en-US" sz="2800" b="1">
              <a:solidFill>
                <a:srgbClr val="FF0000"/>
              </a:solidFill>
              <a:latin typeface="黑体" panose="02010609060101010101" pitchFamily="2" charset="-122"/>
              <a:ea typeface="黑体" panose="02010609060101010101" pitchFamily="2" charset="-122"/>
            </a:endParaRPr>
          </a:p>
        </p:txBody>
      </p:sp>
      <p:sp>
        <p:nvSpPr>
          <p:cNvPr id="6" name="文本框 5" title=""/>
          <p:cNvSpPr txBox="1"/>
          <p:nvPr/>
        </p:nvSpPr>
        <p:spPr>
          <a:xfrm>
            <a:off x="2266949" y="2468538"/>
            <a:ext cx="933452" cy="523220"/>
          </a:xfrm>
          <a:prstGeom prst="rect">
            <a:avLst/>
          </a:prstGeom>
          <a:noFill/>
        </p:spPr>
        <p:txBody>
          <a:bodyPr wrap="square" rtlCol="0">
            <a:spAutoFit/>
          </a:bodyPr>
          <a:lstStyle/>
          <a:p>
            <a:r>
              <a:rPr lang="zh-CN" altLang="en-US" sz="2800" b="1">
                <a:solidFill>
                  <a:srgbClr val="FF0000"/>
                </a:solidFill>
                <a:latin typeface="黑体" panose="02010609060101010101" pitchFamily="2" charset="-122"/>
                <a:ea typeface="黑体" panose="02010609060101010101" pitchFamily="2" charset="-122"/>
              </a:rPr>
              <a:t>不变</a:t>
            </a:r>
            <a:endParaRPr lang="zh-CN" altLang="en-US" sz="2800" b="1">
              <a:solidFill>
                <a:srgbClr val="FF0000"/>
              </a:solidFill>
              <a:latin typeface="黑体" panose="02010609060101010101" pitchFamily="2" charset="-122"/>
              <a:ea typeface="黑体" panose="02010609060101010101" pitchFamily="2" charset="-122"/>
            </a:endParaRPr>
          </a:p>
        </p:txBody>
      </p:sp>
      <p:pic>
        <p:nvPicPr>
          <p:cNvPr id="2" name="Picture 2"/>
          <p:cNvPicPr>
            <a:picLocks noChangeAspect="1"/>
          </p:cNvPicPr>
          <p:nvPr/>
        </p:nvPicPr>
        <p:blipFill>
          <a:blip r:embed="rId2"/>
          <a:stretch>
            <a:fillRect/>
          </a:stretch>
        </p:blipFill>
        <p:spPr>
          <a:xfrm flipH="1">
            <a:off x="12268200" y="12458700"/>
            <a:ext cx="0" cy="0"/>
          </a:xfrm>
          <a:prstGeom prst="rect">
            <a:avLst/>
          </a:prstGeom>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4" title=""/>
          <p:cNvSpPr>
            <a:spLocks noChangeArrowheads="1"/>
          </p:cNvSpPr>
          <p:nvPr/>
        </p:nvSpPr>
        <p:spPr bwMode="auto">
          <a:xfrm>
            <a:off x="387817" y="275012"/>
            <a:ext cx="1793875" cy="579437"/>
          </a:xfrm>
          <a:prstGeom prst="roundRect">
            <a:avLst/>
          </a:prstGeom>
          <a:solidFill>
            <a:srgbClr val="0066FF"/>
          </a:solidFill>
        </p:spPr>
        <p:style>
          <a:lnRef idx="3">
            <a:schemeClr val="lt1"/>
          </a:lnRef>
          <a:fillRef idx="1">
            <a:schemeClr val="dk1"/>
          </a:fillRef>
          <a:effectRef idx="1">
            <a:schemeClr val="dk1"/>
          </a:effectRef>
          <a:fontRef idx="minor">
            <a:schemeClr val="lt1"/>
          </a:fontRef>
        </p:style>
        <p:txBody>
          <a:bodyPr>
            <a:spAutoFit/>
          </a:bodyPr>
          <a:lstStyle>
            <a:lvl1pPr eaLnBrk="0" hangingPunct="0">
              <a:spcBef>
                <a:spcPct val="20000"/>
              </a:spcBef>
              <a:defRPr sz="2400" b="1">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defRPr/>
            </a:pPr>
            <a:r>
              <a:rPr lang="zh-CN" altLang="en-US" sz="2800" b="0">
                <a:solidFill>
                  <a:srgbClr val="FFFFFF"/>
                </a:solidFill>
                <a:latin typeface="Times New Roman" panose="02020603050405020304" pitchFamily="18" charset="0"/>
                <a:ea typeface="黑体" panose="02010609060101010101" pitchFamily="2" charset="-122"/>
              </a:rPr>
              <a:t>知识点四</a:t>
            </a:r>
            <a:endParaRPr lang="zh-CN" altLang="en-US" sz="2800" b="0">
              <a:solidFill>
                <a:srgbClr val="FFFFFF"/>
              </a:solidFill>
              <a:latin typeface="Times New Roman" panose="02020603050405020304" pitchFamily="18" charset="0"/>
              <a:ea typeface="黑体" panose="02010609060101010101" pitchFamily="2" charset="-122"/>
            </a:endParaRPr>
          </a:p>
        </p:txBody>
      </p:sp>
      <p:sp>
        <p:nvSpPr>
          <p:cNvPr id="23555" name="矩形 2" title=""/>
          <p:cNvSpPr>
            <a:spLocks noChangeArrowheads="1"/>
          </p:cNvSpPr>
          <p:nvPr/>
        </p:nvSpPr>
        <p:spPr bwMode="auto">
          <a:xfrm>
            <a:off x="2321392" y="303587"/>
            <a:ext cx="16271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defRPr sz="2800" b="1">
                <a:solidFill>
                  <a:schemeClr val="tx1"/>
                </a:solidFill>
                <a:latin typeface="Times New Roman" panose="02020603050405020304" pitchFamily="18" charset="0"/>
                <a:ea typeface="黑体" panose="0201060906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黑体" panose="0201060906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黑体" panose="0201060906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黑体" panose="0201060906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黑体" panose="0201060906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黑体" panose="0201060906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黑体" panose="0201060906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黑体" panose="0201060906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黑体" panose="02010609060101010101" pitchFamily="2" charset="-122"/>
              </a:defRPr>
            </a:lvl9pPr>
          </a:lstStyle>
          <a:p>
            <a:pPr eaLnBrk="1" hangingPunct="1">
              <a:lnSpc>
                <a:spcPct val="100000"/>
              </a:lnSpc>
            </a:pPr>
            <a:r>
              <a:rPr lang="zh-CN" altLang="zh-CN">
                <a:solidFill>
                  <a:srgbClr val="0000FF"/>
                </a:solidFill>
                <a:latin typeface="黑体" panose="02010609060101010101" pitchFamily="2" charset="-122"/>
              </a:rPr>
              <a:t>光的折射</a:t>
            </a:r>
            <a:endParaRPr lang="zh-CN" altLang="zh-CN">
              <a:solidFill>
                <a:srgbClr val="0000FF"/>
              </a:solidFill>
              <a:latin typeface="黑体" panose="02010609060101010101" pitchFamily="2" charset="-122"/>
            </a:endParaRPr>
          </a:p>
        </p:txBody>
      </p:sp>
      <p:pic>
        <p:nvPicPr>
          <p:cNvPr id="4" name="Picture 2" title=""/>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050291" y="1451852"/>
            <a:ext cx="2813608" cy="2712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title=""/>
          <p:cNvSpPr txBox="1"/>
          <p:nvPr/>
        </p:nvSpPr>
        <p:spPr>
          <a:xfrm>
            <a:off x="503194" y="915139"/>
            <a:ext cx="5595047" cy="3970318"/>
          </a:xfrm>
          <a:prstGeom prst="rect">
            <a:avLst/>
          </a:prstGeom>
          <a:noFill/>
        </p:spPr>
        <p:txBody>
          <a:bodyPr wrap="square" rtlCol="0">
            <a:spAutoFit/>
          </a:bodyPr>
          <a:lstStyle/>
          <a:p>
            <a:r>
              <a:rPr lang="en-US" altLang="zh-CN" sz="2800" b="1">
                <a:latin typeface="+mj-lt"/>
                <a:ea typeface="+mj-ea"/>
              </a:rPr>
              <a:t>1.</a:t>
            </a:r>
            <a:r>
              <a:rPr lang="zh-CN" altLang="en-US" sz="2800" b="1">
                <a:latin typeface="+mj-lt"/>
                <a:ea typeface="+mj-ea"/>
              </a:rPr>
              <a:t>定义</a:t>
            </a:r>
            <a:endParaRPr lang="en-US" altLang="zh-CN" sz="2800" b="1">
              <a:latin typeface="+mj-lt"/>
              <a:ea typeface="+mj-ea"/>
            </a:endParaRPr>
          </a:p>
          <a:p>
            <a:r>
              <a:rPr lang="zh-CN" altLang="en-US" sz="2800" b="1">
                <a:latin typeface="+mj-lt"/>
                <a:ea typeface="+mj-ea"/>
              </a:rPr>
              <a:t>光从一种介质</a:t>
            </a:r>
            <a:r>
              <a:rPr lang="en-US" altLang="zh-CN" sz="2800" b="1">
                <a:latin typeface="+mj-lt"/>
                <a:ea typeface="+mj-ea"/>
              </a:rPr>
              <a:t>______</a:t>
            </a:r>
            <a:r>
              <a:rPr lang="zh-CN" altLang="en-US" sz="2800" b="1">
                <a:latin typeface="+mj-lt"/>
                <a:ea typeface="+mj-ea"/>
              </a:rPr>
              <a:t>入另一种介质时，传播方向发生</a:t>
            </a:r>
            <a:r>
              <a:rPr lang="en-US" altLang="zh-CN" sz="2800" b="1">
                <a:latin typeface="+mj-lt"/>
                <a:ea typeface="+mj-ea"/>
              </a:rPr>
              <a:t>______</a:t>
            </a:r>
            <a:r>
              <a:rPr lang="zh-CN" altLang="en-US" sz="2800" b="1">
                <a:latin typeface="+mj-lt"/>
                <a:ea typeface="+mj-ea"/>
              </a:rPr>
              <a:t>，这种现象叫做光的折射。</a:t>
            </a:r>
            <a:endParaRPr lang="en-US" altLang="zh-CN" sz="2800" b="1">
              <a:latin typeface="+mj-lt"/>
              <a:ea typeface="+mj-ea"/>
            </a:endParaRPr>
          </a:p>
          <a:p>
            <a:r>
              <a:rPr lang="en-US" altLang="zh-CN" sz="2800" b="1">
                <a:latin typeface="+mj-lt"/>
                <a:ea typeface="+mj-ea"/>
              </a:rPr>
              <a:t>2.</a:t>
            </a:r>
            <a:r>
              <a:rPr lang="zh-CN" altLang="en-US" sz="2800" b="1">
                <a:latin typeface="+mj-lt"/>
                <a:ea typeface="+mj-ea"/>
              </a:rPr>
              <a:t>光的折射规律</a:t>
            </a:r>
            <a:endParaRPr lang="en-US" altLang="zh-CN" sz="2800" b="1">
              <a:latin typeface="+mj-lt"/>
              <a:ea typeface="+mj-ea"/>
            </a:endParaRPr>
          </a:p>
          <a:p>
            <a:r>
              <a:rPr lang="zh-CN" altLang="en-US" sz="2800" b="1">
                <a:latin typeface="+mj-lt"/>
                <a:ea typeface="+mj-ea"/>
              </a:rPr>
              <a:t>（</a:t>
            </a:r>
            <a:r>
              <a:rPr lang="en-US" altLang="zh-CN" sz="2800" b="1">
                <a:latin typeface="+mj-lt"/>
                <a:ea typeface="+mj-ea"/>
              </a:rPr>
              <a:t>1</a:t>
            </a:r>
            <a:r>
              <a:rPr lang="zh-CN" altLang="en-US" sz="2800" b="1">
                <a:latin typeface="+mj-lt"/>
                <a:ea typeface="+mj-ea"/>
              </a:rPr>
              <a:t>）折射光线、入射光线和法线在</a:t>
            </a:r>
            <a:r>
              <a:rPr lang="en-US" altLang="zh-CN" sz="2800" b="1">
                <a:latin typeface="+mj-lt"/>
                <a:ea typeface="+mj-ea"/>
              </a:rPr>
              <a:t>__________</a:t>
            </a:r>
            <a:r>
              <a:rPr lang="zh-CN" altLang="en-US" sz="2800" b="1">
                <a:latin typeface="+mj-lt"/>
                <a:ea typeface="+mj-ea"/>
              </a:rPr>
              <a:t>内 ；</a:t>
            </a:r>
            <a:endParaRPr lang="en-US" altLang="zh-CN" sz="2800" b="1">
              <a:latin typeface="+mj-lt"/>
              <a:ea typeface="+mj-ea"/>
            </a:endParaRPr>
          </a:p>
          <a:p>
            <a:r>
              <a:rPr lang="zh-CN" altLang="en-US" sz="2800" b="1">
                <a:latin typeface="+mj-lt"/>
                <a:ea typeface="+mj-ea"/>
              </a:rPr>
              <a:t>（</a:t>
            </a:r>
            <a:r>
              <a:rPr lang="en-US" altLang="zh-CN" sz="2800" b="1">
                <a:latin typeface="+mj-lt"/>
                <a:ea typeface="+mj-ea"/>
              </a:rPr>
              <a:t>2</a:t>
            </a:r>
            <a:r>
              <a:rPr lang="zh-CN" altLang="en-US" sz="2800" b="1">
                <a:latin typeface="+mj-lt"/>
                <a:ea typeface="+mj-ea"/>
              </a:rPr>
              <a:t>）折射光线、入射光线分居法线</a:t>
            </a:r>
            <a:r>
              <a:rPr lang="en-US" altLang="zh-CN" sz="2800" b="1">
                <a:latin typeface="+mj-lt"/>
                <a:ea typeface="+mj-ea"/>
              </a:rPr>
              <a:t>_____</a:t>
            </a:r>
            <a:r>
              <a:rPr lang="zh-CN" altLang="en-US" sz="2800" b="1">
                <a:latin typeface="+mj-lt"/>
                <a:ea typeface="+mj-ea"/>
              </a:rPr>
              <a:t>；</a:t>
            </a:r>
            <a:endParaRPr lang="en-US" altLang="zh-CN" sz="2800" b="1">
              <a:latin typeface="+mj-lt"/>
              <a:ea typeface="+mj-ea"/>
            </a:endParaRPr>
          </a:p>
        </p:txBody>
      </p:sp>
      <p:sp>
        <p:nvSpPr>
          <p:cNvPr id="8" name="文本框 7" title=""/>
          <p:cNvSpPr txBox="1"/>
          <p:nvPr/>
        </p:nvSpPr>
        <p:spPr>
          <a:xfrm>
            <a:off x="2844053" y="1284193"/>
            <a:ext cx="1028700" cy="523220"/>
          </a:xfrm>
          <a:prstGeom prst="rect">
            <a:avLst/>
          </a:prstGeom>
          <a:noFill/>
        </p:spPr>
        <p:txBody>
          <a:bodyPr wrap="square" rtlCol="0">
            <a:spAutoFit/>
          </a:bodyPr>
          <a:lstStyle/>
          <a:p>
            <a:r>
              <a:rPr lang="zh-CN" altLang="en-US" sz="2800" b="1">
                <a:solidFill>
                  <a:srgbClr val="FF0000"/>
                </a:solidFill>
                <a:latin typeface="黑体" panose="02010609060101010101" pitchFamily="2" charset="-122"/>
                <a:ea typeface="黑体" panose="02010609060101010101" pitchFamily="2" charset="-122"/>
              </a:rPr>
              <a:t>斜射</a:t>
            </a:r>
            <a:endParaRPr lang="zh-CN" altLang="en-US" sz="2800" b="1">
              <a:solidFill>
                <a:srgbClr val="FF0000"/>
              </a:solidFill>
              <a:latin typeface="黑体" panose="02010609060101010101" pitchFamily="2" charset="-122"/>
              <a:ea typeface="黑体" panose="02010609060101010101" pitchFamily="2" charset="-122"/>
            </a:endParaRPr>
          </a:p>
        </p:txBody>
      </p:sp>
      <p:sp>
        <p:nvSpPr>
          <p:cNvPr id="9" name="文本框 8" title=""/>
          <p:cNvSpPr txBox="1"/>
          <p:nvPr/>
        </p:nvSpPr>
        <p:spPr>
          <a:xfrm>
            <a:off x="3543300" y="1732428"/>
            <a:ext cx="1028700" cy="523220"/>
          </a:xfrm>
          <a:prstGeom prst="rect">
            <a:avLst/>
          </a:prstGeom>
          <a:noFill/>
        </p:spPr>
        <p:txBody>
          <a:bodyPr wrap="square" rtlCol="0">
            <a:spAutoFit/>
          </a:bodyPr>
          <a:lstStyle/>
          <a:p>
            <a:r>
              <a:rPr lang="zh-CN" altLang="en-US" sz="2800" b="1">
                <a:solidFill>
                  <a:srgbClr val="FF0000"/>
                </a:solidFill>
                <a:latin typeface="黑体" panose="02010609060101010101" pitchFamily="2" charset="-122"/>
                <a:ea typeface="黑体" panose="02010609060101010101" pitchFamily="2" charset="-122"/>
              </a:rPr>
              <a:t>偏折</a:t>
            </a:r>
            <a:endParaRPr lang="zh-CN" altLang="en-US" sz="2800" b="1">
              <a:solidFill>
                <a:srgbClr val="FF0000"/>
              </a:solidFill>
              <a:latin typeface="黑体" panose="02010609060101010101" pitchFamily="2" charset="-122"/>
              <a:ea typeface="黑体" panose="02010609060101010101" pitchFamily="2" charset="-122"/>
            </a:endParaRPr>
          </a:p>
        </p:txBody>
      </p:sp>
      <p:sp>
        <p:nvSpPr>
          <p:cNvPr id="10" name="文本框 9" title=""/>
          <p:cNvSpPr txBox="1"/>
          <p:nvPr/>
        </p:nvSpPr>
        <p:spPr>
          <a:xfrm>
            <a:off x="1013010" y="3453651"/>
            <a:ext cx="1703295" cy="523220"/>
          </a:xfrm>
          <a:prstGeom prst="rect">
            <a:avLst/>
          </a:prstGeom>
          <a:noFill/>
        </p:spPr>
        <p:txBody>
          <a:bodyPr wrap="square" rtlCol="0">
            <a:spAutoFit/>
          </a:bodyPr>
          <a:lstStyle/>
          <a:p>
            <a:r>
              <a:rPr lang="zh-CN" altLang="en-US" sz="2800" b="1">
                <a:solidFill>
                  <a:srgbClr val="FF0000"/>
                </a:solidFill>
                <a:latin typeface="黑体" panose="02010609060101010101" pitchFamily="2" charset="-122"/>
                <a:ea typeface="黑体" panose="02010609060101010101" pitchFamily="2" charset="-122"/>
              </a:rPr>
              <a:t>同一平面</a:t>
            </a:r>
            <a:endParaRPr lang="zh-CN" altLang="en-US" sz="2800" b="1">
              <a:solidFill>
                <a:srgbClr val="FF0000"/>
              </a:solidFill>
              <a:latin typeface="黑体" panose="02010609060101010101" pitchFamily="2" charset="-122"/>
              <a:ea typeface="黑体" panose="02010609060101010101" pitchFamily="2" charset="-122"/>
            </a:endParaRPr>
          </a:p>
        </p:txBody>
      </p:sp>
      <p:sp>
        <p:nvSpPr>
          <p:cNvPr id="11" name="文本框 10" title=""/>
          <p:cNvSpPr txBox="1"/>
          <p:nvPr/>
        </p:nvSpPr>
        <p:spPr>
          <a:xfrm>
            <a:off x="918882" y="4298200"/>
            <a:ext cx="1028700" cy="523220"/>
          </a:xfrm>
          <a:prstGeom prst="rect">
            <a:avLst/>
          </a:prstGeom>
          <a:noFill/>
        </p:spPr>
        <p:txBody>
          <a:bodyPr wrap="square" rtlCol="0">
            <a:spAutoFit/>
          </a:bodyPr>
          <a:lstStyle/>
          <a:p>
            <a:r>
              <a:rPr lang="zh-CN" altLang="en-US" sz="2800" b="1">
                <a:solidFill>
                  <a:srgbClr val="FF0000"/>
                </a:solidFill>
                <a:latin typeface="黑体" panose="02010609060101010101" pitchFamily="2" charset="-122"/>
                <a:ea typeface="黑体" panose="02010609060101010101" pitchFamily="2" charset="-122"/>
              </a:rPr>
              <a:t>两侧</a:t>
            </a:r>
            <a:endParaRPr lang="zh-CN" altLang="en-US" sz="2800" b="1">
              <a:solidFill>
                <a:srgbClr val="FF0000"/>
              </a:solidFill>
              <a:latin typeface="黑体" panose="02010609060101010101" pitchFamily="2" charset="-122"/>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1" title=""/>
          <p:cNvSpPr txBox="1"/>
          <p:nvPr/>
        </p:nvSpPr>
        <p:spPr>
          <a:xfrm>
            <a:off x="3745006" y="60512"/>
            <a:ext cx="1875864" cy="523220"/>
          </a:xfrm>
          <a:prstGeom prst="rect">
            <a:avLst/>
          </a:prstGeom>
          <a:noFill/>
        </p:spPr>
        <p:txBody>
          <a:bodyPr wrap="square" rtlCol="0">
            <a:spAutoFit/>
          </a:bodyPr>
          <a:lstStyle/>
          <a:p>
            <a:r>
              <a:rPr lang="zh-CN" altLang="en-US" sz="2800" b="1">
                <a:latin typeface="黑体" panose="02010609060101010101" pitchFamily="2" charset="-122"/>
                <a:ea typeface="黑体" panose="02010609060101010101" pitchFamily="2" charset="-122"/>
              </a:rPr>
              <a:t>知识框架</a:t>
            </a:r>
            <a:endParaRPr lang="zh-CN" altLang="en-US" sz="2800" b="1">
              <a:latin typeface="黑体" panose="02010609060101010101" pitchFamily="2" charset="-122"/>
              <a:ea typeface="黑体" panose="02010609060101010101" pitchFamily="2" charset="-122"/>
            </a:endParaRPr>
          </a:p>
        </p:txBody>
      </p:sp>
      <p:sp>
        <p:nvSpPr>
          <p:cNvPr id="7" name="文本框 6" title=""/>
          <p:cNvSpPr txBox="1"/>
          <p:nvPr/>
        </p:nvSpPr>
        <p:spPr>
          <a:xfrm>
            <a:off x="4452934" y="2378462"/>
            <a:ext cx="1277471" cy="523220"/>
          </a:xfrm>
          <a:prstGeom prst="rect">
            <a:avLst/>
          </a:prstGeom>
          <a:noFill/>
        </p:spPr>
        <p:txBody>
          <a:bodyPr wrap="square" rtlCol="0">
            <a:spAutoFit/>
          </a:bodyPr>
          <a:lstStyle/>
          <a:p>
            <a:r>
              <a:rPr lang="zh-CN" altLang="en-US" sz="2800" b="1">
                <a:latin typeface="黑体" panose="02010609060101010101" pitchFamily="2" charset="-122"/>
                <a:ea typeface="黑体" panose="02010609060101010101" pitchFamily="2" charset="-122"/>
              </a:rPr>
              <a:t>光现象</a:t>
            </a:r>
            <a:endParaRPr lang="zh-CN" altLang="en-US" sz="2800" b="1">
              <a:latin typeface="黑体" panose="02010609060101010101" pitchFamily="2" charset="-122"/>
              <a:ea typeface="黑体" panose="02010609060101010101" pitchFamily="2" charset="-122"/>
            </a:endParaRPr>
          </a:p>
        </p:txBody>
      </p:sp>
      <p:sp>
        <p:nvSpPr>
          <p:cNvPr id="8" name="右大括号 7" title=""/>
          <p:cNvSpPr/>
          <p:nvPr/>
        </p:nvSpPr>
        <p:spPr>
          <a:xfrm>
            <a:off x="4089865" y="1071269"/>
            <a:ext cx="275664" cy="3270861"/>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文本框 8" title=""/>
          <p:cNvSpPr txBox="1"/>
          <p:nvPr/>
        </p:nvSpPr>
        <p:spPr>
          <a:xfrm>
            <a:off x="2945697" y="905600"/>
            <a:ext cx="1210236" cy="830997"/>
          </a:xfrm>
          <a:prstGeom prst="rect">
            <a:avLst/>
          </a:prstGeom>
          <a:noFill/>
        </p:spPr>
        <p:txBody>
          <a:bodyPr wrap="square" rtlCol="0">
            <a:spAutoFit/>
          </a:bodyPr>
          <a:lstStyle/>
          <a:p>
            <a:r>
              <a:rPr lang="zh-CN" altLang="en-US" sz="2400" b="1">
                <a:latin typeface="黑体" panose="02010609060101010101" pitchFamily="2" charset="-122"/>
                <a:ea typeface="黑体" panose="02010609060101010101" pitchFamily="2" charset="-122"/>
              </a:rPr>
              <a:t>光的直线传播</a:t>
            </a:r>
            <a:endParaRPr lang="zh-CN" altLang="en-US" sz="2400" b="1">
              <a:latin typeface="黑体" panose="02010609060101010101" pitchFamily="2" charset="-122"/>
              <a:ea typeface="黑体" panose="02010609060101010101" pitchFamily="2" charset="-122"/>
            </a:endParaRPr>
          </a:p>
        </p:txBody>
      </p:sp>
      <p:sp>
        <p:nvSpPr>
          <p:cNvPr id="11" name="右大括号 10" title=""/>
          <p:cNvSpPr/>
          <p:nvPr/>
        </p:nvSpPr>
        <p:spPr>
          <a:xfrm>
            <a:off x="2813827" y="940954"/>
            <a:ext cx="210669" cy="830998"/>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文本框 11" title=""/>
          <p:cNvSpPr txBox="1"/>
          <p:nvPr/>
        </p:nvSpPr>
        <p:spPr>
          <a:xfrm>
            <a:off x="1834551" y="817002"/>
            <a:ext cx="891871" cy="461665"/>
          </a:xfrm>
          <a:prstGeom prst="rect">
            <a:avLst/>
          </a:prstGeom>
          <a:noFill/>
        </p:spPr>
        <p:txBody>
          <a:bodyPr wrap="square" rtlCol="0">
            <a:spAutoFit/>
          </a:bodyPr>
          <a:lstStyle/>
          <a:p>
            <a:r>
              <a:rPr lang="zh-CN" altLang="en-US" sz="2400" b="1">
                <a:latin typeface="黑体" panose="02010609060101010101" pitchFamily="2" charset="-122"/>
                <a:ea typeface="黑体" panose="02010609060101010101" pitchFamily="2" charset="-122"/>
              </a:rPr>
              <a:t>光源</a:t>
            </a:r>
            <a:endParaRPr lang="zh-CN" altLang="en-US" sz="2400" b="1">
              <a:latin typeface="黑体" panose="02010609060101010101" pitchFamily="2" charset="-122"/>
              <a:ea typeface="黑体" panose="02010609060101010101" pitchFamily="2" charset="-122"/>
            </a:endParaRPr>
          </a:p>
        </p:txBody>
      </p:sp>
      <p:sp>
        <p:nvSpPr>
          <p:cNvPr id="13" name="文本框 12" title=""/>
          <p:cNvSpPr txBox="1"/>
          <p:nvPr/>
        </p:nvSpPr>
        <p:spPr>
          <a:xfrm>
            <a:off x="1384343" y="1349798"/>
            <a:ext cx="1430994" cy="461665"/>
          </a:xfrm>
          <a:prstGeom prst="rect">
            <a:avLst/>
          </a:prstGeom>
          <a:noFill/>
        </p:spPr>
        <p:txBody>
          <a:bodyPr wrap="square" rtlCol="0">
            <a:spAutoFit/>
          </a:bodyPr>
          <a:lstStyle/>
          <a:p>
            <a:r>
              <a:rPr lang="zh-CN" altLang="en-US" sz="2400" b="1">
                <a:latin typeface="黑体" panose="02010609060101010101" pitchFamily="2" charset="-122"/>
                <a:ea typeface="黑体" panose="02010609060101010101" pitchFamily="2" charset="-122"/>
              </a:rPr>
              <a:t>传播速度</a:t>
            </a:r>
            <a:endParaRPr lang="zh-CN" altLang="en-US" sz="2400" b="1">
              <a:latin typeface="黑体" panose="02010609060101010101" pitchFamily="2" charset="-122"/>
              <a:ea typeface="黑体" panose="02010609060101010101" pitchFamily="2" charset="-122"/>
            </a:endParaRPr>
          </a:p>
        </p:txBody>
      </p:sp>
      <p:sp>
        <p:nvSpPr>
          <p:cNvPr id="14" name="文本框 13" title=""/>
          <p:cNvSpPr txBox="1"/>
          <p:nvPr/>
        </p:nvSpPr>
        <p:spPr>
          <a:xfrm>
            <a:off x="3137643" y="2014452"/>
            <a:ext cx="887731" cy="830997"/>
          </a:xfrm>
          <a:prstGeom prst="rect">
            <a:avLst/>
          </a:prstGeom>
          <a:noFill/>
        </p:spPr>
        <p:txBody>
          <a:bodyPr wrap="square" rtlCol="0">
            <a:spAutoFit/>
          </a:bodyPr>
          <a:lstStyle/>
          <a:p>
            <a:r>
              <a:rPr lang="zh-CN" altLang="en-US" sz="2400" b="1">
                <a:latin typeface="黑体" panose="02010609060101010101" pitchFamily="2" charset="-122"/>
                <a:ea typeface="黑体" panose="02010609060101010101" pitchFamily="2" charset="-122"/>
              </a:rPr>
              <a:t>光的反射</a:t>
            </a:r>
            <a:endParaRPr lang="zh-CN" altLang="en-US" sz="2400" b="1">
              <a:latin typeface="黑体" panose="02010609060101010101" pitchFamily="2" charset="-122"/>
              <a:ea typeface="黑体" panose="02010609060101010101" pitchFamily="2" charset="-122"/>
            </a:endParaRPr>
          </a:p>
        </p:txBody>
      </p:sp>
      <p:sp>
        <p:nvSpPr>
          <p:cNvPr id="15" name="右大括号 14" title=""/>
          <p:cNvSpPr/>
          <p:nvPr/>
        </p:nvSpPr>
        <p:spPr>
          <a:xfrm>
            <a:off x="2867420" y="2031020"/>
            <a:ext cx="256466" cy="917955"/>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文本框 15" title=""/>
          <p:cNvSpPr txBox="1"/>
          <p:nvPr/>
        </p:nvSpPr>
        <p:spPr>
          <a:xfrm>
            <a:off x="1959186" y="1871853"/>
            <a:ext cx="881699" cy="461665"/>
          </a:xfrm>
          <a:prstGeom prst="rect">
            <a:avLst/>
          </a:prstGeom>
          <a:noFill/>
        </p:spPr>
        <p:txBody>
          <a:bodyPr wrap="square" rtlCol="0">
            <a:spAutoFit/>
          </a:bodyPr>
          <a:lstStyle/>
          <a:p>
            <a:r>
              <a:rPr lang="zh-CN" altLang="en-US" sz="2400" b="1">
                <a:latin typeface="黑体" panose="02010609060101010101" pitchFamily="2" charset="-122"/>
                <a:ea typeface="黑体" panose="02010609060101010101" pitchFamily="2" charset="-122"/>
              </a:rPr>
              <a:t>规律</a:t>
            </a:r>
            <a:endParaRPr lang="zh-CN" altLang="en-US" sz="2400" b="1">
              <a:latin typeface="黑体" panose="02010609060101010101" pitchFamily="2" charset="-122"/>
              <a:ea typeface="黑体" panose="02010609060101010101" pitchFamily="2" charset="-122"/>
            </a:endParaRPr>
          </a:p>
        </p:txBody>
      </p:sp>
      <p:sp>
        <p:nvSpPr>
          <p:cNvPr id="17" name="文本框 16" title=""/>
          <p:cNvSpPr txBox="1"/>
          <p:nvPr/>
        </p:nvSpPr>
        <p:spPr>
          <a:xfrm>
            <a:off x="1922586" y="2229961"/>
            <a:ext cx="900461" cy="461665"/>
          </a:xfrm>
          <a:prstGeom prst="rect">
            <a:avLst/>
          </a:prstGeom>
          <a:noFill/>
        </p:spPr>
        <p:txBody>
          <a:bodyPr wrap="square" rtlCol="0">
            <a:spAutoFit/>
          </a:bodyPr>
          <a:lstStyle/>
          <a:p>
            <a:r>
              <a:rPr lang="zh-CN" altLang="en-US" sz="2400" b="1">
                <a:latin typeface="黑体" panose="02010609060101010101" pitchFamily="2" charset="-122"/>
                <a:ea typeface="黑体" panose="02010609060101010101" pitchFamily="2" charset="-122"/>
              </a:rPr>
              <a:t>现象</a:t>
            </a:r>
            <a:endParaRPr lang="zh-CN" altLang="en-US" sz="2400" b="1">
              <a:latin typeface="黑体" panose="02010609060101010101" pitchFamily="2" charset="-122"/>
              <a:ea typeface="黑体" panose="02010609060101010101" pitchFamily="2" charset="-122"/>
            </a:endParaRPr>
          </a:p>
        </p:txBody>
      </p:sp>
      <p:sp>
        <p:nvSpPr>
          <p:cNvPr id="18" name="文本框 17" title=""/>
          <p:cNvSpPr txBox="1"/>
          <p:nvPr/>
        </p:nvSpPr>
        <p:spPr>
          <a:xfrm>
            <a:off x="243401" y="2618085"/>
            <a:ext cx="2806774" cy="461665"/>
          </a:xfrm>
          <a:prstGeom prst="rect">
            <a:avLst/>
          </a:prstGeom>
          <a:noFill/>
        </p:spPr>
        <p:txBody>
          <a:bodyPr wrap="square" rtlCol="0">
            <a:spAutoFit/>
          </a:bodyPr>
          <a:lstStyle/>
          <a:p>
            <a:r>
              <a:rPr lang="zh-CN" altLang="en-US" sz="2400" b="1">
                <a:latin typeface="黑体" panose="02010609060101010101" pitchFamily="2" charset="-122"/>
                <a:ea typeface="黑体" panose="02010609060101010101" pitchFamily="2" charset="-122"/>
              </a:rPr>
              <a:t>镜面反射和漫反射</a:t>
            </a:r>
            <a:endParaRPr lang="zh-CN" altLang="en-US" sz="2400" b="1">
              <a:latin typeface="黑体" panose="02010609060101010101" pitchFamily="2" charset="-122"/>
              <a:ea typeface="黑体" panose="02010609060101010101" pitchFamily="2" charset="-122"/>
            </a:endParaRPr>
          </a:p>
        </p:txBody>
      </p:sp>
      <p:sp>
        <p:nvSpPr>
          <p:cNvPr id="19" name="文本框 18" title=""/>
          <p:cNvSpPr txBox="1"/>
          <p:nvPr/>
        </p:nvSpPr>
        <p:spPr>
          <a:xfrm>
            <a:off x="3028826" y="3662408"/>
            <a:ext cx="1210236" cy="830997"/>
          </a:xfrm>
          <a:prstGeom prst="rect">
            <a:avLst/>
          </a:prstGeom>
          <a:noFill/>
        </p:spPr>
        <p:txBody>
          <a:bodyPr wrap="square" rtlCol="0">
            <a:spAutoFit/>
          </a:bodyPr>
          <a:lstStyle/>
          <a:p>
            <a:r>
              <a:rPr lang="zh-CN" altLang="en-US" sz="2400" b="1">
                <a:latin typeface="黑体" panose="02010609060101010101" pitchFamily="2" charset="-122"/>
                <a:ea typeface="黑体" panose="02010609060101010101" pitchFamily="2" charset="-122"/>
              </a:rPr>
              <a:t>平面镜成像</a:t>
            </a:r>
            <a:endParaRPr lang="zh-CN" altLang="en-US" sz="2400" b="1">
              <a:latin typeface="黑体" panose="02010609060101010101" pitchFamily="2" charset="-122"/>
              <a:ea typeface="黑体" panose="02010609060101010101" pitchFamily="2" charset="-122"/>
            </a:endParaRPr>
          </a:p>
        </p:txBody>
      </p:sp>
      <p:sp>
        <p:nvSpPr>
          <p:cNvPr id="20" name="右大括号 19" title=""/>
          <p:cNvSpPr/>
          <p:nvPr/>
        </p:nvSpPr>
        <p:spPr>
          <a:xfrm>
            <a:off x="2845683" y="3444440"/>
            <a:ext cx="225660" cy="1322542"/>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 name="文本框 20" title=""/>
          <p:cNvSpPr txBox="1"/>
          <p:nvPr/>
        </p:nvSpPr>
        <p:spPr>
          <a:xfrm>
            <a:off x="271713" y="3144714"/>
            <a:ext cx="2647448" cy="461665"/>
          </a:xfrm>
          <a:prstGeom prst="rect">
            <a:avLst/>
          </a:prstGeom>
          <a:noFill/>
        </p:spPr>
        <p:txBody>
          <a:bodyPr wrap="square" rtlCol="0">
            <a:spAutoFit/>
          </a:bodyPr>
          <a:lstStyle/>
          <a:p>
            <a:r>
              <a:rPr lang="zh-CN" altLang="en-US" sz="2400" b="1">
                <a:latin typeface="黑体" panose="02010609060101010101" pitchFamily="2" charset="-122"/>
                <a:ea typeface="黑体" panose="02010609060101010101" pitchFamily="2" charset="-122"/>
              </a:rPr>
              <a:t>平面镜成像的特点</a:t>
            </a:r>
            <a:endParaRPr lang="zh-CN" altLang="en-US" sz="2400" b="1">
              <a:latin typeface="黑体" panose="02010609060101010101" pitchFamily="2" charset="-122"/>
              <a:ea typeface="黑体" panose="02010609060101010101" pitchFamily="2" charset="-122"/>
            </a:endParaRPr>
          </a:p>
        </p:txBody>
      </p:sp>
      <p:sp>
        <p:nvSpPr>
          <p:cNvPr id="22" name="文本框 21" title=""/>
          <p:cNvSpPr txBox="1"/>
          <p:nvPr/>
        </p:nvSpPr>
        <p:spPr>
          <a:xfrm>
            <a:off x="1166700" y="3596809"/>
            <a:ext cx="1828632" cy="461665"/>
          </a:xfrm>
          <a:prstGeom prst="rect">
            <a:avLst/>
          </a:prstGeom>
          <a:noFill/>
        </p:spPr>
        <p:txBody>
          <a:bodyPr wrap="square" rtlCol="0">
            <a:spAutoFit/>
          </a:bodyPr>
          <a:lstStyle/>
          <a:p>
            <a:r>
              <a:rPr lang="zh-CN" altLang="en-US" sz="2400" b="1">
                <a:latin typeface="黑体" panose="02010609060101010101" pitchFamily="2" charset="-122"/>
                <a:ea typeface="黑体" panose="02010609060101010101" pitchFamily="2" charset="-122"/>
              </a:rPr>
              <a:t>虚像和实像</a:t>
            </a:r>
            <a:endParaRPr lang="zh-CN" altLang="en-US" sz="2400" b="1">
              <a:latin typeface="黑体" panose="02010609060101010101" pitchFamily="2" charset="-122"/>
              <a:ea typeface="黑体" panose="02010609060101010101" pitchFamily="2" charset="-122"/>
            </a:endParaRPr>
          </a:p>
        </p:txBody>
      </p:sp>
      <p:sp>
        <p:nvSpPr>
          <p:cNvPr id="23" name="文本框 22" title=""/>
          <p:cNvSpPr txBox="1"/>
          <p:nvPr/>
        </p:nvSpPr>
        <p:spPr>
          <a:xfrm>
            <a:off x="848965" y="4035926"/>
            <a:ext cx="2120320" cy="461665"/>
          </a:xfrm>
          <a:prstGeom prst="rect">
            <a:avLst/>
          </a:prstGeom>
          <a:noFill/>
        </p:spPr>
        <p:txBody>
          <a:bodyPr wrap="square" rtlCol="0">
            <a:spAutoFit/>
          </a:bodyPr>
          <a:lstStyle/>
          <a:p>
            <a:r>
              <a:rPr lang="zh-CN" altLang="en-US" sz="2400" b="1">
                <a:latin typeface="黑体" panose="02010609060101010101" pitchFamily="2" charset="-122"/>
                <a:ea typeface="黑体" panose="02010609060101010101" pitchFamily="2" charset="-122"/>
              </a:rPr>
              <a:t>平面镜的应用</a:t>
            </a:r>
            <a:endParaRPr lang="zh-CN" altLang="en-US" sz="2400" b="1">
              <a:latin typeface="黑体" panose="02010609060101010101" pitchFamily="2" charset="-122"/>
              <a:ea typeface="黑体" panose="02010609060101010101" pitchFamily="2" charset="-122"/>
            </a:endParaRPr>
          </a:p>
        </p:txBody>
      </p:sp>
      <p:sp>
        <p:nvSpPr>
          <p:cNvPr id="24" name="文本框 23" title=""/>
          <p:cNvSpPr txBox="1"/>
          <p:nvPr/>
        </p:nvSpPr>
        <p:spPr>
          <a:xfrm>
            <a:off x="527989" y="4470824"/>
            <a:ext cx="2984966" cy="461665"/>
          </a:xfrm>
          <a:prstGeom prst="rect">
            <a:avLst/>
          </a:prstGeom>
          <a:noFill/>
        </p:spPr>
        <p:txBody>
          <a:bodyPr wrap="square" rtlCol="0">
            <a:spAutoFit/>
          </a:bodyPr>
          <a:lstStyle/>
          <a:p>
            <a:r>
              <a:rPr lang="zh-CN" altLang="en-US" sz="2400" b="1">
                <a:latin typeface="黑体" panose="02010609060101010101" pitchFamily="2" charset="-122"/>
                <a:ea typeface="黑体" panose="02010609060101010101" pitchFamily="2" charset="-122"/>
              </a:rPr>
              <a:t>凸面镜和凹面镜</a:t>
            </a:r>
            <a:endParaRPr lang="zh-CN" altLang="en-US" sz="2400" b="1">
              <a:latin typeface="黑体" panose="02010609060101010101" pitchFamily="2" charset="-122"/>
              <a:ea typeface="黑体" panose="02010609060101010101" pitchFamily="2" charset="-122"/>
            </a:endParaRPr>
          </a:p>
        </p:txBody>
      </p:sp>
      <p:sp>
        <p:nvSpPr>
          <p:cNvPr id="25" name="文本框 24" title=""/>
          <p:cNvSpPr txBox="1"/>
          <p:nvPr/>
        </p:nvSpPr>
        <p:spPr>
          <a:xfrm>
            <a:off x="6015259" y="1047835"/>
            <a:ext cx="886165" cy="830997"/>
          </a:xfrm>
          <a:prstGeom prst="rect">
            <a:avLst/>
          </a:prstGeom>
          <a:noFill/>
        </p:spPr>
        <p:txBody>
          <a:bodyPr wrap="square" rtlCol="0">
            <a:spAutoFit/>
          </a:bodyPr>
          <a:lstStyle/>
          <a:p>
            <a:r>
              <a:rPr lang="zh-CN" altLang="en-US" sz="2400" b="1">
                <a:latin typeface="黑体" panose="02010609060101010101" pitchFamily="2" charset="-122"/>
                <a:ea typeface="黑体" panose="02010609060101010101" pitchFamily="2" charset="-122"/>
              </a:rPr>
              <a:t>光的折射</a:t>
            </a:r>
            <a:endParaRPr lang="zh-CN" altLang="en-US" sz="2400" b="1">
              <a:latin typeface="黑体" panose="02010609060101010101" pitchFamily="2" charset="-122"/>
              <a:ea typeface="黑体" panose="02010609060101010101" pitchFamily="2" charset="-122"/>
            </a:endParaRPr>
          </a:p>
        </p:txBody>
      </p:sp>
      <p:sp>
        <p:nvSpPr>
          <p:cNvPr id="28" name="右大括号 27" title=""/>
          <p:cNvSpPr/>
          <p:nvPr/>
        </p:nvSpPr>
        <p:spPr>
          <a:xfrm rot="10800000">
            <a:off x="5652525" y="1048384"/>
            <a:ext cx="336199" cy="3180716"/>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9" name="右大括号 28" title=""/>
          <p:cNvSpPr/>
          <p:nvPr/>
        </p:nvSpPr>
        <p:spPr>
          <a:xfrm rot="10800000">
            <a:off x="6853800" y="1073621"/>
            <a:ext cx="210669" cy="830998"/>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0" name="文本框 29" title=""/>
          <p:cNvSpPr txBox="1"/>
          <p:nvPr/>
        </p:nvSpPr>
        <p:spPr>
          <a:xfrm>
            <a:off x="7079481" y="920261"/>
            <a:ext cx="941294" cy="461665"/>
          </a:xfrm>
          <a:prstGeom prst="rect">
            <a:avLst/>
          </a:prstGeom>
          <a:noFill/>
        </p:spPr>
        <p:txBody>
          <a:bodyPr wrap="square" rtlCol="0">
            <a:spAutoFit/>
          </a:bodyPr>
          <a:lstStyle/>
          <a:p>
            <a:r>
              <a:rPr lang="zh-CN" altLang="en-US" sz="2400" b="1">
                <a:latin typeface="黑体" panose="02010609060101010101" pitchFamily="2" charset="-122"/>
                <a:ea typeface="黑体" panose="02010609060101010101" pitchFamily="2" charset="-122"/>
              </a:rPr>
              <a:t>规律</a:t>
            </a:r>
            <a:endParaRPr lang="zh-CN" altLang="en-US" sz="2400" b="1">
              <a:latin typeface="黑体" panose="02010609060101010101" pitchFamily="2" charset="-122"/>
              <a:ea typeface="黑体" panose="02010609060101010101" pitchFamily="2" charset="-122"/>
            </a:endParaRPr>
          </a:p>
        </p:txBody>
      </p:sp>
      <p:sp>
        <p:nvSpPr>
          <p:cNvPr id="31" name="文本框 30" title=""/>
          <p:cNvSpPr txBox="1"/>
          <p:nvPr/>
        </p:nvSpPr>
        <p:spPr>
          <a:xfrm>
            <a:off x="7111420" y="1505494"/>
            <a:ext cx="941294" cy="461665"/>
          </a:xfrm>
          <a:prstGeom prst="rect">
            <a:avLst/>
          </a:prstGeom>
          <a:noFill/>
        </p:spPr>
        <p:txBody>
          <a:bodyPr wrap="square" rtlCol="0">
            <a:spAutoFit/>
          </a:bodyPr>
          <a:lstStyle/>
          <a:p>
            <a:r>
              <a:rPr lang="zh-CN" altLang="en-US" sz="2400" b="1">
                <a:latin typeface="黑体" panose="02010609060101010101" pitchFamily="2" charset="-122"/>
                <a:ea typeface="黑体" panose="02010609060101010101" pitchFamily="2" charset="-122"/>
              </a:rPr>
              <a:t>现象</a:t>
            </a:r>
            <a:endParaRPr lang="zh-CN" altLang="en-US" sz="2400" b="1">
              <a:latin typeface="黑体" panose="02010609060101010101" pitchFamily="2" charset="-122"/>
              <a:ea typeface="黑体" panose="02010609060101010101" pitchFamily="2" charset="-122"/>
            </a:endParaRPr>
          </a:p>
        </p:txBody>
      </p:sp>
      <p:sp>
        <p:nvSpPr>
          <p:cNvPr id="32" name="文本框 31" title=""/>
          <p:cNvSpPr txBox="1"/>
          <p:nvPr/>
        </p:nvSpPr>
        <p:spPr>
          <a:xfrm>
            <a:off x="5997648" y="2369653"/>
            <a:ext cx="1846843" cy="461665"/>
          </a:xfrm>
          <a:prstGeom prst="rect">
            <a:avLst/>
          </a:prstGeom>
          <a:noFill/>
        </p:spPr>
        <p:txBody>
          <a:bodyPr wrap="square" rtlCol="0">
            <a:spAutoFit/>
          </a:bodyPr>
          <a:lstStyle/>
          <a:p>
            <a:r>
              <a:rPr lang="zh-CN" altLang="en-US" sz="2400" b="1">
                <a:latin typeface="黑体" panose="02010609060101010101" pitchFamily="2" charset="-122"/>
                <a:ea typeface="黑体" panose="02010609060101010101" pitchFamily="2" charset="-122"/>
              </a:rPr>
              <a:t>光现象辨识</a:t>
            </a:r>
            <a:endParaRPr lang="zh-CN" altLang="en-US" sz="2400" b="1">
              <a:latin typeface="黑体" panose="02010609060101010101" pitchFamily="2" charset="-122"/>
              <a:ea typeface="黑体" panose="02010609060101010101" pitchFamily="2" charset="-122"/>
            </a:endParaRPr>
          </a:p>
        </p:txBody>
      </p:sp>
      <p:sp>
        <p:nvSpPr>
          <p:cNvPr id="33" name="文本框 32" title=""/>
          <p:cNvSpPr txBox="1"/>
          <p:nvPr/>
        </p:nvSpPr>
        <p:spPr>
          <a:xfrm>
            <a:off x="6049158" y="3320301"/>
            <a:ext cx="804642" cy="830997"/>
          </a:xfrm>
          <a:prstGeom prst="rect">
            <a:avLst/>
          </a:prstGeom>
          <a:noFill/>
        </p:spPr>
        <p:txBody>
          <a:bodyPr wrap="square" rtlCol="0">
            <a:spAutoFit/>
          </a:bodyPr>
          <a:lstStyle/>
          <a:p>
            <a:r>
              <a:rPr lang="zh-CN" altLang="en-US" sz="2400" b="1">
                <a:latin typeface="黑体" panose="02010609060101010101" pitchFamily="2" charset="-122"/>
                <a:ea typeface="黑体" panose="02010609060101010101" pitchFamily="2" charset="-122"/>
              </a:rPr>
              <a:t>光的色散</a:t>
            </a:r>
            <a:endParaRPr lang="zh-CN" altLang="en-US" sz="2400" b="1">
              <a:latin typeface="黑体" panose="02010609060101010101" pitchFamily="2" charset="-122"/>
              <a:ea typeface="黑体" panose="02010609060101010101" pitchFamily="2" charset="-122"/>
            </a:endParaRPr>
          </a:p>
        </p:txBody>
      </p:sp>
      <p:sp>
        <p:nvSpPr>
          <p:cNvPr id="34" name="右大括号 33" title=""/>
          <p:cNvSpPr/>
          <p:nvPr/>
        </p:nvSpPr>
        <p:spPr>
          <a:xfrm rot="10800000">
            <a:off x="6860150" y="3341938"/>
            <a:ext cx="210669" cy="830998"/>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6" name="文本框 35" title=""/>
          <p:cNvSpPr txBox="1"/>
          <p:nvPr/>
        </p:nvSpPr>
        <p:spPr>
          <a:xfrm>
            <a:off x="7114538" y="3037264"/>
            <a:ext cx="992277" cy="461665"/>
          </a:xfrm>
          <a:prstGeom prst="rect">
            <a:avLst/>
          </a:prstGeom>
          <a:noFill/>
        </p:spPr>
        <p:txBody>
          <a:bodyPr wrap="square" rtlCol="0">
            <a:spAutoFit/>
          </a:bodyPr>
          <a:lstStyle/>
          <a:p>
            <a:r>
              <a:rPr lang="zh-CN" altLang="en-US" sz="2400" b="1">
                <a:latin typeface="黑体" panose="02010609060101010101" pitchFamily="2" charset="-122"/>
                <a:ea typeface="黑体" panose="02010609060101010101" pitchFamily="2" charset="-122"/>
              </a:rPr>
              <a:t>定义</a:t>
            </a:r>
            <a:endParaRPr lang="zh-CN" altLang="en-US" sz="2400" b="1">
              <a:latin typeface="黑体" panose="02010609060101010101" pitchFamily="2" charset="-122"/>
              <a:ea typeface="黑体" panose="02010609060101010101" pitchFamily="2" charset="-122"/>
            </a:endParaRPr>
          </a:p>
        </p:txBody>
      </p:sp>
      <p:sp>
        <p:nvSpPr>
          <p:cNvPr id="37" name="文本框 36" title=""/>
          <p:cNvSpPr txBox="1"/>
          <p:nvPr/>
        </p:nvSpPr>
        <p:spPr>
          <a:xfrm>
            <a:off x="6986270" y="3444240"/>
            <a:ext cx="2047875" cy="460375"/>
          </a:xfrm>
          <a:prstGeom prst="rect">
            <a:avLst/>
          </a:prstGeom>
          <a:noFill/>
        </p:spPr>
        <p:txBody>
          <a:bodyPr wrap="square" rtlCol="0">
            <a:spAutoFit/>
          </a:bodyPr>
          <a:lstStyle/>
          <a:p>
            <a:r>
              <a:rPr lang="zh-CN" altLang="en-US" sz="2400" b="1">
                <a:latin typeface="黑体" panose="02010609060101010101" pitchFamily="2" charset="-122"/>
                <a:ea typeface="黑体" panose="02010609060101010101" pitchFamily="2" charset="-122"/>
              </a:rPr>
              <a:t>色光的三原色</a:t>
            </a:r>
            <a:endParaRPr lang="zh-CN" altLang="en-US" sz="2400" b="1">
              <a:latin typeface="黑体" panose="02010609060101010101" pitchFamily="2" charset="-122"/>
              <a:ea typeface="黑体" panose="02010609060101010101" pitchFamily="2" charset="-122"/>
            </a:endParaRPr>
          </a:p>
        </p:txBody>
      </p:sp>
      <p:sp>
        <p:nvSpPr>
          <p:cNvPr id="38" name="文本框 37" title=""/>
          <p:cNvSpPr txBox="1"/>
          <p:nvPr/>
        </p:nvSpPr>
        <p:spPr>
          <a:xfrm>
            <a:off x="7086803" y="3876218"/>
            <a:ext cx="1846843" cy="461665"/>
          </a:xfrm>
          <a:prstGeom prst="rect">
            <a:avLst/>
          </a:prstGeom>
          <a:noFill/>
        </p:spPr>
        <p:txBody>
          <a:bodyPr wrap="square" rtlCol="0">
            <a:spAutoFit/>
          </a:bodyPr>
          <a:lstStyle/>
          <a:p>
            <a:r>
              <a:rPr lang="zh-CN" altLang="en-US" sz="2400" b="1">
                <a:latin typeface="黑体" panose="02010609060101010101" pitchFamily="2" charset="-122"/>
                <a:ea typeface="黑体" panose="02010609060101010101" pitchFamily="2" charset="-122"/>
              </a:rPr>
              <a:t>看不见的光</a:t>
            </a:r>
            <a:endParaRPr lang="zh-CN" altLang="en-US" sz="2400" b="1">
              <a:latin typeface="黑体" panose="02010609060101010101" pitchFamily="2" charset="-122"/>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nodeType="afterGroup">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childTnLst>
                    </p:cTn>
                  </p:par>
                  <p:par>
                    <p:cTn id="12" fill="hold" nodeType="clickPar">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nodeType="afterGroup">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right)">
                                      <p:cBhvr>
                                        <p:cTn id="20" dur="500"/>
                                        <p:tgtEl>
                                          <p:spTgt spid="11"/>
                                        </p:tgtEl>
                                      </p:cBhvr>
                                    </p:animEffect>
                                  </p:childTnLst>
                                </p:cTn>
                              </p:par>
                            </p:childTnLst>
                          </p:cTn>
                        </p:par>
                        <p:par>
                          <p:cTn id="21" fill="hold" nodeType="afterGroup">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nodeType="clickPar">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par>
                          <p:cTn id="33" fill="hold" nodeType="afterGroup">
                            <p:stCondLst>
                              <p:cond delay="500"/>
                            </p:stCondLst>
                            <p:childTnLst>
                              <p:par>
                                <p:cTn id="34" presetID="22" presetClass="entr" presetSubtype="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right)">
                                      <p:cBhvr>
                                        <p:cTn id="36" dur="500"/>
                                        <p:tgtEl>
                                          <p:spTgt spid="15"/>
                                        </p:tgtEl>
                                      </p:cBhvr>
                                    </p:animEffect>
                                  </p:childTnLst>
                                </p:cTn>
                              </p:par>
                            </p:childTnLst>
                          </p:cTn>
                        </p:par>
                        <p:par>
                          <p:cTn id="37" fill="hold" nodeType="afterGroup">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par>
                    <p:cTn id="47" fill="hold" nodeType="clickPar">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par>
                          <p:cTn id="52" fill="hold" nodeType="afterGroup">
                            <p:stCondLst>
                              <p:cond delay="500"/>
                            </p:stCondLst>
                            <p:childTnLst>
                              <p:par>
                                <p:cTn id="53" presetID="22" presetClass="entr" presetSubtype="2"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right)">
                                      <p:cBhvr>
                                        <p:cTn id="55" dur="500"/>
                                        <p:tgtEl>
                                          <p:spTgt spid="20"/>
                                        </p:tgtEl>
                                      </p:cBhvr>
                                    </p:animEffect>
                                  </p:childTnLst>
                                </p:cTn>
                              </p:par>
                            </p:childTnLst>
                          </p:cTn>
                        </p:par>
                        <p:par>
                          <p:cTn id="56" fill="hold" nodeType="afterGroup">
                            <p:stCondLst>
                              <p:cond delay="1000"/>
                            </p:stCondLst>
                            <p:childTnLst>
                              <p:par>
                                <p:cTn id="57" presetID="10"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500"/>
                                        <p:tgtEl>
                                          <p:spTgt spid="24"/>
                                        </p:tgtEl>
                                      </p:cBhvr>
                                    </p:animEffect>
                                  </p:childTnLst>
                                </p:cTn>
                              </p:par>
                            </p:childTnLst>
                          </p:cTn>
                        </p:par>
                      </p:childTnLst>
                    </p:cTn>
                  </p:par>
                  <p:par>
                    <p:cTn id="69" fill="hold" nodeType="clickPar">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left)">
                                      <p:cBhvr>
                                        <p:cTn id="73" dur="500"/>
                                        <p:tgtEl>
                                          <p:spTgt spid="28"/>
                                        </p:tgtEl>
                                      </p:cBhvr>
                                    </p:animEffect>
                                  </p:childTnLst>
                                </p:cTn>
                              </p:par>
                            </p:childTnLst>
                          </p:cTn>
                        </p:par>
                        <p:par>
                          <p:cTn id="74" fill="hold" nodeType="afterGroup">
                            <p:stCondLst>
                              <p:cond delay="500"/>
                            </p:stCondLst>
                            <p:childTnLst>
                              <p:par>
                                <p:cTn id="75" presetID="10" presetClass="entr" presetSubtype="0"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500"/>
                                        <p:tgtEl>
                                          <p:spTgt spid="25"/>
                                        </p:tgtEl>
                                      </p:cBhvr>
                                    </p:animEffect>
                                  </p:childTnLst>
                                </p:cTn>
                              </p:par>
                            </p:childTnLst>
                          </p:cTn>
                        </p:par>
                        <p:par>
                          <p:cTn id="78" fill="hold" nodeType="afterGroup">
                            <p:stCondLst>
                              <p:cond delay="1000"/>
                            </p:stCondLst>
                            <p:childTnLst>
                              <p:par>
                                <p:cTn id="79" presetID="22" presetClass="entr" presetSubtype="8"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wipe(left)">
                                      <p:cBhvr>
                                        <p:cTn id="81" dur="500"/>
                                        <p:tgtEl>
                                          <p:spTgt spid="29"/>
                                        </p:tgtEl>
                                      </p:cBhvr>
                                    </p:animEffect>
                                  </p:childTnLst>
                                </p:cTn>
                              </p:par>
                            </p:childTnLst>
                          </p:cTn>
                        </p:par>
                        <p:par>
                          <p:cTn id="82" fill="hold" nodeType="afterGroup">
                            <p:stCondLst>
                              <p:cond delay="1500"/>
                            </p:stCondLst>
                            <p:childTnLst>
                              <p:par>
                                <p:cTn id="83" presetID="10" presetClass="entr" presetSubtype="0"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fade">
                                      <p:cBhvr>
                                        <p:cTn id="88" dur="500"/>
                                        <p:tgtEl>
                                          <p:spTgt spid="31"/>
                                        </p:tgtEl>
                                      </p:cBhvr>
                                    </p:animEffect>
                                  </p:childTnLst>
                                </p:cTn>
                              </p:par>
                            </p:childTnLst>
                          </p:cTn>
                        </p:par>
                      </p:childTnLst>
                    </p:cTn>
                  </p:par>
                  <p:par>
                    <p:cTn id="89" fill="hold" nodeType="clickPar">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fade">
                                      <p:cBhvr>
                                        <p:cTn id="93" dur="500"/>
                                        <p:tgtEl>
                                          <p:spTgt spid="32"/>
                                        </p:tgtEl>
                                      </p:cBhvr>
                                    </p:animEffect>
                                  </p:childTnLst>
                                </p:cTn>
                              </p:par>
                            </p:childTnLst>
                          </p:cTn>
                        </p:par>
                      </p:childTnLst>
                    </p:cTn>
                  </p:par>
                  <p:par>
                    <p:cTn id="94" fill="hold" nodeType="clickPar">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33"/>
                                        </p:tgtEl>
                                        <p:attrNameLst>
                                          <p:attrName>style.visibility</p:attrName>
                                        </p:attrNameLst>
                                      </p:cBhvr>
                                      <p:to>
                                        <p:strVal val="visible"/>
                                      </p:to>
                                    </p:set>
                                    <p:animEffect transition="in" filter="fade">
                                      <p:cBhvr>
                                        <p:cTn id="98" dur="500"/>
                                        <p:tgtEl>
                                          <p:spTgt spid="33"/>
                                        </p:tgtEl>
                                      </p:cBhvr>
                                    </p:animEffect>
                                  </p:childTnLst>
                                </p:cTn>
                              </p:par>
                            </p:childTnLst>
                          </p:cTn>
                        </p:par>
                        <p:par>
                          <p:cTn id="99" fill="hold" nodeType="afterGroup">
                            <p:stCondLst>
                              <p:cond delay="500"/>
                            </p:stCondLst>
                            <p:childTnLst>
                              <p:par>
                                <p:cTn id="100" presetID="22" presetClass="entr" presetSubtype="8" fill="hold" grpId="0"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wipe(left)">
                                      <p:cBhvr>
                                        <p:cTn id="102" dur="500"/>
                                        <p:tgtEl>
                                          <p:spTgt spid="34"/>
                                        </p:tgtEl>
                                      </p:cBhvr>
                                    </p:animEffect>
                                  </p:childTnLst>
                                </p:cTn>
                              </p:par>
                            </p:childTnLst>
                          </p:cTn>
                        </p:par>
                        <p:par>
                          <p:cTn id="103" fill="hold" nodeType="afterGroup">
                            <p:stCondLst>
                              <p:cond delay="1000"/>
                            </p:stCondLst>
                            <p:childTnLst>
                              <p:par>
                                <p:cTn id="104" presetID="10" presetClass="entr" presetSubtype="0"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500"/>
                                        <p:tgtEl>
                                          <p:spTgt spid="36"/>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500"/>
                                        <p:tgtEl>
                                          <p:spTgt spid="37"/>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38"/>
                                        </p:tgtEl>
                                        <p:attrNameLst>
                                          <p:attrName>style.visibility</p:attrName>
                                        </p:attrNameLst>
                                      </p:cBhvr>
                                      <p:to>
                                        <p:strVal val="visible"/>
                                      </p:to>
                                    </p:set>
                                    <p:animEffect transition="in" filter="fade">
                                      <p:cBhvr>
                                        <p:cTn id="11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1" grpId="0" animBg="1"/>
      <p:bldP spid="12" grpId="0"/>
      <p:bldP spid="13" grpId="0"/>
      <p:bldP spid="14" grpId="0"/>
      <p:bldP spid="15" grpId="0" animBg="1"/>
      <p:bldP spid="16" grpId="0"/>
      <p:bldP spid="17" grpId="0"/>
      <p:bldP spid="18" grpId="0"/>
      <p:bldP spid="19" grpId="0"/>
      <p:bldP spid="20" grpId="0" animBg="1"/>
      <p:bldP spid="21" grpId="0"/>
      <p:bldP spid="22" grpId="0"/>
      <p:bldP spid="23" grpId="0"/>
      <p:bldP spid="24" grpId="0"/>
      <p:bldP spid="25" grpId="0"/>
      <p:bldP spid="28" grpId="0" animBg="1"/>
      <p:bldP spid="29" grpId="0" animBg="1"/>
      <p:bldP spid="30" grpId="0"/>
      <p:bldP spid="31" grpId="0"/>
      <p:bldP spid="32" grpId="0"/>
      <p:bldP spid="33" grpId="0"/>
      <p:bldP spid="34" grpId="0" animBg="1"/>
      <p:bldP spid="36" grpId="0"/>
      <p:bldP spid="37" grpId="0"/>
      <p:bldP spid="38"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文本框 2" title=""/>
          <p:cNvSpPr txBox="1"/>
          <p:nvPr/>
        </p:nvSpPr>
        <p:spPr>
          <a:xfrm>
            <a:off x="645613" y="894969"/>
            <a:ext cx="5042493" cy="3539430"/>
          </a:xfrm>
          <a:prstGeom prst="rect">
            <a:avLst/>
          </a:prstGeom>
          <a:noFill/>
        </p:spPr>
        <p:txBody>
          <a:bodyPr wrap="square" rtlCol="0">
            <a:spAutoFit/>
          </a:bodyPr>
          <a:lstStyle/>
          <a:p>
            <a:r>
              <a:rPr lang="zh-CN" altLang="en-US" sz="2800" b="1">
                <a:latin typeface="+mj-lt"/>
                <a:ea typeface="+mj-ea"/>
              </a:rPr>
              <a:t>（</a:t>
            </a:r>
            <a:r>
              <a:rPr lang="en-US" altLang="zh-CN" sz="2800" b="1">
                <a:latin typeface="+mj-lt"/>
                <a:ea typeface="+mj-ea"/>
              </a:rPr>
              <a:t>3</a:t>
            </a:r>
            <a:r>
              <a:rPr lang="zh-CN" altLang="en-US" sz="2800" b="1">
                <a:latin typeface="+mj-lt"/>
                <a:ea typeface="+mj-ea"/>
              </a:rPr>
              <a:t>）当光从空气斜射入其他介质中时，折射角</a:t>
            </a:r>
            <a:r>
              <a:rPr lang="en-US" altLang="zh-CN" sz="2800" b="1">
                <a:latin typeface="+mj-lt"/>
                <a:ea typeface="+mj-ea"/>
              </a:rPr>
              <a:t>_____</a:t>
            </a:r>
            <a:r>
              <a:rPr lang="zh-CN" altLang="en-US" sz="2800" b="1">
                <a:latin typeface="+mj-lt"/>
                <a:ea typeface="+mj-ea"/>
              </a:rPr>
              <a:t>入射角；</a:t>
            </a:r>
            <a:endParaRPr lang="en-US" altLang="zh-CN" sz="2800" b="1">
              <a:latin typeface="+mj-lt"/>
              <a:ea typeface="+mj-ea"/>
            </a:endParaRPr>
          </a:p>
          <a:p>
            <a:r>
              <a:rPr lang="zh-CN" altLang="en-US" sz="2800" b="1">
                <a:latin typeface="+mj-lt"/>
                <a:ea typeface="+mj-ea"/>
              </a:rPr>
              <a:t>（</a:t>
            </a:r>
            <a:r>
              <a:rPr lang="en-US" altLang="zh-CN" sz="2800" b="1">
                <a:latin typeface="+mj-lt"/>
                <a:ea typeface="+mj-ea"/>
              </a:rPr>
              <a:t>4</a:t>
            </a:r>
            <a:r>
              <a:rPr lang="zh-CN" altLang="en-US" sz="2800" b="1">
                <a:latin typeface="+mj-lt"/>
                <a:ea typeface="+mj-ea"/>
              </a:rPr>
              <a:t>）当光从其他介质斜射入空气中时，折射角</a:t>
            </a:r>
            <a:r>
              <a:rPr lang="en-US" altLang="zh-CN" sz="2800" b="1">
                <a:latin typeface="+mj-lt"/>
                <a:ea typeface="+mj-ea"/>
              </a:rPr>
              <a:t>_____</a:t>
            </a:r>
            <a:r>
              <a:rPr lang="zh-CN" altLang="en-US" sz="2800" b="1">
                <a:latin typeface="+mj-lt"/>
                <a:ea typeface="+mj-ea"/>
              </a:rPr>
              <a:t>入射角；</a:t>
            </a:r>
            <a:endParaRPr lang="en-US" altLang="zh-CN" sz="2800" b="1">
              <a:latin typeface="+mj-lt"/>
              <a:ea typeface="+mj-ea"/>
            </a:endParaRPr>
          </a:p>
          <a:p>
            <a:r>
              <a:rPr lang="zh-CN" altLang="en-US" sz="2800" b="1">
                <a:latin typeface="+mj-lt"/>
                <a:ea typeface="+mj-ea"/>
              </a:rPr>
              <a:t>（</a:t>
            </a:r>
            <a:r>
              <a:rPr lang="en-US" altLang="zh-CN" sz="2800" b="1">
                <a:latin typeface="+mj-lt"/>
                <a:ea typeface="+mj-ea"/>
              </a:rPr>
              <a:t>5</a:t>
            </a:r>
            <a:r>
              <a:rPr lang="zh-CN" altLang="en-US" sz="2800" b="1">
                <a:latin typeface="+mj-lt"/>
                <a:ea typeface="+mj-ea"/>
              </a:rPr>
              <a:t>）当光从空气垂直射入其他介质中时，传播方向</a:t>
            </a:r>
            <a:r>
              <a:rPr lang="en-US" altLang="zh-CN" sz="2800" b="1">
                <a:latin typeface="+mj-lt"/>
                <a:ea typeface="+mj-ea"/>
              </a:rPr>
              <a:t>_____</a:t>
            </a:r>
            <a:r>
              <a:rPr lang="zh-CN" altLang="en-US" sz="2800" b="1">
                <a:latin typeface="+mj-lt"/>
                <a:ea typeface="+mj-ea"/>
              </a:rPr>
              <a:t>；</a:t>
            </a:r>
            <a:endParaRPr lang="en-US" altLang="zh-CN" sz="2800" b="1">
              <a:latin typeface="+mj-lt"/>
              <a:ea typeface="+mj-ea"/>
            </a:endParaRPr>
          </a:p>
          <a:p>
            <a:r>
              <a:rPr lang="zh-CN" altLang="en-US" sz="2800" b="1">
                <a:latin typeface="+mj-lt"/>
                <a:ea typeface="+mj-ea"/>
              </a:rPr>
              <a:t>（</a:t>
            </a:r>
            <a:r>
              <a:rPr lang="en-US" altLang="zh-CN" sz="2800" b="1">
                <a:latin typeface="+mj-lt"/>
                <a:ea typeface="+mj-ea"/>
              </a:rPr>
              <a:t>6</a:t>
            </a:r>
            <a:r>
              <a:rPr lang="zh-CN" altLang="en-US" sz="2800" b="1">
                <a:latin typeface="+mj-lt"/>
                <a:ea typeface="+mj-ea"/>
              </a:rPr>
              <a:t>）在光的折射现象中，光路</a:t>
            </a:r>
            <a:r>
              <a:rPr lang="en-US" altLang="zh-CN" sz="2800" b="1">
                <a:latin typeface="+mj-lt"/>
                <a:ea typeface="+mj-ea"/>
              </a:rPr>
              <a:t>_____</a:t>
            </a:r>
            <a:r>
              <a:rPr lang="zh-CN" altLang="en-US" sz="2800" b="1">
                <a:latin typeface="+mj-lt"/>
                <a:ea typeface="+mj-ea"/>
              </a:rPr>
              <a:t>。</a:t>
            </a:r>
            <a:endParaRPr lang="en-US" altLang="zh-CN" sz="2800" b="1">
              <a:latin typeface="+mj-lt"/>
              <a:ea typeface="+mj-ea"/>
            </a:endParaRPr>
          </a:p>
        </p:txBody>
      </p:sp>
      <p:pic>
        <p:nvPicPr>
          <p:cNvPr id="5" name="Picture 2" title=""/>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050291" y="1451852"/>
            <a:ext cx="2813608" cy="2712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title=""/>
          <p:cNvSpPr txBox="1"/>
          <p:nvPr/>
        </p:nvSpPr>
        <p:spPr>
          <a:xfrm>
            <a:off x="3254188" y="1264022"/>
            <a:ext cx="1028700" cy="523220"/>
          </a:xfrm>
          <a:prstGeom prst="rect">
            <a:avLst/>
          </a:prstGeom>
          <a:noFill/>
        </p:spPr>
        <p:txBody>
          <a:bodyPr wrap="square" rtlCol="0">
            <a:spAutoFit/>
          </a:bodyPr>
          <a:lstStyle/>
          <a:p>
            <a:r>
              <a:rPr lang="zh-CN" altLang="en-US" sz="2800" b="1">
                <a:solidFill>
                  <a:srgbClr val="FF0000"/>
                </a:solidFill>
                <a:latin typeface="黑体" panose="02010609060101010101" pitchFamily="2" charset="-122"/>
                <a:ea typeface="黑体" panose="02010609060101010101" pitchFamily="2" charset="-122"/>
              </a:rPr>
              <a:t>小于</a:t>
            </a:r>
            <a:endParaRPr lang="zh-CN" altLang="en-US" sz="2800" b="1">
              <a:solidFill>
                <a:srgbClr val="FF0000"/>
              </a:solidFill>
              <a:latin typeface="黑体" panose="02010609060101010101" pitchFamily="2" charset="-122"/>
              <a:ea typeface="黑体" panose="02010609060101010101" pitchFamily="2" charset="-122"/>
            </a:endParaRPr>
          </a:p>
        </p:txBody>
      </p:sp>
      <p:sp>
        <p:nvSpPr>
          <p:cNvPr id="7" name="文本框 6" title=""/>
          <p:cNvSpPr txBox="1"/>
          <p:nvPr/>
        </p:nvSpPr>
        <p:spPr>
          <a:xfrm>
            <a:off x="3254188" y="2134908"/>
            <a:ext cx="1028700" cy="523220"/>
          </a:xfrm>
          <a:prstGeom prst="rect">
            <a:avLst/>
          </a:prstGeom>
          <a:noFill/>
        </p:spPr>
        <p:txBody>
          <a:bodyPr wrap="square" rtlCol="0">
            <a:spAutoFit/>
          </a:bodyPr>
          <a:lstStyle/>
          <a:p>
            <a:r>
              <a:rPr lang="zh-CN" altLang="en-US" sz="2800" b="1">
                <a:solidFill>
                  <a:srgbClr val="FF0000"/>
                </a:solidFill>
                <a:latin typeface="黑体" panose="02010609060101010101" pitchFamily="2" charset="-122"/>
                <a:ea typeface="黑体" panose="02010609060101010101" pitchFamily="2" charset="-122"/>
              </a:rPr>
              <a:t>大于</a:t>
            </a:r>
            <a:endParaRPr lang="zh-CN" altLang="en-US" sz="2800" b="1">
              <a:solidFill>
                <a:srgbClr val="FF0000"/>
              </a:solidFill>
              <a:latin typeface="黑体" panose="02010609060101010101" pitchFamily="2" charset="-122"/>
              <a:ea typeface="黑体" panose="02010609060101010101" pitchFamily="2" charset="-122"/>
            </a:endParaRPr>
          </a:p>
        </p:txBody>
      </p:sp>
      <p:sp>
        <p:nvSpPr>
          <p:cNvPr id="8" name="文本框 7" title=""/>
          <p:cNvSpPr txBox="1"/>
          <p:nvPr/>
        </p:nvSpPr>
        <p:spPr>
          <a:xfrm>
            <a:off x="3966883" y="2977683"/>
            <a:ext cx="1028700" cy="523220"/>
          </a:xfrm>
          <a:prstGeom prst="rect">
            <a:avLst/>
          </a:prstGeom>
          <a:noFill/>
        </p:spPr>
        <p:txBody>
          <a:bodyPr wrap="square" rtlCol="0">
            <a:spAutoFit/>
          </a:bodyPr>
          <a:lstStyle/>
          <a:p>
            <a:r>
              <a:rPr lang="zh-CN" altLang="en-US" sz="2800" b="1">
                <a:solidFill>
                  <a:srgbClr val="FF0000"/>
                </a:solidFill>
                <a:latin typeface="黑体" panose="02010609060101010101" pitchFamily="2" charset="-122"/>
                <a:ea typeface="黑体" panose="02010609060101010101" pitchFamily="2" charset="-122"/>
              </a:rPr>
              <a:t>不变</a:t>
            </a:r>
            <a:endParaRPr lang="zh-CN" altLang="en-US" sz="2800" b="1">
              <a:solidFill>
                <a:srgbClr val="FF0000"/>
              </a:solidFill>
              <a:latin typeface="黑体" panose="02010609060101010101" pitchFamily="2" charset="-122"/>
              <a:ea typeface="黑体" panose="02010609060101010101" pitchFamily="2" charset="-122"/>
            </a:endParaRPr>
          </a:p>
        </p:txBody>
      </p:sp>
      <p:sp>
        <p:nvSpPr>
          <p:cNvPr id="9" name="文本框 8" title=""/>
          <p:cNvSpPr txBox="1"/>
          <p:nvPr/>
        </p:nvSpPr>
        <p:spPr>
          <a:xfrm>
            <a:off x="719417" y="3825687"/>
            <a:ext cx="1028700" cy="523220"/>
          </a:xfrm>
          <a:prstGeom prst="rect">
            <a:avLst/>
          </a:prstGeom>
          <a:noFill/>
        </p:spPr>
        <p:txBody>
          <a:bodyPr wrap="square" rtlCol="0">
            <a:spAutoFit/>
          </a:bodyPr>
          <a:lstStyle/>
          <a:p>
            <a:r>
              <a:rPr lang="zh-CN" altLang="en-US" sz="2800" b="1">
                <a:solidFill>
                  <a:srgbClr val="FF0000"/>
                </a:solidFill>
                <a:latin typeface="黑体" panose="02010609060101010101" pitchFamily="2" charset="-122"/>
                <a:ea typeface="黑体" panose="02010609060101010101" pitchFamily="2" charset="-122"/>
              </a:rPr>
              <a:t>可逆</a:t>
            </a:r>
            <a:endParaRPr lang="zh-CN" altLang="en-US" sz="2800" b="1">
              <a:solidFill>
                <a:srgbClr val="FF0000"/>
              </a:solidFill>
              <a:latin typeface="黑体" panose="02010609060101010101" pitchFamily="2" charset="-122"/>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4" name="表格 3" title=""/>
          <p:cNvGraphicFramePr>
            <a:graphicFrameLocks noGrp="1"/>
          </p:cNvGraphicFramePr>
          <p:nvPr/>
        </p:nvGraphicFramePr>
        <p:xfrm>
          <a:off x="349624" y="605279"/>
          <a:ext cx="8281146" cy="4363409"/>
        </p:xfrm>
        <a:graphic>
          <a:graphicData uri="http://schemas.openxmlformats.org/drawingml/2006/table">
            <a:tbl>
              <a:tblPr firstRow="1" bandRow="1">
                <a:tableStyleId>{5C22544A-7EE6-4342-B048-85BDC9FD1C3A}</a:tableStyleId>
              </a:tblPr>
              <a:tblGrid>
                <a:gridCol w="1129552"/>
                <a:gridCol w="2465296"/>
                <a:gridCol w="1237129"/>
                <a:gridCol w="1212475"/>
                <a:gridCol w="2236694"/>
              </a:tblGrid>
              <a:tr h="433731">
                <a:tc>
                  <a:txBody>
                    <a:bodyPr vert="horz" wrap="square"/>
                    <a:lstStyle/>
                    <a:p>
                      <a:pPr algn="ctr"/>
                      <a:r>
                        <a:rPr lang="zh-CN" altLang="en-US" sz="2400" b="1">
                          <a:solidFill>
                            <a:schemeClr val="tx1"/>
                          </a:solidFill>
                        </a:rPr>
                        <a:t>光现象</a:t>
                      </a:r>
                      <a:endParaRPr lang="zh-CN" altLang="en-US" sz="2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r>
                        <a:rPr lang="zh-CN" altLang="en-US" sz="2400" b="1">
                          <a:solidFill>
                            <a:schemeClr val="tx1"/>
                          </a:solidFill>
                        </a:rPr>
                        <a:t>定义</a:t>
                      </a:r>
                      <a:endParaRPr lang="zh-CN" altLang="en-US" sz="2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r>
                        <a:rPr lang="zh-CN" altLang="en-US" sz="2000" b="1">
                          <a:solidFill>
                            <a:schemeClr val="tx1"/>
                          </a:solidFill>
                        </a:rPr>
                        <a:t>传播介质</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r>
                        <a:rPr lang="zh-CN" altLang="en-US" sz="2000" b="1">
                          <a:solidFill>
                            <a:schemeClr val="tx1"/>
                          </a:solidFill>
                        </a:rPr>
                        <a:t>传播方向</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r>
                        <a:rPr lang="zh-CN" altLang="en-US" sz="2400" b="1">
                          <a:solidFill>
                            <a:schemeClr val="tx1"/>
                          </a:solidFill>
                        </a:rPr>
                        <a:t>举例</a:t>
                      </a:r>
                      <a:endParaRPr lang="zh-CN" altLang="en-US" sz="2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85430">
                <a:tc>
                  <a:txBody>
                    <a:bodyPr vert="horz" wrap="square"/>
                    <a:lstStyle/>
                    <a:p>
                      <a:pPr algn="ctr"/>
                      <a:r>
                        <a:rPr lang="zh-CN" altLang="en-US" sz="2400" b="1">
                          <a:solidFill>
                            <a:schemeClr val="tx1"/>
                          </a:solidFill>
                        </a:rPr>
                        <a:t>光的直线传播</a:t>
                      </a:r>
                      <a:endParaRPr lang="zh-CN" altLang="en-US" sz="2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endParaRPr lang="zh-CN" altLang="en-US" sz="2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endParaRPr lang="zh-CN" altLang="en-US" sz="2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endParaRPr lang="zh-CN" altLang="en-US" sz="2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endParaRPr lang="zh-CN" altLang="en-US" sz="2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85430">
                <a:tc>
                  <a:txBody>
                    <a:bodyPr vert="horz" wrap="square"/>
                    <a:lstStyle/>
                    <a:p>
                      <a:pPr algn="ctr"/>
                      <a:r>
                        <a:rPr lang="zh-CN" altLang="en-US" sz="2400" b="1">
                          <a:solidFill>
                            <a:schemeClr val="tx1"/>
                          </a:solidFill>
                        </a:rPr>
                        <a:t>光的反射</a:t>
                      </a:r>
                      <a:endParaRPr lang="zh-CN" altLang="en-US" sz="2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endParaRPr lang="zh-CN" altLang="en-US" sz="2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endParaRPr lang="zh-CN" altLang="en-US" sz="2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endParaRPr lang="zh-CN" altLang="en-US" sz="2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endParaRPr lang="zh-CN" altLang="en-US" sz="2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35349">
                <a:tc>
                  <a:txBody>
                    <a:bodyPr vert="horz" wrap="square"/>
                    <a:lstStyle/>
                    <a:p>
                      <a:pPr algn="ctr"/>
                      <a:r>
                        <a:rPr lang="zh-CN" altLang="en-US" sz="2400" b="1">
                          <a:solidFill>
                            <a:schemeClr val="tx1"/>
                          </a:solidFill>
                        </a:rPr>
                        <a:t>光的折射</a:t>
                      </a:r>
                      <a:endParaRPr lang="zh-CN" altLang="en-US" sz="2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endParaRPr lang="zh-CN" altLang="en-US" sz="2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endParaRPr lang="zh-CN" altLang="en-US" sz="2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endParaRPr lang="zh-CN" altLang="en-US" sz="2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endParaRPr lang="zh-CN" altLang="en-US" sz="2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文本框 2" title=""/>
          <p:cNvSpPr txBox="1"/>
          <p:nvPr/>
        </p:nvSpPr>
        <p:spPr>
          <a:xfrm>
            <a:off x="342900" y="192591"/>
            <a:ext cx="2823882" cy="461665"/>
          </a:xfrm>
          <a:prstGeom prst="rect">
            <a:avLst/>
          </a:prstGeom>
          <a:noFill/>
        </p:spPr>
        <p:txBody>
          <a:bodyPr wrap="square" rtlCol="0">
            <a:spAutoFit/>
          </a:bodyPr>
          <a:lstStyle/>
          <a:p>
            <a:r>
              <a:rPr lang="en-US" altLang="zh-CN" sz="2400" b="1">
                <a:latin typeface="+mj-lt"/>
                <a:ea typeface="+mj-ea"/>
              </a:rPr>
              <a:t>3.</a:t>
            </a:r>
            <a:r>
              <a:rPr lang="zh-CN" altLang="en-US" sz="2400" b="1">
                <a:latin typeface="+mj-lt"/>
                <a:ea typeface="+mj-ea"/>
              </a:rPr>
              <a:t>三种光现象对比</a:t>
            </a:r>
            <a:endParaRPr lang="zh-CN" altLang="en-US" sz="2400" b="1">
              <a:latin typeface="+mj-lt"/>
              <a:ea typeface="+mj-ea"/>
            </a:endParaRPr>
          </a:p>
        </p:txBody>
      </p:sp>
      <p:sp>
        <p:nvSpPr>
          <p:cNvPr id="5" name="文本框 4" title=""/>
          <p:cNvSpPr txBox="1"/>
          <p:nvPr/>
        </p:nvSpPr>
        <p:spPr>
          <a:xfrm>
            <a:off x="1512794" y="1285997"/>
            <a:ext cx="2353235" cy="830997"/>
          </a:xfrm>
          <a:prstGeom prst="rect">
            <a:avLst/>
          </a:prstGeom>
          <a:noFill/>
        </p:spPr>
        <p:txBody>
          <a:bodyPr wrap="square" rtlCol="0">
            <a:spAutoFit/>
          </a:bodyPr>
          <a:lstStyle/>
          <a:p>
            <a:r>
              <a:rPr lang="zh-CN" altLang="en-US" sz="2400" b="1">
                <a:latin typeface="黑体" panose="02010609060101010101" pitchFamily="2" charset="-122"/>
                <a:ea typeface="黑体" panose="02010609060101010101" pitchFamily="2" charset="-122"/>
              </a:rPr>
              <a:t>光在</a:t>
            </a:r>
            <a:r>
              <a:rPr lang="zh-CN" altLang="en-US" sz="2400" b="1">
                <a:solidFill>
                  <a:srgbClr val="FF0000"/>
                </a:solidFill>
                <a:latin typeface="黑体" panose="02010609060101010101" pitchFamily="2" charset="-122"/>
                <a:ea typeface="黑体" panose="02010609060101010101" pitchFamily="2" charset="-122"/>
              </a:rPr>
              <a:t>同种均匀</a:t>
            </a:r>
            <a:r>
              <a:rPr lang="zh-CN" altLang="en-US" sz="2400" b="1">
                <a:latin typeface="黑体" panose="02010609060101010101" pitchFamily="2" charset="-122"/>
                <a:ea typeface="黑体" panose="02010609060101010101" pitchFamily="2" charset="-122"/>
              </a:rPr>
              <a:t>介质中沿直线传播</a:t>
            </a:r>
            <a:endParaRPr lang="zh-CN" altLang="en-US" sz="2400" b="1">
              <a:latin typeface="黑体" panose="02010609060101010101" pitchFamily="2" charset="-122"/>
              <a:ea typeface="黑体" panose="02010609060101010101" pitchFamily="2" charset="-122"/>
            </a:endParaRPr>
          </a:p>
        </p:txBody>
      </p:sp>
      <p:sp>
        <p:nvSpPr>
          <p:cNvPr id="6" name="文本框 5" title=""/>
          <p:cNvSpPr txBox="1"/>
          <p:nvPr/>
        </p:nvSpPr>
        <p:spPr>
          <a:xfrm>
            <a:off x="1640541" y="2234084"/>
            <a:ext cx="2285998" cy="1200329"/>
          </a:xfrm>
          <a:prstGeom prst="rect">
            <a:avLst/>
          </a:prstGeom>
          <a:noFill/>
        </p:spPr>
        <p:txBody>
          <a:bodyPr wrap="square" rtlCol="0">
            <a:spAutoFit/>
          </a:bodyPr>
          <a:lstStyle/>
          <a:p>
            <a:r>
              <a:rPr lang="zh-CN" altLang="en-US" sz="2400" b="1">
                <a:latin typeface="黑体" panose="02010609060101010101" pitchFamily="2" charset="-122"/>
                <a:ea typeface="黑体" panose="02010609060101010101" pitchFamily="2" charset="-122"/>
              </a:rPr>
              <a:t>光射到物体表面被反射回去的现象</a:t>
            </a:r>
            <a:endParaRPr lang="zh-CN" altLang="en-US" sz="2400" b="1">
              <a:latin typeface="黑体" panose="02010609060101010101" pitchFamily="2" charset="-122"/>
              <a:ea typeface="黑体" panose="02010609060101010101" pitchFamily="2" charset="-122"/>
            </a:endParaRPr>
          </a:p>
        </p:txBody>
      </p:sp>
      <p:sp>
        <p:nvSpPr>
          <p:cNvPr id="7" name="文本框 6" title=""/>
          <p:cNvSpPr txBox="1"/>
          <p:nvPr/>
        </p:nvSpPr>
        <p:spPr>
          <a:xfrm>
            <a:off x="1512793" y="3415078"/>
            <a:ext cx="2612662" cy="1569660"/>
          </a:xfrm>
          <a:prstGeom prst="rect">
            <a:avLst/>
          </a:prstGeom>
          <a:noFill/>
        </p:spPr>
        <p:txBody>
          <a:bodyPr wrap="square" rtlCol="0">
            <a:spAutoFit/>
          </a:bodyPr>
          <a:lstStyle/>
          <a:p>
            <a:r>
              <a:rPr lang="zh-CN" altLang="en-US" sz="2400" b="1">
                <a:latin typeface="黑体" panose="02010609060101010101" pitchFamily="2" charset="-122"/>
                <a:ea typeface="黑体" panose="02010609060101010101" pitchFamily="2" charset="-122"/>
              </a:rPr>
              <a:t>光从一种介质</a:t>
            </a:r>
            <a:r>
              <a:rPr lang="zh-CN" altLang="en-US" sz="2400" b="1">
                <a:solidFill>
                  <a:srgbClr val="FF0000"/>
                </a:solidFill>
                <a:latin typeface="黑体" panose="02010609060101010101" pitchFamily="2" charset="-122"/>
                <a:ea typeface="黑体" panose="02010609060101010101" pitchFamily="2" charset="-122"/>
              </a:rPr>
              <a:t>斜射</a:t>
            </a:r>
            <a:r>
              <a:rPr lang="zh-CN" altLang="en-US" sz="2400" b="1">
                <a:latin typeface="黑体" panose="02010609060101010101" pitchFamily="2" charset="-122"/>
                <a:ea typeface="黑体" panose="02010609060101010101" pitchFamily="2" charset="-122"/>
              </a:rPr>
              <a:t>入另一种介质时，传播方向会发生</a:t>
            </a:r>
            <a:r>
              <a:rPr lang="zh-CN" altLang="en-US" sz="2400" b="1">
                <a:solidFill>
                  <a:srgbClr val="FF0000"/>
                </a:solidFill>
                <a:latin typeface="黑体" panose="02010609060101010101" pitchFamily="2" charset="-122"/>
                <a:ea typeface="黑体" panose="02010609060101010101" pitchFamily="2" charset="-122"/>
              </a:rPr>
              <a:t>偏折</a:t>
            </a:r>
            <a:r>
              <a:rPr lang="zh-CN" altLang="en-US" sz="2400" b="1">
                <a:latin typeface="黑体" panose="02010609060101010101" pitchFamily="2" charset="-122"/>
                <a:ea typeface="黑体" panose="02010609060101010101" pitchFamily="2" charset="-122"/>
              </a:rPr>
              <a:t>的现象</a:t>
            </a:r>
            <a:endParaRPr lang="zh-CN" altLang="en-US" sz="2400" b="1">
              <a:latin typeface="黑体" panose="02010609060101010101" pitchFamily="2" charset="-122"/>
              <a:ea typeface="黑体" panose="02010609060101010101" pitchFamily="2" charset="-122"/>
            </a:endParaRPr>
          </a:p>
        </p:txBody>
      </p:sp>
      <p:sp>
        <p:nvSpPr>
          <p:cNvPr id="8" name="文本框 7" title=""/>
          <p:cNvSpPr txBox="1"/>
          <p:nvPr/>
        </p:nvSpPr>
        <p:spPr>
          <a:xfrm>
            <a:off x="4013950" y="1141920"/>
            <a:ext cx="1270747" cy="830997"/>
          </a:xfrm>
          <a:prstGeom prst="rect">
            <a:avLst/>
          </a:prstGeom>
          <a:noFill/>
        </p:spPr>
        <p:txBody>
          <a:bodyPr wrap="square" rtlCol="0">
            <a:spAutoFit/>
          </a:bodyPr>
          <a:lstStyle/>
          <a:p>
            <a:r>
              <a:rPr lang="zh-CN" altLang="en-US" sz="2400" b="1">
                <a:latin typeface="黑体" panose="02010609060101010101" pitchFamily="2" charset="-122"/>
                <a:ea typeface="黑体" panose="02010609060101010101" pitchFamily="2" charset="-122"/>
              </a:rPr>
              <a:t>同种均匀介质</a:t>
            </a:r>
            <a:endParaRPr lang="zh-CN" altLang="en-US" sz="2400" b="1">
              <a:latin typeface="黑体" panose="02010609060101010101" pitchFamily="2" charset="-122"/>
              <a:ea typeface="黑体" panose="02010609060101010101" pitchFamily="2" charset="-122"/>
            </a:endParaRPr>
          </a:p>
        </p:txBody>
      </p:sp>
      <p:sp>
        <p:nvSpPr>
          <p:cNvPr id="9" name="文本框 8" title=""/>
          <p:cNvSpPr txBox="1"/>
          <p:nvPr/>
        </p:nvSpPr>
        <p:spPr>
          <a:xfrm>
            <a:off x="5284697" y="1367299"/>
            <a:ext cx="1270747" cy="461665"/>
          </a:xfrm>
          <a:prstGeom prst="rect">
            <a:avLst/>
          </a:prstGeom>
          <a:noFill/>
        </p:spPr>
        <p:txBody>
          <a:bodyPr wrap="square" rtlCol="0">
            <a:spAutoFit/>
          </a:bodyPr>
          <a:lstStyle/>
          <a:p>
            <a:r>
              <a:rPr lang="zh-CN" altLang="en-US" sz="2400" b="1">
                <a:latin typeface="黑体" panose="02010609060101010101" pitchFamily="2" charset="-122"/>
                <a:ea typeface="黑体" panose="02010609060101010101" pitchFamily="2" charset="-122"/>
              </a:rPr>
              <a:t>不变</a:t>
            </a:r>
            <a:endParaRPr lang="zh-CN" altLang="en-US" sz="2400" b="1">
              <a:latin typeface="黑体" panose="02010609060101010101" pitchFamily="2" charset="-122"/>
              <a:ea typeface="黑体" panose="02010609060101010101" pitchFamily="2" charset="-122"/>
            </a:endParaRPr>
          </a:p>
        </p:txBody>
      </p:sp>
      <p:sp>
        <p:nvSpPr>
          <p:cNvPr id="10" name="文本框 9" title=""/>
          <p:cNvSpPr txBox="1"/>
          <p:nvPr/>
        </p:nvSpPr>
        <p:spPr>
          <a:xfrm>
            <a:off x="6355979" y="1035593"/>
            <a:ext cx="2348752" cy="1200329"/>
          </a:xfrm>
          <a:prstGeom prst="rect">
            <a:avLst/>
          </a:prstGeom>
          <a:noFill/>
        </p:spPr>
        <p:txBody>
          <a:bodyPr wrap="square" rtlCol="0">
            <a:spAutoFit/>
          </a:bodyPr>
          <a:lstStyle/>
          <a:p>
            <a:r>
              <a:rPr lang="zh-CN" altLang="en-US" sz="2400" b="1">
                <a:latin typeface="黑体" panose="02010609060101010101" pitchFamily="2" charset="-122"/>
                <a:ea typeface="黑体" panose="02010609060101010101" pitchFamily="2" charset="-122"/>
              </a:rPr>
              <a:t>一叶障目；坐井观天；影子；日食；激光准直</a:t>
            </a:r>
            <a:endParaRPr lang="zh-CN" altLang="en-US" sz="2400" b="1">
              <a:latin typeface="黑体" panose="02010609060101010101" pitchFamily="2" charset="-122"/>
              <a:ea typeface="黑体" panose="02010609060101010101" pitchFamily="2" charset="-122"/>
            </a:endParaRPr>
          </a:p>
        </p:txBody>
      </p:sp>
      <p:sp>
        <p:nvSpPr>
          <p:cNvPr id="11" name="文本框 10" title=""/>
          <p:cNvSpPr txBox="1"/>
          <p:nvPr/>
        </p:nvSpPr>
        <p:spPr>
          <a:xfrm>
            <a:off x="4125455" y="2420381"/>
            <a:ext cx="1048868" cy="830997"/>
          </a:xfrm>
          <a:prstGeom prst="rect">
            <a:avLst/>
          </a:prstGeom>
          <a:noFill/>
        </p:spPr>
        <p:txBody>
          <a:bodyPr wrap="square" rtlCol="0">
            <a:spAutoFit/>
          </a:bodyPr>
          <a:lstStyle/>
          <a:p>
            <a:r>
              <a:rPr lang="zh-CN" altLang="en-US" sz="2400" b="1">
                <a:latin typeface="黑体" panose="02010609060101010101" pitchFamily="2" charset="-122"/>
                <a:ea typeface="黑体" panose="02010609060101010101" pitchFamily="2" charset="-122"/>
              </a:rPr>
              <a:t>同种介质</a:t>
            </a:r>
            <a:endParaRPr lang="zh-CN" altLang="en-US" sz="2400" b="1">
              <a:latin typeface="黑体" panose="02010609060101010101" pitchFamily="2" charset="-122"/>
              <a:ea typeface="黑体" panose="02010609060101010101" pitchFamily="2" charset="-122"/>
            </a:endParaRPr>
          </a:p>
        </p:txBody>
      </p:sp>
      <p:sp>
        <p:nvSpPr>
          <p:cNvPr id="12" name="文本框 11" title=""/>
          <p:cNvSpPr txBox="1"/>
          <p:nvPr/>
        </p:nvSpPr>
        <p:spPr>
          <a:xfrm>
            <a:off x="5284697" y="2571750"/>
            <a:ext cx="1270747" cy="461665"/>
          </a:xfrm>
          <a:prstGeom prst="rect">
            <a:avLst/>
          </a:prstGeom>
          <a:noFill/>
        </p:spPr>
        <p:txBody>
          <a:bodyPr wrap="square" rtlCol="0">
            <a:spAutoFit/>
          </a:bodyPr>
          <a:lstStyle/>
          <a:p>
            <a:r>
              <a:rPr lang="zh-CN" altLang="en-US" sz="2400" b="1">
                <a:latin typeface="黑体" panose="02010609060101010101" pitchFamily="2" charset="-122"/>
                <a:ea typeface="黑体" panose="02010609060101010101" pitchFamily="2" charset="-122"/>
              </a:rPr>
              <a:t>改变</a:t>
            </a:r>
            <a:endParaRPr lang="zh-CN" altLang="en-US" sz="2400" b="1">
              <a:latin typeface="黑体" panose="02010609060101010101" pitchFamily="2" charset="-122"/>
              <a:ea typeface="黑体" panose="02010609060101010101" pitchFamily="2" charset="-122"/>
            </a:endParaRPr>
          </a:p>
        </p:txBody>
      </p:sp>
      <p:sp>
        <p:nvSpPr>
          <p:cNvPr id="13" name="文本框 12" title=""/>
          <p:cNvSpPr txBox="1"/>
          <p:nvPr/>
        </p:nvSpPr>
        <p:spPr>
          <a:xfrm>
            <a:off x="6355979" y="2214749"/>
            <a:ext cx="2348752" cy="1200329"/>
          </a:xfrm>
          <a:prstGeom prst="rect">
            <a:avLst/>
          </a:prstGeom>
          <a:noFill/>
        </p:spPr>
        <p:txBody>
          <a:bodyPr wrap="square" rtlCol="0">
            <a:spAutoFit/>
          </a:bodyPr>
          <a:lstStyle/>
          <a:p>
            <a:r>
              <a:rPr lang="zh-CN" altLang="en-US" sz="2400" b="1">
                <a:latin typeface="黑体" panose="02010609060101010101" pitchFamily="2" charset="-122"/>
                <a:ea typeface="黑体" panose="02010609060101010101" pitchFamily="2" charset="-122"/>
              </a:rPr>
              <a:t>汽车后视镜；自行车尾灯；看见不发光的物体</a:t>
            </a:r>
            <a:endParaRPr lang="zh-CN" altLang="en-US" sz="2400" b="1">
              <a:latin typeface="黑体" panose="02010609060101010101" pitchFamily="2" charset="-122"/>
              <a:ea typeface="黑体" panose="02010609060101010101" pitchFamily="2" charset="-122"/>
            </a:endParaRPr>
          </a:p>
        </p:txBody>
      </p:sp>
      <p:sp>
        <p:nvSpPr>
          <p:cNvPr id="14" name="文本框 13" title=""/>
          <p:cNvSpPr txBox="1"/>
          <p:nvPr/>
        </p:nvSpPr>
        <p:spPr>
          <a:xfrm>
            <a:off x="3872753" y="3407359"/>
            <a:ext cx="1462092" cy="1569660"/>
          </a:xfrm>
          <a:prstGeom prst="rect">
            <a:avLst/>
          </a:prstGeom>
          <a:noFill/>
        </p:spPr>
        <p:txBody>
          <a:bodyPr wrap="square" rtlCol="0">
            <a:spAutoFit/>
          </a:bodyPr>
          <a:lstStyle/>
          <a:p>
            <a:r>
              <a:rPr lang="zh-CN" altLang="en-US" sz="2400" b="1">
                <a:latin typeface="黑体" panose="02010609060101010101" pitchFamily="2" charset="-122"/>
                <a:ea typeface="黑体" panose="02010609060101010101" pitchFamily="2" charset="-122"/>
              </a:rPr>
              <a:t>同种密度不均匀的介质或两种介质</a:t>
            </a:r>
            <a:endParaRPr lang="zh-CN" altLang="en-US" sz="2400" b="1">
              <a:latin typeface="黑体" panose="02010609060101010101" pitchFamily="2" charset="-122"/>
              <a:ea typeface="黑体" panose="02010609060101010101" pitchFamily="2" charset="-122"/>
            </a:endParaRPr>
          </a:p>
        </p:txBody>
      </p:sp>
      <p:sp>
        <p:nvSpPr>
          <p:cNvPr id="15" name="文本框 14" title=""/>
          <p:cNvSpPr txBox="1"/>
          <p:nvPr/>
        </p:nvSpPr>
        <p:spPr>
          <a:xfrm>
            <a:off x="5253317" y="3423322"/>
            <a:ext cx="1228938" cy="1569660"/>
          </a:xfrm>
          <a:prstGeom prst="rect">
            <a:avLst/>
          </a:prstGeom>
          <a:noFill/>
        </p:spPr>
        <p:txBody>
          <a:bodyPr wrap="square" rtlCol="0">
            <a:spAutoFit/>
          </a:bodyPr>
          <a:lstStyle/>
          <a:p>
            <a:r>
              <a:rPr lang="zh-CN" altLang="en-US" sz="2400" b="1">
                <a:latin typeface="黑体" panose="02010609060101010101" pitchFamily="2" charset="-122"/>
                <a:ea typeface="黑体" panose="02010609060101010101" pitchFamily="2" charset="-122"/>
              </a:rPr>
              <a:t>斜射时改变；垂直时不变</a:t>
            </a:r>
            <a:endParaRPr lang="zh-CN" altLang="en-US" sz="2400" b="1">
              <a:latin typeface="黑体" panose="02010609060101010101" pitchFamily="2" charset="-122"/>
              <a:ea typeface="黑体" panose="02010609060101010101" pitchFamily="2" charset="-122"/>
            </a:endParaRPr>
          </a:p>
        </p:txBody>
      </p:sp>
      <p:sp>
        <p:nvSpPr>
          <p:cNvPr id="16" name="文本框 15" title=""/>
          <p:cNvSpPr txBox="1"/>
          <p:nvPr/>
        </p:nvSpPr>
        <p:spPr>
          <a:xfrm>
            <a:off x="6493811" y="3423322"/>
            <a:ext cx="2274791" cy="1569660"/>
          </a:xfrm>
          <a:prstGeom prst="rect">
            <a:avLst/>
          </a:prstGeom>
          <a:noFill/>
        </p:spPr>
        <p:txBody>
          <a:bodyPr wrap="square" rtlCol="0">
            <a:spAutoFit/>
          </a:bodyPr>
          <a:lstStyle/>
          <a:p>
            <a:r>
              <a:rPr lang="zh-CN" altLang="en-US" sz="2400" b="1">
                <a:latin typeface="黑体" panose="02010609060101010101" pitchFamily="2" charset="-122"/>
                <a:ea typeface="黑体" panose="02010609060101010101" pitchFamily="2" charset="-122"/>
              </a:rPr>
              <a:t>海市蜃楼；潭清疑水浅；彩虹；铅笔在水中“折断”</a:t>
            </a:r>
            <a:endParaRPr lang="zh-CN" altLang="en-US" sz="2400" b="1">
              <a:latin typeface="黑体" panose="02010609060101010101" pitchFamily="2" charset="-122"/>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nodeType="clickPar">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nodeType="clickPar">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nodeType="clickPar">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nodeType="clickPar">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par>
                    <p:cTn id="48" fill="hold" nodeType="clickPar">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nodeType="clickPar">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nodeType="clickPar">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文本框 5" title=""/>
          <p:cNvSpPr txBox="1"/>
          <p:nvPr/>
        </p:nvSpPr>
        <p:spPr>
          <a:xfrm>
            <a:off x="866494" y="357555"/>
            <a:ext cx="7195858" cy="2308324"/>
          </a:xfrm>
          <a:prstGeom prst="rect">
            <a:avLst/>
          </a:prstGeom>
          <a:noFill/>
        </p:spPr>
        <p:txBody>
          <a:bodyPr wrap="square">
            <a:spAutoFit/>
          </a:bodyPr>
          <a:lstStyle/>
          <a:p>
            <a:pPr algn="l" fontAlgn="ctr"/>
            <a:r>
              <a:rPr lang="zh-CN" altLang="en-US" sz="2400" b="1" kern="100">
                <a:solidFill>
                  <a:srgbClr val="0000FF"/>
                </a:solidFill>
                <a:effectLst/>
                <a:latin typeface="+mj-lt"/>
                <a:ea typeface="+mj-ea"/>
              </a:rPr>
              <a:t>例</a:t>
            </a:r>
            <a:r>
              <a:rPr lang="en-US" altLang="zh-CN" sz="2400" b="1" kern="100">
                <a:solidFill>
                  <a:srgbClr val="0000FF"/>
                </a:solidFill>
                <a:effectLst/>
                <a:latin typeface="+mj-lt"/>
                <a:ea typeface="+mj-ea"/>
              </a:rPr>
              <a:t>5</a:t>
            </a:r>
            <a:r>
              <a:rPr lang="en-US" altLang="zh-CN" sz="2400" b="1" kern="100">
                <a:solidFill>
                  <a:srgbClr val="000000"/>
                </a:solidFill>
                <a:effectLst/>
                <a:latin typeface="+mj-lt"/>
                <a:ea typeface="+mj-ea"/>
              </a:rPr>
              <a:t> </a:t>
            </a:r>
            <a:r>
              <a:rPr lang="zh-CN" altLang="zh-CN" sz="2400" b="1" kern="100">
                <a:solidFill>
                  <a:srgbClr val="000000"/>
                </a:solidFill>
                <a:effectLst/>
                <a:latin typeface="+mj-lt"/>
                <a:ea typeface="+mj-ea"/>
              </a:rPr>
              <a:t>为了研究光从空气斜射入各种透明介质时折射角的大小与哪些因素有关，小华同学利用激光笔、玻璃、水、量角器等进行实验探究。他先让光从空气斜射入水中，分别测出入射角和折射角的大小，记录在表一中。然后他又让光从空气斜射入玻璃中，重复上述实验，将数据记录在表二中。</a:t>
            </a:r>
            <a:endParaRPr lang="zh-CN" altLang="zh-CN" sz="2400" b="1" kern="100">
              <a:effectLst/>
              <a:latin typeface="+mj-lt"/>
              <a:ea typeface="+mj-ea"/>
            </a:endParaRPr>
          </a:p>
        </p:txBody>
      </p:sp>
      <p:graphicFrame>
        <p:nvGraphicFramePr>
          <p:cNvPr id="12" name="表格 11" title=""/>
          <p:cNvGraphicFramePr>
            <a:graphicFrameLocks noGrp="1"/>
          </p:cNvGraphicFramePr>
          <p:nvPr/>
        </p:nvGraphicFramePr>
        <p:xfrm>
          <a:off x="692523" y="3292315"/>
          <a:ext cx="3771900" cy="1648312"/>
        </p:xfrm>
        <a:graphic>
          <a:graphicData uri="http://schemas.openxmlformats.org/drawingml/2006/table">
            <a:tbl>
              <a:tblPr firstRow="1" bandRow="1">
                <a:tableStyleId>{5C22544A-7EE6-4342-B048-85BDC9FD1C3A}</a:tableStyleId>
              </a:tblPr>
              <a:tblGrid>
                <a:gridCol w="1416385"/>
                <a:gridCol w="1221105"/>
                <a:gridCol w="1134410"/>
              </a:tblGrid>
              <a:tr h="412078">
                <a:tc>
                  <a:txBody>
                    <a:bodyPr vert="horz" wrap="square"/>
                    <a:lstStyle/>
                    <a:p>
                      <a:pPr algn="ctr"/>
                      <a:r>
                        <a:rPr lang="zh-CN" altLang="en-US" sz="2000" b="1">
                          <a:solidFill>
                            <a:schemeClr val="tx1"/>
                          </a:solidFill>
                        </a:rPr>
                        <a:t>实验序号</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r>
                        <a:rPr lang="zh-CN" altLang="en-US" sz="2000" b="1">
                          <a:solidFill>
                            <a:schemeClr val="tx1"/>
                          </a:solidFill>
                        </a:rPr>
                        <a:t>入射角</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r>
                        <a:rPr lang="zh-CN" altLang="en-US" sz="2000" b="1">
                          <a:solidFill>
                            <a:schemeClr val="tx1"/>
                          </a:solidFill>
                        </a:rPr>
                        <a:t>折射角</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12078">
                <a:tc>
                  <a:txBody>
                    <a:bodyPr vert="horz" wrap="square"/>
                    <a:lstStyle/>
                    <a:p>
                      <a:pPr algn="ctr"/>
                      <a:r>
                        <a:rPr lang="en-US" altLang="zh-CN" sz="2000" b="1">
                          <a:solidFill>
                            <a:schemeClr val="tx1"/>
                          </a:solidFill>
                        </a:rPr>
                        <a:t>1</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r>
                        <a:rPr lang="en-US" altLang="zh-CN" sz="2000" b="1">
                          <a:solidFill>
                            <a:schemeClr val="tx1"/>
                          </a:solidFill>
                        </a:rPr>
                        <a:t>30°</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r>
                        <a:rPr lang="en-US" altLang="zh-CN" sz="2000" b="1">
                          <a:solidFill>
                            <a:schemeClr val="tx1"/>
                          </a:solidFill>
                        </a:rPr>
                        <a:t>22°</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12078">
                <a:tc>
                  <a:txBody>
                    <a:bodyPr vert="horz" wrap="square"/>
                    <a:lstStyle/>
                    <a:p>
                      <a:pPr algn="ctr"/>
                      <a:r>
                        <a:rPr lang="en-US" altLang="zh-CN" sz="2000" b="1">
                          <a:solidFill>
                            <a:schemeClr val="tx1"/>
                          </a:solidFill>
                        </a:rPr>
                        <a:t>2</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r>
                        <a:rPr lang="en-US" altLang="zh-CN" sz="2000" b="1">
                          <a:solidFill>
                            <a:schemeClr val="tx1"/>
                          </a:solidFill>
                        </a:rPr>
                        <a:t>45°</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r>
                        <a:rPr lang="en-US" altLang="zh-CN" sz="2000" b="1">
                          <a:solidFill>
                            <a:schemeClr val="tx1"/>
                          </a:solidFill>
                        </a:rPr>
                        <a:t>32°</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12078">
                <a:tc>
                  <a:txBody>
                    <a:bodyPr vert="horz" wrap="square"/>
                    <a:lstStyle/>
                    <a:p>
                      <a:pPr algn="ctr"/>
                      <a:r>
                        <a:rPr lang="en-US" altLang="zh-CN" sz="2000" b="1">
                          <a:solidFill>
                            <a:schemeClr val="tx1"/>
                          </a:solidFill>
                        </a:rPr>
                        <a:t>3</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r>
                        <a:rPr lang="en-US" altLang="zh-CN" sz="2000" b="1">
                          <a:solidFill>
                            <a:schemeClr val="tx1"/>
                          </a:solidFill>
                        </a:rPr>
                        <a:t>60°</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r>
                        <a:rPr lang="en-US" altLang="zh-CN" sz="2000" b="1">
                          <a:solidFill>
                            <a:schemeClr val="tx1"/>
                          </a:solidFill>
                        </a:rPr>
                        <a:t>41°</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3" name="表格 12" title=""/>
          <p:cNvGraphicFramePr>
            <a:graphicFrameLocks noGrp="1"/>
          </p:cNvGraphicFramePr>
          <p:nvPr/>
        </p:nvGraphicFramePr>
        <p:xfrm>
          <a:off x="4791635" y="3292315"/>
          <a:ext cx="3771900" cy="1648312"/>
        </p:xfrm>
        <a:graphic>
          <a:graphicData uri="http://schemas.openxmlformats.org/drawingml/2006/table">
            <a:tbl>
              <a:tblPr firstRow="1" bandRow="1">
                <a:tableStyleId>{5C22544A-7EE6-4342-B048-85BDC9FD1C3A}</a:tableStyleId>
              </a:tblPr>
              <a:tblGrid>
                <a:gridCol w="1416385"/>
                <a:gridCol w="1221105"/>
                <a:gridCol w="1134410"/>
              </a:tblGrid>
              <a:tr h="412078">
                <a:tc>
                  <a:txBody>
                    <a:bodyPr vert="horz" wrap="square"/>
                    <a:lstStyle/>
                    <a:p>
                      <a:pPr algn="ctr"/>
                      <a:r>
                        <a:rPr lang="zh-CN" altLang="en-US" sz="2000" b="1">
                          <a:solidFill>
                            <a:schemeClr val="tx1"/>
                          </a:solidFill>
                        </a:rPr>
                        <a:t>实验序号</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r>
                        <a:rPr lang="zh-CN" altLang="en-US" sz="2000" b="1">
                          <a:solidFill>
                            <a:schemeClr val="tx1"/>
                          </a:solidFill>
                        </a:rPr>
                        <a:t>入射角</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r>
                        <a:rPr lang="zh-CN" altLang="en-US" sz="2000" b="1">
                          <a:solidFill>
                            <a:schemeClr val="tx1"/>
                          </a:solidFill>
                        </a:rPr>
                        <a:t>折射角</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12078">
                <a:tc>
                  <a:txBody>
                    <a:bodyPr vert="horz" wrap="square"/>
                    <a:lstStyle/>
                    <a:p>
                      <a:pPr algn="ctr"/>
                      <a:r>
                        <a:rPr lang="en-US" altLang="zh-CN" sz="2000" b="1">
                          <a:solidFill>
                            <a:schemeClr val="tx1"/>
                          </a:solidFill>
                        </a:rPr>
                        <a:t>4</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r>
                        <a:rPr lang="en-US" altLang="zh-CN" sz="2000" b="1">
                          <a:solidFill>
                            <a:schemeClr val="tx1"/>
                          </a:solidFill>
                        </a:rPr>
                        <a:t>30°</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r>
                        <a:rPr lang="en-US" altLang="zh-CN" sz="2000" b="1">
                          <a:solidFill>
                            <a:schemeClr val="tx1"/>
                          </a:solidFill>
                        </a:rPr>
                        <a:t>19°</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12078">
                <a:tc>
                  <a:txBody>
                    <a:bodyPr vert="horz" wrap="square"/>
                    <a:lstStyle/>
                    <a:p>
                      <a:pPr algn="ctr"/>
                      <a:r>
                        <a:rPr lang="en-US" altLang="zh-CN" sz="2000" b="1">
                          <a:solidFill>
                            <a:schemeClr val="tx1"/>
                          </a:solidFill>
                        </a:rPr>
                        <a:t>5</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r>
                        <a:rPr lang="en-US" altLang="zh-CN" sz="2000" b="1">
                          <a:solidFill>
                            <a:schemeClr val="tx1"/>
                          </a:solidFill>
                        </a:rPr>
                        <a:t>45°</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r>
                        <a:rPr lang="en-US" altLang="zh-CN" sz="2000" b="1">
                          <a:solidFill>
                            <a:schemeClr val="tx1"/>
                          </a:solidFill>
                        </a:rPr>
                        <a:t>28°</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12078">
                <a:tc>
                  <a:txBody>
                    <a:bodyPr vert="horz" wrap="square"/>
                    <a:lstStyle/>
                    <a:p>
                      <a:pPr algn="ctr"/>
                      <a:r>
                        <a:rPr lang="en-US" altLang="zh-CN" sz="2000" b="1">
                          <a:solidFill>
                            <a:schemeClr val="tx1"/>
                          </a:solidFill>
                        </a:rPr>
                        <a:t>6</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r>
                        <a:rPr lang="en-US" altLang="zh-CN" sz="2000" b="1">
                          <a:solidFill>
                            <a:schemeClr val="tx1"/>
                          </a:solidFill>
                        </a:rPr>
                        <a:t>60°</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r>
                        <a:rPr lang="en-US" altLang="zh-CN" sz="2000" b="1">
                          <a:solidFill>
                            <a:schemeClr val="tx1"/>
                          </a:solidFill>
                        </a:rPr>
                        <a:t>35°</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4" name="文本框 13" title=""/>
          <p:cNvSpPr txBox="1"/>
          <p:nvPr/>
        </p:nvSpPr>
        <p:spPr>
          <a:xfrm>
            <a:off x="773205" y="2834750"/>
            <a:ext cx="3919818" cy="400110"/>
          </a:xfrm>
          <a:prstGeom prst="rect">
            <a:avLst/>
          </a:prstGeom>
          <a:noFill/>
        </p:spPr>
        <p:txBody>
          <a:bodyPr wrap="square" rtlCol="0">
            <a:spAutoFit/>
          </a:bodyPr>
          <a:lstStyle/>
          <a:p>
            <a:r>
              <a:rPr lang="zh-CN" altLang="en-US" sz="2000" b="1">
                <a:latin typeface="黑体" panose="02010609060101010101" pitchFamily="2" charset="-122"/>
                <a:ea typeface="黑体" panose="02010609060101010101" pitchFamily="2" charset="-122"/>
              </a:rPr>
              <a:t>表一光从空气斜射入水</a:t>
            </a:r>
            <a:endParaRPr lang="zh-CN" altLang="en-US" sz="2000" b="1">
              <a:latin typeface="黑体" panose="02010609060101010101" pitchFamily="2" charset="-122"/>
              <a:ea typeface="黑体" panose="02010609060101010101" pitchFamily="2" charset="-122"/>
            </a:endParaRPr>
          </a:p>
        </p:txBody>
      </p:sp>
      <p:sp>
        <p:nvSpPr>
          <p:cNvPr id="15" name="文本框 14" title=""/>
          <p:cNvSpPr txBox="1"/>
          <p:nvPr/>
        </p:nvSpPr>
        <p:spPr>
          <a:xfrm>
            <a:off x="4791635" y="2837072"/>
            <a:ext cx="3919818" cy="400110"/>
          </a:xfrm>
          <a:prstGeom prst="rect">
            <a:avLst/>
          </a:prstGeom>
          <a:noFill/>
        </p:spPr>
        <p:txBody>
          <a:bodyPr wrap="square" rtlCol="0">
            <a:spAutoFit/>
          </a:bodyPr>
          <a:lstStyle/>
          <a:p>
            <a:r>
              <a:rPr lang="zh-CN" altLang="en-US" sz="2000" b="1">
                <a:latin typeface="黑体" panose="02010609060101010101" pitchFamily="2" charset="-122"/>
                <a:ea typeface="黑体" panose="02010609060101010101" pitchFamily="2" charset="-122"/>
              </a:rPr>
              <a:t>表二光从空气斜射入玻璃</a:t>
            </a:r>
            <a:endParaRPr lang="zh-CN" altLang="en-US" sz="2000" b="1">
              <a:latin typeface="黑体" panose="02010609060101010101" pitchFamily="2" charset="-122"/>
              <a:ea typeface="黑体" panose="02010609060101010101" pitchFamily="2" charset="-122"/>
            </a:endParaRPr>
          </a:p>
        </p:txBody>
      </p:sp>
    </p:spTree>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文本框 5" title=""/>
          <p:cNvSpPr txBox="1"/>
          <p:nvPr/>
        </p:nvSpPr>
        <p:spPr>
          <a:xfrm>
            <a:off x="608478" y="512038"/>
            <a:ext cx="8249771" cy="1938992"/>
          </a:xfrm>
          <a:prstGeom prst="rect">
            <a:avLst/>
          </a:prstGeom>
          <a:noFill/>
        </p:spPr>
        <p:txBody>
          <a:bodyPr wrap="square">
            <a:spAutoFit/>
          </a:bodyPr>
          <a:lstStyle/>
          <a:p>
            <a:pPr algn="l" fontAlgn="ctr"/>
            <a:r>
              <a:rPr lang="zh-CN" altLang="zh-CN" sz="2400" b="1" kern="100">
                <a:solidFill>
                  <a:srgbClr val="000000"/>
                </a:solidFill>
                <a:effectLst/>
                <a:latin typeface="+mj-lt"/>
                <a:ea typeface="+mj-ea"/>
              </a:rPr>
              <a:t>（</a:t>
            </a:r>
            <a:r>
              <a:rPr lang="en-US" altLang="zh-CN" sz="2400" b="1" kern="100">
                <a:solidFill>
                  <a:srgbClr val="000000"/>
                </a:solidFill>
                <a:effectLst/>
                <a:latin typeface="+mj-lt"/>
                <a:ea typeface="+mj-ea"/>
              </a:rPr>
              <a:t>1</a:t>
            </a:r>
            <a:r>
              <a:rPr lang="zh-CN" altLang="zh-CN" sz="2400" b="1" kern="100">
                <a:solidFill>
                  <a:srgbClr val="000000"/>
                </a:solidFill>
                <a:effectLst/>
                <a:latin typeface="+mj-lt"/>
                <a:ea typeface="+mj-ea"/>
              </a:rPr>
              <a:t>）分析比较实验序号</a:t>
            </a:r>
            <a:r>
              <a:rPr lang="en-US" altLang="zh-CN" sz="2400" b="1" kern="100">
                <a:solidFill>
                  <a:srgbClr val="000000"/>
                </a:solidFill>
                <a:effectLst/>
                <a:latin typeface="+mj-lt"/>
                <a:ea typeface="+mj-ea"/>
              </a:rPr>
              <a:t>1</a:t>
            </a:r>
            <a:r>
              <a:rPr lang="zh-CN" altLang="en-US" sz="2400" b="1" kern="100">
                <a:solidFill>
                  <a:srgbClr val="000000"/>
                </a:solidFill>
                <a:effectLst/>
                <a:latin typeface="+mj-lt"/>
                <a:ea typeface="+mj-ea"/>
              </a:rPr>
              <a:t>、</a:t>
            </a:r>
            <a:r>
              <a:rPr lang="en-US" altLang="zh-CN" sz="2400" b="1" kern="100">
                <a:solidFill>
                  <a:srgbClr val="000000"/>
                </a:solidFill>
                <a:effectLst/>
                <a:latin typeface="+mj-lt"/>
                <a:ea typeface="+mj-ea"/>
              </a:rPr>
              <a:t>2</a:t>
            </a:r>
            <a:r>
              <a:rPr lang="zh-CN" altLang="en-US" sz="2400" b="1" kern="100">
                <a:solidFill>
                  <a:srgbClr val="000000"/>
                </a:solidFill>
                <a:effectLst/>
                <a:latin typeface="+mj-lt"/>
                <a:ea typeface="+mj-ea"/>
              </a:rPr>
              <a:t>、</a:t>
            </a:r>
            <a:r>
              <a:rPr lang="en-US" altLang="zh-CN" sz="2400" b="1" kern="100">
                <a:solidFill>
                  <a:srgbClr val="000000"/>
                </a:solidFill>
                <a:effectLst/>
                <a:latin typeface="+mj-lt"/>
                <a:ea typeface="+mj-ea"/>
              </a:rPr>
              <a:t>3</a:t>
            </a:r>
            <a:r>
              <a:rPr lang="zh-CN" altLang="en-US" sz="2400" b="1" kern="100">
                <a:solidFill>
                  <a:srgbClr val="000000"/>
                </a:solidFill>
                <a:effectLst/>
                <a:latin typeface="+mj-lt"/>
                <a:ea typeface="+mj-ea"/>
              </a:rPr>
              <a:t>、</a:t>
            </a:r>
            <a:r>
              <a:rPr lang="en-US" altLang="zh-CN" sz="2400" b="1" kern="100">
                <a:solidFill>
                  <a:srgbClr val="000000"/>
                </a:solidFill>
                <a:effectLst/>
                <a:latin typeface="+mj-lt"/>
                <a:ea typeface="+mj-ea"/>
              </a:rPr>
              <a:t>4</a:t>
            </a:r>
            <a:r>
              <a:rPr lang="zh-CN" altLang="en-US" sz="2400" b="1" kern="100">
                <a:solidFill>
                  <a:srgbClr val="000000"/>
                </a:solidFill>
                <a:effectLst/>
                <a:latin typeface="+mj-lt"/>
                <a:ea typeface="+mj-ea"/>
              </a:rPr>
              <a:t>、</a:t>
            </a:r>
            <a:r>
              <a:rPr lang="en-US" altLang="zh-CN" sz="2400" b="1" kern="100">
                <a:solidFill>
                  <a:srgbClr val="000000"/>
                </a:solidFill>
                <a:effectLst/>
                <a:latin typeface="+mj-lt"/>
                <a:ea typeface="+mj-ea"/>
              </a:rPr>
              <a:t>5</a:t>
            </a:r>
            <a:r>
              <a:rPr lang="zh-CN" altLang="en-US" sz="2400" b="1" kern="100">
                <a:solidFill>
                  <a:srgbClr val="000000"/>
                </a:solidFill>
                <a:effectLst/>
                <a:latin typeface="+mj-lt"/>
                <a:ea typeface="+mj-ea"/>
              </a:rPr>
              <a:t>、</a:t>
            </a:r>
            <a:r>
              <a:rPr lang="en-US" altLang="zh-CN" sz="2400" b="1" kern="100">
                <a:solidFill>
                  <a:srgbClr val="000000"/>
                </a:solidFill>
                <a:effectLst/>
                <a:latin typeface="+mj-lt"/>
                <a:ea typeface="+mj-ea"/>
              </a:rPr>
              <a:t>6</a:t>
            </a:r>
            <a:r>
              <a:rPr lang="zh-CN" altLang="zh-CN" sz="2400" b="1" kern="100">
                <a:solidFill>
                  <a:srgbClr val="000000"/>
                </a:solidFill>
                <a:effectLst/>
                <a:latin typeface="+mj-lt"/>
                <a:ea typeface="+mj-ea"/>
              </a:rPr>
              <a:t>中的数据可知：当光从空气斜射入其他透明介质时，</a:t>
            </a:r>
            <a:r>
              <a:rPr lang="en-US" altLang="zh-CN" sz="2400" b="1" kern="100">
                <a:solidFill>
                  <a:srgbClr val="000000"/>
                </a:solidFill>
                <a:effectLst/>
                <a:latin typeface="+mj-lt"/>
                <a:ea typeface="+mj-ea"/>
              </a:rPr>
              <a:t>________________</a:t>
            </a:r>
            <a:r>
              <a:rPr lang="zh-CN" altLang="en-US" sz="2400" b="1" kern="100">
                <a:solidFill>
                  <a:srgbClr val="000000"/>
                </a:solidFill>
                <a:effectLst/>
                <a:latin typeface="+mj-lt"/>
                <a:ea typeface="+mj-ea"/>
              </a:rPr>
              <a:t>；</a:t>
            </a:r>
            <a:endParaRPr lang="en-US" altLang="zh-CN" sz="2400" b="1" kern="100">
              <a:solidFill>
                <a:srgbClr val="000000"/>
              </a:solidFill>
              <a:effectLst/>
              <a:latin typeface="+mj-lt"/>
              <a:ea typeface="+mj-ea"/>
            </a:endParaRPr>
          </a:p>
          <a:p>
            <a:pPr algn="l" fontAlgn="ctr"/>
            <a:r>
              <a:rPr lang="zh-CN" altLang="zh-CN" sz="2400" b="1" kern="100">
                <a:solidFill>
                  <a:srgbClr val="000000"/>
                </a:solidFill>
                <a:effectLst/>
                <a:latin typeface="+mj-lt"/>
                <a:ea typeface="+mj-ea"/>
              </a:rPr>
              <a:t>（</a:t>
            </a:r>
            <a:r>
              <a:rPr lang="en-US" altLang="zh-CN" sz="2400" b="1" kern="100">
                <a:solidFill>
                  <a:srgbClr val="000000"/>
                </a:solidFill>
                <a:effectLst/>
                <a:latin typeface="+mj-lt"/>
                <a:ea typeface="+mj-ea"/>
              </a:rPr>
              <a:t>2</a:t>
            </a:r>
            <a:r>
              <a:rPr lang="zh-CN" altLang="zh-CN" sz="2400" b="1" kern="100">
                <a:solidFill>
                  <a:srgbClr val="000000"/>
                </a:solidFill>
                <a:effectLst/>
                <a:latin typeface="+mj-lt"/>
                <a:ea typeface="+mj-ea"/>
              </a:rPr>
              <a:t>）分析比较实验序号</a:t>
            </a:r>
            <a:r>
              <a:rPr lang="en-US" altLang="zh-CN" sz="2400" b="1" kern="100">
                <a:solidFill>
                  <a:srgbClr val="000000"/>
                </a:solidFill>
                <a:effectLst/>
                <a:latin typeface="+mj-lt"/>
                <a:ea typeface="+mj-ea"/>
              </a:rPr>
              <a:t>1</a:t>
            </a:r>
            <a:r>
              <a:rPr lang="zh-CN" altLang="en-US" sz="2400" b="1" kern="100">
                <a:solidFill>
                  <a:srgbClr val="000000"/>
                </a:solidFill>
                <a:effectLst/>
                <a:latin typeface="+mj-lt"/>
                <a:ea typeface="+mj-ea"/>
              </a:rPr>
              <a:t>、</a:t>
            </a:r>
            <a:r>
              <a:rPr lang="en-US" altLang="zh-CN" sz="2400" b="1" kern="100">
                <a:solidFill>
                  <a:srgbClr val="000000"/>
                </a:solidFill>
                <a:effectLst/>
                <a:latin typeface="+mj-lt"/>
                <a:ea typeface="+mj-ea"/>
              </a:rPr>
              <a:t>2</a:t>
            </a:r>
            <a:r>
              <a:rPr lang="zh-CN" altLang="en-US" sz="2400" b="1" kern="100">
                <a:solidFill>
                  <a:srgbClr val="000000"/>
                </a:solidFill>
                <a:effectLst/>
                <a:latin typeface="+mj-lt"/>
                <a:ea typeface="+mj-ea"/>
              </a:rPr>
              <a:t>、</a:t>
            </a:r>
            <a:r>
              <a:rPr lang="en-US" altLang="zh-CN" sz="2400" b="1" kern="100">
                <a:solidFill>
                  <a:srgbClr val="000000"/>
                </a:solidFill>
                <a:effectLst/>
                <a:latin typeface="+mj-lt"/>
                <a:ea typeface="+mj-ea"/>
              </a:rPr>
              <a:t>3</a:t>
            </a:r>
            <a:r>
              <a:rPr lang="zh-CN" altLang="zh-CN" sz="2400" b="1" kern="100">
                <a:solidFill>
                  <a:srgbClr val="000000"/>
                </a:solidFill>
                <a:effectLst/>
                <a:latin typeface="+mj-lt"/>
                <a:ea typeface="+mj-ea"/>
              </a:rPr>
              <a:t>或</a:t>
            </a:r>
            <a:r>
              <a:rPr lang="en-US" altLang="zh-CN" sz="2400" b="1" kern="100">
                <a:solidFill>
                  <a:srgbClr val="000000"/>
                </a:solidFill>
                <a:effectLst/>
                <a:latin typeface="+mj-lt"/>
                <a:ea typeface="+mj-ea"/>
              </a:rPr>
              <a:t>4</a:t>
            </a:r>
            <a:r>
              <a:rPr lang="zh-CN" altLang="en-US" sz="2400" b="1" kern="100">
                <a:solidFill>
                  <a:srgbClr val="000000"/>
                </a:solidFill>
                <a:effectLst/>
                <a:latin typeface="+mj-lt"/>
                <a:ea typeface="+mj-ea"/>
              </a:rPr>
              <a:t>、</a:t>
            </a:r>
            <a:r>
              <a:rPr lang="en-US" altLang="zh-CN" sz="2400" b="1" kern="100">
                <a:solidFill>
                  <a:srgbClr val="000000"/>
                </a:solidFill>
                <a:effectLst/>
                <a:latin typeface="+mj-lt"/>
                <a:ea typeface="+mj-ea"/>
              </a:rPr>
              <a:t>5</a:t>
            </a:r>
            <a:r>
              <a:rPr lang="zh-CN" altLang="en-US" sz="2400" b="1" kern="100">
                <a:solidFill>
                  <a:srgbClr val="000000"/>
                </a:solidFill>
                <a:effectLst/>
                <a:latin typeface="+mj-lt"/>
                <a:ea typeface="+mj-ea"/>
              </a:rPr>
              <a:t>、</a:t>
            </a:r>
            <a:r>
              <a:rPr lang="en-US" altLang="zh-CN" sz="2400" b="1" kern="100">
                <a:solidFill>
                  <a:srgbClr val="000000"/>
                </a:solidFill>
                <a:effectLst/>
                <a:latin typeface="+mj-lt"/>
                <a:ea typeface="+mj-ea"/>
              </a:rPr>
              <a:t>6</a:t>
            </a:r>
            <a:r>
              <a:rPr lang="zh-CN" altLang="zh-CN" sz="2400" b="1" kern="100">
                <a:solidFill>
                  <a:srgbClr val="000000"/>
                </a:solidFill>
                <a:effectLst/>
                <a:latin typeface="+mj-lt"/>
                <a:ea typeface="+mj-ea"/>
              </a:rPr>
              <a:t>中的数据可知：</a:t>
            </a:r>
            <a:r>
              <a:rPr lang="en-US" altLang="zh-CN" sz="2400" b="1" kern="100">
                <a:solidFill>
                  <a:srgbClr val="000000"/>
                </a:solidFill>
                <a:latin typeface="+mj-lt"/>
                <a:ea typeface="+mj-ea"/>
              </a:rPr>
              <a:t>________________________________________________</a:t>
            </a:r>
            <a:endParaRPr lang="en-US" altLang="zh-CN" sz="2400" b="1" kern="100">
              <a:solidFill>
                <a:srgbClr val="000000"/>
              </a:solidFill>
              <a:latin typeface="+mj-lt"/>
              <a:ea typeface="+mj-ea"/>
            </a:endParaRPr>
          </a:p>
          <a:p>
            <a:pPr algn="l" fontAlgn="ctr"/>
            <a:r>
              <a:rPr lang="en-US" altLang="zh-CN" sz="2400" b="1" kern="100">
                <a:solidFill>
                  <a:srgbClr val="000000"/>
                </a:solidFill>
                <a:effectLst/>
                <a:latin typeface="+mj-lt"/>
                <a:ea typeface="+mj-ea"/>
              </a:rPr>
              <a:t>_______________________________________________</a:t>
            </a:r>
            <a:r>
              <a:rPr lang="zh-CN" altLang="zh-CN" sz="2400" b="1" kern="100">
                <a:solidFill>
                  <a:srgbClr val="000000"/>
                </a:solidFill>
                <a:effectLst/>
                <a:latin typeface="+mj-lt"/>
                <a:ea typeface="+mj-ea"/>
              </a:rPr>
              <a:t>；</a:t>
            </a:r>
            <a:endParaRPr lang="zh-CN" altLang="zh-CN" sz="2400" b="1" kern="100">
              <a:effectLst/>
              <a:latin typeface="+mj-lt"/>
              <a:ea typeface="+mj-ea"/>
            </a:endParaRPr>
          </a:p>
        </p:txBody>
      </p:sp>
      <p:sp>
        <p:nvSpPr>
          <p:cNvPr id="11" name="文本框 10" title=""/>
          <p:cNvSpPr txBox="1"/>
          <p:nvPr/>
        </p:nvSpPr>
        <p:spPr>
          <a:xfrm>
            <a:off x="5458385" y="849775"/>
            <a:ext cx="2716306" cy="461665"/>
          </a:xfrm>
          <a:prstGeom prst="rect">
            <a:avLst/>
          </a:prstGeom>
          <a:noFill/>
        </p:spPr>
        <p:txBody>
          <a:bodyPr wrap="square" rtlCol="0">
            <a:spAutoFit/>
          </a:bodyPr>
          <a:lstStyle/>
          <a:p>
            <a:r>
              <a:rPr lang="zh-CN" altLang="en-US" sz="2400" b="1">
                <a:solidFill>
                  <a:srgbClr val="FF0000"/>
                </a:solidFill>
                <a:latin typeface="黑体" panose="02010609060101010101" pitchFamily="2" charset="-122"/>
                <a:ea typeface="黑体" panose="02010609060101010101" pitchFamily="2" charset="-122"/>
              </a:rPr>
              <a:t>折射角小于入射角</a:t>
            </a:r>
            <a:endParaRPr lang="zh-CN" altLang="en-US" sz="2400"/>
          </a:p>
        </p:txBody>
      </p:sp>
      <p:sp>
        <p:nvSpPr>
          <p:cNvPr id="16" name="文本框 15" title=""/>
          <p:cNvSpPr txBox="1"/>
          <p:nvPr/>
        </p:nvSpPr>
        <p:spPr>
          <a:xfrm>
            <a:off x="608478" y="1535850"/>
            <a:ext cx="7519148" cy="461665"/>
          </a:xfrm>
          <a:prstGeom prst="rect">
            <a:avLst/>
          </a:prstGeom>
          <a:noFill/>
        </p:spPr>
        <p:txBody>
          <a:bodyPr wrap="square">
            <a:spAutoFit/>
          </a:bodyPr>
          <a:lstStyle/>
          <a:p>
            <a:r>
              <a:rPr lang="zh-CN" altLang="zh-CN" sz="2400" b="1" kern="100">
                <a:solidFill>
                  <a:srgbClr val="FF0000"/>
                </a:solidFill>
                <a:effectLst/>
                <a:latin typeface="黑体" panose="02010609060101010101" pitchFamily="2" charset="-122"/>
                <a:ea typeface="黑体" panose="02010609060101010101" pitchFamily="2" charset="-122"/>
                <a:cs typeface="Times New Roman" panose="02020603050405020304" pitchFamily="18" charset="0"/>
              </a:rPr>
              <a:t>当光从空气斜射入其他透明介质时，随着入射角的</a:t>
            </a:r>
            <a:r>
              <a:rPr lang="zh-CN" altLang="en-US" sz="2400" b="1" kern="100">
                <a:solidFill>
                  <a:srgbClr val="FF0000"/>
                </a:solidFill>
                <a:effectLst/>
                <a:latin typeface="黑体" panose="02010609060101010101" pitchFamily="2" charset="-122"/>
                <a:ea typeface="黑体" panose="02010609060101010101" pitchFamily="2" charset="-122"/>
                <a:cs typeface="Times New Roman" panose="02020603050405020304" pitchFamily="18" charset="0"/>
              </a:rPr>
              <a:t>增</a:t>
            </a:r>
            <a:endParaRPr lang="zh-CN" altLang="en-US" sz="2400" b="1">
              <a:solidFill>
                <a:srgbClr val="FF0000"/>
              </a:solidFill>
              <a:latin typeface="黑体" panose="02010609060101010101" pitchFamily="2" charset="-122"/>
              <a:ea typeface="黑体" panose="02010609060101010101" pitchFamily="2" charset="-122"/>
            </a:endParaRPr>
          </a:p>
        </p:txBody>
      </p:sp>
      <p:sp>
        <p:nvSpPr>
          <p:cNvPr id="18" name="文本框 17" title=""/>
          <p:cNvSpPr txBox="1"/>
          <p:nvPr/>
        </p:nvSpPr>
        <p:spPr>
          <a:xfrm>
            <a:off x="657784" y="1936219"/>
            <a:ext cx="8178054" cy="461665"/>
          </a:xfrm>
          <a:prstGeom prst="rect">
            <a:avLst/>
          </a:prstGeom>
          <a:noFill/>
        </p:spPr>
        <p:txBody>
          <a:bodyPr wrap="square">
            <a:spAutoFit/>
          </a:bodyPr>
          <a:lstStyle/>
          <a:p>
            <a:r>
              <a:rPr lang="zh-CN" altLang="zh-CN" sz="2400" b="1" kern="100">
                <a:solidFill>
                  <a:srgbClr val="FF0000"/>
                </a:solidFill>
                <a:effectLst/>
                <a:latin typeface="黑体" panose="02010609060101010101" pitchFamily="2" charset="-122"/>
                <a:ea typeface="黑体" panose="02010609060101010101" pitchFamily="2" charset="-122"/>
                <a:cs typeface="Times New Roman" panose="02020603050405020304" pitchFamily="18" charset="0"/>
              </a:rPr>
              <a:t>大，折射角也会随之增大，但折射角始终小于入射角</a:t>
            </a:r>
            <a:endParaRPr lang="zh-CN" altLang="en-US" sz="2400"/>
          </a:p>
        </p:txBody>
      </p:sp>
      <p:graphicFrame>
        <p:nvGraphicFramePr>
          <p:cNvPr id="19" name="表格 18" title=""/>
          <p:cNvGraphicFramePr>
            <a:graphicFrameLocks noGrp="1"/>
          </p:cNvGraphicFramePr>
          <p:nvPr/>
        </p:nvGraphicFramePr>
        <p:xfrm>
          <a:off x="692523" y="3292315"/>
          <a:ext cx="3771900" cy="1648312"/>
        </p:xfrm>
        <a:graphic>
          <a:graphicData uri="http://schemas.openxmlformats.org/drawingml/2006/table">
            <a:tbl>
              <a:tblPr firstRow="1" bandRow="1">
                <a:tableStyleId>{5C22544A-7EE6-4342-B048-85BDC9FD1C3A}</a:tableStyleId>
              </a:tblPr>
              <a:tblGrid>
                <a:gridCol w="1416385"/>
                <a:gridCol w="1221105"/>
                <a:gridCol w="1134410"/>
              </a:tblGrid>
              <a:tr h="412078">
                <a:tc>
                  <a:txBody>
                    <a:bodyPr vert="horz" wrap="square"/>
                    <a:lstStyle/>
                    <a:p>
                      <a:pPr algn="ctr"/>
                      <a:r>
                        <a:rPr lang="zh-CN" altLang="en-US" sz="2000" b="1">
                          <a:solidFill>
                            <a:schemeClr val="tx1"/>
                          </a:solidFill>
                        </a:rPr>
                        <a:t>实验序号</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r>
                        <a:rPr lang="zh-CN" altLang="en-US" sz="2000" b="1">
                          <a:solidFill>
                            <a:schemeClr val="tx1"/>
                          </a:solidFill>
                        </a:rPr>
                        <a:t>入射角</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r>
                        <a:rPr lang="zh-CN" altLang="en-US" sz="2000" b="1">
                          <a:solidFill>
                            <a:schemeClr val="tx1"/>
                          </a:solidFill>
                        </a:rPr>
                        <a:t>折射角</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12078">
                <a:tc>
                  <a:txBody>
                    <a:bodyPr vert="horz" wrap="square"/>
                    <a:lstStyle/>
                    <a:p>
                      <a:pPr algn="ctr"/>
                      <a:r>
                        <a:rPr lang="en-US" altLang="zh-CN" sz="2000" b="1">
                          <a:solidFill>
                            <a:schemeClr val="tx1"/>
                          </a:solidFill>
                        </a:rPr>
                        <a:t>1</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r>
                        <a:rPr lang="en-US" altLang="zh-CN" sz="2000" b="1">
                          <a:solidFill>
                            <a:schemeClr val="tx1"/>
                          </a:solidFill>
                        </a:rPr>
                        <a:t>30°</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r>
                        <a:rPr lang="en-US" altLang="zh-CN" sz="2000" b="1">
                          <a:solidFill>
                            <a:schemeClr val="tx1"/>
                          </a:solidFill>
                        </a:rPr>
                        <a:t>22°</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12078">
                <a:tc>
                  <a:txBody>
                    <a:bodyPr vert="horz" wrap="square"/>
                    <a:lstStyle/>
                    <a:p>
                      <a:pPr algn="ctr"/>
                      <a:r>
                        <a:rPr lang="en-US" altLang="zh-CN" sz="2000" b="1">
                          <a:solidFill>
                            <a:schemeClr val="tx1"/>
                          </a:solidFill>
                        </a:rPr>
                        <a:t>2</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r>
                        <a:rPr lang="en-US" altLang="zh-CN" sz="2000" b="1">
                          <a:solidFill>
                            <a:schemeClr val="tx1"/>
                          </a:solidFill>
                        </a:rPr>
                        <a:t>45°</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r>
                        <a:rPr lang="en-US" altLang="zh-CN" sz="2000" b="1">
                          <a:solidFill>
                            <a:schemeClr val="tx1"/>
                          </a:solidFill>
                        </a:rPr>
                        <a:t>32°</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12078">
                <a:tc>
                  <a:txBody>
                    <a:bodyPr vert="horz" wrap="square"/>
                    <a:lstStyle/>
                    <a:p>
                      <a:pPr algn="ctr"/>
                      <a:r>
                        <a:rPr lang="en-US" altLang="zh-CN" sz="2000" b="1">
                          <a:solidFill>
                            <a:schemeClr val="tx1"/>
                          </a:solidFill>
                        </a:rPr>
                        <a:t>3</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r>
                        <a:rPr lang="en-US" altLang="zh-CN" sz="2000" b="1">
                          <a:solidFill>
                            <a:schemeClr val="tx1"/>
                          </a:solidFill>
                        </a:rPr>
                        <a:t>60°</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r>
                        <a:rPr lang="en-US" altLang="zh-CN" sz="2000" b="1">
                          <a:solidFill>
                            <a:schemeClr val="tx1"/>
                          </a:solidFill>
                        </a:rPr>
                        <a:t>41°</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20" name="表格 19" title=""/>
          <p:cNvGraphicFramePr>
            <a:graphicFrameLocks noGrp="1"/>
          </p:cNvGraphicFramePr>
          <p:nvPr/>
        </p:nvGraphicFramePr>
        <p:xfrm>
          <a:off x="4791635" y="3292315"/>
          <a:ext cx="3771900" cy="1648312"/>
        </p:xfrm>
        <a:graphic>
          <a:graphicData uri="http://schemas.openxmlformats.org/drawingml/2006/table">
            <a:tbl>
              <a:tblPr firstRow="1" bandRow="1">
                <a:tableStyleId>{5C22544A-7EE6-4342-B048-85BDC9FD1C3A}</a:tableStyleId>
              </a:tblPr>
              <a:tblGrid>
                <a:gridCol w="1416385"/>
                <a:gridCol w="1221105"/>
                <a:gridCol w="1134410"/>
              </a:tblGrid>
              <a:tr h="412078">
                <a:tc>
                  <a:txBody>
                    <a:bodyPr vert="horz" wrap="square"/>
                    <a:lstStyle/>
                    <a:p>
                      <a:pPr algn="ctr"/>
                      <a:r>
                        <a:rPr lang="zh-CN" altLang="en-US" sz="2000" b="1">
                          <a:solidFill>
                            <a:schemeClr val="tx1"/>
                          </a:solidFill>
                        </a:rPr>
                        <a:t>实验序号</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r>
                        <a:rPr lang="zh-CN" altLang="en-US" sz="2000" b="1">
                          <a:solidFill>
                            <a:schemeClr val="tx1"/>
                          </a:solidFill>
                        </a:rPr>
                        <a:t>入射角</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r>
                        <a:rPr lang="zh-CN" altLang="en-US" sz="2000" b="1">
                          <a:solidFill>
                            <a:schemeClr val="tx1"/>
                          </a:solidFill>
                        </a:rPr>
                        <a:t>折射角</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12078">
                <a:tc>
                  <a:txBody>
                    <a:bodyPr vert="horz" wrap="square"/>
                    <a:lstStyle/>
                    <a:p>
                      <a:pPr algn="ctr"/>
                      <a:r>
                        <a:rPr lang="en-US" altLang="zh-CN" sz="2000" b="1">
                          <a:solidFill>
                            <a:schemeClr val="tx1"/>
                          </a:solidFill>
                        </a:rPr>
                        <a:t>4</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r>
                        <a:rPr lang="en-US" altLang="zh-CN" sz="2000" b="1">
                          <a:solidFill>
                            <a:schemeClr val="tx1"/>
                          </a:solidFill>
                        </a:rPr>
                        <a:t>30°</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r>
                        <a:rPr lang="en-US" altLang="zh-CN" sz="2000" b="1">
                          <a:solidFill>
                            <a:schemeClr val="tx1"/>
                          </a:solidFill>
                        </a:rPr>
                        <a:t>19°</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12078">
                <a:tc>
                  <a:txBody>
                    <a:bodyPr vert="horz" wrap="square"/>
                    <a:lstStyle/>
                    <a:p>
                      <a:pPr algn="ctr"/>
                      <a:r>
                        <a:rPr lang="en-US" altLang="zh-CN" sz="2000" b="1">
                          <a:solidFill>
                            <a:schemeClr val="tx1"/>
                          </a:solidFill>
                        </a:rPr>
                        <a:t>5</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r>
                        <a:rPr lang="en-US" altLang="zh-CN" sz="2000" b="1">
                          <a:solidFill>
                            <a:schemeClr val="tx1"/>
                          </a:solidFill>
                        </a:rPr>
                        <a:t>45°</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r>
                        <a:rPr lang="en-US" altLang="zh-CN" sz="2000" b="1">
                          <a:solidFill>
                            <a:schemeClr val="tx1"/>
                          </a:solidFill>
                        </a:rPr>
                        <a:t>28°</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12078">
                <a:tc>
                  <a:txBody>
                    <a:bodyPr vert="horz" wrap="square"/>
                    <a:lstStyle/>
                    <a:p>
                      <a:pPr algn="ctr"/>
                      <a:r>
                        <a:rPr lang="en-US" altLang="zh-CN" sz="2000" b="1">
                          <a:solidFill>
                            <a:schemeClr val="tx1"/>
                          </a:solidFill>
                        </a:rPr>
                        <a:t>6</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r>
                        <a:rPr lang="en-US" altLang="zh-CN" sz="2000" b="1">
                          <a:solidFill>
                            <a:schemeClr val="tx1"/>
                          </a:solidFill>
                        </a:rPr>
                        <a:t>60°</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r>
                        <a:rPr lang="en-US" altLang="zh-CN" sz="2000" b="1">
                          <a:solidFill>
                            <a:schemeClr val="tx1"/>
                          </a:solidFill>
                        </a:rPr>
                        <a:t>35°</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1" name="文本框 20" title=""/>
          <p:cNvSpPr txBox="1"/>
          <p:nvPr/>
        </p:nvSpPr>
        <p:spPr>
          <a:xfrm>
            <a:off x="773205" y="2834750"/>
            <a:ext cx="3919818" cy="400110"/>
          </a:xfrm>
          <a:prstGeom prst="rect">
            <a:avLst/>
          </a:prstGeom>
          <a:noFill/>
        </p:spPr>
        <p:txBody>
          <a:bodyPr wrap="square" rtlCol="0">
            <a:spAutoFit/>
          </a:bodyPr>
          <a:lstStyle/>
          <a:p>
            <a:r>
              <a:rPr lang="zh-CN" altLang="en-US" sz="2000" b="1">
                <a:latin typeface="黑体" panose="02010609060101010101" pitchFamily="2" charset="-122"/>
                <a:ea typeface="黑体" panose="02010609060101010101" pitchFamily="2" charset="-122"/>
              </a:rPr>
              <a:t>表一光从空气斜射入水</a:t>
            </a:r>
            <a:endParaRPr lang="zh-CN" altLang="en-US" sz="2000" b="1">
              <a:latin typeface="黑体" panose="02010609060101010101" pitchFamily="2" charset="-122"/>
              <a:ea typeface="黑体" panose="02010609060101010101" pitchFamily="2" charset="-122"/>
            </a:endParaRPr>
          </a:p>
        </p:txBody>
      </p:sp>
      <p:sp>
        <p:nvSpPr>
          <p:cNvPr id="22" name="文本框 21" title=""/>
          <p:cNvSpPr txBox="1"/>
          <p:nvPr/>
        </p:nvSpPr>
        <p:spPr>
          <a:xfrm>
            <a:off x="4791635" y="2837072"/>
            <a:ext cx="3919818" cy="400110"/>
          </a:xfrm>
          <a:prstGeom prst="rect">
            <a:avLst/>
          </a:prstGeom>
          <a:noFill/>
        </p:spPr>
        <p:txBody>
          <a:bodyPr wrap="square" rtlCol="0">
            <a:spAutoFit/>
          </a:bodyPr>
          <a:lstStyle/>
          <a:p>
            <a:r>
              <a:rPr lang="zh-CN" altLang="en-US" sz="2000" b="1">
                <a:latin typeface="黑体" panose="02010609060101010101" pitchFamily="2" charset="-122"/>
                <a:ea typeface="黑体" panose="02010609060101010101" pitchFamily="2" charset="-122"/>
              </a:rPr>
              <a:t>表二光从空气斜射入玻璃</a:t>
            </a:r>
            <a:endParaRPr lang="zh-CN" altLang="en-US" sz="2000" b="1">
              <a:latin typeface="黑体" panose="02010609060101010101" pitchFamily="2" charset="-122"/>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8"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2" name="表格 1" title=""/>
          <p:cNvGraphicFramePr>
            <a:graphicFrameLocks noGrp="1"/>
          </p:cNvGraphicFramePr>
          <p:nvPr/>
        </p:nvGraphicFramePr>
        <p:xfrm>
          <a:off x="692523" y="3292315"/>
          <a:ext cx="3771900" cy="1648312"/>
        </p:xfrm>
        <a:graphic>
          <a:graphicData uri="http://schemas.openxmlformats.org/drawingml/2006/table">
            <a:tbl>
              <a:tblPr firstRow="1" bandRow="1">
                <a:tableStyleId>{5C22544A-7EE6-4342-B048-85BDC9FD1C3A}</a:tableStyleId>
              </a:tblPr>
              <a:tblGrid>
                <a:gridCol w="1416385"/>
                <a:gridCol w="1221105"/>
                <a:gridCol w="1134410"/>
              </a:tblGrid>
              <a:tr h="412078">
                <a:tc>
                  <a:txBody>
                    <a:bodyPr vert="horz" wrap="square"/>
                    <a:lstStyle/>
                    <a:p>
                      <a:pPr algn="ctr"/>
                      <a:r>
                        <a:rPr lang="zh-CN" altLang="en-US" sz="2000" b="1">
                          <a:solidFill>
                            <a:schemeClr val="tx1"/>
                          </a:solidFill>
                        </a:rPr>
                        <a:t>实验序号</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r>
                        <a:rPr lang="zh-CN" altLang="en-US" sz="2000" b="1">
                          <a:solidFill>
                            <a:schemeClr val="tx1"/>
                          </a:solidFill>
                        </a:rPr>
                        <a:t>入射角</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r>
                        <a:rPr lang="zh-CN" altLang="en-US" sz="2000" b="1">
                          <a:solidFill>
                            <a:schemeClr val="tx1"/>
                          </a:solidFill>
                        </a:rPr>
                        <a:t>折射角</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12078">
                <a:tc>
                  <a:txBody>
                    <a:bodyPr vert="horz" wrap="square"/>
                    <a:lstStyle/>
                    <a:p>
                      <a:pPr algn="ctr"/>
                      <a:r>
                        <a:rPr lang="en-US" altLang="zh-CN" sz="2000" b="1">
                          <a:solidFill>
                            <a:schemeClr val="tx1"/>
                          </a:solidFill>
                        </a:rPr>
                        <a:t>1</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r>
                        <a:rPr lang="en-US" altLang="zh-CN" sz="2000" b="1">
                          <a:solidFill>
                            <a:schemeClr val="tx1"/>
                          </a:solidFill>
                        </a:rPr>
                        <a:t>30°</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r>
                        <a:rPr lang="en-US" altLang="zh-CN" sz="2000" b="1">
                          <a:solidFill>
                            <a:schemeClr val="tx1"/>
                          </a:solidFill>
                        </a:rPr>
                        <a:t>22°</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12078">
                <a:tc>
                  <a:txBody>
                    <a:bodyPr vert="horz" wrap="square"/>
                    <a:lstStyle/>
                    <a:p>
                      <a:pPr algn="ctr"/>
                      <a:r>
                        <a:rPr lang="en-US" altLang="zh-CN" sz="2000" b="1">
                          <a:solidFill>
                            <a:schemeClr val="tx1"/>
                          </a:solidFill>
                        </a:rPr>
                        <a:t>2</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r>
                        <a:rPr lang="en-US" altLang="zh-CN" sz="2000" b="1">
                          <a:solidFill>
                            <a:schemeClr val="tx1"/>
                          </a:solidFill>
                        </a:rPr>
                        <a:t>45°</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r>
                        <a:rPr lang="en-US" altLang="zh-CN" sz="2000" b="1">
                          <a:solidFill>
                            <a:schemeClr val="tx1"/>
                          </a:solidFill>
                        </a:rPr>
                        <a:t>32°</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12078">
                <a:tc>
                  <a:txBody>
                    <a:bodyPr vert="horz" wrap="square"/>
                    <a:lstStyle/>
                    <a:p>
                      <a:pPr algn="ctr"/>
                      <a:r>
                        <a:rPr lang="en-US" altLang="zh-CN" sz="2000" b="1">
                          <a:solidFill>
                            <a:schemeClr val="tx1"/>
                          </a:solidFill>
                        </a:rPr>
                        <a:t>3</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r>
                        <a:rPr lang="en-US" altLang="zh-CN" sz="2000" b="1">
                          <a:solidFill>
                            <a:schemeClr val="tx1"/>
                          </a:solidFill>
                        </a:rPr>
                        <a:t>60°</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r>
                        <a:rPr lang="en-US" altLang="zh-CN" sz="2000" b="1">
                          <a:solidFill>
                            <a:schemeClr val="tx1"/>
                          </a:solidFill>
                        </a:rPr>
                        <a:t>41°</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3" name="表格 2" title=""/>
          <p:cNvGraphicFramePr>
            <a:graphicFrameLocks noGrp="1"/>
          </p:cNvGraphicFramePr>
          <p:nvPr/>
        </p:nvGraphicFramePr>
        <p:xfrm>
          <a:off x="4791635" y="3292315"/>
          <a:ext cx="3771900" cy="1648312"/>
        </p:xfrm>
        <a:graphic>
          <a:graphicData uri="http://schemas.openxmlformats.org/drawingml/2006/table">
            <a:tbl>
              <a:tblPr firstRow="1" bandRow="1">
                <a:tableStyleId>{5C22544A-7EE6-4342-B048-85BDC9FD1C3A}</a:tableStyleId>
              </a:tblPr>
              <a:tblGrid>
                <a:gridCol w="1416385"/>
                <a:gridCol w="1221105"/>
                <a:gridCol w="1134410"/>
              </a:tblGrid>
              <a:tr h="412078">
                <a:tc>
                  <a:txBody>
                    <a:bodyPr vert="horz" wrap="square"/>
                    <a:lstStyle/>
                    <a:p>
                      <a:pPr algn="ctr"/>
                      <a:r>
                        <a:rPr lang="zh-CN" altLang="en-US" sz="2000" b="1">
                          <a:solidFill>
                            <a:schemeClr val="tx1"/>
                          </a:solidFill>
                        </a:rPr>
                        <a:t>实验序号</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r>
                        <a:rPr lang="zh-CN" altLang="en-US" sz="2000" b="1">
                          <a:solidFill>
                            <a:schemeClr val="tx1"/>
                          </a:solidFill>
                        </a:rPr>
                        <a:t>入射角</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r>
                        <a:rPr lang="zh-CN" altLang="en-US" sz="2000" b="1">
                          <a:solidFill>
                            <a:schemeClr val="tx1"/>
                          </a:solidFill>
                        </a:rPr>
                        <a:t>折射角</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12078">
                <a:tc>
                  <a:txBody>
                    <a:bodyPr vert="horz" wrap="square"/>
                    <a:lstStyle/>
                    <a:p>
                      <a:pPr algn="ctr"/>
                      <a:r>
                        <a:rPr lang="en-US" altLang="zh-CN" sz="2000" b="1">
                          <a:solidFill>
                            <a:schemeClr val="tx1"/>
                          </a:solidFill>
                        </a:rPr>
                        <a:t>4</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r>
                        <a:rPr lang="en-US" altLang="zh-CN" sz="2000" b="1">
                          <a:solidFill>
                            <a:schemeClr val="tx1"/>
                          </a:solidFill>
                        </a:rPr>
                        <a:t>30°</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r>
                        <a:rPr lang="en-US" altLang="zh-CN" sz="2000" b="1">
                          <a:solidFill>
                            <a:schemeClr val="tx1"/>
                          </a:solidFill>
                        </a:rPr>
                        <a:t>19°</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12078">
                <a:tc>
                  <a:txBody>
                    <a:bodyPr vert="horz" wrap="square"/>
                    <a:lstStyle/>
                    <a:p>
                      <a:pPr algn="ctr"/>
                      <a:r>
                        <a:rPr lang="en-US" altLang="zh-CN" sz="2000" b="1">
                          <a:solidFill>
                            <a:schemeClr val="tx1"/>
                          </a:solidFill>
                        </a:rPr>
                        <a:t>5</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r>
                        <a:rPr lang="en-US" altLang="zh-CN" sz="2000" b="1">
                          <a:solidFill>
                            <a:schemeClr val="tx1"/>
                          </a:solidFill>
                        </a:rPr>
                        <a:t>45°</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r>
                        <a:rPr lang="en-US" altLang="zh-CN" sz="2000" b="1">
                          <a:solidFill>
                            <a:schemeClr val="tx1"/>
                          </a:solidFill>
                        </a:rPr>
                        <a:t>28°</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12078">
                <a:tc>
                  <a:txBody>
                    <a:bodyPr vert="horz" wrap="square"/>
                    <a:lstStyle/>
                    <a:p>
                      <a:pPr algn="ctr"/>
                      <a:r>
                        <a:rPr lang="en-US" altLang="zh-CN" sz="2000" b="1">
                          <a:solidFill>
                            <a:schemeClr val="tx1"/>
                          </a:solidFill>
                        </a:rPr>
                        <a:t>6</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r>
                        <a:rPr lang="en-US" altLang="zh-CN" sz="2000" b="1">
                          <a:solidFill>
                            <a:schemeClr val="tx1"/>
                          </a:solidFill>
                        </a:rPr>
                        <a:t>60°</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r>
                        <a:rPr lang="en-US" altLang="zh-CN" sz="2000" b="1">
                          <a:solidFill>
                            <a:schemeClr val="tx1"/>
                          </a:solidFill>
                        </a:rPr>
                        <a:t>35°</a:t>
                      </a:r>
                      <a:endParaRPr lang="zh-CN"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文本框 3" title=""/>
          <p:cNvSpPr txBox="1"/>
          <p:nvPr/>
        </p:nvSpPr>
        <p:spPr>
          <a:xfrm>
            <a:off x="773205" y="2834750"/>
            <a:ext cx="3919818" cy="400110"/>
          </a:xfrm>
          <a:prstGeom prst="rect">
            <a:avLst/>
          </a:prstGeom>
          <a:noFill/>
        </p:spPr>
        <p:txBody>
          <a:bodyPr wrap="square" rtlCol="0">
            <a:spAutoFit/>
          </a:bodyPr>
          <a:lstStyle/>
          <a:p>
            <a:r>
              <a:rPr lang="zh-CN" altLang="en-US" sz="2000" b="1">
                <a:latin typeface="黑体" panose="02010609060101010101" pitchFamily="2" charset="-122"/>
                <a:ea typeface="黑体" panose="02010609060101010101" pitchFamily="2" charset="-122"/>
              </a:rPr>
              <a:t>表一光从空气斜射入水</a:t>
            </a:r>
            <a:endParaRPr lang="zh-CN" altLang="en-US" sz="2000" b="1">
              <a:latin typeface="黑体" panose="02010609060101010101" pitchFamily="2" charset="-122"/>
              <a:ea typeface="黑体" panose="02010609060101010101" pitchFamily="2" charset="-122"/>
            </a:endParaRPr>
          </a:p>
        </p:txBody>
      </p:sp>
      <p:sp>
        <p:nvSpPr>
          <p:cNvPr id="5" name="文本框 4" title=""/>
          <p:cNvSpPr txBox="1"/>
          <p:nvPr/>
        </p:nvSpPr>
        <p:spPr>
          <a:xfrm>
            <a:off x="4791635" y="2837072"/>
            <a:ext cx="3919818" cy="400110"/>
          </a:xfrm>
          <a:prstGeom prst="rect">
            <a:avLst/>
          </a:prstGeom>
          <a:noFill/>
        </p:spPr>
        <p:txBody>
          <a:bodyPr wrap="square" rtlCol="0">
            <a:spAutoFit/>
          </a:bodyPr>
          <a:lstStyle/>
          <a:p>
            <a:r>
              <a:rPr lang="zh-CN" altLang="en-US" sz="2000" b="1">
                <a:latin typeface="黑体" panose="02010609060101010101" pitchFamily="2" charset="-122"/>
                <a:ea typeface="黑体" panose="02010609060101010101" pitchFamily="2" charset="-122"/>
              </a:rPr>
              <a:t>表二光从空气斜射入玻璃</a:t>
            </a:r>
            <a:endParaRPr lang="zh-CN" altLang="en-US" sz="2000" b="1">
              <a:latin typeface="黑体" panose="02010609060101010101" pitchFamily="2" charset="-122"/>
              <a:ea typeface="黑体" panose="02010609060101010101" pitchFamily="2" charset="-122"/>
            </a:endParaRPr>
          </a:p>
        </p:txBody>
      </p:sp>
      <p:sp>
        <p:nvSpPr>
          <p:cNvPr id="8" name="文本框 7" title=""/>
          <p:cNvSpPr txBox="1"/>
          <p:nvPr/>
        </p:nvSpPr>
        <p:spPr>
          <a:xfrm>
            <a:off x="445995" y="126653"/>
            <a:ext cx="7931523" cy="2677656"/>
          </a:xfrm>
          <a:prstGeom prst="rect">
            <a:avLst/>
          </a:prstGeom>
          <a:noFill/>
        </p:spPr>
        <p:txBody>
          <a:bodyPr wrap="square">
            <a:spAutoFit/>
          </a:bodyPr>
          <a:lstStyle/>
          <a:p>
            <a:pPr fontAlgn="ctr"/>
            <a:r>
              <a:rPr lang="zh-CN" altLang="zh-CN" sz="2400" b="1" kern="100">
                <a:solidFill>
                  <a:srgbClr val="000000"/>
                </a:solidFill>
                <a:effectLst/>
                <a:latin typeface="+mj-lt"/>
                <a:ea typeface="+mj-ea"/>
              </a:rPr>
              <a:t>（</a:t>
            </a:r>
            <a:r>
              <a:rPr lang="en-US" altLang="zh-CN" sz="2400" b="1" kern="100">
                <a:solidFill>
                  <a:srgbClr val="000000"/>
                </a:solidFill>
                <a:effectLst/>
                <a:latin typeface="+mj-lt"/>
                <a:ea typeface="+mj-ea"/>
              </a:rPr>
              <a:t>3</a:t>
            </a:r>
            <a:r>
              <a:rPr lang="zh-CN" altLang="zh-CN" sz="2400" b="1" kern="100">
                <a:solidFill>
                  <a:srgbClr val="000000"/>
                </a:solidFill>
                <a:effectLst/>
                <a:latin typeface="+mj-lt"/>
                <a:ea typeface="+mj-ea"/>
              </a:rPr>
              <a:t>）分析比较实验序号</a:t>
            </a:r>
            <a:r>
              <a:rPr lang="en-US" altLang="zh-CN" sz="2400" b="1" u="sng" kern="100">
                <a:solidFill>
                  <a:srgbClr val="000000"/>
                </a:solidFill>
                <a:effectLst/>
                <a:latin typeface="+mj-lt"/>
                <a:ea typeface="+mj-ea"/>
              </a:rPr>
              <a:t>                                     </a:t>
            </a:r>
            <a:r>
              <a:rPr lang="zh-CN" altLang="zh-CN" sz="2400" b="1" kern="100">
                <a:solidFill>
                  <a:srgbClr val="000000"/>
                </a:solidFill>
                <a:effectLst/>
                <a:latin typeface="+mj-lt"/>
                <a:ea typeface="+mj-ea"/>
              </a:rPr>
              <a:t>中的数据</a:t>
            </a:r>
            <a:endParaRPr lang="en-US" altLang="zh-CN" sz="2400" b="1" kern="100">
              <a:solidFill>
                <a:srgbClr val="000000"/>
              </a:solidFill>
              <a:effectLst/>
              <a:latin typeface="+mj-lt"/>
              <a:ea typeface="+mj-ea"/>
            </a:endParaRPr>
          </a:p>
          <a:p>
            <a:pPr fontAlgn="ctr"/>
            <a:r>
              <a:rPr lang="zh-CN" altLang="zh-CN" sz="2400" b="1" kern="100">
                <a:solidFill>
                  <a:srgbClr val="000000"/>
                </a:solidFill>
                <a:effectLst/>
                <a:latin typeface="+mj-lt"/>
                <a:ea typeface="+mj-ea"/>
              </a:rPr>
              <a:t>可知：当光从空气中以相同入射角斜射入不同介质中时，折射角不同；</a:t>
            </a:r>
            <a:endParaRPr lang="zh-CN" altLang="zh-CN" sz="2400" b="1" kern="100">
              <a:effectLst/>
              <a:latin typeface="+mj-lt"/>
              <a:ea typeface="+mj-ea"/>
            </a:endParaRPr>
          </a:p>
          <a:p>
            <a:pPr algn="l" fontAlgn="ctr"/>
            <a:r>
              <a:rPr lang="zh-CN" altLang="zh-CN" sz="2400" b="1" kern="100">
                <a:solidFill>
                  <a:srgbClr val="000000"/>
                </a:solidFill>
                <a:effectLst/>
                <a:latin typeface="+mj-lt"/>
                <a:ea typeface="+mj-ea"/>
              </a:rPr>
              <a:t>（</a:t>
            </a:r>
            <a:r>
              <a:rPr lang="en-US" altLang="zh-CN" sz="2400" b="1" kern="100">
                <a:solidFill>
                  <a:srgbClr val="000000"/>
                </a:solidFill>
                <a:effectLst/>
                <a:latin typeface="+mj-lt"/>
                <a:ea typeface="+mj-ea"/>
              </a:rPr>
              <a:t>4</a:t>
            </a:r>
            <a:r>
              <a:rPr lang="zh-CN" altLang="zh-CN" sz="2400" b="1" kern="100">
                <a:solidFill>
                  <a:srgbClr val="000000"/>
                </a:solidFill>
                <a:effectLst/>
                <a:latin typeface="+mj-lt"/>
                <a:ea typeface="+mj-ea"/>
              </a:rPr>
              <a:t>）从上述实验分析，可得出的初步结论是：光从空气斜射入各种透明介质时，折射角的大小与</a:t>
            </a:r>
            <a:r>
              <a:rPr lang="en-US" altLang="zh-CN" sz="2400" b="1" kern="100">
                <a:solidFill>
                  <a:srgbClr val="000000"/>
                </a:solidFill>
                <a:effectLst/>
                <a:latin typeface="+mj-lt"/>
                <a:ea typeface="+mj-ea"/>
              </a:rPr>
              <a:t>____________</a:t>
            </a:r>
            <a:r>
              <a:rPr lang="zh-CN" altLang="zh-CN" sz="2400" b="1" kern="100">
                <a:solidFill>
                  <a:srgbClr val="000000"/>
                </a:solidFill>
                <a:effectLst/>
                <a:latin typeface="+mj-lt"/>
                <a:ea typeface="+mj-ea"/>
              </a:rPr>
              <a:t>和</a:t>
            </a:r>
            <a:r>
              <a:rPr lang="en-US" altLang="zh-CN" sz="2400" b="1" kern="100">
                <a:solidFill>
                  <a:srgbClr val="000000"/>
                </a:solidFill>
                <a:effectLst/>
                <a:latin typeface="+mj-lt"/>
                <a:ea typeface="+mj-ea"/>
              </a:rPr>
              <a:t>____________</a:t>
            </a:r>
            <a:r>
              <a:rPr lang="zh-CN" altLang="zh-CN" sz="2400" b="1" kern="100">
                <a:solidFill>
                  <a:srgbClr val="000000"/>
                </a:solidFill>
                <a:effectLst/>
                <a:latin typeface="+mj-lt"/>
                <a:ea typeface="+mj-ea"/>
              </a:rPr>
              <a:t>有关；</a:t>
            </a:r>
            <a:endParaRPr lang="zh-CN" altLang="zh-CN" sz="2400" b="1" kern="100">
              <a:effectLst/>
              <a:latin typeface="+mj-lt"/>
              <a:ea typeface="+mj-ea"/>
            </a:endParaRPr>
          </a:p>
          <a:p>
            <a:pPr algn="l" fontAlgn="ctr"/>
            <a:r>
              <a:rPr lang="zh-CN" altLang="zh-CN" sz="2400" b="1" kern="100">
                <a:solidFill>
                  <a:srgbClr val="000000"/>
                </a:solidFill>
                <a:effectLst/>
                <a:latin typeface="+mj-lt"/>
                <a:ea typeface="+mj-ea"/>
              </a:rPr>
              <a:t>（</a:t>
            </a:r>
            <a:r>
              <a:rPr lang="en-US" altLang="zh-CN" sz="2400" b="1" kern="100">
                <a:solidFill>
                  <a:srgbClr val="000000"/>
                </a:solidFill>
                <a:effectLst/>
                <a:latin typeface="+mj-lt"/>
                <a:ea typeface="+mj-ea"/>
              </a:rPr>
              <a:t>5</a:t>
            </a:r>
            <a:r>
              <a:rPr lang="zh-CN" altLang="zh-CN" sz="2400" b="1" kern="100">
                <a:solidFill>
                  <a:srgbClr val="000000"/>
                </a:solidFill>
                <a:effectLst/>
                <a:latin typeface="+mj-lt"/>
                <a:ea typeface="+mj-ea"/>
              </a:rPr>
              <a:t>）在上述实验研究中所用到的科学方法叫</a:t>
            </a:r>
            <a:r>
              <a:rPr lang="en-US" altLang="zh-CN" sz="2400" b="1" u="sng" kern="100">
                <a:solidFill>
                  <a:srgbClr val="000000"/>
                </a:solidFill>
                <a:effectLst/>
                <a:latin typeface="+mj-lt"/>
                <a:ea typeface="+mj-ea"/>
              </a:rPr>
              <a:t>                   </a:t>
            </a:r>
            <a:r>
              <a:rPr lang="zh-CN" altLang="zh-CN" sz="2400" b="1" kern="100">
                <a:solidFill>
                  <a:srgbClr val="000000"/>
                </a:solidFill>
                <a:effectLst/>
                <a:latin typeface="+mj-lt"/>
                <a:ea typeface="+mj-ea"/>
              </a:rPr>
              <a:t>。</a:t>
            </a:r>
            <a:endParaRPr lang="zh-CN" altLang="zh-CN" sz="2400" b="1" kern="100">
              <a:effectLst/>
              <a:latin typeface="+mj-lt"/>
              <a:ea typeface="+mj-ea"/>
            </a:endParaRPr>
          </a:p>
        </p:txBody>
      </p:sp>
      <p:sp>
        <p:nvSpPr>
          <p:cNvPr id="10" name="文本框 9" title=""/>
          <p:cNvSpPr txBox="1"/>
          <p:nvPr/>
        </p:nvSpPr>
        <p:spPr>
          <a:xfrm>
            <a:off x="3797675" y="91013"/>
            <a:ext cx="3214186" cy="461665"/>
          </a:xfrm>
          <a:prstGeom prst="rect">
            <a:avLst/>
          </a:prstGeom>
          <a:noFill/>
        </p:spPr>
        <p:txBody>
          <a:bodyPr wrap="square" rtlCol="0">
            <a:spAutoFit/>
          </a:bodyPr>
          <a:lstStyle/>
          <a:p>
            <a:r>
              <a:rPr lang="en-US" altLang="zh-CN" sz="2400" b="1">
                <a:solidFill>
                  <a:srgbClr val="FF0000"/>
                </a:solidFill>
                <a:latin typeface="+mj-lt"/>
                <a:ea typeface="+mj-ea"/>
              </a:rPr>
              <a:t>1</a:t>
            </a:r>
            <a:r>
              <a:rPr lang="zh-CN" altLang="en-US" sz="2400" b="1">
                <a:solidFill>
                  <a:srgbClr val="FF0000"/>
                </a:solidFill>
                <a:latin typeface="+mj-lt"/>
                <a:ea typeface="+mj-ea"/>
              </a:rPr>
              <a:t>、</a:t>
            </a:r>
            <a:r>
              <a:rPr lang="en-US" altLang="zh-CN" sz="2400" b="1">
                <a:solidFill>
                  <a:srgbClr val="FF0000"/>
                </a:solidFill>
                <a:latin typeface="+mj-lt"/>
                <a:ea typeface="+mj-ea"/>
              </a:rPr>
              <a:t>4</a:t>
            </a:r>
            <a:r>
              <a:rPr lang="zh-CN" altLang="en-US" sz="2400" b="1">
                <a:solidFill>
                  <a:srgbClr val="FF0000"/>
                </a:solidFill>
                <a:latin typeface="+mj-lt"/>
                <a:ea typeface="+mj-ea"/>
              </a:rPr>
              <a:t>（</a:t>
            </a:r>
            <a:r>
              <a:rPr lang="en-US" altLang="zh-CN" sz="2400" b="1">
                <a:solidFill>
                  <a:srgbClr val="FF0000"/>
                </a:solidFill>
                <a:latin typeface="+mj-lt"/>
                <a:ea typeface="+mj-ea"/>
              </a:rPr>
              <a:t>2</a:t>
            </a:r>
            <a:r>
              <a:rPr lang="zh-CN" altLang="en-US" sz="2400" b="1">
                <a:solidFill>
                  <a:srgbClr val="FF0000"/>
                </a:solidFill>
                <a:latin typeface="+mj-lt"/>
                <a:ea typeface="+mj-ea"/>
              </a:rPr>
              <a:t>、</a:t>
            </a:r>
            <a:r>
              <a:rPr lang="en-US" altLang="zh-CN" sz="2400" b="1">
                <a:solidFill>
                  <a:srgbClr val="FF0000"/>
                </a:solidFill>
                <a:latin typeface="+mj-lt"/>
                <a:ea typeface="+mj-ea"/>
              </a:rPr>
              <a:t>5</a:t>
            </a:r>
            <a:r>
              <a:rPr lang="zh-CN" altLang="en-US" sz="2400" b="1">
                <a:solidFill>
                  <a:srgbClr val="FF0000"/>
                </a:solidFill>
                <a:latin typeface="+mj-lt"/>
                <a:ea typeface="+mj-ea"/>
              </a:rPr>
              <a:t>或</a:t>
            </a:r>
            <a:r>
              <a:rPr lang="en-US" altLang="zh-CN" sz="2400" b="1">
                <a:solidFill>
                  <a:srgbClr val="FF0000"/>
                </a:solidFill>
                <a:latin typeface="+mj-lt"/>
                <a:ea typeface="+mj-ea"/>
              </a:rPr>
              <a:t>3</a:t>
            </a:r>
            <a:r>
              <a:rPr lang="zh-CN" altLang="en-US" sz="2400" b="1">
                <a:solidFill>
                  <a:srgbClr val="FF0000"/>
                </a:solidFill>
                <a:latin typeface="+mj-lt"/>
                <a:ea typeface="+mj-ea"/>
              </a:rPr>
              <a:t>、</a:t>
            </a:r>
            <a:r>
              <a:rPr lang="en-US" altLang="zh-CN" sz="2400" b="1">
                <a:solidFill>
                  <a:srgbClr val="FF0000"/>
                </a:solidFill>
                <a:latin typeface="+mj-lt"/>
                <a:ea typeface="+mj-ea"/>
              </a:rPr>
              <a:t>6</a:t>
            </a:r>
            <a:r>
              <a:rPr lang="zh-CN" altLang="en-US" sz="2400" b="1">
                <a:solidFill>
                  <a:srgbClr val="FF0000"/>
                </a:solidFill>
                <a:latin typeface="+mj-lt"/>
                <a:ea typeface="+mj-ea"/>
              </a:rPr>
              <a:t>）</a:t>
            </a:r>
            <a:endParaRPr lang="zh-CN" altLang="en-US" sz="2400">
              <a:latin typeface="+mj-lt"/>
              <a:ea typeface="+mj-ea"/>
            </a:endParaRPr>
          </a:p>
        </p:txBody>
      </p:sp>
      <p:sp>
        <p:nvSpPr>
          <p:cNvPr id="11" name="文本框 10" title=""/>
          <p:cNvSpPr txBox="1"/>
          <p:nvPr/>
        </p:nvSpPr>
        <p:spPr>
          <a:xfrm>
            <a:off x="6080091" y="1555185"/>
            <a:ext cx="1863539" cy="461665"/>
          </a:xfrm>
          <a:prstGeom prst="rect">
            <a:avLst/>
          </a:prstGeom>
          <a:noFill/>
        </p:spPr>
        <p:txBody>
          <a:bodyPr wrap="square" rtlCol="0">
            <a:spAutoFit/>
          </a:bodyPr>
          <a:lstStyle/>
          <a:p>
            <a:r>
              <a:rPr lang="zh-CN" altLang="en-US" sz="2400" b="1">
                <a:solidFill>
                  <a:srgbClr val="FF0000"/>
                </a:solidFill>
                <a:latin typeface="+mj-lt"/>
                <a:ea typeface="+mj-ea"/>
              </a:rPr>
              <a:t>介质的种类</a:t>
            </a:r>
            <a:endParaRPr lang="zh-CN" altLang="en-US" sz="2400">
              <a:latin typeface="+mj-lt"/>
              <a:ea typeface="+mj-ea"/>
            </a:endParaRPr>
          </a:p>
        </p:txBody>
      </p:sp>
      <p:sp>
        <p:nvSpPr>
          <p:cNvPr id="12" name="文本框 11" title=""/>
          <p:cNvSpPr txBox="1"/>
          <p:nvPr/>
        </p:nvSpPr>
        <p:spPr>
          <a:xfrm>
            <a:off x="445995" y="1913410"/>
            <a:ext cx="2420691" cy="461665"/>
          </a:xfrm>
          <a:prstGeom prst="rect">
            <a:avLst/>
          </a:prstGeom>
          <a:noFill/>
        </p:spPr>
        <p:txBody>
          <a:bodyPr wrap="square" rtlCol="0">
            <a:spAutoFit/>
          </a:bodyPr>
          <a:lstStyle/>
          <a:p>
            <a:r>
              <a:rPr lang="zh-CN" altLang="en-US" sz="2400" b="1">
                <a:solidFill>
                  <a:srgbClr val="FF0000"/>
                </a:solidFill>
                <a:latin typeface="+mj-lt"/>
                <a:ea typeface="+mj-ea"/>
              </a:rPr>
              <a:t>入射角的大小</a:t>
            </a:r>
            <a:endParaRPr lang="zh-CN" altLang="en-US" sz="2400">
              <a:latin typeface="+mj-lt"/>
              <a:ea typeface="+mj-ea"/>
            </a:endParaRPr>
          </a:p>
        </p:txBody>
      </p:sp>
      <p:sp>
        <p:nvSpPr>
          <p:cNvPr id="13" name="文本框 12" title=""/>
          <p:cNvSpPr txBox="1"/>
          <p:nvPr/>
        </p:nvSpPr>
        <p:spPr>
          <a:xfrm>
            <a:off x="6401699" y="2286654"/>
            <a:ext cx="1863539" cy="461665"/>
          </a:xfrm>
          <a:prstGeom prst="rect">
            <a:avLst/>
          </a:prstGeom>
          <a:noFill/>
        </p:spPr>
        <p:txBody>
          <a:bodyPr wrap="square" rtlCol="0">
            <a:spAutoFit/>
          </a:bodyPr>
          <a:lstStyle/>
          <a:p>
            <a:r>
              <a:rPr lang="zh-CN" altLang="en-US" sz="2400" b="1">
                <a:solidFill>
                  <a:srgbClr val="FF0000"/>
                </a:solidFill>
                <a:latin typeface="+mj-lt"/>
                <a:ea typeface="+mj-ea"/>
              </a:rPr>
              <a:t>控制变量法</a:t>
            </a:r>
            <a:endParaRPr lang="zh-CN" altLang="en-US" sz="2400">
              <a:latin typeface="+mj-lt"/>
              <a:ea typeface="+mj-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4" title=""/>
          <p:cNvSpPr>
            <a:spLocks noChangeArrowheads="1"/>
          </p:cNvSpPr>
          <p:nvPr/>
        </p:nvSpPr>
        <p:spPr bwMode="auto">
          <a:xfrm>
            <a:off x="407988" y="291306"/>
            <a:ext cx="1793875" cy="579437"/>
          </a:xfrm>
          <a:prstGeom prst="roundRect">
            <a:avLst/>
          </a:prstGeom>
          <a:solidFill>
            <a:srgbClr val="0066FF"/>
          </a:solidFill>
        </p:spPr>
        <p:style>
          <a:lnRef idx="3">
            <a:schemeClr val="lt1"/>
          </a:lnRef>
          <a:fillRef idx="1">
            <a:schemeClr val="dk1"/>
          </a:fillRef>
          <a:effectRef idx="1">
            <a:schemeClr val="dk1"/>
          </a:effectRef>
          <a:fontRef idx="minor">
            <a:schemeClr val="lt1"/>
          </a:fontRef>
        </p:style>
        <p:txBody>
          <a:bodyPr>
            <a:spAutoFit/>
          </a:bodyPr>
          <a:lstStyle>
            <a:lvl1pPr eaLnBrk="0" hangingPunct="0">
              <a:spcBef>
                <a:spcPct val="20000"/>
              </a:spcBef>
              <a:defRPr sz="2400" b="1">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defRPr/>
            </a:pPr>
            <a:r>
              <a:rPr lang="zh-CN" altLang="en-US" sz="2800" b="0">
                <a:solidFill>
                  <a:srgbClr val="FFFFFF"/>
                </a:solidFill>
                <a:latin typeface="Times New Roman" panose="02020603050405020304" pitchFamily="18" charset="0"/>
                <a:ea typeface="黑体" panose="02010609060101010101" pitchFamily="2" charset="-122"/>
              </a:rPr>
              <a:t>知识点五</a:t>
            </a:r>
            <a:endParaRPr lang="zh-CN" altLang="en-US" sz="2800" b="0">
              <a:solidFill>
                <a:srgbClr val="FFFFFF"/>
              </a:solidFill>
              <a:latin typeface="Times New Roman" panose="02020603050405020304" pitchFamily="18" charset="0"/>
              <a:ea typeface="黑体" panose="02010609060101010101" pitchFamily="2" charset="-122"/>
            </a:endParaRPr>
          </a:p>
        </p:txBody>
      </p:sp>
      <p:sp>
        <p:nvSpPr>
          <p:cNvPr id="3" name="矩形 2" title=""/>
          <p:cNvSpPr>
            <a:spLocks noChangeArrowheads="1"/>
          </p:cNvSpPr>
          <p:nvPr/>
        </p:nvSpPr>
        <p:spPr bwMode="auto">
          <a:xfrm>
            <a:off x="2371725" y="319881"/>
            <a:ext cx="16271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defRPr sz="2800" b="1">
                <a:solidFill>
                  <a:schemeClr val="tx1"/>
                </a:solidFill>
                <a:latin typeface="Times New Roman" panose="02020603050405020304" pitchFamily="18" charset="0"/>
                <a:ea typeface="黑体" panose="0201060906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黑体" panose="0201060906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黑体" panose="0201060906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黑体" panose="0201060906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黑体" panose="0201060906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黑体" panose="0201060906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黑体" panose="0201060906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黑体" panose="0201060906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黑体" panose="02010609060101010101" pitchFamily="2" charset="-122"/>
              </a:defRPr>
            </a:lvl9pPr>
          </a:lstStyle>
          <a:p>
            <a:pPr eaLnBrk="1" hangingPunct="1">
              <a:lnSpc>
                <a:spcPct val="100000"/>
              </a:lnSpc>
            </a:pPr>
            <a:r>
              <a:rPr lang="zh-CN" altLang="zh-CN">
                <a:solidFill>
                  <a:srgbClr val="0000FF"/>
                </a:solidFill>
                <a:latin typeface="黑体" panose="02010609060101010101" pitchFamily="2" charset="-122"/>
              </a:rPr>
              <a:t>光的色散</a:t>
            </a:r>
            <a:endParaRPr lang="zh-CN" altLang="zh-CN">
              <a:solidFill>
                <a:srgbClr val="0000FF"/>
              </a:solidFill>
              <a:latin typeface="黑体" panose="02010609060101010101" pitchFamily="2" charset="-122"/>
            </a:endParaRPr>
          </a:p>
        </p:txBody>
      </p:sp>
      <p:pic>
        <p:nvPicPr>
          <p:cNvPr id="4" name="Picture 2" tit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34453" y="1601455"/>
            <a:ext cx="2391490" cy="2283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title=""/>
          <p:cNvSpPr txBox="1"/>
          <p:nvPr/>
        </p:nvSpPr>
        <p:spPr>
          <a:xfrm>
            <a:off x="753190" y="1069716"/>
            <a:ext cx="5284540" cy="3107690"/>
          </a:xfrm>
          <a:prstGeom prst="rect">
            <a:avLst/>
          </a:prstGeom>
          <a:noFill/>
        </p:spPr>
        <p:txBody>
          <a:bodyPr wrap="square" rtlCol="0">
            <a:spAutoFit/>
          </a:bodyPr>
          <a:lstStyle/>
          <a:p>
            <a:r>
              <a:rPr lang="en-US" altLang="zh-CN" sz="2800" b="1">
                <a:latin typeface="+mj-lt"/>
                <a:ea typeface="+mj-ea"/>
              </a:rPr>
              <a:t>1.</a:t>
            </a:r>
            <a:r>
              <a:rPr lang="zh-CN" altLang="en-US" sz="2800" b="1">
                <a:latin typeface="+mj-lt"/>
                <a:ea typeface="+mj-ea"/>
              </a:rPr>
              <a:t>色散</a:t>
            </a:r>
            <a:endParaRPr lang="en-US" altLang="zh-CN" sz="2800" b="1">
              <a:latin typeface="+mj-lt"/>
              <a:ea typeface="+mj-ea"/>
            </a:endParaRPr>
          </a:p>
          <a:p>
            <a:r>
              <a:rPr lang="zh-CN" altLang="en-US" sz="2800" b="1">
                <a:latin typeface="+mj-lt"/>
                <a:ea typeface="+mj-ea"/>
              </a:rPr>
              <a:t>太阳光是白光，通过棱镜后被分解成</a:t>
            </a:r>
            <a:r>
              <a:rPr lang="en-US" altLang="zh-CN" sz="2800" b="1">
                <a:latin typeface="+mj-lt"/>
                <a:ea typeface="+mj-ea"/>
              </a:rPr>
              <a:t>_______________________</a:t>
            </a:r>
            <a:endParaRPr lang="en-US" altLang="zh-CN" sz="2800" b="1">
              <a:latin typeface="+mj-lt"/>
              <a:ea typeface="+mj-ea"/>
            </a:endParaRPr>
          </a:p>
          <a:p>
            <a:r>
              <a:rPr lang="en-US" altLang="zh-CN" sz="2800" b="1">
                <a:latin typeface="+mj-lt"/>
                <a:ea typeface="+mj-ea"/>
              </a:rPr>
              <a:t>_______</a:t>
            </a:r>
            <a:r>
              <a:rPr lang="zh-CN" altLang="en-US" sz="2800" b="1">
                <a:latin typeface="+mj-lt"/>
                <a:ea typeface="+mj-ea"/>
              </a:rPr>
              <a:t>七种颜色的光。这说明白光是由各种色光混合而成的。</a:t>
            </a:r>
            <a:endParaRPr lang="en-US" altLang="zh-CN" sz="2800" b="1">
              <a:latin typeface="+mj-lt"/>
              <a:ea typeface="+mj-ea"/>
            </a:endParaRPr>
          </a:p>
          <a:p>
            <a:r>
              <a:rPr lang="en-US" altLang="zh-CN" sz="2800" b="1">
                <a:latin typeface="+mj-lt"/>
                <a:ea typeface="+mj-ea"/>
              </a:rPr>
              <a:t>2.</a:t>
            </a:r>
            <a:r>
              <a:rPr lang="zh-CN" altLang="en-US" sz="2800" b="1">
                <a:latin typeface="+mj-lt"/>
                <a:ea typeface="+mj-ea"/>
              </a:rPr>
              <a:t>色光的三原色：</a:t>
            </a:r>
            <a:r>
              <a:rPr lang="en-US" altLang="zh-CN" sz="2800" b="1">
                <a:latin typeface="+mj-lt"/>
                <a:ea typeface="+mj-ea"/>
              </a:rPr>
              <a:t>____</a:t>
            </a:r>
            <a:r>
              <a:rPr lang="zh-CN" altLang="en-US" sz="2800" b="1">
                <a:latin typeface="+mj-lt"/>
                <a:ea typeface="+mj-ea"/>
              </a:rPr>
              <a:t>、</a:t>
            </a:r>
            <a:r>
              <a:rPr lang="en-US" altLang="zh-CN" sz="2800" b="1">
                <a:latin typeface="+mj-lt"/>
                <a:ea typeface="+mj-ea"/>
              </a:rPr>
              <a:t>____</a:t>
            </a:r>
            <a:r>
              <a:rPr lang="zh-CN" altLang="en-US" sz="2800" b="1">
                <a:latin typeface="+mj-lt"/>
                <a:ea typeface="+mj-ea"/>
              </a:rPr>
              <a:t>、</a:t>
            </a:r>
            <a:r>
              <a:rPr lang="en-US" altLang="zh-CN" sz="2800" b="1">
                <a:latin typeface="+mj-lt"/>
                <a:ea typeface="+mj-ea"/>
              </a:rPr>
              <a:t>____</a:t>
            </a:r>
            <a:r>
              <a:rPr lang="zh-CN" altLang="en-US" sz="2800" b="1">
                <a:latin typeface="+mj-lt"/>
                <a:ea typeface="+mj-ea"/>
              </a:rPr>
              <a:t>。</a:t>
            </a:r>
            <a:endParaRPr lang="en-US" altLang="zh-CN" sz="2400" b="1">
              <a:latin typeface="+mj-lt"/>
              <a:ea typeface="+mj-ea"/>
            </a:endParaRPr>
          </a:p>
        </p:txBody>
      </p:sp>
      <p:sp>
        <p:nvSpPr>
          <p:cNvPr id="7" name="文本框 6" title=""/>
          <p:cNvSpPr txBox="1"/>
          <p:nvPr/>
        </p:nvSpPr>
        <p:spPr>
          <a:xfrm>
            <a:off x="1704611" y="1855628"/>
            <a:ext cx="4333119" cy="523220"/>
          </a:xfrm>
          <a:prstGeom prst="rect">
            <a:avLst/>
          </a:prstGeom>
          <a:noFill/>
        </p:spPr>
        <p:txBody>
          <a:bodyPr wrap="square" rtlCol="0">
            <a:spAutoFit/>
          </a:bodyPr>
          <a:lstStyle/>
          <a:p>
            <a:r>
              <a:rPr lang="zh-CN" altLang="en-US" sz="2800" b="1">
                <a:solidFill>
                  <a:srgbClr val="FF0000"/>
                </a:solidFill>
                <a:latin typeface="黑体" panose="02010609060101010101" pitchFamily="2" charset="-122"/>
                <a:ea typeface="黑体" panose="02010609060101010101" pitchFamily="2" charset="-122"/>
              </a:rPr>
              <a:t>红、橙、黄、绿、蓝、</a:t>
            </a:r>
            <a:endParaRPr lang="zh-CN" altLang="en-US" sz="2800" b="1">
              <a:solidFill>
                <a:srgbClr val="FF0000"/>
              </a:solidFill>
              <a:latin typeface="黑体" panose="02010609060101010101" pitchFamily="2" charset="-122"/>
              <a:ea typeface="黑体" panose="02010609060101010101" pitchFamily="2" charset="-122"/>
            </a:endParaRPr>
          </a:p>
        </p:txBody>
      </p:sp>
      <p:sp>
        <p:nvSpPr>
          <p:cNvPr id="9" name="文本框 8" title=""/>
          <p:cNvSpPr txBox="1"/>
          <p:nvPr/>
        </p:nvSpPr>
        <p:spPr>
          <a:xfrm>
            <a:off x="847657" y="2316211"/>
            <a:ext cx="1290425" cy="523220"/>
          </a:xfrm>
          <a:prstGeom prst="rect">
            <a:avLst/>
          </a:prstGeom>
          <a:noFill/>
        </p:spPr>
        <p:txBody>
          <a:bodyPr wrap="square">
            <a:spAutoFit/>
          </a:bodyPr>
          <a:lstStyle/>
          <a:p>
            <a:r>
              <a:rPr lang="zh-CN" altLang="en-US" sz="2800" b="1">
                <a:solidFill>
                  <a:srgbClr val="FF0000"/>
                </a:solidFill>
                <a:latin typeface="黑体" panose="02010609060101010101" pitchFamily="2" charset="-122"/>
                <a:ea typeface="黑体" panose="02010609060101010101" pitchFamily="2" charset="-122"/>
              </a:rPr>
              <a:t>靛、紫</a:t>
            </a:r>
            <a:endParaRPr lang="zh-CN" altLang="en-US" sz="2800"/>
          </a:p>
        </p:txBody>
      </p:sp>
      <p:sp>
        <p:nvSpPr>
          <p:cNvPr id="10" name="文本框 9" title=""/>
          <p:cNvSpPr txBox="1"/>
          <p:nvPr/>
        </p:nvSpPr>
        <p:spPr>
          <a:xfrm>
            <a:off x="3641838" y="3164760"/>
            <a:ext cx="727730" cy="523220"/>
          </a:xfrm>
          <a:prstGeom prst="rect">
            <a:avLst/>
          </a:prstGeom>
          <a:noFill/>
        </p:spPr>
        <p:txBody>
          <a:bodyPr wrap="square" rtlCol="0">
            <a:spAutoFit/>
          </a:bodyPr>
          <a:lstStyle/>
          <a:p>
            <a:r>
              <a:rPr lang="zh-CN" altLang="en-US" sz="2800" b="1">
                <a:solidFill>
                  <a:srgbClr val="FF0000"/>
                </a:solidFill>
                <a:latin typeface="黑体" panose="02010609060101010101" pitchFamily="2" charset="-122"/>
                <a:ea typeface="黑体" panose="02010609060101010101" pitchFamily="2" charset="-122"/>
              </a:rPr>
              <a:t>红</a:t>
            </a:r>
            <a:endParaRPr lang="zh-CN" altLang="en-US" sz="2800" b="1">
              <a:solidFill>
                <a:srgbClr val="FF0000"/>
              </a:solidFill>
              <a:latin typeface="黑体" panose="02010609060101010101" pitchFamily="2" charset="-122"/>
              <a:ea typeface="黑体" panose="02010609060101010101" pitchFamily="2" charset="-122"/>
            </a:endParaRPr>
          </a:p>
        </p:txBody>
      </p:sp>
      <p:sp>
        <p:nvSpPr>
          <p:cNvPr id="11" name="文本框 10" title=""/>
          <p:cNvSpPr txBox="1"/>
          <p:nvPr/>
        </p:nvSpPr>
        <p:spPr>
          <a:xfrm>
            <a:off x="4769969" y="3164760"/>
            <a:ext cx="727730" cy="523220"/>
          </a:xfrm>
          <a:prstGeom prst="rect">
            <a:avLst/>
          </a:prstGeom>
          <a:noFill/>
        </p:spPr>
        <p:txBody>
          <a:bodyPr wrap="square" rtlCol="0">
            <a:spAutoFit/>
          </a:bodyPr>
          <a:lstStyle/>
          <a:p>
            <a:r>
              <a:rPr lang="zh-CN" altLang="en-US" sz="2800" b="1">
                <a:solidFill>
                  <a:srgbClr val="FF0000"/>
                </a:solidFill>
                <a:latin typeface="黑体" panose="02010609060101010101" pitchFamily="2" charset="-122"/>
                <a:ea typeface="黑体" panose="02010609060101010101" pitchFamily="2" charset="-122"/>
              </a:rPr>
              <a:t>绿</a:t>
            </a:r>
            <a:endParaRPr lang="zh-CN" altLang="en-US" sz="2800" b="1">
              <a:solidFill>
                <a:srgbClr val="FF0000"/>
              </a:solidFill>
              <a:latin typeface="黑体" panose="02010609060101010101" pitchFamily="2" charset="-122"/>
              <a:ea typeface="黑体" panose="02010609060101010101" pitchFamily="2" charset="-122"/>
            </a:endParaRPr>
          </a:p>
        </p:txBody>
      </p:sp>
      <p:sp>
        <p:nvSpPr>
          <p:cNvPr id="12" name="文本框 11" title=""/>
          <p:cNvSpPr txBox="1"/>
          <p:nvPr/>
        </p:nvSpPr>
        <p:spPr>
          <a:xfrm>
            <a:off x="949074" y="3576367"/>
            <a:ext cx="727730" cy="523220"/>
          </a:xfrm>
          <a:prstGeom prst="rect">
            <a:avLst/>
          </a:prstGeom>
          <a:noFill/>
        </p:spPr>
        <p:txBody>
          <a:bodyPr wrap="square" rtlCol="0">
            <a:spAutoFit/>
          </a:bodyPr>
          <a:lstStyle/>
          <a:p>
            <a:r>
              <a:rPr lang="zh-CN" altLang="en-US" sz="2800" b="1">
                <a:solidFill>
                  <a:srgbClr val="FF0000"/>
                </a:solidFill>
                <a:latin typeface="黑体" panose="02010609060101010101" pitchFamily="2" charset="-122"/>
                <a:ea typeface="黑体" panose="02010609060101010101" pitchFamily="2" charset="-122"/>
              </a:rPr>
              <a:t>蓝</a:t>
            </a:r>
            <a:endParaRPr lang="zh-CN" altLang="en-US" sz="2800" b="1">
              <a:solidFill>
                <a:srgbClr val="FF0000"/>
              </a:solidFill>
              <a:latin typeface="黑体" panose="02010609060101010101" pitchFamily="2" charset="-122"/>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1" title=""/>
          <p:cNvSpPr txBox="1"/>
          <p:nvPr/>
        </p:nvSpPr>
        <p:spPr>
          <a:xfrm>
            <a:off x="396688" y="344565"/>
            <a:ext cx="4518210" cy="523220"/>
          </a:xfrm>
          <a:prstGeom prst="rect">
            <a:avLst/>
          </a:prstGeom>
          <a:noFill/>
        </p:spPr>
        <p:txBody>
          <a:bodyPr wrap="square" rtlCol="0">
            <a:spAutoFit/>
          </a:bodyPr>
          <a:lstStyle/>
          <a:p>
            <a:r>
              <a:rPr lang="en-US" altLang="zh-CN" sz="2800" b="1">
                <a:latin typeface="+mj-lt"/>
                <a:ea typeface="黑体" panose="02010609060101010101" pitchFamily="2" charset="-122"/>
              </a:rPr>
              <a:t>3.</a:t>
            </a:r>
            <a:r>
              <a:rPr lang="zh-CN" altLang="en-US" sz="2800" b="1">
                <a:latin typeface="+mj-lt"/>
                <a:ea typeface="黑体" panose="02010609060101010101" pitchFamily="2" charset="-122"/>
              </a:rPr>
              <a:t>紫外线与红外线</a:t>
            </a:r>
            <a:endParaRPr lang="zh-CN" altLang="en-US" sz="2800" b="1">
              <a:latin typeface="+mj-lt"/>
              <a:ea typeface="黑体" panose="02010609060101010101" pitchFamily="2" charset="-122"/>
            </a:endParaRPr>
          </a:p>
        </p:txBody>
      </p:sp>
      <p:graphicFrame>
        <p:nvGraphicFramePr>
          <p:cNvPr id="4" name="表格 3" title=""/>
          <p:cNvGraphicFramePr>
            <a:graphicFrameLocks noGrp="1"/>
          </p:cNvGraphicFramePr>
          <p:nvPr/>
        </p:nvGraphicFramePr>
        <p:xfrm>
          <a:off x="679077" y="1075765"/>
          <a:ext cx="7483288" cy="3576917"/>
        </p:xfrm>
        <a:graphic>
          <a:graphicData uri="http://schemas.openxmlformats.org/drawingml/2006/table">
            <a:tbl>
              <a:tblPr firstRow="1" bandRow="1">
                <a:tableStyleId>{5C22544A-7EE6-4342-B048-85BDC9FD1C3A}</a:tableStyleId>
              </a:tblPr>
              <a:tblGrid>
                <a:gridCol w="1113860"/>
                <a:gridCol w="3184714"/>
                <a:gridCol w="3184714"/>
              </a:tblGrid>
              <a:tr h="461114">
                <a:tc>
                  <a:txBody>
                    <a:bodyPr vert="horz" wrap="square"/>
                    <a:lstStyle/>
                    <a:p>
                      <a:pPr algn="ctr"/>
                      <a:endParaRPr lang="zh-CN" altLang="en-US" sz="2800" b="1">
                        <a:solidFill>
                          <a:schemeClr val="tx1"/>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r>
                        <a:rPr lang="zh-CN" altLang="en-US" sz="2800" b="1">
                          <a:solidFill>
                            <a:schemeClr val="tx1"/>
                          </a:solidFill>
                          <a:latin typeface="+mj-ea"/>
                          <a:ea typeface="+mj-ea"/>
                        </a:rPr>
                        <a:t>红外线</a:t>
                      </a:r>
                      <a:endParaRPr lang="zh-CN" altLang="en-US" sz="2800" b="1">
                        <a:solidFill>
                          <a:schemeClr val="tx1"/>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r>
                        <a:rPr lang="zh-CN" altLang="en-US" sz="2800" b="1">
                          <a:solidFill>
                            <a:schemeClr val="tx1"/>
                          </a:solidFill>
                          <a:latin typeface="+mj-ea"/>
                          <a:ea typeface="+mj-ea"/>
                        </a:rPr>
                        <a:t>紫外线</a:t>
                      </a:r>
                      <a:endParaRPr lang="zh-CN" altLang="en-US" sz="2800" b="1">
                        <a:solidFill>
                          <a:schemeClr val="tx1"/>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62320">
                <a:tc>
                  <a:txBody>
                    <a:bodyPr vert="horz" wrap="square"/>
                    <a:lstStyle/>
                    <a:p>
                      <a:pPr algn="ctr"/>
                      <a:r>
                        <a:rPr lang="zh-CN" altLang="en-US" sz="2800" b="1">
                          <a:solidFill>
                            <a:schemeClr val="tx1"/>
                          </a:solidFill>
                          <a:latin typeface="+mj-ea"/>
                          <a:ea typeface="+mj-ea"/>
                        </a:rPr>
                        <a:t>位置</a:t>
                      </a:r>
                      <a:endParaRPr lang="zh-CN" altLang="en-US" sz="2800" b="1">
                        <a:solidFill>
                          <a:schemeClr val="tx1"/>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endParaRPr lang="zh-CN" altLang="en-US" sz="2800" b="1">
                        <a:solidFill>
                          <a:schemeClr val="tx1"/>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endParaRPr lang="zh-CN" altLang="en-US" sz="2800" b="1">
                        <a:solidFill>
                          <a:schemeClr val="tx1"/>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62320">
                <a:tc>
                  <a:txBody>
                    <a:bodyPr vert="horz" wrap="square"/>
                    <a:lstStyle/>
                    <a:p>
                      <a:pPr algn="ctr"/>
                      <a:r>
                        <a:rPr lang="zh-CN" altLang="en-US" sz="2800" b="1">
                          <a:solidFill>
                            <a:schemeClr val="tx1"/>
                          </a:solidFill>
                          <a:latin typeface="+mj-ea"/>
                          <a:ea typeface="+mj-ea"/>
                        </a:rPr>
                        <a:t>特点</a:t>
                      </a:r>
                      <a:endParaRPr lang="zh-CN" altLang="en-US" sz="2800" b="1">
                        <a:solidFill>
                          <a:schemeClr val="tx1"/>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endParaRPr lang="zh-CN" altLang="en-US" sz="2800" b="1">
                        <a:solidFill>
                          <a:schemeClr val="tx1"/>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endParaRPr lang="zh-CN" altLang="en-US" sz="2800" b="1">
                        <a:solidFill>
                          <a:schemeClr val="tx1"/>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34117">
                <a:tc>
                  <a:txBody>
                    <a:bodyPr vert="horz" wrap="square"/>
                    <a:lstStyle/>
                    <a:p>
                      <a:pPr algn="ctr"/>
                      <a:r>
                        <a:rPr lang="zh-CN" altLang="en-US" sz="2800" b="1">
                          <a:solidFill>
                            <a:schemeClr val="tx1"/>
                          </a:solidFill>
                          <a:latin typeface="+mj-ea"/>
                          <a:ea typeface="+mj-ea"/>
                        </a:rPr>
                        <a:t>应用</a:t>
                      </a:r>
                      <a:endParaRPr lang="zh-CN" altLang="en-US" sz="2800" b="1">
                        <a:solidFill>
                          <a:schemeClr val="tx1"/>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endParaRPr lang="zh-CN" altLang="en-US" sz="2800" b="1">
                        <a:solidFill>
                          <a:schemeClr val="tx1"/>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a:endParaRPr lang="zh-CN" altLang="en-US" sz="2800" b="1">
                        <a:solidFill>
                          <a:schemeClr val="tx1"/>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文本框 4" title=""/>
          <p:cNvSpPr txBox="1"/>
          <p:nvPr/>
        </p:nvSpPr>
        <p:spPr>
          <a:xfrm>
            <a:off x="2133040" y="1608587"/>
            <a:ext cx="2725758" cy="954107"/>
          </a:xfrm>
          <a:prstGeom prst="rect">
            <a:avLst/>
          </a:prstGeom>
          <a:noFill/>
        </p:spPr>
        <p:txBody>
          <a:bodyPr wrap="square" rtlCol="0">
            <a:spAutoFit/>
          </a:bodyPr>
          <a:lstStyle/>
          <a:p>
            <a:r>
              <a:rPr lang="zh-CN" altLang="en-US" sz="2800" b="1">
                <a:latin typeface="黑体" panose="02010609060101010101" pitchFamily="2" charset="-122"/>
                <a:ea typeface="黑体" panose="02010609060101010101" pitchFamily="2" charset="-122"/>
              </a:rPr>
              <a:t>位于光谱中</a:t>
            </a:r>
            <a:r>
              <a:rPr lang="zh-CN" altLang="en-US" sz="2800" b="1">
                <a:solidFill>
                  <a:srgbClr val="FF0000"/>
                </a:solidFill>
                <a:latin typeface="黑体" panose="02010609060101010101" pitchFamily="2" charset="-122"/>
                <a:ea typeface="黑体" panose="02010609060101010101" pitchFamily="2" charset="-122"/>
              </a:rPr>
              <a:t>红光</a:t>
            </a:r>
            <a:r>
              <a:rPr lang="zh-CN" altLang="en-US" sz="2800" b="1">
                <a:latin typeface="黑体" panose="02010609060101010101" pitchFamily="2" charset="-122"/>
                <a:ea typeface="黑体" panose="02010609060101010101" pitchFamily="2" charset="-122"/>
              </a:rPr>
              <a:t>之外</a:t>
            </a:r>
            <a:endParaRPr lang="zh-CN" altLang="en-US" sz="2800" b="1">
              <a:latin typeface="黑体" panose="02010609060101010101" pitchFamily="2" charset="-122"/>
              <a:ea typeface="黑体" panose="02010609060101010101" pitchFamily="2" charset="-122"/>
            </a:endParaRPr>
          </a:p>
        </p:txBody>
      </p:sp>
      <p:sp>
        <p:nvSpPr>
          <p:cNvPr id="6" name="文本框 5" title=""/>
          <p:cNvSpPr txBox="1"/>
          <p:nvPr/>
        </p:nvSpPr>
        <p:spPr>
          <a:xfrm>
            <a:off x="5260005" y="1608587"/>
            <a:ext cx="2725757" cy="954107"/>
          </a:xfrm>
          <a:prstGeom prst="rect">
            <a:avLst/>
          </a:prstGeom>
          <a:noFill/>
        </p:spPr>
        <p:txBody>
          <a:bodyPr wrap="square" rtlCol="0">
            <a:spAutoFit/>
          </a:bodyPr>
          <a:lstStyle/>
          <a:p>
            <a:r>
              <a:rPr lang="zh-CN" altLang="en-US" sz="2800" b="1">
                <a:latin typeface="黑体" panose="02010609060101010101" pitchFamily="2" charset="-122"/>
                <a:ea typeface="黑体" panose="02010609060101010101" pitchFamily="2" charset="-122"/>
              </a:rPr>
              <a:t>位于光谱中</a:t>
            </a:r>
            <a:r>
              <a:rPr lang="zh-CN" altLang="en-US" sz="2800" b="1">
                <a:solidFill>
                  <a:srgbClr val="FF0000"/>
                </a:solidFill>
                <a:latin typeface="黑体" panose="02010609060101010101" pitchFamily="2" charset="-122"/>
                <a:ea typeface="黑体" panose="02010609060101010101" pitchFamily="2" charset="-122"/>
              </a:rPr>
              <a:t>紫光</a:t>
            </a:r>
            <a:r>
              <a:rPr lang="zh-CN" altLang="en-US" sz="2800" b="1">
                <a:latin typeface="黑体" panose="02010609060101010101" pitchFamily="2" charset="-122"/>
                <a:ea typeface="黑体" panose="02010609060101010101" pitchFamily="2" charset="-122"/>
              </a:rPr>
              <a:t>之外</a:t>
            </a:r>
            <a:endParaRPr lang="zh-CN" altLang="en-US" sz="2800" b="1">
              <a:latin typeface="黑体" panose="02010609060101010101" pitchFamily="2" charset="-122"/>
              <a:ea typeface="黑体" panose="02010609060101010101" pitchFamily="2" charset="-122"/>
            </a:endParaRPr>
          </a:p>
        </p:txBody>
      </p:sp>
      <p:sp>
        <p:nvSpPr>
          <p:cNvPr id="7" name="文本框 6" title=""/>
          <p:cNvSpPr txBox="1"/>
          <p:nvPr/>
        </p:nvSpPr>
        <p:spPr>
          <a:xfrm>
            <a:off x="2413746" y="2815078"/>
            <a:ext cx="2501152" cy="523220"/>
          </a:xfrm>
          <a:prstGeom prst="rect">
            <a:avLst/>
          </a:prstGeom>
          <a:noFill/>
        </p:spPr>
        <p:txBody>
          <a:bodyPr wrap="square" rtlCol="0">
            <a:spAutoFit/>
          </a:bodyPr>
          <a:lstStyle/>
          <a:p>
            <a:r>
              <a:rPr lang="zh-CN" altLang="en-US" sz="2800" b="1">
                <a:latin typeface="黑体" panose="02010609060101010101" pitchFamily="2" charset="-122"/>
                <a:ea typeface="黑体" panose="02010609060101010101" pitchFamily="2" charset="-122"/>
              </a:rPr>
              <a:t>热作用强</a:t>
            </a:r>
            <a:endParaRPr lang="zh-CN" altLang="en-US" sz="2800" b="1">
              <a:latin typeface="黑体" panose="02010609060101010101" pitchFamily="2" charset="-122"/>
              <a:ea typeface="黑体" panose="02010609060101010101" pitchFamily="2" charset="-122"/>
            </a:endParaRPr>
          </a:p>
        </p:txBody>
      </p:sp>
      <p:sp>
        <p:nvSpPr>
          <p:cNvPr id="8" name="文本框 7" title=""/>
          <p:cNvSpPr txBox="1"/>
          <p:nvPr/>
        </p:nvSpPr>
        <p:spPr>
          <a:xfrm>
            <a:off x="5398991" y="2585197"/>
            <a:ext cx="2501152" cy="954107"/>
          </a:xfrm>
          <a:prstGeom prst="rect">
            <a:avLst/>
          </a:prstGeom>
          <a:noFill/>
        </p:spPr>
        <p:txBody>
          <a:bodyPr wrap="square" rtlCol="0">
            <a:spAutoFit/>
          </a:bodyPr>
          <a:lstStyle/>
          <a:p>
            <a:r>
              <a:rPr lang="zh-CN" altLang="en-US" sz="2800" b="1">
                <a:latin typeface="黑体" panose="02010609060101010101" pitchFamily="2" charset="-122"/>
                <a:ea typeface="黑体" panose="02010609060101010101" pitchFamily="2" charset="-122"/>
              </a:rPr>
              <a:t>能使荧光物质发光</a:t>
            </a:r>
            <a:endParaRPr lang="zh-CN" altLang="en-US" sz="2800" b="1">
              <a:latin typeface="黑体" panose="02010609060101010101" pitchFamily="2" charset="-122"/>
              <a:ea typeface="黑体" panose="02010609060101010101" pitchFamily="2" charset="-122"/>
            </a:endParaRPr>
          </a:p>
        </p:txBody>
      </p:sp>
      <p:sp>
        <p:nvSpPr>
          <p:cNvPr id="9" name="文本框 8" title=""/>
          <p:cNvSpPr txBox="1"/>
          <p:nvPr/>
        </p:nvSpPr>
        <p:spPr>
          <a:xfrm>
            <a:off x="1779837" y="3590681"/>
            <a:ext cx="3078961" cy="954107"/>
          </a:xfrm>
          <a:prstGeom prst="rect">
            <a:avLst/>
          </a:prstGeom>
          <a:noFill/>
        </p:spPr>
        <p:txBody>
          <a:bodyPr wrap="square" rtlCol="0">
            <a:spAutoFit/>
          </a:bodyPr>
          <a:lstStyle/>
          <a:p>
            <a:r>
              <a:rPr lang="zh-CN" altLang="en-US" sz="2800" b="1">
                <a:latin typeface="黑体" panose="02010609060101010101" pitchFamily="2" charset="-122"/>
                <a:ea typeface="黑体" panose="02010609060101010101" pitchFamily="2" charset="-122"/>
              </a:rPr>
              <a:t>红外线夜视、红外线加热、遥控器</a:t>
            </a:r>
            <a:endParaRPr lang="zh-CN" altLang="en-US" sz="2800" b="1">
              <a:latin typeface="黑体" panose="02010609060101010101" pitchFamily="2" charset="-122"/>
              <a:ea typeface="黑体" panose="02010609060101010101" pitchFamily="2" charset="-122"/>
            </a:endParaRPr>
          </a:p>
        </p:txBody>
      </p:sp>
      <p:sp>
        <p:nvSpPr>
          <p:cNvPr id="10" name="文本框 9" title=""/>
          <p:cNvSpPr txBox="1"/>
          <p:nvPr/>
        </p:nvSpPr>
        <p:spPr>
          <a:xfrm>
            <a:off x="5083404" y="3610182"/>
            <a:ext cx="3078961" cy="954107"/>
          </a:xfrm>
          <a:prstGeom prst="rect">
            <a:avLst/>
          </a:prstGeom>
          <a:noFill/>
        </p:spPr>
        <p:txBody>
          <a:bodyPr wrap="square" rtlCol="0">
            <a:spAutoFit/>
          </a:bodyPr>
          <a:lstStyle/>
          <a:p>
            <a:r>
              <a:rPr lang="zh-CN" altLang="en-US" sz="2800" b="1">
                <a:latin typeface="黑体" panose="02010609060101010101" pitchFamily="2" charset="-122"/>
                <a:ea typeface="黑体" panose="02010609060101010101" pitchFamily="2" charset="-122"/>
              </a:rPr>
              <a:t>验钞机、杀菌、合成维生素</a:t>
            </a:r>
            <a:r>
              <a:rPr lang="en-US" altLang="zh-CN" sz="2800" b="1">
                <a:latin typeface="+mn-lt"/>
                <a:ea typeface="黑体" panose="02010609060101010101" pitchFamily="2" charset="-122"/>
              </a:rPr>
              <a:t>D</a:t>
            </a:r>
            <a:endParaRPr lang="zh-CN" altLang="en-US" sz="2800" b="1">
              <a:latin typeface="+mn-lt"/>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矩形 3" title=""/>
          <p:cNvSpPr/>
          <p:nvPr/>
        </p:nvSpPr>
        <p:spPr>
          <a:xfrm>
            <a:off x="931068" y="821302"/>
            <a:ext cx="7281863" cy="522287"/>
          </a:xfrm>
          <a:prstGeom prst="rect">
            <a:avLst/>
          </a:prstGeom>
          <a:noFill/>
          <a:ln>
            <a:noFill/>
          </a:ln>
        </p:spPr>
        <p:txBody>
          <a:bodyPr>
            <a:spAutoFit/>
          </a:bodyPr>
          <a:lstStyle/>
          <a:p>
            <a:pPr eaLnBrk="1" hangingPunct="1">
              <a:buFont typeface="Arial" panose="020b0604020202020204" pitchFamily="34" charset="0"/>
              <a:buNone/>
              <a:defRPr/>
            </a:pPr>
            <a:r>
              <a:rPr lang="zh-CN" altLang="en-US" sz="2800" b="1">
                <a:solidFill>
                  <a:srgbClr val="0000FF"/>
                </a:solidFill>
                <a:latin typeface="+mn-lt"/>
                <a:ea typeface="+mj-ea"/>
              </a:rPr>
              <a:t>例</a:t>
            </a:r>
            <a:r>
              <a:rPr lang="en-US" altLang="zh-CN" sz="2800" b="1">
                <a:solidFill>
                  <a:srgbClr val="0000FF"/>
                </a:solidFill>
                <a:latin typeface="+mn-lt"/>
                <a:ea typeface="+mj-ea"/>
              </a:rPr>
              <a:t>5 </a:t>
            </a:r>
            <a:r>
              <a:rPr lang="zh-CN" altLang="zh-CN" sz="2800" b="1">
                <a:latin typeface="+mn-lt"/>
                <a:ea typeface="+mj-ea"/>
              </a:rPr>
              <a:t>下列说法中正确的是（</a:t>
            </a:r>
            <a:r>
              <a:rPr lang="en-US" altLang="zh-CN" sz="2800" b="1">
                <a:latin typeface="+mn-lt"/>
                <a:ea typeface="+mj-ea"/>
              </a:rPr>
              <a:t>     </a:t>
            </a:r>
            <a:r>
              <a:rPr lang="zh-CN" altLang="zh-CN" sz="2800" b="1">
                <a:latin typeface="+mn-lt"/>
                <a:ea typeface="+mj-ea"/>
              </a:rPr>
              <a:t>）</a:t>
            </a:r>
            <a:endParaRPr lang="zh-CN" altLang="zh-CN" sz="2800" b="1">
              <a:latin typeface="+mn-lt"/>
              <a:ea typeface="+mj-ea"/>
            </a:endParaRPr>
          </a:p>
        </p:txBody>
      </p:sp>
      <p:sp>
        <p:nvSpPr>
          <p:cNvPr id="5" name="矩形 4" title=""/>
          <p:cNvSpPr/>
          <p:nvPr/>
        </p:nvSpPr>
        <p:spPr>
          <a:xfrm>
            <a:off x="1126752" y="1542143"/>
            <a:ext cx="7670800" cy="2246312"/>
          </a:xfrm>
          <a:prstGeom prst="rect">
            <a:avLst/>
          </a:prstGeom>
        </p:spPr>
        <p:txBody>
          <a:bodyPr>
            <a:spAutoFit/>
          </a:bodyPr>
          <a:lstStyle/>
          <a:p>
            <a:pPr eaLnBrk="1" hangingPunct="1">
              <a:buFont typeface="Arial" panose="020b0604020202020204" pitchFamily="34" charset="0"/>
              <a:buNone/>
              <a:defRPr/>
            </a:pPr>
            <a:r>
              <a:rPr lang="en-US" altLang="zh-CN" sz="2800" b="1">
                <a:latin typeface="+mn-lt"/>
                <a:ea typeface="+mj-ea"/>
              </a:rPr>
              <a:t>A.</a:t>
            </a:r>
            <a:r>
              <a:rPr lang="zh-CN" altLang="zh-CN" sz="2800" b="1">
                <a:latin typeface="+mn-lt"/>
                <a:ea typeface="+mj-ea"/>
              </a:rPr>
              <a:t>白色光是单色光</a:t>
            </a:r>
            <a:endParaRPr lang="en-US" altLang="zh-CN" sz="2800" b="1">
              <a:latin typeface="+mn-lt"/>
              <a:ea typeface="+mj-ea"/>
            </a:endParaRPr>
          </a:p>
          <a:p>
            <a:pPr eaLnBrk="1" hangingPunct="1">
              <a:buFont typeface="Arial" panose="020b0604020202020204" pitchFamily="34" charset="0"/>
              <a:buNone/>
              <a:defRPr/>
            </a:pPr>
            <a:r>
              <a:rPr lang="en-US" altLang="zh-CN" sz="2800" b="1">
                <a:latin typeface="+mn-lt"/>
                <a:ea typeface="+mj-ea"/>
              </a:rPr>
              <a:t>B.</a:t>
            </a:r>
            <a:r>
              <a:rPr lang="zh-CN" altLang="zh-CN" sz="2800" b="1">
                <a:latin typeface="+mn-lt"/>
                <a:ea typeface="+mj-ea"/>
              </a:rPr>
              <a:t>色光的三原色是指红光、黄光、蓝光</a:t>
            </a:r>
            <a:endParaRPr lang="zh-CN" altLang="zh-CN" sz="2800" b="1">
              <a:latin typeface="+mn-lt"/>
              <a:ea typeface="+mj-ea"/>
            </a:endParaRPr>
          </a:p>
          <a:p>
            <a:pPr eaLnBrk="1" hangingPunct="1">
              <a:buFont typeface="Arial" panose="020b0604020202020204" pitchFamily="34" charset="0"/>
              <a:buNone/>
              <a:defRPr/>
            </a:pPr>
            <a:r>
              <a:rPr lang="en-US" altLang="zh-CN" sz="2800" b="1">
                <a:latin typeface="+mn-lt"/>
                <a:ea typeface="+mj-ea"/>
              </a:rPr>
              <a:t>C.</a:t>
            </a:r>
            <a:r>
              <a:rPr lang="zh-CN" altLang="zh-CN" sz="2800" b="1">
                <a:latin typeface="+mn-lt"/>
                <a:ea typeface="+mj-ea"/>
              </a:rPr>
              <a:t>白光是七色光中的一种</a:t>
            </a:r>
            <a:endParaRPr lang="zh-CN" altLang="zh-CN" sz="2800" b="1">
              <a:latin typeface="+mn-lt"/>
              <a:ea typeface="+mj-ea"/>
            </a:endParaRPr>
          </a:p>
          <a:p>
            <a:pPr eaLnBrk="1" hangingPunct="1">
              <a:buFont typeface="Arial" panose="020b0604020202020204" pitchFamily="34" charset="0"/>
              <a:buNone/>
              <a:defRPr/>
            </a:pPr>
            <a:r>
              <a:rPr lang="en-US" altLang="zh-CN" sz="2800" b="1">
                <a:latin typeface="+mn-lt"/>
                <a:ea typeface="+mj-ea"/>
              </a:rPr>
              <a:t>D.</a:t>
            </a:r>
            <a:r>
              <a:rPr lang="zh-CN" altLang="zh-CN" sz="2800" b="1">
                <a:latin typeface="+mn-lt"/>
                <a:ea typeface="+mj-ea"/>
              </a:rPr>
              <a:t>任何颜色的光都可以用红、绿、蓝三种色光复合而成</a:t>
            </a:r>
            <a:endParaRPr lang="zh-CN" altLang="zh-CN" sz="2800" b="1">
              <a:latin typeface="+mn-lt"/>
              <a:ea typeface="+mj-ea"/>
            </a:endParaRPr>
          </a:p>
        </p:txBody>
      </p:sp>
      <p:sp>
        <p:nvSpPr>
          <p:cNvPr id="7" name="矩形 6" title=""/>
          <p:cNvSpPr/>
          <p:nvPr/>
        </p:nvSpPr>
        <p:spPr>
          <a:xfrm>
            <a:off x="5227310" y="800900"/>
            <a:ext cx="444352" cy="523220"/>
          </a:xfrm>
          <a:prstGeom prst="rect">
            <a:avLst/>
          </a:prstGeom>
          <a:noFill/>
          <a:ln>
            <a:noFill/>
          </a:ln>
        </p:spPr>
        <p:txBody>
          <a:bodyPr wrap="none">
            <a:spAutoFit/>
          </a:bodyPr>
          <a:lstStyle/>
          <a:p>
            <a:pPr eaLnBrk="1" hangingPunct="1">
              <a:buFont typeface="Arial" panose="020b0604020202020204" pitchFamily="34" charset="0"/>
              <a:buNone/>
              <a:defRPr/>
            </a:pPr>
            <a:r>
              <a:rPr lang="en-US" altLang="zh-CN" sz="2800" b="1">
                <a:solidFill>
                  <a:srgbClr val="FF0000"/>
                </a:solidFill>
                <a:latin typeface="+mn-lt"/>
                <a:ea typeface="+mj-ea"/>
              </a:rPr>
              <a:t>D</a:t>
            </a:r>
            <a:endParaRPr lang="zh-CN" altLang="zh-CN" sz="2800" b="1">
              <a:solidFill>
                <a:srgbClr val="FF0000"/>
              </a:solidFill>
              <a:latin typeface="+mn-lt"/>
              <a:ea typeface="+mj-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1" title=""/>
          <p:cNvSpPr txBox="1"/>
          <p:nvPr/>
        </p:nvSpPr>
        <p:spPr>
          <a:xfrm>
            <a:off x="3745006" y="60512"/>
            <a:ext cx="1875864" cy="523220"/>
          </a:xfrm>
          <a:prstGeom prst="rect">
            <a:avLst/>
          </a:prstGeom>
          <a:noFill/>
        </p:spPr>
        <p:txBody>
          <a:bodyPr wrap="square" rtlCol="0">
            <a:spAutoFit/>
          </a:bodyPr>
          <a:lstStyle/>
          <a:p>
            <a:r>
              <a:rPr lang="zh-CN" altLang="en-US" sz="2800" b="1">
                <a:latin typeface="黑体" panose="02010609060101010101" pitchFamily="2" charset="-122"/>
                <a:ea typeface="黑体" panose="02010609060101010101" pitchFamily="2" charset="-122"/>
              </a:rPr>
              <a:t>随堂演练</a:t>
            </a:r>
            <a:endParaRPr lang="zh-CN" altLang="en-US" sz="2800" b="1">
              <a:latin typeface="黑体" panose="02010609060101010101" pitchFamily="2" charset="-122"/>
              <a:ea typeface="黑体" panose="02010609060101010101" pitchFamily="2" charset="-122"/>
            </a:endParaRPr>
          </a:p>
        </p:txBody>
      </p:sp>
      <p:sp>
        <p:nvSpPr>
          <p:cNvPr id="4" name="文本框 3" title=""/>
          <p:cNvSpPr txBox="1"/>
          <p:nvPr/>
        </p:nvSpPr>
        <p:spPr>
          <a:xfrm>
            <a:off x="995083" y="856173"/>
            <a:ext cx="7658100" cy="3969385"/>
          </a:xfrm>
          <a:prstGeom prst="rect">
            <a:avLst/>
          </a:prstGeom>
          <a:noFill/>
        </p:spPr>
        <p:txBody>
          <a:bodyPr wrap="square">
            <a:spAutoFit/>
          </a:bodyPr>
          <a:lstStyle/>
          <a:p>
            <a:pPr>
              <a:lnSpc>
                <a:spcPct val="150000"/>
              </a:lnSpc>
              <a:spcAft>
                <a:spcPct val="0"/>
              </a:spcAft>
              <a:buNone/>
            </a:pPr>
            <a:r>
              <a:rPr lang="en-US" altLang="zh-CN" sz="2400" b="1" kern="100">
                <a:latin typeface="+mn-lt"/>
                <a:ea typeface="黑体" panose="02010609060101010101" pitchFamily="2" charset="-122"/>
                <a:cs typeface="Times New Roman" panose="02020603050405020304"/>
              </a:rPr>
              <a:t>1.</a:t>
            </a:r>
            <a:r>
              <a:rPr lang="zh-CN" altLang="zh-CN" sz="2400" b="1" kern="100">
                <a:latin typeface="+mn-lt"/>
                <a:ea typeface="黑体" panose="02010609060101010101" pitchFamily="2" charset="-122"/>
                <a:cs typeface="Times New Roman" panose="02020603050405020304"/>
              </a:rPr>
              <a:t>下列关于光现象的分析与描述正确的是</a:t>
            </a:r>
            <a:r>
              <a:rPr lang="zh-CN" altLang="en-US" sz="2400" b="1" kern="100">
                <a:latin typeface="+mn-lt"/>
                <a:ea typeface="黑体" panose="02010609060101010101" pitchFamily="2" charset="-122"/>
                <a:cs typeface="Times New Roman" panose="02020603050405020304"/>
              </a:rPr>
              <a:t>（      ）</a:t>
            </a:r>
            <a:endParaRPr lang="en-US" altLang="zh-CN" sz="2400" b="1" kern="100">
              <a:latin typeface="+mn-lt"/>
              <a:ea typeface="黑体" panose="02010609060101010101" pitchFamily="2" charset="-122"/>
              <a:cs typeface="Times New Roman" panose="02020603050405020304"/>
            </a:endParaRPr>
          </a:p>
          <a:p>
            <a:pPr>
              <a:lnSpc>
                <a:spcPct val="150000"/>
              </a:lnSpc>
              <a:spcAft>
                <a:spcPct val="0"/>
              </a:spcAft>
              <a:buNone/>
            </a:pPr>
            <a:r>
              <a:rPr lang="en-US" altLang="zh-CN" sz="2400" b="1" kern="100">
                <a:latin typeface="+mn-lt"/>
                <a:ea typeface="黑体" panose="02010609060101010101" pitchFamily="2" charset="-122"/>
                <a:cs typeface="Courier New" panose="02070309020205020404"/>
              </a:rPr>
              <a:t>A</a:t>
            </a:r>
            <a:r>
              <a:rPr lang="zh-CN" altLang="zh-CN" sz="2400" b="1" kern="100">
                <a:latin typeface="+mn-lt"/>
                <a:ea typeface="黑体" panose="02010609060101010101" pitchFamily="2" charset="-122"/>
                <a:cs typeface="Times New Roman" panose="02020603050405020304"/>
              </a:rPr>
              <a:t>．平面镜成像大小与物体到镜面的距离有关，物体距平面镜越近所成的像越大</a:t>
            </a:r>
            <a:endParaRPr lang="zh-CN" altLang="zh-CN" sz="2400" b="1" kern="100">
              <a:latin typeface="+mn-lt"/>
              <a:ea typeface="黑体" panose="02010609060101010101" pitchFamily="2" charset="-122"/>
              <a:cs typeface="Courier New" panose="02070309020205020404"/>
            </a:endParaRPr>
          </a:p>
          <a:p>
            <a:pPr>
              <a:lnSpc>
                <a:spcPct val="150000"/>
              </a:lnSpc>
            </a:pPr>
            <a:r>
              <a:rPr lang="en-US" altLang="zh-CN" sz="2400" b="1" kern="100">
                <a:latin typeface="+mn-lt"/>
                <a:ea typeface="黑体" panose="02010609060101010101" pitchFamily="2" charset="-122"/>
                <a:cs typeface="Courier New" panose="02070309020205020404"/>
              </a:rPr>
              <a:t>B</a:t>
            </a:r>
            <a:r>
              <a:rPr lang="zh-CN" altLang="zh-CN" sz="2400" b="1" kern="100">
                <a:latin typeface="+mn-lt"/>
                <a:ea typeface="黑体" panose="02010609060101010101" pitchFamily="2" charset="-122"/>
                <a:cs typeface="Times New Roman" panose="02020603050405020304"/>
              </a:rPr>
              <a:t>．站在湖水边，看到</a:t>
            </a:r>
            <a:r>
              <a:rPr lang="zh-CN" altLang="en-US" sz="2400" b="1" kern="100">
                <a:latin typeface="+mn-lt"/>
                <a:ea typeface="黑体" panose="02010609060101010101" pitchFamily="2" charset="-122"/>
                <a:cs typeface="Times New Roman" panose="02020603050405020304"/>
              </a:rPr>
              <a:t>“</a:t>
            </a:r>
            <a:r>
              <a:rPr lang="zh-CN" altLang="zh-CN" sz="2400" b="1" kern="100">
                <a:latin typeface="+mn-lt"/>
                <a:ea typeface="黑体" panose="02010609060101010101" pitchFamily="2" charset="-122"/>
                <a:cs typeface="Times New Roman" panose="02020603050405020304"/>
              </a:rPr>
              <a:t>鱼儿</a:t>
            </a:r>
            <a:r>
              <a:rPr lang="zh-CN" altLang="en-US" sz="2400" b="1" kern="100">
                <a:latin typeface="+mn-lt"/>
                <a:ea typeface="黑体" panose="02010609060101010101" pitchFamily="2" charset="-122"/>
                <a:cs typeface="Times New Roman" panose="02020603050405020304"/>
              </a:rPr>
              <a:t>”</a:t>
            </a:r>
            <a:r>
              <a:rPr lang="zh-CN" altLang="zh-CN" sz="2400" b="1" kern="100">
                <a:latin typeface="+mn-lt"/>
                <a:ea typeface="黑体" panose="02010609060101010101" pitchFamily="2" charset="-122"/>
                <a:cs typeface="Times New Roman" panose="02020603050405020304"/>
              </a:rPr>
              <a:t>在清澈的水中游动，我们实际看到的是鱼儿的实像</a:t>
            </a:r>
            <a:endParaRPr lang="zh-CN" altLang="zh-CN" sz="2400" b="1" kern="100">
              <a:latin typeface="+mn-lt"/>
              <a:ea typeface="黑体" panose="02010609060101010101" pitchFamily="2" charset="-122"/>
              <a:cs typeface="Courier New" panose="02070309020205020404"/>
            </a:endParaRPr>
          </a:p>
          <a:p>
            <a:pPr>
              <a:lnSpc>
                <a:spcPct val="150000"/>
              </a:lnSpc>
              <a:spcAft>
                <a:spcPct val="0"/>
              </a:spcAft>
              <a:buNone/>
            </a:pPr>
            <a:r>
              <a:rPr lang="en-US" altLang="zh-CN" sz="2400" b="1" kern="100">
                <a:latin typeface="+mn-lt"/>
                <a:ea typeface="黑体" panose="02010609060101010101" pitchFamily="2" charset="-122"/>
                <a:cs typeface="Courier New" panose="02070309020205020404"/>
              </a:rPr>
              <a:t>C</a:t>
            </a:r>
            <a:r>
              <a:rPr lang="zh-CN" altLang="zh-CN" sz="2400" b="1" kern="100">
                <a:latin typeface="+mn-lt"/>
                <a:ea typeface="黑体" panose="02010609060101010101" pitchFamily="2" charset="-122"/>
                <a:cs typeface="Times New Roman" panose="02020603050405020304"/>
              </a:rPr>
              <a:t>．缤纷的彩虹是由光的色散形成的</a:t>
            </a:r>
            <a:endParaRPr lang="zh-CN" altLang="zh-CN" sz="2400" b="1" kern="100">
              <a:latin typeface="+mn-lt"/>
              <a:ea typeface="黑体" panose="02010609060101010101" pitchFamily="2" charset="-122"/>
              <a:cs typeface="Courier New" panose="02070309020205020404"/>
            </a:endParaRPr>
          </a:p>
          <a:p>
            <a:pPr>
              <a:lnSpc>
                <a:spcPct val="150000"/>
              </a:lnSpc>
              <a:spcAft>
                <a:spcPct val="0"/>
              </a:spcAft>
              <a:buNone/>
            </a:pPr>
            <a:r>
              <a:rPr lang="en-US" altLang="zh-CN" sz="2400" b="1" kern="100">
                <a:latin typeface="+mn-lt"/>
                <a:ea typeface="黑体" panose="02010609060101010101" pitchFamily="2" charset="-122"/>
                <a:cs typeface="Courier New" panose="02070309020205020404"/>
              </a:rPr>
              <a:t>D</a:t>
            </a:r>
            <a:r>
              <a:rPr lang="zh-CN" altLang="zh-CN" sz="2400" b="1" kern="100">
                <a:latin typeface="+mn-lt"/>
                <a:ea typeface="黑体" panose="02010609060101010101" pitchFamily="2" charset="-122"/>
                <a:cs typeface="Times New Roman" panose="02020603050405020304"/>
              </a:rPr>
              <a:t>．遥控器是利用紫外线进行遥控的</a:t>
            </a:r>
            <a:endParaRPr lang="zh-CN" altLang="zh-CN" sz="2400" b="1" kern="100">
              <a:effectLst/>
              <a:latin typeface="+mn-lt"/>
              <a:ea typeface="黑体" panose="02010609060101010101" pitchFamily="2" charset="-122"/>
              <a:cs typeface="Courier New" panose="02070309020205020404"/>
            </a:endParaRPr>
          </a:p>
        </p:txBody>
      </p:sp>
      <p:sp>
        <p:nvSpPr>
          <p:cNvPr id="5" name="矩形 4" title=""/>
          <p:cNvSpPr/>
          <p:nvPr/>
        </p:nvSpPr>
        <p:spPr>
          <a:xfrm>
            <a:off x="6881298" y="958592"/>
            <a:ext cx="407484" cy="461665"/>
          </a:xfrm>
          <a:prstGeom prst="rect">
            <a:avLst/>
          </a:prstGeom>
          <a:noFill/>
          <a:ln>
            <a:noFill/>
          </a:ln>
        </p:spPr>
        <p:txBody>
          <a:bodyPr wrap="none">
            <a:spAutoFit/>
          </a:bodyPr>
          <a:lstStyle/>
          <a:p>
            <a:pPr eaLnBrk="1" hangingPunct="1">
              <a:buFont typeface="Arial" panose="020b0604020202020204" pitchFamily="34" charset="0"/>
              <a:buNone/>
              <a:defRPr/>
            </a:pPr>
            <a:r>
              <a:rPr lang="en-US" altLang="zh-CN" sz="2400" b="1">
                <a:solidFill>
                  <a:srgbClr val="FF0000"/>
                </a:solidFill>
                <a:latin typeface="+mn-lt"/>
                <a:ea typeface="+mj-ea"/>
              </a:rPr>
              <a:t>C</a:t>
            </a:r>
            <a:endParaRPr lang="zh-CN" altLang="zh-CN" sz="2400" b="1">
              <a:solidFill>
                <a:srgbClr val="FF0000"/>
              </a:solidFill>
              <a:latin typeface="+mn-lt"/>
              <a:ea typeface="+mj-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文本框 2" title=""/>
          <p:cNvSpPr txBox="1"/>
          <p:nvPr/>
        </p:nvSpPr>
        <p:spPr>
          <a:xfrm>
            <a:off x="791570" y="478136"/>
            <a:ext cx="7438029" cy="1569660"/>
          </a:xfrm>
          <a:prstGeom prst="rect">
            <a:avLst/>
          </a:prstGeom>
          <a:noFill/>
        </p:spPr>
        <p:txBody>
          <a:bodyPr wrap="square">
            <a:spAutoFit/>
          </a:bodyPr>
          <a:lstStyle/>
          <a:p>
            <a:pPr>
              <a:spcAft>
                <a:spcPct val="0"/>
              </a:spcAft>
              <a:buNone/>
            </a:pPr>
            <a:r>
              <a:rPr lang="en-US" altLang="zh-CN" sz="2400" b="1" kern="100">
                <a:latin typeface="+mj-lt"/>
                <a:ea typeface="+mn-ea"/>
                <a:cs typeface="Times New Roman" panose="02020603050405020304"/>
              </a:rPr>
              <a:t>2.</a:t>
            </a:r>
            <a:r>
              <a:rPr lang="zh-CN" altLang="zh-CN" sz="2400" b="1" kern="100">
                <a:latin typeface="+mj-lt"/>
                <a:ea typeface="+mn-ea"/>
                <a:cs typeface="Times New Roman" panose="02020603050405020304"/>
              </a:rPr>
              <a:t>如图所示，固定在水面上方的光源</a:t>
            </a:r>
            <a:r>
              <a:rPr lang="en-US" altLang="zh-CN" sz="2400" b="1" i="1" kern="100">
                <a:latin typeface="+mj-lt"/>
                <a:ea typeface="+mn-ea"/>
                <a:cs typeface="Courier New" panose="02070309020205020404"/>
              </a:rPr>
              <a:t>S</a:t>
            </a:r>
            <a:r>
              <a:rPr lang="zh-CN" altLang="zh-CN" sz="2400" b="1" kern="100">
                <a:latin typeface="+mj-lt"/>
                <a:ea typeface="+mn-ea"/>
                <a:cs typeface="Times New Roman" panose="02020603050405020304"/>
              </a:rPr>
              <a:t>发出一束光线经水面反射后在光屏上有一个光斑</a:t>
            </a:r>
            <a:r>
              <a:rPr lang="en-US" altLang="zh-CN" sz="2400" b="1" i="1" kern="100">
                <a:latin typeface="+mj-lt"/>
                <a:ea typeface="+mn-ea"/>
                <a:cs typeface="Courier New" panose="02070309020205020404"/>
              </a:rPr>
              <a:t>A</a:t>
            </a:r>
            <a:r>
              <a:rPr lang="zh-CN" altLang="zh-CN" sz="2400" b="1" kern="100">
                <a:latin typeface="+mj-lt"/>
                <a:ea typeface="+mn-ea"/>
                <a:cs typeface="Times New Roman" panose="02020603050405020304"/>
              </a:rPr>
              <a:t>，已知光束与水面的夹角为</a:t>
            </a:r>
            <a:r>
              <a:rPr lang="en-US" altLang="zh-CN" sz="2400" b="1" kern="100">
                <a:latin typeface="+mj-lt"/>
                <a:ea typeface="+mn-ea"/>
                <a:cs typeface="Courier New" panose="02070309020205020404"/>
              </a:rPr>
              <a:t>40</a:t>
            </a:r>
            <a:r>
              <a:rPr lang="en-US" altLang="zh-CN" sz="2400" b="1" kern="100">
                <a:latin typeface="+mj-lt"/>
                <a:ea typeface="+mn-ea"/>
                <a:cs typeface="Times New Roman" panose="02020603050405020304"/>
              </a:rPr>
              <a:t>°</a:t>
            </a:r>
            <a:r>
              <a:rPr lang="zh-CN" altLang="zh-CN" sz="2400" b="1" kern="100">
                <a:latin typeface="+mj-lt"/>
                <a:ea typeface="+mn-ea"/>
                <a:cs typeface="Times New Roman" panose="02020603050405020304"/>
              </a:rPr>
              <a:t>，</a:t>
            </a:r>
            <a:r>
              <a:rPr lang="en-US" altLang="zh-CN" sz="2400" b="1" i="1" kern="100">
                <a:latin typeface="+mj-lt"/>
                <a:ea typeface="+mn-ea"/>
                <a:cs typeface="Courier New" panose="02070309020205020404"/>
              </a:rPr>
              <a:t>S</a:t>
            </a:r>
            <a:r>
              <a:rPr lang="zh-CN" altLang="zh-CN" sz="2400" b="1" kern="100">
                <a:latin typeface="+mj-lt"/>
                <a:ea typeface="+mn-ea"/>
                <a:cs typeface="Times New Roman" panose="02020603050405020304"/>
              </a:rPr>
              <a:t>′是光源经水面反射所成的像。下列说法正确的是</a:t>
            </a:r>
            <a:r>
              <a:rPr lang="zh-CN" altLang="en-US" sz="2400" b="1" kern="100">
                <a:solidFill>
                  <a:srgbClr val="000000"/>
                </a:solidFill>
                <a:latin typeface="+mj-lt"/>
                <a:ea typeface="+mn-ea"/>
                <a:cs typeface="Courier New" panose="02070309020205020404"/>
              </a:rPr>
              <a:t>（      ）</a:t>
            </a:r>
            <a:endParaRPr lang="zh-CN" altLang="zh-CN" sz="2400" b="1" kern="100">
              <a:latin typeface="+mj-lt"/>
              <a:ea typeface="+mn-ea"/>
              <a:cs typeface="Courier New" panose="02070309020205020404"/>
            </a:endParaRPr>
          </a:p>
        </p:txBody>
      </p:sp>
      <p:pic>
        <p:nvPicPr>
          <p:cNvPr id="4" name="Picture 2" tit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37464" y="1866706"/>
            <a:ext cx="3051175"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title=""/>
          <p:cNvSpPr txBox="1"/>
          <p:nvPr/>
        </p:nvSpPr>
        <p:spPr>
          <a:xfrm>
            <a:off x="852986" y="2119405"/>
            <a:ext cx="4715302" cy="2308324"/>
          </a:xfrm>
          <a:prstGeom prst="rect">
            <a:avLst/>
          </a:prstGeom>
          <a:noFill/>
        </p:spPr>
        <p:txBody>
          <a:bodyPr wrap="square">
            <a:spAutoFit/>
          </a:bodyPr>
          <a:lstStyle/>
          <a:p>
            <a:pPr>
              <a:spcAft>
                <a:spcPct val="0"/>
              </a:spcAft>
              <a:buNone/>
            </a:pPr>
            <a:r>
              <a:rPr lang="en-US" altLang="zh-CN" sz="2400" b="1" kern="100">
                <a:latin typeface="+mj-lt"/>
                <a:ea typeface="+mn-ea"/>
                <a:cs typeface="Courier New" panose="02070309020205020404"/>
              </a:rPr>
              <a:t>A</a:t>
            </a:r>
            <a:r>
              <a:rPr lang="zh-CN" altLang="zh-CN" sz="2400" b="1" kern="100">
                <a:latin typeface="+mj-lt"/>
                <a:ea typeface="+mn-ea"/>
                <a:cs typeface="Times New Roman" panose="02020603050405020304"/>
              </a:rPr>
              <a:t>．反射角的大小为</a:t>
            </a:r>
            <a:r>
              <a:rPr lang="en-US" altLang="zh-CN" sz="2400" b="1" kern="100">
                <a:latin typeface="+mj-lt"/>
                <a:ea typeface="+mn-ea"/>
                <a:cs typeface="Courier New" panose="02070309020205020404"/>
              </a:rPr>
              <a:t>40</a:t>
            </a:r>
            <a:r>
              <a:rPr lang="en-US" altLang="zh-CN" sz="2400" b="1" kern="100">
                <a:latin typeface="+mj-lt"/>
                <a:ea typeface="+mn-ea"/>
                <a:cs typeface="Times New Roman" panose="02020603050405020304"/>
              </a:rPr>
              <a:t>°</a:t>
            </a:r>
            <a:endParaRPr lang="zh-CN" altLang="zh-CN" sz="2400" b="1" kern="100">
              <a:latin typeface="+mj-lt"/>
              <a:ea typeface="+mn-ea"/>
              <a:cs typeface="Courier New" panose="02070309020205020404"/>
            </a:endParaRPr>
          </a:p>
          <a:p>
            <a:pPr>
              <a:spcAft>
                <a:spcPct val="0"/>
              </a:spcAft>
              <a:buNone/>
            </a:pPr>
            <a:r>
              <a:rPr lang="en-US" altLang="zh-CN" sz="2400" b="1" kern="100">
                <a:latin typeface="+mj-lt"/>
                <a:ea typeface="+mn-ea"/>
                <a:cs typeface="Courier New" panose="02070309020205020404"/>
              </a:rPr>
              <a:t>B</a:t>
            </a:r>
            <a:r>
              <a:rPr lang="zh-CN" altLang="zh-CN" sz="2400" b="1" kern="100">
                <a:latin typeface="+mj-lt"/>
                <a:ea typeface="+mn-ea"/>
                <a:cs typeface="Times New Roman" panose="02020603050405020304"/>
              </a:rPr>
              <a:t>．当水面升高时，反射角将变大</a:t>
            </a:r>
            <a:endParaRPr lang="zh-CN" altLang="zh-CN" sz="2400" b="1" kern="100">
              <a:latin typeface="+mj-lt"/>
              <a:ea typeface="+mn-ea"/>
              <a:cs typeface="Courier New" panose="02070309020205020404"/>
            </a:endParaRPr>
          </a:p>
          <a:p>
            <a:pPr>
              <a:spcAft>
                <a:spcPct val="0"/>
              </a:spcAft>
              <a:buNone/>
            </a:pPr>
            <a:r>
              <a:rPr lang="en-US" altLang="zh-CN" sz="2400" b="1" kern="100">
                <a:latin typeface="+mj-lt"/>
                <a:ea typeface="+mn-ea"/>
                <a:cs typeface="Courier New" panose="02070309020205020404"/>
              </a:rPr>
              <a:t>C</a:t>
            </a:r>
            <a:r>
              <a:rPr lang="zh-CN" altLang="zh-CN" sz="2400" b="1" kern="100">
                <a:latin typeface="+mj-lt"/>
                <a:ea typeface="+mn-ea"/>
                <a:cs typeface="Times New Roman" panose="02020603050405020304"/>
              </a:rPr>
              <a:t>．当水面升高时，光斑</a:t>
            </a:r>
            <a:r>
              <a:rPr lang="en-US" altLang="zh-CN" sz="2400" b="1" i="1" kern="100">
                <a:latin typeface="+mj-lt"/>
                <a:ea typeface="+mn-ea"/>
                <a:cs typeface="Courier New" panose="02070309020205020404"/>
              </a:rPr>
              <a:t>A</a:t>
            </a:r>
            <a:r>
              <a:rPr lang="zh-CN" altLang="zh-CN" sz="2400" b="1" kern="100">
                <a:latin typeface="+mj-lt"/>
                <a:ea typeface="+mn-ea"/>
                <a:cs typeface="Times New Roman" panose="02020603050405020304"/>
              </a:rPr>
              <a:t>将向右移动</a:t>
            </a:r>
            <a:endParaRPr lang="zh-CN" altLang="zh-CN" sz="2400" b="1" kern="100">
              <a:latin typeface="+mj-lt"/>
              <a:ea typeface="+mn-ea"/>
              <a:cs typeface="Courier New" panose="02070309020205020404"/>
            </a:endParaRPr>
          </a:p>
          <a:p>
            <a:pPr>
              <a:spcAft>
                <a:spcPct val="0"/>
              </a:spcAft>
              <a:buNone/>
            </a:pPr>
            <a:r>
              <a:rPr lang="en-US" altLang="zh-CN" sz="2400" b="1" kern="100">
                <a:latin typeface="+mj-lt"/>
                <a:ea typeface="+mn-ea"/>
                <a:cs typeface="Courier New" panose="02070309020205020404"/>
              </a:rPr>
              <a:t>D</a:t>
            </a:r>
            <a:r>
              <a:rPr lang="zh-CN" altLang="zh-CN" sz="2400" b="1" kern="100">
                <a:latin typeface="+mj-lt"/>
                <a:ea typeface="+mn-ea"/>
                <a:cs typeface="Times New Roman" panose="02020603050405020304"/>
              </a:rPr>
              <a:t>．当水面升高时，</a:t>
            </a:r>
            <a:r>
              <a:rPr lang="en-US" altLang="zh-CN" sz="2400" b="1" i="1" kern="100">
                <a:latin typeface="+mj-lt"/>
                <a:ea typeface="+mn-ea"/>
                <a:cs typeface="Courier New" panose="02070309020205020404"/>
              </a:rPr>
              <a:t>S</a:t>
            </a:r>
            <a:r>
              <a:rPr lang="zh-CN" altLang="zh-CN" sz="2400" b="1" kern="100">
                <a:latin typeface="+mj-lt"/>
                <a:ea typeface="+mn-ea"/>
                <a:cs typeface="Times New Roman" panose="02020603050405020304"/>
              </a:rPr>
              <a:t>′到水面的距离变小</a:t>
            </a:r>
            <a:endParaRPr lang="zh-CN" altLang="en-US" sz="2400" b="1">
              <a:latin typeface="+mj-lt"/>
              <a:ea typeface="+mn-ea"/>
            </a:endParaRPr>
          </a:p>
        </p:txBody>
      </p:sp>
      <p:sp>
        <p:nvSpPr>
          <p:cNvPr id="6" name="文本框 5" title=""/>
          <p:cNvSpPr txBox="1"/>
          <p:nvPr/>
        </p:nvSpPr>
        <p:spPr>
          <a:xfrm>
            <a:off x="2713096" y="1586131"/>
            <a:ext cx="497541" cy="461665"/>
          </a:xfrm>
          <a:prstGeom prst="rect">
            <a:avLst/>
          </a:prstGeom>
          <a:noFill/>
        </p:spPr>
        <p:txBody>
          <a:bodyPr wrap="square" rtlCol="0">
            <a:spAutoFit/>
          </a:bodyPr>
          <a:lstStyle/>
          <a:p>
            <a:r>
              <a:rPr lang="en-US" altLang="zh-CN" sz="2400" b="1">
                <a:solidFill>
                  <a:srgbClr val="FF0000"/>
                </a:solidFill>
              </a:rPr>
              <a:t>D</a:t>
            </a:r>
            <a:endParaRPr lang="zh-CN" altLang="en-US" sz="2400" b="1">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文本框 3" title=""/>
          <p:cNvSpPr txBox="1"/>
          <p:nvPr/>
        </p:nvSpPr>
        <p:spPr>
          <a:xfrm>
            <a:off x="3745006" y="60512"/>
            <a:ext cx="1875864" cy="523220"/>
          </a:xfrm>
          <a:prstGeom prst="rect">
            <a:avLst/>
          </a:prstGeom>
          <a:noFill/>
        </p:spPr>
        <p:txBody>
          <a:bodyPr wrap="square" rtlCol="0">
            <a:spAutoFit/>
          </a:bodyPr>
          <a:lstStyle/>
          <a:p>
            <a:r>
              <a:rPr lang="zh-CN" altLang="en-US" sz="2800" b="1">
                <a:latin typeface="黑体" panose="02010609060101010101" pitchFamily="2" charset="-122"/>
                <a:ea typeface="黑体" panose="02010609060101010101" pitchFamily="2" charset="-122"/>
              </a:rPr>
              <a:t>知识梳理</a:t>
            </a:r>
            <a:endParaRPr lang="zh-CN" altLang="en-US" sz="2800" b="1">
              <a:latin typeface="黑体" panose="02010609060101010101" pitchFamily="2" charset="-122"/>
              <a:ea typeface="黑体" panose="02010609060101010101" pitchFamily="2" charset="-122"/>
            </a:endParaRPr>
          </a:p>
        </p:txBody>
      </p:sp>
      <p:sp>
        <p:nvSpPr>
          <p:cNvPr id="2" name="矩形 4" title=""/>
          <p:cNvSpPr>
            <a:spLocks noChangeArrowheads="1"/>
          </p:cNvSpPr>
          <p:nvPr/>
        </p:nvSpPr>
        <p:spPr bwMode="auto">
          <a:xfrm>
            <a:off x="360923" y="786000"/>
            <a:ext cx="1793875" cy="579437"/>
          </a:xfrm>
          <a:prstGeom prst="roundRect">
            <a:avLst/>
          </a:prstGeom>
          <a:solidFill>
            <a:srgbClr val="0066FF"/>
          </a:solidFill>
        </p:spPr>
        <p:style>
          <a:lnRef idx="3">
            <a:schemeClr val="lt1"/>
          </a:lnRef>
          <a:fillRef idx="1">
            <a:schemeClr val="dk1"/>
          </a:fillRef>
          <a:effectRef idx="1">
            <a:schemeClr val="dk1"/>
          </a:effectRef>
          <a:fontRef idx="minor">
            <a:schemeClr val="lt1"/>
          </a:fontRef>
        </p:style>
        <p:txBody>
          <a:bodyPr>
            <a:spAutoFit/>
          </a:bodyPr>
          <a:lstStyle>
            <a:lvl1pPr eaLnBrk="0" hangingPunct="0">
              <a:spcBef>
                <a:spcPct val="20000"/>
              </a:spcBef>
              <a:defRPr sz="2400" b="1">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defRPr/>
            </a:pPr>
            <a:r>
              <a:rPr lang="zh-CN" altLang="en-US" sz="2800" b="0">
                <a:solidFill>
                  <a:srgbClr val="FFFFFF"/>
                </a:solidFill>
                <a:latin typeface="Times New Roman" panose="02020603050405020304" pitchFamily="18" charset="0"/>
                <a:ea typeface="黑体" panose="02010609060101010101" pitchFamily="2" charset="-122"/>
              </a:rPr>
              <a:t>知识点一</a:t>
            </a:r>
            <a:endParaRPr lang="zh-CN" altLang="en-US" sz="2800" b="0">
              <a:solidFill>
                <a:srgbClr val="FFFFFF"/>
              </a:solidFill>
              <a:latin typeface="Times New Roman" panose="02020603050405020304" pitchFamily="18" charset="0"/>
              <a:ea typeface="黑体" panose="02010609060101010101" pitchFamily="2" charset="-122"/>
            </a:endParaRPr>
          </a:p>
        </p:txBody>
      </p:sp>
      <p:sp>
        <p:nvSpPr>
          <p:cNvPr id="3" name="矩形 2" title=""/>
          <p:cNvSpPr>
            <a:spLocks noChangeArrowheads="1"/>
          </p:cNvSpPr>
          <p:nvPr/>
        </p:nvSpPr>
        <p:spPr bwMode="auto">
          <a:xfrm>
            <a:off x="2264335" y="814575"/>
            <a:ext cx="23487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defRPr sz="2800" b="1">
                <a:solidFill>
                  <a:schemeClr val="tx1"/>
                </a:solidFill>
                <a:latin typeface="Times New Roman" panose="02020603050405020304" pitchFamily="18" charset="0"/>
                <a:ea typeface="黑体" panose="0201060906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黑体" panose="0201060906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黑体" panose="0201060906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黑体" panose="0201060906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黑体" panose="0201060906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黑体" panose="0201060906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黑体" panose="0201060906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黑体" panose="0201060906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黑体" panose="02010609060101010101" pitchFamily="2" charset="-122"/>
              </a:defRPr>
            </a:lvl9pPr>
          </a:lstStyle>
          <a:p>
            <a:pPr eaLnBrk="1" hangingPunct="1">
              <a:lnSpc>
                <a:spcPct val="100000"/>
              </a:lnSpc>
            </a:pPr>
            <a:r>
              <a:rPr lang="zh-CN" altLang="en-US">
                <a:solidFill>
                  <a:srgbClr val="0000FF"/>
                </a:solidFill>
                <a:latin typeface="黑体" panose="02010609060101010101" pitchFamily="2" charset="-122"/>
              </a:rPr>
              <a:t>光的直线传播</a:t>
            </a:r>
            <a:endParaRPr lang="zh-CN" altLang="en-US">
              <a:solidFill>
                <a:srgbClr val="0000FF"/>
              </a:solidFill>
              <a:latin typeface="黑体" panose="02010609060101010101" pitchFamily="2" charset="-122"/>
            </a:endParaRPr>
          </a:p>
        </p:txBody>
      </p:sp>
      <p:sp>
        <p:nvSpPr>
          <p:cNvPr id="11" name="文本框 10" title=""/>
          <p:cNvSpPr txBox="1"/>
          <p:nvPr/>
        </p:nvSpPr>
        <p:spPr>
          <a:xfrm>
            <a:off x="793393" y="1596280"/>
            <a:ext cx="7348817" cy="3046988"/>
          </a:xfrm>
          <a:prstGeom prst="rect">
            <a:avLst/>
          </a:prstGeom>
          <a:noFill/>
        </p:spPr>
        <p:txBody>
          <a:bodyPr wrap="square" rtlCol="0">
            <a:spAutoFit/>
          </a:bodyPr>
          <a:lstStyle/>
          <a:p>
            <a:r>
              <a:rPr lang="en-US" altLang="zh-CN" sz="2400" b="1">
                <a:latin typeface="+mj-lt"/>
                <a:ea typeface="+mj-ea"/>
              </a:rPr>
              <a:t>1.</a:t>
            </a:r>
            <a:r>
              <a:rPr lang="zh-CN" altLang="en-US" sz="2400" b="1">
                <a:latin typeface="+mj-lt"/>
                <a:ea typeface="+mj-ea"/>
              </a:rPr>
              <a:t>光源</a:t>
            </a:r>
            <a:endParaRPr lang="en-US" altLang="zh-CN" sz="2400" b="1">
              <a:latin typeface="+mj-lt"/>
              <a:ea typeface="+mj-ea"/>
            </a:endParaRPr>
          </a:p>
          <a:p>
            <a:r>
              <a:rPr lang="zh-CN" altLang="en-US" sz="2400" b="1">
                <a:latin typeface="+mj-lt"/>
                <a:ea typeface="+mj-ea"/>
              </a:rPr>
              <a:t>（</a:t>
            </a:r>
            <a:r>
              <a:rPr lang="en-US" altLang="zh-CN" sz="2400" b="1">
                <a:latin typeface="+mj-lt"/>
                <a:ea typeface="+mj-ea"/>
              </a:rPr>
              <a:t>1</a:t>
            </a:r>
            <a:r>
              <a:rPr lang="zh-CN" altLang="en-US" sz="2400" b="1">
                <a:latin typeface="+mj-lt"/>
                <a:ea typeface="+mj-ea"/>
              </a:rPr>
              <a:t>）定义：能够发光的物体都是光源，月亮</a:t>
            </a:r>
            <a:r>
              <a:rPr lang="en-US" altLang="zh-CN" sz="2400" b="1">
                <a:latin typeface="+mj-lt"/>
                <a:ea typeface="+mj-ea"/>
              </a:rPr>
              <a:t>______</a:t>
            </a:r>
            <a:r>
              <a:rPr lang="zh-CN" altLang="en-US" sz="2400" b="1">
                <a:latin typeface="+mj-lt"/>
                <a:ea typeface="+mj-ea"/>
              </a:rPr>
              <a:t>光源。</a:t>
            </a:r>
            <a:endParaRPr lang="en-US" altLang="zh-CN" sz="2400" b="1">
              <a:latin typeface="+mj-lt"/>
              <a:ea typeface="+mj-ea"/>
            </a:endParaRPr>
          </a:p>
          <a:p>
            <a:r>
              <a:rPr lang="zh-CN" altLang="en-US" sz="2400" b="1">
                <a:latin typeface="+mj-lt"/>
                <a:ea typeface="+mj-ea"/>
              </a:rPr>
              <a:t>（</a:t>
            </a:r>
            <a:r>
              <a:rPr lang="en-US" altLang="zh-CN" sz="2400" b="1">
                <a:latin typeface="+mj-lt"/>
                <a:ea typeface="+mj-ea"/>
              </a:rPr>
              <a:t>2</a:t>
            </a:r>
            <a:r>
              <a:rPr lang="zh-CN" altLang="en-US" sz="2400" b="1">
                <a:latin typeface="+mj-lt"/>
                <a:ea typeface="+mj-ea"/>
              </a:rPr>
              <a:t>）举例：太阳、萤火虫、</a:t>
            </a:r>
            <a:r>
              <a:rPr lang="en-US" altLang="zh-CN" sz="2400" b="1">
                <a:latin typeface="+mj-lt"/>
                <a:ea typeface="+mj-ea"/>
              </a:rPr>
              <a:t>LED</a:t>
            </a:r>
            <a:r>
              <a:rPr lang="zh-CN" altLang="en-US" sz="2400" b="1">
                <a:latin typeface="+mj-lt"/>
                <a:ea typeface="+mj-ea"/>
              </a:rPr>
              <a:t>灯等。</a:t>
            </a:r>
            <a:endParaRPr lang="en-US" altLang="zh-CN" sz="2400" b="1">
              <a:latin typeface="+mj-lt"/>
              <a:ea typeface="+mj-ea"/>
            </a:endParaRPr>
          </a:p>
          <a:p>
            <a:r>
              <a:rPr lang="en-US" altLang="zh-CN" sz="2400" b="1">
                <a:latin typeface="+mj-lt"/>
                <a:ea typeface="+mj-ea"/>
              </a:rPr>
              <a:t>2.</a:t>
            </a:r>
            <a:r>
              <a:rPr lang="zh-CN" altLang="en-US" sz="2400" b="1">
                <a:latin typeface="+mj-lt"/>
                <a:ea typeface="+mj-ea"/>
              </a:rPr>
              <a:t>光的直线传播</a:t>
            </a:r>
            <a:endParaRPr lang="en-US" altLang="zh-CN" sz="2400" b="1">
              <a:latin typeface="+mj-lt"/>
              <a:ea typeface="+mj-ea"/>
            </a:endParaRPr>
          </a:p>
          <a:p>
            <a:r>
              <a:rPr lang="zh-CN" altLang="en-US" sz="2400" b="1">
                <a:latin typeface="+mj-lt"/>
                <a:ea typeface="+mj-ea"/>
              </a:rPr>
              <a:t>（</a:t>
            </a:r>
            <a:r>
              <a:rPr lang="en-US" altLang="zh-CN" sz="2400" b="1">
                <a:latin typeface="+mj-lt"/>
                <a:ea typeface="+mj-ea"/>
              </a:rPr>
              <a:t>1</a:t>
            </a:r>
            <a:r>
              <a:rPr lang="zh-CN" altLang="en-US" sz="2400" b="1">
                <a:latin typeface="+mj-lt"/>
                <a:ea typeface="+mj-ea"/>
              </a:rPr>
              <a:t>）条件：光在</a:t>
            </a:r>
            <a:r>
              <a:rPr lang="en-US" altLang="zh-CN" sz="2400" b="1">
                <a:latin typeface="+mj-lt"/>
                <a:ea typeface="+mj-ea"/>
              </a:rPr>
              <a:t>_______________</a:t>
            </a:r>
            <a:r>
              <a:rPr lang="zh-CN" altLang="en-US" sz="2400" b="1">
                <a:latin typeface="+mj-lt"/>
                <a:ea typeface="+mj-ea"/>
              </a:rPr>
              <a:t>中沿直线传播。</a:t>
            </a:r>
            <a:endParaRPr lang="en-US" altLang="zh-CN" sz="2400" b="1">
              <a:latin typeface="+mj-lt"/>
              <a:ea typeface="+mj-ea"/>
            </a:endParaRPr>
          </a:p>
          <a:p>
            <a:r>
              <a:rPr lang="zh-CN" altLang="en-US" sz="2400" b="1">
                <a:latin typeface="+mj-lt"/>
                <a:ea typeface="+mj-ea"/>
              </a:rPr>
              <a:t>（</a:t>
            </a:r>
            <a:r>
              <a:rPr lang="en-US" altLang="zh-CN" sz="2400" b="1">
                <a:latin typeface="+mj-lt"/>
                <a:ea typeface="+mj-ea"/>
              </a:rPr>
              <a:t>2</a:t>
            </a:r>
            <a:r>
              <a:rPr lang="zh-CN" altLang="en-US" sz="2400" b="1">
                <a:latin typeface="+mj-lt"/>
                <a:ea typeface="+mj-ea"/>
              </a:rPr>
              <a:t>）光线：用来表示光传播径迹和方向的带有箭头的线段。</a:t>
            </a:r>
            <a:r>
              <a:rPr lang="zh-CN" altLang="en-US" sz="2400" b="1">
                <a:solidFill>
                  <a:srgbClr val="0000FF"/>
                </a:solidFill>
                <a:latin typeface="+mj-lt"/>
                <a:ea typeface="+mj-ea"/>
              </a:rPr>
              <a:t>光线是不存在的</a:t>
            </a:r>
            <a:r>
              <a:rPr lang="zh-CN" altLang="en-US" sz="2400" b="1">
                <a:latin typeface="+mj-lt"/>
                <a:ea typeface="+mj-ea"/>
              </a:rPr>
              <a:t>，而光是客观存在的。</a:t>
            </a:r>
            <a:endParaRPr lang="zh-CN" altLang="en-US" sz="2400" b="1">
              <a:latin typeface="+mj-lt"/>
              <a:ea typeface="+mj-ea"/>
            </a:endParaRPr>
          </a:p>
        </p:txBody>
      </p:sp>
      <p:sp>
        <p:nvSpPr>
          <p:cNvPr id="13" name="文本框 12" title=""/>
          <p:cNvSpPr txBox="1"/>
          <p:nvPr/>
        </p:nvSpPr>
        <p:spPr>
          <a:xfrm>
            <a:off x="6929422" y="1906735"/>
            <a:ext cx="910946" cy="461665"/>
          </a:xfrm>
          <a:prstGeom prst="rect">
            <a:avLst/>
          </a:prstGeom>
          <a:noFill/>
        </p:spPr>
        <p:txBody>
          <a:bodyPr wrap="square" rtlCol="0">
            <a:spAutoFit/>
          </a:bodyPr>
          <a:lstStyle/>
          <a:p>
            <a:r>
              <a:rPr lang="zh-CN" altLang="en-US" sz="2400" b="1">
                <a:solidFill>
                  <a:srgbClr val="FF0000"/>
                </a:solidFill>
                <a:latin typeface="黑体" panose="02010609060101010101" pitchFamily="2" charset="-122"/>
                <a:ea typeface="黑体" panose="02010609060101010101" pitchFamily="2" charset="-122"/>
              </a:rPr>
              <a:t>不是</a:t>
            </a:r>
            <a:endParaRPr lang="zh-CN" altLang="en-US" sz="2400" b="1">
              <a:solidFill>
                <a:srgbClr val="FF0000"/>
              </a:solidFill>
              <a:latin typeface="黑体" panose="02010609060101010101" pitchFamily="2" charset="-122"/>
              <a:ea typeface="黑体" panose="02010609060101010101" pitchFamily="2" charset="-122"/>
            </a:endParaRPr>
          </a:p>
        </p:txBody>
      </p:sp>
      <p:sp>
        <p:nvSpPr>
          <p:cNvPr id="14" name="文本框 13" title=""/>
          <p:cNvSpPr txBox="1"/>
          <p:nvPr/>
        </p:nvSpPr>
        <p:spPr>
          <a:xfrm>
            <a:off x="3289533" y="3376946"/>
            <a:ext cx="2270826" cy="461665"/>
          </a:xfrm>
          <a:prstGeom prst="rect">
            <a:avLst/>
          </a:prstGeom>
          <a:noFill/>
        </p:spPr>
        <p:txBody>
          <a:bodyPr wrap="square" rtlCol="0">
            <a:spAutoFit/>
          </a:bodyPr>
          <a:lstStyle/>
          <a:p>
            <a:r>
              <a:rPr lang="zh-CN" altLang="en-US" sz="2400" b="1">
                <a:solidFill>
                  <a:srgbClr val="FF0000"/>
                </a:solidFill>
                <a:latin typeface="黑体" panose="02010609060101010101" pitchFamily="2" charset="-122"/>
                <a:ea typeface="黑体" panose="02010609060101010101" pitchFamily="2" charset="-122"/>
              </a:rPr>
              <a:t>同种均匀介质</a:t>
            </a:r>
            <a:endParaRPr lang="zh-CN" altLang="en-US" sz="2400" b="1">
              <a:solidFill>
                <a:srgbClr val="FF0000"/>
              </a:solidFill>
              <a:latin typeface="黑体" panose="02010609060101010101" pitchFamily="2" charset="-122"/>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文本框 2" title=""/>
          <p:cNvSpPr txBox="1"/>
          <p:nvPr/>
        </p:nvSpPr>
        <p:spPr>
          <a:xfrm>
            <a:off x="1075763" y="627500"/>
            <a:ext cx="7584141" cy="3888500"/>
          </a:xfrm>
          <a:prstGeom prst="rect">
            <a:avLst/>
          </a:prstGeom>
          <a:noFill/>
        </p:spPr>
        <p:txBody>
          <a:bodyPr wrap="square">
            <a:spAutoFit/>
          </a:bodyPr>
          <a:lstStyle/>
          <a:p>
            <a:pPr>
              <a:lnSpc>
                <a:spcPct val="150000"/>
              </a:lnSpc>
              <a:spcAft>
                <a:spcPct val="0"/>
              </a:spcAft>
              <a:buNone/>
            </a:pPr>
            <a:r>
              <a:rPr lang="en-US" altLang="zh-CN" sz="2800" b="1" kern="100">
                <a:latin typeface="+mn-lt"/>
                <a:ea typeface="+mj-ea"/>
                <a:cs typeface="Times New Roman" panose="02020603050405020304"/>
              </a:rPr>
              <a:t>3.</a:t>
            </a:r>
            <a:r>
              <a:rPr lang="zh-CN" altLang="zh-CN" sz="2800" b="1" kern="100">
                <a:latin typeface="+mn-lt"/>
                <a:ea typeface="+mj-ea"/>
                <a:cs typeface="Times New Roman" panose="02020603050405020304"/>
              </a:rPr>
              <a:t>太阳光穿过地球大气层时会发生折射，如果没有这层大气，会出现</a:t>
            </a:r>
            <a:r>
              <a:rPr lang="zh-CN" altLang="en-US" sz="2800" b="1" kern="100">
                <a:solidFill>
                  <a:srgbClr val="000000"/>
                </a:solidFill>
                <a:latin typeface="+mn-lt"/>
                <a:ea typeface="+mj-ea"/>
                <a:cs typeface="Courier New" panose="02070309020205020404"/>
              </a:rPr>
              <a:t>（      ）</a:t>
            </a:r>
            <a:endParaRPr lang="zh-CN" altLang="zh-CN" sz="2800" b="1" kern="100">
              <a:latin typeface="+mn-lt"/>
              <a:ea typeface="+mj-ea"/>
              <a:cs typeface="Courier New" panose="02070309020205020404"/>
            </a:endParaRPr>
          </a:p>
          <a:p>
            <a:pPr>
              <a:lnSpc>
                <a:spcPct val="150000"/>
              </a:lnSpc>
              <a:spcAft>
                <a:spcPct val="0"/>
              </a:spcAft>
              <a:buNone/>
            </a:pPr>
            <a:r>
              <a:rPr lang="en-US" altLang="zh-CN" sz="2800" b="1" kern="100">
                <a:latin typeface="+mn-lt"/>
                <a:ea typeface="+mj-ea"/>
                <a:cs typeface="Courier New" panose="02070309020205020404"/>
              </a:rPr>
              <a:t>A</a:t>
            </a:r>
            <a:r>
              <a:rPr lang="zh-CN" altLang="zh-CN" sz="2800" b="1" kern="100">
                <a:latin typeface="+mn-lt"/>
                <a:ea typeface="+mj-ea"/>
                <a:cs typeface="Times New Roman" panose="02020603050405020304"/>
              </a:rPr>
              <a:t>．日出会提前，日落会延迟</a:t>
            </a:r>
            <a:r>
              <a:rPr lang="en-US" altLang="zh-CN" sz="2800" b="1" kern="100">
                <a:latin typeface="+mn-lt"/>
                <a:ea typeface="+mj-ea"/>
                <a:cs typeface="Courier New" panose="02070309020205020404"/>
              </a:rPr>
              <a:t>	</a:t>
            </a:r>
            <a:endParaRPr lang="zh-CN" altLang="zh-CN" sz="2800" b="1" kern="100">
              <a:latin typeface="+mn-lt"/>
              <a:ea typeface="+mj-ea"/>
              <a:cs typeface="Courier New" panose="02070309020205020404"/>
            </a:endParaRPr>
          </a:p>
          <a:p>
            <a:pPr>
              <a:lnSpc>
                <a:spcPct val="150000"/>
              </a:lnSpc>
              <a:spcAft>
                <a:spcPct val="0"/>
              </a:spcAft>
              <a:buNone/>
            </a:pPr>
            <a:r>
              <a:rPr lang="en-US" altLang="zh-CN" sz="2800" b="1" kern="100">
                <a:latin typeface="+mn-lt"/>
                <a:ea typeface="+mj-ea"/>
                <a:cs typeface="Courier New" panose="02070309020205020404"/>
              </a:rPr>
              <a:t>B</a:t>
            </a:r>
            <a:r>
              <a:rPr lang="zh-CN" altLang="zh-CN" sz="2800" b="1" kern="100">
                <a:latin typeface="+mn-lt"/>
                <a:ea typeface="+mj-ea"/>
                <a:cs typeface="Times New Roman" panose="02020603050405020304"/>
              </a:rPr>
              <a:t>．日出和日落都会提前</a:t>
            </a:r>
            <a:endParaRPr lang="zh-CN" altLang="zh-CN" sz="2800" b="1" kern="100">
              <a:latin typeface="+mn-lt"/>
              <a:ea typeface="+mj-ea"/>
              <a:cs typeface="Courier New" panose="02070309020205020404"/>
            </a:endParaRPr>
          </a:p>
          <a:p>
            <a:pPr>
              <a:lnSpc>
                <a:spcPct val="150000"/>
              </a:lnSpc>
              <a:spcAft>
                <a:spcPct val="0"/>
              </a:spcAft>
              <a:buNone/>
            </a:pPr>
            <a:r>
              <a:rPr lang="en-US" altLang="zh-CN" sz="2800" b="1" kern="100">
                <a:latin typeface="+mn-lt"/>
                <a:ea typeface="+mj-ea"/>
                <a:cs typeface="Courier New" panose="02070309020205020404"/>
              </a:rPr>
              <a:t>C</a:t>
            </a:r>
            <a:r>
              <a:rPr lang="zh-CN" altLang="zh-CN" sz="2800" b="1" kern="100">
                <a:latin typeface="+mn-lt"/>
                <a:ea typeface="+mj-ea"/>
                <a:cs typeface="Times New Roman" panose="02020603050405020304"/>
              </a:rPr>
              <a:t>．日出会延迟，日落会提前</a:t>
            </a:r>
            <a:r>
              <a:rPr lang="en-US" altLang="zh-CN" sz="2800" b="1" kern="100">
                <a:latin typeface="+mn-lt"/>
                <a:ea typeface="+mj-ea"/>
                <a:cs typeface="Courier New" panose="02070309020205020404"/>
              </a:rPr>
              <a:t>  </a:t>
            </a:r>
            <a:endParaRPr lang="zh-CN" altLang="zh-CN" sz="2800" b="1" kern="100">
              <a:latin typeface="+mn-lt"/>
              <a:ea typeface="+mj-ea"/>
              <a:cs typeface="Courier New" panose="02070309020205020404"/>
            </a:endParaRPr>
          </a:p>
          <a:p>
            <a:pPr>
              <a:lnSpc>
                <a:spcPct val="150000"/>
              </a:lnSpc>
              <a:spcAft>
                <a:spcPct val="0"/>
              </a:spcAft>
              <a:buNone/>
            </a:pPr>
            <a:r>
              <a:rPr lang="en-US" altLang="zh-CN" sz="2800" b="1" kern="100">
                <a:latin typeface="+mn-lt"/>
                <a:ea typeface="+mj-ea"/>
                <a:cs typeface="Courier New" panose="02070309020205020404"/>
              </a:rPr>
              <a:t>D</a:t>
            </a:r>
            <a:r>
              <a:rPr lang="zh-CN" altLang="zh-CN" sz="2800" b="1" kern="100">
                <a:latin typeface="+mn-lt"/>
                <a:ea typeface="+mj-ea"/>
                <a:cs typeface="Times New Roman" panose="02020603050405020304"/>
              </a:rPr>
              <a:t>．日出和日落都会延迟</a:t>
            </a:r>
            <a:endParaRPr lang="zh-CN" altLang="zh-CN" sz="2400" b="1" kern="100">
              <a:effectLst/>
              <a:latin typeface="+mn-lt"/>
              <a:ea typeface="+mj-ea"/>
              <a:cs typeface="Courier New" panose="02070309020205020404"/>
            </a:endParaRPr>
          </a:p>
        </p:txBody>
      </p:sp>
      <p:sp>
        <p:nvSpPr>
          <p:cNvPr id="5" name="矩形 4" title=""/>
          <p:cNvSpPr/>
          <p:nvPr/>
        </p:nvSpPr>
        <p:spPr>
          <a:xfrm>
            <a:off x="5139904" y="1409069"/>
            <a:ext cx="444352" cy="523220"/>
          </a:xfrm>
          <a:prstGeom prst="rect">
            <a:avLst/>
          </a:prstGeom>
          <a:noFill/>
          <a:ln>
            <a:noFill/>
          </a:ln>
        </p:spPr>
        <p:txBody>
          <a:bodyPr wrap="none">
            <a:spAutoFit/>
          </a:bodyPr>
          <a:lstStyle/>
          <a:p>
            <a:pPr eaLnBrk="1" hangingPunct="1">
              <a:buFont typeface="Arial" panose="020b0604020202020204" pitchFamily="34" charset="0"/>
              <a:buNone/>
              <a:defRPr/>
            </a:pPr>
            <a:r>
              <a:rPr lang="en-US" altLang="zh-CN" sz="2800" b="1">
                <a:solidFill>
                  <a:srgbClr val="FF0000"/>
                </a:solidFill>
                <a:latin typeface="+mn-lt"/>
                <a:ea typeface="+mj-ea"/>
              </a:rPr>
              <a:t>C</a:t>
            </a:r>
            <a:endParaRPr lang="zh-CN" altLang="zh-CN" sz="2800" b="1">
              <a:solidFill>
                <a:srgbClr val="FF0000"/>
              </a:solidFill>
              <a:latin typeface="+mn-lt"/>
              <a:ea typeface="+mj-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Picture 2" tit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51668" y="2928624"/>
            <a:ext cx="4833938" cy="190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title=""/>
          <p:cNvSpPr txBox="1"/>
          <p:nvPr/>
        </p:nvSpPr>
        <p:spPr>
          <a:xfrm>
            <a:off x="1069041" y="550920"/>
            <a:ext cx="6999194" cy="2308324"/>
          </a:xfrm>
          <a:prstGeom prst="rect">
            <a:avLst/>
          </a:prstGeom>
          <a:noFill/>
        </p:spPr>
        <p:txBody>
          <a:bodyPr wrap="square">
            <a:spAutoFit/>
          </a:bodyPr>
          <a:lstStyle/>
          <a:p>
            <a:r>
              <a:rPr lang="en-US" altLang="zh-CN" sz="2400" b="1" kern="100">
                <a:latin typeface="+mn-lt"/>
                <a:ea typeface="黑体" panose="02010609060101010101" pitchFamily="2" charset="-122"/>
                <a:cs typeface="Times New Roman" panose="02020603050405020304"/>
              </a:rPr>
              <a:t>4.</a:t>
            </a:r>
            <a:r>
              <a:rPr lang="zh-CN" altLang="zh-CN" sz="2400" b="1" kern="100">
                <a:latin typeface="+mn-lt"/>
                <a:ea typeface="黑体" panose="02010609060101010101" pitchFamily="2" charset="-122"/>
                <a:cs typeface="Times New Roman" panose="02020603050405020304"/>
              </a:rPr>
              <a:t>小欢用针孔照相机观察蜡烛的烛焰，若保持小孔和蜡烛的烛焰位置不变，如图所示，若内筒位置不变，半透明膜上烛焰的像是</a:t>
            </a:r>
            <a:r>
              <a:rPr lang="en-US" altLang="zh-CN" sz="2400" b="1" kern="100">
                <a:solidFill>
                  <a:srgbClr val="000000"/>
                </a:solidFill>
                <a:latin typeface="+mn-lt"/>
                <a:ea typeface="黑体" panose="02010609060101010101" pitchFamily="2" charset="-122"/>
                <a:cs typeface="Courier New" panose="02070309020205020404"/>
              </a:rPr>
              <a:t>______</a:t>
            </a:r>
            <a:r>
              <a:rPr lang="zh-CN" altLang="en-US" sz="2400" b="1" kern="100">
                <a:solidFill>
                  <a:srgbClr val="000000"/>
                </a:solidFill>
                <a:latin typeface="+mn-lt"/>
                <a:ea typeface="黑体" panose="02010609060101010101" pitchFamily="2" charset="-122"/>
                <a:cs typeface="Courier New" panose="02070309020205020404"/>
              </a:rPr>
              <a:t>（</a:t>
            </a:r>
            <a:r>
              <a:rPr lang="zh-CN" altLang="zh-CN" sz="2400" b="1" kern="100">
                <a:latin typeface="+mn-lt"/>
                <a:ea typeface="黑体" panose="02010609060101010101" pitchFamily="2" charset="-122"/>
                <a:cs typeface="Times New Roman" panose="02020603050405020304"/>
              </a:rPr>
              <a:t>选填</a:t>
            </a:r>
            <a:r>
              <a:rPr lang="zh-CN" altLang="en-US" sz="2400" b="1" kern="100">
                <a:latin typeface="+mn-lt"/>
                <a:ea typeface="黑体" panose="02010609060101010101" pitchFamily="2" charset="-122"/>
                <a:cs typeface="Times New Roman" panose="02020603050405020304"/>
              </a:rPr>
              <a:t>“</a:t>
            </a:r>
            <a:r>
              <a:rPr lang="zh-CN" altLang="zh-CN" sz="2400" b="1" kern="100">
                <a:latin typeface="+mn-lt"/>
                <a:ea typeface="黑体" panose="02010609060101010101" pitchFamily="2" charset="-122"/>
                <a:cs typeface="Times New Roman" panose="02020603050405020304"/>
              </a:rPr>
              <a:t>正立</a:t>
            </a:r>
            <a:r>
              <a:rPr lang="zh-CN" altLang="en-US" sz="2400" b="1" kern="100">
                <a:latin typeface="+mn-lt"/>
                <a:ea typeface="黑体" panose="02010609060101010101" pitchFamily="2" charset="-122"/>
                <a:cs typeface="Times New Roman" panose="02020603050405020304"/>
              </a:rPr>
              <a:t>”</a:t>
            </a:r>
            <a:r>
              <a:rPr lang="en-US" altLang="zh-CN" sz="2400" b="1" kern="100">
                <a:latin typeface="+mn-lt"/>
                <a:ea typeface="黑体" panose="02010609060101010101" pitchFamily="2" charset="-122"/>
                <a:cs typeface="Times New Roman" panose="02020603050405020304"/>
              </a:rPr>
              <a:t> </a:t>
            </a:r>
            <a:r>
              <a:rPr lang="zh-CN" altLang="zh-CN" sz="2400" b="1" kern="100">
                <a:latin typeface="+mn-lt"/>
                <a:ea typeface="黑体" panose="02010609060101010101" pitchFamily="2" charset="-122"/>
                <a:cs typeface="Times New Roman" panose="02020603050405020304"/>
              </a:rPr>
              <a:t>或</a:t>
            </a:r>
            <a:r>
              <a:rPr lang="zh-CN" altLang="en-US" sz="2400" b="1" kern="100">
                <a:latin typeface="+mn-lt"/>
                <a:ea typeface="黑体" panose="02010609060101010101" pitchFamily="2" charset="-122"/>
                <a:cs typeface="Times New Roman" panose="02020603050405020304"/>
              </a:rPr>
              <a:t>“</a:t>
            </a:r>
            <a:r>
              <a:rPr lang="zh-CN" altLang="zh-CN" sz="2400" b="1" kern="100">
                <a:latin typeface="+mn-lt"/>
                <a:ea typeface="黑体" panose="02010609060101010101" pitchFamily="2" charset="-122"/>
                <a:cs typeface="Times New Roman" panose="02020603050405020304"/>
              </a:rPr>
              <a:t>倒立</a:t>
            </a:r>
            <a:r>
              <a:rPr lang="zh-CN" altLang="en-US" sz="2400" b="1" kern="100">
                <a:latin typeface="+mn-lt"/>
                <a:ea typeface="黑体" panose="02010609060101010101" pitchFamily="2" charset="-122"/>
                <a:cs typeface="Times New Roman" panose="02020603050405020304"/>
              </a:rPr>
              <a:t>”</a:t>
            </a:r>
            <a:r>
              <a:rPr lang="zh-CN" altLang="en-US" sz="2400" b="1" kern="100">
                <a:solidFill>
                  <a:srgbClr val="000000"/>
                </a:solidFill>
                <a:latin typeface="+mn-lt"/>
                <a:ea typeface="黑体" panose="02010609060101010101" pitchFamily="2" charset="-122"/>
                <a:cs typeface="Courier New" panose="02070309020205020404"/>
              </a:rPr>
              <a:t> ）</a:t>
            </a:r>
            <a:r>
              <a:rPr lang="zh-CN" altLang="zh-CN" sz="2400" b="1" kern="100">
                <a:latin typeface="+mn-lt"/>
                <a:ea typeface="黑体" panose="02010609060101010101" pitchFamily="2" charset="-122"/>
                <a:cs typeface="Times New Roman" panose="02020603050405020304"/>
              </a:rPr>
              <a:t>、缩小的</a:t>
            </a:r>
            <a:r>
              <a:rPr lang="en-US" altLang="zh-CN" sz="2400" b="1" kern="100">
                <a:solidFill>
                  <a:srgbClr val="000000"/>
                </a:solidFill>
                <a:latin typeface="+mn-lt"/>
                <a:ea typeface="黑体" panose="02010609060101010101" pitchFamily="2" charset="-122"/>
                <a:cs typeface="Courier New" panose="02070309020205020404"/>
              </a:rPr>
              <a:t>______</a:t>
            </a:r>
            <a:r>
              <a:rPr lang="zh-CN" altLang="en-US" sz="2400" b="1" kern="100">
                <a:solidFill>
                  <a:srgbClr val="000000"/>
                </a:solidFill>
                <a:latin typeface="+mn-lt"/>
                <a:ea typeface="黑体" panose="02010609060101010101" pitchFamily="2" charset="-122"/>
                <a:cs typeface="Courier New" panose="02070309020205020404"/>
              </a:rPr>
              <a:t>（</a:t>
            </a:r>
            <a:r>
              <a:rPr lang="zh-CN" altLang="zh-CN" sz="2400" b="1" kern="100">
                <a:latin typeface="+mn-lt"/>
                <a:ea typeface="黑体" panose="02010609060101010101" pitchFamily="2" charset="-122"/>
                <a:cs typeface="Times New Roman" panose="02020603050405020304"/>
              </a:rPr>
              <a:t>选填</a:t>
            </a:r>
            <a:r>
              <a:rPr lang="zh-CN" altLang="en-US" sz="2400" b="1" kern="100">
                <a:latin typeface="+mn-lt"/>
                <a:ea typeface="黑体" panose="02010609060101010101" pitchFamily="2" charset="-122"/>
                <a:cs typeface="Times New Roman" panose="02020603050405020304"/>
              </a:rPr>
              <a:t>“</a:t>
            </a:r>
            <a:r>
              <a:rPr lang="zh-CN" altLang="zh-CN" sz="2400" b="1" kern="100">
                <a:latin typeface="+mn-lt"/>
                <a:ea typeface="黑体" panose="02010609060101010101" pitchFamily="2" charset="-122"/>
                <a:cs typeface="Times New Roman" panose="02020603050405020304"/>
              </a:rPr>
              <a:t>虚像</a:t>
            </a:r>
            <a:r>
              <a:rPr lang="zh-CN" altLang="en-US" sz="2400" b="1" kern="100">
                <a:latin typeface="+mn-lt"/>
                <a:ea typeface="黑体" panose="02010609060101010101" pitchFamily="2" charset="-122"/>
                <a:cs typeface="Times New Roman" panose="02020603050405020304"/>
              </a:rPr>
              <a:t>”</a:t>
            </a:r>
            <a:r>
              <a:rPr lang="zh-CN" altLang="zh-CN" sz="2400" b="1" kern="100">
                <a:latin typeface="+mn-lt"/>
                <a:ea typeface="黑体" panose="02010609060101010101" pitchFamily="2" charset="-122"/>
                <a:cs typeface="Times New Roman" panose="02020603050405020304"/>
              </a:rPr>
              <a:t>或</a:t>
            </a:r>
            <a:endParaRPr lang="en-US" altLang="zh-CN" sz="2400" b="1" kern="100">
              <a:latin typeface="+mn-lt"/>
              <a:ea typeface="黑体" panose="02010609060101010101" pitchFamily="2" charset="-122"/>
              <a:cs typeface="Times New Roman" panose="02020603050405020304"/>
            </a:endParaRPr>
          </a:p>
          <a:p>
            <a:r>
              <a:rPr lang="zh-CN" altLang="en-US" sz="2400" b="1" kern="100">
                <a:latin typeface="+mn-lt"/>
                <a:ea typeface="黑体" panose="02010609060101010101" pitchFamily="2" charset="-122"/>
                <a:cs typeface="Times New Roman" panose="02020603050405020304"/>
              </a:rPr>
              <a:t>“</a:t>
            </a:r>
            <a:r>
              <a:rPr lang="zh-CN" altLang="zh-CN" sz="2400" b="1" kern="100">
                <a:latin typeface="+mn-lt"/>
                <a:ea typeface="黑体" panose="02010609060101010101" pitchFamily="2" charset="-122"/>
                <a:cs typeface="Times New Roman" panose="02020603050405020304"/>
              </a:rPr>
              <a:t>实像</a:t>
            </a:r>
            <a:r>
              <a:rPr lang="zh-CN" altLang="en-US" sz="2400" b="1" kern="100">
                <a:latin typeface="+mn-lt"/>
                <a:ea typeface="黑体" panose="02010609060101010101" pitchFamily="2" charset="-122"/>
                <a:cs typeface="Times New Roman" panose="02020603050405020304"/>
              </a:rPr>
              <a:t>”</a:t>
            </a:r>
            <a:r>
              <a:rPr lang="zh-CN" altLang="zh-CN" sz="2400" b="1" kern="100">
                <a:latin typeface="+mn-lt"/>
                <a:ea typeface="黑体" panose="02010609060101010101" pitchFamily="2" charset="-122"/>
                <a:cs typeface="Times New Roman" panose="02020603050405020304"/>
              </a:rPr>
              <a:t> </a:t>
            </a:r>
            <a:r>
              <a:rPr lang="zh-CN" altLang="en-US" sz="2400" b="1" kern="100">
                <a:solidFill>
                  <a:srgbClr val="000000"/>
                </a:solidFill>
                <a:latin typeface="+mn-lt"/>
                <a:ea typeface="黑体" panose="02010609060101010101" pitchFamily="2" charset="-122"/>
                <a:cs typeface="Courier New" panose="02070309020205020404"/>
              </a:rPr>
              <a:t>）</a:t>
            </a:r>
            <a:r>
              <a:rPr lang="zh-CN" altLang="zh-CN" sz="2400" b="1" kern="100">
                <a:latin typeface="+mn-lt"/>
                <a:ea typeface="黑体" panose="02010609060101010101" pitchFamily="2" charset="-122"/>
                <a:cs typeface="Times New Roman" panose="02020603050405020304"/>
              </a:rPr>
              <a:t>。若向右拉动内筒，半透明膜上烛焰的像将变</a:t>
            </a:r>
            <a:r>
              <a:rPr lang="en-US" altLang="zh-CN" sz="2400" b="1" kern="100">
                <a:solidFill>
                  <a:srgbClr val="000000"/>
                </a:solidFill>
                <a:latin typeface="+mn-lt"/>
                <a:ea typeface="黑体" panose="02010609060101010101" pitchFamily="2" charset="-122"/>
                <a:cs typeface="Courier New" panose="02070309020205020404"/>
              </a:rPr>
              <a:t>____</a:t>
            </a:r>
            <a:r>
              <a:rPr lang="zh-CN" altLang="en-US" sz="2400" b="1" kern="100">
                <a:solidFill>
                  <a:srgbClr val="000000"/>
                </a:solidFill>
                <a:latin typeface="+mn-lt"/>
                <a:ea typeface="黑体" panose="02010609060101010101" pitchFamily="2" charset="-122"/>
                <a:cs typeface="Courier New" panose="02070309020205020404"/>
              </a:rPr>
              <a:t>（</a:t>
            </a:r>
            <a:r>
              <a:rPr lang="zh-CN" altLang="zh-CN" sz="2400" b="1" kern="100">
                <a:latin typeface="+mn-lt"/>
                <a:ea typeface="黑体" panose="02010609060101010101" pitchFamily="2" charset="-122"/>
                <a:cs typeface="Times New Roman" panose="02020603050405020304"/>
              </a:rPr>
              <a:t>选填</a:t>
            </a:r>
            <a:r>
              <a:rPr lang="zh-CN" altLang="en-US" sz="2400" b="1" kern="100">
                <a:latin typeface="+mn-lt"/>
                <a:ea typeface="黑体" panose="02010609060101010101" pitchFamily="2" charset="-122"/>
                <a:cs typeface="Times New Roman" panose="02020603050405020304"/>
              </a:rPr>
              <a:t>“</a:t>
            </a:r>
            <a:r>
              <a:rPr lang="zh-CN" altLang="zh-CN" sz="2400" b="1" kern="100">
                <a:latin typeface="+mn-lt"/>
                <a:ea typeface="黑体" panose="02010609060101010101" pitchFamily="2" charset="-122"/>
                <a:cs typeface="Times New Roman" panose="02020603050405020304"/>
              </a:rPr>
              <a:t>大</a:t>
            </a:r>
            <a:r>
              <a:rPr lang="zh-CN" altLang="en-US" sz="2400" b="1" kern="100">
                <a:latin typeface="+mn-lt"/>
                <a:ea typeface="黑体" panose="02010609060101010101" pitchFamily="2" charset="-122"/>
                <a:cs typeface="Times New Roman" panose="02020603050405020304"/>
              </a:rPr>
              <a:t>”</a:t>
            </a:r>
            <a:r>
              <a:rPr lang="zh-CN" altLang="zh-CN" sz="2400" b="1" kern="100">
                <a:latin typeface="+mn-lt"/>
                <a:ea typeface="黑体" panose="02010609060101010101" pitchFamily="2" charset="-122"/>
                <a:cs typeface="Times New Roman" panose="02020603050405020304"/>
              </a:rPr>
              <a:t>或</a:t>
            </a:r>
            <a:r>
              <a:rPr lang="zh-CN" altLang="en-US" sz="2400" b="1" kern="100">
                <a:latin typeface="+mn-lt"/>
                <a:ea typeface="黑体" panose="02010609060101010101" pitchFamily="2" charset="-122"/>
                <a:cs typeface="Times New Roman" panose="02020603050405020304"/>
              </a:rPr>
              <a:t>“</a:t>
            </a:r>
            <a:r>
              <a:rPr lang="zh-CN" altLang="zh-CN" sz="2400" b="1" kern="100">
                <a:latin typeface="+mn-lt"/>
                <a:ea typeface="黑体" panose="02010609060101010101" pitchFamily="2" charset="-122"/>
                <a:cs typeface="Times New Roman" panose="02020603050405020304"/>
              </a:rPr>
              <a:t>小</a:t>
            </a:r>
            <a:r>
              <a:rPr lang="zh-CN" altLang="en-US" sz="2400" b="1" kern="100">
                <a:latin typeface="+mn-lt"/>
                <a:ea typeface="黑体" panose="02010609060101010101" pitchFamily="2" charset="-122"/>
                <a:cs typeface="Times New Roman" panose="02020603050405020304"/>
              </a:rPr>
              <a:t>”</a:t>
            </a:r>
            <a:r>
              <a:rPr lang="zh-CN" altLang="zh-CN" sz="2400" b="1" kern="100">
                <a:latin typeface="+mn-lt"/>
                <a:ea typeface="黑体" panose="02010609060101010101" pitchFamily="2" charset="-122"/>
                <a:cs typeface="Times New Roman" panose="02020603050405020304"/>
              </a:rPr>
              <a:t> </a:t>
            </a:r>
            <a:r>
              <a:rPr lang="zh-CN" altLang="en-US" sz="2400" b="1" kern="100">
                <a:solidFill>
                  <a:srgbClr val="000000"/>
                </a:solidFill>
                <a:latin typeface="+mn-lt"/>
                <a:ea typeface="黑体" panose="02010609060101010101" pitchFamily="2" charset="-122"/>
                <a:cs typeface="Courier New" panose="02070309020205020404"/>
              </a:rPr>
              <a:t>）</a:t>
            </a:r>
            <a:r>
              <a:rPr lang="zh-CN" altLang="zh-CN" sz="2400" b="1" kern="100">
                <a:latin typeface="+mn-lt"/>
                <a:ea typeface="黑体" panose="02010609060101010101" pitchFamily="2" charset="-122"/>
                <a:cs typeface="Times New Roman" panose="02020603050405020304"/>
              </a:rPr>
              <a:t>。</a:t>
            </a:r>
            <a:endParaRPr lang="zh-CN" altLang="en-US" sz="2400" b="1">
              <a:latin typeface="+mn-lt"/>
              <a:ea typeface="黑体" panose="02010609060101010101" pitchFamily="2" charset="-122"/>
            </a:endParaRPr>
          </a:p>
        </p:txBody>
      </p:sp>
      <p:sp>
        <p:nvSpPr>
          <p:cNvPr id="6" name="文本框 5" title=""/>
          <p:cNvSpPr txBox="1"/>
          <p:nvPr/>
        </p:nvSpPr>
        <p:spPr>
          <a:xfrm>
            <a:off x="4910196" y="1243417"/>
            <a:ext cx="959445" cy="461665"/>
          </a:xfrm>
          <a:prstGeom prst="rect">
            <a:avLst/>
          </a:prstGeom>
          <a:noFill/>
        </p:spPr>
        <p:txBody>
          <a:bodyPr wrap="square" rtlCol="0">
            <a:spAutoFit/>
          </a:bodyPr>
          <a:lstStyle/>
          <a:p>
            <a:r>
              <a:rPr lang="zh-CN" altLang="en-US" sz="2400" b="1">
                <a:solidFill>
                  <a:srgbClr val="FF0000"/>
                </a:solidFill>
                <a:latin typeface="+mj-lt"/>
                <a:ea typeface="+mj-ea"/>
              </a:rPr>
              <a:t>倒立</a:t>
            </a:r>
            <a:endParaRPr lang="zh-CN" altLang="en-US" sz="2400">
              <a:latin typeface="+mj-lt"/>
              <a:ea typeface="+mj-ea"/>
            </a:endParaRPr>
          </a:p>
        </p:txBody>
      </p:sp>
      <p:sp>
        <p:nvSpPr>
          <p:cNvPr id="7" name="文本框 6" title=""/>
          <p:cNvSpPr txBox="1"/>
          <p:nvPr/>
        </p:nvSpPr>
        <p:spPr>
          <a:xfrm>
            <a:off x="4307430" y="1627080"/>
            <a:ext cx="959445" cy="461665"/>
          </a:xfrm>
          <a:prstGeom prst="rect">
            <a:avLst/>
          </a:prstGeom>
          <a:noFill/>
        </p:spPr>
        <p:txBody>
          <a:bodyPr wrap="square" rtlCol="0">
            <a:spAutoFit/>
          </a:bodyPr>
          <a:lstStyle/>
          <a:p>
            <a:r>
              <a:rPr lang="zh-CN" altLang="en-US" sz="2400" b="1">
                <a:solidFill>
                  <a:srgbClr val="FF0000"/>
                </a:solidFill>
                <a:latin typeface="+mj-lt"/>
                <a:ea typeface="+mj-ea"/>
              </a:rPr>
              <a:t>实像</a:t>
            </a:r>
            <a:endParaRPr lang="zh-CN" altLang="en-US" sz="2400">
              <a:latin typeface="+mj-lt"/>
              <a:ea typeface="+mj-ea"/>
            </a:endParaRPr>
          </a:p>
        </p:txBody>
      </p:sp>
      <p:sp>
        <p:nvSpPr>
          <p:cNvPr id="8" name="文本框 7" title=""/>
          <p:cNvSpPr txBox="1"/>
          <p:nvPr/>
        </p:nvSpPr>
        <p:spPr>
          <a:xfrm>
            <a:off x="2151196" y="2341552"/>
            <a:ext cx="959445" cy="461665"/>
          </a:xfrm>
          <a:prstGeom prst="rect">
            <a:avLst/>
          </a:prstGeom>
          <a:noFill/>
        </p:spPr>
        <p:txBody>
          <a:bodyPr wrap="square" rtlCol="0">
            <a:spAutoFit/>
          </a:bodyPr>
          <a:lstStyle/>
          <a:p>
            <a:r>
              <a:rPr lang="zh-CN" altLang="en-US" sz="2400" b="1">
                <a:solidFill>
                  <a:srgbClr val="FF0000"/>
                </a:solidFill>
                <a:latin typeface="+mj-lt"/>
                <a:ea typeface="+mj-ea"/>
              </a:rPr>
              <a:t>大</a:t>
            </a:r>
            <a:endParaRPr lang="zh-CN" altLang="en-US" sz="2400">
              <a:latin typeface="+mj-lt"/>
              <a:ea typeface="+mj-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Picture 3" title=""/>
          <p:cNvPicPr>
            <a:picLocks noChangeAspect="1" noChangeArrowheads="1"/>
          </p:cNvPicPr>
          <p:nvPr/>
        </p:nvPicPr>
        <p:blipFill>
          <a:blip r:embed="rId3">
            <a:grayscl/>
            <a:extLst>
              <a:ext uri="{28A0092B-C50C-407E-A947-70E740481C1C}">
                <a14:useLocalDpi xmlns:a14="http://schemas.microsoft.com/office/drawing/2010/main" val="0"/>
              </a:ext>
            </a:extLst>
          </a:blip>
          <a:stretch>
            <a:fillRect/>
          </a:stretch>
        </p:blipFill>
        <p:spPr bwMode="auto">
          <a:xfrm>
            <a:off x="3697326" y="2442481"/>
            <a:ext cx="2565400" cy="24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title=""/>
          <p:cNvSpPr txBox="1"/>
          <p:nvPr/>
        </p:nvSpPr>
        <p:spPr>
          <a:xfrm>
            <a:off x="921123" y="650412"/>
            <a:ext cx="7207624" cy="1815882"/>
          </a:xfrm>
          <a:prstGeom prst="rect">
            <a:avLst/>
          </a:prstGeom>
          <a:noFill/>
        </p:spPr>
        <p:txBody>
          <a:bodyPr wrap="square">
            <a:spAutoFit/>
          </a:bodyPr>
          <a:lstStyle/>
          <a:p>
            <a:r>
              <a:rPr lang="en-US" altLang="zh-CN" sz="2800" b="1" kern="100">
                <a:latin typeface="+mj-lt"/>
                <a:ea typeface="黑体" panose="02010609060101010101" pitchFamily="2" charset="-122"/>
                <a:cs typeface="Times New Roman" panose="02020603050405020304"/>
              </a:rPr>
              <a:t>5.</a:t>
            </a:r>
            <a:r>
              <a:rPr lang="zh-CN" altLang="zh-CN" sz="2800" b="1" kern="100">
                <a:latin typeface="+mj-lt"/>
                <a:ea typeface="黑体" panose="02010609060101010101" pitchFamily="2" charset="-122"/>
                <a:cs typeface="Times New Roman" panose="02020603050405020304"/>
              </a:rPr>
              <a:t>如图所示，物体</a:t>
            </a:r>
            <a:r>
              <a:rPr lang="en-US" altLang="zh-CN" sz="2800" b="1" i="1" kern="100">
                <a:latin typeface="+mj-lt"/>
                <a:ea typeface="黑体" panose="02010609060101010101" pitchFamily="2" charset="-122"/>
                <a:cs typeface="Courier New" panose="02070309020205020404"/>
              </a:rPr>
              <a:t>AO</a:t>
            </a:r>
            <a:r>
              <a:rPr lang="zh-CN" altLang="zh-CN" sz="2800" b="1" kern="100">
                <a:latin typeface="+mj-lt"/>
                <a:ea typeface="黑体" panose="02010609060101010101" pitchFamily="2" charset="-122"/>
                <a:cs typeface="Times New Roman" panose="02020603050405020304"/>
              </a:rPr>
              <a:t>放置在水平面上，</a:t>
            </a:r>
            <a:r>
              <a:rPr lang="en-US" altLang="zh-CN" sz="2800" b="1" i="1" kern="100">
                <a:latin typeface="+mj-lt"/>
                <a:ea typeface="黑体" panose="02010609060101010101" pitchFamily="2" charset="-122"/>
                <a:cs typeface="Courier New" panose="02070309020205020404"/>
              </a:rPr>
              <a:t>A</a:t>
            </a:r>
            <a:r>
              <a:rPr lang="zh-CN" altLang="zh-CN" sz="2800" b="1" kern="100">
                <a:latin typeface="+mj-lt"/>
                <a:ea typeface="黑体" panose="02010609060101010101" pitchFamily="2" charset="-122"/>
                <a:cs typeface="Times New Roman" panose="02020603050405020304"/>
              </a:rPr>
              <a:t>′</a:t>
            </a:r>
            <a:r>
              <a:rPr lang="en-US" altLang="zh-CN" sz="2800" b="1" i="1" kern="100">
                <a:latin typeface="+mj-lt"/>
                <a:ea typeface="黑体" panose="02010609060101010101" pitchFamily="2" charset="-122"/>
                <a:cs typeface="Courier New" panose="02070309020205020404"/>
              </a:rPr>
              <a:t>O</a:t>
            </a:r>
            <a:r>
              <a:rPr lang="zh-CN" altLang="zh-CN" sz="2800" b="1" kern="100">
                <a:latin typeface="+mj-lt"/>
                <a:ea typeface="黑体" panose="02010609060101010101" pitchFamily="2" charset="-122"/>
                <a:cs typeface="Times New Roman" panose="02020603050405020304"/>
              </a:rPr>
              <a:t>是</a:t>
            </a:r>
            <a:r>
              <a:rPr lang="en-US" altLang="zh-CN" sz="2800" b="1" i="1" kern="100">
                <a:latin typeface="+mj-lt"/>
                <a:ea typeface="黑体" panose="02010609060101010101" pitchFamily="2" charset="-122"/>
                <a:cs typeface="Courier New" panose="02070309020205020404"/>
              </a:rPr>
              <a:t>AO</a:t>
            </a:r>
            <a:r>
              <a:rPr lang="zh-CN" altLang="zh-CN" sz="2800" b="1" kern="100">
                <a:latin typeface="+mj-lt"/>
                <a:ea typeface="黑体" panose="02010609060101010101" pitchFamily="2" charset="-122"/>
                <a:cs typeface="Times New Roman" panose="02020603050405020304"/>
              </a:rPr>
              <a:t>在平面镜中的像，且</a:t>
            </a:r>
            <a:r>
              <a:rPr lang="en-US" altLang="zh-CN" sz="2800" b="1" i="1" kern="100">
                <a:latin typeface="+mj-lt"/>
                <a:ea typeface="黑体" panose="02010609060101010101" pitchFamily="2" charset="-122"/>
                <a:cs typeface="Courier New" panose="02070309020205020404"/>
              </a:rPr>
              <a:t>A</a:t>
            </a:r>
            <a:r>
              <a:rPr lang="en-US" altLang="zh-CN" sz="2800" b="1" kern="100">
                <a:latin typeface="+mj-lt"/>
                <a:ea typeface="黑体" panose="02010609060101010101" pitchFamily="2" charset="-122"/>
                <a:cs typeface="Times New Roman" panose="02020603050405020304"/>
              </a:rPr>
              <a:t>′</a:t>
            </a:r>
            <a:r>
              <a:rPr lang="en-US" altLang="zh-CN" sz="2800" b="1" i="1" kern="100">
                <a:latin typeface="+mj-lt"/>
                <a:ea typeface="黑体" panose="02010609060101010101" pitchFamily="2" charset="-122"/>
                <a:cs typeface="Courier New" panose="02070309020205020404"/>
              </a:rPr>
              <a:t>O</a:t>
            </a:r>
            <a:r>
              <a:rPr lang="zh-CN" altLang="zh-CN" sz="2800" b="1" kern="100">
                <a:latin typeface="+mj-lt"/>
                <a:ea typeface="黑体" panose="02010609060101010101" pitchFamily="2" charset="-122"/>
                <a:cs typeface="Times New Roman" panose="02020603050405020304"/>
              </a:rPr>
              <a:t>垂直于</a:t>
            </a:r>
            <a:r>
              <a:rPr lang="en-US" altLang="zh-CN" sz="2800" b="1" i="1" kern="100">
                <a:latin typeface="+mj-lt"/>
                <a:ea typeface="黑体" panose="02010609060101010101" pitchFamily="2" charset="-122"/>
                <a:cs typeface="Courier New" panose="02070309020205020404"/>
              </a:rPr>
              <a:t>AO</a:t>
            </a:r>
            <a:r>
              <a:rPr lang="zh-CN" altLang="zh-CN" sz="2800" b="1" kern="100">
                <a:latin typeface="+mj-lt"/>
                <a:ea typeface="黑体" panose="02010609060101010101" pitchFamily="2" charset="-122"/>
                <a:cs typeface="Times New Roman" panose="02020603050405020304"/>
              </a:rPr>
              <a:t>。请在图中画出平面镜的位置，并标出镜面与水平面夹角的大小。</a:t>
            </a:r>
            <a:endParaRPr lang="zh-CN" altLang="en-US" sz="2800" b="1">
              <a:latin typeface="+mj-lt"/>
              <a:ea typeface="黑体" panose="02010609060101010101" pitchFamily="2" charset="-122"/>
            </a:endParaRPr>
          </a:p>
        </p:txBody>
      </p:sp>
      <p:grpSp>
        <p:nvGrpSpPr>
          <p:cNvPr id="7" name="组合 6" title=""/>
          <p:cNvGrpSpPr/>
          <p:nvPr/>
        </p:nvGrpSpPr>
        <p:grpSpPr>
          <a:xfrm>
            <a:off x="3697325" y="2442480"/>
            <a:ext cx="2961712" cy="2482283"/>
            <a:chOff x="3697325" y="2442480"/>
            <a:chExt cx="2961712" cy="2482283"/>
          </a:xfrm>
        </p:grpSpPr>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697325" y="2442480"/>
              <a:ext cx="2495045" cy="2482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p:cNvPicPr>
            <p:nvPr/>
          </p:nvPicPr>
          <p:blipFill>
            <a:blip r:embed="rId5"/>
            <a:stretch>
              <a:fillRect/>
            </a:stretch>
          </p:blipFill>
          <p:spPr>
            <a:xfrm>
              <a:off x="6192370" y="4171307"/>
              <a:ext cx="466667" cy="514286"/>
            </a:xfrm>
            <a:prstGeom prst="rect">
              <a:avLst/>
            </a:prstGeom>
          </p:spPr>
        </p:pic>
      </p:grpSp>
      <p:sp>
        <p:nvSpPr>
          <p:cNvPr id="8" name="文本框 7" title=""/>
          <p:cNvSpPr txBox="1"/>
          <p:nvPr/>
        </p:nvSpPr>
        <p:spPr>
          <a:xfrm>
            <a:off x="921123" y="3057190"/>
            <a:ext cx="2520706" cy="523220"/>
          </a:xfrm>
          <a:prstGeom prst="rect">
            <a:avLst/>
          </a:prstGeom>
          <a:noFill/>
        </p:spPr>
        <p:txBody>
          <a:bodyPr wrap="square" rtlCol="0">
            <a:spAutoFit/>
          </a:bodyPr>
          <a:lstStyle/>
          <a:p>
            <a:r>
              <a:rPr lang="zh-CN" altLang="en-US" sz="2800" b="1">
                <a:solidFill>
                  <a:srgbClr val="FF0000"/>
                </a:solidFill>
                <a:latin typeface="黑体" panose="02010609060101010101" pitchFamily="2" charset="-122"/>
                <a:ea typeface="黑体" panose="02010609060101010101" pitchFamily="2" charset="-122"/>
              </a:rPr>
              <a:t>解：如图所示</a:t>
            </a:r>
            <a:endParaRPr lang="zh-CN" altLang="en-US" sz="2800" b="1">
              <a:solidFill>
                <a:srgbClr val="FF0000"/>
              </a:solidFill>
              <a:latin typeface="黑体" panose="02010609060101010101" pitchFamily="2" charset="-122"/>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6" name="图片 5" title=""/>
          <p:cNvPicPr>
            <a:picLocks noChangeAspect="1"/>
          </p:cNvPicPr>
          <p:nvPr/>
        </p:nvPicPr>
        <p:blipFill>
          <a:blip r:embed="rId2"/>
          <a:stretch>
            <a:fillRect/>
          </a:stretch>
        </p:blipFill>
        <p:spPr>
          <a:xfrm>
            <a:off x="3720073" y="2116899"/>
            <a:ext cx="2883940" cy="2577138"/>
          </a:xfrm>
          <a:prstGeom prst="rect">
            <a:avLst/>
          </a:prstGeom>
        </p:spPr>
      </p:pic>
      <p:sp>
        <p:nvSpPr>
          <p:cNvPr id="4" name="文本框 3" title=""/>
          <p:cNvSpPr txBox="1"/>
          <p:nvPr/>
        </p:nvSpPr>
        <p:spPr>
          <a:xfrm>
            <a:off x="1240491" y="554949"/>
            <a:ext cx="6663017" cy="1384995"/>
          </a:xfrm>
          <a:prstGeom prst="rect">
            <a:avLst/>
          </a:prstGeom>
          <a:noFill/>
        </p:spPr>
        <p:txBody>
          <a:bodyPr wrap="square">
            <a:spAutoFit/>
          </a:bodyPr>
          <a:lstStyle/>
          <a:p>
            <a:pPr algn="l" fontAlgn="ctr"/>
            <a:r>
              <a:rPr lang="en-US" altLang="zh-CN" sz="2800" b="1" kern="100">
                <a:solidFill>
                  <a:srgbClr val="000000"/>
                </a:solidFill>
                <a:effectLst/>
                <a:latin typeface="+mn-lt"/>
                <a:ea typeface="黑体" panose="02010609060101010101" pitchFamily="2" charset="-122"/>
              </a:rPr>
              <a:t>6.</a:t>
            </a:r>
            <a:r>
              <a:rPr lang="zh-CN" altLang="zh-CN" sz="2800" b="1" kern="100">
                <a:solidFill>
                  <a:srgbClr val="000000"/>
                </a:solidFill>
                <a:effectLst/>
                <a:latin typeface="+mn-lt"/>
                <a:ea typeface="黑体" panose="02010609060101010101" pitchFamily="2" charset="-122"/>
              </a:rPr>
              <a:t>如图太阳光与地面成</a:t>
            </a:r>
            <a:r>
              <a:rPr lang="en-US" altLang="zh-CN" sz="2800" b="1" kern="100">
                <a:solidFill>
                  <a:srgbClr val="000000"/>
                </a:solidFill>
                <a:effectLst/>
                <a:latin typeface="+mn-lt"/>
                <a:ea typeface="黑体" panose="02010609060101010101" pitchFamily="2" charset="-122"/>
              </a:rPr>
              <a:t>30°</a:t>
            </a:r>
            <a:r>
              <a:rPr lang="zh-CN" altLang="zh-CN" sz="2800" b="1" kern="100">
                <a:solidFill>
                  <a:srgbClr val="000000"/>
                </a:solidFill>
                <a:effectLst/>
                <a:latin typeface="+mn-lt"/>
                <a:ea typeface="黑体" panose="02010609060101010101" pitchFamily="2" charset="-122"/>
              </a:rPr>
              <a:t>角斜射过来，要使光线沿竖直方向反射入井中，求作：</a:t>
            </a:r>
            <a:r>
              <a:rPr lang="en-US" altLang="zh-CN" sz="2800" b="1" kern="100">
                <a:solidFill>
                  <a:srgbClr val="000000"/>
                </a:solidFill>
                <a:effectLst/>
                <a:latin typeface="+mn-lt"/>
                <a:ea typeface="黑体" panose="02010609060101010101" pitchFamily="2" charset="-122"/>
              </a:rPr>
              <a:t>①</a:t>
            </a:r>
            <a:r>
              <a:rPr lang="zh-CN" altLang="zh-CN" sz="2800" b="1" kern="100">
                <a:solidFill>
                  <a:srgbClr val="000000"/>
                </a:solidFill>
                <a:effectLst/>
                <a:latin typeface="+mn-lt"/>
                <a:ea typeface="黑体" panose="02010609060101010101" pitchFamily="2" charset="-122"/>
              </a:rPr>
              <a:t>反射光线；</a:t>
            </a:r>
            <a:r>
              <a:rPr lang="en-US" altLang="zh-CN" sz="2800" b="1" kern="100">
                <a:solidFill>
                  <a:srgbClr val="000000"/>
                </a:solidFill>
                <a:effectLst/>
                <a:latin typeface="+mn-lt"/>
                <a:ea typeface="黑体" panose="02010609060101010101" pitchFamily="2" charset="-122"/>
              </a:rPr>
              <a:t>②</a:t>
            </a:r>
            <a:r>
              <a:rPr lang="zh-CN" altLang="zh-CN" sz="2800" b="1" kern="100">
                <a:solidFill>
                  <a:srgbClr val="000000"/>
                </a:solidFill>
                <a:effectLst/>
                <a:latin typeface="+mn-lt"/>
                <a:ea typeface="黑体" panose="02010609060101010101" pitchFamily="2" charset="-122"/>
              </a:rPr>
              <a:t>平面镜的位置。</a:t>
            </a:r>
            <a:endParaRPr lang="zh-CN" altLang="zh-CN" sz="2800" b="1" kern="100">
              <a:effectLst/>
              <a:latin typeface="+mn-lt"/>
              <a:ea typeface="黑体" panose="02010609060101010101" pitchFamily="2" charset="-122"/>
            </a:endParaRPr>
          </a:p>
        </p:txBody>
      </p:sp>
      <p:pic>
        <p:nvPicPr>
          <p:cNvPr id="5" name="图片 4" title=""/>
          <p:cNvPicPr>
            <a:picLocks noChangeAspect="1"/>
          </p:cNvPicPr>
          <p:nvPr/>
        </p:nvPicPr>
        <p:blipFill>
          <a:blip r:embed="rId3"/>
          <a:stretch>
            <a:fillRect/>
          </a:stretch>
        </p:blipFill>
        <p:spPr>
          <a:xfrm>
            <a:off x="3720073" y="2121449"/>
            <a:ext cx="2883940" cy="2573095"/>
          </a:xfrm>
          <a:prstGeom prst="rect">
            <a:avLst/>
          </a:prstGeom>
        </p:spPr>
      </p:pic>
      <p:sp>
        <p:nvSpPr>
          <p:cNvPr id="7" name="文本框 6" title=""/>
          <p:cNvSpPr txBox="1"/>
          <p:nvPr/>
        </p:nvSpPr>
        <p:spPr>
          <a:xfrm>
            <a:off x="921123" y="3057190"/>
            <a:ext cx="2520706" cy="523220"/>
          </a:xfrm>
          <a:prstGeom prst="rect">
            <a:avLst/>
          </a:prstGeom>
          <a:noFill/>
        </p:spPr>
        <p:txBody>
          <a:bodyPr wrap="square" rtlCol="0">
            <a:spAutoFit/>
          </a:bodyPr>
          <a:lstStyle/>
          <a:p>
            <a:r>
              <a:rPr lang="zh-CN" altLang="en-US" sz="2800" b="1">
                <a:solidFill>
                  <a:srgbClr val="FF0000"/>
                </a:solidFill>
                <a:latin typeface="黑体" panose="02010609060101010101" pitchFamily="2" charset="-122"/>
                <a:ea typeface="黑体" panose="02010609060101010101" pitchFamily="2" charset="-122"/>
              </a:rPr>
              <a:t>解：如图所示</a:t>
            </a:r>
            <a:endParaRPr lang="zh-CN" altLang="en-US" sz="2800" b="1">
              <a:solidFill>
                <a:srgbClr val="FF0000"/>
              </a:solidFill>
              <a:latin typeface="黑体" panose="02010609060101010101" pitchFamily="2" charset="-122"/>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8" name="组合 7" title=""/>
          <p:cNvGrpSpPr/>
          <p:nvPr/>
        </p:nvGrpSpPr>
        <p:grpSpPr>
          <a:xfrm>
            <a:off x="3905250" y="2118995"/>
            <a:ext cx="3223260" cy="2451100"/>
            <a:chOff x="6150" y="3337"/>
            <a:chExt cx="5076" cy="3860"/>
          </a:xfrm>
        </p:grpSpPr>
        <p:pic>
          <p:nvPicPr>
            <p:cNvPr id="6" name="图片 5" descr="@@@2a40041e-5d64-4bfe-864d-e9700bcdf50a"/>
            <p:cNvPicPr>
              <a:picLocks noChangeAspect="1"/>
            </p:cNvPicPr>
            <p:nvPr/>
          </p:nvPicPr>
          <p:blipFill>
            <a:blip r:embed="rId2"/>
            <a:stretch>
              <a:fillRect/>
            </a:stretch>
          </p:blipFill>
          <p:spPr>
            <a:xfrm>
              <a:off x="6150" y="3611"/>
              <a:ext cx="5076" cy="3587"/>
            </a:xfrm>
            <a:prstGeom prst="rect">
              <a:avLst/>
            </a:prstGeom>
          </p:spPr>
        </p:pic>
        <p:cxnSp>
          <p:nvCxnSpPr>
            <p:cNvPr id="2" name="直接连接符 1"/>
            <p:cNvCxnSpPr/>
            <p:nvPr/>
          </p:nvCxnSpPr>
          <p:spPr>
            <a:xfrm flipH="1">
              <a:off x="8789" y="3337"/>
              <a:ext cx="0" cy="3597"/>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pic>
          <p:nvPicPr>
            <p:cNvPr id="32" name="图片 31"/>
            <p:cNvPicPr/>
            <p:nvPr/>
          </p:nvPicPr>
          <p:blipFill>
            <a:blip r:embed="rId3">
              <a:clrChange>
                <a:clrFrom>
                  <a:srgbClr val="FFFFFF"/>
                </a:clrFrom>
                <a:clrTo>
                  <a:srgbClr val="FFFFFF">
                    <a:alpha val="0"/>
                  </a:srgbClr>
                </a:clrTo>
              </a:clrChange>
            </a:blip>
            <a:stretch>
              <a:fillRect/>
            </a:stretch>
          </p:blipFill>
          <p:spPr>
            <a:xfrm flipH="1" flipV="1">
              <a:off x="8762" y="4750"/>
              <a:ext cx="227" cy="227"/>
            </a:xfrm>
            <a:prstGeom prst="rect">
              <a:avLst/>
            </a:prstGeom>
          </p:spPr>
        </p:pic>
      </p:grpSp>
      <p:sp>
        <p:nvSpPr>
          <p:cNvPr id="4" name="文本框 3" title=""/>
          <p:cNvSpPr txBox="1"/>
          <p:nvPr/>
        </p:nvSpPr>
        <p:spPr>
          <a:xfrm>
            <a:off x="1216958" y="572437"/>
            <a:ext cx="7005917" cy="1815882"/>
          </a:xfrm>
          <a:prstGeom prst="rect">
            <a:avLst/>
          </a:prstGeom>
          <a:noFill/>
        </p:spPr>
        <p:txBody>
          <a:bodyPr wrap="square">
            <a:spAutoFit/>
          </a:bodyPr>
          <a:lstStyle/>
          <a:p>
            <a:pPr algn="l" fontAlgn="ctr"/>
            <a:r>
              <a:rPr lang="en-US" altLang="zh-CN" sz="2800" b="1" kern="100">
                <a:solidFill>
                  <a:srgbClr val="000000"/>
                </a:solidFill>
                <a:effectLst/>
                <a:latin typeface="+mn-lt"/>
                <a:ea typeface="黑体" panose="02010609060101010101" pitchFamily="2" charset="-122"/>
              </a:rPr>
              <a:t>7.</a:t>
            </a:r>
            <a:r>
              <a:rPr lang="zh-CN" altLang="zh-CN" sz="2800" b="1" kern="100">
                <a:solidFill>
                  <a:srgbClr val="000000"/>
                </a:solidFill>
                <a:effectLst/>
                <a:latin typeface="+mn-lt"/>
                <a:ea typeface="黑体" panose="02010609060101010101" pitchFamily="2" charset="-122"/>
              </a:rPr>
              <a:t>如图所示，水下有一条鱼位于</a:t>
            </a:r>
            <a:r>
              <a:rPr lang="en-US" altLang="zh-CN" sz="2800" b="1" i="1" kern="100">
                <a:solidFill>
                  <a:srgbClr val="000000"/>
                </a:solidFill>
                <a:effectLst/>
                <a:latin typeface="+mn-lt"/>
                <a:ea typeface="黑体" panose="02010609060101010101" pitchFamily="2" charset="-122"/>
              </a:rPr>
              <a:t>A</a:t>
            </a:r>
            <a:r>
              <a:rPr lang="zh-CN" altLang="zh-CN" sz="2800" b="1" kern="100">
                <a:solidFill>
                  <a:srgbClr val="000000"/>
                </a:solidFill>
                <a:effectLst/>
                <a:latin typeface="+mn-lt"/>
                <a:ea typeface="黑体" panose="02010609060101010101" pitchFamily="2" charset="-122"/>
              </a:rPr>
              <a:t>点，</a:t>
            </a:r>
            <a:r>
              <a:rPr lang="en-US" altLang="zh-CN" sz="2800" b="1" i="1" kern="100">
                <a:solidFill>
                  <a:srgbClr val="000000"/>
                </a:solidFill>
                <a:effectLst/>
                <a:latin typeface="+mn-lt"/>
                <a:ea typeface="黑体" panose="02010609060101010101" pitchFamily="2" charset="-122"/>
              </a:rPr>
              <a:t>A</a:t>
            </a:r>
            <a:r>
              <a:rPr lang="en-US" altLang="zh-CN" sz="2800" b="1" kern="100">
                <a:solidFill>
                  <a:srgbClr val="000000"/>
                </a:solidFill>
                <a:effectLst/>
                <a:latin typeface="+mn-lt"/>
                <a:ea typeface="黑体" panose="02010609060101010101" pitchFamily="2" charset="-122"/>
              </a:rPr>
              <a:t>′</a:t>
            </a:r>
            <a:r>
              <a:rPr lang="zh-CN" altLang="zh-CN" sz="2800" b="1" kern="100">
                <a:solidFill>
                  <a:srgbClr val="000000"/>
                </a:solidFill>
                <a:effectLst/>
                <a:latin typeface="+mn-lt"/>
                <a:ea typeface="黑体" panose="02010609060101010101" pitchFamily="2" charset="-122"/>
              </a:rPr>
              <a:t>为水面上的观众看到鱼的像的位置，</a:t>
            </a:r>
            <a:r>
              <a:rPr lang="en-US" altLang="zh-CN" sz="2800" b="1" i="1" kern="100">
                <a:solidFill>
                  <a:srgbClr val="000000"/>
                </a:solidFill>
                <a:effectLst/>
                <a:latin typeface="+mn-lt"/>
                <a:ea typeface="黑体" panose="02010609060101010101" pitchFamily="2" charset="-122"/>
              </a:rPr>
              <a:t>B</a:t>
            </a:r>
            <a:r>
              <a:rPr lang="zh-CN" altLang="zh-CN" sz="2800" b="1" kern="100">
                <a:solidFill>
                  <a:srgbClr val="000000"/>
                </a:solidFill>
                <a:effectLst/>
                <a:latin typeface="+mn-lt"/>
                <a:ea typeface="黑体" panose="02010609060101010101" pitchFamily="2" charset="-122"/>
              </a:rPr>
              <a:t>处有一个光源，请你在图中画出点</a:t>
            </a:r>
            <a:r>
              <a:rPr lang="en-US" altLang="zh-CN" sz="2800" b="1" i="1" kern="100">
                <a:solidFill>
                  <a:srgbClr val="000000"/>
                </a:solidFill>
                <a:effectLst/>
                <a:latin typeface="+mn-lt"/>
                <a:ea typeface="黑体" panose="02010609060101010101" pitchFamily="2" charset="-122"/>
              </a:rPr>
              <a:t>B</a:t>
            </a:r>
            <a:r>
              <a:rPr lang="zh-CN" altLang="zh-CN" sz="2800" b="1" kern="100">
                <a:solidFill>
                  <a:srgbClr val="000000"/>
                </a:solidFill>
                <a:effectLst/>
                <a:latin typeface="+mn-lt"/>
                <a:ea typeface="黑体" panose="02010609060101010101" pitchFamily="2" charset="-122"/>
              </a:rPr>
              <a:t>发光照亮</a:t>
            </a:r>
            <a:r>
              <a:rPr lang="en-US" altLang="zh-CN" sz="2800" b="1" i="1" kern="100">
                <a:solidFill>
                  <a:srgbClr val="000000"/>
                </a:solidFill>
                <a:effectLst/>
                <a:latin typeface="+mn-lt"/>
                <a:ea typeface="黑体" panose="02010609060101010101" pitchFamily="2" charset="-122"/>
              </a:rPr>
              <a:t>A</a:t>
            </a:r>
            <a:r>
              <a:rPr lang="zh-CN" altLang="zh-CN" sz="2800" b="1" kern="100">
                <a:solidFill>
                  <a:srgbClr val="000000"/>
                </a:solidFill>
                <a:effectLst/>
                <a:latin typeface="+mn-lt"/>
                <a:ea typeface="黑体" panose="02010609060101010101" pitchFamily="2" charset="-122"/>
              </a:rPr>
              <a:t>点的光路图。</a:t>
            </a:r>
            <a:endParaRPr lang="zh-CN" altLang="zh-CN" sz="2800" b="1" kern="100">
              <a:effectLst/>
              <a:latin typeface="+mn-lt"/>
              <a:ea typeface="黑体" panose="02010609060101010101" pitchFamily="2" charset="-122"/>
            </a:endParaRPr>
          </a:p>
        </p:txBody>
      </p:sp>
      <p:pic>
        <p:nvPicPr>
          <p:cNvPr id="5" name="图片 4" title=""/>
          <p:cNvPicPr>
            <a:picLocks noChangeAspect="1"/>
          </p:cNvPicPr>
          <p:nvPr/>
        </p:nvPicPr>
        <p:blipFill>
          <a:blip r:embed="rId4"/>
          <a:stretch>
            <a:fillRect/>
          </a:stretch>
        </p:blipFill>
        <p:spPr>
          <a:xfrm>
            <a:off x="3904118" y="2293457"/>
            <a:ext cx="3224256" cy="2278007"/>
          </a:xfrm>
          <a:prstGeom prst="rect">
            <a:avLst/>
          </a:prstGeom>
        </p:spPr>
      </p:pic>
      <p:sp>
        <p:nvSpPr>
          <p:cNvPr id="7" name="文本框 6" title=""/>
          <p:cNvSpPr txBox="1"/>
          <p:nvPr/>
        </p:nvSpPr>
        <p:spPr>
          <a:xfrm>
            <a:off x="921123" y="3057190"/>
            <a:ext cx="2520706" cy="523220"/>
          </a:xfrm>
          <a:prstGeom prst="rect">
            <a:avLst/>
          </a:prstGeom>
          <a:noFill/>
        </p:spPr>
        <p:txBody>
          <a:bodyPr wrap="square" rtlCol="0">
            <a:spAutoFit/>
          </a:bodyPr>
          <a:lstStyle/>
          <a:p>
            <a:r>
              <a:rPr lang="zh-CN" altLang="en-US" sz="2800" b="1">
                <a:solidFill>
                  <a:srgbClr val="FF0000"/>
                </a:solidFill>
                <a:latin typeface="黑体" panose="02010609060101010101" pitchFamily="2" charset="-122"/>
                <a:ea typeface="黑体" panose="02010609060101010101" pitchFamily="2" charset="-122"/>
              </a:rPr>
              <a:t>解：如图所示</a:t>
            </a:r>
            <a:endParaRPr lang="zh-CN" altLang="en-US" sz="2800" b="1">
              <a:solidFill>
                <a:srgbClr val="FF0000"/>
              </a:solidFill>
              <a:latin typeface="黑体" panose="02010609060101010101" pitchFamily="2" charset="-122"/>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文本框 6" title=""/>
          <p:cNvSpPr txBox="1"/>
          <p:nvPr/>
        </p:nvSpPr>
        <p:spPr>
          <a:xfrm>
            <a:off x="806841" y="556970"/>
            <a:ext cx="7200884" cy="3784600"/>
          </a:xfrm>
          <a:prstGeom prst="rect">
            <a:avLst/>
          </a:prstGeom>
          <a:noFill/>
        </p:spPr>
        <p:txBody>
          <a:bodyPr wrap="square" rtlCol="0">
            <a:spAutoFit/>
          </a:bodyPr>
          <a:lstStyle/>
          <a:p>
            <a:r>
              <a:rPr lang="zh-CN" altLang="en-US" sz="2400" b="1">
                <a:latin typeface="+mj-lt"/>
                <a:ea typeface="+mj-ea"/>
              </a:rPr>
              <a:t>（</a:t>
            </a:r>
            <a:r>
              <a:rPr lang="en-US" altLang="zh-CN" sz="2400" b="1">
                <a:latin typeface="+mj-lt"/>
                <a:ea typeface="+mj-ea"/>
              </a:rPr>
              <a:t>3</a:t>
            </a:r>
            <a:r>
              <a:rPr lang="zh-CN" altLang="en-US" sz="2400" b="1">
                <a:latin typeface="+mj-lt"/>
                <a:ea typeface="+mj-ea"/>
              </a:rPr>
              <a:t>）举例：</a:t>
            </a:r>
            <a:endParaRPr lang="en-US" altLang="zh-CN" sz="2400" b="1">
              <a:latin typeface="+mj-lt"/>
              <a:ea typeface="+mj-ea"/>
            </a:endParaRPr>
          </a:p>
          <a:p>
            <a:r>
              <a:rPr lang="zh-CN" altLang="en-US" sz="2400" b="1">
                <a:latin typeface="+mj-lt"/>
                <a:ea typeface="+mj-ea"/>
              </a:rPr>
              <a:t>①现象：影子的形成、日（月）食的形成、小孔成像等。</a:t>
            </a:r>
            <a:endParaRPr lang="en-US" altLang="zh-CN" sz="2400" b="1">
              <a:latin typeface="+mj-lt"/>
              <a:ea typeface="+mj-ea"/>
            </a:endParaRPr>
          </a:p>
          <a:p>
            <a:r>
              <a:rPr lang="zh-CN" altLang="en-US" sz="2400" b="1">
                <a:latin typeface="+mj-lt"/>
                <a:ea typeface="+mj-ea"/>
              </a:rPr>
              <a:t>②俗语：一叶障目、坐井观天、立竿见影等。</a:t>
            </a:r>
            <a:endParaRPr lang="en-US" altLang="zh-CN" sz="2400" b="1">
              <a:latin typeface="+mj-lt"/>
              <a:ea typeface="+mj-ea"/>
            </a:endParaRPr>
          </a:p>
          <a:p>
            <a:r>
              <a:rPr lang="zh-CN" altLang="en-US" sz="2400" b="1">
                <a:latin typeface="+mj-lt"/>
                <a:ea typeface="+mj-ea"/>
              </a:rPr>
              <a:t>③应用：日晷、激光准直、射击瞄准等。</a:t>
            </a:r>
            <a:endParaRPr lang="en-US" altLang="zh-CN" sz="2400" b="1">
              <a:latin typeface="+mj-lt"/>
              <a:ea typeface="+mj-ea"/>
            </a:endParaRPr>
          </a:p>
          <a:p>
            <a:r>
              <a:rPr lang="en-US" altLang="zh-CN" sz="2400" b="1">
                <a:latin typeface="+mj-lt"/>
                <a:ea typeface="+mj-ea"/>
              </a:rPr>
              <a:t>3.</a:t>
            </a:r>
            <a:r>
              <a:rPr lang="zh-CN" altLang="en-US" sz="2400" b="1">
                <a:latin typeface="+mj-lt"/>
                <a:ea typeface="+mj-ea"/>
              </a:rPr>
              <a:t>光的传播速度</a:t>
            </a:r>
            <a:endParaRPr lang="en-US" altLang="zh-CN" sz="2400" b="1">
              <a:latin typeface="+mj-lt"/>
              <a:ea typeface="+mj-ea"/>
            </a:endParaRPr>
          </a:p>
          <a:p>
            <a:r>
              <a:rPr lang="zh-CN" altLang="en-US" sz="2400" b="1">
                <a:latin typeface="+mj-lt"/>
                <a:ea typeface="+mj-ea"/>
              </a:rPr>
              <a:t>光在</a:t>
            </a:r>
            <a:r>
              <a:rPr lang="en-US" altLang="zh-CN" sz="2400" b="1">
                <a:latin typeface="+mj-lt"/>
                <a:ea typeface="+mj-ea"/>
              </a:rPr>
              <a:t>______</a:t>
            </a:r>
            <a:r>
              <a:rPr lang="zh-CN" altLang="en-US" sz="2400" b="1">
                <a:latin typeface="+mj-lt"/>
                <a:ea typeface="+mj-ea"/>
              </a:rPr>
              <a:t>中的传播速度最大，是</a:t>
            </a:r>
            <a:r>
              <a:rPr lang="en-US" altLang="zh-CN" sz="2400" b="1">
                <a:latin typeface="+mj-lt"/>
                <a:ea typeface="+mj-ea"/>
              </a:rPr>
              <a:t>________m/s</a:t>
            </a:r>
            <a:r>
              <a:rPr lang="zh-CN" altLang="en-US" sz="2400" b="1">
                <a:latin typeface="+mj-lt"/>
                <a:ea typeface="+mj-ea"/>
              </a:rPr>
              <a:t>，光在不同介质中传播速度</a:t>
            </a:r>
            <a:r>
              <a:rPr lang="en-US" altLang="zh-CN" sz="2400" b="1">
                <a:latin typeface="+mj-lt"/>
                <a:ea typeface="+mj-ea"/>
              </a:rPr>
              <a:t>______</a:t>
            </a:r>
            <a:r>
              <a:rPr lang="zh-CN" altLang="en-US" sz="2400" b="1">
                <a:latin typeface="+mj-lt"/>
                <a:ea typeface="+mj-ea"/>
              </a:rPr>
              <a:t>。</a:t>
            </a:r>
            <a:endParaRPr lang="en-US" altLang="zh-CN" sz="2400" b="1">
              <a:latin typeface="+mj-lt"/>
              <a:ea typeface="+mj-ea"/>
            </a:endParaRPr>
          </a:p>
          <a:p>
            <a:r>
              <a:rPr lang="en-US" altLang="zh-CN" sz="2400" b="1">
                <a:latin typeface="+mj-lt"/>
                <a:ea typeface="+mj-ea"/>
              </a:rPr>
              <a:t>【</a:t>
            </a:r>
            <a:r>
              <a:rPr lang="zh-CN" altLang="en-US" sz="2400" b="1">
                <a:latin typeface="+mj-lt"/>
                <a:ea typeface="+mj-ea"/>
              </a:rPr>
              <a:t>提示</a:t>
            </a:r>
            <a:r>
              <a:rPr lang="en-US" altLang="zh-CN" sz="2400" b="1">
                <a:latin typeface="+mj-lt"/>
                <a:ea typeface="+mj-ea"/>
              </a:rPr>
              <a:t>】</a:t>
            </a:r>
            <a:r>
              <a:rPr lang="zh-CN" altLang="en-US" sz="2400" b="1">
                <a:latin typeface="+mj-lt"/>
                <a:ea typeface="+mj-ea"/>
              </a:rPr>
              <a:t>光年是指光在真空中传播一年所经过的距离，是</a:t>
            </a:r>
            <a:r>
              <a:rPr lang="zh-CN" altLang="en-US" sz="2400" b="1">
                <a:solidFill>
                  <a:srgbClr val="0000FF"/>
                </a:solidFill>
                <a:latin typeface="+mj-lt"/>
                <a:ea typeface="+mj-ea"/>
              </a:rPr>
              <a:t>长度单位</a:t>
            </a:r>
            <a:r>
              <a:rPr lang="zh-CN" altLang="en-US" sz="2400" b="1">
                <a:latin typeface="+mj-lt"/>
                <a:ea typeface="+mj-ea"/>
              </a:rPr>
              <a:t>，不是时间单位。</a:t>
            </a:r>
            <a:endParaRPr lang="zh-CN" altLang="en-US" sz="2400" b="1">
              <a:latin typeface="+mj-lt"/>
              <a:ea typeface="+mj-ea"/>
            </a:endParaRPr>
          </a:p>
        </p:txBody>
      </p:sp>
      <p:sp>
        <p:nvSpPr>
          <p:cNvPr id="8" name="文本框 7" title=""/>
          <p:cNvSpPr txBox="1"/>
          <p:nvPr/>
        </p:nvSpPr>
        <p:spPr>
          <a:xfrm>
            <a:off x="1530428" y="2733729"/>
            <a:ext cx="910946" cy="461665"/>
          </a:xfrm>
          <a:prstGeom prst="rect">
            <a:avLst/>
          </a:prstGeom>
          <a:noFill/>
        </p:spPr>
        <p:txBody>
          <a:bodyPr wrap="square" rtlCol="0">
            <a:spAutoFit/>
          </a:bodyPr>
          <a:lstStyle/>
          <a:p>
            <a:r>
              <a:rPr lang="zh-CN" altLang="en-US" sz="2400" b="1">
                <a:solidFill>
                  <a:srgbClr val="FF0000"/>
                </a:solidFill>
                <a:latin typeface="黑体" panose="02010609060101010101" pitchFamily="2" charset="-122"/>
                <a:ea typeface="黑体" panose="02010609060101010101" pitchFamily="2" charset="-122"/>
              </a:rPr>
              <a:t>真空</a:t>
            </a:r>
            <a:endParaRPr lang="zh-CN" altLang="en-US" sz="2400" b="1">
              <a:solidFill>
                <a:srgbClr val="FF0000"/>
              </a:solidFill>
              <a:latin typeface="黑体" panose="02010609060101010101" pitchFamily="2" charset="-122"/>
              <a:ea typeface="黑体" panose="02010609060101010101" pitchFamily="2" charset="-122"/>
            </a:endParaRPr>
          </a:p>
        </p:txBody>
      </p:sp>
      <p:sp>
        <p:nvSpPr>
          <p:cNvPr id="9" name="文本框 8" title=""/>
          <p:cNvSpPr txBox="1"/>
          <p:nvPr/>
        </p:nvSpPr>
        <p:spPr>
          <a:xfrm>
            <a:off x="5490586" y="2733728"/>
            <a:ext cx="1407737" cy="461665"/>
          </a:xfrm>
          <a:prstGeom prst="rect">
            <a:avLst/>
          </a:prstGeom>
          <a:noFill/>
        </p:spPr>
        <p:txBody>
          <a:bodyPr wrap="square" rtlCol="0">
            <a:spAutoFit/>
          </a:bodyPr>
          <a:lstStyle/>
          <a:p>
            <a:r>
              <a:rPr lang="zh-CN" altLang="en-US" sz="2400" b="1">
                <a:solidFill>
                  <a:srgbClr val="FF0000"/>
                </a:solidFill>
                <a:latin typeface="+mn-lt"/>
                <a:ea typeface="黑体" panose="02010609060101010101" pitchFamily="2" charset="-122"/>
              </a:rPr>
              <a:t> </a:t>
            </a:r>
            <a:r>
              <a:rPr lang="en-US" altLang="zh-CN" sz="2400" b="1">
                <a:solidFill>
                  <a:srgbClr val="FF0000"/>
                </a:solidFill>
                <a:latin typeface="+mn-lt"/>
                <a:ea typeface="黑体" panose="02010609060101010101" pitchFamily="2" charset="-122"/>
              </a:rPr>
              <a:t>3×10</a:t>
            </a:r>
            <a:r>
              <a:rPr lang="en-US" altLang="zh-CN" sz="2400" b="1" baseline="30000">
                <a:solidFill>
                  <a:srgbClr val="FF0000"/>
                </a:solidFill>
                <a:latin typeface="+mn-lt"/>
                <a:ea typeface="黑体" panose="02010609060101010101" pitchFamily="2" charset="-122"/>
              </a:rPr>
              <a:t>8</a:t>
            </a:r>
            <a:endParaRPr lang="zh-CN" altLang="en-US" sz="2400" b="1" baseline="30000">
              <a:solidFill>
                <a:srgbClr val="FF0000"/>
              </a:solidFill>
              <a:latin typeface="+mn-lt"/>
              <a:ea typeface="黑体" panose="02010609060101010101" pitchFamily="2" charset="-122"/>
            </a:endParaRPr>
          </a:p>
        </p:txBody>
      </p:sp>
      <p:sp>
        <p:nvSpPr>
          <p:cNvPr id="10" name="文本框 9" title=""/>
          <p:cNvSpPr txBox="1"/>
          <p:nvPr/>
        </p:nvSpPr>
        <p:spPr>
          <a:xfrm>
            <a:off x="4004687" y="3090076"/>
            <a:ext cx="910946" cy="461665"/>
          </a:xfrm>
          <a:prstGeom prst="rect">
            <a:avLst/>
          </a:prstGeom>
          <a:noFill/>
        </p:spPr>
        <p:txBody>
          <a:bodyPr wrap="square" rtlCol="0">
            <a:spAutoFit/>
          </a:bodyPr>
          <a:lstStyle/>
          <a:p>
            <a:r>
              <a:rPr lang="zh-CN" altLang="en-US" sz="2400" b="1">
                <a:solidFill>
                  <a:srgbClr val="FF0000"/>
                </a:solidFill>
                <a:latin typeface="黑体" panose="02010609060101010101" pitchFamily="2" charset="-122"/>
                <a:ea typeface="黑体" panose="02010609060101010101" pitchFamily="2" charset="-122"/>
              </a:rPr>
              <a:t>不同</a:t>
            </a:r>
            <a:endParaRPr lang="zh-CN" altLang="en-US" sz="2400" b="1">
              <a:solidFill>
                <a:srgbClr val="FF0000"/>
              </a:solidFill>
              <a:latin typeface="黑体" panose="02010609060101010101" pitchFamily="2" charset="-122"/>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1" title=""/>
          <p:cNvSpPr txBox="1"/>
          <p:nvPr/>
        </p:nvSpPr>
        <p:spPr>
          <a:xfrm>
            <a:off x="1132914" y="430755"/>
            <a:ext cx="6878171" cy="954107"/>
          </a:xfrm>
          <a:prstGeom prst="rect">
            <a:avLst/>
          </a:prstGeom>
          <a:noFill/>
        </p:spPr>
        <p:txBody>
          <a:bodyPr wrap="square" rtlCol="0">
            <a:spAutoFit/>
          </a:bodyPr>
          <a:lstStyle/>
          <a:p>
            <a:r>
              <a:rPr lang="zh-CN" altLang="en-US" sz="2800" b="1">
                <a:solidFill>
                  <a:srgbClr val="0000FF"/>
                </a:solidFill>
                <a:latin typeface="+mn-lt"/>
                <a:ea typeface="+mj-ea"/>
              </a:rPr>
              <a:t>例</a:t>
            </a:r>
            <a:r>
              <a:rPr lang="en-US" altLang="zh-CN" sz="2800" b="1">
                <a:solidFill>
                  <a:srgbClr val="0000FF"/>
                </a:solidFill>
                <a:latin typeface="+mn-lt"/>
                <a:ea typeface="+mj-ea"/>
              </a:rPr>
              <a:t>1 </a:t>
            </a:r>
            <a:r>
              <a:rPr lang="zh-CN" altLang="en-US" sz="2800" b="1">
                <a:latin typeface="+mn-lt"/>
                <a:ea typeface="+mj-ea"/>
              </a:rPr>
              <a:t>下列现象不能证明光是沿直线传播的是（     ）</a:t>
            </a:r>
            <a:endParaRPr lang="zh-CN" altLang="en-US" sz="2800" b="1">
              <a:latin typeface="+mn-lt"/>
              <a:ea typeface="+mj-ea"/>
            </a:endParaRPr>
          </a:p>
        </p:txBody>
      </p:sp>
      <p:pic>
        <p:nvPicPr>
          <p:cNvPr id="3" name="图片 1" title=""/>
          <p:cNvPicPr>
            <a:picLocks noChangeAspect="1"/>
          </p:cNvPicPr>
          <p:nvPr/>
        </p:nvPicPr>
        <p:blipFill>
          <a:blip r:embed="rId2"/>
          <a:stretch>
            <a:fillRect/>
          </a:stretch>
        </p:blipFill>
        <p:spPr bwMode="auto">
          <a:xfrm>
            <a:off x="1486898" y="1524859"/>
            <a:ext cx="2082118" cy="1130930"/>
          </a:xfrm>
          <a:prstGeom prst="rect">
            <a:avLst/>
          </a:prstGeom>
          <a:noFill/>
          <a:ln w="9525">
            <a:noFill/>
            <a:miter lim="800000"/>
          </a:ln>
        </p:spPr>
      </p:pic>
      <p:pic>
        <p:nvPicPr>
          <p:cNvPr id="4" name="图片 2" title=""/>
          <p:cNvPicPr>
            <a:picLocks noChangeAspect="1"/>
          </p:cNvPicPr>
          <p:nvPr/>
        </p:nvPicPr>
        <p:blipFill>
          <a:blip r:embed="rId3"/>
          <a:stretch>
            <a:fillRect/>
          </a:stretch>
        </p:blipFill>
        <p:spPr bwMode="auto">
          <a:xfrm>
            <a:off x="5515164" y="1350545"/>
            <a:ext cx="2057190" cy="1309359"/>
          </a:xfrm>
          <a:prstGeom prst="rect">
            <a:avLst/>
          </a:prstGeom>
          <a:noFill/>
          <a:ln w="9525">
            <a:noFill/>
            <a:miter lim="800000"/>
          </a:ln>
        </p:spPr>
      </p:pic>
      <p:pic>
        <p:nvPicPr>
          <p:cNvPr id="5" name="图片 3" title=""/>
          <p:cNvPicPr>
            <a:picLocks noChangeAspect="1"/>
          </p:cNvPicPr>
          <p:nvPr/>
        </p:nvPicPr>
        <p:blipFill>
          <a:blip r:embed="rId4"/>
          <a:stretch>
            <a:fillRect/>
          </a:stretch>
        </p:blipFill>
        <p:spPr bwMode="auto">
          <a:xfrm>
            <a:off x="1529663" y="3343038"/>
            <a:ext cx="2099174" cy="1100755"/>
          </a:xfrm>
          <a:prstGeom prst="rect">
            <a:avLst/>
          </a:prstGeom>
          <a:noFill/>
          <a:ln w="9525">
            <a:noFill/>
            <a:miter lim="800000"/>
          </a:ln>
        </p:spPr>
      </p:pic>
      <p:pic>
        <p:nvPicPr>
          <p:cNvPr id="6" name="Picture 13" title=""/>
          <p:cNvPicPr>
            <a:picLocks noChangeAspect="1" noChangeArrowheads="1"/>
          </p:cNvPicPr>
          <p:nvPr/>
        </p:nvPicPr>
        <p:blipFill>
          <a:blip r:embed="rId5">
            <a:duotone>
              <a:prstClr val="black"/>
              <a:schemeClr val="accent3">
                <a:tint val="45000"/>
                <a:satMod val="400000"/>
              </a:schemeClr>
            </a:duotone>
            <a:extLst>
              <a:ext uri="{28A0092B-C50C-407E-A947-70E740481C1C}">
                <a14:useLocalDpi xmlns:a14="http://schemas.microsoft.com/office/drawing/2010/main" val="0"/>
              </a:ext>
            </a:extLst>
          </a:blip>
          <a:srcRect b="27048"/>
          <a:stretch>
            <a:fillRect/>
          </a:stretch>
        </p:blipFill>
        <p:spPr bwMode="auto">
          <a:xfrm>
            <a:off x="5515164" y="3227450"/>
            <a:ext cx="2231552" cy="1100826"/>
          </a:xfrm>
          <a:prstGeom prst="rect">
            <a:avLst/>
          </a:prstGeom>
          <a:noFill/>
          <a:extLst>
            <a:ext uri="{909E8E84-426E-40DD-AFC4-6F175D3DCCD1}">
              <a14:hiddenFill xmlns:a14="http://schemas.microsoft.com/office/drawing/2010/main">
                <a:solidFill>
                  <a:srgbClr val="FFFFFF"/>
                </a:solidFill>
              </a14:hiddenFill>
            </a:ext>
          </a:extLst>
        </p:spPr>
      </p:pic>
      <p:sp>
        <p:nvSpPr>
          <p:cNvPr id="8" name="文本框 7" title=""/>
          <p:cNvSpPr txBox="1"/>
          <p:nvPr/>
        </p:nvSpPr>
        <p:spPr>
          <a:xfrm>
            <a:off x="1486898" y="2655789"/>
            <a:ext cx="2164976" cy="523220"/>
          </a:xfrm>
          <a:prstGeom prst="rect">
            <a:avLst/>
          </a:prstGeom>
          <a:noFill/>
        </p:spPr>
        <p:txBody>
          <a:bodyPr wrap="square" rtlCol="0">
            <a:spAutoFit/>
          </a:bodyPr>
          <a:lstStyle/>
          <a:p>
            <a:r>
              <a:rPr lang="en-US" altLang="zh-CN" sz="2800" b="1">
                <a:latin typeface="+mj-lt"/>
                <a:ea typeface="+mn-ea"/>
              </a:rPr>
              <a:t>A.</a:t>
            </a:r>
            <a:r>
              <a:rPr lang="zh-CN" altLang="en-US" sz="2800" b="1">
                <a:latin typeface="+mj-lt"/>
                <a:ea typeface="+mn-ea"/>
              </a:rPr>
              <a:t>小孔成像</a:t>
            </a:r>
            <a:endParaRPr lang="zh-CN" altLang="en-US" sz="2800" b="1">
              <a:latin typeface="+mj-lt"/>
              <a:ea typeface="+mn-ea"/>
            </a:endParaRPr>
          </a:p>
        </p:txBody>
      </p:sp>
      <p:sp>
        <p:nvSpPr>
          <p:cNvPr id="9" name="文本框 8" title=""/>
          <p:cNvSpPr txBox="1"/>
          <p:nvPr/>
        </p:nvSpPr>
        <p:spPr>
          <a:xfrm>
            <a:off x="5869148" y="2655789"/>
            <a:ext cx="2164976" cy="523220"/>
          </a:xfrm>
          <a:prstGeom prst="rect">
            <a:avLst/>
          </a:prstGeom>
          <a:noFill/>
        </p:spPr>
        <p:txBody>
          <a:bodyPr wrap="square" rtlCol="0">
            <a:spAutoFit/>
          </a:bodyPr>
          <a:lstStyle/>
          <a:p>
            <a:r>
              <a:rPr lang="en-US" altLang="zh-CN" sz="2800" b="1">
                <a:latin typeface="+mj-lt"/>
                <a:ea typeface="+mn-ea"/>
              </a:rPr>
              <a:t>B.</a:t>
            </a:r>
            <a:r>
              <a:rPr lang="zh-CN" altLang="en-US" sz="2800" b="1">
                <a:latin typeface="+mj-lt"/>
                <a:ea typeface="+mn-ea"/>
              </a:rPr>
              <a:t>手影</a:t>
            </a:r>
            <a:endParaRPr lang="zh-CN" altLang="en-US" sz="2800" b="1">
              <a:latin typeface="+mj-lt"/>
              <a:ea typeface="+mn-ea"/>
            </a:endParaRPr>
          </a:p>
        </p:txBody>
      </p:sp>
      <p:sp>
        <p:nvSpPr>
          <p:cNvPr id="10" name="文本框 9" title=""/>
          <p:cNvSpPr txBox="1"/>
          <p:nvPr/>
        </p:nvSpPr>
        <p:spPr>
          <a:xfrm>
            <a:off x="668990" y="4309939"/>
            <a:ext cx="4118162" cy="523220"/>
          </a:xfrm>
          <a:prstGeom prst="rect">
            <a:avLst/>
          </a:prstGeom>
          <a:noFill/>
        </p:spPr>
        <p:txBody>
          <a:bodyPr wrap="square" rtlCol="0">
            <a:spAutoFit/>
          </a:bodyPr>
          <a:lstStyle/>
          <a:p>
            <a:r>
              <a:rPr lang="en-US" altLang="zh-CN" sz="2800" b="1">
                <a:latin typeface="+mj-lt"/>
                <a:ea typeface="+mn-ea"/>
              </a:rPr>
              <a:t>C.</a:t>
            </a:r>
            <a:r>
              <a:rPr lang="zh-CN" altLang="en-US" sz="2800" b="1">
                <a:latin typeface="+mj-lt"/>
                <a:ea typeface="+mn-ea"/>
              </a:rPr>
              <a:t>看到地平线下的太阳</a:t>
            </a:r>
            <a:endParaRPr lang="zh-CN" altLang="en-US" sz="2800" b="1">
              <a:latin typeface="+mj-lt"/>
              <a:ea typeface="+mn-ea"/>
            </a:endParaRPr>
          </a:p>
        </p:txBody>
      </p:sp>
      <p:sp>
        <p:nvSpPr>
          <p:cNvPr id="11" name="文本框 10" title=""/>
          <p:cNvSpPr txBox="1"/>
          <p:nvPr/>
        </p:nvSpPr>
        <p:spPr>
          <a:xfrm>
            <a:off x="5647825" y="4309939"/>
            <a:ext cx="2164976" cy="523220"/>
          </a:xfrm>
          <a:prstGeom prst="rect">
            <a:avLst/>
          </a:prstGeom>
          <a:noFill/>
        </p:spPr>
        <p:txBody>
          <a:bodyPr wrap="square" rtlCol="0">
            <a:spAutoFit/>
          </a:bodyPr>
          <a:lstStyle/>
          <a:p>
            <a:r>
              <a:rPr lang="en-US" altLang="zh-CN" sz="2800" b="1">
                <a:latin typeface="+mj-lt"/>
                <a:ea typeface="+mn-ea"/>
              </a:rPr>
              <a:t>D.</a:t>
            </a:r>
            <a:r>
              <a:rPr lang="zh-CN" altLang="en-US" sz="2800" b="1">
                <a:latin typeface="+mj-lt"/>
                <a:ea typeface="+mn-ea"/>
              </a:rPr>
              <a:t>激光束</a:t>
            </a:r>
            <a:endParaRPr lang="zh-CN" altLang="en-US" sz="2800" b="1">
              <a:latin typeface="+mj-lt"/>
              <a:ea typeface="+mn-ea"/>
            </a:endParaRPr>
          </a:p>
        </p:txBody>
      </p:sp>
      <p:sp>
        <p:nvSpPr>
          <p:cNvPr id="12" name="文本框 11" title=""/>
          <p:cNvSpPr txBox="1"/>
          <p:nvPr/>
        </p:nvSpPr>
        <p:spPr>
          <a:xfrm>
            <a:off x="1958385" y="837610"/>
            <a:ext cx="497541" cy="523220"/>
          </a:xfrm>
          <a:prstGeom prst="rect">
            <a:avLst/>
          </a:prstGeom>
          <a:noFill/>
        </p:spPr>
        <p:txBody>
          <a:bodyPr wrap="square" rtlCol="0">
            <a:spAutoFit/>
          </a:bodyPr>
          <a:lstStyle/>
          <a:p>
            <a:r>
              <a:rPr lang="en-US" altLang="zh-CN" sz="2800" b="1">
                <a:solidFill>
                  <a:srgbClr val="FF0000"/>
                </a:solidFill>
              </a:rPr>
              <a:t>C</a:t>
            </a:r>
            <a:endParaRPr lang="zh-CN" altLang="en-US" sz="2800" b="1">
              <a:solidFill>
                <a:srgbClr val="FF0000"/>
              </a:solidFill>
            </a:endParaRPr>
          </a:p>
        </p:txBody>
      </p:sp>
      <p:sp>
        <p:nvSpPr>
          <p:cNvPr id="13" name="文本框 12" title=""/>
          <p:cNvSpPr txBox="1"/>
          <p:nvPr/>
        </p:nvSpPr>
        <p:spPr>
          <a:xfrm>
            <a:off x="484124" y="3374169"/>
            <a:ext cx="1230406" cy="954107"/>
          </a:xfrm>
          <a:prstGeom prst="rect">
            <a:avLst/>
          </a:prstGeom>
          <a:noFill/>
        </p:spPr>
        <p:txBody>
          <a:bodyPr wrap="square" rtlCol="0">
            <a:spAutoFit/>
          </a:bodyPr>
          <a:lstStyle/>
          <a:p>
            <a:r>
              <a:rPr lang="zh-CN" altLang="en-US" sz="2800" b="1">
                <a:solidFill>
                  <a:srgbClr val="0000FF"/>
                </a:solidFill>
                <a:latin typeface="黑体" panose="02010609060101010101" pitchFamily="2" charset="-122"/>
                <a:ea typeface="黑体" panose="02010609060101010101" pitchFamily="2" charset="-122"/>
              </a:rPr>
              <a:t>光的折射</a:t>
            </a:r>
            <a:endParaRPr lang="zh-CN" altLang="en-US" sz="2800" b="1">
              <a:solidFill>
                <a:srgbClr val="0000FF"/>
              </a:solidFill>
              <a:latin typeface="黑体" panose="02010609060101010101" pitchFamily="2" charset="-122"/>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文本框 2" title=""/>
          <p:cNvSpPr txBox="1"/>
          <p:nvPr/>
        </p:nvSpPr>
        <p:spPr>
          <a:xfrm>
            <a:off x="1055594" y="428536"/>
            <a:ext cx="6770594" cy="1569660"/>
          </a:xfrm>
          <a:prstGeom prst="rect">
            <a:avLst/>
          </a:prstGeom>
          <a:noFill/>
        </p:spPr>
        <p:txBody>
          <a:bodyPr wrap="square">
            <a:spAutoFit/>
          </a:bodyPr>
          <a:lstStyle/>
          <a:p>
            <a:r>
              <a:rPr lang="zh-CN" altLang="en-US" sz="2400" b="1" kern="100">
                <a:solidFill>
                  <a:srgbClr val="0000FF"/>
                </a:solidFill>
                <a:latin typeface="+mj-lt"/>
                <a:ea typeface="+mj-ea"/>
                <a:cs typeface="Times New Roman" panose="02020603050405020304"/>
              </a:rPr>
              <a:t>例</a:t>
            </a:r>
            <a:r>
              <a:rPr lang="en-US" altLang="zh-CN" sz="2400" b="1" kern="100">
                <a:solidFill>
                  <a:srgbClr val="0000FF"/>
                </a:solidFill>
                <a:latin typeface="+mj-lt"/>
                <a:ea typeface="+mj-ea"/>
                <a:cs typeface="Times New Roman" panose="02020603050405020304"/>
              </a:rPr>
              <a:t>2 </a:t>
            </a:r>
            <a:r>
              <a:rPr lang="zh-CN" altLang="zh-CN" sz="2400" b="1" kern="100">
                <a:latin typeface="+mj-lt"/>
                <a:ea typeface="+mj-ea"/>
                <a:cs typeface="Times New Roman" panose="02020603050405020304"/>
              </a:rPr>
              <a:t>日晷是我国古代劳动人民用来计时的一种工具。如图所示，通过观察直杆在太阳下影子的位置就可知道时间。下列现象与日晷工作原理相同的</a:t>
            </a:r>
            <a:r>
              <a:rPr lang="zh-CN" altLang="en-US" sz="2400" b="1" kern="100">
                <a:latin typeface="+mj-lt"/>
                <a:ea typeface="+mj-ea"/>
                <a:cs typeface="Times New Roman" panose="02020603050405020304"/>
              </a:rPr>
              <a:t>是（      ）</a:t>
            </a:r>
            <a:endParaRPr lang="zh-CN" altLang="en-US" sz="2400" b="1">
              <a:latin typeface="+mj-lt"/>
              <a:ea typeface="+mj-ea"/>
            </a:endParaRPr>
          </a:p>
        </p:txBody>
      </p:sp>
      <p:sp>
        <p:nvSpPr>
          <p:cNvPr id="5" name="文本框 4" title=""/>
          <p:cNvSpPr txBox="1"/>
          <p:nvPr/>
        </p:nvSpPr>
        <p:spPr>
          <a:xfrm>
            <a:off x="1102659" y="1998196"/>
            <a:ext cx="4585446" cy="2238241"/>
          </a:xfrm>
          <a:prstGeom prst="rect">
            <a:avLst/>
          </a:prstGeom>
          <a:noFill/>
        </p:spPr>
        <p:txBody>
          <a:bodyPr wrap="square">
            <a:spAutoFit/>
          </a:bodyPr>
          <a:lstStyle/>
          <a:p>
            <a:pPr>
              <a:lnSpc>
                <a:spcPct val="150000"/>
              </a:lnSpc>
              <a:spcAft>
                <a:spcPct val="0"/>
              </a:spcAft>
              <a:buNone/>
            </a:pPr>
            <a:r>
              <a:rPr lang="en-US" altLang="zh-CN" sz="2400" b="1" kern="100">
                <a:latin typeface="+mj-lt"/>
                <a:ea typeface="黑体" panose="02010609060101010101" pitchFamily="2" charset="-122"/>
                <a:cs typeface="Courier New" panose="02070309020205020404"/>
              </a:rPr>
              <a:t>A</a:t>
            </a:r>
            <a:r>
              <a:rPr lang="zh-CN" altLang="zh-CN" sz="2400" b="1" kern="100">
                <a:latin typeface="+mj-lt"/>
                <a:ea typeface="黑体" panose="02010609060101010101" pitchFamily="2" charset="-122"/>
                <a:cs typeface="Times New Roman" panose="02020603050405020304"/>
              </a:rPr>
              <a:t>．池水映明月</a:t>
            </a:r>
            <a:r>
              <a:rPr lang="en-US" altLang="zh-CN" sz="2400" b="1" kern="100">
                <a:latin typeface="+mj-lt"/>
                <a:ea typeface="黑体" panose="02010609060101010101" pitchFamily="2" charset="-122"/>
                <a:cs typeface="Courier New" panose="02070309020205020404"/>
              </a:rPr>
              <a:t>  </a:t>
            </a:r>
            <a:endParaRPr lang="zh-CN" altLang="zh-CN" sz="2400" b="1" kern="100">
              <a:latin typeface="+mj-lt"/>
              <a:ea typeface="黑体" panose="02010609060101010101" pitchFamily="2" charset="-122"/>
              <a:cs typeface="Courier New" panose="02070309020205020404"/>
            </a:endParaRPr>
          </a:p>
          <a:p>
            <a:pPr>
              <a:lnSpc>
                <a:spcPct val="150000"/>
              </a:lnSpc>
              <a:spcAft>
                <a:spcPct val="0"/>
              </a:spcAft>
              <a:buNone/>
            </a:pPr>
            <a:r>
              <a:rPr lang="en-US" altLang="zh-CN" sz="2400" b="1" kern="100">
                <a:latin typeface="+mj-lt"/>
                <a:ea typeface="黑体" panose="02010609060101010101" pitchFamily="2" charset="-122"/>
                <a:cs typeface="Courier New" panose="02070309020205020404"/>
              </a:rPr>
              <a:t>B</a:t>
            </a:r>
            <a:r>
              <a:rPr lang="zh-CN" altLang="zh-CN" sz="2400" b="1" kern="100">
                <a:latin typeface="+mj-lt"/>
                <a:ea typeface="黑体" panose="02010609060101010101" pitchFamily="2" charset="-122"/>
                <a:cs typeface="Times New Roman" panose="02020603050405020304"/>
              </a:rPr>
              <a:t>．形影紧相依　</a:t>
            </a:r>
            <a:r>
              <a:rPr lang="en-US" altLang="zh-CN" sz="2400" b="1" kern="100">
                <a:latin typeface="+mj-lt"/>
                <a:ea typeface="黑体" panose="02010609060101010101" pitchFamily="2" charset="-122"/>
                <a:cs typeface="Courier New" panose="02070309020205020404"/>
              </a:rPr>
              <a:t>  </a:t>
            </a:r>
            <a:endParaRPr lang="zh-CN" altLang="zh-CN" sz="2400" b="1" kern="100">
              <a:latin typeface="+mj-lt"/>
              <a:ea typeface="黑体" panose="02010609060101010101" pitchFamily="2" charset="-122"/>
              <a:cs typeface="Courier New" panose="02070309020205020404"/>
            </a:endParaRPr>
          </a:p>
          <a:p>
            <a:pPr>
              <a:lnSpc>
                <a:spcPct val="150000"/>
              </a:lnSpc>
              <a:spcAft>
                <a:spcPct val="0"/>
              </a:spcAft>
              <a:buNone/>
            </a:pPr>
            <a:r>
              <a:rPr lang="en-US" altLang="zh-CN" sz="2400" b="1" kern="100">
                <a:latin typeface="+mj-lt"/>
                <a:ea typeface="黑体" panose="02010609060101010101" pitchFamily="2" charset="-122"/>
                <a:cs typeface="Courier New" panose="02070309020205020404"/>
              </a:rPr>
              <a:t>C</a:t>
            </a:r>
            <a:r>
              <a:rPr lang="zh-CN" altLang="zh-CN" sz="2400" b="1" kern="100">
                <a:latin typeface="+mj-lt"/>
                <a:ea typeface="黑体" panose="02010609060101010101" pitchFamily="2" charset="-122"/>
                <a:cs typeface="Times New Roman" panose="02020603050405020304"/>
              </a:rPr>
              <a:t>．潭清疑水浅　</a:t>
            </a:r>
            <a:r>
              <a:rPr lang="en-US" altLang="zh-CN" sz="2400" b="1" kern="100">
                <a:latin typeface="+mj-lt"/>
                <a:ea typeface="黑体" panose="02010609060101010101" pitchFamily="2" charset="-122"/>
                <a:cs typeface="Courier New" panose="02070309020205020404"/>
              </a:rPr>
              <a:t>  </a:t>
            </a:r>
            <a:endParaRPr lang="zh-CN" altLang="zh-CN" sz="2400" b="1" kern="100">
              <a:latin typeface="+mj-lt"/>
              <a:ea typeface="黑体" panose="02010609060101010101" pitchFamily="2" charset="-122"/>
              <a:cs typeface="Courier New" panose="02070309020205020404"/>
            </a:endParaRPr>
          </a:p>
          <a:p>
            <a:pPr>
              <a:lnSpc>
                <a:spcPct val="150000"/>
              </a:lnSpc>
              <a:spcAft>
                <a:spcPct val="0"/>
              </a:spcAft>
              <a:buNone/>
            </a:pPr>
            <a:r>
              <a:rPr lang="en-US" altLang="zh-CN" sz="2400" b="1" kern="100">
                <a:latin typeface="+mj-lt"/>
                <a:ea typeface="黑体" panose="02010609060101010101" pitchFamily="2" charset="-122"/>
                <a:cs typeface="Courier New" panose="02070309020205020404"/>
              </a:rPr>
              <a:t>D</a:t>
            </a:r>
            <a:r>
              <a:rPr lang="zh-CN" altLang="zh-CN" sz="2400" b="1" kern="100">
                <a:latin typeface="+mj-lt"/>
                <a:ea typeface="黑体" panose="02010609060101010101" pitchFamily="2" charset="-122"/>
                <a:cs typeface="Times New Roman" panose="02020603050405020304"/>
              </a:rPr>
              <a:t>．镜子正衣冠</a:t>
            </a:r>
            <a:endParaRPr lang="zh-CN" altLang="zh-CN" sz="2400" b="1" kern="100">
              <a:effectLst/>
              <a:latin typeface="+mj-lt"/>
              <a:ea typeface="黑体" panose="02010609060101010101" pitchFamily="2" charset="-122"/>
              <a:cs typeface="Courier New" panose="02070309020205020404"/>
            </a:endParaRPr>
          </a:p>
        </p:txBody>
      </p:sp>
      <p:pic>
        <p:nvPicPr>
          <p:cNvPr id="8" name="图片 7" tit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6534" y="1998196"/>
            <a:ext cx="2087740" cy="2365710"/>
          </a:xfrm>
          <a:prstGeom prst="rect">
            <a:avLst/>
          </a:prstGeom>
        </p:spPr>
      </p:pic>
      <p:sp>
        <p:nvSpPr>
          <p:cNvPr id="9" name="文本框 8" title=""/>
          <p:cNvSpPr txBox="1"/>
          <p:nvPr/>
        </p:nvSpPr>
        <p:spPr>
          <a:xfrm>
            <a:off x="2113026" y="1536531"/>
            <a:ext cx="497541" cy="461665"/>
          </a:xfrm>
          <a:prstGeom prst="rect">
            <a:avLst/>
          </a:prstGeom>
          <a:noFill/>
        </p:spPr>
        <p:txBody>
          <a:bodyPr wrap="square" rtlCol="0">
            <a:spAutoFit/>
          </a:bodyPr>
          <a:lstStyle/>
          <a:p>
            <a:r>
              <a:rPr lang="en-US" altLang="zh-CN" sz="2400" b="1">
                <a:solidFill>
                  <a:srgbClr val="FF0000"/>
                </a:solidFill>
              </a:rPr>
              <a:t>B</a:t>
            </a:r>
            <a:endParaRPr lang="zh-CN" altLang="en-US" sz="2400" b="1">
              <a:solidFill>
                <a:srgbClr val="FF0000"/>
              </a:solidFill>
            </a:endParaRPr>
          </a:p>
        </p:txBody>
      </p:sp>
      <p:sp>
        <p:nvSpPr>
          <p:cNvPr id="11" name="文本框 10" title=""/>
          <p:cNvSpPr txBox="1"/>
          <p:nvPr/>
        </p:nvSpPr>
        <p:spPr>
          <a:xfrm>
            <a:off x="3473823" y="3180739"/>
            <a:ext cx="2087740" cy="461665"/>
          </a:xfrm>
          <a:prstGeom prst="rect">
            <a:avLst/>
          </a:prstGeom>
          <a:noFill/>
        </p:spPr>
        <p:txBody>
          <a:bodyPr wrap="square" rtlCol="0">
            <a:spAutoFit/>
          </a:bodyPr>
          <a:lstStyle/>
          <a:p>
            <a:r>
              <a:rPr lang="zh-CN" altLang="en-US" sz="2400" b="1">
                <a:solidFill>
                  <a:srgbClr val="0000FF"/>
                </a:solidFill>
                <a:latin typeface="黑体" panose="02010609060101010101" pitchFamily="2" charset="-122"/>
                <a:ea typeface="黑体" panose="02010609060101010101" pitchFamily="2" charset="-122"/>
              </a:rPr>
              <a:t>光的折射</a:t>
            </a:r>
            <a:endParaRPr lang="zh-CN" altLang="en-US" sz="2400" b="1">
              <a:solidFill>
                <a:srgbClr val="0000FF"/>
              </a:solidFill>
              <a:latin typeface="黑体" panose="02010609060101010101" pitchFamily="2" charset="-122"/>
              <a:ea typeface="黑体" panose="02010609060101010101" pitchFamily="2" charset="-122"/>
            </a:endParaRPr>
          </a:p>
        </p:txBody>
      </p:sp>
      <p:sp>
        <p:nvSpPr>
          <p:cNvPr id="12" name="文本框 11" title=""/>
          <p:cNvSpPr txBox="1"/>
          <p:nvPr/>
        </p:nvSpPr>
        <p:spPr>
          <a:xfrm>
            <a:off x="3473823" y="3755051"/>
            <a:ext cx="2087740" cy="461665"/>
          </a:xfrm>
          <a:prstGeom prst="rect">
            <a:avLst/>
          </a:prstGeom>
          <a:noFill/>
        </p:spPr>
        <p:txBody>
          <a:bodyPr wrap="square" rtlCol="0">
            <a:spAutoFit/>
          </a:bodyPr>
          <a:lstStyle/>
          <a:p>
            <a:r>
              <a:rPr lang="zh-CN" altLang="en-US" sz="2400" b="1">
                <a:solidFill>
                  <a:srgbClr val="0000FF"/>
                </a:solidFill>
                <a:latin typeface="黑体" panose="02010609060101010101" pitchFamily="2" charset="-122"/>
                <a:ea typeface="黑体" panose="02010609060101010101" pitchFamily="2" charset="-122"/>
              </a:rPr>
              <a:t>平面镜成像</a:t>
            </a:r>
            <a:endParaRPr lang="zh-CN" altLang="en-US" sz="2400" b="1">
              <a:solidFill>
                <a:srgbClr val="0000FF"/>
              </a:solidFill>
              <a:latin typeface="黑体" panose="02010609060101010101" pitchFamily="2" charset="-122"/>
              <a:ea typeface="黑体" panose="02010609060101010101" pitchFamily="2" charset="-122"/>
            </a:endParaRPr>
          </a:p>
        </p:txBody>
      </p:sp>
      <p:sp>
        <p:nvSpPr>
          <p:cNvPr id="13" name="文本框 12" title=""/>
          <p:cNvSpPr txBox="1"/>
          <p:nvPr/>
        </p:nvSpPr>
        <p:spPr>
          <a:xfrm>
            <a:off x="3473823" y="2110085"/>
            <a:ext cx="2087740" cy="461665"/>
          </a:xfrm>
          <a:prstGeom prst="rect">
            <a:avLst/>
          </a:prstGeom>
          <a:noFill/>
        </p:spPr>
        <p:txBody>
          <a:bodyPr wrap="square" rtlCol="0">
            <a:spAutoFit/>
          </a:bodyPr>
          <a:lstStyle/>
          <a:p>
            <a:r>
              <a:rPr lang="zh-CN" altLang="en-US" sz="2400" b="1">
                <a:solidFill>
                  <a:srgbClr val="0000FF"/>
                </a:solidFill>
                <a:latin typeface="黑体" panose="02010609060101010101" pitchFamily="2" charset="-122"/>
                <a:ea typeface="黑体" panose="02010609060101010101" pitchFamily="2" charset="-122"/>
              </a:rPr>
              <a:t>光的反射</a:t>
            </a:r>
            <a:endParaRPr lang="zh-CN" altLang="en-US" sz="2400" b="1">
              <a:solidFill>
                <a:srgbClr val="0000FF"/>
              </a:solidFill>
              <a:latin typeface="黑体" panose="02010609060101010101" pitchFamily="2" charset="-122"/>
              <a:ea typeface="黑体" panose="02010609060101010101" pitchFamily="2" charset="-122"/>
            </a:endParaRPr>
          </a:p>
        </p:txBody>
      </p:sp>
      <p:sp>
        <p:nvSpPr>
          <p:cNvPr id="14" name="文本框 13" title=""/>
          <p:cNvSpPr txBox="1"/>
          <p:nvPr/>
        </p:nvSpPr>
        <p:spPr>
          <a:xfrm>
            <a:off x="3473823" y="2645412"/>
            <a:ext cx="2087740" cy="461665"/>
          </a:xfrm>
          <a:prstGeom prst="rect">
            <a:avLst/>
          </a:prstGeom>
          <a:noFill/>
        </p:spPr>
        <p:txBody>
          <a:bodyPr wrap="square" rtlCol="0">
            <a:spAutoFit/>
          </a:bodyPr>
          <a:lstStyle/>
          <a:p>
            <a:r>
              <a:rPr lang="zh-CN" altLang="en-US" sz="2400" b="1">
                <a:solidFill>
                  <a:srgbClr val="0000FF"/>
                </a:solidFill>
                <a:latin typeface="黑体" panose="02010609060101010101" pitchFamily="2" charset="-122"/>
                <a:ea typeface="黑体" panose="02010609060101010101" pitchFamily="2" charset="-122"/>
              </a:rPr>
              <a:t>光的直线传播</a:t>
            </a:r>
            <a:endParaRPr lang="zh-CN" altLang="en-US" sz="2400" b="1">
              <a:solidFill>
                <a:srgbClr val="0000FF"/>
              </a:solidFill>
              <a:latin typeface="黑体" panose="02010609060101010101" pitchFamily="2" charset="-122"/>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4" title=""/>
          <p:cNvSpPr>
            <a:spLocks noChangeArrowheads="1"/>
          </p:cNvSpPr>
          <p:nvPr/>
        </p:nvSpPr>
        <p:spPr bwMode="auto">
          <a:xfrm>
            <a:off x="381094" y="281735"/>
            <a:ext cx="1793875" cy="579437"/>
          </a:xfrm>
          <a:prstGeom prst="roundRect">
            <a:avLst/>
          </a:prstGeom>
          <a:solidFill>
            <a:srgbClr val="0066FF"/>
          </a:solidFill>
        </p:spPr>
        <p:style>
          <a:lnRef idx="3">
            <a:schemeClr val="lt1"/>
          </a:lnRef>
          <a:fillRef idx="1">
            <a:schemeClr val="dk1"/>
          </a:fillRef>
          <a:effectRef idx="1">
            <a:schemeClr val="dk1"/>
          </a:effectRef>
          <a:fontRef idx="minor">
            <a:schemeClr val="lt1"/>
          </a:fontRef>
        </p:style>
        <p:txBody>
          <a:bodyPr>
            <a:spAutoFit/>
          </a:bodyPr>
          <a:lstStyle>
            <a:lvl1pPr eaLnBrk="0" hangingPunct="0">
              <a:spcBef>
                <a:spcPct val="20000"/>
              </a:spcBef>
              <a:defRPr sz="2400" b="1">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defRPr/>
            </a:pPr>
            <a:r>
              <a:rPr lang="zh-CN" altLang="en-US" sz="2800" b="0">
                <a:solidFill>
                  <a:srgbClr val="FFFFFF"/>
                </a:solidFill>
                <a:latin typeface="Times New Roman" panose="02020603050405020304" pitchFamily="18" charset="0"/>
                <a:ea typeface="黑体" panose="02010609060101010101" pitchFamily="2" charset="-122"/>
              </a:rPr>
              <a:t>知识点二</a:t>
            </a:r>
            <a:endParaRPr lang="zh-CN" altLang="en-US" sz="2800" b="0">
              <a:solidFill>
                <a:srgbClr val="FFFFFF"/>
              </a:solidFill>
              <a:latin typeface="Times New Roman" panose="02020603050405020304" pitchFamily="18" charset="0"/>
              <a:ea typeface="黑体" panose="02010609060101010101" pitchFamily="2" charset="-122"/>
            </a:endParaRPr>
          </a:p>
        </p:txBody>
      </p:sp>
      <p:sp>
        <p:nvSpPr>
          <p:cNvPr id="3" name="矩形 2" title=""/>
          <p:cNvSpPr>
            <a:spLocks noChangeArrowheads="1"/>
          </p:cNvSpPr>
          <p:nvPr/>
        </p:nvSpPr>
        <p:spPr bwMode="auto">
          <a:xfrm>
            <a:off x="2284506" y="310310"/>
            <a:ext cx="16273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defRPr sz="2800" b="1">
                <a:solidFill>
                  <a:schemeClr val="tx1"/>
                </a:solidFill>
                <a:latin typeface="Times New Roman" panose="02020603050405020304" pitchFamily="18" charset="0"/>
                <a:ea typeface="黑体" panose="0201060906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黑体" panose="0201060906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黑体" panose="0201060906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黑体" panose="0201060906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黑体" panose="0201060906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黑体" panose="0201060906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黑体" panose="0201060906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黑体" panose="0201060906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黑体" panose="02010609060101010101" pitchFamily="2" charset="-122"/>
              </a:defRPr>
            </a:lvl9pPr>
          </a:lstStyle>
          <a:p>
            <a:pPr eaLnBrk="1" hangingPunct="1">
              <a:lnSpc>
                <a:spcPct val="100000"/>
              </a:lnSpc>
            </a:pPr>
            <a:r>
              <a:rPr lang="zh-CN" altLang="en-US">
                <a:solidFill>
                  <a:srgbClr val="0000FF"/>
                </a:solidFill>
                <a:latin typeface="黑体" panose="02010609060101010101" pitchFamily="2" charset="-122"/>
              </a:rPr>
              <a:t>光的反射</a:t>
            </a:r>
            <a:endParaRPr lang="zh-CN" altLang="en-US">
              <a:solidFill>
                <a:srgbClr val="0000FF"/>
              </a:solidFill>
              <a:latin typeface="黑体" panose="02010609060101010101" pitchFamily="2" charset="-122"/>
            </a:endParaRPr>
          </a:p>
        </p:txBody>
      </p:sp>
      <p:sp>
        <p:nvSpPr>
          <p:cNvPr id="13" name="文本框 12" title=""/>
          <p:cNvSpPr txBox="1"/>
          <p:nvPr/>
        </p:nvSpPr>
        <p:spPr>
          <a:xfrm>
            <a:off x="702461" y="861172"/>
            <a:ext cx="7473352" cy="3242170"/>
          </a:xfrm>
          <a:prstGeom prst="rect">
            <a:avLst/>
          </a:prstGeom>
          <a:noFill/>
        </p:spPr>
        <p:txBody>
          <a:bodyPr wrap="square" rtlCol="0">
            <a:spAutoFit/>
          </a:bodyPr>
          <a:lstStyle/>
          <a:p>
            <a:pPr>
              <a:lnSpc>
                <a:spcPct val="150000"/>
              </a:lnSpc>
            </a:pPr>
            <a:r>
              <a:rPr lang="en-US" altLang="zh-CN" sz="2800" b="1">
                <a:latin typeface="+mj-lt"/>
                <a:ea typeface="+mj-ea"/>
              </a:rPr>
              <a:t>1.</a:t>
            </a:r>
            <a:r>
              <a:rPr lang="zh-CN" altLang="en-US" sz="2800" b="1">
                <a:latin typeface="+mj-lt"/>
                <a:ea typeface="+mj-ea"/>
              </a:rPr>
              <a:t>定义</a:t>
            </a:r>
            <a:endParaRPr lang="en-US" altLang="zh-CN" sz="2800" b="1">
              <a:latin typeface="+mj-lt"/>
              <a:ea typeface="+mj-ea"/>
            </a:endParaRPr>
          </a:p>
          <a:p>
            <a:pPr>
              <a:lnSpc>
                <a:spcPct val="150000"/>
              </a:lnSpc>
            </a:pPr>
            <a:r>
              <a:rPr lang="zh-CN" altLang="en-US" sz="2800" b="1">
                <a:latin typeface="+mj-lt"/>
                <a:ea typeface="+mj-ea"/>
              </a:rPr>
              <a:t>光射到物体表面时，被物体表面</a:t>
            </a:r>
            <a:r>
              <a:rPr lang="en-US" altLang="zh-CN" sz="2800" b="1">
                <a:latin typeface="+mj-lt"/>
                <a:ea typeface="+mj-ea"/>
              </a:rPr>
              <a:t>______</a:t>
            </a:r>
            <a:r>
              <a:rPr lang="zh-CN" altLang="en-US" sz="2800" b="1">
                <a:latin typeface="+mj-lt"/>
                <a:ea typeface="+mj-ea"/>
              </a:rPr>
              <a:t>回去的现象叫作光的反射。</a:t>
            </a:r>
            <a:endParaRPr lang="en-US" altLang="zh-CN" sz="2800" b="1">
              <a:latin typeface="+mj-lt"/>
              <a:ea typeface="+mj-ea"/>
            </a:endParaRPr>
          </a:p>
          <a:p>
            <a:pPr>
              <a:lnSpc>
                <a:spcPct val="150000"/>
              </a:lnSpc>
            </a:pPr>
            <a:r>
              <a:rPr lang="en-US" altLang="zh-CN" sz="2800" b="1">
                <a:latin typeface="+mj-lt"/>
                <a:ea typeface="+mj-ea"/>
              </a:rPr>
              <a:t>2.</a:t>
            </a:r>
            <a:r>
              <a:rPr lang="zh-CN" altLang="en-US" sz="2800" b="1">
                <a:latin typeface="+mj-lt"/>
                <a:ea typeface="+mj-ea"/>
              </a:rPr>
              <a:t>举例</a:t>
            </a:r>
            <a:endParaRPr lang="en-US" altLang="zh-CN" sz="2800" b="1">
              <a:latin typeface="+mj-lt"/>
              <a:ea typeface="+mj-ea"/>
            </a:endParaRPr>
          </a:p>
          <a:p>
            <a:pPr>
              <a:lnSpc>
                <a:spcPct val="150000"/>
              </a:lnSpc>
            </a:pPr>
            <a:r>
              <a:rPr lang="zh-CN" altLang="en-US" sz="2800" b="1">
                <a:latin typeface="+mj-lt"/>
                <a:ea typeface="+mj-ea"/>
              </a:rPr>
              <a:t>水面倒影、平面镜成像等。</a:t>
            </a:r>
            <a:endParaRPr lang="en-US" altLang="zh-CN" sz="2800" b="1">
              <a:latin typeface="+mj-lt"/>
              <a:ea typeface="+mj-ea"/>
            </a:endParaRPr>
          </a:p>
        </p:txBody>
      </p:sp>
      <p:sp>
        <p:nvSpPr>
          <p:cNvPr id="15" name="文本框 14" title=""/>
          <p:cNvSpPr txBox="1"/>
          <p:nvPr/>
        </p:nvSpPr>
        <p:spPr>
          <a:xfrm>
            <a:off x="5788472" y="1559605"/>
            <a:ext cx="1199029" cy="523220"/>
          </a:xfrm>
          <a:prstGeom prst="rect">
            <a:avLst/>
          </a:prstGeom>
          <a:noFill/>
        </p:spPr>
        <p:txBody>
          <a:bodyPr wrap="square" rtlCol="0">
            <a:spAutoFit/>
          </a:bodyPr>
          <a:lstStyle/>
          <a:p>
            <a:r>
              <a:rPr lang="zh-CN" altLang="en-US" sz="2800" b="1">
                <a:solidFill>
                  <a:srgbClr val="FF0000"/>
                </a:solidFill>
                <a:latin typeface="黑体" panose="02010609060101010101" pitchFamily="2" charset="-122"/>
                <a:ea typeface="黑体" panose="02010609060101010101" pitchFamily="2" charset="-122"/>
              </a:rPr>
              <a:t>反射</a:t>
            </a:r>
            <a:endParaRPr lang="zh-CN" altLang="en-US" sz="2800" b="1">
              <a:solidFill>
                <a:srgbClr val="FF0000"/>
              </a:solidFill>
              <a:latin typeface="黑体" panose="02010609060101010101" pitchFamily="2" charset="-122"/>
              <a:ea typeface="黑体" panose="02010609060101010101" pitchFamily="2" charset="-122"/>
            </a:endParaRPr>
          </a:p>
        </p:txBody>
      </p:sp>
      <p:pic>
        <p:nvPicPr>
          <p:cNvPr id="16" name="图片 15" tit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7126" y="2781258"/>
            <a:ext cx="2860750" cy="17674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6" name="组合 5" title=""/>
          <p:cNvGrpSpPr/>
          <p:nvPr/>
        </p:nvGrpSpPr>
        <p:grpSpPr>
          <a:xfrm>
            <a:off x="5455978" y="2571750"/>
            <a:ext cx="3392169" cy="2282127"/>
            <a:chOff x="5035444" y="1555750"/>
            <a:chExt cx="3992562" cy="2686050"/>
          </a:xfrm>
        </p:grpSpPr>
        <p:pic>
          <p:nvPicPr>
            <p:cNvPr id="7" name="Picture 5" descr="E:\罗梦\人八物上\resource\8s42\jpg\07404004.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035444" y="1555750"/>
              <a:ext cx="3992562"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p:cNvSpPr txBox="1"/>
            <p:nvPr/>
          </p:nvSpPr>
          <p:spPr>
            <a:xfrm>
              <a:off x="6943674" y="1964267"/>
              <a:ext cx="1007714" cy="398476"/>
            </a:xfrm>
            <a:prstGeom prst="rect">
              <a:avLst/>
            </a:prstGeom>
            <a:noFill/>
          </p:spPr>
          <p:txBody>
            <a:bodyPr wrap="square" rtlCol="0">
              <a:spAutoFit/>
            </a:bodyPr>
            <a:lstStyle/>
            <a:p>
              <a:r>
                <a:rPr lang="zh-CN" altLang="en-US" sz="1600"/>
                <a:t>法线</a:t>
              </a:r>
              <a:endParaRPr lang="zh-CN" altLang="en-US" sz="1600"/>
            </a:p>
          </p:txBody>
        </p:sp>
      </p:grpSp>
      <p:sp>
        <p:nvSpPr>
          <p:cNvPr id="9" name="文本框 8" title=""/>
          <p:cNvSpPr txBox="1"/>
          <p:nvPr/>
        </p:nvSpPr>
        <p:spPr>
          <a:xfrm>
            <a:off x="504265" y="467434"/>
            <a:ext cx="8343882" cy="3046988"/>
          </a:xfrm>
          <a:prstGeom prst="rect">
            <a:avLst/>
          </a:prstGeom>
          <a:noFill/>
        </p:spPr>
        <p:txBody>
          <a:bodyPr wrap="square" rtlCol="0">
            <a:spAutoFit/>
          </a:bodyPr>
          <a:lstStyle/>
          <a:p>
            <a:r>
              <a:rPr lang="en-US" altLang="zh-CN" sz="2400" b="1">
                <a:latin typeface="+mj-lt"/>
                <a:ea typeface="+mj-ea"/>
              </a:rPr>
              <a:t>3.</a:t>
            </a:r>
            <a:r>
              <a:rPr lang="zh-CN" altLang="en-US" sz="2400" b="1">
                <a:latin typeface="+mj-lt"/>
                <a:ea typeface="+mj-ea"/>
              </a:rPr>
              <a:t>光的反射定律</a:t>
            </a:r>
            <a:endParaRPr lang="en-US" altLang="zh-CN" sz="2400" b="1">
              <a:latin typeface="+mj-lt"/>
              <a:ea typeface="+mj-ea"/>
            </a:endParaRPr>
          </a:p>
          <a:p>
            <a:r>
              <a:rPr lang="zh-CN" altLang="en-US" sz="2400" b="1">
                <a:latin typeface="+mj-lt"/>
                <a:ea typeface="+mj-ea"/>
              </a:rPr>
              <a:t>（</a:t>
            </a:r>
            <a:r>
              <a:rPr lang="en-US" altLang="zh-CN" sz="2400" b="1">
                <a:latin typeface="+mj-lt"/>
                <a:ea typeface="+mj-ea"/>
              </a:rPr>
              <a:t>1</a:t>
            </a:r>
            <a:r>
              <a:rPr lang="zh-CN" altLang="en-US" sz="2400" b="1">
                <a:latin typeface="+mj-lt"/>
                <a:ea typeface="+mj-ea"/>
              </a:rPr>
              <a:t>）五要素</a:t>
            </a:r>
            <a:endParaRPr lang="en-US" altLang="zh-CN" sz="2400" b="1">
              <a:latin typeface="+mj-lt"/>
              <a:ea typeface="+mj-ea"/>
            </a:endParaRPr>
          </a:p>
          <a:p>
            <a:r>
              <a:rPr lang="zh-CN" altLang="en-US" sz="2400" b="1">
                <a:latin typeface="+mj-lt"/>
                <a:ea typeface="+mj-ea"/>
              </a:rPr>
              <a:t>（</a:t>
            </a:r>
            <a:r>
              <a:rPr lang="en-US" altLang="zh-CN" sz="2400" b="1">
                <a:latin typeface="+mj-lt"/>
                <a:ea typeface="+mj-ea"/>
              </a:rPr>
              <a:t>2</a:t>
            </a:r>
            <a:r>
              <a:rPr lang="zh-CN" altLang="en-US" sz="2400" b="1">
                <a:latin typeface="+mj-lt"/>
                <a:ea typeface="+mj-ea"/>
              </a:rPr>
              <a:t>）三线共面：在反射现象中，反射光线、入射光线和法线在</a:t>
            </a:r>
            <a:r>
              <a:rPr lang="en-US" altLang="zh-CN" sz="2400" b="1">
                <a:latin typeface="+mj-lt"/>
                <a:ea typeface="+mj-ea"/>
              </a:rPr>
              <a:t>____________</a:t>
            </a:r>
            <a:r>
              <a:rPr lang="zh-CN" altLang="en-US" sz="2400" b="1">
                <a:latin typeface="+mj-lt"/>
                <a:ea typeface="+mj-ea"/>
              </a:rPr>
              <a:t>。</a:t>
            </a:r>
            <a:endParaRPr lang="en-US" altLang="zh-CN" sz="2400" b="1">
              <a:latin typeface="+mj-lt"/>
              <a:ea typeface="+mj-ea"/>
            </a:endParaRPr>
          </a:p>
          <a:p>
            <a:r>
              <a:rPr lang="zh-CN" altLang="en-US" sz="2400" b="1">
                <a:latin typeface="+mj-lt"/>
                <a:ea typeface="+mj-ea"/>
              </a:rPr>
              <a:t>（</a:t>
            </a:r>
            <a:r>
              <a:rPr lang="en-US" altLang="zh-CN" sz="2400" b="1">
                <a:latin typeface="+mj-lt"/>
                <a:ea typeface="+mj-ea"/>
              </a:rPr>
              <a:t>3</a:t>
            </a:r>
            <a:r>
              <a:rPr lang="zh-CN" altLang="en-US" sz="2400" b="1">
                <a:latin typeface="+mj-lt"/>
                <a:ea typeface="+mj-ea"/>
              </a:rPr>
              <a:t>）两线分居：反射光线、入射光线分别位于法线</a:t>
            </a:r>
            <a:r>
              <a:rPr lang="en-US" altLang="zh-CN" sz="2400" b="1">
                <a:latin typeface="+mj-lt"/>
                <a:ea typeface="+mj-ea"/>
              </a:rPr>
              <a:t>______</a:t>
            </a:r>
            <a:r>
              <a:rPr lang="zh-CN" altLang="en-US" sz="2400" b="1">
                <a:latin typeface="+mj-lt"/>
                <a:ea typeface="+mj-ea"/>
              </a:rPr>
              <a:t>。</a:t>
            </a:r>
            <a:endParaRPr lang="en-US" altLang="zh-CN" sz="2400" b="1">
              <a:latin typeface="+mj-lt"/>
              <a:ea typeface="+mj-ea"/>
            </a:endParaRPr>
          </a:p>
          <a:p>
            <a:r>
              <a:rPr lang="zh-CN" altLang="en-US" sz="2400" b="1">
                <a:latin typeface="+mj-lt"/>
                <a:ea typeface="+mj-ea"/>
              </a:rPr>
              <a:t>（</a:t>
            </a:r>
            <a:r>
              <a:rPr lang="en-US" altLang="zh-CN" sz="2400" b="1">
                <a:latin typeface="+mj-lt"/>
                <a:ea typeface="+mj-ea"/>
              </a:rPr>
              <a:t>4</a:t>
            </a:r>
            <a:r>
              <a:rPr lang="zh-CN" altLang="en-US" sz="2400" b="1">
                <a:latin typeface="+mj-lt"/>
                <a:ea typeface="+mj-ea"/>
              </a:rPr>
              <a:t>）两角相等：反射角</a:t>
            </a:r>
            <a:r>
              <a:rPr lang="en-US" altLang="zh-CN" sz="2400" b="1">
                <a:latin typeface="+mj-lt"/>
                <a:ea typeface="+mj-ea"/>
              </a:rPr>
              <a:t>______</a:t>
            </a:r>
            <a:r>
              <a:rPr lang="zh-CN" altLang="en-US" sz="2400" b="1">
                <a:latin typeface="+mj-lt"/>
                <a:ea typeface="+mj-ea"/>
              </a:rPr>
              <a:t>入射角。</a:t>
            </a:r>
            <a:endParaRPr lang="en-US" altLang="zh-CN" sz="2400" b="1">
              <a:latin typeface="+mj-lt"/>
              <a:ea typeface="+mj-ea"/>
            </a:endParaRPr>
          </a:p>
          <a:p>
            <a:r>
              <a:rPr lang="en-US" altLang="zh-CN" sz="2400" b="1">
                <a:latin typeface="+mj-lt"/>
                <a:ea typeface="+mj-ea"/>
              </a:rPr>
              <a:t>4.</a:t>
            </a:r>
            <a:r>
              <a:rPr lang="zh-CN" altLang="en-US" sz="2400" b="1">
                <a:latin typeface="+mj-lt"/>
                <a:ea typeface="+mj-ea"/>
              </a:rPr>
              <a:t>光路特点</a:t>
            </a:r>
            <a:endParaRPr lang="en-US" altLang="zh-CN" sz="2400" b="1">
              <a:latin typeface="+mj-lt"/>
              <a:ea typeface="+mj-ea"/>
            </a:endParaRPr>
          </a:p>
          <a:p>
            <a:r>
              <a:rPr lang="zh-CN" altLang="en-US" sz="2400" b="1">
                <a:latin typeface="+mj-lt"/>
                <a:ea typeface="+mj-ea"/>
              </a:rPr>
              <a:t>在反射现象中，光路</a:t>
            </a:r>
            <a:r>
              <a:rPr lang="en-US" altLang="zh-CN" sz="2400" b="1">
                <a:latin typeface="+mj-lt"/>
                <a:ea typeface="+mj-ea"/>
              </a:rPr>
              <a:t>______</a:t>
            </a:r>
            <a:r>
              <a:rPr lang="zh-CN" altLang="en-US" sz="2400" b="1">
                <a:latin typeface="+mj-lt"/>
                <a:ea typeface="+mj-ea"/>
              </a:rPr>
              <a:t>。</a:t>
            </a:r>
            <a:endParaRPr lang="zh-CN" altLang="en-US" sz="2400" b="1">
              <a:latin typeface="+mj-lt"/>
              <a:ea typeface="+mj-ea"/>
            </a:endParaRPr>
          </a:p>
        </p:txBody>
      </p:sp>
      <p:sp>
        <p:nvSpPr>
          <p:cNvPr id="10" name="文本框 9" title=""/>
          <p:cNvSpPr txBox="1"/>
          <p:nvPr/>
        </p:nvSpPr>
        <p:spPr>
          <a:xfrm>
            <a:off x="921123" y="1527005"/>
            <a:ext cx="1896035" cy="461665"/>
          </a:xfrm>
          <a:prstGeom prst="rect">
            <a:avLst/>
          </a:prstGeom>
          <a:noFill/>
        </p:spPr>
        <p:txBody>
          <a:bodyPr wrap="square" rtlCol="0">
            <a:spAutoFit/>
          </a:bodyPr>
          <a:lstStyle/>
          <a:p>
            <a:r>
              <a:rPr lang="zh-CN" altLang="en-US" sz="2400" b="1">
                <a:solidFill>
                  <a:srgbClr val="FF0000"/>
                </a:solidFill>
                <a:latin typeface="黑体" panose="02010609060101010101" pitchFamily="2" charset="-122"/>
                <a:ea typeface="黑体" panose="02010609060101010101" pitchFamily="2" charset="-122"/>
              </a:rPr>
              <a:t>同一平面内</a:t>
            </a:r>
            <a:endParaRPr lang="zh-CN" altLang="en-US" sz="2400" b="1">
              <a:solidFill>
                <a:srgbClr val="FF0000"/>
              </a:solidFill>
              <a:latin typeface="黑体" panose="02010609060101010101" pitchFamily="2" charset="-122"/>
              <a:ea typeface="黑体" panose="02010609060101010101" pitchFamily="2" charset="-122"/>
            </a:endParaRPr>
          </a:p>
        </p:txBody>
      </p:sp>
      <p:sp>
        <p:nvSpPr>
          <p:cNvPr id="11" name="文本框 10" title=""/>
          <p:cNvSpPr txBox="1"/>
          <p:nvPr/>
        </p:nvSpPr>
        <p:spPr>
          <a:xfrm>
            <a:off x="7505340" y="1853052"/>
            <a:ext cx="930089" cy="461665"/>
          </a:xfrm>
          <a:prstGeom prst="rect">
            <a:avLst/>
          </a:prstGeom>
          <a:noFill/>
        </p:spPr>
        <p:txBody>
          <a:bodyPr wrap="square" rtlCol="0">
            <a:spAutoFit/>
          </a:bodyPr>
          <a:lstStyle/>
          <a:p>
            <a:r>
              <a:rPr lang="zh-CN" altLang="en-US" sz="2400" b="1">
                <a:solidFill>
                  <a:srgbClr val="FF0000"/>
                </a:solidFill>
                <a:latin typeface="黑体" panose="02010609060101010101" pitchFamily="2" charset="-122"/>
                <a:ea typeface="黑体" panose="02010609060101010101" pitchFamily="2" charset="-122"/>
              </a:rPr>
              <a:t>两侧</a:t>
            </a:r>
            <a:endParaRPr lang="zh-CN" altLang="en-US" sz="2400" b="1">
              <a:solidFill>
                <a:srgbClr val="FF0000"/>
              </a:solidFill>
              <a:latin typeface="黑体" panose="02010609060101010101" pitchFamily="2" charset="-122"/>
              <a:ea typeface="黑体" panose="02010609060101010101" pitchFamily="2" charset="-122"/>
            </a:endParaRPr>
          </a:p>
        </p:txBody>
      </p:sp>
      <p:sp>
        <p:nvSpPr>
          <p:cNvPr id="12" name="文本框 11" title=""/>
          <p:cNvSpPr txBox="1"/>
          <p:nvPr/>
        </p:nvSpPr>
        <p:spPr>
          <a:xfrm>
            <a:off x="3910853" y="2257628"/>
            <a:ext cx="883024" cy="461665"/>
          </a:xfrm>
          <a:prstGeom prst="rect">
            <a:avLst/>
          </a:prstGeom>
          <a:noFill/>
        </p:spPr>
        <p:txBody>
          <a:bodyPr wrap="square" rtlCol="0">
            <a:spAutoFit/>
          </a:bodyPr>
          <a:lstStyle/>
          <a:p>
            <a:r>
              <a:rPr lang="zh-CN" altLang="en-US" sz="2400" b="1">
                <a:solidFill>
                  <a:srgbClr val="FF0000"/>
                </a:solidFill>
                <a:latin typeface="黑体" panose="02010609060101010101" pitchFamily="2" charset="-122"/>
                <a:ea typeface="黑体" panose="02010609060101010101" pitchFamily="2" charset="-122"/>
              </a:rPr>
              <a:t>等于</a:t>
            </a:r>
            <a:endParaRPr lang="zh-CN" altLang="en-US" sz="2400" b="1">
              <a:solidFill>
                <a:srgbClr val="FF0000"/>
              </a:solidFill>
              <a:latin typeface="黑体" panose="02010609060101010101" pitchFamily="2" charset="-122"/>
              <a:ea typeface="黑体" panose="02010609060101010101" pitchFamily="2" charset="-122"/>
            </a:endParaRPr>
          </a:p>
        </p:txBody>
      </p:sp>
      <p:sp>
        <p:nvSpPr>
          <p:cNvPr id="13" name="文本框 12" title=""/>
          <p:cNvSpPr txBox="1"/>
          <p:nvPr/>
        </p:nvSpPr>
        <p:spPr>
          <a:xfrm>
            <a:off x="3372971" y="2992936"/>
            <a:ext cx="889747" cy="461665"/>
          </a:xfrm>
          <a:prstGeom prst="rect">
            <a:avLst/>
          </a:prstGeom>
          <a:noFill/>
        </p:spPr>
        <p:txBody>
          <a:bodyPr wrap="square" rtlCol="0">
            <a:spAutoFit/>
          </a:bodyPr>
          <a:lstStyle/>
          <a:p>
            <a:r>
              <a:rPr lang="zh-CN" altLang="en-US" sz="2400" b="1">
                <a:solidFill>
                  <a:srgbClr val="FF0000"/>
                </a:solidFill>
                <a:latin typeface="黑体" panose="02010609060101010101" pitchFamily="2" charset="-122"/>
                <a:ea typeface="黑体" panose="02010609060101010101" pitchFamily="2" charset="-122"/>
              </a:rPr>
              <a:t>可逆</a:t>
            </a:r>
            <a:endParaRPr lang="zh-CN" altLang="en-US" sz="2400" b="1">
              <a:solidFill>
                <a:srgbClr val="FF0000"/>
              </a:solidFill>
              <a:latin typeface="黑体" panose="02010609060101010101" pitchFamily="2" charset="-122"/>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2" name="表格 1" title=""/>
          <p:cNvGraphicFramePr>
            <a:graphicFrameLocks noGrp="1"/>
          </p:cNvGraphicFramePr>
          <p:nvPr/>
        </p:nvGraphicFramePr>
        <p:xfrm>
          <a:off x="514761" y="563268"/>
          <a:ext cx="7980009" cy="4432316"/>
        </p:xfrm>
        <a:graphic>
          <a:graphicData uri="http://schemas.openxmlformats.org/drawingml/2006/table">
            <a:tbl>
              <a:tblPr firstRow="1" bandRow="1">
                <a:tableStyleId>{5C22544A-7EE6-4342-B048-85BDC9FD1C3A}</a:tableStyleId>
              </a:tblPr>
              <a:tblGrid>
                <a:gridCol w="1114953"/>
                <a:gridCol w="3432528"/>
                <a:gridCol w="3432528"/>
              </a:tblGrid>
              <a:tr h="370840">
                <a:tc>
                  <a:txBody>
                    <a:bodyPr vert="horz" wrap="square"/>
                    <a:lstStyle/>
                    <a:p>
                      <a:pPr algn="ctr"/>
                      <a:endParaRPr lang="zh-CN" altLang="en-US" sz="2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vert="horz" wrap="square"/>
                    <a:lstStyle/>
                    <a:p>
                      <a:pPr algn="ctr"/>
                      <a:r>
                        <a:rPr lang="zh-CN" altLang="en-US" sz="2400" b="1">
                          <a:solidFill>
                            <a:schemeClr val="tx1"/>
                          </a:solidFill>
                        </a:rPr>
                        <a:t>镜面反射</a:t>
                      </a:r>
                      <a:endParaRPr lang="zh-CN" altLang="en-US" sz="2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vert="horz" wrap="square"/>
                    <a:lstStyle/>
                    <a:p>
                      <a:pPr algn="ctr"/>
                      <a:r>
                        <a:rPr lang="zh-CN" altLang="en-US" sz="2400" b="1">
                          <a:solidFill>
                            <a:schemeClr val="tx1"/>
                          </a:solidFill>
                        </a:rPr>
                        <a:t>漫反射</a:t>
                      </a:r>
                      <a:endParaRPr lang="zh-CN" altLang="en-US" sz="2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68093">
                <a:tc>
                  <a:txBody>
                    <a:bodyPr vert="horz" wrap="square"/>
                    <a:lstStyle/>
                    <a:p>
                      <a:pPr algn="ctr"/>
                      <a:r>
                        <a:rPr lang="zh-CN" altLang="en-US" sz="2400" b="1">
                          <a:solidFill>
                            <a:schemeClr val="tx1"/>
                          </a:solidFill>
                        </a:rPr>
                        <a:t>光路图</a:t>
                      </a:r>
                      <a:endParaRPr lang="zh-CN" altLang="en-US" sz="2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vert="horz" wrap="square"/>
                    <a:lstStyle/>
                    <a:p>
                      <a:pPr algn="ctr"/>
                      <a:endParaRPr lang="zh-CN" altLang="en-US" sz="2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vert="horz" wrap="square"/>
                    <a:lstStyle/>
                    <a:p>
                      <a:pPr algn="ctr"/>
                      <a:endParaRPr lang="zh-CN" altLang="en-US" sz="2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vert="horz" wrap="square"/>
                    <a:lstStyle/>
                    <a:p>
                      <a:pPr algn="ctr"/>
                      <a:r>
                        <a:rPr lang="zh-CN" altLang="en-US" sz="2400" b="1">
                          <a:solidFill>
                            <a:schemeClr val="tx1"/>
                          </a:solidFill>
                        </a:rPr>
                        <a:t>反射面</a:t>
                      </a:r>
                      <a:endParaRPr lang="zh-CN" altLang="en-US" sz="2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vert="horz" wrap="square"/>
                    <a:lstStyle/>
                    <a:p>
                      <a:pPr algn="ctr"/>
                      <a:endParaRPr lang="zh-CN" altLang="en-US" sz="2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vert="horz" wrap="square"/>
                    <a:lstStyle/>
                    <a:p>
                      <a:pPr algn="ctr"/>
                      <a:endParaRPr lang="zh-CN" altLang="en-US" sz="2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28897">
                <a:tc>
                  <a:txBody>
                    <a:bodyPr vert="horz" wrap="square"/>
                    <a:lstStyle/>
                    <a:p>
                      <a:pPr algn="ctr"/>
                      <a:r>
                        <a:rPr lang="zh-CN" altLang="en-US" sz="2400" b="1">
                          <a:solidFill>
                            <a:schemeClr val="tx1"/>
                          </a:solidFill>
                        </a:rPr>
                        <a:t>反射光</a:t>
                      </a:r>
                      <a:endParaRPr lang="zh-CN" altLang="en-US" sz="2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vert="horz" wrap="square"/>
                    <a:lstStyle/>
                    <a:p>
                      <a:pPr algn="ctr"/>
                      <a:endParaRPr lang="zh-CN" altLang="en-US" sz="2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vert="horz" wrap="square"/>
                    <a:lstStyle/>
                    <a:p>
                      <a:pPr algn="ctr"/>
                      <a:endParaRPr lang="zh-CN" altLang="en-US" sz="2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63726">
                <a:tc>
                  <a:txBody>
                    <a:bodyPr vert="horz" wrap="square"/>
                    <a:lstStyle/>
                    <a:p>
                      <a:pPr algn="ctr"/>
                      <a:r>
                        <a:rPr lang="zh-CN" altLang="en-US" sz="2400" b="1">
                          <a:solidFill>
                            <a:schemeClr val="tx1"/>
                          </a:solidFill>
                        </a:rPr>
                        <a:t>现象</a:t>
                      </a:r>
                      <a:endParaRPr lang="zh-CN" altLang="en-US" sz="2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vert="horz" wrap="square"/>
                    <a:lstStyle/>
                    <a:p>
                      <a:pPr algn="ctr"/>
                      <a:endParaRPr lang="zh-CN" altLang="en-US" sz="2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vert="horz" wrap="square"/>
                    <a:lstStyle/>
                    <a:p>
                      <a:pPr algn="ctr"/>
                      <a:endParaRPr lang="zh-CN" altLang="en-US" sz="2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vert="horz" wrap="square"/>
                    <a:lstStyle/>
                    <a:p>
                      <a:pPr algn="ctr"/>
                      <a:r>
                        <a:rPr lang="zh-CN" altLang="en-US" sz="2400" b="1">
                          <a:solidFill>
                            <a:schemeClr val="tx1"/>
                          </a:solidFill>
                        </a:rPr>
                        <a:t>共同点</a:t>
                      </a:r>
                      <a:endParaRPr lang="zh-CN" altLang="en-US" sz="2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vert="horz" wrap="square"/>
                    <a:lstStyle/>
                    <a:p>
                      <a:pPr algn="ctr"/>
                      <a:endParaRPr lang="zh-CN" altLang="en-US" sz="2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vert="horz" wrap="square"/>
                    <a:lstStyl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3" name="Picture 4" title=""/>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992411" y="1000918"/>
            <a:ext cx="2589378" cy="152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titl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280200" y="903910"/>
            <a:ext cx="2774683" cy="169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title=""/>
          <p:cNvSpPr txBox="1"/>
          <p:nvPr/>
        </p:nvSpPr>
        <p:spPr>
          <a:xfrm>
            <a:off x="2313911" y="2588532"/>
            <a:ext cx="2131359" cy="461665"/>
          </a:xfrm>
          <a:prstGeom prst="rect">
            <a:avLst/>
          </a:prstGeom>
          <a:noFill/>
        </p:spPr>
        <p:txBody>
          <a:bodyPr wrap="square" rtlCol="0">
            <a:spAutoFit/>
          </a:bodyPr>
          <a:lstStyle/>
          <a:p>
            <a:r>
              <a:rPr lang="zh-CN" altLang="en-US" sz="2400" b="1">
                <a:latin typeface="黑体" panose="02010609060101010101" pitchFamily="2" charset="-122"/>
                <a:ea typeface="黑体" panose="02010609060101010101" pitchFamily="2" charset="-122"/>
              </a:rPr>
              <a:t>反射面</a:t>
            </a:r>
            <a:r>
              <a:rPr lang="zh-CN" altLang="en-US" sz="2400" b="1">
                <a:solidFill>
                  <a:srgbClr val="FF0000"/>
                </a:solidFill>
                <a:latin typeface="黑体" panose="02010609060101010101" pitchFamily="2" charset="-122"/>
                <a:ea typeface="黑体" panose="02010609060101010101" pitchFamily="2" charset="-122"/>
              </a:rPr>
              <a:t>光滑</a:t>
            </a:r>
            <a:endParaRPr lang="zh-CN" altLang="en-US" sz="2400" b="1">
              <a:solidFill>
                <a:srgbClr val="FF0000"/>
              </a:solidFill>
              <a:latin typeface="黑体" panose="02010609060101010101" pitchFamily="2" charset="-122"/>
              <a:ea typeface="黑体" panose="02010609060101010101" pitchFamily="2" charset="-122"/>
            </a:endParaRPr>
          </a:p>
        </p:txBody>
      </p:sp>
      <p:sp>
        <p:nvSpPr>
          <p:cNvPr id="6" name="文本框 5" title=""/>
          <p:cNvSpPr txBox="1"/>
          <p:nvPr/>
        </p:nvSpPr>
        <p:spPr>
          <a:xfrm>
            <a:off x="5082930" y="2584836"/>
            <a:ext cx="3411840" cy="461665"/>
          </a:xfrm>
          <a:prstGeom prst="rect">
            <a:avLst/>
          </a:prstGeom>
          <a:noFill/>
        </p:spPr>
        <p:txBody>
          <a:bodyPr wrap="square" rtlCol="0">
            <a:spAutoFit/>
          </a:bodyPr>
          <a:lstStyle/>
          <a:p>
            <a:r>
              <a:rPr lang="zh-CN" altLang="en-US" sz="2400" b="1">
                <a:latin typeface="黑体" panose="02010609060101010101" pitchFamily="2" charset="-122"/>
                <a:ea typeface="黑体" panose="02010609060101010101" pitchFamily="2" charset="-122"/>
              </a:rPr>
              <a:t>反射面</a:t>
            </a:r>
            <a:r>
              <a:rPr lang="zh-CN" altLang="en-US" sz="2400" b="1">
                <a:solidFill>
                  <a:srgbClr val="FF0000"/>
                </a:solidFill>
                <a:latin typeface="黑体" panose="02010609060101010101" pitchFamily="2" charset="-122"/>
                <a:ea typeface="黑体" panose="02010609060101010101" pitchFamily="2" charset="-122"/>
              </a:rPr>
              <a:t>粗糙、凹凸不平</a:t>
            </a:r>
            <a:endParaRPr lang="zh-CN" altLang="en-US" sz="2400" b="1">
              <a:solidFill>
                <a:srgbClr val="FF0000"/>
              </a:solidFill>
              <a:latin typeface="黑体" panose="02010609060101010101" pitchFamily="2" charset="-122"/>
              <a:ea typeface="黑体" panose="02010609060101010101" pitchFamily="2" charset="-122"/>
            </a:endParaRPr>
          </a:p>
        </p:txBody>
      </p:sp>
      <p:sp>
        <p:nvSpPr>
          <p:cNvPr id="7" name="文本框 6" title=""/>
          <p:cNvSpPr txBox="1"/>
          <p:nvPr/>
        </p:nvSpPr>
        <p:spPr>
          <a:xfrm>
            <a:off x="1739768" y="2956485"/>
            <a:ext cx="3249183" cy="830997"/>
          </a:xfrm>
          <a:prstGeom prst="rect">
            <a:avLst/>
          </a:prstGeom>
          <a:noFill/>
        </p:spPr>
        <p:txBody>
          <a:bodyPr wrap="square" rtlCol="0">
            <a:spAutoFit/>
          </a:bodyPr>
          <a:lstStyle/>
          <a:p>
            <a:r>
              <a:rPr lang="zh-CN" altLang="en-US" sz="2400" b="1">
                <a:latin typeface="黑体" panose="02010609060101010101" pitchFamily="2" charset="-122"/>
                <a:ea typeface="黑体" panose="02010609060101010101" pitchFamily="2" charset="-122"/>
              </a:rPr>
              <a:t>平行光入射时，反射光仍</a:t>
            </a:r>
            <a:r>
              <a:rPr lang="zh-CN" altLang="en-US" sz="2400" b="1">
                <a:solidFill>
                  <a:srgbClr val="FF0000"/>
                </a:solidFill>
                <a:latin typeface="黑体" panose="02010609060101010101" pitchFamily="2" charset="-122"/>
                <a:ea typeface="黑体" panose="02010609060101010101" pitchFamily="2" charset="-122"/>
              </a:rPr>
              <a:t>平行射出</a:t>
            </a:r>
            <a:endParaRPr lang="zh-CN" altLang="en-US" sz="2400" b="1">
              <a:solidFill>
                <a:srgbClr val="FF0000"/>
              </a:solidFill>
              <a:latin typeface="黑体" panose="02010609060101010101" pitchFamily="2" charset="-122"/>
              <a:ea typeface="黑体" panose="02010609060101010101" pitchFamily="2" charset="-122"/>
            </a:endParaRPr>
          </a:p>
        </p:txBody>
      </p:sp>
      <p:sp>
        <p:nvSpPr>
          <p:cNvPr id="8" name="文本框 7" title=""/>
          <p:cNvSpPr txBox="1"/>
          <p:nvPr/>
        </p:nvSpPr>
        <p:spPr>
          <a:xfrm>
            <a:off x="5147113" y="2978149"/>
            <a:ext cx="3249183" cy="830997"/>
          </a:xfrm>
          <a:prstGeom prst="rect">
            <a:avLst/>
          </a:prstGeom>
          <a:noFill/>
        </p:spPr>
        <p:txBody>
          <a:bodyPr wrap="square" rtlCol="0">
            <a:spAutoFit/>
          </a:bodyPr>
          <a:lstStyle/>
          <a:p>
            <a:r>
              <a:rPr lang="zh-CN" altLang="en-US" sz="2400" b="1">
                <a:latin typeface="黑体" panose="02010609060101010101" pitchFamily="2" charset="-122"/>
                <a:ea typeface="黑体" panose="02010609060101010101" pitchFamily="2" charset="-122"/>
              </a:rPr>
              <a:t>平行光入射时，反射光向</a:t>
            </a:r>
            <a:r>
              <a:rPr lang="zh-CN" altLang="en-US" sz="2400" b="1">
                <a:solidFill>
                  <a:srgbClr val="FF0000"/>
                </a:solidFill>
                <a:latin typeface="黑体" panose="02010609060101010101" pitchFamily="2" charset="-122"/>
                <a:ea typeface="黑体" panose="02010609060101010101" pitchFamily="2" charset="-122"/>
              </a:rPr>
              <a:t>四面八方反射</a:t>
            </a:r>
            <a:endParaRPr lang="zh-CN" altLang="en-US" sz="2400" b="1">
              <a:solidFill>
                <a:srgbClr val="FF0000"/>
              </a:solidFill>
              <a:latin typeface="黑体" panose="02010609060101010101" pitchFamily="2" charset="-122"/>
              <a:ea typeface="黑体" panose="02010609060101010101" pitchFamily="2" charset="-122"/>
            </a:endParaRPr>
          </a:p>
        </p:txBody>
      </p:sp>
      <p:sp>
        <p:nvSpPr>
          <p:cNvPr id="9" name="文本框 8" title=""/>
          <p:cNvSpPr txBox="1"/>
          <p:nvPr/>
        </p:nvSpPr>
        <p:spPr>
          <a:xfrm>
            <a:off x="1709572" y="3754973"/>
            <a:ext cx="3279379" cy="830997"/>
          </a:xfrm>
          <a:prstGeom prst="rect">
            <a:avLst/>
          </a:prstGeom>
          <a:noFill/>
        </p:spPr>
        <p:txBody>
          <a:bodyPr wrap="square" rtlCol="0">
            <a:spAutoFit/>
          </a:bodyPr>
          <a:lstStyle/>
          <a:p>
            <a:r>
              <a:rPr lang="zh-CN" altLang="en-US" sz="2400" b="1">
                <a:latin typeface="黑体" panose="02010609060101010101" pitchFamily="2" charset="-122"/>
                <a:ea typeface="黑体" panose="02010609060101010101" pitchFamily="2" charset="-122"/>
              </a:rPr>
              <a:t>只在</a:t>
            </a:r>
            <a:r>
              <a:rPr lang="zh-CN" altLang="en-US" sz="2400" b="1">
                <a:solidFill>
                  <a:srgbClr val="FF0000"/>
                </a:solidFill>
                <a:latin typeface="黑体" panose="02010609060101010101" pitchFamily="2" charset="-122"/>
                <a:ea typeface="黑体" panose="02010609060101010101" pitchFamily="2" charset="-122"/>
              </a:rPr>
              <a:t>某一方向上</a:t>
            </a:r>
            <a:r>
              <a:rPr lang="zh-CN" altLang="en-US" sz="2400" b="1">
                <a:latin typeface="黑体" panose="02010609060101010101" pitchFamily="2" charset="-122"/>
                <a:ea typeface="黑体" panose="02010609060101010101" pitchFamily="2" charset="-122"/>
              </a:rPr>
              <a:t>能看见亮光</a:t>
            </a:r>
            <a:endParaRPr lang="zh-CN" altLang="en-US" sz="2400" b="1">
              <a:latin typeface="黑体" panose="02010609060101010101" pitchFamily="2" charset="-122"/>
              <a:ea typeface="黑体" panose="02010609060101010101" pitchFamily="2" charset="-122"/>
            </a:endParaRPr>
          </a:p>
        </p:txBody>
      </p:sp>
      <p:sp>
        <p:nvSpPr>
          <p:cNvPr id="10" name="文本框 9" title=""/>
          <p:cNvSpPr txBox="1"/>
          <p:nvPr/>
        </p:nvSpPr>
        <p:spPr>
          <a:xfrm>
            <a:off x="5302566" y="3733696"/>
            <a:ext cx="3176047" cy="830997"/>
          </a:xfrm>
          <a:prstGeom prst="rect">
            <a:avLst/>
          </a:prstGeom>
          <a:noFill/>
        </p:spPr>
        <p:txBody>
          <a:bodyPr wrap="square" rtlCol="0">
            <a:spAutoFit/>
          </a:bodyPr>
          <a:lstStyle/>
          <a:p>
            <a:r>
              <a:rPr lang="zh-CN" altLang="en-US" sz="2400" b="1">
                <a:latin typeface="黑体" panose="02010609060101010101" pitchFamily="2" charset="-122"/>
                <a:ea typeface="黑体" panose="02010609060101010101" pitchFamily="2" charset="-122"/>
              </a:rPr>
              <a:t>在</a:t>
            </a:r>
            <a:r>
              <a:rPr lang="zh-CN" altLang="en-US" sz="2400" b="1">
                <a:solidFill>
                  <a:srgbClr val="FF0000"/>
                </a:solidFill>
                <a:latin typeface="黑体" panose="02010609060101010101" pitchFamily="2" charset="-122"/>
                <a:ea typeface="黑体" panose="02010609060101010101" pitchFamily="2" charset="-122"/>
              </a:rPr>
              <a:t>各个方向</a:t>
            </a:r>
            <a:r>
              <a:rPr lang="zh-CN" altLang="en-US" sz="2400" b="1">
                <a:latin typeface="黑体" panose="02010609060101010101" pitchFamily="2" charset="-122"/>
                <a:ea typeface="黑体" panose="02010609060101010101" pitchFamily="2" charset="-122"/>
              </a:rPr>
              <a:t>都能看见物体</a:t>
            </a:r>
            <a:endParaRPr lang="zh-CN" altLang="en-US" sz="2400" b="1">
              <a:latin typeface="黑体" panose="02010609060101010101" pitchFamily="2" charset="-122"/>
              <a:ea typeface="黑体" panose="02010609060101010101" pitchFamily="2" charset="-122"/>
            </a:endParaRPr>
          </a:p>
        </p:txBody>
      </p:sp>
      <p:sp>
        <p:nvSpPr>
          <p:cNvPr id="11" name="文本框 10" title=""/>
          <p:cNvSpPr txBox="1"/>
          <p:nvPr/>
        </p:nvSpPr>
        <p:spPr>
          <a:xfrm>
            <a:off x="2258824" y="4516938"/>
            <a:ext cx="5648211" cy="461665"/>
          </a:xfrm>
          <a:prstGeom prst="rect">
            <a:avLst/>
          </a:prstGeom>
          <a:noFill/>
        </p:spPr>
        <p:txBody>
          <a:bodyPr wrap="square" rtlCol="0">
            <a:spAutoFit/>
          </a:bodyPr>
          <a:lstStyle/>
          <a:p>
            <a:r>
              <a:rPr lang="zh-CN" altLang="en-US" sz="2400" b="1">
                <a:latin typeface="黑体" panose="02010609060101010101" pitchFamily="2" charset="-122"/>
                <a:ea typeface="黑体" panose="02010609060101010101" pitchFamily="2" charset="-122"/>
              </a:rPr>
              <a:t>镜面反射和漫反射</a:t>
            </a:r>
            <a:r>
              <a:rPr lang="zh-CN" altLang="en-US" sz="2400" b="1">
                <a:solidFill>
                  <a:srgbClr val="FF0000"/>
                </a:solidFill>
                <a:latin typeface="黑体" panose="02010609060101010101" pitchFamily="2" charset="-122"/>
                <a:ea typeface="黑体" panose="02010609060101010101" pitchFamily="2" charset="-122"/>
              </a:rPr>
              <a:t>都遵循光的反射定律</a:t>
            </a:r>
            <a:endParaRPr lang="zh-CN" altLang="en-US" sz="2400" b="1">
              <a:solidFill>
                <a:srgbClr val="FF0000"/>
              </a:solidFill>
              <a:latin typeface="黑体" panose="02010609060101010101" pitchFamily="2" charset="-122"/>
              <a:ea typeface="黑体" panose="02010609060101010101" pitchFamily="2" charset="-122"/>
            </a:endParaRPr>
          </a:p>
        </p:txBody>
      </p:sp>
      <p:sp>
        <p:nvSpPr>
          <p:cNvPr id="12" name="文本框 11" title=""/>
          <p:cNvSpPr txBox="1"/>
          <p:nvPr/>
        </p:nvSpPr>
        <p:spPr>
          <a:xfrm>
            <a:off x="319778" y="101603"/>
            <a:ext cx="3249182" cy="461665"/>
          </a:xfrm>
          <a:prstGeom prst="rect">
            <a:avLst/>
          </a:prstGeom>
          <a:noFill/>
        </p:spPr>
        <p:txBody>
          <a:bodyPr wrap="square" rtlCol="0">
            <a:spAutoFit/>
          </a:bodyPr>
          <a:lstStyle/>
          <a:p>
            <a:r>
              <a:rPr lang="en-US" altLang="zh-CN" sz="2400" b="1">
                <a:latin typeface="+mj-lt"/>
                <a:ea typeface="+mj-ea"/>
              </a:rPr>
              <a:t>5.</a:t>
            </a:r>
            <a:r>
              <a:rPr lang="zh-CN" altLang="en-US" sz="2400" b="1">
                <a:latin typeface="+mj-lt"/>
                <a:ea typeface="+mj-ea"/>
              </a:rPr>
              <a:t>镜面反射和漫反射</a:t>
            </a:r>
            <a:endParaRPr lang="zh-CN" altLang="en-US" sz="2400" b="1">
              <a:latin typeface="+mj-lt"/>
              <a:ea typeface="+mj-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nodeType="clickPar">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nodeType="clickPar">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nodeType="clickPar">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nodeType="clickPar">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nodeType="clickPar">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par>
                    <p:cTn id="41" fill="hold" nodeType="clickPar">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tags/tag1.xml><?xml version="1.0" encoding="utf-8"?>
<p:tagLst xmlns:p="http://schemas.openxmlformats.org/presentationml/2006/main">
  <p:tag name="AS_OS" val="Unix 3.10 unknown"/>
  <p:tag name="AS_RELEASE_DATE" val="2023.03.31"/>
  <p:tag name="AS_TITLE" val="Aspose.Slides for Java"/>
  <p:tag name="AS_VERSION" val="23.3"/>
  <p:tag name="COMMONDATA" val="eyJoZGlkIjoiYmE1MWRiMjIzZDMwOTFhNDdhYzA4OWUzYjdhZDA4NzYifQ=="/>
  <p:tag name="KSO_WPP_MARK_KEY" val="b07e7ba2-7141-4c3a-8f9f-2ac68b61bb36"/>
</p:tagLst>
</file>

<file path=ppt/theme/theme1.xml><?xml version="1.0" encoding="utf-8"?>
<a:theme xmlns:r="http://schemas.openxmlformats.org/officeDocument/2006/relationships"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黑-T">
      <a:majorFont>
        <a:latin typeface="Times New Roman"/>
        <a:ea typeface="黑体"/>
        <a:cs typeface="Arial"/>
      </a:majorFont>
      <a:minorFont>
        <a:latin typeface="Times New Roman"/>
        <a:ea typeface="黑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spPr>
      <a:bodyPr/>
      <a:lstStyle>
        <a:defPPr marL="0" indent="720090">
          <a:lnSpc>
            <a:spcPct val="110000"/>
          </a:lnSpc>
          <a:spcBef>
            <a:spcPts val="0"/>
          </a:spcBef>
          <a:buClr>
            <a:schemeClr val="hlink"/>
          </a:buClr>
          <a:buFont typeface="Wingdings" panose="05000000000000000000" pitchFamily="2" charset="2"/>
          <a:buNone/>
          <a:defRPr sz="2800" b="1" dirty="0" smtClean="0">
            <a:latin typeface="+mn-lt"/>
            <a:ea typeface="黑体" panose="02010609060101010101" pitchFamily="2" charset="-122"/>
          </a:defRPr>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PresentationFormat>On-screen Show (16:9)</PresentationFormat>
  <Paragraphs>243</Paragraphs>
  <Slides>34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Times New Roman</vt:lpstr>
      <vt:lpstr>黑体</vt:lpstr>
      <vt:lpstr>宋体</vt:lpstr>
      <vt:lpstr>等线 Light</vt:lpstr>
      <vt:lpstr>等线</vt:lpstr>
      <vt:lpstr>Courier New</vt:lpstr>
      <vt:lpstr>1_Office 主题​​</vt:lpstr>
      <vt:lpstr>本章复习和总结</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23.0300</AppVersion>
  <TotalTime>0</TotalTime>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2024-06-27T16:25:25Z</cp:lastPrinted>
  <dcterms:created xsi:type="dcterms:W3CDTF">2024-06-27T16:25:25Z</dcterms:created>
  <dcterms:modified xsi:type="dcterms:W3CDTF">2024-06-27T08:25:25Z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