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39.xml"/><Relationship Id="rId8" Type="http://schemas.openxmlformats.org/officeDocument/2006/relationships/slide" Target="slide33.xml"/><Relationship Id="rId7" Type="http://schemas.openxmlformats.org/officeDocument/2006/relationships/tags" Target="../tags/tag3.xml"/><Relationship Id="rId6" Type="http://schemas.openxmlformats.org/officeDocument/2006/relationships/slide" Target="slide22.xml"/><Relationship Id="rId5" Type="http://schemas.openxmlformats.org/officeDocument/2006/relationships/tags" Target="../tags/tag2.xml"/><Relationship Id="rId4" Type="http://schemas.openxmlformats.org/officeDocument/2006/relationships/slide" Target="slide12.xml"/><Relationship Id="rId3" Type="http://schemas.openxmlformats.org/officeDocument/2006/relationships/image" Target="../media/image1.png"/><Relationship Id="rId2" Type="http://schemas.openxmlformats.org/officeDocument/2006/relationships/tags" Target="../tags/tag1.xml"/><Relationship Id="rId11" Type="http://schemas.openxmlformats.org/officeDocument/2006/relationships/slideLayout" Target="../slideLayouts/slideLayout7.xml"/><Relationship Id="rId10" Type="http://schemas.openxmlformats.org/officeDocument/2006/relationships/tags" Target="../tags/tag4.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4.tiff"/></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image" Target="../media/image4.wmf"/><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image" Target="../media/image6.tiff"/><Relationship Id="rId1" Type="http://schemas.openxmlformats.org/officeDocument/2006/relationships/image" Target="../media/image5.tif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4.tiff"/></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image" Target="../media/image4.tiff"/><Relationship Id="rId1" Type="http://schemas.openxmlformats.org/officeDocument/2006/relationships/image" Target="../media/image6.tif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image" Target="../media/image6.png"/><Relationship Id="rId1" Type="http://schemas.openxmlformats.org/officeDocument/2006/relationships/image" Target="../media/image6.tiff"/></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image" Target="../media/image7.wmf"/><Relationship Id="rId1"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xml"/><Relationship Id="rId3" Type="http://schemas.openxmlformats.org/officeDocument/2006/relationships/slide" Target="slide5.xml"/><Relationship Id="rId2" Type="http://schemas.openxmlformats.org/officeDocument/2006/relationships/slide" Target="slide9.xml"/><Relationship Id="rId1" Type="http://schemas.openxmlformats.org/officeDocument/2006/relationships/slide" Target="slide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9.wmf"/><Relationship Id="rId1"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7.xml"/><Relationship Id="rId4" Type="http://schemas.openxmlformats.org/officeDocument/2006/relationships/image" Target="../media/image1.tiff"/><Relationship Id="rId3" Type="http://schemas.openxmlformats.org/officeDocument/2006/relationships/image" Target="../media/image2.tiff"/><Relationship Id="rId2" Type="http://schemas.openxmlformats.org/officeDocument/2006/relationships/image" Target="../media/image10.wmf"/><Relationship Id="rId1"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7.xml"/><Relationship Id="rId2" Type="http://schemas.openxmlformats.org/officeDocument/2006/relationships/image" Target="../media/image11.wmf"/><Relationship Id="rId1"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slide" Target="slide2.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7.xml"/><Relationship Id="rId3" Type="http://schemas.openxmlformats.org/officeDocument/2006/relationships/image" Target="../media/image14.wmf"/><Relationship Id="rId2" Type="http://schemas.openxmlformats.org/officeDocument/2006/relationships/oleObject" Target="../embeddings/oleObject6.bin"/><Relationship Id="rId1" Type="http://schemas.openxmlformats.org/officeDocument/2006/relationships/image" Target="../media/image1.tiff"/></Relationships>
</file>

<file path=ppt/slides/_rels/slide34.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7.xml"/><Relationship Id="rId2" Type="http://schemas.openxmlformats.org/officeDocument/2006/relationships/image" Target="../media/image15.wmf"/><Relationship Id="rId1" Type="http://schemas.openxmlformats.org/officeDocument/2006/relationships/oleObject" Target="../embeddings/oleObject7.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4.tiff"/></Relationships>
</file>

<file path=ppt/slides/_rels/slide39.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7.xml"/><Relationship Id="rId3" Type="http://schemas.openxmlformats.org/officeDocument/2006/relationships/image" Target="../media/image18.wmf"/><Relationship Id="rId2" Type="http://schemas.openxmlformats.org/officeDocument/2006/relationships/oleObject" Target="../embeddings/oleObject8.bin"/><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5" Type="http://schemas.openxmlformats.org/officeDocument/2006/relationships/vmlDrawing" Target="../drawings/vmlDrawing9.vml"/><Relationship Id="rId4" Type="http://schemas.openxmlformats.org/officeDocument/2006/relationships/slideLayout" Target="../slideLayouts/slideLayout7.xml"/><Relationship Id="rId3" Type="http://schemas.openxmlformats.org/officeDocument/2006/relationships/image" Target="../media/image19.wmf"/><Relationship Id="rId2" Type="http://schemas.openxmlformats.org/officeDocument/2006/relationships/oleObject" Target="../embeddings/oleObject9.bin"/><Relationship Id="rId1" Type="http://schemas.openxmlformats.org/officeDocument/2006/relationships/image" Target="../media/image12.png"/></Relationships>
</file>

<file path=ppt/slides/_rels/slide41.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7.xml"/><Relationship Id="rId2" Type="http://schemas.openxmlformats.org/officeDocument/2006/relationships/image" Target="../media/image20.wmf"/><Relationship Id="rId1" Type="http://schemas.openxmlformats.org/officeDocument/2006/relationships/oleObject" Target="../embeddings/oleObject10.bin"/></Relationships>
</file>

<file path=ppt/slides/_rels/slide42.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7.xml"/><Relationship Id="rId4" Type="http://schemas.openxmlformats.org/officeDocument/2006/relationships/image" Target="../media/image22.wmf"/><Relationship Id="rId3" Type="http://schemas.openxmlformats.org/officeDocument/2006/relationships/oleObject" Target="../embeddings/oleObject12.bin"/><Relationship Id="rId2" Type="http://schemas.openxmlformats.org/officeDocument/2006/relationships/image" Target="../media/image21.wmf"/><Relationship Id="rId1" Type="http://schemas.openxmlformats.org/officeDocument/2006/relationships/oleObject" Target="../embeddings/oleObject11.bin"/></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2.png"/></Relationships>
</file>

<file path=ppt/slides/_rels/slide44.xml.rels><?xml version="1.0" encoding="UTF-8" standalone="yes"?>
<Relationships xmlns="http://schemas.openxmlformats.org/package/2006/relationships"><Relationship Id="rId4" Type="http://schemas.openxmlformats.org/officeDocument/2006/relationships/vmlDrawing" Target="../drawings/vmlDrawing12.vml"/><Relationship Id="rId3" Type="http://schemas.openxmlformats.org/officeDocument/2006/relationships/slideLayout" Target="../slideLayouts/slideLayout7.xml"/><Relationship Id="rId2" Type="http://schemas.openxmlformats.org/officeDocument/2006/relationships/image" Target="../media/image24.wmf"/><Relationship Id="rId1" Type="http://schemas.openxmlformats.org/officeDocument/2006/relationships/oleObject" Target="../embeddings/oleObject13.bin"/></Relationships>
</file>

<file path=ppt/slides/_rels/slide45.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7.xml"/><Relationship Id="rId2" Type="http://schemas.openxmlformats.org/officeDocument/2006/relationships/image" Target="../media/image25.wmf"/><Relationship Id="rId1" Type="http://schemas.openxmlformats.org/officeDocument/2006/relationships/oleObject" Target="../embeddings/oleObject14.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7" Type="http://schemas.openxmlformats.org/officeDocument/2006/relationships/vmlDrawing" Target="../drawings/vmlDrawing14.vml"/><Relationship Id="rId6" Type="http://schemas.openxmlformats.org/officeDocument/2006/relationships/slideLayout" Target="../slideLayouts/slideLayout7.xml"/><Relationship Id="rId5" Type="http://schemas.openxmlformats.org/officeDocument/2006/relationships/image" Target="../media/image27.wmf"/><Relationship Id="rId4" Type="http://schemas.openxmlformats.org/officeDocument/2006/relationships/oleObject" Target="../embeddings/oleObject16.bin"/><Relationship Id="rId3" Type="http://schemas.openxmlformats.org/officeDocument/2006/relationships/image" Target="../media/image26.wmf"/><Relationship Id="rId2" Type="http://schemas.openxmlformats.org/officeDocument/2006/relationships/oleObject" Target="../embeddings/oleObject15.bin"/><Relationship Id="rId1" Type="http://schemas.openxmlformats.org/officeDocument/2006/relationships/image" Target="../media/image12.png"/></Relationships>
</file>

<file path=ppt/slides/_rels/slide48.xml.rels><?xml version="1.0" encoding="UTF-8" standalone="yes"?>
<Relationships xmlns="http://schemas.openxmlformats.org/package/2006/relationships"><Relationship Id="rId4" Type="http://schemas.openxmlformats.org/officeDocument/2006/relationships/vmlDrawing" Target="../drawings/vmlDrawing15.vml"/><Relationship Id="rId3" Type="http://schemas.openxmlformats.org/officeDocument/2006/relationships/slideLayout" Target="../slideLayouts/slideLayout7.xml"/><Relationship Id="rId2" Type="http://schemas.openxmlformats.org/officeDocument/2006/relationships/image" Target="../media/image28.wmf"/><Relationship Id="rId1" Type="http://schemas.openxmlformats.org/officeDocument/2006/relationships/oleObject" Target="../embeddings/oleObject17.bin"/></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slide" Target="slide2.xml"/><Relationship Id="rId3" Type="http://schemas.openxmlformats.org/officeDocument/2006/relationships/image" Target="../media/image2.png"/><Relationship Id="rId2" Type="http://schemas.openxmlformats.org/officeDocument/2006/relationships/tags" Target="../tags/tag7.xml"/><Relationship Id="rId1" Type="http://schemas.openxmlformats.org/officeDocument/2006/relationships/image" Target="../media/image1.tiff"/></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slide" Target="slide2.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tags" Target="../tags/tag11.xml"/><Relationship Id="rId4" Type="http://schemas.openxmlformats.org/officeDocument/2006/relationships/slide" Target="slide2.xml"/><Relationship Id="rId3" Type="http://schemas.openxmlformats.org/officeDocument/2006/relationships/image" Target="NULL" TargetMode="External"/><Relationship Id="rId2" Type="http://schemas.openxmlformats.org/officeDocument/2006/relationships/image" Target="../media/image3.png"/><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2" name="组合 3"/>
          <p:cNvGrpSpPr/>
          <p:nvPr/>
        </p:nvGrpSpPr>
        <p:grpSpPr>
          <a:xfrm>
            <a:off x="3161665" y="2487930"/>
            <a:ext cx="6338887" cy="822325"/>
            <a:chOff x="3671" y="4200"/>
            <a:chExt cx="9982" cy="1296"/>
          </a:xfrm>
        </p:grpSpPr>
        <p:sp>
          <p:nvSpPr>
            <p:cNvPr id="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4" name="组合 3"/>
            <p:cNvGrpSpPr/>
            <p:nvPr/>
          </p:nvGrpSpPr>
          <p:grpSpPr>
            <a:xfrm>
              <a:off x="3671" y="4200"/>
              <a:ext cx="2230" cy="1183"/>
              <a:chOff x="8163" y="4584"/>
              <a:chExt cx="2870" cy="1632"/>
            </a:xfrm>
          </p:grpSpPr>
          <p:pic>
            <p:nvPicPr>
              <p:cNvPr id="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 name="组合 11"/>
          <p:cNvGrpSpPr/>
          <p:nvPr/>
        </p:nvGrpSpPr>
        <p:grpSpPr>
          <a:xfrm>
            <a:off x="3161665" y="3446780"/>
            <a:ext cx="6991119" cy="751205"/>
            <a:chOff x="3529" y="5686"/>
            <a:chExt cx="11009" cy="1183"/>
          </a:xfrm>
        </p:grpSpPr>
        <p:sp>
          <p:nvSpPr>
            <p:cNvPr id="18" name="文本框 108">
              <a:hlinkClick r:id="rId4" action="ppaction://hlinksldjump"/>
            </p:cNvPr>
            <p:cNvSpPr txBox="1"/>
            <p:nvPr>
              <p:custDataLst>
                <p:tags r:id="rId5"/>
              </p:custDataLst>
            </p:nvPr>
          </p:nvSpPr>
          <p:spPr>
            <a:xfrm>
              <a:off x="5902" y="5686"/>
              <a:ext cx="8636" cy="957"/>
            </a:xfrm>
            <a:prstGeom prst="rect">
              <a:avLst/>
            </a:prstGeom>
            <a:noFill/>
            <a:ln w="9525">
              <a:noFill/>
            </a:ln>
          </p:spPr>
          <p:txBody>
            <a:bodyPr anchor="t"/>
            <a:p>
              <a:pPr algn="l">
                <a:lnSpc>
                  <a:spcPct val="120000"/>
                </a:lnSpc>
                <a:buSzPct val="100000"/>
              </a:pP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河南</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、备用卷精讲练</a:t>
              </a:r>
              <a:endPar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9" name="组合 12"/>
            <p:cNvGrpSpPr/>
            <p:nvPr/>
          </p:nvGrpSpPr>
          <p:grpSpPr>
            <a:xfrm>
              <a:off x="3529" y="5686"/>
              <a:ext cx="2230" cy="1183"/>
              <a:chOff x="8163" y="4584"/>
              <a:chExt cx="2870" cy="1632"/>
            </a:xfrm>
          </p:grpSpPr>
          <p:pic>
            <p:nvPicPr>
              <p:cNvPr id="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2" name="组合 12"/>
          <p:cNvGrpSpPr/>
          <p:nvPr/>
        </p:nvGrpSpPr>
        <p:grpSpPr>
          <a:xfrm>
            <a:off x="3161665" y="4334510"/>
            <a:ext cx="6337547" cy="751205"/>
            <a:chOff x="4643" y="7172"/>
            <a:chExt cx="9982" cy="1185"/>
          </a:xfrm>
        </p:grpSpPr>
        <p:sp>
          <p:nvSpPr>
            <p:cNvPr id="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24" name="组合 15"/>
            <p:cNvGrpSpPr/>
            <p:nvPr/>
          </p:nvGrpSpPr>
          <p:grpSpPr>
            <a:xfrm>
              <a:off x="4643" y="7172"/>
              <a:ext cx="2233" cy="1185"/>
              <a:chOff x="8163" y="4584"/>
              <a:chExt cx="2870" cy="1632"/>
            </a:xfrm>
          </p:grpSpPr>
          <p:pic>
            <p:nvPicPr>
              <p:cNvPr id="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7" name="矩形 26">
            <a:hlinkClick r:id="rId6" action="ppaction://hlinksldjump"/>
          </p:cNvPr>
          <p:cNvSpPr/>
          <p:nvPr/>
        </p:nvSpPr>
        <p:spPr>
          <a:xfrm>
            <a:off x="4199255" y="5322570"/>
            <a:ext cx="144907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8" name="矩形 27">
            <a:hlinkClick r:id="rId8" action="ppaction://hlinksldjump"/>
          </p:cNvPr>
          <p:cNvSpPr/>
          <p:nvPr/>
        </p:nvSpPr>
        <p:spPr>
          <a:xfrm>
            <a:off x="6025515" y="5322570"/>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4" name="矩形 103"/>
          <p:cNvSpPr/>
          <p:nvPr/>
        </p:nvSpPr>
        <p:spPr>
          <a:xfrm>
            <a:off x="2684145" y="923290"/>
            <a:ext cx="7176135" cy="1246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6</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  质量与密度</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2" name="矩形 1">
            <a:hlinkClick r:id="rId9" action="ppaction://hlinksldjump"/>
          </p:cNvPr>
          <p:cNvSpPr/>
          <p:nvPr/>
        </p:nvSpPr>
        <p:spPr>
          <a:xfrm>
            <a:off x="7898130" y="5322570"/>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 name="组合 38"/>
          <p:cNvGrpSpPr/>
          <p:nvPr/>
        </p:nvGrpSpPr>
        <p:grpSpPr>
          <a:xfrm>
            <a:off x="1036320" y="1553210"/>
            <a:ext cx="1838960" cy="474345"/>
            <a:chOff x="1318" y="2359"/>
            <a:chExt cx="2896" cy="747"/>
          </a:xfrm>
        </p:grpSpPr>
        <p:pic>
          <p:nvPicPr>
            <p:cNvPr id="40" name="图片 39" descr="三级标"/>
            <p:cNvPicPr>
              <a:picLocks noChangeAspect="1"/>
            </p:cNvPicPr>
            <p:nvPr/>
          </p:nvPicPr>
          <p:blipFill>
            <a:blip r:embed="rId1"/>
            <a:stretch>
              <a:fillRect/>
            </a:stretch>
          </p:blipFill>
          <p:spPr>
            <a:xfrm>
              <a:off x="1318" y="2359"/>
              <a:ext cx="2896" cy="714"/>
            </a:xfrm>
            <a:prstGeom prst="rect">
              <a:avLst/>
            </a:prstGeom>
          </p:spPr>
        </p:pic>
        <p:sp>
          <p:nvSpPr>
            <p:cNvPr id="41" name="文本框 40"/>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即时小练</a:t>
              </a:r>
              <a:endParaRPr lang="zh-CN" altLang="en-US" sz="2400" b="1">
                <a:latin typeface="黑体" panose="02010609060101010101" pitchFamily="49" charset="-122"/>
                <a:ea typeface="黑体" panose="02010609060101010101" pitchFamily="49" charset="-122"/>
              </a:endParaRPr>
            </a:p>
          </p:txBody>
        </p:sp>
      </p:grpSp>
      <p:sp>
        <p:nvSpPr>
          <p:cNvPr id="101" name="文本框 100"/>
          <p:cNvSpPr txBox="1"/>
          <p:nvPr/>
        </p:nvSpPr>
        <p:spPr>
          <a:xfrm>
            <a:off x="1019175" y="2309495"/>
            <a:ext cx="10116185" cy="3415030"/>
          </a:xfrm>
          <a:prstGeom prst="rect">
            <a:avLst/>
          </a:prstGeom>
          <a:noFill/>
          <a:ln w="9525">
            <a:noFill/>
          </a:ln>
        </p:spPr>
        <p:txBody>
          <a:bodyPr wrap="square">
            <a:spAutoFit/>
          </a:bodyPr>
          <a:p>
            <a:pPr>
              <a:lnSpc>
                <a:spcPct val="150000"/>
              </a:lnSpc>
            </a:pPr>
            <a:r>
              <a:rPr lang="zh-CN" sz="2400">
                <a:ea typeface="宋体" panose="02010600030101010101" pitchFamily="2" charset="-122"/>
              </a:rPr>
              <a:t>将下面的空白处补充完整．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一瓶</a:t>
            </a:r>
            <a:r>
              <a:rPr lang="zh-CN" sz="2400">
                <a:latin typeface="Times New Roman" panose="02020603050405020304" pitchFamily="18" charset="0"/>
                <a:ea typeface="宋体" panose="02010600030101010101" pitchFamily="2" charset="-122"/>
              </a:rPr>
              <a:t>牛奶喝掉一半后，其质量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，密度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将一金属块带到太空后，其质量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，密度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冰冻的矿泉水完全熔化后，其质量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，密度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医用氧气瓶中的氧气</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气态</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用去一部分，剩余氧气质量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，密度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sp>
        <p:nvSpPr>
          <p:cNvPr id="100" name="文本框 99"/>
          <p:cNvSpPr txBox="1"/>
          <p:nvPr/>
        </p:nvSpPr>
        <p:spPr>
          <a:xfrm>
            <a:off x="5640070" y="2955925"/>
            <a:ext cx="873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变小</a:t>
            </a:r>
            <a:endParaRPr lang="zh-CN" altLang="en-US"/>
          </a:p>
        </p:txBody>
      </p:sp>
      <p:sp>
        <p:nvSpPr>
          <p:cNvPr id="2" name="文本框 1"/>
          <p:cNvSpPr txBox="1"/>
          <p:nvPr/>
        </p:nvSpPr>
        <p:spPr>
          <a:xfrm>
            <a:off x="1288415" y="5156835"/>
            <a:ext cx="873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变小</a:t>
            </a:r>
            <a:endParaRPr lang="zh-CN" altLang="en-US"/>
          </a:p>
        </p:txBody>
      </p:sp>
      <p:sp>
        <p:nvSpPr>
          <p:cNvPr id="3" name="文本框 2"/>
          <p:cNvSpPr txBox="1"/>
          <p:nvPr/>
        </p:nvSpPr>
        <p:spPr>
          <a:xfrm>
            <a:off x="7762240" y="2955925"/>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4" name="文本框 3"/>
          <p:cNvSpPr txBox="1"/>
          <p:nvPr/>
        </p:nvSpPr>
        <p:spPr>
          <a:xfrm>
            <a:off x="5922645" y="3501390"/>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5" name="文本框 4"/>
          <p:cNvSpPr txBox="1"/>
          <p:nvPr/>
        </p:nvSpPr>
        <p:spPr>
          <a:xfrm>
            <a:off x="8064500" y="3501390"/>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6" name="文本框 5"/>
          <p:cNvSpPr txBox="1"/>
          <p:nvPr/>
        </p:nvSpPr>
        <p:spPr>
          <a:xfrm>
            <a:off x="6243955" y="4066540"/>
            <a:ext cx="844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7" name="文本框 6"/>
          <p:cNvSpPr txBox="1"/>
          <p:nvPr/>
        </p:nvSpPr>
        <p:spPr>
          <a:xfrm>
            <a:off x="8804910" y="4601845"/>
            <a:ext cx="873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变小</a:t>
            </a:r>
            <a:endParaRPr lang="zh-CN" altLang="en-US"/>
          </a:p>
        </p:txBody>
      </p:sp>
      <p:sp>
        <p:nvSpPr>
          <p:cNvPr id="9" name="文本框 8"/>
          <p:cNvSpPr txBox="1"/>
          <p:nvPr/>
        </p:nvSpPr>
        <p:spPr>
          <a:xfrm>
            <a:off x="8268970" y="4066540"/>
            <a:ext cx="9817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变大</a:t>
            </a:r>
            <a:endParaRPr lang="zh-CN" altLang="en-US"/>
          </a:p>
        </p:txBody>
      </p:sp>
      <p:sp>
        <p:nvSpPr>
          <p:cNvPr id="43" name="流程图: 终止 42">
            <a:hlinkClick r:id="rId2" action="ppaction://hlinksldjump"/>
          </p:cNvPr>
          <p:cNvSpPr/>
          <p:nvPr/>
        </p:nvSpPr>
        <p:spPr>
          <a:xfrm>
            <a:off x="8952230" y="53397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P spid="9" grpId="0"/>
      <p:bldP spid="9" grpId="1"/>
      <p:bldP spid="7" grpId="0"/>
      <p:bldP spid="7" grpId="1"/>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982980" y="1012190"/>
            <a:ext cx="2005330" cy="460375"/>
          </a:xfrm>
          <a:prstGeom prst="rect">
            <a:avLst/>
          </a:prstGeom>
          <a:noFill/>
          <a:ln w="9525">
            <a:noFill/>
          </a:ln>
        </p:spPr>
        <p:txBody>
          <a:bodyPr wrap="square">
            <a:spAutoFit/>
          </a:bodyPr>
          <a:p>
            <a:r>
              <a:rPr lang="en-US" sz="2400">
                <a:latin typeface="Times New Roman" panose="02020603050405020304" pitchFamily="18" charset="0"/>
                <a:ea typeface="黑体" panose="02010609060101010101" pitchFamily="49" charset="-122"/>
              </a:rPr>
              <a:t>3. </a:t>
            </a:r>
            <a:r>
              <a:rPr lang="zh-CN" altLang="en-US" sz="2400">
                <a:latin typeface="Times New Roman" panose="02020603050405020304" pitchFamily="18" charset="0"/>
                <a:ea typeface="黑体" panose="02010609060101010101" pitchFamily="49" charset="-122"/>
              </a:rPr>
              <a:t>公式</a:t>
            </a:r>
            <a:r>
              <a:rPr lang="en-US" sz="2400">
                <a:latin typeface="Times New Roman" panose="02020603050405020304" pitchFamily="18" charset="0"/>
                <a:cs typeface="仿宋_GB2312" charset="0"/>
              </a:rPr>
              <a:t>(</a:t>
            </a:r>
            <a:r>
              <a:rPr lang="zh-CN" sz="2400">
                <a:cs typeface="仿宋_GB2312" charset="0"/>
              </a:rPr>
              <a:t>必考</a:t>
            </a:r>
            <a:r>
              <a:rPr lang="en-US" sz="2400">
                <a:latin typeface="Times New Roman" panose="02020603050405020304" pitchFamily="18" charset="0"/>
                <a:cs typeface="仿宋_GB2312" charset="0"/>
              </a:rPr>
              <a:t>)</a:t>
            </a:r>
            <a:endParaRPr lang="zh-CN" altLang="en-US" sz="2400"/>
          </a:p>
        </p:txBody>
      </p:sp>
      <p:grpSp>
        <p:nvGrpSpPr>
          <p:cNvPr id="7" name="组合 6"/>
          <p:cNvGrpSpPr/>
          <p:nvPr/>
        </p:nvGrpSpPr>
        <p:grpSpPr>
          <a:xfrm>
            <a:off x="982980" y="1181100"/>
            <a:ext cx="6253480" cy="1753235"/>
            <a:chOff x="1547" y="1860"/>
            <a:chExt cx="9848" cy="2761"/>
          </a:xfrm>
        </p:grpSpPr>
        <p:sp>
          <p:nvSpPr>
            <p:cNvPr id="2" name="文本框 1"/>
            <p:cNvSpPr txBox="1"/>
            <p:nvPr/>
          </p:nvSpPr>
          <p:spPr>
            <a:xfrm>
              <a:off x="1547" y="2769"/>
              <a:ext cx="3874" cy="725"/>
            </a:xfrm>
            <a:prstGeom prst="rect">
              <a:avLst/>
            </a:prstGeom>
            <a:noFill/>
            <a:ln w="9525">
              <a:noFill/>
            </a:ln>
          </p:spPr>
          <p:txBody>
            <a:bodyPr wrap="square">
              <a:spAutoFit/>
            </a:bodyPr>
            <a:p>
              <a:r>
                <a:rPr lang="en-US" sz="2400" i="1">
                  <a:latin typeface="Times New Roman" panose="02020603050405020304" pitchFamily="18" charset="0"/>
                  <a:ea typeface="宋体" panose="02010600030101010101" pitchFamily="2" charset="-122"/>
                </a:rPr>
                <a:t>ρ</a:t>
              </a:r>
              <a:r>
                <a:rPr lang="zh-CN" sz="2400">
                  <a:ea typeface="宋体" panose="02010600030101010101" pitchFamily="2" charset="-122"/>
                </a:rPr>
                <a:t>＝</a:t>
              </a:r>
              <a:r>
                <a:rPr lang="en-US" altLang="zh-CN" sz="2400">
                  <a:ea typeface="宋体" panose="02010600030101010101" pitchFamily="2" charset="-122"/>
                </a:rPr>
                <a:t>_______</a:t>
              </a:r>
              <a:endParaRPr lang="en-US" altLang="zh-CN" sz="2400">
                <a:ea typeface="宋体" panose="02010600030101010101" pitchFamily="2" charset="-122"/>
              </a:endParaRPr>
            </a:p>
          </p:txBody>
        </p:sp>
        <p:sp>
          <p:nvSpPr>
            <p:cNvPr id="3" name="文本框 2"/>
            <p:cNvSpPr txBox="1"/>
            <p:nvPr/>
          </p:nvSpPr>
          <p:spPr>
            <a:xfrm>
              <a:off x="4479" y="1860"/>
              <a:ext cx="6916" cy="2761"/>
            </a:xfrm>
            <a:prstGeom prst="rect">
              <a:avLst/>
            </a:prstGeom>
            <a:noFill/>
          </p:spPr>
          <p:txBody>
            <a:bodyPr wrap="square" rtlCol="0">
              <a:spAutoFit/>
            </a:bodyPr>
            <a:p>
              <a:pPr>
                <a:lnSpc>
                  <a:spcPct val="150000"/>
                </a:lnSpc>
              </a:pPr>
              <a:r>
                <a:rPr lang="en-US" altLang="zh-CN" sz="2400" i="1">
                  <a:latin typeface="Times New Roman" panose="02020603050405020304" pitchFamily="18" charset="0"/>
                  <a:cs typeface="Times New Roman" panose="02020603050405020304" pitchFamily="18" charset="0"/>
                </a:rPr>
                <a:t>m</a:t>
              </a:r>
              <a:r>
                <a:rPr lang="zh-CN" altLang="en-US" sz="2400">
                  <a:latin typeface="Times New Roman" panose="02020603050405020304" pitchFamily="18" charset="0"/>
                  <a:cs typeface="Times New Roman" panose="02020603050405020304" pitchFamily="18" charset="0"/>
                </a:rPr>
                <a:t>表示质量，单位</a:t>
              </a:r>
              <a:r>
                <a:rPr lang="en-US" altLang="zh-CN" sz="2400">
                  <a:latin typeface="Times New Roman" panose="02020603050405020304" pitchFamily="18" charset="0"/>
                  <a:cs typeface="Times New Roman" panose="02020603050405020304" pitchFamily="18" charset="0"/>
                </a:rPr>
                <a:t>kg(g)</a:t>
              </a:r>
              <a:endParaRPr lang="en-US" altLang="zh-CN" sz="2400">
                <a:latin typeface="Times New Roman" panose="02020603050405020304" pitchFamily="18" charset="0"/>
                <a:cs typeface="Times New Roman" panose="02020603050405020304" pitchFamily="18" charset="0"/>
              </a:endParaRPr>
            </a:p>
            <a:p>
              <a:pPr>
                <a:lnSpc>
                  <a:spcPct val="150000"/>
                </a:lnSpc>
              </a:pPr>
              <a:r>
                <a:rPr lang="en-US" altLang="zh-CN" sz="2400" i="1">
                  <a:latin typeface="Times New Roman" panose="02020603050405020304" pitchFamily="18" charset="0"/>
                  <a:cs typeface="Times New Roman" panose="02020603050405020304" pitchFamily="18" charset="0"/>
                </a:rPr>
                <a:t>V</a:t>
              </a:r>
              <a:r>
                <a:rPr lang="zh-CN" altLang="en-US" sz="2400">
                  <a:latin typeface="Times New Roman" panose="02020603050405020304" pitchFamily="18" charset="0"/>
                  <a:cs typeface="Times New Roman" panose="02020603050405020304" pitchFamily="18" charset="0"/>
                </a:rPr>
                <a:t>表示体积，单位</a:t>
              </a:r>
              <a:r>
                <a:rPr lang="en-US" altLang="zh-CN" sz="2400">
                  <a:latin typeface="Times New Roman" panose="02020603050405020304" pitchFamily="18" charset="0"/>
                  <a:cs typeface="Times New Roman" panose="02020603050405020304" pitchFamily="18" charset="0"/>
                </a:rPr>
                <a:t>m</a:t>
              </a:r>
              <a:r>
                <a:rPr lang="en-US" altLang="zh-CN" sz="2400" baseline="30000">
                  <a:latin typeface="Times New Roman" panose="02020603050405020304" pitchFamily="18" charset="0"/>
                  <a:cs typeface="Times New Roman" panose="02020603050405020304" pitchFamily="18" charset="0"/>
                </a:rPr>
                <a:t>3</a:t>
              </a:r>
              <a:r>
                <a:rPr lang="en-US" altLang="zh-CN" sz="2400">
                  <a:latin typeface="Times New Roman" panose="02020603050405020304" pitchFamily="18" charset="0"/>
                  <a:cs typeface="Times New Roman" panose="02020603050405020304" pitchFamily="18" charset="0"/>
                </a:rPr>
                <a:t>(cm</a:t>
              </a:r>
              <a:r>
                <a:rPr lang="en-US" altLang="zh-CN" sz="2400" baseline="30000">
                  <a:latin typeface="Times New Roman" panose="02020603050405020304" pitchFamily="18" charset="0"/>
                  <a:cs typeface="Times New Roman" panose="02020603050405020304" pitchFamily="18" charset="0"/>
                </a:rPr>
                <a:t>3</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pPr>
                <a:lnSpc>
                  <a:spcPct val="150000"/>
                </a:lnSpc>
              </a:pPr>
              <a:r>
                <a:rPr lang="en-US" altLang="zh-CN" sz="2400" i="1">
                  <a:latin typeface="Times New Roman" panose="02020603050405020304" pitchFamily="18" charset="0"/>
                  <a:cs typeface="Times New Roman" panose="02020603050405020304" pitchFamily="18" charset="0"/>
                </a:rPr>
                <a:t>ρ</a:t>
              </a:r>
              <a:r>
                <a:rPr lang="en-US" altLang="zh-CN" sz="2400">
                  <a:latin typeface="Times New Roman" panose="02020603050405020304" pitchFamily="18" charset="0"/>
                  <a:cs typeface="Times New Roman" panose="02020603050405020304" pitchFamily="18" charset="0"/>
                </a:rPr>
                <a:t>表示密度，单位kg/m</a:t>
              </a:r>
              <a:r>
                <a:rPr lang="en-US" altLang="zh-CN" sz="2400" baseline="30000">
                  <a:latin typeface="Times New Roman" panose="02020603050405020304" pitchFamily="18" charset="0"/>
                  <a:cs typeface="Times New Roman" panose="02020603050405020304" pitchFamily="18" charset="0"/>
                </a:rPr>
                <a:t>3</a:t>
              </a:r>
              <a:r>
                <a:rPr lang="en-US" altLang="zh-CN" sz="2400">
                  <a:latin typeface="Times New Roman" panose="02020603050405020304" pitchFamily="18" charset="0"/>
                  <a:cs typeface="Times New Roman" panose="02020603050405020304" pitchFamily="18" charset="0"/>
                </a:rPr>
                <a:t>(g/cm</a:t>
              </a:r>
              <a:r>
                <a:rPr lang="en-US" altLang="zh-CN" sz="2400" baseline="30000">
                  <a:latin typeface="Times New Roman" panose="02020603050405020304" pitchFamily="18" charset="0"/>
                  <a:cs typeface="Times New Roman" panose="02020603050405020304" pitchFamily="18" charset="0"/>
                </a:rPr>
                <a:t>3</a:t>
              </a:r>
              <a:r>
                <a:rPr lang="en-US" altLang="zh-CN"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                  </a:t>
              </a:r>
              <a:endParaRPr lang="en-US" altLang="zh-CN" sz="2400">
                <a:latin typeface="Times New Roman" panose="02020603050405020304" pitchFamily="18" charset="0"/>
                <a:cs typeface="Times New Roman" panose="02020603050405020304" pitchFamily="18" charset="0"/>
              </a:endParaRPr>
            </a:p>
          </p:txBody>
        </p:sp>
        <p:sp>
          <p:nvSpPr>
            <p:cNvPr id="6" name="左大括号 5"/>
            <p:cNvSpPr/>
            <p:nvPr/>
          </p:nvSpPr>
          <p:spPr>
            <a:xfrm>
              <a:off x="4022" y="2430"/>
              <a:ext cx="381" cy="2111"/>
            </a:xfrm>
            <a:prstGeom prst="leftBrace">
              <a:avLst/>
            </a:prstGeom>
            <a:ln w="2540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a:p>
              <a:endParaRPr lang="zh-CN" altLang="en-US"/>
            </a:p>
          </p:txBody>
        </p:sp>
      </p:grpSp>
      <p:sp>
        <p:nvSpPr>
          <p:cNvPr id="9" name="文本框 8"/>
          <p:cNvSpPr txBox="1"/>
          <p:nvPr/>
        </p:nvSpPr>
        <p:spPr>
          <a:xfrm>
            <a:off x="938530" y="2847975"/>
            <a:ext cx="9836785" cy="1198880"/>
          </a:xfrm>
          <a:prstGeom prst="rect">
            <a:avLst/>
          </a:prstGeom>
          <a:noFill/>
          <a:ln w="9525">
            <a:noFill/>
          </a:ln>
        </p:spPr>
        <p:txBody>
          <a:bodyPr wrap="square">
            <a:spAutoFit/>
          </a:bodyPr>
          <a:p>
            <a:pPr>
              <a:lnSpc>
                <a:spcPct val="150000"/>
              </a:lnSpc>
            </a:pPr>
            <a:r>
              <a:rPr lang="zh-CN" sz="2400">
                <a:latin typeface="Times New Roman" panose="02020603050405020304" pitchFamily="18" charset="0"/>
              </a:rPr>
              <a:t>注：</a:t>
            </a:r>
            <a:r>
              <a:rPr lang="zh-CN" sz="2400">
                <a:latin typeface="Times New Roman" panose="02020603050405020304" pitchFamily="18" charset="0"/>
                <a:cs typeface="楷体_GB2312" charset="0"/>
              </a:rPr>
              <a:t>密度单位是组合单位，若题干中密度单位不明确，可利用质量和体积单位直接组合；也可以先</a:t>
            </a:r>
            <a:r>
              <a:rPr lang="zh-CN" sz="2400">
                <a:latin typeface="Times New Roman" panose="02020603050405020304" pitchFamily="18" charset="0"/>
              </a:rPr>
              <a:t>进行单位换算，再计算．</a:t>
            </a:r>
            <a:endParaRPr lang="zh-CN" altLang="en-US" sz="2400">
              <a:latin typeface="Times New Roman" panose="02020603050405020304" pitchFamily="18" charset="0"/>
            </a:endParaRPr>
          </a:p>
        </p:txBody>
      </p:sp>
      <p:grpSp>
        <p:nvGrpSpPr>
          <p:cNvPr id="30" name="组合 29"/>
          <p:cNvGrpSpPr/>
          <p:nvPr/>
        </p:nvGrpSpPr>
        <p:grpSpPr>
          <a:xfrm>
            <a:off x="8825230" y="112458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 name="文本框 9"/>
          <p:cNvSpPr txBox="1"/>
          <p:nvPr/>
        </p:nvSpPr>
        <p:spPr>
          <a:xfrm>
            <a:off x="911225" y="3888105"/>
            <a:ext cx="998537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4. </a:t>
            </a:r>
            <a:r>
              <a:rPr lang="zh-CN" sz="2400">
                <a:ea typeface="黑体" panose="02010609060101010101" pitchFamily="49" charset="-122"/>
              </a:rPr>
              <a:t>单位换算：</a:t>
            </a:r>
            <a:r>
              <a:rPr lang="en-US" sz="2400">
                <a:latin typeface="Times New Roman" panose="02020603050405020304" pitchFamily="18" charset="0"/>
                <a:ea typeface="宋体" panose="02010600030101010101" pitchFamily="2" charset="-122"/>
              </a:rPr>
              <a:t>1 g/cm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常见物质的密度：水的密度</a:t>
            </a:r>
            <a:r>
              <a:rPr lang="en-US" sz="2400">
                <a:latin typeface="Times New Roman" panose="02020603050405020304" pitchFamily="18" charset="0"/>
                <a:ea typeface="宋体" panose="02010600030101010101" pitchFamily="2" charset="-122"/>
              </a:rPr>
              <a:t>1.0</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kg/m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，冰的密度</a:t>
            </a:r>
            <a:r>
              <a:rPr lang="en-US" sz="2400">
                <a:latin typeface="Times New Roman" panose="02020603050405020304" pitchFamily="18" charset="0"/>
                <a:ea typeface="宋体" panose="02010600030101010101" pitchFamily="2" charset="-122"/>
              </a:rPr>
              <a:t>0.9</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6. </a:t>
            </a:r>
            <a:r>
              <a:rPr lang="zh-CN" sz="2400">
                <a:ea typeface="黑体" panose="02010609060101010101" pitchFamily="49" charset="-122"/>
              </a:rPr>
              <a:t>应用</a:t>
            </a:r>
            <a:r>
              <a:rPr lang="zh-CN" sz="2400">
                <a:ea typeface="宋体" panose="02010600030101010101" pitchFamily="2" charset="-122"/>
              </a:rPr>
              <a:t>：鉴别物质种类、鉴定物质品质、农业选种时配制盐水；航空器材常利用高强度、低密度的合金等．</a:t>
            </a:r>
            <a:endParaRPr lang="zh-CN" altLang="en-US" sz="2400"/>
          </a:p>
        </p:txBody>
      </p:sp>
      <p:graphicFrame>
        <p:nvGraphicFramePr>
          <p:cNvPr id="4" name="对象 3"/>
          <p:cNvGraphicFramePr/>
          <p:nvPr/>
        </p:nvGraphicFramePr>
        <p:xfrm>
          <a:off x="1759903" y="1429385"/>
          <a:ext cx="297180" cy="714375"/>
        </p:xfrm>
        <a:graphic>
          <a:graphicData uri="http://schemas.openxmlformats.org/presentationml/2006/ole">
            <mc:AlternateContent xmlns:mc="http://schemas.openxmlformats.org/markup-compatibility/2006">
              <mc:Choice xmlns:v="urn:schemas-microsoft-com:vml" Requires="v">
                <p:oleObj spid="_x0000_s5" name="" r:id="rId1" imgW="229235" imgH="530225" progId="Equation.DSMT4">
                  <p:embed/>
                </p:oleObj>
              </mc:Choice>
              <mc:Fallback>
                <p:oleObj name="" r:id="rId1" imgW="229235" imgH="530225" progId="Equation.DSMT4">
                  <p:embed/>
                  <p:pic>
                    <p:nvPicPr>
                      <p:cNvPr id="0" name="图片 4"/>
                      <p:cNvPicPr/>
                      <p:nvPr/>
                    </p:nvPicPr>
                    <p:blipFill>
                      <a:blip r:embed="rId2"/>
                      <a:stretch>
                        <a:fillRect/>
                      </a:stretch>
                    </p:blipFill>
                    <p:spPr>
                      <a:xfrm>
                        <a:off x="1759903" y="1429385"/>
                        <a:ext cx="297180" cy="714375"/>
                      </a:xfrm>
                      <a:prstGeom prst="rect">
                        <a:avLst/>
                      </a:prstGeom>
                    </p:spPr>
                  </p:pic>
                </p:oleObj>
              </mc:Fallback>
            </mc:AlternateContent>
          </a:graphicData>
        </a:graphic>
      </p:graphicFrame>
      <p:sp>
        <p:nvSpPr>
          <p:cNvPr id="100" name="文本框 99"/>
          <p:cNvSpPr txBox="1"/>
          <p:nvPr/>
        </p:nvSpPr>
        <p:spPr>
          <a:xfrm>
            <a:off x="4120515" y="3977640"/>
            <a:ext cx="11074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r>
              <a:rPr lang="en-US" sz="2400">
                <a:solidFill>
                  <a:srgbClr val="FF0000"/>
                </a:solidFill>
                <a:latin typeface="Calibri" panose="020F0502020204030204" pitchFamily="34"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764349" y="1587510"/>
            <a:ext cx="10515147" cy="645159"/>
            <a:chOff x="1208" y="1182"/>
            <a:chExt cx="16640" cy="1018"/>
          </a:xfrm>
        </p:grpSpPr>
        <p:pic>
          <p:nvPicPr>
            <p:cNvPr id="18441" name="图片 1" descr="F:\河南面对面外协做课件文件\2020季面对面课件版式\2020面对面备用标（全）\一级标（16字）.tif一级标（16字）"/>
            <p:cNvPicPr>
              <a:picLocks noChangeAspect="1"/>
            </p:cNvPicPr>
            <p:nvPr/>
          </p:nvPicPr>
          <p:blipFill>
            <a:blip r:embed="rId1"/>
            <a:srcRect/>
            <a:stretch>
              <a:fillRect/>
            </a:stretch>
          </p:blipFill>
          <p:spPr>
            <a:xfrm>
              <a:off x="1208" y="1322"/>
              <a:ext cx="16640" cy="718"/>
            </a:xfrm>
            <a:prstGeom prst="rect">
              <a:avLst/>
            </a:prstGeom>
            <a:noFill/>
            <a:ln w="9525">
              <a:noFill/>
            </a:ln>
          </p:spPr>
        </p:pic>
        <p:sp>
          <p:nvSpPr>
            <p:cNvPr id="18442" name="文本框 10"/>
            <p:cNvSpPr txBox="1"/>
            <p:nvPr/>
          </p:nvSpPr>
          <p:spPr>
            <a:xfrm>
              <a:off x="4719" y="1182"/>
              <a:ext cx="9759" cy="1018"/>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rPr>
                <a:t>河南</a:t>
              </a:r>
              <a:r>
                <a:rPr lang="en-US" altLang="zh-CN" sz="3600" b="1">
                  <a:latin typeface="黑体" panose="02010609060101010101" pitchFamily="49" charset="-122"/>
                  <a:ea typeface="黑体" panose="02010609060101010101" pitchFamily="49" charset="-122"/>
                </a:rPr>
                <a:t>6</a:t>
              </a:r>
              <a:r>
                <a:rPr lang="zh-CN" altLang="en-US" sz="3600" b="1">
                  <a:latin typeface="黑体" panose="02010609060101010101" pitchFamily="49" charset="-122"/>
                  <a:ea typeface="黑体" panose="02010609060101010101" pitchFamily="49" charset="-122"/>
                </a:rPr>
                <a:t>年真题</a:t>
              </a:r>
              <a:r>
                <a:rPr lang="zh-CN" altLang="en-US" sz="3600" b="1">
                  <a:latin typeface="黑体" panose="02010609060101010101" pitchFamily="49" charset="-122"/>
                  <a:ea typeface="黑体" panose="02010609060101010101" pitchFamily="49" charset="-122"/>
                  <a:sym typeface="+mn-ea"/>
                </a:rPr>
                <a:t>、备用卷精讲练</a:t>
              </a:r>
              <a:endParaRPr lang="zh-CN" altLang="en-US" sz="3600" b="1">
                <a:latin typeface="黑体" panose="02010609060101010101" pitchFamily="49" charset="-122"/>
                <a:ea typeface="黑体" panose="02010609060101010101" pitchFamily="49" charset="-122"/>
                <a:sym typeface="+mn-ea"/>
              </a:endParaRPr>
            </a:p>
          </p:txBody>
        </p:sp>
      </p:grpSp>
      <p:grpSp>
        <p:nvGrpSpPr>
          <p:cNvPr id="19" name="组合 18"/>
          <p:cNvGrpSpPr/>
          <p:nvPr/>
        </p:nvGrpSpPr>
        <p:grpSpPr>
          <a:xfrm>
            <a:off x="701675" y="2505710"/>
            <a:ext cx="5206365" cy="737235"/>
            <a:chOff x="87" y="2929"/>
            <a:chExt cx="8199" cy="1161"/>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2929"/>
              <a:ext cx="8126" cy="1161"/>
              <a:chOff x="273" y="2929"/>
              <a:chExt cx="8126" cy="1161"/>
            </a:xfrm>
          </p:grpSpPr>
          <p:sp>
            <p:nvSpPr>
              <p:cNvPr id="22" name="文本框 4"/>
              <p:cNvSpPr txBox="1"/>
              <p:nvPr/>
            </p:nvSpPr>
            <p:spPr>
              <a:xfrm>
                <a:off x="3894" y="2929"/>
                <a:ext cx="4505"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物质属性的理解</a:t>
                </a:r>
                <a:endParaRPr sz="2800" dirty="0">
                  <a:latin typeface="黑体" panose="02010609060101010101" pitchFamily="49" charset="-122"/>
                  <a:ea typeface="黑体" panose="02010609060101010101" pitchFamily="49" charset="-122"/>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1" name="文本框 100"/>
          <p:cNvSpPr txBox="1"/>
          <p:nvPr/>
        </p:nvSpPr>
        <p:spPr>
          <a:xfrm>
            <a:off x="629920" y="3594735"/>
            <a:ext cx="1019492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(2017</a:t>
            </a:r>
            <a:r>
              <a:rPr lang="zh-CN" sz="2400">
                <a:cs typeface="楷体_GB2312" charset="0"/>
              </a:rPr>
              <a:t>备用卷</a:t>
            </a:r>
            <a:r>
              <a:rPr lang="en-US" sz="2400">
                <a:latin typeface="Times New Roman" panose="02020603050405020304" pitchFamily="18" charset="0"/>
                <a:cs typeface="楷体_GB2312" charset="0"/>
              </a:rPr>
              <a:t>7</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小李在游戏中把乒乓球压瘪了，但没有破裂．对于球内气体而言，没有发生变化的物理量是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质量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体积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密度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压强</a:t>
            </a:r>
            <a:endParaRPr lang="zh-CN" altLang="en-US" sz="2400"/>
          </a:p>
        </p:txBody>
      </p:sp>
      <p:sp>
        <p:nvSpPr>
          <p:cNvPr id="100" name="文本框 99"/>
          <p:cNvSpPr txBox="1"/>
          <p:nvPr/>
        </p:nvSpPr>
        <p:spPr>
          <a:xfrm>
            <a:off x="6087745" y="4328795"/>
            <a:ext cx="504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37565" y="178498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1" name="文本框 100"/>
          <p:cNvSpPr txBox="1"/>
          <p:nvPr/>
        </p:nvSpPr>
        <p:spPr>
          <a:xfrm>
            <a:off x="837565" y="2470785"/>
            <a:ext cx="1052449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(2019</a:t>
            </a:r>
            <a:r>
              <a:rPr lang="zh-CN" sz="2400">
                <a:cs typeface="楷体_GB2312" charset="0"/>
              </a:rPr>
              <a:t>安阳一模</a:t>
            </a:r>
            <a:r>
              <a:rPr lang="en-US" sz="2400">
                <a:latin typeface="Times New Roman" panose="02020603050405020304" pitchFamily="18" charset="0"/>
                <a:cs typeface="楷体_GB2312" charset="0"/>
              </a:rPr>
              <a:t>)</a:t>
            </a:r>
            <a:r>
              <a:rPr lang="zh-CN" sz="2400">
                <a:ea typeface="宋体" panose="02010600030101010101" pitchFamily="2" charset="-122"/>
              </a:rPr>
              <a:t>中国海上巨型风机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巨无霸</a:t>
            </a:r>
            <a:r>
              <a:rPr lang="en-US" sz="2400">
                <a:latin typeface="Times New Roman" panose="02020603050405020304" pitchFamily="18" charset="0"/>
                <a:ea typeface="宋体" panose="02010600030101010101" pitchFamily="2" charset="-122"/>
              </a:rPr>
              <a:t>SL5000</a:t>
            </a:r>
            <a:r>
              <a:rPr lang="zh-CN" sz="2400">
                <a:ea typeface="宋体" panose="02010600030101010101" pitchFamily="2" charset="-122"/>
              </a:rPr>
              <a:t>是史上最大的单体风力发电机，它的每个叶片长</a:t>
            </a:r>
            <a:r>
              <a:rPr lang="en-US" sz="2400">
                <a:latin typeface="Times New Roman" panose="02020603050405020304" pitchFamily="18" charset="0"/>
                <a:ea typeface="宋体" panose="02010600030101010101" pitchFamily="2" charset="-122"/>
              </a:rPr>
              <a:t>62 m</a:t>
            </a:r>
            <a:r>
              <a:rPr lang="zh-CN" sz="2400">
                <a:ea typeface="宋体" panose="02010600030101010101" pitchFamily="2" charset="-122"/>
              </a:rPr>
              <a:t>，它转动起来能够扫过将近两个足球场大的面积，为了让</a:t>
            </a:r>
            <a:r>
              <a:rPr lang="zh-CN" sz="2400">
                <a:latin typeface="Times New Roman" panose="02020603050405020304" pitchFamily="18" charset="0"/>
                <a:ea typeface="宋体" panose="02010600030101010101" pitchFamily="2" charset="-122"/>
              </a:rPr>
              <a:t>风更</a:t>
            </a:r>
            <a:r>
              <a:rPr lang="zh-CN" sz="2400">
                <a:ea typeface="宋体" panose="02010600030101010101" pitchFamily="2" charset="-122"/>
              </a:rPr>
              <a:t>易带动扇叶，制成扇叶的材料应该具有</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较大的质量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较低的熔点</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较小的密度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较好的吸热性</a:t>
            </a:r>
            <a:endParaRPr lang="zh-CN" altLang="en-US" sz="2400"/>
          </a:p>
        </p:txBody>
      </p:sp>
      <p:sp>
        <p:nvSpPr>
          <p:cNvPr id="100" name="文本框 99"/>
          <p:cNvSpPr txBox="1"/>
          <p:nvPr/>
        </p:nvSpPr>
        <p:spPr>
          <a:xfrm>
            <a:off x="8444230" y="3754120"/>
            <a:ext cx="504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629920" y="1501140"/>
            <a:ext cx="10366375" cy="1291590"/>
            <a:chOff x="87" y="2929"/>
            <a:chExt cx="16325" cy="2034"/>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6252" cy="2034"/>
              <a:chOff x="273" y="2929"/>
              <a:chExt cx="16252" cy="2034"/>
            </a:xfrm>
          </p:grpSpPr>
          <p:sp>
            <p:nvSpPr>
              <p:cNvPr id="22" name="文本框 4"/>
              <p:cNvSpPr txBox="1"/>
              <p:nvPr/>
            </p:nvSpPr>
            <p:spPr>
              <a:xfrm>
                <a:off x="3894" y="2929"/>
                <a:ext cx="12631" cy="2034"/>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密度公式的相关计算</a:t>
                </a:r>
                <a:r>
                  <a:rPr sz="2400" dirty="0">
                    <a:latin typeface="Times New Roman" panose="02020603050405020304" pitchFamily="18" charset="0"/>
                    <a:cs typeface="Times New Roman" panose="02020603050405020304" pitchFamily="18" charset="0"/>
                  </a:rPr>
                  <a:t>(必考，多在综合应用题中结合其他知识综合考查) 　 　</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grpSp>
        <p:nvGrpSpPr>
          <p:cNvPr id="5" name="组合 4"/>
          <p:cNvGrpSpPr/>
          <p:nvPr/>
        </p:nvGrpSpPr>
        <p:grpSpPr>
          <a:xfrm>
            <a:off x="622300" y="2789555"/>
            <a:ext cx="1838960" cy="474345"/>
            <a:chOff x="1318" y="2359"/>
            <a:chExt cx="2896" cy="747"/>
          </a:xfrm>
        </p:grpSpPr>
        <p:pic>
          <p:nvPicPr>
            <p:cNvPr id="4" name="图片 3" descr="三级标"/>
            <p:cNvPicPr>
              <a:picLocks noChangeAspect="1"/>
            </p:cNvPicPr>
            <p:nvPr/>
          </p:nvPicPr>
          <p:blipFill>
            <a:blip r:embed="rId2"/>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1" name="文本框 100"/>
          <p:cNvSpPr txBox="1"/>
          <p:nvPr/>
        </p:nvSpPr>
        <p:spPr>
          <a:xfrm>
            <a:off x="549275" y="3587750"/>
            <a:ext cx="1109281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一盒牛奶的容积为</a:t>
            </a:r>
            <a:r>
              <a:rPr lang="en-US" sz="2400">
                <a:latin typeface="Times New Roman" panose="02020603050405020304" pitchFamily="18" charset="0"/>
                <a:ea typeface="宋体" panose="02010600030101010101" pitchFamily="2" charset="-122"/>
              </a:rPr>
              <a:t>200 mL</a:t>
            </a:r>
            <a:r>
              <a:rPr lang="zh-CN" sz="2400">
                <a:ea typeface="宋体" panose="02010600030101010101" pitchFamily="2" charset="-122"/>
              </a:rPr>
              <a:t>，净重为</a:t>
            </a:r>
            <a:r>
              <a:rPr lang="en-US" sz="2400">
                <a:latin typeface="Times New Roman" panose="02020603050405020304" pitchFamily="18" charset="0"/>
                <a:ea typeface="宋体" panose="02010600030101010101" pitchFamily="2" charset="-122"/>
              </a:rPr>
              <a:t>210 g</a:t>
            </a:r>
            <a:r>
              <a:rPr lang="zh-CN" sz="2400">
                <a:ea typeface="宋体" panose="02010600030101010101" pitchFamily="2" charset="-122"/>
              </a:rPr>
              <a:t>，忽略盒子的质量，则该牛奶</a:t>
            </a:r>
            <a:r>
              <a:rPr lang="zh-CN" sz="2400">
                <a:latin typeface="Times New Roman" panose="02020603050405020304" pitchFamily="18" charset="0"/>
                <a:ea typeface="宋体" panose="02010600030101010101" pitchFamily="2" charset="-122"/>
              </a:rPr>
              <a:t>的密度是</a:t>
            </a:r>
            <a:r>
              <a:rPr lang="en-US" sz="2400">
                <a:latin typeface="Times New Roman" panose="02020603050405020304" pitchFamily="18" charset="0"/>
                <a:ea typeface="宋体" panose="02010600030101010101" pitchFamily="2" charset="-122"/>
              </a:rPr>
              <a:t>________kg/m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；小聪喝了半杯，剩余半杯牛奶的密度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100" name="文本框 99"/>
          <p:cNvSpPr txBox="1"/>
          <p:nvPr/>
        </p:nvSpPr>
        <p:spPr>
          <a:xfrm>
            <a:off x="479425" y="4234180"/>
            <a:ext cx="15659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1.05</a:t>
            </a:r>
            <a:r>
              <a:rPr lang="en-US" sz="2400">
                <a:solidFill>
                  <a:srgbClr val="FF0000"/>
                </a:solidFill>
                <a:latin typeface="Calibri" panose="020F0502020204030204" pitchFamily="34"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2" name="文本框 1"/>
          <p:cNvSpPr txBox="1"/>
          <p:nvPr/>
        </p:nvSpPr>
        <p:spPr>
          <a:xfrm>
            <a:off x="7927975" y="4234180"/>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7700" y="726440"/>
            <a:ext cx="1094359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(2019</a:t>
            </a:r>
            <a:r>
              <a:rPr lang="zh-CN" sz="2400">
                <a:cs typeface="楷体_GB2312" charset="0"/>
              </a:rPr>
              <a:t>眉山</a:t>
            </a:r>
            <a:r>
              <a:rPr lang="en-US" sz="2400">
                <a:latin typeface="Times New Roman" panose="02020603050405020304" pitchFamily="18" charset="0"/>
                <a:cs typeface="楷体_GB2312" charset="0"/>
              </a:rPr>
              <a:t>)</a:t>
            </a:r>
            <a:r>
              <a:rPr lang="zh-CN" sz="2400">
                <a:ea typeface="宋体" panose="02010600030101010101" pitchFamily="2" charset="-122"/>
              </a:rPr>
              <a:t>某医院急诊室的一氧气钢瓶中装有密度为</a:t>
            </a:r>
            <a:r>
              <a:rPr lang="en-US" sz="2400">
                <a:latin typeface="Times New Roman" panose="02020603050405020304" pitchFamily="18" charset="0"/>
                <a:ea typeface="宋体" panose="02010600030101010101" pitchFamily="2" charset="-122"/>
              </a:rPr>
              <a:t>5 kg/m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的氧气，给急救病人供氧用去了一半，则瓶内剩余氧气的密度是</a:t>
            </a:r>
            <a:r>
              <a:rPr lang="en-US" sz="2400">
                <a:latin typeface="Times New Roman" panose="02020603050405020304" pitchFamily="18" charset="0"/>
                <a:ea typeface="宋体" panose="02010600030101010101" pitchFamily="2" charset="-122"/>
              </a:rPr>
              <a:t>________kg/m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；病人需要冰块进行物理降温，取</a:t>
            </a:r>
            <a:r>
              <a:rPr lang="en-US" sz="2400">
                <a:latin typeface="Times New Roman" panose="02020603050405020304" pitchFamily="18" charset="0"/>
                <a:ea typeface="宋体" panose="02010600030101010101" pitchFamily="2" charset="-122"/>
              </a:rPr>
              <a:t>450 g</a:t>
            </a:r>
            <a:r>
              <a:rPr lang="zh-CN" sz="2400">
                <a:ea typeface="宋体" panose="02010600030101010101" pitchFamily="2" charset="-122"/>
              </a:rPr>
              <a:t>水凝固成冰后使用．水全部变成冰</a:t>
            </a:r>
            <a:r>
              <a:rPr lang="zh-CN" sz="2400">
                <a:latin typeface="Times New Roman" panose="02020603050405020304" pitchFamily="18" charset="0"/>
                <a:ea typeface="宋体" panose="02010600030101010101" pitchFamily="2" charset="-122"/>
              </a:rPr>
              <a:t>后的体积为</a:t>
            </a:r>
            <a:r>
              <a:rPr lang="en-US" sz="2400">
                <a:latin typeface="Times New Roman" panose="02020603050405020304" pitchFamily="18" charset="0"/>
                <a:ea typeface="宋体" panose="02010600030101010101" pitchFamily="2" charset="-122"/>
              </a:rPr>
              <a:t>______cm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冰</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0.9</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在密度知识应用交流会上，同学们想知道一个质量是</a:t>
            </a:r>
            <a:r>
              <a:rPr lang="en-US" sz="2400">
                <a:latin typeface="Times New Roman" panose="02020603050405020304" pitchFamily="18" charset="0"/>
                <a:ea typeface="宋体" panose="02010600030101010101" pitchFamily="2" charset="-122"/>
              </a:rPr>
              <a:t>14.4 kg</a:t>
            </a:r>
            <a:r>
              <a:rPr lang="zh-CN" sz="2400">
                <a:ea typeface="宋体" panose="02010600030101010101" pitchFamily="2" charset="-122"/>
              </a:rPr>
              <a:t>的课桌的体积．于是找来和课桌相同材质的木料作样本，测得其质量是</a:t>
            </a:r>
            <a:r>
              <a:rPr lang="en-US" sz="2400">
                <a:latin typeface="Times New Roman" panose="02020603050405020304" pitchFamily="18" charset="0"/>
                <a:ea typeface="宋体" panose="02010600030101010101" pitchFamily="2" charset="-122"/>
              </a:rPr>
              <a:t>14.4 g</a:t>
            </a:r>
            <a:r>
              <a:rPr lang="zh-CN" sz="2400">
                <a:ea typeface="宋体" panose="02010600030101010101" pitchFamily="2" charset="-122"/>
              </a:rPr>
              <a:t>，体积为</a:t>
            </a:r>
            <a:r>
              <a:rPr lang="en-US" sz="2400">
                <a:latin typeface="Times New Roman" panose="02020603050405020304" pitchFamily="18" charset="0"/>
                <a:ea typeface="宋体" panose="02010600030101010101" pitchFamily="2" charset="-122"/>
              </a:rPr>
              <a:t>20 cm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，则样本的密度为</a:t>
            </a:r>
            <a:r>
              <a:rPr lang="en-US" sz="2400">
                <a:latin typeface="Times New Roman" panose="02020603050405020304" pitchFamily="18" charset="0"/>
                <a:ea typeface="宋体" panose="02010600030101010101" pitchFamily="2" charset="-122"/>
              </a:rPr>
              <a:t>______g/cm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；课桌的体积为</a:t>
            </a:r>
            <a:r>
              <a:rPr lang="en-US" sz="2400">
                <a:latin typeface="Times New Roman" panose="02020603050405020304" pitchFamily="18" charset="0"/>
                <a:ea typeface="宋体" panose="02010600030101010101" pitchFamily="2" charset="-122"/>
              </a:rPr>
              <a:t>________m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有一种精品古井贡酒，装满酒后的总质量为</a:t>
            </a:r>
            <a:r>
              <a:rPr lang="en-US" sz="2400">
                <a:latin typeface="Times New Roman" panose="02020603050405020304" pitchFamily="18" charset="0"/>
                <a:ea typeface="宋体" panose="02010600030101010101" pitchFamily="2" charset="-122"/>
              </a:rPr>
              <a:t>500 g</a:t>
            </a:r>
            <a:r>
              <a:rPr lang="zh-CN" sz="2400">
                <a:ea typeface="宋体" panose="02010600030101010101" pitchFamily="2" charset="-122"/>
              </a:rPr>
              <a:t>，将酒全部倒出擦干，测得酒瓶的质量为</a:t>
            </a:r>
            <a:r>
              <a:rPr lang="en-US" sz="2400">
                <a:latin typeface="Times New Roman" panose="02020603050405020304" pitchFamily="18" charset="0"/>
                <a:ea typeface="宋体" panose="02010600030101010101" pitchFamily="2" charset="-122"/>
              </a:rPr>
              <a:t>50 g</a:t>
            </a:r>
            <a:r>
              <a:rPr lang="zh-CN" sz="2400">
                <a:ea typeface="宋体" panose="02010600030101010101" pitchFamily="2" charset="-122"/>
              </a:rPr>
              <a:t>．已知该古井贡酒的密度</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酒</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0.9</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kg/m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，则酒瓶的容积为</a:t>
            </a:r>
            <a:r>
              <a:rPr lang="en-US" sz="2400">
                <a:latin typeface="Times New Roman" panose="02020603050405020304" pitchFamily="18" charset="0"/>
                <a:ea typeface="宋体" panose="02010600030101010101" pitchFamily="2" charset="-122"/>
              </a:rPr>
              <a:t>________mL</a:t>
            </a:r>
            <a:r>
              <a:rPr lang="zh-CN" sz="2400">
                <a:ea typeface="宋体" panose="02010600030101010101" pitchFamily="2" charset="-122"/>
              </a:rPr>
              <a:t>，该空酒瓶装满水后的总质量是</a:t>
            </a:r>
            <a:r>
              <a:rPr lang="en-US" sz="2400">
                <a:latin typeface="Times New Roman" panose="02020603050405020304" pitchFamily="18" charset="0"/>
                <a:ea typeface="宋体" panose="02010600030101010101" pitchFamily="2" charset="-122"/>
              </a:rPr>
              <a:t>________g.</a:t>
            </a:r>
            <a:endParaRPr lang="zh-CN" altLang="en-US" sz="2400"/>
          </a:p>
        </p:txBody>
      </p:sp>
      <p:sp>
        <p:nvSpPr>
          <p:cNvPr id="100" name="文本框 99"/>
          <p:cNvSpPr txBox="1"/>
          <p:nvPr/>
        </p:nvSpPr>
        <p:spPr>
          <a:xfrm>
            <a:off x="7100570" y="1374775"/>
            <a:ext cx="6985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2.5</a:t>
            </a:r>
            <a:endParaRPr lang="zh-CN" altLang="en-US"/>
          </a:p>
        </p:txBody>
      </p:sp>
      <p:sp>
        <p:nvSpPr>
          <p:cNvPr id="3" name="文本框 2"/>
          <p:cNvSpPr txBox="1"/>
          <p:nvPr/>
        </p:nvSpPr>
        <p:spPr>
          <a:xfrm>
            <a:off x="9720580" y="1920240"/>
            <a:ext cx="6985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500</a:t>
            </a:r>
            <a:endParaRPr lang="en-US"/>
          </a:p>
        </p:txBody>
      </p:sp>
      <p:sp>
        <p:nvSpPr>
          <p:cNvPr id="4" name="文本框 3"/>
          <p:cNvSpPr txBox="1"/>
          <p:nvPr/>
        </p:nvSpPr>
        <p:spPr>
          <a:xfrm>
            <a:off x="2358390" y="4130040"/>
            <a:ext cx="805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0.72</a:t>
            </a:r>
            <a:endParaRPr lang="zh-CN" altLang="en-US"/>
          </a:p>
        </p:txBody>
      </p:sp>
      <p:sp>
        <p:nvSpPr>
          <p:cNvPr id="5" name="文本框 4"/>
          <p:cNvSpPr txBox="1"/>
          <p:nvPr/>
        </p:nvSpPr>
        <p:spPr>
          <a:xfrm>
            <a:off x="6234430" y="4130040"/>
            <a:ext cx="805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0.02</a:t>
            </a:r>
            <a:endParaRPr lang="zh-CN" altLang="en-US"/>
          </a:p>
        </p:txBody>
      </p:sp>
      <p:sp>
        <p:nvSpPr>
          <p:cNvPr id="6" name="文本框 5"/>
          <p:cNvSpPr txBox="1"/>
          <p:nvPr/>
        </p:nvSpPr>
        <p:spPr>
          <a:xfrm>
            <a:off x="937260" y="5746750"/>
            <a:ext cx="7277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500</a:t>
            </a:r>
            <a:endParaRPr lang="zh-CN" altLang="en-US"/>
          </a:p>
        </p:txBody>
      </p:sp>
      <p:sp>
        <p:nvSpPr>
          <p:cNvPr id="7" name="文本框 6"/>
          <p:cNvSpPr txBox="1"/>
          <p:nvPr/>
        </p:nvSpPr>
        <p:spPr>
          <a:xfrm>
            <a:off x="6867525" y="5746750"/>
            <a:ext cx="7277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550</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65200" y="1420495"/>
            <a:ext cx="1020953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(2019</a:t>
            </a:r>
            <a:r>
              <a:rPr lang="zh-CN" sz="2400">
                <a:cs typeface="楷体_GB2312" charset="0"/>
              </a:rPr>
              <a:t>扬州</a:t>
            </a:r>
            <a:r>
              <a:rPr lang="en-US" sz="2400">
                <a:latin typeface="Times New Roman" panose="02020603050405020304" pitchFamily="18" charset="0"/>
                <a:cs typeface="楷体_GB2312" charset="0"/>
              </a:rPr>
              <a:t>)</a:t>
            </a:r>
            <a:r>
              <a:rPr lang="zh-CN" sz="2400">
                <a:ea typeface="宋体" panose="02010600030101010101" pitchFamily="2" charset="-122"/>
              </a:rPr>
              <a:t>在测量液体密度的实验中，小明利用天平和</a:t>
            </a:r>
            <a:r>
              <a:rPr lang="zh-CN" sz="2400">
                <a:latin typeface="Times New Roman" panose="02020603050405020304" pitchFamily="18" charset="0"/>
                <a:ea typeface="宋体" panose="02010600030101010101" pitchFamily="2" charset="-122"/>
              </a:rPr>
              <a:t>量杯测量出液体和量杯的总质量</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及液体的体积</a:t>
            </a:r>
            <a:r>
              <a:rPr lang="en-US" sz="2400" i="1">
                <a:latin typeface="Times New Roman" panose="02020603050405020304" pitchFamily="18" charset="0"/>
                <a:ea typeface="宋体" panose="02010600030101010101" pitchFamily="2" charset="-122"/>
              </a:rPr>
              <a:t>V</a:t>
            </a:r>
            <a:r>
              <a:rPr lang="zh-CN" sz="2400">
                <a:ea typeface="宋体" panose="02010600030101010101" pitchFamily="2" charset="-122"/>
              </a:rPr>
              <a:t>，得到几组数据并绘出如图所示的</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V</a:t>
            </a:r>
            <a:r>
              <a:rPr lang="zh-CN" sz="2400">
                <a:ea typeface="宋体" panose="02010600030101010101" pitchFamily="2" charset="-122"/>
              </a:rPr>
              <a:t>图像，下列说法正确的是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量杯质量为</a:t>
            </a:r>
            <a:r>
              <a:rPr lang="en-US" sz="2400">
                <a:latin typeface="Times New Roman" panose="02020603050405020304" pitchFamily="18" charset="0"/>
                <a:ea typeface="宋体" panose="02010600030101010101" pitchFamily="2" charset="-122"/>
              </a:rPr>
              <a:t>40 gB. 40 cm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的该液体质量为</a:t>
            </a:r>
            <a:r>
              <a:rPr lang="en-US" sz="2400">
                <a:latin typeface="Times New Roman" panose="02020603050405020304" pitchFamily="18" charset="0"/>
                <a:ea typeface="宋体" panose="02010600030101010101" pitchFamily="2" charset="-122"/>
              </a:rPr>
              <a:t>40 gC. </a:t>
            </a:r>
            <a:r>
              <a:rPr lang="zh-CN" sz="2400">
                <a:ea typeface="宋体" panose="02010600030101010101" pitchFamily="2" charset="-122"/>
              </a:rPr>
              <a:t>该液体密度为</a:t>
            </a:r>
            <a:r>
              <a:rPr lang="en-US" sz="2400">
                <a:latin typeface="Times New Roman" panose="02020603050405020304" pitchFamily="18" charset="0"/>
                <a:ea typeface="宋体" panose="02010600030101010101" pitchFamily="2" charset="-122"/>
              </a:rPr>
              <a:t>1.25 g/cm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该液体密度为</a:t>
            </a:r>
            <a:r>
              <a:rPr lang="en-US" sz="2400">
                <a:latin typeface="Times New Roman" panose="02020603050405020304" pitchFamily="18" charset="0"/>
                <a:ea typeface="宋体" panose="02010600030101010101" pitchFamily="2" charset="-122"/>
              </a:rPr>
              <a:t>2 g/cm</a:t>
            </a:r>
            <a:r>
              <a:rPr lang="en-US" sz="2400" baseline="30000">
                <a:latin typeface="Times New Roman" panose="02020603050405020304" pitchFamily="18" charset="0"/>
                <a:ea typeface="宋体" panose="02010600030101010101" pitchFamily="2" charset="-122"/>
              </a:rPr>
              <a:t>3</a:t>
            </a:r>
            <a:endParaRPr lang="zh-CN" altLang="en-US" sz="2400"/>
          </a:p>
        </p:txBody>
      </p:sp>
      <p:pic>
        <p:nvPicPr>
          <p:cNvPr id="2" name="图片 -2147482363"/>
          <p:cNvPicPr>
            <a:picLocks noChangeAspect="1"/>
          </p:cNvPicPr>
          <p:nvPr/>
        </p:nvPicPr>
        <p:blipFill>
          <a:blip r:embed="rId1"/>
          <a:stretch>
            <a:fillRect/>
          </a:stretch>
        </p:blipFill>
        <p:spPr>
          <a:xfrm>
            <a:off x="7018020" y="2698115"/>
            <a:ext cx="3796030" cy="2338070"/>
          </a:xfrm>
          <a:prstGeom prst="rect">
            <a:avLst/>
          </a:prstGeom>
          <a:noFill/>
          <a:ln w="9525">
            <a:noFill/>
          </a:ln>
        </p:spPr>
      </p:pic>
      <p:sp>
        <p:nvSpPr>
          <p:cNvPr id="4" name="文本框 3"/>
          <p:cNvSpPr txBox="1"/>
          <p:nvPr/>
        </p:nvSpPr>
        <p:spPr>
          <a:xfrm>
            <a:off x="8136890" y="5156835"/>
            <a:ext cx="126619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sp>
        <p:nvSpPr>
          <p:cNvPr id="100" name="文本框 99"/>
          <p:cNvSpPr txBox="1"/>
          <p:nvPr/>
        </p:nvSpPr>
        <p:spPr>
          <a:xfrm>
            <a:off x="3673475" y="2698115"/>
            <a:ext cx="504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2620" y="2026285"/>
            <a:ext cx="1099439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(2017</a:t>
            </a:r>
            <a:r>
              <a:rPr lang="zh-CN" sz="2400">
                <a:cs typeface="楷体_GB2312" charset="0"/>
              </a:rPr>
              <a:t>河南</a:t>
            </a:r>
            <a:r>
              <a:rPr lang="en-US" sz="2400">
                <a:latin typeface="Times New Roman" panose="02020603050405020304" pitchFamily="18" charset="0"/>
                <a:cs typeface="楷体_GB2312" charset="0"/>
              </a:rPr>
              <a:t>18</a:t>
            </a:r>
            <a:r>
              <a:rPr lang="zh-CN" sz="2400">
                <a:cs typeface="楷体_GB2312" charset="0"/>
              </a:rPr>
              <a:t>题</a:t>
            </a:r>
            <a:r>
              <a:rPr lang="en-US" sz="2400">
                <a:latin typeface="Times New Roman" panose="02020603050405020304" pitchFamily="18" charset="0"/>
                <a:cs typeface="楷体_GB2312" charset="0"/>
              </a:rPr>
              <a:t>6</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小明发现橙子放入水中会下沉，于是想办法测量它的密度．</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将托盘天平放在水平桌面上，将标尺上的游码移至零刻度线处，调节平衡螺母，直到指针指在</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，表示天平平衡．</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用天平测量橙子质量，天平平衡时砝码和游码</a:t>
            </a:r>
            <a:endParaRPr lang="zh-CN" sz="2400">
              <a:ea typeface="宋体" panose="02010600030101010101" pitchFamily="2" charset="-122"/>
            </a:endParaRPr>
          </a:p>
          <a:p>
            <a:pPr>
              <a:lnSpc>
                <a:spcPct val="150000"/>
              </a:lnSpc>
            </a:pPr>
            <a:r>
              <a:rPr lang="zh-CN" sz="2400">
                <a:ea typeface="宋体" panose="02010600030101010101" pitchFamily="2" charset="-122"/>
              </a:rPr>
              <a:t>的示数如图所示，橙子质量为</a:t>
            </a:r>
            <a:r>
              <a:rPr lang="en-US" sz="2400">
                <a:latin typeface="Times New Roman" panose="02020603050405020304" pitchFamily="18" charset="0"/>
                <a:ea typeface="宋体" panose="02010600030101010101" pitchFamily="2" charset="-122"/>
              </a:rPr>
              <a:t>________g</a:t>
            </a:r>
            <a:r>
              <a:rPr lang="zh-CN" sz="2400">
                <a:ea typeface="宋体" panose="02010600030101010101" pitchFamily="2" charset="-122"/>
              </a:rPr>
              <a:t>．小明利</a:t>
            </a:r>
            <a:endParaRPr lang="zh-CN" sz="2400">
              <a:ea typeface="宋体" panose="02010600030101010101" pitchFamily="2" charset="-122"/>
            </a:endParaRPr>
          </a:p>
          <a:p>
            <a:pPr>
              <a:lnSpc>
                <a:spcPct val="150000"/>
              </a:lnSpc>
            </a:pPr>
            <a:r>
              <a:rPr lang="zh-CN" sz="2400">
                <a:ea typeface="宋体" panose="02010600030101010101" pitchFamily="2" charset="-122"/>
              </a:rPr>
              <a:t>用排水法测得橙子的体积为</a:t>
            </a:r>
            <a:r>
              <a:rPr lang="en-US" sz="2400">
                <a:latin typeface="Times New Roman" panose="02020603050405020304" pitchFamily="18" charset="0"/>
                <a:ea typeface="宋体" panose="02010600030101010101" pitchFamily="2" charset="-122"/>
              </a:rPr>
              <a:t>150 cm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zh-CN" sz="2400">
                <a:latin typeface="Times New Roman" panose="02020603050405020304" pitchFamily="18" charset="0"/>
                <a:ea typeface="宋体" panose="02010600030101010101" pitchFamily="2" charset="-122"/>
              </a:rPr>
              <a:t>则橙子的密</a:t>
            </a:r>
            <a:endParaRPr lang="zh-CN" sz="2400">
              <a:latin typeface="Times New Roman" panose="02020603050405020304" pitchFamily="18" charset="0"/>
              <a:ea typeface="宋体" panose="02010600030101010101" pitchFamily="2" charset="-122"/>
            </a:endParaRPr>
          </a:p>
          <a:p>
            <a:pPr>
              <a:lnSpc>
                <a:spcPct val="150000"/>
              </a:lnSpc>
            </a:pPr>
            <a:r>
              <a:rPr lang="zh-CN" sz="2400">
                <a:latin typeface="Times New Roman" panose="02020603050405020304" pitchFamily="18" charset="0"/>
                <a:ea typeface="宋体" panose="02010600030101010101" pitchFamily="2" charset="-122"/>
              </a:rPr>
              <a:t>度是</a:t>
            </a:r>
            <a:r>
              <a:rPr lang="en-US" sz="2400">
                <a:latin typeface="Times New Roman" panose="02020603050405020304" pitchFamily="18" charset="0"/>
                <a:ea typeface="宋体" panose="02010600030101010101" pitchFamily="2" charset="-122"/>
              </a:rPr>
              <a:t>___________kg/m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endParaRPr lang="zh-CN" altLang="en-US" sz="2400"/>
          </a:p>
        </p:txBody>
      </p:sp>
      <p:grpSp>
        <p:nvGrpSpPr>
          <p:cNvPr id="19" name="组合 18"/>
          <p:cNvGrpSpPr/>
          <p:nvPr/>
        </p:nvGrpSpPr>
        <p:grpSpPr>
          <a:xfrm>
            <a:off x="701675" y="855345"/>
            <a:ext cx="10935335" cy="1291590"/>
            <a:chOff x="87" y="2929"/>
            <a:chExt cx="17221" cy="2034"/>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29"/>
              <a:ext cx="17148" cy="2034"/>
              <a:chOff x="273" y="2929"/>
              <a:chExt cx="17148" cy="2034"/>
            </a:xfrm>
          </p:grpSpPr>
          <p:sp>
            <p:nvSpPr>
              <p:cNvPr id="22" name="文本框 4"/>
              <p:cNvSpPr txBox="1"/>
              <p:nvPr/>
            </p:nvSpPr>
            <p:spPr>
              <a:xfrm>
                <a:off x="3894" y="2929"/>
                <a:ext cx="13527" cy="2034"/>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测量物质的密度</a:t>
                </a:r>
                <a:r>
                  <a:rPr sz="2400" dirty="0">
                    <a:latin typeface="Times New Roman" panose="02020603050405020304" pitchFamily="18" charset="0"/>
                    <a:cs typeface="Times New Roman" panose="02020603050405020304" pitchFamily="18" charset="0"/>
                  </a:rPr>
                  <a:t>(2017.18，2015.20，均涉及缺器材测量固体密度)</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pic>
        <p:nvPicPr>
          <p:cNvPr id="3" name="图片 -2147482361"/>
          <p:cNvPicPr>
            <a:picLocks noChangeAspect="1"/>
          </p:cNvPicPr>
          <p:nvPr/>
        </p:nvPicPr>
        <p:blipFill>
          <a:blip r:embed="rId2"/>
          <a:stretch>
            <a:fillRect/>
          </a:stretch>
        </p:blipFill>
        <p:spPr>
          <a:xfrm>
            <a:off x="7915275" y="3636010"/>
            <a:ext cx="3018155" cy="1579880"/>
          </a:xfrm>
          <a:prstGeom prst="rect">
            <a:avLst/>
          </a:prstGeom>
          <a:noFill/>
          <a:ln w="9525">
            <a:noFill/>
          </a:ln>
        </p:spPr>
      </p:pic>
      <p:sp>
        <p:nvSpPr>
          <p:cNvPr id="101" name="文本框 100"/>
          <p:cNvSpPr txBox="1"/>
          <p:nvPr/>
        </p:nvSpPr>
        <p:spPr>
          <a:xfrm>
            <a:off x="8910955" y="5330825"/>
            <a:ext cx="102679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8</a:t>
            </a:r>
            <a:r>
              <a:rPr lang="zh-CN" sz="1800">
                <a:cs typeface="楷体_GB2312" charset="0"/>
              </a:rPr>
              <a:t>题图</a:t>
            </a:r>
            <a:endParaRPr lang="zh-CN" altLang="en-US" sz="1800"/>
          </a:p>
        </p:txBody>
      </p:sp>
      <p:sp>
        <p:nvSpPr>
          <p:cNvPr id="100" name="文本框 99"/>
          <p:cNvSpPr txBox="1"/>
          <p:nvPr/>
        </p:nvSpPr>
        <p:spPr>
          <a:xfrm>
            <a:off x="2613660" y="3206750"/>
            <a:ext cx="24028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分度盘的中线处</a:t>
            </a:r>
            <a:endParaRPr lang="zh-CN" altLang="en-US"/>
          </a:p>
        </p:txBody>
      </p:sp>
      <p:sp>
        <p:nvSpPr>
          <p:cNvPr id="4" name="文本框 3"/>
          <p:cNvSpPr txBox="1"/>
          <p:nvPr/>
        </p:nvSpPr>
        <p:spPr>
          <a:xfrm>
            <a:off x="4909185" y="4328795"/>
            <a:ext cx="6896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162</a:t>
            </a:r>
            <a:endParaRPr lang="zh-CN" altLang="en-US"/>
          </a:p>
        </p:txBody>
      </p:sp>
      <p:sp>
        <p:nvSpPr>
          <p:cNvPr id="5" name="文本框 4"/>
          <p:cNvSpPr txBox="1"/>
          <p:nvPr/>
        </p:nvSpPr>
        <p:spPr>
          <a:xfrm>
            <a:off x="1463040" y="5409565"/>
            <a:ext cx="15843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1.08</a:t>
            </a:r>
            <a:r>
              <a:rPr lang="en-US" sz="2400">
                <a:solidFill>
                  <a:srgbClr val="FF0000"/>
                </a:solidFill>
                <a:latin typeface="Calibri" panose="020F0502020204030204" pitchFamily="34"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654685" y="798195"/>
            <a:ext cx="10882630" cy="6000750"/>
          </a:xfrm>
          <a:prstGeom prst="rect">
            <a:avLst/>
          </a:prstGeom>
          <a:noFill/>
          <a:ln w="9525">
            <a:noFill/>
          </a:ln>
        </p:spPr>
        <p:txBody>
          <a:bodyPr wrap="square">
            <a:spAutoFit/>
          </a:bodyPr>
          <a:p>
            <a:pPr>
              <a:lnSpc>
                <a:spcPct val="20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做实验时，小明若先用排水法测出橙子的体积，接着用天平测出橙子质量，这样测得的密度值将比真实值</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小亮不用天平，利用弹簧测力计、细线、盛有水的大烧杯等器材，也巧妙测出了橙子的密度．请你将他的测量步骤补充完整，已知水的密度为</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水．</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用弹簧测力计测出橙子的重力</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en-US" sz="2400">
                <a:latin typeface="Times New Roman" panose="02020603050405020304" pitchFamily="18" charset="0"/>
                <a:ea typeface="宋体" panose="02010600030101010101" pitchFamily="2" charset="-122"/>
              </a:rPr>
              <a:t>_______________________________________________</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橙子密度的表达式为：</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橙</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用测出的物理量和已知量的字母表示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100" name="文本框 99"/>
          <p:cNvSpPr txBox="1"/>
          <p:nvPr/>
        </p:nvSpPr>
        <p:spPr>
          <a:xfrm>
            <a:off x="4899660" y="1808480"/>
            <a:ext cx="835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偏大</a:t>
            </a:r>
            <a:endParaRPr lang="zh-CN" altLang="en-US"/>
          </a:p>
        </p:txBody>
      </p:sp>
      <p:sp>
        <p:nvSpPr>
          <p:cNvPr id="2" name="文本框 1"/>
          <p:cNvSpPr txBox="1"/>
          <p:nvPr/>
        </p:nvSpPr>
        <p:spPr>
          <a:xfrm>
            <a:off x="1121410" y="4706620"/>
            <a:ext cx="6198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用弹簧测力计测出橙子浸没在水中时的拉力</a:t>
            </a:r>
            <a:r>
              <a:rPr lang="en-US" sz="2400" i="1">
                <a:solidFill>
                  <a:srgbClr val="FF0000"/>
                </a:solidFill>
                <a:latin typeface="Times New Roman" panose="02020603050405020304" pitchFamily="18" charset="0"/>
                <a:ea typeface="宋体" panose="02010600030101010101" pitchFamily="2" charset="-122"/>
              </a:rPr>
              <a:t>F</a:t>
            </a:r>
            <a:endParaRPr lang="zh-CN" altLang="en-US"/>
          </a:p>
        </p:txBody>
      </p:sp>
      <p:graphicFrame>
        <p:nvGraphicFramePr>
          <p:cNvPr id="3" name="对象 2"/>
          <p:cNvGraphicFramePr/>
          <p:nvPr/>
        </p:nvGraphicFramePr>
        <p:xfrm>
          <a:off x="4910455" y="5136515"/>
          <a:ext cx="958215" cy="716915"/>
        </p:xfrm>
        <a:graphic>
          <a:graphicData uri="http://schemas.openxmlformats.org/presentationml/2006/ole">
            <mc:AlternateContent xmlns:mc="http://schemas.openxmlformats.org/markup-compatibility/2006">
              <mc:Choice xmlns:v="urn:schemas-microsoft-com:vml" Requires="v">
                <p:oleObj spid="_x0000_s4" name="" r:id="rId1" imgW="772160" imgH="617855" progId="Equation.DSMT4">
                  <p:embed/>
                </p:oleObj>
              </mc:Choice>
              <mc:Fallback>
                <p:oleObj name="" r:id="rId1" imgW="772160" imgH="617855" progId="Equation.DSMT4">
                  <p:embed/>
                  <p:pic>
                    <p:nvPicPr>
                      <p:cNvPr id="0" name="图片 3"/>
                      <p:cNvPicPr/>
                      <p:nvPr/>
                    </p:nvPicPr>
                    <p:blipFill>
                      <a:blip r:embed="rId2"/>
                      <a:stretch>
                        <a:fillRect/>
                      </a:stretch>
                    </p:blipFill>
                    <p:spPr>
                      <a:xfrm>
                        <a:off x="4910455" y="5136515"/>
                        <a:ext cx="958215" cy="716915"/>
                      </a:xfrm>
                      <a:prstGeom prst="rect">
                        <a:avLst/>
                      </a:prstGeom>
                    </p:spPr>
                  </p:pic>
                </p:oleObj>
              </mc:Fallback>
            </mc:AlternateContent>
          </a:graphicData>
        </a:graphic>
      </p:graphicFrame>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048"/>
          <p:cNvPicPr>
            <a:picLocks noChangeAspect="1"/>
          </p:cNvPicPr>
          <p:nvPr/>
        </p:nvPicPr>
        <p:blipFill>
          <a:blip r:embed="rId1" r:link="rId2"/>
          <a:stretch>
            <a:fillRect/>
          </a:stretch>
        </p:blipFill>
        <p:spPr>
          <a:xfrm>
            <a:off x="3702050" y="3959225"/>
            <a:ext cx="4782820" cy="1430655"/>
          </a:xfrm>
          <a:prstGeom prst="rect">
            <a:avLst/>
          </a:prstGeom>
          <a:noFill/>
          <a:ln>
            <a:noFill/>
          </a:ln>
        </p:spPr>
      </p:pic>
      <p:sp>
        <p:nvSpPr>
          <p:cNvPr id="101" name="文本框 100"/>
          <p:cNvSpPr txBox="1"/>
          <p:nvPr/>
        </p:nvSpPr>
        <p:spPr>
          <a:xfrm>
            <a:off x="5736590" y="5460365"/>
            <a:ext cx="107124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2" name="文本框 1"/>
          <p:cNvSpPr txBox="1"/>
          <p:nvPr/>
        </p:nvSpPr>
        <p:spPr>
          <a:xfrm>
            <a:off x="814705" y="1149985"/>
            <a:ext cx="1070102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(2015</a:t>
            </a:r>
            <a:r>
              <a:rPr lang="zh-CN" sz="2400">
                <a:cs typeface="楷体_GB2312" charset="0"/>
              </a:rPr>
              <a:t>河南</a:t>
            </a:r>
            <a:r>
              <a:rPr lang="en-US" sz="2400">
                <a:latin typeface="Times New Roman" panose="02020603050405020304" pitchFamily="18" charset="0"/>
                <a:cs typeface="楷体_GB2312" charset="0"/>
              </a:rPr>
              <a:t>20</a:t>
            </a:r>
            <a:r>
              <a:rPr lang="zh-CN" sz="2400">
                <a:cs typeface="楷体_GB2312" charset="0"/>
              </a:rPr>
              <a:t>题</a:t>
            </a:r>
            <a:r>
              <a:rPr lang="en-US" sz="2400">
                <a:latin typeface="Times New Roman" panose="02020603050405020304" pitchFamily="18" charset="0"/>
                <a:cs typeface="楷体_GB2312" charset="0"/>
              </a:rPr>
              <a:t>8</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小亮想测量一个小木块</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不吸水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的密度，他利用天平、圆柱形玻璃杯、适量的水、细针等器材，经过思考，想出了如下的实验方法．</a:t>
            </a:r>
            <a:r>
              <a:rPr lang="en-US" sz="2400">
                <a:latin typeface="Times New Roman" panose="02020603050405020304" pitchFamily="18" charset="0"/>
                <a:cs typeface="楷体_GB2312" charset="0"/>
              </a:rPr>
              <a:t>(1)</a:t>
            </a:r>
            <a:r>
              <a:rPr lang="zh-CN" sz="2400">
                <a:cs typeface="楷体_GB2312" charset="0"/>
              </a:rPr>
              <a:t>如图甲所示是小</a:t>
            </a:r>
            <a:r>
              <a:rPr lang="zh-CN" sz="2400">
                <a:latin typeface="Times New Roman" panose="02020603050405020304" pitchFamily="18" charset="0"/>
                <a:cs typeface="楷体_GB2312" charset="0"/>
              </a:rPr>
              <a:t>亮在调节天平时的情景，小丽指出了他在操作上的错误，你认为错误之处是：</a:t>
            </a:r>
            <a:r>
              <a:rPr lang="en-US" sz="2400">
                <a:latin typeface="Times New Roman" panose="02020603050405020304" pitchFamily="18" charset="0"/>
                <a:cs typeface="楷体_GB2312" charset="0"/>
              </a:rPr>
              <a:t>__________________________________</a:t>
            </a:r>
            <a:r>
              <a:rPr lang="zh-CN" sz="2400">
                <a:cs typeface="楷体_GB2312" charset="0"/>
              </a:rPr>
              <a:t>．</a:t>
            </a:r>
            <a:endParaRPr lang="zh-CN" altLang="en-US" sz="2400"/>
          </a:p>
        </p:txBody>
      </p:sp>
      <p:sp>
        <p:nvSpPr>
          <p:cNvPr id="100" name="文本框 99"/>
          <p:cNvSpPr txBox="1"/>
          <p:nvPr/>
        </p:nvSpPr>
        <p:spPr>
          <a:xfrm>
            <a:off x="3296920" y="290163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游码没有拨到标尺左端的零刻度线处</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824730" y="3286760"/>
            <a:ext cx="2645410" cy="1178560"/>
          </a:xfrm>
          <a:custGeom>
            <a:avLst/>
            <a:gdLst>
              <a:gd name="rtl" fmla="*/ 224960 w 1699360"/>
              <a:gd name="rtt" fmla="*/ 132240 h 547200"/>
              <a:gd name="rtr" fmla="*/ 1471360 w 1699360"/>
              <a:gd name="rtb" fmla="*/ 428640 h 547200"/>
            </a:gdLst>
            <a:ahLst/>
            <a:cxnLst/>
            <a:rect l="rtl" t="rtt" r="rtr" b="rtb"/>
            <a:pathLst>
              <a:path w="1699360" h="547200">
                <a:moveTo>
                  <a:pt x="273600" y="0"/>
                </a:moveTo>
                <a:lnTo>
                  <a:pt x="1425760" y="0"/>
                </a:lnTo>
                <a:cubicBezTo>
                  <a:pt x="1576871" y="0"/>
                  <a:pt x="1699360" y="122491"/>
                  <a:pt x="1699360" y="273600"/>
                </a:cubicBezTo>
                <a:cubicBezTo>
                  <a:pt x="1699360" y="424709"/>
                  <a:pt x="1576871" y="547200"/>
                  <a:pt x="14257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FFC000"/>
            </a:solidFill>
            <a:round/>
          </a:ln>
        </p:spPr>
        <p:txBody>
          <a:bodyPr wrap="none" lIns="0" tIns="0" rIns="0" bIns="22500" rtlCol="0" anchor="ctr"/>
          <a:p>
            <a:pPr algn="ctr">
              <a:lnSpc>
                <a:spcPct val="100000"/>
              </a:lnSpc>
            </a:pPr>
            <a:r>
              <a:rPr sz="2400" b="1">
                <a:solidFill>
                  <a:srgbClr val="454545"/>
                </a:solidFill>
                <a:latin typeface="方正粗黑宋简体" panose="02000000000000000000" charset="-122"/>
              </a:rPr>
              <a:t>质量与密度</a:t>
            </a:r>
            <a:endParaRPr sz="2400" b="1">
              <a:solidFill>
                <a:srgbClr val="454545"/>
              </a:solidFill>
              <a:latin typeface="方正粗黑宋简体" panose="02000000000000000000" charset="-122"/>
            </a:endParaRPr>
          </a:p>
        </p:txBody>
      </p:sp>
      <p:grpSp>
        <p:nvGrpSpPr>
          <p:cNvPr id="8" name="组合 7"/>
          <p:cNvGrpSpPr/>
          <p:nvPr/>
        </p:nvGrpSpPr>
        <p:grpSpPr>
          <a:xfrm flipH="1">
            <a:off x="1818572" y="4838053"/>
            <a:ext cx="3963008" cy="1400113"/>
            <a:chOff x="12053" y="16629"/>
            <a:chExt cx="18820" cy="3119"/>
          </a:xfrm>
        </p:grpSpPr>
        <p:sp>
          <p:nvSpPr>
            <p:cNvPr id="103" name="MMConnector"/>
            <p:cNvSpPr/>
            <p:nvPr/>
          </p:nvSpPr>
          <p:spPr>
            <a:xfrm flipH="1">
              <a:off x="12053" y="16629"/>
              <a:ext cx="3531" cy="3119"/>
            </a:xfrm>
            <a:custGeom>
              <a:avLst/>
              <a:gdLst/>
              <a:ahLst/>
              <a:cxnLst/>
              <a:pathLst>
                <a:path w="958331" h="484273">
                  <a:moveTo>
                    <a:pt x="150116" y="-96045"/>
                  </a:moveTo>
                  <a:cubicBezTo>
                    <a:pt x="165782" y="-107063"/>
                    <a:pt x="168918" y="-124483"/>
                    <a:pt x="160324" y="-136323"/>
                  </a:cubicBezTo>
                  <a:cubicBezTo>
                    <a:pt x="151730" y="-148163"/>
                    <a:pt x="134061" y="-150758"/>
                    <a:pt x="118866" y="-139100"/>
                  </a:cubicBezTo>
                  <a:cubicBezTo>
                    <a:pt x="104659" y="-128199"/>
                    <a:pt x="90452" y="-117298"/>
                    <a:pt x="76388" y="-106266"/>
                  </a:cubicBezTo>
                  <a:cubicBezTo>
                    <a:pt x="62324" y="-95235"/>
                    <a:pt x="48404" y="-84073"/>
                    <a:pt x="34551" y="-72863"/>
                  </a:cubicBezTo>
                  <a:cubicBezTo>
                    <a:pt x="20697" y="-61654"/>
                    <a:pt x="6911" y="-50397"/>
                    <a:pt x="-6828" y="-39116"/>
                  </a:cubicBezTo>
                  <a:cubicBezTo>
                    <a:pt x="-20566" y="-27836"/>
                    <a:pt x="-34256" y="-16532"/>
                    <a:pt x="-47934" y="-5244"/>
                  </a:cubicBezTo>
                  <a:cubicBezTo>
                    <a:pt x="-61612" y="6043"/>
                    <a:pt x="-75277" y="17315"/>
                    <a:pt x="-88960" y="28535"/>
                  </a:cubicBezTo>
                  <a:cubicBezTo>
                    <a:pt x="-102644" y="39756"/>
                    <a:pt x="-116346" y="50924"/>
                    <a:pt x="-130099" y="62004"/>
                  </a:cubicBezTo>
                  <a:cubicBezTo>
                    <a:pt x="-143852" y="73084"/>
                    <a:pt x="-157656" y="84075"/>
                    <a:pt x="-171540" y="94937"/>
                  </a:cubicBezTo>
                  <a:cubicBezTo>
                    <a:pt x="-185425" y="105800"/>
                    <a:pt x="-199392" y="116536"/>
                    <a:pt x="-213469" y="127102"/>
                  </a:cubicBezTo>
                  <a:cubicBezTo>
                    <a:pt x="-227546" y="137669"/>
                    <a:pt x="-241734" y="148067"/>
                    <a:pt x="-256059" y="158253"/>
                  </a:cubicBezTo>
                  <a:cubicBezTo>
                    <a:pt x="-270384" y="168439"/>
                    <a:pt x="-284847" y="178414"/>
                    <a:pt x="-299471" y="188132"/>
                  </a:cubicBezTo>
                  <a:cubicBezTo>
                    <a:pt x="-314095" y="197850"/>
                    <a:pt x="-328880" y="207311"/>
                    <a:pt x="-343843" y="216469"/>
                  </a:cubicBezTo>
                  <a:cubicBezTo>
                    <a:pt x="-358807" y="225627"/>
                    <a:pt x="-373951" y="234482"/>
                    <a:pt x="-389285" y="242986"/>
                  </a:cubicBezTo>
                  <a:cubicBezTo>
                    <a:pt x="-404620" y="251491"/>
                    <a:pt x="-420145" y="259645"/>
                    <a:pt x="-435868" y="267403"/>
                  </a:cubicBezTo>
                  <a:cubicBezTo>
                    <a:pt x="-451590" y="275162"/>
                    <a:pt x="-467508" y="282524"/>
                    <a:pt x="-483617" y="289450"/>
                  </a:cubicBezTo>
                  <a:cubicBezTo>
                    <a:pt x="-499726" y="296376"/>
                    <a:pt x="-516025" y="302864"/>
                    <a:pt x="-532510" y="308880"/>
                  </a:cubicBezTo>
                  <a:cubicBezTo>
                    <a:pt x="-548996" y="314897"/>
                    <a:pt x="-565668" y="320442"/>
                    <a:pt x="-582472" y="325488"/>
                  </a:cubicBezTo>
                  <a:cubicBezTo>
                    <a:pt x="-599277" y="330534"/>
                    <a:pt x="-616214" y="335081"/>
                    <a:pt x="-633382" y="339119"/>
                  </a:cubicBezTo>
                  <a:cubicBezTo>
                    <a:pt x="-650550" y="343157"/>
                    <a:pt x="-667950" y="346686"/>
                    <a:pt x="-685081" y="349686"/>
                  </a:cubicBezTo>
                  <a:cubicBezTo>
                    <a:pt x="-702213" y="352686"/>
                    <a:pt x="-719076" y="355157"/>
                    <a:pt x="-737390" y="357169"/>
                  </a:cubicBezTo>
                  <a:cubicBezTo>
                    <a:pt x="-755704" y="359180"/>
                    <a:pt x="-775469" y="360732"/>
                    <a:pt x="-790119" y="361611"/>
                  </a:cubicBezTo>
                  <a:cubicBezTo>
                    <a:pt x="-804769" y="362490"/>
                    <a:pt x="-814305" y="362695"/>
                    <a:pt x="-823840" y="362900"/>
                  </a:cubicBezTo>
                  <a:cubicBezTo>
                    <a:pt x="-826575" y="362959"/>
                    <a:pt x="-828400" y="364610"/>
                    <a:pt x="-828400" y="366700"/>
                  </a:cubicBezTo>
                  <a:cubicBezTo>
                    <a:pt x="-828400" y="368790"/>
                    <a:pt x="-826575" y="370445"/>
                    <a:pt x="-823840" y="370500"/>
                  </a:cubicBezTo>
                  <a:cubicBezTo>
                    <a:pt x="-814230" y="370693"/>
                    <a:pt x="-804621" y="370885"/>
                    <a:pt x="-789805" y="370613"/>
                  </a:cubicBezTo>
                  <a:cubicBezTo>
                    <a:pt x="-774989" y="370341"/>
                    <a:pt x="-754966" y="369603"/>
                    <a:pt x="-736361" y="368338"/>
                  </a:cubicBezTo>
                  <a:cubicBezTo>
                    <a:pt x="-717756" y="367074"/>
                    <a:pt x="-700569" y="365281"/>
                    <a:pt x="-683065" y="362961"/>
                  </a:cubicBezTo>
                  <a:cubicBezTo>
                    <a:pt x="-665561" y="360640"/>
                    <a:pt x="-647741" y="357791"/>
                    <a:pt x="-630112" y="354410"/>
                  </a:cubicBezTo>
                  <a:cubicBezTo>
                    <a:pt x="-612483" y="351029"/>
                    <a:pt x="-595045" y="347116"/>
                    <a:pt x="-577703" y="342685"/>
                  </a:cubicBezTo>
                  <a:cubicBezTo>
                    <a:pt x="-560362" y="338253"/>
                    <a:pt x="-543117" y="333304"/>
                    <a:pt x="-526030" y="327860"/>
                  </a:cubicBezTo>
                  <a:cubicBezTo>
                    <a:pt x="-508943" y="322417"/>
                    <a:pt x="-492014" y="316480"/>
                    <a:pt x="-475255" y="310085"/>
                  </a:cubicBezTo>
                  <a:cubicBezTo>
                    <a:pt x="-458496" y="303691"/>
                    <a:pt x="-441906" y="296839"/>
                    <a:pt x="-425500" y="289574"/>
                  </a:cubicBezTo>
                  <a:cubicBezTo>
                    <a:pt x="-409094" y="282309"/>
                    <a:pt x="-392872" y="274631"/>
                    <a:pt x="-376836" y="266589"/>
                  </a:cubicBezTo>
                  <a:cubicBezTo>
                    <a:pt x="-360800" y="258547"/>
                    <a:pt x="-344950" y="250142"/>
                    <a:pt x="-329281" y="241425"/>
                  </a:cubicBezTo>
                  <a:cubicBezTo>
                    <a:pt x="-313612" y="232709"/>
                    <a:pt x="-298124" y="223680"/>
                    <a:pt x="-282803" y="214393"/>
                  </a:cubicBezTo>
                  <a:cubicBezTo>
                    <a:pt x="-267483" y="205105"/>
                    <a:pt x="-252330" y="195557"/>
                    <a:pt x="-237327" y="185801"/>
                  </a:cubicBezTo>
                  <a:cubicBezTo>
                    <a:pt x="-222324" y="176044"/>
                    <a:pt x="-207470" y="166079"/>
                    <a:pt x="-192743" y="155952"/>
                  </a:cubicBezTo>
                  <a:cubicBezTo>
                    <a:pt x="-178016" y="145825"/>
                    <a:pt x="-163415" y="135538"/>
                    <a:pt x="-148916" y="125135"/>
                  </a:cubicBezTo>
                  <a:cubicBezTo>
                    <a:pt x="-134417" y="114732"/>
                    <a:pt x="-120019" y="104214"/>
                    <a:pt x="-105695" y="93624"/>
                  </a:cubicBezTo>
                  <a:cubicBezTo>
                    <a:pt x="-91371" y="83034"/>
                    <a:pt x="-77121" y="72372"/>
                    <a:pt x="-62917" y="61679"/>
                  </a:cubicBezTo>
                  <a:cubicBezTo>
                    <a:pt x="-48713" y="50987"/>
                    <a:pt x="-34555" y="40264"/>
                    <a:pt x="-20415" y="29550"/>
                  </a:cubicBezTo>
                  <a:cubicBezTo>
                    <a:pt x="-6276" y="18836"/>
                    <a:pt x="7846" y="8131"/>
                    <a:pt x="21978" y="-2522"/>
                  </a:cubicBezTo>
                  <a:cubicBezTo>
                    <a:pt x="36111" y="-13176"/>
                    <a:pt x="50254" y="-23777"/>
                    <a:pt x="64428" y="-34303"/>
                  </a:cubicBezTo>
                  <a:cubicBezTo>
                    <a:pt x="78601" y="-44828"/>
                    <a:pt x="92805" y="-55278"/>
                    <a:pt x="107091" y="-65556"/>
                  </a:cubicBezTo>
                  <a:cubicBezTo>
                    <a:pt x="121378" y="-75834"/>
                    <a:pt x="135747" y="-85939"/>
                    <a:pt x="150116" y="-96045"/>
                  </a:cubicBezTo>
                  <a:close/>
                </a:path>
              </a:pathLst>
            </a:custGeom>
            <a:solidFill>
              <a:schemeClr val="accent4"/>
            </a:solidFill>
            <a:ln w="7600" cap="rnd">
              <a:solidFill>
                <a:srgbClr val="FFC000"/>
              </a:solidFill>
              <a:round/>
            </a:ln>
          </p:spPr>
        </p:sp>
        <p:sp>
          <p:nvSpPr>
            <p:cNvPr id="102" name="MainTopic"/>
            <p:cNvSpPr/>
            <p:nvPr/>
          </p:nvSpPr>
          <p:spPr>
            <a:xfrm>
              <a:off x="18726" y="18489"/>
              <a:ext cx="12147" cy="1006"/>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1" action="ppaction://hlinksldjump"/>
                </a:rPr>
                <a:t>量筒的使用和读数</a:t>
              </a:r>
              <a:endParaRPr sz="2400">
                <a:solidFill>
                  <a:srgbClr val="303030"/>
                </a:solidFill>
                <a:latin typeface="宋体" panose="02010600030101010101" pitchFamily="2" charset="-122"/>
              </a:endParaRPr>
            </a:p>
          </p:txBody>
        </p:sp>
      </p:grpSp>
      <p:grpSp>
        <p:nvGrpSpPr>
          <p:cNvPr id="9" name="组合 8"/>
          <p:cNvGrpSpPr/>
          <p:nvPr/>
        </p:nvGrpSpPr>
        <p:grpSpPr>
          <a:xfrm>
            <a:off x="7430135" y="2065020"/>
            <a:ext cx="2204720" cy="2032635"/>
            <a:chOff x="11700" y="3252"/>
            <a:chExt cx="3472" cy="3201"/>
          </a:xfrm>
        </p:grpSpPr>
        <p:sp>
          <p:nvSpPr>
            <p:cNvPr id="105" name="MMConnector"/>
            <p:cNvSpPr/>
            <p:nvPr/>
          </p:nvSpPr>
          <p:spPr>
            <a:xfrm>
              <a:off x="11700" y="4929"/>
              <a:ext cx="2319" cy="1525"/>
            </a:xfrm>
            <a:custGeom>
              <a:avLst/>
              <a:gdLst/>
              <a:ahLst/>
              <a:cxnLst/>
              <a:pathLst>
                <a:path w="945867" h="449486">
                  <a:moveTo>
                    <a:pt x="-137093" y="81289"/>
                  </a:moveTo>
                  <a:cubicBezTo>
                    <a:pt x="-153048" y="91883"/>
                    <a:pt x="-156620" y="109233"/>
                    <a:pt x="-148333" y="121290"/>
                  </a:cubicBezTo>
                  <a:cubicBezTo>
                    <a:pt x="-140047" y="133347"/>
                    <a:pt x="-122450" y="136398"/>
                    <a:pt x="-106961" y="125133"/>
                  </a:cubicBezTo>
                  <a:cubicBezTo>
                    <a:pt x="-92491" y="114608"/>
                    <a:pt x="-78020" y="104084"/>
                    <a:pt x="-63678" y="93439"/>
                  </a:cubicBezTo>
                  <a:cubicBezTo>
                    <a:pt x="-49336" y="82795"/>
                    <a:pt x="-35122" y="72031"/>
                    <a:pt x="-20966" y="61228"/>
                  </a:cubicBezTo>
                  <a:cubicBezTo>
                    <a:pt x="-6810" y="50424"/>
                    <a:pt x="7289" y="39581"/>
                    <a:pt x="21349" y="28723"/>
                  </a:cubicBezTo>
                  <a:cubicBezTo>
                    <a:pt x="35410" y="17866"/>
                    <a:pt x="49432" y="6995"/>
                    <a:pt x="63449" y="-3851"/>
                  </a:cubicBezTo>
                  <a:cubicBezTo>
                    <a:pt x="77466" y="-14697"/>
                    <a:pt x="91478" y="-25516"/>
                    <a:pt x="105516" y="-36274"/>
                  </a:cubicBezTo>
                  <a:cubicBezTo>
                    <a:pt x="119554" y="-47031"/>
                    <a:pt x="133617" y="-57726"/>
                    <a:pt x="147737" y="-68320"/>
                  </a:cubicBezTo>
                  <a:cubicBezTo>
                    <a:pt x="161856" y="-78913"/>
                    <a:pt x="176031" y="-89406"/>
                    <a:pt x="190291" y="-99758"/>
                  </a:cubicBezTo>
                  <a:cubicBezTo>
                    <a:pt x="204551" y="-110110"/>
                    <a:pt x="218897" y="-120321"/>
                    <a:pt x="233354" y="-130349"/>
                  </a:cubicBezTo>
                  <a:cubicBezTo>
                    <a:pt x="247812" y="-140377"/>
                    <a:pt x="262382" y="-150223"/>
                    <a:pt x="277088" y="-159843"/>
                  </a:cubicBezTo>
                  <a:cubicBezTo>
                    <a:pt x="291795" y="-169462"/>
                    <a:pt x="306638" y="-178856"/>
                    <a:pt x="321638" y="-187978"/>
                  </a:cubicBezTo>
                  <a:cubicBezTo>
                    <a:pt x="336638" y="-197100"/>
                    <a:pt x="351795" y="-205951"/>
                    <a:pt x="367124" y="-214486"/>
                  </a:cubicBezTo>
                  <a:cubicBezTo>
                    <a:pt x="382452" y="-223020"/>
                    <a:pt x="397953" y="-231237"/>
                    <a:pt x="413633" y="-239093"/>
                  </a:cubicBezTo>
                  <a:cubicBezTo>
                    <a:pt x="429313" y="-246950"/>
                    <a:pt x="445174" y="-254444"/>
                    <a:pt x="461215" y="-261535"/>
                  </a:cubicBezTo>
                  <a:cubicBezTo>
                    <a:pt x="477257" y="-268626"/>
                    <a:pt x="493480" y="-275313"/>
                    <a:pt x="509874" y="-281560"/>
                  </a:cubicBezTo>
                  <a:cubicBezTo>
                    <a:pt x="526268" y="-287807"/>
                    <a:pt x="542834" y="-293614"/>
                    <a:pt x="559565" y="-298951"/>
                  </a:cubicBezTo>
                  <a:cubicBezTo>
                    <a:pt x="576296" y="-304288"/>
                    <a:pt x="593191" y="-309154"/>
                    <a:pt x="610198" y="-313533"/>
                  </a:cubicBezTo>
                  <a:cubicBezTo>
                    <a:pt x="627205" y="-317913"/>
                    <a:pt x="644325" y="-321805"/>
                    <a:pt x="661643" y="-325189"/>
                  </a:cubicBezTo>
                  <a:cubicBezTo>
                    <a:pt x="678962" y="-328574"/>
                    <a:pt x="696479" y="-331452"/>
                    <a:pt x="713743" y="-333865"/>
                  </a:cubicBezTo>
                  <a:cubicBezTo>
                    <a:pt x="731007" y="-336278"/>
                    <a:pt x="748018" y="-338227"/>
                    <a:pt x="766325" y="-339568"/>
                  </a:cubicBezTo>
                  <a:cubicBezTo>
                    <a:pt x="784632" y="-340909"/>
                    <a:pt x="804236" y="-341643"/>
                    <a:pt x="823840" y="-342376"/>
                  </a:cubicBezTo>
                  <a:cubicBezTo>
                    <a:pt x="826574" y="-342478"/>
                    <a:pt x="828400" y="-344185"/>
                    <a:pt x="828400" y="-346275"/>
                  </a:cubicBezTo>
                  <a:cubicBezTo>
                    <a:pt x="828400" y="-348365"/>
                    <a:pt x="826576" y="-350171"/>
                    <a:pt x="823840" y="-350174"/>
                  </a:cubicBezTo>
                  <a:cubicBezTo>
                    <a:pt x="804055" y="-350195"/>
                    <a:pt x="784271" y="-350215"/>
                    <a:pt x="765735" y="-349619"/>
                  </a:cubicBezTo>
                  <a:cubicBezTo>
                    <a:pt x="747200" y="-349023"/>
                    <a:pt x="729914" y="-347810"/>
                    <a:pt x="712330" y="-346122"/>
                  </a:cubicBezTo>
                  <a:cubicBezTo>
                    <a:pt x="694746" y="-344433"/>
                    <a:pt x="676864" y="-342269"/>
                    <a:pt x="659138" y="-339581"/>
                  </a:cubicBezTo>
                  <a:cubicBezTo>
                    <a:pt x="641412" y="-336894"/>
                    <a:pt x="623842" y="-333683"/>
                    <a:pt x="606347" y="-329966"/>
                  </a:cubicBezTo>
                  <a:cubicBezTo>
                    <a:pt x="588851" y="-326250"/>
                    <a:pt x="571429" y="-322028"/>
                    <a:pt x="554139" y="-317315"/>
                  </a:cubicBezTo>
                  <a:cubicBezTo>
                    <a:pt x="536849" y="-312602"/>
                    <a:pt x="519692" y="-307399"/>
                    <a:pt x="502681" y="-301735"/>
                  </a:cubicBezTo>
                  <a:cubicBezTo>
                    <a:pt x="485671" y="-296072"/>
                    <a:pt x="468807" y="-289948"/>
                    <a:pt x="452107" y="-283403"/>
                  </a:cubicBezTo>
                  <a:cubicBezTo>
                    <a:pt x="435408" y="-276858"/>
                    <a:pt x="418873" y="-269891"/>
                    <a:pt x="402509" y="-262548"/>
                  </a:cubicBezTo>
                  <a:cubicBezTo>
                    <a:pt x="386144" y="-255205"/>
                    <a:pt x="369951" y="-247486"/>
                    <a:pt x="353927" y="-239440"/>
                  </a:cubicBezTo>
                  <a:cubicBezTo>
                    <a:pt x="337903" y="-231394"/>
                    <a:pt x="322049" y="-223021"/>
                    <a:pt x="306356" y="-214372"/>
                  </a:cubicBezTo>
                  <a:cubicBezTo>
                    <a:pt x="290663" y="-205723"/>
                    <a:pt x="275131" y="-196797"/>
                    <a:pt x="259745" y="-187646"/>
                  </a:cubicBezTo>
                  <a:cubicBezTo>
                    <a:pt x="244359" y="-178495"/>
                    <a:pt x="229120" y="-169118"/>
                    <a:pt x="214007" y="-159563"/>
                  </a:cubicBezTo>
                  <a:cubicBezTo>
                    <a:pt x="198895" y="-150008"/>
                    <a:pt x="183909" y="-140277"/>
                    <a:pt x="169027" y="-130414"/>
                  </a:cubicBezTo>
                  <a:cubicBezTo>
                    <a:pt x="154145" y="-120552"/>
                    <a:pt x="139366" y="-110559"/>
                    <a:pt x="124667" y="-100480"/>
                  </a:cubicBezTo>
                  <a:cubicBezTo>
                    <a:pt x="109967" y="-90401"/>
                    <a:pt x="95346" y="-80236"/>
                    <a:pt x="80778" y="-70028"/>
                  </a:cubicBezTo>
                  <a:cubicBezTo>
                    <a:pt x="66209" y="-59820"/>
                    <a:pt x="51692" y="-49569"/>
                    <a:pt x="37202" y="-39314"/>
                  </a:cubicBezTo>
                  <a:cubicBezTo>
                    <a:pt x="22712" y="-29060"/>
                    <a:pt x="8247" y="-18803"/>
                    <a:pt x="-6219" y="-8586"/>
                  </a:cubicBezTo>
                  <a:cubicBezTo>
                    <a:pt x="-20685" y="1630"/>
                    <a:pt x="-35153" y="11806"/>
                    <a:pt x="-49642" y="21916"/>
                  </a:cubicBezTo>
                  <a:cubicBezTo>
                    <a:pt x="-64131" y="32025"/>
                    <a:pt x="-78641" y="42068"/>
                    <a:pt x="-93220" y="51953"/>
                  </a:cubicBezTo>
                  <a:cubicBezTo>
                    <a:pt x="-107798" y="61837"/>
                    <a:pt x="-122446" y="71563"/>
                    <a:pt x="-137093" y="81289"/>
                  </a:cubicBezTo>
                  <a:close/>
                </a:path>
              </a:pathLst>
            </a:custGeom>
            <a:solidFill>
              <a:schemeClr val="accent4"/>
            </a:solidFill>
            <a:ln w="7600" cap="rnd">
              <a:solidFill>
                <a:srgbClr val="FFC000"/>
              </a:solidFill>
              <a:round/>
            </a:ln>
          </p:spPr>
        </p:sp>
        <p:sp>
          <p:nvSpPr>
            <p:cNvPr id="104" name="MainTopic"/>
            <p:cNvSpPr/>
            <p:nvPr/>
          </p:nvSpPr>
          <p:spPr>
            <a:xfrm>
              <a:off x="13720" y="3252"/>
              <a:ext cx="1453" cy="1006"/>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2" action="ppaction://hlinksldjump"/>
                </a:rPr>
                <a:t>密度</a:t>
              </a:r>
              <a:endParaRPr sz="2400">
                <a:solidFill>
                  <a:srgbClr val="303030"/>
                </a:solidFill>
                <a:latin typeface="宋体" panose="02010600030101010101" pitchFamily="2" charset="-122"/>
              </a:endParaRPr>
            </a:p>
          </p:txBody>
        </p:sp>
      </p:grpSp>
      <p:grpSp>
        <p:nvGrpSpPr>
          <p:cNvPr id="7" name="组合 6"/>
          <p:cNvGrpSpPr/>
          <p:nvPr/>
        </p:nvGrpSpPr>
        <p:grpSpPr>
          <a:xfrm>
            <a:off x="3159760" y="3662680"/>
            <a:ext cx="2423160" cy="1655445"/>
            <a:chOff x="4974" y="6178"/>
            <a:chExt cx="3816" cy="2607"/>
          </a:xfrm>
        </p:grpSpPr>
        <p:sp>
          <p:nvSpPr>
            <p:cNvPr id="115" name="MMConnector"/>
            <p:cNvSpPr/>
            <p:nvPr/>
          </p:nvSpPr>
          <p:spPr>
            <a:xfrm rot="21420000">
              <a:off x="7599" y="6683"/>
              <a:ext cx="1191" cy="844"/>
            </a:xfrm>
            <a:custGeom>
              <a:avLst/>
              <a:gdLst/>
              <a:ahLst/>
              <a:cxnLst/>
              <a:pathLst>
                <a:path w="826665" h="147744">
                  <a:moveTo>
                    <a:pt x="9560" y="12889"/>
                  </a:moveTo>
                  <a:cubicBezTo>
                    <a:pt x="28206" y="8520"/>
                    <a:pt x="37409" y="-6772"/>
                    <a:pt x="33705" y="-20925"/>
                  </a:cubicBezTo>
                  <a:cubicBezTo>
                    <a:pt x="30001" y="-35079"/>
                    <a:pt x="14474" y="-43949"/>
                    <a:pt x="-3909" y="-38578"/>
                  </a:cubicBezTo>
                  <a:cubicBezTo>
                    <a:pt x="-20968" y="-33593"/>
                    <a:pt x="-38028" y="-28608"/>
                    <a:pt x="-55065" y="-23602"/>
                  </a:cubicBezTo>
                  <a:cubicBezTo>
                    <a:pt x="-72102" y="-18595"/>
                    <a:pt x="-89116" y="-13565"/>
                    <a:pt x="-106124" y="-8549"/>
                  </a:cubicBezTo>
                  <a:cubicBezTo>
                    <a:pt x="-123131" y="-3533"/>
                    <a:pt x="-140132" y="1469"/>
                    <a:pt x="-157133" y="6437"/>
                  </a:cubicBezTo>
                  <a:cubicBezTo>
                    <a:pt x="-174133" y="11406"/>
                    <a:pt x="-191133" y="16339"/>
                    <a:pt x="-208141" y="21213"/>
                  </a:cubicBezTo>
                  <a:cubicBezTo>
                    <a:pt x="-225149" y="26086"/>
                    <a:pt x="-242165" y="30899"/>
                    <a:pt x="-259198" y="35628"/>
                  </a:cubicBezTo>
                  <a:cubicBezTo>
                    <a:pt x="-276230" y="40356"/>
                    <a:pt x="-293279" y="44999"/>
                    <a:pt x="-310351" y="49532"/>
                  </a:cubicBezTo>
                  <a:cubicBezTo>
                    <a:pt x="-327423" y="54066"/>
                    <a:pt x="-344518" y="58489"/>
                    <a:pt x="-361644" y="62778"/>
                  </a:cubicBezTo>
                  <a:cubicBezTo>
                    <a:pt x="-378769" y="67067"/>
                    <a:pt x="-395923" y="71221"/>
                    <a:pt x="-413113" y="75218"/>
                  </a:cubicBezTo>
                  <a:cubicBezTo>
                    <a:pt x="-430302" y="79214"/>
                    <a:pt x="-447527" y="83053"/>
                    <a:pt x="-464788" y="86712"/>
                  </a:cubicBezTo>
                  <a:cubicBezTo>
                    <a:pt x="-482049" y="90371"/>
                    <a:pt x="-499347" y="93850"/>
                    <a:pt x="-516688" y="97129"/>
                  </a:cubicBezTo>
                  <a:cubicBezTo>
                    <a:pt x="-534028" y="100408"/>
                    <a:pt x="-551411" y="103487"/>
                    <a:pt x="-568821" y="106347"/>
                  </a:cubicBezTo>
                  <a:cubicBezTo>
                    <a:pt x="-586230" y="109207"/>
                    <a:pt x="-603667" y="111849"/>
                    <a:pt x="-621184" y="114259"/>
                  </a:cubicBezTo>
                  <a:cubicBezTo>
                    <a:pt x="-638702" y="116670"/>
                    <a:pt x="-656301" y="118850"/>
                    <a:pt x="-673765" y="120776"/>
                  </a:cubicBezTo>
                  <a:cubicBezTo>
                    <a:pt x="-691229" y="122701"/>
                    <a:pt x="-708559" y="124372"/>
                    <a:pt x="-726538" y="125823"/>
                  </a:cubicBezTo>
                  <a:cubicBezTo>
                    <a:pt x="-744517" y="127274"/>
                    <a:pt x="-763146" y="128504"/>
                    <a:pt x="-779472" y="129347"/>
                  </a:cubicBezTo>
                  <a:cubicBezTo>
                    <a:pt x="-795797" y="130190"/>
                    <a:pt x="-809818" y="130645"/>
                    <a:pt x="-823840" y="131100"/>
                  </a:cubicBezTo>
                  <a:cubicBezTo>
                    <a:pt x="-826575" y="131189"/>
                    <a:pt x="-828400" y="132810"/>
                    <a:pt x="-828400" y="134900"/>
                  </a:cubicBezTo>
                  <a:cubicBezTo>
                    <a:pt x="-828400" y="136990"/>
                    <a:pt x="-826575" y="138641"/>
                    <a:pt x="-823840" y="138700"/>
                  </a:cubicBezTo>
                  <a:cubicBezTo>
                    <a:pt x="-809751" y="139005"/>
                    <a:pt x="-795662" y="139311"/>
                    <a:pt x="-779224" y="139352"/>
                  </a:cubicBezTo>
                  <a:cubicBezTo>
                    <a:pt x="-762787" y="139394"/>
                    <a:pt x="-744001" y="139171"/>
                    <a:pt x="-725844" y="138692"/>
                  </a:cubicBezTo>
                  <a:cubicBezTo>
                    <a:pt x="-707686" y="138212"/>
                    <a:pt x="-690157" y="137476"/>
                    <a:pt x="-672468" y="136490"/>
                  </a:cubicBezTo>
                  <a:cubicBezTo>
                    <a:pt x="-654779" y="135503"/>
                    <a:pt x="-636931" y="134268"/>
                    <a:pt x="-619143" y="132794"/>
                  </a:cubicBezTo>
                  <a:cubicBezTo>
                    <a:pt x="-601355" y="131321"/>
                    <a:pt x="-583628" y="129609"/>
                    <a:pt x="-565911" y="127675"/>
                  </a:cubicBezTo>
                  <a:cubicBezTo>
                    <a:pt x="-548193" y="125741"/>
                    <a:pt x="-530485" y="123585"/>
                    <a:pt x="-512807" y="121224"/>
                  </a:cubicBezTo>
                  <a:cubicBezTo>
                    <a:pt x="-495128" y="118863"/>
                    <a:pt x="-477479" y="116297"/>
                    <a:pt x="-459858" y="113548"/>
                  </a:cubicBezTo>
                  <a:cubicBezTo>
                    <a:pt x="-442237" y="110799"/>
                    <a:pt x="-424645" y="107866"/>
                    <a:pt x="-407083" y="104773"/>
                  </a:cubicBezTo>
                  <a:cubicBezTo>
                    <a:pt x="-389521" y="101680"/>
                    <a:pt x="-371991" y="98427"/>
                    <a:pt x="-354490" y="95038"/>
                  </a:cubicBezTo>
                  <a:cubicBezTo>
                    <a:pt x="-336990" y="91649"/>
                    <a:pt x="-319520" y="88125"/>
                    <a:pt x="-302078" y="84490"/>
                  </a:cubicBezTo>
                  <a:cubicBezTo>
                    <a:pt x="-284637" y="80856"/>
                    <a:pt x="-267224" y="77112"/>
                    <a:pt x="-249837" y="73285"/>
                  </a:cubicBezTo>
                  <a:cubicBezTo>
                    <a:pt x="-232451" y="69457"/>
                    <a:pt x="-215090" y="65547"/>
                    <a:pt x="-197751" y="61579"/>
                  </a:cubicBezTo>
                  <a:cubicBezTo>
                    <a:pt x="-180412" y="57612"/>
                    <a:pt x="-163095" y="53587"/>
                    <a:pt x="-145795" y="49533"/>
                  </a:cubicBezTo>
                  <a:cubicBezTo>
                    <a:pt x="-128496" y="45478"/>
                    <a:pt x="-111214" y="41394"/>
                    <a:pt x="-93944" y="37302"/>
                  </a:cubicBezTo>
                  <a:cubicBezTo>
                    <a:pt x="-76675" y="33209"/>
                    <a:pt x="-59418" y="29109"/>
                    <a:pt x="-42169" y="25039"/>
                  </a:cubicBezTo>
                  <a:cubicBezTo>
                    <a:pt x="-24921" y="20968"/>
                    <a:pt x="-7680" y="16929"/>
                    <a:pt x="9560" y="12889"/>
                  </a:cubicBezTo>
                  <a:close/>
                </a:path>
              </a:pathLst>
            </a:custGeom>
            <a:solidFill>
              <a:schemeClr val="accent4"/>
            </a:solidFill>
            <a:ln w="7600" cap="rnd">
              <a:solidFill>
                <a:srgbClr val="FFC000"/>
              </a:solidFill>
              <a:round/>
            </a:ln>
          </p:spPr>
        </p:sp>
        <p:sp>
          <p:nvSpPr>
            <p:cNvPr id="114" name="MainTopic"/>
            <p:cNvSpPr/>
            <p:nvPr/>
          </p:nvSpPr>
          <p:spPr>
            <a:xfrm>
              <a:off x="4974" y="6178"/>
              <a:ext cx="1457" cy="2607"/>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3" action="ppaction://hlinksldjump"/>
                </a:rPr>
                <a:t>天平</a:t>
              </a:r>
              <a:endParaRPr sz="2400">
                <a:solidFill>
                  <a:srgbClr val="303030"/>
                </a:solidFill>
                <a:latin typeface="宋体" panose="02010600030101010101" pitchFamily="2" charset="-122"/>
                <a:hlinkClick r:id="rId3" action="ppaction://hlinksldjump"/>
              </a:endParaRPr>
            </a:p>
            <a:p>
              <a:pPr algn="ctr">
                <a:lnSpc>
                  <a:spcPct val="100000"/>
                </a:lnSpc>
              </a:pPr>
              <a:r>
                <a:rPr sz="2400">
                  <a:solidFill>
                    <a:srgbClr val="303030"/>
                  </a:solidFill>
                  <a:latin typeface="宋体" panose="02010600030101010101" pitchFamily="2" charset="-122"/>
                  <a:hlinkClick r:id="rId3" action="ppaction://hlinksldjump"/>
                </a:rPr>
                <a:t>的使</a:t>
              </a:r>
              <a:endParaRPr sz="2400">
                <a:solidFill>
                  <a:srgbClr val="303030"/>
                </a:solidFill>
                <a:latin typeface="宋体" panose="02010600030101010101" pitchFamily="2" charset="-122"/>
                <a:hlinkClick r:id="rId3" action="ppaction://hlinksldjump"/>
              </a:endParaRPr>
            </a:p>
            <a:p>
              <a:pPr algn="ctr">
                <a:lnSpc>
                  <a:spcPct val="100000"/>
                </a:lnSpc>
              </a:pPr>
              <a:r>
                <a:rPr sz="2400">
                  <a:solidFill>
                    <a:srgbClr val="303030"/>
                  </a:solidFill>
                  <a:latin typeface="宋体" panose="02010600030101010101" pitchFamily="2" charset="-122"/>
                  <a:hlinkClick r:id="rId3" action="ppaction://hlinksldjump"/>
                </a:rPr>
                <a:t>用和</a:t>
              </a:r>
              <a:endParaRPr sz="2400">
                <a:solidFill>
                  <a:srgbClr val="303030"/>
                </a:solidFill>
                <a:latin typeface="宋体" panose="02010600030101010101" pitchFamily="2" charset="-122"/>
                <a:hlinkClick r:id="rId3" action="ppaction://hlinksldjump"/>
              </a:endParaRPr>
            </a:p>
            <a:p>
              <a:pPr algn="ctr">
                <a:lnSpc>
                  <a:spcPct val="100000"/>
                </a:lnSpc>
              </a:pPr>
              <a:r>
                <a:rPr sz="2400">
                  <a:solidFill>
                    <a:srgbClr val="303030"/>
                  </a:solidFill>
                  <a:latin typeface="宋体" panose="02010600030101010101" pitchFamily="2" charset="-122"/>
                  <a:hlinkClick r:id="rId3" action="ppaction://hlinksldjump"/>
                </a:rPr>
                <a:t>读数</a:t>
              </a:r>
              <a:endParaRPr sz="2400">
                <a:solidFill>
                  <a:srgbClr val="303030"/>
                </a:solidFill>
                <a:latin typeface="宋体" panose="02010600030101010101" pitchFamily="2" charset="-122"/>
              </a:endParaRPr>
            </a:p>
          </p:txBody>
        </p:sp>
      </p:grpSp>
      <p:grpSp>
        <p:nvGrpSpPr>
          <p:cNvPr id="3" name="组合 2"/>
          <p:cNvGrpSpPr/>
          <p:nvPr/>
        </p:nvGrpSpPr>
        <p:grpSpPr>
          <a:xfrm>
            <a:off x="2251710" y="1115695"/>
            <a:ext cx="1176655" cy="1156335"/>
            <a:chOff x="3545" y="3113"/>
            <a:chExt cx="1853" cy="1821"/>
          </a:xfrm>
        </p:grpSpPr>
        <p:sp>
          <p:nvSpPr>
            <p:cNvPr id="154" name="MMConnector"/>
            <p:cNvSpPr/>
            <p:nvPr/>
          </p:nvSpPr>
          <p:spPr>
            <a:xfrm>
              <a:off x="4784" y="4128"/>
              <a:ext cx="615" cy="806"/>
            </a:xfrm>
            <a:custGeom>
              <a:avLst/>
              <a:gdLst/>
              <a:ahLst/>
              <a:cxnLst/>
              <a:pathLst>
                <a:path w="250800" h="237500" fill="none">
                  <a:moveTo>
                    <a:pt x="125400" y="118750"/>
                  </a:moveTo>
                  <a:cubicBezTo>
                    <a:pt x="-2259" y="118750"/>
                    <a:pt x="13632" y="-118750"/>
                    <a:pt x="-125400" y="-118750"/>
                  </a:cubicBezTo>
                </a:path>
              </a:pathLst>
            </a:custGeom>
            <a:noFill/>
            <a:ln w="15200" cap="rnd">
              <a:solidFill>
                <a:srgbClr val="FFC000"/>
              </a:solidFill>
              <a:round/>
            </a:ln>
          </p:spPr>
        </p:sp>
        <p:sp>
          <p:nvSpPr>
            <p:cNvPr id="153" name="SubTopic"/>
            <p:cNvSpPr/>
            <p:nvPr/>
          </p:nvSpPr>
          <p:spPr>
            <a:xfrm>
              <a:off x="3545" y="3113"/>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4" name="组合 3"/>
          <p:cNvGrpSpPr/>
          <p:nvPr/>
        </p:nvGrpSpPr>
        <p:grpSpPr>
          <a:xfrm>
            <a:off x="1468755" y="1586230"/>
            <a:ext cx="1887855" cy="450215"/>
            <a:chOff x="2312" y="3854"/>
            <a:chExt cx="2973" cy="709"/>
          </a:xfrm>
        </p:grpSpPr>
        <p:sp>
          <p:nvSpPr>
            <p:cNvPr id="156" name="MMConnector"/>
            <p:cNvSpPr/>
            <p:nvPr/>
          </p:nvSpPr>
          <p:spPr>
            <a:xfrm>
              <a:off x="4671" y="4499"/>
              <a:ext cx="615" cy="64"/>
            </a:xfrm>
            <a:custGeom>
              <a:avLst/>
              <a:gdLst/>
              <a:ahLst/>
              <a:cxnLst/>
              <a:pathLst>
                <a:path w="250800" h="19000" fill="none">
                  <a:moveTo>
                    <a:pt x="125400" y="9500"/>
                  </a:moveTo>
                  <a:cubicBezTo>
                    <a:pt x="25080" y="9500"/>
                    <a:pt x="-50160" y="-9500"/>
                    <a:pt x="-125400" y="-9500"/>
                  </a:cubicBezTo>
                </a:path>
              </a:pathLst>
            </a:custGeom>
            <a:noFill/>
            <a:ln w="15200" cap="rnd">
              <a:solidFill>
                <a:srgbClr val="FFC000"/>
              </a:solidFill>
              <a:round/>
            </a:ln>
          </p:spPr>
        </p:sp>
        <p:sp>
          <p:nvSpPr>
            <p:cNvPr id="155" name="SubTopic"/>
            <p:cNvSpPr/>
            <p:nvPr/>
          </p:nvSpPr>
          <p:spPr>
            <a:xfrm>
              <a:off x="2312" y="3854"/>
              <a:ext cx="2121" cy="61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5" name="组合 4"/>
          <p:cNvGrpSpPr/>
          <p:nvPr/>
        </p:nvGrpSpPr>
        <p:grpSpPr>
          <a:xfrm>
            <a:off x="541655" y="2057400"/>
            <a:ext cx="2886710" cy="603250"/>
            <a:chOff x="852" y="4596"/>
            <a:chExt cx="4546" cy="950"/>
          </a:xfrm>
        </p:grpSpPr>
        <p:sp>
          <p:nvSpPr>
            <p:cNvPr id="158" name="MMConnector"/>
            <p:cNvSpPr/>
            <p:nvPr/>
          </p:nvSpPr>
          <p:spPr>
            <a:xfrm>
              <a:off x="4784" y="4870"/>
              <a:ext cx="615" cy="677"/>
            </a:xfrm>
            <a:custGeom>
              <a:avLst/>
              <a:gdLst/>
              <a:ahLst/>
              <a:cxnLst/>
              <a:pathLst>
                <a:path w="250800" h="199500" fill="none">
                  <a:moveTo>
                    <a:pt x="125400" y="-99750"/>
                  </a:moveTo>
                  <a:cubicBezTo>
                    <a:pt x="1957" y="-99750"/>
                    <a:pt x="3793" y="99750"/>
                    <a:pt x="-125400" y="99750"/>
                  </a:cubicBezTo>
                </a:path>
              </a:pathLst>
            </a:custGeom>
            <a:noFill/>
            <a:ln w="15200" cap="rnd">
              <a:solidFill>
                <a:srgbClr val="FFC000"/>
              </a:solidFill>
              <a:round/>
            </a:ln>
          </p:spPr>
        </p:sp>
        <p:sp>
          <p:nvSpPr>
            <p:cNvPr id="157" name="SubTopic"/>
            <p:cNvSpPr/>
            <p:nvPr/>
          </p:nvSpPr>
          <p:spPr>
            <a:xfrm>
              <a:off x="852" y="4596"/>
              <a:ext cx="3624" cy="61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是物体的固有属性</a:t>
              </a:r>
              <a:endParaRPr sz="2400">
                <a:solidFill>
                  <a:srgbClr val="303030"/>
                </a:solidFill>
                <a:latin typeface="宋体" panose="02010600030101010101" pitchFamily="2" charset="-122"/>
              </a:endParaRPr>
            </a:p>
          </p:txBody>
        </p:sp>
      </p:grpSp>
      <p:grpSp>
        <p:nvGrpSpPr>
          <p:cNvPr id="6" name="组合 5"/>
          <p:cNvGrpSpPr/>
          <p:nvPr/>
        </p:nvGrpSpPr>
        <p:grpSpPr>
          <a:xfrm>
            <a:off x="936625" y="2466340"/>
            <a:ext cx="2492375" cy="900430"/>
            <a:chOff x="1474" y="5240"/>
            <a:chExt cx="3925" cy="1418"/>
          </a:xfrm>
        </p:grpSpPr>
        <p:sp>
          <p:nvSpPr>
            <p:cNvPr id="160" name="MMConnector"/>
            <p:cNvSpPr/>
            <p:nvPr/>
          </p:nvSpPr>
          <p:spPr>
            <a:xfrm>
              <a:off x="4784" y="5240"/>
              <a:ext cx="615" cy="1418"/>
            </a:xfrm>
            <a:custGeom>
              <a:avLst/>
              <a:gdLst/>
              <a:ahLst/>
              <a:cxnLst/>
              <a:pathLst>
                <a:path w="250800" h="418000" fill="none">
                  <a:moveTo>
                    <a:pt x="125400" y="-209000"/>
                  </a:moveTo>
                  <a:cubicBezTo>
                    <a:pt x="-20723" y="-209000"/>
                    <a:pt x="56714" y="209000"/>
                    <a:pt x="-125400" y="209000"/>
                  </a:cubicBezTo>
                </a:path>
              </a:pathLst>
            </a:custGeom>
            <a:noFill/>
            <a:ln w="15200" cap="rnd">
              <a:solidFill>
                <a:srgbClr val="FFC000"/>
              </a:solidFill>
              <a:round/>
            </a:ln>
          </p:spPr>
        </p:sp>
        <p:sp>
          <p:nvSpPr>
            <p:cNvPr id="159" name="SubTopic"/>
            <p:cNvSpPr/>
            <p:nvPr/>
          </p:nvSpPr>
          <p:spPr>
            <a:xfrm>
              <a:off x="1474" y="5337"/>
              <a:ext cx="2986" cy="61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常考质量估测</a:t>
              </a:r>
              <a:endParaRPr sz="2400">
                <a:solidFill>
                  <a:srgbClr val="303030"/>
                </a:solidFill>
                <a:latin typeface="宋体" panose="02010600030101010101" pitchFamily="2" charset="-122"/>
              </a:endParaRPr>
            </a:p>
          </p:txBody>
        </p:sp>
      </p:grpSp>
      <p:grpSp>
        <p:nvGrpSpPr>
          <p:cNvPr id="14" name="组合 13"/>
          <p:cNvGrpSpPr/>
          <p:nvPr/>
        </p:nvGrpSpPr>
        <p:grpSpPr>
          <a:xfrm>
            <a:off x="7430135" y="3957955"/>
            <a:ext cx="1981835" cy="1310640"/>
            <a:chOff x="11700" y="6233"/>
            <a:chExt cx="3121" cy="2064"/>
          </a:xfrm>
        </p:grpSpPr>
        <p:sp>
          <p:nvSpPr>
            <p:cNvPr id="123" name="MMConnector"/>
            <p:cNvSpPr/>
            <p:nvPr/>
          </p:nvSpPr>
          <p:spPr>
            <a:xfrm>
              <a:off x="11700" y="6562"/>
              <a:ext cx="896" cy="501"/>
            </a:xfrm>
            <a:custGeom>
              <a:avLst/>
              <a:gdLst/>
              <a:ahLst/>
              <a:cxnLst/>
              <a:pathLst>
                <a:path w="826665" h="147744">
                  <a:moveTo>
                    <a:pt x="3909" y="-38577"/>
                  </a:moveTo>
                  <a:cubicBezTo>
                    <a:pt x="-14474" y="-43949"/>
                    <a:pt x="-30001" y="-35079"/>
                    <a:pt x="-33705" y="-20925"/>
                  </a:cubicBezTo>
                  <a:cubicBezTo>
                    <a:pt x="-37409" y="-6772"/>
                    <a:pt x="-28206" y="8520"/>
                    <a:pt x="-9559" y="12889"/>
                  </a:cubicBezTo>
                  <a:cubicBezTo>
                    <a:pt x="7681" y="16929"/>
                    <a:pt x="24921" y="20968"/>
                    <a:pt x="42169" y="25039"/>
                  </a:cubicBezTo>
                  <a:cubicBezTo>
                    <a:pt x="59418" y="29109"/>
                    <a:pt x="76675" y="33209"/>
                    <a:pt x="93944" y="37302"/>
                  </a:cubicBezTo>
                  <a:cubicBezTo>
                    <a:pt x="111214" y="41394"/>
                    <a:pt x="128496" y="45478"/>
                    <a:pt x="145795" y="49533"/>
                  </a:cubicBezTo>
                  <a:cubicBezTo>
                    <a:pt x="163095" y="53587"/>
                    <a:pt x="180412" y="57612"/>
                    <a:pt x="197751" y="61579"/>
                  </a:cubicBezTo>
                  <a:cubicBezTo>
                    <a:pt x="215090" y="65547"/>
                    <a:pt x="232451" y="69457"/>
                    <a:pt x="249838" y="73285"/>
                  </a:cubicBezTo>
                  <a:cubicBezTo>
                    <a:pt x="267224" y="77112"/>
                    <a:pt x="284637" y="80856"/>
                    <a:pt x="302078" y="84490"/>
                  </a:cubicBezTo>
                  <a:cubicBezTo>
                    <a:pt x="319520" y="88125"/>
                    <a:pt x="336990" y="91649"/>
                    <a:pt x="354490" y="95038"/>
                  </a:cubicBezTo>
                  <a:cubicBezTo>
                    <a:pt x="371991" y="98427"/>
                    <a:pt x="389522" y="101680"/>
                    <a:pt x="407083" y="104773"/>
                  </a:cubicBezTo>
                  <a:cubicBezTo>
                    <a:pt x="424645" y="107866"/>
                    <a:pt x="442237" y="110799"/>
                    <a:pt x="459858" y="113548"/>
                  </a:cubicBezTo>
                  <a:cubicBezTo>
                    <a:pt x="477479" y="116297"/>
                    <a:pt x="495128" y="118863"/>
                    <a:pt x="512807" y="121224"/>
                  </a:cubicBezTo>
                  <a:cubicBezTo>
                    <a:pt x="530485" y="123585"/>
                    <a:pt x="548193" y="125741"/>
                    <a:pt x="565911" y="127675"/>
                  </a:cubicBezTo>
                  <a:cubicBezTo>
                    <a:pt x="583628" y="129609"/>
                    <a:pt x="601355" y="131321"/>
                    <a:pt x="619143" y="132794"/>
                  </a:cubicBezTo>
                  <a:cubicBezTo>
                    <a:pt x="636931" y="134268"/>
                    <a:pt x="654779" y="135503"/>
                    <a:pt x="672468" y="136490"/>
                  </a:cubicBezTo>
                  <a:cubicBezTo>
                    <a:pt x="690157" y="137476"/>
                    <a:pt x="707687" y="138212"/>
                    <a:pt x="725844" y="138692"/>
                  </a:cubicBezTo>
                  <a:cubicBezTo>
                    <a:pt x="744002" y="139171"/>
                    <a:pt x="762787" y="139394"/>
                    <a:pt x="779225" y="139352"/>
                  </a:cubicBezTo>
                  <a:cubicBezTo>
                    <a:pt x="795662" y="139311"/>
                    <a:pt x="809751" y="139005"/>
                    <a:pt x="823840" y="138700"/>
                  </a:cubicBezTo>
                  <a:cubicBezTo>
                    <a:pt x="826575" y="138641"/>
                    <a:pt x="828400" y="136990"/>
                    <a:pt x="828400" y="134900"/>
                  </a:cubicBezTo>
                  <a:cubicBezTo>
                    <a:pt x="828400" y="132810"/>
                    <a:pt x="826575" y="131189"/>
                    <a:pt x="823840" y="131100"/>
                  </a:cubicBezTo>
                  <a:cubicBezTo>
                    <a:pt x="809818" y="130645"/>
                    <a:pt x="795797" y="130190"/>
                    <a:pt x="779472" y="129347"/>
                  </a:cubicBezTo>
                  <a:cubicBezTo>
                    <a:pt x="763147" y="128504"/>
                    <a:pt x="744518" y="127274"/>
                    <a:pt x="726538" y="125823"/>
                  </a:cubicBezTo>
                  <a:cubicBezTo>
                    <a:pt x="708559" y="124372"/>
                    <a:pt x="691229" y="122701"/>
                    <a:pt x="673765" y="120776"/>
                  </a:cubicBezTo>
                  <a:cubicBezTo>
                    <a:pt x="656301" y="118850"/>
                    <a:pt x="638702" y="116670"/>
                    <a:pt x="621185" y="114259"/>
                  </a:cubicBezTo>
                  <a:cubicBezTo>
                    <a:pt x="603667" y="111849"/>
                    <a:pt x="586231" y="109207"/>
                    <a:pt x="568821" y="106347"/>
                  </a:cubicBezTo>
                  <a:cubicBezTo>
                    <a:pt x="551411" y="103487"/>
                    <a:pt x="534028" y="100408"/>
                    <a:pt x="516688" y="97129"/>
                  </a:cubicBezTo>
                  <a:cubicBezTo>
                    <a:pt x="499347" y="93850"/>
                    <a:pt x="482049" y="90371"/>
                    <a:pt x="464788" y="86712"/>
                  </a:cubicBezTo>
                  <a:cubicBezTo>
                    <a:pt x="447527" y="83053"/>
                    <a:pt x="430303" y="79214"/>
                    <a:pt x="413113" y="75218"/>
                  </a:cubicBezTo>
                  <a:cubicBezTo>
                    <a:pt x="395924" y="71221"/>
                    <a:pt x="378769" y="67067"/>
                    <a:pt x="361644" y="62778"/>
                  </a:cubicBezTo>
                  <a:cubicBezTo>
                    <a:pt x="344519" y="58489"/>
                    <a:pt x="327423" y="54066"/>
                    <a:pt x="310351" y="49532"/>
                  </a:cubicBezTo>
                  <a:cubicBezTo>
                    <a:pt x="293279" y="44999"/>
                    <a:pt x="276230" y="40356"/>
                    <a:pt x="259198" y="35628"/>
                  </a:cubicBezTo>
                  <a:cubicBezTo>
                    <a:pt x="242165" y="30900"/>
                    <a:pt x="225149" y="26086"/>
                    <a:pt x="208141" y="21213"/>
                  </a:cubicBezTo>
                  <a:cubicBezTo>
                    <a:pt x="191133" y="16339"/>
                    <a:pt x="174133" y="11406"/>
                    <a:pt x="157133" y="6437"/>
                  </a:cubicBezTo>
                  <a:cubicBezTo>
                    <a:pt x="140132" y="1469"/>
                    <a:pt x="123131" y="-3533"/>
                    <a:pt x="106124" y="-8549"/>
                  </a:cubicBezTo>
                  <a:cubicBezTo>
                    <a:pt x="89116" y="-13565"/>
                    <a:pt x="72102" y="-18595"/>
                    <a:pt x="55065" y="-23602"/>
                  </a:cubicBezTo>
                  <a:cubicBezTo>
                    <a:pt x="38028" y="-28608"/>
                    <a:pt x="20969" y="-33593"/>
                    <a:pt x="3909" y="-38577"/>
                  </a:cubicBezTo>
                  <a:close/>
                </a:path>
              </a:pathLst>
            </a:custGeom>
            <a:solidFill>
              <a:schemeClr val="accent4"/>
            </a:solidFill>
            <a:ln w="7600" cap="rnd">
              <a:solidFill>
                <a:srgbClr val="FFC000"/>
              </a:solidFill>
              <a:round/>
            </a:ln>
          </p:spPr>
        </p:sp>
        <p:sp>
          <p:nvSpPr>
            <p:cNvPr id="122" name="MainTopic"/>
            <p:cNvSpPr/>
            <p:nvPr/>
          </p:nvSpPr>
          <p:spPr>
            <a:xfrm>
              <a:off x="12539" y="6233"/>
              <a:ext cx="2283" cy="2065"/>
            </a:xfrm>
            <a:custGeom>
              <a:avLst/>
              <a:gdLst>
                <a:gd name="rtl" fmla="*/ 135280 w 881600"/>
                <a:gd name="rtt" fmla="*/ 71440 h 463600"/>
                <a:gd name="rtr" fmla="*/ 743280 w 881600"/>
                <a:gd name="rtb" fmla="*/ 405840 h 463600"/>
              </a:gdLst>
              <a:ahLst/>
              <a:cxnLst/>
              <a:rect l="rtl" t="rtt" r="rtr" b="rtb"/>
              <a:pathLst>
                <a:path w="881600" h="463600">
                  <a:moveTo>
                    <a:pt x="30400" y="0"/>
                  </a:moveTo>
                  <a:lnTo>
                    <a:pt x="851200" y="0"/>
                  </a:lnTo>
                  <a:cubicBezTo>
                    <a:pt x="867981" y="0"/>
                    <a:pt x="881600" y="13619"/>
                    <a:pt x="881600" y="30400"/>
                  </a:cubicBezTo>
                  <a:lnTo>
                    <a:pt x="881600" y="433200"/>
                  </a:lnTo>
                  <a:cubicBezTo>
                    <a:pt x="881600" y="449981"/>
                    <a:pt x="867981" y="463600"/>
                    <a:pt x="8512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FFC000"/>
              </a:solidFill>
              <a:round/>
            </a:ln>
          </p:spPr>
          <p:txBody>
            <a:bodyPr wrap="square" lIns="0" tIns="0" rIns="0" bIns="22500" rtlCol="0" anchor="ctr"/>
            <a:p>
              <a:pPr algn="l"/>
              <a:r>
                <a:rPr sz="2400">
                  <a:solidFill>
                    <a:srgbClr val="303030"/>
                  </a:solidFill>
                  <a:latin typeface="宋体" panose="02010600030101010101" pitchFamily="2" charset="-122"/>
                </a:rPr>
                <a:t>测量物体的密度</a:t>
              </a:r>
              <a:endParaRPr sz="2400">
                <a:solidFill>
                  <a:srgbClr val="303030"/>
                </a:solidFill>
                <a:latin typeface="宋体" panose="02010600030101010101" pitchFamily="2" charset="-122"/>
              </a:endParaRPr>
            </a:p>
          </p:txBody>
        </p:sp>
      </p:grpSp>
      <p:grpSp>
        <p:nvGrpSpPr>
          <p:cNvPr id="10" name="组合 9"/>
          <p:cNvGrpSpPr/>
          <p:nvPr/>
        </p:nvGrpSpPr>
        <p:grpSpPr>
          <a:xfrm>
            <a:off x="9830435" y="1483995"/>
            <a:ext cx="787400" cy="1156335"/>
            <a:chOff x="15480" y="2337"/>
            <a:chExt cx="1240" cy="1821"/>
          </a:xfrm>
        </p:grpSpPr>
        <p:sp>
          <p:nvSpPr>
            <p:cNvPr id="131" name="MMConnector"/>
            <p:cNvSpPr/>
            <p:nvPr/>
          </p:nvSpPr>
          <p:spPr>
            <a:xfrm>
              <a:off x="15480" y="3352"/>
              <a:ext cx="615" cy="806"/>
            </a:xfrm>
            <a:custGeom>
              <a:avLst/>
              <a:gdLst/>
              <a:ahLst/>
              <a:cxnLst/>
              <a:pathLst>
                <a:path w="250800" h="237500" fill="none">
                  <a:moveTo>
                    <a:pt x="-125400" y="118750"/>
                  </a:moveTo>
                  <a:cubicBezTo>
                    <a:pt x="2259" y="118750"/>
                    <a:pt x="-13632" y="-118750"/>
                    <a:pt x="125400" y="-118750"/>
                  </a:cubicBezTo>
                </a:path>
              </a:pathLst>
            </a:custGeom>
            <a:noFill/>
            <a:ln w="15200" cap="rnd">
              <a:solidFill>
                <a:srgbClr val="FFC000"/>
              </a:solidFill>
              <a:round/>
            </a:ln>
          </p:spPr>
        </p:sp>
        <p:sp>
          <p:nvSpPr>
            <p:cNvPr id="130" name="SubTopic"/>
            <p:cNvSpPr/>
            <p:nvPr/>
          </p:nvSpPr>
          <p:spPr>
            <a:xfrm>
              <a:off x="15788" y="2337"/>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11" name="组合 10"/>
          <p:cNvGrpSpPr/>
          <p:nvPr/>
        </p:nvGrpSpPr>
        <p:grpSpPr>
          <a:xfrm>
            <a:off x="9830435" y="1954530"/>
            <a:ext cx="1744980" cy="449580"/>
            <a:chOff x="15480" y="3078"/>
            <a:chExt cx="2748" cy="708"/>
          </a:xfrm>
        </p:grpSpPr>
        <p:sp>
          <p:nvSpPr>
            <p:cNvPr id="133" name="MMConnector"/>
            <p:cNvSpPr/>
            <p:nvPr/>
          </p:nvSpPr>
          <p:spPr>
            <a:xfrm>
              <a:off x="15480" y="3722"/>
              <a:ext cx="615" cy="64"/>
            </a:xfrm>
            <a:custGeom>
              <a:avLst/>
              <a:gdLst/>
              <a:ahLst/>
              <a:cxnLst/>
              <a:pathLst>
                <a:path w="250800" h="19000" fill="none">
                  <a:moveTo>
                    <a:pt x="-125400" y="9500"/>
                  </a:moveTo>
                  <a:cubicBezTo>
                    <a:pt x="-25080" y="9500"/>
                    <a:pt x="50160" y="-9500"/>
                    <a:pt x="125400" y="-9500"/>
                  </a:cubicBezTo>
                </a:path>
              </a:pathLst>
            </a:custGeom>
            <a:noFill/>
            <a:ln w="15200" cap="rnd">
              <a:solidFill>
                <a:srgbClr val="FFC000"/>
              </a:solidFill>
              <a:round/>
            </a:ln>
          </p:spPr>
        </p:sp>
        <p:sp>
          <p:nvSpPr>
            <p:cNvPr id="132" name="SubTopic"/>
            <p:cNvSpPr/>
            <p:nvPr/>
          </p:nvSpPr>
          <p:spPr>
            <a:xfrm>
              <a:off x="15788" y="3078"/>
              <a:ext cx="2440" cy="61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12" name="组合 11"/>
          <p:cNvGrpSpPr/>
          <p:nvPr/>
        </p:nvGrpSpPr>
        <p:grpSpPr>
          <a:xfrm>
            <a:off x="9830435" y="2425065"/>
            <a:ext cx="787400" cy="603250"/>
            <a:chOff x="15480" y="3819"/>
            <a:chExt cx="1240" cy="950"/>
          </a:xfrm>
        </p:grpSpPr>
        <p:sp>
          <p:nvSpPr>
            <p:cNvPr id="135" name="MMConnector"/>
            <p:cNvSpPr/>
            <p:nvPr/>
          </p:nvSpPr>
          <p:spPr>
            <a:xfrm>
              <a:off x="15480" y="4093"/>
              <a:ext cx="615" cy="677"/>
            </a:xfrm>
            <a:custGeom>
              <a:avLst/>
              <a:gdLst/>
              <a:ahLst/>
              <a:cxnLst/>
              <a:pathLst>
                <a:path w="250800" h="199500" fill="none">
                  <a:moveTo>
                    <a:pt x="-125400" y="-99750"/>
                  </a:moveTo>
                  <a:cubicBezTo>
                    <a:pt x="-1957" y="-99750"/>
                    <a:pt x="-3793" y="99750"/>
                    <a:pt x="125400" y="99750"/>
                  </a:cubicBezTo>
                </a:path>
              </a:pathLst>
            </a:custGeom>
            <a:noFill/>
            <a:ln w="15200" cap="rnd">
              <a:solidFill>
                <a:srgbClr val="FFC000"/>
              </a:solidFill>
              <a:round/>
            </a:ln>
          </p:spPr>
        </p:sp>
        <p:sp>
          <p:nvSpPr>
            <p:cNvPr id="134" name="SubTopic"/>
            <p:cNvSpPr/>
            <p:nvPr/>
          </p:nvSpPr>
          <p:spPr>
            <a:xfrm>
              <a:off x="15788" y="3819"/>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公式</a:t>
              </a:r>
              <a:endParaRPr sz="2400">
                <a:solidFill>
                  <a:srgbClr val="303030"/>
                </a:solidFill>
                <a:latin typeface="宋体" panose="02010600030101010101" pitchFamily="2" charset="-122"/>
              </a:endParaRPr>
            </a:p>
          </p:txBody>
        </p:sp>
      </p:grpSp>
      <p:grpSp>
        <p:nvGrpSpPr>
          <p:cNvPr id="13" name="组合 12"/>
          <p:cNvGrpSpPr/>
          <p:nvPr/>
        </p:nvGrpSpPr>
        <p:grpSpPr>
          <a:xfrm>
            <a:off x="9830435" y="2834640"/>
            <a:ext cx="1165860" cy="900430"/>
            <a:chOff x="15480" y="4464"/>
            <a:chExt cx="1836" cy="1418"/>
          </a:xfrm>
        </p:grpSpPr>
        <p:sp>
          <p:nvSpPr>
            <p:cNvPr id="137" name="MMConnector"/>
            <p:cNvSpPr/>
            <p:nvPr/>
          </p:nvSpPr>
          <p:spPr>
            <a:xfrm>
              <a:off x="15480" y="4464"/>
              <a:ext cx="615" cy="1418"/>
            </a:xfrm>
            <a:custGeom>
              <a:avLst/>
              <a:gdLst/>
              <a:ahLst/>
              <a:cxnLst/>
              <a:pathLst>
                <a:path w="250800" h="418000" fill="none">
                  <a:moveTo>
                    <a:pt x="-125400" y="-209000"/>
                  </a:moveTo>
                  <a:cubicBezTo>
                    <a:pt x="20723" y="-209000"/>
                    <a:pt x="-56714" y="209000"/>
                    <a:pt x="125400" y="209000"/>
                  </a:cubicBezTo>
                </a:path>
              </a:pathLst>
            </a:custGeom>
            <a:noFill/>
            <a:ln w="15200" cap="rnd">
              <a:solidFill>
                <a:srgbClr val="FFC000"/>
              </a:solidFill>
              <a:round/>
            </a:ln>
          </p:spPr>
        </p:sp>
        <p:sp>
          <p:nvSpPr>
            <p:cNvPr id="136" name="SubTopic"/>
            <p:cNvSpPr/>
            <p:nvPr/>
          </p:nvSpPr>
          <p:spPr>
            <a:xfrm>
              <a:off x="15788" y="4560"/>
              <a:ext cx="1528" cy="61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物理意义</a:t>
              </a:r>
              <a:endParaRPr sz="2400">
                <a:solidFill>
                  <a:srgbClr val="303030"/>
                </a:solidFill>
                <a:latin typeface="宋体" panose="02010600030101010101" pitchFamily="2" charset="-122"/>
              </a:endParaRPr>
            </a:p>
          </p:txBody>
        </p:sp>
      </p:grpSp>
      <p:grpSp>
        <p:nvGrpSpPr>
          <p:cNvPr id="15" name="组合 14"/>
          <p:cNvGrpSpPr/>
          <p:nvPr/>
        </p:nvGrpSpPr>
        <p:grpSpPr>
          <a:xfrm>
            <a:off x="9634220" y="3644900"/>
            <a:ext cx="787400" cy="1023620"/>
            <a:chOff x="15171" y="5740"/>
            <a:chExt cx="1240" cy="1612"/>
          </a:xfrm>
        </p:grpSpPr>
        <p:sp>
          <p:nvSpPr>
            <p:cNvPr id="143" name="MMConnector"/>
            <p:cNvSpPr/>
            <p:nvPr/>
          </p:nvSpPr>
          <p:spPr>
            <a:xfrm>
              <a:off x="15171" y="6686"/>
              <a:ext cx="615" cy="667"/>
            </a:xfrm>
            <a:custGeom>
              <a:avLst/>
              <a:gdLst/>
              <a:ahLst/>
              <a:cxnLst/>
              <a:pathLst>
                <a:path w="250800" h="196650" fill="none">
                  <a:moveTo>
                    <a:pt x="-125400" y="98325"/>
                  </a:moveTo>
                  <a:cubicBezTo>
                    <a:pt x="-2277" y="98325"/>
                    <a:pt x="-3047" y="-98325"/>
                    <a:pt x="125400" y="-98325"/>
                  </a:cubicBezTo>
                </a:path>
              </a:pathLst>
            </a:custGeom>
            <a:noFill/>
            <a:ln w="15200" cap="rnd">
              <a:solidFill>
                <a:srgbClr val="FFC000"/>
              </a:solidFill>
              <a:round/>
            </a:ln>
          </p:spPr>
        </p:sp>
        <p:sp>
          <p:nvSpPr>
            <p:cNvPr id="142" name="SubTopic"/>
            <p:cNvSpPr/>
            <p:nvPr/>
          </p:nvSpPr>
          <p:spPr>
            <a:xfrm>
              <a:off x="15479" y="5740"/>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固体</a:t>
              </a:r>
              <a:endParaRPr sz="2400">
                <a:solidFill>
                  <a:srgbClr val="303030"/>
                </a:solidFill>
                <a:latin typeface="宋体" panose="02010600030101010101" pitchFamily="2" charset="-122"/>
              </a:endParaRPr>
            </a:p>
          </p:txBody>
        </p:sp>
      </p:grpSp>
      <p:grpSp>
        <p:nvGrpSpPr>
          <p:cNvPr id="16" name="组合 15"/>
          <p:cNvGrpSpPr/>
          <p:nvPr/>
        </p:nvGrpSpPr>
        <p:grpSpPr>
          <a:xfrm>
            <a:off x="9634220" y="4115435"/>
            <a:ext cx="787400" cy="412115"/>
            <a:chOff x="15171" y="6481"/>
            <a:chExt cx="1240" cy="649"/>
          </a:xfrm>
        </p:grpSpPr>
        <p:sp>
          <p:nvSpPr>
            <p:cNvPr id="145" name="MMConnector"/>
            <p:cNvSpPr/>
            <p:nvPr/>
          </p:nvSpPr>
          <p:spPr>
            <a:xfrm>
              <a:off x="15171" y="7056"/>
              <a:ext cx="615" cy="74"/>
            </a:xfrm>
            <a:custGeom>
              <a:avLst/>
              <a:gdLst/>
              <a:ahLst/>
              <a:cxnLst/>
              <a:pathLst>
                <a:path w="250800" h="21850" fill="none">
                  <a:moveTo>
                    <a:pt x="-125400" y="-10925"/>
                  </a:moveTo>
                  <a:cubicBezTo>
                    <a:pt x="-25080" y="-10925"/>
                    <a:pt x="50160" y="10925"/>
                    <a:pt x="125400" y="10925"/>
                  </a:cubicBezTo>
                </a:path>
              </a:pathLst>
            </a:custGeom>
            <a:noFill/>
            <a:ln w="15200" cap="rnd">
              <a:solidFill>
                <a:srgbClr val="FFC000"/>
              </a:solidFill>
              <a:round/>
            </a:ln>
          </p:spPr>
        </p:sp>
        <p:sp>
          <p:nvSpPr>
            <p:cNvPr id="144" name="SubTopic"/>
            <p:cNvSpPr/>
            <p:nvPr/>
          </p:nvSpPr>
          <p:spPr>
            <a:xfrm>
              <a:off x="15479" y="6481"/>
              <a:ext cx="932"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液体</a:t>
              </a:r>
              <a:endParaRPr sz="2400">
                <a:solidFill>
                  <a:srgbClr val="303030"/>
                </a:solidFill>
                <a:latin typeface="宋体" panose="02010600030101010101" pitchFamily="2" charset="-122"/>
              </a:endParaRPr>
            </a:p>
          </p:txBody>
        </p:sp>
      </p:grpSp>
      <p:grpSp>
        <p:nvGrpSpPr>
          <p:cNvPr id="18" name="组合 17"/>
          <p:cNvGrpSpPr/>
          <p:nvPr/>
        </p:nvGrpSpPr>
        <p:grpSpPr>
          <a:xfrm>
            <a:off x="7430135" y="4912360"/>
            <a:ext cx="3566160" cy="1492885"/>
            <a:chOff x="11700" y="7736"/>
            <a:chExt cx="5616" cy="2351"/>
          </a:xfrm>
        </p:grpSpPr>
        <p:sp>
          <p:nvSpPr>
            <p:cNvPr id="147" name="MMConnector"/>
            <p:cNvSpPr/>
            <p:nvPr/>
          </p:nvSpPr>
          <p:spPr>
            <a:xfrm>
              <a:off x="11700" y="7736"/>
              <a:ext cx="2510" cy="2351"/>
            </a:xfrm>
            <a:custGeom>
              <a:avLst/>
              <a:gdLst/>
              <a:ahLst/>
              <a:cxnLst/>
              <a:pathLst>
                <a:path w="1023773" h="692916">
                  <a:moveTo>
                    <a:pt x="-181892" y="-231287"/>
                  </a:moveTo>
                  <a:cubicBezTo>
                    <a:pt x="-195620" y="-244642"/>
                    <a:pt x="-213467" y="-244141"/>
                    <a:pt x="-223390" y="-233390"/>
                  </a:cubicBezTo>
                  <a:cubicBezTo>
                    <a:pt x="-233312" y="-222639"/>
                    <a:pt x="-232170" y="-205050"/>
                    <a:pt x="-217974" y="-192194"/>
                  </a:cubicBezTo>
                  <a:cubicBezTo>
                    <a:pt x="-205012" y="-180455"/>
                    <a:pt x="-192049" y="-168715"/>
                    <a:pt x="-179254" y="-156744"/>
                  </a:cubicBezTo>
                  <a:cubicBezTo>
                    <a:pt x="-166458" y="-144773"/>
                    <a:pt x="-153830" y="-132569"/>
                    <a:pt x="-141289" y="-120245"/>
                  </a:cubicBezTo>
                  <a:cubicBezTo>
                    <a:pt x="-128749" y="-107920"/>
                    <a:pt x="-116296" y="-95476"/>
                    <a:pt x="-103915" y="-82927"/>
                  </a:cubicBezTo>
                  <a:cubicBezTo>
                    <a:pt x="-91534" y="-70378"/>
                    <a:pt x="-79225" y="-57724"/>
                    <a:pt x="-66954" y="-45006"/>
                  </a:cubicBezTo>
                  <a:cubicBezTo>
                    <a:pt x="-54684" y="-32287"/>
                    <a:pt x="-42451" y="-19504"/>
                    <a:pt x="-30227" y="-6686"/>
                  </a:cubicBezTo>
                  <a:cubicBezTo>
                    <a:pt x="-18002" y="6132"/>
                    <a:pt x="-5786" y="18984"/>
                    <a:pt x="6454" y="31838"/>
                  </a:cubicBezTo>
                  <a:cubicBezTo>
                    <a:pt x="18694" y="44691"/>
                    <a:pt x="30957" y="57546"/>
                    <a:pt x="43276" y="70370"/>
                  </a:cubicBezTo>
                  <a:cubicBezTo>
                    <a:pt x="55595" y="83194"/>
                    <a:pt x="67970" y="95987"/>
                    <a:pt x="80432" y="108716"/>
                  </a:cubicBezTo>
                  <a:cubicBezTo>
                    <a:pt x="92894" y="121444"/>
                    <a:pt x="105444" y="134107"/>
                    <a:pt x="118113" y="146669"/>
                  </a:cubicBezTo>
                  <a:cubicBezTo>
                    <a:pt x="130783" y="159232"/>
                    <a:pt x="143572" y="171693"/>
                    <a:pt x="156513" y="184013"/>
                  </a:cubicBezTo>
                  <a:cubicBezTo>
                    <a:pt x="169454" y="196334"/>
                    <a:pt x="182547" y="208514"/>
                    <a:pt x="195821" y="220511"/>
                  </a:cubicBezTo>
                  <a:cubicBezTo>
                    <a:pt x="209095" y="232507"/>
                    <a:pt x="222551" y="244320"/>
                    <a:pt x="236217" y="255901"/>
                  </a:cubicBezTo>
                  <a:cubicBezTo>
                    <a:pt x="249883" y="267482"/>
                    <a:pt x="263760" y="278831"/>
                    <a:pt x="277870" y="289896"/>
                  </a:cubicBezTo>
                  <a:cubicBezTo>
                    <a:pt x="291980" y="300961"/>
                    <a:pt x="306325" y="311742"/>
                    <a:pt x="320922" y="322181"/>
                  </a:cubicBezTo>
                  <a:cubicBezTo>
                    <a:pt x="335518" y="332621"/>
                    <a:pt x="350368" y="342719"/>
                    <a:pt x="365479" y="352417"/>
                  </a:cubicBezTo>
                  <a:cubicBezTo>
                    <a:pt x="380591" y="362115"/>
                    <a:pt x="395965" y="371412"/>
                    <a:pt x="411600" y="380249"/>
                  </a:cubicBezTo>
                  <a:cubicBezTo>
                    <a:pt x="427236" y="389086"/>
                    <a:pt x="443133" y="397462"/>
                    <a:pt x="459280" y="405323"/>
                  </a:cubicBezTo>
                  <a:cubicBezTo>
                    <a:pt x="475426" y="413184"/>
                    <a:pt x="491822" y="420528"/>
                    <a:pt x="508441" y="427310"/>
                  </a:cubicBezTo>
                  <a:cubicBezTo>
                    <a:pt x="525059" y="434092"/>
                    <a:pt x="541902" y="440311"/>
                    <a:pt x="558933" y="445933"/>
                  </a:cubicBezTo>
                  <a:cubicBezTo>
                    <a:pt x="575965" y="451554"/>
                    <a:pt x="593185" y="456579"/>
                    <a:pt x="610545" y="460991"/>
                  </a:cubicBezTo>
                  <a:cubicBezTo>
                    <a:pt x="627905" y="465404"/>
                    <a:pt x="645405" y="469205"/>
                    <a:pt x="663020" y="472382"/>
                  </a:cubicBezTo>
                  <a:cubicBezTo>
                    <a:pt x="680634" y="475560"/>
                    <a:pt x="698364" y="478112"/>
                    <a:pt x="716081" y="480105"/>
                  </a:cubicBezTo>
                  <a:cubicBezTo>
                    <a:pt x="733799" y="482098"/>
                    <a:pt x="751505" y="483531"/>
                    <a:pt x="769463" y="484252"/>
                  </a:cubicBezTo>
                  <a:cubicBezTo>
                    <a:pt x="787421" y="484973"/>
                    <a:pt x="805630" y="484982"/>
                    <a:pt x="823840" y="484991"/>
                  </a:cubicBezTo>
                  <a:cubicBezTo>
                    <a:pt x="826576" y="484993"/>
                    <a:pt x="828400" y="483265"/>
                    <a:pt x="828400" y="481175"/>
                  </a:cubicBezTo>
                  <a:cubicBezTo>
                    <a:pt x="828400" y="479085"/>
                    <a:pt x="826574" y="477456"/>
                    <a:pt x="823840" y="477359"/>
                  </a:cubicBezTo>
                  <a:cubicBezTo>
                    <a:pt x="805811" y="476719"/>
                    <a:pt x="787782" y="476080"/>
                    <a:pt x="770061" y="474739"/>
                  </a:cubicBezTo>
                  <a:cubicBezTo>
                    <a:pt x="752339" y="473399"/>
                    <a:pt x="734925" y="471357"/>
                    <a:pt x="717543" y="468769"/>
                  </a:cubicBezTo>
                  <a:cubicBezTo>
                    <a:pt x="700161" y="466181"/>
                    <a:pt x="682812" y="463048"/>
                    <a:pt x="665622" y="459311"/>
                  </a:cubicBezTo>
                  <a:cubicBezTo>
                    <a:pt x="648433" y="455573"/>
                    <a:pt x="631404" y="451231"/>
                    <a:pt x="614555" y="446302"/>
                  </a:cubicBezTo>
                  <a:cubicBezTo>
                    <a:pt x="597705" y="441372"/>
                    <a:pt x="581035" y="435855"/>
                    <a:pt x="564588" y="429767"/>
                  </a:cubicBezTo>
                  <a:cubicBezTo>
                    <a:pt x="548140" y="423680"/>
                    <a:pt x="531915" y="417021"/>
                    <a:pt x="515938" y="409825"/>
                  </a:cubicBezTo>
                  <a:cubicBezTo>
                    <a:pt x="499961" y="402630"/>
                    <a:pt x="484232" y="394898"/>
                    <a:pt x="468768" y="386675"/>
                  </a:cubicBezTo>
                  <a:cubicBezTo>
                    <a:pt x="453305" y="378452"/>
                    <a:pt x="438106" y="369737"/>
                    <a:pt x="423178" y="360582"/>
                  </a:cubicBezTo>
                  <a:cubicBezTo>
                    <a:pt x="408249" y="351427"/>
                    <a:pt x="393590" y="341832"/>
                    <a:pt x="379195" y="331851"/>
                  </a:cubicBezTo>
                  <a:cubicBezTo>
                    <a:pt x="364800" y="321870"/>
                    <a:pt x="350669" y="311504"/>
                    <a:pt x="336786" y="300806"/>
                  </a:cubicBezTo>
                  <a:cubicBezTo>
                    <a:pt x="322903" y="290108"/>
                    <a:pt x="309269" y="279079"/>
                    <a:pt x="295861" y="267769"/>
                  </a:cubicBezTo>
                  <a:cubicBezTo>
                    <a:pt x="282453" y="256460"/>
                    <a:pt x="269271" y="244870"/>
                    <a:pt x="256288" y="233047"/>
                  </a:cubicBezTo>
                  <a:cubicBezTo>
                    <a:pt x="243306" y="221224"/>
                    <a:pt x="230523" y="209168"/>
                    <a:pt x="217908" y="196923"/>
                  </a:cubicBezTo>
                  <a:cubicBezTo>
                    <a:pt x="205294" y="184677"/>
                    <a:pt x="192849" y="172242"/>
                    <a:pt x="180540" y="159656"/>
                  </a:cubicBezTo>
                  <a:cubicBezTo>
                    <a:pt x="168231" y="147070"/>
                    <a:pt x="156059" y="134333"/>
                    <a:pt x="143990" y="121481"/>
                  </a:cubicBezTo>
                  <a:cubicBezTo>
                    <a:pt x="131922" y="108628"/>
                    <a:pt x="119956" y="95661"/>
                    <a:pt x="108060" y="82610"/>
                  </a:cubicBezTo>
                  <a:cubicBezTo>
                    <a:pt x="96164" y="69559"/>
                    <a:pt x="84337" y="56425"/>
                    <a:pt x="72545" y="43239"/>
                  </a:cubicBezTo>
                  <a:cubicBezTo>
                    <a:pt x="60753" y="30052"/>
                    <a:pt x="48996" y="16813"/>
                    <a:pt x="37240" y="3551"/>
                  </a:cubicBezTo>
                  <a:cubicBezTo>
                    <a:pt x="25483" y="-9712"/>
                    <a:pt x="13727" y="-22999"/>
                    <a:pt x="1936" y="-36280"/>
                  </a:cubicBezTo>
                  <a:cubicBezTo>
                    <a:pt x="-9854" y="-49561"/>
                    <a:pt x="-21680" y="-62837"/>
                    <a:pt x="-33573" y="-76079"/>
                  </a:cubicBezTo>
                  <a:cubicBezTo>
                    <a:pt x="-45467" y="-89322"/>
                    <a:pt x="-57429" y="-102531"/>
                    <a:pt x="-69500" y="-115672"/>
                  </a:cubicBezTo>
                  <a:cubicBezTo>
                    <a:pt x="-81571" y="-128813"/>
                    <a:pt x="-93750" y="-141886"/>
                    <a:pt x="-106055" y="-154873"/>
                  </a:cubicBezTo>
                  <a:cubicBezTo>
                    <a:pt x="-118359" y="-167861"/>
                    <a:pt x="-130789" y="-180763"/>
                    <a:pt x="-143449" y="-193484"/>
                  </a:cubicBezTo>
                  <a:cubicBezTo>
                    <a:pt x="-156109" y="-206206"/>
                    <a:pt x="-169001" y="-218747"/>
                    <a:pt x="-181892" y="-231287"/>
                  </a:cubicBezTo>
                  <a:close/>
                </a:path>
              </a:pathLst>
            </a:custGeom>
            <a:solidFill>
              <a:schemeClr val="accent4"/>
            </a:solidFill>
            <a:ln w="7600" cap="rnd">
              <a:solidFill>
                <a:srgbClr val="FFC000"/>
              </a:solidFill>
              <a:round/>
            </a:ln>
          </p:spPr>
        </p:sp>
        <p:sp>
          <p:nvSpPr>
            <p:cNvPr id="146" name="MainTopic"/>
            <p:cNvSpPr/>
            <p:nvPr/>
          </p:nvSpPr>
          <p:spPr>
            <a:xfrm>
              <a:off x="13720" y="8866"/>
              <a:ext cx="3596" cy="1006"/>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密度与社会生活</a:t>
              </a:r>
              <a:endParaRPr sz="2400">
                <a:solidFill>
                  <a:srgbClr val="303030"/>
                </a:solidFill>
                <a:latin typeface="宋体" panose="02010600030101010101" pitchFamily="2" charset="-122"/>
              </a:endParaRPr>
            </a:p>
          </p:txBody>
        </p:sp>
      </p:grpSp>
      <p:grpSp>
        <p:nvGrpSpPr>
          <p:cNvPr id="17" name="组合 16"/>
          <p:cNvGrpSpPr/>
          <p:nvPr/>
        </p:nvGrpSpPr>
        <p:grpSpPr>
          <a:xfrm>
            <a:off x="9634220" y="4586605"/>
            <a:ext cx="2077085" cy="1088390"/>
            <a:chOff x="15171" y="7223"/>
            <a:chExt cx="3271" cy="1714"/>
          </a:xfrm>
        </p:grpSpPr>
        <p:sp>
          <p:nvSpPr>
            <p:cNvPr id="149" name="MMConnector"/>
            <p:cNvSpPr/>
            <p:nvPr/>
          </p:nvSpPr>
          <p:spPr>
            <a:xfrm>
              <a:off x="15171" y="7659"/>
              <a:ext cx="615" cy="1279"/>
            </a:xfrm>
            <a:custGeom>
              <a:avLst/>
              <a:gdLst/>
              <a:ahLst/>
              <a:cxnLst/>
              <a:pathLst>
                <a:path w="250800" h="377150" fill="none">
                  <a:moveTo>
                    <a:pt x="-125400" y="-188575"/>
                  </a:moveTo>
                  <a:cubicBezTo>
                    <a:pt x="16814" y="-188575"/>
                    <a:pt x="-47593" y="188575"/>
                    <a:pt x="125400" y="188575"/>
                  </a:cubicBezTo>
                </a:path>
              </a:pathLst>
            </a:custGeom>
            <a:noFill/>
            <a:ln w="15200" cap="rnd">
              <a:solidFill>
                <a:srgbClr val="FFC000"/>
              </a:solidFill>
              <a:round/>
            </a:ln>
          </p:spPr>
        </p:sp>
        <p:sp>
          <p:nvSpPr>
            <p:cNvPr id="148" name="SubTopic"/>
            <p:cNvSpPr/>
            <p:nvPr/>
          </p:nvSpPr>
          <p:spPr>
            <a:xfrm>
              <a:off x="15366" y="7223"/>
              <a:ext cx="3077" cy="1076"/>
            </a:xfrm>
            <a:custGeom>
              <a:avLst/>
              <a:gdLst>
                <a:gd name="rtl" fmla="*/ 54150 w 744800"/>
                <a:gd name="rtt" fmla="*/ 26030 h 317300"/>
                <a:gd name="rtr" fmla="*/ 692550 w 744800"/>
                <a:gd name="rtb" fmla="*/ 299630 h 317300"/>
              </a:gdLst>
              <a:ahLst/>
              <a:cxnLst/>
              <a:rect l="rtl" t="rtt" r="rtr" b="rtb"/>
              <a:pathLst>
                <a:path w="744800" h="317300" stroke="0">
                  <a:moveTo>
                    <a:pt x="0" y="0"/>
                  </a:moveTo>
                  <a:lnTo>
                    <a:pt x="744800" y="0"/>
                  </a:lnTo>
                  <a:lnTo>
                    <a:pt x="744800" y="317300"/>
                  </a:lnTo>
                  <a:lnTo>
                    <a:pt x="0" y="317300"/>
                  </a:lnTo>
                  <a:lnTo>
                    <a:pt x="0" y="0"/>
                  </a:lnTo>
                  <a:close/>
                </a:path>
                <a:path w="744800" h="317300" fill="none">
                  <a:moveTo>
                    <a:pt x="0" y="317300"/>
                  </a:moveTo>
                  <a:lnTo>
                    <a:pt x="744800" y="317300"/>
                  </a:lnTo>
                </a:path>
              </a:pathLst>
            </a:custGeom>
            <a:noFill/>
            <a:ln w="15200" cap="flat">
              <a:solidFill>
                <a:srgbClr val="FFC000"/>
              </a:solidFill>
              <a:round/>
            </a:ln>
          </p:spPr>
          <p:txBody>
            <a:bodyPr wrap="square" lIns="0" tIns="0" rIns="0" bIns="22500" rtlCol="0" anchor="ctr"/>
            <a:p>
              <a:pPr algn="l"/>
              <a:r>
                <a:rPr sz="2400">
                  <a:solidFill>
                    <a:srgbClr val="303030"/>
                  </a:solidFill>
                  <a:latin typeface="宋体" panose="02010600030101010101" pitchFamily="2" charset="-122"/>
                </a:rPr>
                <a:t>误差分析及方法改进</a:t>
              </a:r>
              <a:endParaRPr sz="2400">
                <a:solidFill>
                  <a:srgbClr val="303030"/>
                </a:solidFill>
                <a:latin typeface="宋体" panose="02010600030101010101" pitchFamily="2" charset="-122"/>
              </a:endParaRPr>
            </a:p>
          </p:txBody>
        </p:sp>
      </p:grpSp>
      <p:grpSp>
        <p:nvGrpSpPr>
          <p:cNvPr id="19" name="组合 18"/>
          <p:cNvGrpSpPr/>
          <p:nvPr/>
        </p:nvGrpSpPr>
        <p:grpSpPr>
          <a:xfrm>
            <a:off x="936625" y="2700020"/>
            <a:ext cx="2475865" cy="1332230"/>
            <a:chOff x="1274" y="4956"/>
            <a:chExt cx="3899" cy="2098"/>
          </a:xfrm>
        </p:grpSpPr>
        <p:sp>
          <p:nvSpPr>
            <p:cNvPr id="20" name="MMConnector"/>
            <p:cNvSpPr/>
            <p:nvPr/>
          </p:nvSpPr>
          <p:spPr>
            <a:xfrm>
              <a:off x="4558" y="4956"/>
              <a:ext cx="615" cy="2098"/>
            </a:xfrm>
            <a:custGeom>
              <a:avLst/>
              <a:gdLst/>
              <a:ahLst/>
              <a:cxnLst/>
              <a:pathLst>
                <a:path w="250800" h="418000" fill="none">
                  <a:moveTo>
                    <a:pt x="125400" y="-209000"/>
                  </a:moveTo>
                  <a:cubicBezTo>
                    <a:pt x="-20723" y="-209000"/>
                    <a:pt x="56714" y="209000"/>
                    <a:pt x="-125400" y="209000"/>
                  </a:cubicBezTo>
                </a:path>
              </a:pathLst>
            </a:custGeom>
            <a:noFill/>
            <a:ln w="15200" cap="rnd">
              <a:solidFill>
                <a:srgbClr val="FFC000"/>
              </a:solidFill>
              <a:round/>
            </a:ln>
          </p:spPr>
        </p:sp>
        <p:sp>
          <p:nvSpPr>
            <p:cNvPr id="21" name="SubTopic"/>
            <p:cNvSpPr/>
            <p:nvPr/>
          </p:nvSpPr>
          <p:spPr>
            <a:xfrm>
              <a:off x="1274" y="5296"/>
              <a:ext cx="2986" cy="685"/>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宋体" panose="02010600030101010101" pitchFamily="2" charset="-122"/>
                </a:rPr>
                <a:t>质量</a:t>
              </a:r>
              <a:r>
                <a:rPr lang="zh-CN" sz="2400">
                  <a:solidFill>
                    <a:srgbClr val="303030"/>
                  </a:solidFill>
                  <a:latin typeface="宋体" panose="02010600030101010101" pitchFamily="2" charset="-122"/>
                </a:rPr>
                <a:t>的测量</a:t>
              </a:r>
              <a:endParaRPr lang="zh-CN" sz="2400">
                <a:solidFill>
                  <a:srgbClr val="303030"/>
                </a:solidFill>
                <a:latin typeface="宋体" panose="02010600030101010101" pitchFamily="2" charset="-122"/>
              </a:endParaRPr>
            </a:p>
          </p:txBody>
        </p:sp>
      </p:grpSp>
      <p:grpSp>
        <p:nvGrpSpPr>
          <p:cNvPr id="25" name="组合 24"/>
          <p:cNvGrpSpPr/>
          <p:nvPr/>
        </p:nvGrpSpPr>
        <p:grpSpPr>
          <a:xfrm>
            <a:off x="3233420" y="1697355"/>
            <a:ext cx="1883410" cy="2479040"/>
            <a:chOff x="5091" y="2673"/>
            <a:chExt cx="2966" cy="3904"/>
          </a:xfrm>
        </p:grpSpPr>
        <p:sp>
          <p:nvSpPr>
            <p:cNvPr id="116" name="MainTopic"/>
            <p:cNvSpPr/>
            <p:nvPr/>
          </p:nvSpPr>
          <p:spPr>
            <a:xfrm>
              <a:off x="5091" y="2673"/>
              <a:ext cx="1453" cy="1006"/>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4" action="ppaction://hlinksldjump"/>
                </a:rPr>
                <a:t>质量</a:t>
              </a:r>
              <a:endParaRPr sz="2400">
                <a:solidFill>
                  <a:srgbClr val="303030"/>
                </a:solidFill>
                <a:latin typeface="宋体" panose="02010600030101010101" pitchFamily="2" charset="-122"/>
              </a:endParaRPr>
            </a:p>
          </p:txBody>
        </p:sp>
        <p:sp>
          <p:nvSpPr>
            <p:cNvPr id="23" name="MMConnector"/>
            <p:cNvSpPr/>
            <p:nvPr/>
          </p:nvSpPr>
          <p:spPr>
            <a:xfrm flipH="1">
              <a:off x="6319" y="4649"/>
              <a:ext cx="1739" cy="1928"/>
            </a:xfrm>
            <a:custGeom>
              <a:avLst/>
              <a:gdLst/>
              <a:ahLst/>
              <a:cxnLst/>
              <a:pathLst>
                <a:path w="945867" h="449486">
                  <a:moveTo>
                    <a:pt x="-137093" y="81289"/>
                  </a:moveTo>
                  <a:cubicBezTo>
                    <a:pt x="-153048" y="91883"/>
                    <a:pt x="-156620" y="109233"/>
                    <a:pt x="-148333" y="121290"/>
                  </a:cubicBezTo>
                  <a:cubicBezTo>
                    <a:pt x="-140047" y="133347"/>
                    <a:pt x="-122450" y="136398"/>
                    <a:pt x="-106961" y="125133"/>
                  </a:cubicBezTo>
                  <a:cubicBezTo>
                    <a:pt x="-92491" y="114608"/>
                    <a:pt x="-78020" y="104084"/>
                    <a:pt x="-63678" y="93439"/>
                  </a:cubicBezTo>
                  <a:cubicBezTo>
                    <a:pt x="-49336" y="82795"/>
                    <a:pt x="-35122" y="72031"/>
                    <a:pt x="-20966" y="61228"/>
                  </a:cubicBezTo>
                  <a:cubicBezTo>
                    <a:pt x="-6810" y="50424"/>
                    <a:pt x="7289" y="39581"/>
                    <a:pt x="21349" y="28723"/>
                  </a:cubicBezTo>
                  <a:cubicBezTo>
                    <a:pt x="35410" y="17866"/>
                    <a:pt x="49432" y="6995"/>
                    <a:pt x="63449" y="-3851"/>
                  </a:cubicBezTo>
                  <a:cubicBezTo>
                    <a:pt x="77466" y="-14697"/>
                    <a:pt x="91478" y="-25516"/>
                    <a:pt x="105516" y="-36274"/>
                  </a:cubicBezTo>
                  <a:cubicBezTo>
                    <a:pt x="119554" y="-47031"/>
                    <a:pt x="133617" y="-57726"/>
                    <a:pt x="147737" y="-68320"/>
                  </a:cubicBezTo>
                  <a:cubicBezTo>
                    <a:pt x="161856" y="-78913"/>
                    <a:pt x="176031" y="-89406"/>
                    <a:pt x="190291" y="-99758"/>
                  </a:cubicBezTo>
                  <a:cubicBezTo>
                    <a:pt x="204551" y="-110110"/>
                    <a:pt x="218897" y="-120321"/>
                    <a:pt x="233354" y="-130349"/>
                  </a:cubicBezTo>
                  <a:cubicBezTo>
                    <a:pt x="247812" y="-140377"/>
                    <a:pt x="262382" y="-150223"/>
                    <a:pt x="277088" y="-159843"/>
                  </a:cubicBezTo>
                  <a:cubicBezTo>
                    <a:pt x="291795" y="-169462"/>
                    <a:pt x="306638" y="-178856"/>
                    <a:pt x="321638" y="-187978"/>
                  </a:cubicBezTo>
                  <a:cubicBezTo>
                    <a:pt x="336638" y="-197100"/>
                    <a:pt x="351795" y="-205951"/>
                    <a:pt x="367124" y="-214486"/>
                  </a:cubicBezTo>
                  <a:cubicBezTo>
                    <a:pt x="382452" y="-223020"/>
                    <a:pt x="397953" y="-231237"/>
                    <a:pt x="413633" y="-239093"/>
                  </a:cubicBezTo>
                  <a:cubicBezTo>
                    <a:pt x="429313" y="-246950"/>
                    <a:pt x="445174" y="-254444"/>
                    <a:pt x="461215" y="-261535"/>
                  </a:cubicBezTo>
                  <a:cubicBezTo>
                    <a:pt x="477257" y="-268626"/>
                    <a:pt x="493480" y="-275313"/>
                    <a:pt x="509874" y="-281560"/>
                  </a:cubicBezTo>
                  <a:cubicBezTo>
                    <a:pt x="526268" y="-287807"/>
                    <a:pt x="542834" y="-293614"/>
                    <a:pt x="559565" y="-298951"/>
                  </a:cubicBezTo>
                  <a:cubicBezTo>
                    <a:pt x="576296" y="-304288"/>
                    <a:pt x="593191" y="-309154"/>
                    <a:pt x="610198" y="-313533"/>
                  </a:cubicBezTo>
                  <a:cubicBezTo>
                    <a:pt x="627205" y="-317913"/>
                    <a:pt x="644325" y="-321805"/>
                    <a:pt x="661643" y="-325189"/>
                  </a:cubicBezTo>
                  <a:cubicBezTo>
                    <a:pt x="678962" y="-328574"/>
                    <a:pt x="696479" y="-331452"/>
                    <a:pt x="713743" y="-333865"/>
                  </a:cubicBezTo>
                  <a:cubicBezTo>
                    <a:pt x="731007" y="-336278"/>
                    <a:pt x="748018" y="-338227"/>
                    <a:pt x="766325" y="-339568"/>
                  </a:cubicBezTo>
                  <a:cubicBezTo>
                    <a:pt x="784632" y="-340909"/>
                    <a:pt x="804236" y="-341643"/>
                    <a:pt x="823840" y="-342376"/>
                  </a:cubicBezTo>
                  <a:cubicBezTo>
                    <a:pt x="826574" y="-342478"/>
                    <a:pt x="828400" y="-344185"/>
                    <a:pt x="828400" y="-346275"/>
                  </a:cubicBezTo>
                  <a:cubicBezTo>
                    <a:pt x="828400" y="-348365"/>
                    <a:pt x="826576" y="-350171"/>
                    <a:pt x="823840" y="-350174"/>
                  </a:cubicBezTo>
                  <a:cubicBezTo>
                    <a:pt x="804055" y="-350195"/>
                    <a:pt x="784271" y="-350215"/>
                    <a:pt x="765735" y="-349619"/>
                  </a:cubicBezTo>
                  <a:cubicBezTo>
                    <a:pt x="747200" y="-349023"/>
                    <a:pt x="729914" y="-347810"/>
                    <a:pt x="712330" y="-346122"/>
                  </a:cubicBezTo>
                  <a:cubicBezTo>
                    <a:pt x="694746" y="-344433"/>
                    <a:pt x="676864" y="-342269"/>
                    <a:pt x="659138" y="-339581"/>
                  </a:cubicBezTo>
                  <a:cubicBezTo>
                    <a:pt x="641412" y="-336894"/>
                    <a:pt x="623842" y="-333683"/>
                    <a:pt x="606347" y="-329966"/>
                  </a:cubicBezTo>
                  <a:cubicBezTo>
                    <a:pt x="588851" y="-326250"/>
                    <a:pt x="571429" y="-322028"/>
                    <a:pt x="554139" y="-317315"/>
                  </a:cubicBezTo>
                  <a:cubicBezTo>
                    <a:pt x="536849" y="-312602"/>
                    <a:pt x="519692" y="-307399"/>
                    <a:pt x="502681" y="-301735"/>
                  </a:cubicBezTo>
                  <a:cubicBezTo>
                    <a:pt x="485671" y="-296072"/>
                    <a:pt x="468807" y="-289948"/>
                    <a:pt x="452107" y="-283403"/>
                  </a:cubicBezTo>
                  <a:cubicBezTo>
                    <a:pt x="435408" y="-276858"/>
                    <a:pt x="418873" y="-269891"/>
                    <a:pt x="402509" y="-262548"/>
                  </a:cubicBezTo>
                  <a:cubicBezTo>
                    <a:pt x="386144" y="-255205"/>
                    <a:pt x="369951" y="-247486"/>
                    <a:pt x="353927" y="-239440"/>
                  </a:cubicBezTo>
                  <a:cubicBezTo>
                    <a:pt x="337903" y="-231394"/>
                    <a:pt x="322049" y="-223021"/>
                    <a:pt x="306356" y="-214372"/>
                  </a:cubicBezTo>
                  <a:cubicBezTo>
                    <a:pt x="290663" y="-205723"/>
                    <a:pt x="275131" y="-196797"/>
                    <a:pt x="259745" y="-187646"/>
                  </a:cubicBezTo>
                  <a:cubicBezTo>
                    <a:pt x="244359" y="-178495"/>
                    <a:pt x="229120" y="-169118"/>
                    <a:pt x="214007" y="-159563"/>
                  </a:cubicBezTo>
                  <a:cubicBezTo>
                    <a:pt x="198895" y="-150008"/>
                    <a:pt x="183909" y="-140277"/>
                    <a:pt x="169027" y="-130414"/>
                  </a:cubicBezTo>
                  <a:cubicBezTo>
                    <a:pt x="154145" y="-120552"/>
                    <a:pt x="139366" y="-110559"/>
                    <a:pt x="124667" y="-100480"/>
                  </a:cubicBezTo>
                  <a:cubicBezTo>
                    <a:pt x="109967" y="-90401"/>
                    <a:pt x="95346" y="-80236"/>
                    <a:pt x="80778" y="-70028"/>
                  </a:cubicBezTo>
                  <a:cubicBezTo>
                    <a:pt x="66209" y="-59820"/>
                    <a:pt x="51692" y="-49569"/>
                    <a:pt x="37202" y="-39314"/>
                  </a:cubicBezTo>
                  <a:cubicBezTo>
                    <a:pt x="22712" y="-29060"/>
                    <a:pt x="8247" y="-18803"/>
                    <a:pt x="-6219" y="-8586"/>
                  </a:cubicBezTo>
                  <a:cubicBezTo>
                    <a:pt x="-20685" y="1630"/>
                    <a:pt x="-35153" y="11806"/>
                    <a:pt x="-49642" y="21916"/>
                  </a:cubicBezTo>
                  <a:cubicBezTo>
                    <a:pt x="-64131" y="32025"/>
                    <a:pt x="-78641" y="42068"/>
                    <a:pt x="-93220" y="51953"/>
                  </a:cubicBezTo>
                  <a:cubicBezTo>
                    <a:pt x="-107798" y="61837"/>
                    <a:pt x="-122446" y="71563"/>
                    <a:pt x="-137093" y="81289"/>
                  </a:cubicBezTo>
                  <a:close/>
                </a:path>
              </a:pathLst>
            </a:custGeom>
            <a:solidFill>
              <a:schemeClr val="accent4"/>
            </a:solidFill>
            <a:ln w="7600" cap="rnd">
              <a:solidFill>
                <a:srgbClr val="FFC000"/>
              </a:solidFill>
              <a:round/>
            </a:ln>
          </p:spPr>
        </p:sp>
      </p:grpSp>
      <p:grpSp>
        <p:nvGrpSpPr>
          <p:cNvPr id="26" name="组合 25"/>
          <p:cNvGrpSpPr/>
          <p:nvPr/>
        </p:nvGrpSpPr>
        <p:grpSpPr>
          <a:xfrm>
            <a:off x="1380490" y="3538855"/>
            <a:ext cx="1960245" cy="1156335"/>
            <a:chOff x="2312" y="3113"/>
            <a:chExt cx="3087" cy="1821"/>
          </a:xfrm>
        </p:grpSpPr>
        <p:sp>
          <p:nvSpPr>
            <p:cNvPr id="27" name="MMConnector"/>
            <p:cNvSpPr/>
            <p:nvPr/>
          </p:nvSpPr>
          <p:spPr>
            <a:xfrm>
              <a:off x="4784" y="4128"/>
              <a:ext cx="615" cy="806"/>
            </a:xfrm>
            <a:custGeom>
              <a:avLst/>
              <a:gdLst/>
              <a:ahLst/>
              <a:cxnLst/>
              <a:pathLst>
                <a:path w="250800" h="237500" fill="none">
                  <a:moveTo>
                    <a:pt x="125400" y="118750"/>
                  </a:moveTo>
                  <a:cubicBezTo>
                    <a:pt x="-2259" y="118750"/>
                    <a:pt x="13632" y="-118750"/>
                    <a:pt x="-125400" y="-118750"/>
                  </a:cubicBezTo>
                </a:path>
              </a:pathLst>
            </a:custGeom>
            <a:noFill/>
            <a:ln w="15200" cap="rnd">
              <a:solidFill>
                <a:srgbClr val="FFC000"/>
              </a:solidFill>
              <a:round/>
            </a:ln>
          </p:spPr>
        </p:sp>
        <p:sp>
          <p:nvSpPr>
            <p:cNvPr id="28" name="SubTopic"/>
            <p:cNvSpPr/>
            <p:nvPr/>
          </p:nvSpPr>
          <p:spPr>
            <a:xfrm>
              <a:off x="2312" y="3113"/>
              <a:ext cx="2165"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测量过程</a:t>
              </a:r>
              <a:endParaRPr lang="zh-CN" sz="2400">
                <a:solidFill>
                  <a:srgbClr val="303030"/>
                </a:solidFill>
                <a:latin typeface="宋体" panose="02010600030101010101" pitchFamily="2" charset="-122"/>
              </a:endParaRPr>
            </a:p>
          </p:txBody>
        </p:sp>
      </p:grpSp>
      <p:grpSp>
        <p:nvGrpSpPr>
          <p:cNvPr id="29" name="组合 28"/>
          <p:cNvGrpSpPr/>
          <p:nvPr/>
        </p:nvGrpSpPr>
        <p:grpSpPr>
          <a:xfrm>
            <a:off x="1380490" y="4009390"/>
            <a:ext cx="1887855" cy="450215"/>
            <a:chOff x="2312" y="3854"/>
            <a:chExt cx="2973" cy="709"/>
          </a:xfrm>
        </p:grpSpPr>
        <p:sp>
          <p:nvSpPr>
            <p:cNvPr id="30" name="MMConnector"/>
            <p:cNvSpPr/>
            <p:nvPr/>
          </p:nvSpPr>
          <p:spPr>
            <a:xfrm>
              <a:off x="4671" y="4499"/>
              <a:ext cx="615" cy="64"/>
            </a:xfrm>
            <a:custGeom>
              <a:avLst/>
              <a:gdLst/>
              <a:ahLst/>
              <a:cxnLst/>
              <a:pathLst>
                <a:path w="250800" h="19000" fill="none">
                  <a:moveTo>
                    <a:pt x="125400" y="9500"/>
                  </a:moveTo>
                  <a:cubicBezTo>
                    <a:pt x="25080" y="9500"/>
                    <a:pt x="-50160" y="-9500"/>
                    <a:pt x="-125400" y="-9500"/>
                  </a:cubicBezTo>
                </a:path>
              </a:pathLst>
            </a:custGeom>
            <a:noFill/>
            <a:ln w="15200" cap="rnd">
              <a:solidFill>
                <a:srgbClr val="FFC000"/>
              </a:solidFill>
              <a:round/>
            </a:ln>
          </p:spPr>
        </p:sp>
        <p:sp>
          <p:nvSpPr>
            <p:cNvPr id="31" name="SubTopic"/>
            <p:cNvSpPr/>
            <p:nvPr/>
          </p:nvSpPr>
          <p:spPr>
            <a:xfrm>
              <a:off x="2312" y="3854"/>
              <a:ext cx="2121" cy="61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FFC000"/>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天平的读数</a:t>
              </a:r>
              <a:endParaRPr lang="zh-CN" sz="2400">
                <a:solidFill>
                  <a:srgbClr val="303030"/>
                </a:solidFill>
                <a:latin typeface="宋体" panose="02010600030101010101" pitchFamily="2" charset="-122"/>
              </a:endParaRPr>
            </a:p>
          </p:txBody>
        </p:sp>
      </p:grpSp>
      <p:grpSp>
        <p:nvGrpSpPr>
          <p:cNvPr id="32" name="组合 31"/>
          <p:cNvGrpSpPr/>
          <p:nvPr/>
        </p:nvGrpSpPr>
        <p:grpSpPr>
          <a:xfrm>
            <a:off x="1380490" y="4398010"/>
            <a:ext cx="1960245" cy="686435"/>
            <a:chOff x="2312" y="4466"/>
            <a:chExt cx="3087" cy="1081"/>
          </a:xfrm>
        </p:grpSpPr>
        <p:sp>
          <p:nvSpPr>
            <p:cNvPr id="33" name="MMConnector"/>
            <p:cNvSpPr/>
            <p:nvPr/>
          </p:nvSpPr>
          <p:spPr>
            <a:xfrm>
              <a:off x="4784" y="4870"/>
              <a:ext cx="615" cy="677"/>
            </a:xfrm>
            <a:custGeom>
              <a:avLst/>
              <a:gdLst/>
              <a:ahLst/>
              <a:cxnLst/>
              <a:pathLst>
                <a:path w="250800" h="199500" fill="none">
                  <a:moveTo>
                    <a:pt x="125400" y="-99750"/>
                  </a:moveTo>
                  <a:cubicBezTo>
                    <a:pt x="1957" y="-99750"/>
                    <a:pt x="3793" y="99750"/>
                    <a:pt x="-125400" y="99750"/>
                  </a:cubicBezTo>
                </a:path>
              </a:pathLst>
            </a:custGeom>
            <a:noFill/>
            <a:ln w="15200" cap="rnd">
              <a:solidFill>
                <a:srgbClr val="FFC000"/>
              </a:solidFill>
              <a:round/>
            </a:ln>
          </p:spPr>
        </p:sp>
        <p:sp>
          <p:nvSpPr>
            <p:cNvPr id="34" name="SubTopic"/>
            <p:cNvSpPr/>
            <p:nvPr/>
          </p:nvSpPr>
          <p:spPr>
            <a:xfrm>
              <a:off x="2312" y="4466"/>
              <a:ext cx="2164" cy="74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FFC000"/>
              </a:solidFill>
              <a:round/>
            </a:ln>
          </p:spPr>
          <p:txBody>
            <a:bodyPr wrap="none" lIns="0" tIns="0" rIns="0" bIns="22500" rtlCol="0" anchor="ctr"/>
            <a:p>
              <a:pPr algn="ctr"/>
              <a:r>
                <a:rPr lang="zh-CN" sz="2400">
                  <a:solidFill>
                    <a:srgbClr val="303030"/>
                  </a:solidFill>
                  <a:latin typeface="宋体" panose="02010600030101010101" pitchFamily="2" charset="-122"/>
                </a:rPr>
                <a:t>注意事项</a:t>
              </a:r>
              <a:endParaRPr lang="zh-CN"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linds(horizontal)">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blinds(horizontal)">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linds(horizontal)">
                                      <p:cBhvr>
                                        <p:cTn id="57" dur="500"/>
                                        <p:tgtEl>
                                          <p:spTgt spid="3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linds(horizontal)">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blinds(horizontal)">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linds(horizontal)">
                                      <p:cBhvr>
                                        <p:cTn id="72" dur="500"/>
                                        <p:tgtEl>
                                          <p:spTgt spid="1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blinds(horizontal)">
                                      <p:cBhvr>
                                        <p:cTn id="77" dur="500"/>
                                        <p:tgtEl>
                                          <p:spTgt spid="1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blinds(horizontal)">
                                      <p:cBhvr>
                                        <p:cTn id="82" dur="500"/>
                                        <p:tgtEl>
                                          <p:spTgt spid="12"/>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blinds(horizontal)">
                                      <p:cBhvr>
                                        <p:cTn id="87" dur="500"/>
                                        <p:tgtEl>
                                          <p:spTgt spid="1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blinds(horizontal)">
                                      <p:cBhvr>
                                        <p:cTn id="92" dur="500"/>
                                        <p:tgtEl>
                                          <p:spTgt spid="14"/>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blinds(horizontal)">
                                      <p:cBhvr>
                                        <p:cTn id="97" dur="500"/>
                                        <p:tgtEl>
                                          <p:spTgt spid="15"/>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blinds(horizontal)">
                                      <p:cBhvr>
                                        <p:cTn id="102" dur="500"/>
                                        <p:tgtEl>
                                          <p:spTgt spid="16"/>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blinds(horizontal)">
                                      <p:cBhvr>
                                        <p:cTn id="107" dur="500"/>
                                        <p:tgtEl>
                                          <p:spTgt spid="17"/>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18"/>
                                        </p:tgtEl>
                                        <p:attrNameLst>
                                          <p:attrName>style.visibility</p:attrName>
                                        </p:attrNameLst>
                                      </p:cBhvr>
                                      <p:to>
                                        <p:strVal val="visible"/>
                                      </p:to>
                                    </p:set>
                                    <p:animEffect transition="in" filter="blinds(horizontal)">
                                      <p:cBhvr>
                                        <p:cTn id="1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5340" y="1522095"/>
            <a:ext cx="1056132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楷体_GB2312" charset="0"/>
              </a:rPr>
              <a:t>(2)</a:t>
            </a:r>
            <a:r>
              <a:rPr lang="zh-CN" sz="2400">
                <a:cs typeface="楷体_GB2312" charset="0"/>
              </a:rPr>
              <a:t>小亮纠正错误后调节好天平，按照以下步骤继续实验：</a:t>
            </a:r>
            <a:r>
              <a:rPr lang="en-US" sz="2400">
                <a:latin typeface="宋体" panose="02010600030101010101" pitchFamily="2" charset="-122"/>
                <a:cs typeface="楷体_GB2312" charset="0"/>
              </a:rPr>
              <a:t>①</a:t>
            </a:r>
            <a:r>
              <a:rPr lang="zh-CN" sz="2400">
                <a:cs typeface="楷体_GB2312" charset="0"/>
              </a:rPr>
              <a:t>将小木块放在天平左盘，天平平衡时右盘中所加砝码和游码的位置如图乙所示，则小木块的质量为</a:t>
            </a:r>
            <a:r>
              <a:rPr lang="en-US" sz="2400">
                <a:latin typeface="Times New Roman" panose="02020603050405020304" pitchFamily="18" charset="0"/>
                <a:cs typeface="楷体_GB2312" charset="0"/>
              </a:rPr>
              <a:t>________g.</a:t>
            </a:r>
            <a:r>
              <a:rPr lang="en-US" sz="2400">
                <a:latin typeface="宋体" panose="02010600030101010101" pitchFamily="2" charset="-122"/>
                <a:cs typeface="楷体_GB2312" charset="0"/>
              </a:rPr>
              <a:t>②</a:t>
            </a:r>
            <a:r>
              <a:rPr lang="zh-CN" sz="2400">
                <a:cs typeface="楷体_GB2312" charset="0"/>
              </a:rPr>
              <a:t>将玻璃杯中装满水，用细针缓慢地将木块压入水中，使之完全浸没．利用排水法，测出溢出水的质量为</a:t>
            </a:r>
            <a:r>
              <a:rPr lang="en-US" sz="2400">
                <a:latin typeface="Times New Roman" panose="02020603050405020304" pitchFamily="18" charset="0"/>
                <a:cs typeface="楷体_GB2312" charset="0"/>
              </a:rPr>
              <a:t> 30 g</a:t>
            </a:r>
            <a:r>
              <a:rPr lang="zh-CN" sz="2400">
                <a:cs typeface="楷体_GB2312" charset="0"/>
              </a:rPr>
              <a:t>，则小木块的体积为</a:t>
            </a:r>
            <a:r>
              <a:rPr lang="en-US" sz="2400">
                <a:latin typeface="Times New Roman" panose="02020603050405020304" pitchFamily="18" charset="0"/>
                <a:cs typeface="楷体_GB2312" charset="0"/>
              </a:rPr>
              <a:t>________cm</a:t>
            </a:r>
            <a:r>
              <a:rPr lang="en-US" sz="2400" baseline="30000">
                <a:latin typeface="Times New Roman" panose="02020603050405020304" pitchFamily="18" charset="0"/>
                <a:cs typeface="楷体_GB2312" charset="0"/>
              </a:rPr>
              <a:t>3</a:t>
            </a:r>
            <a:r>
              <a:rPr lang="en-US" sz="2400">
                <a:latin typeface="Times New Roman" panose="02020603050405020304" pitchFamily="18" charset="0"/>
                <a:cs typeface="楷体_GB2312" charset="0"/>
              </a:rPr>
              <a:t>(</a:t>
            </a:r>
            <a:r>
              <a:rPr lang="zh-CN" sz="2400">
                <a:cs typeface="楷体_GB2312" charset="0"/>
              </a:rPr>
              <a:t>已知 </a:t>
            </a:r>
            <a:r>
              <a:rPr lang="en-US" sz="2400" i="1">
                <a:latin typeface="Times New Roman" panose="02020603050405020304" pitchFamily="18" charset="0"/>
                <a:cs typeface="楷体_GB2312" charset="0"/>
              </a:rPr>
              <a:t>ρ</a:t>
            </a:r>
            <a:r>
              <a:rPr lang="zh-CN" sz="2400" baseline="-25000">
                <a:latin typeface="Times New Roman" panose="02020603050405020304" pitchFamily="18" charset="0"/>
                <a:cs typeface="楷体_GB2312" charset="0"/>
              </a:rPr>
              <a:t>水</a:t>
            </a:r>
            <a:r>
              <a:rPr lang="zh-CN"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1.0</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楷体_GB2312" charset="0"/>
              </a:rPr>
              <a:t>10</a:t>
            </a:r>
            <a:r>
              <a:rPr lang="en-US" sz="2400" baseline="30000">
                <a:latin typeface="Times New Roman" panose="02020603050405020304" pitchFamily="18" charset="0"/>
                <a:cs typeface="楷体_GB2312" charset="0"/>
              </a:rPr>
              <a:t>3</a:t>
            </a:r>
            <a:r>
              <a:rPr lang="en-US" sz="2400">
                <a:latin typeface="Times New Roman" panose="02020603050405020304" pitchFamily="18" charset="0"/>
                <a:cs typeface="楷体_GB2312" charset="0"/>
              </a:rPr>
              <a:t> kg/m</a:t>
            </a:r>
            <a:r>
              <a:rPr lang="en-US" sz="2400" baseline="30000">
                <a:latin typeface="Times New Roman" panose="02020603050405020304" pitchFamily="18" charset="0"/>
                <a:cs typeface="楷体_GB2312" charset="0"/>
              </a:rPr>
              <a:t>3</a:t>
            </a:r>
            <a:r>
              <a:rPr lang="en-US" sz="2400">
                <a:latin typeface="Times New Roman" panose="02020603050405020304" pitchFamily="18" charset="0"/>
                <a:cs typeface="楷体_GB2312" charset="0"/>
              </a:rPr>
              <a:t>)</a:t>
            </a:r>
            <a:r>
              <a:rPr lang="zh-CN" sz="2400">
                <a:cs typeface="楷体_GB2312" charset="0"/>
              </a:rPr>
              <a:t>．</a:t>
            </a:r>
            <a:r>
              <a:rPr lang="en-US" sz="2400">
                <a:latin typeface="宋体" panose="02010600030101010101" pitchFamily="2" charset="-122"/>
                <a:cs typeface="楷体_GB2312" charset="0"/>
              </a:rPr>
              <a:t>③</a:t>
            </a:r>
            <a:r>
              <a:rPr lang="zh-CN" sz="2400">
                <a:cs typeface="楷体_GB2312" charset="0"/>
              </a:rPr>
              <a:t>测出小木块的密度是</a:t>
            </a:r>
            <a:r>
              <a:rPr lang="en-US" sz="2400">
                <a:latin typeface="Times New Roman" panose="02020603050405020304" pitchFamily="18" charset="0"/>
                <a:cs typeface="楷体_GB2312" charset="0"/>
              </a:rPr>
              <a:t>________g/cm</a:t>
            </a:r>
            <a:r>
              <a:rPr lang="en-US" sz="2400" baseline="30000">
                <a:latin typeface="Times New Roman" panose="02020603050405020304" pitchFamily="18" charset="0"/>
                <a:cs typeface="楷体_GB2312" charset="0"/>
              </a:rPr>
              <a:t>3</a:t>
            </a:r>
            <a:r>
              <a:rPr lang="en-US" sz="2400">
                <a:latin typeface="Times New Roman" panose="02020603050405020304" pitchFamily="18" charset="0"/>
                <a:cs typeface="楷体_GB2312" charset="0"/>
              </a:rPr>
              <a:t>.</a:t>
            </a:r>
            <a:endParaRPr lang="zh-CN" altLang="en-US" sz="2400"/>
          </a:p>
        </p:txBody>
      </p:sp>
      <p:sp>
        <p:nvSpPr>
          <p:cNvPr id="2" name="文本框 1"/>
          <p:cNvSpPr txBox="1"/>
          <p:nvPr/>
        </p:nvSpPr>
        <p:spPr>
          <a:xfrm>
            <a:off x="4166235" y="2724150"/>
            <a:ext cx="8540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18.6</a:t>
            </a:r>
            <a:endParaRPr lang="zh-CN" altLang="en-US"/>
          </a:p>
        </p:txBody>
      </p:sp>
      <p:sp>
        <p:nvSpPr>
          <p:cNvPr id="3" name="文本框 2"/>
          <p:cNvSpPr txBox="1"/>
          <p:nvPr/>
        </p:nvSpPr>
        <p:spPr>
          <a:xfrm>
            <a:off x="8187055" y="3843655"/>
            <a:ext cx="6496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30</a:t>
            </a:r>
            <a:endParaRPr lang="zh-CN" altLang="en-US"/>
          </a:p>
        </p:txBody>
      </p:sp>
      <p:sp>
        <p:nvSpPr>
          <p:cNvPr id="4" name="文本框 3"/>
          <p:cNvSpPr txBox="1"/>
          <p:nvPr/>
        </p:nvSpPr>
        <p:spPr>
          <a:xfrm>
            <a:off x="4166235" y="4905375"/>
            <a:ext cx="7766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0.62</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492125" y="749935"/>
            <a:ext cx="11346815" cy="5262245"/>
          </a:xfrm>
          <a:prstGeom prst="rect">
            <a:avLst/>
          </a:prstGeom>
          <a:noFill/>
          <a:ln w="9525">
            <a:noFill/>
          </a:ln>
        </p:spPr>
        <p:txBody>
          <a:bodyPr wrap="square">
            <a:spAutoFit/>
          </a:bodyPr>
          <a:p>
            <a:pPr>
              <a:lnSpc>
                <a:spcPct val="200000"/>
              </a:lnSpc>
            </a:pPr>
            <a:r>
              <a:rPr lang="en-US" sz="2400">
                <a:latin typeface="Times New Roman" panose="02020603050405020304" pitchFamily="18" charset="0"/>
                <a:cs typeface="楷体_GB2312" charset="0"/>
              </a:rPr>
              <a:t>(3)</a:t>
            </a:r>
            <a:r>
              <a:rPr lang="zh-CN" sz="2400">
                <a:cs typeface="楷体_GB2312" charset="0"/>
              </a:rPr>
              <a:t>受小亮实验的启发，小丽在实验时除了利用原有的圆柱形玻璃杯、适量的水和细针外，又找了一把刻度尺，不用天平也测出了木块的密度．请你将下列测量步骤补充完整：</a:t>
            </a:r>
            <a:r>
              <a:rPr lang="en-US" sz="2400">
                <a:latin typeface="宋体" panose="02010600030101010101" pitchFamily="2" charset="-122"/>
                <a:cs typeface="楷体_GB2312" charset="0"/>
              </a:rPr>
              <a:t>①</a:t>
            </a:r>
            <a:r>
              <a:rPr lang="zh-CN" sz="2400">
                <a:cs typeface="楷体_GB2312" charset="0"/>
              </a:rPr>
              <a:t>在玻璃杯中装入适量的水，用刻度尺测出杯中水的深度为</a:t>
            </a:r>
            <a:r>
              <a:rPr lang="en-US" sz="2400" i="1">
                <a:latin typeface="Times New Roman" panose="02020603050405020304" pitchFamily="18" charset="0"/>
                <a:cs typeface="楷体_GB2312" charset="0"/>
              </a:rPr>
              <a:t>h</a:t>
            </a:r>
            <a:r>
              <a:rPr lang="en-US" sz="2400" baseline="-25000">
                <a:latin typeface="Times New Roman" panose="02020603050405020304" pitchFamily="18" charset="0"/>
                <a:cs typeface="楷体_GB2312" charset="0"/>
              </a:rPr>
              <a:t>0</a:t>
            </a:r>
            <a:r>
              <a:rPr lang="zh-CN" sz="2400">
                <a:cs typeface="楷体_GB2312" charset="0"/>
              </a:rPr>
              <a:t>；</a:t>
            </a:r>
            <a:r>
              <a:rPr lang="en-US" sz="2400">
                <a:latin typeface="宋体" panose="02010600030101010101" pitchFamily="2" charset="-122"/>
                <a:cs typeface="楷体_GB2312" charset="0"/>
              </a:rPr>
              <a:t>②</a:t>
            </a:r>
            <a:r>
              <a:rPr lang="en-US" sz="2400">
                <a:latin typeface="Times New Roman" panose="02020603050405020304" pitchFamily="18" charset="0"/>
                <a:cs typeface="楷体_GB2312" charset="0"/>
              </a:rPr>
              <a:t>____________________________________________________________________</a:t>
            </a:r>
            <a:r>
              <a:rPr lang="zh-CN" sz="2400">
                <a:cs typeface="楷体_GB2312" charset="0"/>
              </a:rPr>
              <a:t>；</a:t>
            </a:r>
            <a:r>
              <a:rPr lang="en-US" sz="2400">
                <a:latin typeface="宋体" panose="02010600030101010101" pitchFamily="2" charset="-122"/>
                <a:cs typeface="楷体_GB2312" charset="0"/>
              </a:rPr>
              <a:t>③</a:t>
            </a:r>
            <a:r>
              <a:rPr lang="zh-CN" sz="2400">
                <a:cs typeface="楷体_GB2312" charset="0"/>
              </a:rPr>
              <a:t>用细针缓慢地把木块压入水中，使之完全浸没，用刻度尺测出杯中水的深度为</a:t>
            </a:r>
            <a:r>
              <a:rPr lang="en-US" sz="2400" i="1">
                <a:latin typeface="Times New Roman" panose="02020603050405020304" pitchFamily="18" charset="0"/>
                <a:cs typeface="楷体_GB2312" charset="0"/>
              </a:rPr>
              <a:t>h</a:t>
            </a:r>
            <a:r>
              <a:rPr lang="en-US" sz="2400" i="1" baseline="-25000">
                <a:latin typeface="Times New Roman" panose="02020603050405020304" pitchFamily="18" charset="0"/>
                <a:cs typeface="楷体_GB2312" charset="0"/>
              </a:rPr>
              <a:t>m</a:t>
            </a:r>
            <a:r>
              <a:rPr lang="zh-CN" sz="2400">
                <a:cs typeface="楷体_GB2312" charset="0"/>
              </a:rPr>
              <a:t>；</a:t>
            </a:r>
            <a:r>
              <a:rPr lang="en-US" sz="2400">
                <a:latin typeface="Calibri" panose="020F0502020204030204" pitchFamily="34" charset="0"/>
                <a:cs typeface="楷体_GB2312" charset="0"/>
              </a:rPr>
              <a:t>④</a:t>
            </a:r>
            <a:r>
              <a:rPr lang="zh-CN" sz="2400">
                <a:cs typeface="楷体_GB2312" charset="0"/>
              </a:rPr>
              <a:t>小木块密度的表达式：</a:t>
            </a:r>
            <a:r>
              <a:rPr lang="en-US" sz="2400" i="1">
                <a:latin typeface="Times New Roman" panose="02020603050405020304" pitchFamily="18" charset="0"/>
                <a:cs typeface="楷体_GB2312" charset="0"/>
              </a:rPr>
              <a:t>ρ</a:t>
            </a:r>
            <a:r>
              <a:rPr lang="zh-CN" sz="2400" baseline="-25000">
                <a:cs typeface="楷体_GB2312" charset="0"/>
              </a:rPr>
              <a:t>木</a:t>
            </a:r>
            <a:r>
              <a:rPr lang="zh-CN" sz="2400">
                <a:cs typeface="楷体_GB2312" charset="0"/>
              </a:rPr>
              <a:t>＝</a:t>
            </a:r>
            <a:r>
              <a:rPr lang="en-US" sz="2400">
                <a:latin typeface="Times New Roman" panose="02020603050405020304" pitchFamily="18" charset="0"/>
                <a:cs typeface="楷体_GB2312" charset="0"/>
              </a:rPr>
              <a:t>__________</a:t>
            </a:r>
            <a:r>
              <a:rPr lang="zh-CN" sz="2400">
                <a:cs typeface="楷体_GB2312" charset="0"/>
              </a:rPr>
              <a:t>．</a:t>
            </a:r>
            <a:r>
              <a:rPr lang="en-US" sz="2400">
                <a:latin typeface="Times New Roman" panose="02020603050405020304" pitchFamily="18" charset="0"/>
                <a:cs typeface="楷体_GB2312" charset="0"/>
              </a:rPr>
              <a:t>(</a:t>
            </a:r>
            <a:r>
              <a:rPr lang="zh-CN" sz="2400">
                <a:cs typeface="楷体_GB2312" charset="0"/>
              </a:rPr>
              <a:t>用测量的物理量和已知量的符号表示</a:t>
            </a:r>
            <a:r>
              <a:rPr lang="en-US" sz="2400">
                <a:latin typeface="Times New Roman" panose="02020603050405020304" pitchFamily="18" charset="0"/>
                <a:cs typeface="楷体_GB2312" charset="0"/>
              </a:rPr>
              <a:t>)</a:t>
            </a:r>
            <a:endParaRPr lang="zh-CN" altLang="en-US" sz="2400"/>
          </a:p>
        </p:txBody>
      </p:sp>
      <p:sp>
        <p:nvSpPr>
          <p:cNvPr id="100" name="文本框 99"/>
          <p:cNvSpPr txBox="1"/>
          <p:nvPr/>
        </p:nvSpPr>
        <p:spPr>
          <a:xfrm>
            <a:off x="903605" y="3933825"/>
            <a:ext cx="99866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将木块放入玻璃</a:t>
            </a:r>
            <a:r>
              <a:rPr lang="zh-CN" sz="2400">
                <a:solidFill>
                  <a:srgbClr val="FF0000"/>
                </a:solidFill>
                <a:latin typeface="Times New Roman" panose="02020603050405020304" pitchFamily="18" charset="0"/>
                <a:ea typeface="宋体" panose="02010600030101010101" pitchFamily="2" charset="-122"/>
              </a:rPr>
              <a:t>杯中，待木块</a:t>
            </a:r>
            <a:r>
              <a:rPr lang="zh-CN" sz="2400">
                <a:solidFill>
                  <a:srgbClr val="FF0000"/>
                </a:solidFill>
                <a:ea typeface="宋体" panose="02010600030101010101" pitchFamily="2" charset="-122"/>
              </a:rPr>
              <a:t>静止后，用刻度尺测出杯中水的深度为</a:t>
            </a:r>
            <a:r>
              <a:rPr lang="en-US" sz="2400" i="1">
                <a:solidFill>
                  <a:srgbClr val="FF0000"/>
                </a:solidFill>
                <a:latin typeface="Times New Roman" panose="02020603050405020304" pitchFamily="18" charset="0"/>
                <a:ea typeface="宋体" panose="02010600030101010101" pitchFamily="2" charset="-122"/>
              </a:rPr>
              <a:t>h</a:t>
            </a:r>
            <a:endParaRPr lang="zh-CN" altLang="en-US"/>
          </a:p>
        </p:txBody>
      </p:sp>
      <p:graphicFrame>
        <p:nvGraphicFramePr>
          <p:cNvPr id="2" name="对象 1"/>
          <p:cNvGraphicFramePr/>
          <p:nvPr/>
        </p:nvGraphicFramePr>
        <p:xfrm>
          <a:off x="4696460" y="5024755"/>
          <a:ext cx="1191260" cy="844550"/>
        </p:xfrm>
        <a:graphic>
          <a:graphicData uri="http://schemas.openxmlformats.org/presentationml/2006/ole">
            <mc:AlternateContent xmlns:mc="http://schemas.openxmlformats.org/markup-compatibility/2006">
              <mc:Choice xmlns:v="urn:schemas-microsoft-com:vml" Requires="v">
                <p:oleObj spid="_x0000_s3" name="" r:id="rId1" imgW="861695" imgH="521335" progId="Equation.DSMT4">
                  <p:embed/>
                </p:oleObj>
              </mc:Choice>
              <mc:Fallback>
                <p:oleObj name="" r:id="rId1" imgW="861695" imgH="521335" progId="Equation.DSMT4">
                  <p:embed/>
                  <p:pic>
                    <p:nvPicPr>
                      <p:cNvPr id="0" name="图片 2"/>
                      <p:cNvPicPr/>
                      <p:nvPr/>
                    </p:nvPicPr>
                    <p:blipFill>
                      <a:blip r:embed="rId2"/>
                      <a:stretch>
                        <a:fillRect/>
                      </a:stretch>
                    </p:blipFill>
                    <p:spPr>
                      <a:xfrm>
                        <a:off x="4696460" y="5024755"/>
                        <a:ext cx="1191260" cy="8445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56310" y="2856865"/>
            <a:ext cx="9928860" cy="3175635"/>
            <a:chOff x="1572" y="3995"/>
            <a:chExt cx="15636" cy="5001"/>
          </a:xfrm>
        </p:grpSpPr>
        <p:sp>
          <p:nvSpPr>
            <p:cNvPr id="101" name="文本框 100"/>
            <p:cNvSpPr txBox="1"/>
            <p:nvPr/>
          </p:nvSpPr>
          <p:spPr>
            <a:xfrm>
              <a:off x="8620" y="3995"/>
              <a:ext cx="1829" cy="725"/>
            </a:xfrm>
            <a:prstGeom prst="rect">
              <a:avLst/>
            </a:prstGeom>
            <a:noFill/>
            <a:ln w="9525">
              <a:noFill/>
            </a:ln>
          </p:spPr>
          <p:txBody>
            <a:bodyPr wrap="square">
              <a:spAutoFit/>
            </a:bodyPr>
            <a:p>
              <a:r>
                <a:rPr lang="zh-CN" sz="2400">
                  <a:ea typeface="黑体" panose="02010609060101010101" pitchFamily="49" charset="-122"/>
                </a:rPr>
                <a:t>命题点</a:t>
              </a:r>
              <a:endParaRPr lang="zh-CN" altLang="en-US" sz="2400"/>
            </a:p>
          </p:txBody>
        </p:sp>
        <p:sp>
          <p:nvSpPr>
            <p:cNvPr id="2" name="文本框 1"/>
            <p:cNvSpPr txBox="1"/>
            <p:nvPr/>
          </p:nvSpPr>
          <p:spPr>
            <a:xfrm>
              <a:off x="1572" y="4490"/>
              <a:ext cx="15636" cy="4506"/>
            </a:xfrm>
            <a:prstGeom prst="rect">
              <a:avLst/>
            </a:prstGeom>
            <a:noFill/>
            <a:ln w="9525">
              <a:noFill/>
            </a:ln>
          </p:spPr>
          <p:txBody>
            <a:bodyPr wrap="square">
              <a:spAutoFit/>
            </a:bodyPr>
            <a:p>
              <a:pPr>
                <a:lnSpc>
                  <a:spcPct val="150000"/>
                </a:lnSpc>
              </a:pPr>
              <a:r>
                <a:rPr lang="zh-CN" sz="2400">
                  <a:ea typeface="黑体" panose="02010609060101010101" pitchFamily="49" charset="-122"/>
                </a:rPr>
                <a:t>【设计与进行实验】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实验原理：</a:t>
              </a:r>
              <a:r>
                <a:rPr lang="en-US" sz="2400" i="1">
                  <a:latin typeface="Times New Roman" panose="02020603050405020304" pitchFamily="18" charset="0"/>
                  <a:ea typeface="宋体" panose="02010600030101010101" pitchFamily="2" charset="-122"/>
                </a:rPr>
                <a:t>ρ</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天平的使用及读数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见</a:t>
              </a:r>
              <a:r>
                <a:rPr lang="en-US" sz="2400">
                  <a:latin typeface="Times New Roman" panose="02020603050405020304" pitchFamily="18" charset="0"/>
                  <a:cs typeface="仿宋_GB2312" charset="0"/>
                </a:rPr>
                <a:t>[2017.18(1)(2)</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2015.20(1)(2)</a:t>
              </a:r>
              <a:r>
                <a:rPr lang="en-US" sz="2400">
                  <a:latin typeface="宋体" panose="02010600030101010101" pitchFamily="2" charset="-122"/>
                  <a:cs typeface="仿宋_GB2312" charset="0"/>
                </a:rPr>
                <a:t>①</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量筒的使用及读数</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实验数据表格设计及数据记录</a:t>
              </a:r>
              <a:endParaRPr lang="zh-CN" altLang="en-US" sz="2400"/>
            </a:p>
          </p:txBody>
        </p:sp>
        <p:graphicFrame>
          <p:nvGraphicFramePr>
            <p:cNvPr id="5" name="对象 4"/>
            <p:cNvGraphicFramePr/>
            <p:nvPr/>
          </p:nvGraphicFramePr>
          <p:xfrm>
            <a:off x="5403" y="5293"/>
            <a:ext cx="467" cy="1390"/>
          </p:xfrm>
          <a:graphic>
            <a:graphicData uri="http://schemas.openxmlformats.org/presentationml/2006/ole">
              <mc:AlternateContent xmlns:mc="http://schemas.openxmlformats.org/markup-compatibility/2006">
                <mc:Choice xmlns:v="urn:schemas-microsoft-com:vml" Requires="v">
                  <p:oleObj spid="_x0000_s8" name="" r:id="rId1" imgW="249555" imgH="603250" progId="Equation.DSMT4">
                    <p:embed/>
                  </p:oleObj>
                </mc:Choice>
                <mc:Fallback>
                  <p:oleObj name="" r:id="rId1" imgW="249555" imgH="603250" progId="Equation.DSMT4">
                    <p:embed/>
                    <p:pic>
                      <p:nvPicPr>
                        <p:cNvPr id="0" name="图片 7"/>
                        <p:cNvPicPr/>
                        <p:nvPr/>
                      </p:nvPicPr>
                      <p:blipFill>
                        <a:blip r:embed="rId2"/>
                        <a:stretch>
                          <a:fillRect/>
                        </a:stretch>
                      </p:blipFill>
                      <p:spPr>
                        <a:xfrm>
                          <a:off x="5403" y="5293"/>
                          <a:ext cx="467" cy="1390"/>
                        </a:xfrm>
                        <a:prstGeom prst="rect">
                          <a:avLst/>
                        </a:prstGeom>
                      </p:spPr>
                    </p:pic>
                  </p:oleObj>
                </mc:Fallback>
              </mc:AlternateContent>
            </a:graphicData>
          </a:graphic>
        </p:graphicFrame>
      </p:grpSp>
      <p:grpSp>
        <p:nvGrpSpPr>
          <p:cNvPr id="24584" name="组合 4"/>
          <p:cNvGrpSpPr/>
          <p:nvPr/>
        </p:nvGrpSpPr>
        <p:grpSpPr>
          <a:xfrm>
            <a:off x="1139534" y="1079500"/>
            <a:ext cx="9889112" cy="645159"/>
            <a:chOff x="1594" y="1190"/>
            <a:chExt cx="15573" cy="1017"/>
          </a:xfrm>
        </p:grpSpPr>
        <p:pic>
          <p:nvPicPr>
            <p:cNvPr id="24585" name="图片 1" descr="一级标"/>
            <p:cNvPicPr>
              <a:picLocks noChangeAspect="1"/>
            </p:cNvPicPr>
            <p:nvPr/>
          </p:nvPicPr>
          <p:blipFill>
            <a:blip r:embed="rId3"/>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0" name="组合 9"/>
          <p:cNvGrpSpPr/>
          <p:nvPr/>
        </p:nvGrpSpPr>
        <p:grpSpPr>
          <a:xfrm>
            <a:off x="1099820" y="1821180"/>
            <a:ext cx="7255510" cy="737235"/>
            <a:chOff x="894" y="2929"/>
            <a:chExt cx="11426" cy="1161"/>
          </a:xfrm>
        </p:grpSpPr>
        <p:sp>
          <p:nvSpPr>
            <p:cNvPr id="11" name="文本框 4"/>
            <p:cNvSpPr txBox="1"/>
            <p:nvPr/>
          </p:nvSpPr>
          <p:spPr>
            <a:xfrm>
              <a:off x="3894" y="2929"/>
              <a:ext cx="8426" cy="1161"/>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测量固体的密度</a:t>
              </a:r>
              <a:r>
                <a:rPr sz="2400" dirty="0">
                  <a:latin typeface="Times New Roman" panose="02020603050405020304" pitchFamily="18" charset="0"/>
                  <a:cs typeface="Times New Roman" panose="02020603050405020304" pitchFamily="18" charset="0"/>
                </a:rPr>
                <a:t>(2017.18，2015.20)</a:t>
              </a:r>
              <a:endParaRPr sz="2400" dirty="0">
                <a:latin typeface="Times New Roman" panose="02020603050405020304" pitchFamily="18" charset="0"/>
                <a:cs typeface="Times New Roman" panose="02020603050405020304" pitchFamily="18" charset="0"/>
              </a:endParaRPr>
            </a:p>
          </p:txBody>
        </p:sp>
        <p:grpSp>
          <p:nvGrpSpPr>
            <p:cNvPr id="12" name="组合 13"/>
            <p:cNvGrpSpPr/>
            <p:nvPr/>
          </p:nvGrpSpPr>
          <p:grpSpPr>
            <a:xfrm>
              <a:off x="894" y="3246"/>
              <a:ext cx="2665" cy="822"/>
              <a:chOff x="6686" y="8865"/>
              <a:chExt cx="2836" cy="877"/>
            </a:xfrm>
          </p:grpSpPr>
          <p:pic>
            <p:nvPicPr>
              <p:cNvPr id="13" name="图片 9" descr="考点2字"/>
              <p:cNvPicPr>
                <a:picLocks noChangeAspect="1"/>
              </p:cNvPicPr>
              <p:nvPr/>
            </p:nvPicPr>
            <p:blipFill>
              <a:blip r:embed="rId4"/>
              <a:stretch>
                <a:fillRect/>
              </a:stretch>
            </p:blipFill>
            <p:spPr>
              <a:xfrm>
                <a:off x="6686" y="8865"/>
                <a:ext cx="2836" cy="821"/>
              </a:xfrm>
              <a:prstGeom prst="rect">
                <a:avLst/>
              </a:prstGeom>
              <a:noFill/>
              <a:ln w="9525">
                <a:noFill/>
              </a:ln>
            </p:spPr>
          </p:pic>
          <p:sp>
            <p:nvSpPr>
              <p:cNvPr id="14"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87375" y="1823085"/>
            <a:ext cx="11146155" cy="3969385"/>
            <a:chOff x="1150" y="1854"/>
            <a:chExt cx="17553" cy="6251"/>
          </a:xfrm>
        </p:grpSpPr>
        <p:sp>
          <p:nvSpPr>
            <p:cNvPr id="101" name="文本框 100"/>
            <p:cNvSpPr txBox="1"/>
            <p:nvPr/>
          </p:nvSpPr>
          <p:spPr>
            <a:xfrm>
              <a:off x="1150" y="1854"/>
              <a:ext cx="17553" cy="6251"/>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实验步骤补充和排序</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测质量：用天平测出固体的质量</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测体积：利用排水法测出固体的体积</a:t>
              </a:r>
              <a:r>
                <a:rPr lang="en-US" sz="2400" i="1">
                  <a:latin typeface="Times New Roman" panose="02020603050405020304" pitchFamily="18" charset="0"/>
                  <a:ea typeface="宋体" panose="02010600030101010101" pitchFamily="2" charset="-122"/>
                </a:rPr>
                <a:t>V</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V</a:t>
              </a:r>
              <a:r>
                <a:rPr lang="zh-CN" sz="2400" baseline="-25000">
                  <a:ea typeface="宋体" panose="02010600030101010101" pitchFamily="2" charset="-122"/>
                </a:rPr>
                <a:t>总</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V</a:t>
              </a:r>
              <a:r>
                <a:rPr lang="zh-CN" sz="2400" baseline="-25000">
                  <a:ea typeface="宋体" panose="02010600030101010101" pitchFamily="2" charset="-122"/>
                </a:rPr>
                <a:t>水</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计算固体密度</a:t>
              </a:r>
              <a:r>
                <a:rPr lang="zh-CN" sz="2400">
                  <a:ea typeface="黑体" panose="02010609060101010101" pitchFamily="49" charset="-122"/>
                </a:rPr>
                <a:t>【分析数据，总结结论】</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计算待测固体的密度：利用公式</a:t>
              </a:r>
              <a:r>
                <a:rPr lang="en-US" sz="2400" i="1">
                  <a:latin typeface="Times New Roman" panose="02020603050405020304" pitchFamily="18" charset="0"/>
                  <a:ea typeface="宋体" panose="02010600030101010101" pitchFamily="2" charset="-122"/>
                </a:rPr>
                <a:t>ρ</a:t>
              </a:r>
              <a:r>
                <a:rPr lang="zh-CN" sz="2400">
                  <a:ea typeface="宋体" panose="02010600030101010101" pitchFamily="2" charset="-122"/>
                </a:rPr>
                <a:t>＝                计算</a:t>
              </a:r>
              <a:r>
                <a:rPr lang="en-US" sz="2400">
                  <a:latin typeface="Times New Roman" panose="02020603050405020304" pitchFamily="18" charset="0"/>
                  <a:cs typeface="仿宋_GB2312" charset="0"/>
                </a:rPr>
                <a:t>[2017.18(2)</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2015.20(2)</a:t>
              </a:r>
              <a:r>
                <a:rPr lang="en-US" sz="2400">
                  <a:latin typeface="宋体" panose="02010600030101010101" pitchFamily="2" charset="-122"/>
                  <a:cs typeface="仿宋_GB2312" charset="0"/>
                </a:rPr>
                <a:t>③</a:t>
              </a:r>
              <a:r>
                <a:rPr lang="en-US" sz="2400">
                  <a:latin typeface="Times New Roman" panose="02020603050405020304" pitchFamily="18" charset="0"/>
                  <a:cs typeface="仿宋_GB2312" charset="0"/>
                </a:rPr>
                <a:t>]</a:t>
              </a:r>
              <a:endParaRPr lang="zh-CN" altLang="en-US" sz="2400"/>
            </a:p>
          </p:txBody>
        </p:sp>
        <p:graphicFrame>
          <p:nvGraphicFramePr>
            <p:cNvPr id="6" name="对象 5"/>
            <p:cNvGraphicFramePr/>
            <p:nvPr/>
          </p:nvGraphicFramePr>
          <p:xfrm>
            <a:off x="9190" y="6172"/>
            <a:ext cx="1833" cy="1174"/>
          </p:xfrm>
          <a:graphic>
            <a:graphicData uri="http://schemas.openxmlformats.org/presentationml/2006/ole">
              <mc:AlternateContent xmlns:mc="http://schemas.openxmlformats.org/markup-compatibility/2006">
                <mc:Choice xmlns:v="urn:schemas-microsoft-com:vml" Requires="v">
                  <p:oleObj spid="_x0000_s7" name="" r:id="rId1" imgW="950595" imgH="662305" progId="Equation.DSMT4">
                    <p:embed/>
                  </p:oleObj>
                </mc:Choice>
                <mc:Fallback>
                  <p:oleObj name="" r:id="rId1" imgW="950595" imgH="662305" progId="Equation.DSMT4">
                    <p:embed/>
                    <p:pic>
                      <p:nvPicPr>
                        <p:cNvPr id="0" name="图片 6"/>
                        <p:cNvPicPr/>
                        <p:nvPr/>
                      </p:nvPicPr>
                      <p:blipFill>
                        <a:blip r:embed="rId2"/>
                        <a:stretch>
                          <a:fillRect/>
                        </a:stretch>
                      </p:blipFill>
                      <p:spPr>
                        <a:xfrm>
                          <a:off x="9190" y="6172"/>
                          <a:ext cx="1833" cy="1174"/>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8335" y="1309370"/>
            <a:ext cx="10970260"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【交流与反思】</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实验误差分析</a:t>
            </a:r>
            <a:r>
              <a:rPr lang="en-US" sz="2400">
                <a:latin typeface="Times New Roman" panose="02020603050405020304" pitchFamily="18" charset="0"/>
                <a:cs typeface="仿宋_GB2312" charset="0"/>
              </a:rPr>
              <a:t>[2017.18(3)]</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仪器使用不规范引起的误差：</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天平</a:t>
            </a:r>
            <a:r>
              <a:rPr lang="zh-CN" sz="2400" u="sng">
                <a:ea typeface="宋体" panose="02010600030101010101" pitchFamily="2" charset="-122"/>
              </a:rPr>
              <a:t>砝码生锈</a:t>
            </a:r>
            <a:r>
              <a:rPr lang="zh-CN" sz="2400">
                <a:ea typeface="宋体" panose="02010600030101010101" pitchFamily="2" charset="-122"/>
              </a:rPr>
              <a:t>或</a:t>
            </a:r>
            <a:r>
              <a:rPr lang="zh-CN" sz="2400" u="sng">
                <a:ea typeface="宋体" panose="02010600030101010101" pitchFamily="2" charset="-122"/>
              </a:rPr>
              <a:t>沾有杂物</a:t>
            </a:r>
            <a:r>
              <a:rPr lang="zh-CN" sz="2400">
                <a:ea typeface="宋体" panose="02010600030101010101" pitchFamily="2" charset="-122"/>
              </a:rPr>
              <a:t>：测得的</a:t>
            </a:r>
            <a:r>
              <a:rPr lang="zh-CN" sz="2400" u="sng">
                <a:ea typeface="宋体" panose="02010600030101010101" pitchFamily="2" charset="-122"/>
              </a:rPr>
              <a:t>质量偏小</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天平</a:t>
            </a:r>
            <a:r>
              <a:rPr lang="zh-CN" sz="2400" u="sng">
                <a:ea typeface="宋体" panose="02010600030101010101" pitchFamily="2" charset="-122"/>
              </a:rPr>
              <a:t>砝码磨损或缺角</a:t>
            </a:r>
            <a:r>
              <a:rPr lang="zh-CN" sz="2400">
                <a:ea typeface="宋体" panose="02010600030101010101" pitchFamily="2" charset="-122"/>
              </a:rPr>
              <a:t>：测得的</a:t>
            </a:r>
            <a:r>
              <a:rPr lang="zh-CN" sz="2400" u="sng">
                <a:ea typeface="宋体" panose="02010600030101010101" pitchFamily="2" charset="-122"/>
              </a:rPr>
              <a:t>质量偏大</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天平使用时物体和砝码位置放反：不使用游码时质量测量值准确；使用</a:t>
            </a:r>
            <a:r>
              <a:rPr lang="zh-CN" sz="2400">
                <a:latin typeface="Times New Roman" panose="02020603050405020304" pitchFamily="18" charset="0"/>
                <a:ea typeface="宋体" panose="02010600030101010101" pitchFamily="2" charset="-122"/>
              </a:rPr>
              <a:t>游码时测得的质量偏大；</a:t>
            </a:r>
            <a:r>
              <a:rPr lang="en-US" sz="2400">
                <a:latin typeface="宋体" panose="02010600030101010101" pitchFamily="2" charset="-122"/>
                <a:cs typeface="Times New Roman" panose="02020603050405020304" pitchFamily="18" charset="0"/>
              </a:rPr>
              <a:t>④</a:t>
            </a:r>
            <a:r>
              <a:rPr lang="zh-CN" sz="2400">
                <a:latin typeface="Times New Roman" panose="02020603050405020304" pitchFamily="18" charset="0"/>
                <a:ea typeface="宋体" panose="02010600030101010101" pitchFamily="2" charset="-122"/>
              </a:rPr>
              <a:t>量筒读数</a:t>
            </a:r>
            <a:r>
              <a:rPr lang="zh-CN" sz="2400" u="sng">
                <a:ea typeface="宋体" panose="02010600030101010101" pitchFamily="2" charset="-122"/>
              </a:rPr>
              <a:t>仰视时测得的体积偏小</a:t>
            </a:r>
            <a:r>
              <a:rPr lang="zh-CN" sz="2400">
                <a:ea typeface="宋体" panose="02010600030101010101" pitchFamily="2" charset="-122"/>
              </a:rPr>
              <a:t>；</a:t>
            </a:r>
            <a:r>
              <a:rPr lang="zh-CN" sz="2400" u="sng">
                <a:ea typeface="宋体" panose="02010600030101010101" pitchFamily="2" charset="-122"/>
              </a:rPr>
              <a:t>俯视时测得的体积偏大</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1025" y="705485"/>
            <a:ext cx="1136332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实验方案及操作不合理引起的误差：</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先测体积后测质量：会使物体沾水导致</a:t>
            </a:r>
            <a:r>
              <a:rPr lang="zh-CN" sz="2400" u="sng">
                <a:ea typeface="宋体" panose="02010600030101010101" pitchFamily="2" charset="-122"/>
              </a:rPr>
              <a:t>质量测量值偏大，密度测量值偏大</a:t>
            </a:r>
            <a:r>
              <a:rPr lang="en-US" sz="2400">
                <a:latin typeface="Times New Roman" panose="02020603050405020304" pitchFamily="18" charset="0"/>
                <a:cs typeface="仿宋_GB2312" charset="0"/>
              </a:rPr>
              <a:t>[2017.18(3)]</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排水法测体积时有水从量筒中溅出：会导致</a:t>
            </a:r>
            <a:r>
              <a:rPr lang="zh-CN" sz="2400" u="sng">
                <a:ea typeface="宋体" panose="02010600030101010101" pitchFamily="2" charset="-122"/>
              </a:rPr>
              <a:t>体积测量值偏小，密度测量值偏大</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用溢水杯排水测体积时溢水杯中未装满水：会导致</a:t>
            </a:r>
            <a:r>
              <a:rPr lang="zh-CN" sz="2400" u="sng">
                <a:ea typeface="宋体" panose="02010600030101010101" pitchFamily="2" charset="-122"/>
              </a:rPr>
              <a:t>体积测量值偏小，密度测量值偏大</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④</a:t>
            </a:r>
            <a:r>
              <a:rPr lang="zh-CN" sz="2400">
                <a:ea typeface="宋体" panose="02010600030101010101" pitchFamily="2" charset="-122"/>
              </a:rPr>
              <a:t>吸</a:t>
            </a:r>
            <a:r>
              <a:rPr lang="zh-CN" sz="2400">
                <a:latin typeface="Times New Roman" panose="02020603050405020304" pitchFamily="18" charset="0"/>
                <a:ea typeface="宋体" panose="02010600030101010101" pitchFamily="2" charset="-122"/>
              </a:rPr>
              <a:t>水性固体直接利用排水法测量体积：会导致</a:t>
            </a:r>
            <a:r>
              <a:rPr lang="zh-CN" sz="2400" u="sng">
                <a:ea typeface="宋体" panose="02010600030101010101" pitchFamily="2" charset="-122"/>
              </a:rPr>
              <a:t>体积测量值偏小，密度测量值偏大</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实验评估及改进</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实验操作的实际可行性评估，例如烧杯装满水，去测量烧杯和水的质量，易洒出，不容易操作；</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39445" y="1527810"/>
            <a:ext cx="1090485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实验操作的正确性评估：</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排水法测体积，物体一定要浸没；</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排水法测体积，</a:t>
            </a:r>
            <a:r>
              <a:rPr lang="zh-CN" sz="2400" u="sng">
                <a:ea typeface="宋体" panose="02010600030101010101" pitchFamily="2" charset="-122"/>
              </a:rPr>
              <a:t>溢水杯</a:t>
            </a:r>
            <a:r>
              <a:rPr lang="zh-CN" sz="2400">
                <a:ea typeface="宋体" panose="02010600030101010101" pitchFamily="2" charset="-122"/>
              </a:rPr>
              <a:t>中一定要装满水；</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仪器测量精度过低，容易导致误差较大，无法进行实验</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特殊物质的密度测量</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吸水性物质：</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让其吸足水再测量，并注意吸水性对实验结果的影响；</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利用排沙法测量体积；</a:t>
            </a: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用保鲜膜紧密包裹，然后用排水法测量体积；</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密度小于水的物质：可用针压法或下坠法，使物体浸没在水中测得体积；</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0935" y="2080260"/>
            <a:ext cx="1014920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粉末状物质：直接用量筒压实、抹平测体积；</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易溶于水的物质：可用细沙或油代替水，用排沙法、排油法测得体积</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测量结果的应用：</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判断物质的种类，判断物体的品质是否合格；</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检验物体是否空心</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特殊方法测固体密度</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见实验</a:t>
            </a:r>
            <a:r>
              <a:rPr lang="en-US" sz="2400">
                <a:latin typeface="Times New Roman" panose="02020603050405020304" pitchFamily="18" charset="0"/>
                <a:ea typeface="宋体" panose="02010600030101010101" pitchFamily="2" charset="-122"/>
              </a:rPr>
              <a:t>3)</a:t>
            </a:r>
            <a:r>
              <a:rPr lang="en-US" sz="2400">
                <a:latin typeface="Times New Roman" panose="02020603050405020304" pitchFamily="18" charset="0"/>
                <a:cs typeface="仿宋_GB2312" charset="0"/>
              </a:rPr>
              <a:t>[2017.18(4)</a:t>
            </a:r>
            <a:r>
              <a:rPr lang="zh-CN" sz="2400">
                <a:cs typeface="仿宋_GB2312" charset="0"/>
              </a:rPr>
              <a:t>，</a:t>
            </a:r>
            <a:r>
              <a:rPr lang="en-US" sz="2400">
                <a:latin typeface="Times New Roman" panose="02020603050405020304" pitchFamily="18" charset="0"/>
                <a:cs typeface="仿宋_GB2312" charset="0"/>
              </a:rPr>
              <a:t>2015.20(2)</a:t>
            </a:r>
            <a:r>
              <a:rPr lang="en-US" sz="2400">
                <a:latin typeface="宋体" panose="02010600030101010101" pitchFamily="2" charset="-122"/>
                <a:cs typeface="仿宋_GB2312" charset="0"/>
              </a:rPr>
              <a:t>②③</a:t>
            </a:r>
            <a:r>
              <a:rPr lang="en-US" sz="2400">
                <a:latin typeface="Times New Roman" panose="02020603050405020304" pitchFamily="18" charset="0"/>
                <a:cs typeface="仿宋_GB2312" charset="0"/>
              </a:rPr>
              <a:t>(3)]</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1100455" y="1100455"/>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5" name="文本框 4"/>
          <p:cNvSpPr txBox="1"/>
          <p:nvPr/>
        </p:nvSpPr>
        <p:spPr>
          <a:xfrm>
            <a:off x="1028700" y="1917065"/>
            <a:ext cx="9838690" cy="1198880"/>
          </a:xfrm>
          <a:prstGeom prst="rect">
            <a:avLst/>
          </a:prstGeom>
          <a:noFill/>
          <a:ln w="9525">
            <a:noFill/>
          </a:ln>
        </p:spPr>
        <p:txBody>
          <a:bodyPr wrap="square">
            <a:spAutoFit/>
          </a:bodyPr>
          <a:p>
            <a:pPr>
              <a:lnSpc>
                <a:spcPct val="150000"/>
              </a:lnSpc>
            </a:pPr>
            <a:r>
              <a:rPr lang="zh-CN" sz="2400">
                <a:latin typeface="宋体" panose="02010600030101010101" pitchFamily="2" charset="-122"/>
              </a:rPr>
              <a:t>例</a:t>
            </a:r>
            <a:r>
              <a:rPr lang="en-US" sz="2400">
                <a:latin typeface="Times New Roman" panose="02020603050405020304" pitchFamily="18" charset="0"/>
                <a:ea typeface="黑体" panose="02010609060101010101" pitchFamily="49" charset="-122"/>
              </a:rPr>
              <a:t> 1</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盘锦</a:t>
            </a:r>
            <a:r>
              <a:rPr lang="en-US" sz="2400">
                <a:latin typeface="Times New Roman" panose="02020603050405020304" pitchFamily="18" charset="0"/>
                <a:cs typeface="楷体_GB2312" charset="0"/>
              </a:rPr>
              <a:t>)</a:t>
            </a:r>
            <a:r>
              <a:rPr lang="zh-CN" sz="2400">
                <a:ea typeface="宋体" panose="02010600030101010101" pitchFamily="2" charset="-122"/>
              </a:rPr>
              <a:t>某同学捡到一个金属螺母，为了测量此螺母的密度．他做了如下</a:t>
            </a:r>
            <a:r>
              <a:rPr lang="zh-CN" sz="2400">
                <a:latin typeface="Times New Roman" panose="02020603050405020304" pitchFamily="18" charset="0"/>
                <a:ea typeface="宋体" panose="02010600030101010101" pitchFamily="2" charset="-122"/>
              </a:rPr>
              <a:t>实验：</a:t>
            </a:r>
            <a:endParaRPr lang="zh-CN" altLang="en-US" sz="2400"/>
          </a:p>
        </p:txBody>
      </p:sp>
      <p:pic>
        <p:nvPicPr>
          <p:cNvPr id="6" name="图片 5"/>
          <p:cNvPicPr>
            <a:picLocks noChangeAspect="1"/>
          </p:cNvPicPr>
          <p:nvPr/>
        </p:nvPicPr>
        <p:blipFill>
          <a:blip r:embed="rId2"/>
          <a:stretch>
            <a:fillRect/>
          </a:stretch>
        </p:blipFill>
        <p:spPr>
          <a:xfrm>
            <a:off x="3585210" y="2972435"/>
            <a:ext cx="4725670" cy="2452370"/>
          </a:xfrm>
          <a:prstGeom prst="rect">
            <a:avLst/>
          </a:prstGeom>
          <a:noFill/>
          <a:ln w="9525">
            <a:noFill/>
          </a:ln>
        </p:spPr>
      </p:pic>
      <p:sp>
        <p:nvSpPr>
          <p:cNvPr id="7" name="文本框 6"/>
          <p:cNvSpPr txBox="1"/>
          <p:nvPr/>
        </p:nvSpPr>
        <p:spPr>
          <a:xfrm>
            <a:off x="5670550" y="5573395"/>
            <a:ext cx="1077595"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5635" y="731520"/>
            <a:ext cx="1110107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把天平放在水平桌面上，将游码移至标尺左端零刻度线处，指针位置如图甲所示．要使横梁平衡，应向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调节平衡螺母．</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把金属螺母放在天平</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盘中，并用</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向另侧盘中加减砝码并调节游码在标尺上的位置，使天平横梁恢复平衡．盘中砝码和游码的位置如图乙所示，则金属螺母的质量是</a:t>
            </a:r>
            <a:r>
              <a:rPr lang="en-US" sz="2400">
                <a:latin typeface="Times New Roman" panose="02020603050405020304" pitchFamily="18" charset="0"/>
                <a:ea typeface="宋体" panose="02010600030101010101" pitchFamily="2" charset="-122"/>
              </a:rPr>
              <a:t>________ g.(3)</a:t>
            </a:r>
            <a:r>
              <a:rPr lang="zh-CN" sz="2400">
                <a:ea typeface="宋体" panose="02010600030101010101" pitchFamily="2" charset="-122"/>
              </a:rPr>
              <a:t>在量</a:t>
            </a:r>
            <a:r>
              <a:rPr lang="zh-CN" sz="2400">
                <a:latin typeface="Times New Roman" panose="02020603050405020304" pitchFamily="18" charset="0"/>
                <a:ea typeface="宋体" panose="02010600030101010101" pitchFamily="2" charset="-122"/>
              </a:rPr>
              <a:t>筒中装入</a:t>
            </a:r>
            <a:r>
              <a:rPr lang="en-US" sz="2400">
                <a:latin typeface="Times New Roman" panose="02020603050405020304" pitchFamily="18" charset="0"/>
                <a:ea typeface="宋体" panose="02010600030101010101" pitchFamily="2" charset="-122"/>
              </a:rPr>
              <a:t>20 mL</a:t>
            </a:r>
            <a:r>
              <a:rPr lang="zh-CN" sz="2400">
                <a:ea typeface="宋体" panose="02010600030101010101" pitchFamily="2" charset="-122"/>
              </a:rPr>
              <a:t>水，用细线系住金属螺母并将其轻轻放入量筒中，如图丙所示，则金属螺母的体积是</a:t>
            </a:r>
            <a:r>
              <a:rPr lang="en-US" sz="2400">
                <a:latin typeface="Times New Roman" panose="02020603050405020304" pitchFamily="18" charset="0"/>
                <a:ea typeface="宋体" panose="02010600030101010101" pitchFamily="2" charset="-122"/>
              </a:rPr>
              <a:t>________ cm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金属螺母的密度是</a:t>
            </a:r>
            <a:r>
              <a:rPr lang="en-US" sz="2400">
                <a:latin typeface="Times New Roman" panose="02020603050405020304" pitchFamily="18" charset="0"/>
                <a:ea typeface="宋体" panose="02010600030101010101" pitchFamily="2" charset="-122"/>
              </a:rPr>
              <a:t>____________ 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如果金属螺母密度恰好和密度表中某一金属的密度相同，那么这名同学据此</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判断该螺母一定是由这种金属制成的．</a:t>
            </a:r>
            <a:endParaRPr lang="zh-CN" altLang="en-US" sz="2400"/>
          </a:p>
        </p:txBody>
      </p:sp>
      <p:sp>
        <p:nvSpPr>
          <p:cNvPr id="2" name="文本框 1"/>
          <p:cNvSpPr txBox="1"/>
          <p:nvPr/>
        </p:nvSpPr>
        <p:spPr>
          <a:xfrm>
            <a:off x="4344035" y="1388110"/>
            <a:ext cx="640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a:p>
        </p:txBody>
      </p:sp>
      <p:sp>
        <p:nvSpPr>
          <p:cNvPr id="3" name="文本框 2"/>
          <p:cNvSpPr txBox="1"/>
          <p:nvPr/>
        </p:nvSpPr>
        <p:spPr>
          <a:xfrm>
            <a:off x="4058920" y="1963420"/>
            <a:ext cx="640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a:p>
        </p:txBody>
      </p:sp>
      <p:sp>
        <p:nvSpPr>
          <p:cNvPr id="4" name="文本框 3"/>
          <p:cNvSpPr txBox="1"/>
          <p:nvPr/>
        </p:nvSpPr>
        <p:spPr>
          <a:xfrm>
            <a:off x="6380480" y="1920240"/>
            <a:ext cx="8648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镊子</a:t>
            </a:r>
            <a:endParaRPr lang="zh-CN" altLang="en-US"/>
          </a:p>
        </p:txBody>
      </p:sp>
      <p:sp>
        <p:nvSpPr>
          <p:cNvPr id="5" name="文本框 4"/>
          <p:cNvSpPr txBox="1"/>
          <p:nvPr/>
        </p:nvSpPr>
        <p:spPr>
          <a:xfrm>
            <a:off x="3409315" y="3032760"/>
            <a:ext cx="805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53.4</a:t>
            </a:r>
            <a:endParaRPr lang="zh-CN" altLang="en-US"/>
          </a:p>
        </p:txBody>
      </p:sp>
      <p:sp>
        <p:nvSpPr>
          <p:cNvPr id="6" name="文本框 5"/>
          <p:cNvSpPr txBox="1"/>
          <p:nvPr/>
        </p:nvSpPr>
        <p:spPr>
          <a:xfrm>
            <a:off x="4441190" y="4123690"/>
            <a:ext cx="4457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6</a:t>
            </a:r>
            <a:endParaRPr lang="zh-CN" altLang="en-US"/>
          </a:p>
        </p:txBody>
      </p:sp>
      <p:sp>
        <p:nvSpPr>
          <p:cNvPr id="7" name="文本框 6"/>
          <p:cNvSpPr txBox="1"/>
          <p:nvPr/>
        </p:nvSpPr>
        <p:spPr>
          <a:xfrm>
            <a:off x="3790315" y="4688205"/>
            <a:ext cx="13214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8.9</a:t>
            </a:r>
            <a:r>
              <a:rPr lang="en-US" sz="2400">
                <a:solidFill>
                  <a:srgbClr val="FF0000"/>
                </a:solidFill>
                <a:latin typeface="Calibri" panose="020F0502020204030204" pitchFamily="34"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8" name="文本框 7"/>
          <p:cNvSpPr txBox="1"/>
          <p:nvPr/>
        </p:nvSpPr>
        <p:spPr>
          <a:xfrm>
            <a:off x="965835" y="5769610"/>
            <a:ext cx="835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55345" y="2922270"/>
            <a:ext cx="2947670" cy="523080"/>
            <a:chOff x="894" y="3246"/>
            <a:chExt cx="4642" cy="824"/>
          </a:xfrm>
        </p:grpSpPr>
        <p:sp>
          <p:nvSpPr>
            <p:cNvPr id="20481" name="文本框 4"/>
            <p:cNvSpPr txBox="1"/>
            <p:nvPr/>
          </p:nvSpPr>
          <p:spPr>
            <a:xfrm>
              <a:off x="3894" y="3246"/>
              <a:ext cx="1642"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质量</a:t>
              </a:r>
              <a:endParaRPr sz="2800" dirty="0">
                <a:latin typeface="黑体" panose="02010609060101010101" pitchFamily="49" charset="-122"/>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692594" y="1377315"/>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101" name="文本框 100"/>
          <p:cNvSpPr txBox="1"/>
          <p:nvPr/>
        </p:nvSpPr>
        <p:spPr>
          <a:xfrm>
            <a:off x="692785" y="3596005"/>
            <a:ext cx="1079119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定义：</a:t>
            </a:r>
            <a:r>
              <a:rPr lang="zh-CN" sz="2400">
                <a:ea typeface="宋体" panose="02010600030101010101" pitchFamily="2" charset="-122"/>
              </a:rPr>
              <a:t>物体所含物质的多少，通常用</a:t>
            </a:r>
            <a:r>
              <a:rPr lang="zh-CN" sz="2400">
                <a:latin typeface="Times New Roman" panose="02020603050405020304" pitchFamily="18" charset="0"/>
                <a:ea typeface="宋体" panose="02010600030101010101" pitchFamily="2" charset="-122"/>
              </a:rPr>
              <a:t>字母</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表示．</a:t>
            </a:r>
            <a:r>
              <a:rPr lang="en-US" sz="2400">
                <a:latin typeface="Times New Roman" panose="02020603050405020304" pitchFamily="18" charset="0"/>
                <a:ea typeface="黑体" panose="02010609060101010101" pitchFamily="49" charset="-122"/>
              </a:rPr>
              <a:t>2. </a:t>
            </a:r>
            <a:r>
              <a:rPr lang="zh-CN" sz="2400">
                <a:ea typeface="黑体" panose="02010609060101010101" pitchFamily="49" charset="-122"/>
              </a:rPr>
              <a:t>理解：</a:t>
            </a:r>
            <a:r>
              <a:rPr lang="zh-CN" sz="2400">
                <a:ea typeface="宋体" panose="02010600030101010101" pitchFamily="2" charset="-122"/>
              </a:rPr>
              <a:t>质量是物质的一种属性．物体的质量不随其形状、物态、温度和位置的改变而改变．</a:t>
            </a:r>
            <a:endParaRPr lang="zh-CN" altLang="en-US" sz="2400"/>
          </a:p>
        </p:txBody>
      </p:sp>
      <p:grpSp>
        <p:nvGrpSpPr>
          <p:cNvPr id="36" name="组合 35"/>
          <p:cNvGrpSpPr/>
          <p:nvPr/>
        </p:nvGrpSpPr>
        <p:grpSpPr>
          <a:xfrm>
            <a:off x="801370" y="2060575"/>
            <a:ext cx="2889885" cy="648335"/>
            <a:chOff x="1456" y="3050"/>
            <a:chExt cx="4551" cy="1021"/>
          </a:xfrm>
        </p:grpSpPr>
        <p:sp>
          <p:nvSpPr>
            <p:cNvPr id="37" name="文本框 36"/>
            <p:cNvSpPr txBox="1"/>
            <p:nvPr/>
          </p:nvSpPr>
          <p:spPr>
            <a:xfrm>
              <a:off x="3000" y="3132"/>
              <a:ext cx="3007" cy="822"/>
            </a:xfrm>
            <a:prstGeom prst="rect">
              <a:avLst/>
            </a:prstGeom>
            <a:noFill/>
            <a:ln w="9525">
              <a:noFill/>
            </a:ln>
          </p:spPr>
          <p:txBody>
            <a:bodyPr wrap="square">
              <a:spAutoFit/>
            </a:bodyPr>
            <a:p>
              <a:pPr algn="l"/>
              <a:r>
                <a:rPr lang="zh-CN" sz="2800">
                  <a:ea typeface="黑体" panose="02010609060101010101" pitchFamily="49" charset="-122"/>
                </a:rPr>
                <a:t>考点梳理</a:t>
              </a:r>
              <a:endParaRPr lang="zh-CN" sz="2800">
                <a:ea typeface="黑体" panose="02010609060101010101" pitchFamily="49" charset="-122"/>
              </a:endParaRPr>
            </a:p>
          </p:txBody>
        </p:sp>
        <p:pic>
          <p:nvPicPr>
            <p:cNvPr id="38" name="图片 37" descr="二级标（14磅）"/>
            <p:cNvPicPr>
              <a:picLocks noChangeAspect="1"/>
            </p:cNvPicPr>
            <p:nvPr/>
          </p:nvPicPr>
          <p:blipFill>
            <a:blip r:embed="rId3"/>
            <a:stretch>
              <a:fillRect/>
            </a:stretch>
          </p:blipFill>
          <p:spPr>
            <a:xfrm>
              <a:off x="1456" y="3050"/>
              <a:ext cx="1243" cy="1021"/>
            </a:xfrm>
            <a:prstGeom prst="rect">
              <a:avLst/>
            </a:prstGeom>
          </p:spPr>
        </p:pic>
      </p:grpSp>
      <p:sp>
        <p:nvSpPr>
          <p:cNvPr id="100" name="文本框 99"/>
          <p:cNvSpPr txBox="1"/>
          <p:nvPr/>
        </p:nvSpPr>
        <p:spPr>
          <a:xfrm>
            <a:off x="6779260" y="3705225"/>
            <a:ext cx="49339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m</a:t>
            </a:r>
            <a:endParaRPr lang="zh-CN" altLang="en-US"/>
          </a:p>
        </p:txBody>
      </p:sp>
      <p:sp>
        <p:nvSpPr>
          <p:cNvPr id="43" name="流程图: 终止 42">
            <a:hlinkClick r:id="rId4" action="ppaction://hlinksldjump"/>
          </p:cNvPr>
          <p:cNvSpPr/>
          <p:nvPr/>
        </p:nvSpPr>
        <p:spPr>
          <a:xfrm>
            <a:off x="9173210" y="51746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571500" y="1866900"/>
            <a:ext cx="1838960" cy="474345"/>
            <a:chOff x="1318" y="2359"/>
            <a:chExt cx="2896" cy="747"/>
          </a:xfrm>
        </p:grpSpPr>
        <p:pic>
          <p:nvPicPr>
            <p:cNvPr id="34" name="图片 33" descr="三级标"/>
            <p:cNvPicPr>
              <a:picLocks noChangeAspect="1"/>
            </p:cNvPicPr>
            <p:nvPr/>
          </p:nvPicPr>
          <p:blipFill>
            <a:blip r:embed="rId1"/>
            <a:stretch>
              <a:fillRect/>
            </a:stretch>
          </p:blipFill>
          <p:spPr>
            <a:xfrm>
              <a:off x="1318" y="2359"/>
              <a:ext cx="2896" cy="714"/>
            </a:xfrm>
            <a:prstGeom prst="rect">
              <a:avLst/>
            </a:prstGeom>
          </p:spPr>
        </p:pic>
        <p:sp>
          <p:nvSpPr>
            <p:cNvPr id="35" name="文本框 34"/>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417195" y="2367280"/>
            <a:ext cx="1129982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利用调好的天平测量螺母质量时，当向右盘放入质量最小的砝码时，发现指针偏向了分度盘中线的右侧，接下来的操作是</a:t>
            </a:r>
            <a:r>
              <a:rPr lang="en-US" sz="2400">
                <a:latin typeface="Times New Roman" panose="02020603050405020304" pitchFamily="18" charset="0"/>
                <a:ea typeface="宋体" panose="02010600030101010101" pitchFamily="2" charset="-122"/>
              </a:rPr>
              <a:t>__________________________________________________.(7)</a:t>
            </a:r>
            <a:r>
              <a:rPr lang="zh-CN" sz="2400">
                <a:ea typeface="宋体" panose="02010600030101010101" pitchFamily="2" charset="-122"/>
              </a:rPr>
              <a:t>在测量螺母体积时要用细线系着螺母轻轻放入量筒中而不是直接将螺母放进量筒，主要是为了防止</a:t>
            </a:r>
            <a:r>
              <a:rPr lang="en-US" sz="2400">
                <a:latin typeface="Times New Roman" panose="02020603050405020304" pitchFamily="18" charset="0"/>
                <a:ea typeface="宋体" panose="02010600030101010101" pitchFamily="2" charset="-122"/>
              </a:rPr>
              <a:t>______________________________.</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写出一点即可</a:t>
            </a:r>
            <a:r>
              <a:rPr lang="en-US" sz="2400">
                <a:latin typeface="宋体" panose="02010600030101010101" pitchFamily="2" charset="-122"/>
                <a:cs typeface="宋体" panose="02010600030101010101" pitchFamily="2" charset="-122"/>
              </a:rPr>
              <a:t>)</a:t>
            </a:r>
            <a:endParaRPr lang="zh-CN" altLang="en-US" sz="2400">
              <a:latin typeface="宋体" panose="02010600030101010101" pitchFamily="2" charset="-122"/>
              <a:cs typeface="宋体" panose="02010600030101010101" pitchFamily="2" charset="-122"/>
            </a:endParaRPr>
          </a:p>
        </p:txBody>
      </p:sp>
      <p:sp>
        <p:nvSpPr>
          <p:cNvPr id="2" name="文本框 1"/>
          <p:cNvSpPr txBox="1"/>
          <p:nvPr/>
        </p:nvSpPr>
        <p:spPr>
          <a:xfrm>
            <a:off x="483235" y="2829560"/>
            <a:ext cx="1122616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取下最小砝码，向右调节游码，使天平重新平衡</a:t>
            </a:r>
            <a:endParaRPr lang="zh-CN" altLang="en-US"/>
          </a:p>
        </p:txBody>
      </p:sp>
      <p:sp>
        <p:nvSpPr>
          <p:cNvPr id="3" name="文本框 2"/>
          <p:cNvSpPr txBox="1"/>
          <p:nvPr/>
        </p:nvSpPr>
        <p:spPr>
          <a:xfrm>
            <a:off x="2865120" y="4653280"/>
            <a:ext cx="4213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量筒中的水溅出</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或损坏量筒</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2155" y="1198880"/>
            <a:ext cx="1060831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a:t>
            </a:r>
            <a:r>
              <a:rPr lang="zh-CN" sz="2400">
                <a:ea typeface="宋体" panose="02010600030101010101" pitchFamily="2" charset="-122"/>
              </a:rPr>
              <a:t>该同</a:t>
            </a:r>
            <a:r>
              <a:rPr lang="zh-CN" sz="2400">
                <a:latin typeface="Times New Roman" panose="02020603050405020304" pitchFamily="18" charset="0"/>
                <a:ea typeface="宋体" panose="02010600030101010101" pitchFamily="2" charset="-122"/>
              </a:rPr>
              <a:t>学在测量螺母的质量时若将</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2)(3)</a:t>
            </a:r>
            <a:r>
              <a:rPr lang="zh-CN" sz="2400">
                <a:ea typeface="宋体" panose="02010600030101010101" pitchFamily="2" charset="-122"/>
              </a:rPr>
              <a:t>两个步骤先后顺序对调，那么用这种方法测得的密度与真实值相比</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仍然准确</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，原因是</a:t>
            </a:r>
            <a:r>
              <a:rPr lang="en-US" sz="2400">
                <a:latin typeface="Times New Roman" panose="02020603050405020304" pitchFamily="18" charset="0"/>
                <a:ea typeface="宋体" panose="02010600030101010101" pitchFamily="2" charset="-122"/>
              </a:rPr>
              <a:t>________________________________________________________________________.(9)</a:t>
            </a:r>
            <a:r>
              <a:rPr lang="zh-CN" sz="2400">
                <a:ea typeface="宋体" panose="02010600030101010101" pitchFamily="2" charset="-122"/>
              </a:rPr>
              <a:t>整理实验器材时发现，天平的左盘</a:t>
            </a:r>
            <a:r>
              <a:rPr lang="zh-CN" sz="2400">
                <a:latin typeface="Times New Roman" panose="02020603050405020304" pitchFamily="18" charset="0"/>
                <a:ea typeface="宋体" panose="02010600030101010101" pitchFamily="2" charset="-122"/>
              </a:rPr>
              <a:t>有一个缺角，则测量结果</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仍然准确</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(10)</a:t>
            </a:r>
            <a:r>
              <a:rPr lang="zh-CN" sz="2400">
                <a:ea typeface="宋体" panose="02010600030101010101" pitchFamily="2" charset="-122"/>
              </a:rPr>
              <a:t>若该同学的实验操作均正确、合理，但天平的砝码生锈，则测出的螺母密度将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仍然准确</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2" name="文本框 1"/>
          <p:cNvSpPr txBox="1"/>
          <p:nvPr/>
        </p:nvSpPr>
        <p:spPr>
          <a:xfrm>
            <a:off x="4977130" y="1856740"/>
            <a:ext cx="9124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偏大</a:t>
            </a:r>
            <a:endParaRPr lang="zh-CN" altLang="en-US"/>
          </a:p>
        </p:txBody>
      </p:sp>
      <p:sp>
        <p:nvSpPr>
          <p:cNvPr id="3" name="文本框 2"/>
          <p:cNvSpPr txBox="1"/>
          <p:nvPr/>
        </p:nvSpPr>
        <p:spPr>
          <a:xfrm>
            <a:off x="796925" y="2239010"/>
            <a:ext cx="1026922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将螺母从水中</a:t>
            </a:r>
            <a:r>
              <a:rPr lang="zh-CN" sz="2400">
                <a:solidFill>
                  <a:srgbClr val="FF0000"/>
                </a:solidFill>
                <a:latin typeface="Times New Roman" panose="02020603050405020304" pitchFamily="18" charset="0"/>
                <a:ea typeface="宋体" panose="02010600030101010101" pitchFamily="2" charset="-122"/>
              </a:rPr>
              <a:t>取出时会因为螺母上附着水，而导致质量的测量值偏大</a:t>
            </a:r>
            <a:endParaRPr lang="zh-CN" altLang="en-US"/>
          </a:p>
        </p:txBody>
      </p:sp>
      <p:sp>
        <p:nvSpPr>
          <p:cNvPr id="4" name="文本框 3"/>
          <p:cNvSpPr txBox="1"/>
          <p:nvPr/>
        </p:nvSpPr>
        <p:spPr>
          <a:xfrm>
            <a:off x="9168130" y="3509645"/>
            <a:ext cx="14674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仍然准确</a:t>
            </a:r>
            <a:endParaRPr lang="zh-CN" altLang="en-US"/>
          </a:p>
        </p:txBody>
      </p:sp>
      <p:sp>
        <p:nvSpPr>
          <p:cNvPr id="5" name="文本框 4"/>
          <p:cNvSpPr txBox="1"/>
          <p:nvPr/>
        </p:nvSpPr>
        <p:spPr>
          <a:xfrm>
            <a:off x="1618615" y="5147310"/>
            <a:ext cx="893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91795" y="977265"/>
            <a:ext cx="11313795" cy="5259070"/>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rPr>
              <a:t>(11)</a:t>
            </a:r>
            <a:r>
              <a:rPr lang="zh-CN" sz="2400">
                <a:latin typeface="Times New Roman" panose="02020603050405020304" pitchFamily="18" charset="0"/>
                <a:ea typeface="宋体" panose="02010600030101010101" pitchFamily="2" charset="-122"/>
                <a:cs typeface="Times New Roman" panose="02020603050405020304" pitchFamily="18" charset="0"/>
              </a:rPr>
              <a:t>该同学又进行了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测量一个吸水性小石块的密度</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的实验，他采用相同的实验步骤，所有操作均正确，测得的密度值将比真实值</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偏大</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偏小</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．针对这一问题，在可以增添、更换仪器和测量方法的条件下，请你提出一条改进方法：</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40000"/>
              </a:lnSpc>
            </a:pPr>
            <a:r>
              <a:rPr lang="zh-CN" altLang="en-US" sz="2400">
                <a:latin typeface="Times New Roman" panose="02020603050405020304" pitchFamily="18" charset="0"/>
                <a:cs typeface="Times New Roman" panose="02020603050405020304" pitchFamily="18" charset="0"/>
              </a:rPr>
              <a:t>(12)同组的另一位同学在测量一块体积较大的合金块密度时，发现合金块无法放入量筒中，于是找来一个溢水杯，顺利地测出了合金块的体积，他先将溢水杯中盛满水，接下来的操作是____________________________________________________</a:t>
            </a:r>
            <a:endParaRPr lang="zh-CN" altLang="en-US" sz="2400">
              <a:latin typeface="Times New Roman" panose="02020603050405020304" pitchFamily="18" charset="0"/>
              <a:cs typeface="Times New Roman" panose="02020603050405020304" pitchFamily="18" charset="0"/>
            </a:endParaRPr>
          </a:p>
          <a:p>
            <a:pPr>
              <a:lnSpc>
                <a:spcPct val="140000"/>
              </a:lnSpc>
            </a:pPr>
            <a:r>
              <a:rPr lang="zh-CN" altLang="en-US" sz="2400">
                <a:latin typeface="Times New Roman" panose="02020603050405020304" pitchFamily="18" charset="0"/>
                <a:cs typeface="Times New Roman" panose="02020603050405020304" pitchFamily="18" charset="0"/>
              </a:rPr>
              <a:t>________________________________________；</a:t>
            </a:r>
            <a:endParaRPr lang="zh-CN" altLang="en-US" sz="2400">
              <a:latin typeface="Times New Roman" panose="02020603050405020304" pitchFamily="18" charset="0"/>
              <a:cs typeface="Times New Roman" panose="02020603050405020304" pitchFamily="18" charset="0"/>
            </a:endParaRPr>
          </a:p>
          <a:p>
            <a:pPr>
              <a:lnSpc>
                <a:spcPct val="140000"/>
              </a:lnSpc>
            </a:pPr>
            <a:r>
              <a:rPr lang="zh-CN" altLang="en-US" sz="2400">
                <a:latin typeface="Times New Roman" panose="02020603050405020304" pitchFamily="18" charset="0"/>
                <a:cs typeface="Times New Roman" panose="02020603050405020304" pitchFamily="18" charset="0"/>
              </a:rPr>
              <a:t>若向溢水杯中加水时水面未到达溢水口，则对合金块体积测量值的影响是__________________________________．</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6447155" y="1577975"/>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偏大</a:t>
            </a:r>
            <a:endParaRPr lang="zh-CN" altLang="en-US"/>
          </a:p>
        </p:txBody>
      </p:sp>
      <p:sp>
        <p:nvSpPr>
          <p:cNvPr id="3" name="文本框 2"/>
          <p:cNvSpPr txBox="1"/>
          <p:nvPr/>
        </p:nvSpPr>
        <p:spPr>
          <a:xfrm>
            <a:off x="509270" y="2590800"/>
            <a:ext cx="98494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先让石块充分浸润</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吸足水</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至无法再吸水，然后按上述操作测量其体积</a:t>
            </a:r>
            <a:endParaRPr lang="zh-CN" altLang="en-US"/>
          </a:p>
        </p:txBody>
      </p:sp>
      <p:sp>
        <p:nvSpPr>
          <p:cNvPr id="4" name="文本框 3"/>
          <p:cNvSpPr txBox="1"/>
          <p:nvPr/>
        </p:nvSpPr>
        <p:spPr>
          <a:xfrm>
            <a:off x="391160" y="3905885"/>
            <a:ext cx="1093025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将合金块缓慢浸入溢水杯的水中，收集溢出的水，用量筒测出溢出水的体积即为合金块的体积</a:t>
            </a:r>
            <a:endParaRPr lang="zh-CN" altLang="en-US"/>
          </a:p>
        </p:txBody>
      </p:sp>
      <p:sp>
        <p:nvSpPr>
          <p:cNvPr id="5" name="文本框 4"/>
          <p:cNvSpPr txBox="1"/>
          <p:nvPr/>
        </p:nvSpPr>
        <p:spPr>
          <a:xfrm>
            <a:off x="509270" y="5628005"/>
            <a:ext cx="34156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合金块体积测量值偏小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927100" y="1214120"/>
            <a:ext cx="6212205" cy="737235"/>
            <a:chOff x="894" y="2929"/>
            <a:chExt cx="9783" cy="1161"/>
          </a:xfrm>
        </p:grpSpPr>
        <p:sp>
          <p:nvSpPr>
            <p:cNvPr id="11" name="文本框 4"/>
            <p:cNvSpPr txBox="1"/>
            <p:nvPr/>
          </p:nvSpPr>
          <p:spPr>
            <a:xfrm>
              <a:off x="3894" y="2929"/>
              <a:ext cx="6783" cy="1161"/>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测量液体的密度</a:t>
              </a:r>
              <a:r>
                <a:rPr sz="2400" dirty="0">
                  <a:latin typeface="Times New Roman" panose="02020603050405020304" pitchFamily="18" charset="0"/>
                  <a:cs typeface="Times New Roman" panose="02020603050405020304" pitchFamily="18" charset="0"/>
                </a:rPr>
                <a:t>(6年未考)</a:t>
              </a:r>
              <a:endParaRPr sz="2400" dirty="0">
                <a:latin typeface="Times New Roman" panose="02020603050405020304" pitchFamily="18" charset="0"/>
                <a:cs typeface="Times New Roman" panose="02020603050405020304" pitchFamily="18" charset="0"/>
              </a:endParaRPr>
            </a:p>
          </p:txBody>
        </p:sp>
        <p:grpSp>
          <p:nvGrpSpPr>
            <p:cNvPr id="12" name="组合 13"/>
            <p:cNvGrpSpPr/>
            <p:nvPr/>
          </p:nvGrpSpPr>
          <p:grpSpPr>
            <a:xfrm>
              <a:off x="894" y="3246"/>
              <a:ext cx="2665" cy="822"/>
              <a:chOff x="6686" y="8865"/>
              <a:chExt cx="2836" cy="877"/>
            </a:xfrm>
          </p:grpSpPr>
          <p:pic>
            <p:nvPicPr>
              <p:cNvPr id="13"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4"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466715" y="2205355"/>
            <a:ext cx="1257935" cy="460375"/>
          </a:xfrm>
          <a:prstGeom prst="rect">
            <a:avLst/>
          </a:prstGeom>
          <a:noFill/>
          <a:ln w="9525">
            <a:noFill/>
          </a:ln>
        </p:spPr>
        <p:txBody>
          <a:bodyPr wrap="square">
            <a:spAutoFit/>
          </a:bodyPr>
          <a:p>
            <a:r>
              <a:rPr lang="zh-CN" sz="2400">
                <a:ea typeface="黑体" panose="02010609060101010101" pitchFamily="49" charset="-122"/>
              </a:rPr>
              <a:t>命题点</a:t>
            </a:r>
            <a:endParaRPr lang="zh-CN" altLang="en-US" sz="2400"/>
          </a:p>
        </p:txBody>
      </p:sp>
      <p:grpSp>
        <p:nvGrpSpPr>
          <p:cNvPr id="5" name="组合 4"/>
          <p:cNvGrpSpPr/>
          <p:nvPr/>
        </p:nvGrpSpPr>
        <p:grpSpPr>
          <a:xfrm>
            <a:off x="927100" y="3061335"/>
            <a:ext cx="5080000" cy="2861310"/>
            <a:chOff x="1459" y="4821"/>
            <a:chExt cx="8000" cy="4506"/>
          </a:xfrm>
        </p:grpSpPr>
        <p:sp>
          <p:nvSpPr>
            <p:cNvPr id="2" name="文本框 1"/>
            <p:cNvSpPr txBox="1"/>
            <p:nvPr/>
          </p:nvSpPr>
          <p:spPr>
            <a:xfrm>
              <a:off x="1459" y="4821"/>
              <a:ext cx="8000" cy="4506"/>
            </a:xfrm>
            <a:prstGeom prst="rect">
              <a:avLst/>
            </a:prstGeom>
            <a:noFill/>
            <a:ln w="9525">
              <a:noFill/>
            </a:ln>
          </p:spPr>
          <p:txBody>
            <a:bodyPr>
              <a:spAutoFit/>
            </a:bodyPr>
            <a:p>
              <a:pPr>
                <a:lnSpc>
                  <a:spcPct val="150000"/>
                </a:lnSpc>
              </a:pPr>
              <a:r>
                <a:rPr lang="zh-CN" sz="2400">
                  <a:ea typeface="黑体" panose="02010609060101010101" pitchFamily="49" charset="-122"/>
                </a:rPr>
                <a:t>【设计与进行实验】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实验原理：</a:t>
              </a:r>
              <a:r>
                <a:rPr lang="en-US" sz="2400" i="1">
                  <a:latin typeface="Times New Roman" panose="02020603050405020304" pitchFamily="18" charset="0"/>
                  <a:ea typeface="宋体" panose="02010600030101010101" pitchFamily="2" charset="-122"/>
                </a:rPr>
                <a:t>ρ</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天平的使用及读数</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量筒的使用及读数</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实验数据表格设计及数据记录</a:t>
              </a:r>
              <a:endParaRPr lang="zh-CN" altLang="en-US" sz="2400"/>
            </a:p>
          </p:txBody>
        </p:sp>
        <p:graphicFrame>
          <p:nvGraphicFramePr>
            <p:cNvPr id="3" name="对象 2"/>
            <p:cNvGraphicFramePr/>
            <p:nvPr/>
          </p:nvGraphicFramePr>
          <p:xfrm>
            <a:off x="5185" y="5456"/>
            <a:ext cx="774" cy="1442"/>
          </p:xfrm>
          <a:graphic>
            <a:graphicData uri="http://schemas.openxmlformats.org/presentationml/2006/ole">
              <mc:AlternateContent xmlns:mc="http://schemas.openxmlformats.org/markup-compatibility/2006">
                <mc:Choice xmlns:v="urn:schemas-microsoft-com:vml" Requires="v">
                  <p:oleObj spid="_x0000_s4" name="" r:id="rId2" imgW="332105" imgH="594995" progId="Equation.DSMT4">
                    <p:embed/>
                  </p:oleObj>
                </mc:Choice>
                <mc:Fallback>
                  <p:oleObj name="" r:id="rId2" imgW="332105" imgH="594995" progId="Equation.DSMT4">
                    <p:embed/>
                    <p:pic>
                      <p:nvPicPr>
                        <p:cNvPr id="0" name="图片 3"/>
                        <p:cNvPicPr/>
                        <p:nvPr/>
                      </p:nvPicPr>
                      <p:blipFill>
                        <a:blip r:embed="rId3"/>
                        <a:stretch>
                          <a:fillRect/>
                        </a:stretch>
                      </p:blipFill>
                      <p:spPr>
                        <a:xfrm>
                          <a:off x="5185" y="5456"/>
                          <a:ext cx="774" cy="1442"/>
                        </a:xfrm>
                        <a:prstGeom prst="rect">
                          <a:avLst/>
                        </a:prstGeom>
                      </p:spPr>
                    </p:pic>
                  </p:oleObj>
                </mc:Fallback>
              </mc:AlternateContent>
            </a:graphicData>
          </a:graphic>
        </p:graphicFrame>
      </p:grpSp>
      <p:grpSp>
        <p:nvGrpSpPr>
          <p:cNvPr id="30" name="组合 29"/>
          <p:cNvGrpSpPr/>
          <p:nvPr/>
        </p:nvGrpSpPr>
        <p:grpSpPr>
          <a:xfrm>
            <a:off x="8466455" y="399478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6" name="矩形 5"/>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7" name="圆角矩形 6"/>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8" name="流程图: 终止 7"/>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9" name="椭圆 8"/>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787400" y="1544320"/>
            <a:ext cx="10739755" cy="4091940"/>
            <a:chOff x="1013" y="2545"/>
            <a:chExt cx="16913" cy="6444"/>
          </a:xfrm>
        </p:grpSpPr>
        <p:sp>
          <p:nvSpPr>
            <p:cNvPr id="100" name="文本框 99"/>
            <p:cNvSpPr txBox="1"/>
            <p:nvPr/>
          </p:nvSpPr>
          <p:spPr>
            <a:xfrm>
              <a:off x="1013" y="2545"/>
              <a:ext cx="16913" cy="6251"/>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实验步骤补充和排序</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测量量筒中的液体质量：</a:t>
              </a:r>
              <a:r>
                <a:rPr lang="zh-CN" sz="2400">
                  <a:latin typeface="Times New Roman" panose="02020603050405020304" pitchFamily="18" charset="0"/>
                  <a:ea typeface="宋体" panose="02010600030101010101" pitchFamily="2" charset="-122"/>
                </a:rPr>
                <a:t>用天平测出烧杯和液体的总质量</a:t>
              </a:r>
              <a:r>
                <a:rPr lang="en-US" sz="2400" i="1">
                  <a:latin typeface="Times New Roman" panose="02020603050405020304" pitchFamily="18" charset="0"/>
                  <a:ea typeface="宋体" panose="02010600030101010101" pitchFamily="2" charset="-122"/>
                </a:rPr>
                <a:t>m</a:t>
              </a:r>
              <a:r>
                <a:rPr lang="zh-CN" sz="2400" baseline="-25000">
                  <a:ea typeface="宋体" panose="02010600030101010101" pitchFamily="2" charset="-122"/>
                </a:rPr>
                <a:t>总</a:t>
              </a:r>
              <a:r>
                <a:rPr lang="zh-CN" sz="2400">
                  <a:ea typeface="宋体" panose="02010600030101010101" pitchFamily="2" charset="-122"/>
                </a:rPr>
                <a:t>，将液体倒入量筒中，测出烧杯及剩余液体的质量</a:t>
              </a:r>
              <a:r>
                <a:rPr lang="en-US" sz="2400" i="1">
                  <a:latin typeface="Times New Roman" panose="02020603050405020304" pitchFamily="18" charset="0"/>
                  <a:ea typeface="宋体" panose="02010600030101010101" pitchFamily="2" charset="-122"/>
                </a:rPr>
                <a:t>m</a:t>
              </a:r>
              <a:r>
                <a:rPr lang="zh-CN" sz="2400" baseline="-25000">
                  <a:ea typeface="宋体" panose="02010600030101010101" pitchFamily="2" charset="-122"/>
                </a:rPr>
                <a:t>剩</a:t>
              </a:r>
              <a:r>
                <a:rPr lang="zh-CN" sz="2400">
                  <a:ea typeface="宋体" panose="02010600030101010101" pitchFamily="2" charset="-122"/>
                </a:rPr>
                <a:t>，则倒入量筒中的液体质量</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m</a:t>
              </a:r>
              <a:r>
                <a:rPr lang="zh-CN" sz="2400" baseline="-25000">
                  <a:ea typeface="宋体" panose="02010600030101010101" pitchFamily="2" charset="-122"/>
                </a:rPr>
                <a:t>总</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m</a:t>
              </a:r>
              <a:r>
                <a:rPr lang="zh-CN" sz="2400" baseline="-25000">
                  <a:ea typeface="宋体" panose="02010600030101010101" pitchFamily="2" charset="-122"/>
                </a:rPr>
                <a:t>剩</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测量量筒中液体的体积：测出倒入量筒中的液体的体积</a:t>
              </a:r>
              <a:r>
                <a:rPr lang="en-US" sz="2400" i="1">
                  <a:latin typeface="Times New Roman" panose="02020603050405020304" pitchFamily="18" charset="0"/>
                  <a:ea typeface="宋体" panose="02010600030101010101" pitchFamily="2" charset="-122"/>
                </a:rPr>
                <a:t>V</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计算液体密度</a:t>
              </a:r>
              <a:r>
                <a:rPr lang="zh-CN" sz="2400">
                  <a:ea typeface="黑体" panose="02010609060101010101" pitchFamily="49" charset="-122"/>
                </a:rPr>
                <a:t>【分析数据，总结结论】</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计算液体的密度：利用公式</a:t>
              </a:r>
              <a:r>
                <a:rPr lang="en-US" sz="2400" i="1">
                  <a:latin typeface="Times New Roman" panose="02020603050405020304" pitchFamily="18" charset="0"/>
                  <a:ea typeface="宋体" panose="02010600030101010101" pitchFamily="2" charset="-122"/>
                </a:rPr>
                <a:t>ρ</a:t>
              </a:r>
              <a:r>
                <a:rPr lang="zh-CN" sz="2400">
                  <a:ea typeface="宋体" panose="02010600030101010101" pitchFamily="2" charset="-122"/>
                </a:rPr>
                <a:t>＝                  计算</a:t>
              </a:r>
              <a:endParaRPr lang="zh-CN" altLang="en-US" sz="2400"/>
            </a:p>
          </p:txBody>
        </p:sp>
        <p:graphicFrame>
          <p:nvGraphicFramePr>
            <p:cNvPr id="2" name="对象 1"/>
            <p:cNvGraphicFramePr/>
            <p:nvPr/>
          </p:nvGraphicFramePr>
          <p:xfrm>
            <a:off x="8065" y="7607"/>
            <a:ext cx="1931" cy="1382"/>
          </p:xfrm>
          <a:graphic>
            <a:graphicData uri="http://schemas.openxmlformats.org/presentationml/2006/ole">
              <mc:AlternateContent xmlns:mc="http://schemas.openxmlformats.org/markup-compatibility/2006">
                <mc:Choice xmlns:v="urn:schemas-microsoft-com:vml" Requires="v">
                  <p:oleObj spid="_x0000_s3" name="" r:id="rId1" imgW="885825" imgH="821690" progId="Equation.DSMT4">
                    <p:embed/>
                  </p:oleObj>
                </mc:Choice>
                <mc:Fallback>
                  <p:oleObj name="" r:id="rId1" imgW="885825" imgH="821690" progId="Equation.DSMT4">
                    <p:embed/>
                    <p:pic>
                      <p:nvPicPr>
                        <p:cNvPr id="0" name="图片 2"/>
                        <p:cNvPicPr/>
                        <p:nvPr/>
                      </p:nvPicPr>
                      <p:blipFill>
                        <a:blip r:embed="rId2"/>
                        <a:stretch>
                          <a:fillRect/>
                        </a:stretch>
                      </p:blipFill>
                      <p:spPr>
                        <a:xfrm>
                          <a:off x="8065" y="7607"/>
                          <a:ext cx="1931" cy="1382"/>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1985" y="653415"/>
            <a:ext cx="11411585" cy="5775960"/>
          </a:xfrm>
          <a:prstGeom prst="rect">
            <a:avLst/>
          </a:prstGeom>
          <a:noFill/>
          <a:ln w="9525">
            <a:noFill/>
          </a:ln>
        </p:spPr>
        <p:txBody>
          <a:bodyPr wrap="square">
            <a:spAutoFit/>
          </a:bodyPr>
          <a:p>
            <a:pPr>
              <a:lnSpc>
                <a:spcPct val="140000"/>
              </a:lnSpc>
            </a:pPr>
            <a:r>
              <a:rPr lang="zh-CN" sz="2400">
                <a:ea typeface="黑体" panose="02010609060101010101" pitchFamily="49" charset="-122"/>
              </a:rPr>
              <a:t>【交流与反思】</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实验误差分析</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实验仪器使用不规范导致误差</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实验方案及操作不合理导致误差：</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先测液体的体积，再分别测出空烧杯及烧杯与液体的总质量：由于量筒上残留了少量液体，使测得的</a:t>
            </a:r>
            <a:r>
              <a:rPr lang="zh-CN" sz="2400" u="sng">
                <a:ea typeface="宋体" panose="02010600030101010101" pitchFamily="2" charset="-122"/>
              </a:rPr>
              <a:t>质量偏小</a:t>
            </a:r>
            <a:r>
              <a:rPr lang="zh-CN" sz="2400">
                <a:ea typeface="宋体" panose="02010600030101010101" pitchFamily="2" charset="-122"/>
              </a:rPr>
              <a:t>，从而导致</a:t>
            </a:r>
            <a:r>
              <a:rPr lang="zh-CN" sz="2400" u="sng">
                <a:ea typeface="宋体" panose="02010600030101010101" pitchFamily="2" charset="-122"/>
              </a:rPr>
              <a:t>密度测量值偏小</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先测空烧杯的质量和烧杯与液体的总质量，再测全部液体的体积，由于烧杯上残留少许液体，使测得的</a:t>
            </a:r>
            <a:r>
              <a:rPr lang="zh-CN" sz="2400" u="sng">
                <a:ea typeface="宋体" panose="02010600030101010101" pitchFamily="2" charset="-122"/>
              </a:rPr>
              <a:t>体积偏小</a:t>
            </a:r>
            <a:r>
              <a:rPr lang="zh-CN" sz="2400">
                <a:ea typeface="宋体" panose="02010600030101010101" pitchFamily="2" charset="-122"/>
              </a:rPr>
              <a:t>，从而导致</a:t>
            </a:r>
            <a:r>
              <a:rPr lang="zh-CN" sz="2400" u="sng">
                <a:ea typeface="宋体" panose="02010600030101010101" pitchFamily="2" charset="-122"/>
              </a:rPr>
              <a:t>密度测量值偏大</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将部分液体从烧杯倒入量筒时</a:t>
            </a:r>
            <a:r>
              <a:rPr lang="zh-CN" sz="2400" u="sng">
                <a:ea typeface="宋体" panose="02010600030101010101" pitchFamily="2" charset="-122"/>
              </a:rPr>
              <a:t>有液体洒出</a:t>
            </a:r>
            <a:r>
              <a:rPr lang="zh-CN" sz="2400">
                <a:ea typeface="宋体" panose="02010600030101010101" pitchFamily="2" charset="-122"/>
              </a:rPr>
              <a:t>：测得倒入量筒中液体的</a:t>
            </a:r>
            <a:r>
              <a:rPr lang="zh-CN" sz="2400" u="sng">
                <a:ea typeface="宋体" panose="02010600030101010101" pitchFamily="2" charset="-122"/>
              </a:rPr>
              <a:t>质量偏大</a:t>
            </a:r>
            <a:r>
              <a:rPr lang="zh-CN" sz="2400">
                <a:ea typeface="宋体" panose="02010600030101010101" pitchFamily="2" charset="-122"/>
              </a:rPr>
              <a:t>，测出的</a:t>
            </a:r>
            <a:r>
              <a:rPr lang="zh-CN" sz="2400" u="sng">
                <a:ea typeface="宋体" panose="02010600030101010101" pitchFamily="2" charset="-122"/>
              </a:rPr>
              <a:t>密度值偏大</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特殊方法测液体密度</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见实验</a:t>
            </a:r>
            <a:r>
              <a:rPr lang="en-US" sz="2400">
                <a:latin typeface="Times New Roman" panose="02020603050405020304" pitchFamily="18" charset="0"/>
                <a:ea typeface="宋体" panose="02010600030101010101" pitchFamily="2" charset="-122"/>
              </a:rPr>
              <a:t>3)</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995045" y="1246505"/>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pic>
        <p:nvPicPr>
          <p:cNvPr id="2" name="图片 -2147482349"/>
          <p:cNvPicPr>
            <a:picLocks noChangeAspect="1"/>
          </p:cNvPicPr>
          <p:nvPr/>
        </p:nvPicPr>
        <p:blipFill>
          <a:blip r:embed="rId2"/>
          <a:stretch>
            <a:fillRect/>
          </a:stretch>
        </p:blipFill>
        <p:spPr>
          <a:xfrm>
            <a:off x="7175500" y="3244215"/>
            <a:ext cx="3630930" cy="2153920"/>
          </a:xfrm>
          <a:prstGeom prst="rect">
            <a:avLst/>
          </a:prstGeom>
          <a:noFill/>
          <a:ln w="9525">
            <a:noFill/>
          </a:ln>
        </p:spPr>
      </p:pic>
      <p:sp>
        <p:nvSpPr>
          <p:cNvPr id="100" name="文本框 99"/>
          <p:cNvSpPr txBox="1"/>
          <p:nvPr/>
        </p:nvSpPr>
        <p:spPr>
          <a:xfrm>
            <a:off x="8363585" y="5432425"/>
            <a:ext cx="994410"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3" name="文本框 2"/>
          <p:cNvSpPr txBox="1"/>
          <p:nvPr/>
        </p:nvSpPr>
        <p:spPr>
          <a:xfrm>
            <a:off x="883285" y="2190750"/>
            <a:ext cx="10213975" cy="341503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 2</a:t>
            </a:r>
            <a:r>
              <a:rPr lang="zh-CN"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甘肃省卷</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学完质量和密度后，小明和小军利用托盘天平和量筒测某种油的密度．</a:t>
            </a:r>
            <a:r>
              <a:rPr lang="en-US" sz="2400">
                <a:latin typeface="Times New Roman" panose="02020603050405020304" pitchFamily="18" charset="0"/>
                <a:cs typeface="Times New Roman" panose="02020603050405020304" pitchFamily="18" charset="0"/>
              </a:rPr>
              <a:t>(1)</a:t>
            </a:r>
            <a:r>
              <a:rPr lang="zh-CN" sz="2400">
                <a:latin typeface="Times New Roman" panose="02020603050405020304" pitchFamily="18" charset="0"/>
                <a:cs typeface="Times New Roman" panose="02020603050405020304" pitchFamily="18" charset="0"/>
              </a:rPr>
              <a:t>他们把天平放在水平桌面上，当游码移至</a:t>
            </a:r>
            <a:endParaRPr lang="zh-CN"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rPr>
              <a:t>零刻度处时，指针偏向分度盘的右侧．这时</a:t>
            </a:r>
            <a:endParaRPr lang="zh-CN"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rPr>
              <a:t>他们应将平衡螺母向</a:t>
            </a:r>
            <a:r>
              <a:rPr lang="en-US" sz="2400">
                <a:latin typeface="Times New Roman" panose="02020603050405020304" pitchFamily="18" charset="0"/>
                <a:cs typeface="Times New Roman" panose="02020603050405020304" pitchFamily="18" charset="0"/>
              </a:rPr>
              <a:t>________(</a:t>
            </a:r>
            <a:r>
              <a:rPr lang="zh-CN" sz="2400">
                <a:latin typeface="Times New Roman" panose="02020603050405020304" pitchFamily="18" charset="0"/>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左</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或</a:t>
            </a:r>
            <a:endParaRPr lang="zh-CN"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右</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调，使横梁平衡．</a:t>
            </a:r>
            <a:endParaRPr lang="zh-CN" altLang="en-US" sz="2400">
              <a:latin typeface="Times New Roman" panose="02020603050405020304" pitchFamily="18" charset="0"/>
              <a:cs typeface="Times New Roman" panose="02020603050405020304" pitchFamily="18" charset="0"/>
            </a:endParaRPr>
          </a:p>
        </p:txBody>
      </p:sp>
      <p:sp>
        <p:nvSpPr>
          <p:cNvPr id="4" name="文本框 3"/>
          <p:cNvSpPr txBox="1"/>
          <p:nvPr/>
        </p:nvSpPr>
        <p:spPr>
          <a:xfrm>
            <a:off x="3984625" y="4484370"/>
            <a:ext cx="581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左</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47750" y="1214755"/>
            <a:ext cx="1003490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天平平衡后，他们开始测量，测量步骤如下：</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用天平测出烧杯和剩余油的总质量；</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将待测油倒入烧杯中，用天平测出烧杯</a:t>
            </a:r>
            <a:r>
              <a:rPr lang="zh-CN" sz="2400">
                <a:latin typeface="Times New Roman" panose="02020603050405020304" pitchFamily="18" charset="0"/>
                <a:ea typeface="宋体" panose="02010600030101010101" pitchFamily="2" charset="-122"/>
              </a:rPr>
              <a:t>和油的总质量；</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将烧杯中油的一部分倒入量筒，测出倒出到量筒的这部分油的体积．请根据以上步骤，写出正确的操作顺序：</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填字母代号</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若在步骤</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中测得烧杯和油的总质量为</a:t>
            </a:r>
            <a:r>
              <a:rPr lang="en-US" sz="2400">
                <a:latin typeface="Times New Roman" panose="02020603050405020304" pitchFamily="18" charset="0"/>
                <a:ea typeface="宋体" panose="02010600030101010101" pitchFamily="2" charset="-122"/>
              </a:rPr>
              <a:t>55. 8 g</a:t>
            </a:r>
            <a:r>
              <a:rPr lang="zh-CN" sz="2400">
                <a:ea typeface="宋体" panose="02010600030101010101" pitchFamily="2" charset="-122"/>
              </a:rPr>
              <a:t>，其余步骤数据如图所示，则倒出到量筒的这部分油的质量是</a:t>
            </a:r>
            <a:r>
              <a:rPr lang="en-US" sz="2400">
                <a:latin typeface="Times New Roman" panose="02020603050405020304" pitchFamily="18" charset="0"/>
                <a:ea typeface="宋体" panose="02010600030101010101" pitchFamily="2" charset="-122"/>
              </a:rPr>
              <a:t>________g</a:t>
            </a:r>
            <a:r>
              <a:rPr lang="zh-CN" sz="2400">
                <a:ea typeface="宋体" panose="02010600030101010101" pitchFamily="2" charset="-122"/>
              </a:rPr>
              <a:t>，体积是</a:t>
            </a:r>
            <a:r>
              <a:rPr lang="en-US" sz="2400">
                <a:latin typeface="Times New Roman" panose="02020603050405020304" pitchFamily="18" charset="0"/>
                <a:ea typeface="宋体" panose="02010600030101010101" pitchFamily="2" charset="-122"/>
              </a:rPr>
              <a:t>________cm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根据密度的计算公式可以算出，该油的密度是</a:t>
            </a:r>
            <a:r>
              <a:rPr lang="en-US" sz="2400">
                <a:latin typeface="Times New Roman" panose="02020603050405020304" pitchFamily="18" charset="0"/>
                <a:ea typeface="宋体" panose="02010600030101010101" pitchFamily="2" charset="-122"/>
              </a:rPr>
              <a:t>____________kg/m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6905625" y="3520440"/>
            <a:ext cx="9124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BCA</a:t>
            </a:r>
            <a:endParaRPr lang="zh-CN" altLang="en-US"/>
          </a:p>
        </p:txBody>
      </p:sp>
      <p:sp>
        <p:nvSpPr>
          <p:cNvPr id="3" name="文本框 2"/>
          <p:cNvSpPr txBox="1"/>
          <p:nvPr/>
        </p:nvSpPr>
        <p:spPr>
          <a:xfrm>
            <a:off x="5960745" y="4620895"/>
            <a:ext cx="7664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18.4</a:t>
            </a:r>
            <a:endParaRPr lang="zh-CN" altLang="en-US"/>
          </a:p>
        </p:txBody>
      </p:sp>
      <p:sp>
        <p:nvSpPr>
          <p:cNvPr id="4" name="文本框 3"/>
          <p:cNvSpPr txBox="1"/>
          <p:nvPr/>
        </p:nvSpPr>
        <p:spPr>
          <a:xfrm>
            <a:off x="8648065" y="4620895"/>
            <a:ext cx="601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20</a:t>
            </a:r>
            <a:endParaRPr lang="zh-CN" altLang="en-US"/>
          </a:p>
        </p:txBody>
      </p:sp>
      <p:sp>
        <p:nvSpPr>
          <p:cNvPr id="5" name="文本框 4"/>
          <p:cNvSpPr txBox="1"/>
          <p:nvPr/>
        </p:nvSpPr>
        <p:spPr>
          <a:xfrm>
            <a:off x="7737475" y="5166360"/>
            <a:ext cx="15843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0.92</a:t>
            </a:r>
            <a:r>
              <a:rPr lang="en-US" sz="2400">
                <a:solidFill>
                  <a:srgbClr val="FF0000"/>
                </a:solidFill>
                <a:latin typeface="Calibri" panose="020F0502020204030204" pitchFamily="34"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1499870" y="1454785"/>
            <a:ext cx="1838960" cy="474345"/>
            <a:chOff x="1318" y="2359"/>
            <a:chExt cx="2896" cy="747"/>
          </a:xfrm>
        </p:grpSpPr>
        <p:pic>
          <p:nvPicPr>
            <p:cNvPr id="34" name="图片 33" descr="三级标"/>
            <p:cNvPicPr>
              <a:picLocks noChangeAspect="1"/>
            </p:cNvPicPr>
            <p:nvPr/>
          </p:nvPicPr>
          <p:blipFill>
            <a:blip r:embed="rId1"/>
            <a:stretch>
              <a:fillRect/>
            </a:stretch>
          </p:blipFill>
          <p:spPr>
            <a:xfrm>
              <a:off x="1318" y="2359"/>
              <a:ext cx="2896" cy="714"/>
            </a:xfrm>
            <a:prstGeom prst="rect">
              <a:avLst/>
            </a:prstGeom>
          </p:spPr>
        </p:pic>
        <p:sp>
          <p:nvSpPr>
            <p:cNvPr id="35" name="文本框 34"/>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1356360" y="2157095"/>
            <a:ext cx="724408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小明在将烧杯中的油倒入量筒时不小心洒出了少量油，则他测得油的密度与真实值相比会</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准确</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小</a:t>
            </a:r>
            <a:r>
              <a:rPr lang="zh-CN" sz="2400">
                <a:latin typeface="Times New Roman" panose="02020603050405020304" pitchFamily="18" charset="0"/>
                <a:ea typeface="宋体" panose="02010600030101010101" pitchFamily="2" charset="-122"/>
              </a:rPr>
              <a:t>军在步骤</a:t>
            </a:r>
            <a:r>
              <a:rPr lang="en-US" sz="2400">
                <a:latin typeface="Times New Roman" panose="02020603050405020304" pitchFamily="18" charset="0"/>
                <a:ea typeface="宋体" panose="02010600030101010101" pitchFamily="2" charset="-122"/>
              </a:rPr>
              <a:t>C</a:t>
            </a:r>
            <a:r>
              <a:rPr lang="zh-CN" sz="2400">
                <a:ea typeface="宋体" panose="02010600030101010101" pitchFamily="2" charset="-122"/>
              </a:rPr>
              <a:t>中读取量筒示数时视线如图丙所示，其他步骤均正确，则小军测出油的密度值与真实值相比会</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准确</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2" name="图片 -2147482347"/>
          <p:cNvPicPr>
            <a:picLocks noChangeAspect="1"/>
          </p:cNvPicPr>
          <p:nvPr/>
        </p:nvPicPr>
        <p:blipFill>
          <a:blip r:embed="rId2"/>
          <a:stretch>
            <a:fillRect/>
          </a:stretch>
        </p:blipFill>
        <p:spPr>
          <a:xfrm>
            <a:off x="9627870" y="2442210"/>
            <a:ext cx="1096645" cy="2353310"/>
          </a:xfrm>
          <a:prstGeom prst="rect">
            <a:avLst/>
          </a:prstGeom>
          <a:noFill/>
          <a:ln w="9525">
            <a:noFill/>
          </a:ln>
        </p:spPr>
      </p:pic>
      <p:sp>
        <p:nvSpPr>
          <p:cNvPr id="3" name="文本框 2"/>
          <p:cNvSpPr txBox="1"/>
          <p:nvPr/>
        </p:nvSpPr>
        <p:spPr>
          <a:xfrm>
            <a:off x="9034145" y="5146040"/>
            <a:ext cx="1880235" cy="368300"/>
          </a:xfrm>
          <a:prstGeom prst="rect">
            <a:avLst/>
          </a:prstGeom>
          <a:noFill/>
          <a:ln w="9525">
            <a:noFill/>
          </a:ln>
        </p:spPr>
        <p:txBody>
          <a:bodyPr wrap="square">
            <a:spAutoFit/>
          </a:bodyPr>
          <a:p>
            <a:r>
              <a:rPr lang="zh-CN" sz="1800">
                <a:cs typeface="楷体_GB2312" charset="0"/>
              </a:rPr>
              <a:t>拓展设问题图丙</a:t>
            </a:r>
            <a:endParaRPr lang="zh-CN" altLang="en-US" sz="1800"/>
          </a:p>
        </p:txBody>
      </p:sp>
      <p:sp>
        <p:nvSpPr>
          <p:cNvPr id="4" name="文本框 3"/>
          <p:cNvSpPr txBox="1"/>
          <p:nvPr/>
        </p:nvSpPr>
        <p:spPr>
          <a:xfrm>
            <a:off x="1571625" y="3335655"/>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偏大</a:t>
            </a:r>
            <a:endParaRPr lang="zh-CN" altLang="en-US"/>
          </a:p>
        </p:txBody>
      </p:sp>
      <p:sp>
        <p:nvSpPr>
          <p:cNvPr id="5" name="文本框 4"/>
          <p:cNvSpPr txBox="1"/>
          <p:nvPr/>
        </p:nvSpPr>
        <p:spPr>
          <a:xfrm>
            <a:off x="2171700" y="4995545"/>
            <a:ext cx="902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855345" y="2003425"/>
            <a:ext cx="10494645" cy="737235"/>
            <a:chOff x="894" y="2929"/>
            <a:chExt cx="16527" cy="1161"/>
          </a:xfrm>
        </p:grpSpPr>
        <p:sp>
          <p:nvSpPr>
            <p:cNvPr id="11" name="文本框 4"/>
            <p:cNvSpPr txBox="1"/>
            <p:nvPr/>
          </p:nvSpPr>
          <p:spPr>
            <a:xfrm>
              <a:off x="3894" y="2929"/>
              <a:ext cx="13527" cy="1161"/>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特殊方法测量物质的密度</a:t>
              </a:r>
              <a:r>
                <a:rPr sz="2400" dirty="0">
                  <a:latin typeface="Times New Roman" panose="02020603050405020304" pitchFamily="18" charset="0"/>
                  <a:cs typeface="Times New Roman" panose="02020603050405020304" pitchFamily="18" charset="0"/>
                </a:rPr>
                <a:t>[2017.18(4)2015.20(2)②③(3)]</a:t>
              </a:r>
              <a:endParaRPr sz="2400" dirty="0">
                <a:latin typeface="Times New Roman" panose="02020603050405020304" pitchFamily="18" charset="0"/>
                <a:cs typeface="Times New Roman" panose="02020603050405020304" pitchFamily="18" charset="0"/>
              </a:endParaRPr>
            </a:p>
          </p:txBody>
        </p:sp>
        <p:grpSp>
          <p:nvGrpSpPr>
            <p:cNvPr id="12" name="组合 13"/>
            <p:cNvGrpSpPr/>
            <p:nvPr/>
          </p:nvGrpSpPr>
          <p:grpSpPr>
            <a:xfrm>
              <a:off x="894" y="3246"/>
              <a:ext cx="2665" cy="822"/>
              <a:chOff x="6686" y="8865"/>
              <a:chExt cx="2836" cy="877"/>
            </a:xfrm>
          </p:grpSpPr>
          <p:pic>
            <p:nvPicPr>
              <p:cNvPr id="13"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4"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4" name="组合 3"/>
          <p:cNvGrpSpPr/>
          <p:nvPr/>
        </p:nvGrpSpPr>
        <p:grpSpPr>
          <a:xfrm>
            <a:off x="927100" y="3469640"/>
            <a:ext cx="8459470" cy="1382395"/>
            <a:chOff x="1572" y="2865"/>
            <a:chExt cx="13322" cy="2177"/>
          </a:xfrm>
        </p:grpSpPr>
        <p:sp>
          <p:nvSpPr>
            <p:cNvPr id="100" name="文本框 99"/>
            <p:cNvSpPr txBox="1"/>
            <p:nvPr/>
          </p:nvSpPr>
          <p:spPr>
            <a:xfrm>
              <a:off x="1572" y="2865"/>
              <a:ext cx="13322" cy="1888"/>
            </a:xfrm>
            <a:prstGeom prst="rect">
              <a:avLst/>
            </a:prstGeom>
            <a:noFill/>
            <a:ln w="9525">
              <a:noFill/>
            </a:ln>
          </p:spPr>
          <p:txBody>
            <a:bodyPr wrap="square">
              <a:spAutoFit/>
            </a:bodyPr>
            <a:p>
              <a:pPr>
                <a:lnSpc>
                  <a:spcPct val="150000"/>
                </a:lnSpc>
              </a:pPr>
              <a:r>
                <a:rPr lang="zh-CN" sz="2400">
                  <a:ea typeface="黑体" panose="02010609060101010101" pitchFamily="49" charset="-122"/>
                </a:rPr>
                <a:t>类型</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缺量筒【思路点拨】</a:t>
              </a:r>
              <a:r>
                <a:rPr lang="zh-CN" sz="2400">
                  <a:ea typeface="宋体" panose="02010600030101010101" pitchFamily="2" charset="-122"/>
                </a:rPr>
                <a:t>通常利用等体积法间接测出体积：</a:t>
              </a:r>
              <a:r>
                <a:rPr lang="en-US" sz="2400" i="1">
                  <a:latin typeface="Times New Roman" panose="02020603050405020304" pitchFamily="18" charset="0"/>
                  <a:ea typeface="宋体" panose="02010600030101010101" pitchFamily="2" charset="-122"/>
                </a:rPr>
                <a:t>V</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V</a:t>
              </a:r>
              <a:r>
                <a:rPr lang="zh-CN" sz="2400" baseline="-25000">
                  <a:ea typeface="宋体" panose="02010600030101010101" pitchFamily="2" charset="-122"/>
                </a:rPr>
                <a:t>水</a:t>
              </a:r>
              <a:r>
                <a:rPr lang="zh-CN" sz="2400">
                  <a:ea typeface="宋体" panose="02010600030101010101" pitchFamily="2" charset="-122"/>
                </a:rPr>
                <a:t>＝</a:t>
              </a:r>
              <a:endParaRPr lang="zh-CN" altLang="en-US" sz="2400"/>
            </a:p>
          </p:txBody>
        </p:sp>
        <p:graphicFrame>
          <p:nvGraphicFramePr>
            <p:cNvPr id="2" name="对象 1"/>
            <p:cNvGraphicFramePr/>
            <p:nvPr/>
          </p:nvGraphicFramePr>
          <p:xfrm>
            <a:off x="13700" y="3579"/>
            <a:ext cx="965" cy="1463"/>
          </p:xfrm>
          <a:graphic>
            <a:graphicData uri="http://schemas.openxmlformats.org/presentationml/2006/ole">
              <mc:AlternateContent xmlns:mc="http://schemas.openxmlformats.org/markup-compatibility/2006">
                <mc:Choice xmlns:v="urn:schemas-microsoft-com:vml" Requires="v">
                  <p:oleObj spid="_x0000_s3" name="" r:id="rId2" imgW="614045" imgH="889000" progId="Equation.DSMT4">
                    <p:embed/>
                  </p:oleObj>
                </mc:Choice>
                <mc:Fallback>
                  <p:oleObj name="" r:id="rId2" imgW="614045" imgH="889000" progId="Equation.DSMT4">
                    <p:embed/>
                    <p:pic>
                      <p:nvPicPr>
                        <p:cNvPr id="0" name="图片 2"/>
                        <p:cNvPicPr/>
                        <p:nvPr/>
                      </p:nvPicPr>
                      <p:blipFill>
                        <a:blip r:embed="rId3"/>
                        <a:stretch>
                          <a:fillRect/>
                        </a:stretch>
                      </p:blipFill>
                      <p:spPr>
                        <a:xfrm>
                          <a:off x="13700" y="3579"/>
                          <a:ext cx="965" cy="1463"/>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774700" y="1350010"/>
            <a:ext cx="1033589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 </a:t>
            </a:r>
            <a:r>
              <a:rPr lang="zh-CN" sz="2400">
                <a:ea typeface="黑体" panose="02010609060101010101" pitchFamily="49" charset="-122"/>
              </a:rPr>
              <a:t>单位及单位换算国际单位：</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，符号</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zh-CN" sz="2400">
                <a:ea typeface="黑体" panose="02010609060101010101" pitchFamily="49" charset="-122"/>
              </a:rPr>
              <a:t>常用单位：</a:t>
            </a:r>
            <a:r>
              <a:rPr lang="zh-CN" sz="2400">
                <a:ea typeface="宋体" panose="02010600030101010101" pitchFamily="2" charset="-122"/>
              </a:rPr>
              <a:t>克</a:t>
            </a:r>
            <a:r>
              <a:rPr lang="en-US" sz="2400">
                <a:latin typeface="Times New Roman" panose="02020603050405020304" pitchFamily="18" charset="0"/>
                <a:ea typeface="宋体" panose="02010600030101010101" pitchFamily="2" charset="-122"/>
              </a:rPr>
              <a:t>(g)</a:t>
            </a:r>
            <a:r>
              <a:rPr lang="zh-CN" sz="2400">
                <a:ea typeface="宋体" panose="02010600030101010101" pitchFamily="2" charset="-122"/>
              </a:rPr>
              <a:t>、毫克</a:t>
            </a:r>
            <a:r>
              <a:rPr lang="en-US" sz="2400">
                <a:latin typeface="Times New Roman" panose="02020603050405020304" pitchFamily="18" charset="0"/>
                <a:ea typeface="宋体" panose="02010600030101010101" pitchFamily="2" charset="-122"/>
              </a:rPr>
              <a:t>(mg)</a:t>
            </a:r>
            <a:r>
              <a:rPr lang="zh-CN" sz="2400">
                <a:ea typeface="宋体" panose="02010600030101010101" pitchFamily="2" charset="-122"/>
              </a:rPr>
              <a:t>、吨</a:t>
            </a:r>
            <a:r>
              <a:rPr lang="en-US" sz="2400">
                <a:latin typeface="Times New Roman" panose="02020603050405020304" pitchFamily="18" charset="0"/>
                <a:ea typeface="宋体" panose="02010600030101010101" pitchFamily="2" charset="-122"/>
              </a:rPr>
              <a:t>(t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zh-CN" sz="2400">
                <a:ea typeface="黑体" panose="02010609060101010101" pitchFamily="49" charset="-122"/>
              </a:rPr>
              <a:t>单位换算：</a:t>
            </a:r>
            <a:r>
              <a:rPr lang="en-US" sz="2400">
                <a:latin typeface="Times New Roman" panose="02020603050405020304" pitchFamily="18" charset="0"/>
                <a:ea typeface="宋体" panose="02010600030101010101" pitchFamily="2" charset="-122"/>
              </a:rPr>
              <a:t>1 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______kg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______kg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mg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________kg</a:t>
            </a:r>
            <a:r>
              <a:rPr lang="en-US" sz="2400">
                <a:latin typeface="Times New Roman" panose="02020603050405020304" pitchFamily="18" charset="0"/>
                <a:ea typeface="黑体" panose="02010609060101010101" pitchFamily="49" charset="-122"/>
              </a:rPr>
              <a:t>4. </a:t>
            </a:r>
            <a:r>
              <a:rPr lang="zh-CN" sz="2400">
                <a:ea typeface="黑体" panose="02010609060101010101" pitchFamily="49" charset="-122"/>
              </a:rPr>
              <a:t>常考物体质量估测</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一个鸡蛋的质量约为</a:t>
            </a:r>
            <a:r>
              <a:rPr lang="en-US" sz="2400">
                <a:latin typeface="Times New Roman" panose="02020603050405020304" pitchFamily="18" charset="0"/>
                <a:ea typeface="宋体" panose="02010600030101010101" pitchFamily="2" charset="-122"/>
              </a:rPr>
              <a:t>50________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一个苹果的质量约为</a:t>
            </a:r>
            <a:r>
              <a:rPr lang="en-US" sz="2400">
                <a:latin typeface="Times New Roman" panose="02020603050405020304" pitchFamily="18" charset="0"/>
                <a:ea typeface="宋体" panose="02010600030101010101" pitchFamily="2" charset="-122"/>
              </a:rPr>
              <a:t>150 g</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普通中学生的质量约为</a:t>
            </a:r>
            <a:r>
              <a:rPr lang="en-US" sz="2400">
                <a:latin typeface="Times New Roman" panose="02020603050405020304" pitchFamily="18" charset="0"/>
                <a:ea typeface="宋体" panose="02010600030101010101" pitchFamily="2" charset="-122"/>
              </a:rPr>
              <a:t>50 kg.</a:t>
            </a:r>
            <a:endParaRPr lang="zh-CN" altLang="en-US" sz="2400"/>
          </a:p>
        </p:txBody>
      </p:sp>
      <p:sp>
        <p:nvSpPr>
          <p:cNvPr id="100" name="文本框 99"/>
          <p:cNvSpPr txBox="1"/>
          <p:nvPr/>
        </p:nvSpPr>
        <p:spPr>
          <a:xfrm>
            <a:off x="2562860" y="2001520"/>
            <a:ext cx="8648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千克</a:t>
            </a:r>
            <a:endParaRPr lang="zh-CN" altLang="en-US"/>
          </a:p>
        </p:txBody>
      </p:sp>
      <p:sp>
        <p:nvSpPr>
          <p:cNvPr id="2" name="文本框 1"/>
          <p:cNvSpPr txBox="1"/>
          <p:nvPr/>
        </p:nvSpPr>
        <p:spPr>
          <a:xfrm>
            <a:off x="4792345" y="2001520"/>
            <a:ext cx="5816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kg</a:t>
            </a:r>
            <a:endParaRPr lang="zh-CN" altLang="en-US"/>
          </a:p>
        </p:txBody>
      </p:sp>
      <p:sp>
        <p:nvSpPr>
          <p:cNvPr id="3" name="文本框 2"/>
          <p:cNvSpPr txBox="1"/>
          <p:nvPr/>
        </p:nvSpPr>
        <p:spPr>
          <a:xfrm>
            <a:off x="5260340" y="3101975"/>
            <a:ext cx="8832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4" name="文本框 3"/>
          <p:cNvSpPr txBox="1"/>
          <p:nvPr/>
        </p:nvSpPr>
        <p:spPr>
          <a:xfrm>
            <a:off x="7792085" y="3101975"/>
            <a:ext cx="8832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5" name="文本框 4"/>
          <p:cNvSpPr txBox="1"/>
          <p:nvPr/>
        </p:nvSpPr>
        <p:spPr>
          <a:xfrm>
            <a:off x="9463405" y="3101975"/>
            <a:ext cx="8832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6</a:t>
            </a:r>
            <a:endParaRPr lang="zh-CN" altLang="en-US"/>
          </a:p>
        </p:txBody>
      </p:sp>
      <p:sp>
        <p:nvSpPr>
          <p:cNvPr id="6" name="文本框 5"/>
          <p:cNvSpPr txBox="1"/>
          <p:nvPr/>
        </p:nvSpPr>
        <p:spPr>
          <a:xfrm>
            <a:off x="3203575" y="3101975"/>
            <a:ext cx="6502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7" name="文本框 6"/>
          <p:cNvSpPr txBox="1"/>
          <p:nvPr/>
        </p:nvSpPr>
        <p:spPr>
          <a:xfrm>
            <a:off x="4578350" y="4182745"/>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g</a:t>
            </a:r>
            <a:endParaRPr lang="zh-CN" altLang="en-US"/>
          </a:p>
        </p:txBody>
      </p:sp>
      <p:sp>
        <p:nvSpPr>
          <p:cNvPr id="43" name="流程图: 终止 42">
            <a:hlinkClick r:id="rId1" action="ppaction://hlinksldjump"/>
          </p:cNvPr>
          <p:cNvSpPr/>
          <p:nvPr/>
        </p:nvSpPr>
        <p:spPr>
          <a:xfrm>
            <a:off x="9095740" y="52679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6" grpId="0"/>
      <p:bldP spid="6" grpId="1"/>
      <p:bldP spid="3" grpId="0"/>
      <p:bldP spid="3" grpId="1"/>
      <p:bldP spid="4" grpId="0"/>
      <p:bldP spid="4" grpId="1"/>
      <p:bldP spid="5" grpId="0"/>
      <p:bldP spid="5" grpId="1"/>
      <p:bldP spid="7" grpId="0"/>
      <p:bldP spid="7"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985520" y="1090295"/>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750570" y="2024380"/>
            <a:ext cx="10657840" cy="4523105"/>
          </a:xfrm>
          <a:prstGeom prst="rect">
            <a:avLst/>
          </a:prstGeom>
          <a:noFill/>
          <a:ln w="9525">
            <a:noFill/>
          </a:ln>
        </p:spPr>
        <p:txBody>
          <a:bodyPr wrap="square">
            <a:spAutoFit/>
          </a:bodyPr>
          <a:p>
            <a:pPr>
              <a:lnSpc>
                <a:spcPct val="150000"/>
              </a:lnSpc>
            </a:pPr>
            <a:r>
              <a:rPr lang="zh-CN" sz="2400">
                <a:latin typeface="宋体" panose="02010600030101010101" pitchFamily="2" charset="-122"/>
              </a:rPr>
              <a:t>例</a:t>
            </a:r>
            <a:r>
              <a:rPr lang="en-US" sz="2400">
                <a:latin typeface="Times New Roman" panose="02020603050405020304" pitchFamily="18" charset="0"/>
                <a:ea typeface="黑体" panose="02010609060101010101" pitchFamily="49" charset="-122"/>
              </a:rPr>
              <a:t> 3</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某同学在利用天平、量筒等器材测量石块的密度实验中，不小心将量筒打碎了，于是增添了一个溢水杯和一个空烧杯，也完成了</a:t>
            </a:r>
            <a:r>
              <a:rPr lang="zh-CN" sz="2400">
                <a:latin typeface="Times New Roman" panose="02020603050405020304" pitchFamily="18" charset="0"/>
                <a:ea typeface="宋体" panose="02010600030101010101" pitchFamily="2" charset="-122"/>
              </a:rPr>
              <a:t>实验．</a:t>
            </a:r>
            <a:r>
              <a:rPr lang="zh-CN" sz="2400">
                <a:ea typeface="宋体" panose="02010600030101010101" pitchFamily="2" charset="-122"/>
              </a:rPr>
              <a:t>请你将下列测量过程补充完整．</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用天平测出石块的质量</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和空烧杯的质量</a:t>
            </a:r>
            <a:r>
              <a:rPr lang="en-US" sz="2400" i="1">
                <a:latin typeface="Times New Roman" panose="02020603050405020304" pitchFamily="18" charset="0"/>
                <a:ea typeface="宋体" panose="02010600030101010101" pitchFamily="2" charset="-122"/>
              </a:rPr>
              <a:t>m</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将石块浸没在盛满水的溢水杯中，</a:t>
            </a:r>
            <a:r>
              <a:rPr lang="en-US" sz="2400">
                <a:latin typeface="Times New Roman" panose="02020603050405020304" pitchFamily="18" charset="0"/>
                <a:ea typeface="宋体" panose="02010600030101010101" pitchFamily="2" charset="-122"/>
              </a:rPr>
              <a:t>_____________________________________________________.</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石块的密度的表达式</a:t>
            </a:r>
            <a:r>
              <a:rPr lang="en-US" sz="2400" i="1">
                <a:latin typeface="Times New Roman" panose="02020603050405020304" pitchFamily="18" charset="0"/>
                <a:ea typeface="宋体" panose="02010600030101010101" pitchFamily="2" charset="-122"/>
              </a:rPr>
              <a:t>ρ</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用已知量和测量量表示，水的密</a:t>
            </a:r>
            <a:r>
              <a:rPr lang="zh-CN" sz="2400">
                <a:latin typeface="Times New Roman" panose="02020603050405020304" pitchFamily="18" charset="0"/>
                <a:ea typeface="宋体" panose="02010600030101010101" pitchFamily="2" charset="-122"/>
              </a:rPr>
              <a:t>度为</a:t>
            </a:r>
            <a:r>
              <a:rPr lang="en-US" sz="2400" i="1">
                <a:latin typeface="Times New Roman" panose="02020603050405020304" pitchFamily="18" charset="0"/>
                <a:cs typeface="Times New Roman" panose="02020603050405020304" pitchFamily="18" charset="0"/>
              </a:rPr>
              <a:t>ρ</a:t>
            </a:r>
            <a:r>
              <a:rPr lang="zh-CN" sz="2400" baseline="-25000">
                <a:latin typeface="Times New Roman" panose="02020603050405020304" pitchFamily="18" charset="0"/>
                <a:ea typeface="宋体" panose="02010600030101010101" pitchFamily="2" charset="-122"/>
              </a:rPr>
              <a:t>水</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907415" y="4154805"/>
            <a:ext cx="1050099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用烧杯收集溢出的水，测出烧杯和水的总质量</a:t>
            </a:r>
            <a:r>
              <a:rPr lang="en-US" sz="2400" i="1">
                <a:solidFill>
                  <a:srgbClr val="FF0000"/>
                </a:solidFill>
                <a:latin typeface="Times New Roman" panose="02020603050405020304" pitchFamily="18" charset="0"/>
                <a:ea typeface="宋体" panose="02010600030101010101" pitchFamily="2" charset="-122"/>
              </a:rPr>
              <a:t>m</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graphicFrame>
        <p:nvGraphicFramePr>
          <p:cNvPr id="3" name="对象 2"/>
          <p:cNvGraphicFramePr/>
          <p:nvPr/>
        </p:nvGraphicFramePr>
        <p:xfrm>
          <a:off x="4497070" y="4999355"/>
          <a:ext cx="897890" cy="864235"/>
        </p:xfrm>
        <a:graphic>
          <a:graphicData uri="http://schemas.openxmlformats.org/presentationml/2006/ole">
            <mc:AlternateContent xmlns:mc="http://schemas.openxmlformats.org/markup-compatibility/2006">
              <mc:Choice xmlns:v="urn:schemas-microsoft-com:vml" Requires="v">
                <p:oleObj spid="_x0000_s4" name="" r:id="rId2" imgW="592455" imgH="572770" progId="Equation.DSMT4">
                  <p:embed/>
                </p:oleObj>
              </mc:Choice>
              <mc:Fallback>
                <p:oleObj name="" r:id="rId2" imgW="592455" imgH="572770" progId="Equation.DSMT4">
                  <p:embed/>
                  <p:pic>
                    <p:nvPicPr>
                      <p:cNvPr id="0" name="图片 3"/>
                      <p:cNvPicPr/>
                      <p:nvPr/>
                    </p:nvPicPr>
                    <p:blipFill>
                      <a:blip r:embed="rId3"/>
                      <a:stretch>
                        <a:fillRect/>
                      </a:stretch>
                    </p:blipFill>
                    <p:spPr>
                      <a:xfrm>
                        <a:off x="4497070" y="4999355"/>
                        <a:ext cx="897890" cy="86423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88060" y="798195"/>
            <a:ext cx="10215880" cy="5262245"/>
          </a:xfrm>
          <a:prstGeom prst="rect">
            <a:avLst/>
          </a:prstGeom>
          <a:noFill/>
          <a:ln w="9525">
            <a:noFill/>
          </a:ln>
        </p:spPr>
        <p:txBody>
          <a:bodyPr wrap="square">
            <a:spAutoFit/>
          </a:bodyPr>
          <a:p>
            <a:pPr>
              <a:lnSpc>
                <a:spcPct val="20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小明在测量食用油密度的实验中缺少量筒，于是重新设计实验，不用量筒，只用一架天平和两个完全相同的空矿泉水瓶</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质量不计</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等器材，也测出了食用油的密度，请将下列实验步骤补充完整，要求尽量减小误差．</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矿泉水的密度为</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水</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向其中一个矿泉水瓶中装满水，用天平测出总质量</a:t>
            </a:r>
            <a:r>
              <a:rPr lang="en-US" sz="2400" i="1">
                <a:latin typeface="Times New Roman" panose="02020603050405020304" pitchFamily="18" charset="0"/>
                <a:ea typeface="宋体" panose="02010600030101010101" pitchFamily="2" charset="-122"/>
              </a:rPr>
              <a:t>m</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en-US" sz="2400">
                <a:latin typeface="Times New Roman" panose="02020603050405020304" pitchFamily="18" charset="0"/>
                <a:ea typeface="宋体" panose="02010600030101010101" pitchFamily="2" charset="-122"/>
              </a:rPr>
              <a:t>___________________________________</a:t>
            </a:r>
            <a:r>
              <a:rPr lang="zh-CN" sz="2400">
                <a:ea typeface="宋体" panose="02010600030101010101" pitchFamily="2" charset="-122"/>
              </a:rPr>
              <a:t>，用天平测出总质量</a:t>
            </a:r>
            <a:r>
              <a:rPr lang="en-US" sz="2400" i="1">
                <a:latin typeface="Times New Roman" panose="02020603050405020304" pitchFamily="18" charset="0"/>
                <a:ea typeface="宋体" panose="02010600030101010101" pitchFamily="2" charset="-122"/>
              </a:rPr>
              <a:t>m</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食用油的</a:t>
            </a:r>
            <a:r>
              <a:rPr lang="zh-CN" sz="2400">
                <a:latin typeface="Times New Roman" panose="02020603050405020304" pitchFamily="18" charset="0"/>
                <a:ea typeface="宋体" panose="02010600030101010101" pitchFamily="2" charset="-122"/>
              </a:rPr>
              <a:t>密度的表达式</a:t>
            </a:r>
            <a:r>
              <a:rPr lang="en-US" sz="2400" i="1">
                <a:latin typeface="Times New Roman" panose="02020603050405020304" pitchFamily="18" charset="0"/>
                <a:cs typeface="Times New Roman" panose="02020603050405020304" pitchFamily="18" charset="0"/>
              </a:rPr>
              <a:t>ρ</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用已知量和测量量表示</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1503680" y="470058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向另一个矿泉水瓶中装满食用油</a:t>
            </a:r>
            <a:endParaRPr lang="zh-CN" altLang="en-US"/>
          </a:p>
        </p:txBody>
      </p:sp>
      <p:graphicFrame>
        <p:nvGraphicFramePr>
          <p:cNvPr id="3" name="对象 2"/>
          <p:cNvGraphicFramePr/>
          <p:nvPr/>
        </p:nvGraphicFramePr>
        <p:xfrm>
          <a:off x="5110480" y="5161280"/>
          <a:ext cx="741680" cy="749935"/>
        </p:xfrm>
        <a:graphic>
          <a:graphicData uri="http://schemas.openxmlformats.org/presentationml/2006/ole">
            <mc:AlternateContent xmlns:mc="http://schemas.openxmlformats.org/markup-compatibility/2006">
              <mc:Choice xmlns:v="urn:schemas-microsoft-com:vml" Requires="v">
                <p:oleObj spid="_x0000_s4" name="" r:id="rId1" imgW="506095" imgH="568960" progId="Equation.DSMT4">
                  <p:embed/>
                </p:oleObj>
              </mc:Choice>
              <mc:Fallback>
                <p:oleObj name="" r:id="rId1" imgW="506095" imgH="568960" progId="Equation.DSMT4">
                  <p:embed/>
                  <p:pic>
                    <p:nvPicPr>
                      <p:cNvPr id="0" name="图片 3"/>
                      <p:cNvPicPr/>
                      <p:nvPr/>
                    </p:nvPicPr>
                    <p:blipFill>
                      <a:blip r:embed="rId2"/>
                      <a:stretch>
                        <a:fillRect/>
                      </a:stretch>
                    </p:blipFill>
                    <p:spPr>
                      <a:xfrm>
                        <a:off x="5110480" y="5161280"/>
                        <a:ext cx="741680" cy="74993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93165" y="1721485"/>
            <a:ext cx="10137140" cy="3415030"/>
            <a:chOff x="1878" y="1878"/>
            <a:chExt cx="15964" cy="5378"/>
          </a:xfrm>
        </p:grpSpPr>
        <p:sp>
          <p:nvSpPr>
            <p:cNvPr id="100" name="文本框 99"/>
            <p:cNvSpPr txBox="1"/>
            <p:nvPr/>
          </p:nvSpPr>
          <p:spPr>
            <a:xfrm>
              <a:off x="1878" y="1878"/>
              <a:ext cx="15964" cy="5378"/>
            </a:xfrm>
            <a:prstGeom prst="rect">
              <a:avLst/>
            </a:prstGeom>
            <a:noFill/>
            <a:ln w="9525">
              <a:noFill/>
            </a:ln>
          </p:spPr>
          <p:txBody>
            <a:bodyPr wrap="square">
              <a:spAutoFit/>
            </a:bodyPr>
            <a:p>
              <a:pPr>
                <a:lnSpc>
                  <a:spcPct val="150000"/>
                </a:lnSpc>
              </a:pPr>
              <a:r>
                <a:rPr lang="zh-CN" sz="2400">
                  <a:ea typeface="黑体" panose="02010609060101010101" pitchFamily="49" charset="-122"/>
                </a:rPr>
                <a:t>类型</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缺天平【思路点拨】</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固体：通常利用阿基米德原理法间接测量固体的质量：</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       ＝       ＝</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水</a:t>
              </a:r>
              <a:r>
                <a:rPr lang="en-US" sz="2400" i="1">
                  <a:latin typeface="Times New Roman" panose="02020603050405020304" pitchFamily="18" charset="0"/>
                  <a:ea typeface="宋体" panose="02010600030101010101" pitchFamily="2" charset="-122"/>
                </a:rPr>
                <a:t>V</a:t>
              </a:r>
              <a:r>
                <a:rPr lang="zh-CN" sz="2400" baseline="-25000">
                  <a:ea typeface="宋体" panose="02010600030101010101" pitchFamily="2" charset="-122"/>
                </a:rPr>
                <a:t>排</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液体：通常利用双漂法间接测量液体密度：分别使密度较小的一个物块分别漂浮在装有水和待测液体的量筒中，分</a:t>
              </a:r>
              <a:r>
                <a:rPr lang="zh-CN" sz="2400">
                  <a:latin typeface="Times New Roman" panose="02020603050405020304" pitchFamily="18" charset="0"/>
                  <a:ea typeface="宋体" panose="02010600030101010101" pitchFamily="2" charset="-122"/>
                </a:rPr>
                <a:t>别测出排开水和液体的体积，利用物体漂浮时浮力等于重力列出关系式</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水</a:t>
              </a:r>
              <a:r>
                <a:rPr lang="en-US" sz="2400" i="1">
                  <a:latin typeface="Times New Roman" panose="02020603050405020304" pitchFamily="18" charset="0"/>
                  <a:ea typeface="宋体" panose="02010600030101010101" pitchFamily="2" charset="-122"/>
                </a:rPr>
                <a:t>gV</a:t>
              </a:r>
              <a:r>
                <a:rPr lang="zh-CN" sz="2400" baseline="-25000">
                  <a:ea typeface="宋体" panose="02010600030101010101" pitchFamily="2" charset="-122"/>
                </a:rPr>
                <a:t>排水</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液</a:t>
              </a:r>
              <a:r>
                <a:rPr lang="en-US" sz="2400" i="1">
                  <a:latin typeface="Times New Roman" panose="02020603050405020304" pitchFamily="18" charset="0"/>
                  <a:ea typeface="宋体" panose="02010600030101010101" pitchFamily="2" charset="-122"/>
                </a:rPr>
                <a:t>gV</a:t>
              </a:r>
              <a:r>
                <a:rPr lang="zh-CN" sz="2400" baseline="-25000">
                  <a:ea typeface="宋体" panose="02010600030101010101" pitchFamily="2" charset="-122"/>
                </a:rPr>
                <a:t>排液</a:t>
              </a:r>
              <a:r>
                <a:rPr lang="zh-CN" sz="2400">
                  <a:ea typeface="宋体" panose="02010600030101010101" pitchFamily="2" charset="-122"/>
                </a:rPr>
                <a:t>，然后求解．</a:t>
              </a:r>
              <a:endParaRPr lang="zh-CN" altLang="en-US" sz="2400"/>
            </a:p>
          </p:txBody>
        </p:sp>
        <p:graphicFrame>
          <p:nvGraphicFramePr>
            <p:cNvPr id="2" name="对象 1"/>
            <p:cNvGraphicFramePr/>
            <p:nvPr/>
          </p:nvGraphicFramePr>
          <p:xfrm>
            <a:off x="2494" y="3621"/>
            <a:ext cx="904" cy="1199"/>
          </p:xfrm>
          <a:graphic>
            <a:graphicData uri="http://schemas.openxmlformats.org/presentationml/2006/ole">
              <mc:AlternateContent xmlns:mc="http://schemas.openxmlformats.org/markup-compatibility/2006">
                <mc:Choice xmlns:v="urn:schemas-microsoft-com:vml" Requires="v">
                  <p:oleObj spid="_x0000_s3" name="" r:id="rId1" imgW="463550" imgH="734060" progId="Equation.DSMT4">
                    <p:embed/>
                  </p:oleObj>
                </mc:Choice>
                <mc:Fallback>
                  <p:oleObj name="" r:id="rId1" imgW="463550" imgH="734060" progId="Equation.DSMT4">
                    <p:embed/>
                    <p:pic>
                      <p:nvPicPr>
                        <p:cNvPr id="0" name="图片 2"/>
                        <p:cNvPicPr/>
                        <p:nvPr/>
                      </p:nvPicPr>
                      <p:blipFill>
                        <a:blip r:embed="rId2"/>
                        <a:stretch>
                          <a:fillRect/>
                        </a:stretch>
                      </p:blipFill>
                      <p:spPr>
                        <a:xfrm>
                          <a:off x="2494" y="3621"/>
                          <a:ext cx="904" cy="1199"/>
                        </a:xfrm>
                        <a:prstGeom prst="rect">
                          <a:avLst/>
                        </a:prstGeom>
                      </p:spPr>
                    </p:pic>
                  </p:oleObj>
                </mc:Fallback>
              </mc:AlternateContent>
            </a:graphicData>
          </a:graphic>
        </p:graphicFrame>
        <p:graphicFrame>
          <p:nvGraphicFramePr>
            <p:cNvPr id="4" name="对象 3"/>
            <p:cNvGraphicFramePr/>
            <p:nvPr/>
          </p:nvGraphicFramePr>
          <p:xfrm>
            <a:off x="3786" y="3508"/>
            <a:ext cx="773" cy="1333"/>
          </p:xfrm>
          <a:graphic>
            <a:graphicData uri="http://schemas.openxmlformats.org/presentationml/2006/ole">
              <mc:AlternateContent xmlns:mc="http://schemas.openxmlformats.org/markup-compatibility/2006">
                <mc:Choice xmlns:v="urn:schemas-microsoft-com:vml" Requires="v">
                  <p:oleObj spid="_x0000_s5" name="" r:id="rId3" imgW="254000" imgH="431800" progId="Equation.DSMT4">
                    <p:embed/>
                  </p:oleObj>
                </mc:Choice>
                <mc:Fallback>
                  <p:oleObj name="" r:id="rId3" imgW="254000" imgH="431800" progId="Equation.DSMT4">
                    <p:embed/>
                    <p:pic>
                      <p:nvPicPr>
                        <p:cNvPr id="0" name="图片 4"/>
                        <p:cNvPicPr/>
                        <p:nvPr/>
                      </p:nvPicPr>
                      <p:blipFill>
                        <a:blip r:embed="rId4"/>
                        <a:stretch>
                          <a:fillRect/>
                        </a:stretch>
                      </p:blipFill>
                      <p:spPr>
                        <a:xfrm>
                          <a:off x="3786" y="3508"/>
                          <a:ext cx="773" cy="1333"/>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1138555" y="1125855"/>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1106170" y="1997710"/>
            <a:ext cx="9772015" cy="1198880"/>
          </a:xfrm>
          <a:prstGeom prst="rect">
            <a:avLst/>
          </a:prstGeom>
          <a:noFill/>
          <a:ln w="9525">
            <a:noFill/>
          </a:ln>
        </p:spPr>
        <p:txBody>
          <a:bodyPr wrap="square">
            <a:spAutoFit/>
          </a:bodyPr>
          <a:p>
            <a:pPr>
              <a:lnSpc>
                <a:spcPct val="150000"/>
              </a:lnSpc>
            </a:pPr>
            <a:r>
              <a:rPr lang="zh-CN" sz="2400">
                <a:latin typeface="宋体" panose="02010600030101010101" pitchFamily="2" charset="-122"/>
                <a:cs typeface="宋体" panose="02010600030101010101" pitchFamily="2" charset="-122"/>
              </a:rPr>
              <a:t>例</a:t>
            </a:r>
            <a:r>
              <a:rPr lang="en-US" sz="2400">
                <a:latin typeface="宋体" panose="02010600030101010101" pitchFamily="2" charset="-122"/>
                <a:cs typeface="宋体" panose="02010600030101010101" pitchFamily="2" charset="-122"/>
              </a:rPr>
              <a:t> </a:t>
            </a:r>
            <a:r>
              <a:rPr lang="en-US" sz="2400">
                <a:latin typeface="Times New Roman" panose="02020603050405020304" pitchFamily="18" charset="0"/>
                <a:ea typeface="黑体" panose="02010609060101010101" pitchFamily="49" charset="-122"/>
              </a:rPr>
              <a:t>4</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a:t>
            </a:r>
            <a:r>
              <a:rPr lang="en-US" sz="2400">
                <a:latin typeface="Times New Roman" panose="02020603050405020304" pitchFamily="18" charset="0"/>
                <a:cs typeface="楷体_GB2312" charset="0"/>
              </a:rPr>
              <a:t>(2019</a:t>
            </a:r>
            <a:r>
              <a:rPr lang="zh-CN" sz="2400">
                <a:cs typeface="楷体_GB2312" charset="0"/>
              </a:rPr>
              <a:t>说明与检测</a:t>
            </a:r>
            <a:r>
              <a:rPr lang="en-US" sz="2400">
                <a:latin typeface="Times New Roman" panose="02020603050405020304" pitchFamily="18" charset="0"/>
                <a:cs typeface="楷体_GB2312" charset="0"/>
              </a:rPr>
              <a:t>)</a:t>
            </a:r>
            <a:r>
              <a:rPr lang="zh-CN" sz="2400">
                <a:ea typeface="宋体" panose="02010600030101010101" pitchFamily="2" charset="-122"/>
              </a:rPr>
              <a:t>现有一形状不规则的木块，小明同学用如图甲、乙、丙所示的</a:t>
            </a:r>
            <a:r>
              <a:rPr lang="zh-CN" sz="2400">
                <a:latin typeface="Times New Roman" panose="02020603050405020304" pitchFamily="18" charset="0"/>
                <a:ea typeface="宋体" panose="02010600030101010101" pitchFamily="2" charset="-122"/>
              </a:rPr>
              <a:t>方法测出了木块的密度，实验步骤如下：</a:t>
            </a:r>
            <a:endParaRPr lang="zh-CN" altLang="en-US" sz="2400"/>
          </a:p>
        </p:txBody>
      </p:sp>
      <p:pic>
        <p:nvPicPr>
          <p:cNvPr id="2" name="图片 -2147482341"/>
          <p:cNvPicPr>
            <a:picLocks noChangeAspect="1"/>
          </p:cNvPicPr>
          <p:nvPr/>
        </p:nvPicPr>
        <p:blipFill>
          <a:blip r:embed="rId2"/>
          <a:stretch>
            <a:fillRect/>
          </a:stretch>
        </p:blipFill>
        <p:spPr>
          <a:xfrm>
            <a:off x="3115310" y="3420110"/>
            <a:ext cx="5323205" cy="2188210"/>
          </a:xfrm>
          <a:prstGeom prst="rect">
            <a:avLst/>
          </a:prstGeom>
          <a:noFill/>
          <a:ln w="9525">
            <a:noFill/>
          </a:ln>
        </p:spPr>
      </p:pic>
      <p:sp>
        <p:nvSpPr>
          <p:cNvPr id="3" name="文本框 2"/>
          <p:cNvSpPr txBox="1"/>
          <p:nvPr/>
        </p:nvSpPr>
        <p:spPr>
          <a:xfrm>
            <a:off x="5349875" y="5742305"/>
            <a:ext cx="1061085"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4</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8055" y="1536700"/>
            <a:ext cx="9966960" cy="3784600"/>
          </a:xfrm>
          <a:prstGeom prst="rect">
            <a:avLst/>
          </a:prstGeom>
          <a:noFill/>
          <a:ln w="9525">
            <a:noFill/>
          </a:ln>
        </p:spPr>
        <p:txBody>
          <a:bodyPr wrap="square">
            <a:spAutoFit/>
          </a:bodyPr>
          <a:p>
            <a:pPr>
              <a:lnSpc>
                <a:spcPct val="200000"/>
              </a:lnSpc>
            </a:pPr>
            <a:r>
              <a:rPr lang="en-US" sz="2400">
                <a:latin typeface="Times New Roman" panose="02020603050405020304" pitchFamily="18" charset="0"/>
                <a:cs typeface="Times New Roman" panose="02020603050405020304" pitchFamily="18" charset="0"/>
              </a:rPr>
              <a:t>①</a:t>
            </a:r>
            <a:r>
              <a:rPr lang="zh-CN" sz="2400">
                <a:latin typeface="Times New Roman" panose="02020603050405020304" pitchFamily="18" charset="0"/>
                <a:ea typeface="宋体" panose="02010600030101010101" pitchFamily="2" charset="-122"/>
                <a:cs typeface="Times New Roman" panose="02020603050405020304" pitchFamily="18" charset="0"/>
              </a:rPr>
              <a:t>向容器内倒入适量的水，水的体积记作</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②</a:t>
            </a:r>
            <a:r>
              <a:rPr lang="zh-CN" sz="2400">
                <a:latin typeface="Times New Roman" panose="02020603050405020304" pitchFamily="18" charset="0"/>
                <a:ea typeface="宋体" panose="02010600030101010101" pitchFamily="2" charset="-122"/>
                <a:cs typeface="Times New Roman" panose="02020603050405020304" pitchFamily="18" charset="0"/>
              </a:rPr>
              <a:t>将木块轻轻放入容器中，液面上升到</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③</a:t>
            </a:r>
            <a:r>
              <a:rPr lang="zh-CN" sz="2400">
                <a:latin typeface="Times New Roman" panose="02020603050405020304" pitchFamily="18" charset="0"/>
                <a:ea typeface="宋体" panose="02010600030101010101" pitchFamily="2" charset="-122"/>
                <a:cs typeface="Times New Roman" panose="02020603050405020304" pitchFamily="18" charset="0"/>
              </a:rPr>
              <a:t>用细针将木块按压，使木块浸没于水中，液面上升至</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3</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请写出下列物理量的表达式：木块的质量</a:t>
            </a:r>
            <a:r>
              <a:rPr lang="en-US" sz="2400" i="1">
                <a:latin typeface="Times New Roman" panose="02020603050405020304" pitchFamily="18" charset="0"/>
                <a:ea typeface="宋体" panose="02010600030101010101" pitchFamily="2" charset="-122"/>
                <a:cs typeface="Times New Roman" panose="02020603050405020304" pitchFamily="18" charset="0"/>
              </a:rPr>
              <a:t>m</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，木块的体积</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，木块的密度</a:t>
            </a:r>
            <a:r>
              <a:rPr lang="en-US" sz="2400" i="1">
                <a:latin typeface="Times New Roman" panose="02020603050405020304" pitchFamily="18" charset="0"/>
                <a:ea typeface="宋体" panose="02010600030101010101" pitchFamily="2" charset="-122"/>
                <a:cs typeface="Times New Roman" panose="02020603050405020304" pitchFamily="18" charset="0"/>
              </a:rPr>
              <a:t>ρ</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7095490" y="3931285"/>
            <a:ext cx="169227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ρ</a:t>
            </a:r>
            <a:r>
              <a:rPr lang="zh-CN" sz="2400" baseline="-25000">
                <a:solidFill>
                  <a:srgbClr val="FF0000"/>
                </a:solidFill>
                <a:ea typeface="宋体" panose="02010600030101010101" pitchFamily="2" charset="-122"/>
              </a:rPr>
              <a:t>水</a:t>
            </a:r>
            <a:r>
              <a:rPr lang="en-US" sz="2400">
                <a:solidFill>
                  <a:srgbClr val="FF0000"/>
                </a:solidFill>
                <a:latin typeface="Times New Roman" panose="02020603050405020304" pitchFamily="18" charset="0"/>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V</a:t>
            </a:r>
            <a:r>
              <a:rPr lang="en-US" sz="2400" baseline="-250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V</a:t>
            </a:r>
            <a:r>
              <a:rPr lang="en-US" sz="2400" baseline="-25000">
                <a:solidFill>
                  <a:srgbClr val="FF0000"/>
                </a:solidFill>
                <a:latin typeface="Times New Roman" panose="02020603050405020304" pitchFamily="18" charset="0"/>
                <a:ea typeface="宋体" panose="02010600030101010101" pitchFamily="2" charset="-122"/>
              </a:rPr>
              <a:t>1</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3" name="文本框 2"/>
          <p:cNvSpPr txBox="1"/>
          <p:nvPr/>
        </p:nvSpPr>
        <p:spPr>
          <a:xfrm>
            <a:off x="1600200" y="4713605"/>
            <a:ext cx="120459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V</a:t>
            </a:r>
            <a:r>
              <a:rPr lang="en-US" sz="2400" baseline="-25000">
                <a:solidFill>
                  <a:srgbClr val="FF0000"/>
                </a:solidFill>
                <a:latin typeface="Times New Roman" panose="02020603050405020304" pitchFamily="18" charset="0"/>
                <a:ea typeface="宋体" panose="02010600030101010101" pitchFamily="2" charset="-122"/>
              </a:rPr>
              <a:t>3</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V</a:t>
            </a:r>
            <a:r>
              <a:rPr lang="en-US" sz="2400" baseline="-25000">
                <a:solidFill>
                  <a:srgbClr val="FF0000"/>
                </a:solidFill>
                <a:latin typeface="Times New Roman" panose="02020603050405020304" pitchFamily="18" charset="0"/>
                <a:ea typeface="宋体" panose="02010600030101010101" pitchFamily="2" charset="-122"/>
              </a:rPr>
              <a:t>1</a:t>
            </a:r>
            <a:endParaRPr lang="zh-CN" altLang="en-US"/>
          </a:p>
        </p:txBody>
      </p:sp>
      <p:graphicFrame>
        <p:nvGraphicFramePr>
          <p:cNvPr id="4" name="对象 3"/>
          <p:cNvGraphicFramePr/>
          <p:nvPr/>
        </p:nvGraphicFramePr>
        <p:xfrm>
          <a:off x="5295583" y="4428173"/>
          <a:ext cx="1390650" cy="755015"/>
        </p:xfrm>
        <a:graphic>
          <a:graphicData uri="http://schemas.openxmlformats.org/presentationml/2006/ole">
            <mc:AlternateContent xmlns:mc="http://schemas.openxmlformats.org/markup-compatibility/2006">
              <mc:Choice xmlns:v="urn:schemas-microsoft-com:vml" Requires="v">
                <p:oleObj spid="_x0000_s5" name="" r:id="rId1" imgW="1029335" imgH="579120" progId="Equation.DSMT4">
                  <p:embed/>
                </p:oleObj>
              </mc:Choice>
              <mc:Fallback>
                <p:oleObj name="" r:id="rId1" imgW="1029335" imgH="579120" progId="Equation.DSMT4">
                  <p:embed/>
                  <p:pic>
                    <p:nvPicPr>
                      <p:cNvPr id="0" name="图片 4"/>
                      <p:cNvPicPr/>
                      <p:nvPr/>
                    </p:nvPicPr>
                    <p:blipFill>
                      <a:blip r:embed="rId2"/>
                      <a:stretch>
                        <a:fillRect/>
                      </a:stretch>
                    </p:blipFill>
                    <p:spPr>
                      <a:xfrm>
                        <a:off x="5295583" y="4428173"/>
                        <a:ext cx="1390650" cy="75501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55930" y="1081405"/>
            <a:ext cx="11477625" cy="544639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小莉在物理创新</a:t>
            </a:r>
            <a:r>
              <a:rPr lang="zh-CN" sz="2400">
                <a:latin typeface="Times New Roman" panose="02020603050405020304" pitchFamily="18" charset="0"/>
                <a:ea typeface="宋体" panose="02010600030101010101" pitchFamily="2" charset="-122"/>
              </a:rPr>
              <a:t>实验课上思考</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不用天平测量某未知液体的密度</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，利用两个量筒、一个泡沫球、适量的水设计了如下的实验步骤，请将小莉的实验步骤补充完整．</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分别向两个量筒中加入体积为</a:t>
            </a:r>
            <a:r>
              <a:rPr lang="en-US" sz="2400" i="1">
                <a:latin typeface="Times New Roman" panose="02020603050405020304" pitchFamily="18" charset="0"/>
                <a:ea typeface="宋体" panose="02010600030101010101" pitchFamily="2" charset="-122"/>
              </a:rPr>
              <a:t>V</a:t>
            </a:r>
            <a:r>
              <a:rPr lang="zh-CN" sz="2400">
                <a:ea typeface="宋体" panose="02010600030101010101" pitchFamily="2" charset="-122"/>
              </a:rPr>
              <a:t>的水和未知液体；</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将泡沫球轻轻放入装有水的量筒中，泡沫球漂浮，读出量筒中水面所指的刻度值</a:t>
            </a:r>
            <a:r>
              <a:rPr lang="en-US" sz="2400" i="1">
                <a:latin typeface="Times New Roman" panose="02020603050405020304" pitchFamily="18" charset="0"/>
                <a:ea typeface="宋体" panose="02010600030101010101" pitchFamily="2" charset="-122"/>
              </a:rPr>
              <a:t>V</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取出泡沫球并擦干表面的水，</a:t>
            </a:r>
            <a:r>
              <a:rPr lang="en-US" sz="2400">
                <a:latin typeface="Times New Roman" panose="02020603050405020304" pitchFamily="18" charset="0"/>
                <a:ea typeface="宋体" panose="02010600030101010101" pitchFamily="2" charset="-122"/>
              </a:rPr>
              <a:t>_________________________________________</a:t>
            </a:r>
            <a:r>
              <a:rPr lang="zh-CN" sz="2400">
                <a:ea typeface="宋体" panose="02010600030101010101" pitchFamily="2" charset="-122"/>
              </a:rPr>
              <a:t>，泡沫球仍漂浮，读出</a:t>
            </a:r>
            <a:r>
              <a:rPr lang="zh-CN" sz="2400">
                <a:latin typeface="Times New Roman" panose="02020603050405020304" pitchFamily="18" charset="0"/>
                <a:ea typeface="宋体" panose="02010600030101010101" pitchFamily="2" charset="-122"/>
              </a:rPr>
              <a:t>量筒中液面所指的刻度值</a:t>
            </a:r>
            <a:r>
              <a:rPr lang="en-US" sz="2400" i="1">
                <a:latin typeface="Times New Roman" panose="02020603050405020304" pitchFamily="18" charset="0"/>
                <a:ea typeface="宋体" panose="02010600030101010101" pitchFamily="2" charset="-122"/>
              </a:rPr>
              <a:t>V</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endParaRPr lang="zh-CN" sz="2400">
              <a:ea typeface="宋体" panose="02010600030101010101" pitchFamily="2" charset="-122"/>
            </a:endParaRPr>
          </a:p>
          <a:p>
            <a:pPr>
              <a:lnSpc>
                <a:spcPct val="200000"/>
              </a:lnSpc>
            </a:pPr>
            <a:r>
              <a:rPr lang="en-US" sz="2400">
                <a:latin typeface="宋体" panose="02010600030101010101" pitchFamily="2" charset="-122"/>
                <a:cs typeface="Times New Roman" panose="02020603050405020304" pitchFamily="18" charset="0"/>
              </a:rPr>
              <a:t>④</a:t>
            </a:r>
            <a:r>
              <a:rPr lang="zh-CN" sz="2400">
                <a:ea typeface="宋体" panose="02010600030101010101" pitchFamily="2" charset="-122"/>
              </a:rPr>
              <a:t>未知液体的密度表达式</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液</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用已知量和测量量的字母表示，水的密度为</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水</a:t>
            </a:r>
            <a:r>
              <a:rPr lang="en-US" sz="2400">
                <a:latin typeface="Times New Roman" panose="02020603050405020304" pitchFamily="18" charset="0"/>
                <a:ea typeface="宋体" panose="02010600030101010101" pitchFamily="2" charset="-122"/>
              </a:rPr>
              <a:t>)</a:t>
            </a:r>
            <a:endParaRPr lang="zh-CN" altLang="en-US" sz="2400"/>
          </a:p>
        </p:txBody>
      </p:sp>
      <p:sp>
        <p:nvSpPr>
          <p:cNvPr id="3" name="文本框 2"/>
          <p:cNvSpPr txBox="1"/>
          <p:nvPr/>
        </p:nvSpPr>
        <p:spPr>
          <a:xfrm>
            <a:off x="4831715" y="3389630"/>
            <a:ext cx="60826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将泡沫球轻轻放入装有未知液体的量筒中</a:t>
            </a:r>
            <a:endParaRPr lang="zh-CN" altLang="en-US"/>
          </a:p>
        </p:txBody>
      </p:sp>
      <p:graphicFrame>
        <p:nvGraphicFramePr>
          <p:cNvPr id="4" name="对象 3"/>
          <p:cNvGraphicFramePr/>
          <p:nvPr/>
        </p:nvGraphicFramePr>
        <p:xfrm>
          <a:off x="4643755" y="4292600"/>
          <a:ext cx="1132205" cy="819150"/>
        </p:xfrm>
        <a:graphic>
          <a:graphicData uri="http://schemas.openxmlformats.org/presentationml/2006/ole">
            <mc:AlternateContent xmlns:mc="http://schemas.openxmlformats.org/markup-compatibility/2006">
              <mc:Choice xmlns:v="urn:schemas-microsoft-com:vml" Requires="v">
                <p:oleObj spid="_x0000_s5" name="" r:id="rId1" imgW="807085" imgH="450215" progId="Equation.DSMT4">
                  <p:embed/>
                </p:oleObj>
              </mc:Choice>
              <mc:Fallback>
                <p:oleObj name="" r:id="rId1" imgW="807085" imgH="450215" progId="Equation.DSMT4">
                  <p:embed/>
                  <p:pic>
                    <p:nvPicPr>
                      <p:cNvPr id="0" name="图片 4"/>
                      <p:cNvPicPr/>
                      <p:nvPr/>
                    </p:nvPicPr>
                    <p:blipFill>
                      <a:blip r:embed="rId2"/>
                      <a:stretch>
                        <a:fillRect/>
                      </a:stretch>
                    </p:blipFill>
                    <p:spPr>
                      <a:xfrm>
                        <a:off x="4643755" y="4292600"/>
                        <a:ext cx="1132205" cy="8191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46480" y="1271905"/>
            <a:ext cx="10247630"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类型</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缺天平、量筒</a:t>
            </a:r>
            <a:r>
              <a:rPr lang="en-US" sz="2400">
                <a:latin typeface="Times New Roman" panose="02020603050405020304" pitchFamily="18" charset="0"/>
                <a:cs typeface="仿宋_GB2312" charset="0"/>
              </a:rPr>
              <a:t>[2017.18(4)</a:t>
            </a:r>
            <a:r>
              <a:rPr lang="zh-CN" sz="2400">
                <a:cs typeface="仿宋_GB2312" charset="0"/>
              </a:rPr>
              <a:t>，</a:t>
            </a:r>
            <a:r>
              <a:rPr lang="en-US" sz="2400">
                <a:latin typeface="Times New Roman" panose="02020603050405020304" pitchFamily="18" charset="0"/>
                <a:cs typeface="仿宋_GB2312" charset="0"/>
              </a:rPr>
              <a:t>2015.20(3)]</a:t>
            </a:r>
            <a:r>
              <a:rPr lang="zh-CN" sz="2400">
                <a:ea typeface="黑体" panose="02010609060101010101" pitchFamily="49" charset="-122"/>
              </a:rPr>
              <a:t>【思路点拨】</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固体：通常采用双提法：分别利用弹簧测力计测出固体的重力和浮力：</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浮</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拉</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ρ</a:t>
            </a:r>
            <a:r>
              <a:rPr lang="zh-CN" sz="2400" baseline="-25000">
                <a:latin typeface="Times New Roman" panose="02020603050405020304" pitchFamily="18" charset="0"/>
                <a:ea typeface="宋体" panose="02010600030101010101" pitchFamily="2" charset="-122"/>
              </a:rPr>
              <a:t>水</a:t>
            </a:r>
            <a:r>
              <a:rPr lang="en-US" sz="2400" i="1">
                <a:latin typeface="Times New Roman" panose="02020603050405020304" pitchFamily="18" charset="0"/>
                <a:ea typeface="宋体" panose="02010600030101010101" pitchFamily="2" charset="-122"/>
              </a:rPr>
              <a:t>gV</a:t>
            </a:r>
            <a:r>
              <a:rPr lang="zh-CN" sz="2400" baseline="-25000">
                <a:ea typeface="宋体" panose="02010600030101010101" pitchFamily="2" charset="-122"/>
              </a:rPr>
              <a:t>排</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固体浸没时</a:t>
            </a:r>
            <a:r>
              <a:rPr lang="en-US" sz="2400" i="1">
                <a:latin typeface="Times New Roman" panose="02020603050405020304" pitchFamily="18" charset="0"/>
                <a:ea typeface="宋体" panose="02010600030101010101" pitchFamily="2" charset="-122"/>
              </a:rPr>
              <a:t>V</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V</a:t>
            </a:r>
            <a:r>
              <a:rPr lang="zh-CN" sz="2400" baseline="-25000">
                <a:ea typeface="宋体" panose="02010600030101010101" pitchFamily="2" charset="-122"/>
              </a:rPr>
              <a:t>排</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液体：</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采用三提法：分别测出固体的重力、固体浸没在水中的拉力</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和固体浸没在待测液体中的拉力</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，根据固体排开水和液体的体积相等列出等式然后求解；</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采用密度计法：分别测出密度计漂浮在水和待测液体中浸没的深度</a:t>
            </a:r>
            <a:r>
              <a:rPr lang="en-US" sz="2400" i="1">
                <a:latin typeface="Times New Roman" panose="02020603050405020304" pitchFamily="18" charset="0"/>
                <a:ea typeface="宋体" panose="02010600030101010101" pitchFamily="2" charset="-122"/>
              </a:rPr>
              <a:t>h</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a:t>
            </a:r>
            <a:r>
              <a:rPr lang="en-US" sz="2400" i="1">
                <a:latin typeface="Times New Roman" panose="02020603050405020304" pitchFamily="18" charset="0"/>
                <a:ea typeface="宋体" panose="02010600030101010101" pitchFamily="2" charset="-122"/>
              </a:rPr>
              <a:t>h</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，利用密度计在两种液体中所受浮力相等列出等式然后求解．</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组合 19"/>
          <p:cNvGrpSpPr/>
          <p:nvPr/>
        </p:nvGrpSpPr>
        <p:grpSpPr>
          <a:xfrm>
            <a:off x="1138555" y="1125855"/>
            <a:ext cx="9739630" cy="622935"/>
            <a:chOff x="1566" y="1660"/>
            <a:chExt cx="15338" cy="981"/>
          </a:xfrm>
        </p:grpSpPr>
        <p:pic>
          <p:nvPicPr>
            <p:cNvPr id="21" name="图片 20" descr="QQ图片20190926151119"/>
            <p:cNvPicPr>
              <a:picLocks noChangeAspect="1"/>
            </p:cNvPicPr>
            <p:nvPr/>
          </p:nvPicPr>
          <p:blipFill>
            <a:blip r:embed="rId1"/>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1051560" y="2028825"/>
            <a:ext cx="10533380" cy="4523105"/>
          </a:xfrm>
          <a:prstGeom prst="rect">
            <a:avLst/>
          </a:prstGeom>
          <a:noFill/>
          <a:ln w="9525">
            <a:noFill/>
          </a:ln>
        </p:spPr>
        <p:txBody>
          <a:bodyPr wrap="square">
            <a:spAutoFit/>
          </a:bodyPr>
          <a:p>
            <a:pPr>
              <a:lnSpc>
                <a:spcPct val="150000"/>
              </a:lnSpc>
            </a:pPr>
            <a:r>
              <a:rPr lang="zh-CN" sz="2400">
                <a:latin typeface="宋体" panose="02010600030101010101" pitchFamily="2" charset="-122"/>
                <a:cs typeface="宋体" panose="02010600030101010101" pitchFamily="2" charset="-122"/>
              </a:rPr>
              <a:t>例</a:t>
            </a:r>
            <a:r>
              <a:rPr lang="en-US" sz="2400">
                <a:latin typeface="宋体" panose="02010600030101010101" pitchFamily="2" charset="-122"/>
                <a:cs typeface="宋体" panose="02010600030101010101" pitchFamily="2" charset="-122"/>
              </a:rPr>
              <a:t> </a:t>
            </a:r>
            <a:r>
              <a:rPr lang="en-US" sz="2400">
                <a:latin typeface="Times New Roman" panose="02020603050405020304" pitchFamily="18" charset="0"/>
                <a:ea typeface="黑体" panose="02010609060101010101" pitchFamily="49" charset="-122"/>
              </a:rPr>
              <a:t>5</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小红利用弹簧测力计、两只烧杯、石块、细绳和水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密度为</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测量石块和盐水密度，向两烧杯中分别加入适量的水和盐水，实验过程如下：</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用细绳拴住石块，并用弹簧测力计测出石块重为</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将石块浸没在水中，记录弹簧测力计的读数</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en-US" sz="2400">
                <a:latin typeface="Times New Roman" panose="02020603050405020304" pitchFamily="18" charset="0"/>
                <a:ea typeface="宋体" panose="02010600030101010101" pitchFamily="2" charset="-122"/>
              </a:rPr>
              <a:t>__________________________</a:t>
            </a:r>
            <a:r>
              <a:rPr lang="zh-CN" sz="2400">
                <a:ea typeface="宋体" panose="02010600030101010101" pitchFamily="2" charset="-122"/>
              </a:rPr>
              <a:t>，记录弹簧测力计的读数</a:t>
            </a:r>
            <a:r>
              <a:rPr lang="en-US" sz="2400" i="1">
                <a:latin typeface="Times New Roman" panose="02020603050405020304" pitchFamily="18" charset="0"/>
                <a:ea typeface="宋体" panose="02010600030101010101" pitchFamily="2" charset="-122"/>
              </a:rPr>
              <a:t>F</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④</a:t>
            </a:r>
            <a:r>
              <a:rPr lang="zh-CN" sz="2400">
                <a:ea typeface="宋体" panose="02010600030101010101" pitchFamily="2" charset="-122"/>
              </a:rPr>
              <a:t>石块密度表达式</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石</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，盐水密度的表达式为</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盐水</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用已知量和测量量的字母表示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2" name="文本框 1"/>
          <p:cNvSpPr txBox="1"/>
          <p:nvPr/>
        </p:nvSpPr>
        <p:spPr>
          <a:xfrm>
            <a:off x="1550035" y="4319270"/>
            <a:ext cx="30162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将石块浸没在盐水中</a:t>
            </a:r>
            <a:endParaRPr lang="zh-CN" altLang="en-US"/>
          </a:p>
        </p:txBody>
      </p:sp>
      <p:graphicFrame>
        <p:nvGraphicFramePr>
          <p:cNvPr id="3" name="对象 2"/>
          <p:cNvGraphicFramePr/>
          <p:nvPr/>
        </p:nvGraphicFramePr>
        <p:xfrm>
          <a:off x="4494213" y="4713605"/>
          <a:ext cx="756285" cy="699135"/>
        </p:xfrm>
        <a:graphic>
          <a:graphicData uri="http://schemas.openxmlformats.org/presentationml/2006/ole">
            <mc:AlternateContent xmlns:mc="http://schemas.openxmlformats.org/markup-compatibility/2006">
              <mc:Choice xmlns:v="urn:schemas-microsoft-com:vml" Requires="v">
                <p:oleObj spid="_x0000_s4" name="" r:id="rId2" imgW="699770" imgH="549275" progId="Equation.DSMT4">
                  <p:embed/>
                </p:oleObj>
              </mc:Choice>
              <mc:Fallback>
                <p:oleObj name="" r:id="rId2" imgW="699770" imgH="549275" progId="Equation.DSMT4">
                  <p:embed/>
                  <p:pic>
                    <p:nvPicPr>
                      <p:cNvPr id="0" name="图片 3"/>
                      <p:cNvPicPr/>
                      <p:nvPr/>
                    </p:nvPicPr>
                    <p:blipFill>
                      <a:blip r:embed="rId3"/>
                      <a:stretch>
                        <a:fillRect/>
                      </a:stretch>
                    </p:blipFill>
                    <p:spPr>
                      <a:xfrm>
                        <a:off x="4494213" y="4713605"/>
                        <a:ext cx="756285" cy="699135"/>
                      </a:xfrm>
                      <a:prstGeom prst="rect">
                        <a:avLst/>
                      </a:prstGeom>
                    </p:spPr>
                  </p:pic>
                </p:oleObj>
              </mc:Fallback>
            </mc:AlternateContent>
          </a:graphicData>
        </a:graphic>
      </p:graphicFrame>
      <p:graphicFrame>
        <p:nvGraphicFramePr>
          <p:cNvPr id="5" name="对象 4"/>
          <p:cNvGraphicFramePr/>
          <p:nvPr/>
        </p:nvGraphicFramePr>
        <p:xfrm>
          <a:off x="9910445" y="4635500"/>
          <a:ext cx="1065530" cy="737870"/>
        </p:xfrm>
        <a:graphic>
          <a:graphicData uri="http://schemas.openxmlformats.org/presentationml/2006/ole">
            <mc:AlternateContent xmlns:mc="http://schemas.openxmlformats.org/markup-compatibility/2006">
              <mc:Choice xmlns:v="urn:schemas-microsoft-com:vml" Requires="v">
                <p:oleObj spid="_x0000_s6" name="" r:id="rId4" imgW="838835" imgH="549275" progId="Equation.DSMT4">
                  <p:embed/>
                </p:oleObj>
              </mc:Choice>
              <mc:Fallback>
                <p:oleObj name="" r:id="rId4" imgW="838835" imgH="549275" progId="Equation.DSMT4">
                  <p:embed/>
                  <p:pic>
                    <p:nvPicPr>
                      <p:cNvPr id="0" name="图片 5"/>
                      <p:cNvPicPr/>
                      <p:nvPr/>
                    </p:nvPicPr>
                    <p:blipFill>
                      <a:blip r:embed="rId5"/>
                      <a:stretch>
                        <a:fillRect/>
                      </a:stretch>
                    </p:blipFill>
                    <p:spPr>
                      <a:xfrm>
                        <a:off x="9910445" y="4635500"/>
                        <a:ext cx="1065530" cy="7378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5635" y="1251585"/>
            <a:ext cx="1092073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某同学思考</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不用天平和量筒能否测出酱油的密度</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时，利用刻度尺、圆柱形竹筷、细铅丝</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体积不计</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各一个及两个完全相同的大烧杯</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各装有适量的水和酱油</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等器材进行测量，请将该同学的实验过程补充完整．</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水的密度为</a:t>
            </a:r>
            <a:r>
              <a:rPr lang="en-US" sz="2400" i="1">
                <a:latin typeface="Times New Roman" panose="02020603050405020304" pitchFamily="18" charset="0"/>
                <a:cs typeface="Times New Roman" panose="02020603050405020304" pitchFamily="18" charset="0"/>
              </a:rPr>
              <a:t>ρ</a:t>
            </a:r>
            <a:r>
              <a:rPr lang="zh-CN" sz="2400" baseline="-25000">
                <a:latin typeface="Times New Roman" panose="02020603050405020304" pitchFamily="18" charset="0"/>
                <a:cs typeface="Times New Roman" panose="02020603050405020304" pitchFamily="18" charset="0"/>
              </a:rPr>
              <a:t>水</a:t>
            </a:r>
            <a:r>
              <a:rPr lang="en-US" sz="2400">
                <a:latin typeface="Times New Roman" panose="02020603050405020304" pitchFamily="18" charset="0"/>
                <a:cs typeface="Times New Roman" panose="02020603050405020304" pitchFamily="18" charset="0"/>
              </a:rPr>
              <a:t>)①</a:t>
            </a:r>
            <a:r>
              <a:rPr lang="zh-CN" sz="2400">
                <a:latin typeface="Times New Roman" panose="02020603050405020304" pitchFamily="18" charset="0"/>
                <a:cs typeface="Times New Roman" panose="02020603050405020304" pitchFamily="18" charset="0"/>
              </a:rPr>
              <a:t>在竹筷的一端缠上适量细铅丝，制成</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土密度计</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；用刻度尺测出竹筷的长度</a:t>
            </a:r>
            <a:r>
              <a:rPr lang="en-US" sz="2400" i="1">
                <a:latin typeface="Times New Roman" panose="02020603050405020304" pitchFamily="18" charset="0"/>
                <a:cs typeface="Times New Roman" panose="02020603050405020304" pitchFamily="18" charset="0"/>
              </a:rPr>
              <a:t>L</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②</a:t>
            </a:r>
            <a:r>
              <a:rPr lang="zh-CN" sz="2400">
                <a:latin typeface="Times New Roman" panose="02020603050405020304" pitchFamily="18" charset="0"/>
                <a:cs typeface="Times New Roman" panose="02020603050405020304" pitchFamily="18" charset="0"/>
              </a:rPr>
              <a:t>把</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土密度计</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放入盛水的烧杯中，静止后用刻度尺测出竹筷露出水面的高度</a:t>
            </a:r>
            <a:r>
              <a:rPr lang="en-US" sz="2400" i="1">
                <a:latin typeface="Times New Roman" panose="02020603050405020304" pitchFamily="18" charset="0"/>
                <a:cs typeface="Times New Roman" panose="02020603050405020304" pitchFamily="18" charset="0"/>
              </a:rPr>
              <a:t>h</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③__________________________________________________________________________________</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④</a:t>
            </a:r>
            <a:r>
              <a:rPr lang="zh-CN" sz="2400">
                <a:latin typeface="Times New Roman" panose="02020603050405020304" pitchFamily="18" charset="0"/>
                <a:cs typeface="Times New Roman" panose="02020603050405020304" pitchFamily="18" charset="0"/>
              </a:rPr>
              <a:t>酱油的密度表达式：</a:t>
            </a:r>
            <a:r>
              <a:rPr lang="en-US" sz="2400" i="1">
                <a:latin typeface="Times New Roman" panose="02020603050405020304" pitchFamily="18" charset="0"/>
                <a:cs typeface="Times New Roman" panose="02020603050405020304" pitchFamily="18" charset="0"/>
              </a:rPr>
              <a:t>ρ</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________</a:t>
            </a:r>
            <a:r>
              <a:rPr lang="zh-CN"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735965" y="3922395"/>
            <a:ext cx="1073721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把</a:t>
            </a:r>
            <a:r>
              <a:rPr lang="en-US" sz="2400">
                <a:solidFill>
                  <a:srgbClr val="FF0000"/>
                </a:solidFill>
                <a:latin typeface="Calibri" panose="020F0502020204030204" pitchFamily="34" charset="0"/>
                <a:ea typeface="宋体" panose="02010600030101010101" pitchFamily="2" charset="-122"/>
                <a:cs typeface="Times New Roman" panose="02020603050405020304" pitchFamily="18" charset="0"/>
              </a:rPr>
              <a:t>“</a:t>
            </a:r>
            <a:r>
              <a:rPr lang="zh-CN" sz="2400">
                <a:solidFill>
                  <a:srgbClr val="FF0000"/>
                </a:solidFill>
                <a:ea typeface="宋体" panose="02010600030101010101" pitchFamily="2" charset="-122"/>
              </a:rPr>
              <a:t>土密度计</a:t>
            </a:r>
            <a:r>
              <a:rPr lang="en-US" sz="2400">
                <a:solidFill>
                  <a:srgbClr val="FF0000"/>
                </a:solidFill>
                <a:latin typeface="Calibri" panose="020F0502020204030204" pitchFamily="34" charset="0"/>
                <a:ea typeface="宋体" panose="02010600030101010101" pitchFamily="2" charset="-122"/>
                <a:cs typeface="Times New Roman" panose="02020603050405020304" pitchFamily="18" charset="0"/>
              </a:rPr>
              <a:t>”</a:t>
            </a:r>
            <a:r>
              <a:rPr lang="zh-CN" sz="2400">
                <a:solidFill>
                  <a:srgbClr val="FF0000"/>
                </a:solidFill>
                <a:ea typeface="宋体" panose="02010600030101010101" pitchFamily="2" charset="-122"/>
              </a:rPr>
              <a:t>放入盛酱油的烧杯中，静止后用刻度尺测出竹筷露出液面的高度</a:t>
            </a:r>
            <a:r>
              <a:rPr lang="en-US" sz="2400" i="1">
                <a:solidFill>
                  <a:srgbClr val="FF0000"/>
                </a:solidFill>
                <a:latin typeface="Times New Roman" panose="02020603050405020304" pitchFamily="18" charset="0"/>
                <a:ea typeface="宋体" panose="02010600030101010101" pitchFamily="2" charset="-122"/>
              </a:rPr>
              <a:t>h</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graphicFrame>
        <p:nvGraphicFramePr>
          <p:cNvPr id="3" name="对象 2"/>
          <p:cNvGraphicFramePr/>
          <p:nvPr/>
        </p:nvGraphicFramePr>
        <p:xfrm>
          <a:off x="4312920" y="4871720"/>
          <a:ext cx="1310005" cy="839470"/>
        </p:xfrm>
        <a:graphic>
          <a:graphicData uri="http://schemas.openxmlformats.org/presentationml/2006/ole">
            <mc:AlternateContent xmlns:mc="http://schemas.openxmlformats.org/markup-compatibility/2006">
              <mc:Choice xmlns:v="urn:schemas-microsoft-com:vml" Requires="v">
                <p:oleObj spid="_x0000_s4" name="" r:id="rId1" imgW="1083310" imgH="704850" progId="Equation.DSMT4">
                  <p:embed/>
                </p:oleObj>
              </mc:Choice>
              <mc:Fallback>
                <p:oleObj name="" r:id="rId1" imgW="1083310" imgH="704850" progId="Equation.DSMT4">
                  <p:embed/>
                  <p:pic>
                    <p:nvPicPr>
                      <p:cNvPr id="0" name="图片 3"/>
                      <p:cNvPicPr/>
                      <p:nvPr/>
                    </p:nvPicPr>
                    <p:blipFill>
                      <a:blip r:embed="rId2"/>
                      <a:stretch>
                        <a:fillRect/>
                      </a:stretch>
                    </p:blipFill>
                    <p:spPr>
                      <a:xfrm>
                        <a:off x="4312920" y="4871720"/>
                        <a:ext cx="1310005" cy="8394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55345" y="1056640"/>
            <a:ext cx="5001895" cy="521970"/>
            <a:chOff x="894" y="3246"/>
            <a:chExt cx="7877" cy="822"/>
          </a:xfrm>
        </p:grpSpPr>
        <p:sp>
          <p:nvSpPr>
            <p:cNvPr id="20481" name="文本框 4"/>
            <p:cNvSpPr txBox="1"/>
            <p:nvPr/>
          </p:nvSpPr>
          <p:spPr>
            <a:xfrm>
              <a:off x="3894" y="3246"/>
              <a:ext cx="4877"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质量的测量</a:t>
              </a:r>
              <a:r>
                <a:rPr sz="2400" dirty="0">
                  <a:latin typeface="Times New Roman" panose="02020603050405020304" pitchFamily="18" charset="0"/>
                  <a:cs typeface="Times New Roman" panose="02020603050405020304" pitchFamily="18" charset="0"/>
                </a:rPr>
                <a:t>(6年2考)</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30" name="组合 29"/>
          <p:cNvGrpSpPr/>
          <p:nvPr/>
        </p:nvGrpSpPr>
        <p:grpSpPr>
          <a:xfrm>
            <a:off x="9327515" y="356425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1" name="文本框 100"/>
          <p:cNvSpPr txBox="1"/>
          <p:nvPr/>
        </p:nvSpPr>
        <p:spPr>
          <a:xfrm>
            <a:off x="800100" y="1701165"/>
            <a:ext cx="1046988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测量工</a:t>
            </a:r>
            <a:r>
              <a:rPr lang="zh-CN" sz="2400">
                <a:latin typeface="Times New Roman" panose="02020603050405020304" pitchFamily="18" charset="0"/>
                <a:ea typeface="黑体" panose="02010609060101010101" pitchFamily="49" charset="-122"/>
              </a:rPr>
              <a:t>具：</a:t>
            </a:r>
            <a:r>
              <a:rPr lang="zh-CN" sz="2400">
                <a:ea typeface="宋体" panose="02010600030101010101" pitchFamily="2" charset="-122"/>
              </a:rPr>
              <a:t>实验室：</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；生活中：秤</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台秤</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黑体" panose="02010609060101010101" pitchFamily="49" charset="-122"/>
              </a:rPr>
              <a:t>2. </a:t>
            </a:r>
            <a:r>
              <a:rPr lang="zh-CN" sz="2400">
                <a:ea typeface="黑体" panose="02010609060101010101" pitchFamily="49" charset="-122"/>
              </a:rPr>
              <a:t>天平的使用及读数</a:t>
            </a:r>
            <a:r>
              <a:rPr lang="en-US" sz="2400">
                <a:latin typeface="Times New Roman" panose="02020603050405020304" pitchFamily="18" charset="0"/>
                <a:cs typeface="仿宋_GB2312" charset="0"/>
              </a:rPr>
              <a:t>[2017.18(1)(2)</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2015.20(1)</a:t>
            </a:r>
            <a:r>
              <a:rPr lang="zh-CN" sz="2400">
                <a:cs typeface="仿宋_GB2312" charset="0"/>
              </a:rPr>
              <a:t>，</a:t>
            </a:r>
            <a:r>
              <a:rPr lang="en-US" sz="2400">
                <a:latin typeface="Times New Roman" panose="02020603050405020304" pitchFamily="18" charset="0"/>
                <a:cs typeface="仿宋_GB2312" charset="0"/>
              </a:rPr>
              <a:t>2015.20(2)</a:t>
            </a:r>
            <a:r>
              <a:rPr lang="en-US" sz="2400">
                <a:latin typeface="宋体" panose="02010600030101010101" pitchFamily="2" charset="-122"/>
                <a:cs typeface="仿宋_GB2312" charset="0"/>
              </a:rPr>
              <a:t>①</a:t>
            </a:r>
            <a:r>
              <a:rPr lang="en-US" sz="2400">
                <a:latin typeface="Times New Roman" panose="02020603050405020304" pitchFamily="18" charset="0"/>
                <a:cs typeface="仿宋_GB2312" charset="0"/>
              </a:rPr>
              <a:t>]</a:t>
            </a:r>
            <a:endParaRPr lang="zh-CN" altLang="en-US" sz="2400"/>
          </a:p>
        </p:txBody>
      </p:sp>
      <p:graphicFrame>
        <p:nvGraphicFramePr>
          <p:cNvPr id="2" name="表格 1"/>
          <p:cNvGraphicFramePr/>
          <p:nvPr>
            <p:custDataLst>
              <p:tags r:id="rId2"/>
            </p:custDataLst>
          </p:nvPr>
        </p:nvGraphicFramePr>
        <p:xfrm>
          <a:off x="995363" y="3220085"/>
          <a:ext cx="7962265" cy="2743200"/>
        </p:xfrm>
        <a:graphic>
          <a:graphicData uri="http://schemas.openxmlformats.org/drawingml/2006/table">
            <a:tbl>
              <a:tblPr firstRow="1" bandRow="1">
                <a:tableStyleId>{5940675A-B579-460E-94D1-54222C63F5DA}</a:tableStyleId>
              </a:tblPr>
              <a:tblGrid>
                <a:gridCol w="1529715"/>
                <a:gridCol w="6432550"/>
              </a:tblGrid>
              <a:tr h="164592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图示</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a:lnSpc>
                          <a:spcPct val="150000"/>
                        </a:lnSpc>
                        <a:buNone/>
                      </a:pPr>
                      <a:endParaRPr lang="en-US" sz="2400" b="0">
                        <a:latin typeface="Times New Roman" panose="02020603050405020304" pitchFamily="18" charset="0"/>
                        <a:cs typeface="Times New Roman" panose="02020603050405020304" pitchFamily="18" charset="0"/>
                      </a:endParaRPr>
                    </a:p>
                    <a:p>
                      <a:pPr indent="0" algn="ctr">
                        <a:lnSpc>
                          <a:spcPct val="150000"/>
                        </a:lnSpc>
                        <a:buNone/>
                      </a:pPr>
                      <a:endParaRPr lang="en-US" sz="2400" b="0">
                        <a:latin typeface="Times New Roman" panose="02020603050405020304" pitchFamily="18" charset="0"/>
                        <a:cs typeface="Times New Roman" panose="02020603050405020304" pitchFamily="18" charset="0"/>
                      </a:endParaRPr>
                    </a:p>
                    <a:p>
                      <a:pPr indent="0" algn="ctr">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使用时把天平放在________台面上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将游码移到标尺左端的__________处</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4" name="图片 -2147482374"/>
          <p:cNvPicPr>
            <a:picLocks noChangeAspect="1"/>
          </p:cNvPicPr>
          <p:nvPr/>
        </p:nvPicPr>
        <p:blipFill>
          <a:blip r:embed="rId3"/>
          <a:stretch>
            <a:fillRect/>
          </a:stretch>
        </p:blipFill>
        <p:spPr>
          <a:xfrm>
            <a:off x="3703955" y="3314065"/>
            <a:ext cx="4212590" cy="1492250"/>
          </a:xfrm>
          <a:prstGeom prst="rect">
            <a:avLst/>
          </a:prstGeom>
          <a:noFill/>
          <a:ln w="9525">
            <a:noFill/>
          </a:ln>
        </p:spPr>
      </p:pic>
      <p:sp>
        <p:nvSpPr>
          <p:cNvPr id="100" name="文本框 99"/>
          <p:cNvSpPr txBox="1"/>
          <p:nvPr/>
        </p:nvSpPr>
        <p:spPr>
          <a:xfrm>
            <a:off x="4027170" y="1797050"/>
            <a:ext cx="1419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托盘天平</a:t>
            </a:r>
            <a:endParaRPr lang="zh-CN" altLang="en-US"/>
          </a:p>
        </p:txBody>
      </p:sp>
      <p:sp>
        <p:nvSpPr>
          <p:cNvPr id="5" name="文本框 4"/>
          <p:cNvSpPr txBox="1"/>
          <p:nvPr/>
        </p:nvSpPr>
        <p:spPr>
          <a:xfrm>
            <a:off x="6087745" y="4939665"/>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水平</a:t>
            </a:r>
            <a:endParaRPr lang="zh-CN" altLang="en-US"/>
          </a:p>
        </p:txBody>
      </p:sp>
      <p:sp>
        <p:nvSpPr>
          <p:cNvPr id="6" name="文本框 5"/>
          <p:cNvSpPr txBox="1"/>
          <p:nvPr/>
        </p:nvSpPr>
        <p:spPr>
          <a:xfrm>
            <a:off x="6390005" y="5494020"/>
            <a:ext cx="15170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零刻度线</a:t>
            </a:r>
            <a:endParaRPr lang="zh-CN" altLang="en-US"/>
          </a:p>
        </p:txBody>
      </p:sp>
      <p:sp>
        <p:nvSpPr>
          <p:cNvPr id="43" name="流程图: 终止 42">
            <a:hlinkClick r:id="rId4" action="ppaction://hlinksldjump"/>
          </p:cNvPr>
          <p:cNvSpPr/>
          <p:nvPr/>
        </p:nvSpPr>
        <p:spPr>
          <a:xfrm>
            <a:off x="9239250" y="54832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5" grpId="0"/>
      <p:bldP spid="5"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291908" y="1087755"/>
          <a:ext cx="9778365" cy="4547235"/>
        </p:xfrm>
        <a:graphic>
          <a:graphicData uri="http://schemas.openxmlformats.org/drawingml/2006/table">
            <a:tbl>
              <a:tblPr firstRow="1" bandRow="1">
                <a:tableStyleId>{5940675A-B579-460E-94D1-54222C63F5DA}</a:tableStyleId>
              </a:tblPr>
              <a:tblGrid>
                <a:gridCol w="891540"/>
                <a:gridCol w="8886825"/>
              </a:tblGrid>
              <a:tr h="1685290">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调</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调节横梁两端的____________，使指针指在分度盘中央．指针左偏________调，托盘左高________调，如图甲，平衡螺母应向________调 (左偏右调，右偏左调)</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30655">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把被测物体放在______盘，用______向______盘中加减砝码并调节游码在标尺上的位置，直至横梁恢复平衡(左物右码，先大后小，调节游码，再次平衡)</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31290">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右盘中______的总质量加上______在标尺左端所对应的刻度值就等于被测物体的质量．</a:t>
                      </a:r>
                      <a:r>
                        <a:rPr lang="en-US" sz="2400" b="0">
                          <a:latin typeface="宋体" panose="02010600030101010101" pitchFamily="2" charset="-122"/>
                          <a:ea typeface="宋体" panose="02010600030101010101" pitchFamily="2" charset="-122"/>
                          <a:cs typeface="宋体" panose="02010600030101010101" pitchFamily="2" charset="-122"/>
                        </a:rPr>
                        <a:t>即</a:t>
                      </a:r>
                      <a:r>
                        <a:rPr lang="en-US" sz="2400" b="0" i="1">
                          <a:latin typeface="Times New Roman" panose="02020603050405020304" pitchFamily="18" charset="0"/>
                          <a:cs typeface="Times New Roman" panose="02020603050405020304" pitchFamily="18" charset="0"/>
                        </a:rPr>
                        <a:t>m</a:t>
                      </a:r>
                      <a:r>
                        <a:rPr lang="en-US" sz="2400" b="0" baseline="-25000">
                          <a:latin typeface="Times New Roman" panose="02020603050405020304" pitchFamily="18" charset="0"/>
                          <a:cs typeface="Times New Roman" panose="02020603050405020304" pitchFamily="18" charset="0"/>
                        </a:rPr>
                        <a:t>物</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m</a:t>
                      </a:r>
                      <a:r>
                        <a:rPr lang="en-US" sz="2400" b="0" baseline="-25000">
                          <a:latin typeface="Times New Roman" panose="02020603050405020304" pitchFamily="18" charset="0"/>
                          <a:cs typeface="Times New Roman" panose="02020603050405020304" pitchFamily="18" charset="0"/>
                        </a:rPr>
                        <a:t>砝码</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m</a:t>
                      </a:r>
                      <a:r>
                        <a:rPr lang="en-US" sz="2400" b="0" baseline="-25000">
                          <a:latin typeface="Times New Roman" panose="02020603050405020304" pitchFamily="18" charset="0"/>
                          <a:cs typeface="Times New Roman" panose="02020603050405020304" pitchFamily="18" charset="0"/>
                        </a:rPr>
                        <a:t>标尺</a:t>
                      </a:r>
                      <a:r>
                        <a:rPr lang="en-US" sz="2400" b="0">
                          <a:latin typeface="Times New Roman" panose="02020603050405020304" pitchFamily="18" charset="0"/>
                          <a:cs typeface="Times New Roman" panose="02020603050405020304" pitchFamily="18" charset="0"/>
                        </a:rPr>
                        <a:t>，图乙中物体的质量为________g</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4558665" y="1210310"/>
            <a:ext cx="14878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平衡螺母</a:t>
            </a:r>
            <a:endParaRPr lang="zh-CN" altLang="en-US"/>
          </a:p>
        </p:txBody>
      </p:sp>
      <p:sp>
        <p:nvSpPr>
          <p:cNvPr id="3" name="文本框 2"/>
          <p:cNvSpPr txBox="1"/>
          <p:nvPr/>
        </p:nvSpPr>
        <p:spPr>
          <a:xfrm>
            <a:off x="2806065" y="1670685"/>
            <a:ext cx="5816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右</a:t>
            </a:r>
            <a:endParaRPr lang="zh-CN" altLang="en-US"/>
          </a:p>
        </p:txBody>
      </p:sp>
      <p:sp>
        <p:nvSpPr>
          <p:cNvPr id="4" name="文本框 3"/>
          <p:cNvSpPr txBox="1"/>
          <p:nvPr/>
        </p:nvSpPr>
        <p:spPr>
          <a:xfrm>
            <a:off x="2573020" y="2150110"/>
            <a:ext cx="5816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右</a:t>
            </a:r>
            <a:endParaRPr lang="zh-CN" altLang="en-US"/>
          </a:p>
        </p:txBody>
      </p:sp>
      <p:sp>
        <p:nvSpPr>
          <p:cNvPr id="5" name="文本框 4"/>
          <p:cNvSpPr txBox="1"/>
          <p:nvPr/>
        </p:nvSpPr>
        <p:spPr>
          <a:xfrm>
            <a:off x="5876290" y="1689735"/>
            <a:ext cx="61087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左</a:t>
            </a:r>
            <a:endParaRPr lang="zh-CN" altLang="en-US"/>
          </a:p>
        </p:txBody>
      </p:sp>
      <p:sp>
        <p:nvSpPr>
          <p:cNvPr id="6" name="文本框 5"/>
          <p:cNvSpPr txBox="1"/>
          <p:nvPr/>
        </p:nvSpPr>
        <p:spPr>
          <a:xfrm>
            <a:off x="4549140" y="2770505"/>
            <a:ext cx="61087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左</a:t>
            </a:r>
            <a:endParaRPr lang="zh-CN" altLang="en-US"/>
          </a:p>
        </p:txBody>
      </p:sp>
      <p:sp>
        <p:nvSpPr>
          <p:cNvPr id="7" name="文本框 6"/>
          <p:cNvSpPr txBox="1"/>
          <p:nvPr/>
        </p:nvSpPr>
        <p:spPr>
          <a:xfrm>
            <a:off x="7588250" y="2770505"/>
            <a:ext cx="5816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右</a:t>
            </a:r>
            <a:endParaRPr lang="zh-CN" altLang="en-US"/>
          </a:p>
        </p:txBody>
      </p:sp>
      <p:sp>
        <p:nvSpPr>
          <p:cNvPr id="8" name="文本框 7"/>
          <p:cNvSpPr txBox="1"/>
          <p:nvPr/>
        </p:nvSpPr>
        <p:spPr>
          <a:xfrm>
            <a:off x="6252845" y="2770505"/>
            <a:ext cx="90297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镊子</a:t>
            </a:r>
            <a:endParaRPr lang="zh-CN" altLang="en-US"/>
          </a:p>
        </p:txBody>
      </p:sp>
      <p:sp>
        <p:nvSpPr>
          <p:cNvPr id="9" name="文本框 8"/>
          <p:cNvSpPr txBox="1"/>
          <p:nvPr/>
        </p:nvSpPr>
        <p:spPr>
          <a:xfrm>
            <a:off x="3154680" y="4219575"/>
            <a:ext cx="91249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砝码</a:t>
            </a:r>
            <a:endParaRPr lang="zh-CN" altLang="en-US"/>
          </a:p>
        </p:txBody>
      </p:sp>
      <p:sp>
        <p:nvSpPr>
          <p:cNvPr id="10" name="文本框 9"/>
          <p:cNvSpPr txBox="1"/>
          <p:nvPr/>
        </p:nvSpPr>
        <p:spPr>
          <a:xfrm>
            <a:off x="5948045" y="4219575"/>
            <a:ext cx="8934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游码</a:t>
            </a:r>
            <a:endParaRPr lang="zh-CN" altLang="en-US"/>
          </a:p>
        </p:txBody>
      </p:sp>
      <p:sp>
        <p:nvSpPr>
          <p:cNvPr id="11" name="文本框 10"/>
          <p:cNvSpPr txBox="1"/>
          <p:nvPr/>
        </p:nvSpPr>
        <p:spPr>
          <a:xfrm>
            <a:off x="2598420" y="5174615"/>
            <a:ext cx="5308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32</a:t>
            </a:r>
            <a:endParaRPr lang="zh-CN" altLang="en-US"/>
          </a:p>
        </p:txBody>
      </p:sp>
      <p:sp>
        <p:nvSpPr>
          <p:cNvPr id="43" name="流程图: 终止 42">
            <a:hlinkClick r:id="rId2" action="ppaction://hlinksldjump"/>
          </p:cNvPr>
          <p:cNvSpPr/>
          <p:nvPr/>
        </p:nvSpPr>
        <p:spPr>
          <a:xfrm>
            <a:off x="9004300" y="57981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5" grpId="0"/>
      <p:bldP spid="5" grpId="1"/>
      <p:bldP spid="4" grpId="0"/>
      <p:bldP spid="4" grpId="1"/>
      <p:bldP spid="6" grpId="0"/>
      <p:bldP spid="6" grpId="1"/>
      <p:bldP spid="8" grpId="0"/>
      <p:bldP spid="8" grpId="1"/>
      <p:bldP spid="7" grpId="0"/>
      <p:bldP spid="7" grpId="1"/>
      <p:bldP spid="9" grpId="0"/>
      <p:bldP spid="9" grpId="1"/>
      <p:bldP spid="10" grpId="0"/>
      <p:bldP spid="10" grpId="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367155" y="1289050"/>
            <a:ext cx="945705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注意事项</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被测物体的质量不能超过天平的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，也不能小于天平的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加减砝码时要用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，不能用手接触砝码，不能把砝码弄湿、弄脏．</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潮湿的物体和化学药品不能直接称量．</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在测量过程中不能再调节平衡螺母．</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移动天平后需重新调平．</a:t>
            </a:r>
            <a:endParaRPr lang="zh-CN" altLang="en-US" sz="2400"/>
          </a:p>
        </p:txBody>
      </p:sp>
      <p:sp>
        <p:nvSpPr>
          <p:cNvPr id="100" name="文本框 99"/>
          <p:cNvSpPr txBox="1"/>
          <p:nvPr/>
        </p:nvSpPr>
        <p:spPr>
          <a:xfrm>
            <a:off x="6204585" y="1943100"/>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量程</a:t>
            </a:r>
            <a:endParaRPr lang="zh-CN" altLang="en-US"/>
          </a:p>
        </p:txBody>
      </p:sp>
      <p:sp>
        <p:nvSpPr>
          <p:cNvPr id="2" name="文本框 1"/>
          <p:cNvSpPr txBox="1"/>
          <p:nvPr/>
        </p:nvSpPr>
        <p:spPr>
          <a:xfrm>
            <a:off x="1433195" y="2498090"/>
            <a:ext cx="11753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分度值</a:t>
            </a:r>
            <a:endParaRPr lang="zh-CN" altLang="en-US"/>
          </a:p>
        </p:txBody>
      </p:sp>
      <p:sp>
        <p:nvSpPr>
          <p:cNvPr id="3" name="文本框 2"/>
          <p:cNvSpPr txBox="1"/>
          <p:nvPr/>
        </p:nvSpPr>
        <p:spPr>
          <a:xfrm>
            <a:off x="4062095" y="3033395"/>
            <a:ext cx="883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镊子</a:t>
            </a:r>
            <a:endParaRPr lang="zh-CN" altLang="en-US"/>
          </a:p>
        </p:txBody>
      </p:sp>
      <p:sp>
        <p:nvSpPr>
          <p:cNvPr id="43" name="流程图: 终止 42">
            <a:hlinkClick r:id="rId1" action="ppaction://hlinksldjump"/>
          </p:cNvPr>
          <p:cNvSpPr/>
          <p:nvPr/>
        </p:nvSpPr>
        <p:spPr>
          <a:xfrm>
            <a:off x="8378190" y="53397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53770" y="1336675"/>
            <a:ext cx="4107180" cy="521970"/>
            <a:chOff x="894" y="3246"/>
            <a:chExt cx="6468" cy="822"/>
          </a:xfrm>
        </p:grpSpPr>
        <p:sp>
          <p:nvSpPr>
            <p:cNvPr id="20481" name="文本框 4"/>
            <p:cNvSpPr txBox="1"/>
            <p:nvPr/>
          </p:nvSpPr>
          <p:spPr>
            <a:xfrm>
              <a:off x="3894" y="3246"/>
              <a:ext cx="3468"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体积的测量</a:t>
              </a:r>
              <a:endParaRPr sz="2800" dirty="0">
                <a:latin typeface="黑体" panose="02010609060101010101" pitchFamily="49" charset="-122"/>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pic>
        <p:nvPicPr>
          <p:cNvPr id="12" name="图片 1047"/>
          <p:cNvPicPr>
            <a:picLocks noChangeAspect="1"/>
          </p:cNvPicPr>
          <p:nvPr/>
        </p:nvPicPr>
        <p:blipFill>
          <a:blip r:embed="rId2" r:link="rId3"/>
          <a:stretch>
            <a:fillRect/>
          </a:stretch>
        </p:blipFill>
        <p:spPr>
          <a:xfrm>
            <a:off x="9300210" y="1969770"/>
            <a:ext cx="1898015" cy="2987040"/>
          </a:xfrm>
          <a:prstGeom prst="rect">
            <a:avLst/>
          </a:prstGeom>
          <a:noFill/>
          <a:ln>
            <a:noFill/>
          </a:ln>
        </p:spPr>
      </p:pic>
      <p:sp>
        <p:nvSpPr>
          <p:cNvPr id="101" name="文本框 100"/>
          <p:cNvSpPr txBox="1"/>
          <p:nvPr/>
        </p:nvSpPr>
        <p:spPr>
          <a:xfrm>
            <a:off x="810260" y="2080895"/>
            <a:ext cx="831088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量筒的使用及读数看：</a:t>
            </a:r>
            <a:r>
              <a:rPr lang="zh-CN" sz="2400">
                <a:ea typeface="宋体" panose="02010600030101010101" pitchFamily="2" charset="-122"/>
              </a:rPr>
              <a:t>看量程和分度值，图中量筒的分度值为</a:t>
            </a:r>
            <a:r>
              <a:rPr lang="en-US" sz="2400">
                <a:latin typeface="Times New Roman" panose="02020603050405020304" pitchFamily="18" charset="0"/>
                <a:ea typeface="宋体" panose="02010600030101010101" pitchFamily="2" charset="-122"/>
              </a:rPr>
              <a:t>______mL.</a:t>
            </a:r>
            <a:r>
              <a:rPr lang="zh-CN" sz="2400">
                <a:ea typeface="黑体" panose="02010609060101010101" pitchFamily="49" charset="-122"/>
              </a:rPr>
              <a:t>放：</a:t>
            </a:r>
            <a:r>
              <a:rPr lang="zh-CN" sz="2400">
                <a:ea typeface="宋体" panose="02010600030101010101" pitchFamily="2" charset="-122"/>
              </a:rPr>
              <a:t>放在</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上．</a:t>
            </a:r>
            <a:r>
              <a:rPr lang="zh-CN" sz="2400">
                <a:ea typeface="黑体" panose="02010609060101010101" pitchFamily="49" charset="-122"/>
              </a:rPr>
              <a:t>读：</a:t>
            </a:r>
            <a:r>
              <a:rPr lang="zh-CN" sz="2400">
                <a:ea typeface="宋体" panose="02010600030101010101" pitchFamily="2" charset="-122"/>
              </a:rPr>
              <a:t>读数时，视线要与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液面的最低处相平，如图中视线</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A</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．液体的体积为</a:t>
            </a:r>
            <a:r>
              <a:rPr lang="en-US" sz="2400">
                <a:latin typeface="Times New Roman" panose="02020603050405020304" pitchFamily="18" charset="0"/>
                <a:ea typeface="宋体" panose="02010600030101010101" pitchFamily="2" charset="-122"/>
              </a:rPr>
              <a:t>______mL.</a:t>
            </a:r>
            <a:r>
              <a:rPr lang="en-US" sz="2400">
                <a:latin typeface="Times New Roman" panose="02020603050405020304" pitchFamily="18" charset="0"/>
                <a:ea typeface="黑体" panose="02010609060101010101" pitchFamily="49" charset="-122"/>
              </a:rPr>
              <a:t>2. </a:t>
            </a:r>
            <a:r>
              <a:rPr lang="zh-CN" sz="2400">
                <a:ea typeface="黑体" panose="02010609060101010101" pitchFamily="49" charset="-122"/>
              </a:rPr>
              <a:t>单位换算：</a:t>
            </a:r>
            <a:r>
              <a:rPr lang="en-US" sz="2400">
                <a:latin typeface="Times New Roman" panose="02020603050405020304" pitchFamily="18" charset="0"/>
                <a:ea typeface="宋体" panose="02010600030101010101" pitchFamily="2" charset="-122"/>
              </a:rPr>
              <a:t>1 mL</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cm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______L</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m</a:t>
            </a:r>
            <a:r>
              <a:rPr lang="en-US" sz="2400" baseline="30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6</a:t>
            </a:r>
            <a:r>
              <a:rPr lang="en-US" sz="2400">
                <a:latin typeface="Times New Roman" panose="02020603050405020304" pitchFamily="18" charset="0"/>
                <a:ea typeface="宋体" panose="02010600030101010101" pitchFamily="2" charset="-122"/>
              </a:rPr>
              <a:t> cm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endParaRPr lang="zh-CN" altLang="en-US" sz="2400"/>
          </a:p>
        </p:txBody>
      </p:sp>
      <p:sp>
        <p:nvSpPr>
          <p:cNvPr id="100" name="文本框 99"/>
          <p:cNvSpPr txBox="1"/>
          <p:nvPr/>
        </p:nvSpPr>
        <p:spPr>
          <a:xfrm>
            <a:off x="6925945" y="2740660"/>
            <a:ext cx="3676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a:t>
            </a:r>
            <a:endParaRPr lang="zh-CN" altLang="en-US"/>
          </a:p>
        </p:txBody>
      </p:sp>
      <p:sp>
        <p:nvSpPr>
          <p:cNvPr id="2" name="文本框 1"/>
          <p:cNvSpPr txBox="1"/>
          <p:nvPr/>
        </p:nvSpPr>
        <p:spPr>
          <a:xfrm>
            <a:off x="2320290" y="3295650"/>
            <a:ext cx="15170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水平桌面</a:t>
            </a:r>
            <a:endParaRPr lang="zh-CN" altLang="en-US"/>
          </a:p>
        </p:txBody>
      </p:sp>
      <p:sp>
        <p:nvSpPr>
          <p:cNvPr id="4" name="文本框 3"/>
          <p:cNvSpPr txBox="1"/>
          <p:nvPr/>
        </p:nvSpPr>
        <p:spPr>
          <a:xfrm>
            <a:off x="4189730" y="3850640"/>
            <a:ext cx="6108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凹</a:t>
            </a:r>
            <a:endParaRPr lang="zh-CN" altLang="en-US"/>
          </a:p>
        </p:txBody>
      </p:sp>
      <p:sp>
        <p:nvSpPr>
          <p:cNvPr id="5" name="文本框 4"/>
          <p:cNvSpPr txBox="1"/>
          <p:nvPr/>
        </p:nvSpPr>
        <p:spPr>
          <a:xfrm>
            <a:off x="1784985" y="4396105"/>
            <a:ext cx="46418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zh-CN" altLang="en-US"/>
          </a:p>
        </p:txBody>
      </p:sp>
      <p:sp>
        <p:nvSpPr>
          <p:cNvPr id="6" name="文本框 5"/>
          <p:cNvSpPr txBox="1"/>
          <p:nvPr/>
        </p:nvSpPr>
        <p:spPr>
          <a:xfrm>
            <a:off x="7461885" y="4396105"/>
            <a:ext cx="6108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26</a:t>
            </a:r>
            <a:endParaRPr lang="zh-CN" altLang="en-US"/>
          </a:p>
        </p:txBody>
      </p:sp>
      <p:sp>
        <p:nvSpPr>
          <p:cNvPr id="7" name="文本框 6"/>
          <p:cNvSpPr txBox="1"/>
          <p:nvPr/>
        </p:nvSpPr>
        <p:spPr>
          <a:xfrm>
            <a:off x="4716145" y="4941570"/>
            <a:ext cx="8648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43" name="流程图: 终止 42">
            <a:hlinkClick r:id="rId4" action="ppaction://hlinksldjump"/>
          </p:cNvPr>
          <p:cNvSpPr/>
          <p:nvPr/>
        </p:nvSpPr>
        <p:spPr>
          <a:xfrm>
            <a:off x="9163685" y="52254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4" grpId="0"/>
      <p:bldP spid="4" grpId="1"/>
      <p:bldP spid="5" grpId="0"/>
      <p:bldP spid="5" grpId="1"/>
      <p:bldP spid="6" grpId="0"/>
      <p:bldP spid="6"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40410" y="1353185"/>
            <a:ext cx="3887470" cy="521970"/>
            <a:chOff x="894" y="3246"/>
            <a:chExt cx="6122" cy="822"/>
          </a:xfrm>
        </p:grpSpPr>
        <p:sp>
          <p:nvSpPr>
            <p:cNvPr id="20481" name="文本框 4"/>
            <p:cNvSpPr txBox="1"/>
            <p:nvPr/>
          </p:nvSpPr>
          <p:spPr>
            <a:xfrm>
              <a:off x="3894" y="3246"/>
              <a:ext cx="3122"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密度</a:t>
              </a:r>
              <a:r>
                <a:rPr sz="2400" dirty="0">
                  <a:latin typeface="宋体" panose="02010600030101010101" pitchFamily="2" charset="-122"/>
                  <a:cs typeface="宋体" panose="02010600030101010101" pitchFamily="2" charset="-122"/>
                </a:rPr>
                <a:t>(必考)</a:t>
              </a:r>
              <a:endParaRPr sz="2400" dirty="0">
                <a:latin typeface="宋体" panose="02010600030101010101" pitchFamily="2" charset="-122"/>
                <a:cs typeface="宋体" panose="02010600030101010101" pitchFamily="2" charset="-122"/>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1" name="文本框 100"/>
          <p:cNvSpPr txBox="1"/>
          <p:nvPr/>
        </p:nvSpPr>
        <p:spPr>
          <a:xfrm>
            <a:off x="641985" y="1950720"/>
            <a:ext cx="1079881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定义：</a:t>
            </a:r>
            <a:r>
              <a:rPr lang="zh-CN" sz="2400">
                <a:ea typeface="宋体" panose="02010600030101010101" pitchFamily="2" charset="-122"/>
              </a:rPr>
              <a:t>某种物质组成的物体的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与其体积之比．用符号</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表示</a:t>
            </a:r>
            <a:r>
              <a:rPr lang="en-US" altLang="zh-CN" sz="2400">
                <a:ea typeface="宋体" panose="02010600030101010101" pitchFamily="2" charset="-122"/>
              </a:rPr>
              <a:t>.</a:t>
            </a:r>
            <a:r>
              <a:rPr lang="en-US" sz="2400">
                <a:latin typeface="Times New Roman" panose="02020603050405020304" pitchFamily="18" charset="0"/>
                <a:ea typeface="黑体" panose="02010609060101010101" pitchFamily="49" charset="-122"/>
              </a:rPr>
              <a:t>2. </a:t>
            </a:r>
            <a:r>
              <a:rPr lang="zh-CN" sz="2400">
                <a:ea typeface="黑体" panose="02010609060101010101" pitchFamily="49" charset="-122"/>
              </a:rPr>
              <a:t>理解</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密度是物质的一种特性，不同物质的密度一般</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相同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不同</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；密度与物质的质量和体积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有关</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无关</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密度会随温度、压强、物态的改变而改变．一般情况下，同种物质温度越高，密度越</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，体积遵循热胀冷缩的规律，水在</a:t>
            </a:r>
            <a:r>
              <a:rPr lang="en-US" sz="2400">
                <a:latin typeface="Times New Roman" panose="02020603050405020304" pitchFamily="18" charset="0"/>
                <a:ea typeface="宋体" panose="02010600030101010101" pitchFamily="2" charset="-122"/>
              </a:rPr>
              <a:t>4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时密度最大．</a:t>
            </a:r>
            <a:endParaRPr lang="zh-CN" altLang="en-US" sz="2400"/>
          </a:p>
        </p:txBody>
      </p:sp>
      <p:sp>
        <p:nvSpPr>
          <p:cNvPr id="100" name="文本框 99"/>
          <p:cNvSpPr txBox="1"/>
          <p:nvPr/>
        </p:nvSpPr>
        <p:spPr>
          <a:xfrm>
            <a:off x="5133340" y="2078990"/>
            <a:ext cx="873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质量</a:t>
            </a:r>
            <a:endParaRPr lang="zh-CN" altLang="en-US"/>
          </a:p>
        </p:txBody>
      </p:sp>
      <p:sp>
        <p:nvSpPr>
          <p:cNvPr id="2" name="文本框 1"/>
          <p:cNvSpPr txBox="1"/>
          <p:nvPr/>
        </p:nvSpPr>
        <p:spPr>
          <a:xfrm>
            <a:off x="9514840" y="2078990"/>
            <a:ext cx="46482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ρ</a:t>
            </a:r>
            <a:endParaRPr lang="zh-CN" altLang="en-US"/>
          </a:p>
        </p:txBody>
      </p:sp>
      <p:sp>
        <p:nvSpPr>
          <p:cNvPr id="4" name="文本框 3"/>
          <p:cNvSpPr txBox="1"/>
          <p:nvPr/>
        </p:nvSpPr>
        <p:spPr>
          <a:xfrm>
            <a:off x="7324090" y="3131185"/>
            <a:ext cx="9232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不同</a:t>
            </a:r>
            <a:endParaRPr lang="zh-CN" altLang="en-US"/>
          </a:p>
        </p:txBody>
      </p:sp>
      <p:sp>
        <p:nvSpPr>
          <p:cNvPr id="5" name="文本框 4"/>
          <p:cNvSpPr txBox="1"/>
          <p:nvPr/>
        </p:nvSpPr>
        <p:spPr>
          <a:xfrm>
            <a:off x="5231130" y="3695700"/>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无关</a:t>
            </a:r>
            <a:endParaRPr lang="zh-CN" altLang="en-US"/>
          </a:p>
        </p:txBody>
      </p:sp>
      <p:sp>
        <p:nvSpPr>
          <p:cNvPr id="6" name="文本框 5"/>
          <p:cNvSpPr txBox="1"/>
          <p:nvPr/>
        </p:nvSpPr>
        <p:spPr>
          <a:xfrm>
            <a:off x="2064385" y="4796155"/>
            <a:ext cx="5810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a:p>
        </p:txBody>
      </p:sp>
      <p:sp>
        <p:nvSpPr>
          <p:cNvPr id="43" name="流程图: 终止 42">
            <a:hlinkClick r:id="rId2" action="ppaction://hlinksldjump"/>
          </p:cNvPr>
          <p:cNvSpPr/>
          <p:nvPr/>
        </p:nvSpPr>
        <p:spPr>
          <a:xfrm>
            <a:off x="9239250" y="54114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4" grpId="0"/>
      <p:bldP spid="4" grpId="1"/>
      <p:bldP spid="5" grpId="0"/>
      <p:bldP spid="5" grpId="1"/>
      <p:bldP spid="6" grpId="0"/>
      <p:bldP spid="6" grpId="1"/>
    </p:bldLst>
  </p:timing>
</p:sld>
</file>

<file path=ppt/tags/tag1.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UNIT_TABLE_BEAUTIFY" val="smartTable{9f32ae58-bc3b-4fe7-9add-02f8fcd7f0e5}"/>
</p:tagLst>
</file>

<file path=ppt/tags/tag8.xml><?xml version="1.0" encoding="utf-8"?>
<p:tagLst xmlns:p="http://schemas.openxmlformats.org/presentationml/2006/main">
  <p:tag name="KSO_WM_UNIT_TABLE_BEAUTIFY" val="smartTable{84c99aba-b47b-41c9-9f55-727289751ba7}"/>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9908</Words>
  <Application>WPS 演示</Application>
  <PresentationFormat>宽屏</PresentationFormat>
  <Paragraphs>667</Paragraphs>
  <Slides>48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17</vt:i4>
      </vt:variant>
      <vt:variant>
        <vt:lpstr>幻灯片标题</vt:lpstr>
      </vt:variant>
      <vt:variant>
        <vt:i4>48</vt:i4>
      </vt:variant>
    </vt:vector>
  </HeadingPairs>
  <TitlesOfParts>
    <vt:vector size="78" baseType="lpstr">
      <vt:lpstr>Arial</vt:lpstr>
      <vt:lpstr>宋体</vt:lpstr>
      <vt:lpstr>Wingdings</vt:lpstr>
      <vt:lpstr>微软雅黑</vt:lpstr>
      <vt:lpstr>Times New Roman</vt:lpstr>
      <vt:lpstr>黑体</vt:lpstr>
      <vt:lpstr>方正粗黑宋简体</vt:lpstr>
      <vt:lpstr>仿宋_GB2312</vt:lpstr>
      <vt:lpstr>仿宋</vt:lpstr>
      <vt:lpstr>楷体_GB2312</vt:lpstr>
      <vt:lpstr>Calibri</vt:lpstr>
      <vt:lpstr>新宋体</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2019-12-15T09:16:23Z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