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8" r:id="rId3"/>
    <p:sldId id="302" r:id="rId4"/>
    <p:sldId id="304" r:id="rId5"/>
    <p:sldId id="305" r:id="rId6"/>
    <p:sldId id="306" r:id="rId7"/>
    <p:sldId id="314" r:id="rId8"/>
    <p:sldId id="307" r:id="rId9"/>
    <p:sldId id="308" r:id="rId10"/>
    <p:sldId id="313" r:id="rId11"/>
    <p:sldId id="315" r:id="rId12"/>
    <p:sldId id="316" r:id="rId13"/>
    <p:sldId id="317" r:id="rId14"/>
    <p:sldId id="318" r:id="rId15"/>
    <p:sldId id="319" r:id="rId16"/>
    <p:sldId id="312" r:id="rId17"/>
  </p:sldIdLst>
  <p:sldSz cx="9144000" cy="6858000" type="screen4x3"/>
  <p:notesSz cx="6858000" cy="9144000"/>
  <p:custDataLst>
    <p:tags r:id="rId19"/>
  </p:custDataLst>
  <p:defaultTextStyle>
    <a:defPPr>
      <a:defRPr lang="zh-CN"/>
    </a:defPPr>
    <a:lvl1pPr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1pPr>
    <a:lvl2pPr marL="4572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2pPr>
    <a:lvl3pPr marL="9144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3pPr>
    <a:lvl4pPr marL="13716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4pPr>
    <a:lvl5pPr marL="1828800" algn="l" rtl="0" fontAlgn="base">
      <a:spcBef>
        <a:spcPct val="0"/>
      </a:spcBef>
      <a:spcAft>
        <a:spcPct val="0"/>
      </a:spcAft>
      <a:defRPr sz="5400" kern="1200">
        <a:solidFill>
          <a:schemeClr val="tx1"/>
        </a:solidFill>
        <a:latin typeface="Times New Roman" pitchFamily="18" charset="0"/>
        <a:ea typeface="楷体_GB2312" pitchFamily="49" charset="-122"/>
        <a:cs typeface="+mn-cs"/>
      </a:defRPr>
    </a:lvl5pPr>
    <a:lvl6pPr marL="2286000" algn="l" defTabSz="914400" rtl="0" eaLnBrk="1" latinLnBrk="0" hangingPunct="1">
      <a:defRPr sz="5400" kern="1200">
        <a:solidFill>
          <a:schemeClr val="tx1"/>
        </a:solidFill>
        <a:latin typeface="Times New Roman" pitchFamily="18" charset="0"/>
        <a:ea typeface="楷体_GB2312" pitchFamily="49" charset="-122"/>
        <a:cs typeface="+mn-cs"/>
      </a:defRPr>
    </a:lvl6pPr>
    <a:lvl7pPr marL="2743200" algn="l" defTabSz="914400" rtl="0" eaLnBrk="1" latinLnBrk="0" hangingPunct="1">
      <a:defRPr sz="5400" kern="1200">
        <a:solidFill>
          <a:schemeClr val="tx1"/>
        </a:solidFill>
        <a:latin typeface="Times New Roman" pitchFamily="18" charset="0"/>
        <a:ea typeface="楷体_GB2312" pitchFamily="49" charset="-122"/>
        <a:cs typeface="+mn-cs"/>
      </a:defRPr>
    </a:lvl7pPr>
    <a:lvl8pPr marL="3200400" algn="l" defTabSz="914400" rtl="0" eaLnBrk="1" latinLnBrk="0" hangingPunct="1">
      <a:defRPr sz="5400" kern="1200">
        <a:solidFill>
          <a:schemeClr val="tx1"/>
        </a:solidFill>
        <a:latin typeface="Times New Roman" pitchFamily="18" charset="0"/>
        <a:ea typeface="楷体_GB2312" pitchFamily="49" charset="-122"/>
        <a:cs typeface="+mn-cs"/>
      </a:defRPr>
    </a:lvl8pPr>
    <a:lvl9pPr marL="3657600" algn="l" defTabSz="914400" rtl="0" eaLnBrk="1" latinLnBrk="0" hangingPunct="1">
      <a:defRPr sz="5400" kern="1200">
        <a:solidFill>
          <a:schemeClr val="tx1"/>
        </a:solidFill>
        <a:latin typeface="Times New Roman"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5" autoAdjust="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zh-CN" altLang="en-US"/>
          </a:p>
        </p:txBody>
      </p:sp>
      <p:sp>
        <p:nvSpPr>
          <p:cNvPr id="13209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39BEAD85-3283-4A68-8B3D-944313E5E9AC}" type="datetimeFigureOut">
              <a:rPr lang="zh-CN" altLang="en-US"/>
              <a:pPr>
                <a:defRPr/>
              </a:pPr>
              <a:t>2020/11/2</a:t>
            </a:fld>
            <a:endParaRPr lang="en-US" altLang="zh-CN"/>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13210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210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ltLang="zh-CN"/>
          </a:p>
        </p:txBody>
      </p:sp>
      <p:sp>
        <p:nvSpPr>
          <p:cNvPr id="132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A5E5248C-2AE0-43F4-AF9D-27DE2C85B4DA}" type="slidenum">
              <a:rPr lang="zh-CN" altLang="en-US"/>
              <a:pPr>
                <a:defRPr/>
              </a:pPr>
              <a:t>‹#›</a:t>
            </a:fld>
            <a:endParaRPr lang="en-US" altLang="zh-CN"/>
          </a:p>
        </p:txBody>
      </p:sp>
    </p:spTree>
    <p:extLst>
      <p:ext uri="{BB962C8B-B14F-4D97-AF65-F5344CB8AC3E}">
        <p14:creationId xmlns:p14="http://schemas.microsoft.com/office/powerpoint/2010/main" val="3208069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1D7AA4CB-BE83-43D1-BE63-9855B104C8EB}" type="slidenum">
              <a:rPr lang="en-US" altLang="zh-CN"/>
              <a:pPr>
                <a:defRPr/>
              </a:pPr>
              <a:t>‹#›</a:t>
            </a:fld>
            <a:endParaRPr lang="en-US" altLang="zh-CN"/>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BC3FA15-22A0-41C8-85D5-7EE60C0D0E4F}" type="slidenum">
              <a:rPr lang="en-US" altLang="zh-CN"/>
              <a:pPr>
                <a:defRPr/>
              </a:pPr>
              <a:t>‹#›</a:t>
            </a:fld>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E8BDAC3-D5FF-4786-A9DF-1344494B066F}" type="slidenum">
              <a:rPr lang="en-US" altLang="zh-CN"/>
              <a:pPr>
                <a:defRPr/>
              </a:pPr>
              <a:t>‹#›</a:t>
            </a:fld>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BB2DE835-4DED-451E-8DAD-CEF851D2BBEE}" type="slidenum">
              <a:rPr lang="en-US" altLang="zh-CN"/>
              <a:pPr>
                <a:defRPr/>
              </a:pPr>
              <a:t>‹#›</a:t>
            </a:fld>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08952327-7E65-4CB0-92EA-1987953AF85E}" type="slidenum">
              <a:rPr lang="en-US" altLang="zh-CN"/>
              <a:pPr>
                <a:defRPr/>
              </a:pPr>
              <a:t>‹#›</a:t>
            </a:fld>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9305A2C-8038-4C65-96FD-ED92D226837D}" type="slidenum">
              <a:rPr lang="en-US" altLang="zh-CN"/>
              <a:pPr>
                <a:defRPr/>
              </a:pPr>
              <a:t>‹#›</a:t>
            </a:fld>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CA467CA-7B40-42FB-973B-053E2DDB3B81}" type="slidenum">
              <a:rPr lang="en-US" altLang="zh-CN"/>
              <a:pPr>
                <a:defRPr/>
              </a:pPr>
              <a:t>‹#›</a:t>
            </a:fld>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141F7C55-6BFE-4B78-8669-0F25F71A0B79}" type="slidenum">
              <a:rPr lang="en-US" altLang="zh-CN"/>
              <a:pPr>
                <a:defRPr/>
              </a:pPr>
              <a:t>‹#›</a:t>
            </a:fld>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A9520075-E73D-4D88-9285-1522F43D17C7}" type="slidenum">
              <a:rPr lang="en-US" altLang="zh-CN"/>
              <a:pPr>
                <a:defRPr/>
              </a:pPr>
              <a:t>‹#›</a:t>
            </a:fld>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72BEA5B9-D40F-4C44-91B0-5A0A1D4CC59C}" type="slidenum">
              <a:rPr lang="en-US" altLang="zh-CN"/>
              <a:pPr>
                <a:defRPr/>
              </a:pPr>
              <a:t>‹#›</a:t>
            </a:fld>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3733392D-912D-409A-AC6C-2F162C6B271D}" type="slidenum">
              <a:rPr lang="en-US" altLang="zh-CN"/>
              <a:pPr>
                <a:defRPr/>
              </a:pPr>
              <a:t>‹#›</a:t>
            </a:fld>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D90B702B-4762-4458-9285-FC2CDF0035AC}" type="slidenum">
              <a:rPr lang="en-US" altLang="zh-CN"/>
              <a:pPr>
                <a:defRPr/>
              </a:pPr>
              <a:t>‹#›</a:t>
            </a:fld>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5803A7DF-70C6-458A-B550-761896FB343F}" type="slidenum">
              <a:rPr lang="en-US" altLang="zh-CN"/>
              <a:pPr>
                <a:defRPr/>
              </a:pPr>
              <a:t>‹#›</a:t>
            </a:fld>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9E057BB3-7D73-4D88-AD54-11028DF287B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ea typeface="宋体" pitchFamily="2" charset="-122"/>
        </a:defRPr>
      </a:lvl2pPr>
      <a:lvl3pPr algn="ctr" rtl="0" eaLnBrk="0" fontAlgn="base" hangingPunct="0">
        <a:spcBef>
          <a:spcPct val="0"/>
        </a:spcBef>
        <a:spcAft>
          <a:spcPct val="0"/>
        </a:spcAft>
        <a:defRPr sz="4400">
          <a:solidFill>
            <a:schemeClr val="tx2"/>
          </a:solidFill>
          <a:latin typeface="Arial"/>
          <a:ea typeface="宋体" pitchFamily="2" charset="-122"/>
        </a:defRPr>
      </a:lvl3pPr>
      <a:lvl4pPr algn="ctr" rtl="0" eaLnBrk="0" fontAlgn="base" hangingPunct="0">
        <a:spcBef>
          <a:spcPct val="0"/>
        </a:spcBef>
        <a:spcAft>
          <a:spcPct val="0"/>
        </a:spcAft>
        <a:defRPr sz="4400">
          <a:solidFill>
            <a:schemeClr val="tx2"/>
          </a:solidFill>
          <a:latin typeface="Arial"/>
          <a:ea typeface="宋体" pitchFamily="2" charset="-122"/>
        </a:defRPr>
      </a:lvl4pPr>
      <a:lvl5pPr algn="ctr" rtl="0" eaLnBrk="0" fontAlgn="base" hangingPunct="0">
        <a:spcBef>
          <a:spcPct val="0"/>
        </a:spcBef>
        <a:spcAft>
          <a:spcPct val="0"/>
        </a:spcAft>
        <a:defRPr sz="4400">
          <a:solidFill>
            <a:schemeClr val="tx2"/>
          </a:solidFill>
          <a:latin typeface="Arial"/>
          <a:ea typeface="宋体" pitchFamily="2" charset="-122"/>
        </a:defRPr>
      </a:lvl5pPr>
      <a:lvl6pPr marL="457200" algn="ctr" rtl="0" fontAlgn="base">
        <a:spcBef>
          <a:spcPct val="0"/>
        </a:spcBef>
        <a:spcAft>
          <a:spcPct val="0"/>
        </a:spcAft>
        <a:defRPr sz="4400">
          <a:solidFill>
            <a:schemeClr val="tx2"/>
          </a:solidFill>
          <a:latin typeface="Arial"/>
          <a:ea typeface="宋体" pitchFamily="2" charset="-122"/>
        </a:defRPr>
      </a:lvl6pPr>
      <a:lvl7pPr marL="914400" algn="ctr" rtl="0" fontAlgn="base">
        <a:spcBef>
          <a:spcPct val="0"/>
        </a:spcBef>
        <a:spcAft>
          <a:spcPct val="0"/>
        </a:spcAft>
        <a:defRPr sz="4400">
          <a:solidFill>
            <a:schemeClr val="tx2"/>
          </a:solidFill>
          <a:latin typeface="Arial"/>
          <a:ea typeface="宋体" pitchFamily="2" charset="-122"/>
        </a:defRPr>
      </a:lvl7pPr>
      <a:lvl8pPr marL="1371600" algn="ctr" rtl="0" fontAlgn="base">
        <a:spcBef>
          <a:spcPct val="0"/>
        </a:spcBef>
        <a:spcAft>
          <a:spcPct val="0"/>
        </a:spcAft>
        <a:defRPr sz="4400">
          <a:solidFill>
            <a:schemeClr val="tx2"/>
          </a:solidFill>
          <a:latin typeface="Arial"/>
          <a:ea typeface="宋体" pitchFamily="2" charset="-122"/>
        </a:defRPr>
      </a:lvl8pPr>
      <a:lvl9pPr marL="1828800" algn="ctr" rtl="0" fontAlgn="base">
        <a:spcBef>
          <a:spcPct val="0"/>
        </a:spcBef>
        <a:spcAft>
          <a:spcPct val="0"/>
        </a:spcAft>
        <a:defRPr sz="4400">
          <a:solidFill>
            <a:schemeClr val="tx2"/>
          </a:solidFill>
          <a:latin typeface="Arial"/>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stretch>
            <a:fillRect/>
          </a:stretch>
        </p:blipFill>
        <p:spPr bwMode="auto">
          <a:xfrm>
            <a:off x="0" y="0"/>
            <a:ext cx="9144000" cy="6858000"/>
          </a:xfrm>
          <a:prstGeom prst="rect">
            <a:avLst/>
          </a:prstGeom>
          <a:noFill/>
          <a:ln w="9525">
            <a:noFill/>
            <a:miter lim="800000"/>
          </a:ln>
        </p:spPr>
      </p:pic>
      <p:sp>
        <p:nvSpPr>
          <p:cNvPr id="6147" name="Rectangle 2"/>
          <p:cNvSpPr>
            <a:spLocks noGrp="1" noChangeArrowheads="1"/>
          </p:cNvSpPr>
          <p:nvPr>
            <p:ph type="ctrTitle"/>
          </p:nvPr>
        </p:nvSpPr>
        <p:spPr>
          <a:xfrm>
            <a:off x="304800" y="990600"/>
            <a:ext cx="8610600" cy="1905000"/>
          </a:xfrm>
        </p:spPr>
        <p:txBody>
          <a:bodyPr/>
          <a:lstStyle/>
          <a:p>
            <a:pPr eaLnBrk="1" hangingPunct="1"/>
            <a:r>
              <a:rPr lang="zh-CN" altLang="en-US" sz="3200" b="1" dirty="0" smtClean="0">
                <a:solidFill>
                  <a:srgbClr val="FF0000"/>
                </a:solidFill>
                <a:latin typeface="Times New Roman" pitchFamily="18" charset="0"/>
                <a:ea typeface="楷体" pitchFamily="49" charset="-122"/>
                <a:cs typeface="Times New Roman" pitchFamily="18" charset="0"/>
              </a:rPr>
              <a:t>第十八章 电功率</a:t>
            </a:r>
            <a:br>
              <a:rPr lang="zh-CN" altLang="en-US" sz="3200" b="1" dirty="0" smtClean="0">
                <a:solidFill>
                  <a:srgbClr val="FF0000"/>
                </a:solidFill>
                <a:latin typeface="Times New Roman" pitchFamily="18" charset="0"/>
                <a:ea typeface="楷体" pitchFamily="49" charset="-122"/>
                <a:cs typeface="Times New Roman" pitchFamily="18" charset="0"/>
              </a:rPr>
            </a:br>
            <a:r>
              <a:rPr lang="zh-CN" altLang="en-US" sz="4800" b="1" dirty="0" smtClean="0">
                <a:solidFill>
                  <a:srgbClr val="FF0000"/>
                </a:solidFill>
                <a:latin typeface="Times New Roman" pitchFamily="18" charset="0"/>
                <a:ea typeface="楷体" pitchFamily="49" charset="-122"/>
                <a:cs typeface="Times New Roman" pitchFamily="18" charset="0"/>
              </a:rPr>
              <a:t>第</a:t>
            </a:r>
            <a:r>
              <a:rPr lang="en-US" altLang="zh-CN" sz="4800" b="1" dirty="0" smtClean="0">
                <a:solidFill>
                  <a:srgbClr val="FF0000"/>
                </a:solidFill>
                <a:latin typeface="Times New Roman" pitchFamily="18" charset="0"/>
                <a:ea typeface="楷体" pitchFamily="49" charset="-122"/>
                <a:cs typeface="Times New Roman" pitchFamily="18" charset="0"/>
              </a:rPr>
              <a:t>3</a:t>
            </a:r>
            <a:r>
              <a:rPr lang="zh-CN" altLang="en-US" sz="4800" b="1" dirty="0" smtClean="0">
                <a:solidFill>
                  <a:srgbClr val="FF0000"/>
                </a:solidFill>
                <a:latin typeface="Times New Roman" pitchFamily="18" charset="0"/>
                <a:ea typeface="楷体" pitchFamily="49" charset="-122"/>
                <a:cs typeface="Times New Roman" pitchFamily="18" charset="0"/>
              </a:rPr>
              <a:t>节 测量小灯泡的电功率</a:t>
            </a:r>
            <a:r>
              <a:rPr lang="en-US" altLang="zh-CN" sz="4800" b="1" dirty="0" smtClean="0">
                <a:solidFill>
                  <a:srgbClr val="FF0000"/>
                </a:solidFill>
                <a:latin typeface="Times New Roman" pitchFamily="18" charset="0"/>
                <a:ea typeface="楷体" pitchFamily="49" charset="-122"/>
                <a:cs typeface="Times New Roman" pitchFamily="18" charset="0"/>
              </a:rPr>
              <a:t/>
            </a:r>
            <a:br>
              <a:rPr lang="en-US" altLang="zh-CN" sz="4800" b="1" dirty="0" smtClean="0">
                <a:solidFill>
                  <a:srgbClr val="FF0000"/>
                </a:solidFill>
                <a:latin typeface="Times New Roman" pitchFamily="18" charset="0"/>
                <a:ea typeface="楷体" pitchFamily="49" charset="-122"/>
                <a:cs typeface="Times New Roman" pitchFamily="18" charset="0"/>
              </a:rPr>
            </a:br>
            <a:r>
              <a:rPr lang="zh-CN" altLang="en-US" sz="3600" b="1" dirty="0" smtClean="0">
                <a:solidFill>
                  <a:srgbClr val="FF0000"/>
                </a:solidFill>
                <a:latin typeface="Times New Roman" pitchFamily="18" charset="0"/>
                <a:ea typeface="楷体" pitchFamily="49" charset="-122"/>
                <a:cs typeface="Times New Roman" pitchFamily="18" charset="0"/>
              </a:rPr>
              <a:t>（第</a:t>
            </a:r>
            <a:r>
              <a:rPr lang="en-US" altLang="zh-CN" sz="3600" b="1" dirty="0" smtClean="0">
                <a:solidFill>
                  <a:srgbClr val="FF0000"/>
                </a:solidFill>
                <a:latin typeface="Times New Roman" pitchFamily="18" charset="0"/>
                <a:ea typeface="楷体" pitchFamily="49" charset="-122"/>
                <a:cs typeface="Times New Roman" pitchFamily="18" charset="0"/>
              </a:rPr>
              <a:t>2</a:t>
            </a:r>
            <a:r>
              <a:rPr lang="zh-CN" altLang="en-US" sz="3600" b="1" dirty="0" smtClean="0">
                <a:solidFill>
                  <a:srgbClr val="FF0000"/>
                </a:solidFill>
                <a:latin typeface="Times New Roman" pitchFamily="18" charset="0"/>
                <a:ea typeface="楷体" pitchFamily="49" charset="-122"/>
                <a:cs typeface="Times New Roman" pitchFamily="18" charset="0"/>
              </a:rPr>
              <a:t>课时）</a:t>
            </a:r>
          </a:p>
        </p:txBody>
      </p:sp>
      <p:sp>
        <p:nvSpPr>
          <p:cNvPr id="2" name="副标题 1"/>
          <p:cNvSpPr>
            <a:spLocks noGrp="1"/>
          </p:cNvSpPr>
          <p:nvPr>
            <p:ph type="subTitle" idx="1"/>
          </p:nvPr>
        </p:nvSpPr>
        <p:spPr/>
        <p:txBody>
          <a:bodyPr/>
          <a:lstStyle/>
          <a:p>
            <a:endParaRPr lang="zh-CN"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lstStyle/>
          <a:p>
            <a:r>
              <a:rPr lang="zh-CN" alt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200"/>
          </a:p>
        </p:txBody>
      </p:sp>
      <p:sp>
        <p:nvSpPr>
          <p:cNvPr id="24578" name="内容占位符 2"/>
          <p:cNvSpPr>
            <a:spLocks noGrp="1"/>
          </p:cNvSpPr>
          <p:nvPr>
            <p:ph idx="1"/>
          </p:nvPr>
        </p:nvSpPr>
        <p:spPr>
          <a:xfrm>
            <a:off x="228600" y="1066800"/>
            <a:ext cx="5791200" cy="5486400"/>
          </a:xfrm>
        </p:spPr>
        <p:txBody>
          <a:bodyPr/>
          <a:lstStyle/>
          <a:p>
            <a:pPr latinLnBrk="1"/>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2020•</a:t>
            </a:r>
            <a:r>
              <a:rPr lang="zh-CN" altLang="en-US" sz="2200" b="1" smtClean="0">
                <a:solidFill>
                  <a:srgbClr val="000099"/>
                </a:solidFill>
                <a:latin typeface="Times New Roman" pitchFamily="18" charset="0"/>
                <a:ea typeface="楷体" pitchFamily="49" charset="-122"/>
                <a:cs typeface="Times New Roman" pitchFamily="18" charset="0"/>
              </a:rPr>
              <a:t>泗阳县模拟节选）小明设计了如图电路，测出了额定电流为</a:t>
            </a:r>
            <a:r>
              <a:rPr lang="en-US" altLang="zh-CN" sz="2200" b="1" smtClean="0">
                <a:solidFill>
                  <a:srgbClr val="000099"/>
                </a:solidFill>
                <a:latin typeface="Times New Roman" pitchFamily="18" charset="0"/>
                <a:ea typeface="楷体" pitchFamily="49" charset="-122"/>
                <a:cs typeface="Times New Roman" pitchFamily="18" charset="0"/>
              </a:rPr>
              <a:t>I</a:t>
            </a:r>
            <a:r>
              <a:rPr lang="zh-CN" altLang="en-US" sz="2200" b="1" baseline="-25000" smtClean="0">
                <a:solidFill>
                  <a:srgbClr val="000099"/>
                </a:solidFill>
                <a:latin typeface="Times New Roman" pitchFamily="18" charset="0"/>
                <a:ea typeface="楷体" pitchFamily="49" charset="-122"/>
                <a:cs typeface="Times New Roman" pitchFamily="18" charset="0"/>
              </a:rPr>
              <a:t>额</a:t>
            </a:r>
            <a:r>
              <a:rPr lang="zh-CN" altLang="en-US" sz="2200" b="1" smtClean="0">
                <a:solidFill>
                  <a:srgbClr val="000099"/>
                </a:solidFill>
                <a:latin typeface="Times New Roman" pitchFamily="18" charset="0"/>
                <a:ea typeface="楷体" pitchFamily="49" charset="-122"/>
                <a:cs typeface="Times New Roman" pitchFamily="18" charset="0"/>
              </a:rPr>
              <a:t>的小灯泡</a:t>
            </a:r>
            <a:r>
              <a:rPr lang="en-US" altLang="zh-CN" sz="2200" b="1" smtClean="0">
                <a:solidFill>
                  <a:srgbClr val="000099"/>
                </a:solidFill>
                <a:latin typeface="Times New Roman" pitchFamily="18" charset="0"/>
                <a:ea typeface="楷体" pitchFamily="49" charset="-122"/>
                <a:cs typeface="Times New Roman" pitchFamily="18" charset="0"/>
              </a:rPr>
              <a:t>L</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的额定功率。实验方案如下，（电源电压不变，滑动变阻器</a:t>
            </a:r>
            <a:r>
              <a:rPr lang="en-US" altLang="zh-CN" sz="2200" b="1" err="1" smtClean="0">
                <a:solidFill>
                  <a:srgbClr val="000099"/>
                </a:solidFill>
                <a:latin typeface="Times New Roman" pitchFamily="18" charset="0"/>
                <a:ea typeface="楷体" pitchFamily="49" charset="-122"/>
                <a:cs typeface="Times New Roman" pitchFamily="18" charset="0"/>
              </a:rPr>
              <a:t>R</a:t>
            </a:r>
            <a:r>
              <a:rPr lang="en-US" altLang="zh-CN" sz="2200" b="1" baseline="-25000" err="1" smtClean="0">
                <a:solidFill>
                  <a:srgbClr val="000099"/>
                </a:solidFill>
                <a:latin typeface="Times New Roman" pitchFamily="18" charset="0"/>
                <a:ea typeface="楷体" pitchFamily="49" charset="-122"/>
                <a:cs typeface="Times New Roman" pitchFamily="18" charset="0"/>
              </a:rPr>
              <a:t>l</a:t>
            </a:r>
            <a:r>
              <a:rPr lang="zh-CN" altLang="en-US" sz="2200" b="1" smtClean="0">
                <a:solidFill>
                  <a:srgbClr val="000099"/>
                </a:solidFill>
                <a:latin typeface="Times New Roman" pitchFamily="18" charset="0"/>
                <a:ea typeface="楷体" pitchFamily="49" charset="-122"/>
                <a:cs typeface="Times New Roman" pitchFamily="18" charset="0"/>
              </a:rPr>
              <a:t>的最大阻值为</a:t>
            </a:r>
            <a:r>
              <a:rPr lang="en-US" altLang="zh-CN" sz="2200" b="1" smtClean="0">
                <a:solidFill>
                  <a:srgbClr val="000099"/>
                </a:solidFill>
                <a:latin typeface="Times New Roman" pitchFamily="18" charset="0"/>
                <a:ea typeface="楷体" pitchFamily="49" charset="-122"/>
                <a:cs typeface="Times New Roman" pitchFamily="18" charset="0"/>
              </a:rPr>
              <a:t>R</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，滑动变阻器</a:t>
            </a:r>
            <a:r>
              <a:rPr lang="en-US" altLang="zh-CN" sz="2200" b="1" smtClean="0">
                <a:solidFill>
                  <a:srgbClr val="000099"/>
                </a:solidFill>
                <a:latin typeface="Times New Roman" pitchFamily="18" charset="0"/>
                <a:ea typeface="楷体" pitchFamily="49" charset="-122"/>
                <a:cs typeface="Times New Roman" pitchFamily="18" charset="0"/>
              </a:rPr>
              <a:t>R</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的最大阻值为</a:t>
            </a:r>
            <a:r>
              <a:rPr lang="en-US" altLang="zh-CN" sz="2200" b="1" smtClean="0">
                <a:solidFill>
                  <a:srgbClr val="000099"/>
                </a:solidFill>
                <a:latin typeface="Times New Roman" pitchFamily="18" charset="0"/>
                <a:ea typeface="楷体" pitchFamily="49" charset="-122"/>
                <a:cs typeface="Times New Roman" pitchFamily="18" charset="0"/>
              </a:rPr>
              <a:t>R</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①只闭合开关</a:t>
            </a:r>
            <a:r>
              <a:rPr lang="en-US" altLang="zh-CN" sz="2200" b="1" smtClean="0">
                <a:solidFill>
                  <a:srgbClr val="000099"/>
                </a:solidFill>
                <a:latin typeface="Times New Roman" pitchFamily="18" charset="0"/>
                <a:ea typeface="楷体" pitchFamily="49" charset="-122"/>
                <a:cs typeface="Times New Roman" pitchFamily="18" charset="0"/>
              </a:rPr>
              <a:t>S</a:t>
            </a:r>
            <a:r>
              <a:rPr lang="zh-CN" altLang="en-US" sz="2200" b="1" smtClean="0">
                <a:solidFill>
                  <a:srgbClr val="000099"/>
                </a:solidFill>
                <a:latin typeface="Times New Roman" pitchFamily="18" charset="0"/>
                <a:ea typeface="楷体" pitchFamily="49" charset="-122"/>
                <a:cs typeface="Times New Roman" pitchFamily="18" charset="0"/>
              </a:rPr>
              <a:t>和</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，移动</a:t>
            </a:r>
            <a:r>
              <a:rPr lang="en-US" altLang="zh-CN" sz="2200" b="1" smtClean="0">
                <a:solidFill>
                  <a:srgbClr val="000099"/>
                </a:solidFill>
                <a:latin typeface="Times New Roman" pitchFamily="18" charset="0"/>
                <a:ea typeface="楷体" pitchFamily="49" charset="-122"/>
                <a:cs typeface="Times New Roman" pitchFamily="18" charset="0"/>
              </a:rPr>
              <a:t>R</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滑片，使电流表的示数为</a:t>
            </a:r>
            <a:r>
              <a:rPr lang="en-US" altLang="zh-CN" sz="2200" b="1" smtClean="0">
                <a:solidFill>
                  <a:srgbClr val="000099"/>
                </a:solidFill>
                <a:latin typeface="Times New Roman" pitchFamily="18" charset="0"/>
                <a:ea typeface="楷体" pitchFamily="49" charset="-122"/>
                <a:cs typeface="Times New Roman" pitchFamily="18" charset="0"/>
              </a:rPr>
              <a:t>I</a:t>
            </a:r>
            <a:r>
              <a:rPr lang="zh-CN" altLang="en-US" sz="2200" b="1" baseline="-25000" smtClean="0">
                <a:solidFill>
                  <a:srgbClr val="000099"/>
                </a:solidFill>
                <a:latin typeface="Times New Roman" pitchFamily="18" charset="0"/>
                <a:ea typeface="楷体" pitchFamily="49" charset="-122"/>
                <a:cs typeface="Times New Roman" pitchFamily="18" charset="0"/>
              </a:rPr>
              <a:t>额</a:t>
            </a:r>
            <a:r>
              <a:rPr lang="zh-CN" altLang="en-US" sz="2200" b="1" smtClean="0">
                <a:solidFill>
                  <a:srgbClr val="000099"/>
                </a:solidFill>
                <a:latin typeface="Times New Roman" pitchFamily="18" charset="0"/>
                <a:ea typeface="楷体" pitchFamily="49" charset="-122"/>
                <a:cs typeface="Times New Roman" pitchFamily="18" charset="0"/>
              </a:rPr>
              <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②只闭合开关</a:t>
            </a:r>
            <a:r>
              <a:rPr lang="en-US" altLang="zh-CN" sz="2200" b="1" smtClean="0">
                <a:solidFill>
                  <a:srgbClr val="000099"/>
                </a:solidFill>
                <a:latin typeface="Times New Roman" pitchFamily="18" charset="0"/>
                <a:ea typeface="楷体" pitchFamily="49" charset="-122"/>
                <a:cs typeface="Times New Roman" pitchFamily="18" charset="0"/>
              </a:rPr>
              <a:t>S</a:t>
            </a:r>
            <a:r>
              <a:rPr lang="zh-CN" altLang="en-US" sz="2200" b="1" smtClean="0">
                <a:solidFill>
                  <a:srgbClr val="000099"/>
                </a:solidFill>
                <a:latin typeface="Times New Roman" pitchFamily="18" charset="0"/>
                <a:ea typeface="楷体" pitchFamily="49" charset="-122"/>
                <a:cs typeface="Times New Roman" pitchFamily="18" charset="0"/>
              </a:rPr>
              <a:t>和</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，保持</a:t>
            </a:r>
            <a:r>
              <a:rPr lang="en-US" altLang="zh-CN" sz="2200" b="1" smtClean="0">
                <a:solidFill>
                  <a:srgbClr val="000099"/>
                </a:solidFill>
                <a:latin typeface="Times New Roman" pitchFamily="18" charset="0"/>
                <a:ea typeface="楷体" pitchFamily="49" charset="-122"/>
                <a:cs typeface="Times New Roman" pitchFamily="18" charset="0"/>
              </a:rPr>
              <a:t>R</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滑片位置不动，移动</a:t>
            </a:r>
            <a:r>
              <a:rPr lang="en-US" altLang="zh-CN" sz="2200" b="1" smtClean="0">
                <a:solidFill>
                  <a:srgbClr val="000099"/>
                </a:solidFill>
                <a:latin typeface="Times New Roman" pitchFamily="18" charset="0"/>
                <a:ea typeface="楷体" pitchFamily="49" charset="-122"/>
                <a:cs typeface="Times New Roman" pitchFamily="18" charset="0"/>
              </a:rPr>
              <a:t>R</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滑片，使电流表的示数为</a:t>
            </a:r>
            <a:r>
              <a:rPr lang="en-US" altLang="zh-CN" sz="2200" b="1" smtClean="0">
                <a:solidFill>
                  <a:srgbClr val="000099"/>
                </a:solidFill>
                <a:latin typeface="Times New Roman" pitchFamily="18" charset="0"/>
                <a:ea typeface="楷体" pitchFamily="49" charset="-122"/>
                <a:cs typeface="Times New Roman" pitchFamily="18" charset="0"/>
              </a:rPr>
              <a:t>I</a:t>
            </a:r>
            <a:r>
              <a:rPr lang="zh-CN" altLang="en-US" sz="2200" b="1" baseline="-25000" smtClean="0">
                <a:solidFill>
                  <a:srgbClr val="000099"/>
                </a:solidFill>
                <a:latin typeface="Times New Roman" pitchFamily="18" charset="0"/>
                <a:ea typeface="楷体" pitchFamily="49" charset="-122"/>
                <a:cs typeface="Times New Roman" pitchFamily="18" charset="0"/>
              </a:rPr>
              <a:t>额</a:t>
            </a:r>
            <a:r>
              <a:rPr lang="zh-CN" altLang="en-US" sz="2200" b="1" smtClean="0">
                <a:solidFill>
                  <a:srgbClr val="000099"/>
                </a:solidFill>
                <a:latin typeface="Times New Roman" pitchFamily="18" charset="0"/>
                <a:ea typeface="楷体" pitchFamily="49" charset="-122"/>
                <a:cs typeface="Times New Roman" pitchFamily="18" charset="0"/>
              </a:rPr>
              <a:t>，保持变阻器</a:t>
            </a:r>
            <a:r>
              <a:rPr lang="en-US" altLang="zh-CN" sz="2200" b="1" smtClean="0">
                <a:solidFill>
                  <a:srgbClr val="000099"/>
                </a:solidFill>
                <a:latin typeface="Times New Roman" pitchFamily="18" charset="0"/>
                <a:ea typeface="楷体" pitchFamily="49" charset="-122"/>
                <a:cs typeface="Times New Roman" pitchFamily="18" charset="0"/>
              </a:rPr>
              <a:t>____</a:t>
            </a:r>
            <a:r>
              <a:rPr lang="zh-CN" altLang="en-US" sz="2200" b="1" smtClean="0">
                <a:solidFill>
                  <a:srgbClr val="000099"/>
                </a:solidFill>
                <a:latin typeface="Times New Roman" pitchFamily="18" charset="0"/>
                <a:ea typeface="楷体" pitchFamily="49" charset="-122"/>
                <a:cs typeface="Times New Roman" pitchFamily="18" charset="0"/>
              </a:rPr>
              <a:t>的滑片位置不动，将另一个滑动变阻器滑片移到最左端，电流表的示数为</a:t>
            </a:r>
            <a:r>
              <a:rPr lang="en-US" altLang="zh-CN" sz="2200" b="1" smtClean="0">
                <a:solidFill>
                  <a:srgbClr val="000099"/>
                </a:solidFill>
                <a:latin typeface="Times New Roman" pitchFamily="18" charset="0"/>
                <a:ea typeface="楷体" pitchFamily="49" charset="-122"/>
                <a:cs typeface="Times New Roman" pitchFamily="18" charset="0"/>
              </a:rPr>
              <a:t>I</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，再将此滑动变阻器的滑片移到最右端，电流表的示数为</a:t>
            </a:r>
            <a:r>
              <a:rPr lang="en-US" altLang="zh-CN" sz="2200" b="1" smtClean="0">
                <a:solidFill>
                  <a:srgbClr val="000099"/>
                </a:solidFill>
                <a:latin typeface="Times New Roman" pitchFamily="18" charset="0"/>
                <a:ea typeface="楷体" pitchFamily="49" charset="-122"/>
                <a:cs typeface="Times New Roman" pitchFamily="18" charset="0"/>
              </a:rPr>
              <a:t>I</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，则小灯泡额定功率的表达式</a:t>
            </a:r>
            <a:r>
              <a:rPr lang="en-US" altLang="zh-CN" sz="2200" b="1" smtClean="0">
                <a:solidFill>
                  <a:srgbClr val="000099"/>
                </a:solidFill>
                <a:latin typeface="Times New Roman" pitchFamily="18" charset="0"/>
                <a:ea typeface="楷体" pitchFamily="49" charset="-122"/>
                <a:cs typeface="Times New Roman" pitchFamily="18" charset="0"/>
              </a:rPr>
              <a:t>P</a:t>
            </a:r>
            <a:r>
              <a:rPr lang="zh-CN" altLang="en-US" sz="2200" b="1" baseline="-25000" smtClean="0">
                <a:solidFill>
                  <a:srgbClr val="000099"/>
                </a:solidFill>
                <a:latin typeface="Times New Roman" pitchFamily="18" charset="0"/>
                <a:ea typeface="楷体" pitchFamily="49" charset="-122"/>
                <a:cs typeface="Times New Roman" pitchFamily="18" charset="0"/>
              </a:rPr>
              <a:t>额</a:t>
            </a:r>
            <a:r>
              <a:rPr lang="en-US" altLang="zh-CN" sz="2200" b="1" smtClean="0">
                <a:solidFill>
                  <a:srgbClr val="000099"/>
                </a:solidFill>
                <a:latin typeface="Times New Roman" pitchFamily="18" charset="0"/>
                <a:ea typeface="楷体" pitchFamily="49" charset="-122"/>
                <a:cs typeface="Times New Roman" pitchFamily="18" charset="0"/>
              </a:rPr>
              <a:t>=________ </a:t>
            </a:r>
            <a:r>
              <a:rPr lang="zh-CN" altLang="en-US" sz="2200" b="1" smtClean="0">
                <a:solidFill>
                  <a:srgbClr val="000099"/>
                </a:solidFill>
                <a:latin typeface="Times New Roman" pitchFamily="18" charset="0"/>
                <a:ea typeface="楷体" pitchFamily="49" charset="-122"/>
                <a:cs typeface="Times New Roman" pitchFamily="18" charset="0"/>
              </a:rPr>
              <a:t>（用</a:t>
            </a:r>
            <a:r>
              <a:rPr lang="en-US" altLang="zh-CN" sz="2200" b="1" smtClean="0">
                <a:solidFill>
                  <a:srgbClr val="000099"/>
                </a:solidFill>
                <a:latin typeface="Times New Roman" pitchFamily="18" charset="0"/>
                <a:ea typeface="楷体" pitchFamily="49" charset="-122"/>
                <a:cs typeface="Times New Roman" pitchFamily="18" charset="0"/>
              </a:rPr>
              <a:t>I</a:t>
            </a:r>
            <a:r>
              <a:rPr lang="zh-CN" altLang="en-US" sz="2200" b="1" baseline="-25000" smtClean="0">
                <a:solidFill>
                  <a:srgbClr val="000099"/>
                </a:solidFill>
                <a:latin typeface="Times New Roman" pitchFamily="18" charset="0"/>
                <a:ea typeface="楷体" pitchFamily="49" charset="-122"/>
                <a:cs typeface="Times New Roman" pitchFamily="18" charset="0"/>
              </a:rPr>
              <a:t>额</a:t>
            </a: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I</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I</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err="1" smtClean="0">
                <a:solidFill>
                  <a:srgbClr val="000099"/>
                </a:solidFill>
                <a:latin typeface="Times New Roman" pitchFamily="18" charset="0"/>
                <a:ea typeface="楷体" pitchFamily="49" charset="-122"/>
                <a:cs typeface="Times New Roman" pitchFamily="18" charset="0"/>
              </a:rPr>
              <a:t>R</a:t>
            </a:r>
            <a:r>
              <a:rPr lang="en-US" altLang="zh-CN" sz="2200" b="1" baseline="-25000" err="1" smtClean="0">
                <a:solidFill>
                  <a:srgbClr val="000099"/>
                </a:solidFill>
                <a:latin typeface="Times New Roman" pitchFamily="18" charset="0"/>
                <a:ea typeface="楷体" pitchFamily="49" charset="-122"/>
                <a:cs typeface="Times New Roman" pitchFamily="18" charset="0"/>
              </a:rPr>
              <a:t>l</a:t>
            </a: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R</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中的字母表示）。</a:t>
            </a:r>
            <a:endParaRPr lang="en-US" altLang="zh-CN" sz="2200" b="1" smtClean="0">
              <a:solidFill>
                <a:srgbClr val="000099"/>
              </a:solidFill>
              <a:latin typeface="Times New Roman" pitchFamily="18" charset="0"/>
              <a:ea typeface="楷体" panose="02010609060101010101" pitchFamily="49" charset="-122"/>
              <a:cs typeface="Times New Roman" panose="02020603050405020304" pitchFamily="18" charset="0"/>
            </a:endParaRPr>
          </a:p>
          <a:p>
            <a:endParaRPr lang="zh-CN" altLang="en-US" sz="2200" b="1" smtClean="0">
              <a:solidFill>
                <a:srgbClr val="000099"/>
              </a:solidFill>
              <a:latin typeface="Times New Roman" pitchFamily="18" charset="0"/>
              <a:ea typeface="楷体" panose="02010609060101010101" pitchFamily="49" charset="-122"/>
              <a:cs typeface="Times New Roman" panose="02020603050405020304" pitchFamily="18" charset="0"/>
            </a:endParaRPr>
          </a:p>
        </p:txBody>
      </p:sp>
      <p:pic>
        <p:nvPicPr>
          <p:cNvPr id="47106" name="Picture 2" descr="D:\我的文档\Pictures\115.png"/>
          <p:cNvPicPr>
            <a:picLocks noChangeAspect="1" noChangeArrowheads="1"/>
          </p:cNvPicPr>
          <p:nvPr/>
        </p:nvPicPr>
        <p:blipFill>
          <a:blip r:embed="rId2"/>
          <a:stretch>
            <a:fillRect/>
          </a:stretch>
        </p:blipFill>
        <p:spPr bwMode="auto">
          <a:xfrm>
            <a:off x="6019800" y="1143000"/>
            <a:ext cx="2787746" cy="2209800"/>
          </a:xfrm>
          <a:prstGeom prst="rect">
            <a:avLst/>
          </a:prstGeom>
          <a:noFill/>
        </p:spPr>
      </p:pic>
      <p:grpSp>
        <p:nvGrpSpPr>
          <p:cNvPr id="10" name="组合 9"/>
          <p:cNvGrpSpPr/>
          <p:nvPr/>
        </p:nvGrpSpPr>
        <p:grpSpPr>
          <a:xfrm>
            <a:off x="6172200" y="4648200"/>
            <a:ext cx="2667000" cy="1170634"/>
            <a:chOff x="6172200" y="4648200"/>
            <a:chExt cx="2667000" cy="1170634"/>
          </a:xfrm>
        </p:grpSpPr>
        <p:sp>
          <p:nvSpPr>
            <p:cNvPr id="8" name="TextBox 7"/>
            <p:cNvSpPr txBox="1"/>
            <p:nvPr/>
          </p:nvSpPr>
          <p:spPr>
            <a:xfrm>
              <a:off x="6172200" y="4648200"/>
              <a:ext cx="1261884" cy="523220"/>
            </a:xfrm>
            <a:prstGeom prst="rect">
              <a:avLst/>
            </a:prstGeom>
            <a:noFill/>
          </p:spPr>
          <p:txBody>
            <a:bodyPr wrap="none" rtlCol="0">
              <a:spAutoFit/>
            </a:bodyPr>
            <a:lstStyle/>
            <a:p>
              <a:r>
                <a:rPr lang="zh-CN" altLang="en-US" sz="2800" b="1" smtClean="0">
                  <a:solidFill>
                    <a:srgbClr val="FF0000"/>
                  </a:solidFill>
                  <a:latin typeface="楷体" pitchFamily="49" charset="-122"/>
                  <a:ea typeface="楷体" pitchFamily="49" charset="-122"/>
                </a:rPr>
                <a:t>答案：</a:t>
              </a:r>
              <a:endParaRPr lang="zh-CN" altLang="en-US" sz="2800" b="1">
                <a:solidFill>
                  <a:srgbClr val="FF0000"/>
                </a:solidFill>
                <a:latin typeface="楷体" pitchFamily="49" charset="-122"/>
                <a:ea typeface="楷体" pitchFamily="49" charset="-122"/>
              </a:endParaRPr>
            </a:p>
          </p:txBody>
        </p:sp>
        <p:pic>
          <p:nvPicPr>
            <p:cNvPr id="47107" name="Picture 3" descr="D:\我的文档\Pictures\116.png"/>
            <p:cNvPicPr>
              <a:picLocks noChangeAspect="1" noChangeArrowheads="1"/>
            </p:cNvPicPr>
            <p:nvPr/>
          </p:nvPicPr>
          <p:blipFill>
            <a:blip r:embed="rId3"/>
            <a:stretch>
              <a:fillRect/>
            </a:stretch>
          </p:blipFill>
          <p:spPr bwMode="auto">
            <a:xfrm>
              <a:off x="6172200" y="5105399"/>
              <a:ext cx="2667000" cy="713435"/>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lstStyle/>
          <a:p>
            <a:r>
              <a:rPr lang="zh-CN" alt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200"/>
          </a:p>
        </p:txBody>
      </p:sp>
      <p:sp>
        <p:nvSpPr>
          <p:cNvPr id="24578" name="内容占位符 2"/>
          <p:cNvSpPr>
            <a:spLocks noGrp="1"/>
          </p:cNvSpPr>
          <p:nvPr>
            <p:ph idx="1"/>
          </p:nvPr>
        </p:nvSpPr>
        <p:spPr>
          <a:xfrm>
            <a:off x="228600" y="1066800"/>
            <a:ext cx="5410200" cy="5486400"/>
          </a:xfrm>
        </p:spPr>
        <p:txBody>
          <a:bodyPr/>
          <a:lstStyle/>
          <a:p>
            <a:pPr latinLnBrk="1">
              <a:buNone/>
            </a:pP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2020•</a:t>
            </a:r>
            <a:r>
              <a:rPr lang="zh-CN" altLang="en-US" sz="2200" b="1" smtClean="0">
                <a:solidFill>
                  <a:srgbClr val="000099"/>
                </a:solidFill>
                <a:latin typeface="Times New Roman" pitchFamily="18" charset="0"/>
                <a:ea typeface="楷体" pitchFamily="49" charset="-122"/>
                <a:cs typeface="Times New Roman" pitchFamily="18" charset="0"/>
              </a:rPr>
              <a:t>雅安节选）小明又想出一种测量小灯泡额定功率的方法，设计了如图所示的电路，所用电压表量程为“</a:t>
            </a:r>
            <a:r>
              <a:rPr lang="en-US" altLang="zh-CN" sz="2200" b="1" smtClean="0">
                <a:solidFill>
                  <a:srgbClr val="000099"/>
                </a:solidFill>
                <a:latin typeface="Times New Roman" pitchFamily="18" charset="0"/>
                <a:ea typeface="楷体" pitchFamily="49" charset="-122"/>
                <a:cs typeface="Times New Roman" pitchFamily="18" charset="0"/>
              </a:rPr>
              <a:t>0</a:t>
            </a: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15V”</a:t>
            </a:r>
            <a:r>
              <a:rPr lang="zh-CN" altLang="en-US" sz="2200" b="1" smtClean="0">
                <a:solidFill>
                  <a:srgbClr val="000099"/>
                </a:solidFill>
                <a:latin typeface="Times New Roman" pitchFamily="18" charset="0"/>
                <a:ea typeface="楷体" pitchFamily="49" charset="-122"/>
                <a:cs typeface="Times New Roman" pitchFamily="18" charset="0"/>
              </a:rPr>
              <a:t>，请将以下实验步骤补充完整。</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①检查电路无误后，闭合开关</a:t>
            </a:r>
            <a:r>
              <a:rPr lang="en-US" altLang="zh-CN" sz="2200" b="1" smtClean="0">
                <a:solidFill>
                  <a:srgbClr val="000099"/>
                </a:solidFill>
                <a:latin typeface="Times New Roman" pitchFamily="18" charset="0"/>
                <a:ea typeface="楷体" pitchFamily="49" charset="-122"/>
                <a:cs typeface="Times New Roman" pitchFamily="18" charset="0"/>
              </a:rPr>
              <a:t>S</a:t>
            </a:r>
            <a:r>
              <a:rPr lang="zh-CN" altLang="en-US" sz="2200" b="1" smtClean="0">
                <a:solidFill>
                  <a:srgbClr val="000099"/>
                </a:solidFill>
                <a:latin typeface="Times New Roman" pitchFamily="18" charset="0"/>
                <a:ea typeface="楷体" pitchFamily="49" charset="-122"/>
                <a:cs typeface="Times New Roman" pitchFamily="18" charset="0"/>
              </a:rPr>
              <a:t>，将开关</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拨至“</a:t>
            </a:r>
            <a:r>
              <a:rPr lang="en-US" altLang="zh-CN" sz="2200" b="1"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，调节滑动变阻器滑片直至电压表示数为</a:t>
            </a:r>
            <a:r>
              <a:rPr lang="en-US" altLang="zh-CN" sz="2200" b="1" smtClean="0">
                <a:solidFill>
                  <a:srgbClr val="000099"/>
                </a:solidFill>
                <a:latin typeface="Times New Roman" pitchFamily="18" charset="0"/>
                <a:ea typeface="楷体" pitchFamily="49" charset="-122"/>
                <a:cs typeface="Times New Roman" pitchFamily="18" charset="0"/>
              </a:rPr>
              <a:t>_____V</a:t>
            </a:r>
            <a:r>
              <a:rPr lang="zh-CN" altLang="en-US" sz="2200" b="1" smtClean="0">
                <a:solidFill>
                  <a:srgbClr val="000099"/>
                </a:solidFill>
                <a:latin typeface="Times New Roman" pitchFamily="18" charset="0"/>
                <a:ea typeface="楷体" pitchFamily="49" charset="-122"/>
                <a:cs typeface="Times New Roman" pitchFamily="18" charset="0"/>
              </a:rPr>
              <a:t>；</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②滑动变阻器滑片不动，再将开关</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，拨至“</a:t>
            </a:r>
            <a:r>
              <a:rPr lang="en-US" altLang="zh-CN" sz="2200" b="1"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读出电压表示数为</a:t>
            </a:r>
            <a:r>
              <a:rPr lang="en-US" altLang="zh-CN" sz="2200" b="1" smtClean="0">
                <a:solidFill>
                  <a:srgbClr val="000099"/>
                </a:solidFill>
                <a:latin typeface="Times New Roman" pitchFamily="18" charset="0"/>
                <a:ea typeface="楷体" pitchFamily="49" charset="-122"/>
                <a:cs typeface="Times New Roman" pitchFamily="18" charset="0"/>
              </a:rPr>
              <a:t>U</a:t>
            </a:r>
            <a:r>
              <a:rPr lang="en-US" altLang="zh-CN" sz="2200" b="1" baseline="-25000" smtClean="0">
                <a:solidFill>
                  <a:srgbClr val="000099"/>
                </a:solidFill>
                <a:latin typeface="Times New Roman" pitchFamily="18" charset="0"/>
                <a:ea typeface="楷体" pitchFamily="49" charset="-122"/>
                <a:cs typeface="Times New Roman" pitchFamily="18" charset="0"/>
              </a:rPr>
              <a:t>0</a:t>
            </a:r>
            <a:r>
              <a:rPr lang="zh-CN" altLang="en-US" sz="2200" b="1" smtClean="0">
                <a:solidFill>
                  <a:srgbClr val="000099"/>
                </a:solidFill>
                <a:latin typeface="Times New Roman" pitchFamily="18" charset="0"/>
                <a:ea typeface="楷体" pitchFamily="49" charset="-122"/>
                <a:cs typeface="Times New Roman" pitchFamily="18" charset="0"/>
              </a:rPr>
              <a:t>；</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③小灯泡的额定功率</a:t>
            </a:r>
            <a:r>
              <a:rPr lang="en-US" altLang="zh-CN" sz="2200" b="1" smtClean="0">
                <a:solidFill>
                  <a:srgbClr val="000099"/>
                </a:solidFill>
                <a:latin typeface="Times New Roman" pitchFamily="18" charset="0"/>
                <a:ea typeface="楷体" pitchFamily="49" charset="-122"/>
                <a:cs typeface="Times New Roman" pitchFamily="18" charset="0"/>
              </a:rPr>
              <a:t>P</a:t>
            </a:r>
            <a:r>
              <a:rPr lang="zh-CN" altLang="en-US" sz="2200" b="1" baseline="-25000" smtClean="0">
                <a:solidFill>
                  <a:srgbClr val="000099"/>
                </a:solidFill>
                <a:latin typeface="Times New Roman" pitchFamily="18" charset="0"/>
                <a:ea typeface="楷体" pitchFamily="49" charset="-122"/>
                <a:cs typeface="Times New Roman" pitchFamily="18" charset="0"/>
              </a:rPr>
              <a:t>额</a:t>
            </a:r>
            <a:r>
              <a:rPr lang="en-US" altLang="zh-CN" sz="2200" b="1" smtClean="0">
                <a:solidFill>
                  <a:srgbClr val="000099"/>
                </a:solidFill>
                <a:latin typeface="Times New Roman" pitchFamily="18" charset="0"/>
                <a:ea typeface="楷体" pitchFamily="49" charset="-122"/>
                <a:cs typeface="Times New Roman" pitchFamily="18" charset="0"/>
              </a:rPr>
              <a:t>=_______________</a:t>
            </a:r>
            <a:r>
              <a:rPr lang="zh-CN" altLang="en-US" sz="2200" b="1" smtClean="0">
                <a:solidFill>
                  <a:srgbClr val="000099"/>
                </a:solidFill>
                <a:latin typeface="Times New Roman" pitchFamily="18" charset="0"/>
                <a:ea typeface="楷体" pitchFamily="49" charset="-122"/>
                <a:cs typeface="Times New Roman" pitchFamily="18" charset="0"/>
              </a:rPr>
              <a:t>（用</a:t>
            </a:r>
            <a:r>
              <a:rPr lang="en-US" altLang="zh-CN" sz="2200" b="1" smtClean="0">
                <a:solidFill>
                  <a:srgbClr val="000099"/>
                </a:solidFill>
                <a:latin typeface="Times New Roman" pitchFamily="18" charset="0"/>
                <a:ea typeface="楷体" pitchFamily="49" charset="-122"/>
                <a:cs typeface="Times New Roman" pitchFamily="18" charset="0"/>
              </a:rPr>
              <a:t>U</a:t>
            </a:r>
            <a:r>
              <a:rPr lang="zh-CN" altLang="en-US" sz="2200" b="1" baseline="-25000" smtClean="0">
                <a:solidFill>
                  <a:srgbClr val="000099"/>
                </a:solidFill>
                <a:latin typeface="Times New Roman" pitchFamily="18" charset="0"/>
                <a:ea typeface="楷体" pitchFamily="49" charset="-122"/>
                <a:cs typeface="Times New Roman" pitchFamily="18" charset="0"/>
              </a:rPr>
              <a:t>额</a:t>
            </a: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U</a:t>
            </a:r>
            <a:r>
              <a:rPr lang="en-US" altLang="zh-CN" sz="2200" b="1" baseline="-25000" smtClean="0">
                <a:solidFill>
                  <a:srgbClr val="000099"/>
                </a:solidFill>
                <a:latin typeface="Times New Roman" pitchFamily="18" charset="0"/>
                <a:ea typeface="楷体" pitchFamily="49" charset="-122"/>
                <a:cs typeface="Times New Roman" pitchFamily="18" charset="0"/>
              </a:rPr>
              <a:t>0</a:t>
            </a: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R</a:t>
            </a:r>
            <a:r>
              <a:rPr lang="en-US" altLang="zh-CN" sz="2200" b="1" baseline="-25000" smtClean="0">
                <a:solidFill>
                  <a:srgbClr val="000099"/>
                </a:solidFill>
                <a:latin typeface="Times New Roman" pitchFamily="18" charset="0"/>
                <a:ea typeface="楷体" pitchFamily="49" charset="-122"/>
                <a:cs typeface="Times New Roman" pitchFamily="18" charset="0"/>
              </a:rPr>
              <a:t>0</a:t>
            </a:r>
            <a:r>
              <a:rPr lang="zh-CN" altLang="en-US" sz="2200" b="1" smtClean="0">
                <a:solidFill>
                  <a:srgbClr val="000099"/>
                </a:solidFill>
                <a:latin typeface="Times New Roman" pitchFamily="18" charset="0"/>
                <a:ea typeface="楷体" pitchFamily="49" charset="-122"/>
                <a:cs typeface="Times New Roman" pitchFamily="18" charset="0"/>
              </a:rPr>
              <a:t>表示）。若步骤②中，在将开关</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拨至“</a:t>
            </a:r>
            <a:r>
              <a:rPr lang="en-US" altLang="zh-CN" sz="2200" b="1"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时，不小心将滑片向右移动了少许，其他操作正确，则测出的小灯泡额定功率比真实值</a:t>
            </a:r>
            <a:r>
              <a:rPr lang="en-US" altLang="zh-CN" sz="2200" b="1" smtClean="0">
                <a:solidFill>
                  <a:srgbClr val="000099"/>
                </a:solidFill>
                <a:latin typeface="Times New Roman" pitchFamily="18" charset="0"/>
                <a:ea typeface="楷体" pitchFamily="49" charset="-122"/>
                <a:cs typeface="Times New Roman" pitchFamily="18" charset="0"/>
              </a:rPr>
              <a:t>____</a:t>
            </a:r>
            <a:r>
              <a:rPr lang="zh-CN" altLang="en-US" sz="2200" b="1" smtClean="0">
                <a:solidFill>
                  <a:srgbClr val="000099"/>
                </a:solidFill>
                <a:latin typeface="Times New Roman" pitchFamily="18" charset="0"/>
                <a:ea typeface="楷体" pitchFamily="49" charset="-122"/>
                <a:cs typeface="Times New Roman" pitchFamily="18" charset="0"/>
              </a:rPr>
              <a:t>（选填“偏大”或“偏小”）</a:t>
            </a:r>
            <a:endParaRPr lang="en-US" altLang="zh-CN" sz="2200" b="1" smtClean="0">
              <a:solidFill>
                <a:srgbClr val="000099"/>
              </a:solidFill>
              <a:latin typeface="Times New Roman" pitchFamily="18" charset="0"/>
              <a:ea typeface="楷体" pitchFamily="49" charset="-122"/>
              <a:cs typeface="Times New Roman" pitchFamily="18" charset="0"/>
            </a:endParaRPr>
          </a:p>
          <a:p>
            <a:endParaRPr lang="zh-CN" altLang="en-US" sz="2200" b="1" smtClean="0">
              <a:solidFill>
                <a:srgbClr val="000099"/>
              </a:solidFill>
              <a:latin typeface="Times New Roman" pitchFamily="18" charset="0"/>
              <a:ea typeface="楷体" pitchFamily="49" charset="-122"/>
              <a:cs typeface="Times New Roman" pitchFamily="18" charset="0"/>
            </a:endParaRPr>
          </a:p>
        </p:txBody>
      </p:sp>
      <p:pic>
        <p:nvPicPr>
          <p:cNvPr id="48130" name="Picture 2" descr="D:\我的文档\Pictures\116.png"/>
          <p:cNvPicPr>
            <a:picLocks noChangeAspect="1" noChangeArrowheads="1"/>
          </p:cNvPicPr>
          <p:nvPr/>
        </p:nvPicPr>
        <p:blipFill>
          <a:blip r:embed="rId2"/>
          <a:stretch>
            <a:fillRect/>
          </a:stretch>
        </p:blipFill>
        <p:spPr bwMode="auto">
          <a:xfrm>
            <a:off x="5791200" y="990600"/>
            <a:ext cx="3051796" cy="2590800"/>
          </a:xfrm>
          <a:prstGeom prst="rect">
            <a:avLst/>
          </a:prstGeom>
          <a:noFill/>
        </p:spPr>
      </p:pic>
      <p:grpSp>
        <p:nvGrpSpPr>
          <p:cNvPr id="10" name="组合 9"/>
          <p:cNvGrpSpPr/>
          <p:nvPr/>
        </p:nvGrpSpPr>
        <p:grpSpPr>
          <a:xfrm>
            <a:off x="5715000" y="4572000"/>
            <a:ext cx="3103163" cy="1371600"/>
            <a:chOff x="5715000" y="4572000"/>
            <a:chExt cx="3103163" cy="1371600"/>
          </a:xfrm>
        </p:grpSpPr>
        <p:sp>
          <p:nvSpPr>
            <p:cNvPr id="8" name="TextBox 7"/>
            <p:cNvSpPr txBox="1"/>
            <p:nvPr/>
          </p:nvSpPr>
          <p:spPr>
            <a:xfrm>
              <a:off x="5715000" y="4572000"/>
              <a:ext cx="1261884" cy="523220"/>
            </a:xfrm>
            <a:prstGeom prst="rect">
              <a:avLst/>
            </a:prstGeom>
            <a:noFill/>
          </p:spPr>
          <p:txBody>
            <a:bodyPr wrap="none" rtlCol="0">
              <a:spAutoFit/>
            </a:bodyPr>
            <a:lstStyle/>
            <a:p>
              <a:r>
                <a:rPr lang="zh-CN" altLang="en-US" sz="2800" b="1" smtClean="0">
                  <a:solidFill>
                    <a:srgbClr val="FF0000"/>
                  </a:solidFill>
                  <a:latin typeface="楷体" pitchFamily="49" charset="-122"/>
                  <a:ea typeface="楷体" pitchFamily="49" charset="-122"/>
                </a:rPr>
                <a:t>答案：</a:t>
              </a:r>
              <a:endParaRPr lang="zh-CN" altLang="en-US" sz="2800" b="1">
                <a:solidFill>
                  <a:srgbClr val="FF0000"/>
                </a:solidFill>
                <a:latin typeface="楷体" pitchFamily="49" charset="-122"/>
                <a:ea typeface="楷体" pitchFamily="49" charset="-122"/>
              </a:endParaRPr>
            </a:p>
          </p:txBody>
        </p:sp>
        <p:pic>
          <p:nvPicPr>
            <p:cNvPr id="48131" name="Picture 3" descr="D:\我的文档\Pictures\116.png"/>
            <p:cNvPicPr>
              <a:picLocks noChangeAspect="1" noChangeArrowheads="1"/>
            </p:cNvPicPr>
            <p:nvPr/>
          </p:nvPicPr>
          <p:blipFill>
            <a:blip r:embed="rId3"/>
            <a:stretch>
              <a:fillRect/>
            </a:stretch>
          </p:blipFill>
          <p:spPr bwMode="auto">
            <a:xfrm>
              <a:off x="5943600" y="5105400"/>
              <a:ext cx="2874563" cy="838200"/>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lstStyle/>
          <a:p>
            <a:r>
              <a:rPr lang="zh-CN" alt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200"/>
          </a:p>
        </p:txBody>
      </p:sp>
      <p:sp>
        <p:nvSpPr>
          <p:cNvPr id="24578" name="内容占位符 2"/>
          <p:cNvSpPr>
            <a:spLocks noGrp="1"/>
          </p:cNvSpPr>
          <p:nvPr>
            <p:ph idx="1"/>
          </p:nvPr>
        </p:nvSpPr>
        <p:spPr>
          <a:xfrm>
            <a:off x="228600" y="1066800"/>
            <a:ext cx="5181600" cy="5486400"/>
          </a:xfrm>
        </p:spPr>
        <p:txBody>
          <a:bodyPr/>
          <a:lstStyle/>
          <a:p>
            <a:pPr latinLnBrk="1">
              <a:buNone/>
            </a:pP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2020•</a:t>
            </a:r>
            <a:r>
              <a:rPr lang="zh-CN" altLang="en-US" sz="2000" b="1" smtClean="0">
                <a:solidFill>
                  <a:srgbClr val="000099"/>
                </a:solidFill>
                <a:latin typeface="Times New Roman" pitchFamily="18" charset="0"/>
                <a:ea typeface="楷体" pitchFamily="49" charset="-122"/>
                <a:cs typeface="Times New Roman" pitchFamily="18" charset="0"/>
              </a:rPr>
              <a:t>鞍山一模节选）在只有电流表的情况下，小明同学又重新选择实验器材，设计了如图丙所示的电路，测出了额定电流是</a:t>
            </a:r>
            <a:r>
              <a:rPr lang="en-US" altLang="zh-CN" sz="2000" b="1" smtClean="0">
                <a:solidFill>
                  <a:srgbClr val="000099"/>
                </a:solidFill>
                <a:latin typeface="Times New Roman" pitchFamily="18" charset="0"/>
                <a:ea typeface="楷体" pitchFamily="49" charset="-122"/>
                <a:cs typeface="Times New Roman" pitchFamily="18" charset="0"/>
              </a:rPr>
              <a:t>0.3A</a:t>
            </a:r>
            <a:r>
              <a:rPr lang="zh-CN" altLang="en-US" sz="2000" b="1" smtClean="0">
                <a:solidFill>
                  <a:srgbClr val="000099"/>
                </a:solidFill>
                <a:latin typeface="Times New Roman" pitchFamily="18" charset="0"/>
                <a:ea typeface="楷体" pitchFamily="49" charset="-122"/>
                <a:cs typeface="Times New Roman" pitchFamily="18" charset="0"/>
              </a:rPr>
              <a:t>的小灯泡的额定功率。电源电压为</a:t>
            </a:r>
            <a:r>
              <a:rPr lang="en-US" altLang="zh-CN" sz="2000" b="1" smtClean="0">
                <a:solidFill>
                  <a:srgbClr val="000099"/>
                </a:solidFill>
                <a:latin typeface="Times New Roman" pitchFamily="18" charset="0"/>
                <a:ea typeface="楷体" pitchFamily="49" charset="-122"/>
                <a:cs typeface="Times New Roman" pitchFamily="18" charset="0"/>
              </a:rPr>
              <a:t>5V</a:t>
            </a:r>
            <a:r>
              <a:rPr lang="zh-CN" altLang="en-US" sz="2000" b="1" smtClean="0">
                <a:solidFill>
                  <a:srgbClr val="000099"/>
                </a:solidFill>
                <a:latin typeface="Times New Roman" pitchFamily="18" charset="0"/>
                <a:ea typeface="楷体" pitchFamily="49" charset="-122"/>
                <a:cs typeface="Times New Roman" pitchFamily="18" charset="0"/>
              </a:rPr>
              <a:t>且保持不变，请你将实验步骤补充完整。</a:t>
            </a:r>
            <a:br>
              <a:rPr lang="zh-CN" altLang="en-US" sz="2000" b="1" smtClean="0">
                <a:solidFill>
                  <a:srgbClr val="000099"/>
                </a:solidFill>
                <a:latin typeface="Times New Roman" pitchFamily="18" charset="0"/>
                <a:ea typeface="楷体" pitchFamily="49" charset="-122"/>
                <a:cs typeface="Times New Roman" pitchFamily="18" charset="0"/>
              </a:rPr>
            </a:br>
            <a:r>
              <a:rPr lang="zh-CN" altLang="en-US" sz="2000" b="1" smtClean="0">
                <a:solidFill>
                  <a:srgbClr val="000099"/>
                </a:solidFill>
                <a:latin typeface="Times New Roman" pitchFamily="18" charset="0"/>
                <a:ea typeface="楷体" pitchFamily="49" charset="-122"/>
                <a:cs typeface="Times New Roman" pitchFamily="18" charset="0"/>
              </a:rPr>
              <a:t>①开关</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闭合，</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断开，将滑动变阻器的滑片调到</a:t>
            </a:r>
            <a:r>
              <a:rPr lang="en-US" altLang="zh-CN" sz="2000" b="1" smtClean="0">
                <a:solidFill>
                  <a:srgbClr val="000099"/>
                </a:solidFill>
                <a:latin typeface="Times New Roman" pitchFamily="18" charset="0"/>
                <a:ea typeface="楷体" pitchFamily="49" charset="-122"/>
                <a:cs typeface="Times New Roman" pitchFamily="18" charset="0"/>
              </a:rPr>
              <a:t>a</a:t>
            </a:r>
            <a:r>
              <a:rPr lang="zh-CN" altLang="en-US" sz="2000" b="1" smtClean="0">
                <a:solidFill>
                  <a:srgbClr val="000099"/>
                </a:solidFill>
                <a:latin typeface="Times New Roman" pitchFamily="18" charset="0"/>
                <a:ea typeface="楷体" pitchFamily="49" charset="-122"/>
                <a:cs typeface="Times New Roman" pitchFamily="18" charset="0"/>
              </a:rPr>
              <a:t>端，电流表的示数为</a:t>
            </a:r>
            <a:r>
              <a:rPr lang="en-US" altLang="zh-CN" sz="2000" b="1" smtClean="0">
                <a:solidFill>
                  <a:srgbClr val="000099"/>
                </a:solidFill>
                <a:latin typeface="Times New Roman" pitchFamily="18" charset="0"/>
                <a:ea typeface="楷体" pitchFamily="49" charset="-122"/>
                <a:cs typeface="Times New Roman" pitchFamily="18" charset="0"/>
              </a:rPr>
              <a:t>0.5A</a:t>
            </a:r>
            <a:r>
              <a:rPr lang="zh-CN" altLang="en-US" sz="2000" b="1" smtClean="0">
                <a:solidFill>
                  <a:srgbClr val="000099"/>
                </a:solidFill>
                <a:latin typeface="Times New Roman" pitchFamily="18" charset="0"/>
                <a:ea typeface="楷体" pitchFamily="49" charset="-122"/>
                <a:cs typeface="Times New Roman" pitchFamily="18" charset="0"/>
              </a:rPr>
              <a:t>。</a:t>
            </a:r>
            <a:br>
              <a:rPr lang="zh-CN" altLang="en-US" sz="2000" b="1" smtClean="0">
                <a:solidFill>
                  <a:srgbClr val="000099"/>
                </a:solidFill>
                <a:latin typeface="Times New Roman" pitchFamily="18" charset="0"/>
                <a:ea typeface="楷体" pitchFamily="49" charset="-122"/>
                <a:cs typeface="Times New Roman" pitchFamily="18" charset="0"/>
              </a:rPr>
            </a:br>
            <a:r>
              <a:rPr lang="zh-CN" altLang="en-US" sz="2000" b="1" smtClean="0">
                <a:solidFill>
                  <a:srgbClr val="000099"/>
                </a:solidFill>
                <a:latin typeface="Times New Roman" pitchFamily="18" charset="0"/>
                <a:ea typeface="楷体" pitchFamily="49" charset="-122"/>
                <a:cs typeface="Times New Roman" pitchFamily="18" charset="0"/>
              </a:rPr>
              <a:t>②</a:t>
            </a:r>
            <a:r>
              <a:rPr lang="en-US" altLang="zh-CN" sz="2000" b="1" smtClean="0">
                <a:solidFill>
                  <a:srgbClr val="000099"/>
                </a:solidFill>
                <a:latin typeface="Times New Roman" pitchFamily="18" charset="0"/>
                <a:ea typeface="楷体" pitchFamily="49" charset="-122"/>
                <a:cs typeface="Times New Roman" pitchFamily="18" charset="0"/>
              </a:rPr>
              <a:t>____________</a:t>
            </a:r>
            <a:r>
              <a:rPr lang="zh-CN" altLang="en-US" sz="2000" b="1" smtClean="0">
                <a:solidFill>
                  <a:srgbClr val="000099"/>
                </a:solidFill>
                <a:latin typeface="Times New Roman" pitchFamily="18" charset="0"/>
                <a:ea typeface="楷体" pitchFamily="49" charset="-122"/>
                <a:cs typeface="Times New Roman" pitchFamily="18" charset="0"/>
              </a:rPr>
              <a:t>，此时小灯泡正常发光。</a:t>
            </a:r>
            <a:br>
              <a:rPr lang="zh-CN" altLang="en-US" sz="2000" b="1" smtClean="0">
                <a:solidFill>
                  <a:srgbClr val="000099"/>
                </a:solidFill>
                <a:latin typeface="Times New Roman" pitchFamily="18" charset="0"/>
                <a:ea typeface="楷体" pitchFamily="49" charset="-122"/>
                <a:cs typeface="Times New Roman" pitchFamily="18" charset="0"/>
              </a:rPr>
            </a:br>
            <a:r>
              <a:rPr lang="zh-CN" altLang="en-US" sz="2000" b="1" smtClean="0">
                <a:solidFill>
                  <a:srgbClr val="000099"/>
                </a:solidFill>
                <a:latin typeface="Times New Roman" pitchFamily="18" charset="0"/>
                <a:ea typeface="楷体" pitchFamily="49" charset="-122"/>
                <a:cs typeface="Times New Roman" pitchFamily="18" charset="0"/>
              </a:rPr>
              <a:t>③保持滑动变阻器的滑片位置不动，将开关</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闭合，</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断开，电流表的示数为</a:t>
            </a:r>
            <a:r>
              <a:rPr lang="en-US" altLang="zh-CN" sz="2000" b="1" smtClean="0">
                <a:solidFill>
                  <a:srgbClr val="000099"/>
                </a:solidFill>
                <a:latin typeface="Times New Roman" pitchFamily="18" charset="0"/>
                <a:ea typeface="楷体" pitchFamily="49" charset="-122"/>
                <a:cs typeface="Times New Roman" pitchFamily="18" charset="0"/>
              </a:rPr>
              <a:t>0.4A</a:t>
            </a:r>
            <a:r>
              <a:rPr lang="zh-CN" altLang="en-US" sz="2000" b="1" smtClean="0">
                <a:solidFill>
                  <a:srgbClr val="000099"/>
                </a:solidFill>
                <a:latin typeface="Times New Roman" pitchFamily="18" charset="0"/>
                <a:ea typeface="楷体" pitchFamily="49" charset="-122"/>
                <a:cs typeface="Times New Roman" pitchFamily="18" charset="0"/>
              </a:rPr>
              <a:t>，然后将滑动变阻器的滑片滑到</a:t>
            </a:r>
            <a:r>
              <a:rPr lang="en-US" altLang="zh-CN" sz="2000" b="1" smtClean="0">
                <a:solidFill>
                  <a:srgbClr val="000099"/>
                </a:solidFill>
                <a:latin typeface="Times New Roman" pitchFamily="18" charset="0"/>
                <a:ea typeface="楷体" pitchFamily="49" charset="-122"/>
                <a:cs typeface="Times New Roman" pitchFamily="18" charset="0"/>
              </a:rPr>
              <a:t>b</a:t>
            </a:r>
            <a:r>
              <a:rPr lang="zh-CN" altLang="en-US" sz="2000" b="1" smtClean="0">
                <a:solidFill>
                  <a:srgbClr val="000099"/>
                </a:solidFill>
                <a:latin typeface="Times New Roman" pitchFamily="18" charset="0"/>
                <a:ea typeface="楷体" pitchFamily="49" charset="-122"/>
                <a:cs typeface="Times New Roman" pitchFamily="18" charset="0"/>
              </a:rPr>
              <a:t>端，电流表的示数为</a:t>
            </a:r>
            <a:r>
              <a:rPr lang="en-US" altLang="zh-CN" sz="2000" b="1" smtClean="0">
                <a:solidFill>
                  <a:srgbClr val="000099"/>
                </a:solidFill>
                <a:latin typeface="Times New Roman" pitchFamily="18" charset="0"/>
                <a:ea typeface="楷体" pitchFamily="49" charset="-122"/>
                <a:cs typeface="Times New Roman" pitchFamily="18" charset="0"/>
              </a:rPr>
              <a:t>0.25A</a:t>
            </a:r>
            <a:r>
              <a:rPr lang="zh-CN" altLang="en-US" sz="2000" b="1" smtClean="0">
                <a:solidFill>
                  <a:srgbClr val="000099"/>
                </a:solidFill>
                <a:latin typeface="Times New Roman" pitchFamily="18" charset="0"/>
                <a:ea typeface="楷体" pitchFamily="49" charset="-122"/>
                <a:cs typeface="Times New Roman" pitchFamily="18" charset="0"/>
              </a:rPr>
              <a:t>，则小灯泡正常发光时滑动变阻器接入电路的阻值是</a:t>
            </a:r>
            <a:r>
              <a:rPr lang="en-US" altLang="zh-CN" sz="2000" b="1" smtClean="0">
                <a:solidFill>
                  <a:srgbClr val="000099"/>
                </a:solidFill>
                <a:latin typeface="Times New Roman" pitchFamily="18" charset="0"/>
                <a:ea typeface="楷体" pitchFamily="49" charset="-122"/>
                <a:cs typeface="Times New Roman" pitchFamily="18" charset="0"/>
              </a:rPr>
              <a:t>____Ω</a:t>
            </a:r>
            <a:r>
              <a:rPr lang="zh-CN" altLang="en-US" sz="2000" b="1" smtClean="0">
                <a:solidFill>
                  <a:srgbClr val="000099"/>
                </a:solidFill>
                <a:latin typeface="Times New Roman" pitchFamily="18" charset="0"/>
                <a:ea typeface="楷体" pitchFamily="49" charset="-122"/>
                <a:cs typeface="Times New Roman" pitchFamily="18" charset="0"/>
              </a:rPr>
              <a:t>。</a:t>
            </a:r>
            <a:br>
              <a:rPr lang="zh-CN" altLang="en-US" sz="2000" b="1" smtClean="0">
                <a:solidFill>
                  <a:srgbClr val="000099"/>
                </a:solidFill>
                <a:latin typeface="Times New Roman" pitchFamily="18" charset="0"/>
                <a:ea typeface="楷体" pitchFamily="49" charset="-122"/>
                <a:cs typeface="Times New Roman" pitchFamily="18" charset="0"/>
              </a:rPr>
            </a:br>
            <a:r>
              <a:rPr lang="zh-CN" altLang="en-US" sz="2000" b="1" smtClean="0">
                <a:solidFill>
                  <a:srgbClr val="000099"/>
                </a:solidFill>
                <a:latin typeface="Times New Roman" pitchFamily="18" charset="0"/>
                <a:ea typeface="楷体" pitchFamily="49" charset="-122"/>
                <a:cs typeface="Times New Roman" pitchFamily="18" charset="0"/>
              </a:rPr>
              <a:t>④小灯泡的额定功率是</a:t>
            </a:r>
            <a:r>
              <a:rPr lang="en-US" altLang="zh-CN" sz="2000" b="1" smtClean="0">
                <a:solidFill>
                  <a:srgbClr val="000099"/>
                </a:solidFill>
                <a:latin typeface="Times New Roman" pitchFamily="18" charset="0"/>
                <a:ea typeface="楷体" pitchFamily="49" charset="-122"/>
                <a:cs typeface="Times New Roman" pitchFamily="18" charset="0"/>
              </a:rPr>
              <a:t>_____W</a:t>
            </a:r>
            <a:r>
              <a:rPr lang="zh-CN" altLang="en-US" sz="2000" b="1" smtClean="0">
                <a:solidFill>
                  <a:srgbClr val="000099"/>
                </a:solidFill>
                <a:latin typeface="Times New Roman" pitchFamily="18" charset="0"/>
                <a:ea typeface="楷体" pitchFamily="49" charset="-122"/>
                <a:cs typeface="Times New Roman" pitchFamily="18" charset="0"/>
              </a:rPr>
              <a:t>。</a:t>
            </a:r>
          </a:p>
        </p:txBody>
      </p:sp>
      <p:sp>
        <p:nvSpPr>
          <p:cNvPr id="8" name="TextBox 7"/>
          <p:cNvSpPr txBox="1"/>
          <p:nvPr/>
        </p:nvSpPr>
        <p:spPr>
          <a:xfrm>
            <a:off x="5562600" y="4191000"/>
            <a:ext cx="3276600" cy="1938992"/>
          </a:xfrm>
          <a:prstGeom prst="rect">
            <a:avLst/>
          </a:prstGeom>
          <a:noFill/>
        </p:spPr>
        <p:txBody>
          <a:bodyPr wrap="square" rtlCol="0">
            <a:spAutoFit/>
          </a:bodyPr>
          <a:lstStyle/>
          <a:p>
            <a:r>
              <a:rPr lang="zh-CN" altLang="en-US" sz="2400" b="1" smtClean="0">
                <a:solidFill>
                  <a:srgbClr val="FF0000"/>
                </a:solidFill>
                <a:latin typeface="楷体" pitchFamily="49" charset="-122"/>
                <a:ea typeface="楷体" pitchFamily="49" charset="-122"/>
              </a:rPr>
              <a:t>答案：</a:t>
            </a:r>
            <a:r>
              <a:rPr lang="en-US" sz="2400" b="1" smtClean="0">
                <a:solidFill>
                  <a:srgbClr val="FF0000"/>
                </a:solidFill>
              </a:rPr>
              <a:t>②</a:t>
            </a:r>
            <a:r>
              <a:rPr lang="zh-CN" altLang="en-US" sz="2400" b="1" smtClean="0">
                <a:solidFill>
                  <a:srgbClr val="FF0000"/>
                </a:solidFill>
              </a:rPr>
              <a:t>开关</a:t>
            </a:r>
            <a:r>
              <a:rPr lang="en-US" sz="2400" b="1" smtClean="0">
                <a:solidFill>
                  <a:srgbClr val="FF0000"/>
                </a:solidFill>
              </a:rPr>
              <a:t>S</a:t>
            </a:r>
            <a:r>
              <a:rPr lang="en-US" sz="2400" b="1" baseline="-25000" smtClean="0">
                <a:solidFill>
                  <a:srgbClr val="FF0000"/>
                </a:solidFill>
              </a:rPr>
              <a:t>2</a:t>
            </a:r>
            <a:r>
              <a:rPr lang="zh-CN" altLang="en-US" sz="2400" b="1" smtClean="0">
                <a:solidFill>
                  <a:srgbClr val="FF0000"/>
                </a:solidFill>
              </a:rPr>
              <a:t>闭合，</a:t>
            </a:r>
            <a:r>
              <a:rPr lang="en-US" sz="2400" b="1" smtClean="0">
                <a:solidFill>
                  <a:srgbClr val="FF0000"/>
                </a:solidFill>
              </a:rPr>
              <a:t>S</a:t>
            </a:r>
            <a:r>
              <a:rPr lang="en-US" sz="2400" b="1" baseline="-25000" smtClean="0">
                <a:solidFill>
                  <a:srgbClr val="FF0000"/>
                </a:solidFill>
              </a:rPr>
              <a:t>1</a:t>
            </a:r>
            <a:r>
              <a:rPr lang="zh-CN" altLang="en-US" sz="2400" b="1" smtClean="0">
                <a:solidFill>
                  <a:srgbClr val="FF0000"/>
                </a:solidFill>
              </a:rPr>
              <a:t>断开，调节滑动变阻器的滑片</a:t>
            </a:r>
            <a:r>
              <a:rPr lang="en-US" sz="2400" b="1" smtClean="0">
                <a:solidFill>
                  <a:srgbClr val="FF0000"/>
                </a:solidFill>
              </a:rPr>
              <a:t>P</a:t>
            </a:r>
            <a:r>
              <a:rPr lang="zh-CN" altLang="en-US" sz="2400" b="1" smtClean="0">
                <a:solidFill>
                  <a:srgbClr val="FF0000"/>
                </a:solidFill>
              </a:rPr>
              <a:t>，使电流表的示数为</a:t>
            </a:r>
            <a:r>
              <a:rPr lang="en-US" sz="2400" b="1" smtClean="0">
                <a:solidFill>
                  <a:srgbClr val="FF0000"/>
                </a:solidFill>
              </a:rPr>
              <a:t>0.3 A</a:t>
            </a:r>
            <a:r>
              <a:rPr lang="zh-CN" altLang="en-US" sz="2400" b="1" smtClean="0">
                <a:solidFill>
                  <a:srgbClr val="FF0000"/>
                </a:solidFill>
              </a:rPr>
              <a:t>；</a:t>
            </a:r>
            <a:r>
              <a:rPr lang="en-US" sz="2400" b="1" smtClean="0">
                <a:solidFill>
                  <a:srgbClr val="FF0000"/>
                </a:solidFill>
              </a:rPr>
              <a:t>③7.5</a:t>
            </a:r>
            <a:r>
              <a:rPr lang="zh-CN" altLang="en-US" sz="2400" b="1" smtClean="0">
                <a:solidFill>
                  <a:srgbClr val="FF0000"/>
                </a:solidFill>
              </a:rPr>
              <a:t>；</a:t>
            </a:r>
            <a:r>
              <a:rPr lang="en-US" sz="2400" b="1" smtClean="0">
                <a:solidFill>
                  <a:srgbClr val="FF0000"/>
                </a:solidFill>
              </a:rPr>
              <a:t>④0.825</a:t>
            </a:r>
            <a:endParaRPr lang="zh-CN" altLang="en-US" sz="2400" b="1">
              <a:solidFill>
                <a:srgbClr val="FF0000"/>
              </a:solidFill>
              <a:latin typeface="楷体" panose="02010609060101010101" pitchFamily="49" charset="-122"/>
              <a:ea typeface="楷体" panose="02010609060101010101" pitchFamily="49" charset="-122"/>
            </a:endParaRPr>
          </a:p>
        </p:txBody>
      </p:sp>
      <p:pic>
        <p:nvPicPr>
          <p:cNvPr id="49154" name="Picture 2" descr="D:\我的文档\Pictures\116.png"/>
          <p:cNvPicPr>
            <a:picLocks noChangeAspect="1" noChangeArrowheads="1"/>
          </p:cNvPicPr>
          <p:nvPr/>
        </p:nvPicPr>
        <p:blipFill>
          <a:blip r:embed="rId2"/>
          <a:stretch>
            <a:fillRect/>
          </a:stretch>
        </p:blipFill>
        <p:spPr bwMode="auto">
          <a:xfrm>
            <a:off x="5715000" y="1066800"/>
            <a:ext cx="2667000" cy="237005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lstStyle/>
          <a:p>
            <a:r>
              <a:rPr lang="zh-CN" alt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200"/>
          </a:p>
        </p:txBody>
      </p:sp>
      <p:sp>
        <p:nvSpPr>
          <p:cNvPr id="24578" name="内容占位符 2"/>
          <p:cNvSpPr>
            <a:spLocks noGrp="1"/>
          </p:cNvSpPr>
          <p:nvPr>
            <p:ph idx="1"/>
          </p:nvPr>
        </p:nvSpPr>
        <p:spPr>
          <a:xfrm>
            <a:off x="228600" y="914400"/>
            <a:ext cx="5638800" cy="5638800"/>
          </a:xfrm>
        </p:spPr>
        <p:txBody>
          <a:bodyPr/>
          <a:lstStyle/>
          <a:p>
            <a:pPr latinLnBrk="1">
              <a:buNone/>
            </a:pP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2020•</a:t>
            </a:r>
            <a:r>
              <a:rPr lang="zh-CN" altLang="en-US" sz="2000" b="1" smtClean="0">
                <a:solidFill>
                  <a:srgbClr val="000099"/>
                </a:solidFill>
                <a:latin typeface="Times New Roman" pitchFamily="18" charset="0"/>
                <a:ea typeface="楷体" pitchFamily="49" charset="-122"/>
                <a:cs typeface="Times New Roman" pitchFamily="18" charset="0"/>
              </a:rPr>
              <a:t>鞍山二模节选）小明在电流表损坏的情况下，利用电源、电流表、电压表、滑动变阻器</a:t>
            </a:r>
            <a:r>
              <a:rPr lang="en-US" altLang="zh-CN"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20Ω 2A</a:t>
            </a:r>
            <a:r>
              <a:rPr lang="zh-CN" altLang="en-US" sz="2000" b="1" smtClean="0">
                <a:solidFill>
                  <a:srgbClr val="000099"/>
                </a:solidFill>
                <a:latin typeface="Times New Roman" pitchFamily="18" charset="0"/>
                <a:ea typeface="楷体" pitchFamily="49" charset="-122"/>
                <a:cs typeface="Times New Roman" pitchFamily="18" charset="0"/>
              </a:rPr>
              <a:t>）、开关各一只，导线若干和向邻桌借来的滑动变阻器</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smtClean="0">
                <a:solidFill>
                  <a:srgbClr val="000099"/>
                </a:solidFill>
              </a:rPr>
              <a:t> ′ </a:t>
            </a:r>
            <a:r>
              <a:rPr lang="zh-CN" altLang="en-US" sz="2000" b="1" smtClean="0">
                <a:solidFill>
                  <a:srgbClr val="000099"/>
                </a:solidFill>
                <a:latin typeface="Times New Roman" pitchFamily="18" charset="0"/>
                <a:ea typeface="楷体" pitchFamily="49" charset="-122"/>
                <a:cs typeface="Times New Roman" pitchFamily="18" charset="0"/>
              </a:rPr>
              <a:t>，设计了如图所示的电路，测出了额定电压为</a:t>
            </a:r>
            <a:r>
              <a:rPr lang="en-US" altLang="zh-CN" sz="2000" b="1" smtClean="0">
                <a:solidFill>
                  <a:srgbClr val="000099"/>
                </a:solidFill>
                <a:latin typeface="Times New Roman" pitchFamily="18" charset="0"/>
                <a:ea typeface="楷体" pitchFamily="49" charset="-122"/>
                <a:cs typeface="Times New Roman" pitchFamily="18" charset="0"/>
              </a:rPr>
              <a:t>2.5V</a:t>
            </a:r>
            <a:r>
              <a:rPr lang="zh-CN" altLang="en-US" sz="2000" b="1" smtClean="0">
                <a:solidFill>
                  <a:srgbClr val="000099"/>
                </a:solidFill>
                <a:latin typeface="Times New Roman" pitchFamily="18" charset="0"/>
                <a:ea typeface="楷体" pitchFamily="49" charset="-122"/>
                <a:cs typeface="Times New Roman" pitchFamily="18" charset="0"/>
              </a:rPr>
              <a:t>的小灯泡的额定功率。请你将实验步骤补充完整：</a:t>
            </a:r>
            <a:br>
              <a:rPr lang="zh-CN" altLang="en-US" sz="2000" b="1" smtClean="0">
                <a:solidFill>
                  <a:srgbClr val="000099"/>
                </a:solidFill>
                <a:latin typeface="Times New Roman" pitchFamily="18" charset="0"/>
                <a:ea typeface="楷体" pitchFamily="49" charset="-122"/>
                <a:cs typeface="Times New Roman" pitchFamily="18" charset="0"/>
              </a:rPr>
            </a:br>
            <a:r>
              <a:rPr lang="zh-CN" altLang="en-US" sz="2000" b="1" smtClean="0">
                <a:solidFill>
                  <a:srgbClr val="000099"/>
                </a:solidFill>
                <a:latin typeface="Times New Roman" pitchFamily="18" charset="0"/>
                <a:ea typeface="楷体" pitchFamily="49" charset="-122"/>
                <a:cs typeface="Times New Roman" pitchFamily="18" charset="0"/>
              </a:rPr>
              <a:t>①闭合开关</a:t>
            </a:r>
            <a:r>
              <a:rPr lang="en-US" altLang="zh-CN" sz="2000" b="1" smtClean="0">
                <a:solidFill>
                  <a:srgbClr val="000099"/>
                </a:solidFill>
                <a:latin typeface="Times New Roman" pitchFamily="18" charset="0"/>
                <a:ea typeface="楷体" pitchFamily="49" charset="-122"/>
                <a:cs typeface="Times New Roman" pitchFamily="18" charset="0"/>
              </a:rPr>
              <a:t>S</a:t>
            </a: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，断开</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，将</a:t>
            </a:r>
            <a:r>
              <a:rPr lang="en-US" altLang="zh-CN"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的滑片滑到最左端，同时</a:t>
            </a:r>
            <a:r>
              <a:rPr lang="en-US" altLang="zh-CN" sz="2000" b="1" smtClean="0">
                <a:solidFill>
                  <a:srgbClr val="000099"/>
                </a:solidFill>
                <a:latin typeface="Times New Roman" pitchFamily="18" charset="0"/>
                <a:ea typeface="楷体" pitchFamily="49" charset="-122"/>
                <a:cs typeface="Times New Roman" pitchFamily="18" charset="0"/>
              </a:rPr>
              <a:t>____________</a:t>
            </a:r>
            <a:r>
              <a:rPr lang="zh-CN" altLang="en-US" sz="2000" b="1" smtClean="0">
                <a:solidFill>
                  <a:srgbClr val="000099"/>
                </a:solidFill>
                <a:latin typeface="Times New Roman" pitchFamily="18" charset="0"/>
                <a:ea typeface="楷体" pitchFamily="49" charset="-122"/>
                <a:cs typeface="Times New Roman" pitchFamily="18" charset="0"/>
              </a:rPr>
              <a:t>，测得电源电压为</a:t>
            </a:r>
            <a:r>
              <a:rPr lang="en-US" altLang="zh-CN" sz="2000" b="1" smtClean="0">
                <a:solidFill>
                  <a:srgbClr val="000099"/>
                </a:solidFill>
                <a:latin typeface="Times New Roman" pitchFamily="18" charset="0"/>
                <a:ea typeface="楷体" pitchFamily="49" charset="-122"/>
                <a:cs typeface="Times New Roman" pitchFamily="18" charset="0"/>
              </a:rPr>
              <a:t>6V</a:t>
            </a:r>
            <a:r>
              <a:rPr lang="zh-CN" altLang="en-US" sz="2000" b="1" smtClean="0">
                <a:solidFill>
                  <a:srgbClr val="000099"/>
                </a:solidFill>
                <a:latin typeface="Times New Roman" pitchFamily="18" charset="0"/>
                <a:ea typeface="楷体" pitchFamily="49" charset="-122"/>
                <a:cs typeface="Times New Roman" pitchFamily="18" charset="0"/>
              </a:rPr>
              <a:t>。</a:t>
            </a:r>
            <a:br>
              <a:rPr lang="zh-CN" altLang="en-US" sz="2000" b="1" smtClean="0">
                <a:solidFill>
                  <a:srgbClr val="000099"/>
                </a:solidFill>
                <a:latin typeface="Times New Roman" pitchFamily="18" charset="0"/>
                <a:ea typeface="楷体" pitchFamily="49" charset="-122"/>
                <a:cs typeface="Times New Roman" pitchFamily="18" charset="0"/>
              </a:rPr>
            </a:br>
            <a:r>
              <a:rPr lang="zh-CN" altLang="en-US" sz="2000" b="1" smtClean="0">
                <a:solidFill>
                  <a:srgbClr val="000099"/>
                </a:solidFill>
                <a:latin typeface="Times New Roman" pitchFamily="18" charset="0"/>
                <a:ea typeface="楷体" pitchFamily="49" charset="-122"/>
                <a:cs typeface="Times New Roman" pitchFamily="18" charset="0"/>
              </a:rPr>
              <a:t>②闭合开关</a:t>
            </a:r>
            <a:r>
              <a:rPr lang="en-US" altLang="zh-CN" sz="2000" b="1" smtClean="0">
                <a:solidFill>
                  <a:srgbClr val="000099"/>
                </a:solidFill>
                <a:latin typeface="Times New Roman" pitchFamily="18" charset="0"/>
                <a:ea typeface="楷体" pitchFamily="49" charset="-122"/>
                <a:cs typeface="Times New Roman" pitchFamily="18" charset="0"/>
              </a:rPr>
              <a:t>S</a:t>
            </a: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，断开</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，调节</a:t>
            </a:r>
            <a:r>
              <a:rPr lang="en-US" altLang="zh-CN"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的滑片，使电压表的示数为</a:t>
            </a:r>
            <a:r>
              <a:rPr lang="en-US" altLang="zh-CN" sz="2000" b="1" smtClean="0">
                <a:solidFill>
                  <a:srgbClr val="000099"/>
                </a:solidFill>
                <a:latin typeface="Times New Roman" pitchFamily="18" charset="0"/>
                <a:ea typeface="楷体" pitchFamily="49" charset="-122"/>
                <a:cs typeface="Times New Roman" pitchFamily="18" charset="0"/>
              </a:rPr>
              <a:t>___V</a:t>
            </a:r>
            <a:r>
              <a:rPr lang="zh-CN" altLang="en-US" sz="2000" b="1" smtClean="0">
                <a:solidFill>
                  <a:srgbClr val="000099"/>
                </a:solidFill>
                <a:latin typeface="Times New Roman" pitchFamily="18" charset="0"/>
                <a:ea typeface="楷体" pitchFamily="49" charset="-122"/>
                <a:cs typeface="Times New Roman" pitchFamily="18" charset="0"/>
              </a:rPr>
              <a:t>，此时小灯泡正常发光。</a:t>
            </a:r>
            <a:br>
              <a:rPr lang="zh-CN" altLang="en-US" sz="2000" b="1" smtClean="0">
                <a:solidFill>
                  <a:srgbClr val="000099"/>
                </a:solidFill>
                <a:latin typeface="Times New Roman" pitchFamily="18" charset="0"/>
                <a:ea typeface="楷体" pitchFamily="49" charset="-122"/>
                <a:cs typeface="Times New Roman" pitchFamily="18" charset="0"/>
              </a:rPr>
            </a:br>
            <a:r>
              <a:rPr lang="zh-CN" altLang="en-US" sz="2000" b="1" smtClean="0">
                <a:solidFill>
                  <a:srgbClr val="000099"/>
                </a:solidFill>
                <a:latin typeface="Times New Roman" pitchFamily="18" charset="0"/>
                <a:ea typeface="楷体" pitchFamily="49" charset="-122"/>
                <a:cs typeface="Times New Roman" pitchFamily="18" charset="0"/>
              </a:rPr>
              <a:t>③闭合开关</a:t>
            </a:r>
            <a:r>
              <a:rPr lang="en-US" altLang="zh-CN" sz="2000" b="1" smtClean="0">
                <a:solidFill>
                  <a:srgbClr val="000099"/>
                </a:solidFill>
                <a:latin typeface="Times New Roman" pitchFamily="18" charset="0"/>
                <a:ea typeface="楷体" pitchFamily="49" charset="-122"/>
                <a:cs typeface="Times New Roman" pitchFamily="18" charset="0"/>
              </a:rPr>
              <a:t>S</a:t>
            </a: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en-US" sz="2000" b="1" smtClean="0">
                <a:solidFill>
                  <a:srgbClr val="000099"/>
                </a:solidFill>
                <a:latin typeface="Times New Roman" pitchFamily="18" charset="0"/>
                <a:ea typeface="楷体" pitchFamily="49" charset="-122"/>
                <a:cs typeface="Times New Roman" pitchFamily="18" charset="0"/>
              </a:rPr>
              <a:t>，断开</a:t>
            </a:r>
            <a:r>
              <a:rPr lang="en-US" altLang="zh-CN" sz="2000" b="1" smtClean="0">
                <a:solidFill>
                  <a:srgbClr val="000099"/>
                </a:solidFill>
                <a:latin typeface="Times New Roman" pitchFamily="18" charset="0"/>
                <a:ea typeface="楷体" pitchFamily="49" charset="-122"/>
                <a:cs typeface="Times New Roman" pitchFamily="18" charset="0"/>
              </a:rPr>
              <a:t>S</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en-US" sz="2000" b="1" smtClean="0">
                <a:solidFill>
                  <a:srgbClr val="000099"/>
                </a:solidFill>
                <a:latin typeface="Times New Roman" pitchFamily="18" charset="0"/>
                <a:ea typeface="楷体" pitchFamily="49" charset="-122"/>
                <a:cs typeface="Times New Roman" pitchFamily="18" charset="0"/>
              </a:rPr>
              <a:t>，保持</a:t>
            </a:r>
            <a:r>
              <a:rPr lang="en-US" altLang="zh-CN"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的滑片不动，然后调节</a:t>
            </a:r>
            <a:r>
              <a:rPr lang="en-US" altLang="zh-CN"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的滑片，使电压表的示数与步骤②相同，再将</a:t>
            </a:r>
            <a:r>
              <a:rPr lang="en-US" altLang="zh-CN" sz="2000" b="1" smtClean="0">
                <a:solidFill>
                  <a:srgbClr val="000099"/>
                </a:solidFill>
                <a:latin typeface="Times New Roman" pitchFamily="18" charset="0"/>
                <a:ea typeface="楷体" pitchFamily="49" charset="-122"/>
                <a:cs typeface="Times New Roman" pitchFamily="18" charset="0"/>
              </a:rPr>
              <a:t>R</a:t>
            </a:r>
            <a:r>
              <a:rPr lang="zh-CN" altLang="en-US" sz="2000" b="1" smtClean="0">
                <a:solidFill>
                  <a:srgbClr val="000099"/>
                </a:solidFill>
                <a:latin typeface="Times New Roman" pitchFamily="18" charset="0"/>
                <a:ea typeface="楷体" pitchFamily="49" charset="-122"/>
                <a:cs typeface="Times New Roman" pitchFamily="18" charset="0"/>
              </a:rPr>
              <a:t>的滑片滑到最</a:t>
            </a:r>
            <a:r>
              <a:rPr lang="en-US" altLang="zh-CN" sz="2000" b="1" smtClean="0">
                <a:solidFill>
                  <a:srgbClr val="000099"/>
                </a:solidFill>
                <a:latin typeface="Times New Roman" pitchFamily="18" charset="0"/>
                <a:ea typeface="楷体" pitchFamily="49" charset="-122"/>
                <a:cs typeface="Times New Roman" pitchFamily="18" charset="0"/>
              </a:rPr>
              <a:t>___</a:t>
            </a:r>
            <a:r>
              <a:rPr lang="zh-CN" altLang="en-US" sz="2000" b="1" smtClean="0">
                <a:solidFill>
                  <a:srgbClr val="000099"/>
                </a:solidFill>
                <a:latin typeface="Times New Roman" pitchFamily="18" charset="0"/>
                <a:ea typeface="楷体" pitchFamily="49" charset="-122"/>
                <a:cs typeface="Times New Roman" pitchFamily="18" charset="0"/>
              </a:rPr>
              <a:t>（选填“左”或“右”）端，读出此时电压表的示数为</a:t>
            </a:r>
            <a:r>
              <a:rPr lang="en-US" altLang="zh-CN" sz="2000" b="1" smtClean="0">
                <a:solidFill>
                  <a:srgbClr val="000099"/>
                </a:solidFill>
                <a:latin typeface="Times New Roman" pitchFamily="18" charset="0"/>
                <a:ea typeface="楷体" pitchFamily="49" charset="-122"/>
                <a:cs typeface="Times New Roman" pitchFamily="18" charset="0"/>
              </a:rPr>
              <a:t>4V</a:t>
            </a:r>
            <a:r>
              <a:rPr lang="zh-CN" altLang="en-US" sz="2000" b="1" smtClean="0">
                <a:solidFill>
                  <a:srgbClr val="000099"/>
                </a:solidFill>
                <a:latin typeface="Times New Roman" pitchFamily="18" charset="0"/>
                <a:ea typeface="楷体" pitchFamily="49" charset="-122"/>
                <a:cs typeface="Times New Roman" pitchFamily="18" charset="0"/>
              </a:rPr>
              <a:t>。</a:t>
            </a:r>
            <a:br>
              <a:rPr lang="zh-CN" altLang="en-US" sz="2000" b="1" smtClean="0">
                <a:solidFill>
                  <a:srgbClr val="000099"/>
                </a:solidFill>
                <a:latin typeface="Times New Roman" pitchFamily="18" charset="0"/>
                <a:ea typeface="楷体" pitchFamily="49" charset="-122"/>
                <a:cs typeface="Times New Roman" pitchFamily="18" charset="0"/>
              </a:rPr>
            </a:br>
            <a:r>
              <a:rPr lang="zh-CN" altLang="en-US" sz="2000" b="1" smtClean="0">
                <a:solidFill>
                  <a:srgbClr val="000099"/>
                </a:solidFill>
                <a:latin typeface="Times New Roman" pitchFamily="18" charset="0"/>
                <a:ea typeface="楷体" pitchFamily="49" charset="-122"/>
                <a:cs typeface="Times New Roman" pitchFamily="18" charset="0"/>
              </a:rPr>
              <a:t>④小灯泡的额定功率</a:t>
            </a:r>
            <a:r>
              <a:rPr lang="en-US" altLang="zh-CN" sz="2000" b="1" smtClean="0">
                <a:solidFill>
                  <a:srgbClr val="000099"/>
                </a:solidFill>
                <a:latin typeface="Times New Roman" pitchFamily="18" charset="0"/>
                <a:ea typeface="楷体" pitchFamily="49" charset="-122"/>
                <a:cs typeface="Times New Roman" pitchFamily="18" charset="0"/>
              </a:rPr>
              <a:t>P</a:t>
            </a:r>
            <a:r>
              <a:rPr lang="zh-CN" altLang="en-US" sz="2000" b="1" baseline="-25000" smtClean="0">
                <a:solidFill>
                  <a:srgbClr val="000099"/>
                </a:solidFill>
                <a:latin typeface="Times New Roman" pitchFamily="18" charset="0"/>
                <a:ea typeface="楷体" pitchFamily="49" charset="-122"/>
                <a:cs typeface="Times New Roman" pitchFamily="18" charset="0"/>
              </a:rPr>
              <a:t>额</a:t>
            </a:r>
            <a:r>
              <a:rPr lang="en-US" altLang="zh-CN" sz="2000" b="1" smtClean="0">
                <a:solidFill>
                  <a:srgbClr val="000099"/>
                </a:solidFill>
                <a:latin typeface="Times New Roman" pitchFamily="18" charset="0"/>
                <a:ea typeface="楷体" pitchFamily="49" charset="-122"/>
                <a:cs typeface="Times New Roman" pitchFamily="18" charset="0"/>
              </a:rPr>
              <a:t>=___W</a:t>
            </a:r>
            <a:r>
              <a:rPr lang="zh-CN" altLang="en-US" sz="2000" b="1" smtClean="0">
                <a:solidFill>
                  <a:srgbClr val="000099"/>
                </a:solidFill>
                <a:latin typeface="Times New Roman" pitchFamily="18" charset="0"/>
                <a:ea typeface="楷体" pitchFamily="49" charset="-122"/>
                <a:cs typeface="Times New Roman" pitchFamily="18" charset="0"/>
              </a:rPr>
              <a:t>。</a:t>
            </a:r>
          </a:p>
        </p:txBody>
      </p:sp>
      <p:sp>
        <p:nvSpPr>
          <p:cNvPr id="8" name="TextBox 7"/>
          <p:cNvSpPr txBox="1"/>
          <p:nvPr/>
        </p:nvSpPr>
        <p:spPr>
          <a:xfrm>
            <a:off x="5867400" y="4191000"/>
            <a:ext cx="2971800" cy="1569660"/>
          </a:xfrm>
          <a:prstGeom prst="rect">
            <a:avLst/>
          </a:prstGeom>
          <a:noFill/>
        </p:spPr>
        <p:txBody>
          <a:bodyPr wrap="square" rtlCol="0">
            <a:spAutoFit/>
          </a:bodyPr>
          <a:lstStyle/>
          <a:p>
            <a:r>
              <a:rPr lang="zh-CN" altLang="en-US" sz="2400" b="1" smtClean="0">
                <a:solidFill>
                  <a:srgbClr val="FF0000"/>
                </a:solidFill>
                <a:latin typeface="楷体" pitchFamily="49" charset="-122"/>
                <a:ea typeface="楷体" pitchFamily="49" charset="-122"/>
              </a:rPr>
              <a:t>答案：</a:t>
            </a:r>
            <a:r>
              <a:rPr lang="zh-CN" altLang="en-US" sz="2400" b="1" smtClean="0">
                <a:solidFill>
                  <a:srgbClr val="FF0000"/>
                </a:solidFill>
              </a:rPr>
              <a:t> ①将</a:t>
            </a:r>
            <a:r>
              <a:rPr lang="en-US" altLang="zh-CN" sz="2400" b="1" smtClean="0">
                <a:solidFill>
                  <a:srgbClr val="FF0000"/>
                </a:solidFill>
              </a:rPr>
              <a:t>R′</a:t>
            </a:r>
            <a:r>
              <a:rPr lang="zh-CN" altLang="en-US" sz="2400" b="1" smtClean="0">
                <a:solidFill>
                  <a:srgbClr val="FF0000"/>
                </a:solidFill>
              </a:rPr>
              <a:t>的滑片滑到最左端；②</a:t>
            </a:r>
            <a:r>
              <a:rPr lang="en-US" altLang="zh-CN" sz="2400" b="1" smtClean="0">
                <a:solidFill>
                  <a:srgbClr val="FF0000"/>
                </a:solidFill>
              </a:rPr>
              <a:t>3.5</a:t>
            </a:r>
            <a:r>
              <a:rPr lang="zh-CN" altLang="en-US" sz="2400" b="1" smtClean="0">
                <a:solidFill>
                  <a:srgbClr val="FF0000"/>
                </a:solidFill>
              </a:rPr>
              <a:t>；  ③左；  ④</a:t>
            </a:r>
            <a:r>
              <a:rPr lang="en-US" altLang="zh-CN" sz="2400" b="1" smtClean="0">
                <a:solidFill>
                  <a:srgbClr val="FF0000"/>
                </a:solidFill>
              </a:rPr>
              <a:t>0.625</a:t>
            </a:r>
            <a:endParaRPr lang="zh-CN" altLang="en-US" sz="2400" b="1">
              <a:solidFill>
                <a:srgbClr val="FF0000"/>
              </a:solidFill>
              <a:latin typeface="楷体" pitchFamily="49" charset="-122"/>
              <a:ea typeface="楷体" pitchFamily="49" charset="-122"/>
            </a:endParaRPr>
          </a:p>
        </p:txBody>
      </p:sp>
      <p:pic>
        <p:nvPicPr>
          <p:cNvPr id="50178" name="Picture 2" descr="D:\我的文档\Pictures\117.png"/>
          <p:cNvPicPr>
            <a:picLocks noChangeAspect="1" noChangeArrowheads="1"/>
          </p:cNvPicPr>
          <p:nvPr/>
        </p:nvPicPr>
        <p:blipFill>
          <a:blip r:embed="rId2"/>
          <a:stretch>
            <a:fillRect/>
          </a:stretch>
        </p:blipFill>
        <p:spPr bwMode="auto">
          <a:xfrm>
            <a:off x="5943600" y="914400"/>
            <a:ext cx="2819400" cy="247426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lstStyle/>
          <a:p>
            <a:r>
              <a:rPr lang="zh-CN" alt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200"/>
          </a:p>
        </p:txBody>
      </p:sp>
      <p:sp>
        <p:nvSpPr>
          <p:cNvPr id="24578" name="内容占位符 2"/>
          <p:cNvSpPr>
            <a:spLocks noGrp="1"/>
          </p:cNvSpPr>
          <p:nvPr>
            <p:ph idx="1"/>
          </p:nvPr>
        </p:nvSpPr>
        <p:spPr>
          <a:xfrm>
            <a:off x="228600" y="914400"/>
            <a:ext cx="4419600" cy="5638800"/>
          </a:xfrm>
        </p:spPr>
        <p:txBody>
          <a:bodyPr/>
          <a:lstStyle/>
          <a:p>
            <a:pPr latinLnBrk="1">
              <a:buNone/>
            </a:pPr>
            <a:r>
              <a:rPr lang="zh-CN" altLang="en-US" sz="2200" b="1" smtClean="0">
                <a:solidFill>
                  <a:srgbClr val="000099"/>
                </a:solidFill>
                <a:latin typeface="Times New Roman" pitchFamily="18" charset="0"/>
                <a:ea typeface="楷体" pitchFamily="49" charset="-122"/>
                <a:cs typeface="Times New Roman" pitchFamily="18" charset="0"/>
              </a:rPr>
              <a:t>（ </a:t>
            </a:r>
            <a:r>
              <a:rPr lang="en-US" altLang="zh-CN" sz="2200" b="1" smtClean="0">
                <a:solidFill>
                  <a:srgbClr val="000099"/>
                </a:solidFill>
                <a:latin typeface="Times New Roman" pitchFamily="18" charset="0"/>
                <a:ea typeface="楷体" pitchFamily="49" charset="-122"/>
                <a:cs typeface="Times New Roman" pitchFamily="18" charset="0"/>
              </a:rPr>
              <a:t>2020•</a:t>
            </a:r>
            <a:r>
              <a:rPr lang="zh-CN" altLang="en-US" sz="2200" b="1" smtClean="0">
                <a:solidFill>
                  <a:srgbClr val="000099"/>
                </a:solidFill>
                <a:latin typeface="Times New Roman" pitchFamily="18" charset="0"/>
                <a:ea typeface="楷体" pitchFamily="49" charset="-122"/>
                <a:cs typeface="Times New Roman" pitchFamily="18" charset="0"/>
              </a:rPr>
              <a:t>望花区三模节选）小组同学又想测量额定电流为</a:t>
            </a:r>
            <a:r>
              <a:rPr lang="en-US" altLang="zh-CN" sz="2200" b="1" smtClean="0">
                <a:solidFill>
                  <a:srgbClr val="000099"/>
                </a:solidFill>
                <a:latin typeface="Times New Roman" pitchFamily="18" charset="0"/>
                <a:ea typeface="楷体" pitchFamily="49" charset="-122"/>
                <a:cs typeface="Times New Roman" pitchFamily="18" charset="0"/>
              </a:rPr>
              <a:t>U</a:t>
            </a:r>
            <a:r>
              <a:rPr lang="zh-CN" altLang="en-US" sz="2200" b="1" baseline="-25000" smtClean="0">
                <a:solidFill>
                  <a:srgbClr val="000099"/>
                </a:solidFill>
                <a:latin typeface="Times New Roman" pitchFamily="18" charset="0"/>
                <a:ea typeface="楷体" pitchFamily="49" charset="-122"/>
                <a:cs typeface="Times New Roman" pitchFamily="18" charset="0"/>
              </a:rPr>
              <a:t>额</a:t>
            </a:r>
            <a:r>
              <a:rPr lang="zh-CN" altLang="en-US" sz="2200" b="1" smtClean="0">
                <a:solidFill>
                  <a:srgbClr val="000099"/>
                </a:solidFill>
                <a:latin typeface="Times New Roman" pitchFamily="18" charset="0"/>
                <a:ea typeface="楷体" pitchFamily="49" charset="-122"/>
                <a:cs typeface="Times New Roman" pitchFamily="18" charset="0"/>
              </a:rPr>
              <a:t>的小灯泡的额定功率，设计了如图丙所示的电路，已知电源电压为</a:t>
            </a:r>
            <a:r>
              <a:rPr lang="en-US" altLang="zh-CN" sz="2200" b="1" smtClean="0">
                <a:solidFill>
                  <a:srgbClr val="000099"/>
                </a:solidFill>
                <a:latin typeface="Times New Roman" pitchFamily="18" charset="0"/>
                <a:ea typeface="楷体" pitchFamily="49" charset="-122"/>
                <a:cs typeface="Times New Roman" pitchFamily="18" charset="0"/>
              </a:rPr>
              <a:t>U</a:t>
            </a:r>
            <a:r>
              <a:rPr lang="zh-CN" altLang="en-US" sz="2200" b="1" smtClean="0">
                <a:solidFill>
                  <a:srgbClr val="000099"/>
                </a:solidFill>
                <a:latin typeface="Times New Roman" pitchFamily="18" charset="0"/>
                <a:ea typeface="楷体" pitchFamily="49" charset="-122"/>
                <a:cs typeface="Times New Roman" pitchFamily="18" charset="0"/>
              </a:rPr>
              <a:t>，定值电阻的阻值为</a:t>
            </a:r>
            <a:r>
              <a:rPr lang="en-US" altLang="zh-CN" sz="2200" b="1" smtClean="0">
                <a:solidFill>
                  <a:srgbClr val="000099"/>
                </a:solidFill>
                <a:latin typeface="Times New Roman" pitchFamily="18" charset="0"/>
                <a:ea typeface="楷体" pitchFamily="49" charset="-122"/>
                <a:cs typeface="Times New Roman" pitchFamily="18" charset="0"/>
              </a:rPr>
              <a:t>R</a:t>
            </a:r>
            <a:r>
              <a:rPr lang="en-US" altLang="zh-CN" sz="2200" b="1" baseline="-25000" smtClean="0">
                <a:solidFill>
                  <a:srgbClr val="000099"/>
                </a:solidFill>
                <a:latin typeface="Times New Roman" pitchFamily="18" charset="0"/>
                <a:ea typeface="楷体" pitchFamily="49" charset="-122"/>
                <a:cs typeface="Times New Roman" pitchFamily="18" charset="0"/>
              </a:rPr>
              <a:t>0</a:t>
            </a:r>
            <a:r>
              <a:rPr lang="zh-CN" altLang="en-US" sz="2200" b="1" smtClean="0">
                <a:solidFill>
                  <a:srgbClr val="000099"/>
                </a:solidFill>
                <a:latin typeface="Times New Roman" pitchFamily="18" charset="0"/>
                <a:ea typeface="楷体" pitchFamily="49" charset="-122"/>
                <a:cs typeface="Times New Roman" pitchFamily="18" charset="0"/>
              </a:rPr>
              <a:t>，请完成下面的实验步骤。</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①闭合开关</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，开关</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接</a:t>
            </a:r>
            <a:r>
              <a:rPr lang="en-US" altLang="zh-CN" sz="2200" b="1"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，移动滑动变阻器的滑片，使电流表示数为</a:t>
            </a:r>
            <a:r>
              <a:rPr lang="en-US" altLang="zh-CN" sz="2200" b="1" smtClean="0">
                <a:solidFill>
                  <a:srgbClr val="000099"/>
                </a:solidFill>
                <a:latin typeface="Times New Roman" pitchFamily="18" charset="0"/>
                <a:ea typeface="楷体" pitchFamily="49" charset="-122"/>
                <a:cs typeface="Times New Roman" pitchFamily="18" charset="0"/>
              </a:rPr>
              <a:t>________</a:t>
            </a:r>
            <a:r>
              <a:rPr lang="zh-CN" altLang="en-US" sz="2200" b="1" smtClean="0">
                <a:solidFill>
                  <a:srgbClr val="000099"/>
                </a:solidFill>
                <a:latin typeface="Times New Roman" pitchFamily="18" charset="0"/>
                <a:ea typeface="楷体" pitchFamily="49" charset="-122"/>
                <a:cs typeface="Times New Roman" pitchFamily="18" charset="0"/>
              </a:rPr>
              <a:t>；</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②闭合开关</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，开关</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接</a:t>
            </a:r>
            <a:r>
              <a:rPr lang="en-US" altLang="zh-CN" sz="2200" b="1"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，滑动变阻器滑片</a:t>
            </a:r>
            <a:r>
              <a:rPr lang="en-US" altLang="zh-CN" sz="2200" b="1" smtClean="0">
                <a:solidFill>
                  <a:srgbClr val="000099"/>
                </a:solidFill>
                <a:latin typeface="Times New Roman" pitchFamily="18" charset="0"/>
                <a:ea typeface="楷体" pitchFamily="49" charset="-122"/>
                <a:cs typeface="Times New Roman" pitchFamily="18" charset="0"/>
              </a:rPr>
              <a:t>__________</a:t>
            </a:r>
            <a:r>
              <a:rPr lang="zh-CN" altLang="en-US" sz="2200" b="1" smtClean="0">
                <a:solidFill>
                  <a:srgbClr val="000099"/>
                </a:solidFill>
                <a:latin typeface="Times New Roman" pitchFamily="18" charset="0"/>
                <a:ea typeface="楷体" pitchFamily="49" charset="-122"/>
                <a:cs typeface="Times New Roman" pitchFamily="18" charset="0"/>
              </a:rPr>
              <a:t>（选填“调至最左端”，“调至最右端”或“保持不动”）。读出电流表示数为</a:t>
            </a:r>
            <a:r>
              <a:rPr lang="en-US" altLang="zh-CN" sz="2200" b="1" smtClean="0">
                <a:solidFill>
                  <a:srgbClr val="000099"/>
                </a:solidFill>
                <a:latin typeface="Times New Roman" pitchFamily="18" charset="0"/>
                <a:ea typeface="楷体" pitchFamily="49" charset="-122"/>
                <a:cs typeface="Times New Roman" pitchFamily="18" charset="0"/>
              </a:rPr>
              <a:t>I</a:t>
            </a:r>
            <a:r>
              <a:rPr lang="zh-CN" altLang="en-US" sz="2200" b="1" smtClean="0">
                <a:solidFill>
                  <a:srgbClr val="000099"/>
                </a:solidFill>
                <a:latin typeface="Times New Roman" pitchFamily="18" charset="0"/>
                <a:ea typeface="楷体" pitchFamily="49" charset="-122"/>
                <a:cs typeface="Times New Roman" pitchFamily="18" charset="0"/>
              </a:rPr>
              <a:t>；</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③小灯泡的额定功率表达式为</a:t>
            </a:r>
            <a:r>
              <a:rPr lang="en-US" altLang="zh-CN" sz="2200" b="1" smtClean="0">
                <a:solidFill>
                  <a:srgbClr val="000099"/>
                </a:solidFill>
                <a:latin typeface="Times New Roman" pitchFamily="18" charset="0"/>
                <a:ea typeface="楷体" pitchFamily="49" charset="-122"/>
                <a:cs typeface="Times New Roman" pitchFamily="18" charset="0"/>
              </a:rPr>
              <a:t>P=_________</a:t>
            </a:r>
            <a:r>
              <a:rPr lang="zh-CN" altLang="en-US" sz="2200" b="1" smtClean="0">
                <a:solidFill>
                  <a:srgbClr val="000099"/>
                </a:solidFill>
                <a:latin typeface="Times New Roman" pitchFamily="18" charset="0"/>
                <a:ea typeface="楷体" pitchFamily="49" charset="-122"/>
                <a:cs typeface="Times New Roman" pitchFamily="18" charset="0"/>
              </a:rPr>
              <a:t>。</a:t>
            </a:r>
          </a:p>
        </p:txBody>
      </p:sp>
      <p:pic>
        <p:nvPicPr>
          <p:cNvPr id="51202" name="Picture 2" descr="D:\我的文档\Pictures\118.png"/>
          <p:cNvPicPr>
            <a:picLocks noChangeAspect="1" noChangeArrowheads="1"/>
          </p:cNvPicPr>
          <p:nvPr/>
        </p:nvPicPr>
        <p:blipFill>
          <a:blip r:embed="rId2"/>
          <a:stretch>
            <a:fillRect/>
          </a:stretch>
        </p:blipFill>
        <p:spPr bwMode="auto">
          <a:xfrm>
            <a:off x="4724400" y="990600"/>
            <a:ext cx="4004580" cy="2971800"/>
          </a:xfrm>
          <a:prstGeom prst="rect">
            <a:avLst/>
          </a:prstGeom>
          <a:noFill/>
        </p:spPr>
      </p:pic>
      <p:grpSp>
        <p:nvGrpSpPr>
          <p:cNvPr id="9" name="组合 8"/>
          <p:cNvGrpSpPr/>
          <p:nvPr/>
        </p:nvGrpSpPr>
        <p:grpSpPr>
          <a:xfrm>
            <a:off x="4953000" y="4343400"/>
            <a:ext cx="3661890" cy="1219200"/>
            <a:chOff x="4953000" y="4343400"/>
            <a:chExt cx="3661890" cy="1219200"/>
          </a:xfrm>
        </p:grpSpPr>
        <p:sp>
          <p:nvSpPr>
            <p:cNvPr id="8" name="TextBox 7"/>
            <p:cNvSpPr txBox="1"/>
            <p:nvPr/>
          </p:nvSpPr>
          <p:spPr>
            <a:xfrm>
              <a:off x="4953000" y="4343400"/>
              <a:ext cx="2971800" cy="461665"/>
            </a:xfrm>
            <a:prstGeom prst="rect">
              <a:avLst/>
            </a:prstGeom>
            <a:noFill/>
          </p:spPr>
          <p:txBody>
            <a:bodyPr wrap="square" rtlCol="0">
              <a:spAutoFit/>
            </a:bodyPr>
            <a:lstStyle/>
            <a:p>
              <a:r>
                <a:rPr lang="zh-CN" altLang="en-US" sz="2400" b="1" smtClean="0">
                  <a:solidFill>
                    <a:srgbClr val="FF0000"/>
                  </a:solidFill>
                  <a:latin typeface="楷体" pitchFamily="49" charset="-122"/>
                  <a:ea typeface="楷体" pitchFamily="49" charset="-122"/>
                </a:rPr>
                <a:t>答案：</a:t>
              </a:r>
              <a:endParaRPr lang="zh-CN" altLang="en-US" sz="2400" b="1">
                <a:solidFill>
                  <a:srgbClr val="FF0000"/>
                </a:solidFill>
                <a:latin typeface="楷体" pitchFamily="49" charset="-122"/>
                <a:ea typeface="楷体" pitchFamily="49" charset="-122"/>
              </a:endParaRPr>
            </a:p>
          </p:txBody>
        </p:sp>
        <p:pic>
          <p:nvPicPr>
            <p:cNvPr id="51203" name="Picture 3" descr="D:\我的文档\Pictures\118.png"/>
            <p:cNvPicPr>
              <a:picLocks noChangeAspect="1" noChangeArrowheads="1"/>
            </p:cNvPicPr>
            <p:nvPr/>
          </p:nvPicPr>
          <p:blipFill>
            <a:blip r:embed="rId3"/>
            <a:stretch>
              <a:fillRect/>
            </a:stretch>
          </p:blipFill>
          <p:spPr bwMode="auto">
            <a:xfrm>
              <a:off x="5029200" y="4876800"/>
              <a:ext cx="3585690" cy="685800"/>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lstStyle/>
          <a:p>
            <a:r>
              <a:rPr lang="zh-CN" alt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200"/>
          </a:p>
        </p:txBody>
      </p:sp>
      <p:sp>
        <p:nvSpPr>
          <p:cNvPr id="24578" name="内容占位符 2"/>
          <p:cNvSpPr>
            <a:spLocks noGrp="1"/>
          </p:cNvSpPr>
          <p:nvPr>
            <p:ph idx="1"/>
          </p:nvPr>
        </p:nvSpPr>
        <p:spPr>
          <a:xfrm>
            <a:off x="228600" y="914400"/>
            <a:ext cx="5029200" cy="5638800"/>
          </a:xfrm>
        </p:spPr>
        <p:txBody>
          <a:bodyPr/>
          <a:lstStyle/>
          <a:p>
            <a:pPr latinLnBrk="1">
              <a:buNone/>
            </a:pP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2019•</a:t>
            </a:r>
            <a:r>
              <a:rPr lang="zh-CN" altLang="en-US" sz="2200" b="1" smtClean="0">
                <a:solidFill>
                  <a:srgbClr val="000099"/>
                </a:solidFill>
                <a:latin typeface="Times New Roman" pitchFamily="18" charset="0"/>
                <a:ea typeface="楷体" pitchFamily="49" charset="-122"/>
                <a:cs typeface="Times New Roman" pitchFamily="18" charset="0"/>
              </a:rPr>
              <a:t>营口模拟节选）小刚和同组同学完成电学实验后，想测一只标有“</a:t>
            </a:r>
            <a:r>
              <a:rPr lang="en-US" altLang="zh-CN" sz="2200" b="1" smtClean="0">
                <a:solidFill>
                  <a:srgbClr val="000099"/>
                </a:solidFill>
                <a:latin typeface="Times New Roman" pitchFamily="18" charset="0"/>
                <a:ea typeface="楷体" pitchFamily="49" charset="-122"/>
                <a:cs typeface="Times New Roman" pitchFamily="18" charset="0"/>
              </a:rPr>
              <a:t>2.5V”</a:t>
            </a:r>
            <a:r>
              <a:rPr lang="zh-CN" altLang="en-US" sz="2200" b="1" smtClean="0">
                <a:solidFill>
                  <a:srgbClr val="000099"/>
                </a:solidFill>
                <a:latin typeface="Times New Roman" pitchFamily="18" charset="0"/>
                <a:ea typeface="楷体" pitchFamily="49" charset="-122"/>
                <a:cs typeface="Times New Roman" pitchFamily="18" charset="0"/>
              </a:rPr>
              <a:t>字样小灯泡的额定功率，却发现电压表损坏不能用了，本组同学为了完成测量，利用一个</a:t>
            </a:r>
            <a:r>
              <a:rPr lang="en-US" altLang="zh-CN" sz="2200" b="1" smtClean="0">
                <a:solidFill>
                  <a:srgbClr val="000099"/>
                </a:solidFill>
                <a:latin typeface="Times New Roman" pitchFamily="18" charset="0"/>
                <a:ea typeface="楷体" pitchFamily="49" charset="-122"/>
                <a:cs typeface="Times New Roman" pitchFamily="18" charset="0"/>
              </a:rPr>
              <a:t>5Ω</a:t>
            </a:r>
            <a:r>
              <a:rPr lang="zh-CN" altLang="en-US" sz="2200" b="1" smtClean="0">
                <a:solidFill>
                  <a:srgbClr val="000099"/>
                </a:solidFill>
                <a:latin typeface="Times New Roman" pitchFamily="18" charset="0"/>
                <a:ea typeface="楷体" pitchFamily="49" charset="-122"/>
                <a:cs typeface="Times New Roman" pitchFamily="18" charset="0"/>
              </a:rPr>
              <a:t>的电阻，设计了如图所示的电路。操作步骤如下：</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①断开开关</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，闭合开关</a:t>
            </a:r>
            <a:r>
              <a:rPr lang="en-US" altLang="zh-CN" sz="2200" b="1" smtClean="0">
                <a:solidFill>
                  <a:srgbClr val="000099"/>
                </a:solidFill>
                <a:latin typeface="Times New Roman" pitchFamily="18" charset="0"/>
                <a:ea typeface="楷体" pitchFamily="49" charset="-122"/>
                <a:cs typeface="Times New Roman" pitchFamily="18" charset="0"/>
              </a:rPr>
              <a:t>S</a:t>
            </a: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，调节滑动变阻器，使小灯泡恰好正常发光，此时电流表的示数为 </a:t>
            </a:r>
            <a:r>
              <a:rPr lang="en-US" altLang="zh-CN" sz="2200" b="1" smtClean="0">
                <a:solidFill>
                  <a:srgbClr val="000099"/>
                </a:solidFill>
                <a:latin typeface="Times New Roman" pitchFamily="18" charset="0"/>
                <a:ea typeface="楷体" pitchFamily="49" charset="-122"/>
                <a:cs typeface="Times New Roman" pitchFamily="18" charset="0"/>
              </a:rPr>
              <a:t>______A</a:t>
            </a:r>
            <a:r>
              <a:rPr lang="zh-CN" altLang="en-US" sz="2200" b="1" smtClean="0">
                <a:solidFill>
                  <a:srgbClr val="000099"/>
                </a:solidFill>
                <a:latin typeface="Times New Roman" pitchFamily="18" charset="0"/>
                <a:ea typeface="楷体" pitchFamily="49" charset="-122"/>
                <a:cs typeface="Times New Roman" pitchFamily="18" charset="0"/>
              </a:rPr>
              <a:t>。</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②断开开关</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1</a:t>
            </a:r>
            <a:r>
              <a:rPr lang="zh-CN" altLang="en-US" sz="2200" b="1" smtClean="0">
                <a:solidFill>
                  <a:srgbClr val="000099"/>
                </a:solidFill>
                <a:latin typeface="Times New Roman" pitchFamily="18" charset="0"/>
                <a:ea typeface="楷体" pitchFamily="49" charset="-122"/>
                <a:cs typeface="Times New Roman" pitchFamily="18" charset="0"/>
              </a:rPr>
              <a:t>，闭合开关</a:t>
            </a:r>
            <a:r>
              <a:rPr lang="en-US" altLang="zh-CN" sz="2200" b="1" smtClean="0">
                <a:solidFill>
                  <a:srgbClr val="000099"/>
                </a:solidFill>
                <a:latin typeface="Times New Roman" pitchFamily="18" charset="0"/>
                <a:ea typeface="楷体" pitchFamily="49" charset="-122"/>
                <a:cs typeface="Times New Roman" pitchFamily="18" charset="0"/>
              </a:rPr>
              <a:t>S</a:t>
            </a:r>
            <a:r>
              <a:rPr lang="zh-CN" altLang="en-US" sz="2200" b="1" smtClean="0">
                <a:solidFill>
                  <a:srgbClr val="000099"/>
                </a:solidFill>
                <a:latin typeface="Times New Roman" pitchFamily="18" charset="0"/>
                <a:ea typeface="楷体" pitchFamily="49" charset="-122"/>
                <a:cs typeface="Times New Roman" pitchFamily="18" charset="0"/>
              </a:rPr>
              <a:t>、</a:t>
            </a:r>
            <a:r>
              <a:rPr lang="en-US" altLang="zh-CN" sz="2200" b="1" smtClean="0">
                <a:solidFill>
                  <a:srgbClr val="000099"/>
                </a:solidFill>
                <a:latin typeface="Times New Roman" pitchFamily="18" charset="0"/>
                <a:ea typeface="楷体" pitchFamily="49" charset="-122"/>
                <a:cs typeface="Times New Roman" pitchFamily="18" charset="0"/>
              </a:rPr>
              <a:t>S</a:t>
            </a:r>
            <a:r>
              <a:rPr lang="en-US" altLang="zh-CN" sz="2200" b="1" baseline="-25000" smtClean="0">
                <a:solidFill>
                  <a:srgbClr val="000099"/>
                </a:solidFill>
                <a:latin typeface="Times New Roman" pitchFamily="18" charset="0"/>
                <a:ea typeface="楷体" pitchFamily="49" charset="-122"/>
                <a:cs typeface="Times New Roman" pitchFamily="18" charset="0"/>
              </a:rPr>
              <a:t>2</a:t>
            </a:r>
            <a:r>
              <a:rPr lang="zh-CN" altLang="en-US" sz="2200" b="1" smtClean="0">
                <a:solidFill>
                  <a:srgbClr val="000099"/>
                </a:solidFill>
                <a:latin typeface="Times New Roman" pitchFamily="18" charset="0"/>
                <a:ea typeface="楷体" pitchFamily="49" charset="-122"/>
                <a:cs typeface="Times New Roman" pitchFamily="18" charset="0"/>
              </a:rPr>
              <a:t>，保持滑动变阻器滑片的位置不变，读出电流表示数为</a:t>
            </a:r>
            <a:r>
              <a:rPr lang="en-US" altLang="zh-CN" sz="2200" b="1" smtClean="0">
                <a:solidFill>
                  <a:srgbClr val="000099"/>
                </a:solidFill>
                <a:latin typeface="Times New Roman" pitchFamily="18" charset="0"/>
                <a:ea typeface="楷体" pitchFamily="49" charset="-122"/>
                <a:cs typeface="Times New Roman" pitchFamily="18" charset="0"/>
              </a:rPr>
              <a:t>I</a:t>
            </a:r>
            <a:r>
              <a:rPr lang="zh-CN" altLang="en-US" sz="2200" b="1" smtClean="0">
                <a:solidFill>
                  <a:srgbClr val="000099"/>
                </a:solidFill>
                <a:latin typeface="Times New Roman" pitchFamily="18" charset="0"/>
                <a:ea typeface="楷体" pitchFamily="49" charset="-122"/>
                <a:cs typeface="Times New Roman" pitchFamily="18" charset="0"/>
              </a:rPr>
              <a:t>。</a:t>
            </a:r>
            <a:br>
              <a:rPr lang="zh-CN" altLang="en-US" sz="2200" b="1" smtClean="0">
                <a:solidFill>
                  <a:srgbClr val="000099"/>
                </a:solidFill>
                <a:latin typeface="Times New Roman" pitchFamily="18" charset="0"/>
                <a:ea typeface="楷体" pitchFamily="49" charset="-122"/>
                <a:cs typeface="Times New Roman" pitchFamily="18" charset="0"/>
              </a:rPr>
            </a:br>
            <a:r>
              <a:rPr lang="zh-CN" altLang="en-US" sz="2200" b="1" smtClean="0">
                <a:solidFill>
                  <a:srgbClr val="000099"/>
                </a:solidFill>
                <a:latin typeface="Times New Roman" pitchFamily="18" charset="0"/>
                <a:ea typeface="楷体" pitchFamily="49" charset="-122"/>
                <a:cs typeface="Times New Roman" pitchFamily="18" charset="0"/>
              </a:rPr>
              <a:t>③小灯泡的额定功率的表达式</a:t>
            </a:r>
            <a:r>
              <a:rPr lang="en-US" altLang="zh-CN" sz="2200" b="1" smtClean="0">
                <a:solidFill>
                  <a:srgbClr val="000099"/>
                </a:solidFill>
                <a:latin typeface="Times New Roman" pitchFamily="18" charset="0"/>
                <a:ea typeface="楷体" pitchFamily="49" charset="-122"/>
                <a:cs typeface="Times New Roman" pitchFamily="18" charset="0"/>
              </a:rPr>
              <a:t>P</a:t>
            </a:r>
            <a:r>
              <a:rPr lang="en-US" altLang="zh-CN" sz="2200" b="1" baseline="-25000" smtClean="0">
                <a:solidFill>
                  <a:srgbClr val="000099"/>
                </a:solidFill>
                <a:latin typeface="Times New Roman" pitchFamily="18" charset="0"/>
                <a:ea typeface="楷体" pitchFamily="49" charset="-122"/>
                <a:cs typeface="Times New Roman" pitchFamily="18" charset="0"/>
              </a:rPr>
              <a:t>L</a:t>
            </a:r>
            <a:r>
              <a:rPr lang="zh-CN" altLang="en-US" sz="2200" b="1" baseline="-25000" smtClean="0">
                <a:solidFill>
                  <a:srgbClr val="000099"/>
                </a:solidFill>
                <a:latin typeface="Times New Roman" pitchFamily="18" charset="0"/>
                <a:ea typeface="楷体" pitchFamily="49" charset="-122"/>
                <a:cs typeface="Times New Roman" pitchFamily="18" charset="0"/>
              </a:rPr>
              <a:t>额</a:t>
            </a:r>
            <a:r>
              <a:rPr lang="en-US" altLang="zh-CN" sz="2200" b="1" smtClean="0">
                <a:solidFill>
                  <a:srgbClr val="000099"/>
                </a:solidFill>
                <a:latin typeface="Times New Roman" pitchFamily="18" charset="0"/>
                <a:ea typeface="楷体" pitchFamily="49" charset="-122"/>
                <a:cs typeface="Times New Roman" pitchFamily="18" charset="0"/>
              </a:rPr>
              <a:t>=________</a:t>
            </a:r>
            <a:r>
              <a:rPr lang="zh-CN" altLang="en-US" sz="2200" b="1" smtClean="0">
                <a:solidFill>
                  <a:srgbClr val="000099"/>
                </a:solidFill>
                <a:latin typeface="Times New Roman" pitchFamily="18" charset="0"/>
                <a:ea typeface="楷体" pitchFamily="49" charset="-122"/>
                <a:cs typeface="Times New Roman" pitchFamily="18" charset="0"/>
              </a:rPr>
              <a:t>。（用已知量和直接测出量表示）</a:t>
            </a:r>
          </a:p>
        </p:txBody>
      </p:sp>
      <p:sp>
        <p:nvSpPr>
          <p:cNvPr id="8" name="TextBox 7"/>
          <p:cNvSpPr txBox="1"/>
          <p:nvPr/>
        </p:nvSpPr>
        <p:spPr>
          <a:xfrm>
            <a:off x="5867400" y="4191000"/>
            <a:ext cx="2971800" cy="1200329"/>
          </a:xfrm>
          <a:prstGeom prst="rect">
            <a:avLst/>
          </a:prstGeom>
          <a:noFill/>
        </p:spPr>
        <p:txBody>
          <a:bodyPr wrap="square" rtlCol="0">
            <a:spAutoFit/>
          </a:bodyPr>
          <a:lstStyle/>
          <a:p>
            <a:r>
              <a:rPr lang="zh-CN" altLang="en-US" sz="2400" b="1" smtClean="0">
                <a:solidFill>
                  <a:srgbClr val="FF0000"/>
                </a:solidFill>
                <a:latin typeface="楷体" pitchFamily="49" charset="-122"/>
                <a:ea typeface="楷体" pitchFamily="49" charset="-122"/>
              </a:rPr>
              <a:t>答案：</a:t>
            </a:r>
            <a:endParaRPr lang="en-US" altLang="zh-CN" sz="2400" b="1" smtClean="0">
              <a:solidFill>
                <a:srgbClr val="FF0000"/>
              </a:solidFill>
              <a:latin typeface="楷体" panose="02010609060101010101" pitchFamily="49" charset="-122"/>
              <a:ea typeface="楷体" panose="02010609060101010101" pitchFamily="49" charset="-122"/>
            </a:endParaRPr>
          </a:p>
          <a:p>
            <a:r>
              <a:rPr lang="en-US" sz="2400" b="1" smtClean="0">
                <a:solidFill>
                  <a:srgbClr val="FF0000"/>
                </a:solidFill>
              </a:rPr>
              <a:t>①0.5；</a:t>
            </a:r>
          </a:p>
          <a:p>
            <a:r>
              <a:rPr lang="en-US" sz="2400" b="1" smtClean="0">
                <a:solidFill>
                  <a:srgbClr val="FF0000"/>
                </a:solidFill>
              </a:rPr>
              <a:t>③2.5V×（I-0.5A）</a:t>
            </a:r>
            <a:endParaRPr lang="zh-CN" altLang="en-US" sz="2400" b="1">
              <a:solidFill>
                <a:srgbClr val="FF0000"/>
              </a:solidFill>
              <a:latin typeface="楷体" pitchFamily="49" charset="-122"/>
              <a:ea typeface="楷体" pitchFamily="49" charset="-122"/>
            </a:endParaRPr>
          </a:p>
        </p:txBody>
      </p:sp>
      <p:pic>
        <p:nvPicPr>
          <p:cNvPr id="52226" name="Picture 2" descr="D:\我的文档\Pictures\118.png"/>
          <p:cNvPicPr>
            <a:picLocks noChangeAspect="1" noChangeArrowheads="1"/>
          </p:cNvPicPr>
          <p:nvPr/>
        </p:nvPicPr>
        <p:blipFill>
          <a:blip r:embed="rId2"/>
          <a:stretch>
            <a:fillRect/>
          </a:stretch>
        </p:blipFill>
        <p:spPr bwMode="auto">
          <a:xfrm>
            <a:off x="5486400" y="990600"/>
            <a:ext cx="3005385" cy="2438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15962"/>
          </a:xfrm>
        </p:spPr>
        <p:style>
          <a:lnRef idx="0">
            <a:schemeClr val="accent2"/>
          </a:lnRef>
          <a:fillRef idx="3">
            <a:schemeClr val="accent2"/>
          </a:fillRef>
          <a:effectRef idx="3">
            <a:schemeClr val="accent2"/>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楷体" pitchFamily="49" charset="-122"/>
                <a:ea typeface="楷体" pitchFamily="49" charset="-122"/>
              </a:rPr>
              <a:t>本课小结</a:t>
            </a:r>
            <a:endParaRPr lang="zh-CN" altLang="en-US"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楷体" panose="02010609060101010101" pitchFamily="49" charset="-122"/>
              <a:ea typeface="楷体" panose="02010609060101010101" pitchFamily="49" charset="-122"/>
            </a:endParaRPr>
          </a:p>
        </p:txBody>
      </p:sp>
      <p:pic>
        <p:nvPicPr>
          <p:cNvPr id="41986" name="Picture 2" descr="D:\我的文档\Pictures\115.png"/>
          <p:cNvPicPr>
            <a:picLocks noChangeAspect="1" noChangeArrowheads="1"/>
          </p:cNvPicPr>
          <p:nvPr/>
        </p:nvPicPr>
        <p:blipFill>
          <a:blip r:embed="rId2"/>
          <a:stretch>
            <a:fillRect/>
          </a:stretch>
        </p:blipFill>
        <p:spPr bwMode="auto">
          <a:xfrm>
            <a:off x="228600" y="1752600"/>
            <a:ext cx="8354712" cy="3581400"/>
          </a:xfrm>
          <a:prstGeom prst="rect">
            <a:avLst/>
          </a:prstGeom>
          <a:noFill/>
        </p:spPr>
      </p:pic>
      <p:pic>
        <p:nvPicPr>
          <p:cNvPr id="41987" name="New picture" hidden="1"/>
          <p:cNvPicPr/>
          <p:nvPr/>
        </p:nvPicPr>
        <p:blipFill>
          <a:blip r:embed="rId3"/>
          <a:stretch>
            <a:fillRect/>
          </a:stretch>
        </p:blipFill>
        <p:spPr>
          <a:xfrm>
            <a:off x="10566400" y="10490200"/>
            <a:ext cx="381000" cy="457200"/>
          </a:xfrm>
          <a:prstGeom prst="cube">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D:\我的文档\Pictures\111.png"/>
          <p:cNvPicPr>
            <a:picLocks noChangeAspect="1" noChangeArrowheads="1"/>
          </p:cNvPicPr>
          <p:nvPr/>
        </p:nvPicPr>
        <p:blipFill>
          <a:blip r:embed="rId2"/>
          <a:stretch>
            <a:fillRect/>
          </a:stretch>
        </p:blipFill>
        <p:spPr bwMode="auto">
          <a:xfrm>
            <a:off x="228600" y="457200"/>
            <a:ext cx="8517718" cy="5783998"/>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457200" y="274638"/>
            <a:ext cx="8229600" cy="1096962"/>
          </a:xfrm>
        </p:spPr>
        <p:txBody>
          <a:bodyPr/>
          <a:lstStyle/>
          <a:p>
            <a:pPr algn="l"/>
            <a:r>
              <a:rPr lang="zh-CN" altLang="en-US" sz="4000" b="1" smtClean="0">
                <a:latin typeface="Times New Roman" pitchFamily="18" charset="0"/>
                <a:ea typeface="楷体" pitchFamily="49" charset="-122"/>
                <a:cs typeface="Times New Roman" pitchFamily="18" charset="0"/>
              </a:rPr>
              <a:t>三、特殊法测电功率</a:t>
            </a:r>
          </a:p>
        </p:txBody>
      </p:sp>
      <p:sp>
        <p:nvSpPr>
          <p:cNvPr id="3" name="内容占位符 2"/>
          <p:cNvSpPr>
            <a:spLocks noGrp="1"/>
          </p:cNvSpPr>
          <p:nvPr>
            <p:ph idx="1"/>
          </p:nvPr>
        </p:nvSpPr>
        <p:spPr>
          <a:xfrm>
            <a:off x="457200" y="1295400"/>
            <a:ext cx="8229600" cy="2362199"/>
          </a:xfrm>
        </p:spPr>
        <p:txBody>
          <a:bodyPr/>
          <a:lstStyle/>
          <a:p>
            <a:pPr>
              <a:buNone/>
            </a:pPr>
            <a:r>
              <a:rPr lang="zh-CN" altLang="zh-CN" b="1" smtClean="0">
                <a:solidFill>
                  <a:srgbClr val="FF0000"/>
                </a:solidFill>
                <a:latin typeface="Times New Roman" pitchFamily="18" charset="0"/>
                <a:ea typeface="楷体" pitchFamily="49" charset="-122"/>
                <a:cs typeface="Times New Roman" pitchFamily="18" charset="0"/>
              </a:rPr>
              <a:t>方法</a:t>
            </a:r>
            <a:r>
              <a:rPr lang="en-US" altLang="zh-CN" b="1" smtClean="0">
                <a:solidFill>
                  <a:srgbClr val="FF0000"/>
                </a:solidFill>
                <a:latin typeface="Times New Roman" pitchFamily="18" charset="0"/>
                <a:ea typeface="楷体" pitchFamily="49" charset="-122"/>
                <a:cs typeface="Times New Roman" pitchFamily="18" charset="0"/>
              </a:rPr>
              <a:t>1</a:t>
            </a:r>
            <a:r>
              <a:rPr lang="zh-CN" altLang="zh-CN" b="1" smtClean="0">
                <a:solidFill>
                  <a:srgbClr val="FF0000"/>
                </a:solidFill>
                <a:latin typeface="Times New Roman" pitchFamily="18" charset="0"/>
                <a:ea typeface="楷体" pitchFamily="49" charset="-122"/>
                <a:cs typeface="Times New Roman" pitchFamily="18" charset="0"/>
              </a:rPr>
              <a:t>、安阻法测电功率</a:t>
            </a:r>
            <a:r>
              <a:rPr lang="zh-CN" altLang="en-US" b="1" smtClean="0">
                <a:solidFill>
                  <a:srgbClr val="FF0000"/>
                </a:solidFill>
                <a:latin typeface="Times New Roman" pitchFamily="18" charset="0"/>
                <a:ea typeface="楷体" pitchFamily="49" charset="-122"/>
                <a:cs typeface="Times New Roman" pitchFamily="18" charset="0"/>
              </a:rPr>
              <a:t>（缺电压表）</a:t>
            </a:r>
            <a:endParaRPr lang="en-US" altLang="zh-CN" b="1" smtClean="0">
              <a:solidFill>
                <a:srgbClr val="FF0000"/>
              </a:solidFill>
              <a:latin typeface="Times New Roman" pitchFamily="18" charset="0"/>
              <a:ea typeface="楷体" panose="02010609060101010101" pitchFamily="49" charset="-122"/>
              <a:cs typeface="Times New Roman" panose="02020603050405020304" pitchFamily="18" charset="0"/>
            </a:endParaRPr>
          </a:p>
          <a:p>
            <a:r>
              <a:rPr lang="zh-CN" altLang="zh-CN" sz="2800" b="1" smtClean="0">
                <a:latin typeface="Times New Roman" pitchFamily="18" charset="0"/>
                <a:ea typeface="楷体" pitchFamily="49" charset="-122"/>
                <a:cs typeface="Times New Roman" pitchFamily="18" charset="0"/>
              </a:rPr>
              <a:t>在缺少电压表情况下，用电流表和阻值已知的定值电阻串联代替电压表，然后并联在待测电阻两端，间接测出电压，进而表达出电功率。</a:t>
            </a:r>
          </a:p>
          <a:p>
            <a:endParaRPr lang="zh-CN" altLang="en-US" b="1" smtClean="0">
              <a:latin typeface="Times New Roman" pitchFamily="18" charset="0"/>
              <a:ea typeface="楷体" panose="02010609060101010101" pitchFamily="49" charset="-122"/>
              <a:cs typeface="Times New Roman" panose="02020603050405020304" pitchFamily="18" charset="0"/>
            </a:endParaRPr>
          </a:p>
        </p:txBody>
      </p:sp>
      <p:pic>
        <p:nvPicPr>
          <p:cNvPr id="4" name="Picture 2" descr="C:\Users\Administrator\Pictures\111.png"/>
          <p:cNvPicPr>
            <a:picLocks noChangeAspect="1" noChangeArrowheads="1"/>
          </p:cNvPicPr>
          <p:nvPr/>
        </p:nvPicPr>
        <p:blipFill>
          <a:blip r:embed="rId2"/>
          <a:stretch>
            <a:fillRect/>
          </a:stretch>
        </p:blipFill>
        <p:spPr bwMode="auto">
          <a:xfrm>
            <a:off x="457200" y="4038600"/>
            <a:ext cx="4074895" cy="2134257"/>
          </a:xfrm>
          <a:prstGeom prst="rect">
            <a:avLst/>
          </a:prstGeom>
          <a:noFill/>
          <a:ln w="9525">
            <a:noFill/>
            <a:miter lim="800000"/>
          </a:ln>
        </p:spPr>
      </p:pic>
      <p:pic>
        <p:nvPicPr>
          <p:cNvPr id="5" name="Picture 3" descr="C:\Users\Administrator\Pictures\111.png"/>
          <p:cNvPicPr>
            <a:picLocks noChangeAspect="1" noChangeArrowheads="1"/>
          </p:cNvPicPr>
          <p:nvPr/>
        </p:nvPicPr>
        <p:blipFill>
          <a:blip r:embed="rId3"/>
          <a:stretch>
            <a:fillRect/>
          </a:stretch>
        </p:blipFill>
        <p:spPr bwMode="auto">
          <a:xfrm>
            <a:off x="4572000" y="4114800"/>
            <a:ext cx="4027597" cy="2057400"/>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274638"/>
            <a:ext cx="8229600" cy="715962"/>
          </a:xfrm>
        </p:spPr>
        <p:style>
          <a:lnRef idx="0">
            <a:schemeClr val="accent2"/>
          </a:lnRef>
          <a:fillRef idx="3">
            <a:schemeClr val="accent2"/>
          </a:fillRef>
          <a:effectRef idx="3">
            <a:schemeClr val="accent2"/>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anose="02010609060101010101" pitchFamily="49" charset="-122"/>
              <a:cs typeface="Times New Roman" panose="02020603050405020304" pitchFamily="18" charset="0"/>
            </a:endParaRPr>
          </a:p>
        </p:txBody>
      </p:sp>
      <p:sp>
        <p:nvSpPr>
          <p:cNvPr id="3" name="内容占位符 2"/>
          <p:cNvSpPr>
            <a:spLocks noGrp="1"/>
          </p:cNvSpPr>
          <p:nvPr>
            <p:ph idx="1"/>
          </p:nvPr>
        </p:nvSpPr>
        <p:spPr>
          <a:xfrm>
            <a:off x="457200" y="1295400"/>
            <a:ext cx="8229600" cy="4754563"/>
          </a:xfrm>
        </p:spPr>
        <p:txBody>
          <a:bodyPr/>
          <a:lstStyle/>
          <a:p>
            <a:pPr>
              <a:buFontTx/>
              <a:buNone/>
            </a:pPr>
            <a:r>
              <a:rPr lang="zh-CN" altLang="zh-CN" sz="2800" b="1" smtClean="0">
                <a:solidFill>
                  <a:srgbClr val="000099"/>
                </a:solidFill>
                <a:latin typeface="Times New Roman" pitchFamily="18" charset="0"/>
                <a:ea typeface="楷体" pitchFamily="49" charset="-122"/>
                <a:cs typeface="Times New Roman" pitchFamily="18" charset="0"/>
              </a:rPr>
              <a:t>用电流表和已知阻值的电阻测灯泡的电功率，在测量时，如图所示，将灯泡与已知阻值的电阻</a:t>
            </a:r>
            <a:r>
              <a:rPr lang="en-US" altLang="zh-CN" sz="2800" b="1" smtClean="0">
                <a:solidFill>
                  <a:srgbClr val="000099"/>
                </a:solidFill>
                <a:latin typeface="Times New Roman" pitchFamily="18" charset="0"/>
                <a:ea typeface="楷体" pitchFamily="49" charset="-122"/>
                <a:cs typeface="Times New Roman" pitchFamily="18" charset="0"/>
              </a:rPr>
              <a:t>R</a:t>
            </a:r>
            <a:r>
              <a:rPr lang="en-US" altLang="zh-CN" sz="2800" b="1" baseline="-25000" smtClean="0">
                <a:solidFill>
                  <a:srgbClr val="000099"/>
                </a:solidFill>
                <a:latin typeface="Times New Roman" pitchFamily="18" charset="0"/>
                <a:ea typeface="楷体" pitchFamily="49" charset="-122"/>
                <a:cs typeface="Times New Roman" pitchFamily="18" charset="0"/>
              </a:rPr>
              <a:t>0</a:t>
            </a:r>
            <a:r>
              <a:rPr lang="zh-CN" altLang="zh-CN" sz="2800" b="1" smtClean="0">
                <a:solidFill>
                  <a:srgbClr val="000099"/>
                </a:solidFill>
                <a:latin typeface="Times New Roman" pitchFamily="18" charset="0"/>
                <a:ea typeface="楷体" pitchFamily="49" charset="-122"/>
                <a:cs typeface="Times New Roman" pitchFamily="18" charset="0"/>
              </a:rPr>
              <a:t>并联，用电流表</a:t>
            </a:r>
            <a:r>
              <a:rPr lang="en-US" altLang="zh-CN" sz="2800" b="1" smtClean="0">
                <a:solidFill>
                  <a:srgbClr val="000099"/>
                </a:solidFill>
                <a:latin typeface="Times New Roman" pitchFamily="18" charset="0"/>
                <a:ea typeface="楷体" pitchFamily="49" charset="-122"/>
                <a:cs typeface="Times New Roman" pitchFamily="18" charset="0"/>
              </a:rPr>
              <a:t>A</a:t>
            </a:r>
            <a:r>
              <a:rPr lang="en-US" altLang="zh-CN" sz="2800" b="1" baseline="-25000" smtClean="0">
                <a:solidFill>
                  <a:srgbClr val="000099"/>
                </a:solidFill>
                <a:latin typeface="Times New Roman" pitchFamily="18" charset="0"/>
                <a:ea typeface="楷体" pitchFamily="49" charset="-122"/>
                <a:cs typeface="Times New Roman" pitchFamily="18" charset="0"/>
              </a:rPr>
              <a:t>1</a:t>
            </a:r>
            <a:r>
              <a:rPr lang="zh-CN" altLang="zh-CN" sz="2800" b="1" smtClean="0">
                <a:solidFill>
                  <a:srgbClr val="000099"/>
                </a:solidFill>
                <a:latin typeface="Times New Roman" pitchFamily="18" charset="0"/>
                <a:ea typeface="楷体" pitchFamily="49" charset="-122"/>
                <a:cs typeface="Times New Roman" pitchFamily="18" charset="0"/>
              </a:rPr>
              <a:t>测出通过</a:t>
            </a:r>
            <a:r>
              <a:rPr lang="en-US" altLang="zh-CN" sz="2800" b="1" smtClean="0">
                <a:solidFill>
                  <a:srgbClr val="000099"/>
                </a:solidFill>
                <a:latin typeface="Times New Roman" pitchFamily="18" charset="0"/>
                <a:ea typeface="楷体" pitchFamily="49" charset="-122"/>
                <a:cs typeface="Times New Roman" pitchFamily="18" charset="0"/>
              </a:rPr>
              <a:t>R</a:t>
            </a:r>
            <a:r>
              <a:rPr lang="en-US" altLang="zh-CN" sz="2800" b="1" baseline="-25000" smtClean="0">
                <a:solidFill>
                  <a:srgbClr val="000099"/>
                </a:solidFill>
                <a:latin typeface="Times New Roman" pitchFamily="18" charset="0"/>
                <a:ea typeface="楷体" pitchFamily="49" charset="-122"/>
                <a:cs typeface="Times New Roman" pitchFamily="18" charset="0"/>
              </a:rPr>
              <a:t>0</a:t>
            </a:r>
            <a:r>
              <a:rPr lang="zh-CN" altLang="zh-CN" sz="2800" b="1" smtClean="0">
                <a:solidFill>
                  <a:srgbClr val="000099"/>
                </a:solidFill>
                <a:latin typeface="Times New Roman" pitchFamily="18" charset="0"/>
                <a:ea typeface="楷体" pitchFamily="49" charset="-122"/>
                <a:cs typeface="Times New Roman" pitchFamily="18" charset="0"/>
              </a:rPr>
              <a:t>的电流</a:t>
            </a:r>
            <a:r>
              <a:rPr lang="en-US" altLang="zh-CN" sz="2800" b="1" smtClean="0">
                <a:solidFill>
                  <a:srgbClr val="000099"/>
                </a:solidFill>
                <a:latin typeface="Times New Roman" pitchFamily="18" charset="0"/>
                <a:ea typeface="楷体" pitchFamily="49" charset="-122"/>
                <a:cs typeface="Times New Roman" pitchFamily="18" charset="0"/>
              </a:rPr>
              <a:t>I</a:t>
            </a:r>
            <a:r>
              <a:rPr lang="en-US" altLang="zh-CN" sz="2800" b="1" baseline="-25000" smtClean="0">
                <a:solidFill>
                  <a:srgbClr val="000099"/>
                </a:solidFill>
                <a:latin typeface="Times New Roman" pitchFamily="18" charset="0"/>
                <a:ea typeface="楷体" pitchFamily="49" charset="-122"/>
                <a:cs typeface="Times New Roman" pitchFamily="18" charset="0"/>
              </a:rPr>
              <a:t>1</a:t>
            </a:r>
            <a:r>
              <a:rPr lang="zh-CN" altLang="zh-CN" sz="2800" b="1" smtClean="0">
                <a:solidFill>
                  <a:srgbClr val="000099"/>
                </a:solidFill>
                <a:latin typeface="Times New Roman" pitchFamily="18" charset="0"/>
                <a:ea typeface="楷体" pitchFamily="49" charset="-122"/>
                <a:cs typeface="Times New Roman" pitchFamily="18" charset="0"/>
              </a:rPr>
              <a:t>，用电流表</a:t>
            </a:r>
            <a:r>
              <a:rPr lang="en-US" altLang="zh-CN" sz="2800" b="1" smtClean="0">
                <a:solidFill>
                  <a:srgbClr val="000099"/>
                </a:solidFill>
                <a:latin typeface="Times New Roman" pitchFamily="18" charset="0"/>
                <a:ea typeface="楷体" pitchFamily="49" charset="-122"/>
                <a:cs typeface="Times New Roman" pitchFamily="18" charset="0"/>
              </a:rPr>
              <a:t>A</a:t>
            </a:r>
            <a:r>
              <a:rPr lang="en-US" altLang="zh-CN" sz="2800" b="1" baseline="-25000" smtClean="0">
                <a:solidFill>
                  <a:srgbClr val="000099"/>
                </a:solidFill>
                <a:latin typeface="Times New Roman" pitchFamily="18" charset="0"/>
                <a:ea typeface="楷体" pitchFamily="49" charset="-122"/>
                <a:cs typeface="Times New Roman" pitchFamily="18" charset="0"/>
              </a:rPr>
              <a:t>2</a:t>
            </a:r>
            <a:r>
              <a:rPr lang="zh-CN" altLang="zh-CN" sz="2800" b="1" smtClean="0">
                <a:solidFill>
                  <a:srgbClr val="000099"/>
                </a:solidFill>
                <a:latin typeface="Times New Roman" pitchFamily="18" charset="0"/>
                <a:ea typeface="楷体" pitchFamily="49" charset="-122"/>
                <a:cs typeface="Times New Roman" pitchFamily="18" charset="0"/>
              </a:rPr>
              <a:t>测出通过灯泡</a:t>
            </a:r>
            <a:r>
              <a:rPr lang="en-US" altLang="zh-CN" sz="2800" b="1" smtClean="0">
                <a:solidFill>
                  <a:srgbClr val="000099"/>
                </a:solidFill>
                <a:latin typeface="Times New Roman" pitchFamily="18" charset="0"/>
                <a:ea typeface="楷体" pitchFamily="49" charset="-122"/>
                <a:cs typeface="Times New Roman" pitchFamily="18" charset="0"/>
              </a:rPr>
              <a:t>L</a:t>
            </a:r>
            <a:r>
              <a:rPr lang="zh-CN" altLang="zh-CN" sz="2800" b="1" smtClean="0">
                <a:solidFill>
                  <a:srgbClr val="000099"/>
                </a:solidFill>
                <a:latin typeface="Times New Roman" pitchFamily="18" charset="0"/>
                <a:ea typeface="楷体" pitchFamily="49" charset="-122"/>
                <a:cs typeface="Times New Roman" pitchFamily="18" charset="0"/>
              </a:rPr>
              <a:t>的电流</a:t>
            </a:r>
            <a:r>
              <a:rPr lang="en-US" altLang="zh-CN" sz="2800" b="1" smtClean="0">
                <a:solidFill>
                  <a:srgbClr val="000099"/>
                </a:solidFill>
                <a:latin typeface="Times New Roman" pitchFamily="18" charset="0"/>
                <a:ea typeface="楷体" pitchFamily="49" charset="-122"/>
                <a:cs typeface="Times New Roman" pitchFamily="18" charset="0"/>
              </a:rPr>
              <a:t>I</a:t>
            </a:r>
            <a:r>
              <a:rPr lang="en-US" altLang="zh-CN" sz="2800" b="1" baseline="-25000" smtClean="0">
                <a:solidFill>
                  <a:srgbClr val="000099"/>
                </a:solidFill>
                <a:latin typeface="Times New Roman" pitchFamily="18" charset="0"/>
                <a:ea typeface="楷体" pitchFamily="49" charset="-122"/>
                <a:cs typeface="Times New Roman" pitchFamily="18" charset="0"/>
              </a:rPr>
              <a:t>2</a:t>
            </a:r>
            <a:r>
              <a:rPr lang="zh-CN" altLang="zh-CN" sz="2800" b="1" smtClean="0">
                <a:solidFill>
                  <a:srgbClr val="000099"/>
                </a:solidFill>
                <a:latin typeface="Times New Roman" pitchFamily="18" charset="0"/>
                <a:ea typeface="楷体" pitchFamily="49" charset="-122"/>
                <a:cs typeface="Times New Roman" pitchFamily="18" charset="0"/>
              </a:rPr>
              <a:t>，</a:t>
            </a:r>
            <a:r>
              <a:rPr lang="en-US" altLang="zh-CN" sz="2800" b="1" smtClean="0">
                <a:solidFill>
                  <a:srgbClr val="000099"/>
                </a:solidFill>
                <a:latin typeface="Times New Roman" pitchFamily="18" charset="0"/>
                <a:ea typeface="楷体" pitchFamily="49" charset="-122"/>
                <a:cs typeface="Times New Roman" pitchFamily="18" charset="0"/>
              </a:rPr>
              <a:t>R</a:t>
            </a:r>
            <a:r>
              <a:rPr lang="en-US" altLang="zh-CN" sz="2800" b="1" baseline="-25000" smtClean="0">
                <a:solidFill>
                  <a:srgbClr val="000099"/>
                </a:solidFill>
                <a:latin typeface="Times New Roman" pitchFamily="18" charset="0"/>
                <a:ea typeface="楷体" pitchFamily="49" charset="-122"/>
                <a:cs typeface="Times New Roman" pitchFamily="18" charset="0"/>
              </a:rPr>
              <a:t>0</a:t>
            </a:r>
            <a:r>
              <a:rPr lang="zh-CN" altLang="zh-CN" sz="2800" b="1" smtClean="0">
                <a:solidFill>
                  <a:srgbClr val="000099"/>
                </a:solidFill>
                <a:latin typeface="Times New Roman" pitchFamily="18" charset="0"/>
                <a:ea typeface="楷体" pitchFamily="49" charset="-122"/>
                <a:cs typeface="Times New Roman" pitchFamily="18" charset="0"/>
              </a:rPr>
              <a:t>两端电压的表达式</a:t>
            </a:r>
            <a:r>
              <a:rPr lang="en-US" altLang="zh-CN" sz="2800" b="1" smtClean="0">
                <a:solidFill>
                  <a:srgbClr val="000099"/>
                </a:solidFill>
                <a:latin typeface="Times New Roman" pitchFamily="18" charset="0"/>
                <a:ea typeface="楷体" pitchFamily="49" charset="-122"/>
                <a:cs typeface="Times New Roman" pitchFamily="18" charset="0"/>
              </a:rPr>
              <a:t>U=______</a:t>
            </a:r>
            <a:r>
              <a:rPr lang="zh-CN" altLang="zh-CN" sz="2800" b="1" smtClean="0">
                <a:solidFill>
                  <a:srgbClr val="000099"/>
                </a:solidFill>
                <a:latin typeface="Times New Roman" pitchFamily="18" charset="0"/>
                <a:ea typeface="楷体" pitchFamily="49" charset="-122"/>
                <a:cs typeface="Times New Roman" pitchFamily="18" charset="0"/>
              </a:rPr>
              <a:t>，灯泡电功率的表达式</a:t>
            </a:r>
            <a:r>
              <a:rPr lang="en-US" altLang="zh-CN" sz="2800" b="1" smtClean="0">
                <a:solidFill>
                  <a:srgbClr val="000099"/>
                </a:solidFill>
                <a:latin typeface="Times New Roman" pitchFamily="18" charset="0"/>
                <a:ea typeface="楷体" pitchFamily="49" charset="-122"/>
                <a:cs typeface="Times New Roman" pitchFamily="18" charset="0"/>
              </a:rPr>
              <a:t>P=______</a:t>
            </a:r>
            <a:r>
              <a:rPr lang="zh-CN" altLang="zh-CN" sz="2800" b="1" smtClean="0">
                <a:solidFill>
                  <a:srgbClr val="000099"/>
                </a:solidFill>
                <a:latin typeface="Times New Roman" pitchFamily="18" charset="0"/>
                <a:ea typeface="楷体" pitchFamily="49" charset="-122"/>
                <a:cs typeface="Times New Roman" pitchFamily="18" charset="0"/>
              </a:rPr>
              <a:t>。</a:t>
            </a:r>
            <a:endParaRPr lang="en-US" altLang="zh-CN" sz="2800" b="1" smtClean="0">
              <a:solidFill>
                <a:srgbClr val="000099"/>
              </a:solidFill>
              <a:latin typeface="Times New Roman" pitchFamily="18" charset="0"/>
              <a:ea typeface="楷体" panose="02010609060101010101" pitchFamily="49" charset="-122"/>
              <a:cs typeface="Times New Roman" panose="02020603050405020304" pitchFamily="18" charset="0"/>
            </a:endParaRPr>
          </a:p>
          <a:p>
            <a:pPr>
              <a:buFontTx/>
              <a:buNone/>
            </a:pPr>
            <a:r>
              <a:rPr lang="zh-CN" altLang="zh-CN" sz="2800" b="1" smtClean="0">
                <a:solidFill>
                  <a:srgbClr val="FF0000"/>
                </a:solidFill>
                <a:latin typeface="Times New Roman" pitchFamily="18" charset="0"/>
                <a:ea typeface="楷体" pitchFamily="49" charset="-122"/>
                <a:cs typeface="Times New Roman" pitchFamily="18" charset="0"/>
              </a:rPr>
              <a:t>答案：</a:t>
            </a:r>
            <a:r>
              <a:rPr lang="en-US" altLang="zh-CN" sz="2800" b="1" smtClean="0">
                <a:solidFill>
                  <a:srgbClr val="FF0000"/>
                </a:solidFill>
                <a:latin typeface="Times New Roman" pitchFamily="18" charset="0"/>
                <a:ea typeface="楷体" pitchFamily="49" charset="-122"/>
                <a:cs typeface="Times New Roman" pitchFamily="18" charset="0"/>
              </a:rPr>
              <a:t>I</a:t>
            </a:r>
            <a:r>
              <a:rPr lang="en-US" altLang="zh-CN" sz="2800" b="1" baseline="-25000" smtClean="0">
                <a:solidFill>
                  <a:srgbClr val="FF0000"/>
                </a:solidFill>
                <a:latin typeface="Times New Roman" pitchFamily="18" charset="0"/>
                <a:ea typeface="楷体" pitchFamily="49" charset="-122"/>
                <a:cs typeface="Times New Roman" pitchFamily="18" charset="0"/>
              </a:rPr>
              <a:t>1</a:t>
            </a:r>
            <a:r>
              <a:rPr lang="en-US" altLang="zh-CN" sz="2800" b="1" smtClean="0">
                <a:solidFill>
                  <a:srgbClr val="FF0000"/>
                </a:solidFill>
                <a:latin typeface="Times New Roman" pitchFamily="18" charset="0"/>
                <a:ea typeface="楷体" pitchFamily="49" charset="-122"/>
                <a:cs typeface="Times New Roman" pitchFamily="18" charset="0"/>
              </a:rPr>
              <a:t>R</a:t>
            </a:r>
            <a:r>
              <a:rPr lang="en-US" altLang="zh-CN" sz="2800" b="1" baseline="-25000" smtClean="0">
                <a:solidFill>
                  <a:srgbClr val="FF0000"/>
                </a:solidFill>
                <a:latin typeface="Times New Roman" pitchFamily="18" charset="0"/>
                <a:ea typeface="楷体" pitchFamily="49" charset="-122"/>
                <a:cs typeface="Times New Roman" pitchFamily="18" charset="0"/>
              </a:rPr>
              <a:t>0</a:t>
            </a:r>
            <a:r>
              <a:rPr lang="zh-CN" altLang="zh-CN" sz="2800" b="1" smtClean="0">
                <a:solidFill>
                  <a:srgbClr val="FF0000"/>
                </a:solidFill>
                <a:latin typeface="Times New Roman" pitchFamily="18" charset="0"/>
                <a:ea typeface="楷体" pitchFamily="49" charset="-122"/>
                <a:cs typeface="Times New Roman" pitchFamily="18" charset="0"/>
              </a:rPr>
              <a:t>；</a:t>
            </a:r>
            <a:r>
              <a:rPr lang="en-US" altLang="zh-CN" sz="2800" b="1" smtClean="0">
                <a:solidFill>
                  <a:srgbClr val="FF0000"/>
                </a:solidFill>
                <a:latin typeface="Times New Roman" pitchFamily="18" charset="0"/>
                <a:ea typeface="楷体" pitchFamily="49" charset="-122"/>
                <a:cs typeface="Times New Roman" pitchFamily="18" charset="0"/>
              </a:rPr>
              <a:t>I</a:t>
            </a:r>
            <a:r>
              <a:rPr lang="en-US" altLang="zh-CN" sz="2800" b="1" baseline="-25000" smtClean="0">
                <a:solidFill>
                  <a:srgbClr val="FF0000"/>
                </a:solidFill>
                <a:latin typeface="Times New Roman" pitchFamily="18" charset="0"/>
                <a:ea typeface="楷体" pitchFamily="49" charset="-122"/>
                <a:cs typeface="Times New Roman" pitchFamily="18" charset="0"/>
              </a:rPr>
              <a:t>1</a:t>
            </a:r>
            <a:r>
              <a:rPr lang="en-US" altLang="zh-CN" sz="2800" b="1" smtClean="0">
                <a:solidFill>
                  <a:srgbClr val="FF0000"/>
                </a:solidFill>
                <a:latin typeface="Times New Roman" pitchFamily="18" charset="0"/>
                <a:ea typeface="楷体" pitchFamily="49" charset="-122"/>
                <a:cs typeface="Times New Roman" pitchFamily="18" charset="0"/>
              </a:rPr>
              <a:t>I</a:t>
            </a:r>
            <a:r>
              <a:rPr lang="en-US" altLang="zh-CN" sz="2800" b="1" baseline="-25000" smtClean="0">
                <a:solidFill>
                  <a:srgbClr val="FF0000"/>
                </a:solidFill>
                <a:latin typeface="Times New Roman" pitchFamily="18" charset="0"/>
                <a:ea typeface="楷体" pitchFamily="49" charset="-122"/>
                <a:cs typeface="Times New Roman" pitchFamily="18" charset="0"/>
              </a:rPr>
              <a:t>2</a:t>
            </a:r>
            <a:r>
              <a:rPr lang="en-US" altLang="zh-CN" sz="2800" b="1" smtClean="0">
                <a:solidFill>
                  <a:srgbClr val="FF0000"/>
                </a:solidFill>
                <a:latin typeface="Times New Roman" pitchFamily="18" charset="0"/>
                <a:ea typeface="楷体" pitchFamily="49" charset="-122"/>
                <a:cs typeface="Times New Roman" pitchFamily="18" charset="0"/>
              </a:rPr>
              <a:t>R</a:t>
            </a:r>
            <a:r>
              <a:rPr lang="en-US" altLang="zh-CN" sz="2800" b="1" baseline="-25000" smtClean="0">
                <a:solidFill>
                  <a:srgbClr val="FF0000"/>
                </a:solidFill>
                <a:latin typeface="Times New Roman" pitchFamily="18" charset="0"/>
                <a:ea typeface="楷体" pitchFamily="49" charset="-122"/>
                <a:cs typeface="Times New Roman" pitchFamily="18" charset="0"/>
              </a:rPr>
              <a:t>0</a:t>
            </a:r>
            <a:endParaRPr lang="zh-CN" altLang="zh-CN" sz="2800" b="1" smtClean="0">
              <a:solidFill>
                <a:srgbClr val="FF0000"/>
              </a:solidFill>
              <a:latin typeface="Times New Roman" pitchFamily="18" charset="0"/>
              <a:ea typeface="楷体" panose="02010609060101010101" pitchFamily="49" charset="-122"/>
              <a:cs typeface="Times New Roman" panose="02020603050405020304" pitchFamily="18" charset="0"/>
            </a:endParaRPr>
          </a:p>
          <a:p>
            <a:pPr>
              <a:buFontTx/>
              <a:buNone/>
            </a:pPr>
            <a:endParaRPr lang="zh-CN" altLang="en-US" sz="2800" b="1" smtClean="0">
              <a:latin typeface="Times New Roman" pitchFamily="18" charset="0"/>
              <a:ea typeface="楷体" panose="02010609060101010101" pitchFamily="49" charset="-122"/>
              <a:cs typeface="Times New Roman" panose="02020603050405020304" pitchFamily="18" charset="0"/>
            </a:endParaRPr>
          </a:p>
        </p:txBody>
      </p:sp>
      <p:pic>
        <p:nvPicPr>
          <p:cNvPr id="39937" name="Picture 1" descr="D:\我的文档\Pictures\113 - 副本.png"/>
          <p:cNvPicPr>
            <a:picLocks noChangeAspect="1" noChangeArrowheads="1"/>
          </p:cNvPicPr>
          <p:nvPr/>
        </p:nvPicPr>
        <p:blipFill>
          <a:blip r:embed="rId2"/>
          <a:stretch>
            <a:fillRect/>
          </a:stretch>
        </p:blipFill>
        <p:spPr bwMode="auto">
          <a:xfrm>
            <a:off x="5105400" y="3581400"/>
            <a:ext cx="3124200" cy="254535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a:xfrm>
            <a:off x="457200" y="274638"/>
            <a:ext cx="8229600" cy="868362"/>
          </a:xfrm>
        </p:spPr>
        <p:txBody>
          <a:bodyPr/>
          <a:lstStyle/>
          <a:p>
            <a:pPr algn="l"/>
            <a:r>
              <a:rPr lang="zh-CN" altLang="zh-CN" sz="3600" b="1" smtClean="0">
                <a:solidFill>
                  <a:srgbClr val="FF0000"/>
                </a:solidFill>
                <a:latin typeface="Times New Roman" pitchFamily="18" charset="0"/>
                <a:ea typeface="楷体" pitchFamily="49" charset="-122"/>
                <a:cs typeface="Times New Roman" pitchFamily="18" charset="0"/>
              </a:rPr>
              <a:t>方法</a:t>
            </a:r>
            <a:r>
              <a:rPr lang="en-US" altLang="zh-CN" sz="3600" b="1" smtClean="0">
                <a:solidFill>
                  <a:srgbClr val="FF0000"/>
                </a:solidFill>
                <a:latin typeface="Times New Roman" pitchFamily="18" charset="0"/>
                <a:ea typeface="楷体" pitchFamily="49" charset="-122"/>
                <a:cs typeface="Times New Roman" pitchFamily="18" charset="0"/>
              </a:rPr>
              <a:t>2</a:t>
            </a:r>
            <a:r>
              <a:rPr lang="zh-CN" altLang="zh-CN" sz="3600" b="1" smtClean="0">
                <a:solidFill>
                  <a:srgbClr val="FF0000"/>
                </a:solidFill>
                <a:latin typeface="Times New Roman" pitchFamily="18" charset="0"/>
                <a:ea typeface="楷体" pitchFamily="49" charset="-122"/>
                <a:cs typeface="Times New Roman" pitchFamily="18" charset="0"/>
              </a:rPr>
              <a:t>、伏阻法测电功率</a:t>
            </a:r>
            <a:r>
              <a:rPr lang="zh-CN" altLang="en-US" sz="3600" b="1" smtClean="0">
                <a:solidFill>
                  <a:srgbClr val="FF0000"/>
                </a:solidFill>
                <a:latin typeface="Times New Roman" pitchFamily="18" charset="0"/>
                <a:ea typeface="楷体" pitchFamily="49" charset="-122"/>
                <a:cs typeface="Times New Roman" pitchFamily="18" charset="0"/>
              </a:rPr>
              <a:t>（缺电流表）</a:t>
            </a:r>
          </a:p>
        </p:txBody>
      </p:sp>
      <p:sp>
        <p:nvSpPr>
          <p:cNvPr id="3" name="内容占位符 2"/>
          <p:cNvSpPr>
            <a:spLocks noGrp="1"/>
          </p:cNvSpPr>
          <p:nvPr>
            <p:ph idx="1"/>
          </p:nvPr>
        </p:nvSpPr>
        <p:spPr>
          <a:xfrm>
            <a:off x="228600" y="1066801"/>
            <a:ext cx="8458200" cy="1600200"/>
          </a:xfrm>
        </p:spPr>
        <p:txBody>
          <a:bodyPr/>
          <a:lstStyle/>
          <a:p>
            <a:pPr>
              <a:buClr>
                <a:schemeClr val="bg1"/>
              </a:buClr>
            </a:pPr>
            <a:r>
              <a:rPr lang="zh-CN" altLang="zh-CN" sz="2800" b="1" smtClean="0">
                <a:latin typeface="Times New Roman" pitchFamily="18" charset="0"/>
                <a:ea typeface="楷体" pitchFamily="49" charset="-122"/>
                <a:cs typeface="Times New Roman" pitchFamily="18" charset="0"/>
              </a:rPr>
              <a:t>在缺少电流表情况下，用电压表和一个阻值已知的定值电阻并联代替电流表，然后串联在待测电阻的电路中，间接测出电流，进而表达出电功率。</a:t>
            </a:r>
          </a:p>
          <a:p>
            <a:endParaRPr lang="zh-CN" altLang="en-US" sz="2800" b="1" smtClean="0">
              <a:latin typeface="Times New Roman" pitchFamily="18" charset="0"/>
              <a:ea typeface="楷体" pitchFamily="49" charset="-122"/>
              <a:cs typeface="Times New Roman" pitchFamily="18" charset="0"/>
            </a:endParaRPr>
          </a:p>
        </p:txBody>
      </p:sp>
      <p:pic>
        <p:nvPicPr>
          <p:cNvPr id="4" name="Picture 2" descr="C:\Users\Administrator\Pictures\111.png"/>
          <p:cNvPicPr>
            <a:picLocks noChangeAspect="1" noChangeArrowheads="1"/>
          </p:cNvPicPr>
          <p:nvPr/>
        </p:nvPicPr>
        <p:blipFill>
          <a:blip r:embed="rId2"/>
          <a:stretch>
            <a:fillRect/>
          </a:stretch>
        </p:blipFill>
        <p:spPr bwMode="auto">
          <a:xfrm>
            <a:off x="533400" y="2590800"/>
            <a:ext cx="3753020" cy="1975813"/>
          </a:xfrm>
          <a:prstGeom prst="rect">
            <a:avLst/>
          </a:prstGeom>
          <a:noFill/>
          <a:ln w="9525">
            <a:noFill/>
            <a:miter lim="800000"/>
          </a:ln>
        </p:spPr>
      </p:pic>
      <p:pic>
        <p:nvPicPr>
          <p:cNvPr id="5" name="Picture 3" descr="C:\Users\Administrator\Pictures\111.png"/>
          <p:cNvPicPr>
            <a:picLocks noChangeAspect="1" noChangeArrowheads="1"/>
          </p:cNvPicPr>
          <p:nvPr/>
        </p:nvPicPr>
        <p:blipFill>
          <a:blip r:embed="rId3"/>
          <a:stretch>
            <a:fillRect/>
          </a:stretch>
        </p:blipFill>
        <p:spPr bwMode="auto">
          <a:xfrm>
            <a:off x="533400" y="4572000"/>
            <a:ext cx="3733800" cy="1906621"/>
          </a:xfrm>
          <a:prstGeom prst="rect">
            <a:avLst/>
          </a:prstGeom>
          <a:noFill/>
          <a:ln w="9525">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8229600" cy="792162"/>
          </a:xfrm>
        </p:spPr>
        <p:style>
          <a:lnRef idx="0">
            <a:schemeClr val="accent6"/>
          </a:lnRef>
          <a:fillRef idx="3">
            <a:schemeClr val="accent6"/>
          </a:fillRef>
          <a:effectRef idx="3">
            <a:schemeClr val="accent6"/>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endParaRPr>
          </a:p>
        </p:txBody>
      </p:sp>
      <p:sp>
        <p:nvSpPr>
          <p:cNvPr id="4099" name="内容占位符 2"/>
          <p:cNvSpPr>
            <a:spLocks noGrp="1"/>
          </p:cNvSpPr>
          <p:nvPr>
            <p:ph idx="1"/>
          </p:nvPr>
        </p:nvSpPr>
        <p:spPr>
          <a:xfrm>
            <a:off x="457200" y="1295400"/>
            <a:ext cx="8229600" cy="4830763"/>
          </a:xfrm>
        </p:spPr>
        <p:txBody>
          <a:bodyPr/>
          <a:lstStyle/>
          <a:p>
            <a:pPr>
              <a:buFontTx/>
              <a:buNone/>
            </a:pPr>
            <a:r>
              <a:rPr lang="zh-CN" altLang="zh-CN" sz="2800" b="1" smtClean="0">
                <a:solidFill>
                  <a:srgbClr val="000099"/>
                </a:solidFill>
                <a:latin typeface="Times New Roman" pitchFamily="18" charset="0"/>
                <a:ea typeface="楷体_GB2312" pitchFamily="49" charset="-122"/>
                <a:cs typeface="Times New Roman" pitchFamily="18" charset="0"/>
              </a:rPr>
              <a:t>如图，</a:t>
            </a:r>
            <a:r>
              <a:rPr lang="en-US" altLang="zh-CN" sz="2800" b="1" smtClean="0">
                <a:solidFill>
                  <a:srgbClr val="000099"/>
                </a:solidFill>
                <a:latin typeface="Times New Roman" pitchFamily="18" charset="0"/>
                <a:ea typeface="楷体_GB2312" pitchFamily="49" charset="-122"/>
                <a:cs typeface="Times New Roman" pitchFamily="18" charset="0"/>
              </a:rPr>
              <a:t>R</a:t>
            </a:r>
            <a:r>
              <a:rPr lang="en-US" altLang="zh-CN" sz="2800" b="1" baseline="-25000" smtClean="0">
                <a:solidFill>
                  <a:srgbClr val="000099"/>
                </a:solidFill>
                <a:latin typeface="Times New Roman" pitchFamily="18" charset="0"/>
                <a:ea typeface="楷体_GB2312" pitchFamily="49" charset="-122"/>
                <a:cs typeface="Times New Roman" pitchFamily="18" charset="0"/>
              </a:rPr>
              <a:t>0</a:t>
            </a:r>
            <a:r>
              <a:rPr lang="zh-CN" altLang="zh-CN" sz="2800" b="1" smtClean="0">
                <a:solidFill>
                  <a:srgbClr val="000099"/>
                </a:solidFill>
                <a:latin typeface="Times New Roman" pitchFamily="18" charset="0"/>
                <a:ea typeface="楷体_GB2312" pitchFamily="49" charset="-122"/>
                <a:cs typeface="Times New Roman" pitchFamily="18" charset="0"/>
              </a:rPr>
              <a:t>阻值，已知只闭合</a:t>
            </a:r>
            <a:r>
              <a:rPr lang="en-US" altLang="zh-CN" sz="2800" b="1" smtClean="0">
                <a:solidFill>
                  <a:srgbClr val="000099"/>
                </a:solidFill>
                <a:latin typeface="Times New Roman" pitchFamily="18" charset="0"/>
                <a:ea typeface="楷体_GB2312" pitchFamily="49" charset="-122"/>
                <a:cs typeface="Times New Roman" pitchFamily="18" charset="0"/>
              </a:rPr>
              <a:t>S</a:t>
            </a:r>
            <a:r>
              <a:rPr lang="en-US" altLang="zh-CN" sz="2800" b="1" baseline="-25000" smtClean="0">
                <a:solidFill>
                  <a:srgbClr val="000099"/>
                </a:solidFill>
                <a:latin typeface="Times New Roman" pitchFamily="18" charset="0"/>
                <a:ea typeface="楷体_GB2312" pitchFamily="49" charset="-122"/>
                <a:cs typeface="Times New Roman" pitchFamily="18" charset="0"/>
              </a:rPr>
              <a:t>2</a:t>
            </a:r>
            <a:r>
              <a:rPr lang="zh-CN" altLang="zh-CN" sz="2800" b="1" smtClean="0">
                <a:solidFill>
                  <a:srgbClr val="000099"/>
                </a:solidFill>
                <a:latin typeface="Times New Roman" pitchFamily="18" charset="0"/>
                <a:ea typeface="楷体_GB2312" pitchFamily="49" charset="-122"/>
                <a:cs typeface="Times New Roman" pitchFamily="18" charset="0"/>
              </a:rPr>
              <a:t>，移动滑片至某一位置，记下电压表示数</a:t>
            </a:r>
            <a:r>
              <a:rPr lang="en-US" altLang="zh-CN" sz="2800" b="1" err="1" smtClean="0">
                <a:solidFill>
                  <a:srgbClr val="000099"/>
                </a:solidFill>
                <a:latin typeface="Times New Roman" pitchFamily="18" charset="0"/>
                <a:ea typeface="楷体_GB2312" pitchFamily="49" charset="-122"/>
                <a:cs typeface="Times New Roman" pitchFamily="18" charset="0"/>
              </a:rPr>
              <a:t>U</a:t>
            </a:r>
            <a:r>
              <a:rPr lang="en-US" altLang="zh-CN" sz="2800" b="1" baseline="-25000" err="1" smtClean="0">
                <a:solidFill>
                  <a:srgbClr val="000099"/>
                </a:solidFill>
                <a:latin typeface="Times New Roman" pitchFamily="18" charset="0"/>
                <a:ea typeface="楷体_GB2312" pitchFamily="49" charset="-122"/>
                <a:cs typeface="Times New Roman" pitchFamily="18" charset="0"/>
              </a:rPr>
              <a:t>x</a:t>
            </a:r>
            <a:r>
              <a:rPr lang="zh-CN" altLang="zh-CN" sz="2800" b="1" smtClean="0">
                <a:solidFill>
                  <a:srgbClr val="000099"/>
                </a:solidFill>
                <a:latin typeface="Times New Roman" pitchFamily="18" charset="0"/>
                <a:ea typeface="楷体_GB2312" pitchFamily="49" charset="-122"/>
                <a:cs typeface="Times New Roman" pitchFamily="18" charset="0"/>
              </a:rPr>
              <a:t>；保持滑片不动，断开</a:t>
            </a:r>
            <a:r>
              <a:rPr lang="en-US" altLang="zh-CN" sz="2800" b="1" smtClean="0">
                <a:solidFill>
                  <a:srgbClr val="000099"/>
                </a:solidFill>
                <a:latin typeface="Times New Roman" pitchFamily="18" charset="0"/>
                <a:ea typeface="楷体_GB2312" pitchFamily="49" charset="-122"/>
                <a:cs typeface="Times New Roman" pitchFamily="18" charset="0"/>
              </a:rPr>
              <a:t>S</a:t>
            </a:r>
            <a:r>
              <a:rPr lang="en-US" altLang="zh-CN" sz="2800" b="1" baseline="-25000" smtClean="0">
                <a:solidFill>
                  <a:srgbClr val="000099"/>
                </a:solidFill>
                <a:latin typeface="Times New Roman" pitchFamily="18" charset="0"/>
                <a:ea typeface="楷体_GB2312" pitchFamily="49" charset="-122"/>
                <a:cs typeface="Times New Roman" pitchFamily="18" charset="0"/>
              </a:rPr>
              <a:t>2</a:t>
            </a:r>
            <a:r>
              <a:rPr lang="zh-CN" altLang="zh-CN" sz="2800" b="1" smtClean="0">
                <a:solidFill>
                  <a:srgbClr val="000099"/>
                </a:solidFill>
                <a:latin typeface="Times New Roman" pitchFamily="18" charset="0"/>
                <a:ea typeface="楷体_GB2312" pitchFamily="49" charset="-122"/>
                <a:cs typeface="Times New Roman" pitchFamily="18" charset="0"/>
              </a:rPr>
              <a:t>，闭合</a:t>
            </a:r>
            <a:r>
              <a:rPr lang="en-US" altLang="zh-CN" sz="2800" b="1" smtClean="0">
                <a:solidFill>
                  <a:srgbClr val="000099"/>
                </a:solidFill>
                <a:latin typeface="Times New Roman" pitchFamily="18" charset="0"/>
                <a:ea typeface="楷体_GB2312" pitchFamily="49" charset="-122"/>
                <a:cs typeface="Times New Roman" pitchFamily="18" charset="0"/>
              </a:rPr>
              <a:t>S</a:t>
            </a:r>
            <a:r>
              <a:rPr lang="en-US" altLang="zh-CN" sz="2800" b="1" baseline="-25000" smtClean="0">
                <a:solidFill>
                  <a:srgbClr val="000099"/>
                </a:solidFill>
                <a:latin typeface="Times New Roman" pitchFamily="18" charset="0"/>
                <a:ea typeface="楷体_GB2312" pitchFamily="49" charset="-122"/>
                <a:cs typeface="Times New Roman" pitchFamily="18" charset="0"/>
              </a:rPr>
              <a:t>1</a:t>
            </a:r>
            <a:r>
              <a:rPr lang="zh-CN" altLang="zh-CN" sz="2800" b="1" smtClean="0">
                <a:solidFill>
                  <a:srgbClr val="000099"/>
                </a:solidFill>
                <a:latin typeface="Times New Roman" pitchFamily="18" charset="0"/>
                <a:ea typeface="楷体_GB2312" pitchFamily="49" charset="-122"/>
                <a:cs typeface="Times New Roman" pitchFamily="18" charset="0"/>
              </a:rPr>
              <a:t>，记下电压表示数</a:t>
            </a:r>
            <a:r>
              <a:rPr lang="en-US" altLang="zh-CN" sz="2800" b="1" smtClean="0">
                <a:solidFill>
                  <a:srgbClr val="000099"/>
                </a:solidFill>
                <a:latin typeface="Times New Roman" pitchFamily="18" charset="0"/>
                <a:ea typeface="楷体_GB2312" pitchFamily="49" charset="-122"/>
                <a:cs typeface="Times New Roman" pitchFamily="18" charset="0"/>
              </a:rPr>
              <a:t>U</a:t>
            </a:r>
            <a:r>
              <a:rPr lang="zh-CN" altLang="zh-CN" sz="2800" b="1" smtClean="0">
                <a:solidFill>
                  <a:srgbClr val="000099"/>
                </a:solidFill>
                <a:latin typeface="Times New Roman" pitchFamily="18" charset="0"/>
                <a:ea typeface="楷体_GB2312" pitchFamily="49" charset="-122"/>
                <a:cs typeface="Times New Roman" pitchFamily="18" charset="0"/>
              </a:rPr>
              <a:t>，则</a:t>
            </a:r>
            <a:r>
              <a:rPr lang="en-US" altLang="zh-CN" sz="2800" b="1" err="1" smtClean="0">
                <a:solidFill>
                  <a:srgbClr val="000099"/>
                </a:solidFill>
                <a:latin typeface="Times New Roman" pitchFamily="18" charset="0"/>
                <a:ea typeface="楷体_GB2312" pitchFamily="49" charset="-122"/>
                <a:cs typeface="Times New Roman" pitchFamily="18" charset="0"/>
              </a:rPr>
              <a:t>P</a:t>
            </a:r>
            <a:r>
              <a:rPr lang="en-US" altLang="zh-CN" sz="2800" b="1" baseline="-25000" err="1" smtClean="0">
                <a:solidFill>
                  <a:srgbClr val="000099"/>
                </a:solidFill>
                <a:latin typeface="Times New Roman" pitchFamily="18" charset="0"/>
                <a:ea typeface="楷体_GB2312" pitchFamily="49" charset="-122"/>
                <a:cs typeface="Times New Roman" pitchFamily="18" charset="0"/>
              </a:rPr>
              <a:t>x</a:t>
            </a:r>
            <a:r>
              <a:rPr lang="en-US" altLang="zh-CN" sz="2800" b="1" smtClean="0">
                <a:solidFill>
                  <a:srgbClr val="000099"/>
                </a:solidFill>
                <a:latin typeface="Times New Roman" pitchFamily="18" charset="0"/>
                <a:ea typeface="楷体_GB2312" pitchFamily="49" charset="-122"/>
                <a:cs typeface="Times New Roman" pitchFamily="18" charset="0"/>
              </a:rPr>
              <a:t>=______</a:t>
            </a:r>
            <a:r>
              <a:rPr lang="zh-CN" altLang="zh-CN" sz="2800" b="1" smtClean="0">
                <a:solidFill>
                  <a:srgbClr val="000099"/>
                </a:solidFill>
                <a:latin typeface="Times New Roman" pitchFamily="18" charset="0"/>
                <a:ea typeface="楷体_GB2312" pitchFamily="49" charset="-122"/>
                <a:cs typeface="Times New Roman" pitchFamily="18" charset="0"/>
              </a:rPr>
              <a:t>。</a:t>
            </a:r>
            <a:endParaRPr lang="en-US" altLang="zh-CN" sz="2800" b="1" smtClean="0">
              <a:solidFill>
                <a:srgbClr val="000099"/>
              </a:solidFill>
              <a:latin typeface="Times New Roman" pitchFamily="18" charset="0"/>
              <a:ea typeface="楷体_GB2312" pitchFamily="49" charset="-122"/>
              <a:cs typeface="Times New Roman" panose="02020603050405020304" pitchFamily="18" charset="0"/>
            </a:endParaRPr>
          </a:p>
          <a:p>
            <a:pPr>
              <a:buFontTx/>
              <a:buNone/>
            </a:pPr>
            <a:endParaRPr lang="en-US" altLang="zh-CN" sz="2800" b="1" smtClean="0">
              <a:latin typeface="Times New Roman" pitchFamily="18" charset="0"/>
              <a:ea typeface="楷体_GB2312" pitchFamily="49" charset="-122"/>
              <a:cs typeface="Times New Roman" panose="02020603050405020304" pitchFamily="18" charset="0"/>
            </a:endParaRPr>
          </a:p>
          <a:p>
            <a:pPr>
              <a:buFontTx/>
              <a:buNone/>
            </a:pPr>
            <a:r>
              <a:rPr lang="zh-CN" altLang="zh-CN" sz="2800" b="1" smtClean="0">
                <a:solidFill>
                  <a:srgbClr val="FF0000"/>
                </a:solidFill>
                <a:latin typeface="Times New Roman" pitchFamily="18" charset="0"/>
                <a:ea typeface="楷体_GB2312" pitchFamily="49" charset="-122"/>
                <a:cs typeface="Times New Roman" pitchFamily="18" charset="0"/>
              </a:rPr>
              <a:t>答案：</a:t>
            </a:r>
            <a:endParaRPr lang="zh-CN" altLang="en-US" sz="2800" b="1" smtClean="0">
              <a:solidFill>
                <a:srgbClr val="FF0000"/>
              </a:solidFill>
              <a:latin typeface="Times New Roman" pitchFamily="18" charset="0"/>
              <a:ea typeface="楷体_GB2312" pitchFamily="49" charset="-122"/>
              <a:cs typeface="Times New Roman" panose="02020603050405020304" pitchFamily="18" charset="0"/>
            </a:endParaRPr>
          </a:p>
        </p:txBody>
      </p:sp>
      <p:graphicFrame>
        <p:nvGraphicFramePr>
          <p:cNvPr id="49155" name="Object 3"/>
          <p:cNvGraphicFramePr>
            <a:graphicFrameLocks noChangeAspect="1"/>
          </p:cNvGraphicFramePr>
          <p:nvPr/>
        </p:nvGraphicFramePr>
        <p:xfrm>
          <a:off x="1524000" y="3276600"/>
          <a:ext cx="2667000" cy="1486711"/>
        </p:xfrm>
        <a:graphic>
          <a:graphicData uri="http://schemas.openxmlformats.org/presentationml/2006/ole">
            <mc:AlternateContent xmlns:mc="http://schemas.openxmlformats.org/markup-compatibility/2006">
              <mc:Choice xmlns:v="urn:schemas-microsoft-com:vml" Requires="v">
                <p:oleObj spid="_x0000_s1041" name="Equation" r:id="rId3" imgW="774360" imgH="431640" progId="Equation.DSMT4">
                  <p:embed/>
                </p:oleObj>
              </mc:Choice>
              <mc:Fallback>
                <p:oleObj name="Equation" r:id="rId3" imgW="774360" imgH="431640" progId="Equation.DSMT4">
                  <p:embed/>
                  <p:pic>
                    <p:nvPicPr>
                      <p:cNvPr id="0" name="OLE substitute image"/>
                      <p:cNvPicPr/>
                      <p:nvPr/>
                    </p:nvPicPr>
                    <p:blipFill>
                      <a:blip r:embed="rId4"/>
                      <a:stretch>
                        <a:fillRect/>
                      </a:stretch>
                    </p:blipFill>
                    <p:spPr>
                      <a:xfrm>
                        <a:off x="1524000" y="3276600"/>
                        <a:ext cx="2667000" cy="1486711"/>
                      </a:xfrm>
                      <a:prstGeom prst="rect">
                        <a:avLst/>
                      </a:prstGeom>
                      <a:noFill/>
                    </p:spPr>
                  </p:pic>
                </p:oleObj>
              </mc:Fallback>
            </mc:AlternateContent>
          </a:graphicData>
        </a:graphic>
      </p:graphicFrame>
      <p:pic>
        <p:nvPicPr>
          <p:cNvPr id="2" name="Picture 3" descr="D:\我的文档\Pictures\113.png"/>
          <p:cNvPicPr>
            <a:picLocks noChangeAspect="1" noChangeArrowheads="1"/>
          </p:cNvPicPr>
          <p:nvPr/>
        </p:nvPicPr>
        <p:blipFill>
          <a:blip r:embed="rId5"/>
          <a:stretch>
            <a:fillRect/>
          </a:stretch>
        </p:blipFill>
        <p:spPr bwMode="auto">
          <a:xfrm>
            <a:off x="5486400" y="2895600"/>
            <a:ext cx="3126485" cy="2590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linds(horizontal)">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lstStyle/>
          <a:p>
            <a:r>
              <a:rPr lang="zh-CN" altLang="en-US" sz="36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600"/>
          </a:p>
        </p:txBody>
      </p:sp>
      <p:sp>
        <p:nvSpPr>
          <p:cNvPr id="25602" name="内容占位符 2"/>
          <p:cNvSpPr>
            <a:spLocks noGrp="1"/>
          </p:cNvSpPr>
          <p:nvPr>
            <p:ph idx="1"/>
          </p:nvPr>
        </p:nvSpPr>
        <p:spPr>
          <a:xfrm>
            <a:off x="457200" y="1066800"/>
            <a:ext cx="8077200" cy="2514600"/>
          </a:xfrm>
        </p:spPr>
        <p:txBody>
          <a:bodyPr/>
          <a:lstStyle/>
          <a:p>
            <a:pPr>
              <a:buFontTx/>
              <a:buNone/>
            </a:pPr>
            <a:r>
              <a:rPr lang="zh-CN" altLang="zh-CN" sz="2400" b="1" smtClean="0">
                <a:solidFill>
                  <a:srgbClr val="000099"/>
                </a:solidFill>
                <a:latin typeface="Times New Roman" pitchFamily="18" charset="0"/>
                <a:ea typeface="楷体_GB2312" pitchFamily="49" charset="-122"/>
                <a:cs typeface="Times New Roman" pitchFamily="18" charset="0"/>
              </a:rPr>
              <a:t>为测量小灯泡的额定功率，一同学设计了如下几种电路，图中的电源电压</a:t>
            </a:r>
            <a:r>
              <a:rPr lang="en-US" altLang="zh-CN" sz="2400" b="1" smtClean="0">
                <a:solidFill>
                  <a:srgbClr val="000099"/>
                </a:solidFill>
                <a:latin typeface="Times New Roman" pitchFamily="18" charset="0"/>
                <a:ea typeface="楷体_GB2312" pitchFamily="49" charset="-122"/>
                <a:cs typeface="Times New Roman" pitchFamily="18" charset="0"/>
              </a:rPr>
              <a:t>U</a:t>
            </a:r>
            <a:r>
              <a:rPr lang="zh-CN" altLang="zh-CN" sz="2400" b="1" smtClean="0">
                <a:solidFill>
                  <a:srgbClr val="000099"/>
                </a:solidFill>
                <a:latin typeface="Times New Roman" pitchFamily="18" charset="0"/>
                <a:ea typeface="楷体_GB2312" pitchFamily="49" charset="-122"/>
                <a:cs typeface="Times New Roman" pitchFamily="18" charset="0"/>
              </a:rPr>
              <a:t>保持不变，小灯泡的额定电压为</a:t>
            </a:r>
            <a:r>
              <a:rPr lang="en-US" altLang="zh-CN" sz="2400" b="1" smtClean="0">
                <a:solidFill>
                  <a:srgbClr val="000099"/>
                </a:solidFill>
                <a:latin typeface="Times New Roman" pitchFamily="18" charset="0"/>
                <a:ea typeface="楷体_GB2312" pitchFamily="49" charset="-122"/>
                <a:cs typeface="Times New Roman" pitchFamily="18" charset="0"/>
              </a:rPr>
              <a:t>U</a:t>
            </a:r>
            <a:r>
              <a:rPr lang="en-US" altLang="zh-CN" sz="2400" b="1" baseline="-25000" smtClean="0">
                <a:solidFill>
                  <a:srgbClr val="000099"/>
                </a:solidFill>
                <a:latin typeface="Times New Roman" pitchFamily="18" charset="0"/>
                <a:ea typeface="楷体_GB2312" pitchFamily="49" charset="-122"/>
                <a:cs typeface="Times New Roman" pitchFamily="18" charset="0"/>
              </a:rPr>
              <a:t>L</a:t>
            </a:r>
            <a:r>
              <a:rPr lang="zh-CN" altLang="zh-CN" sz="2400" b="1" baseline="-25000" smtClean="0">
                <a:solidFill>
                  <a:srgbClr val="000099"/>
                </a:solidFill>
                <a:latin typeface="Times New Roman" pitchFamily="18" charset="0"/>
                <a:ea typeface="楷体_GB2312" pitchFamily="49" charset="-122"/>
                <a:cs typeface="Times New Roman" pitchFamily="18" charset="0"/>
              </a:rPr>
              <a:t>，</a:t>
            </a:r>
            <a:r>
              <a:rPr lang="zh-CN" altLang="zh-CN" sz="2400" b="1" smtClean="0">
                <a:solidFill>
                  <a:srgbClr val="000099"/>
                </a:solidFill>
                <a:latin typeface="Times New Roman" pitchFamily="18" charset="0"/>
                <a:ea typeface="楷体_GB2312" pitchFamily="49" charset="-122"/>
                <a:cs typeface="Times New Roman" pitchFamily="18" charset="0"/>
              </a:rPr>
              <a:t>且</a:t>
            </a:r>
            <a:r>
              <a:rPr lang="en-US" altLang="zh-CN" sz="2400" b="1" smtClean="0">
                <a:solidFill>
                  <a:srgbClr val="000099"/>
                </a:solidFill>
                <a:latin typeface="Times New Roman" pitchFamily="18" charset="0"/>
                <a:ea typeface="楷体_GB2312" pitchFamily="49" charset="-122"/>
                <a:cs typeface="Times New Roman" pitchFamily="18" charset="0"/>
              </a:rPr>
              <a:t>U</a:t>
            </a:r>
            <a:r>
              <a:rPr lang="zh-CN" altLang="zh-CN" sz="2400" b="1" smtClean="0">
                <a:solidFill>
                  <a:srgbClr val="000099"/>
                </a:solidFill>
                <a:latin typeface="Times New Roman" pitchFamily="18" charset="0"/>
                <a:ea typeface="楷体_GB2312" pitchFamily="49" charset="-122"/>
                <a:cs typeface="Times New Roman" pitchFamily="18" charset="0"/>
              </a:rPr>
              <a:t>＞</a:t>
            </a:r>
            <a:r>
              <a:rPr lang="en-US" altLang="zh-CN" sz="2400" b="1" smtClean="0">
                <a:solidFill>
                  <a:srgbClr val="000099"/>
                </a:solidFill>
                <a:latin typeface="Times New Roman" pitchFamily="18" charset="0"/>
                <a:ea typeface="楷体_GB2312" pitchFamily="49" charset="-122"/>
                <a:cs typeface="Times New Roman" pitchFamily="18" charset="0"/>
              </a:rPr>
              <a:t>U</a:t>
            </a:r>
            <a:r>
              <a:rPr lang="en-US" altLang="zh-CN" sz="2400" b="1" baseline="-25000" smtClean="0">
                <a:solidFill>
                  <a:srgbClr val="000099"/>
                </a:solidFill>
                <a:latin typeface="Times New Roman" pitchFamily="18" charset="0"/>
                <a:ea typeface="楷体_GB2312" pitchFamily="49" charset="-122"/>
                <a:cs typeface="Times New Roman" pitchFamily="18" charset="0"/>
              </a:rPr>
              <a:t>L</a:t>
            </a:r>
            <a:r>
              <a:rPr lang="zh-CN" altLang="zh-CN" sz="2400" b="1" smtClean="0">
                <a:solidFill>
                  <a:srgbClr val="000099"/>
                </a:solidFill>
                <a:latin typeface="Times New Roman" pitchFamily="18" charset="0"/>
                <a:ea typeface="楷体_GB2312" pitchFamily="49" charset="-122"/>
                <a:cs typeface="Times New Roman" pitchFamily="18" charset="0"/>
              </a:rPr>
              <a:t>，</a:t>
            </a:r>
            <a:r>
              <a:rPr lang="en-US" altLang="zh-CN" sz="2400" b="1" smtClean="0">
                <a:solidFill>
                  <a:srgbClr val="000099"/>
                </a:solidFill>
                <a:latin typeface="Times New Roman" pitchFamily="18" charset="0"/>
                <a:ea typeface="楷体_GB2312" pitchFamily="49" charset="-122"/>
                <a:cs typeface="Times New Roman" pitchFamily="18" charset="0"/>
              </a:rPr>
              <a:t>R</a:t>
            </a:r>
            <a:r>
              <a:rPr lang="zh-CN" altLang="zh-CN" sz="2400" b="1" smtClean="0">
                <a:solidFill>
                  <a:srgbClr val="000099"/>
                </a:solidFill>
                <a:latin typeface="Times New Roman" pitchFamily="18" charset="0"/>
                <a:ea typeface="楷体_GB2312" pitchFamily="49" charset="-122"/>
                <a:cs typeface="Times New Roman" pitchFamily="18" charset="0"/>
              </a:rPr>
              <a:t>为阻值已知的定值电阻，各元件均完好，电路无故障。则能测出小灯泡额定功率的电路是（　　）</a:t>
            </a:r>
            <a:endParaRPr lang="en-US" altLang="zh-CN" sz="2400" b="1" smtClean="0">
              <a:solidFill>
                <a:srgbClr val="000099"/>
              </a:solidFill>
              <a:latin typeface="Times New Roman" pitchFamily="18" charset="0"/>
              <a:ea typeface="楷体_GB2312" pitchFamily="49" charset="-122"/>
              <a:cs typeface="Times New Roman" panose="02020603050405020304" pitchFamily="18" charset="0"/>
            </a:endParaRPr>
          </a:p>
          <a:p>
            <a:pPr>
              <a:buFontTx/>
              <a:buNone/>
            </a:pPr>
            <a:endParaRPr lang="en-US" altLang="zh-CN" sz="2400" b="1" smtClean="0">
              <a:solidFill>
                <a:srgbClr val="000099"/>
              </a:solidFill>
              <a:latin typeface="Times New Roman" pitchFamily="18" charset="0"/>
              <a:ea typeface="楷体_GB2312" pitchFamily="49" charset="-122"/>
              <a:cs typeface="Times New Roman" panose="02020603050405020304" pitchFamily="18" charset="0"/>
            </a:endParaRPr>
          </a:p>
          <a:p>
            <a:pPr>
              <a:buFontTx/>
              <a:buNone/>
            </a:pPr>
            <a:endParaRPr lang="zh-CN" altLang="zh-CN" sz="2400" b="1" smtClean="0">
              <a:solidFill>
                <a:srgbClr val="000099"/>
              </a:solidFill>
              <a:latin typeface="Times New Roman" pitchFamily="18" charset="0"/>
              <a:ea typeface="楷体_GB2312" pitchFamily="49" charset="-122"/>
              <a:cs typeface="Times New Roman" panose="02020603050405020304" pitchFamily="18" charset="0"/>
            </a:endParaRPr>
          </a:p>
          <a:p>
            <a:endParaRPr lang="zh-CN" altLang="en-US" sz="2400" b="1" smtClean="0">
              <a:solidFill>
                <a:srgbClr val="000099"/>
              </a:solidFill>
              <a:latin typeface="Times New Roman" pitchFamily="18" charset="0"/>
              <a:ea typeface="楷体_GB2312" pitchFamily="49" charset="-122"/>
              <a:cs typeface="Times New Roman" panose="02020603050405020304" pitchFamily="18" charset="0"/>
            </a:endParaRPr>
          </a:p>
        </p:txBody>
      </p:sp>
      <p:grpSp>
        <p:nvGrpSpPr>
          <p:cNvPr id="2" name="组合 12"/>
          <p:cNvGrpSpPr/>
          <p:nvPr/>
        </p:nvGrpSpPr>
        <p:grpSpPr>
          <a:xfrm>
            <a:off x="762000" y="2514600"/>
            <a:ext cx="2493963" cy="1447800"/>
            <a:chOff x="5486400" y="152400"/>
            <a:chExt cx="2493963" cy="1447800"/>
          </a:xfrm>
        </p:grpSpPr>
        <p:pic>
          <p:nvPicPr>
            <p:cNvPr id="25603" name="Picture 2" descr="菁优网"/>
            <p:cNvPicPr>
              <a:picLocks noChangeAspect="1" noChangeArrowheads="1"/>
            </p:cNvPicPr>
            <p:nvPr/>
          </p:nvPicPr>
          <p:blipFill>
            <a:blip r:embed="rId2"/>
            <a:stretch>
              <a:fillRect/>
            </a:stretch>
          </p:blipFill>
          <p:spPr bwMode="auto">
            <a:xfrm>
              <a:off x="5943600" y="152400"/>
              <a:ext cx="2036763" cy="1447800"/>
            </a:xfrm>
            <a:prstGeom prst="rect">
              <a:avLst/>
            </a:prstGeom>
            <a:noFill/>
            <a:ln w="9525">
              <a:noFill/>
              <a:miter lim="800000"/>
            </a:ln>
          </p:spPr>
        </p:pic>
        <p:sp>
          <p:nvSpPr>
            <p:cNvPr id="25604" name="TextBox 4"/>
            <p:cNvSpPr txBox="1">
              <a:spLocks noChangeArrowheads="1"/>
            </p:cNvSpPr>
            <p:nvPr/>
          </p:nvSpPr>
          <p:spPr bwMode="auto">
            <a:xfrm>
              <a:off x="5486400" y="914400"/>
              <a:ext cx="914400" cy="461962"/>
            </a:xfrm>
            <a:prstGeom prst="rect">
              <a:avLst/>
            </a:prstGeom>
            <a:noFill/>
            <a:ln w="9525">
              <a:noFill/>
              <a:miter lim="800000"/>
            </a:ln>
          </p:spPr>
          <p:txBody>
            <a:bodyPr>
              <a:spAutoFit/>
            </a:bodyPr>
            <a:lstStyle/>
            <a:p>
              <a:r>
                <a:rPr lang="en-US" altLang="zh-CN" sz="2400" b="1"/>
                <a:t>A</a:t>
              </a:r>
              <a:r>
                <a:rPr lang="zh-CN" altLang="zh-CN" sz="2400" b="1"/>
                <a:t>．</a:t>
              </a:r>
              <a:r>
                <a:rPr lang="en-US" altLang="zh-CN" sz="2400" b="1"/>
                <a:t> </a:t>
              </a:r>
            </a:p>
          </p:txBody>
        </p:sp>
      </p:grpSp>
      <p:grpSp>
        <p:nvGrpSpPr>
          <p:cNvPr id="3" name="组合 13"/>
          <p:cNvGrpSpPr/>
          <p:nvPr/>
        </p:nvGrpSpPr>
        <p:grpSpPr>
          <a:xfrm>
            <a:off x="4191000" y="2667000"/>
            <a:ext cx="2541588" cy="1447800"/>
            <a:chOff x="5638800" y="1447800"/>
            <a:chExt cx="2541588" cy="1447800"/>
          </a:xfrm>
        </p:grpSpPr>
        <p:sp>
          <p:nvSpPr>
            <p:cNvPr id="25605" name="TextBox 6"/>
            <p:cNvSpPr txBox="1">
              <a:spLocks noChangeArrowheads="1"/>
            </p:cNvSpPr>
            <p:nvPr/>
          </p:nvSpPr>
          <p:spPr bwMode="auto">
            <a:xfrm>
              <a:off x="5638800" y="2133600"/>
              <a:ext cx="914400" cy="461962"/>
            </a:xfrm>
            <a:prstGeom prst="rect">
              <a:avLst/>
            </a:prstGeom>
            <a:noFill/>
            <a:ln w="9525">
              <a:noFill/>
              <a:miter lim="800000"/>
            </a:ln>
          </p:spPr>
          <p:txBody>
            <a:bodyPr>
              <a:spAutoFit/>
            </a:bodyPr>
            <a:lstStyle/>
            <a:p>
              <a:r>
                <a:rPr lang="en-US" altLang="zh-CN" sz="2400" b="1"/>
                <a:t>B</a:t>
              </a:r>
              <a:r>
                <a:rPr lang="zh-CN" altLang="zh-CN" sz="2400" b="1"/>
                <a:t>．</a:t>
              </a:r>
              <a:r>
                <a:rPr lang="en-US" altLang="zh-CN" sz="2400" b="1"/>
                <a:t> </a:t>
              </a:r>
            </a:p>
          </p:txBody>
        </p:sp>
        <p:pic>
          <p:nvPicPr>
            <p:cNvPr id="25608" name="Picture 3" descr="菁优网"/>
            <p:cNvPicPr>
              <a:picLocks noChangeAspect="1" noChangeArrowheads="1"/>
            </p:cNvPicPr>
            <p:nvPr/>
          </p:nvPicPr>
          <p:blipFill>
            <a:blip r:embed="rId3"/>
            <a:stretch>
              <a:fillRect/>
            </a:stretch>
          </p:blipFill>
          <p:spPr bwMode="auto">
            <a:xfrm>
              <a:off x="6172200" y="1447800"/>
              <a:ext cx="2008188" cy="1447800"/>
            </a:xfrm>
            <a:prstGeom prst="rect">
              <a:avLst/>
            </a:prstGeom>
            <a:noFill/>
            <a:ln w="9525">
              <a:noFill/>
              <a:miter lim="800000"/>
            </a:ln>
          </p:spPr>
        </p:pic>
      </p:grpSp>
      <p:grpSp>
        <p:nvGrpSpPr>
          <p:cNvPr id="4" name="组合 14"/>
          <p:cNvGrpSpPr/>
          <p:nvPr/>
        </p:nvGrpSpPr>
        <p:grpSpPr>
          <a:xfrm>
            <a:off x="685800" y="4267200"/>
            <a:ext cx="2590800" cy="1447800"/>
            <a:chOff x="5562600" y="3200400"/>
            <a:chExt cx="2590800" cy="1447800"/>
          </a:xfrm>
        </p:grpSpPr>
        <p:sp>
          <p:nvSpPr>
            <p:cNvPr id="25606" name="TextBox 7"/>
            <p:cNvSpPr txBox="1">
              <a:spLocks noChangeArrowheads="1"/>
            </p:cNvSpPr>
            <p:nvPr/>
          </p:nvSpPr>
          <p:spPr bwMode="auto">
            <a:xfrm>
              <a:off x="5562600" y="3962400"/>
              <a:ext cx="914400" cy="461962"/>
            </a:xfrm>
            <a:prstGeom prst="rect">
              <a:avLst/>
            </a:prstGeom>
            <a:noFill/>
            <a:ln w="9525">
              <a:noFill/>
              <a:miter lim="800000"/>
            </a:ln>
          </p:spPr>
          <p:txBody>
            <a:bodyPr>
              <a:spAutoFit/>
            </a:bodyPr>
            <a:lstStyle/>
            <a:p>
              <a:r>
                <a:rPr lang="en-US" altLang="zh-CN" sz="2400" b="1"/>
                <a:t>C</a:t>
              </a:r>
              <a:r>
                <a:rPr lang="zh-CN" altLang="zh-CN" sz="2400" b="1"/>
                <a:t>．</a:t>
              </a:r>
              <a:r>
                <a:rPr lang="en-US" altLang="zh-CN" sz="2400" b="1"/>
                <a:t> </a:t>
              </a:r>
            </a:p>
          </p:txBody>
        </p:sp>
        <p:pic>
          <p:nvPicPr>
            <p:cNvPr id="25609" name="Picture 4" descr="菁优网"/>
            <p:cNvPicPr>
              <a:picLocks noChangeAspect="1" noChangeArrowheads="1"/>
            </p:cNvPicPr>
            <p:nvPr/>
          </p:nvPicPr>
          <p:blipFill>
            <a:blip r:embed="rId4"/>
            <a:stretch>
              <a:fillRect/>
            </a:stretch>
          </p:blipFill>
          <p:spPr bwMode="auto">
            <a:xfrm>
              <a:off x="6162675" y="3200400"/>
              <a:ext cx="1990725" cy="1447800"/>
            </a:xfrm>
            <a:prstGeom prst="rect">
              <a:avLst/>
            </a:prstGeom>
            <a:noFill/>
            <a:ln w="9525">
              <a:noFill/>
              <a:miter lim="800000"/>
            </a:ln>
          </p:spPr>
        </p:pic>
      </p:grpSp>
      <p:grpSp>
        <p:nvGrpSpPr>
          <p:cNvPr id="5" name="组合 15"/>
          <p:cNvGrpSpPr/>
          <p:nvPr/>
        </p:nvGrpSpPr>
        <p:grpSpPr>
          <a:xfrm>
            <a:off x="4267200" y="4191000"/>
            <a:ext cx="2486025" cy="1371600"/>
            <a:chOff x="5486400" y="4876800"/>
            <a:chExt cx="2486025" cy="1371600"/>
          </a:xfrm>
        </p:grpSpPr>
        <p:sp>
          <p:nvSpPr>
            <p:cNvPr id="25607" name="TextBox 8"/>
            <p:cNvSpPr txBox="1">
              <a:spLocks noChangeArrowheads="1"/>
            </p:cNvSpPr>
            <p:nvPr/>
          </p:nvSpPr>
          <p:spPr bwMode="auto">
            <a:xfrm>
              <a:off x="5486400" y="5715000"/>
              <a:ext cx="914400" cy="461962"/>
            </a:xfrm>
            <a:prstGeom prst="rect">
              <a:avLst/>
            </a:prstGeom>
            <a:noFill/>
            <a:ln w="9525">
              <a:noFill/>
              <a:miter lim="800000"/>
            </a:ln>
          </p:spPr>
          <p:txBody>
            <a:bodyPr>
              <a:spAutoFit/>
            </a:bodyPr>
            <a:lstStyle/>
            <a:p>
              <a:r>
                <a:rPr lang="en-US" altLang="zh-CN" sz="2400" b="1"/>
                <a:t>D</a:t>
              </a:r>
              <a:r>
                <a:rPr lang="zh-CN" altLang="zh-CN" sz="2400" b="1"/>
                <a:t>．</a:t>
              </a:r>
              <a:r>
                <a:rPr lang="en-US" altLang="zh-CN" sz="2400" b="1"/>
                <a:t> </a:t>
              </a:r>
            </a:p>
          </p:txBody>
        </p:sp>
        <p:pic>
          <p:nvPicPr>
            <p:cNvPr id="25610" name="Picture 5" descr="菁优网"/>
            <p:cNvPicPr>
              <a:picLocks noChangeAspect="1" noChangeArrowheads="1"/>
            </p:cNvPicPr>
            <p:nvPr/>
          </p:nvPicPr>
          <p:blipFill>
            <a:blip r:embed="rId5"/>
            <a:stretch>
              <a:fillRect/>
            </a:stretch>
          </p:blipFill>
          <p:spPr bwMode="auto">
            <a:xfrm>
              <a:off x="6086475" y="4876800"/>
              <a:ext cx="1885950" cy="1371600"/>
            </a:xfrm>
            <a:prstGeom prst="rect">
              <a:avLst/>
            </a:prstGeom>
            <a:noFill/>
            <a:ln w="9525">
              <a:noFill/>
              <a:miter lim="800000"/>
            </a:ln>
          </p:spPr>
        </p:pic>
      </p:grpSp>
      <p:sp>
        <p:nvSpPr>
          <p:cNvPr id="12" name="矩形 11"/>
          <p:cNvSpPr/>
          <p:nvPr/>
        </p:nvSpPr>
        <p:spPr>
          <a:xfrm>
            <a:off x="762000" y="5867400"/>
            <a:ext cx="1526380" cy="523220"/>
          </a:xfrm>
          <a:prstGeom prst="rect">
            <a:avLst/>
          </a:prstGeom>
        </p:spPr>
        <p:txBody>
          <a:bodyPr wrap="none">
            <a:spAutoFit/>
          </a:bodyPr>
          <a:lstStyle/>
          <a:p>
            <a:pPr>
              <a:buFontTx/>
              <a:buNone/>
            </a:pPr>
            <a:r>
              <a:rPr lang="zh-CN" altLang="zh-CN" sz="2800" b="1" smtClean="0">
                <a:solidFill>
                  <a:srgbClr val="FF0000"/>
                </a:solidFill>
                <a:cs typeface="Times New Roman" pitchFamily="18" charset="0"/>
              </a:rPr>
              <a:t>答案：</a:t>
            </a:r>
            <a:r>
              <a:rPr lang="en-US" altLang="zh-CN" sz="2800" b="1" smtClean="0">
                <a:solidFill>
                  <a:srgbClr val="FF0000"/>
                </a:solidFill>
                <a:cs typeface="Times New Roman" pitchFamily="18" charset="0"/>
              </a:rPr>
              <a:t>C</a:t>
            </a:r>
            <a:endParaRPr lang="zh-CN" altLang="zh-CN" sz="2800" b="1" smtClean="0">
              <a:solidFill>
                <a:srgbClr val="FF0000"/>
              </a:solidFill>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pPr algn="l"/>
            <a:r>
              <a:rPr lang="zh-CN" altLang="zh-CN" sz="3600" b="1" smtClean="0">
                <a:solidFill>
                  <a:srgbClr val="FF0000"/>
                </a:solidFill>
                <a:latin typeface="Times New Roman" pitchFamily="18" charset="0"/>
                <a:ea typeface="楷体_GB2312" pitchFamily="49" charset="-122"/>
                <a:cs typeface="Times New Roman" pitchFamily="18" charset="0"/>
              </a:rPr>
              <a:t>方法</a:t>
            </a:r>
            <a:r>
              <a:rPr lang="en-US" altLang="zh-CN" sz="3600" b="1" smtClean="0">
                <a:solidFill>
                  <a:srgbClr val="FF0000"/>
                </a:solidFill>
                <a:latin typeface="Times New Roman" pitchFamily="18" charset="0"/>
                <a:ea typeface="楷体_GB2312" pitchFamily="49" charset="-122"/>
                <a:cs typeface="Times New Roman" pitchFamily="18" charset="0"/>
              </a:rPr>
              <a:t>3</a:t>
            </a:r>
            <a:r>
              <a:rPr lang="zh-CN" altLang="zh-CN" sz="3600" b="1" smtClean="0">
                <a:solidFill>
                  <a:srgbClr val="FF0000"/>
                </a:solidFill>
                <a:latin typeface="Times New Roman" pitchFamily="18" charset="0"/>
                <a:ea typeface="楷体_GB2312" pitchFamily="49" charset="-122"/>
                <a:cs typeface="Times New Roman" pitchFamily="18" charset="0"/>
              </a:rPr>
              <a:t>、等效替代法测电功率</a:t>
            </a:r>
            <a:endParaRPr lang="zh-CN" altLang="en-US" sz="3600" b="1" smtClean="0">
              <a:solidFill>
                <a:srgbClr val="FF0000"/>
              </a:solidFill>
              <a:latin typeface="Times New Roman" pitchFamily="18" charset="0"/>
              <a:ea typeface="楷体_GB2312" pitchFamily="49" charset="-122"/>
              <a:cs typeface="Times New Roman" panose="02020603050405020304" pitchFamily="18" charset="0"/>
            </a:endParaRPr>
          </a:p>
        </p:txBody>
      </p:sp>
      <p:sp>
        <p:nvSpPr>
          <p:cNvPr id="3" name="内容占位符 2"/>
          <p:cNvSpPr>
            <a:spLocks noGrp="1"/>
          </p:cNvSpPr>
          <p:nvPr>
            <p:ph idx="1"/>
          </p:nvPr>
        </p:nvSpPr>
        <p:spPr>
          <a:xfrm>
            <a:off x="457200" y="1295400"/>
            <a:ext cx="8229600" cy="4830763"/>
          </a:xfrm>
        </p:spPr>
        <p:txBody>
          <a:bodyPr/>
          <a:lstStyle/>
          <a:p>
            <a:pPr>
              <a:buClr>
                <a:schemeClr val="bg1"/>
              </a:buClr>
            </a:pPr>
            <a:r>
              <a:rPr lang="zh-CN" altLang="zh-CN" b="1" smtClean="0">
                <a:latin typeface="Times New Roman" pitchFamily="18" charset="0"/>
                <a:ea typeface="楷体_GB2312" pitchFamily="49" charset="-122"/>
                <a:cs typeface="Times New Roman" pitchFamily="18" charset="0"/>
              </a:rPr>
              <a:t>用阻值相等的电阻箱去代替待测电阻，以保证电流或电压相同，再通过电阻箱的读数得到待测电阻的阻值</a:t>
            </a:r>
            <a:r>
              <a:rPr lang="zh-CN" altLang="en-US" b="1" smtClean="0">
                <a:latin typeface="Times New Roman" pitchFamily="18" charset="0"/>
                <a:ea typeface="楷体_GB2312" pitchFamily="49" charset="-122"/>
                <a:cs typeface="Times New Roman" pitchFamily="18" charset="0"/>
              </a:rPr>
              <a:t>；</a:t>
            </a:r>
            <a:endParaRPr lang="en-US" altLang="zh-CN" b="1" smtClean="0">
              <a:latin typeface="Times New Roman" pitchFamily="18" charset="0"/>
              <a:ea typeface="楷体_GB2312" pitchFamily="49" charset="-122"/>
              <a:cs typeface="Times New Roman" panose="02020603050405020304" pitchFamily="18" charset="0"/>
            </a:endParaRPr>
          </a:p>
          <a:p>
            <a:pPr>
              <a:buClr>
                <a:schemeClr val="bg1"/>
              </a:buClr>
            </a:pPr>
            <a:r>
              <a:rPr lang="zh-CN" altLang="zh-CN" b="1" smtClean="0">
                <a:latin typeface="Times New Roman" pitchFamily="18" charset="0"/>
                <a:ea typeface="楷体_GB2312" pitchFamily="49" charset="-122"/>
                <a:cs typeface="Times New Roman" pitchFamily="18" charset="0"/>
              </a:rPr>
              <a:t>或让滑动变阻器连入电路的电阻的电压和灯泡正常发光时的电压相同，进而表达出电功率。</a:t>
            </a:r>
          </a:p>
          <a:p>
            <a:endParaRPr lang="zh-CN" altLang="en-US" b="1" smtClean="0">
              <a:latin typeface="Times New Roman" pitchFamily="18" charset="0"/>
              <a:ea typeface="楷体_GB2312" pitchFamily="49"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457200" y="274638"/>
            <a:ext cx="8229600" cy="639762"/>
          </a:xfrm>
        </p:spPr>
        <p:style>
          <a:lnRef idx="0">
            <a:schemeClr val="accent2"/>
          </a:lnRef>
          <a:fillRef idx="3">
            <a:schemeClr val="accent2"/>
          </a:fillRef>
          <a:effectRef idx="3">
            <a:schemeClr val="accent2"/>
          </a:effectRef>
          <a:fontRef idx="minor">
            <a:schemeClr val="lt1"/>
          </a:fontRef>
        </p:style>
        <p:txBody>
          <a:bodyPr/>
          <a:lstStyle/>
          <a:p>
            <a:r>
              <a:rPr lang="zh-CN" altLang="en-US" sz="32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ea typeface="楷体" pitchFamily="49" charset="-122"/>
                <a:cs typeface="Times New Roman" pitchFamily="18" charset="0"/>
              </a:rPr>
              <a:t>课堂练习</a:t>
            </a:r>
            <a:endParaRPr lang="zh-CN" altLang="en-US" sz="3200"/>
          </a:p>
        </p:txBody>
      </p:sp>
      <p:sp>
        <p:nvSpPr>
          <p:cNvPr id="24578" name="内容占位符 2"/>
          <p:cNvSpPr>
            <a:spLocks noGrp="1"/>
          </p:cNvSpPr>
          <p:nvPr>
            <p:ph idx="1"/>
          </p:nvPr>
        </p:nvSpPr>
        <p:spPr>
          <a:xfrm>
            <a:off x="457200" y="1066800"/>
            <a:ext cx="8229600" cy="5059363"/>
          </a:xfrm>
        </p:spPr>
        <p:txBody>
          <a:bodyPr/>
          <a:lstStyle/>
          <a:p>
            <a:pPr>
              <a:buFontTx/>
              <a:buNone/>
            </a:pPr>
            <a:r>
              <a:rPr lang="zh-CN" altLang="en-US"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2017</a:t>
            </a:r>
            <a:r>
              <a:rPr lang="zh-CN" altLang="en-US" sz="2000" b="1" smtClean="0">
                <a:solidFill>
                  <a:srgbClr val="000099"/>
                </a:solidFill>
                <a:latin typeface="Times New Roman" pitchFamily="18" charset="0"/>
                <a:ea typeface="楷体" pitchFamily="49" charset="-122"/>
                <a:cs typeface="Times New Roman" pitchFamily="18" charset="0"/>
              </a:rPr>
              <a:t>秋</a:t>
            </a:r>
            <a:r>
              <a:rPr lang="en-US" altLang="zh-CN" sz="2000" b="1" smtClean="0">
                <a:solidFill>
                  <a:srgbClr val="000099"/>
                </a:solidFill>
                <a:latin typeface="Times New Roman" pitchFamily="18" charset="0"/>
                <a:ea typeface="楷体" pitchFamily="49" charset="-122"/>
                <a:cs typeface="Times New Roman" pitchFamily="18" charset="0"/>
              </a:rPr>
              <a:t>•</a:t>
            </a:r>
            <a:r>
              <a:rPr lang="zh-CN" altLang="en-US" sz="2000" b="1" smtClean="0">
                <a:solidFill>
                  <a:srgbClr val="000099"/>
                </a:solidFill>
                <a:latin typeface="Times New Roman" pitchFamily="18" charset="0"/>
                <a:ea typeface="楷体" pitchFamily="49" charset="-122"/>
                <a:cs typeface="Times New Roman" pitchFamily="18" charset="0"/>
              </a:rPr>
              <a:t>盘龙区期末节选）某</a:t>
            </a:r>
            <a:r>
              <a:rPr lang="zh-CN" altLang="zh-CN" sz="2000" b="1" smtClean="0">
                <a:solidFill>
                  <a:srgbClr val="000099"/>
                </a:solidFill>
                <a:latin typeface="Times New Roman" pitchFamily="18" charset="0"/>
                <a:ea typeface="楷体" pitchFamily="49" charset="-122"/>
                <a:cs typeface="Times New Roman" pitchFamily="18" charset="0"/>
              </a:rPr>
              <a:t>同学设计了如图所示的电路完成了</a:t>
            </a:r>
            <a:r>
              <a:rPr lang="zh-CN" altLang="en-US" sz="2000" b="1" smtClean="0">
                <a:solidFill>
                  <a:srgbClr val="000099"/>
                </a:solidFill>
                <a:latin typeface="Times New Roman" pitchFamily="18" charset="0"/>
                <a:ea typeface="楷体" pitchFamily="49" charset="-122"/>
                <a:cs typeface="Times New Roman" pitchFamily="18" charset="0"/>
              </a:rPr>
              <a:t>测小灯泡额定功率</a:t>
            </a:r>
            <a:r>
              <a:rPr lang="zh-CN" altLang="zh-CN" sz="2000" b="1" smtClean="0">
                <a:solidFill>
                  <a:srgbClr val="000099"/>
                </a:solidFill>
                <a:latin typeface="Times New Roman" pitchFamily="18" charset="0"/>
                <a:ea typeface="楷体" pitchFamily="49" charset="-122"/>
                <a:cs typeface="Times New Roman" pitchFamily="18" charset="0"/>
              </a:rPr>
              <a:t>实验，已知小灯泡的额定电压为</a:t>
            </a:r>
            <a:r>
              <a:rPr lang="en-US" altLang="zh-CN" sz="2000" b="1" smtClean="0">
                <a:solidFill>
                  <a:srgbClr val="000099"/>
                </a:solidFill>
                <a:latin typeface="Times New Roman" pitchFamily="18" charset="0"/>
                <a:ea typeface="楷体" pitchFamily="49" charset="-122"/>
                <a:cs typeface="Times New Roman" pitchFamily="18" charset="0"/>
              </a:rPr>
              <a:t>2.5V</a:t>
            </a:r>
            <a:r>
              <a:rPr lang="zh-CN" altLang="en-US" sz="2000" b="1" smtClean="0">
                <a:solidFill>
                  <a:srgbClr val="000099"/>
                </a:solidFill>
                <a:latin typeface="Times New Roman" pitchFamily="18" charset="0"/>
                <a:ea typeface="楷体" pitchFamily="49" charset="-122"/>
                <a:cs typeface="Times New Roman" pitchFamily="18" charset="0"/>
              </a:rPr>
              <a:t>，</a:t>
            </a:r>
            <a:r>
              <a:rPr lang="zh-CN" altLang="zh-CN" sz="2000" b="1" smtClean="0">
                <a:solidFill>
                  <a:srgbClr val="000099"/>
                </a:solidFill>
                <a:latin typeface="Times New Roman" pitchFamily="18" charset="0"/>
                <a:ea typeface="楷体" pitchFamily="49" charset="-122"/>
                <a:cs typeface="Times New Roman" pitchFamily="18" charset="0"/>
              </a:rPr>
              <a:t>其中电源电压不变，</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zh-CN" sz="2000" b="1" smtClean="0">
                <a:solidFill>
                  <a:srgbClr val="000099"/>
                </a:solidFill>
                <a:latin typeface="Times New Roman" pitchFamily="18" charset="0"/>
                <a:ea typeface="楷体" pitchFamily="49" charset="-122"/>
                <a:cs typeface="Times New Roman" pitchFamily="18" charset="0"/>
              </a:rPr>
              <a:t>和</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zh-CN" sz="2000" b="1" smtClean="0">
                <a:solidFill>
                  <a:srgbClr val="000099"/>
                </a:solidFill>
                <a:latin typeface="Times New Roman" pitchFamily="18" charset="0"/>
                <a:ea typeface="楷体" pitchFamily="49" charset="-122"/>
                <a:cs typeface="Times New Roman" pitchFamily="18" charset="0"/>
              </a:rPr>
              <a:t>为滑动变阻器，</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zh-CN" sz="2000" b="1" smtClean="0">
                <a:solidFill>
                  <a:srgbClr val="000099"/>
                </a:solidFill>
                <a:latin typeface="Times New Roman" pitchFamily="18" charset="0"/>
                <a:ea typeface="楷体" pitchFamily="49" charset="-122"/>
                <a:cs typeface="Times New Roman" pitchFamily="18" charset="0"/>
              </a:rPr>
              <a:t>的最大电阻为</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0</a:t>
            </a:r>
            <a:r>
              <a:rPr lang="zh-CN" altLang="zh-CN" sz="2000" b="1" smtClean="0">
                <a:solidFill>
                  <a:srgbClr val="000099"/>
                </a:solidFill>
                <a:latin typeface="Times New Roman" pitchFamily="18" charset="0"/>
                <a:ea typeface="楷体" pitchFamily="49" charset="-122"/>
                <a:cs typeface="Times New Roman" pitchFamily="18" charset="0"/>
              </a:rPr>
              <a:t>，实验步骤为：</a:t>
            </a:r>
          </a:p>
          <a:p>
            <a:pPr>
              <a:buFontTx/>
              <a:buNone/>
            </a:pPr>
            <a:r>
              <a:rPr lang="en-US" altLang="zh-CN" sz="2000" b="1" smtClean="0">
                <a:solidFill>
                  <a:srgbClr val="000099"/>
                </a:solidFill>
                <a:latin typeface="Times New Roman" pitchFamily="18" charset="0"/>
                <a:ea typeface="楷体" pitchFamily="49" charset="-122"/>
                <a:cs typeface="Times New Roman" pitchFamily="18" charset="0"/>
              </a:rPr>
              <a:t>①</a:t>
            </a:r>
            <a:r>
              <a:rPr lang="zh-CN" altLang="zh-CN" sz="2000" b="1" smtClean="0">
                <a:solidFill>
                  <a:srgbClr val="000099"/>
                </a:solidFill>
                <a:latin typeface="Times New Roman" pitchFamily="18" charset="0"/>
                <a:ea typeface="楷体" pitchFamily="49" charset="-122"/>
                <a:cs typeface="Times New Roman" pitchFamily="18" charset="0"/>
              </a:rPr>
              <a:t>只闭合开关</a:t>
            </a:r>
            <a:r>
              <a:rPr lang="en-US" altLang="zh-CN" sz="2000" b="1" smtClean="0">
                <a:solidFill>
                  <a:srgbClr val="000099"/>
                </a:solidFill>
                <a:latin typeface="Times New Roman" pitchFamily="18" charset="0"/>
                <a:ea typeface="楷体" pitchFamily="49" charset="-122"/>
                <a:cs typeface="Times New Roman" pitchFamily="18" charset="0"/>
              </a:rPr>
              <a:t>_______</a:t>
            </a:r>
            <a:r>
              <a:rPr lang="zh-CN" altLang="zh-CN" sz="2000" b="1" smtClean="0">
                <a:solidFill>
                  <a:srgbClr val="000099"/>
                </a:solidFill>
                <a:latin typeface="Times New Roman" pitchFamily="18" charset="0"/>
                <a:ea typeface="楷体" pitchFamily="49" charset="-122"/>
                <a:cs typeface="Times New Roman" pitchFamily="18" charset="0"/>
              </a:rPr>
              <a:t>，调节</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zh-CN" sz="2000" b="1" smtClean="0">
                <a:solidFill>
                  <a:srgbClr val="000099"/>
                </a:solidFill>
                <a:latin typeface="Times New Roman" pitchFamily="18" charset="0"/>
                <a:ea typeface="楷体" pitchFamily="49" charset="-122"/>
                <a:cs typeface="Times New Roman" pitchFamily="18" charset="0"/>
              </a:rPr>
              <a:t>，使电压表的示数为</a:t>
            </a:r>
            <a:r>
              <a:rPr lang="en-US" altLang="zh-CN" sz="2000" b="1" smtClean="0">
                <a:solidFill>
                  <a:srgbClr val="000099"/>
                </a:solidFill>
                <a:latin typeface="Times New Roman" pitchFamily="18" charset="0"/>
                <a:ea typeface="楷体" pitchFamily="49" charset="-122"/>
                <a:cs typeface="Times New Roman" pitchFamily="18" charset="0"/>
              </a:rPr>
              <a:t>2.5V</a:t>
            </a:r>
            <a:r>
              <a:rPr lang="zh-CN" altLang="zh-CN" sz="2000" b="1" smtClean="0">
                <a:solidFill>
                  <a:srgbClr val="000099"/>
                </a:solidFill>
                <a:latin typeface="Times New Roman" pitchFamily="18" charset="0"/>
                <a:ea typeface="楷体" pitchFamily="49" charset="-122"/>
                <a:cs typeface="Times New Roman" pitchFamily="18" charset="0"/>
              </a:rPr>
              <a:t>；</a:t>
            </a:r>
          </a:p>
          <a:p>
            <a:pPr>
              <a:buFontTx/>
              <a:buNone/>
            </a:pPr>
            <a:r>
              <a:rPr lang="en-US" altLang="zh-CN" sz="2000" b="1" smtClean="0">
                <a:solidFill>
                  <a:srgbClr val="000099"/>
                </a:solidFill>
                <a:latin typeface="Times New Roman" pitchFamily="18" charset="0"/>
                <a:ea typeface="楷体" pitchFamily="49" charset="-122"/>
                <a:cs typeface="Times New Roman" pitchFamily="18" charset="0"/>
              </a:rPr>
              <a:t>②</a:t>
            </a:r>
            <a:r>
              <a:rPr lang="zh-CN" altLang="zh-CN" sz="2000" b="1" smtClean="0">
                <a:solidFill>
                  <a:srgbClr val="000099"/>
                </a:solidFill>
                <a:latin typeface="Times New Roman" pitchFamily="18" charset="0"/>
                <a:ea typeface="楷体" pitchFamily="49" charset="-122"/>
                <a:cs typeface="Times New Roman" pitchFamily="18" charset="0"/>
              </a:rPr>
              <a:t>只闭合开关</a:t>
            </a:r>
            <a:r>
              <a:rPr lang="en-US" altLang="zh-CN" sz="2000" b="1" smtClean="0">
                <a:solidFill>
                  <a:srgbClr val="000099"/>
                </a:solidFill>
                <a:latin typeface="Times New Roman" pitchFamily="18" charset="0"/>
                <a:ea typeface="楷体" pitchFamily="49" charset="-122"/>
                <a:cs typeface="Times New Roman" pitchFamily="18" charset="0"/>
              </a:rPr>
              <a:t>_______</a:t>
            </a:r>
            <a:r>
              <a:rPr lang="zh-CN" altLang="zh-CN" sz="2000" b="1" smtClean="0">
                <a:solidFill>
                  <a:srgbClr val="000099"/>
                </a:solidFill>
                <a:latin typeface="Times New Roman" pitchFamily="18" charset="0"/>
                <a:ea typeface="楷体" pitchFamily="49" charset="-122"/>
                <a:cs typeface="Times New Roman" pitchFamily="18" charset="0"/>
              </a:rPr>
              <a:t>，调节</a:t>
            </a:r>
            <a:r>
              <a:rPr lang="en-US" altLang="zh-CN" sz="2000" b="1" smtClean="0">
                <a:solidFill>
                  <a:srgbClr val="000099"/>
                </a:solidFill>
                <a:latin typeface="Times New Roman" pitchFamily="18" charset="0"/>
                <a:ea typeface="楷体" pitchFamily="49" charset="-122"/>
                <a:cs typeface="Times New Roman" pitchFamily="18" charset="0"/>
              </a:rPr>
              <a:t>_______</a:t>
            </a:r>
            <a:r>
              <a:rPr lang="zh-CN" altLang="zh-CN" sz="2000" b="1" smtClean="0">
                <a:solidFill>
                  <a:srgbClr val="000099"/>
                </a:solidFill>
                <a:latin typeface="Times New Roman" pitchFamily="18" charset="0"/>
                <a:ea typeface="楷体" pitchFamily="49" charset="-122"/>
                <a:cs typeface="Times New Roman" pitchFamily="18" charset="0"/>
              </a:rPr>
              <a:t>，使电压表的示数仍为</a:t>
            </a:r>
            <a:r>
              <a:rPr lang="en-US" altLang="zh-CN" sz="2000" b="1" smtClean="0">
                <a:solidFill>
                  <a:srgbClr val="000099"/>
                </a:solidFill>
                <a:latin typeface="Times New Roman" pitchFamily="18" charset="0"/>
                <a:ea typeface="楷体" pitchFamily="49" charset="-122"/>
                <a:cs typeface="Times New Roman" pitchFamily="18" charset="0"/>
              </a:rPr>
              <a:t>2.5V</a:t>
            </a:r>
            <a:r>
              <a:rPr lang="zh-CN" altLang="zh-CN" sz="2000" b="1" smtClean="0">
                <a:solidFill>
                  <a:srgbClr val="000099"/>
                </a:solidFill>
                <a:latin typeface="Times New Roman" pitchFamily="18" charset="0"/>
                <a:ea typeface="楷体" pitchFamily="49" charset="-122"/>
                <a:cs typeface="Times New Roman" pitchFamily="18" charset="0"/>
              </a:rPr>
              <a:t>；</a:t>
            </a:r>
          </a:p>
          <a:p>
            <a:pPr>
              <a:buFontTx/>
              <a:buNone/>
            </a:pPr>
            <a:r>
              <a:rPr lang="en-US" altLang="zh-CN" sz="2000" b="1" smtClean="0">
                <a:solidFill>
                  <a:srgbClr val="000099"/>
                </a:solidFill>
                <a:latin typeface="Times New Roman" pitchFamily="18" charset="0"/>
                <a:ea typeface="楷体" pitchFamily="49" charset="-122"/>
                <a:cs typeface="Times New Roman" pitchFamily="18" charset="0"/>
              </a:rPr>
              <a:t>③</a:t>
            </a:r>
            <a:r>
              <a:rPr lang="zh-CN" altLang="zh-CN" sz="2000" b="1" smtClean="0">
                <a:solidFill>
                  <a:srgbClr val="000099"/>
                </a:solidFill>
                <a:latin typeface="Times New Roman" pitchFamily="18" charset="0"/>
                <a:ea typeface="楷体" pitchFamily="49" charset="-122"/>
                <a:cs typeface="Times New Roman" pitchFamily="18" charset="0"/>
              </a:rPr>
              <a:t>保存滑动变阻器</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zh-CN" sz="2000" b="1" smtClean="0">
                <a:solidFill>
                  <a:srgbClr val="000099"/>
                </a:solidFill>
                <a:latin typeface="Times New Roman" pitchFamily="18" charset="0"/>
                <a:ea typeface="楷体" pitchFamily="49" charset="-122"/>
                <a:cs typeface="Times New Roman" pitchFamily="18" charset="0"/>
              </a:rPr>
              <a:t>的滑片</a:t>
            </a:r>
            <a:r>
              <a:rPr lang="en-US" altLang="zh-CN" sz="2000" b="1" smtClean="0">
                <a:solidFill>
                  <a:srgbClr val="000099"/>
                </a:solidFill>
                <a:latin typeface="Times New Roman" pitchFamily="18" charset="0"/>
                <a:ea typeface="楷体" pitchFamily="49" charset="-122"/>
                <a:cs typeface="Times New Roman" pitchFamily="18" charset="0"/>
              </a:rPr>
              <a:t>P</a:t>
            </a:r>
            <a:r>
              <a:rPr lang="zh-CN" altLang="zh-CN" sz="2000" b="1" smtClean="0">
                <a:solidFill>
                  <a:srgbClr val="000099"/>
                </a:solidFill>
                <a:latin typeface="Times New Roman" pitchFamily="18" charset="0"/>
                <a:ea typeface="楷体" pitchFamily="49" charset="-122"/>
                <a:cs typeface="Times New Roman" pitchFamily="18" charset="0"/>
              </a:rPr>
              <a:t>位置不动，先将</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zh-CN" sz="2000" b="1" smtClean="0">
                <a:solidFill>
                  <a:srgbClr val="000099"/>
                </a:solidFill>
                <a:latin typeface="Times New Roman" pitchFamily="18" charset="0"/>
                <a:ea typeface="楷体" pitchFamily="49" charset="-122"/>
                <a:cs typeface="Times New Roman" pitchFamily="18" charset="0"/>
              </a:rPr>
              <a:t>的滑片</a:t>
            </a:r>
            <a:r>
              <a:rPr lang="en-US" altLang="zh-CN" sz="2000" b="1" smtClean="0">
                <a:solidFill>
                  <a:srgbClr val="000099"/>
                </a:solidFill>
                <a:latin typeface="Times New Roman" pitchFamily="18" charset="0"/>
                <a:ea typeface="楷体" pitchFamily="49" charset="-122"/>
                <a:cs typeface="Times New Roman" pitchFamily="18" charset="0"/>
              </a:rPr>
              <a:t>P</a:t>
            </a:r>
            <a:r>
              <a:rPr lang="zh-CN" altLang="zh-CN" sz="2000" b="1" smtClean="0">
                <a:solidFill>
                  <a:srgbClr val="000099"/>
                </a:solidFill>
                <a:latin typeface="Times New Roman" pitchFamily="18" charset="0"/>
                <a:ea typeface="楷体" pitchFamily="49" charset="-122"/>
                <a:cs typeface="Times New Roman" pitchFamily="18" charset="0"/>
              </a:rPr>
              <a:t>调至最左端，记下电压表的示数为</a:t>
            </a:r>
            <a:r>
              <a:rPr lang="en-US" altLang="zh-CN" sz="2000" b="1" smtClean="0">
                <a:solidFill>
                  <a:srgbClr val="000099"/>
                </a:solidFill>
                <a:latin typeface="Times New Roman" pitchFamily="18" charset="0"/>
                <a:ea typeface="楷体" pitchFamily="49" charset="-122"/>
                <a:cs typeface="Times New Roman" pitchFamily="18" charset="0"/>
              </a:rPr>
              <a:t>U</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zh-CN" sz="2000" b="1" smtClean="0">
                <a:solidFill>
                  <a:srgbClr val="000099"/>
                </a:solidFill>
                <a:latin typeface="Times New Roman" pitchFamily="18" charset="0"/>
                <a:ea typeface="楷体" pitchFamily="49" charset="-122"/>
                <a:cs typeface="Times New Roman" pitchFamily="18" charset="0"/>
              </a:rPr>
              <a:t>，再将</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zh-CN" sz="2000" b="1" smtClean="0">
                <a:solidFill>
                  <a:srgbClr val="000099"/>
                </a:solidFill>
                <a:latin typeface="Times New Roman" pitchFamily="18" charset="0"/>
                <a:ea typeface="楷体" pitchFamily="49" charset="-122"/>
                <a:cs typeface="Times New Roman" pitchFamily="18" charset="0"/>
              </a:rPr>
              <a:t>的滑片</a:t>
            </a:r>
            <a:r>
              <a:rPr lang="en-US" altLang="zh-CN" sz="2000" b="1" smtClean="0">
                <a:solidFill>
                  <a:srgbClr val="000099"/>
                </a:solidFill>
                <a:latin typeface="Times New Roman" pitchFamily="18" charset="0"/>
                <a:ea typeface="楷体" pitchFamily="49" charset="-122"/>
                <a:cs typeface="Times New Roman" pitchFamily="18" charset="0"/>
              </a:rPr>
              <a:t>P</a:t>
            </a:r>
            <a:r>
              <a:rPr lang="zh-CN" altLang="zh-CN" sz="2000" b="1" smtClean="0">
                <a:solidFill>
                  <a:srgbClr val="000099"/>
                </a:solidFill>
                <a:latin typeface="Times New Roman" pitchFamily="18" charset="0"/>
                <a:ea typeface="楷体" pitchFamily="49" charset="-122"/>
                <a:cs typeface="Times New Roman" pitchFamily="18" charset="0"/>
              </a:rPr>
              <a:t>调至最右端，记下电压表的示数为</a:t>
            </a:r>
            <a:r>
              <a:rPr lang="en-US" altLang="zh-CN" sz="2000" b="1" smtClean="0">
                <a:solidFill>
                  <a:srgbClr val="000099"/>
                </a:solidFill>
                <a:latin typeface="Times New Roman" pitchFamily="18" charset="0"/>
                <a:ea typeface="楷体" pitchFamily="49" charset="-122"/>
                <a:cs typeface="Times New Roman" pitchFamily="18" charset="0"/>
              </a:rPr>
              <a:t>U</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zh-CN" sz="2000" b="1" smtClean="0">
                <a:solidFill>
                  <a:srgbClr val="000099"/>
                </a:solidFill>
                <a:latin typeface="Times New Roman" pitchFamily="18" charset="0"/>
                <a:ea typeface="楷体" pitchFamily="49" charset="-122"/>
                <a:cs typeface="Times New Roman" pitchFamily="18" charset="0"/>
              </a:rPr>
              <a:t>，则小灯泡额定功率的表达式</a:t>
            </a:r>
            <a:r>
              <a:rPr lang="en-US" altLang="zh-CN" sz="2000" b="1" smtClean="0">
                <a:solidFill>
                  <a:srgbClr val="000099"/>
                </a:solidFill>
                <a:latin typeface="Times New Roman" pitchFamily="18" charset="0"/>
                <a:ea typeface="楷体" pitchFamily="49" charset="-122"/>
                <a:cs typeface="Times New Roman" pitchFamily="18" charset="0"/>
              </a:rPr>
              <a:t>P</a:t>
            </a:r>
            <a:r>
              <a:rPr lang="zh-CN" altLang="zh-CN" sz="2000" b="1" baseline="-25000" smtClean="0">
                <a:solidFill>
                  <a:srgbClr val="000099"/>
                </a:solidFill>
                <a:latin typeface="Times New Roman" pitchFamily="18" charset="0"/>
                <a:ea typeface="楷体" pitchFamily="49" charset="-122"/>
                <a:cs typeface="Times New Roman" pitchFamily="18" charset="0"/>
              </a:rPr>
              <a:t>额</a:t>
            </a:r>
            <a:r>
              <a:rPr lang="en-US" altLang="zh-CN" sz="2000" b="1" smtClean="0">
                <a:solidFill>
                  <a:srgbClr val="000099"/>
                </a:solidFill>
                <a:latin typeface="Times New Roman" pitchFamily="18" charset="0"/>
                <a:ea typeface="楷体" pitchFamily="49" charset="-122"/>
                <a:cs typeface="Times New Roman" pitchFamily="18" charset="0"/>
              </a:rPr>
              <a:t>=______________</a:t>
            </a:r>
            <a:r>
              <a:rPr lang="zh-CN" altLang="zh-CN" sz="2000" b="1" smtClean="0">
                <a:solidFill>
                  <a:srgbClr val="000099"/>
                </a:solidFill>
                <a:latin typeface="Times New Roman" pitchFamily="18" charset="0"/>
                <a:ea typeface="楷体" pitchFamily="49" charset="-122"/>
                <a:cs typeface="Times New Roman" pitchFamily="18" charset="0"/>
              </a:rPr>
              <a:t>（用</a:t>
            </a:r>
            <a:r>
              <a:rPr lang="en-US" altLang="zh-CN" sz="2000" b="1" smtClean="0">
                <a:solidFill>
                  <a:srgbClr val="000099"/>
                </a:solidFill>
                <a:latin typeface="Times New Roman" pitchFamily="18" charset="0"/>
                <a:ea typeface="楷体" pitchFamily="49" charset="-122"/>
                <a:cs typeface="Times New Roman" pitchFamily="18" charset="0"/>
              </a:rPr>
              <a:t>U</a:t>
            </a:r>
            <a:r>
              <a:rPr lang="zh-CN" altLang="zh-CN" sz="2000" b="1" baseline="-25000" smtClean="0">
                <a:solidFill>
                  <a:srgbClr val="000099"/>
                </a:solidFill>
                <a:latin typeface="Times New Roman" pitchFamily="18" charset="0"/>
                <a:ea typeface="楷体" pitchFamily="49" charset="-122"/>
                <a:cs typeface="Times New Roman" pitchFamily="18" charset="0"/>
              </a:rPr>
              <a:t>额</a:t>
            </a:r>
            <a:r>
              <a:rPr lang="zh-CN" altLang="zh-CN"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R</a:t>
            </a:r>
            <a:r>
              <a:rPr lang="en-US" altLang="zh-CN" sz="2000" b="1" baseline="-25000" smtClean="0">
                <a:solidFill>
                  <a:srgbClr val="000099"/>
                </a:solidFill>
                <a:latin typeface="Times New Roman" pitchFamily="18" charset="0"/>
                <a:ea typeface="楷体" pitchFamily="49" charset="-122"/>
                <a:cs typeface="Times New Roman" pitchFamily="18" charset="0"/>
              </a:rPr>
              <a:t>0</a:t>
            </a:r>
            <a:r>
              <a:rPr lang="zh-CN" altLang="zh-CN"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U</a:t>
            </a:r>
            <a:r>
              <a:rPr lang="en-US" altLang="zh-CN" sz="2000" b="1" baseline="-25000" smtClean="0">
                <a:solidFill>
                  <a:srgbClr val="000099"/>
                </a:solidFill>
                <a:latin typeface="Times New Roman" pitchFamily="18" charset="0"/>
                <a:ea typeface="楷体" pitchFamily="49" charset="-122"/>
                <a:cs typeface="Times New Roman" pitchFamily="18" charset="0"/>
              </a:rPr>
              <a:t>1</a:t>
            </a:r>
            <a:r>
              <a:rPr lang="zh-CN" altLang="zh-CN" sz="2000" b="1" smtClean="0">
                <a:solidFill>
                  <a:srgbClr val="000099"/>
                </a:solidFill>
                <a:latin typeface="Times New Roman" pitchFamily="18" charset="0"/>
                <a:ea typeface="楷体" pitchFamily="49" charset="-122"/>
                <a:cs typeface="Times New Roman" pitchFamily="18" charset="0"/>
              </a:rPr>
              <a:t>、</a:t>
            </a:r>
            <a:r>
              <a:rPr lang="en-US" altLang="zh-CN" sz="2000" b="1" smtClean="0">
                <a:solidFill>
                  <a:srgbClr val="000099"/>
                </a:solidFill>
                <a:latin typeface="Times New Roman" pitchFamily="18" charset="0"/>
                <a:ea typeface="楷体" pitchFamily="49" charset="-122"/>
                <a:cs typeface="Times New Roman" pitchFamily="18" charset="0"/>
              </a:rPr>
              <a:t>U</a:t>
            </a:r>
            <a:r>
              <a:rPr lang="en-US" altLang="zh-CN" sz="2000" b="1" baseline="-25000" smtClean="0">
                <a:solidFill>
                  <a:srgbClr val="000099"/>
                </a:solidFill>
                <a:latin typeface="Times New Roman" pitchFamily="18" charset="0"/>
                <a:ea typeface="楷体" pitchFamily="49" charset="-122"/>
                <a:cs typeface="Times New Roman" pitchFamily="18" charset="0"/>
              </a:rPr>
              <a:t>2</a:t>
            </a:r>
            <a:r>
              <a:rPr lang="zh-CN" altLang="zh-CN" sz="2000" b="1" smtClean="0">
                <a:solidFill>
                  <a:srgbClr val="000099"/>
                </a:solidFill>
                <a:latin typeface="Times New Roman" pitchFamily="18" charset="0"/>
                <a:ea typeface="楷体" pitchFamily="49" charset="-122"/>
                <a:cs typeface="Times New Roman" pitchFamily="18" charset="0"/>
              </a:rPr>
              <a:t>表示）。</a:t>
            </a:r>
            <a:endParaRPr lang="en-US" altLang="zh-CN" sz="2000" b="1" smtClean="0">
              <a:solidFill>
                <a:srgbClr val="000099"/>
              </a:solidFill>
              <a:latin typeface="Times New Roman" pitchFamily="18" charset="0"/>
              <a:ea typeface="楷体" panose="02010609060101010101" pitchFamily="49" charset="-122"/>
              <a:cs typeface="Times New Roman" panose="02020603050405020304" pitchFamily="18" charset="0"/>
            </a:endParaRPr>
          </a:p>
          <a:p>
            <a:pPr>
              <a:buFontTx/>
              <a:buNone/>
            </a:pPr>
            <a:endParaRPr lang="en-US" altLang="zh-CN" sz="2000" b="1" smtClean="0">
              <a:solidFill>
                <a:srgbClr val="000099"/>
              </a:solidFill>
              <a:latin typeface="Times New Roman" pitchFamily="18" charset="0"/>
              <a:ea typeface="楷体" panose="02010609060101010101" pitchFamily="49" charset="-122"/>
              <a:cs typeface="Times New Roman" panose="02020603050405020304" pitchFamily="18" charset="0"/>
            </a:endParaRPr>
          </a:p>
          <a:p>
            <a:pPr>
              <a:buFontTx/>
              <a:buNone/>
            </a:pPr>
            <a:endParaRPr lang="zh-CN" altLang="zh-CN" sz="2000" b="1" smtClean="0">
              <a:solidFill>
                <a:srgbClr val="000099"/>
              </a:solidFill>
              <a:latin typeface="Times New Roman" pitchFamily="18" charset="0"/>
              <a:ea typeface="楷体" panose="02010609060101010101" pitchFamily="49" charset="-122"/>
              <a:cs typeface="Times New Roman" panose="02020603050405020304" pitchFamily="18" charset="0"/>
            </a:endParaRPr>
          </a:p>
          <a:p>
            <a:endParaRPr lang="zh-CN" altLang="en-US" sz="2000" b="1" smtClean="0">
              <a:solidFill>
                <a:srgbClr val="000099"/>
              </a:solidFill>
              <a:latin typeface="Times New Roman" pitchFamily="18" charset="0"/>
              <a:ea typeface="楷体" panose="02010609060101010101" pitchFamily="49" charset="-122"/>
              <a:cs typeface="Times New Roman" panose="02020603050405020304" pitchFamily="18" charset="0"/>
            </a:endParaRPr>
          </a:p>
        </p:txBody>
      </p:sp>
      <p:pic>
        <p:nvPicPr>
          <p:cNvPr id="46082" name="Picture 2" descr="D:\我的文档\Pictures\113.png"/>
          <p:cNvPicPr>
            <a:picLocks noChangeAspect="1" noChangeArrowheads="1"/>
          </p:cNvPicPr>
          <p:nvPr/>
        </p:nvPicPr>
        <p:blipFill>
          <a:blip r:embed="rId2"/>
          <a:stretch>
            <a:fillRect/>
          </a:stretch>
        </p:blipFill>
        <p:spPr bwMode="auto">
          <a:xfrm>
            <a:off x="457200" y="4191000"/>
            <a:ext cx="2798985" cy="1776412"/>
          </a:xfrm>
          <a:prstGeom prst="rect">
            <a:avLst/>
          </a:prstGeom>
          <a:noFill/>
        </p:spPr>
      </p:pic>
      <p:grpSp>
        <p:nvGrpSpPr>
          <p:cNvPr id="9" name="组合 8"/>
          <p:cNvGrpSpPr/>
          <p:nvPr/>
        </p:nvGrpSpPr>
        <p:grpSpPr>
          <a:xfrm>
            <a:off x="3886200" y="4495800"/>
            <a:ext cx="4612922" cy="1905000"/>
            <a:chOff x="3886200" y="4495800"/>
            <a:chExt cx="4612922" cy="1905000"/>
          </a:xfrm>
        </p:grpSpPr>
        <p:pic>
          <p:nvPicPr>
            <p:cNvPr id="46084" name="Picture 4" descr="D:\我的文档\Pictures\114.png"/>
            <p:cNvPicPr>
              <a:picLocks noChangeAspect="1" noChangeArrowheads="1"/>
            </p:cNvPicPr>
            <p:nvPr/>
          </p:nvPicPr>
          <p:blipFill>
            <a:blip r:embed="rId3"/>
            <a:stretch>
              <a:fillRect/>
            </a:stretch>
          </p:blipFill>
          <p:spPr bwMode="auto">
            <a:xfrm>
              <a:off x="4800600" y="4495800"/>
              <a:ext cx="3698522" cy="1905000"/>
            </a:xfrm>
            <a:prstGeom prst="rect">
              <a:avLst/>
            </a:prstGeom>
            <a:noFill/>
          </p:spPr>
        </p:pic>
        <p:sp>
          <p:nvSpPr>
            <p:cNvPr id="8" name="TextBox 7"/>
            <p:cNvSpPr txBox="1"/>
            <p:nvPr/>
          </p:nvSpPr>
          <p:spPr>
            <a:xfrm>
              <a:off x="3886200" y="4572000"/>
              <a:ext cx="1261884" cy="523220"/>
            </a:xfrm>
            <a:prstGeom prst="rect">
              <a:avLst/>
            </a:prstGeom>
            <a:noFill/>
          </p:spPr>
          <p:txBody>
            <a:bodyPr wrap="none" rtlCol="0">
              <a:spAutoFit/>
            </a:bodyPr>
            <a:lstStyle/>
            <a:p>
              <a:r>
                <a:rPr lang="zh-CN" altLang="en-US" sz="2800" b="1" smtClean="0">
                  <a:solidFill>
                    <a:srgbClr val="FF0000"/>
                  </a:solidFill>
                  <a:latin typeface="楷体" pitchFamily="49" charset="-122"/>
                  <a:ea typeface="楷体" pitchFamily="49" charset="-122"/>
                </a:rPr>
                <a:t>答案：</a:t>
              </a:r>
              <a:endParaRPr lang="zh-CN" altLang="en-US" sz="2800" b="1">
                <a:solidFill>
                  <a:srgbClr val="FF0000"/>
                </a:solidFill>
                <a:latin typeface="楷体" panose="02010609060101010101" pitchFamily="49" charset="-122"/>
                <a:ea typeface="楷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0.05.14"/>
  <p:tag name="AS_TITLE" val="Aspose.Slides for .NET 4.0 Client Profile"/>
  <p:tag name="AS_VERSION" val="20.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3645</TotalTime>
  <Words>1437</Words>
  <Application>Microsoft Office PowerPoint</Application>
  <PresentationFormat>全屏显示(4:3)</PresentationFormat>
  <Paragraphs>52</Paragraphs>
  <Slides>16</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18" baseType="lpstr">
      <vt:lpstr>默认设计模板</vt:lpstr>
      <vt:lpstr>Equation</vt:lpstr>
      <vt:lpstr>第十八章 电功率 第3节 测量小灯泡的电功率 （第2课时）</vt:lpstr>
      <vt:lpstr>PowerPoint 演示文稿</vt:lpstr>
      <vt:lpstr>三、特殊法测电功率</vt:lpstr>
      <vt:lpstr>课堂练习</vt:lpstr>
      <vt:lpstr>方法2、伏阻法测电功率（缺电流表）</vt:lpstr>
      <vt:lpstr>课堂练习</vt:lpstr>
      <vt:lpstr>课堂练习</vt:lpstr>
      <vt:lpstr>方法3、等效替代法测电功率</vt:lpstr>
      <vt:lpstr>课堂练习</vt:lpstr>
      <vt:lpstr>课堂练习</vt:lpstr>
      <vt:lpstr>课堂练习</vt:lpstr>
      <vt:lpstr>课堂练习</vt:lpstr>
      <vt:lpstr>课堂练习</vt:lpstr>
      <vt:lpstr>课堂练习</vt:lpstr>
      <vt:lpstr>课堂练习</vt:lpstr>
      <vt:lpstr>本课小结</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第十八章 电功率 第3节 测量小灯泡的电功率 （第2课时）</dc:title>
  <cp:lastModifiedBy>User</cp:lastModifiedBy>
  <cp:revision>1</cp:revision>
  <cp:lastPrinted>1601-01-01T00:00:00Z</cp:lastPrinted>
  <dcterms:created xsi:type="dcterms:W3CDTF">2017-08-28T12:32:26Z</dcterms:created>
  <dcterms:modified xsi:type="dcterms:W3CDTF">2020-11-02T14:37:37Z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