
<file path=[Content_Types].xml><?xml version="1.0" encoding="utf-8"?>
<Types xmlns="http://schemas.openxmlformats.org/package/2006/content-types">
  <Default Extension="jpeg" ContentType="image/jpeg"/>
  <Default Extension="tiff" ContentType="image/tif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9"/>
  </p:handoutMasterIdLst>
  <p:sldIdLst>
    <p:sldId id="468" r:id="rId3"/>
    <p:sldId id="256" r:id="rId4"/>
    <p:sldId id="522" r:id="rId6"/>
    <p:sldId id="524" r:id="rId7"/>
    <p:sldId id="525" r:id="rId8"/>
    <p:sldId id="526" r:id="rId9"/>
    <p:sldId id="485" r:id="rId10"/>
    <p:sldId id="527" r:id="rId11"/>
    <p:sldId id="528" r:id="rId12"/>
    <p:sldId id="529" r:id="rId13"/>
    <p:sldId id="554" r:id="rId14"/>
    <p:sldId id="530" r:id="rId15"/>
    <p:sldId id="531" r:id="rId16"/>
    <p:sldId id="532" r:id="rId17"/>
    <p:sldId id="533" r:id="rId18"/>
    <p:sldId id="542" r:id="rId19"/>
    <p:sldId id="534" r:id="rId20"/>
    <p:sldId id="543" r:id="rId21"/>
    <p:sldId id="486" r:id="rId22"/>
    <p:sldId id="536" r:id="rId23"/>
    <p:sldId id="537" r:id="rId24"/>
    <p:sldId id="555" r:id="rId25"/>
    <p:sldId id="539" r:id="rId26"/>
    <p:sldId id="540" r:id="rId27"/>
    <p:sldId id="541" r:id="rId28"/>
  </p:sldIdLst>
  <p:sldSz cx="12190730" cy="6858000"/>
  <p:notesSz cx="6858000" cy="9144000"/>
  <p:custDataLst>
    <p:tags r:id="rId3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1D5"/>
    <a:srgbClr val="411DD5"/>
    <a:srgbClr val="ED7D31"/>
    <a:srgbClr val="DD8F40"/>
    <a:srgbClr val="FFC410"/>
    <a:srgbClr val="FFF401"/>
    <a:srgbClr val="C4551D"/>
    <a:srgbClr val="FACF00"/>
    <a:srgbClr val="F8C300"/>
    <a:srgbClr val="EF9B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34"/>
  </p:normalViewPr>
  <p:slideViewPr>
    <p:cSldViewPr showGuides="1">
      <p:cViewPr varScale="1">
        <p:scale>
          <a:sx n="74" d="100"/>
          <a:sy n="74" d="100"/>
        </p:scale>
        <p:origin x="-540" y="-102"/>
      </p:cViewPr>
      <p:guideLst>
        <p:guide orient="horz" pos="2305"/>
        <p:guide pos="3876"/>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3" Type="http://schemas.openxmlformats.org/officeDocument/2006/relationships/tags" Target="tags/tag84.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fld>
            <a:endParaRPr lang="zh-CN" altLang="en-US" strike="noStrike" noProof="1"/>
          </a:p>
        </p:txBody>
      </p:sp>
      <p:sp>
        <p:nvSpPr>
          <p:cNvPr id="12292" name="幻灯片图像占位符 3"/>
          <p:cNvSpPr>
            <a:spLocks noGrp="1" noRot="1" noChangeAspect="1"/>
          </p:cNvSpPr>
          <p:nvPr>
            <p:ph type="sldImg"/>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1.jpeg"/><Relationship Id="rId2" Type="http://schemas.openxmlformats.org/officeDocument/2006/relationships/tags" Target="../tags/tag6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tags" Target="../tags/tag24.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image" Target="../media/image1.tiff"/><Relationship Id="rId5" Type="http://schemas.openxmlformats.org/officeDocument/2006/relationships/image" Target="../media/image2.png"/><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8000"/>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ctrTitle" hasCustomPrompt="1"/>
            <p:custDataLst>
              <p:tags r:id="rId8"/>
            </p:custDataLst>
          </p:nvPr>
        </p:nvSpPr>
        <p:spPr>
          <a:xfrm>
            <a:off x="6666805" y="4614350"/>
            <a:ext cx="5435034" cy="1053581"/>
          </a:xfrm>
          <a:noFill/>
        </p:spPr>
        <p:txBody>
          <a:bodyPr anchor="b">
            <a:normAutofit/>
          </a:bodyPr>
          <a:lstStyle>
            <a:lvl1pPr algn="r">
              <a:defRPr sz="4800" b="1">
                <a:solidFill>
                  <a:srgbClr val="000000"/>
                </a:solidFill>
              </a:defRPr>
            </a:lvl1pPr>
          </a:lstStyle>
          <a:p>
            <a:r>
              <a:rPr lang="zh-CN" altLang="en-US" noProof="1"/>
              <a:t>单击此处编辑标题</a:t>
            </a:r>
            <a:endParaRPr lang="zh-CN" altLang="en-US" noProof="1"/>
          </a:p>
        </p:txBody>
      </p:sp>
      <p:sp>
        <p:nvSpPr>
          <p:cNvPr id="3" name="副标题 2"/>
          <p:cNvSpPr>
            <a:spLocks noGrp="1"/>
          </p:cNvSpPr>
          <p:nvPr>
            <p:ph type="subTitle" idx="1"/>
            <p:custDataLst>
              <p:tags r:id="rId9"/>
            </p:custDataLst>
          </p:nvPr>
        </p:nvSpPr>
        <p:spPr>
          <a:xfrm>
            <a:off x="6666805" y="5739996"/>
            <a:ext cx="5435034" cy="504000"/>
          </a:xfrm>
          <a:noFill/>
        </p:spPr>
        <p:txBody>
          <a:bodyPr>
            <a:normAutofit/>
          </a:bodyPr>
          <a:lstStyle>
            <a:lvl1pPr marL="0" indent="0" algn="r">
              <a:buNone/>
              <a:defRPr sz="2400">
                <a:solidFill>
                  <a:srgbClr val="00000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r>
              <a:rPr lang="zh-CN" altLang="en-US" noProof="1"/>
              <a:t>单击此处编辑母版副标题样式</a:t>
            </a:r>
            <a:endParaRPr lang="zh-CN" altLang="en-US" noProof="1"/>
          </a:p>
        </p:txBody>
      </p:sp>
      <p:sp>
        <p:nvSpPr>
          <p:cNvPr id="9" name="日期占位符 3"/>
          <p:cNvSpPr>
            <a:spLocks noGrp="1"/>
          </p:cNvSpPr>
          <p:nvPr>
            <p:ph type="dt" sz="half" idx="10"/>
            <p:custDataLst>
              <p:tags r:id="rId10"/>
            </p:custDataLst>
          </p:nvPr>
        </p:nvSpPr>
        <p:spPr/>
        <p:txBody>
          <a:bodyPr/>
          <a:lstStyle>
            <a:lvl1pPr>
              <a:defRPr/>
            </a:lvl1pPr>
          </a:lstStyle>
          <a:p>
            <a:pPr>
              <a:defRPr/>
            </a:pPr>
            <a:endParaRPr lang="zh-CN" altLang="en-US"/>
          </a:p>
        </p:txBody>
      </p:sp>
      <p:sp>
        <p:nvSpPr>
          <p:cNvPr id="10" name="页脚占位符 4"/>
          <p:cNvSpPr>
            <a:spLocks noGrp="1"/>
          </p:cNvSpPr>
          <p:nvPr>
            <p:ph type="ftr" sz="quarter" idx="11"/>
            <p:custDataLst>
              <p:tags r:id="rId11"/>
            </p:custDataLst>
          </p:nvPr>
        </p:nvSpPr>
        <p:spPr/>
        <p:txBody>
          <a:bodyPr/>
          <a:lstStyle>
            <a:lvl1pPr>
              <a:defRPr/>
            </a:lvl1pPr>
          </a:lstStyle>
          <a:p>
            <a:pPr>
              <a:defRPr/>
            </a:pPr>
            <a:endParaRPr lang="zh-CN" altLang="en-US"/>
          </a:p>
        </p:txBody>
      </p:sp>
      <p:sp>
        <p:nvSpPr>
          <p:cNvPr id="11" name="灯片编号占位符 5"/>
          <p:cNvSpPr>
            <a:spLocks noGrp="1"/>
          </p:cNvSpPr>
          <p:nvPr>
            <p:ph type="sldNum" sz="quarter" idx="12"/>
            <p:custDataLst>
              <p:tags r:id="rId12"/>
            </p:custDataLst>
          </p:nvPr>
        </p:nvSpPr>
        <p:spPr/>
        <p:txBody>
          <a:bodyPr/>
          <a:lstStyle>
            <a:lvl1pPr>
              <a:defRPr/>
            </a:lvl1pPr>
          </a:lstStyle>
          <a:p>
            <a:pPr>
              <a:defRPr/>
            </a:pPr>
            <a:fld id="{8772FFEC-5704-4A3E-837E-93B721BC27BB}" type="slidenum">
              <a:rPr lang="zh-CN" altLang="en-US"/>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860" y="952508"/>
            <a:ext cx="10851107" cy="5388907"/>
          </a:xfrm>
        </p:spPr>
        <p:txBody>
          <a:bodyPr/>
          <a:lstStyle>
            <a:lvl1pPr>
              <a:defRPr/>
            </a:lvl1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pPr>
              <a:defRPr/>
            </a:pPr>
            <a:fld id="{5E5EBB0C-5A13-436A-8D2C-3DC1B1265DA7}" type="slidenum">
              <a:rPr lang="zh-CN" altLang="en-US"/>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3" name="图片 12"/>
          <p:cNvPicPr>
            <a:picLocks noChangeAspect="1"/>
          </p:cNvPicPr>
          <p:nvPr>
            <p:custDataLst>
              <p:tags r:id="rId2"/>
            </p:custDataLst>
          </p:nvPr>
        </p:nvPicPr>
        <p:blipFill rotWithShape="1">
          <a:blip r:embed="rId3">
            <a:extLst>
              <a:ext uri="{28A0092B-C50C-407E-A947-70E740481C1C}">
                <a14:useLocalDpi xmlns:a14="http://schemas.microsoft.com/office/drawing/2010/main" val="0"/>
              </a:ext>
            </a:extLst>
          </a:blip>
          <a:srcRect t="9387" b="34447"/>
          <a:stretch>
            <a:fillRect/>
          </a:stretch>
        </p:blipFill>
        <p:spPr>
          <a:xfrm>
            <a:off x="1" y="-2"/>
            <a:ext cx="12190729" cy="4542287"/>
          </a:xfrm>
          <a:prstGeom prst="rect">
            <a:avLst/>
          </a:prstGeom>
        </p:spPr>
      </p:pic>
      <p:sp>
        <p:nvSpPr>
          <p:cNvPr id="5" name="矩形 4"/>
          <p:cNvSpPr/>
          <p:nvPr>
            <p:custDataLst>
              <p:tags r:id="rId4"/>
            </p:custDataLst>
          </p:nvPr>
        </p:nvSpPr>
        <p:spPr>
          <a:xfrm>
            <a:off x="0" y="5637213"/>
            <a:ext cx="12190730" cy="1220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6" name="等腰三角形 5"/>
          <p:cNvSpPr/>
          <p:nvPr>
            <p:custDataLst>
              <p:tags r:id="rId5"/>
            </p:custDataLst>
          </p:nvPr>
        </p:nvSpPr>
        <p:spPr>
          <a:xfrm rot="5400000" flipV="1">
            <a:off x="4186595" y="-1146968"/>
            <a:ext cx="3817539" cy="121920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7" name="直角三角形 6"/>
          <p:cNvSpPr/>
          <p:nvPr>
            <p:custDataLst>
              <p:tags r:id="rId6"/>
            </p:custDataLst>
          </p:nvPr>
        </p:nvSpPr>
        <p:spPr>
          <a:xfrm>
            <a:off x="0" y="3621088"/>
            <a:ext cx="12190730" cy="3236912"/>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8" name="直角三角形 7"/>
          <p:cNvSpPr/>
          <p:nvPr>
            <p:custDataLst>
              <p:tags r:id="rId7"/>
            </p:custDataLst>
          </p:nvPr>
        </p:nvSpPr>
        <p:spPr>
          <a:xfrm flipH="1">
            <a:off x="0" y="3044825"/>
            <a:ext cx="12190730" cy="3813175"/>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sz="2400" noProof="1">
              <a:cs typeface="+mn-ea"/>
            </a:endParaRPr>
          </a:p>
        </p:txBody>
      </p:sp>
      <p:sp>
        <p:nvSpPr>
          <p:cNvPr id="2" name="标题 1"/>
          <p:cNvSpPr>
            <a:spLocks noGrp="1"/>
          </p:cNvSpPr>
          <p:nvPr>
            <p:ph type="title" hasCustomPrompt="1"/>
            <p:custDataLst>
              <p:tags r:id="rId8"/>
            </p:custDataLst>
          </p:nvPr>
        </p:nvSpPr>
        <p:spPr>
          <a:xfrm>
            <a:off x="7428726" y="4290060"/>
            <a:ext cx="4425489" cy="1175385"/>
          </a:xfrm>
        </p:spPr>
        <p:txBody>
          <a:bodyPr rIns="25400" rtlCol="0" anchor="b">
            <a:noAutofit/>
          </a:bodyPr>
          <a:lstStyle>
            <a:lvl1pPr marL="0" marR="0" algn="r" defTabSz="914400" rtl="0" eaLnBrk="1" fontAlgn="auto" latinLnBrk="0" hangingPunct="1">
              <a:lnSpc>
                <a:spcPct val="100000"/>
              </a:lnSpc>
              <a:buNone/>
              <a:defRPr kumimoji="0" lang="zh-CN" altLang="en-US" sz="6600" b="1" i="0" u="none" strike="noStrike" kern="1200" cap="none" spc="6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编辑标题</a:t>
            </a:r>
            <a:endParaRPr noProof="1">
              <a:sym typeface="+mn-ea"/>
            </a:endParaRPr>
          </a:p>
        </p:txBody>
      </p:sp>
      <p:sp>
        <p:nvSpPr>
          <p:cNvPr id="14" name="文本占位符 13"/>
          <p:cNvSpPr>
            <a:spLocks noGrp="1"/>
          </p:cNvSpPr>
          <p:nvPr>
            <p:ph type="body" sz="quarter" idx="14" hasCustomPrompt="1"/>
            <p:custDataLst>
              <p:tags r:id="rId9"/>
            </p:custDataLst>
          </p:nvPr>
        </p:nvSpPr>
        <p:spPr>
          <a:xfrm>
            <a:off x="7428725" y="5540698"/>
            <a:ext cx="4425349" cy="691347"/>
          </a:xfrm>
        </p:spPr>
        <p:txBody>
          <a:bodyPr>
            <a:normAutofit/>
          </a:bodyPr>
          <a:lstStyle>
            <a:lvl1pPr marL="0" indent="0" algn="r">
              <a:buNone/>
              <a:defRPr sz="3200">
                <a:solidFill>
                  <a:srgbClr val="2747BE"/>
                </a:solidFill>
              </a:defRPr>
            </a:lvl1pPr>
            <a:lvl2pPr marL="457200" indent="0">
              <a:buNone/>
              <a:defRPr/>
            </a:lvl2pPr>
          </a:lstStyle>
          <a:p>
            <a:pPr lvl="0"/>
            <a:r>
              <a:rPr lang="zh-CN" altLang="en-US" noProof="1"/>
              <a:t>编辑文本</a:t>
            </a:r>
            <a:endParaRPr lang="zh-CN" altLang="en-US" noProof="1"/>
          </a:p>
        </p:txBody>
      </p:sp>
      <p:sp>
        <p:nvSpPr>
          <p:cNvPr id="9" name="日期占位符 2"/>
          <p:cNvSpPr>
            <a:spLocks noGrp="1"/>
          </p:cNvSpPr>
          <p:nvPr>
            <p:ph type="dt" sz="half" idx="15"/>
            <p:custDataLst>
              <p:tags r:id="rId10"/>
            </p:custDataLst>
          </p:nvPr>
        </p:nvSpPr>
        <p:spPr/>
        <p:txBody>
          <a:bodyPr/>
          <a:lstStyle>
            <a:lvl1pPr>
              <a:defRPr/>
            </a:lvl1pPr>
          </a:lstStyle>
          <a:p>
            <a:pPr>
              <a:defRPr/>
            </a:pPr>
            <a:endParaRPr lang="zh-CN" altLang="en-US"/>
          </a:p>
        </p:txBody>
      </p:sp>
      <p:sp>
        <p:nvSpPr>
          <p:cNvPr id="10" name="页脚占位符 3"/>
          <p:cNvSpPr>
            <a:spLocks noGrp="1"/>
          </p:cNvSpPr>
          <p:nvPr>
            <p:ph type="ftr" sz="quarter" idx="16"/>
            <p:custDataLst>
              <p:tags r:id="rId11"/>
            </p:custDataLst>
          </p:nvPr>
        </p:nvSpPr>
        <p:spPr/>
        <p:txBody>
          <a:bodyPr/>
          <a:lstStyle>
            <a:lvl1pPr>
              <a:defRPr/>
            </a:lvl1pPr>
          </a:lstStyle>
          <a:p>
            <a:pPr>
              <a:defRPr/>
            </a:pPr>
            <a:endParaRPr lang="zh-CN" altLang="en-US"/>
          </a:p>
        </p:txBody>
      </p:sp>
      <p:sp>
        <p:nvSpPr>
          <p:cNvPr id="11" name="灯片编号占位符 4"/>
          <p:cNvSpPr>
            <a:spLocks noGrp="1"/>
          </p:cNvSpPr>
          <p:nvPr>
            <p:ph type="sldNum" sz="quarter" idx="17"/>
            <p:custDataLst>
              <p:tags r:id="rId12"/>
            </p:custDataLst>
          </p:nvPr>
        </p:nvSpPr>
        <p:spPr/>
        <p:txBody>
          <a:bodyPr/>
          <a:lstStyle>
            <a:lvl1pPr>
              <a:defRPr/>
            </a:lvl1pPr>
          </a:lstStyle>
          <a:p>
            <a:pPr>
              <a:defRPr/>
            </a:pPr>
            <a:fld id="{4FC38A87-77AC-48C7-9F0B-A360E0E07000}"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idx="1"/>
            <p:custDataLst>
              <p:tags r:id="rId3"/>
            </p:custDataLst>
          </p:nvPr>
        </p:nvSpPr>
        <p:spPr>
          <a:xfrm>
            <a:off x="669812" y="952508"/>
            <a:ext cx="10851107"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74FEF436-D7EA-4EF9-B5EE-0F0508D00828}" type="slidenum">
              <a:rPr lang="zh-CN" altLang="en-US"/>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Freeform 6"/>
          <p:cNvSpPr>
            <a:spLocks noChangeArrowheads="1"/>
          </p:cNvSpPr>
          <p:nvPr>
            <p:custDataLst>
              <p:tags r:id="rId2"/>
            </p:custDataLst>
          </p:nvPr>
        </p:nvSpPr>
        <p:spPr bwMode="auto">
          <a:xfrm>
            <a:off x="0" y="3879850"/>
            <a:ext cx="4992168" cy="2978150"/>
          </a:xfrm>
          <a:custGeom>
            <a:avLst/>
            <a:gdLst>
              <a:gd name="T0" fmla="*/ 0 w 2348"/>
              <a:gd name="T1" fmla="*/ 0 h 1407"/>
              <a:gd name="T2" fmla="*/ 2348 w 2348"/>
              <a:gd name="T3" fmla="*/ 1407 h 1407"/>
              <a:gd name="T4" fmla="*/ 0 w 2348"/>
              <a:gd name="T5" fmla="*/ 1407 h 1407"/>
              <a:gd name="T6" fmla="*/ 0 w 2348"/>
              <a:gd name="T7" fmla="*/ 0 h 1407"/>
            </a:gdLst>
            <a:ahLst/>
            <a:cxnLst>
              <a:cxn ang="0">
                <a:pos x="T0" y="T1"/>
              </a:cxn>
              <a:cxn ang="0">
                <a:pos x="T2" y="T3"/>
              </a:cxn>
              <a:cxn ang="0">
                <a:pos x="T4" y="T5"/>
              </a:cxn>
              <a:cxn ang="0">
                <a:pos x="T6" y="T7"/>
              </a:cxn>
            </a:cxnLst>
            <a:rect l="0" t="0" r="r" b="b"/>
            <a:pathLst>
              <a:path w="2348" h="1407">
                <a:moveTo>
                  <a:pt x="0" y="0"/>
                </a:moveTo>
                <a:lnTo>
                  <a:pt x="2348" y="1407"/>
                </a:lnTo>
                <a:lnTo>
                  <a:pt x="0" y="1407"/>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6" name="Freeform 7"/>
          <p:cNvSpPr>
            <a:spLocks noChangeArrowheads="1"/>
          </p:cNvSpPr>
          <p:nvPr>
            <p:custDataLst>
              <p:tags r:id="rId3"/>
            </p:custDataLst>
          </p:nvPr>
        </p:nvSpPr>
        <p:spPr bwMode="auto">
          <a:xfrm>
            <a:off x="2830218" y="4400550"/>
            <a:ext cx="9360512" cy="2457450"/>
          </a:xfrm>
          <a:custGeom>
            <a:avLst/>
            <a:gdLst>
              <a:gd name="T0" fmla="*/ 4403 w 4403"/>
              <a:gd name="T1" fmla="*/ 0 h 1161"/>
              <a:gd name="T2" fmla="*/ 4403 w 4403"/>
              <a:gd name="T3" fmla="*/ 1161 h 1161"/>
              <a:gd name="T4" fmla="*/ 0 w 4403"/>
              <a:gd name="T5" fmla="*/ 1161 h 1161"/>
              <a:gd name="T6" fmla="*/ 4403 w 4403"/>
              <a:gd name="T7" fmla="*/ 0 h 1161"/>
            </a:gdLst>
            <a:ahLst/>
            <a:cxnLst>
              <a:cxn ang="0">
                <a:pos x="T0" y="T1"/>
              </a:cxn>
              <a:cxn ang="0">
                <a:pos x="T2" y="T3"/>
              </a:cxn>
              <a:cxn ang="0">
                <a:pos x="T4" y="T5"/>
              </a:cxn>
              <a:cxn ang="0">
                <a:pos x="T6" y="T7"/>
              </a:cxn>
            </a:cxnLst>
            <a:rect l="0" t="0" r="r" b="b"/>
            <a:pathLst>
              <a:path w="4403" h="1161">
                <a:moveTo>
                  <a:pt x="4403" y="0"/>
                </a:moveTo>
                <a:lnTo>
                  <a:pt x="4403" y="1161"/>
                </a:lnTo>
                <a:lnTo>
                  <a:pt x="0" y="1161"/>
                </a:lnTo>
                <a:lnTo>
                  <a:pt x="4403"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lIns="121900" tIns="60949" rIns="121900" bIns="60949"/>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00"/>
          </a:p>
        </p:txBody>
      </p:sp>
      <p:sp>
        <p:nvSpPr>
          <p:cNvPr id="7" name="直接连接符 11"/>
          <p:cNvSpPr>
            <a:spLocks noChangeShapeType="1"/>
          </p:cNvSpPr>
          <p:nvPr>
            <p:custDataLst>
              <p:tags r:id="rId4"/>
            </p:custDataLst>
          </p:nvPr>
        </p:nvSpPr>
        <p:spPr bwMode="auto">
          <a:xfrm>
            <a:off x="1920675" y="2790825"/>
            <a:ext cx="5219156" cy="1588"/>
          </a:xfrm>
          <a:prstGeom prst="line">
            <a:avLst/>
          </a:prstGeom>
          <a:noFill/>
          <a:ln w="6350">
            <a:solidFill>
              <a:schemeClr val="accent1"/>
            </a:solidFill>
            <a:bevel/>
          </a:ln>
          <a:extLst>
            <a:ext uri="{909E8E84-426E-40DD-AFC4-6F175D3DCCD1}">
              <a14:hiddenFill xmlns:a14="http://schemas.microsoft.com/office/drawing/2010/main">
                <a:noFill/>
              </a14:hiddenFill>
            </a:ext>
          </a:extLst>
        </p:spPr>
        <p:txBody>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defRPr/>
            </a:pPr>
            <a:endParaRPr lang="zh-CN" altLang="en-US" sz="1900">
              <a:solidFill>
                <a:schemeClr val="accent1"/>
              </a:solidFill>
              <a:sym typeface="Arial" panose="020B0604020202020204" pitchFamily="34" charset="0"/>
            </a:endParaRPr>
          </a:p>
        </p:txBody>
      </p:sp>
      <p:sp>
        <p:nvSpPr>
          <p:cNvPr id="2" name="标题 1"/>
          <p:cNvSpPr>
            <a:spLocks noGrp="1"/>
          </p:cNvSpPr>
          <p:nvPr>
            <p:ph type="title" hasCustomPrompt="1"/>
            <p:custDataLst>
              <p:tags r:id="rId5"/>
            </p:custDataLst>
          </p:nvPr>
        </p:nvSpPr>
        <p:spPr>
          <a:xfrm>
            <a:off x="1675560" y="3503613"/>
            <a:ext cx="5464271" cy="1058408"/>
          </a:xfrm>
        </p:spPr>
        <p:txBody>
          <a:bodyPr rIns="63500">
            <a:noAutofit/>
          </a:bodyPr>
          <a:lstStyle>
            <a:lvl1pPr algn="r">
              <a:defRPr sz="4800" u="none" strike="noStrike" kern="1200" cap="none" spc="300" normalizeH="0">
                <a:solidFill>
                  <a:srgbClr val="000000"/>
                </a:solidFill>
                <a:uFillTx/>
                <a:latin typeface="微软雅黑" panose="020B0503020204020204" pitchFamily="34" charset="-122"/>
                <a:ea typeface="微软雅黑" panose="020B0503020204020204" pitchFamily="34" charset="-122"/>
              </a:defRPr>
            </a:lvl1pPr>
          </a:lstStyle>
          <a:p>
            <a:r>
              <a:rPr lang="zh-CN" altLang="en-US" noProof="1"/>
              <a:t>单击此处编辑标题</a:t>
            </a:r>
            <a:endParaRPr lang="zh-CN" altLang="en-US" noProof="1"/>
          </a:p>
        </p:txBody>
      </p:sp>
      <p:sp>
        <p:nvSpPr>
          <p:cNvPr id="3" name="文本占位符 2"/>
          <p:cNvSpPr>
            <a:spLocks noGrp="1"/>
          </p:cNvSpPr>
          <p:nvPr>
            <p:ph type="body" idx="1" hasCustomPrompt="1"/>
            <p:custDataLst>
              <p:tags r:id="rId6"/>
            </p:custDataLst>
          </p:nvPr>
        </p:nvSpPr>
        <p:spPr>
          <a:xfrm>
            <a:off x="1675560" y="2856230"/>
            <a:ext cx="5464271" cy="586804"/>
          </a:xfrm>
        </p:spPr>
        <p:txBody>
          <a:bodyPr tIns="38100" rIns="76200" bIns="38100" anchor="ctr">
            <a:noAutofit/>
          </a:bodyPr>
          <a:lstStyle>
            <a:lvl1pPr marL="0" indent="0" algn="r" eaLnBrk="1" fontAlgn="base" latinLnBrk="0" hangingPunct="1">
              <a:buNone/>
              <a:defRPr kumimoji="0" lang="zh-CN" altLang="en-US" sz="3200" b="0" i="0" u="none" strike="noStrike" kern="1200" cap="none" spc="150" normalizeH="0" baseline="0" noProof="1">
                <a:solidFill>
                  <a:srgbClr val="000000"/>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noProof="1"/>
              <a:t>编辑文本</a:t>
            </a:r>
            <a:endParaRPr lang="zh-CN" altLang="en-US" noProof="1"/>
          </a:p>
        </p:txBody>
      </p:sp>
      <p:sp>
        <p:nvSpPr>
          <p:cNvPr id="12" name="文本占位符 11"/>
          <p:cNvSpPr>
            <a:spLocks noGrp="1"/>
          </p:cNvSpPr>
          <p:nvPr>
            <p:ph type="body" sz="quarter" idx="13" hasCustomPrompt="1"/>
            <p:custDataLst>
              <p:tags r:id="rId7"/>
            </p:custDataLst>
          </p:nvPr>
        </p:nvSpPr>
        <p:spPr>
          <a:xfrm>
            <a:off x="1675600" y="2383625"/>
            <a:ext cx="5464231" cy="356400"/>
          </a:xfrm>
        </p:spPr>
        <p:txBody>
          <a:bodyPr anchor="b"/>
          <a:lstStyle>
            <a:lvl1pPr marL="0" indent="0" algn="r">
              <a:buNone/>
              <a:defRPr>
                <a:solidFill>
                  <a:srgbClr val="000000"/>
                </a:solidFill>
              </a:defRPr>
            </a:lvl1pPr>
            <a:lvl2pPr marL="457200" indent="0">
              <a:buNone/>
              <a:defRPr/>
            </a:lvl2pPr>
          </a:lstStyle>
          <a:p>
            <a:pPr lvl="0"/>
            <a:r>
              <a:rPr lang="zh-CN" altLang="en-US" noProof="1"/>
              <a:t>编辑文本</a:t>
            </a:r>
            <a:endParaRPr lang="zh-CN" altLang="en-US" noProof="1"/>
          </a:p>
        </p:txBody>
      </p:sp>
      <p:sp>
        <p:nvSpPr>
          <p:cNvPr id="8" name="日期占位符 3"/>
          <p:cNvSpPr>
            <a:spLocks noGrp="1"/>
          </p:cNvSpPr>
          <p:nvPr>
            <p:ph type="dt" sz="half" idx="14"/>
            <p:custDataLst>
              <p:tags r:id="rId8"/>
            </p:custDataLst>
          </p:nvPr>
        </p:nvSpPr>
        <p:spPr/>
        <p:txBody>
          <a:bodyPr/>
          <a:lstStyle>
            <a:lvl1pPr>
              <a:defRPr/>
            </a:lvl1pPr>
          </a:lstStyle>
          <a:p>
            <a:pPr>
              <a:defRPr/>
            </a:pPr>
            <a:endParaRPr lang="zh-CN" altLang="en-US"/>
          </a:p>
        </p:txBody>
      </p:sp>
      <p:sp>
        <p:nvSpPr>
          <p:cNvPr id="9" name="页脚占位符 4"/>
          <p:cNvSpPr>
            <a:spLocks noGrp="1"/>
          </p:cNvSpPr>
          <p:nvPr>
            <p:ph type="ftr" sz="quarter" idx="15"/>
            <p:custDataLst>
              <p:tags r:id="rId9"/>
            </p:custDataLst>
          </p:nvPr>
        </p:nvSpPr>
        <p:spPr/>
        <p:txBody>
          <a:bodyPr/>
          <a:lstStyle>
            <a:lvl1pPr>
              <a:defRPr/>
            </a:lvl1pPr>
          </a:lstStyle>
          <a:p>
            <a:pPr>
              <a:defRPr/>
            </a:pPr>
            <a:endParaRPr lang="zh-CN" altLang="en-US"/>
          </a:p>
        </p:txBody>
      </p:sp>
      <p:sp>
        <p:nvSpPr>
          <p:cNvPr id="10" name="灯片编号占位符 5"/>
          <p:cNvSpPr>
            <a:spLocks noGrp="1"/>
          </p:cNvSpPr>
          <p:nvPr>
            <p:ph type="sldNum" sz="quarter" idx="16"/>
            <p:custDataLst>
              <p:tags r:id="rId10"/>
            </p:custDataLst>
          </p:nvPr>
        </p:nvSpPr>
        <p:spPr/>
        <p:txBody>
          <a:bodyPr/>
          <a:lstStyle>
            <a:lvl1pPr>
              <a:defRPr/>
            </a:lvl1pPr>
          </a:lstStyle>
          <a:p>
            <a:pPr>
              <a:defRPr/>
            </a:pPr>
            <a:fld id="{DD47DC10-9F80-47CA-9BB0-03FC4730FA43}" type="slidenum">
              <a:rPr lang="zh-CN" altLang="en-US"/>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969892E7-8E64-435E-8CEB-BC9971460E94}"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860" y="952508"/>
            <a:ext cx="528269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2747BE"/>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227" y="952508"/>
            <a:ext cx="528269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BDAEE2AC-368D-4ED2-A387-F07EC13D6107}" type="slidenum">
              <a:rPr lang="zh-CN" altLang="en-US"/>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12"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p:custDataLst>
              <p:tags r:id="rId3"/>
            </p:custDataLst>
          </p:nvPr>
        </p:nvSpPr>
        <p:spPr>
          <a:xfrm>
            <a:off x="669860" y="952508"/>
            <a:ext cx="528269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a:t>
            </a:r>
            <a:r>
              <a:rPr lang="zh-CN" altLang="en-US" noProof="1"/>
              <a:t>编辑母版文本样式</a:t>
            </a:r>
            <a:endParaRPr lang="zh-CN" altLang="en-US" noProof="1"/>
          </a:p>
        </p:txBody>
      </p:sp>
      <p:sp>
        <p:nvSpPr>
          <p:cNvPr id="4" name="内容占位符 3"/>
          <p:cNvSpPr>
            <a:spLocks noGrp="1"/>
          </p:cNvSpPr>
          <p:nvPr>
            <p:ph sz="half" idx="2"/>
            <p:custDataLst>
              <p:tags r:id="rId4"/>
            </p:custDataLst>
          </p:nvPr>
        </p:nvSpPr>
        <p:spPr>
          <a:xfrm>
            <a:off x="669855" y="1406525"/>
            <a:ext cx="528265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5" name="文本占位符 4"/>
          <p:cNvSpPr>
            <a:spLocks noGrp="1"/>
          </p:cNvSpPr>
          <p:nvPr>
            <p:ph type="body" sz="quarter" idx="3"/>
            <p:custDataLst>
              <p:tags r:id="rId5"/>
            </p:custDataLst>
          </p:nvPr>
        </p:nvSpPr>
        <p:spPr>
          <a:xfrm>
            <a:off x="6235100" y="952508"/>
            <a:ext cx="528269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199765" indent="0">
              <a:buNone/>
              <a:defRPr sz="1600" b="1"/>
            </a:lvl8pPr>
            <a:lvl9pPr marL="3656965" indent="0">
              <a:buNone/>
              <a:defRPr sz="1600" b="1"/>
            </a:lvl9pPr>
          </a:lstStyle>
          <a:p>
            <a:pPr lvl="0"/>
            <a:r>
              <a:rPr lang="zh-CN" altLang="en-US" noProof="1">
                <a:sym typeface="+mn-ea"/>
              </a:rPr>
              <a:t>单击此处编辑母版文本样式</a:t>
            </a:r>
            <a:endParaRPr lang="zh-CN" altLang="en-US" noProof="1">
              <a:sym typeface="+mn-ea"/>
            </a:endParaRPr>
          </a:p>
        </p:txBody>
      </p:sp>
      <p:sp>
        <p:nvSpPr>
          <p:cNvPr id="6" name="内容占位符 5"/>
          <p:cNvSpPr>
            <a:spLocks noGrp="1"/>
          </p:cNvSpPr>
          <p:nvPr>
            <p:ph sz="quarter" idx="4"/>
            <p:custDataLst>
              <p:tags r:id="rId6"/>
            </p:custDataLst>
          </p:nvPr>
        </p:nvSpPr>
        <p:spPr>
          <a:xfrm>
            <a:off x="6235100" y="1406525"/>
            <a:ext cx="528269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lang="zh-CN" altLang="en-US" noProof="1">
                <a:sym typeface="+mn-ea"/>
              </a:rPr>
              <a:t>单击此处编辑母版文本样式</a:t>
            </a:r>
            <a:endParaRPr lang="zh-CN" altLang="en-US" noProof="1">
              <a:sym typeface="+mn-ea"/>
            </a:endParaRPr>
          </a:p>
          <a:p>
            <a:pPr lvl="1"/>
            <a:r>
              <a:rPr lang="zh-CN" altLang="en-US" noProof="1">
                <a:sym typeface="+mn-ea"/>
              </a:rPr>
              <a:t>第二级</a:t>
            </a:r>
            <a:endParaRPr lang="zh-CN" altLang="en-US" noProof="1">
              <a:sym typeface="+mn-ea"/>
            </a:endParaRPr>
          </a:p>
          <a:p>
            <a:pPr lvl="2"/>
            <a:r>
              <a:rPr lang="zh-CN" altLang="en-US" noProof="1">
                <a:sym typeface="+mn-ea"/>
              </a:rPr>
              <a:t>第三级</a:t>
            </a:r>
            <a:endParaRPr lang="zh-CN" altLang="en-US" noProof="1">
              <a:sym typeface="+mn-ea"/>
            </a:endParaRPr>
          </a:p>
          <a:p>
            <a:pPr lvl="3"/>
            <a:r>
              <a:rPr lang="zh-CN" altLang="en-US" noProof="1">
                <a:sym typeface="+mn-ea"/>
              </a:rPr>
              <a:t>第四级</a:t>
            </a:r>
            <a:endParaRPr lang="zh-CN" altLang="en-US" noProof="1">
              <a:sym typeface="+mn-ea"/>
            </a:endParaRPr>
          </a:p>
          <a:p>
            <a:pPr lvl="4"/>
            <a:r>
              <a:rPr lang="zh-CN" altLang="en-US" noProof="1">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pPr>
              <a:defRPr/>
            </a:pPr>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pPr>
              <a:defRPr/>
            </a:pPr>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pPr>
              <a:defRPr/>
            </a:pPr>
            <a:fld id="{69B27451-B61D-4EBD-9E20-9C423E26C623}" type="slidenum">
              <a:rPr lang="zh-CN" altLang="en-US"/>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2747BE"/>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pPr>
              <a:defRPr/>
            </a:pPr>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pPr>
              <a:defRPr/>
            </a:pPr>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pPr>
              <a:defRPr/>
            </a:pPr>
            <a:fld id="{49BB12C0-236C-47D9-B21E-53704C811C44}" type="slidenum">
              <a:rPr lang="zh-CN" altLang="en-US"/>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custDataLst>
              <p:tags r:id="rId2"/>
            </p:custDataLst>
          </p:nvPr>
        </p:nvSpPr>
        <p:spPr/>
        <p:txBody>
          <a:bodyPr/>
          <a:lstStyle>
            <a:lvl1pPr>
              <a:defRPr/>
            </a:lvl1pPr>
          </a:lstStyle>
          <a:p>
            <a:pPr>
              <a:defRPr/>
            </a:pPr>
            <a:endParaRPr lang="zh-CN" altLang="en-US"/>
          </a:p>
        </p:txBody>
      </p:sp>
      <p:sp>
        <p:nvSpPr>
          <p:cNvPr id="3" name="页脚占位符 4"/>
          <p:cNvSpPr>
            <a:spLocks noGrp="1"/>
          </p:cNvSpPr>
          <p:nvPr>
            <p:ph type="ftr" sz="quarter" idx="11"/>
            <p:custDataLst>
              <p:tags r:id="rId3"/>
            </p:custDataLst>
          </p:nvPr>
        </p:nvSpPr>
        <p:spPr/>
        <p:txBody>
          <a:bodyPr/>
          <a:lstStyle>
            <a:lvl1pPr>
              <a:defRPr/>
            </a:lvl1pPr>
          </a:lstStyle>
          <a:p>
            <a:pPr>
              <a:defRPr/>
            </a:pPr>
            <a:endParaRPr lang="zh-CN" altLang="en-US"/>
          </a:p>
        </p:txBody>
      </p:sp>
      <p:sp>
        <p:nvSpPr>
          <p:cNvPr id="4" name="灯片编号占位符 5"/>
          <p:cNvSpPr>
            <a:spLocks noGrp="1"/>
          </p:cNvSpPr>
          <p:nvPr>
            <p:ph type="sldNum" sz="quarter" idx="12"/>
            <p:custDataLst>
              <p:tags r:id="rId4"/>
            </p:custDataLst>
          </p:nvPr>
        </p:nvSpPr>
        <p:spPr/>
        <p:txBody>
          <a:bodyPr/>
          <a:lstStyle>
            <a:lvl1pPr>
              <a:defRPr/>
            </a:lvl1pPr>
          </a:lstStyle>
          <a:p>
            <a:pPr>
              <a:defRPr/>
            </a:pPr>
            <a:fld id="{B8C1EB70-7901-479E-AC6D-39092085774B}" type="slidenum">
              <a:rPr lang="zh-CN" altLang="en-US"/>
            </a:fld>
            <a:endParaRPr lang="zh-CN" altLang="en-US"/>
          </a:p>
        </p:txBody>
      </p:sp>
      <p:pic>
        <p:nvPicPr>
          <p:cNvPr id="2051" name="图片 4" descr="哈哈"/>
          <p:cNvPicPr>
            <a:picLocks noChangeAspect="1"/>
          </p:cNvPicPr>
          <p:nvPr userDrawn="1"/>
        </p:nvPicPr>
        <p:blipFill>
          <a:blip r:embed="rId5"/>
          <a:stretch>
            <a:fillRect/>
          </a:stretch>
        </p:blipFill>
        <p:spPr>
          <a:xfrm>
            <a:off x="8312150" y="-47625"/>
            <a:ext cx="3489325" cy="1179513"/>
          </a:xfrm>
          <a:prstGeom prst="rect">
            <a:avLst/>
          </a:prstGeom>
          <a:noFill/>
          <a:ln w="9525">
            <a:noFill/>
          </a:ln>
        </p:spPr>
      </p:pic>
      <p:pic>
        <p:nvPicPr>
          <p:cNvPr id="5" name="图片 4" descr="面对面logo4（四色）"/>
          <p:cNvPicPr>
            <a:picLocks noChangeAspect="1"/>
          </p:cNvPicPr>
          <p:nvPr userDrawn="1"/>
        </p:nvPicPr>
        <p:blipFill>
          <a:blip r:embed="rId6"/>
          <a:stretch>
            <a:fillRect/>
          </a:stretch>
        </p:blipFill>
        <p:spPr>
          <a:xfrm>
            <a:off x="227965" y="260350"/>
            <a:ext cx="1691640" cy="563880"/>
          </a:xfrm>
          <a:prstGeom prst="rect">
            <a:avLst/>
          </a:prstGeom>
        </p:spPr>
      </p:pic>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60" y="443234"/>
            <a:ext cx="1085110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860" y="952508"/>
            <a:ext cx="528269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lang="zh-CN" altLang="en-US" noProof="1">
              <a:sym typeface="+mn-ea"/>
            </a:endParaRPr>
          </a:p>
        </p:txBody>
      </p:sp>
      <p:sp>
        <p:nvSpPr>
          <p:cNvPr id="4" name="文本占位符 3"/>
          <p:cNvSpPr>
            <a:spLocks noGrp="1"/>
          </p:cNvSpPr>
          <p:nvPr>
            <p:ph type="body" sz="half" idx="2"/>
            <p:custDataLst>
              <p:tags r:id="rId4"/>
            </p:custDataLst>
          </p:nvPr>
        </p:nvSpPr>
        <p:spPr>
          <a:xfrm>
            <a:off x="6238275" y="952508"/>
            <a:ext cx="528269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rgbClr val="000000"/>
                </a:solidFill>
                <a:uFillTx/>
                <a:latin typeface="微软雅黑" panose="020B0503020204020204" pitchFamily="34" charset="-122"/>
                <a:ea typeface="微软雅黑" panose="020B0503020204020204" pitchFamily="34" charset="-122"/>
                <a:cs typeface="+mn-cs"/>
                <a:sym typeface="+mn-ea"/>
              </a:defRPr>
            </a:lvl1pPr>
          </a:lstStyle>
          <a:p>
            <a:pPr lvl="0"/>
            <a:r>
              <a:rPr lang="zh-CN" altLang="en-US" noProof="1">
                <a:sym typeface="+mn-ea"/>
              </a:rPr>
              <a:t>单击此处编辑母版文本样式</a:t>
            </a:r>
            <a:endParaRPr lang="zh-CN" altLang="en-US" noProof="1">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pPr>
              <a:defRPr/>
            </a:pPr>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pPr>
              <a:defRPr/>
            </a:pPr>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pPr>
              <a:defRPr/>
            </a:pPr>
            <a:fld id="{C67445A4-C0BB-452B-A7F3-D7AA9591C7EA}" type="slidenum">
              <a:rPr lang="zh-CN" altLang="en-US"/>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0034" y="952508"/>
            <a:ext cx="950885"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rgbClr val="000000"/>
                </a:solidFill>
                <a:uFillTx/>
                <a:latin typeface="微软雅黑" panose="020B0503020204020204" pitchFamily="34" charset="-122"/>
                <a:ea typeface="微软雅黑" panose="020B0503020204020204" pitchFamily="3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855" y="952500"/>
            <a:ext cx="9827077"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noProof="1">
                <a:sym typeface="+mn-ea"/>
              </a:rPr>
              <a:t>单击此处</a:t>
            </a:r>
            <a:r>
              <a:rPr lang="zh-CN" altLang="en-US" noProof="1"/>
              <a:t>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pPr>
              <a:defRPr/>
            </a:pPr>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pPr>
              <a:defRPr/>
            </a:pPr>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pPr>
              <a:defRPr/>
            </a:pPr>
            <a:fld id="{19DE868F-D697-40DF-890C-3E7AE3034BAC}"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6" Type="http://schemas.openxmlformats.org/officeDocument/2006/relationships/theme" Target="../theme/theme1.xml"/><Relationship Id="rId45" Type="http://schemas.openxmlformats.org/officeDocument/2006/relationships/tags" Target="../tags/tag76.xml"/><Relationship Id="rId44" Type="http://schemas.openxmlformats.org/officeDocument/2006/relationships/tags" Target="../tags/tag75.xml"/><Relationship Id="rId43" Type="http://schemas.openxmlformats.org/officeDocument/2006/relationships/tags" Target="../tags/tag74.xml"/><Relationship Id="rId42" Type="http://schemas.openxmlformats.org/officeDocument/2006/relationships/tags" Target="../tags/tag73.xml"/><Relationship Id="rId41" Type="http://schemas.openxmlformats.org/officeDocument/2006/relationships/tags" Target="../tags/tag72.xml"/><Relationship Id="rId40" Type="http://schemas.openxmlformats.org/officeDocument/2006/relationships/tags" Target="../tags/tag71.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40"/>
            </p:custDataLst>
          </p:nvPr>
        </p:nvSpPr>
        <p:spPr bwMode="auto">
          <a:xfrm>
            <a:off x="669855" y="442913"/>
            <a:ext cx="1085102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dirty="0"/>
              <a:t>单击此处编辑母版标题样式</a:t>
            </a:r>
            <a:endParaRPr lang="zh-CN" altLang="en-US" dirty="0"/>
          </a:p>
        </p:txBody>
      </p:sp>
      <p:sp>
        <p:nvSpPr>
          <p:cNvPr id="1027" name="文本占位符 2"/>
          <p:cNvSpPr>
            <a:spLocks noGrp="1" noChangeArrowheads="1"/>
          </p:cNvSpPr>
          <p:nvPr>
            <p:ph type="body" idx="9"/>
            <p:custDataLst>
              <p:tags r:id="rId41"/>
            </p:custDataLst>
          </p:nvPr>
        </p:nvSpPr>
        <p:spPr bwMode="auto">
          <a:xfrm>
            <a:off x="669855" y="952500"/>
            <a:ext cx="1085102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42"/>
            </p:custDataLst>
          </p:nvPr>
        </p:nvSpPr>
        <p:spPr>
          <a:xfrm>
            <a:off x="879383" y="6350000"/>
            <a:ext cx="2700057" cy="315913"/>
          </a:xfrm>
          <a:prstGeom prst="rect">
            <a:avLst/>
          </a:prstGeom>
        </p:spPr>
        <p:txBody>
          <a:bodyPr vert="horz" lIns="91440" tIns="45720" rIns="91440" bIns="45720" rtlCol="0" anchor="ctr">
            <a:normAutofit/>
          </a:bodyPr>
          <a:lstStyle>
            <a:lvl1pPr algn="l">
              <a:defRPr sz="1200" noProof="1">
                <a:solidFill>
                  <a:schemeClr val="tx1">
                    <a:tint val="75000"/>
                  </a:schemeClr>
                </a:solidFill>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custDataLst>
              <p:tags r:id="rId43"/>
            </p:custDataLst>
          </p:nvPr>
        </p:nvSpPr>
        <p:spPr>
          <a:xfrm>
            <a:off x="4115959" y="6350000"/>
            <a:ext cx="3958813" cy="315913"/>
          </a:xfrm>
          <a:prstGeom prst="rect">
            <a:avLst/>
          </a:prstGeom>
        </p:spPr>
        <p:txBody>
          <a:bodyPr vert="horz" lIns="91440" tIns="45720" rIns="91440" bIns="45720" rtlCol="0" anchor="ctr">
            <a:normAutofit/>
          </a:bodyPr>
          <a:lstStyle>
            <a:lvl1pPr algn="ctr">
              <a:defRPr sz="1200" noProof="1">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custDataLst>
              <p:tags r:id="rId44"/>
            </p:custDataLst>
          </p:nvPr>
        </p:nvSpPr>
        <p:spPr>
          <a:xfrm>
            <a:off x="8609703" y="6350000"/>
            <a:ext cx="2700057" cy="315913"/>
          </a:xfrm>
          <a:prstGeom prst="rect">
            <a:avLst/>
          </a:prstGeom>
        </p:spPr>
        <p:txBody>
          <a:bodyPr vert="horz" lIns="91440" tIns="45720" rIns="91440" bIns="45720" rtlCol="0" anchor="ctr">
            <a:normAutofit/>
          </a:bodyPr>
          <a:lstStyle>
            <a:lvl1pPr algn="r">
              <a:defRPr sz="1200" noProof="1">
                <a:solidFill>
                  <a:schemeClr val="tx1">
                    <a:tint val="75000"/>
                  </a:schemeClr>
                </a:solidFill>
                <a:ea typeface="微软雅黑" panose="020B0503020204020204" pitchFamily="34" charset="-122"/>
              </a:defRPr>
            </a:lvl1pPr>
          </a:lstStyle>
          <a:p>
            <a:pPr>
              <a:defRPr/>
            </a:pPr>
            <a:fld id="{969892E7-8E64-435E-8CEB-BC9971460E94}" type="slidenum">
              <a:rPr lang="zh-CN" altLang="en-US"/>
            </a:fld>
            <a:endParaRPr lang="zh-CN" altLang="en-US"/>
          </a:p>
        </p:txBody>
      </p:sp>
      <p:sp>
        <p:nvSpPr>
          <p:cNvPr id="2" name="KSO_TEMPLATE" hidden="1"/>
          <p:cNvSpPr/>
          <p:nvPr>
            <p:custDataLst>
              <p:tags r:id="rId4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0"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hf sldNum="0" hdr="0" ftr="0" dt="0"/>
  <p:txStyles>
    <p:titleStyle>
      <a:lvl1pPr algn="l" rtl="0" eaLnBrk="1" fontAlgn="base" hangingPunct="1">
        <a:spcBef>
          <a:spcPct val="0"/>
        </a:spcBef>
        <a:spcAft>
          <a:spcPct val="0"/>
        </a:spcAft>
        <a:defRPr sz="2400" b="1" kern="1200" spc="200">
          <a:solidFill>
            <a:srgbClr val="000000"/>
          </a:solidFill>
          <a:latin typeface="微软雅黑" panose="020B0503020204020204" pitchFamily="34" charset="-122"/>
          <a:ea typeface="微软雅黑" panose="020B0503020204020204" pitchFamily="34" charset="-122"/>
          <a:cs typeface="+mj-cs"/>
        </a:defRPr>
      </a:lvl1pPr>
      <a:lvl2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2pPr>
      <a:lvl3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3pPr>
      <a:lvl4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4pPr>
      <a:lvl5pPr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5pPr>
      <a:lvl6pPr marL="4572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6pPr>
      <a:lvl7pPr marL="9144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7pPr>
      <a:lvl8pPr marL="13716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8pPr>
      <a:lvl9pPr marL="1828800" algn="l" rtl="0" eaLnBrk="1" fontAlgn="base" hangingPunct="1">
        <a:spcBef>
          <a:spcPct val="0"/>
        </a:spcBef>
        <a:spcAft>
          <a:spcPct val="0"/>
        </a:spcAft>
        <a:defRPr sz="2400" b="1">
          <a:solidFill>
            <a:schemeClr val="tx1"/>
          </a:solidFill>
          <a:latin typeface="微软雅黑" panose="020B0503020204020204" pitchFamily="34" charset="-122"/>
          <a:ea typeface="微软雅黑" panose="020B0503020204020204" pitchFamily="3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rgbClr val="000000"/>
          </a:solidFill>
          <a:latin typeface="微软雅黑" panose="020B0503020204020204" pitchFamily="34" charset="-122"/>
          <a:ea typeface="微软雅黑" panose="020B0503020204020204" pitchFamily="34" charset="-122"/>
          <a:cs typeface="+mn-cs"/>
        </a:defRPr>
      </a:lvl1pPr>
      <a:lvl2pPr marL="6858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2pPr>
      <a:lvl3pPr marL="11430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3pPr>
      <a:lvl4pPr marL="16002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2747BE"/>
          </a:solidFill>
          <a:latin typeface="微软雅黑" panose="020B0503020204020204" pitchFamily="34" charset="-122"/>
          <a:ea typeface="微软雅黑" panose="020B0503020204020204" pitchFamily="34" charset="-122"/>
          <a:cs typeface="+mn-cs"/>
        </a:defRPr>
      </a:lvl4pPr>
      <a:lvl5pPr marL="2057400" indent="-228600" algn="l" defTabSz="0"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rgbClr val="000000"/>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slide" Target="slide19.xml"/><Relationship Id="rId5" Type="http://schemas.openxmlformats.org/officeDocument/2006/relationships/tags" Target="../tags/tag78.xml"/><Relationship Id="rId4" Type="http://schemas.openxmlformats.org/officeDocument/2006/relationships/slide" Target="slide7.xml"/><Relationship Id="rId3" Type="http://schemas.openxmlformats.org/officeDocument/2006/relationships/image" Target="../media/image3.png"/><Relationship Id="rId2" Type="http://schemas.openxmlformats.org/officeDocument/2006/relationships/tags" Target="../tags/tag77.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4.tiff"/><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2.tif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15.png"/><Relationship Id="rId1" Type="http://schemas.openxmlformats.org/officeDocument/2006/relationships/image" Target="../media/image4.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8.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1.xml"/><Relationship Id="rId3" Type="http://schemas.openxmlformats.org/officeDocument/2006/relationships/tags" Target="../tags/tag83.xml"/><Relationship Id="rId2" Type="http://schemas.openxmlformats.org/officeDocument/2006/relationships/image" Target="../media/image5.tiff"/><Relationship Id="rId1" Type="http://schemas.openxmlformats.org/officeDocument/2006/relationships/image" Target="../media/image3.tiff"/></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4.xml"/><Relationship Id="rId3" Type="http://schemas.openxmlformats.org/officeDocument/2006/relationships/tags" Target="../tags/tag81.xml"/><Relationship Id="rId2" Type="http://schemas.openxmlformats.org/officeDocument/2006/relationships/image" Target="../media/image3.tiff"/><Relationship Id="rId1" Type="http://schemas.openxmlformats.org/officeDocument/2006/relationships/image" Target="../media/image2.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20.png"/><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4.png"/><Relationship Id="rId1" Type="http://schemas.openxmlformats.org/officeDocument/2006/relationships/image" Target="../media/image2.tif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tif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9.xml"/><Relationship Id="rId4" Type="http://schemas.openxmlformats.org/officeDocument/2006/relationships/tags" Target="../tags/tag82.xml"/><Relationship Id="rId3" Type="http://schemas.openxmlformats.org/officeDocument/2006/relationships/image" Target="../media/image6.png"/><Relationship Id="rId2" Type="http://schemas.openxmlformats.org/officeDocument/2006/relationships/image" Target="../media/image2.tiff"/><Relationship Id="rId1" Type="http://schemas.openxmlformats.org/officeDocument/2006/relationships/image" Target="../media/image3.tif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image" Target="../media/image7.png"/><Relationship Id="rId1" Type="http://schemas.openxmlformats.org/officeDocument/2006/relationships/image" Target="../media/image2.tif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五边形 4"/>
          <p:cNvSpPr/>
          <p:nvPr/>
        </p:nvSpPr>
        <p:spPr>
          <a:xfrm rot="5400000">
            <a:off x="9749758"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2945765" y="320548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945765" y="4200525"/>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陕西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年真题、副题精讲练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2945765" y="5124450"/>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4" name="矩形 103"/>
          <p:cNvSpPr/>
          <p:nvPr/>
        </p:nvSpPr>
        <p:spPr>
          <a:xfrm>
            <a:off x="2793048" y="779780"/>
            <a:ext cx="7037070" cy="13455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第十六章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电磁转换</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2295525" y="2126615"/>
            <a:ext cx="8032115" cy="8089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r>
              <a:rPr lang="en-US" alt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电流的磁场   安培定则</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5" name="文本框 104"/>
          <p:cNvSpPr txBox="1"/>
          <p:nvPr/>
        </p:nvSpPr>
        <p:spPr>
          <a:xfrm>
            <a:off x="817245" y="1663700"/>
            <a:ext cx="1071753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如图，在探究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影响电磁铁磁性强弱的因素</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实验中，将电磁铁</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串联，目的是为了控制通过两个电磁铁的</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相同．闭合开关，两</a:t>
            </a:r>
            <a:r>
              <a:rPr lang="zh-CN" sz="2400">
                <a:latin typeface="Times New Roman" panose="02020603050405020304" pitchFamily="18" charset="0"/>
                <a:ea typeface="宋体" panose="02010600030101010101" pitchFamily="2" charset="-122"/>
              </a:rPr>
              <a:t>个电磁铁吸引大头针的情形如图所示，说明电磁铁的磁性强弱与</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有关．</a:t>
            </a:r>
            <a:endParaRPr lang="zh-CN" altLang="en-US"/>
          </a:p>
        </p:txBody>
      </p:sp>
      <p:pic>
        <p:nvPicPr>
          <p:cNvPr id="2" name="图片 -2147481512"/>
          <p:cNvPicPr>
            <a:picLocks noChangeAspect="1"/>
          </p:cNvPicPr>
          <p:nvPr/>
        </p:nvPicPr>
        <p:blipFill>
          <a:blip r:embed="rId1"/>
          <a:stretch>
            <a:fillRect/>
          </a:stretch>
        </p:blipFill>
        <p:spPr>
          <a:xfrm>
            <a:off x="4544695" y="3703955"/>
            <a:ext cx="3101340" cy="1935480"/>
          </a:xfrm>
          <a:prstGeom prst="rect">
            <a:avLst/>
          </a:prstGeom>
          <a:noFill/>
          <a:ln w="9525">
            <a:noFill/>
          </a:ln>
        </p:spPr>
      </p:pic>
      <p:sp>
        <p:nvSpPr>
          <p:cNvPr id="6" name="文本框 5"/>
          <p:cNvSpPr txBox="1"/>
          <p:nvPr/>
        </p:nvSpPr>
        <p:spPr>
          <a:xfrm>
            <a:off x="5437505" y="578294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4</a:t>
            </a:r>
            <a:r>
              <a:rPr lang="zh-CN">
                <a:cs typeface="楷体_GB2312" charset="0"/>
              </a:rPr>
              <a:t>题图</a:t>
            </a:r>
            <a:endParaRPr lang="zh-CN" altLang="en-US"/>
          </a:p>
        </p:txBody>
      </p:sp>
      <p:grpSp>
        <p:nvGrpSpPr>
          <p:cNvPr id="5" name="组合 4"/>
          <p:cNvGrpSpPr/>
          <p:nvPr/>
        </p:nvGrpSpPr>
        <p:grpSpPr>
          <a:xfrm>
            <a:off x="960755" y="1189355"/>
            <a:ext cx="1838960" cy="474345"/>
            <a:chOff x="1318" y="2359"/>
            <a:chExt cx="2896" cy="747"/>
          </a:xfrm>
        </p:grpSpPr>
        <p:pic>
          <p:nvPicPr>
            <p:cNvPr id="3" name="图片 2" descr="三级标"/>
            <p:cNvPicPr>
              <a:picLocks noChangeAspect="1"/>
            </p:cNvPicPr>
            <p:nvPr/>
          </p:nvPicPr>
          <p:blipFill>
            <a:blip r:embed="rId2"/>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11" name="文本框 110"/>
          <p:cNvSpPr txBox="1"/>
          <p:nvPr/>
        </p:nvSpPr>
        <p:spPr>
          <a:xfrm>
            <a:off x="5736590" y="2360295"/>
            <a:ext cx="15767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电流大小</a:t>
            </a:r>
            <a:endParaRPr lang="zh-CN" altLang="en-US"/>
          </a:p>
        </p:txBody>
      </p:sp>
      <p:sp>
        <p:nvSpPr>
          <p:cNvPr id="7" name="文本框 6"/>
          <p:cNvSpPr txBox="1"/>
          <p:nvPr/>
        </p:nvSpPr>
        <p:spPr>
          <a:xfrm>
            <a:off x="8639810" y="2892425"/>
            <a:ext cx="19843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线圈匝数</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ppt_x"/>
                                          </p:val>
                                        </p:tav>
                                        <p:tav tm="100000">
                                          <p:val>
                                            <p:strVal val="#ppt_x"/>
                                          </p:val>
                                        </p:tav>
                                      </p:tavLst>
                                    </p:anim>
                                    <p:anim calcmode="lin" valueType="num">
                                      <p:cBhvr additive="base">
                                        <p:cTn id="8"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 name="组合 13"/>
          <p:cNvGrpSpPr/>
          <p:nvPr/>
        </p:nvGrpSpPr>
        <p:grpSpPr>
          <a:xfrm>
            <a:off x="1381760" y="913130"/>
            <a:ext cx="10306685" cy="523080"/>
            <a:chOff x="894" y="3246"/>
            <a:chExt cx="16231" cy="824"/>
          </a:xfrm>
        </p:grpSpPr>
        <p:sp>
          <p:nvSpPr>
            <p:cNvPr id="15" name="文本框 4"/>
            <p:cNvSpPr txBox="1"/>
            <p:nvPr/>
          </p:nvSpPr>
          <p:spPr>
            <a:xfrm>
              <a:off x="4045" y="3248"/>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电磁作图</a:t>
              </a:r>
              <a:r>
                <a:rPr sz="2400" dirty="0">
                  <a:latin typeface="Times New Roman" panose="02020603050405020304" pitchFamily="18" charset="0"/>
                  <a:ea typeface="宋体" panose="02010600030101010101" pitchFamily="2" charset="-122"/>
                  <a:cs typeface="Times New Roman" panose="02020603050405020304" pitchFamily="18" charset="0"/>
                </a:rPr>
                <a:t>[2018.29(2)]</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5" name="文本框 104"/>
          <p:cNvSpPr txBox="1"/>
          <p:nvPr/>
        </p:nvSpPr>
        <p:spPr>
          <a:xfrm>
            <a:off x="1327150" y="1416685"/>
            <a:ext cx="7143750" cy="645160"/>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(1)</a:t>
            </a:r>
            <a:r>
              <a:rPr lang="zh-CN" sz="2400">
                <a:solidFill>
                  <a:srgbClr val="1D41D5"/>
                </a:solidFill>
                <a:ea typeface="宋体" panose="02010600030101010101" pitchFamily="2" charset="-122"/>
              </a:rPr>
              <a:t>确定通电螺线管、小磁针的</a:t>
            </a:r>
            <a:r>
              <a:rPr lang="en-US" sz="2400">
                <a:solidFill>
                  <a:srgbClr val="1D41D5"/>
                </a:solidFill>
                <a:latin typeface="Times New Roman" panose="02020603050405020304" pitchFamily="18" charset="0"/>
                <a:ea typeface="宋体" panose="02010600030101010101" pitchFamily="2" charset="-122"/>
              </a:rPr>
              <a:t>N</a:t>
            </a:r>
            <a:r>
              <a:rPr lang="zh-CN" sz="2400">
                <a:solidFill>
                  <a:srgbClr val="1D41D5"/>
                </a:solidFill>
                <a:ea typeface="宋体" panose="02010600030101010101" pitchFamily="2" charset="-122"/>
              </a:rPr>
              <a:t>、</a:t>
            </a:r>
            <a:r>
              <a:rPr lang="en-US" sz="2400">
                <a:solidFill>
                  <a:srgbClr val="1D41D5"/>
                </a:solidFill>
                <a:latin typeface="Times New Roman" panose="02020603050405020304" pitchFamily="18" charset="0"/>
                <a:ea typeface="宋体" panose="02010600030101010101" pitchFamily="2" charset="-122"/>
              </a:rPr>
              <a:t>S</a:t>
            </a:r>
            <a:r>
              <a:rPr lang="zh-CN" sz="2400">
                <a:solidFill>
                  <a:srgbClr val="1D41D5"/>
                </a:solidFill>
                <a:ea typeface="宋体" panose="02010600030101010101" pitchFamily="2" charset="-122"/>
              </a:rPr>
              <a:t>极</a:t>
            </a:r>
            <a:endParaRPr lang="zh-CN" altLang="en-US" sz="2400">
              <a:solidFill>
                <a:srgbClr val="1D41D5"/>
              </a:solidFill>
              <a:ea typeface="宋体" panose="02010600030101010101" pitchFamily="2" charset="-122"/>
            </a:endParaRPr>
          </a:p>
        </p:txBody>
      </p:sp>
      <p:sp>
        <p:nvSpPr>
          <p:cNvPr id="106" name="文本框 105"/>
          <p:cNvSpPr txBox="1"/>
          <p:nvPr/>
        </p:nvSpPr>
        <p:spPr>
          <a:xfrm>
            <a:off x="1507490" y="3646805"/>
            <a:ext cx="6718300" cy="645160"/>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(2)</a:t>
            </a:r>
            <a:r>
              <a:rPr lang="zh-CN" sz="2400">
                <a:solidFill>
                  <a:srgbClr val="1D41D5"/>
                </a:solidFill>
                <a:ea typeface="宋体" panose="02010600030101010101" pitchFamily="2" charset="-122"/>
              </a:rPr>
              <a:t>确定通电螺线管中电流的方向、电源正负极</a:t>
            </a:r>
            <a:endParaRPr lang="zh-CN" altLang="en-US" sz="2400">
              <a:solidFill>
                <a:srgbClr val="1D41D5"/>
              </a:solidFill>
              <a:ea typeface="宋体" panose="02010600030101010101" pitchFamily="2" charset="-122"/>
            </a:endParaRPr>
          </a:p>
        </p:txBody>
      </p:sp>
      <p:pic>
        <p:nvPicPr>
          <p:cNvPr id="2" name="图片 -2147481511"/>
          <p:cNvPicPr>
            <a:picLocks noChangeAspect="1"/>
          </p:cNvPicPr>
          <p:nvPr/>
        </p:nvPicPr>
        <p:blipFill>
          <a:blip r:embed="rId2"/>
          <a:stretch>
            <a:fillRect/>
          </a:stretch>
        </p:blipFill>
        <p:spPr>
          <a:xfrm>
            <a:off x="1408430" y="2106295"/>
            <a:ext cx="7199630" cy="1541145"/>
          </a:xfrm>
          <a:prstGeom prst="rect">
            <a:avLst/>
          </a:prstGeom>
          <a:noFill/>
          <a:ln w="9525">
            <a:noFill/>
          </a:ln>
        </p:spPr>
      </p:pic>
      <p:pic>
        <p:nvPicPr>
          <p:cNvPr id="3" name="图片 -2147481510"/>
          <p:cNvPicPr>
            <a:picLocks noChangeAspect="1"/>
          </p:cNvPicPr>
          <p:nvPr/>
        </p:nvPicPr>
        <p:blipFill>
          <a:blip r:embed="rId3"/>
          <a:stretch>
            <a:fillRect/>
          </a:stretch>
        </p:blipFill>
        <p:spPr>
          <a:xfrm>
            <a:off x="1551940" y="4291965"/>
            <a:ext cx="6106795" cy="20116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7" name="文本框 106"/>
          <p:cNvSpPr txBox="1"/>
          <p:nvPr/>
        </p:nvSpPr>
        <p:spPr>
          <a:xfrm>
            <a:off x="2442845" y="2372360"/>
            <a:ext cx="7207250" cy="645160"/>
          </a:xfrm>
          <a:prstGeom prst="rect">
            <a:avLst/>
          </a:prstGeom>
          <a:noFill/>
          <a:ln w="9525">
            <a:noFill/>
          </a:ln>
        </p:spPr>
        <p:txBody>
          <a:bodyPr wrap="square">
            <a:spAutoFit/>
          </a:bodyPr>
          <a:p>
            <a:pPr>
              <a:lnSpc>
                <a:spcPct val="150000"/>
              </a:lnSpc>
            </a:pPr>
            <a:r>
              <a:rPr lang="en-US" sz="2400">
                <a:solidFill>
                  <a:srgbClr val="1D41D5"/>
                </a:solidFill>
                <a:latin typeface="Times New Roman" panose="02020603050405020304" pitchFamily="18" charset="0"/>
                <a:ea typeface="宋体" panose="02010600030101010101" pitchFamily="2" charset="-122"/>
              </a:rPr>
              <a:t>(3)</a:t>
            </a:r>
            <a:r>
              <a:rPr lang="zh-CN" sz="2400">
                <a:solidFill>
                  <a:srgbClr val="1D41D5"/>
                </a:solidFill>
                <a:ea typeface="宋体" panose="02010600030101010101" pitchFamily="2" charset="-122"/>
              </a:rPr>
              <a:t>确定通电螺线管上的绕线方向</a:t>
            </a:r>
            <a:endParaRPr lang="zh-CN" altLang="en-US" sz="2400">
              <a:solidFill>
                <a:srgbClr val="1D41D5"/>
              </a:solidFill>
              <a:ea typeface="宋体" panose="02010600030101010101" pitchFamily="2" charset="-122"/>
            </a:endParaRPr>
          </a:p>
        </p:txBody>
      </p:sp>
      <p:pic>
        <p:nvPicPr>
          <p:cNvPr id="2" name="图片 -2147481509"/>
          <p:cNvPicPr>
            <a:picLocks noChangeAspect="1"/>
          </p:cNvPicPr>
          <p:nvPr/>
        </p:nvPicPr>
        <p:blipFill>
          <a:blip r:embed="rId1"/>
          <a:stretch>
            <a:fillRect/>
          </a:stretch>
        </p:blipFill>
        <p:spPr>
          <a:xfrm>
            <a:off x="2604135" y="3155315"/>
            <a:ext cx="5868035" cy="144081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8" name="文本框 107"/>
          <p:cNvSpPr txBox="1"/>
          <p:nvPr/>
        </p:nvSpPr>
        <p:spPr>
          <a:xfrm>
            <a:off x="979805" y="1258570"/>
            <a:ext cx="1041717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[2015</a:t>
            </a:r>
            <a:r>
              <a:rPr lang="zh-CN" sz="2400">
                <a:cs typeface="楷体_GB2312" charset="0"/>
              </a:rPr>
              <a:t>副题</a:t>
            </a:r>
            <a:r>
              <a:rPr lang="en-US" sz="2400">
                <a:latin typeface="Times New Roman" panose="02020603050405020304" pitchFamily="18" charset="0"/>
                <a:cs typeface="楷体_GB2312" charset="0"/>
              </a:rPr>
              <a:t>29(2)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如图所示，请标出小磁针的</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极并在虚线上标出磁感线的方向．</a:t>
            </a:r>
            <a:endParaRPr lang="zh-CN" altLang="en-US"/>
          </a:p>
        </p:txBody>
      </p:sp>
      <p:pic>
        <p:nvPicPr>
          <p:cNvPr id="2" name="图片 1435"/>
          <p:cNvPicPr>
            <a:picLocks noChangeAspect="1"/>
          </p:cNvPicPr>
          <p:nvPr/>
        </p:nvPicPr>
        <p:blipFill>
          <a:blip r:embed="rId1"/>
          <a:stretch>
            <a:fillRect/>
          </a:stretch>
        </p:blipFill>
        <p:spPr>
          <a:xfrm>
            <a:off x="3594735" y="2499360"/>
            <a:ext cx="4079240" cy="2668905"/>
          </a:xfrm>
          <a:prstGeom prst="rect">
            <a:avLst/>
          </a:prstGeom>
          <a:noFill/>
          <a:ln w="9525">
            <a:noFill/>
          </a:ln>
        </p:spPr>
      </p:pic>
      <p:sp>
        <p:nvSpPr>
          <p:cNvPr id="6" name="文本框 5"/>
          <p:cNvSpPr txBox="1"/>
          <p:nvPr/>
        </p:nvSpPr>
        <p:spPr>
          <a:xfrm>
            <a:off x="5220970" y="544639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5</a:t>
            </a:r>
            <a:r>
              <a:rPr lang="zh-CN">
                <a:cs typeface="楷体_GB2312" charset="0"/>
              </a:rPr>
              <a:t>题图</a:t>
            </a:r>
            <a:endParaRPr lang="zh-CN" altLang="en-US"/>
          </a:p>
        </p:txBody>
      </p:sp>
      <p:sp>
        <p:nvSpPr>
          <p:cNvPr id="3" name="文本框 2"/>
          <p:cNvSpPr txBox="1"/>
          <p:nvPr/>
        </p:nvSpPr>
        <p:spPr>
          <a:xfrm>
            <a:off x="3204845" y="3296285"/>
            <a:ext cx="461645" cy="460375"/>
          </a:xfrm>
          <a:prstGeom prst="rect">
            <a:avLst/>
          </a:prstGeom>
          <a:noFill/>
        </p:spPr>
        <p:txBody>
          <a:bodyPr wrap="square" rtlCol="0">
            <a:spAutoFit/>
          </a:bodyPr>
          <a:p>
            <a:r>
              <a:rPr lang="en-US" altLang="zh-CN" sz="2400">
                <a:solidFill>
                  <a:srgbClr val="FF0000"/>
                </a:solidFill>
                <a:latin typeface="Times New Roman" panose="02020603050405020304" pitchFamily="18" charset="0"/>
                <a:ea typeface="+mn-ea"/>
                <a:cs typeface="Times New Roman" panose="02020603050405020304" pitchFamily="18" charset="0"/>
              </a:rPr>
              <a:t>N</a:t>
            </a:r>
            <a:endParaRPr lang="en-US" altLang="zh-CN" sz="2400">
              <a:solidFill>
                <a:srgbClr val="FF0000"/>
              </a:solidFill>
              <a:latin typeface="Times New Roman" panose="02020603050405020304" pitchFamily="18" charset="0"/>
              <a:ea typeface="+mn-ea"/>
              <a:cs typeface="Times New Roman" panose="02020603050405020304" pitchFamily="18" charset="0"/>
            </a:endParaRPr>
          </a:p>
        </p:txBody>
      </p:sp>
      <p:cxnSp>
        <p:nvCxnSpPr>
          <p:cNvPr id="4" name="直接箭头连接符 3"/>
          <p:cNvCxnSpPr/>
          <p:nvPr/>
        </p:nvCxnSpPr>
        <p:spPr>
          <a:xfrm flipV="1">
            <a:off x="5763895" y="2493010"/>
            <a:ext cx="338455" cy="26670"/>
          </a:xfrm>
          <a:prstGeom prst="straightConnector1">
            <a:avLst/>
          </a:prstGeom>
          <a:ln w="63500">
            <a:solidFill>
              <a:srgbClr val="FF0000"/>
            </a:solidFill>
            <a:prstDash val="lgDashDot"/>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8" name="文本框 107"/>
          <p:cNvSpPr txBox="1"/>
          <p:nvPr/>
        </p:nvSpPr>
        <p:spPr>
          <a:xfrm>
            <a:off x="1030605" y="1057910"/>
            <a:ext cx="1013079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[2018</a:t>
            </a:r>
            <a:r>
              <a:rPr lang="zh-CN" sz="2400">
                <a:cs typeface="楷体_GB2312" charset="0"/>
              </a:rPr>
              <a:t>陕西</a:t>
            </a:r>
            <a:r>
              <a:rPr lang="en-US" sz="2400">
                <a:latin typeface="Times New Roman" panose="02020603050405020304" pitchFamily="18" charset="0"/>
                <a:cs typeface="楷体_GB2312" charset="0"/>
              </a:rPr>
              <a:t>29(2)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请在图中的括号中分别标出小磁针静止时该端的磁极名称和电源该端的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极．</a:t>
            </a:r>
            <a:endParaRPr lang="zh-CN" altLang="en-US"/>
          </a:p>
        </p:txBody>
      </p:sp>
      <p:pic>
        <p:nvPicPr>
          <p:cNvPr id="2" name="图片 -2147481505"/>
          <p:cNvPicPr>
            <a:picLocks noChangeAspect="1"/>
          </p:cNvPicPr>
          <p:nvPr/>
        </p:nvPicPr>
        <p:blipFill>
          <a:blip r:embed="rId1"/>
          <a:stretch>
            <a:fillRect/>
          </a:stretch>
        </p:blipFill>
        <p:spPr>
          <a:xfrm>
            <a:off x="3589655" y="2646045"/>
            <a:ext cx="4533900" cy="2807335"/>
          </a:xfrm>
          <a:prstGeom prst="rect">
            <a:avLst/>
          </a:prstGeom>
          <a:noFill/>
          <a:ln w="9525">
            <a:noFill/>
          </a:ln>
        </p:spPr>
      </p:pic>
      <p:sp>
        <p:nvSpPr>
          <p:cNvPr id="6" name="文本框 5"/>
          <p:cNvSpPr txBox="1"/>
          <p:nvPr/>
        </p:nvSpPr>
        <p:spPr>
          <a:xfrm>
            <a:off x="5286375" y="587946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6</a:t>
            </a:r>
            <a:r>
              <a:rPr lang="zh-CN">
                <a:cs typeface="楷体_GB2312" charset="0"/>
              </a:rPr>
              <a:t>题图</a:t>
            </a:r>
            <a:endParaRPr lang="zh-CN" altLang="en-US"/>
          </a:p>
        </p:txBody>
      </p:sp>
      <p:sp>
        <p:nvSpPr>
          <p:cNvPr id="3" name="文本框 2"/>
          <p:cNvSpPr txBox="1"/>
          <p:nvPr/>
        </p:nvSpPr>
        <p:spPr>
          <a:xfrm>
            <a:off x="4102735" y="3345815"/>
            <a:ext cx="600075" cy="460375"/>
          </a:xfrm>
          <a:prstGeom prst="rect">
            <a:avLst/>
          </a:prstGeom>
          <a:noFill/>
        </p:spPr>
        <p:txBody>
          <a:bodyPr wrap="square" rtlCol="0">
            <a:spAutoFit/>
          </a:bodyPr>
          <a:p>
            <a:r>
              <a:rPr lang="en-US" altLang="zh-CN" sz="2400">
                <a:solidFill>
                  <a:srgbClr val="FF0000"/>
                </a:solidFill>
                <a:latin typeface="Times New Roman" panose="02020603050405020304" pitchFamily="18" charset="0"/>
                <a:ea typeface="+mn-ea"/>
                <a:cs typeface="Times New Roman" panose="02020603050405020304" pitchFamily="18" charset="0"/>
              </a:rPr>
              <a:t>N</a:t>
            </a:r>
            <a:endParaRPr lang="en-US" altLang="zh-CN" sz="2400">
              <a:solidFill>
                <a:srgbClr val="FF0000"/>
              </a:solidFill>
              <a:latin typeface="Times New Roman" panose="02020603050405020304" pitchFamily="18" charset="0"/>
              <a:ea typeface="+mn-ea"/>
              <a:cs typeface="Times New Roman" panose="02020603050405020304" pitchFamily="18" charset="0"/>
            </a:endParaRPr>
          </a:p>
        </p:txBody>
      </p:sp>
      <p:sp>
        <p:nvSpPr>
          <p:cNvPr id="4" name="文本框 3"/>
          <p:cNvSpPr txBox="1"/>
          <p:nvPr/>
        </p:nvSpPr>
        <p:spPr>
          <a:xfrm>
            <a:off x="7068185" y="4993005"/>
            <a:ext cx="443230" cy="460375"/>
          </a:xfrm>
          <a:prstGeom prst="rect">
            <a:avLst/>
          </a:prstGeom>
          <a:noFill/>
        </p:spPr>
        <p:txBody>
          <a:bodyPr wrap="square" rtlCol="0">
            <a:spAutoFit/>
          </a:bodyPr>
          <a:p>
            <a:r>
              <a:rPr lang="en-US" altLang="zh-CN" sz="2400">
                <a:solidFill>
                  <a:srgbClr val="FF0000"/>
                </a:solidFill>
                <a:latin typeface="Times New Roman" panose="02020603050405020304" pitchFamily="18" charset="0"/>
                <a:ea typeface="+mn-ea"/>
                <a:cs typeface="Times New Roman" panose="02020603050405020304" pitchFamily="18" charset="0"/>
              </a:rPr>
              <a:t>+</a:t>
            </a:r>
            <a:endParaRPr lang="en-US" altLang="zh-CN" sz="240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 name="组合 4"/>
          <p:cNvGrpSpPr/>
          <p:nvPr/>
        </p:nvGrpSpPr>
        <p:grpSpPr>
          <a:xfrm>
            <a:off x="1377950" y="116332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8" name="文本框 107"/>
          <p:cNvSpPr txBox="1"/>
          <p:nvPr/>
        </p:nvSpPr>
        <p:spPr>
          <a:xfrm>
            <a:off x="1280160" y="1665605"/>
            <a:ext cx="10172065"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zh-CN" sz="2400">
                <a:ea typeface="宋体" panose="02010600030101010101" pitchFamily="2" charset="-122"/>
              </a:rPr>
              <a:t>如图所示，标出通电螺线管磁场中静止的小磁针</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极和磁感线</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的方向．</a:t>
            </a:r>
            <a:endParaRPr lang="zh-CN" altLang="en-US"/>
          </a:p>
        </p:txBody>
      </p:sp>
      <p:pic>
        <p:nvPicPr>
          <p:cNvPr id="3" name="图片 -2147481503"/>
          <p:cNvPicPr>
            <a:picLocks noChangeAspect="1"/>
          </p:cNvPicPr>
          <p:nvPr/>
        </p:nvPicPr>
        <p:blipFill>
          <a:blip r:embed="rId2"/>
          <a:stretch>
            <a:fillRect/>
          </a:stretch>
        </p:blipFill>
        <p:spPr>
          <a:xfrm>
            <a:off x="4199255" y="2517140"/>
            <a:ext cx="3244850" cy="3086735"/>
          </a:xfrm>
          <a:prstGeom prst="rect">
            <a:avLst/>
          </a:prstGeom>
          <a:noFill/>
          <a:ln w="9525">
            <a:noFill/>
          </a:ln>
        </p:spPr>
      </p:pic>
      <p:sp>
        <p:nvSpPr>
          <p:cNvPr id="8" name="文本框 7"/>
          <p:cNvSpPr txBox="1"/>
          <p:nvPr/>
        </p:nvSpPr>
        <p:spPr>
          <a:xfrm>
            <a:off x="5140960" y="582041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7</a:t>
            </a:r>
            <a:r>
              <a:rPr lang="zh-CN">
                <a:cs typeface="楷体_GB2312" charset="0"/>
              </a:rPr>
              <a:t>题图</a:t>
            </a:r>
            <a:endParaRPr lang="zh-CN" altLang="en-US"/>
          </a:p>
        </p:txBody>
      </p:sp>
      <p:cxnSp>
        <p:nvCxnSpPr>
          <p:cNvPr id="9" name="直接箭头连接符 8"/>
          <p:cNvCxnSpPr/>
          <p:nvPr/>
        </p:nvCxnSpPr>
        <p:spPr>
          <a:xfrm flipH="1">
            <a:off x="5627370" y="2544445"/>
            <a:ext cx="360045" cy="0"/>
          </a:xfrm>
          <a:prstGeom prst="straightConnector1">
            <a:avLst/>
          </a:prstGeom>
          <a:ln w="63500">
            <a:solidFill>
              <a:srgbClr val="FF0000"/>
            </a:solidFill>
            <a:prstDash val="lgDashDot"/>
            <a:tailEnd type="arrow"/>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521200" y="2600960"/>
            <a:ext cx="388620" cy="460375"/>
          </a:xfrm>
          <a:prstGeom prst="rect">
            <a:avLst/>
          </a:prstGeom>
          <a:noFill/>
        </p:spPr>
        <p:txBody>
          <a:bodyPr wrap="square" rtlCol="0">
            <a:spAutoFit/>
          </a:bodyPr>
          <a:p>
            <a:r>
              <a:rPr lang="en-US" altLang="zh-CN" sz="2400">
                <a:solidFill>
                  <a:srgbClr val="FF0000"/>
                </a:solidFill>
                <a:latin typeface="Times New Roman" panose="02020603050405020304" pitchFamily="18" charset="0"/>
                <a:ea typeface="+mn-ea"/>
                <a:cs typeface="Times New Roman" panose="02020603050405020304" pitchFamily="18" charset="0"/>
              </a:rPr>
              <a:t>N</a:t>
            </a:r>
            <a:endParaRPr lang="en-US" altLang="zh-CN" sz="240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1" name="文本框 110"/>
          <p:cNvSpPr txBox="1"/>
          <p:nvPr/>
        </p:nvSpPr>
        <p:spPr>
          <a:xfrm>
            <a:off x="782320" y="1706880"/>
            <a:ext cx="1091057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zh-CN" sz="2400">
                <a:ea typeface="宋体" panose="02010600030101010101" pitchFamily="2" charset="-122"/>
              </a:rPr>
              <a:t>根据图中小磁针静止时的指向，标出通电螺</a:t>
            </a:r>
            <a:r>
              <a:rPr lang="zh-CN" sz="2400">
                <a:latin typeface="Times New Roman" panose="02020603050405020304" pitchFamily="18" charset="0"/>
                <a:ea typeface="宋体" panose="02010600030101010101" pitchFamily="2" charset="-122"/>
              </a:rPr>
              <a:t>线管的</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极，并画出通电螺线管上线圈的绕法．</a:t>
            </a:r>
            <a:endParaRPr lang="zh-CN" altLang="en-US"/>
          </a:p>
        </p:txBody>
      </p:sp>
      <p:pic>
        <p:nvPicPr>
          <p:cNvPr id="2" name="图片 -2147481502"/>
          <p:cNvPicPr>
            <a:picLocks noChangeAspect="1"/>
          </p:cNvPicPr>
          <p:nvPr/>
        </p:nvPicPr>
        <p:blipFill>
          <a:blip r:embed="rId1"/>
          <a:stretch>
            <a:fillRect/>
          </a:stretch>
        </p:blipFill>
        <p:spPr>
          <a:xfrm>
            <a:off x="3797300" y="3385820"/>
            <a:ext cx="4324350" cy="1471295"/>
          </a:xfrm>
          <a:prstGeom prst="rect">
            <a:avLst/>
          </a:prstGeom>
          <a:noFill/>
          <a:ln w="9525">
            <a:noFill/>
          </a:ln>
        </p:spPr>
      </p:pic>
      <p:sp>
        <p:nvSpPr>
          <p:cNvPr id="8" name="文本框 7"/>
          <p:cNvSpPr txBox="1"/>
          <p:nvPr/>
        </p:nvSpPr>
        <p:spPr>
          <a:xfrm>
            <a:off x="5813425" y="514921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7</a:t>
            </a:r>
            <a:r>
              <a:rPr lang="zh-CN">
                <a:cs typeface="楷体_GB2312" charset="0"/>
              </a:rPr>
              <a:t>题图</a:t>
            </a:r>
            <a:endParaRPr lang="zh-CN" altLang="en-US"/>
          </a:p>
        </p:txBody>
      </p:sp>
      <p:grpSp>
        <p:nvGrpSpPr>
          <p:cNvPr id="4" name="组合 3"/>
          <p:cNvGrpSpPr/>
          <p:nvPr/>
        </p:nvGrpSpPr>
        <p:grpSpPr>
          <a:xfrm>
            <a:off x="5796915" y="3175635"/>
            <a:ext cx="1714500" cy="1119505"/>
            <a:chOff x="8771" y="4495"/>
            <a:chExt cx="4026" cy="2663"/>
          </a:xfrm>
        </p:grpSpPr>
        <p:cxnSp>
          <p:nvCxnSpPr>
            <p:cNvPr id="5" name="曲线连接符 4"/>
            <p:cNvCxnSpPr/>
            <p:nvPr/>
          </p:nvCxnSpPr>
          <p:spPr>
            <a:xfrm rot="16200000" flipH="1" flipV="1">
              <a:off x="8083" y="5705"/>
              <a:ext cx="1629" cy="252"/>
            </a:xfrm>
            <a:prstGeom prst="curvedConnector3">
              <a:avLst>
                <a:gd name="adj1" fmla="val -23051"/>
              </a:avLst>
            </a:prstGeom>
            <a:ln w="28575" cmpd="sng">
              <a:solidFill>
                <a:srgbClr val="FF0000"/>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6" name="任意多边形 5"/>
            <p:cNvSpPr/>
            <p:nvPr/>
          </p:nvSpPr>
          <p:spPr>
            <a:xfrm>
              <a:off x="9060" y="4495"/>
              <a:ext cx="741" cy="2652"/>
            </a:xfrm>
            <a:custGeom>
              <a:avLst/>
              <a:gdLst>
                <a:gd name="connisteX0" fmla="*/ 0 w 470556"/>
                <a:gd name="connsiteY0" fmla="*/ 1345723 h 1683800"/>
                <a:gd name="connisteX1" fmla="*/ 169545 w 470556"/>
                <a:gd name="connsiteY1" fmla="*/ 1604803 h 1683800"/>
                <a:gd name="connisteX2" fmla="*/ 339090 w 470556"/>
                <a:gd name="connsiteY2" fmla="*/ 78263 h 1683800"/>
                <a:gd name="connisteX3" fmla="*/ 468630 w 470556"/>
                <a:gd name="connsiteY3" fmla="*/ 357663 h 1683800"/>
                <a:gd name="connisteX4" fmla="*/ 259715 w 470556"/>
                <a:gd name="connsiteY4" fmla="*/ 637063 h 16838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70556" h="1683800">
                  <a:moveTo>
                    <a:pt x="0" y="1345723"/>
                  </a:moveTo>
                  <a:cubicBezTo>
                    <a:pt x="30480" y="1428273"/>
                    <a:pt x="101600" y="1858168"/>
                    <a:pt x="169545" y="1604803"/>
                  </a:cubicBezTo>
                  <a:cubicBezTo>
                    <a:pt x="237490" y="1351438"/>
                    <a:pt x="279400" y="327818"/>
                    <a:pt x="339090" y="78263"/>
                  </a:cubicBezTo>
                  <a:cubicBezTo>
                    <a:pt x="398780" y="-171292"/>
                    <a:pt x="484505" y="245903"/>
                    <a:pt x="468630" y="357663"/>
                  </a:cubicBezTo>
                </a:path>
              </a:pathLst>
            </a:cu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a:off x="9668" y="4506"/>
              <a:ext cx="741" cy="2652"/>
            </a:xfrm>
            <a:custGeom>
              <a:avLst/>
              <a:gdLst>
                <a:gd name="connisteX0" fmla="*/ 0 w 470556"/>
                <a:gd name="connsiteY0" fmla="*/ 1345723 h 1683800"/>
                <a:gd name="connisteX1" fmla="*/ 169545 w 470556"/>
                <a:gd name="connsiteY1" fmla="*/ 1604803 h 1683800"/>
                <a:gd name="connisteX2" fmla="*/ 339090 w 470556"/>
                <a:gd name="connsiteY2" fmla="*/ 78263 h 1683800"/>
                <a:gd name="connisteX3" fmla="*/ 468630 w 470556"/>
                <a:gd name="connsiteY3" fmla="*/ 357663 h 1683800"/>
                <a:gd name="connisteX4" fmla="*/ 259715 w 470556"/>
                <a:gd name="connsiteY4" fmla="*/ 637063 h 16838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70556" h="1683800">
                  <a:moveTo>
                    <a:pt x="0" y="1345723"/>
                  </a:moveTo>
                  <a:cubicBezTo>
                    <a:pt x="30480" y="1428273"/>
                    <a:pt x="101600" y="1858168"/>
                    <a:pt x="169545" y="1604803"/>
                  </a:cubicBezTo>
                  <a:cubicBezTo>
                    <a:pt x="237490" y="1351438"/>
                    <a:pt x="279400" y="327818"/>
                    <a:pt x="339090" y="78263"/>
                  </a:cubicBezTo>
                  <a:cubicBezTo>
                    <a:pt x="398780" y="-171292"/>
                    <a:pt x="484505" y="245903"/>
                    <a:pt x="468630" y="357663"/>
                  </a:cubicBezTo>
                </a:path>
              </a:pathLst>
            </a:cu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任意多边形 8"/>
            <p:cNvSpPr/>
            <p:nvPr/>
          </p:nvSpPr>
          <p:spPr>
            <a:xfrm>
              <a:off x="10234" y="4506"/>
              <a:ext cx="741" cy="2652"/>
            </a:xfrm>
            <a:custGeom>
              <a:avLst/>
              <a:gdLst>
                <a:gd name="connisteX0" fmla="*/ 0 w 470556"/>
                <a:gd name="connsiteY0" fmla="*/ 1345723 h 1683800"/>
                <a:gd name="connisteX1" fmla="*/ 169545 w 470556"/>
                <a:gd name="connsiteY1" fmla="*/ 1604803 h 1683800"/>
                <a:gd name="connisteX2" fmla="*/ 339090 w 470556"/>
                <a:gd name="connsiteY2" fmla="*/ 78263 h 1683800"/>
                <a:gd name="connisteX3" fmla="*/ 468630 w 470556"/>
                <a:gd name="connsiteY3" fmla="*/ 357663 h 1683800"/>
                <a:gd name="connisteX4" fmla="*/ 259715 w 470556"/>
                <a:gd name="connsiteY4" fmla="*/ 637063 h 16838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70556" h="1683800">
                  <a:moveTo>
                    <a:pt x="0" y="1345723"/>
                  </a:moveTo>
                  <a:cubicBezTo>
                    <a:pt x="30480" y="1428273"/>
                    <a:pt x="101600" y="1858168"/>
                    <a:pt x="169545" y="1604803"/>
                  </a:cubicBezTo>
                  <a:cubicBezTo>
                    <a:pt x="237490" y="1351438"/>
                    <a:pt x="279400" y="327818"/>
                    <a:pt x="339090" y="78263"/>
                  </a:cubicBezTo>
                  <a:cubicBezTo>
                    <a:pt x="398780" y="-171292"/>
                    <a:pt x="484505" y="245903"/>
                    <a:pt x="468630" y="357663"/>
                  </a:cubicBezTo>
                </a:path>
              </a:pathLst>
            </a:cu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p:nvSpPr>
          <p:spPr>
            <a:xfrm>
              <a:off x="10863" y="4506"/>
              <a:ext cx="741" cy="2652"/>
            </a:xfrm>
            <a:custGeom>
              <a:avLst/>
              <a:gdLst>
                <a:gd name="connisteX0" fmla="*/ 0 w 470556"/>
                <a:gd name="connsiteY0" fmla="*/ 1345723 h 1683800"/>
                <a:gd name="connisteX1" fmla="*/ 169545 w 470556"/>
                <a:gd name="connsiteY1" fmla="*/ 1604803 h 1683800"/>
                <a:gd name="connisteX2" fmla="*/ 339090 w 470556"/>
                <a:gd name="connsiteY2" fmla="*/ 78263 h 1683800"/>
                <a:gd name="connisteX3" fmla="*/ 468630 w 470556"/>
                <a:gd name="connsiteY3" fmla="*/ 357663 h 1683800"/>
                <a:gd name="connisteX4" fmla="*/ 259715 w 470556"/>
                <a:gd name="connsiteY4" fmla="*/ 637063 h 16838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70556" h="1683800">
                  <a:moveTo>
                    <a:pt x="0" y="1345723"/>
                  </a:moveTo>
                  <a:cubicBezTo>
                    <a:pt x="30480" y="1428273"/>
                    <a:pt x="101600" y="1858168"/>
                    <a:pt x="169545" y="1604803"/>
                  </a:cubicBezTo>
                  <a:cubicBezTo>
                    <a:pt x="237490" y="1351438"/>
                    <a:pt x="279400" y="327818"/>
                    <a:pt x="339090" y="78263"/>
                  </a:cubicBezTo>
                  <a:cubicBezTo>
                    <a:pt x="398780" y="-171292"/>
                    <a:pt x="484505" y="245903"/>
                    <a:pt x="468630" y="357663"/>
                  </a:cubicBezTo>
                </a:path>
              </a:pathLst>
            </a:cu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p:nvSpPr>
          <p:spPr>
            <a:xfrm>
              <a:off x="11412" y="4495"/>
              <a:ext cx="741" cy="2652"/>
            </a:xfrm>
            <a:custGeom>
              <a:avLst/>
              <a:gdLst>
                <a:gd name="connisteX0" fmla="*/ 0 w 470556"/>
                <a:gd name="connsiteY0" fmla="*/ 1345723 h 1683800"/>
                <a:gd name="connisteX1" fmla="*/ 169545 w 470556"/>
                <a:gd name="connsiteY1" fmla="*/ 1604803 h 1683800"/>
                <a:gd name="connisteX2" fmla="*/ 339090 w 470556"/>
                <a:gd name="connsiteY2" fmla="*/ 78263 h 1683800"/>
                <a:gd name="connisteX3" fmla="*/ 468630 w 470556"/>
                <a:gd name="connsiteY3" fmla="*/ 357663 h 1683800"/>
                <a:gd name="connisteX4" fmla="*/ 259715 w 470556"/>
                <a:gd name="connsiteY4" fmla="*/ 637063 h 16838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70556" h="1683800">
                  <a:moveTo>
                    <a:pt x="0" y="1345723"/>
                  </a:moveTo>
                  <a:cubicBezTo>
                    <a:pt x="30480" y="1428273"/>
                    <a:pt x="101600" y="1858168"/>
                    <a:pt x="169545" y="1604803"/>
                  </a:cubicBezTo>
                  <a:cubicBezTo>
                    <a:pt x="237490" y="1351438"/>
                    <a:pt x="279400" y="327818"/>
                    <a:pt x="339090" y="78263"/>
                  </a:cubicBezTo>
                  <a:cubicBezTo>
                    <a:pt x="398780" y="-171292"/>
                    <a:pt x="484505" y="245903"/>
                    <a:pt x="468630" y="357663"/>
                  </a:cubicBezTo>
                </a:path>
              </a:pathLst>
            </a:cu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12057" y="4495"/>
              <a:ext cx="741" cy="2652"/>
            </a:xfrm>
            <a:custGeom>
              <a:avLst/>
              <a:gdLst>
                <a:gd name="connisteX0" fmla="*/ 0 w 470556"/>
                <a:gd name="connsiteY0" fmla="*/ 1345723 h 1683800"/>
                <a:gd name="connisteX1" fmla="*/ 169545 w 470556"/>
                <a:gd name="connsiteY1" fmla="*/ 1604803 h 1683800"/>
                <a:gd name="connisteX2" fmla="*/ 339090 w 470556"/>
                <a:gd name="connsiteY2" fmla="*/ 78263 h 1683800"/>
                <a:gd name="connisteX3" fmla="*/ 468630 w 470556"/>
                <a:gd name="connsiteY3" fmla="*/ 357663 h 1683800"/>
                <a:gd name="connisteX4" fmla="*/ 259715 w 470556"/>
                <a:gd name="connsiteY4" fmla="*/ 637063 h 168380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70556" h="1683800">
                  <a:moveTo>
                    <a:pt x="0" y="1345723"/>
                  </a:moveTo>
                  <a:cubicBezTo>
                    <a:pt x="30480" y="1428273"/>
                    <a:pt x="101600" y="1858168"/>
                    <a:pt x="169545" y="1604803"/>
                  </a:cubicBezTo>
                  <a:cubicBezTo>
                    <a:pt x="237490" y="1351438"/>
                    <a:pt x="279400" y="327818"/>
                    <a:pt x="339090" y="78263"/>
                  </a:cubicBezTo>
                  <a:cubicBezTo>
                    <a:pt x="398780" y="-171292"/>
                    <a:pt x="484505" y="245903"/>
                    <a:pt x="468630" y="357663"/>
                  </a:cubicBezTo>
                </a:path>
              </a:pathLst>
            </a:cu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8251825" y="3507740"/>
            <a:ext cx="476250" cy="460375"/>
          </a:xfrm>
          <a:prstGeom prst="rect">
            <a:avLst/>
          </a:prstGeom>
          <a:noFill/>
        </p:spPr>
        <p:txBody>
          <a:bodyPr wrap="square" rtlCol="0">
            <a:spAutoFit/>
          </a:bodyPr>
          <a:p>
            <a:r>
              <a:rPr lang="en-US" altLang="zh-CN" sz="2400">
                <a:solidFill>
                  <a:srgbClr val="FF0000"/>
                </a:solidFill>
                <a:latin typeface="Times New Roman" panose="02020603050405020304" pitchFamily="18" charset="0"/>
                <a:ea typeface="+mn-ea"/>
                <a:cs typeface="Times New Roman" panose="02020603050405020304" pitchFamily="18" charset="0"/>
              </a:rPr>
              <a:t>N</a:t>
            </a:r>
            <a:endParaRPr lang="en-US" altLang="zh-CN" sz="2400">
              <a:solidFill>
                <a:srgbClr val="FF0000"/>
              </a:solidFill>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8" name="文本框 107"/>
          <p:cNvSpPr txBox="1"/>
          <p:nvPr/>
        </p:nvSpPr>
        <p:spPr>
          <a:xfrm>
            <a:off x="675640" y="1276985"/>
            <a:ext cx="1083945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zh-CN" sz="2400">
                <a:ea typeface="宋体" panose="02010600030101010101" pitchFamily="2" charset="-122"/>
              </a:rPr>
              <a:t>请你用笔画线代替导线将如图所示的电路连接完整，并标出通电螺线管的</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极，要求：闭合开关后，向左移动滑动变阻器的滑片，通电螺线管的磁性增强．</a:t>
            </a:r>
            <a:endParaRPr lang="zh-CN" altLang="en-US"/>
          </a:p>
        </p:txBody>
      </p:sp>
      <p:sp>
        <p:nvSpPr>
          <p:cNvPr id="7" name="文本框 6"/>
          <p:cNvSpPr txBox="1"/>
          <p:nvPr/>
        </p:nvSpPr>
        <p:spPr>
          <a:xfrm>
            <a:off x="5040630" y="566864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9</a:t>
            </a:r>
            <a:r>
              <a:rPr lang="zh-CN">
                <a:cs typeface="楷体_GB2312" charset="0"/>
              </a:rPr>
              <a:t>题图</a:t>
            </a:r>
            <a:endParaRPr lang="zh-CN" altLang="en-US"/>
          </a:p>
        </p:txBody>
      </p:sp>
      <p:pic>
        <p:nvPicPr>
          <p:cNvPr id="2" name="图片 -2147481503"/>
          <p:cNvPicPr>
            <a:picLocks noChangeAspect="1"/>
          </p:cNvPicPr>
          <p:nvPr/>
        </p:nvPicPr>
        <p:blipFill>
          <a:blip r:embed="rId1"/>
          <a:stretch>
            <a:fillRect/>
          </a:stretch>
        </p:blipFill>
        <p:spPr>
          <a:xfrm>
            <a:off x="3986530" y="3020060"/>
            <a:ext cx="4138295" cy="2254250"/>
          </a:xfrm>
          <a:prstGeom prst="rect">
            <a:avLst/>
          </a:prstGeom>
          <a:noFill/>
          <a:ln w="9525">
            <a:noFill/>
          </a:ln>
        </p:spPr>
      </p:pic>
      <p:sp>
        <p:nvSpPr>
          <p:cNvPr id="3" name="文本框 2"/>
          <p:cNvSpPr txBox="1"/>
          <p:nvPr/>
        </p:nvSpPr>
        <p:spPr>
          <a:xfrm>
            <a:off x="4058920" y="2757805"/>
            <a:ext cx="476250" cy="460375"/>
          </a:xfrm>
          <a:prstGeom prst="rect">
            <a:avLst/>
          </a:prstGeom>
          <a:noFill/>
        </p:spPr>
        <p:txBody>
          <a:bodyPr wrap="square" rtlCol="0">
            <a:spAutoFit/>
          </a:bodyPr>
          <a:p>
            <a:r>
              <a:rPr lang="en-US" altLang="zh-CN" sz="2400">
                <a:solidFill>
                  <a:srgbClr val="FF0000"/>
                </a:solidFill>
                <a:latin typeface="Times New Roman" panose="02020603050405020304" pitchFamily="18" charset="0"/>
                <a:ea typeface="+mn-ea"/>
                <a:cs typeface="Times New Roman" panose="02020603050405020304" pitchFamily="18" charset="0"/>
              </a:rPr>
              <a:t>N</a:t>
            </a:r>
            <a:endParaRPr lang="en-US" altLang="zh-CN" sz="2400">
              <a:solidFill>
                <a:srgbClr val="FF0000"/>
              </a:solidFill>
              <a:latin typeface="Times New Roman" panose="02020603050405020304" pitchFamily="18" charset="0"/>
              <a:ea typeface="+mn-ea"/>
              <a:cs typeface="Times New Roman" panose="02020603050405020304" pitchFamily="18" charset="0"/>
            </a:endParaRPr>
          </a:p>
        </p:txBody>
      </p:sp>
      <p:sp>
        <p:nvSpPr>
          <p:cNvPr id="4" name="任意多边形 3"/>
          <p:cNvSpPr/>
          <p:nvPr/>
        </p:nvSpPr>
        <p:spPr>
          <a:xfrm>
            <a:off x="4930775" y="3155315"/>
            <a:ext cx="570230" cy="332105"/>
          </a:xfrm>
          <a:custGeom>
            <a:avLst/>
            <a:gdLst>
              <a:gd name="connisteX0" fmla="*/ 0 w 570230"/>
              <a:gd name="connsiteY0" fmla="*/ 332105 h 332105"/>
              <a:gd name="connisteX1" fmla="*/ 570230 w 570230"/>
              <a:gd name="connsiteY1" fmla="*/ 0 h 332105"/>
            </a:gdLst>
            <a:ahLst/>
            <a:cxnLst>
              <a:cxn ang="0">
                <a:pos x="connisteX0" y="connsiteY0"/>
              </a:cxn>
              <a:cxn ang="0">
                <a:pos x="connisteX1" y="connsiteY1"/>
              </a:cxn>
            </a:cxnLst>
            <a:rect l="l" t="t" r="r" b="b"/>
            <a:pathLst>
              <a:path w="570230" h="332105">
                <a:moveTo>
                  <a:pt x="0" y="332105"/>
                </a:moveTo>
                <a:cubicBezTo>
                  <a:pt x="189865" y="221615"/>
                  <a:pt x="380365" y="110490"/>
                  <a:pt x="57023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任意多边形 4"/>
          <p:cNvSpPr/>
          <p:nvPr/>
        </p:nvSpPr>
        <p:spPr>
          <a:xfrm>
            <a:off x="5754370" y="3345180"/>
            <a:ext cx="2696845" cy="1812290"/>
          </a:xfrm>
          <a:custGeom>
            <a:avLst/>
            <a:gdLst>
              <a:gd name="connisteX0" fmla="*/ 2152650 w 2697118"/>
              <a:gd name="connsiteY0" fmla="*/ 1646555 h 1812276"/>
              <a:gd name="connisteX1" fmla="*/ 2311400 w 2697118"/>
              <a:gd name="connsiteY1" fmla="*/ 1804670 h 1812276"/>
              <a:gd name="connisteX2" fmla="*/ 2691130 w 2697118"/>
              <a:gd name="connsiteY2" fmla="*/ 1424940 h 1812276"/>
              <a:gd name="connisteX3" fmla="*/ 2042160 w 2697118"/>
              <a:gd name="connsiteY3" fmla="*/ 474980 h 1812276"/>
              <a:gd name="connisteX4" fmla="*/ 379730 w 2697118"/>
              <a:gd name="connsiteY4" fmla="*/ 696595 h 1812276"/>
              <a:gd name="connisteX5" fmla="*/ 0 w 2697118"/>
              <a:gd name="connsiteY5" fmla="*/ 0 h 1812276"/>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2697119" h="1812276">
                <a:moveTo>
                  <a:pt x="2152650" y="1646555"/>
                </a:moveTo>
                <a:cubicBezTo>
                  <a:pt x="2176780" y="1685925"/>
                  <a:pt x="2203450" y="1849120"/>
                  <a:pt x="2311400" y="1804670"/>
                </a:cubicBezTo>
                <a:cubicBezTo>
                  <a:pt x="2419350" y="1760220"/>
                  <a:pt x="2745105" y="1691005"/>
                  <a:pt x="2691130" y="1424940"/>
                </a:cubicBezTo>
                <a:cubicBezTo>
                  <a:pt x="2637155" y="1158875"/>
                  <a:pt x="2504440" y="620395"/>
                  <a:pt x="2042160" y="474980"/>
                </a:cubicBezTo>
                <a:cubicBezTo>
                  <a:pt x="1579880" y="329565"/>
                  <a:pt x="788035" y="791845"/>
                  <a:pt x="379730" y="696595"/>
                </a:cubicBezTo>
                <a:cubicBezTo>
                  <a:pt x="-28575" y="601345"/>
                  <a:pt x="42545" y="143510"/>
                  <a:pt x="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1" name="文本框 110"/>
          <p:cNvSpPr txBox="1"/>
          <p:nvPr/>
        </p:nvSpPr>
        <p:spPr>
          <a:xfrm>
            <a:off x="711200" y="883285"/>
            <a:ext cx="1076896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zh-CN" sz="2400">
                <a:ea typeface="宋体" panose="02010600030101010101" pitchFamily="2" charset="-122"/>
              </a:rPr>
              <a:t>自动报警器的工作原理如图所示，在水银温度计的上方封入一段金属丝，当温度达到金属丝下端所指示的温度时，红色报警灯亮，平时绿灯亮．请根据以上要求，用笔画线代替导线，完成工作电路部分的连接．</a:t>
            </a:r>
            <a:endParaRPr lang="zh-CN" altLang="en-US"/>
          </a:p>
        </p:txBody>
      </p:sp>
      <p:sp>
        <p:nvSpPr>
          <p:cNvPr id="7" name="文本框 6"/>
          <p:cNvSpPr txBox="1"/>
          <p:nvPr/>
        </p:nvSpPr>
        <p:spPr>
          <a:xfrm>
            <a:off x="5322570" y="576516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10</a:t>
            </a:r>
            <a:r>
              <a:rPr lang="zh-CN">
                <a:cs typeface="楷体_GB2312" charset="0"/>
              </a:rPr>
              <a:t>题图</a:t>
            </a:r>
            <a:endParaRPr lang="zh-CN" altLang="en-US"/>
          </a:p>
        </p:txBody>
      </p:sp>
      <p:pic>
        <p:nvPicPr>
          <p:cNvPr id="3" name="图片 -2147481500"/>
          <p:cNvPicPr>
            <a:picLocks noChangeAspect="1"/>
          </p:cNvPicPr>
          <p:nvPr/>
        </p:nvPicPr>
        <p:blipFill>
          <a:blip r:embed="rId1"/>
          <a:stretch>
            <a:fillRect/>
          </a:stretch>
        </p:blipFill>
        <p:spPr>
          <a:xfrm>
            <a:off x="3425825" y="2636520"/>
            <a:ext cx="4860925" cy="3007995"/>
          </a:xfrm>
          <a:prstGeom prst="rect">
            <a:avLst/>
          </a:prstGeom>
          <a:noFill/>
          <a:ln w="9525">
            <a:noFill/>
          </a:ln>
        </p:spPr>
      </p:pic>
      <p:grpSp>
        <p:nvGrpSpPr>
          <p:cNvPr id="9" name="组合 8"/>
          <p:cNvGrpSpPr/>
          <p:nvPr/>
        </p:nvGrpSpPr>
        <p:grpSpPr>
          <a:xfrm>
            <a:off x="5945505" y="2843530"/>
            <a:ext cx="2305685" cy="2532380"/>
            <a:chOff x="9454" y="4541"/>
            <a:chExt cx="3631" cy="3988"/>
          </a:xfrm>
        </p:grpSpPr>
        <p:sp>
          <p:nvSpPr>
            <p:cNvPr id="5" name="任意多边形 4"/>
            <p:cNvSpPr/>
            <p:nvPr/>
          </p:nvSpPr>
          <p:spPr>
            <a:xfrm>
              <a:off x="9454" y="6055"/>
              <a:ext cx="1796" cy="2475"/>
            </a:xfrm>
            <a:custGeom>
              <a:avLst/>
              <a:gdLst>
                <a:gd name="connisteX0" fmla="*/ 0 w 1140460"/>
                <a:gd name="connsiteY0" fmla="*/ 0 h 1571625"/>
                <a:gd name="connisteX1" fmla="*/ 13970 w 1140460"/>
                <a:gd name="connsiteY1" fmla="*/ 1571625 h 1571625"/>
                <a:gd name="connisteX2" fmla="*/ 1140460 w 1140460"/>
                <a:gd name="connsiteY2" fmla="*/ 1557655 h 1571625"/>
              </a:gdLst>
              <a:ahLst/>
              <a:cxnLst>
                <a:cxn ang="0">
                  <a:pos x="connisteX0" y="connsiteY0"/>
                </a:cxn>
                <a:cxn ang="0">
                  <a:pos x="connisteX1" y="connsiteY1"/>
                </a:cxn>
                <a:cxn ang="0">
                  <a:pos x="connisteX2" y="connsiteY2"/>
                </a:cxn>
              </a:cxnLst>
              <a:rect l="l" t="t" r="r" b="b"/>
              <a:pathLst>
                <a:path w="1140460" h="1571625">
                  <a:moveTo>
                    <a:pt x="0" y="0"/>
                  </a:moveTo>
                  <a:lnTo>
                    <a:pt x="13970" y="1571625"/>
                  </a:lnTo>
                  <a:lnTo>
                    <a:pt x="1140460" y="155765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任意多边形 1"/>
            <p:cNvSpPr/>
            <p:nvPr/>
          </p:nvSpPr>
          <p:spPr>
            <a:xfrm>
              <a:off x="10122" y="4541"/>
              <a:ext cx="1122" cy="0"/>
            </a:xfrm>
            <a:custGeom>
              <a:avLst/>
              <a:gdLst>
                <a:gd name="connisteX0" fmla="*/ 0 w 712470"/>
                <a:gd name="connsiteY0" fmla="*/ 0 h 0"/>
                <a:gd name="connisteX1" fmla="*/ 712470 w 712470"/>
                <a:gd name="connsiteY1" fmla="*/ 0 h 0"/>
              </a:gdLst>
              <a:ahLst/>
              <a:cxnLst>
                <a:cxn ang="0">
                  <a:pos x="connisteX0" y="connsiteY0"/>
                </a:cxn>
                <a:cxn ang="0">
                  <a:pos x="connisteX1" y="connsiteY1"/>
                </a:cxn>
              </a:cxnLst>
              <a:rect l="l" t="t" r="r" b="b"/>
              <a:pathLst>
                <a:path w="712470">
                  <a:moveTo>
                    <a:pt x="0" y="0"/>
                  </a:moveTo>
                  <a:lnTo>
                    <a:pt x="71247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任意多边形 3"/>
            <p:cNvSpPr/>
            <p:nvPr/>
          </p:nvSpPr>
          <p:spPr>
            <a:xfrm>
              <a:off x="10096" y="6436"/>
              <a:ext cx="1122" cy="0"/>
            </a:xfrm>
            <a:custGeom>
              <a:avLst/>
              <a:gdLst>
                <a:gd name="connisteX0" fmla="*/ 0 w 712470"/>
                <a:gd name="connsiteY0" fmla="*/ 0 h 0"/>
                <a:gd name="connisteX1" fmla="*/ 712470 w 712470"/>
                <a:gd name="connsiteY1" fmla="*/ 0 h 0"/>
              </a:gdLst>
              <a:ahLst/>
              <a:cxnLst>
                <a:cxn ang="0">
                  <a:pos x="connisteX0" y="connsiteY0"/>
                </a:cxn>
                <a:cxn ang="0">
                  <a:pos x="connisteX1" y="connsiteY1"/>
                </a:cxn>
              </a:cxnLst>
              <a:rect l="l" t="t" r="r" b="b"/>
              <a:pathLst>
                <a:path w="712470">
                  <a:moveTo>
                    <a:pt x="0" y="0"/>
                  </a:moveTo>
                  <a:lnTo>
                    <a:pt x="712470"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任意多边形 7"/>
            <p:cNvSpPr/>
            <p:nvPr/>
          </p:nvSpPr>
          <p:spPr>
            <a:xfrm flipH="1">
              <a:off x="12965" y="4541"/>
              <a:ext cx="120" cy="3989"/>
            </a:xfrm>
            <a:custGeom>
              <a:avLst/>
              <a:gdLst>
                <a:gd name="connisteX0" fmla="*/ 0 w 0"/>
                <a:gd name="connsiteY0" fmla="*/ 0 h 1186815"/>
                <a:gd name="connisteX1" fmla="*/ 0 w 0"/>
                <a:gd name="connsiteY1" fmla="*/ 1186815 h 1186815"/>
              </a:gdLst>
              <a:ahLst/>
              <a:cxnLst>
                <a:cxn ang="0">
                  <a:pos x="connisteX0" y="connsiteY0"/>
                </a:cxn>
                <a:cxn ang="0">
                  <a:pos x="connisteX1" y="connsiteY1"/>
                </a:cxn>
              </a:cxnLst>
              <a:rect l="l" t="t" r="r" b="b"/>
              <a:pathLst>
                <a:path h="1186815">
                  <a:moveTo>
                    <a:pt x="0" y="0"/>
                  </a:moveTo>
                  <a:lnTo>
                    <a:pt x="0" y="1186815"/>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4584" name="组合 4"/>
          <p:cNvGrpSpPr/>
          <p:nvPr/>
        </p:nvGrpSpPr>
        <p:grpSpPr>
          <a:xfrm>
            <a:off x="1112520" y="97472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761417" y="1771650"/>
            <a:ext cx="10439283" cy="737355"/>
            <a:chOff x="1331" y="3694"/>
            <a:chExt cx="16616" cy="1415"/>
          </a:xfrm>
        </p:grpSpPr>
        <p:pic>
          <p:nvPicPr>
            <p:cNvPr id="9" name="图片 8" descr="考点·2字"/>
            <p:cNvPicPr>
              <a:picLocks noChangeAspect="1"/>
            </p:cNvPicPr>
            <p:nvPr/>
          </p:nvPicPr>
          <p:blipFill>
            <a:blip r:embed="rId2"/>
            <a:stretch>
              <a:fillRect/>
            </a:stretch>
          </p:blipFill>
          <p:spPr>
            <a:xfrm>
              <a:off x="1331" y="3940"/>
              <a:ext cx="2174" cy="1030"/>
            </a:xfrm>
            <a:prstGeom prst="rect">
              <a:avLst/>
            </a:prstGeom>
          </p:spPr>
        </p:pic>
        <p:sp>
          <p:nvSpPr>
            <p:cNvPr id="11" name="文本框 10"/>
            <p:cNvSpPr txBox="1"/>
            <p:nvPr/>
          </p:nvSpPr>
          <p:spPr>
            <a:xfrm>
              <a:off x="1433" y="3963"/>
              <a:ext cx="1443" cy="100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4305" cy="1415"/>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探究通电螺线管外部的磁场分布</a:t>
              </a:r>
              <a:r>
                <a:rPr sz="2400" dirty="0">
                  <a:latin typeface="Times New Roman" panose="02020603050405020304" pitchFamily="18" charset="0"/>
                  <a:ea typeface="宋体" panose="02010600030101010101" pitchFamily="2" charset="-122"/>
                  <a:cs typeface="Times New Roman" panose="02020603050405020304" pitchFamily="18" charset="0"/>
                </a:rPr>
                <a:t>(近6年未考，课标要求必做)　</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9" name="文本框 108"/>
          <p:cNvSpPr txBox="1"/>
          <p:nvPr/>
        </p:nvSpPr>
        <p:spPr>
          <a:xfrm>
            <a:off x="610235" y="2590165"/>
            <a:ext cx="8474075" cy="3415030"/>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【设计和进行实验】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主要实验器材的选取及作用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小磁针的作用</a:t>
            </a:r>
            <a:r>
              <a:rPr lang="en-US" sz="2400">
                <a:latin typeface="Times New Roman" panose="02020603050405020304" pitchFamily="18" charset="0"/>
                <a:ea typeface="宋体" panose="02010600030101010101" pitchFamily="2" charset="-122"/>
              </a:rPr>
              <a:t>(</a:t>
            </a:r>
            <a:r>
              <a:rPr lang="zh-CN" sz="2400" u="sng">
                <a:ea typeface="宋体" panose="02010600030101010101" pitchFamily="2" charset="-122"/>
              </a:rPr>
              <a:t>显示磁场的方向</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在通电螺线管周围不同位置放置小磁针的目的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便</a:t>
            </a:r>
            <a:r>
              <a:rPr lang="zh-CN" sz="2400">
                <a:latin typeface="Times New Roman" panose="02020603050405020304" pitchFamily="18" charset="0"/>
                <a:ea typeface="宋体" panose="02010600030101010101" pitchFamily="2" charset="-122"/>
              </a:rPr>
              <a:t>于</a:t>
            </a:r>
            <a:r>
              <a:rPr lang="zh-CN" sz="2400" u="sng">
                <a:ea typeface="宋体" panose="02010600030101010101" pitchFamily="2" charset="-122"/>
              </a:rPr>
              <a:t>观察不同点的磁场方向</a:t>
            </a:r>
            <a:r>
              <a:rPr lang="en-US" sz="2400">
                <a:latin typeface="Times New Roman" panose="02020603050405020304" pitchFamily="18" charset="0"/>
                <a:ea typeface="宋体" panose="02010600030101010101" pitchFamily="2" charset="-122"/>
              </a:rPr>
              <a:t>)</a:t>
            </a:r>
            <a:endParaRPr lang="zh-CN" altLang="en-US"/>
          </a:p>
        </p:txBody>
      </p:sp>
      <p:grpSp>
        <p:nvGrpSpPr>
          <p:cNvPr id="30" name="组合 29"/>
          <p:cNvGrpSpPr/>
          <p:nvPr/>
        </p:nvGrpSpPr>
        <p:grpSpPr>
          <a:xfrm>
            <a:off x="9378315" y="4056380"/>
            <a:ext cx="2080895" cy="178625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1969"/>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787400" y="285115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电流的磁效应</a:t>
              </a:r>
              <a:r>
                <a:rPr sz="2400" dirty="0">
                  <a:latin typeface="Times New Roman" panose="02020603050405020304" pitchFamily="18" charset="0"/>
                  <a:ea typeface="宋体" panose="02010600030101010101" pitchFamily="2" charset="-122"/>
                  <a:cs typeface="Times New Roman" panose="02020603050405020304" pitchFamily="18" charset="0"/>
                </a:rPr>
                <a:t>[2019.30(3)、2016.6A]</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0"/>
              <a:chOff x="6686" y="8865"/>
              <a:chExt cx="2836" cy="875"/>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742124" y="1736725"/>
            <a:ext cx="10515147" cy="644525"/>
            <a:chOff x="1208" y="1190"/>
            <a:chExt cx="16640" cy="1017"/>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7"/>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4" name="文本框 3"/>
          <p:cNvSpPr txBox="1"/>
          <p:nvPr/>
        </p:nvSpPr>
        <p:spPr>
          <a:xfrm>
            <a:off x="598805" y="3607435"/>
            <a:ext cx="1034351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发现</a:t>
            </a:r>
            <a:r>
              <a:rPr lang="zh-CN" sz="2400">
                <a:ea typeface="宋体" panose="02010600030101010101" pitchFamily="2" charset="-122"/>
              </a:rPr>
              <a:t>：丹麦物理学家</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，最早证实了电流周围存在磁场：导线与静止的小磁针平行，通电后，小磁针发生偏转．</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内容</a:t>
            </a:r>
            <a:r>
              <a:rPr lang="zh-CN" sz="2400">
                <a:ea typeface="宋体" panose="02010600030101010101" pitchFamily="2" charset="-122"/>
              </a:rPr>
              <a:t>：通电导线周围存在</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，其方向与</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有关．</a:t>
            </a:r>
            <a:endParaRPr lang="zh-CN" altLang="en-US"/>
          </a:p>
        </p:txBody>
      </p:sp>
      <p:sp>
        <p:nvSpPr>
          <p:cNvPr id="111" name="文本框 110"/>
          <p:cNvSpPr txBox="1"/>
          <p:nvPr/>
        </p:nvSpPr>
        <p:spPr>
          <a:xfrm>
            <a:off x="3799205" y="3720465"/>
            <a:ext cx="11207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奥斯特</a:t>
            </a:r>
            <a:endParaRPr lang="zh-CN" altLang="en-US"/>
          </a:p>
        </p:txBody>
      </p:sp>
      <p:sp>
        <p:nvSpPr>
          <p:cNvPr id="6" name="文本框 5"/>
          <p:cNvSpPr txBox="1"/>
          <p:nvPr/>
        </p:nvSpPr>
        <p:spPr>
          <a:xfrm>
            <a:off x="4949190" y="4798060"/>
            <a:ext cx="11925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磁场</a:t>
            </a:r>
            <a:endParaRPr lang="zh-CN" altLang="en-US"/>
          </a:p>
        </p:txBody>
      </p:sp>
      <p:sp>
        <p:nvSpPr>
          <p:cNvPr id="7" name="文本框 6"/>
          <p:cNvSpPr txBox="1"/>
          <p:nvPr/>
        </p:nvSpPr>
        <p:spPr>
          <a:xfrm>
            <a:off x="7910830" y="4798060"/>
            <a:ext cx="15525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电流方向</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ppt_x"/>
                                          </p:val>
                                        </p:tav>
                                        <p:tav tm="100000">
                                          <p:val>
                                            <p:strVal val="#ppt_x"/>
                                          </p:val>
                                        </p:tav>
                                      </p:tavLst>
                                    </p:anim>
                                    <p:anim calcmode="lin" valueType="num">
                                      <p:cBhvr additive="base">
                                        <p:cTn id="8"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9" name="文本框 108"/>
          <p:cNvSpPr txBox="1"/>
          <p:nvPr/>
        </p:nvSpPr>
        <p:spPr>
          <a:xfrm>
            <a:off x="702310" y="1280795"/>
            <a:ext cx="1097978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sym typeface="+mn-ea"/>
              </a:rPr>
              <a:t>(3)</a:t>
            </a:r>
            <a:r>
              <a:rPr lang="zh-CN" sz="2400">
                <a:sym typeface="+mn-ea"/>
              </a:rPr>
              <a:t>螺线管中插入铁棒的目的</a:t>
            </a:r>
            <a:r>
              <a:rPr lang="en-US" sz="2400">
                <a:latin typeface="Times New Roman" panose="02020603050405020304" pitchFamily="18" charset="0"/>
                <a:sym typeface="+mn-ea"/>
              </a:rPr>
              <a:t>(</a:t>
            </a:r>
            <a:r>
              <a:rPr lang="zh-CN" sz="2400">
                <a:sym typeface="+mn-ea"/>
              </a:rPr>
              <a:t>增强</a:t>
            </a:r>
            <a:r>
              <a:rPr lang="zh-CN" sz="2400" u="sng">
                <a:sym typeface="+mn-ea"/>
              </a:rPr>
              <a:t>通电螺线管的磁性</a:t>
            </a:r>
            <a:r>
              <a:rPr lang="en-US" sz="2400">
                <a:latin typeface="Times New Roman" panose="02020603050405020304" pitchFamily="18" charset="0"/>
                <a:sym typeface="+mn-ea"/>
              </a:rPr>
              <a:t>)</a:t>
            </a:r>
            <a:endParaRPr lang="zh-CN" altLang="en-US" sz="2400"/>
          </a:p>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转换法的应用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根据小磁针的指向判断通电螺线管的极性</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通过铁屑的密集程度判断磁场的强弱</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实验操作</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在嵌入螺线管的玻璃板上均匀撒些细铁屑，通电后轻敲玻璃板的目的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减小铁屑与玻璃板的摩擦，使细铁屑受到磁场的作用力有规律地排列</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电源正负极对调的目的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探究通电螺线管的磁场方向与</a:t>
            </a:r>
            <a:r>
              <a:rPr lang="zh-CN" sz="2400" u="sng">
                <a:solidFill>
                  <a:schemeClr val="tx1"/>
                </a:solidFill>
                <a:ea typeface="宋体" panose="02010600030101010101" pitchFamily="2" charset="-122"/>
              </a:rPr>
              <a:t>电流方向</a:t>
            </a:r>
            <a:r>
              <a:rPr lang="zh-CN" sz="2400">
                <a:ea typeface="宋体" panose="02010600030101010101" pitchFamily="2" charset="-122"/>
              </a:rPr>
              <a:t>是否有关</a:t>
            </a:r>
            <a:r>
              <a:rPr lang="en-US" sz="2400">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9" name="文本框 108"/>
          <p:cNvSpPr txBox="1"/>
          <p:nvPr/>
        </p:nvSpPr>
        <p:spPr>
          <a:xfrm>
            <a:off x="1030605" y="1593215"/>
            <a:ext cx="10407015" cy="3969385"/>
          </a:xfrm>
          <a:prstGeom prst="rect">
            <a:avLst/>
          </a:prstGeom>
          <a:noFill/>
          <a:ln w="9525">
            <a:noFill/>
          </a:ln>
        </p:spPr>
        <p:txBody>
          <a:bodyPr wrap="square">
            <a:spAutoFit/>
          </a:bodyPr>
          <a:p>
            <a:pPr>
              <a:lnSpc>
                <a:spcPct val="150000"/>
              </a:lnSpc>
            </a:pPr>
            <a:r>
              <a:rPr lang="zh-CN" sz="2400">
                <a:ea typeface="黑体" panose="02010609060101010101" pitchFamily="49" charset="-122"/>
              </a:rPr>
              <a:t>【</a:t>
            </a:r>
            <a:r>
              <a:rPr lang="zh-CN" sz="2400">
                <a:latin typeface="Times New Roman" panose="02020603050405020304" pitchFamily="18" charset="0"/>
                <a:ea typeface="黑体" panose="02010609060101010101" pitchFamily="49" charset="-122"/>
              </a:rPr>
              <a:t>分析现象，总结结论】</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根据玻璃板上铁屑分布情况判断磁场强弱</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两端磁场强，中间磁场弱</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分析现象，总结实验结论</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6. </a:t>
            </a:r>
            <a:r>
              <a:rPr lang="zh-CN" sz="2400">
                <a:ea typeface="宋体" panose="02010600030101010101" pitchFamily="2" charset="-122"/>
              </a:rPr>
              <a:t>安培定则的应用</a:t>
            </a:r>
            <a:r>
              <a:rPr lang="zh-CN" sz="2400">
                <a:ea typeface="黑体" panose="02010609060101010101" pitchFamily="49" charset="-122"/>
              </a:rPr>
              <a:t>实验结论：</a:t>
            </a:r>
            <a:r>
              <a:rPr lang="zh-CN" sz="2400">
                <a:ea typeface="宋体" panose="02010600030101010101" pitchFamily="2" charset="-122"/>
              </a:rPr>
              <a:t>通电螺线管外部的磁场与条形磁体的磁场相似，磁场方向和电流方向有关．</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7" name="组合 6"/>
          <p:cNvGrpSpPr/>
          <p:nvPr/>
        </p:nvGrpSpPr>
        <p:grpSpPr>
          <a:xfrm>
            <a:off x="1281430" y="105410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5" name="文本框 4"/>
          <p:cNvSpPr txBox="1"/>
          <p:nvPr/>
        </p:nvSpPr>
        <p:spPr>
          <a:xfrm>
            <a:off x="587375" y="1820545"/>
            <a:ext cx="10998200" cy="3969385"/>
          </a:xfrm>
          <a:prstGeom prst="rect">
            <a:avLst/>
          </a:prstGeom>
          <a:noFill/>
          <a:ln w="9525">
            <a:noFill/>
          </a:ln>
        </p:spPr>
        <p:txBody>
          <a:bodyPr wrap="square">
            <a:spAutoFit/>
          </a:bodyPr>
          <a:p>
            <a:pPr>
              <a:lnSpc>
                <a:spcPct val="150000"/>
              </a:lnSpc>
            </a:pPr>
            <a:r>
              <a:rPr lang="zh-CN" sz="2400">
                <a:latin typeface="+mn-ea"/>
                <a:ea typeface="+mn-ea"/>
              </a:rPr>
              <a:t>例</a:t>
            </a:r>
            <a:r>
              <a:rPr lang="zh-CN" sz="2400">
                <a:ea typeface="宋体" panose="02010600030101010101" pitchFamily="2" charset="-122"/>
              </a:rPr>
              <a:t>　用如图所示</a:t>
            </a:r>
            <a:r>
              <a:rPr lang="zh-CN" sz="2400">
                <a:latin typeface="Times New Roman" panose="02020603050405020304" pitchFamily="18" charset="0"/>
                <a:ea typeface="宋体" panose="02010600030101010101" pitchFamily="2" charset="-122"/>
              </a:rPr>
              <a:t>的装置可以探究通电螺线管外部的磁场分布．</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如图</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所示，在有机玻璃板上均匀的撒满铁屑，并在铁屑上放几个小磁针，放小磁针的目的是为了</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．闭合开关后，为了更好地通过铁屑客观地描述磁场分布情况，接下来的操作是</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操作的主要目的是</a:t>
            </a:r>
            <a:r>
              <a:rPr lang="en-US" sz="2400">
                <a:latin typeface="Times New Roman" panose="02020603050405020304" pitchFamily="18" charset="0"/>
                <a:ea typeface="宋体" panose="02010600030101010101" pitchFamily="2" charset="-122"/>
              </a:rPr>
              <a:t>______________________________</a:t>
            </a:r>
            <a:r>
              <a:rPr lang="zh-CN" sz="2400">
                <a:ea typeface="宋体" panose="02010600030101010101" pitchFamily="2" charset="-122"/>
              </a:rPr>
              <a:t>，使</a:t>
            </a:r>
            <a:endParaRPr lang="zh-CN" sz="2400">
              <a:ea typeface="宋体" panose="02010600030101010101" pitchFamily="2" charset="-122"/>
            </a:endParaRPr>
          </a:p>
          <a:p>
            <a:pPr>
              <a:lnSpc>
                <a:spcPct val="150000"/>
              </a:lnSpc>
            </a:pPr>
            <a:r>
              <a:rPr lang="zh-CN" sz="2400">
                <a:ea typeface="宋体" panose="02010600030101010101" pitchFamily="2" charset="-122"/>
              </a:rPr>
              <a:t>铁</a:t>
            </a:r>
            <a:r>
              <a:rPr lang="zh-CN" sz="2400">
                <a:latin typeface="Times New Roman" panose="02020603050405020304" pitchFamily="18" charset="0"/>
                <a:ea typeface="宋体" panose="02010600030101010101" pitchFamily="2" charset="-122"/>
              </a:rPr>
              <a:t>屑在磁场力的作用下运动，表明通电螺线管周围</a:t>
            </a:r>
            <a:r>
              <a:rPr lang="en-US" sz="2400">
                <a:latin typeface="Times New Roman" panose="02020603050405020304" pitchFamily="18" charset="0"/>
                <a:ea typeface="宋体" panose="02010600030101010101" pitchFamily="2" charset="-122"/>
              </a:rPr>
              <a:t>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存在</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不存在</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磁场．</a:t>
            </a:r>
            <a:endParaRPr lang="zh-CN" altLang="en-US"/>
          </a:p>
        </p:txBody>
      </p:sp>
      <p:sp>
        <p:nvSpPr>
          <p:cNvPr id="8" name="文本框 7"/>
          <p:cNvSpPr txBox="1"/>
          <p:nvPr/>
        </p:nvSpPr>
        <p:spPr>
          <a:xfrm>
            <a:off x="3464560" y="3012440"/>
            <a:ext cx="23399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显示磁场方向</a:t>
            </a:r>
            <a:endParaRPr lang="zh-CN" altLang="en-US"/>
          </a:p>
        </p:txBody>
      </p:sp>
      <p:sp>
        <p:nvSpPr>
          <p:cNvPr id="9" name="文本框 8"/>
          <p:cNvSpPr txBox="1"/>
          <p:nvPr/>
        </p:nvSpPr>
        <p:spPr>
          <a:xfrm>
            <a:off x="5684520" y="3559810"/>
            <a:ext cx="25666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轻敲有机玻璃板</a:t>
            </a:r>
            <a:endParaRPr lang="zh-CN" altLang="en-US"/>
          </a:p>
        </p:txBody>
      </p:sp>
      <p:sp>
        <p:nvSpPr>
          <p:cNvPr id="10" name="文本框 9"/>
          <p:cNvSpPr txBox="1"/>
          <p:nvPr/>
        </p:nvSpPr>
        <p:spPr>
          <a:xfrm>
            <a:off x="3242310" y="4122420"/>
            <a:ext cx="4323715" cy="460375"/>
          </a:xfrm>
          <a:prstGeom prst="rect">
            <a:avLst/>
          </a:prstGeom>
          <a:noFill/>
          <a:ln w="9525">
            <a:noFill/>
          </a:ln>
        </p:spPr>
        <p:txBody>
          <a:bodyPr wrap="square">
            <a:spAutoFit/>
          </a:bodyPr>
          <a:p>
            <a:pPr>
              <a:lnSpc>
                <a:spcPct val="100000"/>
              </a:lnSpc>
            </a:pPr>
            <a:r>
              <a:rPr lang="zh-CN" sz="2400">
                <a:solidFill>
                  <a:srgbClr val="FF0000"/>
                </a:solidFill>
                <a:ea typeface="宋体" panose="02010600030101010101" pitchFamily="2" charset="-122"/>
              </a:rPr>
              <a:t>减小铁屑与玻璃板之间的摩擦</a:t>
            </a:r>
            <a:endParaRPr lang="zh-CN" altLang="en-US"/>
          </a:p>
        </p:txBody>
      </p:sp>
      <p:sp>
        <p:nvSpPr>
          <p:cNvPr id="11" name="文本框 10"/>
          <p:cNvSpPr txBox="1"/>
          <p:nvPr/>
        </p:nvSpPr>
        <p:spPr>
          <a:xfrm>
            <a:off x="7427595" y="4666615"/>
            <a:ext cx="854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存在</a:t>
            </a:r>
            <a:endParaRPr lang="zh-CN" altLang="en-US"/>
          </a:p>
        </p:txBody>
      </p:sp>
      <p:pic>
        <p:nvPicPr>
          <p:cNvPr id="2" name="图片 -2147481495"/>
          <p:cNvPicPr>
            <a:picLocks noChangeAspect="1"/>
          </p:cNvPicPr>
          <p:nvPr/>
        </p:nvPicPr>
        <p:blipFill>
          <a:blip r:embed="rId2"/>
          <a:stretch>
            <a:fillRect/>
          </a:stretch>
        </p:blipFill>
        <p:spPr>
          <a:xfrm>
            <a:off x="8746490" y="3664585"/>
            <a:ext cx="2570480" cy="1986280"/>
          </a:xfrm>
          <a:prstGeom prst="rect">
            <a:avLst/>
          </a:prstGeom>
          <a:noFill/>
          <a:ln w="9525">
            <a:noFill/>
          </a:ln>
        </p:spPr>
      </p:pic>
      <p:sp>
        <p:nvSpPr>
          <p:cNvPr id="14" name="文本框 13"/>
          <p:cNvSpPr txBox="1"/>
          <p:nvPr/>
        </p:nvSpPr>
        <p:spPr>
          <a:xfrm>
            <a:off x="9258935" y="5789930"/>
            <a:ext cx="1544955" cy="368300"/>
          </a:xfrm>
          <a:prstGeom prst="rect">
            <a:avLst/>
          </a:prstGeom>
          <a:noFill/>
          <a:ln w="9525">
            <a:noFill/>
          </a:ln>
        </p:spPr>
        <p:txBody>
          <a:bodyPr wrap="square">
            <a:spAutoFit/>
          </a:bodyPr>
          <a:p>
            <a:pPr algn="ctr"/>
            <a:r>
              <a:rPr lang="zh-CN" sz="1800">
                <a:latin typeface="Times New Roman" panose="02020603050405020304" pitchFamily="18" charset="0"/>
                <a:cs typeface="Times New Roman" panose="02020603050405020304" pitchFamily="18" charset="0"/>
              </a:rPr>
              <a:t>例题图</a:t>
            </a:r>
            <a:r>
              <a:rPr lang="en-US" altLang="zh-CN" sz="1800">
                <a:latin typeface="Times New Roman" panose="02020603050405020304" pitchFamily="18" charset="0"/>
                <a:cs typeface="Times New Roman" panose="02020603050405020304" pitchFamily="18" charset="0"/>
              </a:rPr>
              <a:t>a</a:t>
            </a:r>
            <a:endParaRPr lang="en-US" altLang="zh-CN" sz="180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1" name="文本框 110"/>
          <p:cNvSpPr txBox="1"/>
          <p:nvPr/>
        </p:nvSpPr>
        <p:spPr>
          <a:xfrm>
            <a:off x="702945" y="1216660"/>
            <a:ext cx="1084707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实验过程中，把电池的正负极对调，这样操作是为了研究通电螺线管外部磁场和</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是否有关．</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根据图</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中甲、乙、丙记录的小磁针指向，可以得出：通电螺线管外部的磁场与</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磁体的磁场相似．</a:t>
            </a:r>
            <a:endParaRPr lang="zh-CN" altLang="en-US"/>
          </a:p>
        </p:txBody>
      </p:sp>
      <p:sp>
        <p:nvSpPr>
          <p:cNvPr id="7" name="文本框 6"/>
          <p:cNvSpPr txBox="1"/>
          <p:nvPr/>
        </p:nvSpPr>
        <p:spPr>
          <a:xfrm>
            <a:off x="1602105" y="1858645"/>
            <a:ext cx="1504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电流方向</a:t>
            </a:r>
            <a:endParaRPr lang="zh-CN" altLang="en-US"/>
          </a:p>
        </p:txBody>
      </p:sp>
      <p:sp>
        <p:nvSpPr>
          <p:cNvPr id="8" name="文本框 7"/>
          <p:cNvSpPr txBox="1"/>
          <p:nvPr/>
        </p:nvSpPr>
        <p:spPr>
          <a:xfrm>
            <a:off x="1231265" y="2956560"/>
            <a:ext cx="9398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条形</a:t>
            </a:r>
            <a:endParaRPr lang="zh-CN" altLang="en-US"/>
          </a:p>
        </p:txBody>
      </p:sp>
      <p:sp>
        <p:nvSpPr>
          <p:cNvPr id="14" name="文本框 13"/>
          <p:cNvSpPr txBox="1"/>
          <p:nvPr/>
        </p:nvSpPr>
        <p:spPr>
          <a:xfrm>
            <a:off x="5662295" y="5590540"/>
            <a:ext cx="1199515" cy="368300"/>
          </a:xfrm>
          <a:prstGeom prst="rect">
            <a:avLst/>
          </a:prstGeom>
          <a:noFill/>
          <a:ln w="9525">
            <a:noFill/>
          </a:ln>
        </p:spPr>
        <p:txBody>
          <a:bodyPr wrap="square">
            <a:spAutoFit/>
          </a:bodyPr>
          <a:p>
            <a:pPr algn="ctr"/>
            <a:r>
              <a:rPr lang="zh-CN" sz="1800">
                <a:latin typeface="Times New Roman" panose="02020603050405020304" pitchFamily="18" charset="0"/>
                <a:cs typeface="Times New Roman" panose="02020603050405020304" pitchFamily="18" charset="0"/>
              </a:rPr>
              <a:t>例题图</a:t>
            </a:r>
            <a:r>
              <a:rPr lang="en-US" altLang="zh-CN" sz="1800">
                <a:latin typeface="Times New Roman" panose="02020603050405020304" pitchFamily="18" charset="0"/>
                <a:cs typeface="Times New Roman" panose="02020603050405020304" pitchFamily="18" charset="0"/>
              </a:rPr>
              <a:t>b</a:t>
            </a:r>
            <a:endParaRPr lang="en-US" altLang="zh-CN" sz="1800">
              <a:latin typeface="Times New Roman" panose="02020603050405020304" pitchFamily="18" charset="0"/>
              <a:cs typeface="Times New Roman" panose="02020603050405020304" pitchFamily="18" charset="0"/>
            </a:endParaRPr>
          </a:p>
        </p:txBody>
      </p:sp>
      <p:grpSp>
        <p:nvGrpSpPr>
          <p:cNvPr id="10" name="组合 9"/>
          <p:cNvGrpSpPr/>
          <p:nvPr/>
        </p:nvGrpSpPr>
        <p:grpSpPr>
          <a:xfrm>
            <a:off x="846455" y="3734435"/>
            <a:ext cx="10459085" cy="1644650"/>
            <a:chOff x="1009" y="5484"/>
            <a:chExt cx="17223" cy="2862"/>
          </a:xfrm>
        </p:grpSpPr>
        <p:pic>
          <p:nvPicPr>
            <p:cNvPr id="12" name="图片 -2147481494"/>
            <p:cNvPicPr>
              <a:picLocks noChangeAspect="1"/>
            </p:cNvPicPr>
            <p:nvPr/>
          </p:nvPicPr>
          <p:blipFill>
            <a:blip r:embed="rId1"/>
            <a:srcRect r="-574" b="51014"/>
            <a:stretch>
              <a:fillRect/>
            </a:stretch>
          </p:blipFill>
          <p:spPr>
            <a:xfrm>
              <a:off x="1009" y="5569"/>
              <a:ext cx="8930" cy="2777"/>
            </a:xfrm>
            <a:prstGeom prst="rect">
              <a:avLst/>
            </a:prstGeom>
            <a:noFill/>
            <a:ln w="9525">
              <a:noFill/>
            </a:ln>
          </p:spPr>
        </p:pic>
        <p:pic>
          <p:nvPicPr>
            <p:cNvPr id="9" name="图片 -2147481494"/>
            <p:cNvPicPr>
              <a:picLocks noChangeAspect="1"/>
            </p:cNvPicPr>
            <p:nvPr/>
          </p:nvPicPr>
          <p:blipFill>
            <a:blip r:embed="rId1"/>
            <a:srcRect t="49515" r="8785"/>
            <a:stretch>
              <a:fillRect/>
            </a:stretch>
          </p:blipFill>
          <p:spPr>
            <a:xfrm>
              <a:off x="10134" y="5484"/>
              <a:ext cx="8099" cy="2862"/>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11" name="文本框 110"/>
          <p:cNvSpPr txBox="1"/>
          <p:nvPr/>
        </p:nvSpPr>
        <p:spPr>
          <a:xfrm>
            <a:off x="735330" y="2138680"/>
            <a:ext cx="1072007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如果把通电螺线管看作一个磁体，通电螺线管的极性跟电流方向之间的关系可以用安培定则来表述，即用右手握住螺线管，让弯曲的四指指向螺线管中电流方向，则大拇指所指的那端就是螺线管的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极．</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如果图</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中丙和丁两个螺线管同时通电，则这两个螺线管之间会相互</a:t>
            </a:r>
            <a:r>
              <a:rPr lang="en-US" sz="2400">
                <a:latin typeface="Times New Roman" panose="02020603050405020304" pitchFamily="18" charset="0"/>
                <a:ea typeface="宋体" panose="02010600030101010101" pitchFamily="2" charset="-122"/>
              </a:rPr>
              <a:t>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吸引</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排斥</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a:t>
            </a:r>
            <a:endParaRPr lang="zh-CN" altLang="en-US"/>
          </a:p>
        </p:txBody>
      </p:sp>
      <p:sp>
        <p:nvSpPr>
          <p:cNvPr id="2" name="文本框 1"/>
          <p:cNvSpPr txBox="1"/>
          <p:nvPr/>
        </p:nvSpPr>
        <p:spPr>
          <a:xfrm>
            <a:off x="6897370" y="3338830"/>
            <a:ext cx="5988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zh-CN" altLang="en-US"/>
          </a:p>
        </p:txBody>
      </p:sp>
      <p:sp>
        <p:nvSpPr>
          <p:cNvPr id="3" name="文本框 2"/>
          <p:cNvSpPr txBox="1"/>
          <p:nvPr/>
        </p:nvSpPr>
        <p:spPr>
          <a:xfrm>
            <a:off x="10211435" y="3870960"/>
            <a:ext cx="8972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排斥</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5" name="组合 4"/>
          <p:cNvGrpSpPr/>
          <p:nvPr/>
        </p:nvGrpSpPr>
        <p:grpSpPr>
          <a:xfrm>
            <a:off x="1193800" y="237172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11" name="文本框 110"/>
          <p:cNvSpPr txBox="1"/>
          <p:nvPr/>
        </p:nvSpPr>
        <p:spPr>
          <a:xfrm>
            <a:off x="1054100" y="2893695"/>
            <a:ext cx="1027112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通过实验可知，在通电螺线管外部，磁感线是从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极出发，最后回到</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为使通电螺线管的磁性增强，可以在螺线管中插入一根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铜</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铁</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棒．</a:t>
            </a:r>
            <a:endParaRPr lang="zh-CN" altLang="en-US"/>
          </a:p>
        </p:txBody>
      </p:sp>
      <p:sp>
        <p:nvSpPr>
          <p:cNvPr id="3" name="文本框 2"/>
          <p:cNvSpPr txBox="1"/>
          <p:nvPr/>
        </p:nvSpPr>
        <p:spPr>
          <a:xfrm>
            <a:off x="8251825" y="3037205"/>
            <a:ext cx="11322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zh-CN" altLang="en-US"/>
          </a:p>
        </p:txBody>
      </p:sp>
      <p:sp>
        <p:nvSpPr>
          <p:cNvPr id="6" name="文本框 5"/>
          <p:cNvSpPr txBox="1"/>
          <p:nvPr/>
        </p:nvSpPr>
        <p:spPr>
          <a:xfrm>
            <a:off x="2259330" y="3569335"/>
            <a:ext cx="9232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S</a:t>
            </a:r>
            <a:endParaRPr lang="zh-CN" altLang="en-US"/>
          </a:p>
        </p:txBody>
      </p:sp>
      <p:sp>
        <p:nvSpPr>
          <p:cNvPr id="7" name="文本框 6"/>
          <p:cNvSpPr txBox="1"/>
          <p:nvPr/>
        </p:nvSpPr>
        <p:spPr>
          <a:xfrm>
            <a:off x="9186545" y="4083685"/>
            <a:ext cx="6858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铁</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707390" y="165481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通电螺线管周围的磁场</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600710" y="2362835"/>
            <a:ext cx="1116203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磁场特点</a:t>
            </a:r>
            <a:r>
              <a:rPr lang="zh-CN" sz="2400">
                <a:ea typeface="宋体" panose="02010600030101010101" pitchFamily="2" charset="-122"/>
              </a:rPr>
              <a:t>：通电螺线管周围存在磁场，其外部的磁场与</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磁体的磁场相似．</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安培定则</a:t>
            </a:r>
            <a:r>
              <a:rPr lang="zh-CN" sz="2400">
                <a:ea typeface="宋体" panose="02010600030101010101" pitchFamily="2" charset="-122"/>
              </a:rPr>
              <a:t>：用右手握住螺线管，让弯曲的四指所指的方向与螺线管中的</a:t>
            </a:r>
            <a:r>
              <a:rPr lang="en-US" sz="2400">
                <a:latin typeface="Times New Roman" panose="02020603050405020304" pitchFamily="18" charset="0"/>
                <a:ea typeface="宋体" panose="02010600030101010101" pitchFamily="2" charset="-122"/>
              </a:rPr>
              <a:t>___________</a:t>
            </a:r>
            <a:r>
              <a:rPr lang="zh-CN" sz="2400">
                <a:ea typeface="宋体" panose="02010600030101010101" pitchFamily="2" charset="-122"/>
              </a:rPr>
              <a:t>一致，则大拇指所指的那端就是通电螺线管</a:t>
            </a:r>
            <a:endParaRPr lang="zh-CN" sz="2400">
              <a:ea typeface="宋体" panose="02010600030101010101" pitchFamily="2" charset="-122"/>
            </a:endParaRPr>
          </a:p>
          <a:p>
            <a:pPr>
              <a:lnSpc>
                <a:spcPct val="150000"/>
              </a:lnSpc>
            </a:pPr>
            <a:r>
              <a:rPr lang="zh-CN" sz="2400">
                <a:ea typeface="宋体" panose="02010600030101010101" pitchFamily="2" charset="-122"/>
              </a:rPr>
              <a:t>的</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极，如图所示．</a:t>
            </a:r>
            <a:r>
              <a:rPr lang="en-US" sz="2400">
                <a:latin typeface="Times New Roman" panose="02020603050405020304" pitchFamily="18" charset="0"/>
                <a:cs typeface="仿宋_GB2312" charset="0"/>
              </a:rPr>
              <a:t>(6</a:t>
            </a:r>
            <a:r>
              <a:rPr lang="zh-CN" sz="2400">
                <a:cs typeface="仿宋_GB2312" charset="0"/>
              </a:rPr>
              <a:t>年</a:t>
            </a:r>
            <a:r>
              <a:rPr lang="en-US" sz="2400">
                <a:latin typeface="Times New Roman" panose="02020603050405020304" pitchFamily="18" charset="0"/>
                <a:cs typeface="仿宋_GB2312" charset="0"/>
              </a:rPr>
              <a:t>3</a:t>
            </a:r>
            <a:r>
              <a:rPr lang="zh-CN" sz="2400">
                <a:cs typeface="仿宋_GB2312" charset="0"/>
              </a:rPr>
              <a:t>考</a:t>
            </a:r>
            <a:r>
              <a:rPr lang="en-US" sz="2400">
                <a:latin typeface="Times New Roman" panose="02020603050405020304" pitchFamily="18" charset="0"/>
                <a:cs typeface="仿宋_GB2312" charset="0"/>
              </a:rPr>
              <a:t>)</a:t>
            </a:r>
            <a:endParaRPr lang="en-US" sz="2400">
              <a:latin typeface="Times New Roman" panose="02020603050405020304" pitchFamily="18" charset="0"/>
              <a:cs typeface="仿宋_GB2312" charset="0"/>
            </a:endParaRPr>
          </a:p>
          <a:p>
            <a:pPr>
              <a:lnSpc>
                <a:spcPct val="150000"/>
              </a:lnSpc>
            </a:pPr>
            <a:r>
              <a:rPr lang="en-US" sz="2400">
                <a:latin typeface="Times New Roman" panose="02020603050405020304" pitchFamily="18" charset="0"/>
                <a:sym typeface="+mn-ea"/>
              </a:rPr>
              <a:t>3. </a:t>
            </a:r>
            <a:r>
              <a:rPr lang="zh-CN" sz="2400">
                <a:ea typeface="黑体" panose="02010609060101010101" pitchFamily="49" charset="-122"/>
                <a:sym typeface="+mn-ea"/>
              </a:rPr>
              <a:t>影响因素</a:t>
            </a:r>
            <a:r>
              <a:rPr lang="zh-CN" sz="2400">
                <a:sym typeface="+mn-ea"/>
              </a:rPr>
              <a:t>：通电螺线管的极性与螺线管中</a:t>
            </a:r>
            <a:r>
              <a:rPr lang="en-US" sz="2400">
                <a:latin typeface="Times New Roman" panose="02020603050405020304" pitchFamily="18" charset="0"/>
                <a:sym typeface="+mn-ea"/>
              </a:rPr>
              <a:t>________</a:t>
            </a:r>
            <a:r>
              <a:rPr lang="zh-CN" sz="2400">
                <a:sym typeface="+mn-ea"/>
              </a:rPr>
              <a:t>的</a:t>
            </a:r>
            <a:endParaRPr lang="zh-CN" sz="2400">
              <a:sym typeface="+mn-ea"/>
            </a:endParaRPr>
          </a:p>
          <a:p>
            <a:pPr>
              <a:lnSpc>
                <a:spcPct val="150000"/>
              </a:lnSpc>
            </a:pPr>
            <a:r>
              <a:rPr lang="zh-CN" sz="2400">
                <a:sym typeface="+mn-ea"/>
              </a:rPr>
              <a:t>方向有关．</a:t>
            </a:r>
            <a:r>
              <a:rPr lang="en-US" sz="2400">
                <a:latin typeface="Times New Roman" panose="02020603050405020304" pitchFamily="18" charset="0"/>
                <a:cs typeface="仿宋_GB2312" charset="0"/>
                <a:sym typeface="+mn-ea"/>
              </a:rPr>
              <a:t>(2017.5B)</a:t>
            </a:r>
            <a:endParaRPr lang="zh-CN" altLang="en-US" sz="2400"/>
          </a:p>
        </p:txBody>
      </p:sp>
      <p:sp>
        <p:nvSpPr>
          <p:cNvPr id="111" name="文本框 110"/>
          <p:cNvSpPr txBox="1"/>
          <p:nvPr/>
        </p:nvSpPr>
        <p:spPr>
          <a:xfrm>
            <a:off x="8454390" y="2449830"/>
            <a:ext cx="10274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条形</a:t>
            </a:r>
            <a:endParaRPr lang="zh-CN" altLang="en-US"/>
          </a:p>
        </p:txBody>
      </p:sp>
      <p:sp>
        <p:nvSpPr>
          <p:cNvPr id="4" name="文本框 3"/>
          <p:cNvSpPr txBox="1"/>
          <p:nvPr/>
        </p:nvSpPr>
        <p:spPr>
          <a:xfrm>
            <a:off x="757555" y="3568065"/>
            <a:ext cx="14909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电流方向</a:t>
            </a:r>
            <a:endParaRPr lang="zh-CN" altLang="en-US"/>
          </a:p>
        </p:txBody>
      </p:sp>
      <p:sp>
        <p:nvSpPr>
          <p:cNvPr id="5" name="文本框 4"/>
          <p:cNvSpPr txBox="1"/>
          <p:nvPr/>
        </p:nvSpPr>
        <p:spPr>
          <a:xfrm>
            <a:off x="1172210" y="4160520"/>
            <a:ext cx="6032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a:t>
            </a:r>
            <a:endParaRPr lang="zh-CN" altLang="en-US"/>
          </a:p>
        </p:txBody>
      </p:sp>
      <p:pic>
        <p:nvPicPr>
          <p:cNvPr id="2" name="图片 -2147481525"/>
          <p:cNvPicPr>
            <a:picLocks noChangeAspect="1"/>
          </p:cNvPicPr>
          <p:nvPr/>
        </p:nvPicPr>
        <p:blipFill>
          <a:blip r:embed="rId2"/>
          <a:stretch>
            <a:fillRect/>
          </a:stretch>
        </p:blipFill>
        <p:spPr>
          <a:xfrm>
            <a:off x="8454390" y="3598545"/>
            <a:ext cx="2840990" cy="1949450"/>
          </a:xfrm>
          <a:prstGeom prst="rect">
            <a:avLst/>
          </a:prstGeom>
          <a:noFill/>
          <a:ln w="9525">
            <a:noFill/>
          </a:ln>
        </p:spPr>
      </p:pic>
      <p:sp>
        <p:nvSpPr>
          <p:cNvPr id="6" name="文本框 5"/>
          <p:cNvSpPr txBox="1"/>
          <p:nvPr/>
        </p:nvSpPr>
        <p:spPr>
          <a:xfrm rot="10800000" flipV="1">
            <a:off x="6640195" y="4676140"/>
            <a:ext cx="9017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ppt_x"/>
                                          </p:val>
                                        </p:tav>
                                        <p:tav tm="100000">
                                          <p:val>
                                            <p:strVal val="#ppt_x"/>
                                          </p:val>
                                        </p:tav>
                                      </p:tavLst>
                                    </p:anim>
                                    <p:anim calcmode="lin" valueType="num">
                                      <p:cBhvr additive="base">
                                        <p:cTn id="8"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989965" y="108775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电磁铁及其应用</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1" name="文本框 100"/>
          <p:cNvSpPr txBox="1"/>
          <p:nvPr/>
        </p:nvSpPr>
        <p:spPr>
          <a:xfrm>
            <a:off x="802640" y="1655445"/>
            <a:ext cx="1089533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结构：</a:t>
            </a:r>
            <a:r>
              <a:rPr lang="zh-CN" sz="2400">
                <a:ea typeface="宋体" panose="02010600030101010101" pitchFamily="2" charset="-122"/>
              </a:rPr>
              <a:t>电磁铁由</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组成．</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影响因素</a:t>
            </a:r>
            <a:r>
              <a:rPr lang="zh-CN" sz="2400">
                <a:ea typeface="宋体" panose="02010600030101010101" pitchFamily="2" charset="-122"/>
              </a:rPr>
              <a:t>：电磁铁的磁性</a:t>
            </a:r>
            <a:r>
              <a:rPr lang="zh-CN" sz="2400">
                <a:latin typeface="Times New Roman" panose="02020603050405020304" pitchFamily="18" charset="0"/>
                <a:ea typeface="宋体" panose="02010600030101010101" pitchFamily="2" charset="-122"/>
              </a:rPr>
              <a:t>强弱与</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及线圈中的</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有关</a:t>
            </a:r>
            <a:r>
              <a:rPr lang="en-US" altLang="zh-CN" sz="2400">
                <a:ea typeface="宋体" panose="02010600030101010101" pitchFamily="2" charset="-122"/>
              </a:rPr>
              <a:t>.</a:t>
            </a:r>
            <a:r>
              <a:rPr lang="zh-CN" sz="2400">
                <a:ea typeface="宋体" panose="02010600030101010101" pitchFamily="2" charset="-122"/>
              </a:rPr>
              <a:t>线圈</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越多，</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越大，电磁铁的磁性就越</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优点：</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电磁铁磁性的有无可以由通电、断电来控制；</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电磁铁磁性的强弱可以通过调节电流的大小来控制；</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电磁铁的</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极是由线圈中的电流方向决定的，便于人工控制．</a:t>
            </a:r>
            <a:r>
              <a:rPr lang="en-US" sz="2400">
                <a:latin typeface="Times New Roman" panose="02020603050405020304" pitchFamily="18" charset="0"/>
                <a:ea typeface="宋体" panose="02010600030101010101" pitchFamily="2" charset="-122"/>
              </a:rPr>
              <a:t>4. </a:t>
            </a:r>
            <a:r>
              <a:rPr lang="zh-CN" sz="2400">
                <a:ea typeface="黑体" panose="02010609060101010101" pitchFamily="49" charset="-122"/>
              </a:rPr>
              <a:t>应用</a:t>
            </a:r>
            <a:r>
              <a:rPr lang="zh-CN" sz="2400">
                <a:ea typeface="宋体" panose="02010600030101010101" pitchFamily="2" charset="-122"/>
              </a:rPr>
              <a:t>：电磁起重机、电铃、电磁继电器等．</a:t>
            </a:r>
            <a:endParaRPr lang="zh-CN" altLang="en-US"/>
          </a:p>
        </p:txBody>
      </p:sp>
      <p:sp>
        <p:nvSpPr>
          <p:cNvPr id="111" name="文本框 110"/>
          <p:cNvSpPr txBox="1"/>
          <p:nvPr/>
        </p:nvSpPr>
        <p:spPr>
          <a:xfrm>
            <a:off x="3513455" y="1768475"/>
            <a:ext cx="10731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线圈</a:t>
            </a:r>
            <a:endParaRPr lang="zh-CN" altLang="en-US"/>
          </a:p>
        </p:txBody>
      </p:sp>
      <p:sp>
        <p:nvSpPr>
          <p:cNvPr id="5" name="文本框 4"/>
          <p:cNvSpPr txBox="1"/>
          <p:nvPr/>
        </p:nvSpPr>
        <p:spPr>
          <a:xfrm>
            <a:off x="5097780" y="1768475"/>
            <a:ext cx="10960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铁芯</a:t>
            </a:r>
            <a:endParaRPr lang="zh-CN" altLang="en-US"/>
          </a:p>
        </p:txBody>
      </p:sp>
      <p:sp>
        <p:nvSpPr>
          <p:cNvPr id="6" name="文本框 5"/>
          <p:cNvSpPr txBox="1"/>
          <p:nvPr/>
        </p:nvSpPr>
        <p:spPr>
          <a:xfrm>
            <a:off x="5558155" y="2300605"/>
            <a:ext cx="20561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线圈的匝数</a:t>
            </a:r>
            <a:endParaRPr lang="zh-CN" altLang="en-US"/>
          </a:p>
        </p:txBody>
      </p:sp>
      <p:sp>
        <p:nvSpPr>
          <p:cNvPr id="7" name="文本框 6"/>
          <p:cNvSpPr txBox="1"/>
          <p:nvPr/>
        </p:nvSpPr>
        <p:spPr>
          <a:xfrm>
            <a:off x="8962390" y="2300605"/>
            <a:ext cx="174498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电流大小</a:t>
            </a:r>
            <a:endParaRPr lang="zh-CN" altLang="en-US"/>
          </a:p>
        </p:txBody>
      </p:sp>
      <p:sp>
        <p:nvSpPr>
          <p:cNvPr id="8" name="文本框 7"/>
          <p:cNvSpPr txBox="1"/>
          <p:nvPr/>
        </p:nvSpPr>
        <p:spPr>
          <a:xfrm>
            <a:off x="1391920" y="2832735"/>
            <a:ext cx="107315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匝数</a:t>
            </a:r>
            <a:endParaRPr lang="zh-CN" altLang="en-US"/>
          </a:p>
        </p:txBody>
      </p:sp>
      <p:sp>
        <p:nvSpPr>
          <p:cNvPr id="9" name="文本框 8"/>
          <p:cNvSpPr txBox="1"/>
          <p:nvPr/>
        </p:nvSpPr>
        <p:spPr>
          <a:xfrm>
            <a:off x="3653790" y="2832735"/>
            <a:ext cx="107569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电流</a:t>
            </a:r>
            <a:endParaRPr lang="zh-CN" altLang="en-US"/>
          </a:p>
        </p:txBody>
      </p:sp>
      <p:sp>
        <p:nvSpPr>
          <p:cNvPr id="10" name="文本框 9"/>
          <p:cNvSpPr txBox="1"/>
          <p:nvPr/>
        </p:nvSpPr>
        <p:spPr>
          <a:xfrm>
            <a:off x="8339455" y="2832735"/>
            <a:ext cx="107569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强</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ppt_x"/>
                                          </p:val>
                                        </p:tav>
                                        <p:tav tm="100000">
                                          <p:val>
                                            <p:strVal val="#ppt_x"/>
                                          </p:val>
                                        </p:tav>
                                      </p:tavLst>
                                    </p:anim>
                                    <p:anim calcmode="lin" valueType="num">
                                      <p:cBhvr additive="base">
                                        <p:cTn id="8"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5" grpId="0"/>
      <p:bldP spid="6" grpId="0"/>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3" name="组合 2"/>
          <p:cNvGrpSpPr/>
          <p:nvPr/>
        </p:nvGrpSpPr>
        <p:grpSpPr>
          <a:xfrm>
            <a:off x="875665" y="289814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电磁继电器</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5"/>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731520" y="3486785"/>
            <a:ext cx="1095502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实质</a:t>
            </a:r>
            <a:r>
              <a:rPr lang="zh-CN" sz="2400">
                <a:ea typeface="宋体" panose="02010600030101010101" pitchFamily="2" charset="-122"/>
              </a:rPr>
              <a:t>：电磁继电器是用</a:t>
            </a:r>
            <a:r>
              <a:rPr lang="en-US" sz="2400">
                <a:latin typeface="Times New Roman" panose="02020603050405020304" pitchFamily="18" charset="0"/>
                <a:ea typeface="宋体" panose="02010600030101010101" pitchFamily="2" charset="-122"/>
              </a:rPr>
              <a:t>______</a:t>
            </a:r>
            <a:r>
              <a:rPr lang="en-US" sz="2400">
                <a:latin typeface="Times New Roman" panose="02020603050405020304" pitchFamily="18" charset="0"/>
                <a:cs typeface="Times New Roman" panose="02020603050405020304" pitchFamily="18" charset="0"/>
              </a:rPr>
              <a:t>__</a:t>
            </a:r>
            <a:r>
              <a:rPr lang="zh-CN" sz="2400">
                <a:ea typeface="宋体" panose="02010600030101010101" pitchFamily="2" charset="-122"/>
              </a:rPr>
              <a:t>控制电路的一种开关．</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构造</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_______________________</a:t>
            </a:r>
            <a:r>
              <a:rPr lang="zh-CN" sz="2400">
                <a:ea typeface="宋体" panose="02010600030101010101" pitchFamily="2" charset="-122"/>
              </a:rPr>
              <a:t>电路和</a:t>
            </a:r>
            <a:r>
              <a:rPr lang="en-US" sz="2400">
                <a:latin typeface="Times New Roman" panose="02020603050405020304" pitchFamily="18" charset="0"/>
                <a:ea typeface="宋体" panose="02010600030101010101" pitchFamily="2" charset="-122"/>
              </a:rPr>
              <a:t>______________________</a:t>
            </a:r>
            <a:r>
              <a:rPr lang="zh-CN" sz="2400">
                <a:ea typeface="宋体" panose="02010600030101010101" pitchFamily="2" charset="-122"/>
              </a:rPr>
              <a:t>电路两部分</a:t>
            </a:r>
            <a:r>
              <a:rPr lang="en-US" altLang="zh-CN" sz="2400">
                <a:ea typeface="宋体" panose="02010600030101010101" pitchFamily="2" charset="-122"/>
              </a:rPr>
              <a:t>.</a:t>
            </a:r>
            <a:endParaRPr lang="en-US" altLang="zh-CN" sz="2400">
              <a:ea typeface="宋体" panose="02010600030101010101" pitchFamily="2" charset="-122"/>
            </a:endParaRPr>
          </a:p>
        </p:txBody>
      </p:sp>
      <p:sp>
        <p:nvSpPr>
          <p:cNvPr id="111" name="文本框 110"/>
          <p:cNvSpPr txBox="1"/>
          <p:nvPr/>
        </p:nvSpPr>
        <p:spPr>
          <a:xfrm>
            <a:off x="4187190" y="3607435"/>
            <a:ext cx="124333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电磁铁</a:t>
            </a:r>
            <a:endParaRPr lang="zh-CN" altLang="en-US"/>
          </a:p>
        </p:txBody>
      </p:sp>
      <p:sp>
        <p:nvSpPr>
          <p:cNvPr id="5" name="文本框 4"/>
          <p:cNvSpPr txBox="1"/>
          <p:nvPr/>
        </p:nvSpPr>
        <p:spPr>
          <a:xfrm>
            <a:off x="2150110" y="4153535"/>
            <a:ext cx="31616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低压控制</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或高压工作</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6" name="文本框 5"/>
          <p:cNvSpPr txBox="1"/>
          <p:nvPr/>
        </p:nvSpPr>
        <p:spPr>
          <a:xfrm>
            <a:off x="6466205" y="4153535"/>
            <a:ext cx="327977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高压工作</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或低压控制</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ppt_x"/>
                                          </p:val>
                                        </p:tav>
                                        <p:tav tm="100000">
                                          <p:val>
                                            <p:strVal val="#ppt_x"/>
                                          </p:val>
                                        </p:tav>
                                      </p:tavLst>
                                    </p:anim>
                                    <p:anim calcmode="lin" valueType="num">
                                      <p:cBhvr additive="base">
                                        <p:cTn id="8"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 name="文本框 101"/>
          <p:cNvSpPr txBox="1"/>
          <p:nvPr/>
        </p:nvSpPr>
        <p:spPr>
          <a:xfrm>
            <a:off x="513080" y="990600"/>
            <a:ext cx="1129347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黑体" panose="02010609060101010101" pitchFamily="49" charset="-122"/>
              </a:rPr>
              <a:t>工作原理</a:t>
            </a:r>
            <a:r>
              <a:rPr lang="zh-CN" sz="2400">
                <a:ea typeface="宋体" panose="02010600030101010101" pitchFamily="2" charset="-122"/>
              </a:rPr>
              <a:t>：闭合控制电路中的开关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，电流通</a:t>
            </a:r>
            <a:endParaRPr lang="zh-CN" sz="2400">
              <a:ea typeface="宋体" panose="02010600030101010101" pitchFamily="2" charset="-122"/>
            </a:endParaRPr>
          </a:p>
          <a:p>
            <a:pPr>
              <a:lnSpc>
                <a:spcPct val="150000"/>
              </a:lnSpc>
            </a:pPr>
            <a:r>
              <a:rPr lang="zh-CN" sz="2400">
                <a:ea typeface="宋体" panose="02010600030101010101" pitchFamily="2" charset="-122"/>
              </a:rPr>
              <a:t>过电磁铁</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的线圈产生磁性，把衔铁</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吸下来，</a:t>
            </a:r>
            <a:endParaRPr lang="zh-CN" sz="2400">
              <a:ea typeface="宋体" panose="02010600030101010101" pitchFamily="2" charset="-122"/>
            </a:endParaRPr>
          </a:p>
          <a:p>
            <a:pPr>
              <a:lnSpc>
                <a:spcPct val="150000"/>
              </a:lnSpc>
            </a:pPr>
            <a:r>
              <a:rPr lang="zh-CN" sz="2400">
                <a:ea typeface="宋体" panose="02010600030101010101" pitchFamily="2" charset="-122"/>
              </a:rPr>
              <a:t>使动触点</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与静触点</a:t>
            </a:r>
            <a:r>
              <a:rPr lang="en-US" sz="2400" i="1">
                <a:latin typeface="Times New Roman" panose="02020603050405020304" pitchFamily="18" charset="0"/>
                <a:ea typeface="宋体" panose="02010600030101010101" pitchFamily="2" charset="-122"/>
              </a:rPr>
              <a:t>E</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，受控电路闭</a:t>
            </a:r>
            <a:endParaRPr lang="zh-CN" sz="2400">
              <a:ea typeface="宋体" panose="02010600030101010101" pitchFamily="2" charset="-122"/>
            </a:endParaRPr>
          </a:p>
          <a:p>
            <a:pPr>
              <a:lnSpc>
                <a:spcPct val="150000"/>
              </a:lnSpc>
            </a:pPr>
            <a:r>
              <a:rPr lang="zh-CN" sz="2400">
                <a:ea typeface="宋体" panose="02010600030101010101" pitchFamily="2" charset="-122"/>
              </a:rPr>
              <a:t>合，电动机工作．断开开关</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，线圈中的电流</a:t>
            </a:r>
            <a:endParaRPr lang="zh-CN" sz="2400">
              <a:ea typeface="宋体" panose="02010600030101010101" pitchFamily="2" charset="-122"/>
            </a:endParaRPr>
          </a:p>
          <a:p>
            <a:pPr>
              <a:lnSpc>
                <a:spcPct val="150000"/>
              </a:lnSpc>
            </a:pPr>
            <a:r>
              <a:rPr lang="zh-CN" sz="2400">
                <a:ea typeface="宋体" panose="02010600030101010101" pitchFamily="2" charset="-122"/>
              </a:rPr>
              <a:t>消失，电磁铁的磁性消失，衔铁</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在弹簧</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的</a:t>
            </a:r>
            <a:endParaRPr lang="zh-CN" sz="2400">
              <a:ea typeface="宋体" panose="02010600030101010101" pitchFamily="2" charset="-122"/>
            </a:endParaRPr>
          </a:p>
          <a:p>
            <a:pPr>
              <a:lnSpc>
                <a:spcPct val="150000"/>
              </a:lnSpc>
            </a:pPr>
            <a:r>
              <a:rPr lang="zh-CN" sz="2400">
                <a:ea typeface="宋体" panose="02010600030101010101" pitchFamily="2" charset="-122"/>
              </a:rPr>
              <a:t>作用下与电磁铁</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分离，使触点</a:t>
            </a:r>
            <a:r>
              <a:rPr lang="en-US" sz="2400" i="1">
                <a:latin typeface="Times New Roman" panose="02020603050405020304" pitchFamily="18" charset="0"/>
                <a:ea typeface="宋体" panose="02010600030101010101" pitchFamily="2" charset="-122"/>
              </a:rPr>
              <a:t>D</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E</a:t>
            </a:r>
            <a:r>
              <a:rPr lang="en-US" sz="2400">
                <a:latin typeface="Times New Roman" panose="02020603050405020304" pitchFamily="18" charset="0"/>
                <a:cs typeface="Times New Roman" panose="02020603050405020304" pitchFamily="18" charset="0"/>
              </a:rPr>
              <a:t>_______</a:t>
            </a:r>
            <a:r>
              <a:rPr lang="zh-CN" sz="2400">
                <a:ea typeface="宋体" panose="02010600030101010101" pitchFamily="2" charset="-122"/>
              </a:rPr>
              <a:t>，</a:t>
            </a:r>
            <a:endParaRPr lang="zh-CN" sz="2400">
              <a:ea typeface="宋体" panose="02010600030101010101" pitchFamily="2" charset="-122"/>
            </a:endParaRPr>
          </a:p>
          <a:p>
            <a:pPr>
              <a:lnSpc>
                <a:spcPct val="150000"/>
              </a:lnSpc>
            </a:pPr>
            <a:r>
              <a:rPr lang="zh-CN" sz="2400">
                <a:ea typeface="宋体" panose="02010600030101010101" pitchFamily="2" charset="-122"/>
              </a:rPr>
              <a:t>受控电路断开，电动机停止工作．</a:t>
            </a:r>
            <a:r>
              <a:rPr lang="en-US" sz="2400">
                <a:latin typeface="Times New Roman" panose="02020603050405020304" pitchFamily="18" charset="0"/>
                <a:ea typeface="宋体" panose="02010600030101010101" pitchFamily="2" charset="-122"/>
              </a:rPr>
              <a:t>4. </a:t>
            </a:r>
            <a:r>
              <a:rPr lang="zh-CN" sz="2400">
                <a:ea typeface="黑体" panose="02010609060101010101" pitchFamily="49" charset="-122"/>
              </a:rPr>
              <a:t>特点</a:t>
            </a:r>
            <a:r>
              <a:rPr lang="zh-CN" sz="2400">
                <a:ea typeface="宋体" panose="02010600030101010101" pitchFamily="2" charset="-122"/>
              </a:rPr>
              <a:t>：用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电压、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电流的控制电路来控制高电压、强电流的受控电路．能实现遥控和自动化生产，被广泛应用于自动控制和通信领域．</a:t>
            </a:r>
            <a:endParaRPr lang="zh-CN" altLang="en-US"/>
          </a:p>
        </p:txBody>
      </p:sp>
      <p:pic>
        <p:nvPicPr>
          <p:cNvPr id="2" name="图片 -2147481520"/>
          <p:cNvPicPr>
            <a:picLocks noChangeAspect="1"/>
          </p:cNvPicPr>
          <p:nvPr/>
        </p:nvPicPr>
        <p:blipFill>
          <a:blip r:embed="rId1"/>
          <a:stretch>
            <a:fillRect/>
          </a:stretch>
        </p:blipFill>
        <p:spPr>
          <a:xfrm>
            <a:off x="7080885" y="1756410"/>
            <a:ext cx="4438650" cy="2413635"/>
          </a:xfrm>
          <a:prstGeom prst="rect">
            <a:avLst/>
          </a:prstGeom>
          <a:noFill/>
          <a:ln w="9525">
            <a:noFill/>
          </a:ln>
        </p:spPr>
      </p:pic>
      <p:sp>
        <p:nvSpPr>
          <p:cNvPr id="111" name="文本框 110"/>
          <p:cNvSpPr txBox="1"/>
          <p:nvPr/>
        </p:nvSpPr>
        <p:spPr>
          <a:xfrm>
            <a:off x="3620135" y="2192020"/>
            <a:ext cx="120650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接触</a:t>
            </a:r>
            <a:endParaRPr lang="zh-CN" altLang="en-US"/>
          </a:p>
        </p:txBody>
      </p:sp>
      <p:sp>
        <p:nvSpPr>
          <p:cNvPr id="3" name="文本框 2"/>
          <p:cNvSpPr txBox="1"/>
          <p:nvPr/>
        </p:nvSpPr>
        <p:spPr>
          <a:xfrm>
            <a:off x="5603875" y="3846830"/>
            <a:ext cx="10242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脱开</a:t>
            </a:r>
            <a:endParaRPr lang="zh-CN" altLang="en-US"/>
          </a:p>
        </p:txBody>
      </p:sp>
      <p:sp>
        <p:nvSpPr>
          <p:cNvPr id="4" name="文本框 3"/>
          <p:cNvSpPr txBox="1"/>
          <p:nvPr/>
        </p:nvSpPr>
        <p:spPr>
          <a:xfrm>
            <a:off x="2354580" y="4953000"/>
            <a:ext cx="8566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低</a:t>
            </a:r>
            <a:endParaRPr lang="zh-CN" altLang="en-US"/>
          </a:p>
        </p:txBody>
      </p:sp>
      <p:sp>
        <p:nvSpPr>
          <p:cNvPr id="5" name="文本框 4"/>
          <p:cNvSpPr txBox="1"/>
          <p:nvPr/>
        </p:nvSpPr>
        <p:spPr>
          <a:xfrm>
            <a:off x="4610735" y="4953000"/>
            <a:ext cx="758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弱</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ppt_x"/>
                                          </p:val>
                                        </p:tav>
                                        <p:tav tm="100000">
                                          <p:val>
                                            <p:strVal val="#ppt_x"/>
                                          </p:val>
                                        </p:tav>
                                      </p:tavLst>
                                    </p:anim>
                                    <p:anim calcmode="lin" valueType="num">
                                      <p:cBhvr additive="base">
                                        <p:cTn id="8"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8440" name="组合 4"/>
          <p:cNvGrpSpPr/>
          <p:nvPr/>
        </p:nvGrpSpPr>
        <p:grpSpPr>
          <a:xfrm>
            <a:off x="733564" y="1080135"/>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陕西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年真题、副题精讲练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4" name="组合 13"/>
          <p:cNvGrpSpPr/>
          <p:nvPr/>
        </p:nvGrpSpPr>
        <p:grpSpPr>
          <a:xfrm>
            <a:off x="846455" y="1979295"/>
            <a:ext cx="10210800" cy="523080"/>
            <a:chOff x="894" y="3246"/>
            <a:chExt cx="16080" cy="824"/>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电流磁效应</a:t>
              </a:r>
              <a:r>
                <a:rPr sz="2400" dirty="0">
                  <a:latin typeface="Times New Roman" panose="02020603050405020304" pitchFamily="18" charset="0"/>
                  <a:ea typeface="宋体" panose="02010600030101010101" pitchFamily="2" charset="-122"/>
                  <a:cs typeface="Times New Roman" panose="02020603050405020304" pitchFamily="18" charset="0"/>
                </a:rPr>
                <a:t>(6年4考)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5"/>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6" name="文本框 5"/>
          <p:cNvSpPr txBox="1"/>
          <p:nvPr/>
        </p:nvSpPr>
        <p:spPr>
          <a:xfrm>
            <a:off x="5044440" y="567944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1</a:t>
            </a:r>
            <a:r>
              <a:rPr lang="zh-CN">
                <a:cs typeface="楷体_GB2312" charset="0"/>
              </a:rPr>
              <a:t>题图</a:t>
            </a:r>
            <a:endParaRPr lang="zh-CN" altLang="en-US"/>
          </a:p>
        </p:txBody>
      </p:sp>
      <p:sp>
        <p:nvSpPr>
          <p:cNvPr id="102" name="文本框 101"/>
          <p:cNvSpPr txBox="1"/>
          <p:nvPr/>
        </p:nvSpPr>
        <p:spPr>
          <a:xfrm>
            <a:off x="666115" y="2663825"/>
            <a:ext cx="10462260"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[2019</a:t>
            </a:r>
            <a:r>
              <a:rPr lang="zh-CN" sz="2400">
                <a:cs typeface="楷体_GB2312" charset="0"/>
              </a:rPr>
              <a:t>陕西</a:t>
            </a:r>
            <a:r>
              <a:rPr lang="en-US" sz="2400">
                <a:latin typeface="Times New Roman" panose="02020603050405020304" pitchFamily="18" charset="0"/>
                <a:cs typeface="楷体_GB2312" charset="0"/>
              </a:rPr>
              <a:t>30(3)</a:t>
            </a:r>
            <a:r>
              <a:rPr lang="zh-CN" sz="2400">
                <a:cs typeface="楷体_GB2312" charset="0"/>
              </a:rPr>
              <a:t>题</a:t>
            </a:r>
            <a:r>
              <a:rPr lang="en-US" sz="2400">
                <a:latin typeface="Times New Roman" panose="02020603050405020304" pitchFamily="18" charset="0"/>
                <a:cs typeface="楷体_GB2312" charset="0"/>
              </a:rPr>
              <a:t>1</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如图所示，奥斯特实验揭示了</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a:t>
            </a:r>
            <a:endParaRPr lang="zh-CN" altLang="en-US"/>
          </a:p>
        </p:txBody>
      </p:sp>
      <p:sp>
        <p:nvSpPr>
          <p:cNvPr id="111" name="文本框 110"/>
          <p:cNvSpPr txBox="1"/>
          <p:nvPr/>
        </p:nvSpPr>
        <p:spPr>
          <a:xfrm>
            <a:off x="7888605" y="2807335"/>
            <a:ext cx="30880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电流周围存在磁场</a:t>
            </a:r>
            <a:endParaRPr lang="zh-CN" altLang="en-US"/>
          </a:p>
        </p:txBody>
      </p:sp>
      <p:pic>
        <p:nvPicPr>
          <p:cNvPr id="2" name="图片 -2147481519"/>
          <p:cNvPicPr>
            <a:picLocks noChangeAspect="1"/>
          </p:cNvPicPr>
          <p:nvPr/>
        </p:nvPicPr>
        <p:blipFill>
          <a:blip r:embed="rId3"/>
          <a:stretch>
            <a:fillRect/>
          </a:stretch>
        </p:blipFill>
        <p:spPr>
          <a:xfrm>
            <a:off x="4702175" y="3642995"/>
            <a:ext cx="2082800" cy="179578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ppt_x"/>
                                          </p:val>
                                        </p:tav>
                                        <p:tav tm="100000">
                                          <p:val>
                                            <p:strVal val="#ppt_x"/>
                                          </p:val>
                                        </p:tav>
                                      </p:tavLst>
                                    </p:anim>
                                    <p:anim calcmode="lin" valueType="num">
                                      <p:cBhvr additive="base">
                                        <p:cTn id="8"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4" name="组合 13"/>
          <p:cNvGrpSpPr/>
          <p:nvPr/>
        </p:nvGrpSpPr>
        <p:grpSpPr>
          <a:xfrm>
            <a:off x="821055" y="1753235"/>
            <a:ext cx="10306685" cy="523080"/>
            <a:chOff x="894" y="3246"/>
            <a:chExt cx="16231" cy="824"/>
          </a:xfrm>
        </p:grpSpPr>
        <p:sp>
          <p:nvSpPr>
            <p:cNvPr id="15" name="文本框 4"/>
            <p:cNvSpPr txBox="1"/>
            <p:nvPr/>
          </p:nvSpPr>
          <p:spPr>
            <a:xfrm>
              <a:off x="4045" y="3248"/>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通电螺线管和电磁铁</a:t>
              </a:r>
              <a:r>
                <a:rPr sz="2400" dirty="0">
                  <a:latin typeface="Times New Roman" panose="02020603050405020304" pitchFamily="18" charset="0"/>
                  <a:ea typeface="宋体" panose="02010600030101010101" pitchFamily="2" charset="-122"/>
                  <a:cs typeface="Times New Roman" panose="02020603050405020304" pitchFamily="18" charset="0"/>
                </a:rPr>
                <a:t>(6年</a:t>
              </a:r>
              <a:r>
                <a:rPr lang="en-US" sz="2400" dirty="0">
                  <a:latin typeface="Times New Roman" panose="02020603050405020304" pitchFamily="18" charset="0"/>
                  <a:ea typeface="宋体" panose="02010600030101010101" pitchFamily="2" charset="-122"/>
                  <a:cs typeface="Times New Roman" panose="02020603050405020304" pitchFamily="18" charset="0"/>
                </a:rPr>
                <a:t>3</a:t>
              </a:r>
              <a:r>
                <a:rPr sz="2400" dirty="0">
                  <a:latin typeface="Times New Roman" panose="02020603050405020304" pitchFamily="18" charset="0"/>
                  <a:ea typeface="宋体" panose="02010600030101010101" pitchFamily="2" charset="-122"/>
                  <a:cs typeface="Times New Roman" panose="02020603050405020304" pitchFamily="18" charset="0"/>
                </a:rPr>
                <a:t>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9"/>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考向</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3" name="文本框 102"/>
          <p:cNvSpPr txBox="1"/>
          <p:nvPr/>
        </p:nvSpPr>
        <p:spPr>
          <a:xfrm>
            <a:off x="664210" y="2385060"/>
            <a:ext cx="1070292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(2017</a:t>
            </a:r>
            <a:r>
              <a:rPr lang="zh-CN" sz="2400">
                <a:cs typeface="楷体_GB2312" charset="0"/>
              </a:rPr>
              <a:t>陕西</a:t>
            </a:r>
            <a:r>
              <a:rPr lang="en-US" sz="2400">
                <a:latin typeface="Times New Roman" panose="02020603050405020304" pitchFamily="18" charset="0"/>
                <a:cs typeface="楷体_GB2312" charset="0"/>
              </a:rPr>
              <a:t>5</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关于图中所示的通电螺线管，下列说法正确的是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通电螺线管的右端是</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只对调电源正负极，通电螺线管的磁场方向不发生改变</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通电螺线管的外部磁感线是从</a:t>
            </a:r>
            <a:r>
              <a:rPr lang="en-US" sz="2400">
                <a:latin typeface="Times New Roman" panose="02020603050405020304" pitchFamily="18" charset="0"/>
                <a:ea typeface="宋体" panose="02010600030101010101" pitchFamily="2" charset="-122"/>
              </a:rPr>
              <a:t>S</a:t>
            </a:r>
            <a:r>
              <a:rPr lang="zh-CN" sz="2400">
                <a:ea typeface="宋体" panose="02010600030101010101" pitchFamily="2" charset="-122"/>
              </a:rPr>
              <a:t>极发出回到</a:t>
            </a:r>
            <a:r>
              <a:rPr lang="en-US" sz="2400">
                <a:latin typeface="Times New Roman" panose="02020603050405020304" pitchFamily="18" charset="0"/>
                <a:ea typeface="宋体" panose="02010600030101010101" pitchFamily="2" charset="-122"/>
              </a:rPr>
              <a:t>N</a:t>
            </a:r>
            <a:r>
              <a:rPr lang="zh-CN" sz="2400">
                <a:ea typeface="宋体" panose="02010600030101010101" pitchFamily="2" charset="-122"/>
              </a:rPr>
              <a:t>极的</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当滑动变阻器的滑片向右移动时，通电螺线管的磁性增强</a:t>
            </a:r>
            <a:endParaRPr lang="zh-CN" altLang="en-US"/>
          </a:p>
        </p:txBody>
      </p:sp>
      <p:sp>
        <p:nvSpPr>
          <p:cNvPr id="6" name="文本框 5"/>
          <p:cNvSpPr txBox="1"/>
          <p:nvPr/>
        </p:nvSpPr>
        <p:spPr>
          <a:xfrm>
            <a:off x="9498330" y="524827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2</a:t>
            </a:r>
            <a:r>
              <a:rPr lang="zh-CN">
                <a:cs typeface="楷体_GB2312" charset="0"/>
              </a:rPr>
              <a:t>题图</a:t>
            </a:r>
            <a:endParaRPr lang="zh-CN" altLang="en-US"/>
          </a:p>
        </p:txBody>
      </p:sp>
      <p:sp>
        <p:nvSpPr>
          <p:cNvPr id="111" name="文本框 110"/>
          <p:cNvSpPr txBox="1"/>
          <p:nvPr/>
        </p:nvSpPr>
        <p:spPr>
          <a:xfrm>
            <a:off x="10022840" y="2527935"/>
            <a:ext cx="8083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pic>
        <p:nvPicPr>
          <p:cNvPr id="2" name="图片 -2147481517"/>
          <p:cNvPicPr>
            <a:picLocks noChangeAspect="1"/>
          </p:cNvPicPr>
          <p:nvPr/>
        </p:nvPicPr>
        <p:blipFill>
          <a:blip r:embed="rId2"/>
          <a:stretch>
            <a:fillRect/>
          </a:stretch>
        </p:blipFill>
        <p:spPr>
          <a:xfrm>
            <a:off x="9249410" y="3302000"/>
            <a:ext cx="2117725" cy="17913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 calcmode="lin" valueType="num">
                                      <p:cBhvr additive="base">
                                        <p:cTn id="7" dur="500" fill="hold"/>
                                        <p:tgtEl>
                                          <p:spTgt spid="111"/>
                                        </p:tgtEl>
                                        <p:attrNameLst>
                                          <p:attrName>ppt_x</p:attrName>
                                        </p:attrNameLst>
                                      </p:cBhvr>
                                      <p:tavLst>
                                        <p:tav tm="0">
                                          <p:val>
                                            <p:strVal val="#ppt_x"/>
                                          </p:val>
                                        </p:tav>
                                        <p:tav tm="100000">
                                          <p:val>
                                            <p:strVal val="#ppt_x"/>
                                          </p:val>
                                        </p:tav>
                                      </p:tavLst>
                                    </p:anim>
                                    <p:anim calcmode="lin" valueType="num">
                                      <p:cBhvr additive="base">
                                        <p:cTn id="8" dur="500" fill="hold"/>
                                        <p:tgtEl>
                                          <p:spTgt spid="1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4" name="文本框 103"/>
          <p:cNvSpPr txBox="1"/>
          <p:nvPr/>
        </p:nvSpPr>
        <p:spPr>
          <a:xfrm>
            <a:off x="813435" y="1246505"/>
            <a:ext cx="1072896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(2015</a:t>
            </a:r>
            <a:r>
              <a:rPr lang="zh-CN" sz="2400">
                <a:cs typeface="楷体_GB2312" charset="0"/>
              </a:rPr>
              <a:t>陕西</a:t>
            </a:r>
            <a:r>
              <a:rPr lang="en-US" sz="2400">
                <a:latin typeface="Times New Roman" panose="02020603050405020304" pitchFamily="18" charset="0"/>
                <a:cs typeface="楷体_GB2312" charset="0"/>
              </a:rPr>
              <a:t>28</a:t>
            </a:r>
            <a:r>
              <a:rPr lang="zh-CN" sz="2400">
                <a:cs typeface="楷体_GB2312" charset="0"/>
              </a:rPr>
              <a:t>题</a:t>
            </a:r>
            <a:r>
              <a:rPr lang="en-US" sz="2400">
                <a:latin typeface="Times New Roman" panose="02020603050405020304" pitchFamily="18" charset="0"/>
                <a:cs typeface="楷体_GB2312" charset="0"/>
              </a:rPr>
              <a:t>3</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如图所示为一种温度自动报警器的原理图．图中的水银温度计在制作时，玻璃管中封入一段金属丝，电源的两极分别与水银和金属丝相连．当温度达到金属丝下端所指的温度时，</a:t>
            </a:r>
            <a:endParaRPr lang="zh-CN" sz="2400">
              <a:ea typeface="宋体" panose="02010600030101010101" pitchFamily="2" charset="-122"/>
            </a:endParaRPr>
          </a:p>
          <a:p>
            <a:pPr>
              <a:lnSpc>
                <a:spcPct val="150000"/>
              </a:lnSpc>
            </a:pPr>
            <a:r>
              <a:rPr lang="zh-CN" sz="2400">
                <a:ea typeface="宋体" panose="02010600030101010101" pitchFamily="2" charset="-122"/>
              </a:rPr>
              <a:t>电流通过电磁铁的线圈产生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，电</a:t>
            </a:r>
            <a:endParaRPr lang="zh-CN" sz="2400">
              <a:ea typeface="宋体" panose="02010600030101010101" pitchFamily="2" charset="-122"/>
            </a:endParaRPr>
          </a:p>
          <a:p>
            <a:pPr>
              <a:lnSpc>
                <a:spcPct val="150000"/>
              </a:lnSpc>
            </a:pPr>
            <a:r>
              <a:rPr lang="zh-CN" sz="2400">
                <a:ea typeface="宋体" panose="02010600030101010101" pitchFamily="2" charset="-122"/>
              </a:rPr>
              <a:t>铃响起，发出报警信号，电磁铁的</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端为</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极．若将温度计上端的金属丝向</a:t>
            </a:r>
            <a:endParaRPr lang="zh-CN" sz="2400">
              <a:ea typeface="宋体" panose="02010600030101010101" pitchFamily="2" charset="-122"/>
            </a:endParaRPr>
          </a:p>
          <a:p>
            <a:pPr>
              <a:lnSpc>
                <a:spcPct val="150000"/>
              </a:lnSpc>
            </a:pPr>
            <a:r>
              <a:rPr lang="zh-CN" sz="2400">
                <a:ea typeface="宋体" panose="02010600030101010101" pitchFamily="2" charset="-122"/>
              </a:rPr>
              <a:t>下调整，则报警温度将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升</a:t>
            </a:r>
            <a:endParaRPr lang="zh-CN" sz="2400">
              <a:ea typeface="宋体" panose="02010600030101010101" pitchFamily="2" charset="-122"/>
            </a:endParaRPr>
          </a:p>
          <a:p>
            <a:pPr>
              <a:lnSpc>
                <a:spcPct val="150000"/>
              </a:lnSpc>
            </a:pPr>
            <a:r>
              <a:rPr lang="zh-CN" sz="2400">
                <a:ea typeface="宋体" panose="02010600030101010101" pitchFamily="2" charset="-122"/>
              </a:rPr>
              <a:t>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降低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a:p>
        </p:txBody>
      </p:sp>
      <p:sp>
        <p:nvSpPr>
          <p:cNvPr id="6" name="文本框 5"/>
          <p:cNvSpPr txBox="1"/>
          <p:nvPr/>
        </p:nvSpPr>
        <p:spPr>
          <a:xfrm>
            <a:off x="8363585" y="5209540"/>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3</a:t>
            </a:r>
            <a:r>
              <a:rPr lang="zh-CN">
                <a:cs typeface="楷体_GB2312" charset="0"/>
              </a:rPr>
              <a:t>题图</a:t>
            </a:r>
            <a:endParaRPr lang="zh-CN" altLang="en-US"/>
          </a:p>
        </p:txBody>
      </p:sp>
      <p:sp>
        <p:nvSpPr>
          <p:cNvPr id="4" name="文本框 3"/>
          <p:cNvSpPr txBox="1"/>
          <p:nvPr/>
        </p:nvSpPr>
        <p:spPr>
          <a:xfrm>
            <a:off x="4675505" y="2983230"/>
            <a:ext cx="10452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磁性</a:t>
            </a:r>
            <a:endParaRPr lang="zh-CN" altLang="en-US"/>
          </a:p>
        </p:txBody>
      </p:sp>
      <p:sp>
        <p:nvSpPr>
          <p:cNvPr id="5" name="文本框 4"/>
          <p:cNvSpPr txBox="1"/>
          <p:nvPr/>
        </p:nvSpPr>
        <p:spPr>
          <a:xfrm>
            <a:off x="1301115" y="4108450"/>
            <a:ext cx="8813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S</a:t>
            </a:r>
            <a:endParaRPr lang="zh-CN" altLang="en-US"/>
          </a:p>
        </p:txBody>
      </p:sp>
      <p:sp>
        <p:nvSpPr>
          <p:cNvPr id="7" name="文本框 6"/>
          <p:cNvSpPr txBox="1"/>
          <p:nvPr/>
        </p:nvSpPr>
        <p:spPr>
          <a:xfrm>
            <a:off x="4173220" y="4643755"/>
            <a:ext cx="931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a:p>
        </p:txBody>
      </p:sp>
      <p:pic>
        <p:nvPicPr>
          <p:cNvPr id="2" name="图片 -2147481516"/>
          <p:cNvPicPr>
            <a:picLocks noChangeAspect="1"/>
          </p:cNvPicPr>
          <p:nvPr/>
        </p:nvPicPr>
        <p:blipFill>
          <a:blip r:embed="rId1"/>
          <a:stretch>
            <a:fillRect/>
          </a:stretch>
        </p:blipFill>
        <p:spPr>
          <a:xfrm>
            <a:off x="7702550" y="2696210"/>
            <a:ext cx="3372485" cy="23145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TYPE" val="i"/>
  <p:tag name="KSO_WM_UNIT_INDEX" val="1"/>
  <p:tag name="KSO_WM_UNIT_ID" val="_3*i*1"/>
  <p:tag name="KSO_WM_UNIT_LAYERLEVEL" val="1"/>
  <p:tag name="KSO_WM_TAG_VERSION" val="1.0"/>
  <p:tag name="KSO_WM_BEAUTIFY_FLAG" val="#wm#"/>
  <p:tag name="KSO_WM_UNIT_DIAGRAM_ISNUMVISUAL" val="0"/>
  <p:tag name="KSO_WM_UNIT_DIAGRAM_ISREFERUNIT"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ID" val="_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ID" val="_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ID" val="_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ID" val="_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ID" val="_11*i*2"/>
  <p:tag name="KSO_WM_UNIT_LAYERLEVEL" val="1"/>
  <p:tag name="KSO_WM_TAG_VERSION" val="1.0"/>
  <p:tag name="KSO_WM_BEAUTIFY_FLAG" val="#wm#"/>
  <p:tag name="KSO_WM_UNIT_TYPE" val="i"/>
  <p:tag name="KSO_WM_UNIT_INDEX" val="2"/>
  <p:tag name="KSO_WM_UNIT_DIAGRAM_ISNUMVISUAL" val="0"/>
  <p:tag name="KSO_WM_UNIT_DIAGRAM_ISREFERUNIT" val="0"/>
</p:tagLst>
</file>

<file path=ppt/tags/tag63.xml><?xml version="1.0" encoding="utf-8"?>
<p:tagLst xmlns:p="http://schemas.openxmlformats.org/presentationml/2006/main">
  <p:tag name="KSO_WM_UNIT_HIGHLIGHT" val="0"/>
  <p:tag name="KSO_WM_UNIT_COMPATIBLE" val="0"/>
  <p:tag name="KSO_WM_UNIT_ID" val="_11*i*3"/>
  <p:tag name="KSO_WM_UNIT_LAYERLEVEL" val="1"/>
  <p:tag name="KSO_WM_TAG_VERSION" val="1.0"/>
  <p:tag name="KSO_WM_BEAUTIFY_FLAG" val="#wm#"/>
  <p:tag name="KSO_WM_UNIT_TYPE" val="i"/>
  <p:tag name="KSO_WM_UNIT_INDEX" val="3"/>
  <p:tag name="KSO_WM_UNIT_DIAGRAM_ISNUMVISUAL" val="0"/>
  <p:tag name="KSO_WM_UNIT_DIAGRAM_ISREFERUNIT" val="0"/>
</p:tagLst>
</file>

<file path=ppt/tags/tag64.xml><?xml version="1.0" encoding="utf-8"?>
<p:tagLst xmlns:p="http://schemas.openxmlformats.org/presentationml/2006/main">
  <p:tag name="KSO_WM_UNIT_HIGHLIGHT" val="0"/>
  <p:tag name="KSO_WM_UNIT_COMPATIBLE" val="0"/>
  <p:tag name="KSO_WM_UNIT_ID" val="_11*i*4"/>
  <p:tag name="KSO_WM_UNIT_LAYERLEVEL" val="1"/>
  <p:tag name="KSO_WM_TAG_VERSION" val="1.0"/>
  <p:tag name="KSO_WM_BEAUTIFY_FLAG" val="#wm#"/>
  <p:tag name="KSO_WM_UNIT_TYPE" val="i"/>
  <p:tag name="KSO_WM_UNIT_INDEX" val="4"/>
  <p:tag name="KSO_WM_UNIT_DIAGRAM_ISNUMVISUAL" val="0"/>
  <p:tag name="KSO_WM_UNIT_DIAGRAM_ISREFERUNIT" val="0"/>
</p:tagLst>
</file>

<file path=ppt/tags/tag65.xml><?xml version="1.0" encoding="utf-8"?>
<p:tagLst xmlns:p="http://schemas.openxmlformats.org/presentationml/2006/main">
  <p:tag name="KSO_WM_UNIT_HIGHLIGHT" val="0"/>
  <p:tag name="KSO_WM_UNIT_COMPATIBLE" val="0"/>
  <p:tag name="KSO_WM_UNIT_ID" val="_11*i*5"/>
  <p:tag name="KSO_WM_UNIT_LAYERLEVEL" val="1"/>
  <p:tag name="KSO_WM_TAG_VERSION" val="1.0"/>
  <p:tag name="KSO_WM_BEAUTIFY_FLAG" val="#wm#"/>
  <p:tag name="KSO_WM_UNIT_TYPE" val="i"/>
  <p:tag name="KSO_WM_UNIT_INDEX" val="5"/>
  <p:tag name="KSO_WM_UNIT_DIAGRAM_ISNUMVISUAL" val="0"/>
  <p:tag name="KSO_WM_UNIT_DIAGRAM_ISREFERUNIT" val="0"/>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9657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TAG_VERSION" val="1.0"/>
  <p:tag name="KSO_WM_BEAUTIFY_FLAG" val="#wm#"/>
  <p:tag name="KSO_WM_COMBINE_RELATE_SLIDE_ID" val="background20180947_1"/>
  <p:tag name="KSO_WM_TEMPLATE_CATEGORY" val="custom"/>
  <p:tag name="KSO_WM_TEMPLATE_INDEX" val="20196575"/>
  <p:tag name="KSO_WM_TEMPLATE_SUBCATEGORY" val="0"/>
  <p:tag name="KSO_WM_TEMPLATE_THUMBS_INDEX" val="1"/>
</p:tagLst>
</file>

<file path=ppt/tags/tag77.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8.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79.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ITEM_CNT" val="4"/>
</p:tagLst>
</file>

<file path=ppt/tags/tag81.xml><?xml version="1.0" encoding="utf-8"?>
<p:tagLst xmlns:p="http://schemas.openxmlformats.org/presentationml/2006/main">
  <p:tag name="KSO_WM_SLIDE_ITEM_CNT" val="1"/>
  <p:tag name="KSO_WM_SLIDE_MODEL_TYPE" val="timeline"/>
</p:tagLst>
</file>

<file path=ppt/tags/tag82.xml><?xml version="1.0" encoding="utf-8"?>
<p:tagLst xmlns:p="http://schemas.openxmlformats.org/presentationml/2006/main">
  <p:tag name="KSO_WM_SLIDE_ITEM_CNT" val="1"/>
  <p:tag name="KSO_WM_SLIDE_MODEL_TYPE" val="timeline"/>
</p:tagLst>
</file>

<file path=ppt/tags/tag83.xml><?xml version="1.0" encoding="utf-8"?>
<p:tagLst xmlns:p="http://schemas.openxmlformats.org/presentationml/2006/main">
  <p:tag name="KSO_WM_SLIDE_ITEM_CNT" val="1"/>
  <p:tag name="KSO_WM_SLIDE_MODEL_TYPE" val="timeline"/>
</p:tagLst>
</file>

<file path=ppt/tags/tag84.xml><?xml version="1.0" encoding="utf-8"?>
<p:tagLst xmlns:p="http://schemas.openxmlformats.org/presentationml/2006/main">
  <p:tag name="KSO_WM_DOC_GUID" val="{7c98234e-252d-4894-86df-c67ef64b4968}"/>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123">
  <a:themeElements>
    <a:clrScheme name="自定义 2">
      <a:dk1>
        <a:srgbClr val="466424"/>
      </a:dk1>
      <a:lt1>
        <a:srgbClr val="FFFFFF"/>
      </a:lt1>
      <a:dk2>
        <a:srgbClr val="7A9858"/>
      </a:dk2>
      <a:lt2>
        <a:srgbClr val="FFFFFF"/>
      </a:lt2>
      <a:accent1>
        <a:srgbClr val="3B561D"/>
      </a:accent1>
      <a:accent2>
        <a:srgbClr val="98CC77"/>
      </a:accent2>
      <a:accent3>
        <a:srgbClr val="779989"/>
      </a:accent3>
      <a:accent4>
        <a:srgbClr val="354B1B"/>
      </a:accent4>
      <a:accent5>
        <a:srgbClr val="466424"/>
      </a:accent5>
      <a:accent6>
        <a:srgbClr val="BED7CB"/>
      </a:accent6>
      <a:hlink>
        <a:srgbClr val="98CC77"/>
      </a:hlink>
      <a:folHlink>
        <a:srgbClr val="AABBCB"/>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3115</Words>
  <Application>WPS 演示</Application>
  <PresentationFormat>自定义</PresentationFormat>
  <Paragraphs>297</Paragraphs>
  <Slides>25</Slides>
  <Notes>10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Calibri</vt:lpstr>
      <vt:lpstr>微软雅黑</vt:lpstr>
      <vt:lpstr>Times New Roman</vt:lpstr>
      <vt:lpstr>黑体</vt:lpstr>
      <vt:lpstr>仿宋_GB2312</vt:lpstr>
      <vt:lpstr>仿宋</vt:lpstr>
      <vt:lpstr>楷体_GB2312</vt:lpstr>
      <vt:lpstr>新宋体</vt:lpstr>
      <vt:lpstr>123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2018-06-26T07:00:00Z</dcterms:created>
  <dcterms:modified xsi:type="dcterms:W3CDTF">2019-12-27T14:00:16Z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