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9" r:id="rId6"/>
    <p:sldId id="310" r:id="rId7"/>
    <p:sldId id="311" r:id="rId8"/>
    <p:sldId id="306" r:id="rId9"/>
    <p:sldId id="313" r:id="rId10"/>
    <p:sldId id="314" r:id="rId11"/>
    <p:sldId id="312" r:id="rId12"/>
    <p:sldId id="315" r:id="rId13"/>
    <p:sldId id="316" r:id="rId14"/>
    <p:sldId id="317" r:id="rId15"/>
    <p:sldId id="26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210" y="-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24550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第五章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3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4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5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3</a:t>
            </a:r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凸透镜成像的规律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8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9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10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11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12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3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4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5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7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第五章　透镜及其应用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F8508B5-FE24-4884-B37A-11538CDA68D7}"/>
              </a:ext>
            </a:extLst>
          </p:cNvPr>
          <p:cNvSpPr>
            <a:spLocks noChangeAspect="1"/>
          </p:cNvSpPr>
          <p:nvPr/>
        </p:nvSpPr>
        <p:spPr>
          <a:xfrm>
            <a:off x="540488" y="1278563"/>
            <a:ext cx="11430000" cy="8760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如图所示的情景中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凸透镜的焦距是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眼睛能观察到烛焰经凸透镜后所成的虚像的是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60B6B560-4C03-449E-A1EF-C7C395A7A6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4607488"/>
              </p:ext>
            </p:extLst>
          </p:nvPr>
        </p:nvGraphicFramePr>
        <p:xfrm>
          <a:off x="285307" y="2762984"/>
          <a:ext cx="11430000" cy="2989530"/>
        </p:xfrm>
        <a:graphic>
          <a:graphicData uri="http://schemas.openxmlformats.org/presentationml/2006/ole">
            <p:oleObj spid="_x0000_s8195" name="Document" r:id="rId3" imgW="3847376" imgH="1006151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A22862F-E2A6-42D3-A78C-86019C361650}"/>
              </a:ext>
            </a:extLst>
          </p:cNvPr>
          <p:cNvSpPr/>
          <p:nvPr/>
        </p:nvSpPr>
        <p:spPr>
          <a:xfrm>
            <a:off x="798565" y="1829372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403406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xmlns="" id="{58B95658-B237-43AD-A162-4885F0914F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42417908"/>
              </p:ext>
            </p:extLst>
          </p:nvPr>
        </p:nvGraphicFramePr>
        <p:xfrm>
          <a:off x="381000" y="4648373"/>
          <a:ext cx="11430000" cy="1791832"/>
        </p:xfrm>
        <a:graphic>
          <a:graphicData uri="http://schemas.openxmlformats.org/presentationml/2006/ole">
            <p:oleObj spid="_x0000_s9219" name="Document" r:id="rId3" imgW="3847376" imgH="603475" progId="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EFDFC02-D254-4D23-8435-490AB369509C}"/>
              </a:ext>
            </a:extLst>
          </p:cNvPr>
          <p:cNvSpPr>
            <a:spLocks noChangeAspect="1"/>
          </p:cNvSpPr>
          <p:nvPr/>
        </p:nvSpPr>
        <p:spPr>
          <a:xfrm>
            <a:off x="285307" y="1329097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小宇同学在做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探究凸透镜成像的规律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烛焰在光屏上成一个清晰的像。下列说法正确的是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要是光屏上蜡烛的像变小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只需要将蜡烛靠近光屏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利用这一规律可制成幻灯机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为了便于从不同方向观察像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应选表面较光滑的玻璃板作为光屏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实验中蜡烛越烧越短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光屏上烛焰的像会向上移动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CC62EBB-C13E-4BA5-9B58-9B937CAE83B9}"/>
              </a:ext>
            </a:extLst>
          </p:cNvPr>
          <p:cNvSpPr/>
          <p:nvPr/>
        </p:nvSpPr>
        <p:spPr>
          <a:xfrm>
            <a:off x="2850649" y="1801628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84800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AEC27942-F434-46D2-A849-4583CBD8E1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34257694"/>
              </p:ext>
            </p:extLst>
          </p:nvPr>
        </p:nvGraphicFramePr>
        <p:xfrm>
          <a:off x="529856" y="3429000"/>
          <a:ext cx="11430000" cy="2989530"/>
        </p:xfrm>
        <a:graphic>
          <a:graphicData uri="http://schemas.openxmlformats.org/presentationml/2006/ole">
            <p:oleObj spid="_x0000_s10243" name="Document" r:id="rId3" imgW="3847376" imgH="1006151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D6EA9D2-FA67-412D-93C5-1B2D735D995A}"/>
              </a:ext>
            </a:extLst>
          </p:cNvPr>
          <p:cNvSpPr>
            <a:spLocks noChangeAspect="1"/>
          </p:cNvSpPr>
          <p:nvPr/>
        </p:nvSpPr>
        <p:spPr>
          <a:xfrm>
            <a:off x="529856" y="1075030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如图所示是小伟通过实验得到的凸透镜的像距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和物距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的关系图像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凸透镜的焦距是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凸透镜的焦距是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当物体靠近凸透镜时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像离凸透镜的距离变小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当物距为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时的成像特点可应用于投影仪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2300B1B-CDC9-40D2-A976-7DEB97CDD8C3}"/>
              </a:ext>
            </a:extLst>
          </p:cNvPr>
          <p:cNvSpPr/>
          <p:nvPr/>
        </p:nvSpPr>
        <p:spPr>
          <a:xfrm>
            <a:off x="10452928" y="1216837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73311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FA788193-037E-4500-8E77-BAD7EDE7B4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1583852"/>
              </p:ext>
            </p:extLst>
          </p:nvPr>
        </p:nvGraphicFramePr>
        <p:xfrm>
          <a:off x="381000" y="4414456"/>
          <a:ext cx="11430000" cy="1791832"/>
        </p:xfrm>
        <a:graphic>
          <a:graphicData uri="http://schemas.openxmlformats.org/presentationml/2006/ole">
            <p:oleObj spid="_x0000_s11267" name="Document" r:id="rId3" imgW="3847376" imgH="603475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1CA6505-0AD1-4CE7-8450-6B5C97FED6FC}"/>
              </a:ext>
            </a:extLst>
          </p:cNvPr>
          <p:cNvSpPr>
            <a:spLocks noChangeAspect="1"/>
          </p:cNvSpPr>
          <p:nvPr/>
        </p:nvSpPr>
        <p:spPr>
          <a:xfrm>
            <a:off x="497958" y="1397969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把点燃的蜡烛放在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点的光屏上得到烛焰倒立、缩小的实像。现保持凸透镜的位置不变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把蜡烛放至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要在光屏上得到烛焰清晰的像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应把光屏放在图中的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点的左侧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点的右侧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8F5A744-EBC9-4D30-9D56-7F29C69F41AF}"/>
              </a:ext>
            </a:extLst>
          </p:cNvPr>
          <p:cNvSpPr/>
          <p:nvPr/>
        </p:nvSpPr>
        <p:spPr>
          <a:xfrm>
            <a:off x="724137" y="2291577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64650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674FBC8F-EAB0-4BB6-9985-F893BF6C88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82612636"/>
              </p:ext>
            </p:extLst>
          </p:nvPr>
        </p:nvGraphicFramePr>
        <p:xfrm>
          <a:off x="455428" y="3785421"/>
          <a:ext cx="11430000" cy="2390682"/>
        </p:xfrm>
        <a:graphic>
          <a:graphicData uri="http://schemas.openxmlformats.org/presentationml/2006/ole">
            <p:oleObj spid="_x0000_s12291" name="Document" r:id="rId3" imgW="3847376" imgH="804993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E6BC39D-1128-4BA2-8492-C87E13BE3BCF}"/>
              </a:ext>
            </a:extLst>
          </p:cNvPr>
          <p:cNvSpPr>
            <a:spLocks noChangeAspect="1"/>
          </p:cNvSpPr>
          <p:nvPr/>
        </p:nvSpPr>
        <p:spPr>
          <a:xfrm>
            <a:off x="455428" y="1213253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甲、乙两图分别是凸透镜成实像和虚像时的情景。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凸透镜成实像时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光屏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能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承接到所成的像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物和实像在凸透镜的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异侧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凸透镜成虚像时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光屏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不能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承接到所成的像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物和虚像在凸透镜的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同侧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A290E31-7193-4FB7-8F92-9863DF375288}"/>
              </a:ext>
            </a:extLst>
          </p:cNvPr>
          <p:cNvSpPr/>
          <p:nvPr/>
        </p:nvSpPr>
        <p:spPr>
          <a:xfrm>
            <a:off x="4030864" y="1674035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7B92482-5724-42FC-9801-63CAE476A6A3}"/>
              </a:ext>
            </a:extLst>
          </p:cNvPr>
          <p:cNvSpPr/>
          <p:nvPr/>
        </p:nvSpPr>
        <p:spPr>
          <a:xfrm>
            <a:off x="1078684" y="2085595"/>
            <a:ext cx="640129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6EFCCF7-C361-4192-A339-A2DA208C491A}"/>
              </a:ext>
            </a:extLst>
          </p:cNvPr>
          <p:cNvSpPr/>
          <p:nvPr/>
        </p:nvSpPr>
        <p:spPr>
          <a:xfrm>
            <a:off x="4030864" y="2479317"/>
            <a:ext cx="640129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EFE788A-4E1E-4461-B612-3A62898E233D}"/>
              </a:ext>
            </a:extLst>
          </p:cNvPr>
          <p:cNvSpPr/>
          <p:nvPr/>
        </p:nvSpPr>
        <p:spPr>
          <a:xfrm>
            <a:off x="1063298" y="2891813"/>
            <a:ext cx="640129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40930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D5FA311A-C8EE-453F-8FF2-6FE45C4D82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42889471"/>
              </p:ext>
            </p:extLst>
          </p:nvPr>
        </p:nvGraphicFramePr>
        <p:xfrm>
          <a:off x="583019" y="4775963"/>
          <a:ext cx="11430000" cy="1791832"/>
        </p:xfrm>
        <a:graphic>
          <a:graphicData uri="http://schemas.openxmlformats.org/presentationml/2006/ole">
            <p:oleObj spid="_x0000_s13315" name="Document" r:id="rId3" imgW="3847376" imgH="603475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E7737C9-EFB3-4B60-BF62-7FA7DA2ED48C}"/>
              </a:ext>
            </a:extLst>
          </p:cNvPr>
          <p:cNvSpPr>
            <a:spLocks noChangeAspect="1"/>
          </p:cNvSpPr>
          <p:nvPr/>
        </p:nvSpPr>
        <p:spPr>
          <a:xfrm>
            <a:off x="381000" y="920604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某物理学习小组在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探究凸透镜成像的规律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使用的器材如图所示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凸透镜的焦距是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刻度尺上所标记的相邻两点间的距离为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若凸透镜放在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当光屏上承接到烛焰的倒立、缩小、清晰的像时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蜡烛应放在图中的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点左侧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当调整好凸透镜的位置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使物距大于凸透镜的两倍焦距后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移动光屏找像时眼睛要注意观察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光屏上的像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对于焦距相同的凸透镜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一个物距应该对应唯一的像距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但从各组汇报的数据中发现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当物距均为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12.00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有三个小组所测的像距分别为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23.00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24.00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26.00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。若他们的数据差别不是因为长度测量误差导致的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你认为出现这种情况的操作原因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光屏上没有成清晰的像就进行了测量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A995C73-8B0C-4C43-A08B-7209BC6D403F}"/>
              </a:ext>
            </a:extLst>
          </p:cNvPr>
          <p:cNvSpPr/>
          <p:nvPr/>
        </p:nvSpPr>
        <p:spPr>
          <a:xfrm>
            <a:off x="418776" y="2195030"/>
            <a:ext cx="1112312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FD5BF97-B94B-41A4-ACCC-69373F070818}"/>
              </a:ext>
            </a:extLst>
          </p:cNvPr>
          <p:cNvSpPr/>
          <p:nvPr/>
        </p:nvSpPr>
        <p:spPr>
          <a:xfrm>
            <a:off x="943032" y="2992474"/>
            <a:ext cx="178953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FBF17D9-0AE3-432D-BA86-4F85D86FAA7E}"/>
              </a:ext>
            </a:extLst>
          </p:cNvPr>
          <p:cNvSpPr/>
          <p:nvPr/>
        </p:nvSpPr>
        <p:spPr>
          <a:xfrm>
            <a:off x="974932" y="4602730"/>
            <a:ext cx="4702854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3</a:t>
            </a:r>
            <a:r>
              <a:rPr lang="zh-CN" altLang="zh-CN"/>
              <a:t>节　凸透镜成像的规律</a:t>
            </a:r>
          </a:p>
        </p:txBody>
      </p:sp>
    </p:spTree>
    <p:extLst>
      <p:ext uri="{BB962C8B-B14F-4D97-AF65-F5344CB8AC3E}">
        <p14:creationId xmlns:p14="http://schemas.microsoft.com/office/powerpoint/2010/main" xmlns="" val="764661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A6F2426-BEE0-48F5-A44B-2DFA38999D0A}"/>
              </a:ext>
            </a:extLst>
          </p:cNvPr>
          <p:cNvSpPr>
            <a:spLocks noChangeAspect="1"/>
          </p:cNvSpPr>
          <p:nvPr/>
        </p:nvSpPr>
        <p:spPr>
          <a:xfrm>
            <a:off x="476693" y="942984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凸透镜成像的规律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分析凸透镜成像的规律可知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物体经凸透镜成实像还是虚像的分界点是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倍焦距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物体经凸透镜成缩小的像还是放大的像的分界点是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倍焦距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物体成实像时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像总是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倒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成虚像时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像总是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正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凸透镜成实像时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物体靠近透镜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远离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像变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大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成虚像时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物体靠近透镜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靠近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像变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小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调节蜡烛、凸透镜和光屏的位置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都能得到清晰的像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其中在光屏上成倒立、缩小的实像的是图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成倒立、放大的实像的是图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成虚像的是图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48DCD20A-181F-4CEB-9E87-B15D63C160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78944986"/>
              </p:ext>
            </p:extLst>
          </p:nvPr>
        </p:nvGraphicFramePr>
        <p:xfrm>
          <a:off x="285307" y="4573944"/>
          <a:ext cx="11430000" cy="1791832"/>
        </p:xfrm>
        <a:graphic>
          <a:graphicData uri="http://schemas.openxmlformats.org/presentationml/2006/ole">
            <p:oleObj spid="_x0000_s1029" name="Document" r:id="rId3" imgW="3847376" imgH="603475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B42121D-22D9-40D8-B374-CCC9344A015D}"/>
              </a:ext>
            </a:extLst>
          </p:cNvPr>
          <p:cNvSpPr/>
          <p:nvPr/>
        </p:nvSpPr>
        <p:spPr>
          <a:xfrm>
            <a:off x="6391290" y="1822896"/>
            <a:ext cx="123225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E82F7E7-D58D-4922-84C5-D31F8B830AC6}"/>
              </a:ext>
            </a:extLst>
          </p:cNvPr>
          <p:cNvSpPr/>
          <p:nvPr/>
        </p:nvSpPr>
        <p:spPr>
          <a:xfrm>
            <a:off x="2999504" y="2220258"/>
            <a:ext cx="123225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2943C43-44B0-4730-9712-C9BD20ABA133}"/>
              </a:ext>
            </a:extLst>
          </p:cNvPr>
          <p:cNvSpPr/>
          <p:nvPr/>
        </p:nvSpPr>
        <p:spPr>
          <a:xfrm>
            <a:off x="3850108" y="2627856"/>
            <a:ext cx="583669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F43C1EC-E970-475C-BA34-A88918ECC5B7}"/>
              </a:ext>
            </a:extLst>
          </p:cNvPr>
          <p:cNvSpPr/>
          <p:nvPr/>
        </p:nvSpPr>
        <p:spPr>
          <a:xfrm>
            <a:off x="7331708" y="2617223"/>
            <a:ext cx="583669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30534BA-89D1-44D5-AFBF-0B671CB3621A}"/>
              </a:ext>
            </a:extLst>
          </p:cNvPr>
          <p:cNvSpPr/>
          <p:nvPr/>
        </p:nvSpPr>
        <p:spPr>
          <a:xfrm>
            <a:off x="5299073" y="3021580"/>
            <a:ext cx="79692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0D36E87-E24A-414B-9816-2A276BDE7E50}"/>
              </a:ext>
            </a:extLst>
          </p:cNvPr>
          <p:cNvSpPr/>
          <p:nvPr/>
        </p:nvSpPr>
        <p:spPr>
          <a:xfrm>
            <a:off x="7736959" y="3027487"/>
            <a:ext cx="583669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7D6ED54-FBC2-4807-9324-0D27CD16293E}"/>
              </a:ext>
            </a:extLst>
          </p:cNvPr>
          <p:cNvSpPr/>
          <p:nvPr/>
        </p:nvSpPr>
        <p:spPr>
          <a:xfrm>
            <a:off x="551123" y="3429000"/>
            <a:ext cx="583669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BD357C3-1A5A-499A-B34C-064B8A3D6E8F}"/>
              </a:ext>
            </a:extLst>
          </p:cNvPr>
          <p:cNvSpPr/>
          <p:nvPr/>
        </p:nvSpPr>
        <p:spPr>
          <a:xfrm>
            <a:off x="2775751" y="3429877"/>
            <a:ext cx="583669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5014E92-1A98-467A-8341-34DC8C109BC8}"/>
              </a:ext>
            </a:extLst>
          </p:cNvPr>
          <p:cNvSpPr/>
          <p:nvPr/>
        </p:nvSpPr>
        <p:spPr>
          <a:xfrm>
            <a:off x="2415835" y="4217306"/>
            <a:ext cx="583669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633F87D-F91F-4A37-8936-085722FAE773}"/>
              </a:ext>
            </a:extLst>
          </p:cNvPr>
          <p:cNvSpPr/>
          <p:nvPr/>
        </p:nvSpPr>
        <p:spPr>
          <a:xfrm>
            <a:off x="6577595" y="4216845"/>
            <a:ext cx="583669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6FD752B-5435-48EE-95BD-99F4B8A7EE82}"/>
              </a:ext>
            </a:extLst>
          </p:cNvPr>
          <p:cNvSpPr/>
          <p:nvPr/>
        </p:nvSpPr>
        <p:spPr>
          <a:xfrm>
            <a:off x="8950309" y="4216845"/>
            <a:ext cx="583669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4893BD9-A22D-4F59-8156-5567D139EAD3}"/>
              </a:ext>
            </a:extLst>
          </p:cNvPr>
          <p:cNvSpPr>
            <a:spLocks noChangeAspect="1"/>
          </p:cNvSpPr>
          <p:nvPr/>
        </p:nvSpPr>
        <p:spPr>
          <a:xfrm>
            <a:off x="381000" y="1364337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小泉同学在做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探究凸透镜成像的规律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他在光具座上依次放置蜡烛、凸透镜和光屏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点燃蜡烛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移动光屏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发现在光屏上出现如图所示的现象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其原因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烛焰、凸透镜和光屏三者的中心不在同一高度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实验中在光屏上得到的像是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实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DBE1F57E-0AF3-4F50-A7C9-1121D1AD42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28846727"/>
              </p:ext>
            </p:extLst>
          </p:nvPr>
        </p:nvGraphicFramePr>
        <p:xfrm>
          <a:off x="242777" y="2954370"/>
          <a:ext cx="11430000" cy="2989530"/>
        </p:xfrm>
        <a:graphic>
          <a:graphicData uri="http://schemas.openxmlformats.org/presentationml/2006/ole">
            <p:oleObj spid="_x0000_s2053" name="Document" r:id="rId3" imgW="3847376" imgH="1006151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572FEC0-B3D2-4CEF-9955-0488BF23079C}"/>
              </a:ext>
            </a:extLst>
          </p:cNvPr>
          <p:cNvSpPr/>
          <p:nvPr/>
        </p:nvSpPr>
        <p:spPr>
          <a:xfrm>
            <a:off x="968685" y="2238678"/>
            <a:ext cx="579362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710830E-9511-4C80-A669-8857CDCD9635}"/>
              </a:ext>
            </a:extLst>
          </p:cNvPr>
          <p:cNvSpPr/>
          <p:nvPr/>
        </p:nvSpPr>
        <p:spPr>
          <a:xfrm>
            <a:off x="10612416" y="2239425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49077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DF445B7-BACD-4FC4-A557-9C7D382FDD86}"/>
              </a:ext>
            </a:extLst>
          </p:cNvPr>
          <p:cNvSpPr>
            <a:spLocks noChangeAspect="1"/>
          </p:cNvSpPr>
          <p:nvPr/>
        </p:nvSpPr>
        <p:spPr>
          <a:xfrm>
            <a:off x="593651" y="1269758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探究凸透镜成像的规律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当烛焰放在距凸透镜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移动光屏至某位置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在光屏上得到一个等大、清晰的像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则凸透镜的焦距是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0B5DFE91-274A-4F1E-81FA-1E667C159F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6168798"/>
              </p:ext>
            </p:extLst>
          </p:nvPr>
        </p:nvGraphicFramePr>
        <p:xfrm>
          <a:off x="593651" y="3018165"/>
          <a:ext cx="11430000" cy="2989530"/>
        </p:xfrm>
        <a:graphic>
          <a:graphicData uri="http://schemas.openxmlformats.org/presentationml/2006/ole">
            <p:oleObj spid="_x0000_s3077" name="Document" r:id="rId3" imgW="3847376" imgH="1006151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A14C21F-D386-485D-9417-D10FD80BE799}"/>
              </a:ext>
            </a:extLst>
          </p:cNvPr>
          <p:cNvSpPr/>
          <p:nvPr/>
        </p:nvSpPr>
        <p:spPr>
          <a:xfrm>
            <a:off x="8943104" y="1731849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65318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BBA82973-1A0A-4733-9D6E-869A8A5866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8050608"/>
              </p:ext>
            </p:extLst>
          </p:nvPr>
        </p:nvGraphicFramePr>
        <p:xfrm>
          <a:off x="221512" y="3881115"/>
          <a:ext cx="11430000" cy="2390682"/>
        </p:xfrm>
        <a:graphic>
          <a:graphicData uri="http://schemas.openxmlformats.org/presentationml/2006/ole">
            <p:oleObj spid="_x0000_s4101" name="Document" r:id="rId3" imgW="3847376" imgH="804993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1007928-8693-4129-A2C2-33212A46A94C}"/>
              </a:ext>
            </a:extLst>
          </p:cNvPr>
          <p:cNvSpPr>
            <a:spLocks noChangeAspect="1"/>
          </p:cNvSpPr>
          <p:nvPr/>
        </p:nvSpPr>
        <p:spPr>
          <a:xfrm>
            <a:off x="476693" y="1084548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探究凸透镜成像的规律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当烛焰、凸透镜、光屏位于如图所示的位置时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烛焰在光屏上呈现一个清晰放大的像。要使烛焰在光屏上呈现一个清晰缩小的像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调节的方法是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透镜不动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蜡烛远离透镜移动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光屏靠近透镜移动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透镜不动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蜡烛远离透镜移动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光屏远离透镜移动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透镜不动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蜡烛靠近透镜移动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光屏远离透镜移动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透镜不动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蜡烛靠近透镜移动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光屏靠近透镜移动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FACE4C9-E31B-4419-8FA3-F35A8CFB13B2}"/>
              </a:ext>
            </a:extLst>
          </p:cNvPr>
          <p:cNvSpPr/>
          <p:nvPr/>
        </p:nvSpPr>
        <p:spPr>
          <a:xfrm>
            <a:off x="11186575" y="1599610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411145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03D4189B-895C-463B-825C-BC48045C78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92397685"/>
              </p:ext>
            </p:extLst>
          </p:nvPr>
        </p:nvGraphicFramePr>
        <p:xfrm>
          <a:off x="971993" y="4606801"/>
          <a:ext cx="10248014" cy="2143460"/>
        </p:xfrm>
        <a:graphic>
          <a:graphicData uri="http://schemas.openxmlformats.org/presentationml/2006/ole">
            <p:oleObj spid="_x0000_s5124" name="Document" r:id="rId3" imgW="3847376" imgH="804993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EBD96F5-88DD-4158-9FA8-CCC7693B50A9}"/>
              </a:ext>
            </a:extLst>
          </p:cNvPr>
          <p:cNvSpPr>
            <a:spLocks noChangeAspect="1"/>
          </p:cNvSpPr>
          <p:nvPr/>
        </p:nvSpPr>
        <p:spPr>
          <a:xfrm>
            <a:off x="381000" y="867441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如图所示是小刚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探究凸透镜成像的规律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其中焦距为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的凸透镜固定在光具座上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cm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光屏和点燃的蜡烛分别位于凸透镜的两侧。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小刚将蜡烛移至光具座上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移动光屏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直到烛焰在光屏上成清晰的像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则该像是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缩小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缩小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小刚将蜡烛移至光具座上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移动光屏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直到烛焰在光屏上成清晰的像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则该像是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倒立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这个实验现象能够说明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的成像特点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照相机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幻灯机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放大镜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小刚将蜡烛移至光具座上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他从透镜的右侧向左看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通过透镜可以看到烛焰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正立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EE07DC6-4257-4A24-B319-811CA27D77C2}"/>
              </a:ext>
            </a:extLst>
          </p:cNvPr>
          <p:cNvSpPr/>
          <p:nvPr/>
        </p:nvSpPr>
        <p:spPr>
          <a:xfrm>
            <a:off x="1181336" y="2141764"/>
            <a:ext cx="72189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E99AF12-D53B-4FC4-B423-135DBFEFEEC7}"/>
              </a:ext>
            </a:extLst>
          </p:cNvPr>
          <p:cNvSpPr/>
          <p:nvPr/>
        </p:nvSpPr>
        <p:spPr>
          <a:xfrm>
            <a:off x="1298294" y="2949944"/>
            <a:ext cx="72189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E5E3B9D-ADBA-4039-B512-EB3091521D8F}"/>
              </a:ext>
            </a:extLst>
          </p:cNvPr>
          <p:cNvSpPr/>
          <p:nvPr/>
        </p:nvSpPr>
        <p:spPr>
          <a:xfrm>
            <a:off x="8921840" y="2949944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35747BF-CC9B-4CD3-9884-ACF32568E51D}"/>
              </a:ext>
            </a:extLst>
          </p:cNvPr>
          <p:cNvSpPr/>
          <p:nvPr/>
        </p:nvSpPr>
        <p:spPr>
          <a:xfrm>
            <a:off x="292634" y="4539898"/>
            <a:ext cx="72189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61555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06EA47C-F8D8-40AB-B609-21F4731DAF24}"/>
              </a:ext>
            </a:extLst>
          </p:cNvPr>
          <p:cNvSpPr>
            <a:spLocks noChangeAspect="1"/>
          </p:cNvSpPr>
          <p:nvPr/>
        </p:nvSpPr>
        <p:spPr>
          <a:xfrm>
            <a:off x="636182" y="1384488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探究凸透镜成像的规律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当两支点燃的蜡烛、凸透镜和光屏分别位于如图所示的位置时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光屏上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两处会得到清晰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缩小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缩小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的烛焰的像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生活中的光学器件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照相机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就是利用这一成像规律工作的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用一厚纸板挡住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处的烛焰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在光屏上的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能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得到一个清晰的像。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AB7E0D8A-99E6-4E39-BA0F-C700B3277A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70965293"/>
              </p:ext>
            </p:extLst>
          </p:nvPr>
        </p:nvGraphicFramePr>
        <p:xfrm>
          <a:off x="295939" y="3338854"/>
          <a:ext cx="11430000" cy="2390682"/>
        </p:xfrm>
        <a:graphic>
          <a:graphicData uri="http://schemas.openxmlformats.org/presentationml/2006/ole">
            <p:oleObj spid="_x0000_s6147" name="Document" r:id="rId3" imgW="3847376" imgH="804993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2F5377B-DE26-4DE9-9F71-C119C2DA8071}"/>
              </a:ext>
            </a:extLst>
          </p:cNvPr>
          <p:cNvSpPr/>
          <p:nvPr/>
        </p:nvSpPr>
        <p:spPr>
          <a:xfrm>
            <a:off x="5328034" y="1859198"/>
            <a:ext cx="658095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8DE361F-BEF7-4EFB-9943-55FA17EA9D45}"/>
              </a:ext>
            </a:extLst>
          </p:cNvPr>
          <p:cNvSpPr/>
          <p:nvPr/>
        </p:nvSpPr>
        <p:spPr>
          <a:xfrm>
            <a:off x="2521038" y="2258829"/>
            <a:ext cx="1072767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23E06B7-01FC-48AD-9445-BB92EEFE5FCE}"/>
              </a:ext>
            </a:extLst>
          </p:cNvPr>
          <p:cNvSpPr/>
          <p:nvPr/>
        </p:nvSpPr>
        <p:spPr>
          <a:xfrm>
            <a:off x="1702333" y="2648479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D1BFB856-AF02-407E-9A96-71E74EB16F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56934769"/>
              </p:ext>
            </p:extLst>
          </p:nvPr>
        </p:nvGraphicFramePr>
        <p:xfrm>
          <a:off x="285307" y="4596923"/>
          <a:ext cx="11430000" cy="1192981"/>
        </p:xfrm>
        <a:graphic>
          <a:graphicData uri="http://schemas.openxmlformats.org/presentationml/2006/ole">
            <p:oleObj spid="_x0000_s7171" name="Document" r:id="rId3" imgW="3847376" imgH="402317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103DEC-4F8B-4FC8-BA57-1539BA5438F3}"/>
              </a:ext>
            </a:extLst>
          </p:cNvPr>
          <p:cNvSpPr>
            <a:spLocks noChangeAspect="1"/>
          </p:cNvSpPr>
          <p:nvPr/>
        </p:nvSpPr>
        <p:spPr>
          <a:xfrm>
            <a:off x="381000" y="1446054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小强同学在光具座上做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探究凸透镜成像的规律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当光屏、透镜及烛焰的相对位置如图所示时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恰能在光屏上得到一个清晰的像。由此判断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他所用的凸透镜的焦距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一定大于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一定小于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cm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44956DC-CE2B-43DB-A007-0A4D70A2A1F0}"/>
              </a:ext>
            </a:extLst>
          </p:cNvPr>
          <p:cNvSpPr/>
          <p:nvPr/>
        </p:nvSpPr>
        <p:spPr>
          <a:xfrm>
            <a:off x="9793710" y="1918586"/>
            <a:ext cx="32848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10140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数学模板.potx" id="{A89F8D0E-5562-4491-8066-321B2DC77B03}" vid="{B2D277E6-F5BA-4BC6-BBA9-4A8685AB16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61</TotalTime>
  <Words>1183</Words>
  <Application>Microsoft Office PowerPoint</Application>
  <PresentationFormat>自定义</PresentationFormat>
  <Paragraphs>49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数学模板</vt:lpstr>
      <vt:lpstr>Document</vt:lpstr>
      <vt:lpstr>第五章　透镜及其应用</vt:lpstr>
      <vt:lpstr>第3节　凸透镜成像的规律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　透镜及其应用</dc:title>
  <dc:creator>SunXueFeng</dc:creator>
  <cp:lastModifiedBy>Administrator</cp:lastModifiedBy>
  <cp:revision>5</cp:revision>
  <dcterms:created xsi:type="dcterms:W3CDTF">2018-07-02T08:22:01Z</dcterms:created>
  <dcterms:modified xsi:type="dcterms:W3CDTF">2018-07-04T07:11:44Z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