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460" r:id="rId2"/>
    <p:sldId id="453" r:id="rId3"/>
    <p:sldId id="454" r:id="rId4"/>
    <p:sldId id="467" r:id="rId5"/>
    <p:sldId id="469" r:id="rId6"/>
    <p:sldId id="470" r:id="rId7"/>
    <p:sldId id="471" r:id="rId8"/>
    <p:sldId id="472" r:id="rId9"/>
    <p:sldId id="496" r:id="rId10"/>
    <p:sldId id="473" r:id="rId11"/>
    <p:sldId id="474" r:id="rId12"/>
    <p:sldId id="475" r:id="rId13"/>
    <p:sldId id="493" r:id="rId14"/>
    <p:sldId id="477" r:id="rId15"/>
    <p:sldId id="494" r:id="rId16"/>
    <p:sldId id="479" r:id="rId17"/>
    <p:sldId id="495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456" r:id="rId27"/>
    <p:sldId id="457" r:id="rId28"/>
    <p:sldId id="481" r:id="rId29"/>
    <p:sldId id="505" r:id="rId30"/>
    <p:sldId id="506" r:id="rId31"/>
    <p:sldId id="507" r:id="rId32"/>
    <p:sldId id="510" r:id="rId33"/>
    <p:sldId id="509" r:id="rId34"/>
    <p:sldId id="514" r:id="rId35"/>
  </p:sldIdLst>
  <p:sldSz cx="9144000" cy="5143500" type="screen16x9"/>
  <p:notesSz cx="6858000" cy="9144000"/>
  <p:embeddedFontLst>
    <p:embeddedFont>
      <p:font typeface="楷体_GB2312" charset="-122"/>
      <p:regular r:id="rId37"/>
    </p:embeddedFont>
    <p:embeddedFont>
      <p:font typeface="等线" charset="-122"/>
      <p:regular r:id="rId38"/>
    </p:embeddedFont>
    <p:embeddedFont>
      <p:font typeface="华文中宋" pitchFamily="2" charset="-122"/>
      <p:regular r:id="rId39"/>
    </p:embeddedFont>
    <p:embeddedFont>
      <p:font typeface="经典繁仿黑" charset="-122"/>
      <p:regular r:id="rId40"/>
    </p:embeddedFont>
    <p:embeddedFont>
      <p:font typeface="黑体" pitchFamily="49" charset="-122"/>
      <p:regular r:id="rId41"/>
    </p:embeddedFont>
    <p:embeddedFont>
      <p:font typeface="MS Gothic" pitchFamily="49" charset="-128"/>
      <p:regular r:id="rId42"/>
    </p:embeddedFont>
    <p:embeddedFont>
      <p:font typeface="幼圆" pitchFamily="49" charset="-122"/>
      <p:regular r:id="rId43"/>
    </p:embeddedFont>
  </p:embeddedFontLst>
  <p:custDataLst>
    <p:tags r:id="rId44"/>
  </p:custDataLst>
  <p:defaultTextStyle>
    <a:defPPr>
      <a:defRPr lang="zh-CN"/>
    </a:defPPr>
    <a:lvl1pPr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341630" indent="1162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684530" indent="2305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027430" indent="3448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370330" indent="459105" algn="l" rtl="0" fontAlgn="base">
      <a:lnSpc>
        <a:spcPct val="150000"/>
      </a:lnSpc>
      <a:spcBef>
        <a:spcPct val="0"/>
      </a:spcBef>
      <a:spcAft>
        <a:spcPct val="0"/>
      </a:spcAft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00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3161" autoAdjust="0"/>
  </p:normalViewPr>
  <p:slideViewPr>
    <p:cSldViewPr>
      <p:cViewPr varScale="1">
        <p:scale>
          <a:sx n="153" d="100"/>
          <a:sy n="153" d="100"/>
        </p:scale>
        <p:origin x="-414" y="-84"/>
      </p:cViewPr>
      <p:guideLst>
        <p:guide orient="horz" pos="1692"/>
        <p:guide pos="2861"/>
      </p:guideLst>
    </p:cSldViewPr>
  </p:slideViewPr>
  <p:outlineViewPr>
    <p:cViewPr>
      <p:scale>
        <a:sx n="33" d="100"/>
        <a:sy n="33" d="100"/>
      </p:scale>
      <p:origin x="0" y="1003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C1F26C5-9DF7-4D9A-B280-A35344F83F27}" type="datetime1">
              <a:rPr lang="zh-CN" altLang="en-US"/>
              <a:t>2021/2/24</a:t>
            </a:fld>
            <a:endParaRPr lang="zh-CN" altLang="en-US" sz="1200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9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单击此处编辑母版文本样式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第二级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第三级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第四级</a:t>
            </a:r>
          </a:p>
          <a:p>
            <a:pPr>
              <a:lnSpc>
                <a:spcPct val="100000"/>
              </a:lnSpc>
              <a:defRPr/>
            </a:pPr>
            <a:r>
              <a:rPr lang="zh-CN" altLang="en-US" b="0" smtClean="0">
                <a:ea typeface="宋体" panose="02010600030101010101" pitchFamily="2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lnSpc>
                <a:spcPct val="100000"/>
              </a:lnSpc>
              <a:defRPr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D881B4-DFFF-4F90-BDD5-C8F1696F5A63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167565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1267" name="备注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8" name="日期占位符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C65B06BD-B531-4EE5-995F-BB3B0120AE06}" type="datetime1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2021/2/24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灯片编号占位符 4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0D4BF185-5C16-46E1-A001-2CAE91560FC1}" type="slidenum">
              <a:rPr lang="zh-CN" altLang="en-US" sz="1000" b="0">
                <a:solidFill>
                  <a:schemeClr val="tx1"/>
                </a:solidFill>
                <a:latin typeface="Arial" panose="020B0604020202020204" pitchFamily="34" charset="0"/>
              </a:rPr>
              <a:t>1</a:t>
            </a:fld>
            <a:endParaRPr lang="en-US" altLang="zh-CN" sz="1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271780" indent="-271780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kern="1200">
          <a:solidFill>
            <a:schemeClr val="accent1"/>
          </a:solidFill>
          <a:latin typeface="+mn-lt"/>
          <a:ea typeface="+mn-ea"/>
          <a:cs typeface="+mn-cs"/>
        </a:defRPr>
      </a:lvl1pPr>
      <a:lvl2pPr marL="271780" indent="-271780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ECA280"/>
        </a:buClr>
        <a:buFont typeface="幼圆" panose="02010509060101010101" pitchFamily="49" charset="-122"/>
        <a:buChar char=" 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97025" y="2176463"/>
            <a:ext cx="7151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声音的产生与传播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4" name="TextBox 15"/>
          <p:cNvSpPr>
            <a:spLocks noChangeArrowheads="1"/>
          </p:cNvSpPr>
          <p:nvPr/>
        </p:nvSpPr>
        <p:spPr bwMode="auto">
          <a:xfrm>
            <a:off x="539750" y="635191"/>
            <a:ext cx="766762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700" b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第一讲 </a:t>
            </a:r>
            <a:r>
              <a:rPr lang="en-US" altLang="zh-CN" sz="2700" b="0" smtClean="0">
                <a:latin typeface="黑体" panose="02010609060101010101" pitchFamily="49" charset="-122"/>
                <a:ea typeface="黑体" panose="02010609060101010101" pitchFamily="49" charset="-122"/>
                <a:sym typeface="经典繁仿黑" panose="02010609000101010101" pitchFamily="49" charset="-122"/>
              </a:rPr>
              <a:t>声现象</a:t>
            </a:r>
            <a:endParaRPr lang="zh-CN" altLang="en-US" sz="2700" b="0" dirty="0">
              <a:latin typeface="黑体" panose="02010609060101010101" pitchFamily="49" charset="-122"/>
              <a:ea typeface="黑体" panose="02010609060101010101" pitchFamily="49" charset="-122"/>
              <a:sym typeface="经典繁仿黑" panose="02010609000101010101" pitchFamily="49" charset="-122"/>
            </a:endParaRP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346075" y="2617788"/>
            <a:ext cx="8905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．声源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定义：正在发声的物体叫声源。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产生：声音是由物体的①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产生的。一切正在发声的物体都在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。物体③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停止，发声也停止，但声音不一定停止。</a:t>
            </a:r>
          </a:p>
        </p:txBody>
      </p:sp>
      <p:sp>
        <p:nvSpPr>
          <p:cNvPr id="20" name="圆角矩形 2"/>
          <p:cNvSpPr/>
          <p:nvPr/>
        </p:nvSpPr>
        <p:spPr bwMode="auto">
          <a:xfrm>
            <a:off x="356709" y="2330450"/>
            <a:ext cx="118882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606800" y="3489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振动 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73100" y="3946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振动 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590800" y="3946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振动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0257" grpId="0"/>
      <p:bldP spid="10258" grpId="0"/>
      <p:bldP spid="102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323850" y="1527175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63" y="2355850"/>
            <a:ext cx="586105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50338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声音的产生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1.</a:t>
            </a:r>
            <a:r>
              <a:rPr lang="zh-CN" altLang="en-US">
                <a:cs typeface="Times New Roman" panose="02020603050405020304" pitchFamily="18" charset="0"/>
              </a:rPr>
              <a:t>如图甲所示，手指拨动橡皮筋发出声音，说明发声的物体在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；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如图乙所示，手摸说话的喉头，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振动发声</a:t>
            </a:r>
            <a:r>
              <a:rPr lang="zh-CN" altLang="en-US"/>
              <a:t>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3152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振动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987800" y="2397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声带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47108" name="Picture 4" descr="20JXWLJ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175" y="1455738"/>
            <a:ext cx="340518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78900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声音的产生及特性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2.</a:t>
            </a:r>
            <a:r>
              <a:rPr lang="zh-CN" altLang="en-US">
                <a:cs typeface="Times New Roman" panose="02020603050405020304" pitchFamily="18" charset="0"/>
              </a:rPr>
              <a:t>如图所示，小白兔能分辨出叫门的不是外婆，是根据声音的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来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判断的，敲击门发出的声音是由门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产生的</a:t>
            </a:r>
            <a:r>
              <a:rPr lang="zh-CN" altLang="en-US"/>
              <a:t>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3152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音色 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241800" y="2397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振动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100" y="1276350"/>
            <a:ext cx="4191000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42388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声音的传播、真空不能传声　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3.</a:t>
            </a:r>
            <a:r>
              <a:rPr lang="zh-CN" altLang="en-US">
                <a:cs typeface="Times New Roman" panose="02020603050405020304" pitchFamily="18" charset="0"/>
              </a:rPr>
              <a:t>如图所示，将响铃中的闹钟放置于玻璃罩中，用抽气机将玻璃罩内的空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气慢慢抽走，会听到闹钟的声音越来越弱，直至听不见，但仍能看见闹钟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在振动，这说明：声音的传播需要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不能传声</a:t>
            </a:r>
            <a:r>
              <a:rPr lang="zh-CN" altLang="en-US"/>
              <a:t> 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241800" y="2854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介质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97500" y="2854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真空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4075" y="1276350"/>
            <a:ext cx="432117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86850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音调和频率的关系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4.</a:t>
            </a:r>
            <a:r>
              <a:rPr lang="zh-CN" altLang="en-US">
                <a:cs typeface="Times New Roman" panose="02020603050405020304" pitchFamily="18" charset="0"/>
              </a:rPr>
              <a:t>如图所示，钢尺伸出桌面的长度越长，钢尺的振动频率 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，钢尺发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声的音调 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均选填“越高”“越低”或“不变” 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646863" y="1939925"/>
            <a:ext cx="1273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越低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274763" y="2397125"/>
            <a:ext cx="1273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越低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438" y="1311275"/>
            <a:ext cx="3844925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229725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响度与振幅的关系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5.</a:t>
            </a:r>
            <a:r>
              <a:rPr lang="zh-CN" altLang="en-US">
                <a:cs typeface="Times New Roman" panose="02020603050405020304" pitchFamily="18" charset="0"/>
              </a:rPr>
              <a:t>用大小不同的力敲击鼓面，听到鼓声的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选填“响度”“音色”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或“音调”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越大，鼓面的振幅也越</a:t>
            </a:r>
            <a:r>
              <a:rPr lang="en-US" altLang="zh-CN">
                <a:cs typeface="Times New Roman" panose="02020603050405020304" pitchFamily="18" charset="0"/>
              </a:rPr>
              <a:t>_____(</a:t>
            </a:r>
            <a:r>
              <a:rPr lang="zh-CN" altLang="en-US">
                <a:cs typeface="Times New Roman" panose="02020603050405020304" pitchFamily="18" charset="0"/>
              </a:rPr>
              <a:t>选填“大”“小”或“不变”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0165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响度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370388" y="23971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大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．传播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形式：声音以①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的形式传播。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条件：声音的传播需要②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真空③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选填“能”或“不能”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传声。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．声速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影响因素：与① 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和② 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有关。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声速的比较：</a:t>
            </a:r>
            <a:r>
              <a:rPr lang="en-US" altLang="zh-CN" i="1">
                <a:cs typeface="Times New Roman" panose="02020603050405020304" pitchFamily="18" charset="0"/>
              </a:rPr>
              <a:t>v</a:t>
            </a:r>
            <a:r>
              <a:rPr lang="zh-CN" altLang="en-US" baseline="-30000">
                <a:cs typeface="Times New Roman" panose="02020603050405020304" pitchFamily="18" charset="0"/>
              </a:rPr>
              <a:t>固</a:t>
            </a:r>
            <a:r>
              <a:rPr lang="zh-CN" altLang="en-US">
                <a:cs typeface="Times New Roman" panose="02020603050405020304" pitchFamily="18" charset="0"/>
              </a:rPr>
              <a:t>③</a:t>
            </a:r>
            <a:r>
              <a:rPr lang="en-US" altLang="zh-CN">
                <a:cs typeface="Times New Roman" panose="02020603050405020304" pitchFamily="18" charset="0"/>
              </a:rPr>
              <a:t>____</a:t>
            </a:r>
            <a:r>
              <a:rPr lang="en-US" altLang="zh-CN" i="1">
                <a:cs typeface="Times New Roman" panose="02020603050405020304" pitchFamily="18" charset="0"/>
              </a:rPr>
              <a:t>v</a:t>
            </a:r>
            <a:r>
              <a:rPr lang="zh-CN" altLang="en-US" baseline="-30000">
                <a:cs typeface="Times New Roman" panose="02020603050405020304" pitchFamily="18" charset="0"/>
              </a:rPr>
              <a:t>液</a:t>
            </a:r>
            <a:r>
              <a:rPr lang="zh-CN" altLang="en-US">
                <a:cs typeface="Times New Roman" panose="02020603050405020304" pitchFamily="18" charset="0"/>
              </a:rPr>
              <a:t>④</a:t>
            </a:r>
            <a:r>
              <a:rPr lang="en-US" altLang="zh-CN">
                <a:cs typeface="Times New Roman" panose="02020603050405020304" pitchFamily="18" charset="0"/>
              </a:rPr>
              <a:t>____</a:t>
            </a:r>
            <a:r>
              <a:rPr lang="en-US" altLang="zh-CN" i="1">
                <a:cs typeface="Times New Roman" panose="02020603050405020304" pitchFamily="18" charset="0"/>
              </a:rPr>
              <a:t>v</a:t>
            </a:r>
            <a:r>
              <a:rPr lang="zh-CN" altLang="en-US" baseline="-30000">
                <a:cs typeface="Times New Roman" panose="02020603050405020304" pitchFamily="18" charset="0"/>
              </a:rPr>
              <a:t>气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15 ℃</a:t>
            </a:r>
            <a:r>
              <a:rPr lang="zh-CN" altLang="en-US">
                <a:cs typeface="Times New Roman" panose="02020603050405020304" pitchFamily="18" charset="0"/>
              </a:rPr>
              <a:t>时空气中的声速是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⑤ </a:t>
            </a:r>
            <a:r>
              <a:rPr lang="en-US" altLang="zh-CN">
                <a:cs typeface="Times New Roman" panose="02020603050405020304" pitchFamily="18" charset="0"/>
              </a:rPr>
              <a:t>________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92388" y="10255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波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068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介质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621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不能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717800" y="2854325"/>
            <a:ext cx="1462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介质的种类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775200" y="2854325"/>
            <a:ext cx="1462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介质的温度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878138" y="3311525"/>
            <a:ext cx="569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&gt;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944938" y="3311525"/>
            <a:ext cx="569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&gt;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68288" y="3768725"/>
            <a:ext cx="2143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340 m/s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19" grpId="0"/>
      <p:bldP spid="13320" grpId="0"/>
      <p:bldP spid="13321" grpId="0"/>
      <p:bldP spid="133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263" y="1276350"/>
            <a:ext cx="3040062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50338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噪声的判断及控制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6.</a:t>
            </a:r>
            <a:r>
              <a:rPr lang="zh-CN" altLang="en-US">
                <a:cs typeface="Times New Roman" panose="02020603050405020304" pitchFamily="18" charset="0"/>
              </a:rPr>
              <a:t>如图所示，小超被广场舞的音乐声吵醒后很不开心，对他来说，广场舞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的音乐声属于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选填“噪声”或“乐音”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，为避免干扰，他关上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门窗，这是在 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减弱噪声</a:t>
            </a:r>
            <a:r>
              <a:rPr lang="zh-CN" altLang="en-US"/>
              <a:t> 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943100" y="2397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噪声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068513" y="2854325"/>
            <a:ext cx="14620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传播过程中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825" y="1492250"/>
            <a:ext cx="3457575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30275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声音的产生、响度与振幅的关系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7.</a:t>
            </a:r>
            <a:r>
              <a:rPr lang="zh-CN" altLang="en-US">
                <a:cs typeface="Times New Roman" panose="02020603050405020304" pitchFamily="18" charset="0"/>
              </a:rPr>
              <a:t>如图所示，用悬挂着的乒乓球接触正在发声的音叉，乒乓球多次被弹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开，说明发声体在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；乒乓球被弹开的幅度越大，则音叉发出声音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的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越大</a:t>
            </a:r>
            <a:r>
              <a:rPr lang="zh-CN" altLang="en-US"/>
              <a:t>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2463800" y="23971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振动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73100" y="28543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响度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C4000B"/>
                </a:solidFill>
              </a:rPr>
              <a:t>【</a:t>
            </a:r>
            <a:r>
              <a:rPr lang="zh-CN" altLang="en-US">
                <a:solidFill>
                  <a:srgbClr val="C4000B"/>
                </a:solidFill>
              </a:rPr>
              <a:t>图片</a:t>
            </a:r>
            <a:r>
              <a:rPr lang="en-US" altLang="zh-CN">
                <a:solidFill>
                  <a:srgbClr val="C4000B"/>
                </a:solidFill>
              </a:rPr>
              <a:t>】</a:t>
            </a:r>
            <a:endParaRPr lang="zh-CN" altLang="en-US">
              <a:solidFill>
                <a:srgbClr val="C4000B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713" y="1492250"/>
            <a:ext cx="39243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1"/>
          <p:cNvSpPr txBox="1">
            <a:spLocks noChangeArrowheads="1"/>
          </p:cNvSpPr>
          <p:nvPr/>
        </p:nvSpPr>
        <p:spPr bwMode="auto">
          <a:xfrm>
            <a:off x="346075" y="557213"/>
            <a:ext cx="908685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zh-CN" altLang="en-US"/>
              <a:t>音调与频率的关系 </a:t>
            </a:r>
          </a:p>
          <a:p>
            <a:pPr eaLnBrk="1" hangingPunct="1"/>
            <a:r>
              <a:rPr lang="en-US" altLang="zh-CN"/>
              <a:t>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8.8</a:t>
            </a:r>
            <a:r>
              <a:rPr lang="zh-CN" altLang="en-US">
                <a:cs typeface="Times New Roman" panose="02020603050405020304" pitchFamily="18" charset="0"/>
              </a:rPr>
              <a:t>个相同玻璃瓶中装有不同高度的水，如图所示，自左向右敲击它们时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发出的音调越来越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；自左向右吹瓶口时发出的音调越来越</a:t>
            </a:r>
            <a:r>
              <a:rPr lang="en-US" altLang="zh-CN">
                <a:cs typeface="Times New Roman" panose="02020603050405020304" pitchFamily="18" charset="0"/>
              </a:rPr>
              <a:t>_____(</a:t>
            </a:r>
            <a:r>
              <a:rPr lang="zh-CN" altLang="en-US">
                <a:cs typeface="Times New Roman" panose="02020603050405020304" pitchFamily="18" charset="0"/>
              </a:rPr>
              <a:t>均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选填“高”或“低”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465388" y="23971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高 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7443788" y="2397125"/>
            <a:ext cx="696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低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655763" y="1446213"/>
            <a:ext cx="7021512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声音的产生与传播　  </a:t>
            </a:r>
          </a:p>
        </p:txBody>
      </p:sp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323850" y="1995488"/>
            <a:ext cx="9251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/>
              <a:t>江西</a:t>
            </a:r>
            <a:r>
              <a:rPr lang="en-US" altLang="zh-CN"/>
              <a:t>)</a:t>
            </a:r>
            <a:r>
              <a:rPr lang="zh-CN" altLang="en-US"/>
              <a:t>如图所示，是王爷爷为孙子制作的一只会“吹口哨”的</a:t>
            </a:r>
          </a:p>
          <a:p>
            <a:pPr eaLnBrk="1" hangingPunct="1"/>
            <a:r>
              <a:rPr lang="zh-CN" altLang="en-US"/>
              <a:t>纽扣。先将绳子转绕缠紧，再将绳子拉开、收拢交互进行，就会听到“嗡</a:t>
            </a:r>
          </a:p>
          <a:p>
            <a:pPr eaLnBrk="1" hangingPunct="1"/>
            <a:r>
              <a:rPr lang="zh-CN" altLang="en-US"/>
              <a:t>嗡”的声音。此声音是由于纽扣周围空气</a:t>
            </a:r>
            <a:r>
              <a:rPr lang="en-US" altLang="zh-CN"/>
              <a:t>_______</a:t>
            </a:r>
            <a:r>
              <a:rPr lang="zh-CN" altLang="en-US"/>
              <a:t>而产生的，并通过</a:t>
            </a:r>
            <a:r>
              <a:rPr lang="en-US" altLang="zh-CN"/>
              <a:t>_______</a:t>
            </a:r>
          </a:p>
          <a:p>
            <a:pPr eaLnBrk="1" hangingPunct="1"/>
            <a:r>
              <a:rPr lang="zh-CN" altLang="en-US"/>
              <a:t>传入人耳。</a:t>
            </a:r>
          </a:p>
        </p:txBody>
      </p:sp>
      <p:sp>
        <p:nvSpPr>
          <p:cNvPr id="21" name="圆角矩形 2"/>
          <p:cNvSpPr/>
          <p:nvPr/>
        </p:nvSpPr>
        <p:spPr bwMode="auto">
          <a:xfrm>
            <a:off x="395741" y="1600200"/>
            <a:ext cx="1116137" cy="3579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00000"/>
              </a:lnSpc>
              <a:defRPr/>
            </a:pPr>
            <a:r>
              <a:rPr lang="zh-CN" altLang="en-US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命题点</a:t>
            </a:r>
            <a:r>
              <a:rPr lang="en-US" altLang="zh-CN" b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b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93" name="Picture 9" descr="20JXWLJ-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163" y="3651250"/>
            <a:ext cx="23050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991100" y="28670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</a:rPr>
              <a:t> 振动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937500" y="28670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</a:rPr>
              <a:t> 空气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4" grpId="0"/>
      <p:bldP spid="163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58775" y="950913"/>
            <a:ext cx="83899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(2021·</a:t>
            </a:r>
            <a:r>
              <a:rPr lang="zh-CN" altLang="en-US">
                <a:cs typeface="Arial" panose="020B0604020202020204" pitchFamily="34" charset="0"/>
              </a:rPr>
              <a:t>原创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关于声音的产生与传播，下列说法正确的是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．声音可以在真空中传播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．吹竖笛发声，是空气的振动产生的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．只要物体发出声音，人就一定能听到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D</a:t>
            </a:r>
            <a:r>
              <a:rPr lang="zh-CN" altLang="en-US">
                <a:cs typeface="Times New Roman" panose="02020603050405020304" pitchFamily="18" charset="0"/>
              </a:rPr>
              <a:t>．“余音绕梁”，说明振动停止，声音也消失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467600" y="1095375"/>
            <a:ext cx="417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266238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声音特性的辨识　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聊城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en-US" altLang="zh-CN">
                <a:cs typeface="Times New Roman" panose="02020603050405020304" pitchFamily="18" charset="0"/>
              </a:rPr>
              <a:t>“</a:t>
            </a:r>
            <a:r>
              <a:rPr lang="zh-CN" altLang="en-US">
                <a:cs typeface="Times New Roman" panose="02020603050405020304" pitchFamily="18" charset="0"/>
              </a:rPr>
              <a:t>公共场所，请勿高声喧哗”，这是提醒大家要控制声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音的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．传播　　　</a:t>
            </a:r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．音调　　　</a:t>
            </a:r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．响度　　　</a:t>
            </a:r>
            <a:r>
              <a:rPr lang="en-US" altLang="zh-CN">
                <a:cs typeface="Times New Roman" panose="02020603050405020304" pitchFamily="18" charset="0"/>
              </a:rPr>
              <a:t>D</a:t>
            </a:r>
            <a:r>
              <a:rPr lang="zh-CN" altLang="en-US">
                <a:cs typeface="Times New Roman" panose="02020603050405020304" pitchFamily="18" charset="0"/>
              </a:rPr>
              <a:t>．音色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38" y="771525"/>
            <a:ext cx="1116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177925" y="163512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797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(2019·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音调、响度、音色是声音的三个主要特征，演奏二胡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时，手指上下移动按压琴弦的不同位置，可改变二胡发声的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特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性；其下方有一个共鸣箱，可用来增大二胡发声的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特性。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0612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音调 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0325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响度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5033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4</a:t>
            </a:r>
            <a:r>
              <a:rPr lang="zh-CN" altLang="en-US">
                <a:cs typeface="Times New Roman" panose="02020603050405020304" pitchFamily="18" charset="0"/>
              </a:rPr>
              <a:t>．回声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定义：声音在传播时，如果遇到障碍物，就会① 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形成回声。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当回声到达人耳的时间比原声晚②</a:t>
            </a:r>
            <a:r>
              <a:rPr lang="en-US" altLang="zh-CN">
                <a:cs typeface="Times New Roman" panose="02020603050405020304" pitchFamily="18" charset="0"/>
              </a:rPr>
              <a:t>______s</a:t>
            </a:r>
            <a:r>
              <a:rPr lang="zh-CN" altLang="en-US">
                <a:cs typeface="Times New Roman" panose="02020603050405020304" pitchFamily="18" charset="0"/>
              </a:rPr>
              <a:t>以上，或人与障碍物相距至少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③</a:t>
            </a:r>
            <a:r>
              <a:rPr lang="en-US" altLang="zh-CN">
                <a:cs typeface="Times New Roman" panose="02020603050405020304" pitchFamily="18" charset="0"/>
              </a:rPr>
              <a:t>_____m</a:t>
            </a:r>
            <a:r>
              <a:rPr lang="zh-CN" altLang="en-US">
                <a:cs typeface="Times New Roman" panose="02020603050405020304" pitchFamily="18" charset="0"/>
              </a:rPr>
              <a:t>，人耳才能把回声和原声区分开。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利用：回声测距。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108700" y="1025525"/>
            <a:ext cx="1333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被反射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075113" y="1482725"/>
            <a:ext cx="1158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0.1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1939925"/>
            <a:ext cx="977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17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8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5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(2015·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归纳总结知识的方法多种多样，如图所示的思维导图就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是其中一种，请填写出对应的内容： 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6019" name="Picture 3" descr="JXWL-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313" y="1887538"/>
            <a:ext cx="320516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8895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响度 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2992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频率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0138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6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(2013·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端午节举行龙舟赛时，运动员喊着号子，和着鼓点有节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奏地同时划桨。下列有关现象说法不正确的是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．鼓声是通过空气传到岸上观众耳朵中的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．鼓声是由鼓槌振动产生的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．运动员打鼓用的力越大，鼓声响度越大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D</a:t>
            </a:r>
            <a:r>
              <a:rPr lang="zh-CN" altLang="en-US">
                <a:cs typeface="Times New Roman" panose="02020603050405020304" pitchFamily="18" charset="0"/>
              </a:rPr>
              <a:t>．岸上观众是通过音色分辨出鼓声、号子声的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822950" y="1203325"/>
            <a:ext cx="417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 声的利用　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7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(2017·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声音是由于物体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产生的。当人在雪山中大声说话时，因为声音能传递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，所以就有可能诱发雪崩。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8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(2020·</a:t>
            </a:r>
            <a:r>
              <a:rPr lang="zh-CN" altLang="en-US">
                <a:cs typeface="Arial" panose="020B0604020202020204" pitchFamily="34" charset="0"/>
              </a:rPr>
              <a:t>抚州模拟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下列哪一种应用属于利用声传递能量的实例</a:t>
            </a:r>
            <a:r>
              <a:rPr lang="en-US" altLang="zh-CN">
                <a:cs typeface="Times New Roman" panose="02020603050405020304" pitchFamily="18" charset="0"/>
              </a:rPr>
              <a:t>(</a:t>
            </a:r>
            <a:r>
              <a:rPr lang="zh-CN" altLang="en-US">
                <a:cs typeface="Times New Roman" panose="02020603050405020304" pitchFamily="18" charset="0"/>
              </a:rPr>
              <a:t>　　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A</a:t>
            </a:r>
            <a:r>
              <a:rPr lang="zh-CN" altLang="en-US">
                <a:cs typeface="Times New Roman" panose="02020603050405020304" pitchFamily="18" charset="0"/>
              </a:rPr>
              <a:t>．医院里用“</a:t>
            </a:r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超”为病人检查身体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．次声波监测海啸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C</a:t>
            </a:r>
            <a:r>
              <a:rPr lang="zh-CN" altLang="en-US">
                <a:cs typeface="Times New Roman" panose="02020603050405020304" pitchFamily="18" charset="0"/>
              </a:rPr>
              <a:t>．蝙蝠确定目标的位置和距离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D</a:t>
            </a:r>
            <a:r>
              <a:rPr lang="zh-CN" altLang="en-US">
                <a:cs typeface="Times New Roman" panose="02020603050405020304" pitchFamily="18" charset="0"/>
              </a:rPr>
              <a:t>．超声波清洗精密机械零件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735013"/>
            <a:ext cx="11334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127500" y="1025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振动 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717800" y="14827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能量 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7983538" y="210343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en-US" altLang="zh-CN">
                <a:solidFill>
                  <a:srgbClr val="C4000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2662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       噪声的危害和控制　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9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(2018·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英语考试时，考生听到的英语听力材料声音是通过</a:t>
            </a:r>
            <a:r>
              <a:rPr lang="en-US" altLang="zh-CN">
                <a:cs typeface="Times New Roman" panose="02020603050405020304" pitchFamily="18" charset="0"/>
              </a:rPr>
              <a:t>______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传播到人耳中的；为了不影响考试，要求监考老师尽量不要走动发出声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音，这是从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处减弱噪声。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10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(2016·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en-US" altLang="zh-CN">
                <a:cs typeface="Times New Roman" panose="02020603050405020304" pitchFamily="18" charset="0"/>
              </a:rPr>
              <a:t>“</a:t>
            </a:r>
            <a:r>
              <a:rPr lang="zh-CN" altLang="en-US">
                <a:cs typeface="Times New Roman" panose="02020603050405020304" pitchFamily="18" charset="0"/>
              </a:rPr>
              <a:t>大妈广场舞，吵得我好辛苦”，说明健身的同时，也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产生了噪声，为了共建和谐社会，社区委员会与大妈沟通，跳舞时：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调小音量，属于在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处减弱噪声；</a:t>
            </a:r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社区居民关闭门窗，属于在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中减弱噪声。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773113"/>
            <a:ext cx="10937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7607300" y="1025525"/>
            <a:ext cx="1536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空气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689100" y="19399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声源 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844800" y="33115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声源 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04813" y="3768725"/>
            <a:ext cx="1463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传播过程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4" grpId="0"/>
      <p:bldP spid="8909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42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11</a:t>
            </a:r>
            <a:r>
              <a:rPr lang="zh-CN" altLang="en-US">
                <a:cs typeface="Times New Roman" panose="02020603050405020304" pitchFamily="18" charset="0"/>
              </a:rPr>
              <a:t>．</a:t>
            </a:r>
            <a:r>
              <a:rPr lang="en-US" altLang="zh-CN">
                <a:cs typeface="Arial" panose="020B0604020202020204" pitchFamily="34" charset="0"/>
              </a:rPr>
              <a:t>(2011·</a:t>
            </a:r>
            <a:r>
              <a:rPr lang="zh-CN" altLang="en-US">
                <a:cs typeface="Arial" panose="020B0604020202020204" pitchFamily="34" charset="0"/>
              </a:rPr>
              <a:t>江西</a:t>
            </a:r>
            <a:r>
              <a:rPr lang="en-US" altLang="zh-CN">
                <a:cs typeface="Arial" panose="020B0604020202020204" pitchFamily="34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交通噪声是城市的主要来源之一，如图所示，甲、乙两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图分别表示在 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和  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控制了噪声。</a:t>
            </a:r>
          </a:p>
        </p:txBody>
      </p:sp>
      <p:pic>
        <p:nvPicPr>
          <p:cNvPr id="94211" name="Picture 3" descr="20JXWLJ-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7563" y="1958975"/>
            <a:ext cx="42116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803400" y="1025525"/>
            <a:ext cx="1485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声源处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081338" y="1025525"/>
            <a:ext cx="22828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传播过程中</a:t>
            </a:r>
          </a:p>
        </p:txBody>
      </p:sp>
      <p:pic>
        <p:nvPicPr>
          <p:cNvPr id="94215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2446000" y="10795000"/>
            <a:ext cx="266700" cy="457200"/>
          </a:xfrm>
          <a:prstGeom prst="cube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87338" y="193675"/>
            <a:ext cx="83899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声音的特性</a:t>
            </a:r>
          </a:p>
          <a:p>
            <a:pPr eaLnBrk="1" hangingPunct="1"/>
            <a:r>
              <a:rPr lang="en-US" altLang="zh-CN"/>
              <a:t>1</a:t>
            </a:r>
            <a:r>
              <a:rPr lang="zh-CN" altLang="en-US"/>
              <a:t>．声音的三个特性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550" y="311150"/>
            <a:ext cx="11430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002" name="Group 114"/>
          <p:cNvGraphicFramePr>
            <a:graphicFrameLocks noGrp="1"/>
          </p:cNvGraphicFramePr>
          <p:nvPr/>
        </p:nvGraphicFramePr>
        <p:xfrm>
          <a:off x="287338" y="1346200"/>
          <a:ext cx="8389937" cy="2926080"/>
        </p:xfrm>
        <a:graphic>
          <a:graphicData uri="http://schemas.openxmlformats.org/drawingml/2006/table">
            <a:tbl>
              <a:tblPr/>
              <a:tblGrid>
                <a:gridCol w="879475"/>
                <a:gridCol w="1281112"/>
                <a:gridCol w="3132138"/>
                <a:gridCol w="3097212"/>
              </a:tblGrid>
              <a:tr h="396875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特性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概念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影响因素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相应关系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音调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声音的</a:t>
                      </a:r>
                      <a:endParaRPr kumimoji="0" lang="zh-CN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_____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发声体的振动②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_____  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频率高，则音调③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频率低，则音调④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响度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声音的</a:t>
                      </a:r>
                      <a:endParaRPr kumimoji="0" lang="zh-CN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_____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发声体的⑥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_____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距离发声体的⑦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  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振幅大，则响度⑧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 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；距离远，则响度⑨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音色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声音的</a:t>
                      </a:r>
                      <a:endParaRPr kumimoji="0" lang="zh-CN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⑩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_____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发声体的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⑪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__________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just" eaLnBrk="0" hangingPunct="0">
                        <a:lnSpc>
                          <a:spcPct val="110000"/>
                        </a:lnSpc>
                        <a:spcBef>
                          <a:spcPts val="9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accent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algn="just" eaLnBrk="0" hangingPunct="0">
                        <a:lnSpc>
                          <a:spcPct val="120000"/>
                        </a:lnSpc>
                        <a:spcAft>
                          <a:spcPts val="900"/>
                        </a:spcAft>
                        <a:buClr>
                          <a:srgbClr val="ECA280"/>
                        </a:buClr>
                        <a:buFont typeface="幼圆" panose="02010509060101010101" pitchFamily="49" charset="-122"/>
                        <a:defRPr sz="1100">
                          <a:solidFill>
                            <a:schemeClr val="tx1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3pPr>
                      <a:lvl4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4pPr>
                      <a:lvl5pPr eaLnBrk="0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5pPr>
                      <a:lvl6pPr marL="18275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6pPr>
                      <a:lvl7pPr marL="22847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7pPr>
                      <a:lvl8pPr marL="27419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8pPr>
                      <a:lvl9pPr marL="3199130" indent="459105" eaLnBrk="0" fontAlgn="base" hangingPunct="0">
                        <a:lnSpc>
                          <a:spcPct val="9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不同发声体，发出的声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音的音色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⑫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_____ 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1171575" y="2039938"/>
            <a:ext cx="1533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高低</a:t>
            </a: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4143375" y="1849438"/>
            <a:ext cx="1533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频率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7529513" y="1671638"/>
            <a:ext cx="971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高</a:t>
            </a: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7669213" y="2039938"/>
            <a:ext cx="971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低</a:t>
            </a: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1171575" y="2852738"/>
            <a:ext cx="1533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大小</a:t>
            </a: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698875" y="2497138"/>
            <a:ext cx="1533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振幅</a:t>
            </a: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4418013" y="2852738"/>
            <a:ext cx="971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远</a:t>
            </a: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7466013" y="2497138"/>
            <a:ext cx="971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大</a:t>
            </a: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7669213" y="2852738"/>
            <a:ext cx="971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小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171575" y="3678238"/>
            <a:ext cx="1533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品质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3043238" y="3500438"/>
            <a:ext cx="3225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材料和结构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7000875" y="3678238"/>
            <a:ext cx="1533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03" grpId="0"/>
      <p:bldP spid="38004" grpId="0"/>
      <p:bldP spid="38005" grpId="0"/>
      <p:bldP spid="38006" grpId="0"/>
      <p:bldP spid="38007" grpId="0"/>
      <p:bldP spid="38008" grpId="0"/>
      <p:bldP spid="38009" grpId="0"/>
      <p:bldP spid="38010" grpId="0"/>
      <p:bldP spid="38011" grpId="0"/>
      <p:bldP spid="38012" grpId="0"/>
      <p:bldP spid="38013" grpId="0"/>
      <p:bldP spid="380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46075" y="555625"/>
            <a:ext cx="83899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．不同声音的波形比较</a:t>
            </a: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endParaRPr lang="zh-CN" altLang="en-US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甲、乙①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相同，②</a:t>
            </a:r>
            <a:r>
              <a:rPr lang="en-US" altLang="zh-CN">
                <a:cs typeface="Times New Roman" panose="02020603050405020304" pitchFamily="18" charset="0"/>
              </a:rPr>
              <a:t>_______ </a:t>
            </a:r>
            <a:r>
              <a:rPr lang="zh-CN" altLang="en-US">
                <a:cs typeface="Times New Roman" panose="02020603050405020304" pitchFamily="18" charset="0"/>
              </a:rPr>
              <a:t>不同，乙的③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大。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乙、丙④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相同，⑤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不同，丙的⑥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高。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甲、丁⑦ </a:t>
            </a:r>
            <a:r>
              <a:rPr lang="en-US" altLang="zh-CN">
                <a:cs typeface="Times New Roman" panose="02020603050405020304" pitchFamily="18" charset="0"/>
              </a:rPr>
              <a:t>___________</a:t>
            </a:r>
            <a:r>
              <a:rPr lang="zh-CN" altLang="en-US">
                <a:cs typeface="Times New Roman" panose="02020603050405020304" pitchFamily="18" charset="0"/>
              </a:rPr>
              <a:t>相同，⑧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不同。</a:t>
            </a:r>
          </a:p>
        </p:txBody>
      </p:sp>
      <p:pic>
        <p:nvPicPr>
          <p:cNvPr id="39939" name="Picture 3" descr="图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600" y="1384300"/>
            <a:ext cx="64087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816100" y="27908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音调 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746500" y="27908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响度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299200" y="27908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响度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816100" y="32480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响度 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746500" y="32480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音调 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172200" y="32480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音调 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955800" y="3705225"/>
            <a:ext cx="1462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音调、响度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381500" y="3705225"/>
            <a:ext cx="9525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音色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2" grpId="0"/>
      <p:bldP spid="39943" grpId="0"/>
      <p:bldP spid="39944" grpId="0"/>
      <p:bldP spid="39945" grpId="0"/>
      <p:bldP spid="39946" grpId="0"/>
      <p:bldP spid="399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91582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．人耳听不见的声音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人耳可听见声音的频率范围大约从① </a:t>
            </a:r>
            <a:r>
              <a:rPr lang="en-US" altLang="zh-CN">
                <a:cs typeface="Times New Roman" panose="02020603050405020304" pitchFamily="18" charset="0"/>
              </a:rPr>
              <a:t>______</a:t>
            </a:r>
            <a:r>
              <a:rPr lang="zh-CN" altLang="en-US">
                <a:cs typeface="Times New Roman" panose="02020603050405020304" pitchFamily="18" charset="0"/>
              </a:rPr>
              <a:t>到② </a:t>
            </a:r>
            <a:r>
              <a:rPr lang="en-US" altLang="zh-CN">
                <a:cs typeface="Times New Roman" panose="02020603050405020304" pitchFamily="18" charset="0"/>
              </a:rPr>
              <a:t>__________</a:t>
            </a:r>
            <a:r>
              <a:rPr lang="zh-CN" altLang="en-US">
                <a:cs typeface="Times New Roman" panose="02020603050405020304" pitchFamily="18" charset="0"/>
              </a:rPr>
              <a:t>。频率高于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③ </a:t>
            </a:r>
            <a:r>
              <a:rPr lang="en-US" altLang="zh-CN">
                <a:cs typeface="Times New Roman" panose="02020603050405020304" pitchFamily="18" charset="0"/>
              </a:rPr>
              <a:t>__________</a:t>
            </a:r>
            <a:r>
              <a:rPr lang="zh-CN" altLang="en-US">
                <a:cs typeface="Times New Roman" panose="02020603050405020304" pitchFamily="18" charset="0"/>
              </a:rPr>
              <a:t>的声波叫作超声波，频率低于④ </a:t>
            </a:r>
            <a:r>
              <a:rPr lang="en-US" altLang="zh-CN">
                <a:cs typeface="Times New Roman" panose="02020603050405020304" pitchFamily="18" charset="0"/>
              </a:rPr>
              <a:t>______</a:t>
            </a:r>
            <a:r>
              <a:rPr lang="zh-CN" altLang="en-US">
                <a:cs typeface="Times New Roman" panose="02020603050405020304" pitchFamily="18" charset="0"/>
              </a:rPr>
              <a:t>的声波叫作次声波。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487863" y="1025525"/>
            <a:ext cx="1120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20 Hz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802313" y="1025525"/>
            <a:ext cx="181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20 000 Hz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57213" y="1482725"/>
            <a:ext cx="181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20 000 Hz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643563" y="1482725"/>
            <a:ext cx="11207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20 Hz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P spid="40965" grpId="0"/>
      <p:bldP spid="409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38993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声的利用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．传递信息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例：中医诊病时的“闻”；做</a:t>
            </a:r>
            <a:r>
              <a:rPr lang="en-US" altLang="zh-CN">
                <a:cs typeface="Times New Roman" panose="02020603050405020304" pitchFamily="18" charset="0"/>
              </a:rPr>
              <a:t>B</a:t>
            </a:r>
            <a:r>
              <a:rPr lang="zh-CN" altLang="en-US">
                <a:cs typeface="Times New Roman" panose="02020603050405020304" pitchFamily="18" charset="0"/>
              </a:rPr>
              <a:t>超检查；敲铁轨听声音；倒车雷达；声呐；蝙蝠超声波等。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．传递能量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例：飞机场旁边的玻璃被震碎；雪山中不能高声说话；一音叉振动，放在旁边未接触的音叉也振动发声；超声波的能量大、频率高，用来除去身体内结石，清洗钟表等精密仪器。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771525"/>
            <a:ext cx="1112838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423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cs typeface="Arial" panose="020B0604020202020204" pitchFamily="34" charset="0"/>
              </a:rPr>
              <a:t>     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噪声的危害和控制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1</a:t>
            </a:r>
            <a:r>
              <a:rPr lang="zh-CN" altLang="en-US">
                <a:cs typeface="Times New Roman" panose="02020603050405020304" pitchFamily="18" charset="0"/>
              </a:rPr>
              <a:t>．噪声的定义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从物理学角度讲，是指发声体做① 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振动发出的声音。 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从环境保护角度讲，凡是②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人们正常休息、学习和工作的声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音，以及对人们要听的声音产生③</a:t>
            </a:r>
            <a:r>
              <a:rPr lang="en-US" altLang="zh-CN">
                <a:cs typeface="Times New Roman" panose="02020603050405020304" pitchFamily="18" charset="0"/>
              </a:rPr>
              <a:t>_______</a:t>
            </a:r>
            <a:r>
              <a:rPr lang="zh-CN" altLang="en-US">
                <a:cs typeface="Times New Roman" panose="02020603050405020304" pitchFamily="18" charset="0"/>
              </a:rPr>
              <a:t>的声音，都属于噪声。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88" y="735013"/>
            <a:ext cx="1066800" cy="3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357688" y="1482725"/>
            <a:ext cx="1692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无规则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455988" y="1939925"/>
            <a:ext cx="1692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妨碍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36988" y="2397125"/>
            <a:ext cx="1692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干扰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346075" y="617538"/>
            <a:ext cx="89423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2</a:t>
            </a:r>
            <a:r>
              <a:rPr lang="zh-CN" altLang="en-US">
                <a:cs typeface="Times New Roman" panose="02020603050405020304" pitchFamily="18" charset="0"/>
              </a:rPr>
              <a:t>．噪声强弱的等级：用①</a:t>
            </a:r>
            <a:r>
              <a:rPr lang="en-US" altLang="zh-CN">
                <a:cs typeface="Times New Roman" panose="02020603050405020304" pitchFamily="18" charset="0"/>
              </a:rPr>
              <a:t>______ </a:t>
            </a:r>
            <a:r>
              <a:rPr lang="zh-CN" altLang="en-US">
                <a:cs typeface="Times New Roman" panose="02020603050405020304" pitchFamily="18" charset="0"/>
              </a:rPr>
              <a:t>为单位来表示，符号是②</a:t>
            </a:r>
            <a:r>
              <a:rPr lang="en-US" altLang="zh-CN">
                <a:cs typeface="Times New Roman" panose="02020603050405020304" pitchFamily="18" charset="0"/>
              </a:rPr>
              <a:t>_____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  <a:r>
              <a:rPr lang="en-US" altLang="zh-CN">
                <a:cs typeface="Times New Roman" panose="02020603050405020304" pitchFamily="18" charset="0"/>
              </a:rPr>
              <a:t>0 dB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是人刚能听到的最微弱的声音，为了保护听力，声音不能超过</a:t>
            </a:r>
            <a:r>
              <a:rPr lang="en-US" altLang="zh-CN">
                <a:cs typeface="Times New Roman" panose="02020603050405020304" pitchFamily="18" charset="0"/>
              </a:rPr>
              <a:t>90 dB</a:t>
            </a:r>
            <a:r>
              <a:rPr lang="zh-CN" altLang="en-US">
                <a:cs typeface="Times New Roman" panose="02020603050405020304" pitchFamily="18" charset="0"/>
              </a:rPr>
              <a:t>，人</a:t>
            </a:r>
          </a:p>
          <a:p>
            <a:pPr eaLnBrk="1" hangingPunct="1"/>
            <a:r>
              <a:rPr lang="zh-CN" altLang="en-US">
                <a:cs typeface="Times New Roman" panose="02020603050405020304" pitchFamily="18" charset="0"/>
              </a:rPr>
              <a:t>们正常交流时的响度为</a:t>
            </a:r>
            <a:r>
              <a:rPr lang="en-US" altLang="zh-CN">
                <a:cs typeface="Times New Roman" panose="02020603050405020304" pitchFamily="18" charset="0"/>
              </a:rPr>
              <a:t>60 dB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3</a:t>
            </a:r>
            <a:r>
              <a:rPr lang="zh-CN" altLang="en-US">
                <a:cs typeface="Times New Roman" panose="02020603050405020304" pitchFamily="18" charset="0"/>
              </a:rPr>
              <a:t>．控制途径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(1)</a:t>
            </a:r>
            <a:r>
              <a:rPr lang="zh-CN" altLang="en-US">
                <a:cs typeface="Times New Roman" panose="02020603050405020304" pitchFamily="18" charset="0"/>
              </a:rPr>
              <a:t>防止噪声①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禁鸣喇叭等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(2)</a:t>
            </a:r>
            <a:r>
              <a:rPr lang="zh-CN" altLang="en-US">
                <a:cs typeface="Times New Roman" panose="02020603050405020304" pitchFamily="18" charset="0"/>
              </a:rPr>
              <a:t>阻断噪声②</a:t>
            </a:r>
            <a:r>
              <a:rPr lang="en-US" altLang="zh-CN">
                <a:cs typeface="Times New Roman" panose="02020603050405020304" pitchFamily="18" charset="0"/>
              </a:rPr>
              <a:t>_______(</a:t>
            </a:r>
            <a:r>
              <a:rPr lang="zh-CN" altLang="en-US">
                <a:cs typeface="Times New Roman" panose="02020603050405020304" pitchFamily="18" charset="0"/>
              </a:rPr>
              <a:t>植树、隔音墙等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</a:t>
            </a:r>
          </a:p>
          <a:p>
            <a:pPr eaLnBrk="1" hangingPunct="1"/>
            <a:r>
              <a:rPr lang="en-US" altLang="zh-CN">
                <a:cs typeface="Times New Roman" panose="02020603050405020304" pitchFamily="18" charset="0"/>
              </a:rPr>
              <a:t>(3)</a:t>
            </a:r>
            <a:r>
              <a:rPr lang="zh-CN" altLang="en-US">
                <a:cs typeface="Times New Roman" panose="02020603050405020304" pitchFamily="18" charset="0"/>
              </a:rPr>
              <a:t>防止噪声③</a:t>
            </a:r>
            <a:r>
              <a:rPr lang="en-US" altLang="zh-CN">
                <a:cs typeface="Times New Roman" panose="02020603050405020304" pitchFamily="18" charset="0"/>
              </a:rPr>
              <a:t>_________(</a:t>
            </a:r>
            <a:r>
              <a:rPr lang="zh-CN" altLang="en-US">
                <a:cs typeface="Times New Roman" panose="02020603050405020304" pitchFamily="18" charset="0"/>
              </a:rPr>
              <a:t>戴耳塞等</a:t>
            </a:r>
            <a:r>
              <a:rPr lang="en-US" altLang="zh-CN">
                <a:cs typeface="Times New Roman" panose="02020603050405020304" pitchFamily="18" charset="0"/>
              </a:rPr>
              <a:t>)</a:t>
            </a:r>
            <a:r>
              <a:rPr lang="zh-CN" altLang="en-US">
                <a:cs typeface="Times New Roman" panose="02020603050405020304" pitchFamily="18" charset="0"/>
              </a:rPr>
              <a:t>。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103563" y="568325"/>
            <a:ext cx="12541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分贝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845300" y="568325"/>
            <a:ext cx="10604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C4000B"/>
                </a:solidFill>
                <a:cs typeface="Times New Roman" panose="02020603050405020304" pitchFamily="18" charset="0"/>
              </a:rPr>
              <a:t>dB </a:t>
            </a:r>
            <a:endParaRPr lang="zh-CN" altLang="en-US">
              <a:solidFill>
                <a:srgbClr val="C4000B"/>
              </a:solidFill>
              <a:cs typeface="Times New Roman" panose="02020603050405020304" pitchFamily="18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800225" y="2397125"/>
            <a:ext cx="1447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产生 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800225" y="2854325"/>
            <a:ext cx="1447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 传播 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1800225" y="3354388"/>
            <a:ext cx="1835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>
            <a:spAutoFit/>
          </a:bodyPr>
          <a:lstStyle/>
          <a:p>
            <a:r>
              <a:rPr lang="zh-CN" altLang="en-US">
                <a:solidFill>
                  <a:srgbClr val="C4000B"/>
                </a:solidFill>
                <a:cs typeface="Times New Roman" panose="02020603050405020304" pitchFamily="18" charset="0"/>
              </a:rPr>
              <a:t>进入耳朵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  <p:bldP spid="68613" grpId="0"/>
      <p:bldP spid="68614" grpId="0"/>
      <p:bldP spid="686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3_A000120140530A99PPBG">
  <a:themeElements>
    <a:clrScheme name="3_A000120140530A99PP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74E3E"/>
      </a:accent1>
      <a:accent2>
        <a:srgbClr val="E0642C"/>
      </a:accent2>
      <a:accent3>
        <a:srgbClr val="FFFFFF"/>
      </a:accent3>
      <a:accent4>
        <a:srgbClr val="505050"/>
      </a:accent4>
      <a:accent5>
        <a:srgbClr val="F1B2AF"/>
      </a:accent5>
      <a:accent6>
        <a:srgbClr val="CB5A27"/>
      </a:accent6>
      <a:hlink>
        <a:srgbClr val="00B0F0"/>
      </a:hlink>
      <a:folHlink>
        <a:srgbClr val="7F7F7F"/>
      </a:folHlink>
    </a:clrScheme>
    <a:fontScheme name="3_A000120140530A99PPBG">
      <a:majorFont>
        <a:latin typeface="华文中宋"/>
        <a:ea typeface="华文中宋"/>
        <a:cs typeface="Arial"/>
      </a:majorFont>
      <a:minorFont>
        <a:latin typeface="幼圆"/>
        <a:ea typeface="幼圆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A000120140530A99PP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E74E3E"/>
        </a:accent1>
        <a:accent2>
          <a:srgbClr val="E0642C"/>
        </a:accent2>
        <a:accent3>
          <a:srgbClr val="FFFFFF"/>
        </a:accent3>
        <a:accent4>
          <a:srgbClr val="505050"/>
        </a:accent4>
        <a:accent5>
          <a:srgbClr val="F1B2AF"/>
        </a:accent5>
        <a:accent6>
          <a:srgbClr val="CB5A27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2073</Words>
  <Application>Microsoft Office PowerPoint</Application>
  <PresentationFormat>全屏显示(16:9)</PresentationFormat>
  <Paragraphs>249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楷体_GB2312</vt:lpstr>
      <vt:lpstr>等线</vt:lpstr>
      <vt:lpstr>华文中宋</vt:lpstr>
      <vt:lpstr>经典繁仿黑</vt:lpstr>
      <vt:lpstr>黑体</vt:lpstr>
      <vt:lpstr>MS Gothic</vt:lpstr>
      <vt:lpstr>幼圆</vt:lpstr>
      <vt:lpstr>Times New Roman</vt:lpstr>
      <vt:lpstr>Wingdings</vt:lpstr>
      <vt:lpstr>3_A000120140530A99PPBG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2020-12-30T12:14:00Z</cp:lastPrinted>
  <dcterms:created xsi:type="dcterms:W3CDTF">2020-12-30T12:14:00Z</dcterms:created>
  <dcterms:modified xsi:type="dcterms:W3CDTF">2021-02-24T12:12:10Z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