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7" r:id="rId14"/>
    <p:sldId id="278" r:id="rId15"/>
    <p:sldId id="287" r:id="rId16"/>
    <p:sldId id="285" r:id="rId17"/>
    <p:sldId id="267" r:id="rId18"/>
    <p:sldId id="269" r:id="rId19"/>
    <p:sldId id="270" r:id="rId20"/>
    <p:sldId id="272" r:id="rId21"/>
    <p:sldId id="271" r:id="rId22"/>
    <p:sldId id="281" r:id="rId23"/>
    <p:sldId id="282" r:id="rId24"/>
    <p:sldId id="284" r:id="rId25"/>
    <p:sldId id="275" r:id="rId26"/>
    <p:sldId id="273" r:id="rId27"/>
    <p:sldId id="279" r:id="rId28"/>
    <p:sldId id="280" r:id="rId29"/>
    <p:sldId id="283" r:id="rId30"/>
    <p:sldId id="286" r:id="rId31"/>
    <p:sldId id="288" r:id="rId32"/>
    <p:sldId id="289" r:id="rId33"/>
    <p:sldId id="291" r:id="rId34"/>
    <p:sldId id="290" r:id="rId35"/>
    <p:sldId id="292" r:id="rId36"/>
    <p:sldId id="293" r:id="rId37"/>
    <p:sldId id="294" r:id="rId38"/>
    <p:sldId id="295" r:id="rId39"/>
    <p:sldId id="296" r:id="rId40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2D656-2E73-6847-A94C-3804192FD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8F8B16-6A1A-8B0F-BDF6-A3646BACF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58CEF5-90B0-A70F-44E9-01318283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ECC151-E338-7488-523A-32A5C07C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6D25C7-3648-A1DF-20EC-8597394C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3557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61088-DC14-BECE-4E05-2ACD59BA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E20F16-711C-F51A-64D1-27B1CC1F6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40C582-4FFD-6D45-EAB7-95965002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A5D654-E747-EBF6-228E-6B71A916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03844F-4810-E8D4-6B4F-143C54D7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296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2A982F-6531-0111-BEDF-CD7D3780C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74E61C-9344-0D3E-CA59-23FF5D96A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74956-2888-7324-3E39-6B0DE111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E4A5D-7ABD-2D87-785C-95FF1829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2F326-455A-E824-4985-65B9F9E4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0361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9508C9-6D6F-1703-9887-935D0E5B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62A2C1-44A8-47F7-721A-1741FD715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D4CE82-79A9-E251-14EF-E8FDA6AC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A9C271-0684-E326-1AF7-351D48D9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83B236-9AB7-BA63-1ED3-F49E2A45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0642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1CFC8-74A2-CD02-4F2C-C4A6FBF5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7D9E0C-9F0C-7686-2D0E-5C03EF51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E62F8-E09C-81C1-A8E0-A396E6AB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07CA1-6A20-81F9-B690-1ABDFB16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6DB1E5-031B-92CE-BC52-EB493E0E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186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7CD1E-14C0-6CC4-1ED4-B06FB319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BB5D63-1998-D03A-4F07-B02AD7CE8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DC57-091A-1B27-1094-66AC40CBB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7DA8D8-762A-A368-5DDD-3D6C221C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4F85A-AE28-6D37-655C-048A51C0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D5CD88-7F6C-8A60-23A8-198CFA91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44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142A5-512A-E4B8-B066-D8C630F7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7F3F3A-FDE1-2C7C-4B01-1BC7D9883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41AFFB-23AC-8186-BE9E-A6C142719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CEA0BE-1400-E2CB-8CB6-08FC271B5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9CB2C1-3064-081F-CCB1-86DE3A712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73AA14-94E3-59D7-9702-32332710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0BAFD0-DCA8-65C0-BB7F-1A615751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DFF64-F086-A539-5D74-474746EB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0740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2B0A9-D180-976F-6266-7D154EE8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CC293D-59EB-1374-70C7-CFAD53E7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ED6C8C-E573-679B-DF18-7F9D42AEE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4AE0F6-305D-D2C4-4D60-F7199FE8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6628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9C4D5A8-5794-D234-DADE-E8D0AB63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30FCCC-839F-F559-7ADF-455CC23F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08805A-D2C5-92EF-E67B-78A4B0F4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993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47706-3CD6-A0FC-01CF-BFCD14E3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DFC530-5367-3B36-8613-5958AD753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7C04E5-2010-9A06-CA18-DC16875A3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330A76-AE0C-9276-9BE0-2CED8116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DEB93F-732C-43FD-EA70-691EC8D2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FF31CA-A965-03C9-6C3E-6E98B0C4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220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EFB0F-6D87-1908-75F2-386EC716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6FA42B-E800-DC2E-7122-296925070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07DD22-CA8E-20CC-C44F-5F737E47C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C9DC45-4B41-D582-213C-993424D6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512F7-0938-9678-D3CA-4F9390CE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E20054-C4E3-11D7-C42F-12E92B8C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8536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50A8A8-97E7-CF39-C425-1B01B853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42B82-5366-25D8-8351-9E1FE3C3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5E443-88BB-61EF-8AAD-4812C3166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ED4C5-50C1-427A-B2FF-A8B9F28BA112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ED6CA7-E60A-D150-F9AF-F2571D52B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41411A-87E9-B198-30FB-05B656DBD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F7BE5-92D3-4EF9-B5B0-B7901162D2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3497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jike.com/detail?did=-1443487439730232176&amp;pos=29&amp;num=36&amp;q=%E9%93%81%E9%92%89&amp;fm=QH36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30416;&#27700;&#36873;&#31181;.avi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&#40060;&#22616;&#37324;&#30340;&#40060;&#20908;&#22825;&#20250;&#20923;&#27515;&#21527;.sw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8.wmf"/><Relationship Id="rId7" Type="http://schemas.openxmlformats.org/officeDocument/2006/relationships/oleObject" Target="../embeddings/oleObject9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68.wmf"/><Relationship Id="rId7" Type="http://schemas.openxmlformats.org/officeDocument/2006/relationships/image" Target="../media/image7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0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496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质量和密度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613BD6-1FED-6B89-6343-34F2F930C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00" y="3849434"/>
            <a:ext cx="11253166" cy="13394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 anchor="ctr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调：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调节横梁两端的平衡螺母（指针左偏向右调，右偏向左调），使指针指在分度盘的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中央（或左右摆动幅度相等）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，这时横梁平衡。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0E2DCC-4AF7-B23E-763C-C65FE424C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19445" y="843576"/>
            <a:ext cx="4929697" cy="2967676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539CBA-DB59-0F6F-977F-DDBFDB6761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0853" y="843576"/>
            <a:ext cx="4929697" cy="2967676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91659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40A4C7-38B5-D072-5AE8-3B3B3169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326" y="4114221"/>
            <a:ext cx="5499042" cy="2135132"/>
          </a:xfrm>
          <a:prstGeom prst="rect">
            <a:avLst/>
          </a:prstGeom>
          <a:noFill/>
          <a:ln w="4127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称：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把被测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物体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放在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左盘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，用镊子向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右盘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添加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砝码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（从大到小），向右移动游码直到横梁恢复平衡。（调节游码相当于向右盘加小质量的砝码）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CE268CB-B88B-0913-CDB2-1DBDB610171F}"/>
              </a:ext>
            </a:extLst>
          </p:cNvPr>
          <p:cNvGrpSpPr/>
          <p:nvPr/>
        </p:nvGrpSpPr>
        <p:grpSpPr>
          <a:xfrm>
            <a:off x="94878" y="1269040"/>
            <a:ext cx="5116987" cy="2780308"/>
            <a:chOff x="5634583" y="1695869"/>
            <a:chExt cx="6131967" cy="3331796"/>
          </a:xfrm>
        </p:grpSpPr>
        <p:pic>
          <p:nvPicPr>
            <p:cNvPr id="4" name="图片 45100" descr="tp2">
              <a:extLst>
                <a:ext uri="{FF2B5EF4-FFF2-40B4-BE49-F238E27FC236}">
                  <a16:creationId xmlns:a16="http://schemas.microsoft.com/office/drawing/2014/main" id="{566B8EB2-A88F-DCAE-2173-FD7479EDC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634583" y="1695869"/>
              <a:ext cx="6131967" cy="33317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5" name="Picture 4" descr="https://timgsa.baidu.com/timg?image&amp;quality=80&amp;size=b9999_10000&amp;sec=1588067052239&amp;di=261680d5dd14ba6ab13f24158720000d&amp;imgtype=0&amp;src=http%3A%2F%2Fimg.zcool.cn%2Fcommunity%2F010f4457d7be150000018c1b6d538b.png%401280w_1l_2o_100sh.png">
              <a:extLst>
                <a:ext uri="{FF2B5EF4-FFF2-40B4-BE49-F238E27FC236}">
                  <a16:creationId xmlns:a16="http://schemas.microsoft.com/office/drawing/2014/main" id="{47F02D9C-88E7-FF38-3FB9-D89744D0B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23198" y="1773610"/>
              <a:ext cx="1944216" cy="1458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F789C54-A771-F960-701F-3FF290E73DC2}"/>
              </a:ext>
            </a:extLst>
          </p:cNvPr>
          <p:cNvSpPr txBox="1"/>
          <p:nvPr/>
        </p:nvSpPr>
        <p:spPr>
          <a:xfrm>
            <a:off x="958974" y="913352"/>
            <a:ext cx="101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左物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531AC-3D92-E3C3-04B4-AACD1834DF14}"/>
              </a:ext>
            </a:extLst>
          </p:cNvPr>
          <p:cNvSpPr txBox="1"/>
          <p:nvPr/>
        </p:nvSpPr>
        <p:spPr>
          <a:xfrm>
            <a:off x="3911302" y="1070574"/>
            <a:ext cx="101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右码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3270CE-B9D4-F930-53A8-19D4073B1140}"/>
              </a:ext>
            </a:extLst>
          </p:cNvPr>
          <p:cNvSpPr/>
          <p:nvPr/>
        </p:nvSpPr>
        <p:spPr>
          <a:xfrm>
            <a:off x="2920604" y="2659194"/>
            <a:ext cx="2994025" cy="1322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注意</a:t>
            </a:r>
            <a:r>
              <a:rPr lang="en-US" altLang="zh-CN" sz="20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:</a:t>
            </a: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称量过程中</a:t>
            </a:r>
            <a:r>
              <a:rPr lang="en-US" altLang="zh-CN" sz="200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，若添加最小砝码后，天平依然不能平衡，此时应调节游码，</a:t>
            </a: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不能调节平衡螺母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B54EA4-7C72-9D5B-E9E7-1F439C931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10" y="5085731"/>
            <a:ext cx="4686474" cy="5511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游码以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左侧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所对刻度线为准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)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EA65F6-C134-9A6A-BEE8-49344AE0FC07}"/>
              </a:ext>
            </a:extLst>
          </p:cNvPr>
          <p:cNvGrpSpPr/>
          <p:nvPr/>
        </p:nvGrpSpPr>
        <p:grpSpPr>
          <a:xfrm>
            <a:off x="6277373" y="1200956"/>
            <a:ext cx="5116987" cy="2780308"/>
            <a:chOff x="5634583" y="1630767"/>
            <a:chExt cx="6131967" cy="3331796"/>
          </a:xfrm>
        </p:grpSpPr>
        <p:pic>
          <p:nvPicPr>
            <p:cNvPr id="11" name="图片 45100" descr="tp2">
              <a:extLst>
                <a:ext uri="{FF2B5EF4-FFF2-40B4-BE49-F238E27FC236}">
                  <a16:creationId xmlns:a16="http://schemas.microsoft.com/office/drawing/2014/main" id="{1572FC09-3B49-C7C9-AD46-8DC236659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634583" y="1630767"/>
              <a:ext cx="6131967" cy="33317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12" name="Picture 4" descr="https://timgsa.baidu.com/timg?image&amp;quality=80&amp;size=b9999_10000&amp;sec=1588067052239&amp;di=261680d5dd14ba6ab13f24158720000d&amp;imgtype=0&amp;src=http%3A%2F%2Fimg.zcool.cn%2Fcommunity%2F010f4457d7be150000018c1b6d538b.png%401280w_1l_2o_100sh.png">
              <a:extLst>
                <a:ext uri="{FF2B5EF4-FFF2-40B4-BE49-F238E27FC236}">
                  <a16:creationId xmlns:a16="http://schemas.microsoft.com/office/drawing/2014/main" id="{C7081538-52EC-6539-D063-76AC88C60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23198" y="1773610"/>
              <a:ext cx="1944216" cy="1458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2C6A424-6AAF-8D1B-394F-E2D43482F53D}"/>
                </a:ext>
              </a:extLst>
            </p:cNvPr>
            <p:cNvSpPr txBox="1"/>
            <p:nvPr/>
          </p:nvSpPr>
          <p:spPr>
            <a:xfrm>
              <a:off x="10127655" y="2257921"/>
              <a:ext cx="771916" cy="368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100g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60C031C-240F-D89A-D304-B418C12666B2}"/>
                </a:ext>
              </a:extLst>
            </p:cNvPr>
            <p:cNvSpPr txBox="1"/>
            <p:nvPr/>
          </p:nvSpPr>
          <p:spPr>
            <a:xfrm>
              <a:off x="9839622" y="2401937"/>
              <a:ext cx="720080" cy="368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50g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99B0641-659F-3B25-E0D7-7BDE648DE6ED}"/>
                </a:ext>
              </a:extLst>
            </p:cNvPr>
            <p:cNvSpPr txBox="1"/>
            <p:nvPr/>
          </p:nvSpPr>
          <p:spPr>
            <a:xfrm>
              <a:off x="10631710" y="2565698"/>
              <a:ext cx="720080" cy="368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accent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10g</a:t>
              </a:r>
            </a:p>
          </p:txBody>
        </p:sp>
      </p:grp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F3797B3-99F4-54F5-6B7B-2D5C509B3535}"/>
              </a:ext>
            </a:extLst>
          </p:cNvPr>
          <p:cNvCxnSpPr/>
          <p:nvPr/>
        </p:nvCxnSpPr>
        <p:spPr>
          <a:xfrm flipH="1">
            <a:off x="8941669" y="2883462"/>
            <a:ext cx="0" cy="1224136"/>
          </a:xfrm>
          <a:prstGeom prst="line">
            <a:avLst/>
          </a:prstGeom>
          <a:ln w="2857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D4FD7B2-D44F-2E35-A4CA-814429B5ADF1}"/>
              </a:ext>
            </a:extLst>
          </p:cNvPr>
          <p:cNvSpPr txBox="1"/>
          <p:nvPr/>
        </p:nvSpPr>
        <p:spPr>
          <a:xfrm>
            <a:off x="8988533" y="349553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2g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192970-B403-7C6F-D9F3-2D4E3EDBBC6B}"/>
              </a:ext>
            </a:extLst>
          </p:cNvPr>
          <p:cNvSpPr txBox="1"/>
          <p:nvPr/>
        </p:nvSpPr>
        <p:spPr>
          <a:xfrm>
            <a:off x="6601663" y="1389137"/>
            <a:ext cx="79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162g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F557485-B65A-165E-976B-B124270A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19464"/>
            <a:ext cx="7128385" cy="492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读：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物体的质量=砝码质量+游码所对刻度值。</a:t>
            </a:r>
          </a:p>
        </p:txBody>
      </p:sp>
    </p:spTree>
    <p:extLst>
      <p:ext uri="{BB962C8B-B14F-4D97-AF65-F5344CB8AC3E}">
        <p14:creationId xmlns:p14="http://schemas.microsoft.com/office/powerpoint/2010/main" val="2626590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  <p:bldP spid="9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11F1A3D-C677-4C7B-80DA-4ECDFFDF79CA}"/>
              </a:ext>
            </a:extLst>
          </p:cNvPr>
          <p:cNvSpPr txBox="1"/>
          <p:nvPr/>
        </p:nvSpPr>
        <p:spPr>
          <a:xfrm>
            <a:off x="433651" y="915623"/>
            <a:ext cx="11476125" cy="386541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如图，某同学用天平测量一块鹅卵石的质量，天平的读数为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g。当他从托盘中取下石块和所有砝码后，发现天平仍保持平衡，可知测量值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（填“大于”或“小于”）实际值，为使结果可靠，再次测量前，他应进行的操作是：先将游码移至标尺上的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位置，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后向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（填“左”或“右”）调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节平衡螺母，直至天平平衡。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A2AE6D3-D32C-A37E-9B44-182FDA5F17AB}"/>
              </a:ext>
            </a:extLst>
          </p:cNvPr>
          <p:cNvSpPr txBox="1"/>
          <p:nvPr/>
        </p:nvSpPr>
        <p:spPr>
          <a:xfrm>
            <a:off x="1275045" y="2225725"/>
            <a:ext cx="1491288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大于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EDF34E-0C70-0753-D713-EB5750423667}"/>
              </a:ext>
            </a:extLst>
          </p:cNvPr>
          <p:cNvSpPr txBox="1"/>
          <p:nvPr/>
        </p:nvSpPr>
        <p:spPr>
          <a:xfrm>
            <a:off x="10321645" y="1085735"/>
            <a:ext cx="1021925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72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.0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6DBD63-39D6-9BC1-B752-D5AF7CCEB444}"/>
              </a:ext>
            </a:extLst>
          </p:cNvPr>
          <p:cNvSpPr txBox="1"/>
          <p:nvPr/>
        </p:nvSpPr>
        <p:spPr>
          <a:xfrm>
            <a:off x="1418821" y="3671314"/>
            <a:ext cx="601868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右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6956BF-0BE5-C355-94F6-BF36FBFA5624}"/>
              </a:ext>
            </a:extLst>
          </p:cNvPr>
          <p:cNvSpPr txBox="1"/>
          <p:nvPr/>
        </p:nvSpPr>
        <p:spPr>
          <a:xfrm>
            <a:off x="9055165" y="2924916"/>
            <a:ext cx="1433366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零刻线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4673DE-8439-82CA-A6C2-5FEF0233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618" y="3755864"/>
            <a:ext cx="2921913" cy="16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4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D45AEF8-DA36-C927-0813-B30EBC9B5709}"/>
              </a:ext>
            </a:extLst>
          </p:cNvPr>
          <p:cNvSpPr txBox="1"/>
          <p:nvPr/>
        </p:nvSpPr>
        <p:spPr>
          <a:xfrm>
            <a:off x="360997" y="1373506"/>
            <a:ext cx="10626702" cy="4757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/>
              <a:cs typeface="楷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F80154A-D1E1-A91F-05DE-F33BAD298FFE}"/>
              </a:ext>
            </a:extLst>
          </p:cNvPr>
          <p:cNvSpPr txBox="1"/>
          <p:nvPr/>
        </p:nvSpPr>
        <p:spPr>
          <a:xfrm>
            <a:off x="410875" y="1091089"/>
            <a:ext cx="11306992" cy="386541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测量物体的质量前，将天平放在水平台上，小亮发现指针偏向分度标尺的左侧，如图所示。接下来他要进行的操作是（　　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A．先将游码拨至零刻度线，再向右调节平衡螺母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B．先将平衡螺母移到最左端，然后向右移动游码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C．先将游码拨至零刻度线，再向左调节平衡螺母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D．先将平衡螺母移到最左端，然后向左移动游码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E87BCE-F19E-B5AD-8FE2-CEB3AFDDA635}"/>
              </a:ext>
            </a:extLst>
          </p:cNvPr>
          <p:cNvSpPr txBox="1"/>
          <p:nvPr/>
        </p:nvSpPr>
        <p:spPr>
          <a:xfrm>
            <a:off x="8257250" y="1693850"/>
            <a:ext cx="515541" cy="49923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A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67A0B-3602-76A9-6FCB-B0ADA195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199" y="2344445"/>
            <a:ext cx="3913700" cy="24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94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91F00E-7338-A67B-A2C6-42642D4A1F50}"/>
              </a:ext>
            </a:extLst>
          </p:cNvPr>
          <p:cNvSpPr txBox="1"/>
          <p:nvPr/>
        </p:nvSpPr>
        <p:spPr>
          <a:xfrm>
            <a:off x="209962" y="1181241"/>
            <a:ext cx="11451460" cy="394723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在使用托盘天平测量物体质量的实验中：</a:t>
            </a:r>
          </a:p>
          <a:p>
            <a:pPr>
              <a:defRPr/>
            </a:pPr>
            <a:r>
              <a:rPr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（1）调节天平平衡时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某同学将天平放在水平工作面上后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发现天平指针如图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甲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所示；则接下来的操作应是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直到指针尖对准分度标尺中央的刻度线。</a:t>
            </a:r>
          </a:p>
          <a:p>
            <a:pPr>
              <a:defRPr/>
            </a:pPr>
            <a:r>
              <a:rPr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（2）用托盘天平测量物体质量时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发现天平指针如图所示；则接下来的操作应是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使天平平衡。测量中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当右盘所加砝码和游码位置如图乙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所示时天平平衡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则该物体的质量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g。</a:t>
            </a:r>
          </a:p>
        </p:txBody>
      </p:sp>
      <p:pic>
        <p:nvPicPr>
          <p:cNvPr id="3" name="6103.eps">
            <a:extLst>
              <a:ext uri="{FF2B5EF4-FFF2-40B4-BE49-F238E27FC236}">
                <a16:creationId xmlns:a16="http://schemas.microsoft.com/office/drawing/2014/main" id="{75E6280D-B8C9-A257-3B7D-A6BF2641D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536" y="3942387"/>
            <a:ext cx="6024186" cy="21728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1CD3881-8039-8B6A-2695-00E210E77471}"/>
              </a:ext>
            </a:extLst>
          </p:cNvPr>
          <p:cNvSpPr txBox="1"/>
          <p:nvPr/>
        </p:nvSpPr>
        <p:spPr>
          <a:xfrm>
            <a:off x="726462" y="4590218"/>
            <a:ext cx="116107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78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7FEDD2-81A5-20E4-2F48-31FD1CCAD3FB}"/>
              </a:ext>
            </a:extLst>
          </p:cNvPr>
          <p:cNvSpPr txBox="1"/>
          <p:nvPr/>
        </p:nvSpPr>
        <p:spPr>
          <a:xfrm>
            <a:off x="2239298" y="3354194"/>
            <a:ext cx="3978712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加砝码或向右移动游码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F63841-B42B-9215-7A15-12FF1C571013}"/>
              </a:ext>
            </a:extLst>
          </p:cNvPr>
          <p:cNvSpPr/>
          <p:nvPr/>
        </p:nvSpPr>
        <p:spPr>
          <a:xfrm>
            <a:off x="6096000" y="2050427"/>
            <a:ext cx="3086975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将平衡螺母向右调</a:t>
            </a:r>
          </a:p>
        </p:txBody>
      </p:sp>
    </p:spTree>
    <p:extLst>
      <p:ext uri="{BB962C8B-B14F-4D97-AF65-F5344CB8AC3E}">
        <p14:creationId xmlns:p14="http://schemas.microsoft.com/office/powerpoint/2010/main" val="725742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C7E2FDD1-B91C-BE7B-3401-2EC04DBF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74" y="813756"/>
            <a:ext cx="342035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、认识量筒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6C500E-44F4-F8FB-E054-6148F543C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93" y="1229684"/>
            <a:ext cx="7516813" cy="3893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量筒上的标度</a:t>
            </a:r>
          </a:p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单位：   毫升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mL             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升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L </a:t>
            </a:r>
          </a:p>
          <a:p>
            <a:pPr algn="just">
              <a:lnSpc>
                <a:spcPct val="150000"/>
              </a:lnSpc>
            </a:pP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     1 mL = 1 cm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=10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-6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m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           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 L = 1 dm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=10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-3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m</a:t>
            </a:r>
            <a:r>
              <a:rPr lang="en-US" altLang="zh-CN" sz="28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endParaRPr lang="en-US" altLang="zh-CN" sz="2800">
              <a:solidFill>
                <a:srgbClr val="11111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最大测量值：常用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100 mL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200 mL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分度：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 mL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 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 mL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5 mL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8B1CEDA2-02A3-EFC7-542E-401CBE00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32304" t="571" r="28033"/>
          <a:stretch>
            <a:fillRect/>
          </a:stretch>
        </p:blipFill>
        <p:spPr bwMode="auto">
          <a:xfrm>
            <a:off x="8201246" y="342457"/>
            <a:ext cx="1559992" cy="5197106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98006AC-B0FC-45F0-97F0-6A45AF47F4C5}"/>
              </a:ext>
            </a:extLst>
          </p:cNvPr>
          <p:cNvSpPr txBox="1"/>
          <p:nvPr/>
        </p:nvSpPr>
        <p:spPr>
          <a:xfrm>
            <a:off x="681135" y="186612"/>
            <a:ext cx="277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考点</a:t>
            </a:r>
            <a:r>
              <a:rPr lang="en-US" altLang="zh-CN" sz="2800"/>
              <a:t>2  </a:t>
            </a:r>
            <a:r>
              <a:rPr lang="zh-CN" altLang="en-US" sz="2800"/>
              <a:t>体积测量</a:t>
            </a:r>
          </a:p>
        </p:txBody>
      </p:sp>
    </p:spTree>
    <p:extLst>
      <p:ext uri="{BB962C8B-B14F-4D97-AF65-F5344CB8AC3E}">
        <p14:creationId xmlns:p14="http://schemas.microsoft.com/office/powerpoint/2010/main" val="1020805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3A2D010-ECD3-7625-8EFD-540B30EDB39D}"/>
              </a:ext>
            </a:extLst>
          </p:cNvPr>
          <p:cNvSpPr txBox="1"/>
          <p:nvPr/>
        </p:nvSpPr>
        <p:spPr>
          <a:xfrm>
            <a:off x="587022" y="1540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、量筒的使用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CCA6B8-0C56-EFC7-B106-9570EB7B95F4}"/>
              </a:ext>
            </a:extLst>
          </p:cNvPr>
          <p:cNvSpPr/>
          <p:nvPr/>
        </p:nvSpPr>
        <p:spPr>
          <a:xfrm>
            <a:off x="980069" y="677221"/>
            <a:ext cx="10523323" cy="180793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使用前要观察它的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分度值和量程；</a:t>
            </a:r>
            <a:endParaRPr lang="zh-CN" altLang="en-US" sz="2800" b="1">
              <a:solidFill>
                <a:srgbClr val="11111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使用时一定要放在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水平桌面上</a:t>
            </a:r>
            <a:r>
              <a:rPr lang="zh-CN" altLang="en-US" sz="2800" b="1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，不能倾斜使用；</a:t>
            </a:r>
          </a:p>
          <a:p>
            <a:pPr>
              <a:lnSpc>
                <a:spcPct val="140000"/>
              </a:lnSpc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如果量筒里的液面是凹形的，视线应与液体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凹液面最低处相平。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FE675BA-75D6-7ED6-561A-E546249FCFB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8568" y="2829708"/>
            <a:ext cx="4720987" cy="3844953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9ABE04E-2D1A-89EB-6B99-5C530F971D77}"/>
              </a:ext>
            </a:extLst>
          </p:cNvPr>
          <p:cNvSpPr txBox="1"/>
          <p:nvPr/>
        </p:nvSpPr>
        <p:spPr>
          <a:xfrm>
            <a:off x="7275348" y="4085812"/>
            <a:ext cx="28802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俯视</a:t>
            </a: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使读数</a:t>
            </a: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偏大</a:t>
            </a:r>
            <a:endParaRPr lang="zh-CN" altLang="en-US" sz="2800" noProof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0A85E4F7-BE75-F355-E685-DAFD386541AB}"/>
              </a:ext>
            </a:extLst>
          </p:cNvPr>
          <p:cNvSpPr txBox="1"/>
          <p:nvPr/>
        </p:nvSpPr>
        <p:spPr>
          <a:xfrm>
            <a:off x="7311350" y="5100773"/>
            <a:ext cx="280819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仰视</a:t>
            </a: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使读数</a:t>
            </a: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偏小</a:t>
            </a:r>
            <a:endParaRPr lang="zh-CN" altLang="en-US" sz="2800" noProof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FA2ABB-20C8-8813-3F25-3A36FF3F7C42}"/>
              </a:ext>
            </a:extLst>
          </p:cNvPr>
          <p:cNvSpPr txBox="1"/>
          <p:nvPr/>
        </p:nvSpPr>
        <p:spPr>
          <a:xfrm>
            <a:off x="7275348" y="3070851"/>
            <a:ext cx="3563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数据偏差分析：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990092F-9809-5393-C14C-EF549720D4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423" y="5166995"/>
            <a:ext cx="642161" cy="7186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3206CC8-024F-FBD4-26BA-769F919F8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0592" y="2842422"/>
            <a:ext cx="722925" cy="7200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D58727E-7504-FA15-7B21-B21AF2A53FBA}"/>
              </a:ext>
            </a:extLst>
          </p:cNvPr>
          <p:cNvCxnSpPr/>
          <p:nvPr/>
        </p:nvCxnSpPr>
        <p:spPr>
          <a:xfrm>
            <a:off x="3216578" y="4355458"/>
            <a:ext cx="259218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B80FC67-E1F1-AAC3-8929-B7B9F8E2CE6D}"/>
              </a:ext>
            </a:extLst>
          </p:cNvPr>
          <p:cNvCxnSpPr/>
          <p:nvPr/>
        </p:nvCxnSpPr>
        <p:spPr>
          <a:xfrm flipV="1">
            <a:off x="3129861" y="4248072"/>
            <a:ext cx="2592180" cy="1170841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3484C8A-7972-7F7B-2F9F-C7EA1C537676}"/>
              </a:ext>
            </a:extLst>
          </p:cNvPr>
          <p:cNvCxnSpPr/>
          <p:nvPr/>
        </p:nvCxnSpPr>
        <p:spPr>
          <a:xfrm>
            <a:off x="3144573" y="3133197"/>
            <a:ext cx="2592180" cy="136809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1978CDA-BE5A-C62D-CE44-422B99BAC523}"/>
              </a:ext>
            </a:extLst>
          </p:cNvPr>
          <p:cNvSpPr txBox="1"/>
          <p:nvPr/>
        </p:nvSpPr>
        <p:spPr>
          <a:xfrm>
            <a:off x="3129861" y="4490575"/>
            <a:ext cx="122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37mL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A0E45A-86D5-6656-4996-9028ED3ABA6C}"/>
              </a:ext>
            </a:extLst>
          </p:cNvPr>
          <p:cNvSpPr txBox="1"/>
          <p:nvPr/>
        </p:nvSpPr>
        <p:spPr>
          <a:xfrm>
            <a:off x="3288583" y="2713070"/>
            <a:ext cx="122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40mL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523BB9D-572A-AD2D-00F3-5C2436772B92}"/>
              </a:ext>
            </a:extLst>
          </p:cNvPr>
          <p:cNvSpPr txBox="1"/>
          <p:nvPr/>
        </p:nvSpPr>
        <p:spPr>
          <a:xfrm>
            <a:off x="3254584" y="5551959"/>
            <a:ext cx="122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34mL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605EC8B-2333-3236-29D3-A46827709384}"/>
              </a:ext>
            </a:extLst>
          </p:cNvPr>
          <p:cNvSpPr txBox="1"/>
          <p:nvPr/>
        </p:nvSpPr>
        <p:spPr>
          <a:xfrm>
            <a:off x="1941524" y="2781751"/>
            <a:ext cx="97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俯视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EE68055-5282-C1AD-596F-5F146A332A99}"/>
              </a:ext>
            </a:extLst>
          </p:cNvPr>
          <p:cNvSpPr txBox="1"/>
          <p:nvPr/>
        </p:nvSpPr>
        <p:spPr>
          <a:xfrm>
            <a:off x="1933530" y="4140749"/>
            <a:ext cx="97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平视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C4437BD-91A0-2CA6-CFCB-79E437F2A2EE}"/>
              </a:ext>
            </a:extLst>
          </p:cNvPr>
          <p:cNvSpPr txBox="1"/>
          <p:nvPr/>
        </p:nvSpPr>
        <p:spPr>
          <a:xfrm>
            <a:off x="1947392" y="5431065"/>
            <a:ext cx="97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仰视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353800" y="108077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95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DB9D424-C9EB-6BFD-580A-540950BDD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7" y="664178"/>
            <a:ext cx="5713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、探究物质质量与体积的关系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52231">
            <a:extLst>
              <a:ext uri="{FF2B5EF4-FFF2-40B4-BE49-F238E27FC236}">
                <a16:creationId xmlns:a16="http://schemas.microsoft.com/office/drawing/2014/main" id="{619E882B-7A6E-702D-E067-B4D63D28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7" y="1352265"/>
            <a:ext cx="5078908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体积相同的铜块、铁块、铝块</a:t>
            </a:r>
          </a:p>
        </p:txBody>
      </p:sp>
      <p:sp>
        <p:nvSpPr>
          <p:cNvPr id="4" name="圆柱形 52245">
            <a:extLst>
              <a:ext uri="{FF2B5EF4-FFF2-40B4-BE49-F238E27FC236}">
                <a16:creationId xmlns:a16="http://schemas.microsoft.com/office/drawing/2014/main" id="{4885245B-08DD-E6B7-9849-AF65E014D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03" y="2004505"/>
            <a:ext cx="496887" cy="1163638"/>
          </a:xfrm>
          <a:prstGeom prst="can">
            <a:avLst>
              <a:gd name="adj" fmla="val 41156"/>
            </a:avLst>
          </a:prstGeom>
          <a:gradFill rotWithShape="1">
            <a:gsLst>
              <a:gs pos="0">
                <a:srgbClr val="FF9933"/>
              </a:gs>
              <a:gs pos="50000">
                <a:srgbClr val="FFE6CD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rgbClr val="FF6600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柱形 52247">
            <a:extLst>
              <a:ext uri="{FF2B5EF4-FFF2-40B4-BE49-F238E27FC236}">
                <a16:creationId xmlns:a16="http://schemas.microsoft.com/office/drawing/2014/main" id="{F4174DF7-862C-F54F-E983-6F51B9CE6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044" y="1994059"/>
            <a:ext cx="496887" cy="1136650"/>
          </a:xfrm>
          <a:prstGeom prst="can">
            <a:avLst>
              <a:gd name="adj" fmla="val 40201"/>
            </a:avLst>
          </a:prstGeom>
          <a:gradFill rotWithShape="1">
            <a:gsLst>
              <a:gs pos="0">
                <a:srgbClr val="808080"/>
              </a:gs>
              <a:gs pos="50000">
                <a:srgbClr val="C0C0C0"/>
              </a:gs>
              <a:gs pos="100000">
                <a:srgbClr val="808080"/>
              </a:gs>
            </a:gsLst>
            <a:lin ang="0" scaled="1"/>
          </a:gra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柱形 52248">
            <a:extLst>
              <a:ext uri="{FF2B5EF4-FFF2-40B4-BE49-F238E27FC236}">
                <a16:creationId xmlns:a16="http://schemas.microsoft.com/office/drawing/2014/main" id="{D3E0DB26-0B84-DA9E-CCDC-AE324E036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810" y="2013109"/>
            <a:ext cx="469900" cy="1098550"/>
          </a:xfrm>
          <a:prstGeom prst="can">
            <a:avLst>
              <a:gd name="adj" fmla="val 41085"/>
            </a:avLst>
          </a:prstGeom>
          <a:gradFill rotWithShape="1">
            <a:gsLst>
              <a:gs pos="0">
                <a:srgbClr val="B2B2B2"/>
              </a:gs>
              <a:gs pos="50000">
                <a:srgbClr val="E6E6E6"/>
              </a:gs>
              <a:gs pos="100000">
                <a:srgbClr val="B2B2B2"/>
              </a:gs>
            </a:gsLst>
            <a:lin ang="0" scaled="1"/>
          </a:gradFill>
          <a:ln w="9525">
            <a:solidFill>
              <a:srgbClr val="B2B2B2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20574E9-8AE9-02ED-5DEA-0CDA500A5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38466"/>
              </p:ext>
            </p:extLst>
          </p:nvPr>
        </p:nvGraphicFramePr>
        <p:xfrm>
          <a:off x="826604" y="3350325"/>
          <a:ext cx="3526107" cy="1828800"/>
        </p:xfrm>
        <a:graphic>
          <a:graphicData uri="http://schemas.openxmlformats.org/drawingml/2006/table">
            <a:tbl>
              <a:tblPr/>
              <a:tblGrid>
                <a:gridCol w="81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70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400" b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质量 </a:t>
                      </a: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/g</a:t>
                      </a:r>
                      <a:endParaRPr lang="zh-CN" altLang="en-US" sz="2400" b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体积 </a:t>
                      </a: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/cm</a:t>
                      </a:r>
                      <a:r>
                        <a:rPr lang="en-US" altLang="zh-CN" sz="2400" b="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0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铁块 </a:t>
                      </a:r>
                    </a:p>
                  </a:txBody>
                  <a:tcPr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79</a:t>
                      </a:r>
                      <a:endParaRPr lang="zh-CN" altLang="en-US" sz="2400" b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70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铜块 </a:t>
                      </a:r>
                    </a:p>
                  </a:txBody>
                  <a:tcPr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89</a:t>
                      </a:r>
                      <a:endParaRPr lang="zh-CN" altLang="en-US" sz="2400" b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70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铝块 </a:t>
                      </a:r>
                    </a:p>
                  </a:txBody>
                  <a:tcPr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27</a:t>
                      </a:r>
                      <a:endParaRPr lang="zh-CN" altLang="en-US" sz="2400" b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89D3789C-43E0-6A00-04D2-B94C95CCE9F2}"/>
              </a:ext>
            </a:extLst>
          </p:cNvPr>
          <p:cNvSpPr txBox="1"/>
          <p:nvPr/>
        </p:nvSpPr>
        <p:spPr>
          <a:xfrm>
            <a:off x="776399" y="5453246"/>
            <a:ext cx="3526107" cy="10556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实验结论：体积相同的不同物质</a:t>
            </a: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质量不同</a:t>
            </a: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。</a:t>
            </a:r>
            <a:endParaRPr lang="zh-CN" altLang="en-US" sz="2800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65587">
            <a:extLst>
              <a:ext uri="{FF2B5EF4-FFF2-40B4-BE49-F238E27FC236}">
                <a16:creationId xmlns:a16="http://schemas.microsoft.com/office/drawing/2014/main" id="{25A5015D-BD56-50B0-2B5C-D4C3C5FA3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03" y="1338643"/>
            <a:ext cx="6352702" cy="5817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用天平比较质量相同的不同物质的体积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76FA3C-F3DE-5254-22D5-7FCE83CCB76C}"/>
              </a:ext>
            </a:extLst>
          </p:cNvPr>
          <p:cNvSpPr txBox="1"/>
          <p:nvPr/>
        </p:nvSpPr>
        <p:spPr>
          <a:xfrm>
            <a:off x="6648359" y="5437166"/>
            <a:ext cx="4019641" cy="10556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noProof="1">
                <a:latin typeface="Times New Roman" panose="02020603050405020304" pitchFamily="18" charset="0"/>
                <a:ea typeface="楷体" panose="02010609060101010101" pitchFamily="49" charset="-122"/>
              </a:rPr>
              <a:t>实验结论：质量相同的不同物质</a:t>
            </a:r>
            <a:r>
              <a:rPr lang="zh-CN" altLang="en-US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体积不同</a:t>
            </a:r>
            <a:r>
              <a:rPr lang="zh-CN" altLang="en-US" noProof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en-US" altLang="zh-CN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251E3E-B65B-546D-5568-89BC1BD3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911" y="2255008"/>
            <a:ext cx="3408843" cy="2525830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DEA64E-E44B-3197-0C64-08F88D6A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754" y="2204606"/>
            <a:ext cx="3322016" cy="255158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CB6EA04-CC93-4596-964C-DBE817687DE0}"/>
              </a:ext>
            </a:extLst>
          </p:cNvPr>
          <p:cNvSpPr txBox="1"/>
          <p:nvPr/>
        </p:nvSpPr>
        <p:spPr>
          <a:xfrm>
            <a:off x="112082" y="144527"/>
            <a:ext cx="292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考点</a:t>
            </a:r>
            <a:r>
              <a:rPr lang="en-US" altLang="zh-CN" sz="2800"/>
              <a:t>3</a:t>
            </a:r>
            <a:r>
              <a:rPr lang="zh-CN" altLang="en-US" sz="2800"/>
              <a:t>、密度</a:t>
            </a:r>
          </a:p>
        </p:txBody>
      </p:sp>
    </p:spTree>
    <p:extLst>
      <p:ext uri="{BB962C8B-B14F-4D97-AF65-F5344CB8AC3E}">
        <p14:creationId xmlns:p14="http://schemas.microsoft.com/office/powerpoint/2010/main" val="1823719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BC440E7-0171-FCC0-DF4F-F229FD9E2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096344"/>
              </p:ext>
            </p:extLst>
          </p:nvPr>
        </p:nvGraphicFramePr>
        <p:xfrm>
          <a:off x="725152" y="1466248"/>
          <a:ext cx="4861409" cy="3040380"/>
        </p:xfrm>
        <a:graphic>
          <a:graphicData uri="http://schemas.openxmlformats.org/drawingml/2006/table">
            <a:tbl>
              <a:tblPr/>
              <a:tblGrid>
                <a:gridCol w="1304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874">
                  <a:extLst>
                    <a:ext uri="{9D8B030D-6E8A-4147-A177-3AD203B41FA5}">
                      <a16:colId xmlns:a16="http://schemas.microsoft.com/office/drawing/2014/main" val="81009688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2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 g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sz="2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 cm</a:t>
                      </a:r>
                      <a:r>
                        <a:rPr lang="en-US" altLang="zh-CN" sz="2400" b="1" baseline="3000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2400" b="1">
                        <a:solidFill>
                          <a:srgbClr val="0066CC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m</a:t>
                      </a: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/</a:t>
                      </a:r>
                      <a:r>
                        <a:rPr kumimoji="0" lang="en-US" altLang="zh-CN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V</a:t>
                      </a:r>
                      <a:endParaRPr kumimoji="0" lang="zh-CN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铁块</a:t>
                      </a:r>
                      <a:r>
                        <a:rPr lang="en-US" altLang="zh-CN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400" b="1">
                        <a:solidFill>
                          <a:srgbClr val="0066CC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铁块</a:t>
                      </a:r>
                      <a:r>
                        <a:rPr lang="en-US" altLang="zh-CN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 b="1">
                        <a:solidFill>
                          <a:srgbClr val="0066CC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铁块</a:t>
                      </a:r>
                      <a:r>
                        <a:rPr lang="en-US" altLang="zh-CN" sz="2400" b="1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400" b="1">
                        <a:solidFill>
                          <a:srgbClr val="0066CC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铝块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铝块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铝块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:a16="http://schemas.microsoft.com/office/drawing/2014/main" id="{DC1DD046-961D-3E8F-FE87-5E4235E94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6" y="763301"/>
            <a:ext cx="5095875" cy="3971925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9BFD763C-3C67-AAAD-5A26-C0B2023BF9BA}"/>
              </a:ext>
            </a:extLst>
          </p:cNvPr>
          <p:cNvSpPr/>
          <p:nvPr/>
        </p:nvSpPr>
        <p:spPr>
          <a:xfrm>
            <a:off x="8422640" y="2195544"/>
            <a:ext cx="121920" cy="152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B8742F8-24CD-B1F7-3DC0-40946FA76337}"/>
              </a:ext>
            </a:extLst>
          </p:cNvPr>
          <p:cNvSpPr/>
          <p:nvPr/>
        </p:nvSpPr>
        <p:spPr>
          <a:xfrm>
            <a:off x="7660640" y="3333464"/>
            <a:ext cx="121920" cy="152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848BBE5-77F5-5CF9-ED37-73A1EAB04809}"/>
              </a:ext>
            </a:extLst>
          </p:cNvPr>
          <p:cNvSpPr/>
          <p:nvPr/>
        </p:nvSpPr>
        <p:spPr>
          <a:xfrm>
            <a:off x="9194800" y="1032542"/>
            <a:ext cx="121920" cy="152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AC39E2E-B200-0EA2-CE65-46E8EB568BD8}"/>
              </a:ext>
            </a:extLst>
          </p:cNvPr>
          <p:cNvCxnSpPr/>
          <p:nvPr/>
        </p:nvCxnSpPr>
        <p:spPr>
          <a:xfrm flipV="1">
            <a:off x="6998801" y="791083"/>
            <a:ext cx="2489200" cy="36877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EFB6435E-529F-0699-1F9F-8640CB728DD6}"/>
              </a:ext>
            </a:extLst>
          </p:cNvPr>
          <p:cNvSpPr/>
          <p:nvPr/>
        </p:nvSpPr>
        <p:spPr>
          <a:xfrm>
            <a:off x="7660640" y="4044664"/>
            <a:ext cx="12192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B178FD2-7C58-A5FE-0BB3-C6E6C27771D8}"/>
              </a:ext>
            </a:extLst>
          </p:cNvPr>
          <p:cNvSpPr/>
          <p:nvPr/>
        </p:nvSpPr>
        <p:spPr>
          <a:xfrm>
            <a:off x="8422640" y="3703987"/>
            <a:ext cx="12192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034B8C4-8DD2-DA39-70E1-15E1C36410C0}"/>
              </a:ext>
            </a:extLst>
          </p:cNvPr>
          <p:cNvSpPr/>
          <p:nvPr/>
        </p:nvSpPr>
        <p:spPr>
          <a:xfrm>
            <a:off x="9194800" y="3257264"/>
            <a:ext cx="12192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9703517E-08F4-4BA7-C4A2-B25F7A4439F0}"/>
              </a:ext>
            </a:extLst>
          </p:cNvPr>
          <p:cNvCxnSpPr/>
          <p:nvPr/>
        </p:nvCxnSpPr>
        <p:spPr>
          <a:xfrm flipV="1">
            <a:off x="7035800" y="2749263"/>
            <a:ext cx="3337560" cy="175736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40A5B65C-8BB0-48C6-A79D-349F67CADA65}"/>
              </a:ext>
            </a:extLst>
          </p:cNvPr>
          <p:cNvSpPr txBox="1"/>
          <p:nvPr/>
        </p:nvSpPr>
        <p:spPr>
          <a:xfrm>
            <a:off x="468925" y="6703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探究同种物质的质量和体积的关系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8" name="直接连接符 70715">
            <a:extLst>
              <a:ext uri="{FF2B5EF4-FFF2-40B4-BE49-F238E27FC236}">
                <a16:creationId xmlns:a16="http://schemas.microsoft.com/office/drawing/2014/main" id="{4DE9DA73-7EF6-1A70-D460-1E1EAAE179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08002" y="7447864"/>
            <a:ext cx="0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DEDC583-E49F-B78B-B231-F8859382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466" y="5051936"/>
            <a:ext cx="10652919" cy="5653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同种物质的质量与体积成正，即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比值是一定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的。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280BB29-56FA-6493-11DA-E0ABE426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39" y="5811090"/>
            <a:ext cx="9950281" cy="5653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物质不同，它们的质量与体积的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比值也不同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161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D8D25D-5E7C-3926-7E0E-95F34665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39" y="149175"/>
            <a:ext cx="1834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、密度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005683-7586-E65E-0E5A-9BC2AD4E7931}"/>
              </a:ext>
            </a:extLst>
          </p:cNvPr>
          <p:cNvSpPr txBox="1"/>
          <p:nvPr/>
        </p:nvSpPr>
        <p:spPr>
          <a:xfrm>
            <a:off x="1089154" y="730427"/>
            <a:ext cx="6659949" cy="128009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同种物质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的质量跟体积的比值是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相同的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不同物质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的质量跟体积的比值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一般不同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046534-FE8E-929F-161C-1226A25272AF}"/>
              </a:ext>
            </a:extLst>
          </p:cNvPr>
          <p:cNvSpPr txBox="1"/>
          <p:nvPr/>
        </p:nvSpPr>
        <p:spPr>
          <a:xfrm>
            <a:off x="1091088" y="2125831"/>
            <a:ext cx="10422193" cy="63376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某种物质组成的物体的质量与它体积之比叫做这种物质的密度。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4DBCFB-BDD5-F0E8-7B56-0F775BB3CA45}"/>
              </a:ext>
            </a:extLst>
          </p:cNvPr>
          <p:cNvSpPr txBox="1"/>
          <p:nvPr/>
        </p:nvSpPr>
        <p:spPr>
          <a:xfrm>
            <a:off x="8511249" y="889810"/>
            <a:ext cx="2993475" cy="93102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比值反映了物质的一种特性</a:t>
            </a:r>
          </a:p>
        </p:txBody>
      </p:sp>
      <p:sp>
        <p:nvSpPr>
          <p:cNvPr id="6" name="右箭头 9">
            <a:extLst>
              <a:ext uri="{FF2B5EF4-FFF2-40B4-BE49-F238E27FC236}">
                <a16:creationId xmlns:a16="http://schemas.microsoft.com/office/drawing/2014/main" id="{4ADD0CF6-6BB1-A0A1-B3EF-018463057170}"/>
              </a:ext>
            </a:extLst>
          </p:cNvPr>
          <p:cNvSpPr/>
          <p:nvPr/>
        </p:nvSpPr>
        <p:spPr>
          <a:xfrm>
            <a:off x="7762025" y="1191015"/>
            <a:ext cx="749224" cy="328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28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C1111A-A607-2B5E-7B1F-6C41F9B6498F}"/>
              </a:ext>
            </a:extLst>
          </p:cNvPr>
          <p:cNvSpPr txBox="1"/>
          <p:nvPr/>
        </p:nvSpPr>
        <p:spPr>
          <a:xfrm>
            <a:off x="3317847" y="2928549"/>
            <a:ext cx="6619441" cy="553165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表示密度，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表示质量，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表示体积，那么有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对象 8">
            <a:hlinkClick r:id="" action="ppaction://ole?verb=0"/>
            <a:extLst>
              <a:ext uri="{FF2B5EF4-FFF2-40B4-BE49-F238E27FC236}">
                <a16:creationId xmlns:a16="http://schemas.microsoft.com/office/drawing/2014/main" id="{BD8ACDE6-DF51-B9E7-E518-BCEC1BFBD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640817"/>
              </p:ext>
            </p:extLst>
          </p:nvPr>
        </p:nvGraphicFramePr>
        <p:xfrm>
          <a:off x="2096975" y="2874904"/>
          <a:ext cx="826770" cy="732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44240" imgH="393480" progId="">
                  <p:embed/>
                </p:oleObj>
              </mc:Choice>
              <mc:Fallback>
                <p:oleObj r:id="rId2" imgW="444240" imgH="39348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96975" y="2874904"/>
                        <a:ext cx="826770" cy="7324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0D99D4B4-A5D2-2FCF-32D7-65E1F426F57C}"/>
              </a:ext>
            </a:extLst>
          </p:cNvPr>
          <p:cNvSpPr txBox="1"/>
          <p:nvPr/>
        </p:nvSpPr>
        <p:spPr>
          <a:xfrm>
            <a:off x="679366" y="2232932"/>
            <a:ext cx="104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定义：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526C4B-64E7-DA4C-9BEF-888E4F3047F1}"/>
              </a:ext>
            </a:extLst>
          </p:cNvPr>
          <p:cNvSpPr txBox="1"/>
          <p:nvPr/>
        </p:nvSpPr>
        <p:spPr>
          <a:xfrm>
            <a:off x="688839" y="2978563"/>
            <a:ext cx="101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公式：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CC97674-56DD-DDAC-908A-1B3B35941F94}"/>
              </a:ext>
            </a:extLst>
          </p:cNvPr>
          <p:cNvSpPr txBox="1"/>
          <p:nvPr/>
        </p:nvSpPr>
        <p:spPr>
          <a:xfrm>
            <a:off x="688839" y="3627001"/>
            <a:ext cx="101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单位：</a:t>
            </a:r>
          </a:p>
        </p:txBody>
      </p:sp>
      <p:graphicFrame>
        <p:nvGraphicFramePr>
          <p:cNvPr id="13" name="对象 12">
            <a:hlinkClick r:id="" action="ppaction://ole?verb=0"/>
            <a:extLst>
              <a:ext uri="{FF2B5EF4-FFF2-40B4-BE49-F238E27FC236}">
                <a16:creationId xmlns:a16="http://schemas.microsoft.com/office/drawing/2014/main" id="{245E1329-B447-A21F-E6D8-6B96256CEA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021474"/>
              </p:ext>
            </p:extLst>
          </p:nvPr>
        </p:nvGraphicFramePr>
        <p:xfrm>
          <a:off x="4119623" y="5061062"/>
          <a:ext cx="1069658" cy="849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95000" imgH="393480" progId="">
                  <p:embed/>
                </p:oleObj>
              </mc:Choice>
              <mc:Fallback>
                <p:oleObj r:id="rId4" imgW="495000" imgH="39348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19623" y="5061062"/>
                        <a:ext cx="1069658" cy="849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  <a:extLst>
              <a:ext uri="{FF2B5EF4-FFF2-40B4-BE49-F238E27FC236}">
                <a16:creationId xmlns:a16="http://schemas.microsoft.com/office/drawing/2014/main" id="{07156A05-C108-A27A-FD2B-19540AB00F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3644"/>
              </p:ext>
            </p:extLst>
          </p:nvPr>
        </p:nvGraphicFramePr>
        <p:xfrm>
          <a:off x="5335490" y="5040345"/>
          <a:ext cx="1293019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609480" imgH="419040" progId="">
                  <p:embed/>
                </p:oleObj>
              </mc:Choice>
              <mc:Fallback>
                <p:oleObj r:id="rId6" imgW="609480" imgH="41904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335490" y="5040345"/>
                        <a:ext cx="1293019" cy="890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4505D410-2462-5FD0-30B0-A4DCEE42D3F4}"/>
              </a:ext>
            </a:extLst>
          </p:cNvPr>
          <p:cNvSpPr txBox="1"/>
          <p:nvPr/>
        </p:nvSpPr>
        <p:spPr>
          <a:xfrm>
            <a:off x="3311903" y="5265849"/>
            <a:ext cx="967252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1g/m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F9EF01-C58A-867A-5506-DF4248743592}"/>
              </a:ext>
            </a:extLst>
          </p:cNvPr>
          <p:cNvSpPr txBox="1"/>
          <p:nvPr/>
        </p:nvSpPr>
        <p:spPr>
          <a:xfrm>
            <a:off x="7942958" y="5266802"/>
            <a:ext cx="907941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1A93B3-4A04-7B5D-1670-64E0C9280BE5}"/>
              </a:ext>
            </a:extLst>
          </p:cNvPr>
          <p:cNvSpPr txBox="1"/>
          <p:nvPr/>
        </p:nvSpPr>
        <p:spPr>
          <a:xfrm>
            <a:off x="6910448" y="5266802"/>
            <a:ext cx="129444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=____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00E5CE-B05C-9FA9-AC0F-C0242F83EF82}"/>
              </a:ext>
            </a:extLst>
          </p:cNvPr>
          <p:cNvSpPr txBox="1"/>
          <p:nvPr/>
        </p:nvSpPr>
        <p:spPr>
          <a:xfrm>
            <a:off x="7256682" y="5266326"/>
            <a:ext cx="601980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DB36D66-D661-519C-3A08-1D29BF158E08}"/>
              </a:ext>
            </a:extLst>
          </p:cNvPr>
          <p:cNvSpPr txBox="1"/>
          <p:nvPr/>
        </p:nvSpPr>
        <p:spPr>
          <a:xfrm>
            <a:off x="1926930" y="4346212"/>
            <a:ext cx="7697152" cy="483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常用单位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g/cm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或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 ·cm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-3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读作：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克每立方厘米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4FECD24-7EAB-BFE5-D22E-34864C55EE99}"/>
              </a:ext>
            </a:extLst>
          </p:cNvPr>
          <p:cNvSpPr txBox="1"/>
          <p:nvPr/>
        </p:nvSpPr>
        <p:spPr>
          <a:xfrm>
            <a:off x="1926929" y="3618978"/>
            <a:ext cx="7588568" cy="483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基本单位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或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kg ·m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-3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读作：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千克每立方米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35730E9-4EDE-4E22-5600-B7E04CE87985}"/>
              </a:ext>
            </a:extLst>
          </p:cNvPr>
          <p:cNvSpPr txBox="1"/>
          <p:nvPr/>
        </p:nvSpPr>
        <p:spPr>
          <a:xfrm>
            <a:off x="550606" y="5910692"/>
            <a:ext cx="209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物理意义：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3C4A7F-EBA7-45B1-4503-983412F26110}"/>
              </a:ext>
            </a:extLst>
          </p:cNvPr>
          <p:cNvSpPr txBox="1"/>
          <p:nvPr/>
        </p:nvSpPr>
        <p:spPr>
          <a:xfrm>
            <a:off x="2266579" y="5935483"/>
            <a:ext cx="6584320" cy="50013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密度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在数值上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等于物体单位体积的质量。</a:t>
            </a:r>
          </a:p>
        </p:txBody>
      </p:sp>
    </p:spTree>
    <p:extLst>
      <p:ext uri="{BB962C8B-B14F-4D97-AF65-F5344CB8AC3E}">
        <p14:creationId xmlns:p14="http://schemas.microsoft.com/office/powerpoint/2010/main" val="2727097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  <p:cond evt="onBegin" delay="0">
                          <p:tn val="76"/>
                        </p:cond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  <p:cond evt="onBegin" delay="0">
                          <p:tn val="86"/>
                        </p:cond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2E50330-10DA-29F7-983E-2ADDFB97112C}"/>
              </a:ext>
            </a:extLst>
          </p:cNvPr>
          <p:cNvGrpSpPr/>
          <p:nvPr/>
        </p:nvGrpSpPr>
        <p:grpSpPr>
          <a:xfrm>
            <a:off x="2152247" y="2607208"/>
            <a:ext cx="2899172" cy="1839516"/>
            <a:chOff x="3325" y="862"/>
            <a:chExt cx="2435" cy="154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1F1DE59-5438-BB21-E80B-489E7247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5" y="862"/>
              <a:ext cx="2435" cy="1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C46E65C-ABAA-860D-220D-1015308B0410}"/>
                </a:ext>
              </a:extLst>
            </p:cNvPr>
            <p:cNvSpPr txBox="1"/>
            <p:nvPr/>
          </p:nvSpPr>
          <p:spPr>
            <a:xfrm>
              <a:off x="4738" y="1219"/>
              <a:ext cx="72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铁锤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D265267-D9AB-C47D-E4B8-DFA12C476E72}"/>
              </a:ext>
            </a:extLst>
          </p:cNvPr>
          <p:cNvGrpSpPr/>
          <p:nvPr/>
        </p:nvGrpSpPr>
        <p:grpSpPr>
          <a:xfrm>
            <a:off x="5665307" y="2715253"/>
            <a:ext cx="1909763" cy="1465660"/>
            <a:chOff x="4156" y="2471"/>
            <a:chExt cx="1604" cy="1231"/>
          </a:xfrm>
        </p:grpSpPr>
        <p:pic>
          <p:nvPicPr>
            <p:cNvPr id="6" name="图片 5" descr="get?name=T17tAsBvds1RCvBVdK">
              <a:hlinkClick r:id="rId3"/>
              <a:extLst>
                <a:ext uri="{FF2B5EF4-FFF2-40B4-BE49-F238E27FC236}">
                  <a16:creationId xmlns:a16="http://schemas.microsoft.com/office/drawing/2014/main" id="{4AD241AB-1528-E364-77B3-D902B86E8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" y="2532"/>
              <a:ext cx="1560" cy="11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13E3398-3693-019A-CF20-DEA0FA03D955}"/>
                </a:ext>
              </a:extLst>
            </p:cNvPr>
            <p:cNvSpPr txBox="1"/>
            <p:nvPr/>
          </p:nvSpPr>
          <p:spPr>
            <a:xfrm>
              <a:off x="4156" y="2471"/>
              <a:ext cx="77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铁钉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41B44AFE-5A2D-6919-3FF2-87EF656DB260}"/>
              </a:ext>
            </a:extLst>
          </p:cNvPr>
          <p:cNvSpPr txBox="1"/>
          <p:nvPr/>
        </p:nvSpPr>
        <p:spPr>
          <a:xfrm>
            <a:off x="1878624" y="4558583"/>
            <a:ext cx="9262344" cy="105387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铁钉、铁锤都是由 </a:t>
            </a:r>
            <a:r>
              <a:rPr lang="zh-CN" alt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————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制成的，</a:t>
            </a:r>
          </a:p>
          <a:p>
            <a:pPr>
              <a:lnSpc>
                <a:spcPct val="12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玻璃杯由</a:t>
            </a:r>
            <a:r>
              <a:rPr lang="zh-CN" alt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————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制成，桌子、椅子由</a:t>
            </a:r>
            <a:r>
              <a:rPr lang="zh-CN" alt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————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等材料制成。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4300F1-BAB8-7419-271E-EECE39F6EA37}"/>
              </a:ext>
            </a:extLst>
          </p:cNvPr>
          <p:cNvSpPr txBox="1"/>
          <p:nvPr/>
        </p:nvSpPr>
        <p:spPr>
          <a:xfrm>
            <a:off x="5339855" y="4456738"/>
            <a:ext cx="499176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铁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98558F-ABCB-515A-46BF-9CE7176BFAE4}"/>
              </a:ext>
            </a:extLst>
          </p:cNvPr>
          <p:cNvSpPr txBox="1"/>
          <p:nvPr/>
        </p:nvSpPr>
        <p:spPr>
          <a:xfrm>
            <a:off x="3318634" y="4972566"/>
            <a:ext cx="1203253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玻璃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FD99C1-F69C-FA3B-9B6D-E026E0A7031A}"/>
              </a:ext>
            </a:extLst>
          </p:cNvPr>
          <p:cNvSpPr txBox="1"/>
          <p:nvPr/>
        </p:nvSpPr>
        <p:spPr>
          <a:xfrm>
            <a:off x="7718160" y="4968895"/>
            <a:ext cx="1203253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木材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312D2D97-275F-9D1D-BD5B-1110341E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513" y="1965815"/>
            <a:ext cx="6840760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我们把物体所含物质的多少称为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质量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55FAE7-AD01-5697-BEE1-BC0DE06E3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475" y="1569362"/>
            <a:ext cx="342035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）、质量的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42A8D7-2CD4-4BC0-BF8B-809C48379750}"/>
              </a:ext>
            </a:extLst>
          </p:cNvPr>
          <p:cNvSpPr txBox="1"/>
          <p:nvPr/>
        </p:nvSpPr>
        <p:spPr>
          <a:xfrm>
            <a:off x="198772" y="250740"/>
            <a:ext cx="311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考点</a:t>
            </a:r>
            <a:r>
              <a:rPr lang="en-US" altLang="zh-CN" sz="2800"/>
              <a:t>1  </a:t>
            </a:r>
            <a:r>
              <a:rPr lang="zh-CN" altLang="en-US" sz="2800"/>
              <a:t>质量及测量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BE6E647-E5C1-4D16-88A4-5716BFB76216}"/>
              </a:ext>
            </a:extLst>
          </p:cNvPr>
          <p:cNvSpPr txBox="1"/>
          <p:nvPr/>
        </p:nvSpPr>
        <p:spPr>
          <a:xfrm>
            <a:off x="563549" y="934283"/>
            <a:ext cx="178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</a:t>
            </a:r>
            <a:r>
              <a:rPr lang="zh-CN" altLang="en-US" sz="2800"/>
              <a:t>、质量</a:t>
            </a:r>
          </a:p>
        </p:txBody>
      </p:sp>
    </p:spTree>
    <p:extLst>
      <p:ext uri="{BB962C8B-B14F-4D97-AF65-F5344CB8AC3E}">
        <p14:creationId xmlns:p14="http://schemas.microsoft.com/office/powerpoint/2010/main" val="4248365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9FB7D6E-5E8A-70E0-A10B-A95BC7807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45474"/>
              </p:ext>
            </p:extLst>
          </p:nvPr>
        </p:nvGraphicFramePr>
        <p:xfrm>
          <a:off x="811689" y="775058"/>
          <a:ext cx="10181430" cy="356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2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1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10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固体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kg/m</a:t>
                      </a:r>
                      <a:r>
                        <a:rPr lang="en-US" altLang="zh-CN" sz="2000" baseline="30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液体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kg/m</a:t>
                      </a:r>
                      <a:r>
                        <a:rPr lang="en-US" altLang="zh-CN" sz="2000" baseline="30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气体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kg/m</a:t>
                      </a:r>
                      <a:r>
                        <a:rPr lang="en-US" altLang="zh-CN" sz="2000" baseline="30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19.3×10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水银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13.6×10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二氧化碳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10.5×10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硫酸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1.8×10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8.9×10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海水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1.03×10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空气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钢、铁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7.9×10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纯水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1.0×10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一氧化碳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2.7×10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植物油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0.9×10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冰（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℃）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0.9×10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煤油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92150" lvl="1" indent="-347345">
                        <a:buClr>
                          <a:schemeClr val="accent2"/>
                        </a:buClr>
                        <a:defRPr sz="2200" kern="1200"/>
                      </a:lvl2pPr>
                      <a:lvl3pPr marL="987425" lvl="2" indent="-293370">
                        <a:buClr>
                          <a:schemeClr val="accent1"/>
                        </a:buClr>
                        <a:defRPr sz="2100" kern="1200"/>
                      </a:lvl3pPr>
                      <a:lvl4pPr marL="1281430" lvl="3" indent="-292100">
                        <a:buClr>
                          <a:schemeClr val="tx2"/>
                        </a:buClr>
                        <a:defRPr sz="1800" kern="1200"/>
                      </a:lvl4pPr>
                      <a:lvl5pPr marL="1598930" lvl="4" indent="-316230">
                        <a:buClr>
                          <a:schemeClr val="folHlink"/>
                        </a:buClr>
                        <a:defRPr sz="1800" kern="1200"/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0.8×10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61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0.9×10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酒精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0.8×10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61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干松木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0.5×10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汽油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0.71×10</a:t>
                      </a:r>
                      <a:r>
                        <a:rPr lang="en-US" altLang="zh-CN" sz="20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lang="zh-CN" altLang="en-US" sz="2000" baseline="30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00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48F481AE-61A4-93DC-2B33-66E38DD8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9" y="4341218"/>
            <a:ext cx="10901104" cy="23460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一般：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ρ</a:t>
            </a:r>
            <a:r>
              <a:rPr lang="zh-CN" altLang="en-US" sz="20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固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＞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宋体" panose="02010600030101010101" pitchFamily="2" charset="-122"/>
              </a:rPr>
              <a:t>ρ</a:t>
            </a:r>
            <a:r>
              <a:rPr lang="zh-CN" altLang="en-US" sz="20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液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＞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宋体" panose="02010600030101010101" pitchFamily="2" charset="-122"/>
              </a:rPr>
              <a:t>ρ</a:t>
            </a:r>
            <a:r>
              <a:rPr lang="zh-CN" altLang="en-US" sz="20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气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；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2.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一些物质密度相同：如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冰和蜡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酒精和煤油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3.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同种物质物态不同密度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可能不同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：如冰和水；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4.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固体和液体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密度用国际单位，数值都表示为“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×10</a:t>
            </a:r>
            <a:r>
              <a:rPr lang="en-US" altLang="zh-CN" sz="20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”的形式，如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宋体" panose="02010600030101010101" pitchFamily="2" charset="-122"/>
              </a:rPr>
              <a:t>ρ</a:t>
            </a:r>
            <a:r>
              <a:rPr lang="zh-CN" altLang="en-US" sz="20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水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=1.0×10</a:t>
            </a:r>
            <a:r>
              <a:rPr lang="en-US" altLang="zh-CN" sz="20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kg/m</a:t>
            </a:r>
            <a:r>
              <a:rPr lang="en-US" altLang="zh-CN" sz="20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气体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密度用国际单位，数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值没有“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×10</a:t>
            </a:r>
            <a:r>
              <a:rPr lang="en-US" altLang="zh-CN" sz="2000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”，如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宋体" panose="02010600030101010101" pitchFamily="2" charset="-122"/>
              </a:rPr>
              <a:t>ρ</a:t>
            </a:r>
            <a:r>
              <a:rPr lang="zh-CN" altLang="en-US" sz="20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空气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=1.29 kg/m</a:t>
            </a:r>
            <a:r>
              <a:rPr lang="en-US" altLang="zh-CN" sz="20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FA6243-873E-C662-3031-450C9AF37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55" y="170691"/>
            <a:ext cx="4602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、密度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表规律总结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115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C7BF706-B649-D0A5-DF03-3C8D3EB1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3" y="198336"/>
            <a:ext cx="4602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、密度概念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的理解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6E6B87-F2AB-53B5-B9CC-3C4AB17A1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22" y="3244654"/>
            <a:ext cx="9370243" cy="28917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同种物质的密度相同，不同种物质密度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一般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是不同的。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（个别特殊物质密度相同，如冰和蜡、煤油和酒精。）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密度是物质本身的一种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特性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它跟质量、体积、形状、位置等因素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无关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，但密度跟物质的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种类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状态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温度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有关。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42A723-2035-F11A-AD36-CA5D7E349D0A}"/>
              </a:ext>
            </a:extLst>
          </p:cNvPr>
          <p:cNvSpPr txBox="1"/>
          <p:nvPr/>
        </p:nvSpPr>
        <p:spPr>
          <a:xfrm>
            <a:off x="282203" y="721556"/>
            <a:ext cx="11643836" cy="2198679"/>
          </a:xfrm>
          <a:prstGeom prst="rect">
            <a:avLst/>
          </a:prstGeom>
          <a:ln w="57150" cmpd="tri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温度能够改变物质的密度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在我们常见的物质中，气体的热胀冷缩最为显著，它的密度受温度的影响也最大。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一般固体、液体的热胀冷缩不像气体那么明显，因而密度受温度的影响比较小。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所以我们说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物质的密度是个定值是有条件的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4139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CA572B1F-A98A-3DE3-85C4-E0EA555DDA6B}"/>
              </a:ext>
            </a:extLst>
          </p:cNvPr>
          <p:cNvSpPr txBox="1"/>
          <p:nvPr/>
        </p:nvSpPr>
        <p:spPr>
          <a:xfrm>
            <a:off x="256788" y="340773"/>
            <a:ext cx="3377089" cy="437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、密度在生活中的应用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129A92-6607-A098-2803-B1B1A9CE8C66}"/>
              </a:ext>
            </a:extLst>
          </p:cNvPr>
          <p:cNvSpPr txBox="1"/>
          <p:nvPr/>
        </p:nvSpPr>
        <p:spPr>
          <a:xfrm>
            <a:off x="1085838" y="1026241"/>
            <a:ext cx="2421732" cy="461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密度与物质鉴别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56A2488-22B1-E65E-4985-5DB2BD429797}"/>
              </a:ext>
            </a:extLst>
          </p:cNvPr>
          <p:cNvSpPr txBox="1"/>
          <p:nvPr/>
        </p:nvSpPr>
        <p:spPr>
          <a:xfrm>
            <a:off x="150189" y="1511233"/>
            <a:ext cx="4067850" cy="11772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密度是物质的一种特性，人们可以根据密度来鉴别不同的物质。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C8D93-2E08-EE94-E15E-FE31D0A9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34" y="4730198"/>
            <a:ext cx="3070443" cy="1536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8E634-17AC-B393-E2BE-3F0A0FEE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5" y="2824461"/>
            <a:ext cx="3070443" cy="1536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EA3EF33-6B8C-681C-D081-154B32A1C4BA}"/>
              </a:ext>
            </a:extLst>
          </p:cNvPr>
          <p:cNvSpPr txBox="1"/>
          <p:nvPr/>
        </p:nvSpPr>
        <p:spPr>
          <a:xfrm>
            <a:off x="4677157" y="1072229"/>
            <a:ext cx="28346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商业中鉴别牛奶、酒等的浓度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DE08999F-5EB3-B4C2-162A-D3861360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46" y="2688478"/>
            <a:ext cx="3185708" cy="174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BDB66D-A5D3-E12C-7B7A-3A9C61E61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146" y="4619728"/>
            <a:ext cx="3185709" cy="1757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C8AC61C-D570-E573-934F-1CB98A7DB738}"/>
              </a:ext>
            </a:extLst>
          </p:cNvPr>
          <p:cNvSpPr txBox="1"/>
          <p:nvPr/>
        </p:nvSpPr>
        <p:spPr>
          <a:xfrm>
            <a:off x="8816536" y="1154465"/>
            <a:ext cx="2982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农业生产中配制盐水选种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3" name="Picture 2">
            <a:hlinkClick r:id="rId6" action="ppaction://hlinkfile"/>
            <a:extLst>
              <a:ext uri="{FF2B5EF4-FFF2-40B4-BE49-F238E27FC236}">
                <a16:creationId xmlns:a16="http://schemas.microsoft.com/office/drawing/2014/main" id="{D88936CE-C03B-E26B-15E5-46138A7F6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150" y="2607733"/>
            <a:ext cx="4067850" cy="3771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09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3A7D6D89-323F-F492-695C-F7F502B25913}"/>
              </a:ext>
            </a:extLst>
          </p:cNvPr>
          <p:cNvGrpSpPr/>
          <p:nvPr/>
        </p:nvGrpSpPr>
        <p:grpSpPr>
          <a:xfrm>
            <a:off x="546418" y="764381"/>
            <a:ext cx="10936015" cy="5049505"/>
            <a:chOff x="784225" y="460948"/>
            <a:chExt cx="8298562" cy="49376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959EEF-4CA3-A66E-6FD6-A04B708B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225" y="460948"/>
              <a:ext cx="7329170" cy="57182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根据不同需求来选择合适的材料。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59A76F-0191-5E77-2852-3DBD1D448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27" y="1306671"/>
              <a:ext cx="4419600" cy="15348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交通工具、航空器材中，常采用高强度、低密度的合金材料、玻璃钢等复合材料</a:t>
              </a: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;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3B7D19-EC5F-5CF6-9F1F-9C0E94BFF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7242" y="3668601"/>
              <a:ext cx="4611688" cy="15348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在产品包装中，常采用密度小的泡沫塑料作填充物，防震，便于运输，价格低廉。</a:t>
              </a:r>
            </a:p>
          </p:txBody>
        </p:sp>
        <p:pic>
          <p:nvPicPr>
            <p:cNvPr id="6" name="Picture 6" descr="090330289">
              <a:extLst>
                <a:ext uri="{FF2B5EF4-FFF2-40B4-BE49-F238E27FC236}">
                  <a16:creationId xmlns:a16="http://schemas.microsoft.com/office/drawing/2014/main" id="{924C5C56-2618-A726-FBCD-6250CCF2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105" y="3003475"/>
              <a:ext cx="2745582" cy="23951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Picture 8" descr="730c2de8682f2a24b80e2d03">
              <a:extLst>
                <a:ext uri="{FF2B5EF4-FFF2-40B4-BE49-F238E27FC236}">
                  <a16:creationId xmlns:a16="http://schemas.microsoft.com/office/drawing/2014/main" id="{76F212AF-B56E-D809-A92A-DC7CFACA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8952" y="1032773"/>
              <a:ext cx="3373835" cy="231969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1186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B322C7-12E6-3CA5-8F4A-2E5B08C19A82}"/>
              </a:ext>
            </a:extLst>
          </p:cNvPr>
          <p:cNvSpPr txBox="1"/>
          <p:nvPr/>
        </p:nvSpPr>
        <p:spPr>
          <a:xfrm>
            <a:off x="4808643" y="1101001"/>
            <a:ext cx="6660868" cy="287437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事实表明，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4℃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的水密度最大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。温度高于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4℃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时，随着温度的升高，密度越来越小；温度低于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4℃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时，随着温度的降低，密度越来越小。水凝固成冰时，体积变大，密度变小。人们把水的这个特性叫做水的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反常膨胀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18E421-C90C-17BB-22D2-F8F13B986209}"/>
              </a:ext>
            </a:extLst>
          </p:cNvPr>
          <p:cNvSpPr txBox="1"/>
          <p:nvPr/>
        </p:nvSpPr>
        <p:spPr>
          <a:xfrm>
            <a:off x="315264" y="282293"/>
            <a:ext cx="2746586" cy="484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、水的反常膨胀</a:t>
            </a:r>
            <a:endParaRPr lang="zh-CN" altLang="en-US" sz="27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hlinkClick r:id="rId2" action="ppaction://hlinkfile"/>
            <a:extLst>
              <a:ext uri="{FF2B5EF4-FFF2-40B4-BE49-F238E27FC236}">
                <a16:creationId xmlns:a16="http://schemas.microsoft.com/office/drawing/2014/main" id="{B774B2A2-37DA-911E-0584-B0704FE9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24" y="1103000"/>
            <a:ext cx="3204297" cy="28723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E6ACBB0-B64F-883D-5514-46A15776A942}"/>
              </a:ext>
            </a:extLst>
          </p:cNvPr>
          <p:cNvSpPr txBox="1"/>
          <p:nvPr/>
        </p:nvSpPr>
        <p:spPr>
          <a:xfrm>
            <a:off x="1556915" y="4580069"/>
            <a:ext cx="2984182" cy="179279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冰的密度比水的密度小，所以水冻成冰后体积会增大。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114E65-5A99-305E-11C6-D73CDCA9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37" y="3699642"/>
            <a:ext cx="3776939" cy="25148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52017D-A905-B794-F7FE-BF19773E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15664" y="5222580"/>
            <a:ext cx="2397688" cy="5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774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C99AABC-FF15-22E8-FAD3-DC5DA3DCBD18}"/>
              </a:ext>
            </a:extLst>
          </p:cNvPr>
          <p:cNvSpPr txBox="1"/>
          <p:nvPr/>
        </p:nvSpPr>
        <p:spPr>
          <a:xfrm>
            <a:off x="6823075" y="399796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√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8A3D0C-5A38-2765-E00D-DE672CDD6B12}"/>
              </a:ext>
            </a:extLst>
          </p:cNvPr>
          <p:cNvSpPr txBox="1"/>
          <p:nvPr/>
        </p:nvSpPr>
        <p:spPr>
          <a:xfrm>
            <a:off x="9291955" y="272097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×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021BD8-4170-F5AD-3C92-085480F64EF1}"/>
              </a:ext>
            </a:extLst>
          </p:cNvPr>
          <p:cNvSpPr txBox="1"/>
          <p:nvPr/>
        </p:nvSpPr>
        <p:spPr>
          <a:xfrm>
            <a:off x="6759575" y="203073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×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6B599B-D228-BD6B-95F9-A68DAFCA4E21}"/>
              </a:ext>
            </a:extLst>
          </p:cNvPr>
          <p:cNvSpPr txBox="1"/>
          <p:nvPr/>
        </p:nvSpPr>
        <p:spPr>
          <a:xfrm>
            <a:off x="8903970" y="329057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×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7B93CB-17E9-9A36-C0C0-2EAE0CEEBA6E}"/>
              </a:ext>
            </a:extLst>
          </p:cNvPr>
          <p:cNvSpPr txBox="1"/>
          <p:nvPr/>
        </p:nvSpPr>
        <p:spPr>
          <a:xfrm>
            <a:off x="462115" y="1234498"/>
            <a:ext cx="10009239" cy="3251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判断下列说法的正误．</a:t>
            </a: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(1)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密度的大小是由质量和体积所决定的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(2)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铜的密度比铝的密度大，表示铜的体积比铝的体积大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(3)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同种物质制成的实心物体，质量越大，则密度越大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(4)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物体所含的物质越多，质量一定越大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78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9FAB0C5-986F-FD10-2A3A-E70B625E5517}"/>
              </a:ext>
            </a:extLst>
          </p:cNvPr>
          <p:cNvGrpSpPr/>
          <p:nvPr/>
        </p:nvGrpSpPr>
        <p:grpSpPr>
          <a:xfrm>
            <a:off x="763654" y="262688"/>
            <a:ext cx="8816975" cy="3465830"/>
            <a:chOff x="257" y="1562"/>
            <a:chExt cx="13885" cy="5458"/>
          </a:xfrm>
        </p:grpSpPr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51423D43-A215-6A11-E5AF-95EA4D098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" y="1787"/>
              <a:ext cx="13885" cy="5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2.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根据密度公式               ，下列说法中正确的是（    ）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A.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物体的密度与物体的质量成正比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B.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物体的密度与物体的体积成反比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C.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物体的密度与质量成正比同时与体积成反比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D.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密度是物质的一种特性与质量、体积无关</a:t>
              </a:r>
            </a:p>
          </p:txBody>
        </p:sp>
        <p:graphicFrame>
          <p:nvGraphicFramePr>
            <p:cNvPr id="4" name="对象 2">
              <a:extLst>
                <a:ext uri="{FF2B5EF4-FFF2-40B4-BE49-F238E27FC236}">
                  <a16:creationId xmlns:a16="http://schemas.microsoft.com/office/drawing/2014/main" id="{A69AA53A-BF0E-8971-EC62-AB9A2E040E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7" y="1562"/>
            <a:ext cx="1687" cy="1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444500" imgH="393700" progId="Equation.DSMT4">
                    <p:embed/>
                  </p:oleObj>
                </mc:Choice>
                <mc:Fallback>
                  <p:oleObj r:id="rId2" imgW="444500" imgH="3937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697" y="1562"/>
                          <a:ext cx="1687" cy="1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C64361B5-E45B-BE5B-1685-C7089850F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8421" y="622321"/>
            <a:ext cx="39941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63616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0BA986-7DF7-F890-0E05-21D4210DFA31}"/>
              </a:ext>
            </a:extLst>
          </p:cNvPr>
          <p:cNvSpPr txBox="1"/>
          <p:nvPr/>
        </p:nvSpPr>
        <p:spPr>
          <a:xfrm>
            <a:off x="447676" y="1165384"/>
            <a:ext cx="11360502" cy="44077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小东买了一瓶矿泉水，喝去了一半后，剩余的矿泉水的密度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（选填“变大”“变小”或“不变”）。水的密度是1.0×10</a:t>
            </a:r>
            <a:r>
              <a:rPr lang="zh-CN" altLang="en-US" sz="32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kg/m</a:t>
            </a:r>
            <a:r>
              <a:rPr lang="zh-CN" altLang="en-US" sz="32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，表示的物理意义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某金属块的质量为17.8kg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体积为2dm</a:t>
            </a:r>
            <a:r>
              <a:rPr lang="en-US" altLang="zh-CN" sz="32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该金属的密度为______________kg/m</a:t>
            </a:r>
            <a:r>
              <a:rPr lang="en-US" altLang="zh-CN" sz="32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若将它切去二分之一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余下部分金属的密度为__________g/cm</a:t>
            </a:r>
            <a:r>
              <a:rPr lang="en-US" altLang="zh-CN" sz="32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58443A-8455-F465-D064-5501667A74A7}"/>
              </a:ext>
            </a:extLst>
          </p:cNvPr>
          <p:cNvSpPr txBox="1"/>
          <p:nvPr/>
        </p:nvSpPr>
        <p:spPr>
          <a:xfrm>
            <a:off x="600646" y="1811256"/>
            <a:ext cx="1284015" cy="530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不变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5F6B93F-7BD0-ACCB-82F1-82F923EC079E}"/>
              </a:ext>
            </a:extLst>
          </p:cNvPr>
          <p:cNvSpPr txBox="1"/>
          <p:nvPr/>
        </p:nvSpPr>
        <p:spPr>
          <a:xfrm>
            <a:off x="970372" y="4110810"/>
            <a:ext cx="254150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8.9×10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BA902DC-2A89-20B5-2505-8D2837A9C54F}"/>
              </a:ext>
            </a:extLst>
          </p:cNvPr>
          <p:cNvSpPr txBox="1"/>
          <p:nvPr/>
        </p:nvSpPr>
        <p:spPr>
          <a:xfrm>
            <a:off x="2241122" y="4849025"/>
            <a:ext cx="1124614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8.9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BFA77E-DDFE-D228-AD8D-650B3510DDAB}"/>
              </a:ext>
            </a:extLst>
          </p:cNvPr>
          <p:cNvSpPr txBox="1"/>
          <p:nvPr/>
        </p:nvSpPr>
        <p:spPr>
          <a:xfrm>
            <a:off x="6381470" y="2669549"/>
            <a:ext cx="5616079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1m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的水的质量是1.0×10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1743208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5D4C66-4668-2900-CBAB-5B782F25A9CE}"/>
              </a:ext>
            </a:extLst>
          </p:cNvPr>
          <p:cNvSpPr txBox="1"/>
          <p:nvPr/>
        </p:nvSpPr>
        <p:spPr>
          <a:xfrm>
            <a:off x="360046" y="1270519"/>
            <a:ext cx="11323954" cy="382232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三个相同的杯子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分别装有100g的盐水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酒精和水（</a:t>
            </a:r>
            <a:r>
              <a:rPr lang="en-US" altLang="zh-CN" sz="2800" b="1" i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en-US" altLang="zh-CN" sz="2800" b="1" baseline="-2500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盐水</a:t>
            </a: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 i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en-US" altLang="zh-CN" sz="2800" b="1" baseline="-2500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</a:t>
            </a:r>
            <a:endParaRPr lang="en-US" altLang="zh-CN" sz="2800" b="1" baseline="-25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 i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en-US" altLang="zh-CN" sz="2800" b="1" baseline="-2500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酒精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比较它们的液面高度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液面最高的是（　　）</a:t>
            </a:r>
          </a:p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A．盐水	            B．酒精	           C．水	       D．一样高 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关于质量和密度，下列说法中正确的是（　　）</a:t>
            </a:r>
          </a:p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A．冰熔化成水，质量不变，密度变小</a:t>
            </a:r>
          </a:p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B．橡皮用去一半，质量变小，密度变小</a:t>
            </a:r>
          </a:p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C．氧气罐中的氧气用去一半，质量减半，密度不变</a:t>
            </a:r>
          </a:p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D．把铁丝烧红，质量不变，密度变小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93BFEA-D95C-DC2D-8AE1-EA8BFD0AF869}"/>
              </a:ext>
            </a:extLst>
          </p:cNvPr>
          <p:cNvSpPr txBox="1"/>
          <p:nvPr/>
        </p:nvSpPr>
        <p:spPr>
          <a:xfrm>
            <a:off x="8457535" y="1678587"/>
            <a:ext cx="486462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28A5DE-1DBE-9FFA-3EC2-C0373D267C49}"/>
              </a:ext>
            </a:extLst>
          </p:cNvPr>
          <p:cNvSpPr txBox="1"/>
          <p:nvPr/>
        </p:nvSpPr>
        <p:spPr>
          <a:xfrm>
            <a:off x="7468132" y="2681546"/>
            <a:ext cx="513327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5652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BE07B0-33A6-3802-B3FC-839FE4C0CEC5}"/>
              </a:ext>
            </a:extLst>
          </p:cNvPr>
          <p:cNvSpPr txBox="1"/>
          <p:nvPr/>
        </p:nvSpPr>
        <p:spPr>
          <a:xfrm>
            <a:off x="578531" y="348571"/>
            <a:ext cx="11386712" cy="366908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如图所示是我国自行研制即将首飞的C919大型喷气客机，它的机身和机翼均采用了极轻的碳纤维材料。这种材料的优点是（　　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A．密度小	     B．弹性小	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C．体积小	     D．硬度小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3867E-EDD2-6F29-D75B-4FD1EA06F52C}"/>
              </a:ext>
            </a:extLst>
          </p:cNvPr>
          <p:cNvSpPr txBox="1"/>
          <p:nvPr/>
        </p:nvSpPr>
        <p:spPr>
          <a:xfrm>
            <a:off x="1206334" y="1902265"/>
            <a:ext cx="48968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494988-DE97-3814-0ED9-03D4322B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02265"/>
            <a:ext cx="5517469" cy="3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18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206CBFE-0ACA-521C-7ECE-4BAAABDB884F}"/>
              </a:ext>
            </a:extLst>
          </p:cNvPr>
          <p:cNvSpPr/>
          <p:nvPr/>
        </p:nvSpPr>
        <p:spPr>
          <a:xfrm>
            <a:off x="219200" y="919315"/>
            <a:ext cx="9052300" cy="523875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在国际单位制中，质量的基本单位是千克，符号是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5B690C-D405-4F9B-D4EB-007804A87F06}"/>
              </a:ext>
            </a:extLst>
          </p:cNvPr>
          <p:cNvSpPr/>
          <p:nvPr/>
        </p:nvSpPr>
        <p:spPr>
          <a:xfrm>
            <a:off x="0" y="2556672"/>
            <a:ext cx="7929563" cy="666562"/>
          </a:xfrm>
          <a:prstGeom prst="rect">
            <a:avLst/>
          </a:prstGeom>
          <a:noFill/>
          <a:ln w="9525">
            <a:noFill/>
          </a:ln>
        </p:spPr>
        <p:txBody>
          <a:bodyPr wrap="square" lIns="69056" tIns="34529" rIns="69056" bIns="34529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换算关系：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1t =10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   1kg=10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   1g=10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B4EFF53-D58B-3E7F-D5BF-AE088ECDB4A5}"/>
              </a:ext>
            </a:extLst>
          </p:cNvPr>
          <p:cNvSpPr/>
          <p:nvPr/>
        </p:nvSpPr>
        <p:spPr>
          <a:xfrm>
            <a:off x="-172550" y="1666774"/>
            <a:ext cx="7653814" cy="683418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常用的质量单位：吨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(t)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、克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(g)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、毫克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(mg)    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EBDA20F-54AF-4B9B-4516-938DFFCF697D}"/>
              </a:ext>
            </a:extLst>
          </p:cNvPr>
          <p:cNvGrpSpPr/>
          <p:nvPr/>
        </p:nvGrpSpPr>
        <p:grpSpPr>
          <a:xfrm>
            <a:off x="9563869" y="1479222"/>
            <a:ext cx="1597819" cy="3283743"/>
            <a:chOff x="4319" y="543"/>
            <a:chExt cx="1342" cy="2758"/>
          </a:xfrm>
        </p:grpSpPr>
        <p:pic>
          <p:nvPicPr>
            <p:cNvPr id="11" name="图片 10" descr="质量原器">
              <a:extLst>
                <a:ext uri="{FF2B5EF4-FFF2-40B4-BE49-F238E27FC236}">
                  <a16:creationId xmlns:a16="http://schemas.microsoft.com/office/drawing/2014/main" id="{5344FF88-FE78-D3F1-FD1D-994A96AA0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9" y="543"/>
              <a:ext cx="1342" cy="19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AABCF06-1835-90F3-1643-D4D88D530B36}"/>
                </a:ext>
              </a:extLst>
            </p:cNvPr>
            <p:cNvSpPr txBox="1"/>
            <p:nvPr/>
          </p:nvSpPr>
          <p:spPr>
            <a:xfrm>
              <a:off x="4649" y="2500"/>
              <a:ext cx="915" cy="8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千克原器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2410D18-7F38-20F8-F388-6ED3453AE811}"/>
              </a:ext>
            </a:extLst>
          </p:cNvPr>
          <p:cNvSpPr txBox="1"/>
          <p:nvPr/>
        </p:nvSpPr>
        <p:spPr>
          <a:xfrm>
            <a:off x="862569" y="3673945"/>
            <a:ext cx="8171498" cy="243912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请你换算：       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  =____________  kg               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50 kg  =___________  g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10 g =____________  mg          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50 mg  =___________  g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D26E6C6-B128-EB15-259F-C36D864B6FF7}"/>
              </a:ext>
            </a:extLst>
          </p:cNvPr>
          <p:cNvSpPr txBox="1"/>
          <p:nvPr/>
        </p:nvSpPr>
        <p:spPr>
          <a:xfrm>
            <a:off x="4608323" y="3673945"/>
            <a:ext cx="2134888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×</a:t>
            </a: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zh-CN" altLang="en-US" sz="2800" b="1" baseline="300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5463EE-F424-E608-1186-2E2DD65DD794}"/>
              </a:ext>
            </a:extLst>
          </p:cNvPr>
          <p:cNvSpPr txBox="1"/>
          <p:nvPr/>
        </p:nvSpPr>
        <p:spPr>
          <a:xfrm>
            <a:off x="4745350" y="4262828"/>
            <a:ext cx="1158009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×</a:t>
            </a: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zh-CN" altLang="en-US" sz="2800" b="1" baseline="300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110A61D-AD20-D7BF-3BBD-AE42D4B135B3}"/>
              </a:ext>
            </a:extLst>
          </p:cNvPr>
          <p:cNvSpPr txBox="1"/>
          <p:nvPr/>
        </p:nvSpPr>
        <p:spPr>
          <a:xfrm>
            <a:off x="5164185" y="4997825"/>
            <a:ext cx="617798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r>
              <a:rPr lang="zh-CN" altLang="en-US" sz="2800" b="1" baseline="300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64132EF-5D31-88A8-FF6A-1819F482787B}"/>
              </a:ext>
            </a:extLst>
          </p:cNvPr>
          <p:cNvSpPr txBox="1"/>
          <p:nvPr/>
        </p:nvSpPr>
        <p:spPr>
          <a:xfrm>
            <a:off x="5056795" y="5497962"/>
            <a:ext cx="766877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0.05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48A49F-1BE2-4BFF-E52C-57BE476EC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1051"/>
            <a:ext cx="342035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）、质量的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889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75F6A9A-05F8-7B80-FC2E-6E933B8CFB19}"/>
              </a:ext>
            </a:extLst>
          </p:cNvPr>
          <p:cNvSpPr txBox="1"/>
          <p:nvPr/>
        </p:nvSpPr>
        <p:spPr>
          <a:xfrm>
            <a:off x="477009" y="258515"/>
            <a:ext cx="5618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测量液体和固体的密度</a:t>
            </a:r>
          </a:p>
        </p:txBody>
      </p:sp>
      <p:pic>
        <p:nvPicPr>
          <p:cNvPr id="3" name="6.3.1用量筒测量物体的体积">
            <a:hlinkClick r:id="" action="ppaction://ole?verb=0"/>
            <a:extLst>
              <a:ext uri="{FF2B5EF4-FFF2-40B4-BE49-F238E27FC236}">
                <a16:creationId xmlns:a16="http://schemas.microsoft.com/office/drawing/2014/main" id="{F09CB319-8990-69C2-4BE3-B496AA4F9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659" y="1062051"/>
            <a:ext cx="8785258" cy="4941708"/>
          </a:xfrm>
          <a:prstGeom prst="actionButtonBlank">
            <a:avLst/>
          </a:prstGeom>
        </p:spPr>
      </p:pic>
    </p:spTree>
    <p:extLst>
      <p:ext uri="{BB962C8B-B14F-4D97-AF65-F5344CB8AC3E}">
        <p14:creationId xmlns:p14="http://schemas.microsoft.com/office/powerpoint/2010/main" val="1011744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5EDF0C8-34FD-1625-1CFD-E3E3FF792C4B}"/>
              </a:ext>
            </a:extLst>
          </p:cNvPr>
          <p:cNvSpPr txBox="1"/>
          <p:nvPr/>
        </p:nvSpPr>
        <p:spPr>
          <a:xfrm>
            <a:off x="284421" y="288483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测量液体和固体的密度</a:t>
            </a:r>
            <a:endParaRPr kumimoji="0" lang="zh-CN" altLang="en-US" sz="44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FB2B2277-2FB7-1EC9-DDD4-193764A54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404386"/>
              </p:ext>
            </p:extLst>
          </p:nvPr>
        </p:nvGraphicFramePr>
        <p:xfrm>
          <a:off x="3974399" y="949417"/>
          <a:ext cx="10763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44500" imgH="393700" progId="Equation.DSMT4">
                  <p:embed/>
                </p:oleObj>
              </mc:Choice>
              <mc:Fallback>
                <p:oleObj r:id="rId2" imgW="4445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974399" y="949417"/>
                        <a:ext cx="107632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74758">
            <a:extLst>
              <a:ext uri="{FF2B5EF4-FFF2-40B4-BE49-F238E27FC236}">
                <a16:creationId xmlns:a16="http://schemas.microsoft.com/office/drawing/2014/main" id="{F2080A76-B1D9-7F5E-2CEB-9CA75664B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838" y="1119101"/>
            <a:ext cx="21386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．实验原理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1926635-0AF8-33B4-13F9-1E0171FFD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564" y="2180671"/>
            <a:ext cx="4425950" cy="642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．测量仪器：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CF8BBD8-5551-18EE-9307-2FB65F12168A}"/>
              </a:ext>
            </a:extLst>
          </p:cNvPr>
          <p:cNvGrpSpPr/>
          <p:nvPr/>
        </p:nvGrpSpPr>
        <p:grpSpPr>
          <a:xfrm>
            <a:off x="7054271" y="864485"/>
            <a:ext cx="2786062" cy="2074863"/>
            <a:chOff x="3731" y="943"/>
            <a:chExt cx="1755" cy="1307"/>
          </a:xfrm>
        </p:grpSpPr>
        <p:pic>
          <p:nvPicPr>
            <p:cNvPr id="8" name="图片 74759" descr="新图像">
              <a:extLst>
                <a:ext uri="{FF2B5EF4-FFF2-40B4-BE49-F238E27FC236}">
                  <a16:creationId xmlns:a16="http://schemas.microsoft.com/office/drawing/2014/main" id="{3D75BBF0-9D4A-7F20-8239-7E8E846CF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31" y="958"/>
              <a:ext cx="1741" cy="1277"/>
            </a:xfrm>
            <a:prstGeom prst="rect">
              <a:avLst/>
            </a:prstGeom>
            <a:noFill/>
            <a:ln w="9525">
              <a:solidFill>
                <a:srgbClr val="3D8F95"/>
              </a:solidFill>
              <a:miter lim="800000"/>
            </a:ln>
          </p:spPr>
        </p:pic>
        <p:sp>
          <p:nvSpPr>
            <p:cNvPr id="9" name="矩形标注 74761">
              <a:extLst>
                <a:ext uri="{FF2B5EF4-FFF2-40B4-BE49-F238E27FC236}">
                  <a16:creationId xmlns:a16="http://schemas.microsoft.com/office/drawing/2014/main" id="{C7A9930C-A660-4041-E20C-197A83573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943"/>
              <a:ext cx="1755" cy="1307"/>
            </a:xfrm>
            <a:prstGeom prst="wedgeRectCallout">
              <a:avLst>
                <a:gd name="adj1" fmla="val -119745"/>
                <a:gd name="adj2" fmla="val -31407"/>
              </a:avLst>
            </a:prstGeom>
            <a:noFill/>
            <a:ln w="28575">
              <a:solidFill>
                <a:srgbClr val="3D8F95"/>
              </a:solidFill>
              <a:miter lim="800000"/>
            </a:ln>
          </p:spPr>
          <p:txBody>
            <a:bodyPr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latin typeface="Times New Roman"/>
                <a:ea typeface="Gulim" panose="020B0600000101010101" pitchFamily="34" charset="-127"/>
                <a:cs typeface="Times New Roman" panose="0202060305040502030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905C711-F545-31D4-E461-A4E480FCBD6F}"/>
              </a:ext>
            </a:extLst>
          </p:cNvPr>
          <p:cNvGrpSpPr/>
          <p:nvPr/>
        </p:nvGrpSpPr>
        <p:grpSpPr>
          <a:xfrm>
            <a:off x="7832025" y="3237947"/>
            <a:ext cx="841375" cy="2881312"/>
            <a:chOff x="4141" y="2368"/>
            <a:chExt cx="530" cy="1815"/>
          </a:xfrm>
        </p:grpSpPr>
        <p:pic>
          <p:nvPicPr>
            <p:cNvPr id="11" name="图片 74762" descr="100ml">
              <a:extLst>
                <a:ext uri="{FF2B5EF4-FFF2-40B4-BE49-F238E27FC236}">
                  <a16:creationId xmlns:a16="http://schemas.microsoft.com/office/drawing/2014/main" id="{4C39F3F2-F8C7-0F3F-D223-A3B73FB55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141" y="2368"/>
              <a:ext cx="530" cy="1815"/>
            </a:xfrm>
            <a:prstGeom prst="rect">
              <a:avLst/>
            </a:prstGeom>
            <a:noFill/>
            <a:ln w="9525">
              <a:solidFill>
                <a:srgbClr val="3D8F95"/>
              </a:solidFill>
              <a:miter lim="800000"/>
            </a:ln>
          </p:spPr>
        </p:pic>
        <p:sp>
          <p:nvSpPr>
            <p:cNvPr id="12" name="矩形标注 74764">
              <a:extLst>
                <a:ext uri="{FF2B5EF4-FFF2-40B4-BE49-F238E27FC236}">
                  <a16:creationId xmlns:a16="http://schemas.microsoft.com/office/drawing/2014/main" id="{2E39DCFF-789C-02A5-B573-CBE9307CC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2372"/>
              <a:ext cx="512" cy="1802"/>
            </a:xfrm>
            <a:prstGeom prst="wedgeRectCallout">
              <a:avLst>
                <a:gd name="adj1" fmla="val -382032"/>
                <a:gd name="adj2" fmla="val -100389"/>
              </a:avLst>
            </a:prstGeom>
            <a:noFill/>
            <a:ln w="28575">
              <a:solidFill>
                <a:srgbClr val="3D8F95"/>
              </a:solidFill>
              <a:miter lim="800000"/>
            </a:ln>
          </p:spPr>
          <p:txBody>
            <a:bodyPr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latin typeface="Times New Roman"/>
                <a:ea typeface="Gulim" panose="020B0600000101010101" pitchFamily="34" charset="-127"/>
                <a:cs typeface="Times New Roman" panose="0202060305040502030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5AE14-B27F-2595-8B38-BBBBF9ECB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650" y="2752173"/>
            <a:ext cx="2930525" cy="642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天平、量筒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6011C3A9-FF4A-AC59-E55B-72D2840FB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396" y="3745949"/>
            <a:ext cx="4425950" cy="642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．测量对象：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06C5513-A7E5-AD8C-8D9A-3C0D45920ACF}"/>
              </a:ext>
            </a:extLst>
          </p:cNvPr>
          <p:cNvGrpSpPr/>
          <p:nvPr/>
        </p:nvGrpSpPr>
        <p:grpSpPr>
          <a:xfrm>
            <a:off x="5315836" y="3942798"/>
            <a:ext cx="1390650" cy="2276475"/>
            <a:chOff x="2556" y="2812"/>
            <a:chExt cx="876" cy="1434"/>
          </a:xfrm>
        </p:grpSpPr>
        <p:sp>
          <p:nvSpPr>
            <p:cNvPr id="16" name="文本框 74773">
              <a:extLst>
                <a:ext uri="{FF2B5EF4-FFF2-40B4-BE49-F238E27FC236}">
                  <a16:creationId xmlns:a16="http://schemas.microsoft.com/office/drawing/2014/main" id="{0DC30015-3A3A-F67A-605B-571B94C4A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" y="3916"/>
              <a:ext cx="819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 盐水</a:t>
              </a:r>
            </a:p>
          </p:txBody>
        </p:sp>
        <p:sp>
          <p:nvSpPr>
            <p:cNvPr id="17" name="矩形 74774">
              <a:extLst>
                <a:ext uri="{FF2B5EF4-FFF2-40B4-BE49-F238E27FC236}">
                  <a16:creationId xmlns:a16="http://schemas.microsoft.com/office/drawing/2014/main" id="{57D0749E-3A1F-488C-C894-6C4D39971E2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56" y="2812"/>
              <a:ext cx="876" cy="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18" name="任意多边形 74775">
              <a:extLst>
                <a:ext uri="{FF2B5EF4-FFF2-40B4-BE49-F238E27FC236}">
                  <a16:creationId xmlns:a16="http://schemas.microsoft.com/office/drawing/2014/main" id="{BE758721-CF89-7BDB-4AA9-4A0AC90BA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186"/>
              <a:ext cx="712" cy="675"/>
            </a:xfrm>
            <a:custGeom>
              <a:avLst/>
              <a:gdLst>
                <a:gd name="T0" fmla="*/ 712 w 3559"/>
                <a:gd name="T1" fmla="*/ 86 h 3375"/>
                <a:gd name="T2" fmla="*/ 667 w 3559"/>
                <a:gd name="T3" fmla="*/ 66 h 3375"/>
                <a:gd name="T4" fmla="*/ 623 w 3559"/>
                <a:gd name="T5" fmla="*/ 48 h 3375"/>
                <a:gd name="T6" fmla="*/ 578 w 3559"/>
                <a:gd name="T7" fmla="*/ 33 h 3375"/>
                <a:gd name="T8" fmla="*/ 534 w 3559"/>
                <a:gd name="T9" fmla="*/ 22 h 3375"/>
                <a:gd name="T10" fmla="*/ 489 w 3559"/>
                <a:gd name="T11" fmla="*/ 12 h 3375"/>
                <a:gd name="T12" fmla="*/ 445 w 3559"/>
                <a:gd name="T13" fmla="*/ 5 h 3375"/>
                <a:gd name="T14" fmla="*/ 401 w 3559"/>
                <a:gd name="T15" fmla="*/ 1 h 3375"/>
                <a:gd name="T16" fmla="*/ 356 w 3559"/>
                <a:gd name="T17" fmla="*/ 0 h 3375"/>
                <a:gd name="T18" fmla="*/ 311 w 3559"/>
                <a:gd name="T19" fmla="*/ 1 h 3375"/>
                <a:gd name="T20" fmla="*/ 267 w 3559"/>
                <a:gd name="T21" fmla="*/ 5 h 3375"/>
                <a:gd name="T22" fmla="*/ 222 w 3559"/>
                <a:gd name="T23" fmla="*/ 12 h 3375"/>
                <a:gd name="T24" fmla="*/ 178 w 3559"/>
                <a:gd name="T25" fmla="*/ 22 h 3375"/>
                <a:gd name="T26" fmla="*/ 133 w 3559"/>
                <a:gd name="T27" fmla="*/ 33 h 3375"/>
                <a:gd name="T28" fmla="*/ 89 w 3559"/>
                <a:gd name="T29" fmla="*/ 48 h 3375"/>
                <a:gd name="T30" fmla="*/ 44 w 3559"/>
                <a:gd name="T31" fmla="*/ 66 h 3375"/>
                <a:gd name="T32" fmla="*/ 0 w 3559"/>
                <a:gd name="T33" fmla="*/ 86 h 3375"/>
                <a:gd name="T34" fmla="*/ 0 w 3559"/>
                <a:gd name="T35" fmla="*/ 675 h 3375"/>
                <a:gd name="T36" fmla="*/ 44 w 3559"/>
                <a:gd name="T37" fmla="*/ 655 h 3375"/>
                <a:gd name="T38" fmla="*/ 89 w 3559"/>
                <a:gd name="T39" fmla="*/ 637 h 3375"/>
                <a:gd name="T40" fmla="*/ 133 w 3559"/>
                <a:gd name="T41" fmla="*/ 622 h 3375"/>
                <a:gd name="T42" fmla="*/ 178 w 3559"/>
                <a:gd name="T43" fmla="*/ 610 h 3375"/>
                <a:gd name="T44" fmla="*/ 222 w 3559"/>
                <a:gd name="T45" fmla="*/ 601 h 3375"/>
                <a:gd name="T46" fmla="*/ 267 w 3559"/>
                <a:gd name="T47" fmla="*/ 594 h 3375"/>
                <a:gd name="T48" fmla="*/ 311 w 3559"/>
                <a:gd name="T49" fmla="*/ 590 h 3375"/>
                <a:gd name="T50" fmla="*/ 356 w 3559"/>
                <a:gd name="T51" fmla="*/ 589 h 3375"/>
                <a:gd name="T52" fmla="*/ 401 w 3559"/>
                <a:gd name="T53" fmla="*/ 590 h 3375"/>
                <a:gd name="T54" fmla="*/ 445 w 3559"/>
                <a:gd name="T55" fmla="*/ 594 h 3375"/>
                <a:gd name="T56" fmla="*/ 489 w 3559"/>
                <a:gd name="T57" fmla="*/ 601 h 3375"/>
                <a:gd name="T58" fmla="*/ 534 w 3559"/>
                <a:gd name="T59" fmla="*/ 610 h 3375"/>
                <a:gd name="T60" fmla="*/ 578 w 3559"/>
                <a:gd name="T61" fmla="*/ 622 h 3375"/>
                <a:gd name="T62" fmla="*/ 623 w 3559"/>
                <a:gd name="T63" fmla="*/ 637 h 3375"/>
                <a:gd name="T64" fmla="*/ 667 w 3559"/>
                <a:gd name="T65" fmla="*/ 655 h 3375"/>
                <a:gd name="T66" fmla="*/ 712 w 3559"/>
                <a:gd name="T67" fmla="*/ 675 h 33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59" h="3375">
                  <a:moveTo>
                    <a:pt x="3559" y="476"/>
                  </a:moveTo>
                  <a:lnTo>
                    <a:pt x="3559" y="432"/>
                  </a:lnTo>
                  <a:lnTo>
                    <a:pt x="3445" y="379"/>
                  </a:lnTo>
                  <a:lnTo>
                    <a:pt x="3334" y="330"/>
                  </a:lnTo>
                  <a:lnTo>
                    <a:pt x="3223" y="283"/>
                  </a:lnTo>
                  <a:lnTo>
                    <a:pt x="3112" y="241"/>
                  </a:lnTo>
                  <a:lnTo>
                    <a:pt x="3001" y="202"/>
                  </a:lnTo>
                  <a:lnTo>
                    <a:pt x="2890" y="167"/>
                  </a:lnTo>
                  <a:lnTo>
                    <a:pt x="2779" y="135"/>
                  </a:lnTo>
                  <a:lnTo>
                    <a:pt x="2668" y="108"/>
                  </a:lnTo>
                  <a:lnTo>
                    <a:pt x="2557" y="82"/>
                  </a:lnTo>
                  <a:lnTo>
                    <a:pt x="2446" y="60"/>
                  </a:lnTo>
                  <a:lnTo>
                    <a:pt x="2335" y="41"/>
                  </a:lnTo>
                  <a:lnTo>
                    <a:pt x="2224" y="26"/>
                  </a:lnTo>
                  <a:lnTo>
                    <a:pt x="2113" y="14"/>
                  </a:lnTo>
                  <a:lnTo>
                    <a:pt x="2002" y="6"/>
                  </a:lnTo>
                  <a:lnTo>
                    <a:pt x="1891" y="1"/>
                  </a:lnTo>
                  <a:lnTo>
                    <a:pt x="1779" y="0"/>
                  </a:lnTo>
                  <a:lnTo>
                    <a:pt x="1666" y="1"/>
                  </a:lnTo>
                  <a:lnTo>
                    <a:pt x="1555" y="6"/>
                  </a:lnTo>
                  <a:lnTo>
                    <a:pt x="1444" y="14"/>
                  </a:lnTo>
                  <a:lnTo>
                    <a:pt x="1333" y="26"/>
                  </a:lnTo>
                  <a:lnTo>
                    <a:pt x="1222" y="41"/>
                  </a:lnTo>
                  <a:lnTo>
                    <a:pt x="1111" y="60"/>
                  </a:lnTo>
                  <a:lnTo>
                    <a:pt x="1000" y="82"/>
                  </a:lnTo>
                  <a:lnTo>
                    <a:pt x="889" y="108"/>
                  </a:lnTo>
                  <a:lnTo>
                    <a:pt x="778" y="135"/>
                  </a:lnTo>
                  <a:lnTo>
                    <a:pt x="667" y="167"/>
                  </a:lnTo>
                  <a:lnTo>
                    <a:pt x="556" y="202"/>
                  </a:lnTo>
                  <a:lnTo>
                    <a:pt x="445" y="241"/>
                  </a:lnTo>
                  <a:lnTo>
                    <a:pt x="333" y="283"/>
                  </a:lnTo>
                  <a:lnTo>
                    <a:pt x="222" y="330"/>
                  </a:lnTo>
                  <a:lnTo>
                    <a:pt x="111" y="379"/>
                  </a:lnTo>
                  <a:lnTo>
                    <a:pt x="0" y="432"/>
                  </a:lnTo>
                  <a:lnTo>
                    <a:pt x="0" y="476"/>
                  </a:lnTo>
                  <a:lnTo>
                    <a:pt x="0" y="3375"/>
                  </a:lnTo>
                  <a:lnTo>
                    <a:pt x="111" y="3322"/>
                  </a:lnTo>
                  <a:lnTo>
                    <a:pt x="222" y="3273"/>
                  </a:lnTo>
                  <a:lnTo>
                    <a:pt x="333" y="3227"/>
                  </a:lnTo>
                  <a:lnTo>
                    <a:pt x="445" y="3185"/>
                  </a:lnTo>
                  <a:lnTo>
                    <a:pt x="556" y="3145"/>
                  </a:lnTo>
                  <a:lnTo>
                    <a:pt x="667" y="3110"/>
                  </a:lnTo>
                  <a:lnTo>
                    <a:pt x="778" y="3078"/>
                  </a:lnTo>
                  <a:lnTo>
                    <a:pt x="889" y="3051"/>
                  </a:lnTo>
                  <a:lnTo>
                    <a:pt x="1000" y="3025"/>
                  </a:lnTo>
                  <a:lnTo>
                    <a:pt x="1111" y="3003"/>
                  </a:lnTo>
                  <a:lnTo>
                    <a:pt x="1222" y="2984"/>
                  </a:lnTo>
                  <a:lnTo>
                    <a:pt x="1333" y="2969"/>
                  </a:lnTo>
                  <a:lnTo>
                    <a:pt x="1444" y="2957"/>
                  </a:lnTo>
                  <a:lnTo>
                    <a:pt x="1555" y="2949"/>
                  </a:lnTo>
                  <a:lnTo>
                    <a:pt x="1666" y="2944"/>
                  </a:lnTo>
                  <a:lnTo>
                    <a:pt x="1779" y="2943"/>
                  </a:lnTo>
                  <a:lnTo>
                    <a:pt x="1891" y="2944"/>
                  </a:lnTo>
                  <a:lnTo>
                    <a:pt x="2002" y="2949"/>
                  </a:lnTo>
                  <a:lnTo>
                    <a:pt x="2113" y="2957"/>
                  </a:lnTo>
                  <a:lnTo>
                    <a:pt x="2224" y="2969"/>
                  </a:lnTo>
                  <a:lnTo>
                    <a:pt x="2335" y="2984"/>
                  </a:lnTo>
                  <a:lnTo>
                    <a:pt x="2446" y="3003"/>
                  </a:lnTo>
                  <a:lnTo>
                    <a:pt x="2557" y="3025"/>
                  </a:lnTo>
                  <a:lnTo>
                    <a:pt x="2668" y="3051"/>
                  </a:lnTo>
                  <a:lnTo>
                    <a:pt x="2779" y="3078"/>
                  </a:lnTo>
                  <a:lnTo>
                    <a:pt x="2890" y="3110"/>
                  </a:lnTo>
                  <a:lnTo>
                    <a:pt x="3001" y="3145"/>
                  </a:lnTo>
                  <a:lnTo>
                    <a:pt x="3112" y="3185"/>
                  </a:lnTo>
                  <a:lnTo>
                    <a:pt x="3223" y="3227"/>
                  </a:lnTo>
                  <a:lnTo>
                    <a:pt x="3334" y="3273"/>
                  </a:lnTo>
                  <a:lnTo>
                    <a:pt x="3445" y="3322"/>
                  </a:lnTo>
                  <a:lnTo>
                    <a:pt x="3559" y="3375"/>
                  </a:lnTo>
                  <a:lnTo>
                    <a:pt x="3559" y="476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19" name="任意多边形 74776">
              <a:extLst>
                <a:ext uri="{FF2B5EF4-FFF2-40B4-BE49-F238E27FC236}">
                  <a16:creationId xmlns:a16="http://schemas.microsoft.com/office/drawing/2014/main" id="{F679929D-1C53-92E5-1E31-13420C2C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774"/>
              <a:ext cx="712" cy="167"/>
            </a:xfrm>
            <a:custGeom>
              <a:avLst/>
              <a:gdLst>
                <a:gd name="T0" fmla="*/ 712 w 3559"/>
                <a:gd name="T1" fmla="*/ 87 h 834"/>
                <a:gd name="T2" fmla="*/ 667 w 3559"/>
                <a:gd name="T3" fmla="*/ 66 h 834"/>
                <a:gd name="T4" fmla="*/ 623 w 3559"/>
                <a:gd name="T5" fmla="*/ 48 h 834"/>
                <a:gd name="T6" fmla="*/ 578 w 3559"/>
                <a:gd name="T7" fmla="*/ 33 h 834"/>
                <a:gd name="T8" fmla="*/ 534 w 3559"/>
                <a:gd name="T9" fmla="*/ 22 h 834"/>
                <a:gd name="T10" fmla="*/ 489 w 3559"/>
                <a:gd name="T11" fmla="*/ 12 h 834"/>
                <a:gd name="T12" fmla="*/ 445 w 3559"/>
                <a:gd name="T13" fmla="*/ 5 h 834"/>
                <a:gd name="T14" fmla="*/ 401 w 3559"/>
                <a:gd name="T15" fmla="*/ 1 h 834"/>
                <a:gd name="T16" fmla="*/ 356 w 3559"/>
                <a:gd name="T17" fmla="*/ 0 h 834"/>
                <a:gd name="T18" fmla="*/ 311 w 3559"/>
                <a:gd name="T19" fmla="*/ 1 h 834"/>
                <a:gd name="T20" fmla="*/ 267 w 3559"/>
                <a:gd name="T21" fmla="*/ 5 h 834"/>
                <a:gd name="T22" fmla="*/ 222 w 3559"/>
                <a:gd name="T23" fmla="*/ 12 h 834"/>
                <a:gd name="T24" fmla="*/ 178 w 3559"/>
                <a:gd name="T25" fmla="*/ 22 h 834"/>
                <a:gd name="T26" fmla="*/ 133 w 3559"/>
                <a:gd name="T27" fmla="*/ 33 h 834"/>
                <a:gd name="T28" fmla="*/ 89 w 3559"/>
                <a:gd name="T29" fmla="*/ 48 h 834"/>
                <a:gd name="T30" fmla="*/ 44 w 3559"/>
                <a:gd name="T31" fmla="*/ 66 h 834"/>
                <a:gd name="T32" fmla="*/ 0 w 3559"/>
                <a:gd name="T33" fmla="*/ 87 h 834"/>
                <a:gd name="T34" fmla="*/ 22 w 3559"/>
                <a:gd name="T35" fmla="*/ 104 h 834"/>
                <a:gd name="T36" fmla="*/ 67 w 3559"/>
                <a:gd name="T37" fmla="*/ 119 h 834"/>
                <a:gd name="T38" fmla="*/ 111 w 3559"/>
                <a:gd name="T39" fmla="*/ 133 h 834"/>
                <a:gd name="T40" fmla="*/ 156 w 3559"/>
                <a:gd name="T41" fmla="*/ 144 h 834"/>
                <a:gd name="T42" fmla="*/ 200 w 3559"/>
                <a:gd name="T43" fmla="*/ 153 h 834"/>
                <a:gd name="T44" fmla="*/ 244 w 3559"/>
                <a:gd name="T45" fmla="*/ 160 h 834"/>
                <a:gd name="T46" fmla="*/ 289 w 3559"/>
                <a:gd name="T47" fmla="*/ 164 h 834"/>
                <a:gd name="T48" fmla="*/ 333 w 3559"/>
                <a:gd name="T49" fmla="*/ 166 h 834"/>
                <a:gd name="T50" fmla="*/ 378 w 3559"/>
                <a:gd name="T51" fmla="*/ 166 h 834"/>
                <a:gd name="T52" fmla="*/ 423 w 3559"/>
                <a:gd name="T53" fmla="*/ 164 h 834"/>
                <a:gd name="T54" fmla="*/ 467 w 3559"/>
                <a:gd name="T55" fmla="*/ 160 h 834"/>
                <a:gd name="T56" fmla="*/ 512 w 3559"/>
                <a:gd name="T57" fmla="*/ 153 h 834"/>
                <a:gd name="T58" fmla="*/ 556 w 3559"/>
                <a:gd name="T59" fmla="*/ 144 h 834"/>
                <a:gd name="T60" fmla="*/ 600 w 3559"/>
                <a:gd name="T61" fmla="*/ 133 h 834"/>
                <a:gd name="T62" fmla="*/ 645 w 3559"/>
                <a:gd name="T63" fmla="*/ 119 h 834"/>
                <a:gd name="T64" fmla="*/ 689 w 3559"/>
                <a:gd name="T65" fmla="*/ 104 h 8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59" h="834">
                  <a:moveTo>
                    <a:pt x="3559" y="475"/>
                  </a:moveTo>
                  <a:lnTo>
                    <a:pt x="3559" y="432"/>
                  </a:lnTo>
                  <a:lnTo>
                    <a:pt x="3445" y="379"/>
                  </a:lnTo>
                  <a:lnTo>
                    <a:pt x="3334" y="330"/>
                  </a:lnTo>
                  <a:lnTo>
                    <a:pt x="3223" y="284"/>
                  </a:lnTo>
                  <a:lnTo>
                    <a:pt x="3112" y="242"/>
                  </a:lnTo>
                  <a:lnTo>
                    <a:pt x="3001" y="202"/>
                  </a:lnTo>
                  <a:lnTo>
                    <a:pt x="2890" y="167"/>
                  </a:lnTo>
                  <a:lnTo>
                    <a:pt x="2779" y="135"/>
                  </a:lnTo>
                  <a:lnTo>
                    <a:pt x="2668" y="108"/>
                  </a:lnTo>
                  <a:lnTo>
                    <a:pt x="2557" y="82"/>
                  </a:lnTo>
                  <a:lnTo>
                    <a:pt x="2446" y="60"/>
                  </a:lnTo>
                  <a:lnTo>
                    <a:pt x="2335" y="41"/>
                  </a:lnTo>
                  <a:lnTo>
                    <a:pt x="2224" y="26"/>
                  </a:lnTo>
                  <a:lnTo>
                    <a:pt x="2113" y="14"/>
                  </a:lnTo>
                  <a:lnTo>
                    <a:pt x="2002" y="6"/>
                  </a:lnTo>
                  <a:lnTo>
                    <a:pt x="1891" y="1"/>
                  </a:lnTo>
                  <a:lnTo>
                    <a:pt x="1779" y="0"/>
                  </a:lnTo>
                  <a:lnTo>
                    <a:pt x="1666" y="1"/>
                  </a:lnTo>
                  <a:lnTo>
                    <a:pt x="1555" y="6"/>
                  </a:lnTo>
                  <a:lnTo>
                    <a:pt x="1444" y="14"/>
                  </a:lnTo>
                  <a:lnTo>
                    <a:pt x="1333" y="26"/>
                  </a:lnTo>
                  <a:lnTo>
                    <a:pt x="1222" y="41"/>
                  </a:lnTo>
                  <a:lnTo>
                    <a:pt x="1111" y="60"/>
                  </a:lnTo>
                  <a:lnTo>
                    <a:pt x="1000" y="82"/>
                  </a:lnTo>
                  <a:lnTo>
                    <a:pt x="889" y="108"/>
                  </a:lnTo>
                  <a:lnTo>
                    <a:pt x="778" y="135"/>
                  </a:lnTo>
                  <a:lnTo>
                    <a:pt x="667" y="167"/>
                  </a:lnTo>
                  <a:lnTo>
                    <a:pt x="556" y="202"/>
                  </a:lnTo>
                  <a:lnTo>
                    <a:pt x="445" y="242"/>
                  </a:lnTo>
                  <a:lnTo>
                    <a:pt x="333" y="284"/>
                  </a:lnTo>
                  <a:lnTo>
                    <a:pt x="222" y="330"/>
                  </a:lnTo>
                  <a:lnTo>
                    <a:pt x="111" y="379"/>
                  </a:lnTo>
                  <a:lnTo>
                    <a:pt x="0" y="432"/>
                  </a:lnTo>
                  <a:lnTo>
                    <a:pt x="0" y="475"/>
                  </a:lnTo>
                  <a:lnTo>
                    <a:pt x="111" y="517"/>
                  </a:lnTo>
                  <a:lnTo>
                    <a:pt x="222" y="558"/>
                  </a:lnTo>
                  <a:lnTo>
                    <a:pt x="333" y="595"/>
                  </a:lnTo>
                  <a:lnTo>
                    <a:pt x="445" y="632"/>
                  </a:lnTo>
                  <a:lnTo>
                    <a:pt x="556" y="662"/>
                  </a:lnTo>
                  <a:lnTo>
                    <a:pt x="667" y="693"/>
                  </a:lnTo>
                  <a:lnTo>
                    <a:pt x="778" y="719"/>
                  </a:lnTo>
                  <a:lnTo>
                    <a:pt x="889" y="744"/>
                  </a:lnTo>
                  <a:lnTo>
                    <a:pt x="1000" y="763"/>
                  </a:lnTo>
                  <a:lnTo>
                    <a:pt x="1111" y="783"/>
                  </a:lnTo>
                  <a:lnTo>
                    <a:pt x="1222" y="797"/>
                  </a:lnTo>
                  <a:lnTo>
                    <a:pt x="1333" y="811"/>
                  </a:lnTo>
                  <a:lnTo>
                    <a:pt x="1444" y="820"/>
                  </a:lnTo>
                  <a:lnTo>
                    <a:pt x="1555" y="828"/>
                  </a:lnTo>
                  <a:lnTo>
                    <a:pt x="1666" y="831"/>
                  </a:lnTo>
                  <a:lnTo>
                    <a:pt x="1779" y="834"/>
                  </a:lnTo>
                  <a:lnTo>
                    <a:pt x="1891" y="831"/>
                  </a:lnTo>
                  <a:lnTo>
                    <a:pt x="2002" y="828"/>
                  </a:lnTo>
                  <a:lnTo>
                    <a:pt x="2113" y="820"/>
                  </a:lnTo>
                  <a:lnTo>
                    <a:pt x="2224" y="811"/>
                  </a:lnTo>
                  <a:lnTo>
                    <a:pt x="2335" y="797"/>
                  </a:lnTo>
                  <a:lnTo>
                    <a:pt x="2446" y="783"/>
                  </a:lnTo>
                  <a:lnTo>
                    <a:pt x="2557" y="763"/>
                  </a:lnTo>
                  <a:lnTo>
                    <a:pt x="2668" y="744"/>
                  </a:lnTo>
                  <a:lnTo>
                    <a:pt x="2779" y="719"/>
                  </a:lnTo>
                  <a:lnTo>
                    <a:pt x="2890" y="693"/>
                  </a:lnTo>
                  <a:lnTo>
                    <a:pt x="3001" y="662"/>
                  </a:lnTo>
                  <a:lnTo>
                    <a:pt x="3112" y="632"/>
                  </a:lnTo>
                  <a:lnTo>
                    <a:pt x="3223" y="595"/>
                  </a:lnTo>
                  <a:lnTo>
                    <a:pt x="3334" y="558"/>
                  </a:lnTo>
                  <a:lnTo>
                    <a:pt x="3445" y="517"/>
                  </a:lnTo>
                  <a:lnTo>
                    <a:pt x="3559" y="475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0" name="任意多边形 74777">
              <a:extLst>
                <a:ext uri="{FF2B5EF4-FFF2-40B4-BE49-F238E27FC236}">
                  <a16:creationId xmlns:a16="http://schemas.microsoft.com/office/drawing/2014/main" id="{A2A36B99-8069-72F7-9B0E-F6483F229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186"/>
              <a:ext cx="712" cy="86"/>
            </a:xfrm>
            <a:custGeom>
              <a:avLst/>
              <a:gdLst>
                <a:gd name="T0" fmla="*/ 0 w 3559"/>
                <a:gd name="T1" fmla="*/ 86 h 432"/>
                <a:gd name="T2" fmla="*/ 22 w 3559"/>
                <a:gd name="T3" fmla="*/ 75 h 432"/>
                <a:gd name="T4" fmla="*/ 44 w 3559"/>
                <a:gd name="T5" fmla="*/ 66 h 432"/>
                <a:gd name="T6" fmla="*/ 67 w 3559"/>
                <a:gd name="T7" fmla="*/ 56 h 432"/>
                <a:gd name="T8" fmla="*/ 89 w 3559"/>
                <a:gd name="T9" fmla="*/ 48 h 432"/>
                <a:gd name="T10" fmla="*/ 111 w 3559"/>
                <a:gd name="T11" fmla="*/ 40 h 432"/>
                <a:gd name="T12" fmla="*/ 133 w 3559"/>
                <a:gd name="T13" fmla="*/ 33 h 432"/>
                <a:gd name="T14" fmla="*/ 156 w 3559"/>
                <a:gd name="T15" fmla="*/ 27 h 432"/>
                <a:gd name="T16" fmla="*/ 178 w 3559"/>
                <a:gd name="T17" fmla="*/ 22 h 432"/>
                <a:gd name="T18" fmla="*/ 200 w 3559"/>
                <a:gd name="T19" fmla="*/ 16 h 432"/>
                <a:gd name="T20" fmla="*/ 222 w 3559"/>
                <a:gd name="T21" fmla="*/ 12 h 432"/>
                <a:gd name="T22" fmla="*/ 244 w 3559"/>
                <a:gd name="T23" fmla="*/ 8 h 432"/>
                <a:gd name="T24" fmla="*/ 267 w 3559"/>
                <a:gd name="T25" fmla="*/ 5 h 432"/>
                <a:gd name="T26" fmla="*/ 289 w 3559"/>
                <a:gd name="T27" fmla="*/ 3 h 432"/>
                <a:gd name="T28" fmla="*/ 311 w 3559"/>
                <a:gd name="T29" fmla="*/ 1 h 432"/>
                <a:gd name="T30" fmla="*/ 333 w 3559"/>
                <a:gd name="T31" fmla="*/ 0 h 432"/>
                <a:gd name="T32" fmla="*/ 356 w 3559"/>
                <a:gd name="T33" fmla="*/ 0 h 432"/>
                <a:gd name="T34" fmla="*/ 378 w 3559"/>
                <a:gd name="T35" fmla="*/ 0 h 432"/>
                <a:gd name="T36" fmla="*/ 401 w 3559"/>
                <a:gd name="T37" fmla="*/ 1 h 432"/>
                <a:gd name="T38" fmla="*/ 423 w 3559"/>
                <a:gd name="T39" fmla="*/ 3 h 432"/>
                <a:gd name="T40" fmla="*/ 445 w 3559"/>
                <a:gd name="T41" fmla="*/ 5 h 432"/>
                <a:gd name="T42" fmla="*/ 467 w 3559"/>
                <a:gd name="T43" fmla="*/ 8 h 432"/>
                <a:gd name="T44" fmla="*/ 489 w 3559"/>
                <a:gd name="T45" fmla="*/ 12 h 432"/>
                <a:gd name="T46" fmla="*/ 512 w 3559"/>
                <a:gd name="T47" fmla="*/ 16 h 432"/>
                <a:gd name="T48" fmla="*/ 534 w 3559"/>
                <a:gd name="T49" fmla="*/ 22 h 432"/>
                <a:gd name="T50" fmla="*/ 556 w 3559"/>
                <a:gd name="T51" fmla="*/ 27 h 432"/>
                <a:gd name="T52" fmla="*/ 578 w 3559"/>
                <a:gd name="T53" fmla="*/ 33 h 432"/>
                <a:gd name="T54" fmla="*/ 600 w 3559"/>
                <a:gd name="T55" fmla="*/ 40 h 432"/>
                <a:gd name="T56" fmla="*/ 623 w 3559"/>
                <a:gd name="T57" fmla="*/ 48 h 432"/>
                <a:gd name="T58" fmla="*/ 645 w 3559"/>
                <a:gd name="T59" fmla="*/ 56 h 432"/>
                <a:gd name="T60" fmla="*/ 667 w 3559"/>
                <a:gd name="T61" fmla="*/ 66 h 432"/>
                <a:gd name="T62" fmla="*/ 689 w 3559"/>
                <a:gd name="T63" fmla="*/ 75 h 432"/>
                <a:gd name="T64" fmla="*/ 712 w 3559"/>
                <a:gd name="T65" fmla="*/ 86 h 4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59" h="432">
                  <a:moveTo>
                    <a:pt x="0" y="432"/>
                  </a:moveTo>
                  <a:lnTo>
                    <a:pt x="111" y="379"/>
                  </a:lnTo>
                  <a:lnTo>
                    <a:pt x="222" y="330"/>
                  </a:lnTo>
                  <a:lnTo>
                    <a:pt x="333" y="283"/>
                  </a:lnTo>
                  <a:lnTo>
                    <a:pt x="445" y="241"/>
                  </a:lnTo>
                  <a:lnTo>
                    <a:pt x="556" y="202"/>
                  </a:lnTo>
                  <a:lnTo>
                    <a:pt x="667" y="167"/>
                  </a:lnTo>
                  <a:lnTo>
                    <a:pt x="778" y="135"/>
                  </a:lnTo>
                  <a:lnTo>
                    <a:pt x="889" y="108"/>
                  </a:lnTo>
                  <a:lnTo>
                    <a:pt x="1000" y="82"/>
                  </a:lnTo>
                  <a:lnTo>
                    <a:pt x="1111" y="60"/>
                  </a:lnTo>
                  <a:lnTo>
                    <a:pt x="1222" y="41"/>
                  </a:lnTo>
                  <a:lnTo>
                    <a:pt x="1333" y="26"/>
                  </a:lnTo>
                  <a:lnTo>
                    <a:pt x="1444" y="14"/>
                  </a:lnTo>
                  <a:lnTo>
                    <a:pt x="1555" y="6"/>
                  </a:lnTo>
                  <a:lnTo>
                    <a:pt x="1666" y="1"/>
                  </a:lnTo>
                  <a:lnTo>
                    <a:pt x="1779" y="0"/>
                  </a:lnTo>
                  <a:lnTo>
                    <a:pt x="1891" y="1"/>
                  </a:lnTo>
                  <a:lnTo>
                    <a:pt x="2002" y="6"/>
                  </a:lnTo>
                  <a:lnTo>
                    <a:pt x="2113" y="14"/>
                  </a:lnTo>
                  <a:lnTo>
                    <a:pt x="2224" y="26"/>
                  </a:lnTo>
                  <a:lnTo>
                    <a:pt x="2335" y="41"/>
                  </a:lnTo>
                  <a:lnTo>
                    <a:pt x="2446" y="60"/>
                  </a:lnTo>
                  <a:lnTo>
                    <a:pt x="2557" y="82"/>
                  </a:lnTo>
                  <a:lnTo>
                    <a:pt x="2668" y="108"/>
                  </a:lnTo>
                  <a:lnTo>
                    <a:pt x="2779" y="135"/>
                  </a:lnTo>
                  <a:lnTo>
                    <a:pt x="2890" y="167"/>
                  </a:lnTo>
                  <a:lnTo>
                    <a:pt x="3001" y="202"/>
                  </a:lnTo>
                  <a:lnTo>
                    <a:pt x="3112" y="241"/>
                  </a:lnTo>
                  <a:lnTo>
                    <a:pt x="3223" y="283"/>
                  </a:lnTo>
                  <a:lnTo>
                    <a:pt x="3334" y="330"/>
                  </a:lnTo>
                  <a:lnTo>
                    <a:pt x="3445" y="379"/>
                  </a:lnTo>
                  <a:lnTo>
                    <a:pt x="3559" y="43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1" name="直接连接符 74778">
              <a:extLst>
                <a:ext uri="{FF2B5EF4-FFF2-40B4-BE49-F238E27FC236}">
                  <a16:creationId xmlns:a16="http://schemas.microsoft.com/office/drawing/2014/main" id="{AA42C6D8-879A-85F6-E485-6857D0BF3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93" y="3857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直接连接符 74779">
              <a:extLst>
                <a:ext uri="{FF2B5EF4-FFF2-40B4-BE49-F238E27FC236}">
                  <a16:creationId xmlns:a16="http://schemas.microsoft.com/office/drawing/2014/main" id="{83D3AFDF-24BF-72C8-2950-C51384053F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21" y="3843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直接连接符 74780">
              <a:extLst>
                <a:ext uri="{FF2B5EF4-FFF2-40B4-BE49-F238E27FC236}">
                  <a16:creationId xmlns:a16="http://schemas.microsoft.com/office/drawing/2014/main" id="{4FCEFE15-3ABE-191B-9C1F-1A85FBA4F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1" y="3831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直接连接符 74781">
              <a:extLst>
                <a:ext uri="{FF2B5EF4-FFF2-40B4-BE49-F238E27FC236}">
                  <a16:creationId xmlns:a16="http://schemas.microsoft.com/office/drawing/2014/main" id="{C154D6BB-4004-60E3-0449-FFA2D040D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1" y="3819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直接连接符 74782">
              <a:extLst>
                <a:ext uri="{FF2B5EF4-FFF2-40B4-BE49-F238E27FC236}">
                  <a16:creationId xmlns:a16="http://schemas.microsoft.com/office/drawing/2014/main" id="{AD76EC87-377D-3602-5668-0E2982194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1" y="3808"/>
              <a:ext cx="3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直接连接符 74783">
              <a:extLst>
                <a:ext uri="{FF2B5EF4-FFF2-40B4-BE49-F238E27FC236}">
                  <a16:creationId xmlns:a16="http://schemas.microsoft.com/office/drawing/2014/main" id="{0E904F51-C52A-53D8-4C82-54E5AA372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42" y="3799"/>
              <a:ext cx="2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直接连接符 74784">
              <a:extLst>
                <a:ext uri="{FF2B5EF4-FFF2-40B4-BE49-F238E27FC236}">
                  <a16:creationId xmlns:a16="http://schemas.microsoft.com/office/drawing/2014/main" id="{4BEF5A65-A51A-2CFD-757E-D2C5BA4AF3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74" y="3791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直接连接符 74785">
              <a:extLst>
                <a:ext uri="{FF2B5EF4-FFF2-40B4-BE49-F238E27FC236}">
                  <a16:creationId xmlns:a16="http://schemas.microsoft.com/office/drawing/2014/main" id="{00CF1DB1-D161-3B32-983E-559D19278C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05" y="378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直接连接符 74786">
              <a:extLst>
                <a:ext uri="{FF2B5EF4-FFF2-40B4-BE49-F238E27FC236}">
                  <a16:creationId xmlns:a16="http://schemas.microsoft.com/office/drawing/2014/main" id="{BB8A4727-16A7-F8AD-35C8-A36EAAC233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36" y="3779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直接连接符 74787">
              <a:extLst>
                <a:ext uri="{FF2B5EF4-FFF2-40B4-BE49-F238E27FC236}">
                  <a16:creationId xmlns:a16="http://schemas.microsoft.com/office/drawing/2014/main" id="{D3E4ED0D-FF3E-9B2B-1F23-ADB27F3D7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68" y="377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直接连接符 74788">
              <a:extLst>
                <a:ext uri="{FF2B5EF4-FFF2-40B4-BE49-F238E27FC236}">
                  <a16:creationId xmlns:a16="http://schemas.microsoft.com/office/drawing/2014/main" id="{822526C2-014E-DCCA-97DD-55843819F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00" y="377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直接连接符 74789">
              <a:extLst>
                <a:ext uri="{FF2B5EF4-FFF2-40B4-BE49-F238E27FC236}">
                  <a16:creationId xmlns:a16="http://schemas.microsoft.com/office/drawing/2014/main" id="{BEB50FF1-4637-07C3-9D0E-B17CB4A94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3" y="3771"/>
              <a:ext cx="0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直接连接符 74790">
              <a:extLst>
                <a:ext uri="{FF2B5EF4-FFF2-40B4-BE49-F238E27FC236}">
                  <a16:creationId xmlns:a16="http://schemas.microsoft.com/office/drawing/2014/main" id="{13286EB1-0CCD-D2CD-EC7B-5E9B30045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65" y="3771"/>
              <a:ext cx="0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直接连接符 74791">
              <a:extLst>
                <a:ext uri="{FF2B5EF4-FFF2-40B4-BE49-F238E27FC236}">
                  <a16:creationId xmlns:a16="http://schemas.microsoft.com/office/drawing/2014/main" id="{09D5AC54-FF28-FCD6-2A44-2CBF65A32E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6" y="377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直接连接符 74792">
              <a:extLst>
                <a:ext uri="{FF2B5EF4-FFF2-40B4-BE49-F238E27FC236}">
                  <a16:creationId xmlns:a16="http://schemas.microsoft.com/office/drawing/2014/main" id="{EA2E97A0-7FB8-8D56-FA2E-D633FF2352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8" y="377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直接连接符 74793">
              <a:extLst>
                <a:ext uri="{FF2B5EF4-FFF2-40B4-BE49-F238E27FC236}">
                  <a16:creationId xmlns:a16="http://schemas.microsoft.com/office/drawing/2014/main" id="{746AE390-0FF6-8166-ECE0-62D245958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0" y="3779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直接连接符 74794">
              <a:extLst>
                <a:ext uri="{FF2B5EF4-FFF2-40B4-BE49-F238E27FC236}">
                  <a16:creationId xmlns:a16="http://schemas.microsoft.com/office/drawing/2014/main" id="{53D7EDBA-78DE-C7A9-DF6F-E57AC9683A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2" y="378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直接连接符 74795">
              <a:extLst>
                <a:ext uri="{FF2B5EF4-FFF2-40B4-BE49-F238E27FC236}">
                  <a16:creationId xmlns:a16="http://schemas.microsoft.com/office/drawing/2014/main" id="{9DE350D5-8E61-8EBD-1CD1-1461428C58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3791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直接连接符 74796">
              <a:extLst>
                <a:ext uri="{FF2B5EF4-FFF2-40B4-BE49-F238E27FC236}">
                  <a16:creationId xmlns:a16="http://schemas.microsoft.com/office/drawing/2014/main" id="{D62DD895-13B1-8A20-AA1B-293D6A513A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4" y="3799"/>
              <a:ext cx="2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直接连接符 74797">
              <a:extLst>
                <a:ext uri="{FF2B5EF4-FFF2-40B4-BE49-F238E27FC236}">
                  <a16:creationId xmlns:a16="http://schemas.microsoft.com/office/drawing/2014/main" id="{40590D4F-BCE1-0F4D-A64B-0A5763887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5" y="3808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直接连接符 74798">
              <a:extLst>
                <a:ext uri="{FF2B5EF4-FFF2-40B4-BE49-F238E27FC236}">
                  <a16:creationId xmlns:a16="http://schemas.microsoft.com/office/drawing/2014/main" id="{FE1D5A90-8F91-4E8D-C2FB-9E7C94168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5" y="3819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直接连接符 74799">
              <a:extLst>
                <a:ext uri="{FF2B5EF4-FFF2-40B4-BE49-F238E27FC236}">
                  <a16:creationId xmlns:a16="http://schemas.microsoft.com/office/drawing/2014/main" id="{3E42007A-7B67-DED3-B368-DA218CC5A2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5" y="3830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直接连接符 74800">
              <a:extLst>
                <a:ext uri="{FF2B5EF4-FFF2-40B4-BE49-F238E27FC236}">
                  <a16:creationId xmlns:a16="http://schemas.microsoft.com/office/drawing/2014/main" id="{22240C0C-089E-5C0F-EEAC-766D9E4F1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4" y="3843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任意多边形 74801">
              <a:extLst>
                <a:ext uri="{FF2B5EF4-FFF2-40B4-BE49-F238E27FC236}">
                  <a16:creationId xmlns:a16="http://schemas.microsoft.com/office/drawing/2014/main" id="{C4C8EE3E-7B24-595F-7965-FF20415417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4" y="3245"/>
              <a:ext cx="0" cy="36"/>
            </a:xfrm>
            <a:custGeom>
              <a:avLst/>
              <a:gdLst>
                <a:gd name="T0" fmla="*/ 0 w 1"/>
                <a:gd name="T1" fmla="*/ 0 h 178"/>
                <a:gd name="T2" fmla="*/ 0 w 1"/>
                <a:gd name="T3" fmla="*/ 27 h 178"/>
                <a:gd name="T4" fmla="*/ 0 w 1"/>
                <a:gd name="T5" fmla="*/ 36 h 1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78">
                  <a:moveTo>
                    <a:pt x="0" y="0"/>
                  </a:moveTo>
                  <a:lnTo>
                    <a:pt x="0" y="134"/>
                  </a:lnTo>
                  <a:lnTo>
                    <a:pt x="0" y="178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5" name="直接连接符 74802">
              <a:extLst>
                <a:ext uri="{FF2B5EF4-FFF2-40B4-BE49-F238E27FC236}">
                  <a16:creationId xmlns:a16="http://schemas.microsoft.com/office/drawing/2014/main" id="{20876477-7BC5-4FB4-35B9-4850F631F9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4" y="3861"/>
              <a:ext cx="0" cy="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任意多边形 74803">
              <a:extLst>
                <a:ext uri="{FF2B5EF4-FFF2-40B4-BE49-F238E27FC236}">
                  <a16:creationId xmlns:a16="http://schemas.microsoft.com/office/drawing/2014/main" id="{C787E11F-C049-37D0-8FF4-30CDD4586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" y="2933"/>
              <a:ext cx="20" cy="6"/>
            </a:xfrm>
            <a:custGeom>
              <a:avLst/>
              <a:gdLst>
                <a:gd name="T0" fmla="*/ 20 w 97"/>
                <a:gd name="T1" fmla="*/ 6 h 28"/>
                <a:gd name="T2" fmla="*/ 15 w 97"/>
                <a:gd name="T3" fmla="*/ 4 h 28"/>
                <a:gd name="T4" fmla="*/ 10 w 97"/>
                <a:gd name="T5" fmla="*/ 3 h 28"/>
                <a:gd name="T6" fmla="*/ 0 w 97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28">
                  <a:moveTo>
                    <a:pt x="97" y="28"/>
                  </a:moveTo>
                  <a:lnTo>
                    <a:pt x="72" y="20"/>
                  </a:lnTo>
                  <a:lnTo>
                    <a:pt x="48" y="13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7" name="直接连接符 74804">
              <a:extLst>
                <a:ext uri="{FF2B5EF4-FFF2-40B4-BE49-F238E27FC236}">
                  <a16:creationId xmlns:a16="http://schemas.microsoft.com/office/drawing/2014/main" id="{4663FA0D-8E28-0591-0BC9-05B9E6F14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6" y="3861"/>
              <a:ext cx="0" cy="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任意多边形 74805">
              <a:extLst>
                <a:ext uri="{FF2B5EF4-FFF2-40B4-BE49-F238E27FC236}">
                  <a16:creationId xmlns:a16="http://schemas.microsoft.com/office/drawing/2014/main" id="{8A1E95CE-0839-D572-E430-AFE15418B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" y="2838"/>
              <a:ext cx="824" cy="86"/>
            </a:xfrm>
            <a:custGeom>
              <a:avLst/>
              <a:gdLst>
                <a:gd name="T0" fmla="*/ 0 w 4119"/>
                <a:gd name="T1" fmla="*/ 86 h 432"/>
                <a:gd name="T2" fmla="*/ 35 w 4119"/>
                <a:gd name="T3" fmla="*/ 75 h 432"/>
                <a:gd name="T4" fmla="*/ 71 w 4119"/>
                <a:gd name="T5" fmla="*/ 66 h 432"/>
                <a:gd name="T6" fmla="*/ 105 w 4119"/>
                <a:gd name="T7" fmla="*/ 57 h 432"/>
                <a:gd name="T8" fmla="*/ 139 w 4119"/>
                <a:gd name="T9" fmla="*/ 48 h 432"/>
                <a:gd name="T10" fmla="*/ 172 w 4119"/>
                <a:gd name="T11" fmla="*/ 40 h 432"/>
                <a:gd name="T12" fmla="*/ 204 w 4119"/>
                <a:gd name="T13" fmla="*/ 33 h 432"/>
                <a:gd name="T14" fmla="*/ 220 w 4119"/>
                <a:gd name="T15" fmla="*/ 30 h 432"/>
                <a:gd name="T16" fmla="*/ 236 w 4119"/>
                <a:gd name="T17" fmla="*/ 27 h 432"/>
                <a:gd name="T18" fmla="*/ 252 w 4119"/>
                <a:gd name="T19" fmla="*/ 24 h 432"/>
                <a:gd name="T20" fmla="*/ 268 w 4119"/>
                <a:gd name="T21" fmla="*/ 22 h 432"/>
                <a:gd name="T22" fmla="*/ 298 w 4119"/>
                <a:gd name="T23" fmla="*/ 16 h 432"/>
                <a:gd name="T24" fmla="*/ 328 w 4119"/>
                <a:gd name="T25" fmla="*/ 12 h 432"/>
                <a:gd name="T26" fmla="*/ 357 w 4119"/>
                <a:gd name="T27" fmla="*/ 8 h 432"/>
                <a:gd name="T28" fmla="*/ 386 w 4119"/>
                <a:gd name="T29" fmla="*/ 5 h 432"/>
                <a:gd name="T30" fmla="*/ 414 w 4119"/>
                <a:gd name="T31" fmla="*/ 3 h 432"/>
                <a:gd name="T32" fmla="*/ 441 w 4119"/>
                <a:gd name="T33" fmla="*/ 1 h 432"/>
                <a:gd name="T34" fmla="*/ 454 w 4119"/>
                <a:gd name="T35" fmla="*/ 1 h 432"/>
                <a:gd name="T36" fmla="*/ 468 w 4119"/>
                <a:gd name="T37" fmla="*/ 0 h 432"/>
                <a:gd name="T38" fmla="*/ 494 w 4119"/>
                <a:gd name="T39" fmla="*/ 0 h 432"/>
                <a:gd name="T40" fmla="*/ 519 w 4119"/>
                <a:gd name="T41" fmla="*/ 0 h 432"/>
                <a:gd name="T42" fmla="*/ 532 w 4119"/>
                <a:gd name="T43" fmla="*/ 1 h 432"/>
                <a:gd name="T44" fmla="*/ 544 w 4119"/>
                <a:gd name="T45" fmla="*/ 1 h 432"/>
                <a:gd name="T46" fmla="*/ 568 w 4119"/>
                <a:gd name="T47" fmla="*/ 3 h 432"/>
                <a:gd name="T48" fmla="*/ 592 w 4119"/>
                <a:gd name="T49" fmla="*/ 5 h 432"/>
                <a:gd name="T50" fmla="*/ 614 w 4119"/>
                <a:gd name="T51" fmla="*/ 8 h 432"/>
                <a:gd name="T52" fmla="*/ 637 w 4119"/>
                <a:gd name="T53" fmla="*/ 12 h 432"/>
                <a:gd name="T54" fmla="*/ 658 w 4119"/>
                <a:gd name="T55" fmla="*/ 16 h 432"/>
                <a:gd name="T56" fmla="*/ 680 w 4119"/>
                <a:gd name="T57" fmla="*/ 22 h 432"/>
                <a:gd name="T58" fmla="*/ 690 w 4119"/>
                <a:gd name="T59" fmla="*/ 24 h 432"/>
                <a:gd name="T60" fmla="*/ 700 w 4119"/>
                <a:gd name="T61" fmla="*/ 27 h 432"/>
                <a:gd name="T62" fmla="*/ 709 w 4119"/>
                <a:gd name="T63" fmla="*/ 30 h 432"/>
                <a:gd name="T64" fmla="*/ 719 w 4119"/>
                <a:gd name="T65" fmla="*/ 33 h 432"/>
                <a:gd name="T66" fmla="*/ 738 w 4119"/>
                <a:gd name="T67" fmla="*/ 40 h 432"/>
                <a:gd name="T68" fmla="*/ 757 w 4119"/>
                <a:gd name="T69" fmla="*/ 48 h 432"/>
                <a:gd name="T70" fmla="*/ 774 w 4119"/>
                <a:gd name="T71" fmla="*/ 57 h 432"/>
                <a:gd name="T72" fmla="*/ 791 w 4119"/>
                <a:gd name="T73" fmla="*/ 66 h 432"/>
                <a:gd name="T74" fmla="*/ 808 w 4119"/>
                <a:gd name="T75" fmla="*/ 75 h 432"/>
                <a:gd name="T76" fmla="*/ 824 w 4119"/>
                <a:gd name="T77" fmla="*/ 86 h 43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119" h="432">
                  <a:moveTo>
                    <a:pt x="0" y="432"/>
                  </a:moveTo>
                  <a:lnTo>
                    <a:pt x="177" y="379"/>
                  </a:lnTo>
                  <a:lnTo>
                    <a:pt x="353" y="330"/>
                  </a:lnTo>
                  <a:lnTo>
                    <a:pt x="524" y="284"/>
                  </a:lnTo>
                  <a:lnTo>
                    <a:pt x="694" y="242"/>
                  </a:lnTo>
                  <a:lnTo>
                    <a:pt x="858" y="202"/>
                  </a:lnTo>
                  <a:lnTo>
                    <a:pt x="1021" y="167"/>
                  </a:lnTo>
                  <a:lnTo>
                    <a:pt x="1101" y="150"/>
                  </a:lnTo>
                  <a:lnTo>
                    <a:pt x="1180" y="135"/>
                  </a:lnTo>
                  <a:lnTo>
                    <a:pt x="1258" y="121"/>
                  </a:lnTo>
                  <a:lnTo>
                    <a:pt x="1338" y="108"/>
                  </a:lnTo>
                  <a:lnTo>
                    <a:pt x="1489" y="82"/>
                  </a:lnTo>
                  <a:lnTo>
                    <a:pt x="1639" y="60"/>
                  </a:lnTo>
                  <a:lnTo>
                    <a:pt x="1785" y="41"/>
                  </a:lnTo>
                  <a:lnTo>
                    <a:pt x="1929" y="26"/>
                  </a:lnTo>
                  <a:lnTo>
                    <a:pt x="2068" y="14"/>
                  </a:lnTo>
                  <a:lnTo>
                    <a:pt x="2206" y="6"/>
                  </a:lnTo>
                  <a:lnTo>
                    <a:pt x="2271" y="3"/>
                  </a:lnTo>
                  <a:lnTo>
                    <a:pt x="2338" y="1"/>
                  </a:lnTo>
                  <a:lnTo>
                    <a:pt x="2470" y="0"/>
                  </a:lnTo>
                  <a:lnTo>
                    <a:pt x="2595" y="1"/>
                  </a:lnTo>
                  <a:lnTo>
                    <a:pt x="2658" y="3"/>
                  </a:lnTo>
                  <a:lnTo>
                    <a:pt x="2720" y="6"/>
                  </a:lnTo>
                  <a:lnTo>
                    <a:pt x="2840" y="14"/>
                  </a:lnTo>
                  <a:lnTo>
                    <a:pt x="2958" y="26"/>
                  </a:lnTo>
                  <a:lnTo>
                    <a:pt x="3071" y="41"/>
                  </a:lnTo>
                  <a:lnTo>
                    <a:pt x="3184" y="60"/>
                  </a:lnTo>
                  <a:lnTo>
                    <a:pt x="3291" y="82"/>
                  </a:lnTo>
                  <a:lnTo>
                    <a:pt x="3397" y="108"/>
                  </a:lnTo>
                  <a:lnTo>
                    <a:pt x="3447" y="121"/>
                  </a:lnTo>
                  <a:lnTo>
                    <a:pt x="3498" y="135"/>
                  </a:lnTo>
                  <a:lnTo>
                    <a:pt x="3546" y="150"/>
                  </a:lnTo>
                  <a:lnTo>
                    <a:pt x="3596" y="167"/>
                  </a:lnTo>
                  <a:lnTo>
                    <a:pt x="3690" y="202"/>
                  </a:lnTo>
                  <a:lnTo>
                    <a:pt x="3783" y="242"/>
                  </a:lnTo>
                  <a:lnTo>
                    <a:pt x="3870" y="284"/>
                  </a:lnTo>
                  <a:lnTo>
                    <a:pt x="3956" y="330"/>
                  </a:lnTo>
                  <a:lnTo>
                    <a:pt x="4038" y="379"/>
                  </a:lnTo>
                  <a:lnTo>
                    <a:pt x="4119" y="432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9" name="直接连接符 74806">
              <a:extLst>
                <a:ext uri="{FF2B5EF4-FFF2-40B4-BE49-F238E27FC236}">
                  <a16:creationId xmlns:a16="http://schemas.microsoft.com/office/drawing/2014/main" id="{FE13BD3C-082B-BB8F-BE5C-38A8B1D56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6" y="3272"/>
              <a:ext cx="0" cy="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74807">
              <a:extLst>
                <a:ext uri="{FF2B5EF4-FFF2-40B4-BE49-F238E27FC236}">
                  <a16:creationId xmlns:a16="http://schemas.microsoft.com/office/drawing/2014/main" id="{86FF5469-657F-BBA7-D96D-FA6E36BF3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281"/>
              <a:ext cx="712" cy="71"/>
            </a:xfrm>
            <a:custGeom>
              <a:avLst/>
              <a:gdLst>
                <a:gd name="T0" fmla="*/ 0 w 3559"/>
                <a:gd name="T1" fmla="*/ 0 h 358"/>
                <a:gd name="T2" fmla="*/ 22 w 3559"/>
                <a:gd name="T3" fmla="*/ 8 h 358"/>
                <a:gd name="T4" fmla="*/ 44 w 3559"/>
                <a:gd name="T5" fmla="*/ 16 h 358"/>
                <a:gd name="T6" fmla="*/ 67 w 3559"/>
                <a:gd name="T7" fmla="*/ 24 h 358"/>
                <a:gd name="T8" fmla="*/ 89 w 3559"/>
                <a:gd name="T9" fmla="*/ 31 h 358"/>
                <a:gd name="T10" fmla="*/ 111 w 3559"/>
                <a:gd name="T11" fmla="*/ 37 h 358"/>
                <a:gd name="T12" fmla="*/ 133 w 3559"/>
                <a:gd name="T13" fmla="*/ 43 h 358"/>
                <a:gd name="T14" fmla="*/ 156 w 3559"/>
                <a:gd name="T15" fmla="*/ 48 h 358"/>
                <a:gd name="T16" fmla="*/ 178 w 3559"/>
                <a:gd name="T17" fmla="*/ 53 h 358"/>
                <a:gd name="T18" fmla="*/ 200 w 3559"/>
                <a:gd name="T19" fmla="*/ 57 h 358"/>
                <a:gd name="T20" fmla="*/ 222 w 3559"/>
                <a:gd name="T21" fmla="*/ 61 h 358"/>
                <a:gd name="T22" fmla="*/ 244 w 3559"/>
                <a:gd name="T23" fmla="*/ 64 h 358"/>
                <a:gd name="T24" fmla="*/ 267 w 3559"/>
                <a:gd name="T25" fmla="*/ 66 h 358"/>
                <a:gd name="T26" fmla="*/ 289 w 3559"/>
                <a:gd name="T27" fmla="*/ 68 h 358"/>
                <a:gd name="T28" fmla="*/ 311 w 3559"/>
                <a:gd name="T29" fmla="*/ 70 h 358"/>
                <a:gd name="T30" fmla="*/ 333 w 3559"/>
                <a:gd name="T31" fmla="*/ 70 h 358"/>
                <a:gd name="T32" fmla="*/ 356 w 3559"/>
                <a:gd name="T33" fmla="*/ 71 h 358"/>
                <a:gd name="T34" fmla="*/ 378 w 3559"/>
                <a:gd name="T35" fmla="*/ 70 h 358"/>
                <a:gd name="T36" fmla="*/ 401 w 3559"/>
                <a:gd name="T37" fmla="*/ 70 h 358"/>
                <a:gd name="T38" fmla="*/ 423 w 3559"/>
                <a:gd name="T39" fmla="*/ 68 h 358"/>
                <a:gd name="T40" fmla="*/ 445 w 3559"/>
                <a:gd name="T41" fmla="*/ 66 h 358"/>
                <a:gd name="T42" fmla="*/ 467 w 3559"/>
                <a:gd name="T43" fmla="*/ 64 h 358"/>
                <a:gd name="T44" fmla="*/ 489 w 3559"/>
                <a:gd name="T45" fmla="*/ 61 h 358"/>
                <a:gd name="T46" fmla="*/ 512 w 3559"/>
                <a:gd name="T47" fmla="*/ 57 h 358"/>
                <a:gd name="T48" fmla="*/ 534 w 3559"/>
                <a:gd name="T49" fmla="*/ 53 h 358"/>
                <a:gd name="T50" fmla="*/ 556 w 3559"/>
                <a:gd name="T51" fmla="*/ 48 h 358"/>
                <a:gd name="T52" fmla="*/ 578 w 3559"/>
                <a:gd name="T53" fmla="*/ 43 h 358"/>
                <a:gd name="T54" fmla="*/ 600 w 3559"/>
                <a:gd name="T55" fmla="*/ 37 h 358"/>
                <a:gd name="T56" fmla="*/ 623 w 3559"/>
                <a:gd name="T57" fmla="*/ 31 h 358"/>
                <a:gd name="T58" fmla="*/ 645 w 3559"/>
                <a:gd name="T59" fmla="*/ 24 h 358"/>
                <a:gd name="T60" fmla="*/ 667 w 3559"/>
                <a:gd name="T61" fmla="*/ 16 h 358"/>
                <a:gd name="T62" fmla="*/ 689 w 3559"/>
                <a:gd name="T63" fmla="*/ 8 h 358"/>
                <a:gd name="T64" fmla="*/ 712 w 3559"/>
                <a:gd name="T65" fmla="*/ 0 h 3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59" h="358">
                  <a:moveTo>
                    <a:pt x="0" y="0"/>
                  </a:moveTo>
                  <a:lnTo>
                    <a:pt x="111" y="42"/>
                  </a:lnTo>
                  <a:lnTo>
                    <a:pt x="222" y="83"/>
                  </a:lnTo>
                  <a:lnTo>
                    <a:pt x="333" y="120"/>
                  </a:lnTo>
                  <a:lnTo>
                    <a:pt x="445" y="156"/>
                  </a:lnTo>
                  <a:lnTo>
                    <a:pt x="556" y="186"/>
                  </a:lnTo>
                  <a:lnTo>
                    <a:pt x="667" y="217"/>
                  </a:lnTo>
                  <a:lnTo>
                    <a:pt x="778" y="243"/>
                  </a:lnTo>
                  <a:lnTo>
                    <a:pt x="889" y="268"/>
                  </a:lnTo>
                  <a:lnTo>
                    <a:pt x="1000" y="287"/>
                  </a:lnTo>
                  <a:lnTo>
                    <a:pt x="1111" y="306"/>
                  </a:lnTo>
                  <a:lnTo>
                    <a:pt x="1222" y="321"/>
                  </a:lnTo>
                  <a:lnTo>
                    <a:pt x="1333" y="335"/>
                  </a:lnTo>
                  <a:lnTo>
                    <a:pt x="1444" y="344"/>
                  </a:lnTo>
                  <a:lnTo>
                    <a:pt x="1555" y="352"/>
                  </a:lnTo>
                  <a:lnTo>
                    <a:pt x="1666" y="355"/>
                  </a:lnTo>
                  <a:lnTo>
                    <a:pt x="1779" y="358"/>
                  </a:lnTo>
                  <a:lnTo>
                    <a:pt x="1891" y="355"/>
                  </a:lnTo>
                  <a:lnTo>
                    <a:pt x="2002" y="352"/>
                  </a:lnTo>
                  <a:lnTo>
                    <a:pt x="2113" y="344"/>
                  </a:lnTo>
                  <a:lnTo>
                    <a:pt x="2224" y="335"/>
                  </a:lnTo>
                  <a:lnTo>
                    <a:pt x="2335" y="321"/>
                  </a:lnTo>
                  <a:lnTo>
                    <a:pt x="2446" y="306"/>
                  </a:lnTo>
                  <a:lnTo>
                    <a:pt x="2557" y="287"/>
                  </a:lnTo>
                  <a:lnTo>
                    <a:pt x="2668" y="268"/>
                  </a:lnTo>
                  <a:lnTo>
                    <a:pt x="2779" y="243"/>
                  </a:lnTo>
                  <a:lnTo>
                    <a:pt x="2890" y="217"/>
                  </a:lnTo>
                  <a:lnTo>
                    <a:pt x="3001" y="186"/>
                  </a:lnTo>
                  <a:lnTo>
                    <a:pt x="3112" y="156"/>
                  </a:lnTo>
                  <a:lnTo>
                    <a:pt x="3223" y="120"/>
                  </a:lnTo>
                  <a:lnTo>
                    <a:pt x="3334" y="83"/>
                  </a:lnTo>
                  <a:lnTo>
                    <a:pt x="3445" y="42"/>
                  </a:lnTo>
                  <a:lnTo>
                    <a:pt x="355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1" name="直接连接符 74808">
              <a:extLst>
                <a:ext uri="{FF2B5EF4-FFF2-40B4-BE49-F238E27FC236}">
                  <a16:creationId xmlns:a16="http://schemas.microsoft.com/office/drawing/2014/main" id="{4CE02489-6A34-B979-38CA-2BA658CF87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94" y="3281"/>
              <a:ext cx="0" cy="58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直接连接符 74809">
              <a:extLst>
                <a:ext uri="{FF2B5EF4-FFF2-40B4-BE49-F238E27FC236}">
                  <a16:creationId xmlns:a16="http://schemas.microsoft.com/office/drawing/2014/main" id="{37130101-D81C-656E-F5BD-31872FC2C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6" y="3281"/>
              <a:ext cx="0" cy="58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任意多边形 74810">
              <a:extLst>
                <a:ext uri="{FF2B5EF4-FFF2-40B4-BE49-F238E27FC236}">
                  <a16:creationId xmlns:a16="http://schemas.microsoft.com/office/drawing/2014/main" id="{542CF5EA-830E-0256-321F-F45ECF9C4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933"/>
              <a:ext cx="804" cy="339"/>
            </a:xfrm>
            <a:custGeom>
              <a:avLst/>
              <a:gdLst>
                <a:gd name="T0" fmla="*/ 804 w 4022"/>
                <a:gd name="T1" fmla="*/ 0 h 1694"/>
                <a:gd name="T2" fmla="*/ 793 w 4022"/>
                <a:gd name="T3" fmla="*/ 7 h 1694"/>
                <a:gd name="T4" fmla="*/ 786 w 4022"/>
                <a:gd name="T5" fmla="*/ 12 h 1694"/>
                <a:gd name="T6" fmla="*/ 775 w 4022"/>
                <a:gd name="T7" fmla="*/ 20 h 1694"/>
                <a:gd name="T8" fmla="*/ 767 w 4022"/>
                <a:gd name="T9" fmla="*/ 24 h 1694"/>
                <a:gd name="T10" fmla="*/ 751 w 4022"/>
                <a:gd name="T11" fmla="*/ 33 h 1694"/>
                <a:gd name="T12" fmla="*/ 743 w 4022"/>
                <a:gd name="T13" fmla="*/ 37 h 1694"/>
                <a:gd name="T14" fmla="*/ 730 w 4022"/>
                <a:gd name="T15" fmla="*/ 43 h 1694"/>
                <a:gd name="T16" fmla="*/ 717 w 4022"/>
                <a:gd name="T17" fmla="*/ 48 h 1694"/>
                <a:gd name="T18" fmla="*/ 699 w 4022"/>
                <a:gd name="T19" fmla="*/ 55 h 1694"/>
                <a:gd name="T20" fmla="*/ 681 w 4022"/>
                <a:gd name="T21" fmla="*/ 61 h 1694"/>
                <a:gd name="T22" fmla="*/ 671 w 4022"/>
                <a:gd name="T23" fmla="*/ 64 h 1694"/>
                <a:gd name="T24" fmla="*/ 651 w 4022"/>
                <a:gd name="T25" fmla="*/ 69 h 1694"/>
                <a:gd name="T26" fmla="*/ 631 w 4022"/>
                <a:gd name="T27" fmla="*/ 74 h 1694"/>
                <a:gd name="T28" fmla="*/ 610 w 4022"/>
                <a:gd name="T29" fmla="*/ 77 h 1694"/>
                <a:gd name="T30" fmla="*/ 588 w 4022"/>
                <a:gd name="T31" fmla="*/ 80 h 1694"/>
                <a:gd name="T32" fmla="*/ 565 w 4022"/>
                <a:gd name="T33" fmla="*/ 83 h 1694"/>
                <a:gd name="T34" fmla="*/ 548 w 4022"/>
                <a:gd name="T35" fmla="*/ 84 h 1694"/>
                <a:gd name="T36" fmla="*/ 530 w 4022"/>
                <a:gd name="T37" fmla="*/ 85 h 1694"/>
                <a:gd name="T38" fmla="*/ 518 w 4022"/>
                <a:gd name="T39" fmla="*/ 86 h 1694"/>
                <a:gd name="T40" fmla="*/ 506 w 4022"/>
                <a:gd name="T41" fmla="*/ 86 h 1694"/>
                <a:gd name="T42" fmla="*/ 487 w 4022"/>
                <a:gd name="T43" fmla="*/ 86 h 1694"/>
                <a:gd name="T44" fmla="*/ 468 w 4022"/>
                <a:gd name="T45" fmla="*/ 86 h 1694"/>
                <a:gd name="T46" fmla="*/ 441 w 4022"/>
                <a:gd name="T47" fmla="*/ 85 h 1694"/>
                <a:gd name="T48" fmla="*/ 421 w 4022"/>
                <a:gd name="T49" fmla="*/ 84 h 1694"/>
                <a:gd name="T50" fmla="*/ 407 w 4022"/>
                <a:gd name="T51" fmla="*/ 83 h 1694"/>
                <a:gd name="T52" fmla="*/ 387 w 4022"/>
                <a:gd name="T53" fmla="*/ 82 h 1694"/>
                <a:gd name="T54" fmla="*/ 373 w 4022"/>
                <a:gd name="T55" fmla="*/ 80 h 1694"/>
                <a:gd name="T56" fmla="*/ 344 w 4022"/>
                <a:gd name="T57" fmla="*/ 77 h 1694"/>
                <a:gd name="T58" fmla="*/ 314 w 4022"/>
                <a:gd name="T59" fmla="*/ 73 h 1694"/>
                <a:gd name="T60" fmla="*/ 300 w 4022"/>
                <a:gd name="T61" fmla="*/ 71 h 1694"/>
                <a:gd name="T62" fmla="*/ 269 w 4022"/>
                <a:gd name="T63" fmla="*/ 67 h 1694"/>
                <a:gd name="T64" fmla="*/ 254 w 4022"/>
                <a:gd name="T65" fmla="*/ 64 h 1694"/>
                <a:gd name="T66" fmla="*/ 230 w 4022"/>
                <a:gd name="T67" fmla="*/ 60 h 1694"/>
                <a:gd name="T68" fmla="*/ 206 w 4022"/>
                <a:gd name="T69" fmla="*/ 55 h 1694"/>
                <a:gd name="T70" fmla="*/ 174 w 4022"/>
                <a:gd name="T71" fmla="*/ 48 h 1694"/>
                <a:gd name="T72" fmla="*/ 140 w 4022"/>
                <a:gd name="T73" fmla="*/ 41 h 1694"/>
                <a:gd name="T74" fmla="*/ 106 w 4022"/>
                <a:gd name="T75" fmla="*/ 33 h 1694"/>
                <a:gd name="T76" fmla="*/ 89 w 4022"/>
                <a:gd name="T77" fmla="*/ 29 h 1694"/>
                <a:gd name="T78" fmla="*/ 54 w 4022"/>
                <a:gd name="T79" fmla="*/ 20 h 1694"/>
                <a:gd name="T80" fmla="*/ 18 w 4022"/>
                <a:gd name="T81" fmla="*/ 10 h 1694"/>
                <a:gd name="T82" fmla="*/ 0 w 4022"/>
                <a:gd name="T83" fmla="*/ 6 h 1694"/>
                <a:gd name="T84" fmla="*/ 10 w 4022"/>
                <a:gd name="T85" fmla="*/ 11 h 1694"/>
                <a:gd name="T86" fmla="*/ 21 w 4022"/>
                <a:gd name="T87" fmla="*/ 18 h 1694"/>
                <a:gd name="T88" fmla="*/ 30 w 4022"/>
                <a:gd name="T89" fmla="*/ 27 h 1694"/>
                <a:gd name="T90" fmla="*/ 39 w 4022"/>
                <a:gd name="T91" fmla="*/ 39 h 1694"/>
                <a:gd name="T92" fmla="*/ 47 w 4022"/>
                <a:gd name="T93" fmla="*/ 51 h 1694"/>
                <a:gd name="T94" fmla="*/ 54 w 4022"/>
                <a:gd name="T95" fmla="*/ 66 h 1694"/>
                <a:gd name="T96" fmla="*/ 61 w 4022"/>
                <a:gd name="T97" fmla="*/ 82 h 1694"/>
                <a:gd name="T98" fmla="*/ 67 w 4022"/>
                <a:gd name="T99" fmla="*/ 101 h 1694"/>
                <a:gd name="T100" fmla="*/ 72 w 4022"/>
                <a:gd name="T101" fmla="*/ 121 h 1694"/>
                <a:gd name="T102" fmla="*/ 77 w 4022"/>
                <a:gd name="T103" fmla="*/ 143 h 1694"/>
                <a:gd name="T104" fmla="*/ 82 w 4022"/>
                <a:gd name="T105" fmla="*/ 166 h 1694"/>
                <a:gd name="T106" fmla="*/ 85 w 4022"/>
                <a:gd name="T107" fmla="*/ 192 h 1694"/>
                <a:gd name="T108" fmla="*/ 88 w 4022"/>
                <a:gd name="T109" fmla="*/ 219 h 1694"/>
                <a:gd name="T110" fmla="*/ 90 w 4022"/>
                <a:gd name="T111" fmla="*/ 249 h 1694"/>
                <a:gd name="T112" fmla="*/ 92 w 4022"/>
                <a:gd name="T113" fmla="*/ 279 h 1694"/>
                <a:gd name="T114" fmla="*/ 93 w 4022"/>
                <a:gd name="T115" fmla="*/ 312 h 16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2" h="1693">
                  <a:moveTo>
                    <a:pt x="4022" y="1694"/>
                  </a:moveTo>
                  <a:lnTo>
                    <a:pt x="4022" y="0"/>
                  </a:lnTo>
                  <a:lnTo>
                    <a:pt x="3985" y="25"/>
                  </a:lnTo>
                  <a:lnTo>
                    <a:pt x="3967" y="37"/>
                  </a:lnTo>
                  <a:lnTo>
                    <a:pt x="3950" y="51"/>
                  </a:lnTo>
                  <a:lnTo>
                    <a:pt x="3931" y="62"/>
                  </a:lnTo>
                  <a:lnTo>
                    <a:pt x="3913" y="74"/>
                  </a:lnTo>
                  <a:lnTo>
                    <a:pt x="3877" y="99"/>
                  </a:lnTo>
                  <a:lnTo>
                    <a:pt x="3856" y="110"/>
                  </a:lnTo>
                  <a:lnTo>
                    <a:pt x="3837" y="121"/>
                  </a:lnTo>
                  <a:lnTo>
                    <a:pt x="3798" y="144"/>
                  </a:lnTo>
                  <a:lnTo>
                    <a:pt x="3758" y="164"/>
                  </a:lnTo>
                  <a:lnTo>
                    <a:pt x="3737" y="174"/>
                  </a:lnTo>
                  <a:lnTo>
                    <a:pt x="3718" y="186"/>
                  </a:lnTo>
                  <a:lnTo>
                    <a:pt x="3675" y="204"/>
                  </a:lnTo>
                  <a:lnTo>
                    <a:pt x="3653" y="213"/>
                  </a:lnTo>
                  <a:lnTo>
                    <a:pt x="3633" y="223"/>
                  </a:lnTo>
                  <a:lnTo>
                    <a:pt x="3589" y="241"/>
                  </a:lnTo>
                  <a:lnTo>
                    <a:pt x="3545" y="259"/>
                  </a:lnTo>
                  <a:lnTo>
                    <a:pt x="3498" y="275"/>
                  </a:lnTo>
                  <a:lnTo>
                    <a:pt x="3453" y="291"/>
                  </a:lnTo>
                  <a:lnTo>
                    <a:pt x="3405" y="306"/>
                  </a:lnTo>
                  <a:lnTo>
                    <a:pt x="3381" y="313"/>
                  </a:lnTo>
                  <a:lnTo>
                    <a:pt x="3359" y="321"/>
                  </a:lnTo>
                  <a:lnTo>
                    <a:pt x="3309" y="333"/>
                  </a:lnTo>
                  <a:lnTo>
                    <a:pt x="3259" y="346"/>
                  </a:lnTo>
                  <a:lnTo>
                    <a:pt x="3208" y="357"/>
                  </a:lnTo>
                  <a:lnTo>
                    <a:pt x="3157" y="368"/>
                  </a:lnTo>
                  <a:lnTo>
                    <a:pt x="3104" y="377"/>
                  </a:lnTo>
                  <a:lnTo>
                    <a:pt x="3050" y="386"/>
                  </a:lnTo>
                  <a:lnTo>
                    <a:pt x="2996" y="394"/>
                  </a:lnTo>
                  <a:lnTo>
                    <a:pt x="2942" y="402"/>
                  </a:lnTo>
                  <a:lnTo>
                    <a:pt x="2885" y="408"/>
                  </a:lnTo>
                  <a:lnTo>
                    <a:pt x="2828" y="414"/>
                  </a:lnTo>
                  <a:lnTo>
                    <a:pt x="2769" y="418"/>
                  </a:lnTo>
                  <a:lnTo>
                    <a:pt x="2740" y="420"/>
                  </a:lnTo>
                  <a:lnTo>
                    <a:pt x="2712" y="424"/>
                  </a:lnTo>
                  <a:lnTo>
                    <a:pt x="2652" y="426"/>
                  </a:lnTo>
                  <a:lnTo>
                    <a:pt x="2621" y="427"/>
                  </a:lnTo>
                  <a:lnTo>
                    <a:pt x="2592" y="429"/>
                  </a:lnTo>
                  <a:lnTo>
                    <a:pt x="2560" y="429"/>
                  </a:lnTo>
                  <a:lnTo>
                    <a:pt x="2529" y="431"/>
                  </a:lnTo>
                  <a:lnTo>
                    <a:pt x="2468" y="433"/>
                  </a:lnTo>
                  <a:lnTo>
                    <a:pt x="2435" y="432"/>
                  </a:lnTo>
                  <a:lnTo>
                    <a:pt x="2403" y="432"/>
                  </a:lnTo>
                  <a:lnTo>
                    <a:pt x="2340" y="431"/>
                  </a:lnTo>
                  <a:lnTo>
                    <a:pt x="2274" y="428"/>
                  </a:lnTo>
                  <a:lnTo>
                    <a:pt x="2208" y="427"/>
                  </a:lnTo>
                  <a:lnTo>
                    <a:pt x="2140" y="423"/>
                  </a:lnTo>
                  <a:lnTo>
                    <a:pt x="2106" y="420"/>
                  </a:lnTo>
                  <a:lnTo>
                    <a:pt x="2074" y="419"/>
                  </a:lnTo>
                  <a:lnTo>
                    <a:pt x="2038" y="416"/>
                  </a:lnTo>
                  <a:lnTo>
                    <a:pt x="2004" y="414"/>
                  </a:lnTo>
                  <a:lnTo>
                    <a:pt x="1935" y="409"/>
                  </a:lnTo>
                  <a:lnTo>
                    <a:pt x="1899" y="405"/>
                  </a:lnTo>
                  <a:lnTo>
                    <a:pt x="1864" y="401"/>
                  </a:lnTo>
                  <a:lnTo>
                    <a:pt x="1793" y="394"/>
                  </a:lnTo>
                  <a:lnTo>
                    <a:pt x="1720" y="385"/>
                  </a:lnTo>
                  <a:lnTo>
                    <a:pt x="1648" y="377"/>
                  </a:lnTo>
                  <a:lnTo>
                    <a:pt x="1573" y="367"/>
                  </a:lnTo>
                  <a:lnTo>
                    <a:pt x="1535" y="361"/>
                  </a:lnTo>
                  <a:lnTo>
                    <a:pt x="1499" y="357"/>
                  </a:lnTo>
                  <a:lnTo>
                    <a:pt x="1423" y="346"/>
                  </a:lnTo>
                  <a:lnTo>
                    <a:pt x="1347" y="334"/>
                  </a:lnTo>
                  <a:lnTo>
                    <a:pt x="1308" y="326"/>
                  </a:lnTo>
                  <a:lnTo>
                    <a:pt x="1269" y="319"/>
                  </a:lnTo>
                  <a:lnTo>
                    <a:pt x="1191" y="306"/>
                  </a:lnTo>
                  <a:lnTo>
                    <a:pt x="1150" y="298"/>
                  </a:lnTo>
                  <a:lnTo>
                    <a:pt x="1110" y="291"/>
                  </a:lnTo>
                  <a:lnTo>
                    <a:pt x="1031" y="276"/>
                  </a:lnTo>
                  <a:lnTo>
                    <a:pt x="949" y="259"/>
                  </a:lnTo>
                  <a:lnTo>
                    <a:pt x="868" y="242"/>
                  </a:lnTo>
                  <a:lnTo>
                    <a:pt x="784" y="224"/>
                  </a:lnTo>
                  <a:lnTo>
                    <a:pt x="701" y="206"/>
                  </a:lnTo>
                  <a:lnTo>
                    <a:pt x="615" y="186"/>
                  </a:lnTo>
                  <a:lnTo>
                    <a:pt x="530" y="165"/>
                  </a:lnTo>
                  <a:lnTo>
                    <a:pt x="486" y="154"/>
                  </a:lnTo>
                  <a:lnTo>
                    <a:pt x="443" y="144"/>
                  </a:lnTo>
                  <a:lnTo>
                    <a:pt x="357" y="123"/>
                  </a:lnTo>
                  <a:lnTo>
                    <a:pt x="268" y="99"/>
                  </a:lnTo>
                  <a:lnTo>
                    <a:pt x="180" y="77"/>
                  </a:lnTo>
                  <a:lnTo>
                    <a:pt x="89" y="52"/>
                  </a:lnTo>
                  <a:lnTo>
                    <a:pt x="44" y="39"/>
                  </a:lnTo>
                  <a:lnTo>
                    <a:pt x="0" y="28"/>
                  </a:lnTo>
                  <a:lnTo>
                    <a:pt x="26" y="40"/>
                  </a:lnTo>
                  <a:lnTo>
                    <a:pt x="52" y="55"/>
                  </a:lnTo>
                  <a:lnTo>
                    <a:pt x="77" y="72"/>
                  </a:lnTo>
                  <a:lnTo>
                    <a:pt x="103" y="91"/>
                  </a:lnTo>
                  <a:lnTo>
                    <a:pt x="126" y="113"/>
                  </a:lnTo>
                  <a:lnTo>
                    <a:pt x="149" y="137"/>
                  </a:lnTo>
                  <a:lnTo>
                    <a:pt x="171" y="163"/>
                  </a:lnTo>
                  <a:lnTo>
                    <a:pt x="194" y="194"/>
                  </a:lnTo>
                  <a:lnTo>
                    <a:pt x="213" y="224"/>
                  </a:lnTo>
                  <a:lnTo>
                    <a:pt x="233" y="257"/>
                  </a:lnTo>
                  <a:lnTo>
                    <a:pt x="251" y="292"/>
                  </a:lnTo>
                  <a:lnTo>
                    <a:pt x="271" y="331"/>
                  </a:lnTo>
                  <a:lnTo>
                    <a:pt x="288" y="370"/>
                  </a:lnTo>
                  <a:lnTo>
                    <a:pt x="305" y="412"/>
                  </a:lnTo>
                  <a:lnTo>
                    <a:pt x="320" y="457"/>
                  </a:lnTo>
                  <a:lnTo>
                    <a:pt x="336" y="505"/>
                  </a:lnTo>
                  <a:lnTo>
                    <a:pt x="349" y="554"/>
                  </a:lnTo>
                  <a:lnTo>
                    <a:pt x="362" y="605"/>
                  </a:lnTo>
                  <a:lnTo>
                    <a:pt x="375" y="659"/>
                  </a:lnTo>
                  <a:lnTo>
                    <a:pt x="387" y="714"/>
                  </a:lnTo>
                  <a:lnTo>
                    <a:pt x="398" y="772"/>
                  </a:lnTo>
                  <a:lnTo>
                    <a:pt x="408" y="832"/>
                  </a:lnTo>
                  <a:lnTo>
                    <a:pt x="417" y="894"/>
                  </a:lnTo>
                  <a:lnTo>
                    <a:pt x="426" y="960"/>
                  </a:lnTo>
                  <a:lnTo>
                    <a:pt x="433" y="1027"/>
                  </a:lnTo>
                  <a:lnTo>
                    <a:pt x="439" y="1096"/>
                  </a:lnTo>
                  <a:lnTo>
                    <a:pt x="445" y="1168"/>
                  </a:lnTo>
                  <a:lnTo>
                    <a:pt x="451" y="1242"/>
                  </a:lnTo>
                  <a:lnTo>
                    <a:pt x="454" y="1317"/>
                  </a:lnTo>
                  <a:lnTo>
                    <a:pt x="458" y="1396"/>
                  </a:lnTo>
                  <a:lnTo>
                    <a:pt x="460" y="1476"/>
                  </a:lnTo>
                  <a:lnTo>
                    <a:pt x="463" y="156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4" name="任意多边形 74811">
              <a:extLst>
                <a:ext uri="{FF2B5EF4-FFF2-40B4-BE49-F238E27FC236}">
                  <a16:creationId xmlns:a16="http://schemas.microsoft.com/office/drawing/2014/main" id="{A51A5437-E683-1083-D9A9-C5FE0F6FB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869"/>
              <a:ext cx="712" cy="72"/>
            </a:xfrm>
            <a:custGeom>
              <a:avLst/>
              <a:gdLst>
                <a:gd name="T0" fmla="*/ 0 w 3559"/>
                <a:gd name="T1" fmla="*/ 0 h 359"/>
                <a:gd name="T2" fmla="*/ 22 w 3559"/>
                <a:gd name="T3" fmla="*/ 8 h 359"/>
                <a:gd name="T4" fmla="*/ 44 w 3559"/>
                <a:gd name="T5" fmla="*/ 17 h 359"/>
                <a:gd name="T6" fmla="*/ 67 w 3559"/>
                <a:gd name="T7" fmla="*/ 24 h 359"/>
                <a:gd name="T8" fmla="*/ 89 w 3559"/>
                <a:gd name="T9" fmla="*/ 31 h 359"/>
                <a:gd name="T10" fmla="*/ 111 w 3559"/>
                <a:gd name="T11" fmla="*/ 38 h 359"/>
                <a:gd name="T12" fmla="*/ 133 w 3559"/>
                <a:gd name="T13" fmla="*/ 44 h 359"/>
                <a:gd name="T14" fmla="*/ 156 w 3559"/>
                <a:gd name="T15" fmla="*/ 49 h 359"/>
                <a:gd name="T16" fmla="*/ 178 w 3559"/>
                <a:gd name="T17" fmla="*/ 54 h 359"/>
                <a:gd name="T18" fmla="*/ 200 w 3559"/>
                <a:gd name="T19" fmla="*/ 58 h 359"/>
                <a:gd name="T20" fmla="*/ 222 w 3559"/>
                <a:gd name="T21" fmla="*/ 62 h 359"/>
                <a:gd name="T22" fmla="*/ 244 w 3559"/>
                <a:gd name="T23" fmla="*/ 65 h 359"/>
                <a:gd name="T24" fmla="*/ 267 w 3559"/>
                <a:gd name="T25" fmla="*/ 67 h 359"/>
                <a:gd name="T26" fmla="*/ 289 w 3559"/>
                <a:gd name="T27" fmla="*/ 69 h 359"/>
                <a:gd name="T28" fmla="*/ 311 w 3559"/>
                <a:gd name="T29" fmla="*/ 71 h 359"/>
                <a:gd name="T30" fmla="*/ 333 w 3559"/>
                <a:gd name="T31" fmla="*/ 71 h 359"/>
                <a:gd name="T32" fmla="*/ 356 w 3559"/>
                <a:gd name="T33" fmla="*/ 72 h 359"/>
                <a:gd name="T34" fmla="*/ 378 w 3559"/>
                <a:gd name="T35" fmla="*/ 71 h 359"/>
                <a:gd name="T36" fmla="*/ 401 w 3559"/>
                <a:gd name="T37" fmla="*/ 71 h 359"/>
                <a:gd name="T38" fmla="*/ 423 w 3559"/>
                <a:gd name="T39" fmla="*/ 69 h 359"/>
                <a:gd name="T40" fmla="*/ 445 w 3559"/>
                <a:gd name="T41" fmla="*/ 67 h 359"/>
                <a:gd name="T42" fmla="*/ 467 w 3559"/>
                <a:gd name="T43" fmla="*/ 65 h 359"/>
                <a:gd name="T44" fmla="*/ 489 w 3559"/>
                <a:gd name="T45" fmla="*/ 62 h 359"/>
                <a:gd name="T46" fmla="*/ 512 w 3559"/>
                <a:gd name="T47" fmla="*/ 58 h 359"/>
                <a:gd name="T48" fmla="*/ 534 w 3559"/>
                <a:gd name="T49" fmla="*/ 54 h 359"/>
                <a:gd name="T50" fmla="*/ 556 w 3559"/>
                <a:gd name="T51" fmla="*/ 49 h 359"/>
                <a:gd name="T52" fmla="*/ 578 w 3559"/>
                <a:gd name="T53" fmla="*/ 44 h 359"/>
                <a:gd name="T54" fmla="*/ 600 w 3559"/>
                <a:gd name="T55" fmla="*/ 38 h 359"/>
                <a:gd name="T56" fmla="*/ 623 w 3559"/>
                <a:gd name="T57" fmla="*/ 31 h 359"/>
                <a:gd name="T58" fmla="*/ 645 w 3559"/>
                <a:gd name="T59" fmla="*/ 24 h 359"/>
                <a:gd name="T60" fmla="*/ 667 w 3559"/>
                <a:gd name="T61" fmla="*/ 17 h 359"/>
                <a:gd name="T62" fmla="*/ 689 w 3559"/>
                <a:gd name="T63" fmla="*/ 8 h 359"/>
                <a:gd name="T64" fmla="*/ 712 w 3559"/>
                <a:gd name="T65" fmla="*/ 0 h 3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59" h="359">
                  <a:moveTo>
                    <a:pt x="0" y="0"/>
                  </a:moveTo>
                  <a:lnTo>
                    <a:pt x="111" y="42"/>
                  </a:lnTo>
                  <a:lnTo>
                    <a:pt x="222" y="83"/>
                  </a:lnTo>
                  <a:lnTo>
                    <a:pt x="333" y="120"/>
                  </a:lnTo>
                  <a:lnTo>
                    <a:pt x="445" y="157"/>
                  </a:lnTo>
                  <a:lnTo>
                    <a:pt x="556" y="187"/>
                  </a:lnTo>
                  <a:lnTo>
                    <a:pt x="667" y="218"/>
                  </a:lnTo>
                  <a:lnTo>
                    <a:pt x="778" y="244"/>
                  </a:lnTo>
                  <a:lnTo>
                    <a:pt x="889" y="269"/>
                  </a:lnTo>
                  <a:lnTo>
                    <a:pt x="1000" y="288"/>
                  </a:lnTo>
                  <a:lnTo>
                    <a:pt x="1111" y="308"/>
                  </a:lnTo>
                  <a:lnTo>
                    <a:pt x="1222" y="322"/>
                  </a:lnTo>
                  <a:lnTo>
                    <a:pt x="1333" y="336"/>
                  </a:lnTo>
                  <a:lnTo>
                    <a:pt x="1444" y="345"/>
                  </a:lnTo>
                  <a:lnTo>
                    <a:pt x="1555" y="353"/>
                  </a:lnTo>
                  <a:lnTo>
                    <a:pt x="1666" y="356"/>
                  </a:lnTo>
                  <a:lnTo>
                    <a:pt x="1779" y="359"/>
                  </a:lnTo>
                  <a:lnTo>
                    <a:pt x="1891" y="356"/>
                  </a:lnTo>
                  <a:lnTo>
                    <a:pt x="2002" y="353"/>
                  </a:lnTo>
                  <a:lnTo>
                    <a:pt x="2113" y="345"/>
                  </a:lnTo>
                  <a:lnTo>
                    <a:pt x="2224" y="336"/>
                  </a:lnTo>
                  <a:lnTo>
                    <a:pt x="2335" y="322"/>
                  </a:lnTo>
                  <a:lnTo>
                    <a:pt x="2446" y="308"/>
                  </a:lnTo>
                  <a:lnTo>
                    <a:pt x="2557" y="288"/>
                  </a:lnTo>
                  <a:lnTo>
                    <a:pt x="2668" y="269"/>
                  </a:lnTo>
                  <a:lnTo>
                    <a:pt x="2779" y="244"/>
                  </a:lnTo>
                  <a:lnTo>
                    <a:pt x="2890" y="218"/>
                  </a:lnTo>
                  <a:lnTo>
                    <a:pt x="3001" y="187"/>
                  </a:lnTo>
                  <a:lnTo>
                    <a:pt x="3112" y="157"/>
                  </a:lnTo>
                  <a:lnTo>
                    <a:pt x="3223" y="120"/>
                  </a:lnTo>
                  <a:lnTo>
                    <a:pt x="3334" y="83"/>
                  </a:lnTo>
                  <a:lnTo>
                    <a:pt x="3445" y="42"/>
                  </a:lnTo>
                  <a:lnTo>
                    <a:pt x="3559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2143CBE-DFFC-361F-3366-C7F0DC4A27D6}"/>
              </a:ext>
            </a:extLst>
          </p:cNvPr>
          <p:cNvGrpSpPr/>
          <p:nvPr/>
        </p:nvGrpSpPr>
        <p:grpSpPr>
          <a:xfrm>
            <a:off x="3206049" y="4488897"/>
            <a:ext cx="1371600" cy="1497012"/>
            <a:chOff x="1227" y="3156"/>
            <a:chExt cx="864" cy="943"/>
          </a:xfrm>
        </p:grpSpPr>
        <p:sp>
          <p:nvSpPr>
            <p:cNvPr id="56" name="文本框 74770">
              <a:extLst>
                <a:ext uri="{FF2B5EF4-FFF2-40B4-BE49-F238E27FC236}">
                  <a16:creationId xmlns:a16="http://schemas.microsoft.com/office/drawing/2014/main" id="{583A8DA3-CD55-F5BA-0CC8-EACA58276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7" y="3769"/>
              <a:ext cx="864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小石块</a:t>
              </a:r>
            </a:p>
          </p:txBody>
        </p:sp>
        <p:sp>
          <p:nvSpPr>
            <p:cNvPr id="57" name="任意多边形 74812" descr="白色大理石">
              <a:extLst>
                <a:ext uri="{FF2B5EF4-FFF2-40B4-BE49-F238E27FC236}">
                  <a16:creationId xmlns:a16="http://schemas.microsoft.com/office/drawing/2014/main" id="{E97A7F4C-98C4-4E94-B0C1-9936E970A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4" y="3156"/>
              <a:ext cx="816" cy="593"/>
            </a:xfrm>
            <a:custGeom>
              <a:avLst/>
              <a:gdLst>
                <a:gd name="T0" fmla="*/ 0 w 846"/>
                <a:gd name="T1" fmla="*/ 368 h 599"/>
                <a:gd name="T2" fmla="*/ 13 w 846"/>
                <a:gd name="T3" fmla="*/ 258 h 599"/>
                <a:gd name="T4" fmla="*/ 28 w 846"/>
                <a:gd name="T5" fmla="*/ 168 h 599"/>
                <a:gd name="T6" fmla="*/ 274 w 846"/>
                <a:gd name="T7" fmla="*/ 22 h 599"/>
                <a:gd name="T8" fmla="*/ 473 w 846"/>
                <a:gd name="T9" fmla="*/ 39 h 599"/>
                <a:gd name="T10" fmla="*/ 512 w 846"/>
                <a:gd name="T11" fmla="*/ 62 h 599"/>
                <a:gd name="T12" fmla="*/ 552 w 846"/>
                <a:gd name="T13" fmla="*/ 104 h 599"/>
                <a:gd name="T14" fmla="*/ 600 w 846"/>
                <a:gd name="T15" fmla="*/ 120 h 599"/>
                <a:gd name="T16" fmla="*/ 623 w 846"/>
                <a:gd name="T17" fmla="*/ 128 h 599"/>
                <a:gd name="T18" fmla="*/ 664 w 846"/>
                <a:gd name="T19" fmla="*/ 160 h 599"/>
                <a:gd name="T20" fmla="*/ 711 w 846"/>
                <a:gd name="T21" fmla="*/ 177 h 599"/>
                <a:gd name="T22" fmla="*/ 750 w 846"/>
                <a:gd name="T23" fmla="*/ 250 h 599"/>
                <a:gd name="T24" fmla="*/ 798 w 846"/>
                <a:gd name="T25" fmla="*/ 324 h 599"/>
                <a:gd name="T26" fmla="*/ 814 w 846"/>
                <a:gd name="T27" fmla="*/ 372 h 599"/>
                <a:gd name="T28" fmla="*/ 806 w 846"/>
                <a:gd name="T29" fmla="*/ 445 h 599"/>
                <a:gd name="T30" fmla="*/ 767 w 846"/>
                <a:gd name="T31" fmla="*/ 486 h 599"/>
                <a:gd name="T32" fmla="*/ 726 w 846"/>
                <a:gd name="T33" fmla="*/ 527 h 599"/>
                <a:gd name="T34" fmla="*/ 544 w 846"/>
                <a:gd name="T35" fmla="*/ 568 h 599"/>
                <a:gd name="T36" fmla="*/ 330 w 846"/>
                <a:gd name="T37" fmla="*/ 576 h 599"/>
                <a:gd name="T38" fmla="*/ 187 w 846"/>
                <a:gd name="T39" fmla="*/ 544 h 599"/>
                <a:gd name="T40" fmla="*/ 76 w 846"/>
                <a:gd name="T41" fmla="*/ 470 h 599"/>
                <a:gd name="T42" fmla="*/ 13 w 846"/>
                <a:gd name="T43" fmla="*/ 413 h 599"/>
                <a:gd name="T44" fmla="*/ 0 w 846"/>
                <a:gd name="T45" fmla="*/ 368 h 5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45" h="599">
                  <a:moveTo>
                    <a:pt x="0" y="372"/>
                  </a:moveTo>
                  <a:cubicBezTo>
                    <a:pt x="0" y="346"/>
                    <a:pt x="8" y="295"/>
                    <a:pt x="13" y="261"/>
                  </a:cubicBezTo>
                  <a:cubicBezTo>
                    <a:pt x="14" y="255"/>
                    <a:pt x="18" y="189"/>
                    <a:pt x="29" y="170"/>
                  </a:cubicBezTo>
                  <a:cubicBezTo>
                    <a:pt x="73" y="98"/>
                    <a:pt x="207" y="51"/>
                    <a:pt x="284" y="22"/>
                  </a:cubicBezTo>
                  <a:cubicBezTo>
                    <a:pt x="361" y="0"/>
                    <a:pt x="449" y="32"/>
                    <a:pt x="490" y="39"/>
                  </a:cubicBezTo>
                  <a:cubicBezTo>
                    <a:pt x="531" y="46"/>
                    <a:pt x="517" y="52"/>
                    <a:pt x="531" y="63"/>
                  </a:cubicBezTo>
                  <a:cubicBezTo>
                    <a:pt x="545" y="74"/>
                    <a:pt x="557" y="95"/>
                    <a:pt x="572" y="105"/>
                  </a:cubicBezTo>
                  <a:cubicBezTo>
                    <a:pt x="587" y="115"/>
                    <a:pt x="610" y="117"/>
                    <a:pt x="622" y="121"/>
                  </a:cubicBezTo>
                  <a:cubicBezTo>
                    <a:pt x="630" y="124"/>
                    <a:pt x="646" y="129"/>
                    <a:pt x="646" y="129"/>
                  </a:cubicBezTo>
                  <a:cubicBezTo>
                    <a:pt x="661" y="144"/>
                    <a:pt x="667" y="153"/>
                    <a:pt x="688" y="162"/>
                  </a:cubicBezTo>
                  <a:cubicBezTo>
                    <a:pt x="704" y="169"/>
                    <a:pt x="737" y="179"/>
                    <a:pt x="737" y="179"/>
                  </a:cubicBezTo>
                  <a:cubicBezTo>
                    <a:pt x="753" y="203"/>
                    <a:pt x="762" y="228"/>
                    <a:pt x="778" y="253"/>
                  </a:cubicBezTo>
                  <a:cubicBezTo>
                    <a:pt x="787" y="291"/>
                    <a:pt x="795" y="304"/>
                    <a:pt x="827" y="327"/>
                  </a:cubicBezTo>
                  <a:cubicBezTo>
                    <a:pt x="829" y="332"/>
                    <a:pt x="844" y="371"/>
                    <a:pt x="844" y="376"/>
                  </a:cubicBezTo>
                  <a:cubicBezTo>
                    <a:pt x="844" y="401"/>
                    <a:pt x="846" y="427"/>
                    <a:pt x="836" y="450"/>
                  </a:cubicBezTo>
                  <a:cubicBezTo>
                    <a:pt x="828" y="468"/>
                    <a:pt x="809" y="477"/>
                    <a:pt x="795" y="491"/>
                  </a:cubicBezTo>
                  <a:cubicBezTo>
                    <a:pt x="790" y="496"/>
                    <a:pt x="755" y="531"/>
                    <a:pt x="753" y="532"/>
                  </a:cubicBezTo>
                  <a:cubicBezTo>
                    <a:pt x="696" y="554"/>
                    <a:pt x="625" y="565"/>
                    <a:pt x="564" y="574"/>
                  </a:cubicBezTo>
                  <a:cubicBezTo>
                    <a:pt x="486" y="599"/>
                    <a:pt x="431" y="587"/>
                    <a:pt x="342" y="582"/>
                  </a:cubicBezTo>
                  <a:cubicBezTo>
                    <a:pt x="293" y="566"/>
                    <a:pt x="244" y="556"/>
                    <a:pt x="194" y="549"/>
                  </a:cubicBezTo>
                  <a:cubicBezTo>
                    <a:pt x="155" y="523"/>
                    <a:pt x="115" y="506"/>
                    <a:pt x="79" y="475"/>
                  </a:cubicBezTo>
                  <a:cubicBezTo>
                    <a:pt x="59" y="458"/>
                    <a:pt x="38" y="430"/>
                    <a:pt x="13" y="417"/>
                  </a:cubicBezTo>
                  <a:cubicBezTo>
                    <a:pt x="0" y="400"/>
                    <a:pt x="0" y="398"/>
                    <a:pt x="0" y="372"/>
                  </a:cubicBezTo>
                  <a:close/>
                </a:path>
              </a:pathLst>
            </a:custGeom>
            <a:blipFill dpi="0" rotWithShape="1">
              <a:blip r:embed="rId6"/>
              <a:tile tx="0" ty="0" sx="100000" sy="100000" flip="none" algn="tl"/>
            </a:blipFill>
            <a:ln w="19050">
              <a:solidFill>
                <a:srgbClr val="5F5F5F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838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C189DBA-2990-6C8D-73A4-71F75EF226C6}"/>
              </a:ext>
            </a:extLst>
          </p:cNvPr>
          <p:cNvSpPr txBox="1"/>
          <p:nvPr/>
        </p:nvSpPr>
        <p:spPr>
          <a:xfrm>
            <a:off x="443909" y="29911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测量液体的密度</a:t>
            </a:r>
            <a:endParaRPr kumimoji="0" lang="zh-CN" altLang="en-US" sz="40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8390DA-6A90-D0BC-B3DC-B9145AFBA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978" y="1334512"/>
            <a:ext cx="9401352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实验讨论：以下方法测量的是哪部分盐水的质量？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876745-2A73-ACF1-A32C-BFAFF01F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741" y="4869100"/>
            <a:ext cx="6704012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这样测量有什么好处？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3EB891A-0603-FF46-973F-39983EFD2291}"/>
              </a:ext>
            </a:extLst>
          </p:cNvPr>
          <p:cNvGrpSpPr/>
          <p:nvPr/>
        </p:nvGrpSpPr>
        <p:grpSpPr>
          <a:xfrm>
            <a:off x="5378422" y="2902963"/>
            <a:ext cx="1230313" cy="1354137"/>
            <a:chOff x="2451" y="2044"/>
            <a:chExt cx="775" cy="853"/>
          </a:xfrm>
        </p:grpSpPr>
        <p:grpSp>
          <p:nvGrpSpPr>
            <p:cNvPr id="7" name="组合 77961">
              <a:extLst>
                <a:ext uri="{FF2B5EF4-FFF2-40B4-BE49-F238E27FC236}">
                  <a16:creationId xmlns:a16="http://schemas.microsoft.com/office/drawing/2014/main" id="{A1AEF05C-D403-470A-4A5E-AB8D4DE425A3}"/>
                </a:ext>
              </a:extLst>
            </p:cNvPr>
            <p:cNvGrpSpPr/>
            <p:nvPr/>
          </p:nvGrpSpPr>
          <p:grpSpPr>
            <a:xfrm>
              <a:off x="2451" y="2044"/>
              <a:ext cx="491" cy="392"/>
              <a:chOff x="12480" y="596"/>
              <a:chExt cx="840" cy="749"/>
            </a:xfrm>
          </p:grpSpPr>
          <p:grpSp>
            <p:nvGrpSpPr>
              <p:cNvPr id="14" name="xjhzja8">
                <a:extLst>
                  <a:ext uri="{FF2B5EF4-FFF2-40B4-BE49-F238E27FC236}">
                    <a16:creationId xmlns:a16="http://schemas.microsoft.com/office/drawing/2014/main" id="{4F2F1FB9-34B7-CC7B-C5ED-DA5AA6CCBB0F}"/>
                  </a:ext>
                </a:extLst>
              </p:cNvPr>
              <p:cNvGrpSpPr/>
              <p:nvPr/>
            </p:nvGrpSpPr>
            <p:grpSpPr>
              <a:xfrm rot="3327236" flipH="1">
                <a:off x="12521" y="605"/>
                <a:ext cx="749" cy="720"/>
                <a:chOff x="7740" y="816"/>
                <a:chExt cx="1740" cy="1890"/>
              </a:xfrm>
            </p:grpSpPr>
            <p:sp>
              <p:nvSpPr>
                <p:cNvPr id="17" name="流程图: 可选过程 77963">
                  <a:extLst>
                    <a:ext uri="{FF2B5EF4-FFF2-40B4-BE49-F238E27FC236}">
                      <a16:creationId xmlns:a16="http://schemas.microsoft.com/office/drawing/2014/main" id="{B114DB12-EE87-11A6-C20E-EF7003118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任意多边形 77964">
                  <a:extLst>
                    <a:ext uri="{FF2B5EF4-FFF2-40B4-BE49-F238E27FC236}">
                      <a16:creationId xmlns:a16="http://schemas.microsoft.com/office/drawing/2014/main" id="{C9B853BB-B4F1-56EA-C768-593F0A0D8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15" name="直角三角形 77965">
                <a:extLst>
                  <a:ext uri="{FF2B5EF4-FFF2-40B4-BE49-F238E27FC236}">
                    <a16:creationId xmlns:a16="http://schemas.microsoft.com/office/drawing/2014/main" id="{AE351037-CD95-4043-9F2D-0325A4559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26040">
                <a:off x="12558" y="713"/>
                <a:ext cx="750" cy="510"/>
              </a:xfrm>
              <a:prstGeom prst="rtTriangle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16" name="直接连接符 77966">
                <a:extLst>
                  <a:ext uri="{FF2B5EF4-FFF2-40B4-BE49-F238E27FC236}">
                    <a16:creationId xmlns:a16="http://schemas.microsoft.com/office/drawing/2014/main" id="{8BD110AA-B6D5-4B9B-F2B3-747FE6797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0" y="971"/>
                <a:ext cx="84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7983">
              <a:extLst>
                <a:ext uri="{FF2B5EF4-FFF2-40B4-BE49-F238E27FC236}">
                  <a16:creationId xmlns:a16="http://schemas.microsoft.com/office/drawing/2014/main" id="{D10F18FB-3A1A-E357-89A9-5E3A75882ED6}"/>
                </a:ext>
              </a:extLst>
            </p:cNvPr>
            <p:cNvGrpSpPr/>
            <p:nvPr/>
          </p:nvGrpSpPr>
          <p:grpSpPr>
            <a:xfrm>
              <a:off x="2845" y="2537"/>
              <a:ext cx="381" cy="360"/>
              <a:chOff x="3138" y="2985"/>
              <a:chExt cx="490" cy="515"/>
            </a:xfrm>
          </p:grpSpPr>
          <p:grpSp>
            <p:nvGrpSpPr>
              <p:cNvPr id="10" name="xjhzja8">
                <a:extLst>
                  <a:ext uri="{FF2B5EF4-FFF2-40B4-BE49-F238E27FC236}">
                    <a16:creationId xmlns:a16="http://schemas.microsoft.com/office/drawing/2014/main" id="{2F19F049-C7C9-17AD-B0E7-EC3D8F8A159C}"/>
                  </a:ext>
                </a:extLst>
              </p:cNvPr>
              <p:cNvGrpSpPr/>
              <p:nvPr/>
            </p:nvGrpSpPr>
            <p:grpSpPr>
              <a:xfrm rot="21560446" flipH="1">
                <a:off x="3138" y="2985"/>
                <a:ext cx="490" cy="515"/>
                <a:chOff x="7740" y="816"/>
                <a:chExt cx="1740" cy="1890"/>
              </a:xfrm>
            </p:grpSpPr>
            <p:sp>
              <p:nvSpPr>
                <p:cNvPr id="12" name="流程图: 可选过程 77979">
                  <a:extLst>
                    <a:ext uri="{FF2B5EF4-FFF2-40B4-BE49-F238E27FC236}">
                      <a16:creationId xmlns:a16="http://schemas.microsoft.com/office/drawing/2014/main" id="{056BDB10-BFE4-59C7-13CE-82666B5E7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3" name="任意多边形 77980">
                  <a:extLst>
                    <a:ext uri="{FF2B5EF4-FFF2-40B4-BE49-F238E27FC236}">
                      <a16:creationId xmlns:a16="http://schemas.microsoft.com/office/drawing/2014/main" id="{338B8CE6-5779-46FC-AECD-427600305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11" name="直接连接符 77981">
                <a:extLst>
                  <a:ext uri="{FF2B5EF4-FFF2-40B4-BE49-F238E27FC236}">
                    <a16:creationId xmlns:a16="http://schemas.microsoft.com/office/drawing/2014/main" id="{78D7199B-4908-C424-2264-96DB12615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8" y="3282"/>
                <a:ext cx="424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任意多边形 77984">
              <a:extLst>
                <a:ext uri="{FF2B5EF4-FFF2-40B4-BE49-F238E27FC236}">
                  <a16:creationId xmlns:a16="http://schemas.microsoft.com/office/drawing/2014/main" id="{9F84683B-61F2-2FF8-65EF-D3AACCC73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2259"/>
              <a:ext cx="123" cy="265"/>
            </a:xfrm>
            <a:custGeom>
              <a:avLst/>
              <a:gdLst>
                <a:gd name="T0" fmla="*/ 0 w 20794"/>
                <a:gd name="T1" fmla="*/ 0 h 21600"/>
                <a:gd name="T2" fmla="*/ 123 w 20794"/>
                <a:gd name="T3" fmla="*/ 193 h 21600"/>
                <a:gd name="T4" fmla="*/ 0 w 20794"/>
                <a:gd name="T5" fmla="*/ 0 h 21600"/>
                <a:gd name="T6" fmla="*/ 123 w 20794"/>
                <a:gd name="T7" fmla="*/ 193 h 21600"/>
                <a:gd name="T8" fmla="*/ 0 w 20794"/>
                <a:gd name="T9" fmla="*/ 265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94" h="21600" fill="none">
                  <a:moveTo>
                    <a:pt x="0" y="0"/>
                  </a:moveTo>
                  <a:cubicBezTo>
                    <a:pt x="9902" y="0"/>
                    <a:pt x="18248" y="6663"/>
                    <a:pt x="20797" y="15745"/>
                  </a:cubicBezTo>
                </a:path>
                <a:path w="20794" h="21600" stroke="0">
                  <a:moveTo>
                    <a:pt x="0" y="0"/>
                  </a:moveTo>
                  <a:cubicBezTo>
                    <a:pt x="9902" y="0"/>
                    <a:pt x="18248" y="6663"/>
                    <a:pt x="20797" y="15745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6699FF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742EC9D-C533-8C19-5E2D-5BA6B9A5A776}"/>
              </a:ext>
            </a:extLst>
          </p:cNvPr>
          <p:cNvGrpSpPr/>
          <p:nvPr/>
        </p:nvGrpSpPr>
        <p:grpSpPr>
          <a:xfrm>
            <a:off x="1981172" y="2363212"/>
            <a:ext cx="3236913" cy="2112962"/>
            <a:chOff x="320" y="2041"/>
            <a:chExt cx="2039" cy="1331"/>
          </a:xfrm>
        </p:grpSpPr>
        <p:pic>
          <p:nvPicPr>
            <p:cNvPr id="20" name="图片 77989" descr="tp3">
              <a:extLst>
                <a:ext uri="{FF2B5EF4-FFF2-40B4-BE49-F238E27FC236}">
                  <a16:creationId xmlns:a16="http://schemas.microsoft.com/office/drawing/2014/main" id="{4DE47327-EF10-7EB6-C9AA-985BAE8DE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0" y="2041"/>
              <a:ext cx="2039" cy="1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grpSp>
          <p:nvGrpSpPr>
            <p:cNvPr id="21" name="组合 77967">
              <a:extLst>
                <a:ext uri="{FF2B5EF4-FFF2-40B4-BE49-F238E27FC236}">
                  <a16:creationId xmlns:a16="http://schemas.microsoft.com/office/drawing/2014/main" id="{D1C2F2F0-9B30-8707-7054-D0D44B6C5619}"/>
                </a:ext>
              </a:extLst>
            </p:cNvPr>
            <p:cNvGrpSpPr/>
            <p:nvPr/>
          </p:nvGrpSpPr>
          <p:grpSpPr>
            <a:xfrm>
              <a:off x="574" y="2190"/>
              <a:ext cx="373" cy="371"/>
              <a:chOff x="12526" y="609"/>
              <a:chExt cx="749" cy="720"/>
            </a:xfrm>
          </p:grpSpPr>
          <p:grpSp>
            <p:nvGrpSpPr>
              <p:cNvPr id="30" name="xjhzja8">
                <a:extLst>
                  <a:ext uri="{FF2B5EF4-FFF2-40B4-BE49-F238E27FC236}">
                    <a16:creationId xmlns:a16="http://schemas.microsoft.com/office/drawing/2014/main" id="{C03AA344-86E8-E9CC-54B8-BD3573D54AB8}"/>
                  </a:ext>
                </a:extLst>
              </p:cNvPr>
              <p:cNvGrpSpPr/>
              <p:nvPr/>
            </p:nvGrpSpPr>
            <p:grpSpPr>
              <a:xfrm rot="21560446" flipH="1">
                <a:off x="12526" y="609"/>
                <a:ext cx="749" cy="720"/>
                <a:chOff x="7740" y="816"/>
                <a:chExt cx="1740" cy="1890"/>
              </a:xfrm>
            </p:grpSpPr>
            <p:sp>
              <p:nvSpPr>
                <p:cNvPr id="33" name="流程图: 可选过程 77969">
                  <a:extLst>
                    <a:ext uri="{FF2B5EF4-FFF2-40B4-BE49-F238E27FC236}">
                      <a16:creationId xmlns:a16="http://schemas.microsoft.com/office/drawing/2014/main" id="{2DC67DDD-558B-ED25-89D8-58F184764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34" name="任意多边形 77970">
                  <a:extLst>
                    <a:ext uri="{FF2B5EF4-FFF2-40B4-BE49-F238E27FC236}">
                      <a16:creationId xmlns:a16="http://schemas.microsoft.com/office/drawing/2014/main" id="{BE752877-B036-05EB-A1BC-A2F34F44F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31" name="矩形 77971">
                <a:extLst>
                  <a:ext uri="{FF2B5EF4-FFF2-40B4-BE49-F238E27FC236}">
                    <a16:creationId xmlns:a16="http://schemas.microsoft.com/office/drawing/2014/main" id="{EEE4764C-D380-F9A2-6E1D-C58BDBB4E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82" y="791"/>
                <a:ext cx="576" cy="510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32" name="直接连接符 77972">
                <a:extLst>
                  <a:ext uri="{FF2B5EF4-FFF2-40B4-BE49-F238E27FC236}">
                    <a16:creationId xmlns:a16="http://schemas.microsoft.com/office/drawing/2014/main" id="{FC0A56EB-C3CC-5F3F-613E-1E51403BE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0" y="797"/>
                <a:ext cx="60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xjhlx20">
              <a:extLst>
                <a:ext uri="{FF2B5EF4-FFF2-40B4-BE49-F238E27FC236}">
                  <a16:creationId xmlns:a16="http://schemas.microsoft.com/office/drawing/2014/main" id="{2DF90055-BEEE-F2AA-CF3A-A2D62E0828C6}"/>
                </a:ext>
              </a:extLst>
            </p:cNvPr>
            <p:cNvGrpSpPr/>
            <p:nvPr/>
          </p:nvGrpSpPr>
          <p:grpSpPr>
            <a:xfrm>
              <a:off x="1880" y="2177"/>
              <a:ext cx="218" cy="363"/>
              <a:chOff x="3780" y="1284"/>
              <a:chExt cx="2340" cy="2808"/>
            </a:xfrm>
          </p:grpSpPr>
          <p:sp>
            <p:nvSpPr>
              <p:cNvPr id="27" name="椭圆 77991">
                <a:extLst>
                  <a:ext uri="{FF2B5EF4-FFF2-40B4-BE49-F238E27FC236}">
                    <a16:creationId xmlns:a16="http://schemas.microsoft.com/office/drawing/2014/main" id="{5340AAF1-3567-42D0-3794-7272E5A11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8" name="矩形 77992">
                <a:extLst>
                  <a:ext uri="{FF2B5EF4-FFF2-40B4-BE49-F238E27FC236}">
                    <a16:creationId xmlns:a16="http://schemas.microsoft.com/office/drawing/2014/main" id="{448CEF93-BF4A-1687-80E0-120D3235A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9" name="任意多边形 77993">
                <a:extLst>
                  <a:ext uri="{FF2B5EF4-FFF2-40B4-BE49-F238E27FC236}">
                    <a16:creationId xmlns:a16="http://schemas.microsoft.com/office/drawing/2014/main" id="{21C4EA17-FA8B-90AD-5232-BA4A1CA79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23" name="xjhlx20">
              <a:extLst>
                <a:ext uri="{FF2B5EF4-FFF2-40B4-BE49-F238E27FC236}">
                  <a16:creationId xmlns:a16="http://schemas.microsoft.com/office/drawing/2014/main" id="{2F171833-62CC-89B1-2BDF-84435304ED8D}"/>
                </a:ext>
              </a:extLst>
            </p:cNvPr>
            <p:cNvGrpSpPr/>
            <p:nvPr/>
          </p:nvGrpSpPr>
          <p:grpSpPr>
            <a:xfrm>
              <a:off x="1771" y="2368"/>
              <a:ext cx="118" cy="163"/>
              <a:chOff x="3780" y="1284"/>
              <a:chExt cx="2340" cy="2808"/>
            </a:xfrm>
          </p:grpSpPr>
          <p:sp>
            <p:nvSpPr>
              <p:cNvPr id="24" name="椭圆 77995">
                <a:extLst>
                  <a:ext uri="{FF2B5EF4-FFF2-40B4-BE49-F238E27FC236}">
                    <a16:creationId xmlns:a16="http://schemas.microsoft.com/office/drawing/2014/main" id="{D60500B7-8182-00EE-6E1C-7D4876333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77996">
                <a:extLst>
                  <a:ext uri="{FF2B5EF4-FFF2-40B4-BE49-F238E27FC236}">
                    <a16:creationId xmlns:a16="http://schemas.microsoft.com/office/drawing/2014/main" id="{33C2E235-754A-9B89-7F3C-6FD5CC4D2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6" name="任意多边形 77997">
                <a:extLst>
                  <a:ext uri="{FF2B5EF4-FFF2-40B4-BE49-F238E27FC236}">
                    <a16:creationId xmlns:a16="http://schemas.microsoft.com/office/drawing/2014/main" id="{FECB8662-A2E7-A741-EA89-7A0FBAAB9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2220A27-2EFB-17D1-0CDC-833D6672021E}"/>
              </a:ext>
            </a:extLst>
          </p:cNvPr>
          <p:cNvGrpSpPr/>
          <p:nvPr/>
        </p:nvGrpSpPr>
        <p:grpSpPr>
          <a:xfrm>
            <a:off x="6961159" y="2348925"/>
            <a:ext cx="3236912" cy="2112963"/>
            <a:chOff x="3457" y="2032"/>
            <a:chExt cx="2039" cy="1331"/>
          </a:xfrm>
        </p:grpSpPr>
        <p:pic>
          <p:nvPicPr>
            <p:cNvPr id="36" name="图片 77998" descr="tp3">
              <a:extLst>
                <a:ext uri="{FF2B5EF4-FFF2-40B4-BE49-F238E27FC236}">
                  <a16:creationId xmlns:a16="http://schemas.microsoft.com/office/drawing/2014/main" id="{E30A0007-68B4-B606-6AD9-2CF943F4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57" y="2032"/>
              <a:ext cx="2039" cy="1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grpSp>
          <p:nvGrpSpPr>
            <p:cNvPr id="37" name="组合 77999">
              <a:extLst>
                <a:ext uri="{FF2B5EF4-FFF2-40B4-BE49-F238E27FC236}">
                  <a16:creationId xmlns:a16="http://schemas.microsoft.com/office/drawing/2014/main" id="{F1EC650B-03E9-D6B5-41D6-32729CC30A87}"/>
                </a:ext>
              </a:extLst>
            </p:cNvPr>
            <p:cNvGrpSpPr/>
            <p:nvPr/>
          </p:nvGrpSpPr>
          <p:grpSpPr>
            <a:xfrm>
              <a:off x="3668" y="2165"/>
              <a:ext cx="383" cy="380"/>
              <a:chOff x="13350" y="2081"/>
              <a:chExt cx="749" cy="720"/>
            </a:xfrm>
          </p:grpSpPr>
          <p:grpSp>
            <p:nvGrpSpPr>
              <p:cNvPr id="42" name="xjhzja8">
                <a:extLst>
                  <a:ext uri="{FF2B5EF4-FFF2-40B4-BE49-F238E27FC236}">
                    <a16:creationId xmlns:a16="http://schemas.microsoft.com/office/drawing/2014/main" id="{4943FC39-9E04-0884-06ED-D882B9FA473E}"/>
                  </a:ext>
                </a:extLst>
              </p:cNvPr>
              <p:cNvGrpSpPr/>
              <p:nvPr/>
            </p:nvGrpSpPr>
            <p:grpSpPr>
              <a:xfrm rot="21560446" flipH="1">
                <a:off x="13350" y="2081"/>
                <a:ext cx="749" cy="720"/>
                <a:chOff x="7740" y="816"/>
                <a:chExt cx="1740" cy="1890"/>
              </a:xfrm>
            </p:grpSpPr>
            <p:sp>
              <p:nvSpPr>
                <p:cNvPr id="44" name="流程图: 可选过程 78001">
                  <a:extLst>
                    <a:ext uri="{FF2B5EF4-FFF2-40B4-BE49-F238E27FC236}">
                      <a16:creationId xmlns:a16="http://schemas.microsoft.com/office/drawing/2014/main" id="{59CA6C38-315D-09D8-28F8-095C168B8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5" name="任意多边形 78002">
                  <a:extLst>
                    <a:ext uri="{FF2B5EF4-FFF2-40B4-BE49-F238E27FC236}">
                      <a16:creationId xmlns:a16="http://schemas.microsoft.com/office/drawing/2014/main" id="{04530B6F-3226-AE98-7967-49196EDB6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Times New Roman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43" name="直接连接符 78003">
                <a:extLst>
                  <a:ext uri="{FF2B5EF4-FFF2-40B4-BE49-F238E27FC236}">
                    <a16:creationId xmlns:a16="http://schemas.microsoft.com/office/drawing/2014/main" id="{BFF28762-336A-A7B3-EBC1-4E555DA11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92" y="2513"/>
                <a:ext cx="60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xjhlx20">
              <a:extLst>
                <a:ext uri="{FF2B5EF4-FFF2-40B4-BE49-F238E27FC236}">
                  <a16:creationId xmlns:a16="http://schemas.microsoft.com/office/drawing/2014/main" id="{91D15802-CE53-FEF1-35BD-8D6310F22AC1}"/>
                </a:ext>
              </a:extLst>
            </p:cNvPr>
            <p:cNvGrpSpPr/>
            <p:nvPr/>
          </p:nvGrpSpPr>
          <p:grpSpPr>
            <a:xfrm>
              <a:off x="5017" y="2275"/>
              <a:ext cx="160" cy="229"/>
              <a:chOff x="3780" y="1284"/>
              <a:chExt cx="2340" cy="2808"/>
            </a:xfrm>
          </p:grpSpPr>
          <p:sp>
            <p:nvSpPr>
              <p:cNvPr id="39" name="椭圆 78005">
                <a:extLst>
                  <a:ext uri="{FF2B5EF4-FFF2-40B4-BE49-F238E27FC236}">
                    <a16:creationId xmlns:a16="http://schemas.microsoft.com/office/drawing/2014/main" id="{6DA3F987-481C-E51E-EBB0-0114A76B7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40" name="矩形 78006">
                <a:extLst>
                  <a:ext uri="{FF2B5EF4-FFF2-40B4-BE49-F238E27FC236}">
                    <a16:creationId xmlns:a16="http://schemas.microsoft.com/office/drawing/2014/main" id="{E2DBFD53-2A97-8CF6-11D3-5A0131126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41" name="任意多边形 78007">
                <a:extLst>
                  <a:ext uri="{FF2B5EF4-FFF2-40B4-BE49-F238E27FC236}">
                    <a16:creationId xmlns:a16="http://schemas.microsoft.com/office/drawing/2014/main" id="{65277435-4039-9BB0-420B-71B2A3A3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Times New Roman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61F6BC6-A953-F7A1-A296-7804D3E60677}"/>
              </a:ext>
            </a:extLst>
          </p:cNvPr>
          <p:cNvSpPr txBox="1"/>
          <p:nvPr/>
        </p:nvSpPr>
        <p:spPr>
          <a:xfrm>
            <a:off x="1566698" y="2590380"/>
            <a:ext cx="1289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烧杯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A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6E7F92-8490-0419-92A5-1285E008A1D4}"/>
              </a:ext>
            </a:extLst>
          </p:cNvPr>
          <p:cNvSpPr txBox="1"/>
          <p:nvPr/>
        </p:nvSpPr>
        <p:spPr>
          <a:xfrm>
            <a:off x="7543113" y="2132910"/>
            <a:ext cx="1289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烧杯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B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174F41D-0085-631A-D7CF-F214877642BF}"/>
              </a:ext>
            </a:extLst>
          </p:cNvPr>
          <p:cNvSpPr txBox="1"/>
          <p:nvPr/>
        </p:nvSpPr>
        <p:spPr>
          <a:xfrm>
            <a:off x="5015925" y="3543375"/>
            <a:ext cx="1289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烧杯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A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62EE08B-805F-8CF6-0A3E-4C669E6F9F1B}"/>
              </a:ext>
            </a:extLst>
          </p:cNvPr>
          <p:cNvSpPr txBox="1"/>
          <p:nvPr/>
        </p:nvSpPr>
        <p:spPr>
          <a:xfrm>
            <a:off x="5951990" y="4293060"/>
            <a:ext cx="1289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烧杯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B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98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3.2测量液体的密度">
            <a:hlinkClick r:id="" action="ppaction://ole?verb=0"/>
            <a:extLst>
              <a:ext uri="{FF2B5EF4-FFF2-40B4-BE49-F238E27FC236}">
                <a16:creationId xmlns:a16="http://schemas.microsoft.com/office/drawing/2014/main" id="{4C0E2A25-B0F9-EEDF-E32F-6413F7B84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405" y="1268730"/>
            <a:ext cx="7369175" cy="4144645"/>
          </a:xfrm>
          <a:prstGeom prst="actionButtonForwardNext">
            <a:avLst/>
          </a:prstGeom>
        </p:spPr>
      </p:pic>
    </p:spTree>
    <p:extLst>
      <p:ext uri="{BB962C8B-B14F-4D97-AF65-F5344CB8AC3E}">
        <p14:creationId xmlns:p14="http://schemas.microsoft.com/office/powerpoint/2010/main" val="351183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47CDE9A-38B5-F1B7-1CF7-219FB133E6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1215" y="1168007"/>
                <a:ext cx="10008695" cy="502541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调节天平；</a:t>
                </a: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在烧杯中倒入适量的待测液体，用天平测量烧杯和液体的总质量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总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  <a:endParaRPr lang="en-US" altLang="zh-CN" sz="2800" baseline="-25000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3.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将烧杯中的液体倒入量筒中一部分，用天平测量烧杯和剩余液体的总质量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余 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  <a:r>
                  <a:rPr lang="en-US" altLang="zh-CN" sz="2800" baseline="-250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 </a:t>
                </a:r>
                <a:endParaRPr lang="zh-CN" altLang="en-US" sz="2800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4.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记录倒入量筒中的一部分液体的体积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V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5 .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根据密度公式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  计算盐水的密度：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𝑚</m:t>
                        </m:r>
                        <m:r>
                          <a:rPr lang="zh-CN" altLang="en-US" sz="28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总</m:t>
                        </m:r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𝑚</m:t>
                        </m:r>
                        <m:r>
                          <a:rPr lang="zh-CN" altLang="en-US" sz="28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余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47CDE9A-38B5-F1B7-1CF7-219FB133E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215" y="1168007"/>
                <a:ext cx="10008695" cy="5025415"/>
              </a:xfrm>
              <a:prstGeom prst="rect">
                <a:avLst/>
              </a:prstGeom>
              <a:blipFill>
                <a:blip r:embed="rId2"/>
                <a:stretch>
                  <a:fillRect l="-1218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4F50AA20-3918-5489-88F9-AB4AF40DFD59}"/>
              </a:ext>
            </a:extLst>
          </p:cNvPr>
          <p:cNvSpPr/>
          <p:nvPr/>
        </p:nvSpPr>
        <p:spPr>
          <a:xfrm>
            <a:off x="911215" y="586245"/>
            <a:ext cx="2249334" cy="581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2.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实验步骤：</a:t>
            </a:r>
          </a:p>
        </p:txBody>
      </p:sp>
    </p:spTree>
    <p:extLst>
      <p:ext uri="{BB962C8B-B14F-4D97-AF65-F5344CB8AC3E}">
        <p14:creationId xmlns:p14="http://schemas.microsoft.com/office/powerpoint/2010/main" val="4013680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4D22E71-BEDA-98D8-823B-AFFFB68CBAB8}"/>
              </a:ext>
            </a:extLst>
          </p:cNvPr>
          <p:cNvSpPr txBox="1"/>
          <p:nvPr/>
        </p:nvSpPr>
        <p:spPr>
          <a:xfrm>
            <a:off x="582132" y="458604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</a:t>
            </a:r>
            <a:r>
              <a:rPr lang="zh-CN" altLang="en-US" sz="2800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固体</a:t>
            </a:r>
            <a:r>
              <a:rPr lang="zh-CN" altLang="en-US" sz="2800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的密度</a:t>
            </a:r>
            <a:endParaRPr kumimoji="0" lang="zh-CN" altLang="en-US" sz="40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CBAE74-F61E-8E5F-140F-67D039BE3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210" y="1289984"/>
            <a:ext cx="7689850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 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实验讨论：怎样测形状不规则的小石块体积？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5A8DC8-1D12-AC22-7DEF-6EC746ADC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408" y="2162798"/>
            <a:ext cx="6704012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利用排水法测量小石块的体积。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5E51189-5F30-BE1C-E7FA-A8F52304A5A1}"/>
              </a:ext>
            </a:extLst>
          </p:cNvPr>
          <p:cNvGrpSpPr/>
          <p:nvPr/>
        </p:nvGrpSpPr>
        <p:grpSpPr>
          <a:xfrm>
            <a:off x="3181350" y="3319463"/>
            <a:ext cx="1397000" cy="2971800"/>
            <a:chOff x="1281" y="2212"/>
            <a:chExt cx="880" cy="1872"/>
          </a:xfrm>
        </p:grpSpPr>
        <p:sp>
          <p:nvSpPr>
            <p:cNvPr id="7" name="Rectangle 52">
              <a:extLst>
                <a:ext uri="{FF2B5EF4-FFF2-40B4-BE49-F238E27FC236}">
                  <a16:creationId xmlns:a16="http://schemas.microsoft.com/office/drawing/2014/main" id="{A8EF2D17-BDA8-FFD7-27B0-87AAB653B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3316"/>
              <a:ext cx="298" cy="720"/>
            </a:xfrm>
            <a:prstGeom prst="rect">
              <a:avLst/>
            </a:prstGeom>
            <a:solidFill>
              <a:srgbClr val="D3FFFF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8" name="组合 70778">
              <a:extLst>
                <a:ext uri="{FF2B5EF4-FFF2-40B4-BE49-F238E27FC236}">
                  <a16:creationId xmlns:a16="http://schemas.microsoft.com/office/drawing/2014/main" id="{C67ABC03-8F50-C44F-6B78-0544C6BC56A3}"/>
                </a:ext>
              </a:extLst>
            </p:cNvPr>
            <p:cNvGrpSpPr/>
            <p:nvPr/>
          </p:nvGrpSpPr>
          <p:grpSpPr>
            <a:xfrm>
              <a:off x="1281" y="2212"/>
              <a:ext cx="583" cy="1872"/>
              <a:chOff x="1281" y="2212"/>
              <a:chExt cx="583" cy="1872"/>
            </a:xfrm>
          </p:grpSpPr>
          <p:grpSp>
            <p:nvGrpSpPr>
              <p:cNvPr id="10" name="Group 54">
                <a:extLst>
                  <a:ext uri="{FF2B5EF4-FFF2-40B4-BE49-F238E27FC236}">
                    <a16:creationId xmlns:a16="http://schemas.microsoft.com/office/drawing/2014/main" id="{C57C0E06-F91C-B71F-CCEE-62A551DE3F7F}"/>
                  </a:ext>
                </a:extLst>
              </p:cNvPr>
              <p:cNvGrpSpPr/>
              <p:nvPr/>
            </p:nvGrpSpPr>
            <p:grpSpPr>
              <a:xfrm>
                <a:off x="1281" y="2461"/>
                <a:ext cx="262" cy="1370"/>
                <a:chOff x="8264" y="11589"/>
                <a:chExt cx="297" cy="1539"/>
              </a:xfrm>
            </p:grpSpPr>
            <p:sp>
              <p:nvSpPr>
                <p:cNvPr id="50" name="Text Box 55">
                  <a:extLst>
                    <a:ext uri="{FF2B5EF4-FFF2-40B4-BE49-F238E27FC236}">
                      <a16:creationId xmlns:a16="http://schemas.microsoft.com/office/drawing/2014/main" id="{FF38ED33-83E8-9BDA-112C-4D3789A239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264" y="11589"/>
                  <a:ext cx="294" cy="2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algn="just">
                    <a:buFont typeface="Arial" panose="020B0604020202020204" pitchFamily="34" charset="0"/>
                    <a:buNone/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charset="0"/>
                    </a:rPr>
                    <a:t>100</a:t>
                  </a:r>
                </a:p>
              </p:txBody>
            </p:sp>
            <p:sp>
              <p:nvSpPr>
                <p:cNvPr id="51" name="Text Box 56">
                  <a:extLst>
                    <a:ext uri="{FF2B5EF4-FFF2-40B4-BE49-F238E27FC236}">
                      <a16:creationId xmlns:a16="http://schemas.microsoft.com/office/drawing/2014/main" id="{B5ACF952-42F2-3C9F-2644-F2F65BB10B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12" y="12911"/>
                  <a:ext cx="249" cy="2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algn="just">
                    <a:buFont typeface="Arial" panose="020B0604020202020204" pitchFamily="34" charset="0"/>
                    <a:buNone/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charset="0"/>
                    </a:rPr>
                    <a:t>20</a:t>
                  </a:r>
                </a:p>
              </p:txBody>
            </p:sp>
            <p:sp>
              <p:nvSpPr>
                <p:cNvPr id="52" name="Text Box 57">
                  <a:extLst>
                    <a:ext uri="{FF2B5EF4-FFF2-40B4-BE49-F238E27FC236}">
                      <a16:creationId xmlns:a16="http://schemas.microsoft.com/office/drawing/2014/main" id="{048E99F5-8022-9389-6A90-B7629D50A9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15" y="12577"/>
                  <a:ext cx="231" cy="2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algn="just">
                    <a:buFont typeface="Arial" panose="020B0604020202020204" pitchFamily="34" charset="0"/>
                    <a:buNone/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charset="0"/>
                    </a:rPr>
                    <a:t>40</a:t>
                  </a:r>
                </a:p>
              </p:txBody>
            </p:sp>
            <p:sp>
              <p:nvSpPr>
                <p:cNvPr id="53" name="Text Box 58">
                  <a:extLst>
                    <a:ext uri="{FF2B5EF4-FFF2-40B4-BE49-F238E27FC236}">
                      <a16:creationId xmlns:a16="http://schemas.microsoft.com/office/drawing/2014/main" id="{0A893892-B583-7CCE-E99E-DA582B49BD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18" y="12264"/>
                  <a:ext cx="210" cy="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algn="just">
                    <a:buFont typeface="Arial" panose="020B0604020202020204" pitchFamily="34" charset="0"/>
                    <a:buNone/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charset="0"/>
                    </a:rPr>
                    <a:t>60</a:t>
                  </a:r>
                </a:p>
              </p:txBody>
            </p:sp>
            <p:sp>
              <p:nvSpPr>
                <p:cNvPr id="54" name="Text Box 59">
                  <a:extLst>
                    <a:ext uri="{FF2B5EF4-FFF2-40B4-BE49-F238E27FC236}">
                      <a16:creationId xmlns:a16="http://schemas.microsoft.com/office/drawing/2014/main" id="{2651AF3E-F889-D33D-F7D0-2F016E50AB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32" y="11928"/>
                  <a:ext cx="205" cy="2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algn="just">
                    <a:buFont typeface="Arial" panose="020B0604020202020204" pitchFamily="34" charset="0"/>
                    <a:buNone/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charset="0"/>
                    </a:rPr>
                    <a:t>80</a:t>
                  </a:r>
                </a:p>
              </p:txBody>
            </p:sp>
          </p:grpSp>
          <p:sp>
            <p:nvSpPr>
              <p:cNvPr id="11" name="Line 60">
                <a:extLst>
                  <a:ext uri="{FF2B5EF4-FFF2-40B4-BE49-F238E27FC236}">
                    <a16:creationId xmlns:a16="http://schemas.microsoft.com/office/drawing/2014/main" id="{872C1BE0-BEFB-1ADE-45E8-8AB955BEA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2" y="2224"/>
                <a:ext cx="0" cy="179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Line 61">
                <a:extLst>
                  <a:ext uri="{FF2B5EF4-FFF2-40B4-BE49-F238E27FC236}">
                    <a16:creationId xmlns:a16="http://schemas.microsoft.com/office/drawing/2014/main" id="{33B0AFC7-BBAF-5CA3-798D-2D5425133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9" y="2285"/>
                <a:ext cx="0" cy="173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Line 62">
                <a:extLst>
                  <a:ext uri="{FF2B5EF4-FFF2-40B4-BE49-F238E27FC236}">
                    <a16:creationId xmlns:a16="http://schemas.microsoft.com/office/drawing/2014/main" id="{14C93989-A2F8-9E3D-0193-DCC63AB3E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2212"/>
                <a:ext cx="45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Line 63">
                <a:extLst>
                  <a:ext uri="{FF2B5EF4-FFF2-40B4-BE49-F238E27FC236}">
                    <a16:creationId xmlns:a16="http://schemas.microsoft.com/office/drawing/2014/main" id="{1F2F772C-7FAB-57A9-2ED4-80711619D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2" y="2212"/>
                <a:ext cx="33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Line 64">
                <a:extLst>
                  <a:ext uri="{FF2B5EF4-FFF2-40B4-BE49-F238E27FC236}">
                    <a16:creationId xmlns:a16="http://schemas.microsoft.com/office/drawing/2014/main" id="{A923E192-6D5C-11C7-1DD1-F908CC3AD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2" y="4023"/>
                <a:ext cx="29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Line 65">
                <a:extLst>
                  <a:ext uri="{FF2B5EF4-FFF2-40B4-BE49-F238E27FC236}">
                    <a16:creationId xmlns:a16="http://schemas.microsoft.com/office/drawing/2014/main" id="{8ED021FB-A2C4-96D4-B42F-B001C6353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7" y="4084"/>
                <a:ext cx="37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32F621E8-737F-8ACE-C8D7-48D04D250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7" y="4011"/>
                <a:ext cx="45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4A1A26BA-F62F-62CF-1849-72DFDBEAC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7" y="4011"/>
                <a:ext cx="57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9" name="Group 68">
                <a:extLst>
                  <a:ext uri="{FF2B5EF4-FFF2-40B4-BE49-F238E27FC236}">
                    <a16:creationId xmlns:a16="http://schemas.microsoft.com/office/drawing/2014/main" id="{B8B65555-D034-E7B2-3871-89164A2C99A7}"/>
                  </a:ext>
                </a:extLst>
              </p:cNvPr>
              <p:cNvGrpSpPr/>
              <p:nvPr/>
            </p:nvGrpSpPr>
            <p:grpSpPr>
              <a:xfrm>
                <a:off x="1537" y="3725"/>
                <a:ext cx="184" cy="241"/>
                <a:chOff x="2825" y="7725"/>
                <a:chExt cx="336" cy="340"/>
              </a:xfrm>
            </p:grpSpPr>
            <p:sp>
              <p:nvSpPr>
                <p:cNvPr id="45" name="Line 69">
                  <a:extLst>
                    <a:ext uri="{FF2B5EF4-FFF2-40B4-BE49-F238E27FC236}">
                      <a16:creationId xmlns:a16="http://schemas.microsoft.com/office/drawing/2014/main" id="{4CC4088D-399A-E548-1E72-C9F642E35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Line 70">
                  <a:extLst>
                    <a:ext uri="{FF2B5EF4-FFF2-40B4-BE49-F238E27FC236}">
                      <a16:creationId xmlns:a16="http://schemas.microsoft.com/office/drawing/2014/main" id="{A41FC28F-EF4E-9A42-7F0C-9B3D821500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Line 71">
                  <a:extLst>
                    <a:ext uri="{FF2B5EF4-FFF2-40B4-BE49-F238E27FC236}">
                      <a16:creationId xmlns:a16="http://schemas.microsoft.com/office/drawing/2014/main" id="{36CDF680-988A-5060-509D-7135B159A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Line 72">
                  <a:extLst>
                    <a:ext uri="{FF2B5EF4-FFF2-40B4-BE49-F238E27FC236}">
                      <a16:creationId xmlns:a16="http://schemas.microsoft.com/office/drawing/2014/main" id="{73219058-B41A-7276-2769-78C264180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Line 73">
                  <a:extLst>
                    <a:ext uri="{FF2B5EF4-FFF2-40B4-BE49-F238E27FC236}">
                      <a16:creationId xmlns:a16="http://schemas.microsoft.com/office/drawing/2014/main" id="{18127938-790A-3DEB-A875-E0940E3EE1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0" name="Group 74">
                <a:extLst>
                  <a:ext uri="{FF2B5EF4-FFF2-40B4-BE49-F238E27FC236}">
                    <a16:creationId xmlns:a16="http://schemas.microsoft.com/office/drawing/2014/main" id="{AE303B72-3AD1-5C48-28C9-CA8D23A9EC16}"/>
                  </a:ext>
                </a:extLst>
              </p:cNvPr>
              <p:cNvGrpSpPr/>
              <p:nvPr/>
            </p:nvGrpSpPr>
            <p:grpSpPr>
              <a:xfrm>
                <a:off x="1532" y="3432"/>
                <a:ext cx="195" cy="229"/>
                <a:chOff x="2825" y="7725"/>
                <a:chExt cx="336" cy="340"/>
              </a:xfrm>
            </p:grpSpPr>
            <p:sp>
              <p:nvSpPr>
                <p:cNvPr id="40" name="Line 75">
                  <a:extLst>
                    <a:ext uri="{FF2B5EF4-FFF2-40B4-BE49-F238E27FC236}">
                      <a16:creationId xmlns:a16="http://schemas.microsoft.com/office/drawing/2014/main" id="{BF132079-F83C-A7A6-3267-321E943B97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Line 76">
                  <a:extLst>
                    <a:ext uri="{FF2B5EF4-FFF2-40B4-BE49-F238E27FC236}">
                      <a16:creationId xmlns:a16="http://schemas.microsoft.com/office/drawing/2014/main" id="{208C85A2-83B3-16CD-0EB2-9954A0F23A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Line 77">
                  <a:extLst>
                    <a:ext uri="{FF2B5EF4-FFF2-40B4-BE49-F238E27FC236}">
                      <a16:creationId xmlns:a16="http://schemas.microsoft.com/office/drawing/2014/main" id="{93CC2B53-FAD2-F7CE-D6CB-9497CE1BD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Line 78">
                  <a:extLst>
                    <a:ext uri="{FF2B5EF4-FFF2-40B4-BE49-F238E27FC236}">
                      <a16:creationId xmlns:a16="http://schemas.microsoft.com/office/drawing/2014/main" id="{18E085A1-4F33-B65F-709B-532375AC4C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Line 79">
                  <a:extLst>
                    <a:ext uri="{FF2B5EF4-FFF2-40B4-BE49-F238E27FC236}">
                      <a16:creationId xmlns:a16="http://schemas.microsoft.com/office/drawing/2014/main" id="{2659ECA3-C0F0-3C51-2D71-C647A685BB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1" name="Line 80">
                <a:extLst>
                  <a:ext uri="{FF2B5EF4-FFF2-40B4-BE49-F238E27FC236}">
                    <a16:creationId xmlns:a16="http://schemas.microsoft.com/office/drawing/2014/main" id="{C31DD664-D0AD-DD65-94BA-6914A34B5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6" y="3148"/>
                <a:ext cx="1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Line 81">
                <a:extLst>
                  <a:ext uri="{FF2B5EF4-FFF2-40B4-BE49-F238E27FC236}">
                    <a16:creationId xmlns:a16="http://schemas.microsoft.com/office/drawing/2014/main" id="{1B51DCF2-CE95-E748-C5BE-220349450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" y="3363"/>
                <a:ext cx="155" cy="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Line 82">
                <a:extLst>
                  <a:ext uri="{FF2B5EF4-FFF2-40B4-BE49-F238E27FC236}">
                    <a16:creationId xmlns:a16="http://schemas.microsoft.com/office/drawing/2014/main" id="{AF3040A5-8039-AD86-A7EE-50E85007D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3318"/>
                <a:ext cx="1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Line 83">
                <a:extLst>
                  <a:ext uri="{FF2B5EF4-FFF2-40B4-BE49-F238E27FC236}">
                    <a16:creationId xmlns:a16="http://schemas.microsoft.com/office/drawing/2014/main" id="{9B04FBB3-C561-B49F-D0C9-B0A64F31A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3257"/>
                <a:ext cx="1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Line 84">
                <a:extLst>
                  <a:ext uri="{FF2B5EF4-FFF2-40B4-BE49-F238E27FC236}">
                    <a16:creationId xmlns:a16="http://schemas.microsoft.com/office/drawing/2014/main" id="{7D12EDC9-AC0B-E53D-BB4A-E8BAEFBFC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3202"/>
                <a:ext cx="12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" name="Group 85">
                <a:extLst>
                  <a:ext uri="{FF2B5EF4-FFF2-40B4-BE49-F238E27FC236}">
                    <a16:creationId xmlns:a16="http://schemas.microsoft.com/office/drawing/2014/main" id="{E01269F0-8B4F-05BD-FDCF-BFFB0121CF13}"/>
                  </a:ext>
                </a:extLst>
              </p:cNvPr>
              <p:cNvGrpSpPr/>
              <p:nvPr/>
            </p:nvGrpSpPr>
            <p:grpSpPr>
              <a:xfrm>
                <a:off x="1532" y="2852"/>
                <a:ext cx="183" cy="242"/>
                <a:chOff x="2825" y="7725"/>
                <a:chExt cx="336" cy="340"/>
              </a:xfrm>
            </p:grpSpPr>
            <p:sp>
              <p:nvSpPr>
                <p:cNvPr id="35" name="Line 86">
                  <a:extLst>
                    <a:ext uri="{FF2B5EF4-FFF2-40B4-BE49-F238E27FC236}">
                      <a16:creationId xmlns:a16="http://schemas.microsoft.com/office/drawing/2014/main" id="{03DF6FAD-0C6D-989A-C90C-6D2A9FD5B5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Line 87">
                  <a:extLst>
                    <a:ext uri="{FF2B5EF4-FFF2-40B4-BE49-F238E27FC236}">
                      <a16:creationId xmlns:a16="http://schemas.microsoft.com/office/drawing/2014/main" id="{CD2C5671-24B4-CE11-953B-27AD0F1E30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Line 88">
                  <a:extLst>
                    <a:ext uri="{FF2B5EF4-FFF2-40B4-BE49-F238E27FC236}">
                      <a16:creationId xmlns:a16="http://schemas.microsoft.com/office/drawing/2014/main" id="{8DE0945D-E809-6104-95C6-860C706211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Line 89">
                  <a:extLst>
                    <a:ext uri="{FF2B5EF4-FFF2-40B4-BE49-F238E27FC236}">
                      <a16:creationId xmlns:a16="http://schemas.microsoft.com/office/drawing/2014/main" id="{C98FA6F3-1792-20EE-313C-5356B4D88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Line 90">
                  <a:extLst>
                    <a:ext uri="{FF2B5EF4-FFF2-40B4-BE49-F238E27FC236}">
                      <a16:creationId xmlns:a16="http://schemas.microsoft.com/office/drawing/2014/main" id="{58B670E0-478F-9897-B7B6-4B6A72EDAA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7" name="Group 91">
                <a:extLst>
                  <a:ext uri="{FF2B5EF4-FFF2-40B4-BE49-F238E27FC236}">
                    <a16:creationId xmlns:a16="http://schemas.microsoft.com/office/drawing/2014/main" id="{FDA612CD-5381-9705-606F-B71D83D1C3DF}"/>
                  </a:ext>
                </a:extLst>
              </p:cNvPr>
              <p:cNvGrpSpPr/>
              <p:nvPr/>
            </p:nvGrpSpPr>
            <p:grpSpPr>
              <a:xfrm>
                <a:off x="1532" y="2550"/>
                <a:ext cx="183" cy="241"/>
                <a:chOff x="2825" y="7725"/>
                <a:chExt cx="336" cy="340"/>
              </a:xfrm>
            </p:grpSpPr>
            <p:sp>
              <p:nvSpPr>
                <p:cNvPr id="30" name="Line 92">
                  <a:extLst>
                    <a:ext uri="{FF2B5EF4-FFF2-40B4-BE49-F238E27FC236}">
                      <a16:creationId xmlns:a16="http://schemas.microsoft.com/office/drawing/2014/main" id="{2F8A8A8A-5D2D-B676-E6EA-68298BD07B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Line 93">
                  <a:extLst>
                    <a:ext uri="{FF2B5EF4-FFF2-40B4-BE49-F238E27FC236}">
                      <a16:creationId xmlns:a16="http://schemas.microsoft.com/office/drawing/2014/main" id="{9E0B0384-9458-3A64-D811-CA9E726EDF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Line 94">
                  <a:extLst>
                    <a:ext uri="{FF2B5EF4-FFF2-40B4-BE49-F238E27FC236}">
                      <a16:creationId xmlns:a16="http://schemas.microsoft.com/office/drawing/2014/main" id="{C59F21AF-10D2-C424-E251-6D57CBD8E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Line 95">
                  <a:extLst>
                    <a:ext uri="{FF2B5EF4-FFF2-40B4-BE49-F238E27FC236}">
                      <a16:creationId xmlns:a16="http://schemas.microsoft.com/office/drawing/2014/main" id="{407C348D-15FC-7680-F977-5924D7C23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Line 96">
                  <a:extLst>
                    <a:ext uri="{FF2B5EF4-FFF2-40B4-BE49-F238E27FC236}">
                      <a16:creationId xmlns:a16="http://schemas.microsoft.com/office/drawing/2014/main" id="{CE85756B-0010-D060-B71A-943EEFCC9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8" name="Text Box 97">
                <a:extLst>
                  <a:ext uri="{FF2B5EF4-FFF2-40B4-BE49-F238E27FC236}">
                    <a16:creationId xmlns:a16="http://schemas.microsoft.com/office/drawing/2014/main" id="{25B80B11-E0FB-A399-0B75-8FEC5DE587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6" y="2260"/>
                <a:ext cx="251" cy="19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mL</a:t>
                </a:r>
              </a:p>
            </p:txBody>
          </p:sp>
          <p:sp>
            <p:nvSpPr>
              <p:cNvPr id="29" name="Line 98">
                <a:extLst>
                  <a:ext uri="{FF2B5EF4-FFF2-40B4-BE49-F238E27FC236}">
                    <a16:creationId xmlns:a16="http://schemas.microsoft.com/office/drawing/2014/main" id="{1C59E478-7FBB-0076-A54C-87BBF361A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6" y="3311"/>
                <a:ext cx="299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Text Box 99">
              <a:extLst>
                <a:ext uri="{FF2B5EF4-FFF2-40B4-BE49-F238E27FC236}">
                  <a16:creationId xmlns:a16="http://schemas.microsoft.com/office/drawing/2014/main" id="{9D05192C-A984-2BC0-9EEB-083EBD252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4" y="3172"/>
              <a:ext cx="297" cy="2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V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4C8D0AE-4BC5-8403-3012-A5720A3D0034}"/>
              </a:ext>
            </a:extLst>
          </p:cNvPr>
          <p:cNvGrpSpPr/>
          <p:nvPr/>
        </p:nvGrpSpPr>
        <p:grpSpPr>
          <a:xfrm>
            <a:off x="5078414" y="3246438"/>
            <a:ext cx="1411287" cy="3048000"/>
            <a:chOff x="2933" y="2167"/>
            <a:chExt cx="889" cy="1920"/>
          </a:xfrm>
        </p:grpSpPr>
        <p:sp>
          <p:nvSpPr>
            <p:cNvPr id="56" name="Rectangle 113">
              <a:extLst>
                <a:ext uri="{FF2B5EF4-FFF2-40B4-BE49-F238E27FC236}">
                  <a16:creationId xmlns:a16="http://schemas.microsoft.com/office/drawing/2014/main" id="{68F320B0-33C6-3102-B2FC-4A2282511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" y="2983"/>
              <a:ext cx="304" cy="1056"/>
            </a:xfrm>
            <a:prstGeom prst="rect">
              <a:avLst/>
            </a:prstGeom>
            <a:solidFill>
              <a:srgbClr val="D3FFFF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57" name="Group 114">
              <a:extLst>
                <a:ext uri="{FF2B5EF4-FFF2-40B4-BE49-F238E27FC236}">
                  <a16:creationId xmlns:a16="http://schemas.microsoft.com/office/drawing/2014/main" id="{DF8165C9-9A1A-DC90-A7F2-ECE7FBEA1D13}"/>
                </a:ext>
              </a:extLst>
            </p:cNvPr>
            <p:cNvGrpSpPr/>
            <p:nvPr/>
          </p:nvGrpSpPr>
          <p:grpSpPr>
            <a:xfrm>
              <a:off x="2933" y="2458"/>
              <a:ext cx="275" cy="1379"/>
              <a:chOff x="8264" y="11582"/>
              <a:chExt cx="306" cy="1549"/>
            </a:xfrm>
          </p:grpSpPr>
          <p:sp>
            <p:nvSpPr>
              <p:cNvPr id="101" name="Text Box 115">
                <a:extLst>
                  <a:ext uri="{FF2B5EF4-FFF2-40B4-BE49-F238E27FC236}">
                    <a16:creationId xmlns:a16="http://schemas.microsoft.com/office/drawing/2014/main" id="{A0212A28-5C65-D672-224C-A32A15882F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4" y="11582"/>
                <a:ext cx="294" cy="2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100</a:t>
                </a:r>
              </a:p>
            </p:txBody>
          </p:sp>
          <p:sp>
            <p:nvSpPr>
              <p:cNvPr id="102" name="Text Box 116">
                <a:extLst>
                  <a:ext uri="{FF2B5EF4-FFF2-40B4-BE49-F238E27FC236}">
                    <a16:creationId xmlns:a16="http://schemas.microsoft.com/office/drawing/2014/main" id="{F4FB27DA-A347-006C-4AF1-36E23158C7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21" y="12914"/>
                <a:ext cx="249" cy="2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20</a:t>
                </a:r>
              </a:p>
            </p:txBody>
          </p:sp>
          <p:sp>
            <p:nvSpPr>
              <p:cNvPr id="103" name="Text Box 117">
                <a:extLst>
                  <a:ext uri="{FF2B5EF4-FFF2-40B4-BE49-F238E27FC236}">
                    <a16:creationId xmlns:a16="http://schemas.microsoft.com/office/drawing/2014/main" id="{7E64B0B4-6C0B-DE8C-8D96-A92FE44DA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24" y="12585"/>
                <a:ext cx="231" cy="2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40</a:t>
                </a:r>
              </a:p>
            </p:txBody>
          </p:sp>
          <p:sp>
            <p:nvSpPr>
              <p:cNvPr id="104" name="Text Box 118">
                <a:extLst>
                  <a:ext uri="{FF2B5EF4-FFF2-40B4-BE49-F238E27FC236}">
                    <a16:creationId xmlns:a16="http://schemas.microsoft.com/office/drawing/2014/main" id="{FAEE235F-9B01-2AAC-DA34-374C06888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27" y="12262"/>
                <a:ext cx="210" cy="2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60</a:t>
                </a:r>
              </a:p>
            </p:txBody>
          </p:sp>
          <p:sp>
            <p:nvSpPr>
              <p:cNvPr id="105" name="Text Box 119">
                <a:extLst>
                  <a:ext uri="{FF2B5EF4-FFF2-40B4-BE49-F238E27FC236}">
                    <a16:creationId xmlns:a16="http://schemas.microsoft.com/office/drawing/2014/main" id="{1A14B52B-B368-C6D7-38B7-653FB8B41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2" y="11928"/>
                <a:ext cx="205" cy="26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/>
              <a:lstStyle/>
              <a:p>
                <a:pPr algn="just"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80</a:t>
                </a:r>
              </a:p>
            </p:txBody>
          </p:sp>
        </p:grpSp>
        <p:sp>
          <p:nvSpPr>
            <p:cNvPr id="58" name="Line 120">
              <a:extLst>
                <a:ext uri="{FF2B5EF4-FFF2-40B4-BE49-F238E27FC236}">
                  <a16:creationId xmlns:a16="http://schemas.microsoft.com/office/drawing/2014/main" id="{EEE0896F-F43F-07B1-4C30-6DACBAF31A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80" y="2227"/>
              <a:ext cx="0" cy="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Line 121">
              <a:extLst>
                <a:ext uri="{FF2B5EF4-FFF2-40B4-BE49-F238E27FC236}">
                  <a16:creationId xmlns:a16="http://schemas.microsoft.com/office/drawing/2014/main" id="{81A9C832-D82B-F250-12C7-1AA3B8BCD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2288"/>
              <a:ext cx="0" cy="17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Line 122">
              <a:extLst>
                <a:ext uri="{FF2B5EF4-FFF2-40B4-BE49-F238E27FC236}">
                  <a16:creationId xmlns:a16="http://schemas.microsoft.com/office/drawing/2014/main" id="{4B6E8BC5-4FF4-9840-0A9A-4EF5990ABC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2" y="2215"/>
              <a:ext cx="46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Line 123">
              <a:extLst>
                <a:ext uri="{FF2B5EF4-FFF2-40B4-BE49-F238E27FC236}">
                  <a16:creationId xmlns:a16="http://schemas.microsoft.com/office/drawing/2014/main" id="{7AFBDBAA-2450-2E27-A5B7-41CF27361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0" y="2215"/>
              <a:ext cx="33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Line 124">
              <a:extLst>
                <a:ext uri="{FF2B5EF4-FFF2-40B4-BE49-F238E27FC236}">
                  <a16:creationId xmlns:a16="http://schemas.microsoft.com/office/drawing/2014/main" id="{067C285B-D685-1FF3-C777-E260B9756C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0" y="4026"/>
              <a:ext cx="30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Line 125">
              <a:extLst>
                <a:ext uri="{FF2B5EF4-FFF2-40B4-BE49-F238E27FC236}">
                  <a16:creationId xmlns:a16="http://schemas.microsoft.com/office/drawing/2014/main" id="{E774C579-3CD4-BBF2-7F3B-E23F967BC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3" y="4087"/>
              <a:ext cx="38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Line 126">
              <a:extLst>
                <a:ext uri="{FF2B5EF4-FFF2-40B4-BE49-F238E27FC236}">
                  <a16:creationId xmlns:a16="http://schemas.microsoft.com/office/drawing/2014/main" id="{C3E87E4D-BB0D-2893-45E9-EEA3F706D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3" y="4014"/>
              <a:ext cx="47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Line 127">
              <a:extLst>
                <a:ext uri="{FF2B5EF4-FFF2-40B4-BE49-F238E27FC236}">
                  <a16:creationId xmlns:a16="http://schemas.microsoft.com/office/drawing/2014/main" id="{800A3837-7D0B-E7C1-846A-415B32338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0" y="4014"/>
              <a:ext cx="58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6" name="Group 128">
              <a:extLst>
                <a:ext uri="{FF2B5EF4-FFF2-40B4-BE49-F238E27FC236}">
                  <a16:creationId xmlns:a16="http://schemas.microsoft.com/office/drawing/2014/main" id="{7561D1C4-F50B-354A-4DB7-A5C428BB801C}"/>
                </a:ext>
              </a:extLst>
            </p:cNvPr>
            <p:cNvGrpSpPr/>
            <p:nvPr/>
          </p:nvGrpSpPr>
          <p:grpSpPr>
            <a:xfrm>
              <a:off x="3185" y="3728"/>
              <a:ext cx="188" cy="241"/>
              <a:chOff x="2825" y="7725"/>
              <a:chExt cx="336" cy="340"/>
            </a:xfrm>
          </p:grpSpPr>
          <p:sp>
            <p:nvSpPr>
              <p:cNvPr id="96" name="Line 129">
                <a:extLst>
                  <a:ext uri="{FF2B5EF4-FFF2-40B4-BE49-F238E27FC236}">
                    <a16:creationId xmlns:a16="http://schemas.microsoft.com/office/drawing/2014/main" id="{3A0764B9-DDBF-87B1-A7AC-B3B91BC8F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Line 130">
                <a:extLst>
                  <a:ext uri="{FF2B5EF4-FFF2-40B4-BE49-F238E27FC236}">
                    <a16:creationId xmlns:a16="http://schemas.microsoft.com/office/drawing/2014/main" id="{6FB02A01-E538-F578-F104-F60A11307D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Line 131">
                <a:extLst>
                  <a:ext uri="{FF2B5EF4-FFF2-40B4-BE49-F238E27FC236}">
                    <a16:creationId xmlns:a16="http://schemas.microsoft.com/office/drawing/2014/main" id="{2F341AB5-9007-35ED-07C7-118A1024E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Line 132">
                <a:extLst>
                  <a:ext uri="{FF2B5EF4-FFF2-40B4-BE49-F238E27FC236}">
                    <a16:creationId xmlns:a16="http://schemas.microsoft.com/office/drawing/2014/main" id="{F499D96E-8F64-A180-6ACC-C9C0E9A0E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Line 133">
                <a:extLst>
                  <a:ext uri="{FF2B5EF4-FFF2-40B4-BE49-F238E27FC236}">
                    <a16:creationId xmlns:a16="http://schemas.microsoft.com/office/drawing/2014/main" id="{A681D717-541C-45BE-143A-5C4722C91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7" name="Group 134">
              <a:extLst>
                <a:ext uri="{FF2B5EF4-FFF2-40B4-BE49-F238E27FC236}">
                  <a16:creationId xmlns:a16="http://schemas.microsoft.com/office/drawing/2014/main" id="{04BF897E-14E8-DBA0-7EFA-F8D514D400EB}"/>
                </a:ext>
              </a:extLst>
            </p:cNvPr>
            <p:cNvGrpSpPr/>
            <p:nvPr/>
          </p:nvGrpSpPr>
          <p:grpSpPr>
            <a:xfrm>
              <a:off x="3180" y="3435"/>
              <a:ext cx="198" cy="229"/>
              <a:chOff x="2825" y="7725"/>
              <a:chExt cx="336" cy="340"/>
            </a:xfrm>
          </p:grpSpPr>
          <p:sp>
            <p:nvSpPr>
              <p:cNvPr id="91" name="Line 135">
                <a:extLst>
                  <a:ext uri="{FF2B5EF4-FFF2-40B4-BE49-F238E27FC236}">
                    <a16:creationId xmlns:a16="http://schemas.microsoft.com/office/drawing/2014/main" id="{C1DB1368-082E-E874-F5EB-DD5E8E029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Line 136">
                <a:extLst>
                  <a:ext uri="{FF2B5EF4-FFF2-40B4-BE49-F238E27FC236}">
                    <a16:creationId xmlns:a16="http://schemas.microsoft.com/office/drawing/2014/main" id="{B309F289-F93E-0801-0C1E-1DF6D4ED5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Line 137">
                <a:extLst>
                  <a:ext uri="{FF2B5EF4-FFF2-40B4-BE49-F238E27FC236}">
                    <a16:creationId xmlns:a16="http://schemas.microsoft.com/office/drawing/2014/main" id="{AACED29F-FE96-F7F3-E7A8-C3BAEAB61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Line 138">
                <a:extLst>
                  <a:ext uri="{FF2B5EF4-FFF2-40B4-BE49-F238E27FC236}">
                    <a16:creationId xmlns:a16="http://schemas.microsoft.com/office/drawing/2014/main" id="{E2D919EA-767D-2FC0-D86C-F5AA04C2E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Line 139">
                <a:extLst>
                  <a:ext uri="{FF2B5EF4-FFF2-40B4-BE49-F238E27FC236}">
                    <a16:creationId xmlns:a16="http://schemas.microsoft.com/office/drawing/2014/main" id="{4E9325FD-1C5A-65C4-9C3A-456B1C42C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8" name="Line 140">
              <a:extLst>
                <a:ext uri="{FF2B5EF4-FFF2-40B4-BE49-F238E27FC236}">
                  <a16:creationId xmlns:a16="http://schemas.microsoft.com/office/drawing/2014/main" id="{A9F78963-1BE8-2A5F-9948-7A19DE879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3" y="3151"/>
              <a:ext cx="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Line 141">
              <a:extLst>
                <a:ext uri="{FF2B5EF4-FFF2-40B4-BE49-F238E27FC236}">
                  <a16:creationId xmlns:a16="http://schemas.microsoft.com/office/drawing/2014/main" id="{0F98B8DD-5243-271B-4D3E-EFF1A30EB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" y="3366"/>
              <a:ext cx="15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Line 142">
              <a:extLst>
                <a:ext uri="{FF2B5EF4-FFF2-40B4-BE49-F238E27FC236}">
                  <a16:creationId xmlns:a16="http://schemas.microsoft.com/office/drawing/2014/main" id="{730479EC-9B98-32F7-73D0-6BF517222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5" y="3321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Line 143">
              <a:extLst>
                <a:ext uri="{FF2B5EF4-FFF2-40B4-BE49-F238E27FC236}">
                  <a16:creationId xmlns:a16="http://schemas.microsoft.com/office/drawing/2014/main" id="{B7F3E34F-E295-24FB-017C-1ADC73C08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5" y="3260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Line 144">
              <a:extLst>
                <a:ext uri="{FF2B5EF4-FFF2-40B4-BE49-F238E27FC236}">
                  <a16:creationId xmlns:a16="http://schemas.microsoft.com/office/drawing/2014/main" id="{F1056B93-E5CF-B0B8-1C8F-9E7145D1C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5" y="3205"/>
              <a:ext cx="1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3" name="Group 145">
              <a:extLst>
                <a:ext uri="{FF2B5EF4-FFF2-40B4-BE49-F238E27FC236}">
                  <a16:creationId xmlns:a16="http://schemas.microsoft.com/office/drawing/2014/main" id="{DA44431D-E0FD-713B-15CC-713CF0561C72}"/>
                </a:ext>
              </a:extLst>
            </p:cNvPr>
            <p:cNvGrpSpPr/>
            <p:nvPr/>
          </p:nvGrpSpPr>
          <p:grpSpPr>
            <a:xfrm>
              <a:off x="3180" y="2855"/>
              <a:ext cx="186" cy="242"/>
              <a:chOff x="2825" y="7725"/>
              <a:chExt cx="336" cy="340"/>
            </a:xfrm>
          </p:grpSpPr>
          <p:sp>
            <p:nvSpPr>
              <p:cNvPr id="86" name="Line 146">
                <a:extLst>
                  <a:ext uri="{FF2B5EF4-FFF2-40B4-BE49-F238E27FC236}">
                    <a16:creationId xmlns:a16="http://schemas.microsoft.com/office/drawing/2014/main" id="{88CC9271-392C-1BB3-3A0B-AC6B92662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Line 147">
                <a:extLst>
                  <a:ext uri="{FF2B5EF4-FFF2-40B4-BE49-F238E27FC236}">
                    <a16:creationId xmlns:a16="http://schemas.microsoft.com/office/drawing/2014/main" id="{0B54B8EC-E40D-DEAE-C54B-AA0EBA2B4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Line 148">
                <a:extLst>
                  <a:ext uri="{FF2B5EF4-FFF2-40B4-BE49-F238E27FC236}">
                    <a16:creationId xmlns:a16="http://schemas.microsoft.com/office/drawing/2014/main" id="{F571A074-9CCE-59A3-D3C6-5D43F5C96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Line 149">
                <a:extLst>
                  <a:ext uri="{FF2B5EF4-FFF2-40B4-BE49-F238E27FC236}">
                    <a16:creationId xmlns:a16="http://schemas.microsoft.com/office/drawing/2014/main" id="{187D6E04-DACA-C452-C8E7-AE7DDD89A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Line 150">
                <a:extLst>
                  <a:ext uri="{FF2B5EF4-FFF2-40B4-BE49-F238E27FC236}">
                    <a16:creationId xmlns:a16="http://schemas.microsoft.com/office/drawing/2014/main" id="{AD1886E8-FEAF-2A8A-3089-9E90B0FE5B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4" name="Group 151">
              <a:extLst>
                <a:ext uri="{FF2B5EF4-FFF2-40B4-BE49-F238E27FC236}">
                  <a16:creationId xmlns:a16="http://schemas.microsoft.com/office/drawing/2014/main" id="{7606616D-8395-5F6F-DF10-C9DBFD855F2E}"/>
                </a:ext>
              </a:extLst>
            </p:cNvPr>
            <p:cNvGrpSpPr/>
            <p:nvPr/>
          </p:nvGrpSpPr>
          <p:grpSpPr>
            <a:xfrm>
              <a:off x="3180" y="2553"/>
              <a:ext cx="186" cy="241"/>
              <a:chOff x="2825" y="7725"/>
              <a:chExt cx="336" cy="340"/>
            </a:xfrm>
          </p:grpSpPr>
          <p:sp>
            <p:nvSpPr>
              <p:cNvPr id="81" name="Line 152">
                <a:extLst>
                  <a:ext uri="{FF2B5EF4-FFF2-40B4-BE49-F238E27FC236}">
                    <a16:creationId xmlns:a16="http://schemas.microsoft.com/office/drawing/2014/main" id="{591F73FD-0DCA-8F51-A1E7-53B270986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Line 153">
                <a:extLst>
                  <a:ext uri="{FF2B5EF4-FFF2-40B4-BE49-F238E27FC236}">
                    <a16:creationId xmlns:a16="http://schemas.microsoft.com/office/drawing/2014/main" id="{E9E73430-5D18-AB76-000C-B96DAFDB2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Line 154">
                <a:extLst>
                  <a:ext uri="{FF2B5EF4-FFF2-40B4-BE49-F238E27FC236}">
                    <a16:creationId xmlns:a16="http://schemas.microsoft.com/office/drawing/2014/main" id="{C9D3ED9F-5D82-DB91-48E7-7C14C9726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Line 155">
                <a:extLst>
                  <a:ext uri="{FF2B5EF4-FFF2-40B4-BE49-F238E27FC236}">
                    <a16:creationId xmlns:a16="http://schemas.microsoft.com/office/drawing/2014/main" id="{B67F58C8-6C11-28DA-EBB7-F5310C57F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Line 156">
                <a:extLst>
                  <a:ext uri="{FF2B5EF4-FFF2-40B4-BE49-F238E27FC236}">
                    <a16:creationId xmlns:a16="http://schemas.microsoft.com/office/drawing/2014/main" id="{81ED09D6-1653-E3EF-9E74-1BCCCE1FF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5" name="Text Box 157">
              <a:extLst>
                <a:ext uri="{FF2B5EF4-FFF2-40B4-BE49-F238E27FC236}">
                  <a16:creationId xmlns:a16="http://schemas.microsoft.com/office/drawing/2014/main" id="{6A4D4331-5C50-23F0-FBAF-5E571CD2E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" y="2263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/>
            <a:lstStyle/>
            <a:p>
              <a:pPr algn="just"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mL</a:t>
              </a:r>
            </a:p>
          </p:txBody>
        </p:sp>
        <p:sp>
          <p:nvSpPr>
            <p:cNvPr id="76" name="Line 158">
              <a:extLst>
                <a:ext uri="{FF2B5EF4-FFF2-40B4-BE49-F238E27FC236}">
                  <a16:creationId xmlns:a16="http://schemas.microsoft.com/office/drawing/2014/main" id="{00DAF715-E110-D1E8-79F4-FA1585519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4" y="2983"/>
              <a:ext cx="30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159" descr="花岗岩">
              <a:extLst>
                <a:ext uri="{FF2B5EF4-FFF2-40B4-BE49-F238E27FC236}">
                  <a16:creationId xmlns:a16="http://schemas.microsoft.com/office/drawing/2014/main" id="{A0B2CC69-DD90-3330-1D19-80F6F6F13E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073058">
              <a:off x="3166" y="3738"/>
              <a:ext cx="288" cy="253"/>
            </a:xfrm>
            <a:custGeom>
              <a:avLst/>
              <a:gdLst>
                <a:gd name="T0" fmla="*/ 204 w 355"/>
                <a:gd name="T1" fmla="*/ 16 h 395"/>
                <a:gd name="T2" fmla="*/ 107 w 355"/>
                <a:gd name="T3" fmla="*/ 24 h 395"/>
                <a:gd name="T4" fmla="*/ 49 w 355"/>
                <a:gd name="T5" fmla="*/ 31 h 395"/>
                <a:gd name="T6" fmla="*/ 0 w 355"/>
                <a:gd name="T7" fmla="*/ 101 h 395"/>
                <a:gd name="T8" fmla="*/ 224 w 355"/>
                <a:gd name="T9" fmla="*/ 200 h 395"/>
                <a:gd name="T10" fmla="*/ 263 w 355"/>
                <a:gd name="T11" fmla="*/ 177 h 395"/>
                <a:gd name="T12" fmla="*/ 282 w 355"/>
                <a:gd name="T13" fmla="*/ 131 h 395"/>
                <a:gd name="T14" fmla="*/ 273 w 355"/>
                <a:gd name="T15" fmla="*/ 62 h 395"/>
                <a:gd name="T16" fmla="*/ 214 w 355"/>
                <a:gd name="T17" fmla="*/ 47 h 395"/>
                <a:gd name="T18" fmla="*/ 204 w 355"/>
                <a:gd name="T19" fmla="*/ 24 h 395"/>
                <a:gd name="T20" fmla="*/ 204 w 355"/>
                <a:gd name="T21" fmla="*/ 16 h 3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395">
                  <a:moveTo>
                    <a:pt x="252" y="25"/>
                  </a:moveTo>
                  <a:cubicBezTo>
                    <a:pt x="212" y="29"/>
                    <a:pt x="172" y="32"/>
                    <a:pt x="132" y="37"/>
                  </a:cubicBezTo>
                  <a:cubicBezTo>
                    <a:pt x="108" y="40"/>
                    <a:pt x="80" y="35"/>
                    <a:pt x="60" y="49"/>
                  </a:cubicBezTo>
                  <a:cubicBezTo>
                    <a:pt x="24" y="74"/>
                    <a:pt x="13" y="119"/>
                    <a:pt x="0" y="157"/>
                  </a:cubicBezTo>
                  <a:cubicBezTo>
                    <a:pt x="18" y="395"/>
                    <a:pt x="1" y="327"/>
                    <a:pt x="276" y="313"/>
                  </a:cubicBezTo>
                  <a:cubicBezTo>
                    <a:pt x="292" y="301"/>
                    <a:pt x="313" y="294"/>
                    <a:pt x="324" y="277"/>
                  </a:cubicBezTo>
                  <a:cubicBezTo>
                    <a:pt x="338" y="256"/>
                    <a:pt x="348" y="205"/>
                    <a:pt x="348" y="205"/>
                  </a:cubicBezTo>
                  <a:cubicBezTo>
                    <a:pt x="344" y="169"/>
                    <a:pt x="355" y="128"/>
                    <a:pt x="336" y="97"/>
                  </a:cubicBezTo>
                  <a:cubicBezTo>
                    <a:pt x="322" y="76"/>
                    <a:pt x="264" y="73"/>
                    <a:pt x="264" y="73"/>
                  </a:cubicBezTo>
                  <a:cubicBezTo>
                    <a:pt x="260" y="61"/>
                    <a:pt x="260" y="47"/>
                    <a:pt x="252" y="37"/>
                  </a:cubicBezTo>
                  <a:cubicBezTo>
                    <a:pt x="235" y="16"/>
                    <a:pt x="176" y="0"/>
                    <a:pt x="252" y="25"/>
                  </a:cubicBezTo>
                  <a:close/>
                </a:path>
              </a:pathLst>
            </a:custGeom>
            <a:blipFill dpi="0" rotWithShape="0">
              <a:blip r:embed="rId2"/>
              <a:tile tx="0" ty="0" sx="100000" sy="100000" flip="none" algn="tl"/>
            </a:blip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78" name="Freeform 160">
              <a:extLst>
                <a:ext uri="{FF2B5EF4-FFF2-40B4-BE49-F238E27FC236}">
                  <a16:creationId xmlns:a16="http://schemas.microsoft.com/office/drawing/2014/main" id="{97A428D2-00DC-0F7B-993E-66B696CFB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" y="3823"/>
              <a:ext cx="190" cy="72"/>
            </a:xfrm>
            <a:custGeom>
              <a:avLst/>
              <a:gdLst>
                <a:gd name="T0" fmla="*/ 0 w 258"/>
                <a:gd name="T1" fmla="*/ 69 h 63"/>
                <a:gd name="T2" fmla="*/ 177 w 258"/>
                <a:gd name="T3" fmla="*/ 55 h 63"/>
                <a:gd name="T4" fmla="*/ 141 w 258"/>
                <a:gd name="T5" fmla="*/ 27 h 63"/>
                <a:gd name="T6" fmla="*/ 35 w 258"/>
                <a:gd name="T7" fmla="*/ 0 h 63"/>
                <a:gd name="T8" fmla="*/ 80 w 258"/>
                <a:gd name="T9" fmla="*/ 14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62">
                  <a:moveTo>
                    <a:pt x="0" y="60"/>
                  </a:moveTo>
                  <a:cubicBezTo>
                    <a:pt x="80" y="56"/>
                    <a:pt x="161" y="63"/>
                    <a:pt x="240" y="48"/>
                  </a:cubicBezTo>
                  <a:cubicBezTo>
                    <a:pt x="258" y="45"/>
                    <a:pt x="209" y="30"/>
                    <a:pt x="192" y="24"/>
                  </a:cubicBezTo>
                  <a:cubicBezTo>
                    <a:pt x="172" y="17"/>
                    <a:pt x="59" y="0"/>
                    <a:pt x="48" y="0"/>
                  </a:cubicBezTo>
                  <a:cubicBezTo>
                    <a:pt x="28" y="0"/>
                    <a:pt x="108" y="12"/>
                    <a:pt x="108" y="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79" name="Freeform 161">
              <a:extLst>
                <a:ext uri="{FF2B5EF4-FFF2-40B4-BE49-F238E27FC236}">
                  <a16:creationId xmlns:a16="http://schemas.microsoft.com/office/drawing/2014/main" id="{ADF0758A-F9C8-21DE-879D-D63D33771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" y="2167"/>
              <a:ext cx="346" cy="1680"/>
            </a:xfrm>
            <a:custGeom>
              <a:avLst/>
              <a:gdLst>
                <a:gd name="T0" fmla="*/ 118 w 292"/>
                <a:gd name="T1" fmla="*/ 1680 h 1656"/>
                <a:gd name="T2" fmla="*/ 133 w 292"/>
                <a:gd name="T3" fmla="*/ 718 h 1656"/>
                <a:gd name="T4" fmla="*/ 190 w 292"/>
                <a:gd name="T5" fmla="*/ 195 h 1656"/>
                <a:gd name="T6" fmla="*/ 261 w 292"/>
                <a:gd name="T7" fmla="*/ 37 h 1656"/>
                <a:gd name="T8" fmla="*/ 346 w 292"/>
                <a:gd name="T9" fmla="*/ 0 h 16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2" h="1655">
                  <a:moveTo>
                    <a:pt x="100" y="1656"/>
                  </a:moveTo>
                  <a:cubicBezTo>
                    <a:pt x="0" y="1355"/>
                    <a:pt x="73" y="1020"/>
                    <a:pt x="112" y="708"/>
                  </a:cubicBezTo>
                  <a:cubicBezTo>
                    <a:pt x="119" y="515"/>
                    <a:pt x="124" y="372"/>
                    <a:pt x="160" y="192"/>
                  </a:cubicBezTo>
                  <a:cubicBezTo>
                    <a:pt x="171" y="136"/>
                    <a:pt x="202" y="91"/>
                    <a:pt x="220" y="36"/>
                  </a:cubicBezTo>
                  <a:cubicBezTo>
                    <a:pt x="228" y="11"/>
                    <a:pt x="292" y="0"/>
                    <a:pt x="2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80" name="Text Box 162">
              <a:extLst>
                <a:ext uri="{FF2B5EF4-FFF2-40B4-BE49-F238E27FC236}">
                  <a16:creationId xmlns:a16="http://schemas.microsoft.com/office/drawing/2014/main" id="{4DF0E261-D302-64C0-2459-F0968DB8E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8" y="2887"/>
              <a:ext cx="304" cy="2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V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2</a:t>
              </a:r>
            </a:p>
          </p:txBody>
        </p: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095F23CD-1472-1F5D-4A6E-52A7F32F9B81}"/>
              </a:ext>
            </a:extLst>
          </p:cNvPr>
          <p:cNvSpPr txBox="1"/>
          <p:nvPr/>
        </p:nvSpPr>
        <p:spPr>
          <a:xfrm>
            <a:off x="7259772" y="4049830"/>
            <a:ext cx="27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+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zh-CN" altLang="en-US" sz="2800" i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石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C88B4A1F-E09D-A9C3-13A0-D50080AE75FF}"/>
              </a:ext>
            </a:extLst>
          </p:cNvPr>
          <p:cNvSpPr txBox="1"/>
          <p:nvPr/>
        </p:nvSpPr>
        <p:spPr>
          <a:xfrm>
            <a:off x="7265989" y="4768671"/>
            <a:ext cx="27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zh-CN" altLang="en-US" sz="2800" i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石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-V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endParaRPr lang="zh-CN" altLang="en-US" sz="2800" baseline="-25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05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3.3测量固体的密度">
            <a:hlinkClick r:id="" action="ppaction://ole?verb=0"/>
            <a:extLst>
              <a:ext uri="{FF2B5EF4-FFF2-40B4-BE49-F238E27FC236}">
                <a16:creationId xmlns:a16="http://schemas.microsoft.com/office/drawing/2014/main" id="{AF70A1AA-8284-9282-7C70-708AEE910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05" y="980440"/>
            <a:ext cx="7398385" cy="4161155"/>
          </a:xfrm>
          <a:prstGeom prst="actionButtonForwardNext">
            <a:avLst/>
          </a:prstGeom>
        </p:spPr>
      </p:pic>
    </p:spTree>
    <p:extLst>
      <p:ext uri="{BB962C8B-B14F-4D97-AF65-F5344CB8AC3E}">
        <p14:creationId xmlns:p14="http://schemas.microsoft.com/office/powerpoint/2010/main" val="3868895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9F4690-D5E2-16D1-9352-25E191D9AC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9685" y="1622452"/>
                <a:ext cx="9432655" cy="37265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用调节好的天平测量小石块的质量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在量筒中倒入适量的水，记录水的体积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V</a:t>
                </a:r>
                <a:r>
                  <a:rPr lang="en-US" altLang="zh-CN" sz="28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0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  <a:endParaRPr lang="zh-CN" altLang="en-US" sz="2800" baseline="-25000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3.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用细线拴好小石块，浸没在量筒的水中，记录水面到达的刻度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V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总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；</a:t>
                </a:r>
              </a:p>
              <a:p>
                <a:pPr lvl="0" eaLnBrk="1" hangingPunct="1">
                  <a:lnSpc>
                    <a:spcPct val="150000"/>
                  </a:lnSpc>
                  <a:spcBef>
                    <a:spcPct val="30000"/>
                  </a:spcBef>
                </a:pPr>
                <a:r>
                  <a:rPr lang="en-US" altLang="zh-CN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4.</a:t>
                </a:r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  计算小石块的密度：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��</m:t>
                        </m:r>
                        <m:r>
                          <a:rPr lang="zh-CN" altLang="en-US" sz="28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总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sz="28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zh-CN" altLang="en-US" sz="2800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9F4690-D5E2-16D1-9352-25E191D9A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685" y="1622452"/>
                <a:ext cx="9432655" cy="3726598"/>
              </a:xfrm>
              <a:prstGeom prst="rect">
                <a:avLst/>
              </a:prstGeom>
              <a:blipFill>
                <a:blip r:embed="rId2"/>
                <a:stretch>
                  <a:fillRect l="-1357" r="0" b="-491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2C0990F-1304-61E9-C571-F3AB82C0614E}"/>
              </a:ext>
            </a:extLst>
          </p:cNvPr>
          <p:cNvSpPr/>
          <p:nvPr/>
        </p:nvSpPr>
        <p:spPr>
          <a:xfrm>
            <a:off x="1572980" y="1059986"/>
            <a:ext cx="2276585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2.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实验步骤：</a:t>
            </a:r>
          </a:p>
        </p:txBody>
      </p:sp>
    </p:spTree>
    <p:extLst>
      <p:ext uri="{BB962C8B-B14F-4D97-AF65-F5344CB8AC3E}">
        <p14:creationId xmlns:p14="http://schemas.microsoft.com/office/powerpoint/2010/main" val="4107422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6802">
            <a:extLst>
              <a:ext uri="{FF2B5EF4-FFF2-40B4-BE49-F238E27FC236}">
                <a16:creationId xmlns:a16="http://schemas.microsoft.com/office/drawing/2014/main" id="{6905F706-9E0E-C83F-C373-45DCEBF46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34" y="264264"/>
            <a:ext cx="7864475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讨论：</a:t>
            </a: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怎样测小木块的密度呢？</a:t>
            </a:r>
          </a:p>
        </p:txBody>
      </p:sp>
      <p:sp>
        <p:nvSpPr>
          <p:cNvPr id="3" name="文本框 76802">
            <a:extLst>
              <a:ext uri="{FF2B5EF4-FFF2-40B4-BE49-F238E27FC236}">
                <a16:creationId xmlns:a16="http://schemas.microsoft.com/office/drawing/2014/main" id="{D5C25546-E7F1-27DF-52C4-25243719D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03" y="895206"/>
            <a:ext cx="9901275" cy="581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小木块的密度比水小，会漂在水面上，如何测量它的体积呢？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76F3D62-9140-6DCB-2C63-516EE74E4DA9}"/>
              </a:ext>
            </a:extLst>
          </p:cNvPr>
          <p:cNvSpPr txBox="1"/>
          <p:nvPr/>
        </p:nvSpPr>
        <p:spPr>
          <a:xfrm>
            <a:off x="1102208" y="1618481"/>
            <a:ext cx="8505825" cy="489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err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方法</a:t>
            </a:r>
            <a:r>
              <a:rPr lang="zh-CN" altLang="en-US" sz="2800" u="none" spc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（针压法）</a:t>
            </a:r>
            <a:r>
              <a:rPr 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endParaRPr lang="en-US" sz="2800" u="none" spc="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35E0BD-64CB-239E-2B25-545C93CCC8B1}"/>
              </a:ext>
            </a:extLst>
          </p:cNvPr>
          <p:cNvSpPr txBox="1"/>
          <p:nvPr/>
        </p:nvSpPr>
        <p:spPr>
          <a:xfrm>
            <a:off x="1083158" y="2313130"/>
            <a:ext cx="8486775" cy="4891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(1)用调好的天平测出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小木块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的质量为m</a:t>
            </a:r>
            <a:endParaRPr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CF431B7-234D-7AD1-9E13-7ECA03289AF2}"/>
              </a:ext>
            </a:extLst>
          </p:cNvPr>
          <p:cNvSpPr txBox="1"/>
          <p:nvPr/>
        </p:nvSpPr>
        <p:spPr>
          <a:xfrm>
            <a:off x="1064108" y="3130586"/>
            <a:ext cx="8505825" cy="489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(2)向量筒内倒入适量的水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，读出体积为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altLang="zh-CN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5354C9-1A4A-B6FA-3055-9EA6C8DCF3C7}"/>
              </a:ext>
            </a:extLst>
          </p:cNvPr>
          <p:cNvSpPr txBox="1"/>
          <p:nvPr/>
        </p:nvSpPr>
        <p:spPr>
          <a:xfrm>
            <a:off x="1092269" y="5170625"/>
            <a:ext cx="8505825" cy="4891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(4)密度表达式：</a:t>
            </a:r>
            <a:endParaRPr lang="en-US" sz="2800" i="1" u="none" spc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E2AE300-6D73-3374-2D83-74AF80C7B47F}"/>
              </a:ext>
            </a:extLst>
          </p:cNvPr>
          <p:cNvSpPr txBox="1"/>
          <p:nvPr/>
        </p:nvSpPr>
        <p:spPr>
          <a:xfrm>
            <a:off x="1064107" y="3960072"/>
            <a:ext cx="6526471" cy="1028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(3)用细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针</a:t>
            </a: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将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小木块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浸没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在</a:t>
            </a: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量筒水中，读出液面对应刻度为</a:t>
            </a:r>
            <a:r>
              <a:rPr lang="en-US" sz="2800" i="1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sz="2800" u="none" spc="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endParaRPr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163AF04-6266-A04E-550E-3C13116C2F0A}"/>
              </a:ext>
            </a:extLst>
          </p:cNvPr>
          <p:cNvGrpSpPr/>
          <p:nvPr/>
        </p:nvGrpSpPr>
        <p:grpSpPr>
          <a:xfrm>
            <a:off x="9772918" y="2869005"/>
            <a:ext cx="1400175" cy="3387725"/>
            <a:chOff x="4626" y="1791"/>
            <a:chExt cx="882" cy="2134"/>
          </a:xfrm>
        </p:grpSpPr>
        <p:graphicFrame>
          <p:nvGraphicFramePr>
            <p:cNvPr id="36" name="对象 76806">
              <a:extLst>
                <a:ext uri="{FF2B5EF4-FFF2-40B4-BE49-F238E27FC236}">
                  <a16:creationId xmlns:a16="http://schemas.microsoft.com/office/drawing/2014/main" id="{7857600F-3FDD-798F-5507-7F27D0C63ED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26" y="1898"/>
            <a:ext cx="683" cy="2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789940" imgH="1758315" progId="Flash.Movie">
                    <p:embed/>
                  </p:oleObj>
                </mc:Choice>
                <mc:Fallback>
                  <p:oleObj r:id="rId2" imgW="789940" imgH="1758315" progId="Flash.Movi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626" y="1898"/>
                          <a:ext cx="683" cy="20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7" name="组合 76807">
              <a:extLst>
                <a:ext uri="{FF2B5EF4-FFF2-40B4-BE49-F238E27FC236}">
                  <a16:creationId xmlns:a16="http://schemas.microsoft.com/office/drawing/2014/main" id="{7F8FEADE-C6AE-0A46-6D14-5CE070F70F60}"/>
                </a:ext>
              </a:extLst>
            </p:cNvPr>
            <p:cNvGrpSpPr/>
            <p:nvPr/>
          </p:nvGrpSpPr>
          <p:grpSpPr>
            <a:xfrm>
              <a:off x="4816" y="1791"/>
              <a:ext cx="692" cy="1272"/>
              <a:chOff x="4816" y="1791"/>
              <a:chExt cx="692" cy="1272"/>
            </a:xfrm>
          </p:grpSpPr>
          <p:sp>
            <p:nvSpPr>
              <p:cNvPr id="38" name="直接连接符 76808">
                <a:extLst>
                  <a:ext uri="{FF2B5EF4-FFF2-40B4-BE49-F238E27FC236}">
                    <a16:creationId xmlns:a16="http://schemas.microsoft.com/office/drawing/2014/main" id="{659A49D7-3916-AE96-2856-AF168EA27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6" y="2709"/>
                <a:ext cx="29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Text Box 99">
                <a:extLst>
                  <a:ext uri="{FF2B5EF4-FFF2-40B4-BE49-F238E27FC236}">
                    <a16:creationId xmlns:a16="http://schemas.microsoft.com/office/drawing/2014/main" id="{1FE60236-0F5D-FCA6-8EC5-2A91F6E290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1" y="2587"/>
                <a:ext cx="297" cy="2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800" b="1" i="1">
                    <a:solidFill>
                      <a:srgbClr val="000099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V</a:t>
                </a:r>
                <a:r>
                  <a:rPr lang="en-US" altLang="zh-CN" sz="2800" b="1" baseline="-25000">
                    <a:solidFill>
                      <a:srgbClr val="000099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</a:t>
                </a:r>
                <a:endParaRPr lang="en-US" altLang="zh-CN" sz="2800" b="1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40" name="文本框 76810">
                <a:extLst>
                  <a:ext uri="{FF2B5EF4-FFF2-40B4-BE49-F238E27FC236}">
                    <a16:creationId xmlns:a16="http://schemas.microsoft.com/office/drawing/2014/main" id="{DB57704C-359F-8F2F-5C9D-4B8F26C24A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3" y="2002"/>
                <a:ext cx="233" cy="1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1600" b="1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mL</a:t>
                </a:r>
              </a:p>
            </p:txBody>
          </p:sp>
          <p:grpSp>
            <p:nvGrpSpPr>
              <p:cNvPr id="41" name="组合 76811">
                <a:extLst>
                  <a:ext uri="{FF2B5EF4-FFF2-40B4-BE49-F238E27FC236}">
                    <a16:creationId xmlns:a16="http://schemas.microsoft.com/office/drawing/2014/main" id="{09923146-778E-5B06-086D-A5CE660BD9BF}"/>
                  </a:ext>
                </a:extLst>
              </p:cNvPr>
              <p:cNvGrpSpPr/>
              <p:nvPr/>
            </p:nvGrpSpPr>
            <p:grpSpPr>
              <a:xfrm>
                <a:off x="4854" y="1791"/>
                <a:ext cx="208" cy="1272"/>
                <a:chOff x="4854" y="1791"/>
                <a:chExt cx="208" cy="1272"/>
              </a:xfrm>
            </p:grpSpPr>
            <p:graphicFrame>
              <p:nvGraphicFramePr>
                <p:cNvPr id="42" name="对象 76812">
                  <a:extLst>
                    <a:ext uri="{FF2B5EF4-FFF2-40B4-BE49-F238E27FC236}">
                      <a16:creationId xmlns:a16="http://schemas.microsoft.com/office/drawing/2014/main" id="{62C34099-703D-4A1C-2D99-2C1E93178F5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854" y="2809"/>
                <a:ext cx="208" cy="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r:id="rId4" imgW="509905" imgH="509905" progId="Flash.Movie">
                        <p:embed/>
                      </p:oleObj>
                    </mc:Choice>
                    <mc:Fallback>
                      <p:oleObj r:id="rId4" imgW="509905" imgH="509905" progId="Flash.Movie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54" y="2809"/>
                              <a:ext cx="208" cy="2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3" name="直接连接符 76814">
                  <a:extLst>
                    <a:ext uri="{FF2B5EF4-FFF2-40B4-BE49-F238E27FC236}">
                      <a16:creationId xmlns:a16="http://schemas.microsoft.com/office/drawing/2014/main" id="{9AE8B9A0-5288-8589-3A90-67AEF6D99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64" y="1791"/>
                  <a:ext cx="3" cy="10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EE38E94-57F5-386A-9B8E-14414A2208EC}"/>
              </a:ext>
            </a:extLst>
          </p:cNvPr>
          <p:cNvGrpSpPr/>
          <p:nvPr/>
        </p:nvGrpSpPr>
        <p:grpSpPr>
          <a:xfrm>
            <a:off x="8425131" y="3007118"/>
            <a:ext cx="1311275" cy="3252788"/>
            <a:chOff x="3731" y="1897"/>
            <a:chExt cx="826" cy="2049"/>
          </a:xfrm>
        </p:grpSpPr>
        <p:graphicFrame>
          <p:nvGraphicFramePr>
            <p:cNvPr id="45" name="对象 76816">
              <a:extLst>
                <a:ext uri="{FF2B5EF4-FFF2-40B4-BE49-F238E27FC236}">
                  <a16:creationId xmlns:a16="http://schemas.microsoft.com/office/drawing/2014/main" id="{3EF4065B-360F-3DF4-C73D-91B0A79AB6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31" y="1897"/>
            <a:ext cx="718" cy="2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789940" imgH="1758315" progId="Flash.Movie">
                    <p:embed/>
                  </p:oleObj>
                </mc:Choice>
                <mc:Fallback>
                  <p:oleObj r:id="rId6" imgW="789940" imgH="1758315" progId="Flash.Movi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31" y="1897"/>
                          <a:ext cx="718" cy="2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直接连接符 76817">
              <a:extLst>
                <a:ext uri="{FF2B5EF4-FFF2-40B4-BE49-F238E27FC236}">
                  <a16:creationId xmlns:a16="http://schemas.microsoft.com/office/drawing/2014/main" id="{28E0BBEE-98BC-1FE1-DCC4-5F2C7EF94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2974"/>
              <a:ext cx="30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 Box 99">
              <a:extLst>
                <a:ext uri="{FF2B5EF4-FFF2-40B4-BE49-F238E27FC236}">
                  <a16:creationId xmlns:a16="http://schemas.microsoft.com/office/drawing/2014/main" id="{A485A0F2-4FC0-CF2B-8A46-A0F481E52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897"/>
              <a:ext cx="297" cy="2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b="1" i="1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V</a:t>
              </a:r>
              <a:r>
                <a:rPr lang="en-US" altLang="zh-CN" sz="2800" b="1" baseline="-25000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  <a:endParaRPr lang="en-US" altLang="zh-CN" sz="2800" b="1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endParaRPr>
            </a:p>
          </p:txBody>
        </p:sp>
        <p:sp>
          <p:nvSpPr>
            <p:cNvPr id="48" name="文本框 76819">
              <a:extLst>
                <a:ext uri="{FF2B5EF4-FFF2-40B4-BE49-F238E27FC236}">
                  <a16:creationId xmlns:a16="http://schemas.microsoft.com/office/drawing/2014/main" id="{585B86C7-CCCA-D851-F017-522E6BA9F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" y="2029"/>
              <a:ext cx="220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600" b="1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mL</a:t>
              </a:r>
            </a:p>
          </p:txBody>
        </p:sp>
      </p:grpSp>
      <p:graphicFrame>
        <p:nvGraphicFramePr>
          <p:cNvPr id="49" name="对象 48">
            <a:hlinkClick r:id="" action="ppaction://ole?verb=0"/>
            <a:extLst>
              <a:ext uri="{FF2B5EF4-FFF2-40B4-BE49-F238E27FC236}">
                <a16:creationId xmlns:a16="http://schemas.microsoft.com/office/drawing/2014/main" id="{4B3BA810-1E39-00B4-6386-DF81EB5295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972637"/>
              </p:ext>
            </p:extLst>
          </p:nvPr>
        </p:nvGraphicFramePr>
        <p:xfrm>
          <a:off x="3540538" y="4921090"/>
          <a:ext cx="1617980" cy="1037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73100" imgH="431800" progId="Equation.DSMT4">
                  <p:embed/>
                </p:oleObj>
              </mc:Choice>
              <mc:Fallback>
                <p:oleObj r:id="rId7" imgW="673100" imgH="431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0538" y="4921090"/>
                        <a:ext cx="1617980" cy="1037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8023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2A0FB2-9606-B1D3-ECE0-F24D289781A3}"/>
              </a:ext>
            </a:extLst>
          </p:cNvPr>
          <p:cNvSpPr txBox="1"/>
          <p:nvPr/>
        </p:nvSpPr>
        <p:spPr>
          <a:xfrm>
            <a:off x="921455" y="707416"/>
            <a:ext cx="8505825" cy="489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err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方法一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（配重法）</a:t>
            </a:r>
            <a:r>
              <a:rPr 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endParaRPr lang="en-US" sz="2800" u="none" spc="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3F3A891-BD21-FB3E-DB54-02BABF95B71B}"/>
              </a:ext>
            </a:extLst>
          </p:cNvPr>
          <p:cNvSpPr txBox="1"/>
          <p:nvPr/>
        </p:nvSpPr>
        <p:spPr>
          <a:xfrm>
            <a:off x="902405" y="1412860"/>
            <a:ext cx="8486775" cy="4891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(1)用调好的天平测出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小木块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的质量为m</a:t>
            </a:r>
            <a:endParaRPr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11ED9B-A584-A064-C0C8-88EC29D10F6E}"/>
              </a:ext>
            </a:extLst>
          </p:cNvPr>
          <p:cNvSpPr txBox="1"/>
          <p:nvPr/>
        </p:nvSpPr>
        <p:spPr>
          <a:xfrm>
            <a:off x="883355" y="2060905"/>
            <a:ext cx="8505825" cy="4891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(2)向量筒内倒入适量的水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30E033-A6D8-3602-6A70-D151A95E27BB}"/>
              </a:ext>
            </a:extLst>
          </p:cNvPr>
          <p:cNvSpPr txBox="1"/>
          <p:nvPr/>
        </p:nvSpPr>
        <p:spPr>
          <a:xfrm>
            <a:off x="902327" y="5445140"/>
            <a:ext cx="8505825" cy="4891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(5)密度表达式：</a:t>
            </a:r>
            <a:endParaRPr lang="en-US" sz="2800" i="1" u="none" spc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EAE224-A912-D05F-2EC4-7DD707C5684A}"/>
              </a:ext>
            </a:extLst>
          </p:cNvPr>
          <p:cNvSpPr txBox="1"/>
          <p:nvPr/>
        </p:nvSpPr>
        <p:spPr>
          <a:xfrm>
            <a:off x="883285" y="2637155"/>
            <a:ext cx="6853555" cy="1615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(3)用细线将小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铁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块和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小木块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拴住（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木块</a:t>
            </a: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上，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铁</a:t>
            </a:r>
            <a:r>
              <a:rPr lang="en-US" sz="2800" u="none" spc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块下），先将小</a:t>
            </a:r>
            <a:r>
              <a:rPr lang="zh-CN" alt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铁</a:t>
            </a: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块浸没量筒水中，读出液面对应刻度为</a:t>
            </a:r>
            <a:r>
              <a:rPr lang="en-US" sz="2800" i="1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sz="2800" u="none" spc="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endParaRPr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6239A2-9F7C-2281-5087-FD9FFC4CD129}"/>
              </a:ext>
            </a:extLst>
          </p:cNvPr>
          <p:cNvSpPr txBox="1"/>
          <p:nvPr/>
        </p:nvSpPr>
        <p:spPr>
          <a:xfrm>
            <a:off x="869193" y="4365065"/>
            <a:ext cx="6540631" cy="1028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(4)再将它们共同浸没在量筒水中，读出液面对应刻度为</a:t>
            </a:r>
            <a:r>
              <a:rPr lang="en-US" sz="2800" i="1" u="none" spc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</a:t>
            </a:r>
            <a:r>
              <a:rPr lang="en-US" sz="2800" u="none" spc="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endParaRPr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27CEAC0-F14C-40A5-0611-39343DC7828E}"/>
              </a:ext>
            </a:extLst>
          </p:cNvPr>
          <p:cNvGrpSpPr/>
          <p:nvPr/>
        </p:nvGrpSpPr>
        <p:grpSpPr>
          <a:xfrm>
            <a:off x="9592165" y="1886502"/>
            <a:ext cx="1400175" cy="3459162"/>
            <a:chOff x="4626" y="1746"/>
            <a:chExt cx="882" cy="2179"/>
          </a:xfrm>
        </p:grpSpPr>
        <p:graphicFrame>
          <p:nvGraphicFramePr>
            <p:cNvPr id="9" name="对象 76806">
              <a:extLst>
                <a:ext uri="{FF2B5EF4-FFF2-40B4-BE49-F238E27FC236}">
                  <a16:creationId xmlns:a16="http://schemas.microsoft.com/office/drawing/2014/main" id="{DFEA45F6-65F4-4D36-97F4-2438D337FD8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26" y="1898"/>
            <a:ext cx="683" cy="2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789940" imgH="1758315" progId="Flash.Movie">
                    <p:embed/>
                  </p:oleObj>
                </mc:Choice>
                <mc:Fallback>
                  <p:oleObj r:id="rId2" imgW="789940" imgH="1758315" progId="Flash.Movi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626" y="1898"/>
                          <a:ext cx="683" cy="20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组合 76807">
              <a:extLst>
                <a:ext uri="{FF2B5EF4-FFF2-40B4-BE49-F238E27FC236}">
                  <a16:creationId xmlns:a16="http://schemas.microsoft.com/office/drawing/2014/main" id="{B2A7423B-181E-DB3A-A9E6-107D28669263}"/>
                </a:ext>
              </a:extLst>
            </p:cNvPr>
            <p:cNvGrpSpPr/>
            <p:nvPr/>
          </p:nvGrpSpPr>
          <p:grpSpPr>
            <a:xfrm>
              <a:off x="4816" y="1746"/>
              <a:ext cx="692" cy="1743"/>
              <a:chOff x="4816" y="1746"/>
              <a:chExt cx="692" cy="1743"/>
            </a:xfrm>
          </p:grpSpPr>
          <p:sp>
            <p:nvSpPr>
              <p:cNvPr id="11" name="直接连接符 76808">
                <a:extLst>
                  <a:ext uri="{FF2B5EF4-FFF2-40B4-BE49-F238E27FC236}">
                    <a16:creationId xmlns:a16="http://schemas.microsoft.com/office/drawing/2014/main" id="{F9C12264-EF50-6C87-22D3-558D7C642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6" y="2709"/>
                <a:ext cx="29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Text Box 99">
                <a:extLst>
                  <a:ext uri="{FF2B5EF4-FFF2-40B4-BE49-F238E27FC236}">
                    <a16:creationId xmlns:a16="http://schemas.microsoft.com/office/drawing/2014/main" id="{E95A2423-2689-82AC-C46D-B55A0FA0AB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1" y="2587"/>
                <a:ext cx="297" cy="2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800" b="1" i="1">
                    <a:solidFill>
                      <a:srgbClr val="000099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V</a:t>
                </a:r>
                <a:r>
                  <a:rPr lang="en-US" altLang="zh-CN" sz="2800" b="1" baseline="-25000">
                    <a:solidFill>
                      <a:srgbClr val="000099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</a:t>
                </a:r>
                <a:endParaRPr lang="en-US" altLang="zh-CN" sz="2800" b="1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13" name="文本框 76810">
                <a:extLst>
                  <a:ext uri="{FF2B5EF4-FFF2-40B4-BE49-F238E27FC236}">
                    <a16:creationId xmlns:a16="http://schemas.microsoft.com/office/drawing/2014/main" id="{0F2DB581-16CC-9192-5E49-E484B899E8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3" y="2002"/>
                <a:ext cx="233" cy="1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1600" b="1">
                    <a:solidFill>
                      <a:srgbClr val="11111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mL</a:t>
                </a:r>
              </a:p>
            </p:txBody>
          </p:sp>
          <p:grpSp>
            <p:nvGrpSpPr>
              <p:cNvPr id="14" name="组合 76811">
                <a:extLst>
                  <a:ext uri="{FF2B5EF4-FFF2-40B4-BE49-F238E27FC236}">
                    <a16:creationId xmlns:a16="http://schemas.microsoft.com/office/drawing/2014/main" id="{ADD220C3-62C3-994F-49A3-B461EAA2263B}"/>
                  </a:ext>
                </a:extLst>
              </p:cNvPr>
              <p:cNvGrpSpPr/>
              <p:nvPr/>
            </p:nvGrpSpPr>
            <p:grpSpPr>
              <a:xfrm>
                <a:off x="4853" y="1746"/>
                <a:ext cx="217" cy="1743"/>
                <a:chOff x="4853" y="1746"/>
                <a:chExt cx="217" cy="1743"/>
              </a:xfrm>
            </p:grpSpPr>
            <p:graphicFrame>
              <p:nvGraphicFramePr>
                <p:cNvPr id="15" name="对象 76812">
                  <a:extLst>
                    <a:ext uri="{FF2B5EF4-FFF2-40B4-BE49-F238E27FC236}">
                      <a16:creationId xmlns:a16="http://schemas.microsoft.com/office/drawing/2014/main" id="{BC99049C-8D0A-3A25-2E2C-792E23D5F4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854" y="2809"/>
                <a:ext cx="208" cy="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r:id="rId4" imgW="509905" imgH="509905" progId="Flash.Movie">
                        <p:embed/>
                      </p:oleObj>
                    </mc:Choice>
                    <mc:Fallback>
                      <p:oleObj r:id="rId4" imgW="509905" imgH="509905" progId="Flash.Movie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54" y="2809"/>
                              <a:ext cx="208" cy="2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对象 76813">
                  <a:extLst>
                    <a:ext uri="{FF2B5EF4-FFF2-40B4-BE49-F238E27FC236}">
                      <a16:creationId xmlns:a16="http://schemas.microsoft.com/office/drawing/2014/main" id="{C0C9D065-9CB2-B6EF-E227-C59A74E734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853" y="3316"/>
                <a:ext cx="217" cy="1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r:id="rId6" imgW="741045" imgH="440690" progId="Flash.Movie">
                        <p:embed/>
                      </p:oleObj>
                    </mc:Choice>
                    <mc:Fallback>
                      <p:oleObj r:id="rId6" imgW="741045" imgH="440690" progId="Flash.Movie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53" y="3316"/>
                              <a:ext cx="217" cy="17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" name="直接连接符 76814">
                  <a:extLst>
                    <a:ext uri="{FF2B5EF4-FFF2-40B4-BE49-F238E27FC236}">
                      <a16:creationId xmlns:a16="http://schemas.microsoft.com/office/drawing/2014/main" id="{7296FDFF-6E2F-B6E3-88AA-41766DE6A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67" y="1746"/>
                  <a:ext cx="0" cy="172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30AC695-998D-6139-A8FE-AD9776E8996A}"/>
              </a:ext>
            </a:extLst>
          </p:cNvPr>
          <p:cNvGrpSpPr/>
          <p:nvPr/>
        </p:nvGrpSpPr>
        <p:grpSpPr>
          <a:xfrm>
            <a:off x="8244378" y="1484865"/>
            <a:ext cx="1311275" cy="3863975"/>
            <a:chOff x="3731" y="1512"/>
            <a:chExt cx="826" cy="2434"/>
          </a:xfrm>
        </p:grpSpPr>
        <p:graphicFrame>
          <p:nvGraphicFramePr>
            <p:cNvPr id="19" name="对象 76816">
              <a:extLst>
                <a:ext uri="{FF2B5EF4-FFF2-40B4-BE49-F238E27FC236}">
                  <a16:creationId xmlns:a16="http://schemas.microsoft.com/office/drawing/2014/main" id="{E92BADC7-22B1-E01D-BA47-DFD0312139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31" y="1897"/>
            <a:ext cx="718" cy="2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789940" imgH="1758315" progId="Flash.Movie">
                    <p:embed/>
                  </p:oleObj>
                </mc:Choice>
                <mc:Fallback>
                  <p:oleObj r:id="rId8" imgW="789940" imgH="1758315" progId="Flash.Movi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31" y="1897"/>
                          <a:ext cx="718" cy="2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直接连接符 76817">
              <a:extLst>
                <a:ext uri="{FF2B5EF4-FFF2-40B4-BE49-F238E27FC236}">
                  <a16:creationId xmlns:a16="http://schemas.microsoft.com/office/drawing/2014/main" id="{CC4FA33B-BBDD-4955-2D43-6F329313B3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2974"/>
              <a:ext cx="30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 Box 99">
              <a:extLst>
                <a:ext uri="{FF2B5EF4-FFF2-40B4-BE49-F238E27FC236}">
                  <a16:creationId xmlns:a16="http://schemas.microsoft.com/office/drawing/2014/main" id="{257FB1A4-E223-5E9E-8A14-69D9D784F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897"/>
              <a:ext cx="297" cy="2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b="1" i="1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V</a:t>
              </a:r>
              <a:r>
                <a:rPr lang="en-US" altLang="zh-CN" sz="2800" b="1" baseline="-25000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</a:t>
              </a:r>
              <a:endParaRPr lang="en-US" altLang="zh-CN" sz="2800" b="1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endParaRPr>
            </a:p>
          </p:txBody>
        </p:sp>
        <p:sp>
          <p:nvSpPr>
            <p:cNvPr id="22" name="文本框 76819">
              <a:extLst>
                <a:ext uri="{FF2B5EF4-FFF2-40B4-BE49-F238E27FC236}">
                  <a16:creationId xmlns:a16="http://schemas.microsoft.com/office/drawing/2014/main" id="{55371F7C-B5B2-0DFE-3806-CC490DCB7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" y="2029"/>
              <a:ext cx="220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600" b="1">
                  <a:solidFill>
                    <a:srgbClr val="11111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mL</a:t>
              </a:r>
            </a:p>
          </p:txBody>
        </p:sp>
        <p:grpSp>
          <p:nvGrpSpPr>
            <p:cNvPr id="23" name="组合 76820">
              <a:extLst>
                <a:ext uri="{FF2B5EF4-FFF2-40B4-BE49-F238E27FC236}">
                  <a16:creationId xmlns:a16="http://schemas.microsoft.com/office/drawing/2014/main" id="{88937FE3-68D4-7989-2BD0-558AC2DA8E20}"/>
                </a:ext>
              </a:extLst>
            </p:cNvPr>
            <p:cNvGrpSpPr/>
            <p:nvPr/>
          </p:nvGrpSpPr>
          <p:grpSpPr>
            <a:xfrm>
              <a:off x="3971" y="1512"/>
              <a:ext cx="229" cy="1769"/>
              <a:chOff x="3971" y="1512"/>
              <a:chExt cx="229" cy="1769"/>
            </a:xfrm>
          </p:grpSpPr>
          <p:graphicFrame>
            <p:nvGraphicFramePr>
              <p:cNvPr id="24" name="对象 76821">
                <a:extLst>
                  <a:ext uri="{FF2B5EF4-FFF2-40B4-BE49-F238E27FC236}">
                    <a16:creationId xmlns:a16="http://schemas.microsoft.com/office/drawing/2014/main" id="{A50AD4CD-8734-7E6A-65A1-5A854DCEA18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72" y="2593"/>
              <a:ext cx="228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509905" imgH="509905" progId="Flash.Movie">
                      <p:embed/>
                    </p:oleObj>
                  </mc:Choice>
                  <mc:Fallback>
                    <p:oleObj r:id="rId9" imgW="509905" imgH="509905" progId="Flash.Movie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972" y="2593"/>
                            <a:ext cx="228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对象 76822">
                <a:extLst>
                  <a:ext uri="{FF2B5EF4-FFF2-40B4-BE49-F238E27FC236}">
                    <a16:creationId xmlns:a16="http://schemas.microsoft.com/office/drawing/2014/main" id="{429F01C6-C17F-4C83-4F7E-18BE32F85E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71" y="3106"/>
              <a:ext cx="229" cy="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741045" imgH="440690" progId="Flash.Movie">
                      <p:embed/>
                    </p:oleObj>
                  </mc:Choice>
                  <mc:Fallback>
                    <p:oleObj r:id="rId6" imgW="741045" imgH="440690" progId="Flash.Movie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971" y="3106"/>
                            <a:ext cx="229" cy="1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直接连接符 76823">
                <a:extLst>
                  <a:ext uri="{FF2B5EF4-FFF2-40B4-BE49-F238E27FC236}">
                    <a16:creationId xmlns:a16="http://schemas.microsoft.com/office/drawing/2014/main" id="{81F9E6E2-8911-9D24-C32A-C80AF9839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1512"/>
                <a:ext cx="0" cy="17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aphicFrame>
        <p:nvGraphicFramePr>
          <p:cNvPr id="27" name="对象 26">
            <a:hlinkClick r:id="" action="ppaction://ole?verb=0"/>
            <a:extLst>
              <a:ext uri="{FF2B5EF4-FFF2-40B4-BE49-F238E27FC236}">
                <a16:creationId xmlns:a16="http://schemas.microsoft.com/office/drawing/2014/main" id="{1EE8E211-DC87-DB1C-5A0A-A9752AB0E6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9785" y="5229225"/>
          <a:ext cx="1617980" cy="1037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673100" imgH="431800" progId="Equation.DSMT4">
                  <p:embed/>
                </p:oleObj>
              </mc:Choice>
              <mc:Fallback>
                <p:oleObj r:id="rId10" imgW="673100" imgH="431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9785" y="5229225"/>
                        <a:ext cx="1617980" cy="1037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480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1C9397A-5E08-E7E0-2069-A9AB08458036}"/>
              </a:ext>
            </a:extLst>
          </p:cNvPr>
          <p:cNvSpPr txBox="1"/>
          <p:nvPr/>
        </p:nvSpPr>
        <p:spPr>
          <a:xfrm>
            <a:off x="1619400" y="1729216"/>
            <a:ext cx="9985578" cy="257275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请在下列数字后面填上合适的单位：（选填“g”、“kg”和“t”）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（1）一个鸡蛋的质量大约是50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（2）中学生小超的质量最大约是50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E0E4E7-6E5D-D61E-D807-87D33AE8AAEE}"/>
              </a:ext>
            </a:extLst>
          </p:cNvPr>
          <p:cNvSpPr txBox="1"/>
          <p:nvPr/>
        </p:nvSpPr>
        <p:spPr>
          <a:xfrm>
            <a:off x="7321902" y="3084963"/>
            <a:ext cx="380849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AA16BD-7261-371A-0BC0-6033D569A78F}"/>
              </a:ext>
            </a:extLst>
          </p:cNvPr>
          <p:cNvSpPr txBox="1"/>
          <p:nvPr/>
        </p:nvSpPr>
        <p:spPr>
          <a:xfrm>
            <a:off x="7383939" y="3753857"/>
            <a:ext cx="620800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1388387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7DE5780-4741-4BA2-3278-E0FBFE2A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17" y="360617"/>
            <a:ext cx="5688632" cy="1165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冰块融化成水，物体的状态发生了变化，其质量有变化吗？</a:t>
            </a: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CEAD7389-4D35-B042-2496-6F52C8078060}"/>
              </a:ext>
            </a:extLst>
          </p:cNvPr>
          <p:cNvGrpSpPr/>
          <p:nvPr/>
        </p:nvGrpSpPr>
        <p:grpSpPr>
          <a:xfrm>
            <a:off x="990629" y="1405594"/>
            <a:ext cx="1656516" cy="1692099"/>
            <a:chOff x="2777" y="4265"/>
            <a:chExt cx="1956" cy="3405"/>
          </a:xfrm>
        </p:grpSpPr>
        <p:pic>
          <p:nvPicPr>
            <p:cNvPr id="5" name="Picture 2" descr="冰块">
              <a:extLst>
                <a:ext uri="{FF2B5EF4-FFF2-40B4-BE49-F238E27FC236}">
                  <a16:creationId xmlns:a16="http://schemas.microsoft.com/office/drawing/2014/main" id="{F458C34B-7BED-E994-B300-44AC1DC2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2777" y="4265"/>
              <a:ext cx="1956" cy="3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109CD3B4-3A67-6007-0908-96EEC5314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" y="6617"/>
              <a:ext cx="1132" cy="10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冰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01CC4B3-6896-4CF8-3535-ECB3BED3633C}"/>
              </a:ext>
            </a:extLst>
          </p:cNvPr>
          <p:cNvGrpSpPr/>
          <p:nvPr/>
        </p:nvGrpSpPr>
        <p:grpSpPr>
          <a:xfrm>
            <a:off x="3294404" y="1415364"/>
            <a:ext cx="1656240" cy="1645821"/>
            <a:chOff x="8197" y="4150"/>
            <a:chExt cx="2247" cy="3463"/>
          </a:xfrm>
        </p:grpSpPr>
        <p:pic>
          <p:nvPicPr>
            <p:cNvPr id="8" name="Picture 3" descr="水">
              <a:extLst>
                <a:ext uri="{FF2B5EF4-FFF2-40B4-BE49-F238E27FC236}">
                  <a16:creationId xmlns:a16="http://schemas.microsoft.com/office/drawing/2014/main" id="{D8BC9DF2-4786-72F0-00DF-E16012054E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8197" y="4150"/>
              <a:ext cx="2247" cy="3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FA973437-E7EA-7D79-152C-EAB8FCCC62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7" y="6512"/>
              <a:ext cx="1132" cy="11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水</a:t>
              </a: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9D43FCEE-CFB2-03FC-3A6C-A2433B13E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524" y="258752"/>
            <a:ext cx="5412946" cy="1165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泥团被捏成泥人，物体的形状发生了变化，但其质量有变化吗？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132BBD4-1581-7A73-DBFE-95191AFA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43853" y="1360104"/>
            <a:ext cx="2438400" cy="156420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998CC04-4EF3-D06D-5E35-A1915187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4285" r="7143" b="4347"/>
          <a:stretch>
            <a:fillRect/>
          </a:stretch>
        </p:blipFill>
        <p:spPr bwMode="auto">
          <a:xfrm>
            <a:off x="8808195" y="1392342"/>
            <a:ext cx="2540000" cy="1564207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33583BD3-4133-DC28-2006-2F0336828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92" y="2840674"/>
            <a:ext cx="5688632" cy="11656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一杯</a:t>
            </a:r>
            <a:r>
              <a:rPr lang="en-US" altLang="zh-CN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30℃</a:t>
            </a:r>
            <a:r>
              <a:rPr lang="zh-CN" altLang="en-US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的水降温到</a:t>
            </a:r>
            <a:r>
              <a:rPr lang="en-US" altLang="zh-CN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10℃</a:t>
            </a:r>
            <a:r>
              <a:rPr lang="zh-CN" altLang="en-US" sz="2400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，温度变化了，其质量有变化吗？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6FD0F3BD-6C9F-DB7D-2583-672D40C0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848" y="2127795"/>
            <a:ext cx="1323433" cy="4924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  并没有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661636F-74EF-396C-1391-BC018D2F3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162" y="2840674"/>
            <a:ext cx="5412946" cy="11656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嫦娥四号从地球到月球，空间位置发生改变，其质量有变化吗？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FDFF4D-9573-77E5-0C86-003B9D47A404}"/>
              </a:ext>
            </a:extLst>
          </p:cNvPr>
          <p:cNvGrpSpPr/>
          <p:nvPr/>
        </p:nvGrpSpPr>
        <p:grpSpPr>
          <a:xfrm>
            <a:off x="1172238" y="3872943"/>
            <a:ext cx="3732664" cy="1731298"/>
            <a:chOff x="910630" y="2410529"/>
            <a:chExt cx="4797801" cy="279992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2EEC00C-4AFB-3502-4F26-93D322EB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5746" y="2410529"/>
              <a:ext cx="2034716" cy="274343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D006DC5-06AD-E7ED-F462-6E05056BD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630" y="2467014"/>
              <a:ext cx="2034716" cy="2743438"/>
            </a:xfrm>
            <a:prstGeom prst="rect">
              <a:avLst/>
            </a:prstGeom>
          </p:spPr>
        </p:pic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DA307A4A-B79A-9FD2-9357-9E9BB2C5A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444" y="2432667"/>
              <a:ext cx="2106987" cy="796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21917" tIns="60958" rIns="121917" bIns="60958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chemeClr val="accent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10 ℃ 的水</a:t>
              </a: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33002788-5CE3-D854-4A8D-F766A1A85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330" y="2445224"/>
              <a:ext cx="2106987" cy="796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21917" tIns="60958" rIns="121917" bIns="60958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chemeClr val="accent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30 ℃ 的水</a:t>
              </a: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B06DB258-B7ED-FA76-AAC5-BC028582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153" y="3991153"/>
            <a:ext cx="2580686" cy="15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0">
            <a:extLst>
              <a:ext uri="{FF2B5EF4-FFF2-40B4-BE49-F238E27FC236}">
                <a16:creationId xmlns:a16="http://schemas.microsoft.com/office/drawing/2014/main" id="{DC390ACE-3B9F-1F10-F2A7-209D698A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93" y="5512308"/>
            <a:ext cx="10240766" cy="13396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质量是物体本身的一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种固有属性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，它不随物体的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形状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状态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地理位置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及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温度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的改变而改变 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B9B3B4A-5D24-2DB2-CA58-C558893FC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58" y="79731"/>
            <a:ext cx="342035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b="1" kern="0" noProof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）、质量的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理解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556BE661-8AA0-102D-585C-977C38CE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478" y="2086019"/>
            <a:ext cx="1323433" cy="4924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  并没有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7C768B7-16DE-1BA5-F620-72A77B80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420" y="4671090"/>
            <a:ext cx="1323433" cy="4924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  并没有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729380AA-3177-D7A1-1D3D-9484DD36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651" y="4509836"/>
            <a:ext cx="1323433" cy="4924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  并没有</a:t>
            </a:r>
          </a:p>
        </p:txBody>
      </p:sp>
    </p:spTree>
    <p:extLst>
      <p:ext uri="{BB962C8B-B14F-4D97-AF65-F5344CB8AC3E}">
        <p14:creationId xmlns:p14="http://schemas.microsoft.com/office/powerpoint/2010/main" val="226395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15" grpId="0" animBg="1"/>
      <p:bldP spid="16" grpId="0"/>
      <p:bldP spid="24" grpId="0"/>
      <p:bldP spid="3" grpId="0" animBg="1"/>
      <p:bldP spid="1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2551">
            <a:extLst>
              <a:ext uri="{FF2B5EF4-FFF2-40B4-BE49-F238E27FC236}">
                <a16:creationId xmlns:a16="http://schemas.microsoft.com/office/drawing/2014/main" id="{1A0DA835-B68D-88A4-B59A-74A973BE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63" y="580296"/>
            <a:ext cx="4149237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）质量测量工具</a:t>
            </a:r>
          </a:p>
        </p:txBody>
      </p:sp>
      <p:sp>
        <p:nvSpPr>
          <p:cNvPr id="3" name="矩形 22551">
            <a:extLst>
              <a:ext uri="{FF2B5EF4-FFF2-40B4-BE49-F238E27FC236}">
                <a16:creationId xmlns:a16="http://schemas.microsoft.com/office/drawing/2014/main" id="{79E8AE10-7127-9063-B338-C4BDFF453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63" y="1086422"/>
            <a:ext cx="5076825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生活中测量质量的工具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8FD689-9E1C-B769-E686-D86144B4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50" b="75125" l="22545" r="78858">
                        <a14:foregroundMark x1="28257" y1="47125" x2="26453" y2="46625"/>
                        <a14:foregroundMark x1="25050" y1="60000" x2="26253" y2="60000"/>
                        <a14:foregroundMark x1="54509" y1="30250" x2="59118" y2="29625"/>
                        <a14:foregroundMark x1="62024" y1="31500" x2="67435" y2="32250"/>
                        <a14:foregroundMark x1="50200" y1="31750" x2="52705" y2="30250"/>
                        <a14:foregroundMark x1="73747" y1="31375" x2="71142" y2="30000"/>
                        <a14:foregroundMark x1="71343" y1="30375" x2="68337" y2="29625"/>
                        <a14:backgroundMark x1="58717" y1="52625" x2="60621" y2="46250"/>
                        <a14:backgroundMark x1="45090" y1="54750" x2="46493" y2="5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23288" r="16291" b="19067"/>
          <a:stretch>
            <a:fillRect/>
          </a:stretch>
        </p:blipFill>
        <p:spPr bwMode="auto">
          <a:xfrm>
            <a:off x="2226421" y="1720103"/>
            <a:ext cx="3569206" cy="25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4160559-D75D-32E7-40CB-C10B724F7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98"/>
          <a:stretch>
            <a:fillRect/>
          </a:stretch>
        </p:blipFill>
        <p:spPr bwMode="auto">
          <a:xfrm>
            <a:off x="-129044" y="4086954"/>
            <a:ext cx="3216374" cy="203536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8DD8CE-C34C-9E4B-32C7-55376EB6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8185" y="1773437"/>
            <a:ext cx="2338103" cy="21717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A46D9F68-B060-648C-BEFB-147010A25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421" y="1914796"/>
            <a:ext cx="2436813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案秤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424DC09-62EA-70F8-4CED-627D7BEE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81" y="4093007"/>
            <a:ext cx="2484437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杆秤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D8B2BA4-9D6B-E0ED-E75C-AAE94092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61" y="4683574"/>
            <a:ext cx="2133600" cy="556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19997" tIns="62398" rIns="119997" bIns="6239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磅秤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B4ABC3A0-2088-FAB0-29BD-6A2FB9AA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04" y="2939485"/>
            <a:ext cx="2133600" cy="556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19997" tIns="62398" rIns="119997" bIns="6239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电子台秤</a:t>
            </a: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0091076C-68B8-3DF8-3BDB-EE2BEA40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381" y="944950"/>
            <a:ext cx="5613847" cy="6610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实验室中测量质量的工具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C6BE51D-CCAE-05E5-D16E-C4221494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278" y="2191793"/>
            <a:ext cx="2853273" cy="21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7823EAB2-06BB-F86C-2DFE-67D7EBDE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082201" y="2191793"/>
            <a:ext cx="2931613" cy="2108755"/>
          </a:xfrm>
          <a:prstGeom prst="rect">
            <a:avLst/>
          </a:prstGeom>
          <a:noFill/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005BD475-3D75-2EE7-01B4-6CF06A3C0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543" y="4405123"/>
            <a:ext cx="2931612" cy="556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997" tIns="62398" rIns="119997" bIns="6239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物理天平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9FF63F1-308A-ABF0-7B4E-1DC2410B7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097" y="4405123"/>
            <a:ext cx="2145742" cy="556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997" tIns="62398" rIns="119997" bIns="6239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托盘天平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9F5B5AFA-7D41-8168-DDF8-8A638D09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33" b="91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312474">
            <a:off x="2898557" y="4206061"/>
            <a:ext cx="2365271" cy="23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8B40CFB-2C1B-4135-B63D-8D65281F1D18}"/>
              </a:ext>
            </a:extLst>
          </p:cNvPr>
          <p:cNvSpPr txBox="1"/>
          <p:nvPr/>
        </p:nvSpPr>
        <p:spPr>
          <a:xfrm>
            <a:off x="75274" y="122443"/>
            <a:ext cx="2894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</a:t>
            </a:r>
            <a:r>
              <a:rPr lang="zh-CN" altLang="en-US" sz="2800"/>
              <a:t>、质量测量</a:t>
            </a:r>
          </a:p>
        </p:txBody>
      </p:sp>
    </p:spTree>
    <p:extLst>
      <p:ext uri="{BB962C8B-B14F-4D97-AF65-F5344CB8AC3E}">
        <p14:creationId xmlns:p14="http://schemas.microsoft.com/office/powerpoint/2010/main" val="924055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  <p:bldP spid="12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5B77595-30BA-5844-9775-7B345891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6000" contrast="36000"/>
          </a:blip>
          <a:stretch>
            <a:fillRect/>
          </a:stretch>
        </p:blipFill>
        <p:spPr>
          <a:xfrm>
            <a:off x="1082682" y="2156829"/>
            <a:ext cx="3886200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直接连接符 2">
            <a:extLst>
              <a:ext uri="{FF2B5EF4-FFF2-40B4-BE49-F238E27FC236}">
                <a16:creationId xmlns:a16="http://schemas.microsoft.com/office/drawing/2014/main" id="{E266EE9D-C18F-E8B8-8C3C-9EE7159DDE73}"/>
              </a:ext>
            </a:extLst>
          </p:cNvPr>
          <p:cNvSpPr/>
          <p:nvPr/>
        </p:nvSpPr>
        <p:spPr>
          <a:xfrm flipH="1">
            <a:off x="1505353" y="2480679"/>
            <a:ext cx="39529" cy="283369"/>
          </a:xfrm>
          <a:prstGeom prst="line">
            <a:avLst/>
          </a:prstGeom>
          <a:ln w="222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03FBF14A-AA9F-C02D-65EA-A011A3C1341C}"/>
              </a:ext>
            </a:extLst>
          </p:cNvPr>
          <p:cNvSpPr/>
          <p:nvPr/>
        </p:nvSpPr>
        <p:spPr>
          <a:xfrm>
            <a:off x="1543930" y="2421624"/>
            <a:ext cx="1218724" cy="228124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2407A4-C33A-51FD-E614-43ACD7743E5E}"/>
              </a:ext>
            </a:extLst>
          </p:cNvPr>
          <p:cNvSpPr txBox="1"/>
          <p:nvPr/>
        </p:nvSpPr>
        <p:spPr>
          <a:xfrm>
            <a:off x="1082919" y="1937538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托盘</a:t>
            </a:r>
          </a:p>
        </p:txBody>
      </p:sp>
      <p:sp>
        <p:nvSpPr>
          <p:cNvPr id="6" name="直接连接符 5">
            <a:extLst>
              <a:ext uri="{FF2B5EF4-FFF2-40B4-BE49-F238E27FC236}">
                <a16:creationId xmlns:a16="http://schemas.microsoft.com/office/drawing/2014/main" id="{C4816665-E35B-D660-0E95-7DBD0F541F99}"/>
              </a:ext>
            </a:extLst>
          </p:cNvPr>
          <p:cNvSpPr/>
          <p:nvPr/>
        </p:nvSpPr>
        <p:spPr>
          <a:xfrm flipV="1">
            <a:off x="1221985" y="3163621"/>
            <a:ext cx="283369" cy="888683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D17951A-558E-5A22-3EB2-B6419ED568B2}"/>
              </a:ext>
            </a:extLst>
          </p:cNvPr>
          <p:cNvSpPr txBox="1"/>
          <p:nvPr/>
        </p:nvSpPr>
        <p:spPr>
          <a:xfrm>
            <a:off x="556187" y="4051828"/>
            <a:ext cx="1376018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平衡螺母</a:t>
            </a: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2BBF2CC4-B126-92B4-5768-A476EF92CA55}"/>
              </a:ext>
            </a:extLst>
          </p:cNvPr>
          <p:cNvSpPr/>
          <p:nvPr/>
        </p:nvSpPr>
        <p:spPr>
          <a:xfrm flipH="1" flipV="1">
            <a:off x="1848253" y="3278398"/>
            <a:ext cx="171450" cy="1306354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直接连接符 8">
            <a:extLst>
              <a:ext uri="{FF2B5EF4-FFF2-40B4-BE49-F238E27FC236}">
                <a16:creationId xmlns:a16="http://schemas.microsoft.com/office/drawing/2014/main" id="{D2688041-B02D-E100-0440-C923BAD69BE3}"/>
              </a:ext>
            </a:extLst>
          </p:cNvPr>
          <p:cNvSpPr/>
          <p:nvPr/>
        </p:nvSpPr>
        <p:spPr>
          <a:xfrm flipV="1">
            <a:off x="2570725" y="3849898"/>
            <a:ext cx="288131" cy="602456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9797E695-FF14-23FE-5C1C-DF14A185C2A1}"/>
              </a:ext>
            </a:extLst>
          </p:cNvPr>
          <p:cNvSpPr/>
          <p:nvPr/>
        </p:nvSpPr>
        <p:spPr>
          <a:xfrm flipH="1">
            <a:off x="2876953" y="3025985"/>
            <a:ext cx="1347788" cy="1952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C86DDE8A-BED0-8D63-E523-81BAF8C34AFE}"/>
              </a:ext>
            </a:extLst>
          </p:cNvPr>
          <p:cNvSpPr/>
          <p:nvPr/>
        </p:nvSpPr>
        <p:spPr>
          <a:xfrm rot="7560000" flipH="1" flipV="1">
            <a:off x="4193308" y="4679525"/>
            <a:ext cx="263843" cy="57150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3082C4-1EFE-4B71-6CAF-6660299CF5DC}"/>
              </a:ext>
            </a:extLst>
          </p:cNvPr>
          <p:cNvSpPr txBox="1"/>
          <p:nvPr/>
        </p:nvSpPr>
        <p:spPr>
          <a:xfrm>
            <a:off x="1667278" y="4489264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游码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E35963-EADB-9C5F-520B-252BEF328909}"/>
              </a:ext>
            </a:extLst>
          </p:cNvPr>
          <p:cNvSpPr txBox="1"/>
          <p:nvPr/>
        </p:nvSpPr>
        <p:spPr>
          <a:xfrm>
            <a:off x="2416895" y="4452354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底座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29D8A7-D029-851D-0560-5D62C5D6D7CF}"/>
              </a:ext>
            </a:extLst>
          </p:cNvPr>
          <p:cNvSpPr/>
          <p:nvPr/>
        </p:nvSpPr>
        <p:spPr>
          <a:xfrm>
            <a:off x="3480838" y="4584752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镊子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A7ED92F-575E-BB60-02C9-9E8E83D03B5B}"/>
              </a:ext>
            </a:extLst>
          </p:cNvPr>
          <p:cNvSpPr/>
          <p:nvPr/>
        </p:nvSpPr>
        <p:spPr>
          <a:xfrm>
            <a:off x="4208558" y="2818341"/>
            <a:ext cx="1376018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横梁标尺</a:t>
            </a:r>
          </a:p>
        </p:txBody>
      </p:sp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BC3F9BA1-3975-1C99-0BFA-4A624685E1FB}"/>
              </a:ext>
            </a:extLst>
          </p:cNvPr>
          <p:cNvSpPr/>
          <p:nvPr/>
        </p:nvSpPr>
        <p:spPr>
          <a:xfrm flipH="1">
            <a:off x="4477153" y="3849898"/>
            <a:ext cx="351473" cy="57150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A14AFD7-7682-97A7-25A6-571C1D5B9AF7}"/>
              </a:ext>
            </a:extLst>
          </p:cNvPr>
          <p:cNvSpPr txBox="1"/>
          <p:nvPr/>
        </p:nvSpPr>
        <p:spPr>
          <a:xfrm>
            <a:off x="4828626" y="3577721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砝码</a:t>
            </a:r>
          </a:p>
        </p:txBody>
      </p:sp>
      <p:sp>
        <p:nvSpPr>
          <p:cNvPr id="18" name="直接连接符 17">
            <a:extLst>
              <a:ext uri="{FF2B5EF4-FFF2-40B4-BE49-F238E27FC236}">
                <a16:creationId xmlns:a16="http://schemas.microsoft.com/office/drawing/2014/main" id="{415ED747-78E9-FBB5-152D-2285327986E5}"/>
              </a:ext>
            </a:extLst>
          </p:cNvPr>
          <p:cNvSpPr/>
          <p:nvPr/>
        </p:nvSpPr>
        <p:spPr>
          <a:xfrm flipH="1">
            <a:off x="2248303" y="2057769"/>
            <a:ext cx="1485900" cy="306229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9" name="直接连接符 18">
            <a:extLst>
              <a:ext uri="{FF2B5EF4-FFF2-40B4-BE49-F238E27FC236}">
                <a16:creationId xmlns:a16="http://schemas.microsoft.com/office/drawing/2014/main" id="{D087D533-8424-607D-98B0-40BB810F4EB0}"/>
              </a:ext>
            </a:extLst>
          </p:cNvPr>
          <p:cNvSpPr/>
          <p:nvPr/>
        </p:nvSpPr>
        <p:spPr>
          <a:xfrm flipH="1" flipV="1">
            <a:off x="2362603" y="2421148"/>
            <a:ext cx="1371600" cy="59531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B8FEA5-7FC0-2291-03E6-ACB9BEC63E0C}"/>
              </a:ext>
            </a:extLst>
          </p:cNvPr>
          <p:cNvSpPr txBox="1"/>
          <p:nvPr/>
        </p:nvSpPr>
        <p:spPr>
          <a:xfrm>
            <a:off x="3763425" y="1767018"/>
            <a:ext cx="1324928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分度盘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9D0CF29-8AB7-A86C-3AAC-B57484F4031E}"/>
              </a:ext>
            </a:extLst>
          </p:cNvPr>
          <p:cNvSpPr/>
          <p:nvPr/>
        </p:nvSpPr>
        <p:spPr>
          <a:xfrm>
            <a:off x="3829929" y="2278273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指针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D5D18-620F-89A6-8F20-9EEF2324969D}"/>
              </a:ext>
            </a:extLst>
          </p:cNvPr>
          <p:cNvSpPr txBox="1"/>
          <p:nvPr/>
        </p:nvSpPr>
        <p:spPr>
          <a:xfrm>
            <a:off x="1040474" y="808902"/>
            <a:ext cx="2722951" cy="500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托盘天平的结构</a:t>
            </a:r>
          </a:p>
        </p:txBody>
      </p:sp>
      <p:sp>
        <p:nvSpPr>
          <p:cNvPr id="23" name="矩形 31745">
            <a:extLst>
              <a:ext uri="{FF2B5EF4-FFF2-40B4-BE49-F238E27FC236}">
                <a16:creationId xmlns:a16="http://schemas.microsoft.com/office/drawing/2014/main" id="{AD984A5B-0BA3-69BA-E0E7-2F41CD9B7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453" y="2596603"/>
            <a:ext cx="6153499" cy="26331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2764" tIns="61382" rIns="122764" bIns="61382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称量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8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能测的最大质量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)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砝码盒内砝码的总质量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+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游码最大的读数。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感</a:t>
            </a:r>
            <a:r>
              <a:rPr lang="zh-CN" altLang="en-US" sz="28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8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最小分度值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就是标尺上每一小格表示的质量数。</a:t>
            </a:r>
          </a:p>
        </p:txBody>
      </p:sp>
      <p:pic>
        <p:nvPicPr>
          <p:cNvPr id="24" name="图片 31751">
            <a:extLst>
              <a:ext uri="{FF2B5EF4-FFF2-40B4-BE49-F238E27FC236}">
                <a16:creationId xmlns:a16="http://schemas.microsoft.com/office/drawing/2014/main" id="{B1A2BFA4-32D3-DFD1-90FF-200E2E3A8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56867" y="1443213"/>
            <a:ext cx="5052214" cy="113606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DE7F17F-3A3D-E861-B399-2B6B3E6D9429}"/>
              </a:ext>
            </a:extLst>
          </p:cNvPr>
          <p:cNvSpPr txBox="1"/>
          <p:nvPr/>
        </p:nvSpPr>
        <p:spPr>
          <a:xfrm>
            <a:off x="5959885" y="765713"/>
            <a:ext cx="40324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托盘天平的称量和感量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DE20EE7-3C5D-10AA-5E6B-A1F3B9A557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92397" y="4415062"/>
            <a:ext cx="2987064" cy="2160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111B576-BB7E-8764-87B3-1F21FF5D9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44" y="4334787"/>
            <a:ext cx="3266997" cy="21600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41561AA-F187-A986-4630-618A0F5DFC07}"/>
              </a:ext>
            </a:extLst>
          </p:cNvPr>
          <p:cNvSpPr/>
          <p:nvPr/>
        </p:nvSpPr>
        <p:spPr>
          <a:xfrm>
            <a:off x="6358763" y="5281293"/>
            <a:ext cx="264104" cy="210405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E85A3E6-82C3-F363-3C18-586A0A502DE8}"/>
              </a:ext>
            </a:extLst>
          </p:cNvPr>
          <p:cNvSpPr txBox="1"/>
          <p:nvPr/>
        </p:nvSpPr>
        <p:spPr>
          <a:xfrm>
            <a:off x="6232042" y="6206668"/>
            <a:ext cx="103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0.1g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6DC0110-ECDB-057E-048B-0B6CA8F3BBAF}"/>
              </a:ext>
            </a:extLst>
          </p:cNvPr>
          <p:cNvSpPr/>
          <p:nvPr/>
        </p:nvSpPr>
        <p:spPr>
          <a:xfrm>
            <a:off x="9938333" y="5247100"/>
            <a:ext cx="108000" cy="216024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1C6F943-512F-86C0-2005-5C3CF827A36C}"/>
              </a:ext>
            </a:extLst>
          </p:cNvPr>
          <p:cNvSpPr txBox="1"/>
          <p:nvPr/>
        </p:nvSpPr>
        <p:spPr>
          <a:xfrm>
            <a:off x="9763693" y="626944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0.2g</a:t>
            </a: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2EDEB92A-1BAC-6705-3C1B-A0D9946B2110}"/>
              </a:ext>
            </a:extLst>
          </p:cNvPr>
          <p:cNvCxnSpPr>
            <a:stCxn id="28" idx="2"/>
          </p:cNvCxnSpPr>
          <p:nvPr/>
        </p:nvCxnSpPr>
        <p:spPr>
          <a:xfrm>
            <a:off x="6490815" y="5491698"/>
            <a:ext cx="29948" cy="808001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7B513C05-910D-CF6E-0BA6-097F42EF7BDA}"/>
              </a:ext>
            </a:extLst>
          </p:cNvPr>
          <p:cNvCxnSpPr/>
          <p:nvPr/>
        </p:nvCxnSpPr>
        <p:spPr>
          <a:xfrm flipH="1">
            <a:off x="10018068" y="5474098"/>
            <a:ext cx="0" cy="802382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01DD40A4-AAFF-EC93-F6AD-EE67A0165A97}"/>
              </a:ext>
            </a:extLst>
          </p:cNvPr>
          <p:cNvSpPr txBox="1"/>
          <p:nvPr/>
        </p:nvSpPr>
        <p:spPr>
          <a:xfrm>
            <a:off x="232079" y="13681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）认识托盘天平</a:t>
            </a:r>
          </a:p>
        </p:txBody>
      </p:sp>
    </p:spTree>
    <p:extLst>
      <p:ext uri="{BB962C8B-B14F-4D97-AF65-F5344CB8AC3E}">
        <p14:creationId xmlns:p14="http://schemas.microsoft.com/office/powerpoint/2010/main" val="2394584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18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3">
                                            <p:txEl>
                                              <p:charRg st="18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1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3">
                                            <p:txEl>
                                              <p:charRg st="41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5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3">
                                            <p:txEl>
                                              <p:charRg st="56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  <p:bldP spid="14" grpId="0"/>
      <p:bldP spid="15" grpId="0"/>
      <p:bldP spid="17" grpId="0"/>
      <p:bldP spid="20" grpId="0"/>
      <p:bldP spid="21" grpId="0"/>
      <p:bldP spid="25" grpId="0"/>
      <p:bldP spid="26" grpId="0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72FDDB-358B-A8AB-1A19-D1C1C4BA1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55" y="257329"/>
            <a:ext cx="4478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）天平的使用注意事项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B1C8EF-D73B-52F4-9EEC-D1ED0F6151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5774" y="949417"/>
            <a:ext cx="3420358" cy="2447824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6A7D1B5-4DEC-92E4-15AC-E6A0C6713AA3}"/>
              </a:ext>
            </a:extLst>
          </p:cNvPr>
          <p:cNvSpPr txBox="1"/>
          <p:nvPr/>
        </p:nvSpPr>
        <p:spPr>
          <a:xfrm>
            <a:off x="143880" y="3565454"/>
            <a:ext cx="3554851" cy="17196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indent="-1074420"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用天测量平物体的质量时，不能超过天平的</a:t>
            </a:r>
            <a:r>
              <a:rPr lang="zh-CN" altLang="en-US" sz="24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最大测量值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0BC1CF-5525-F7A7-F89A-4BEAC38C993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06855" y="942299"/>
            <a:ext cx="3917945" cy="2407189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DF71C137-7B92-B649-6DD5-DAD33F91435D}"/>
              </a:ext>
            </a:extLst>
          </p:cNvPr>
          <p:cNvSpPr txBox="1"/>
          <p:nvPr/>
        </p:nvSpPr>
        <p:spPr>
          <a:xfrm>
            <a:off x="3980223" y="3564751"/>
            <a:ext cx="3842977" cy="22736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indent="-1102995"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向右盘中加减砝码或移动游码时，要用镊子，</a:t>
            </a:r>
            <a:r>
              <a:rPr lang="zh-CN" altLang="en-US" sz="24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不能用手接触砝码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，不能把砝码弄湿、弄脏；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3937F5E-9AF0-5C2D-48CF-FC028691D5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95523" y="921981"/>
            <a:ext cx="3492251" cy="2447823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A940BD8C-21EA-AF3A-8AE7-6E7E8AEDA5E6}"/>
              </a:ext>
            </a:extLst>
          </p:cNvPr>
          <p:cNvSpPr txBox="1"/>
          <p:nvPr/>
        </p:nvSpPr>
        <p:spPr>
          <a:xfrm>
            <a:off x="7979974" y="3541930"/>
            <a:ext cx="4068146" cy="22690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indent="-1101725"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保持天平干燥、清洁，</a:t>
            </a:r>
            <a:r>
              <a:rPr lang="zh-CN" altLang="en-US" sz="24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潮湿的物体和化学药品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不能直接放到天平的托盘中，应使用烧杯或者白纸间接称量。</a:t>
            </a:r>
          </a:p>
        </p:txBody>
      </p:sp>
    </p:spTree>
    <p:extLst>
      <p:ext uri="{BB962C8B-B14F-4D97-AF65-F5344CB8AC3E}">
        <p14:creationId xmlns:p14="http://schemas.microsoft.com/office/powerpoint/2010/main" val="1940052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6B04E9E-6175-7D41-8A54-9E7B8D94B1D1}"/>
              </a:ext>
            </a:extLst>
          </p:cNvPr>
          <p:cNvSpPr txBox="1"/>
          <p:nvPr/>
        </p:nvSpPr>
        <p:spPr>
          <a:xfrm>
            <a:off x="211035" y="4149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 b="1" kern="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）天平的使用方法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4B5DFA-9E28-CD50-FB8D-1BCFFD5D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67" y="4151630"/>
            <a:ext cx="5351728" cy="6930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 anchor="ctr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放：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把天平放在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水平台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上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09D327-E67A-2DFB-2441-503F89D1B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4223" y="1029255"/>
            <a:ext cx="4941516" cy="3024336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547DBC-0D3F-E747-9E59-C54159A8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195" y="1036195"/>
            <a:ext cx="4903835" cy="30173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2CD5BA5-B980-BAF9-FB1C-896564E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5" y="4235790"/>
            <a:ext cx="6008119" cy="6930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 anchor="ctr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移：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游码拨到标尺左端的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零刻度线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处。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9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2690</Words>
  <Application>Microsoft Office PowerPoint</Application>
  <PresentationFormat>宽屏</PresentationFormat>
  <Paragraphs>370</Paragraphs>
  <Slides>39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9" baseType="lpstr">
      <vt:lpstr>华文楷体</vt:lpstr>
      <vt:lpstr>楷体</vt:lpstr>
      <vt:lpstr>微软雅黑</vt:lpstr>
      <vt:lpstr>Arial</vt:lpstr>
      <vt:lpstr>Cambria Math</vt:lpstr>
      <vt:lpstr>Times New Roman</vt:lpstr>
      <vt:lpstr>Wingdings</vt:lpstr>
      <vt:lpstr>Office 主题​​</vt:lpstr>
      <vt:lpstr>Equation.DSMT4</vt:lpstr>
      <vt:lpstr>Flash.Movie</vt:lpstr>
      <vt:lpstr>第6讲 质量和密度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2025-03-16T11:32:05Z</cp:lastPrinted>
  <dcterms:created xsi:type="dcterms:W3CDTF">2025-03-16T11:32:05Z</dcterms:created>
  <dcterms:modified xsi:type="dcterms:W3CDTF">2025-04-25T01:44:59Z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