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9FC8-646F-45B4-AEE2-FCE436E0836D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4DABC-2531-4A3A-929E-CA6B48915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7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26625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  <a:ln/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文本占位符 26626"/>
          <p:cNvSpPr>
            <a:spLocks noGrp="1" noChangeArrowheads="1"/>
          </p:cNvSpPr>
          <p:nvPr>
            <p:ph type="body" idx="4294967295"/>
          </p:nvPr>
        </p:nvSpPr>
        <p:spPr>
          <a:ln/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说明：1.G是G总+摩擦力。2.动滑轮一般不斜着拉。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76542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58377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H:\6.6&#25506;&#31350;&#28369;&#36718;&#30340;&#20316;&#29992;\&#20854;&#20182;\b\&#30740;&#31350;&#23450;&#28369;&#36718;&#30340;&#29305;&#28857;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H:\6.6&#25506;&#31350;&#28369;&#36718;&#30340;&#20316;&#29992;\&#20854;&#20182;\b\&#30740;&#31350;&#21160;&#28369;&#36718;&#30340;&#29305;&#28857;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4" Type="http://schemas.openxmlformats.org/officeDocument/2006/relationships/audio" Target="../media/audio7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6145" descr="634244660470625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3384" r="5453" b="3508"/>
          <a:stretch>
            <a:fillRect/>
          </a:stretch>
        </p:blipFill>
        <p:spPr bwMode="auto">
          <a:xfrm>
            <a:off x="5003800" y="620713"/>
            <a:ext cx="40798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图片 6146" descr="Img342209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17475"/>
            <a:ext cx="50958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6147"/>
          <p:cNvSpPr>
            <a:spLocks noChangeArrowheads="1"/>
          </p:cNvSpPr>
          <p:nvPr/>
        </p:nvSpPr>
        <p:spPr bwMode="auto">
          <a:xfrm>
            <a:off x="1763713" y="-14288"/>
            <a:ext cx="6985000" cy="7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6.6 </a:t>
            </a:r>
            <a:r>
              <a:rPr lang="zh-CN" altLang="en-US" sz="48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探究滑轮的作用</a:t>
            </a:r>
          </a:p>
        </p:txBody>
      </p:sp>
      <p:pic>
        <p:nvPicPr>
          <p:cNvPr id="15364" name="图片 6148" descr="122770_151233036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573463"/>
            <a:ext cx="4032250" cy="30257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4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5361" descr="起重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椭圆 15362"/>
          <p:cNvSpPr>
            <a:spLocks noChangeArrowheads="1"/>
          </p:cNvSpPr>
          <p:nvPr/>
        </p:nvSpPr>
        <p:spPr bwMode="auto">
          <a:xfrm>
            <a:off x="6858000" y="609600"/>
            <a:ext cx="1066800" cy="1143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云形标注 15363"/>
          <p:cNvSpPr>
            <a:spLocks noChangeArrowheads="1"/>
          </p:cNvSpPr>
          <p:nvPr/>
        </p:nvSpPr>
        <p:spPr bwMode="auto">
          <a:xfrm>
            <a:off x="4572000" y="3573463"/>
            <a:ext cx="2663825" cy="1360487"/>
          </a:xfrm>
          <a:prstGeom prst="cloudCallout">
            <a:avLst>
              <a:gd name="adj1" fmla="val 55185"/>
              <a:gd name="adj2" fmla="val -109042"/>
            </a:avLst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动滑轮</a:t>
            </a:r>
          </a:p>
        </p:txBody>
      </p:sp>
      <p:sp>
        <p:nvSpPr>
          <p:cNvPr id="15365" name="椭圆 15364"/>
          <p:cNvSpPr>
            <a:spLocks noChangeArrowheads="1"/>
          </p:cNvSpPr>
          <p:nvPr/>
        </p:nvSpPr>
        <p:spPr bwMode="auto">
          <a:xfrm>
            <a:off x="6781800" y="2286000"/>
            <a:ext cx="1143000" cy="1219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云形标注 15365"/>
          <p:cNvSpPr>
            <a:spLocks noChangeArrowheads="1"/>
          </p:cNvSpPr>
          <p:nvPr/>
        </p:nvSpPr>
        <p:spPr bwMode="auto">
          <a:xfrm>
            <a:off x="4211638" y="260350"/>
            <a:ext cx="2519362" cy="762000"/>
          </a:xfrm>
          <a:prstGeom prst="cloudCallout">
            <a:avLst>
              <a:gd name="adj1" fmla="val 76593"/>
              <a:gd name="adj2" fmla="val 75625"/>
            </a:avLst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定滑轮</a:t>
            </a:r>
          </a:p>
        </p:txBody>
      </p:sp>
      <p:sp>
        <p:nvSpPr>
          <p:cNvPr id="24582" name="矩形 15366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1657350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宋体"/>
                <a:ea typeface="宋体"/>
              </a:rPr>
              <a:t>塔吊</a:t>
            </a:r>
          </a:p>
        </p:txBody>
      </p:sp>
    </p:spTree>
    <p:extLst>
      <p:ext uri="{BB962C8B-B14F-4D97-AF65-F5344CB8AC3E}">
        <p14:creationId xmlns:p14="http://schemas.microsoft.com/office/powerpoint/2010/main" val="372714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占位符 1638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0975" y="2060575"/>
            <a:ext cx="8991600" cy="2087563"/>
          </a:xfrm>
        </p:spPr>
        <p:txBody>
          <a:bodyPr/>
          <a:lstStyle/>
          <a:p>
            <a:r>
              <a:rPr lang="zh-CN" altLang="en-US" sz="4000" b="1" smtClean="0"/>
              <a:t>上述两种方案使用这两类滑轮提起同一个物体</a:t>
            </a:r>
            <a:r>
              <a:rPr lang="en-US" altLang="zh-CN" sz="4000" b="1" smtClean="0"/>
              <a:t>,</a:t>
            </a:r>
            <a:r>
              <a:rPr lang="zh-CN" altLang="en-US" sz="4000" b="1" smtClean="0"/>
              <a:t>拉力是否相同？ </a:t>
            </a:r>
          </a:p>
          <a:p>
            <a:r>
              <a:rPr lang="zh-CN" altLang="en-US" sz="4000" b="1" smtClean="0"/>
              <a:t>你是怎么想的呢？</a:t>
            </a:r>
          </a:p>
        </p:txBody>
      </p:sp>
      <p:sp>
        <p:nvSpPr>
          <p:cNvPr id="25602" name="云形标注 16386"/>
          <p:cNvSpPr>
            <a:spLocks noChangeArrowheads="1"/>
          </p:cNvSpPr>
          <p:nvPr/>
        </p:nvSpPr>
        <p:spPr bwMode="auto">
          <a:xfrm>
            <a:off x="5797550" y="260350"/>
            <a:ext cx="3384550" cy="1009650"/>
          </a:xfrm>
          <a:prstGeom prst="cloudCallout">
            <a:avLst>
              <a:gd name="adj1" fmla="val -66699"/>
              <a:gd name="adj2" fmla="val 1301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/>
            <a:r>
              <a:rPr lang="zh-CN" altLang="en-US" sz="4000">
                <a:ea typeface="华文行楷" pitchFamily="2" charset="-122"/>
              </a:rPr>
              <a:t>思考</a:t>
            </a:r>
          </a:p>
        </p:txBody>
      </p:sp>
    </p:spTree>
    <p:extLst>
      <p:ext uri="{BB962C8B-B14F-4D97-AF65-F5344CB8AC3E}">
        <p14:creationId xmlns:p14="http://schemas.microsoft.com/office/powerpoint/2010/main" val="136392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7409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6626" name="图片 17410" descr="未命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41438"/>
            <a:ext cx="7402513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7411" descr="滑轮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6038"/>
            <a:ext cx="4176712" cy="3265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文本框 17412"/>
          <p:cNvSpPr txBox="1"/>
          <p:nvPr/>
        </p:nvSpPr>
        <p:spPr>
          <a:xfrm>
            <a:off x="107950" y="188913"/>
            <a:ext cx="3960813" cy="527050"/>
          </a:xfrm>
          <a:prstGeom prst="rect">
            <a:avLst/>
          </a:prstGeom>
          <a:solidFill>
            <a:srgbClr val="FCFC3A">
              <a:alpha val="17999"/>
            </a:srgbClr>
          </a:solidFill>
          <a:ln w="952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活动</a:t>
            </a:r>
            <a:r>
              <a:rPr lang="en-US" altLang="zh-CN" sz="28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2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：两类滑轮的比较</a:t>
            </a:r>
            <a:endParaRPr lang="zh-CN" altLang="en-US" sz="2800" b="1"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587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84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23653" r="5318" b="20912"/>
          <a:stretch>
            <a:fillRect/>
          </a:stretch>
        </p:blipFill>
        <p:spPr bwMode="auto">
          <a:xfrm>
            <a:off x="468313" y="1917700"/>
            <a:ext cx="7715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18434"/>
          <p:cNvSpPr txBox="1"/>
          <p:nvPr/>
        </p:nvSpPr>
        <p:spPr>
          <a:xfrm>
            <a:off x="395288" y="117475"/>
            <a:ext cx="5973762" cy="527050"/>
          </a:xfrm>
          <a:prstGeom prst="rect">
            <a:avLst/>
          </a:prstGeom>
          <a:solidFill>
            <a:srgbClr val="FCFC3A">
              <a:alpha val="17999"/>
            </a:srgbClr>
          </a:solidFill>
          <a:ln w="952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zh-CN" sz="28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A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：使用定滑轮有什么好处</a:t>
            </a:r>
            <a:endParaRPr lang="zh-CN" altLang="en-US" sz="2800" b="1"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27651" name="图片 184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41443" r="6825" b="40150"/>
          <a:stretch>
            <a:fillRect/>
          </a:stretch>
        </p:blipFill>
        <p:spPr bwMode="auto">
          <a:xfrm>
            <a:off x="107950" y="836613"/>
            <a:ext cx="8774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7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9457" descr="定滑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2159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19458"/>
          <p:cNvSpPr txBox="1">
            <a:spLocks noChangeArrowheads="1"/>
          </p:cNvSpPr>
          <p:nvPr/>
        </p:nvSpPr>
        <p:spPr bwMode="auto">
          <a:xfrm>
            <a:off x="468313" y="3365500"/>
            <a:ext cx="5040312" cy="2449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       </a:t>
            </a:r>
            <a:r>
              <a:rPr lang="zh-CN" altLang="en-US" sz="2800" b="1" dirty="0">
                <a:solidFill>
                  <a:schemeClr val="folHlink"/>
                </a:solidFill>
              </a:rPr>
              <a:t>使用定滑轮</a:t>
            </a:r>
            <a:r>
              <a:rPr lang="zh-CN" altLang="en-US" sz="2800" b="1" dirty="0">
                <a:solidFill>
                  <a:schemeClr val="hlink"/>
                </a:solidFill>
              </a:rPr>
              <a:t>不省力</a:t>
            </a:r>
            <a:r>
              <a:rPr lang="zh-CN" altLang="en-US" sz="2800" b="1" dirty="0">
                <a:solidFill>
                  <a:schemeClr val="folHlink"/>
                </a:solidFill>
              </a:rPr>
              <a:t>，但可以</a:t>
            </a:r>
            <a:r>
              <a:rPr lang="zh-CN" altLang="en-US" sz="2800" b="1" dirty="0">
                <a:solidFill>
                  <a:schemeClr val="hlink"/>
                </a:solidFill>
              </a:rPr>
              <a:t>改变拉力的方向。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</a:rPr>
              <a:t>      </a:t>
            </a:r>
            <a:r>
              <a:rPr lang="zh-CN" altLang="en-US" sz="2800" b="1" dirty="0">
                <a:solidFill>
                  <a:schemeClr val="folHlink"/>
                </a:solidFill>
              </a:rPr>
              <a:t>且使用定滑轮提起同一重物时，</a:t>
            </a:r>
            <a:r>
              <a:rPr lang="zh-CN" altLang="en-US" sz="2800" b="1" u="sng" dirty="0">
                <a:solidFill>
                  <a:schemeClr val="hlink"/>
                </a:solidFill>
              </a:rPr>
              <a:t>沿不同方向的拉力大小相等</a:t>
            </a:r>
            <a:r>
              <a:rPr lang="zh-CN" altLang="en-US" sz="2800" b="1" dirty="0">
                <a:solidFill>
                  <a:schemeClr val="folHlink"/>
                </a:solidFill>
              </a:rPr>
              <a:t>。</a:t>
            </a:r>
          </a:p>
        </p:txBody>
      </p:sp>
      <p:sp>
        <p:nvSpPr>
          <p:cNvPr id="19460" name="任意多边形 19459"/>
          <p:cNvSpPr>
            <a:spLocks noChangeArrowheads="1"/>
          </p:cNvSpPr>
          <p:nvPr/>
        </p:nvSpPr>
        <p:spPr bwMode="auto">
          <a:xfrm rot="5460000">
            <a:off x="1512887" y="1449388"/>
            <a:ext cx="2517775" cy="1149350"/>
          </a:xfrm>
          <a:custGeom>
            <a:avLst/>
            <a:gdLst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270 60000 65536"/>
              <a:gd name="T9" fmla="*/ 180 60000 65536"/>
              <a:gd name="T10" fmla="*/ 9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</a:rPr>
              <a:t>结论</a:t>
            </a:r>
            <a:r>
              <a:rPr lang="en-US" altLang="zh-CN" sz="3600">
                <a:solidFill>
                  <a:srgbClr val="FF0000"/>
                </a:solidFill>
              </a:rPr>
              <a:t>1</a:t>
            </a:r>
            <a:r>
              <a:rPr lang="zh-CN" altLang="en-US" sz="360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28676" name="文本框 19460"/>
          <p:cNvSpPr txBox="1">
            <a:spLocks noChangeArrowheads="1"/>
          </p:cNvSpPr>
          <p:nvPr/>
        </p:nvSpPr>
        <p:spPr bwMode="auto">
          <a:xfrm>
            <a:off x="2124075" y="44450"/>
            <a:ext cx="1511300" cy="706438"/>
          </a:xfrm>
          <a:prstGeom prst="rect">
            <a:avLst/>
          </a:prstGeom>
          <a:solidFill>
            <a:srgbClr val="33CCCC"/>
          </a:solidFill>
          <a:ln w="63500">
            <a:solidFill>
              <a:srgbClr val="FF00FF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3600" b="1">
                <a:solidFill>
                  <a:schemeClr val="accent2"/>
                </a:solidFill>
                <a:hlinkClick r:id="rId4" action="ppaction://hlinkfile"/>
              </a:rPr>
              <a:t>实验1</a:t>
            </a:r>
            <a:endParaRPr lang="zh-CN" altLang="en-US" sz="3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/>
      <p:bldP spid="1946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内容占位符 2048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t="49329" r="24773" b="33824"/>
          <a:stretch>
            <a:fillRect/>
          </a:stretch>
        </p:blipFill>
        <p:spPr>
          <a:xfrm>
            <a:off x="828675" y="476250"/>
            <a:ext cx="7853363" cy="1296988"/>
          </a:xfrm>
        </p:spPr>
      </p:pic>
      <p:pic>
        <p:nvPicPr>
          <p:cNvPr id="29698" name="内容占位符 2048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9" t="16945" r="41805" b="7747"/>
          <a:stretch>
            <a:fillRect/>
          </a:stretch>
        </p:blipFill>
        <p:spPr>
          <a:xfrm>
            <a:off x="5292725" y="1341438"/>
            <a:ext cx="3168650" cy="5592762"/>
          </a:xfrm>
        </p:spPr>
      </p:pic>
      <p:sp>
        <p:nvSpPr>
          <p:cNvPr id="20484" name="文本框 20483"/>
          <p:cNvSpPr txBox="1"/>
          <p:nvPr/>
        </p:nvSpPr>
        <p:spPr>
          <a:xfrm>
            <a:off x="323850" y="0"/>
            <a:ext cx="5973763" cy="527050"/>
          </a:xfrm>
          <a:prstGeom prst="rect">
            <a:avLst/>
          </a:prstGeom>
          <a:solidFill>
            <a:srgbClr val="FCFC3A">
              <a:alpha val="17999"/>
            </a:srgbClr>
          </a:solidFill>
          <a:ln w="952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zh-CN" sz="28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B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：使用动滑轮有什么好处</a:t>
            </a:r>
            <a:endParaRPr lang="zh-CN" altLang="en-US" sz="2800" b="1"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92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任意多边形 21505"/>
          <p:cNvSpPr>
            <a:spLocks noChangeArrowheads="1"/>
          </p:cNvSpPr>
          <p:nvPr/>
        </p:nvSpPr>
        <p:spPr bwMode="auto">
          <a:xfrm rot="5400000">
            <a:off x="1511301" y="1806575"/>
            <a:ext cx="2520950" cy="1152525"/>
          </a:xfrm>
          <a:custGeom>
            <a:avLst/>
            <a:gdLst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270 60000 65536"/>
              <a:gd name="T9" fmla="*/ 180 60000 65536"/>
              <a:gd name="T10" fmla="*/ 9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FFFF">
                  <a:alpha val="98999"/>
                </a:srgb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</a:rPr>
              <a:t>结论</a:t>
            </a:r>
            <a:r>
              <a:rPr lang="en-US" altLang="zh-CN" sz="3600">
                <a:solidFill>
                  <a:srgbClr val="FF0000"/>
                </a:solidFill>
              </a:rPr>
              <a:t>2</a:t>
            </a:r>
            <a:r>
              <a:rPr lang="zh-CN" altLang="en-US" sz="360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21507" name="文本框 21506"/>
          <p:cNvSpPr txBox="1">
            <a:spLocks noChangeArrowheads="1"/>
          </p:cNvSpPr>
          <p:nvPr/>
        </p:nvSpPr>
        <p:spPr bwMode="auto">
          <a:xfrm>
            <a:off x="4140200" y="188913"/>
            <a:ext cx="4968875" cy="137318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b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华文行楷" pitchFamily="2" charset="-122"/>
              </a:rPr>
              <a:t>为什么定滑轮使用起来不省力，但可以改变力的方向？</a:t>
            </a:r>
          </a:p>
          <a:p>
            <a:r>
              <a:rPr lang="zh-CN" altLang="en-US" sz="2800" b="1" dirty="0">
                <a:solidFill>
                  <a:srgbClr val="FF0000"/>
                </a:solidFill>
                <a:ea typeface="华文行楷" pitchFamily="2" charset="-122"/>
              </a:rPr>
              <a:t>动滑轮使用起来可以省力？</a:t>
            </a:r>
          </a:p>
        </p:txBody>
      </p:sp>
      <p:pic>
        <p:nvPicPr>
          <p:cNvPr id="21508" name="内容占位符 21507" descr="动滑轮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2349500"/>
            <a:ext cx="1714500" cy="3810000"/>
          </a:xfrm>
        </p:spPr>
      </p:pic>
      <p:sp>
        <p:nvSpPr>
          <p:cNvPr id="21509" name="文本框 21508"/>
          <p:cNvSpPr txBox="1">
            <a:spLocks noChangeArrowheads="1"/>
          </p:cNvSpPr>
          <p:nvPr/>
        </p:nvSpPr>
        <p:spPr bwMode="auto">
          <a:xfrm>
            <a:off x="323850" y="3933825"/>
            <a:ext cx="5040313" cy="955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folHlink"/>
                </a:solidFill>
              </a:rPr>
              <a:t>       使用动滑轮时可以</a:t>
            </a:r>
            <a:r>
              <a:rPr lang="zh-CN" altLang="en-US" sz="2800" b="1" dirty="0">
                <a:solidFill>
                  <a:schemeClr val="hlink"/>
                </a:solidFill>
              </a:rPr>
              <a:t>省力</a:t>
            </a:r>
            <a:r>
              <a:rPr lang="zh-CN" altLang="en-US" sz="2800" b="1" dirty="0">
                <a:solidFill>
                  <a:schemeClr val="folHlink"/>
                </a:solidFill>
              </a:rPr>
              <a:t>，但</a:t>
            </a:r>
            <a:r>
              <a:rPr lang="zh-CN" altLang="en-US" sz="2800" b="1" dirty="0">
                <a:solidFill>
                  <a:schemeClr val="hlink"/>
                </a:solidFill>
              </a:rPr>
              <a:t>不能改变力的方向</a:t>
            </a:r>
            <a:r>
              <a:rPr lang="zh-CN" altLang="en-US" sz="2800" b="1" dirty="0">
                <a:solidFill>
                  <a:schemeClr val="folHlink"/>
                </a:solidFill>
              </a:rPr>
              <a:t>。</a:t>
            </a:r>
          </a:p>
        </p:txBody>
      </p:sp>
      <p:sp>
        <p:nvSpPr>
          <p:cNvPr id="30725" name="文本框 21509"/>
          <p:cNvSpPr txBox="1">
            <a:spLocks noChangeArrowheads="1"/>
          </p:cNvSpPr>
          <p:nvPr/>
        </p:nvSpPr>
        <p:spPr bwMode="auto">
          <a:xfrm>
            <a:off x="2052638" y="188913"/>
            <a:ext cx="1511300" cy="706437"/>
          </a:xfrm>
          <a:prstGeom prst="rect">
            <a:avLst/>
          </a:prstGeom>
          <a:solidFill>
            <a:srgbClr val="33CCCC"/>
          </a:solidFill>
          <a:ln w="63500">
            <a:solidFill>
              <a:srgbClr val="FF00FF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3600" b="1">
                <a:solidFill>
                  <a:schemeClr val="accent2"/>
                </a:solidFill>
                <a:hlinkClick r:id="rId4" action="ppaction://hlinkfile"/>
              </a:rPr>
              <a:t>实验2</a:t>
            </a:r>
            <a:endParaRPr lang="zh-CN" altLang="en-US" sz="3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/>
      <p:bldP spid="21507" grpId="0" bldLvl="0" animBg="1"/>
      <p:bldP spid="2150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2529"/>
          <p:cNvSpPr txBox="1"/>
          <p:nvPr/>
        </p:nvSpPr>
        <p:spPr>
          <a:xfrm>
            <a:off x="252413" y="188913"/>
            <a:ext cx="6262687" cy="527050"/>
          </a:xfrm>
          <a:prstGeom prst="rect">
            <a:avLst/>
          </a:prstGeom>
          <a:solidFill>
            <a:srgbClr val="FCFC3A">
              <a:alpha val="17999"/>
            </a:srgbClr>
          </a:solidFill>
          <a:ln w="952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活动3：使用滑轮时的理论分析</a:t>
            </a:r>
            <a:endParaRPr lang="zh-CN" altLang="en-US" sz="2800" b="1"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2531" name="文本框 22530"/>
          <p:cNvSpPr txBox="1">
            <a:spLocks noChangeArrowheads="1"/>
          </p:cNvSpPr>
          <p:nvPr/>
        </p:nvSpPr>
        <p:spPr bwMode="auto">
          <a:xfrm>
            <a:off x="250825" y="836613"/>
            <a:ext cx="1928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2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比一比</a:t>
            </a:r>
          </a:p>
        </p:txBody>
      </p:sp>
      <p:pic>
        <p:nvPicPr>
          <p:cNvPr id="22532" name="图片 22531" descr="动滑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031875"/>
            <a:ext cx="147002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22532" descr="定滑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182688"/>
            <a:ext cx="1433512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文本框 22533"/>
          <p:cNvSpPr txBox="1">
            <a:spLocks noChangeArrowheads="1"/>
          </p:cNvSpPr>
          <p:nvPr/>
        </p:nvSpPr>
        <p:spPr bwMode="auto">
          <a:xfrm>
            <a:off x="2411413" y="4297363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动滑轮</a:t>
            </a:r>
          </a:p>
        </p:txBody>
      </p:sp>
      <p:sp>
        <p:nvSpPr>
          <p:cNvPr id="22535" name="文本框 22534"/>
          <p:cNvSpPr txBox="1">
            <a:spLocks noChangeArrowheads="1"/>
          </p:cNvSpPr>
          <p:nvPr/>
        </p:nvSpPr>
        <p:spPr bwMode="auto">
          <a:xfrm>
            <a:off x="5778500" y="4297363"/>
            <a:ext cx="131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定滑轮</a:t>
            </a:r>
          </a:p>
        </p:txBody>
      </p:sp>
      <p:sp>
        <p:nvSpPr>
          <p:cNvPr id="22536" name="文本框 22535"/>
          <p:cNvSpPr txBox="1">
            <a:spLocks noChangeArrowheads="1"/>
          </p:cNvSpPr>
          <p:nvPr/>
        </p:nvSpPr>
        <p:spPr bwMode="auto">
          <a:xfrm>
            <a:off x="1008063" y="4848225"/>
            <a:ext cx="766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黑体" pitchFamily="49" charset="-122"/>
              </a:rPr>
              <a:t>请说一下，动滑轮和定滑轮分别有什么样的特点？</a:t>
            </a:r>
          </a:p>
        </p:txBody>
      </p:sp>
    </p:spTree>
    <p:extLst>
      <p:ext uri="{BB962C8B-B14F-4D97-AF65-F5344CB8AC3E}">
        <p14:creationId xmlns:p14="http://schemas.microsoft.com/office/powerpoint/2010/main" val="191314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nimBg="1"/>
      <p:bldP spid="22531" grpId="0"/>
      <p:bldP spid="22534" grpId="0"/>
      <p:bldP spid="22535" grpId="0"/>
      <p:bldP spid="225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直接连接符 23553"/>
          <p:cNvSpPr>
            <a:spLocks noChangeShapeType="1"/>
          </p:cNvSpPr>
          <p:nvPr/>
        </p:nvSpPr>
        <p:spPr bwMode="auto">
          <a:xfrm>
            <a:off x="1846263" y="2205038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5" name="直接连接符 23554"/>
          <p:cNvSpPr>
            <a:spLocks noChangeShapeType="1"/>
          </p:cNvSpPr>
          <p:nvPr/>
        </p:nvSpPr>
        <p:spPr bwMode="auto">
          <a:xfrm flipV="1">
            <a:off x="6597650" y="2276475"/>
            <a:ext cx="14288" cy="280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1" name="直接连接符 23555"/>
          <p:cNvSpPr>
            <a:spLocks noChangeShapeType="1"/>
          </p:cNvSpPr>
          <p:nvPr/>
        </p:nvSpPr>
        <p:spPr bwMode="auto">
          <a:xfrm flipV="1">
            <a:off x="7437438" y="1700213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直接连接符 23556"/>
          <p:cNvSpPr>
            <a:spLocks noChangeShapeType="1"/>
          </p:cNvSpPr>
          <p:nvPr/>
        </p:nvSpPr>
        <p:spPr bwMode="auto">
          <a:xfrm>
            <a:off x="2698750" y="1268413"/>
            <a:ext cx="0" cy="1871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矩形 23557"/>
          <p:cNvSpPr>
            <a:spLocks noChangeArrowheads="1"/>
          </p:cNvSpPr>
          <p:nvPr/>
        </p:nvSpPr>
        <p:spPr bwMode="auto">
          <a:xfrm>
            <a:off x="2625725" y="836613"/>
            <a:ext cx="144463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2774" name="组合 23558"/>
          <p:cNvGrpSpPr>
            <a:grpSpLocks/>
          </p:cNvGrpSpPr>
          <p:nvPr/>
        </p:nvGrpSpPr>
        <p:grpSpPr bwMode="auto">
          <a:xfrm>
            <a:off x="1833563" y="1687513"/>
            <a:ext cx="879475" cy="877887"/>
            <a:chOff x="0" y="0"/>
            <a:chExt cx="554" cy="553"/>
          </a:xfrm>
        </p:grpSpPr>
        <p:sp>
          <p:nvSpPr>
            <p:cNvPr id="32775" name="椭圆 23559"/>
            <p:cNvSpPr>
              <a:spLocks noChangeArrowheads="1"/>
            </p:cNvSpPr>
            <p:nvPr/>
          </p:nvSpPr>
          <p:spPr bwMode="auto">
            <a:xfrm>
              <a:off x="0" y="0"/>
              <a:ext cx="554" cy="553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6" name="椭圆 23560"/>
            <p:cNvSpPr>
              <a:spLocks noChangeArrowheads="1"/>
            </p:cNvSpPr>
            <p:nvPr/>
          </p:nvSpPr>
          <p:spPr bwMode="auto">
            <a:xfrm>
              <a:off x="55" y="45"/>
              <a:ext cx="454" cy="454"/>
            </a:xfrm>
            <a:prstGeom prst="ellipse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椭圆 23561"/>
            <p:cNvSpPr>
              <a:spLocks noChangeArrowheads="1"/>
            </p:cNvSpPr>
            <p:nvPr/>
          </p:nvSpPr>
          <p:spPr bwMode="auto">
            <a:xfrm>
              <a:off x="246" y="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78" name="直接连接符 23562"/>
          <p:cNvSpPr>
            <a:spLocks noChangeShapeType="1"/>
          </p:cNvSpPr>
          <p:nvPr/>
        </p:nvSpPr>
        <p:spPr bwMode="auto">
          <a:xfrm>
            <a:off x="1690688" y="1196975"/>
            <a:ext cx="1223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直接连接符 23563"/>
          <p:cNvSpPr>
            <a:spLocks noChangeShapeType="1"/>
          </p:cNvSpPr>
          <p:nvPr/>
        </p:nvSpPr>
        <p:spPr bwMode="auto">
          <a:xfrm flipV="1">
            <a:off x="2266950" y="1196975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65" name="组合 23564"/>
          <p:cNvGrpSpPr>
            <a:grpSpLocks/>
          </p:cNvGrpSpPr>
          <p:nvPr/>
        </p:nvGrpSpPr>
        <p:grpSpPr bwMode="auto">
          <a:xfrm>
            <a:off x="1587500" y="3402013"/>
            <a:ext cx="504825" cy="2447925"/>
            <a:chOff x="0" y="0"/>
            <a:chExt cx="318" cy="1542"/>
          </a:xfrm>
        </p:grpSpPr>
        <p:sp>
          <p:nvSpPr>
            <p:cNvPr id="32781" name="矩形 23565"/>
            <p:cNvSpPr>
              <a:spLocks noChangeArrowheads="1"/>
            </p:cNvSpPr>
            <p:nvPr/>
          </p:nvSpPr>
          <p:spPr bwMode="auto">
            <a:xfrm>
              <a:off x="91" y="226"/>
              <a:ext cx="136" cy="13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矩形 23566"/>
            <p:cNvSpPr>
              <a:spLocks noChangeArrowheads="1"/>
            </p:cNvSpPr>
            <p:nvPr/>
          </p:nvSpPr>
          <p:spPr bwMode="auto">
            <a:xfrm>
              <a:off x="0" y="0"/>
              <a:ext cx="318" cy="3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83" name="直接连接符 23567"/>
          <p:cNvSpPr>
            <a:spLocks noChangeShapeType="1"/>
          </p:cNvSpPr>
          <p:nvPr/>
        </p:nvSpPr>
        <p:spPr bwMode="auto">
          <a:xfrm>
            <a:off x="466725" y="3416300"/>
            <a:ext cx="936625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4" name="直接连接符 23568"/>
          <p:cNvSpPr>
            <a:spLocks noChangeShapeType="1"/>
          </p:cNvSpPr>
          <p:nvPr/>
        </p:nvSpPr>
        <p:spPr bwMode="auto">
          <a:xfrm>
            <a:off x="2770188" y="31416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0" name="直接连接符 23569"/>
          <p:cNvSpPr>
            <a:spLocks noChangeShapeType="1"/>
          </p:cNvSpPr>
          <p:nvPr/>
        </p:nvSpPr>
        <p:spPr bwMode="auto">
          <a:xfrm>
            <a:off x="2770188" y="37893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1" name="直接连接符 23570"/>
          <p:cNvSpPr>
            <a:spLocks noChangeShapeType="1"/>
          </p:cNvSpPr>
          <p:nvPr/>
        </p:nvSpPr>
        <p:spPr bwMode="auto">
          <a:xfrm>
            <a:off x="466725" y="2708275"/>
            <a:ext cx="936625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2" name="左大括号 23571"/>
          <p:cNvSpPr>
            <a:spLocks/>
          </p:cNvSpPr>
          <p:nvPr/>
        </p:nvSpPr>
        <p:spPr bwMode="auto">
          <a:xfrm>
            <a:off x="322263" y="2708275"/>
            <a:ext cx="144462" cy="720725"/>
          </a:xfrm>
          <a:prstGeom prst="leftBrace">
            <a:avLst>
              <a:gd name="adj1" fmla="val 41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3" name="左大括号 23572"/>
          <p:cNvSpPr>
            <a:spLocks/>
          </p:cNvSpPr>
          <p:nvPr/>
        </p:nvSpPr>
        <p:spPr bwMode="auto">
          <a:xfrm flipH="1">
            <a:off x="3778250" y="3141663"/>
            <a:ext cx="71438" cy="647700"/>
          </a:xfrm>
          <a:prstGeom prst="leftBrace">
            <a:avLst>
              <a:gd name="adj1" fmla="val 754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74" name="组合 23573"/>
          <p:cNvGrpSpPr>
            <a:grpSpLocks/>
          </p:cNvGrpSpPr>
          <p:nvPr/>
        </p:nvGrpSpPr>
        <p:grpSpPr bwMode="auto">
          <a:xfrm>
            <a:off x="6083300" y="2997200"/>
            <a:ext cx="1944688" cy="2663825"/>
            <a:chOff x="0" y="0"/>
            <a:chExt cx="1225" cy="1678"/>
          </a:xfrm>
        </p:grpSpPr>
        <p:grpSp>
          <p:nvGrpSpPr>
            <p:cNvPr id="32790" name="组合 23574"/>
            <p:cNvGrpSpPr>
              <a:grpSpLocks/>
            </p:cNvGrpSpPr>
            <p:nvPr/>
          </p:nvGrpSpPr>
          <p:grpSpPr bwMode="auto">
            <a:xfrm>
              <a:off x="0" y="0"/>
              <a:ext cx="1225" cy="1678"/>
              <a:chOff x="0" y="0"/>
              <a:chExt cx="1225" cy="1678"/>
            </a:xfrm>
          </p:grpSpPr>
          <p:sp>
            <p:nvSpPr>
              <p:cNvPr id="32791" name="矩形 23575"/>
              <p:cNvSpPr>
                <a:spLocks noChangeArrowheads="1"/>
              </p:cNvSpPr>
              <p:nvPr/>
            </p:nvSpPr>
            <p:spPr bwMode="auto">
              <a:xfrm>
                <a:off x="0" y="272"/>
                <a:ext cx="1225" cy="14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792" name="组合 23576"/>
              <p:cNvGrpSpPr>
                <a:grpSpLocks/>
              </p:cNvGrpSpPr>
              <p:nvPr/>
            </p:nvGrpSpPr>
            <p:grpSpPr bwMode="auto">
              <a:xfrm>
                <a:off x="318" y="0"/>
                <a:ext cx="554" cy="553"/>
                <a:chOff x="0" y="0"/>
                <a:chExt cx="554" cy="553"/>
              </a:xfrm>
            </p:grpSpPr>
            <p:sp>
              <p:nvSpPr>
                <p:cNvPr id="32793" name="椭圆 2357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54" cy="553"/>
                </a:xfrm>
                <a:prstGeom prst="ellipse">
                  <a:avLst/>
                </a:prstGeom>
                <a:solidFill>
                  <a:srgbClr val="41474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4" name="椭圆 23578"/>
                <p:cNvSpPr>
                  <a:spLocks noChangeArrowheads="1"/>
                </p:cNvSpPr>
                <p:nvPr/>
              </p:nvSpPr>
              <p:spPr bwMode="auto">
                <a:xfrm>
                  <a:off x="55" y="45"/>
                  <a:ext cx="454" cy="4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54545"/>
                    </a:gs>
                    <a:gs pos="5000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5" name="椭圆 23579"/>
                <p:cNvSpPr>
                  <a:spLocks noChangeArrowheads="1"/>
                </p:cNvSpPr>
                <p:nvPr/>
              </p:nvSpPr>
              <p:spPr bwMode="auto">
                <a:xfrm>
                  <a:off x="246" y="253"/>
                  <a:ext cx="46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796" name="组合 23580"/>
            <p:cNvGrpSpPr>
              <a:grpSpLocks/>
            </p:cNvGrpSpPr>
            <p:nvPr/>
          </p:nvGrpSpPr>
          <p:grpSpPr bwMode="auto">
            <a:xfrm>
              <a:off x="380" y="544"/>
              <a:ext cx="409" cy="771"/>
              <a:chOff x="0" y="0"/>
              <a:chExt cx="409" cy="771"/>
            </a:xfrm>
          </p:grpSpPr>
          <p:sp>
            <p:nvSpPr>
              <p:cNvPr id="32797" name="矩形 23581"/>
              <p:cNvSpPr>
                <a:spLocks noChangeArrowheads="1"/>
              </p:cNvSpPr>
              <p:nvPr/>
            </p:nvSpPr>
            <p:spPr bwMode="auto">
              <a:xfrm>
                <a:off x="0" y="408"/>
                <a:ext cx="409" cy="36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8" name="直接连接符 23582"/>
              <p:cNvSpPr>
                <a:spLocks noChangeShapeType="1"/>
              </p:cNvSpPr>
              <p:nvPr/>
            </p:nvSpPr>
            <p:spPr bwMode="auto">
              <a:xfrm flipV="1">
                <a:off x="209" y="0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3584" name="直接连接符 23583"/>
          <p:cNvSpPr>
            <a:spLocks noChangeShapeType="1"/>
          </p:cNvSpPr>
          <p:nvPr/>
        </p:nvSpPr>
        <p:spPr bwMode="auto">
          <a:xfrm>
            <a:off x="5678488" y="3673475"/>
            <a:ext cx="936625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5" name="直接连接符 23584"/>
          <p:cNvSpPr>
            <a:spLocks noChangeShapeType="1"/>
          </p:cNvSpPr>
          <p:nvPr/>
        </p:nvSpPr>
        <p:spPr bwMode="auto">
          <a:xfrm>
            <a:off x="5649913" y="419100"/>
            <a:ext cx="936625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6" name="左大括号 23585"/>
          <p:cNvSpPr>
            <a:spLocks/>
          </p:cNvSpPr>
          <p:nvPr/>
        </p:nvSpPr>
        <p:spPr bwMode="auto">
          <a:xfrm>
            <a:off x="5507038" y="3716338"/>
            <a:ext cx="142875" cy="792162"/>
          </a:xfrm>
          <a:prstGeom prst="leftBrace">
            <a:avLst>
              <a:gd name="adj1" fmla="val 46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7" name="左大括号 23586"/>
          <p:cNvSpPr>
            <a:spLocks/>
          </p:cNvSpPr>
          <p:nvPr/>
        </p:nvSpPr>
        <p:spPr bwMode="auto">
          <a:xfrm>
            <a:off x="5434013" y="404813"/>
            <a:ext cx="144462" cy="1871662"/>
          </a:xfrm>
          <a:prstGeom prst="leftBrace">
            <a:avLst>
              <a:gd name="adj1" fmla="val 1078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8" name="文本框 23587"/>
          <p:cNvSpPr txBox="1">
            <a:spLocks noChangeArrowheads="1"/>
          </p:cNvSpPr>
          <p:nvPr/>
        </p:nvSpPr>
        <p:spPr bwMode="auto">
          <a:xfrm>
            <a:off x="5002213" y="38608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</a:rPr>
              <a:t>h</a:t>
            </a:r>
          </a:p>
        </p:txBody>
      </p:sp>
      <p:sp>
        <p:nvSpPr>
          <p:cNvPr id="23589" name="文本框 23588"/>
          <p:cNvSpPr txBox="1">
            <a:spLocks noChangeArrowheads="1"/>
          </p:cNvSpPr>
          <p:nvPr/>
        </p:nvSpPr>
        <p:spPr bwMode="auto">
          <a:xfrm>
            <a:off x="4872038" y="1125538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</a:rPr>
              <a:t>2h</a:t>
            </a:r>
          </a:p>
        </p:txBody>
      </p:sp>
      <p:sp>
        <p:nvSpPr>
          <p:cNvPr id="23590" name="文本框 23589"/>
          <p:cNvSpPr txBox="1">
            <a:spLocks noChangeArrowheads="1"/>
          </p:cNvSpPr>
          <p:nvPr/>
        </p:nvSpPr>
        <p:spPr bwMode="auto">
          <a:xfrm>
            <a:off x="3922713" y="32131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</a:rPr>
              <a:t>h</a:t>
            </a:r>
          </a:p>
        </p:txBody>
      </p:sp>
      <p:sp>
        <p:nvSpPr>
          <p:cNvPr id="23591" name="文本框 23590"/>
          <p:cNvSpPr txBox="1">
            <a:spLocks noChangeArrowheads="1"/>
          </p:cNvSpPr>
          <p:nvPr/>
        </p:nvSpPr>
        <p:spPr bwMode="auto">
          <a:xfrm>
            <a:off x="0" y="2781300"/>
            <a:ext cx="360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</a:rPr>
              <a:t>h</a:t>
            </a:r>
          </a:p>
        </p:txBody>
      </p:sp>
      <p:sp>
        <p:nvSpPr>
          <p:cNvPr id="23592" name="直接连接符 23591"/>
          <p:cNvSpPr>
            <a:spLocks noChangeShapeType="1"/>
          </p:cNvSpPr>
          <p:nvPr/>
        </p:nvSpPr>
        <p:spPr bwMode="auto">
          <a:xfrm>
            <a:off x="5649913" y="4508500"/>
            <a:ext cx="936625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3" name="直接连接符 23592"/>
          <p:cNvSpPr>
            <a:spLocks noChangeShapeType="1"/>
          </p:cNvSpPr>
          <p:nvPr/>
        </p:nvSpPr>
        <p:spPr bwMode="auto">
          <a:xfrm>
            <a:off x="5578475" y="2276475"/>
            <a:ext cx="936625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9" name="直接连接符 23593"/>
          <p:cNvSpPr>
            <a:spLocks noChangeShapeType="1"/>
          </p:cNvSpPr>
          <p:nvPr/>
        </p:nvSpPr>
        <p:spPr bwMode="auto">
          <a:xfrm>
            <a:off x="7018338" y="1700213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0" name="直接连接符 23594"/>
          <p:cNvSpPr>
            <a:spLocks noChangeShapeType="1"/>
          </p:cNvSpPr>
          <p:nvPr/>
        </p:nvSpPr>
        <p:spPr bwMode="auto">
          <a:xfrm flipV="1">
            <a:off x="7091363" y="1557338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1" name="直接连接符 23595"/>
          <p:cNvSpPr>
            <a:spLocks noChangeShapeType="1"/>
          </p:cNvSpPr>
          <p:nvPr/>
        </p:nvSpPr>
        <p:spPr bwMode="auto">
          <a:xfrm flipV="1">
            <a:off x="7234238" y="1557338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2" name="直接连接符 23596"/>
          <p:cNvSpPr>
            <a:spLocks noChangeShapeType="1"/>
          </p:cNvSpPr>
          <p:nvPr/>
        </p:nvSpPr>
        <p:spPr bwMode="auto">
          <a:xfrm flipV="1">
            <a:off x="7378700" y="155733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3" name="直接连接符 23597"/>
          <p:cNvSpPr>
            <a:spLocks noChangeShapeType="1"/>
          </p:cNvSpPr>
          <p:nvPr/>
        </p:nvSpPr>
        <p:spPr bwMode="auto">
          <a:xfrm flipV="1">
            <a:off x="7521575" y="1557338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4" name="直接连接符 23598"/>
          <p:cNvSpPr>
            <a:spLocks noChangeShapeType="1"/>
          </p:cNvSpPr>
          <p:nvPr/>
        </p:nvSpPr>
        <p:spPr bwMode="auto">
          <a:xfrm flipV="1">
            <a:off x="7667625" y="155733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5" name="直接连接符 23599"/>
          <p:cNvSpPr>
            <a:spLocks noChangeShapeType="1"/>
          </p:cNvSpPr>
          <p:nvPr/>
        </p:nvSpPr>
        <p:spPr bwMode="auto">
          <a:xfrm flipV="1">
            <a:off x="7810500" y="1557338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6" name="直接连接符 23600"/>
          <p:cNvSpPr>
            <a:spLocks noChangeShapeType="1"/>
          </p:cNvSpPr>
          <p:nvPr/>
        </p:nvSpPr>
        <p:spPr bwMode="auto">
          <a:xfrm>
            <a:off x="1690688" y="1195388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7" name="直接连接符 23601"/>
          <p:cNvSpPr>
            <a:spLocks noChangeShapeType="1"/>
          </p:cNvSpPr>
          <p:nvPr/>
        </p:nvSpPr>
        <p:spPr bwMode="auto">
          <a:xfrm flipV="1">
            <a:off x="1763713" y="1052513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8" name="直接连接符 23602"/>
          <p:cNvSpPr>
            <a:spLocks noChangeShapeType="1"/>
          </p:cNvSpPr>
          <p:nvPr/>
        </p:nvSpPr>
        <p:spPr bwMode="auto">
          <a:xfrm flipV="1">
            <a:off x="1906588" y="1052513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9" name="直接连接符 23603"/>
          <p:cNvSpPr>
            <a:spLocks noChangeShapeType="1"/>
          </p:cNvSpPr>
          <p:nvPr/>
        </p:nvSpPr>
        <p:spPr bwMode="auto">
          <a:xfrm flipV="1">
            <a:off x="2051050" y="1052513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0" name="直接连接符 23604"/>
          <p:cNvSpPr>
            <a:spLocks noChangeShapeType="1"/>
          </p:cNvSpPr>
          <p:nvPr/>
        </p:nvSpPr>
        <p:spPr bwMode="auto">
          <a:xfrm flipV="1">
            <a:off x="2193925" y="1052513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1" name="直接连接符 23605"/>
          <p:cNvSpPr>
            <a:spLocks noChangeShapeType="1"/>
          </p:cNvSpPr>
          <p:nvPr/>
        </p:nvSpPr>
        <p:spPr bwMode="auto">
          <a:xfrm flipV="1">
            <a:off x="2339975" y="1052513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2" name="直接连接符 23606"/>
          <p:cNvSpPr>
            <a:spLocks noChangeShapeType="1"/>
          </p:cNvSpPr>
          <p:nvPr/>
        </p:nvSpPr>
        <p:spPr bwMode="auto">
          <a:xfrm flipV="1">
            <a:off x="2482850" y="1052513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3" name="直接连接符 23607"/>
          <p:cNvSpPr>
            <a:spLocks noChangeShapeType="1"/>
          </p:cNvSpPr>
          <p:nvPr/>
        </p:nvSpPr>
        <p:spPr bwMode="auto">
          <a:xfrm flipV="1">
            <a:off x="2625725" y="1052513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4" name="直接连接符 23608"/>
          <p:cNvSpPr>
            <a:spLocks noChangeShapeType="1"/>
          </p:cNvSpPr>
          <p:nvPr/>
        </p:nvSpPr>
        <p:spPr bwMode="auto">
          <a:xfrm flipV="1">
            <a:off x="2768600" y="1052513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5" name="矩形 23609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26" name="矩形 23610"/>
          <p:cNvSpPr>
            <a:spLocks noChangeArrowheads="1"/>
          </p:cNvSpPr>
          <p:nvPr/>
        </p:nvSpPr>
        <p:spPr bwMode="auto">
          <a:xfrm rot="10800000">
            <a:off x="0" y="6526213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612" name="文本框 23611"/>
          <p:cNvSpPr txBox="1">
            <a:spLocks noChangeArrowheads="1"/>
          </p:cNvSpPr>
          <p:nvPr/>
        </p:nvSpPr>
        <p:spPr bwMode="auto">
          <a:xfrm>
            <a:off x="34925" y="4579938"/>
            <a:ext cx="399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Times New Roman" pitchFamily="18" charset="0"/>
                <a:ea typeface="隶书" pitchFamily="49" charset="-122"/>
              </a:rPr>
              <a:t>物体上升</a:t>
            </a:r>
            <a:r>
              <a:rPr lang="zh-CN" altLang="en-US" sz="2000" b="1">
                <a:solidFill>
                  <a:schemeClr val="hlink"/>
                </a:solidFill>
                <a:latin typeface="Times New Roman" pitchFamily="18" charset="0"/>
                <a:ea typeface="隶书" pitchFamily="49" charset="-122"/>
              </a:rPr>
              <a:t>ｈ</a:t>
            </a:r>
            <a:r>
              <a:rPr lang="zh-CN" altLang="en-US" sz="2000" b="1">
                <a:latin typeface="Times New Roman" pitchFamily="18" charset="0"/>
                <a:ea typeface="隶书" pitchFamily="49" charset="-122"/>
              </a:rPr>
              <a:t>米绳子自由端下降</a:t>
            </a:r>
            <a:r>
              <a:rPr lang="zh-CN" altLang="en-US" sz="2000" b="1">
                <a:solidFill>
                  <a:schemeClr val="hlink"/>
                </a:solidFill>
                <a:latin typeface="Times New Roman" pitchFamily="18" charset="0"/>
                <a:ea typeface="隶书" pitchFamily="49" charset="-122"/>
              </a:rPr>
              <a:t>ｈ</a:t>
            </a:r>
            <a:r>
              <a:rPr lang="zh-CN" altLang="en-US" sz="2000" b="1">
                <a:latin typeface="Times New Roman" pitchFamily="18" charset="0"/>
                <a:ea typeface="隶书" pitchFamily="49" charset="-122"/>
              </a:rPr>
              <a:t>米</a:t>
            </a:r>
          </a:p>
        </p:txBody>
      </p:sp>
      <p:sp>
        <p:nvSpPr>
          <p:cNvPr id="23613" name="文本框 23612"/>
          <p:cNvSpPr txBox="1">
            <a:spLocks noChangeArrowheads="1"/>
          </p:cNvSpPr>
          <p:nvPr/>
        </p:nvSpPr>
        <p:spPr bwMode="auto">
          <a:xfrm>
            <a:off x="539750" y="5083175"/>
            <a:ext cx="3168650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b="1">
                <a:solidFill>
                  <a:srgbClr val="FF00FF"/>
                </a:solidFill>
                <a:ea typeface="微软雅黑" pitchFamily="34" charset="-122"/>
              </a:rPr>
              <a:t>定滑轮不省距离，也不费距离</a:t>
            </a:r>
          </a:p>
        </p:txBody>
      </p:sp>
      <p:sp>
        <p:nvSpPr>
          <p:cNvPr id="23614" name="文本框 23613"/>
          <p:cNvSpPr txBox="1">
            <a:spLocks noChangeArrowheads="1"/>
          </p:cNvSpPr>
          <p:nvPr/>
        </p:nvSpPr>
        <p:spPr bwMode="auto">
          <a:xfrm>
            <a:off x="6156325" y="5157788"/>
            <a:ext cx="1584325" cy="3778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b="1">
                <a:solidFill>
                  <a:srgbClr val="FF00FF"/>
                </a:solidFill>
                <a:ea typeface="微软雅黑" pitchFamily="34" charset="-122"/>
              </a:rPr>
              <a:t>动滑轮费距离</a:t>
            </a:r>
          </a:p>
        </p:txBody>
      </p:sp>
      <p:sp>
        <p:nvSpPr>
          <p:cNvPr id="23615" name="文本框 23614"/>
          <p:cNvSpPr txBox="1">
            <a:spLocks noChangeArrowheads="1"/>
          </p:cNvSpPr>
          <p:nvPr/>
        </p:nvSpPr>
        <p:spPr bwMode="auto">
          <a:xfrm>
            <a:off x="4714875" y="4581525"/>
            <a:ext cx="400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Times New Roman" pitchFamily="18" charset="0"/>
                <a:ea typeface="隶书" pitchFamily="49" charset="-122"/>
              </a:rPr>
              <a:t>物体上升</a:t>
            </a:r>
            <a:r>
              <a:rPr lang="zh-CN" altLang="en-US" sz="2000" b="1">
                <a:solidFill>
                  <a:schemeClr val="hlink"/>
                </a:solidFill>
                <a:latin typeface="Times New Roman" pitchFamily="18" charset="0"/>
                <a:ea typeface="隶书" pitchFamily="49" charset="-122"/>
              </a:rPr>
              <a:t>ｈ</a:t>
            </a:r>
            <a:r>
              <a:rPr lang="zh-CN" altLang="en-US" sz="2000" b="1">
                <a:latin typeface="Times New Roman" pitchFamily="18" charset="0"/>
                <a:ea typeface="隶书" pitchFamily="49" charset="-122"/>
              </a:rPr>
              <a:t>米绳子自由端下降</a:t>
            </a:r>
            <a:r>
              <a:rPr lang="zh-CN" altLang="en-US" sz="2000" b="1">
                <a:solidFill>
                  <a:schemeClr val="hlink"/>
                </a:solidFill>
                <a:latin typeface="Times New Roman" pitchFamily="18" charset="0"/>
                <a:ea typeface="隶书" pitchFamily="49" charset="-122"/>
              </a:rPr>
              <a:t>2h</a:t>
            </a:r>
            <a:r>
              <a:rPr lang="zh-CN" altLang="en-US" sz="2000" b="1">
                <a:latin typeface="Times New Roman" pitchFamily="18" charset="0"/>
                <a:ea typeface="隶书" pitchFamily="49" charset="-122"/>
              </a:rPr>
              <a:t>米</a:t>
            </a:r>
          </a:p>
        </p:txBody>
      </p:sp>
    </p:spTree>
    <p:extLst>
      <p:ext uri="{BB962C8B-B14F-4D97-AF65-F5344CB8AC3E}">
        <p14:creationId xmlns:p14="http://schemas.microsoft.com/office/powerpoint/2010/main" val="31660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1.94444E-6 -0.1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2.5E-6 0.094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5.55556E-7 -0.1261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77778E-6 L 1.94444E-6 -0.2731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7" grpId="0" animBg="1"/>
      <p:bldP spid="23570" grpId="0" animBg="1"/>
      <p:bldP spid="23571" grpId="0" animBg="1"/>
      <p:bldP spid="23584" grpId="0" animBg="1"/>
      <p:bldP spid="23585" grpId="0" animBg="1"/>
      <p:bldP spid="23588" grpId="0"/>
      <p:bldP spid="23589" grpId="0"/>
      <p:bldP spid="23590" grpId="0"/>
      <p:bldP spid="23591" grpId="0"/>
      <p:bldP spid="23592" grpId="0" animBg="1"/>
      <p:bldP spid="23593" grpId="0" animBg="1"/>
      <p:bldP spid="23612" grpId="0"/>
      <p:bldP spid="23613" grpId="0" bldLvl="0" animBg="1"/>
      <p:bldP spid="23614" grpId="0" bldLvl="0" animBg="1"/>
      <p:bldP spid="236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占位符 2457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13" y="1628775"/>
            <a:ext cx="3455987" cy="4525963"/>
          </a:xfrm>
          <a:ln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mtClean="0">
                <a:solidFill>
                  <a:srgbClr val="006600"/>
                </a:solidFill>
                <a:latin typeface="黑体" pitchFamily="49" charset="-122"/>
              </a:rPr>
              <a:t>定滑轮的实质：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smtClean="0">
                <a:solidFill>
                  <a:srgbClr val="CC0000"/>
                </a:solidFill>
                <a:latin typeface="黑体" pitchFamily="49" charset="-122"/>
              </a:rPr>
              <a:t>   </a:t>
            </a:r>
            <a:r>
              <a:rPr lang="zh-CN" altLang="en-US" sz="2400" b="1" smtClean="0">
                <a:solidFill>
                  <a:srgbClr val="CC0000"/>
                </a:solidFill>
                <a:latin typeface="黑体" pitchFamily="49" charset="-122"/>
              </a:rPr>
              <a:t>等臂杠杆，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b="1" smtClean="0">
                <a:solidFill>
                  <a:srgbClr val="CC0000"/>
                </a:solidFill>
                <a:latin typeface="黑体" pitchFamily="49" charset="-122"/>
              </a:rPr>
              <a:t>   既不省力也不省距离。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3600" smtClean="0">
              <a:solidFill>
                <a:srgbClr val="CC0000"/>
              </a:solidFill>
              <a:latin typeface="黑体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3600" smtClean="0">
              <a:solidFill>
                <a:srgbClr val="CC0000"/>
              </a:solidFill>
              <a:latin typeface="黑体" pitchFamily="49" charset="-122"/>
            </a:endParaRPr>
          </a:p>
        </p:txBody>
      </p:sp>
      <p:sp>
        <p:nvSpPr>
          <p:cNvPr id="33794" name="文本框 24578"/>
          <p:cNvSpPr txBox="1">
            <a:spLocks noChangeArrowheads="1"/>
          </p:cNvSpPr>
          <p:nvPr/>
        </p:nvSpPr>
        <p:spPr bwMode="auto">
          <a:xfrm>
            <a:off x="187325" y="57150"/>
            <a:ext cx="8956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hlink"/>
                </a:solidFill>
              </a:rPr>
              <a:t>其实：滑轮属于杠杆类机械，上面两个结论可以用杠杆平衡原理的知识来进一步论证。</a:t>
            </a:r>
          </a:p>
        </p:txBody>
      </p:sp>
      <p:sp>
        <p:nvSpPr>
          <p:cNvPr id="24580" name="文本框 24579"/>
          <p:cNvSpPr txBox="1"/>
          <p:nvPr/>
        </p:nvSpPr>
        <p:spPr>
          <a:xfrm>
            <a:off x="323850" y="476250"/>
            <a:ext cx="4752975" cy="527050"/>
          </a:xfrm>
          <a:prstGeom prst="rect">
            <a:avLst/>
          </a:prstGeom>
          <a:solidFill>
            <a:srgbClr val="FCFC3A">
              <a:alpha val="17999"/>
            </a:srgbClr>
          </a:solidFill>
          <a:ln w="952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活动3：使用滑轮的理论分析</a:t>
            </a:r>
            <a:endParaRPr lang="zh-CN" altLang="en-US" sz="2800" b="1"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24581" name="图片 24580" descr="定滑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54100"/>
            <a:ext cx="22320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2" name="组合 24581"/>
          <p:cNvGrpSpPr>
            <a:grpSpLocks/>
          </p:cNvGrpSpPr>
          <p:nvPr/>
        </p:nvGrpSpPr>
        <p:grpSpPr bwMode="auto">
          <a:xfrm rot="-10740000">
            <a:off x="5219700" y="908050"/>
            <a:ext cx="4248150" cy="285750"/>
            <a:chOff x="0" y="0"/>
            <a:chExt cx="1338" cy="130"/>
          </a:xfrm>
        </p:grpSpPr>
        <p:sp>
          <p:nvSpPr>
            <p:cNvPr id="33798" name="直接连接符 24582"/>
            <p:cNvSpPr>
              <a:spLocks noChangeShapeType="1"/>
            </p:cNvSpPr>
            <p:nvPr/>
          </p:nvSpPr>
          <p:spPr bwMode="auto">
            <a:xfrm flipH="1">
              <a:off x="0" y="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9" name="直接连接符 24583"/>
            <p:cNvSpPr>
              <a:spLocks noChangeShapeType="1"/>
            </p:cNvSpPr>
            <p:nvPr/>
          </p:nvSpPr>
          <p:spPr bwMode="auto">
            <a:xfrm flipH="1">
              <a:off x="120" y="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0" name="直接连接符 24584"/>
            <p:cNvSpPr>
              <a:spLocks noChangeShapeType="1"/>
            </p:cNvSpPr>
            <p:nvPr/>
          </p:nvSpPr>
          <p:spPr bwMode="auto">
            <a:xfrm flipH="1">
              <a:off x="241" y="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1" name="直接连接符 24585"/>
            <p:cNvSpPr>
              <a:spLocks noChangeShapeType="1"/>
            </p:cNvSpPr>
            <p:nvPr/>
          </p:nvSpPr>
          <p:spPr bwMode="auto">
            <a:xfrm flipH="1">
              <a:off x="361" y="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2" name="直接连接符 24586"/>
            <p:cNvSpPr>
              <a:spLocks noChangeShapeType="1"/>
            </p:cNvSpPr>
            <p:nvPr/>
          </p:nvSpPr>
          <p:spPr bwMode="auto">
            <a:xfrm flipH="1">
              <a:off x="481" y="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直接连接符 24587"/>
            <p:cNvSpPr>
              <a:spLocks noChangeShapeType="1"/>
            </p:cNvSpPr>
            <p:nvPr/>
          </p:nvSpPr>
          <p:spPr bwMode="auto">
            <a:xfrm flipH="1">
              <a:off x="601" y="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直接连接符 24588"/>
            <p:cNvSpPr>
              <a:spLocks noChangeShapeType="1"/>
            </p:cNvSpPr>
            <p:nvPr/>
          </p:nvSpPr>
          <p:spPr bwMode="auto">
            <a:xfrm flipH="1">
              <a:off x="722" y="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直接连接符 24589"/>
            <p:cNvSpPr>
              <a:spLocks noChangeShapeType="1"/>
            </p:cNvSpPr>
            <p:nvPr/>
          </p:nvSpPr>
          <p:spPr bwMode="auto">
            <a:xfrm flipH="1">
              <a:off x="842" y="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6" name="直接连接符 24590"/>
            <p:cNvSpPr>
              <a:spLocks noChangeShapeType="1"/>
            </p:cNvSpPr>
            <p:nvPr/>
          </p:nvSpPr>
          <p:spPr bwMode="auto">
            <a:xfrm flipH="1">
              <a:off x="962" y="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7" name="直接连接符 24591"/>
            <p:cNvSpPr>
              <a:spLocks noChangeShapeType="1"/>
            </p:cNvSpPr>
            <p:nvPr/>
          </p:nvSpPr>
          <p:spPr bwMode="auto">
            <a:xfrm flipH="1">
              <a:off x="1082" y="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8" name="直接连接符 24592"/>
            <p:cNvSpPr>
              <a:spLocks noChangeShapeType="1"/>
            </p:cNvSpPr>
            <p:nvPr/>
          </p:nvSpPr>
          <p:spPr bwMode="auto">
            <a:xfrm flipH="1">
              <a:off x="1203" y="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9" name="直接连接符 24593"/>
            <p:cNvSpPr>
              <a:spLocks noChangeShapeType="1"/>
            </p:cNvSpPr>
            <p:nvPr/>
          </p:nvSpPr>
          <p:spPr bwMode="auto">
            <a:xfrm>
              <a:off x="23" y="0"/>
              <a:ext cx="13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5" name="椭圆 24594"/>
          <p:cNvSpPr>
            <a:spLocks noChangeArrowheads="1"/>
          </p:cNvSpPr>
          <p:nvPr/>
        </p:nvSpPr>
        <p:spPr bwMode="auto">
          <a:xfrm>
            <a:off x="6538913" y="1755775"/>
            <a:ext cx="1757362" cy="1714500"/>
          </a:xfrm>
          <a:prstGeom prst="ellipse">
            <a:avLst/>
          </a:prstGeom>
          <a:noFill/>
          <a:ln w="57150">
            <a:solidFill>
              <a:srgbClr val="0407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6" name="直接连接符 24595"/>
          <p:cNvSpPr>
            <a:spLocks noChangeShapeType="1"/>
          </p:cNvSpPr>
          <p:nvPr/>
        </p:nvSpPr>
        <p:spPr bwMode="auto">
          <a:xfrm>
            <a:off x="6551613" y="2616200"/>
            <a:ext cx="0" cy="1069975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7" name="矩形 24596"/>
          <p:cNvSpPr>
            <a:spLocks noChangeArrowheads="1"/>
          </p:cNvSpPr>
          <p:nvPr/>
        </p:nvSpPr>
        <p:spPr bwMode="auto">
          <a:xfrm>
            <a:off x="6146800" y="3671888"/>
            <a:ext cx="727075" cy="500062"/>
          </a:xfrm>
          <a:prstGeom prst="rect">
            <a:avLst/>
          </a:prstGeom>
          <a:solidFill>
            <a:srgbClr val="FEDB82"/>
          </a:solidFill>
          <a:ln w="9525">
            <a:solidFill>
              <a:srgbClr val="FA1414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8" name="直接连接符 24597"/>
          <p:cNvSpPr>
            <a:spLocks noChangeShapeType="1"/>
          </p:cNvSpPr>
          <p:nvPr/>
        </p:nvSpPr>
        <p:spPr bwMode="auto">
          <a:xfrm>
            <a:off x="8296275" y="2601913"/>
            <a:ext cx="0" cy="1354137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9" name="直接连接符 24598"/>
          <p:cNvSpPr>
            <a:spLocks noChangeShapeType="1"/>
          </p:cNvSpPr>
          <p:nvPr/>
        </p:nvSpPr>
        <p:spPr bwMode="auto">
          <a:xfrm flipH="1" flipV="1">
            <a:off x="7410450" y="1150938"/>
            <a:ext cx="6350" cy="1474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0" name="文本框 24599"/>
          <p:cNvSpPr txBox="1">
            <a:spLocks noChangeArrowheads="1"/>
          </p:cNvSpPr>
          <p:nvPr/>
        </p:nvSpPr>
        <p:spPr bwMode="auto">
          <a:xfrm>
            <a:off x="8345488" y="3952875"/>
            <a:ext cx="5127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4601" name="文本框 24600"/>
          <p:cNvSpPr txBox="1">
            <a:spLocks noChangeArrowheads="1"/>
          </p:cNvSpPr>
          <p:nvPr/>
        </p:nvSpPr>
        <p:spPr bwMode="auto">
          <a:xfrm>
            <a:off x="5854700" y="4143375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itchFamily="18" charset="0"/>
              </a:rPr>
              <a:t>G</a:t>
            </a:r>
          </a:p>
        </p:txBody>
      </p:sp>
      <p:sp>
        <p:nvSpPr>
          <p:cNvPr id="24602" name="文本框 24601"/>
          <p:cNvSpPr txBox="1">
            <a:spLocks noChangeArrowheads="1"/>
          </p:cNvSpPr>
          <p:nvPr/>
        </p:nvSpPr>
        <p:spPr bwMode="auto">
          <a:xfrm>
            <a:off x="7270750" y="2600325"/>
            <a:ext cx="43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4603" name="左大括号 24602"/>
          <p:cNvSpPr>
            <a:spLocks/>
          </p:cNvSpPr>
          <p:nvPr/>
        </p:nvSpPr>
        <p:spPr bwMode="auto">
          <a:xfrm rot="5460000">
            <a:off x="7770813" y="2071688"/>
            <a:ext cx="190500" cy="831850"/>
          </a:xfrm>
          <a:prstGeom prst="leftBrace">
            <a:avLst>
              <a:gd name="adj1" fmla="val 76518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4" name="文本框 24603"/>
          <p:cNvSpPr txBox="1">
            <a:spLocks noChangeArrowheads="1"/>
          </p:cNvSpPr>
          <p:nvPr/>
        </p:nvSpPr>
        <p:spPr bwMode="auto">
          <a:xfrm>
            <a:off x="6781800" y="2049463"/>
            <a:ext cx="488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tx2"/>
                </a:solidFill>
                <a:latin typeface="Times New Roman" pitchFamily="18" charset="0"/>
              </a:rPr>
              <a:t>L</a:t>
            </a:r>
            <a:r>
              <a:rPr lang="en-US" altLang="zh-CN" sz="2000" b="1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605" name="直接连接符 24604"/>
          <p:cNvSpPr>
            <a:spLocks noChangeShapeType="1"/>
          </p:cNvSpPr>
          <p:nvPr/>
        </p:nvSpPr>
        <p:spPr bwMode="auto">
          <a:xfrm>
            <a:off x="8296275" y="3314700"/>
            <a:ext cx="0" cy="47625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6" name="文本框 24605"/>
          <p:cNvSpPr txBox="1">
            <a:spLocks noChangeArrowheads="1"/>
          </p:cNvSpPr>
          <p:nvPr/>
        </p:nvSpPr>
        <p:spPr bwMode="auto">
          <a:xfrm>
            <a:off x="7685088" y="2041525"/>
            <a:ext cx="6318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itchFamily="18" charset="0"/>
              </a:rPr>
              <a:t>L</a:t>
            </a:r>
            <a:r>
              <a:rPr lang="en-US" altLang="zh-CN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4607" name="直接连接符 24606"/>
          <p:cNvSpPr>
            <a:spLocks noChangeShapeType="1"/>
          </p:cNvSpPr>
          <p:nvPr/>
        </p:nvSpPr>
        <p:spPr bwMode="auto">
          <a:xfrm>
            <a:off x="6516688" y="2590800"/>
            <a:ext cx="1800225" cy="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8" name="椭圆 24607"/>
          <p:cNvSpPr>
            <a:spLocks noChangeArrowheads="1"/>
          </p:cNvSpPr>
          <p:nvPr/>
        </p:nvSpPr>
        <p:spPr bwMode="auto">
          <a:xfrm>
            <a:off x="7346950" y="254317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9" name="左大括号 24608"/>
          <p:cNvSpPr>
            <a:spLocks/>
          </p:cNvSpPr>
          <p:nvPr/>
        </p:nvSpPr>
        <p:spPr bwMode="auto">
          <a:xfrm rot="5460000">
            <a:off x="6873082" y="2097881"/>
            <a:ext cx="190500" cy="823913"/>
          </a:xfrm>
          <a:prstGeom prst="leftBrace">
            <a:avLst>
              <a:gd name="adj1" fmla="val 76268"/>
              <a:gd name="adj2" fmla="val 50000"/>
            </a:avLst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0" name="箭头 306"/>
          <p:cNvSpPr>
            <a:spLocks noChangeShapeType="1"/>
          </p:cNvSpPr>
          <p:nvPr/>
        </p:nvSpPr>
        <p:spPr bwMode="auto">
          <a:xfrm>
            <a:off x="7874000" y="1862138"/>
            <a:ext cx="1152525" cy="936625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1" name="文本框 24610"/>
          <p:cNvSpPr txBox="1">
            <a:spLocks noChangeArrowheads="1"/>
          </p:cNvSpPr>
          <p:nvPr/>
        </p:nvSpPr>
        <p:spPr bwMode="auto">
          <a:xfrm>
            <a:off x="8828088" y="2708275"/>
            <a:ext cx="315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24612" name="直接连接符 24611"/>
          <p:cNvSpPr>
            <a:spLocks noChangeShapeType="1"/>
          </p:cNvSpPr>
          <p:nvPr/>
        </p:nvSpPr>
        <p:spPr bwMode="auto">
          <a:xfrm>
            <a:off x="6516688" y="2597150"/>
            <a:ext cx="936625" cy="1588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3" name="直接连接符 24612"/>
          <p:cNvSpPr>
            <a:spLocks noChangeShapeType="1"/>
          </p:cNvSpPr>
          <p:nvPr/>
        </p:nvSpPr>
        <p:spPr bwMode="auto">
          <a:xfrm flipV="1">
            <a:off x="7453313" y="1917700"/>
            <a:ext cx="503237" cy="647700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4" name="左大括号 24613"/>
          <p:cNvSpPr>
            <a:spLocks/>
          </p:cNvSpPr>
          <p:nvPr/>
        </p:nvSpPr>
        <p:spPr bwMode="auto">
          <a:xfrm rot="-8580000">
            <a:off x="7691438" y="1906588"/>
            <a:ext cx="144462" cy="808037"/>
          </a:xfrm>
          <a:prstGeom prst="leftBrace">
            <a:avLst>
              <a:gd name="adj1" fmla="val 139188"/>
              <a:gd name="adj2" fmla="val 4978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5" name="文本框 24614"/>
          <p:cNvSpPr txBox="1">
            <a:spLocks noChangeArrowheads="1"/>
          </p:cNvSpPr>
          <p:nvPr/>
        </p:nvSpPr>
        <p:spPr bwMode="auto">
          <a:xfrm>
            <a:off x="7885113" y="2205038"/>
            <a:ext cx="425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hlink"/>
                </a:solidFill>
              </a:rPr>
              <a:t>L</a:t>
            </a:r>
            <a:r>
              <a:rPr lang="zh-CN" altLang="en-US" b="1" baseline="-250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24616" name="文本框 24615"/>
          <p:cNvSpPr txBox="1">
            <a:spLocks noChangeArrowheads="1"/>
          </p:cNvSpPr>
          <p:nvPr/>
        </p:nvSpPr>
        <p:spPr bwMode="auto">
          <a:xfrm>
            <a:off x="6732588" y="4870450"/>
            <a:ext cx="1519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/>
              <a:t>所以F＝G</a:t>
            </a:r>
          </a:p>
        </p:txBody>
      </p:sp>
      <p:sp>
        <p:nvSpPr>
          <p:cNvPr id="24617" name="文本框 24616"/>
          <p:cNvSpPr txBox="1"/>
          <p:nvPr/>
        </p:nvSpPr>
        <p:spPr>
          <a:xfrm>
            <a:off x="6732588" y="4438650"/>
            <a:ext cx="161607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因为L</a:t>
            </a:r>
            <a:r>
              <a:rPr lang="zh-CN" altLang="en-US" sz="2400" b="1" baseline="-25000" noProof="1"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1 </a:t>
            </a:r>
            <a:r>
              <a:rPr lang="zh-CN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=L</a:t>
            </a:r>
            <a:r>
              <a:rPr lang="zh-CN" altLang="en-US" sz="2400" b="1" baseline="-25000" noProof="1"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2</a:t>
            </a:r>
            <a:endParaRPr lang="zh-CN" altLang="en-US" sz="2400" b="1" baseline="-25000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5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1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nimBg="1"/>
      <p:bldP spid="24596" grpId="0" animBg="1"/>
      <p:bldP spid="24598" grpId="0" animBg="1"/>
      <p:bldP spid="24598" grpId="1" animBg="1"/>
      <p:bldP spid="24599" grpId="0" animBg="1"/>
      <p:bldP spid="24600" grpId="0" bldLvl="0"/>
      <p:bldP spid="24601" grpId="0" bldLvl="0"/>
      <p:bldP spid="24602" grpId="0" bldLvl="0"/>
      <p:bldP spid="24602" grpId="1" bldLvl="0"/>
      <p:bldP spid="24602" grpId="2" bldLvl="0"/>
      <p:bldP spid="24604" grpId="0" bldLvl="0"/>
      <p:bldP spid="24604" grpId="1" bldLvl="0"/>
      <p:bldP spid="24604" grpId="2" bldLvl="0"/>
      <p:bldP spid="24605" grpId="0" animBg="1"/>
      <p:bldP spid="24605" grpId="1" animBg="1"/>
      <p:bldP spid="24606" grpId="0" bldLvl="0"/>
      <p:bldP spid="24606" grpId="1" bldLvl="0"/>
      <p:bldP spid="24607" grpId="0" animBg="1"/>
      <p:bldP spid="24607" grpId="1" animBg="1"/>
      <p:bldP spid="24610" grpId="0" animBg="1"/>
      <p:bldP spid="24611" grpId="0" bldLvl="0"/>
      <p:bldP spid="24612" grpId="0" animBg="1"/>
      <p:bldP spid="24613" grpId="0" animBg="1"/>
      <p:bldP spid="24615" grpId="0" bldLvl="0"/>
      <p:bldP spid="24616" grpId="0" bldLvl="0"/>
      <p:bldP spid="24617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占位符 7169"/>
          <p:cNvSpPr>
            <a:spLocks noGrp="1" noChangeArrowheads="1"/>
          </p:cNvSpPr>
          <p:nvPr>
            <p:ph idx="4294967295"/>
          </p:nvPr>
        </p:nvSpPr>
        <p:spPr>
          <a:xfrm>
            <a:off x="152400" y="838200"/>
            <a:ext cx="8686800" cy="579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rgbClr val="006600"/>
                </a:solidFill>
                <a:ea typeface="方正硬笔楷书简体" pitchFamily="1" charset="-122"/>
              </a:rPr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 smtClean="0">
              <a:solidFill>
                <a:srgbClr val="006600"/>
              </a:solidFill>
              <a:ea typeface="方正硬笔楷书简体" pitchFamily="1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 smtClean="0">
              <a:solidFill>
                <a:srgbClr val="006600"/>
              </a:solidFill>
              <a:ea typeface="方正硬笔楷书简体" pitchFamily="1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6600"/>
                </a:solidFill>
                <a:ea typeface="方正硬笔楷书简体" pitchFamily="1" charset="-122"/>
              </a:rPr>
              <a:t>升旗时，站在旗杆底部向下拉动绳索，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6600"/>
                </a:solidFill>
                <a:ea typeface="方正硬笔楷书简体" pitchFamily="1" charset="-122"/>
              </a:rPr>
              <a:t>国旗就会徐徐升起，原来旗杆顶端固定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6600"/>
                </a:solidFill>
                <a:ea typeface="方正硬笔楷书简体" pitchFamily="1" charset="-122"/>
              </a:rPr>
              <a:t>有一个边缘有槽的小轮子。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dirty="0" smtClean="0">
              <a:solidFill>
                <a:srgbClr val="006600"/>
              </a:solidFill>
              <a:ea typeface="方正硬笔楷书简体" pitchFamily="1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6600"/>
                </a:solidFill>
                <a:ea typeface="方正硬笔楷书简体" pitchFamily="1" charset="-122"/>
              </a:rPr>
              <a:t>    </a:t>
            </a:r>
            <a:endParaRPr lang="zh-CN" altLang="en-US" dirty="0" smtClean="0">
              <a:solidFill>
                <a:srgbClr val="CC0000"/>
              </a:solidFill>
              <a:ea typeface="方正硬笔楷书简体" pitchFamily="1" charset="-122"/>
            </a:endParaRPr>
          </a:p>
        </p:txBody>
      </p:sp>
      <p:grpSp>
        <p:nvGrpSpPr>
          <p:cNvPr id="16386" name="组合 7170"/>
          <p:cNvGrpSpPr>
            <a:grpSpLocks/>
          </p:cNvGrpSpPr>
          <p:nvPr/>
        </p:nvGrpSpPr>
        <p:grpSpPr bwMode="auto">
          <a:xfrm>
            <a:off x="7635875" y="609600"/>
            <a:ext cx="1279525" cy="5638800"/>
            <a:chOff x="0" y="0"/>
            <a:chExt cx="806" cy="3360"/>
          </a:xfrm>
        </p:grpSpPr>
        <p:pic>
          <p:nvPicPr>
            <p:cNvPr id="16387" name="图片 71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0"/>
              <a:ext cx="474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矩形 7172" descr="花岗岩"/>
            <p:cNvSpPr>
              <a:spLocks noChangeArrowheads="1"/>
            </p:cNvSpPr>
            <p:nvPr/>
          </p:nvSpPr>
          <p:spPr bwMode="auto">
            <a:xfrm>
              <a:off x="0" y="3027"/>
              <a:ext cx="806" cy="33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74" name="图片 71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876800"/>
            <a:ext cx="590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文本框 7174"/>
          <p:cNvSpPr txBox="1">
            <a:spLocks noChangeArrowheads="1"/>
          </p:cNvSpPr>
          <p:nvPr/>
        </p:nvSpPr>
        <p:spPr bwMode="auto">
          <a:xfrm>
            <a:off x="107950" y="4868863"/>
            <a:ext cx="6583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6600"/>
                </a:solidFill>
                <a:ea typeface="方正硬笔楷书简体" pitchFamily="1" charset="-122"/>
              </a:rPr>
              <a:t>你知道其他什么地方也用到这种滑轮的？</a:t>
            </a:r>
          </a:p>
        </p:txBody>
      </p:sp>
    </p:spTree>
    <p:extLst>
      <p:ext uri="{BB962C8B-B14F-4D97-AF65-F5344CB8AC3E}">
        <p14:creationId xmlns:p14="http://schemas.microsoft.com/office/powerpoint/2010/main" val="24643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5.55556E-7 -0.5576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占位符 2560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13" y="1628775"/>
            <a:ext cx="3455987" cy="4525963"/>
          </a:xfrm>
          <a:ln/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4000" smtClean="0">
                <a:solidFill>
                  <a:srgbClr val="006600"/>
                </a:solidFill>
                <a:latin typeface="黑体" pitchFamily="49" charset="-122"/>
              </a:rPr>
              <a:t>动滑轮的实质：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solidFill>
                  <a:srgbClr val="CC0000"/>
                </a:solidFill>
                <a:latin typeface="黑体" pitchFamily="49" charset="-122"/>
              </a:rPr>
              <a:t>   </a:t>
            </a:r>
            <a:r>
              <a:rPr lang="zh-CN" altLang="en-US" b="1" smtClean="0">
                <a:solidFill>
                  <a:srgbClr val="0000FF"/>
                </a:solidFill>
              </a:rPr>
              <a:t>动力臂为阻力臂2倍</a:t>
            </a:r>
            <a:r>
              <a:rPr lang="zh-CN" altLang="en-US" b="1" smtClean="0"/>
              <a:t>的</a:t>
            </a:r>
            <a:r>
              <a:rPr lang="zh-CN" altLang="en-US" b="1" smtClean="0">
                <a:solidFill>
                  <a:srgbClr val="CC0000"/>
                </a:solidFill>
                <a:latin typeface="黑体" pitchFamily="49" charset="-122"/>
              </a:rPr>
              <a:t>省力杠杆。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CC0000"/>
                </a:solidFill>
                <a:latin typeface="黑体" pitchFamily="49" charset="-122"/>
              </a:rPr>
              <a:t>   </a:t>
            </a:r>
            <a:r>
              <a:rPr lang="zh-CN" altLang="en-US" b="1" smtClean="0">
                <a:ea typeface="黑体" pitchFamily="49" charset="-122"/>
              </a:rPr>
              <a:t>使用动滑轮可以</a:t>
            </a:r>
            <a:r>
              <a:rPr lang="zh-CN" altLang="en-US" b="1" smtClean="0">
                <a:solidFill>
                  <a:schemeClr val="tx2"/>
                </a:solidFill>
                <a:ea typeface="黑体" pitchFamily="49" charset="-122"/>
              </a:rPr>
              <a:t>省力</a:t>
            </a:r>
            <a:r>
              <a:rPr lang="zh-CN" altLang="en-US" b="1" smtClean="0">
                <a:ea typeface="黑体" pitchFamily="49" charset="-122"/>
              </a:rPr>
              <a:t>，但不能改变施力的方向，且</a:t>
            </a:r>
            <a:r>
              <a:rPr lang="zh-CN" altLang="en-US" b="1" smtClean="0">
                <a:solidFill>
                  <a:schemeClr val="tx2"/>
                </a:solidFill>
                <a:ea typeface="黑体" pitchFamily="49" charset="-122"/>
              </a:rPr>
              <a:t>费距离</a:t>
            </a:r>
            <a:r>
              <a:rPr lang="zh-CN" altLang="en-US" b="1" smtClean="0">
                <a:ea typeface="黑体" pitchFamily="49" charset="-122"/>
              </a:rPr>
              <a:t>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4400" smtClean="0">
              <a:solidFill>
                <a:srgbClr val="CC0000"/>
              </a:solidFill>
              <a:latin typeface="黑体" pitchFamily="49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4400" smtClean="0">
              <a:solidFill>
                <a:srgbClr val="CC0000"/>
              </a:solidFill>
              <a:latin typeface="黑体" pitchFamily="49" charset="-122"/>
            </a:endParaRPr>
          </a:p>
        </p:txBody>
      </p:sp>
      <p:pic>
        <p:nvPicPr>
          <p:cNvPr id="25603" name="图片 25602" descr="动滑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6250"/>
            <a:ext cx="24955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25603" descr="未命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r="52652" b="29611"/>
          <a:stretch>
            <a:fillRect/>
          </a:stretch>
        </p:blipFill>
        <p:spPr bwMode="auto">
          <a:xfrm>
            <a:off x="5508625" y="549275"/>
            <a:ext cx="27781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椭圆 25604"/>
          <p:cNvSpPr>
            <a:spLocks noChangeArrowheads="1"/>
          </p:cNvSpPr>
          <p:nvPr/>
        </p:nvSpPr>
        <p:spPr bwMode="auto">
          <a:xfrm>
            <a:off x="6096000" y="3224213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箭头 418"/>
          <p:cNvSpPr>
            <a:spLocks noChangeShapeType="1"/>
          </p:cNvSpPr>
          <p:nvPr/>
        </p:nvSpPr>
        <p:spPr bwMode="auto">
          <a:xfrm flipV="1">
            <a:off x="7934325" y="1982788"/>
            <a:ext cx="1588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7" name="箭头 423"/>
          <p:cNvSpPr>
            <a:spLocks noChangeShapeType="1"/>
          </p:cNvSpPr>
          <p:nvPr/>
        </p:nvSpPr>
        <p:spPr bwMode="auto">
          <a:xfrm>
            <a:off x="7070725" y="3286125"/>
            <a:ext cx="1588" cy="2879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8" name="文本框 25607"/>
          <p:cNvSpPr txBox="1">
            <a:spLocks noChangeArrowheads="1"/>
          </p:cNvSpPr>
          <p:nvPr/>
        </p:nvSpPr>
        <p:spPr bwMode="auto">
          <a:xfrm>
            <a:off x="7956550" y="1628775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25609" name="文本框 25608"/>
          <p:cNvSpPr txBox="1">
            <a:spLocks noChangeArrowheads="1"/>
          </p:cNvSpPr>
          <p:nvPr/>
        </p:nvSpPr>
        <p:spPr bwMode="auto">
          <a:xfrm>
            <a:off x="6705600" y="5949950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25610" name="文本框 25609"/>
          <p:cNvSpPr txBox="1">
            <a:spLocks noChangeArrowheads="1"/>
          </p:cNvSpPr>
          <p:nvPr/>
        </p:nvSpPr>
        <p:spPr bwMode="auto">
          <a:xfrm>
            <a:off x="5645150" y="3054350"/>
            <a:ext cx="368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25611" name="直接连接符 25610"/>
          <p:cNvSpPr>
            <a:spLocks noChangeShapeType="1"/>
          </p:cNvSpPr>
          <p:nvPr/>
        </p:nvSpPr>
        <p:spPr bwMode="auto">
          <a:xfrm>
            <a:off x="6156325" y="3286125"/>
            <a:ext cx="1800225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2" name="左大括号 25611"/>
          <p:cNvSpPr>
            <a:spLocks/>
          </p:cNvSpPr>
          <p:nvPr/>
        </p:nvSpPr>
        <p:spPr bwMode="auto">
          <a:xfrm rot="5460000">
            <a:off x="6910388" y="2265363"/>
            <a:ext cx="288925" cy="1730375"/>
          </a:xfrm>
          <a:prstGeom prst="leftBrace">
            <a:avLst>
              <a:gd name="adj1" fmla="val 49853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3" name="文本框 25612"/>
          <p:cNvSpPr txBox="1">
            <a:spLocks noChangeArrowheads="1"/>
          </p:cNvSpPr>
          <p:nvPr/>
        </p:nvSpPr>
        <p:spPr bwMode="auto">
          <a:xfrm>
            <a:off x="6875463" y="2671763"/>
            <a:ext cx="5762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CC66"/>
                </a:solidFill>
              </a:rPr>
              <a:t>L</a:t>
            </a:r>
            <a:r>
              <a:rPr lang="zh-CN" altLang="en-US" sz="2000" b="1" baseline="-25000">
                <a:solidFill>
                  <a:srgbClr val="00CC66"/>
                </a:solidFill>
              </a:rPr>
              <a:t>1</a:t>
            </a:r>
          </a:p>
        </p:txBody>
      </p:sp>
      <p:sp>
        <p:nvSpPr>
          <p:cNvPr id="25614" name="直接连接符 25613"/>
          <p:cNvSpPr>
            <a:spLocks noChangeShapeType="1"/>
          </p:cNvSpPr>
          <p:nvPr/>
        </p:nvSpPr>
        <p:spPr bwMode="auto">
          <a:xfrm>
            <a:off x="6156325" y="3286125"/>
            <a:ext cx="936625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5" name="左大括号 25614"/>
          <p:cNvSpPr>
            <a:spLocks/>
          </p:cNvSpPr>
          <p:nvPr/>
        </p:nvSpPr>
        <p:spPr bwMode="auto">
          <a:xfrm rot="-5460000">
            <a:off x="6527800" y="2965450"/>
            <a:ext cx="215900" cy="914400"/>
          </a:xfrm>
          <a:prstGeom prst="leftBrace">
            <a:avLst>
              <a:gd name="adj1" fmla="val 35255"/>
              <a:gd name="adj2" fmla="val 50000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6" name="文本框 25615"/>
          <p:cNvSpPr txBox="1">
            <a:spLocks noChangeArrowheads="1"/>
          </p:cNvSpPr>
          <p:nvPr/>
        </p:nvSpPr>
        <p:spPr bwMode="auto">
          <a:xfrm>
            <a:off x="6475413" y="3544888"/>
            <a:ext cx="6175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CC00FF"/>
                </a:solidFill>
              </a:rPr>
              <a:t>L</a:t>
            </a:r>
            <a:r>
              <a:rPr lang="zh-CN" altLang="en-US" sz="2000" b="1" baseline="-25000">
                <a:solidFill>
                  <a:srgbClr val="CC00FF"/>
                </a:solidFill>
              </a:rPr>
              <a:t>2</a:t>
            </a:r>
          </a:p>
        </p:txBody>
      </p:sp>
      <p:sp>
        <p:nvSpPr>
          <p:cNvPr id="25617" name="文本框 25616"/>
          <p:cNvSpPr txBox="1"/>
          <p:nvPr/>
        </p:nvSpPr>
        <p:spPr>
          <a:xfrm>
            <a:off x="107950" y="44450"/>
            <a:ext cx="4752975" cy="527050"/>
          </a:xfrm>
          <a:prstGeom prst="rect">
            <a:avLst/>
          </a:prstGeom>
          <a:solidFill>
            <a:srgbClr val="FCFC3A">
              <a:alpha val="17999"/>
            </a:srgbClr>
          </a:solidFill>
          <a:ln w="952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活动3：使用滑轮的理论分析</a:t>
            </a:r>
            <a:endParaRPr lang="zh-CN" altLang="en-US" sz="2800" b="1"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5618" name="文本框 25617"/>
          <p:cNvSpPr txBox="1">
            <a:spLocks noChangeArrowheads="1"/>
          </p:cNvSpPr>
          <p:nvPr/>
        </p:nvSpPr>
        <p:spPr bwMode="auto">
          <a:xfrm>
            <a:off x="7524750" y="3933825"/>
            <a:ext cx="14382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/>
              <a:t>因为L</a:t>
            </a:r>
            <a:r>
              <a:rPr lang="zh-CN" altLang="en-US" b="1" baseline="-25000"/>
              <a:t>1</a:t>
            </a:r>
            <a:r>
              <a:rPr lang="zh-CN" altLang="en-US" b="1"/>
              <a:t>=2L</a:t>
            </a:r>
            <a:r>
              <a:rPr lang="zh-CN" altLang="en-US" b="1" baseline="-25000"/>
              <a:t>2</a:t>
            </a:r>
          </a:p>
        </p:txBody>
      </p:sp>
      <p:sp>
        <p:nvSpPr>
          <p:cNvPr id="25619" name="文本框 25618"/>
          <p:cNvSpPr txBox="1">
            <a:spLocks noChangeArrowheads="1"/>
          </p:cNvSpPr>
          <p:nvPr/>
        </p:nvSpPr>
        <p:spPr bwMode="auto">
          <a:xfrm>
            <a:off x="7524750" y="4294188"/>
            <a:ext cx="14366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/>
              <a:t>所以F=G/2</a:t>
            </a:r>
            <a:endParaRPr lang="zh-CN" altLang="en-US" b="1" baseline="-25000"/>
          </a:p>
        </p:txBody>
      </p:sp>
    </p:spTree>
    <p:extLst>
      <p:ext uri="{BB962C8B-B14F-4D97-AF65-F5344CB8AC3E}">
        <p14:creationId xmlns:p14="http://schemas.microsoft.com/office/powerpoint/2010/main" val="18236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bldLvl="0"/>
      <p:bldP spid="25609" grpId="0" bldLvl="0"/>
      <p:bldP spid="25610" grpId="0" bldLvl="0"/>
      <p:bldP spid="25611" grpId="0" animBg="1"/>
      <p:bldP spid="25613" grpId="0" bldLvl="0"/>
      <p:bldP spid="25614" grpId="0" animBg="1"/>
      <p:bldP spid="25616" grpId="0" bldLvl="0"/>
      <p:bldP spid="25618" grpId="0" bldLvl="0"/>
      <p:bldP spid="25619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占位符 27649"/>
          <p:cNvSpPr>
            <a:spLocks noGrp="1" noChangeArrowheads="1"/>
          </p:cNvSpPr>
          <p:nvPr>
            <p:ph idx="4294967295"/>
          </p:nvPr>
        </p:nvSpPr>
        <p:spPr>
          <a:xfrm>
            <a:off x="323850" y="549275"/>
            <a:ext cx="8280400" cy="3733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i="1" smtClean="0">
                <a:solidFill>
                  <a:srgbClr val="CC0000"/>
                </a:solidFill>
              </a:rPr>
              <a:t>想办法</a:t>
            </a:r>
            <a:r>
              <a:rPr lang="zh-CN" altLang="en-US" smtClean="0">
                <a:solidFill>
                  <a:srgbClr val="006600"/>
                </a:solidFill>
              </a:rPr>
              <a:t>  如何把麻袋运上楼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mtClean="0">
              <a:ea typeface="方正硬笔楷书简体" pitchFamily="1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mtClean="0">
              <a:ea typeface="方正硬笔楷书简体" pitchFamily="1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1600" smtClean="0">
              <a:ea typeface="方正硬笔楷书简体" pitchFamily="1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1600" smtClean="0">
              <a:ea typeface="方正硬笔楷书简体" pitchFamily="1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方正硬笔楷书简体" pitchFamily="1" charset="-122"/>
              </a:rPr>
              <a:t>想一想： 楼梯不够宽，怎样把又重又宽的麻袋运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方正硬笔楷书简体" pitchFamily="1" charset="-122"/>
              </a:rPr>
              <a:t>             上楼？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方正硬笔楷书简体" pitchFamily="1" charset="-122"/>
              </a:rPr>
              <a:t>做一做： 你有哪些方法完成这个任务？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方正硬笔楷书简体" pitchFamily="1" charset="-122"/>
              </a:rPr>
              <a:t>             你能说明其中的道理吗？</a:t>
            </a:r>
            <a:r>
              <a:rPr lang="zh-CN" altLang="en-US" sz="2000" smtClean="0">
                <a:ea typeface="方正硬笔楷书简体" pitchFamily="1" charset="-122"/>
              </a:rPr>
              <a:t>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2000" smtClean="0">
              <a:ea typeface="方正硬笔楷书简体" pitchFamily="1" charset="-122"/>
            </a:endParaRPr>
          </a:p>
        </p:txBody>
      </p:sp>
      <p:sp>
        <p:nvSpPr>
          <p:cNvPr id="27651" name="矩形 27650"/>
          <p:cNvSpPr>
            <a:spLocks noChangeArrowheads="1"/>
          </p:cNvSpPr>
          <p:nvPr/>
        </p:nvSpPr>
        <p:spPr bwMode="auto">
          <a:xfrm>
            <a:off x="152400" y="47244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zh-CN" altLang="en-US" sz="3200">
              <a:latin typeface="Comic Sans MS" pitchFamily="66" charset="0"/>
              <a:ea typeface="方正硬笔楷书简体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54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29697"/>
          <p:cNvSpPr txBox="1">
            <a:spLocks noChangeArrowheads="1"/>
          </p:cNvSpPr>
          <p:nvPr/>
        </p:nvSpPr>
        <p:spPr bwMode="auto">
          <a:xfrm>
            <a:off x="323850" y="117475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itchFamily="2" charset="-122"/>
              </a:rPr>
              <a:t>　　定滑轮虽然能改变力的方向，使我们工作方便，但不能省力；　　</a:t>
            </a:r>
          </a:p>
        </p:txBody>
      </p:sp>
      <p:pic>
        <p:nvPicPr>
          <p:cNvPr id="29699" name="图片 29698" descr="滑轮组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19400"/>
            <a:ext cx="1790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矩形 29699"/>
          <p:cNvSpPr>
            <a:spLocks noChangeArrowheads="1"/>
          </p:cNvSpPr>
          <p:nvPr/>
        </p:nvSpPr>
        <p:spPr bwMode="auto">
          <a:xfrm>
            <a:off x="395288" y="2925763"/>
            <a:ext cx="62896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itchFamily="2" charset="-122"/>
              </a:rPr>
              <a:t>　　于是人们就把定滑轮和动滑轮组合起来使用，把它们各自的优点结合起来，这样就组成了滑轮组．</a:t>
            </a:r>
          </a:p>
        </p:txBody>
      </p:sp>
      <p:sp>
        <p:nvSpPr>
          <p:cNvPr id="38916" name="矩形 29700"/>
          <p:cNvSpPr>
            <a:spLocks noChangeArrowheads="1"/>
          </p:cNvSpPr>
          <p:nvPr/>
        </p:nvSpPr>
        <p:spPr bwMode="auto">
          <a:xfrm>
            <a:off x="323850" y="10541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itchFamily="2" charset="-122"/>
              </a:rPr>
              <a:t>　　而动滑轮虽然能省一半力，但不能改变力的方向，使用时经常感觉不便．</a:t>
            </a:r>
          </a:p>
        </p:txBody>
      </p:sp>
      <p:sp>
        <p:nvSpPr>
          <p:cNvPr id="29702" name="文本框 29701"/>
          <p:cNvSpPr txBox="1">
            <a:spLocks noChangeArrowheads="1"/>
          </p:cNvSpPr>
          <p:nvPr/>
        </p:nvSpPr>
        <p:spPr bwMode="auto">
          <a:xfrm>
            <a:off x="323850" y="2205038"/>
            <a:ext cx="81073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如果即要省力又要能改变拉力的方向，我们应该怎么办呢？</a:t>
            </a:r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/>
      <p:bldP spid="29702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30721"/>
          <p:cNvSpPr txBox="1">
            <a:spLocks noChangeArrowheads="1"/>
          </p:cNvSpPr>
          <p:nvPr/>
        </p:nvSpPr>
        <p:spPr bwMode="auto">
          <a:xfrm>
            <a:off x="107950" y="404813"/>
            <a:ext cx="900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latin typeface="Times New Roman" pitchFamily="18" charset="0"/>
              </a:rPr>
              <a:t>       把</a:t>
            </a:r>
            <a:r>
              <a:rPr lang="zh-CN" altLang="en-US" b="1">
                <a:solidFill>
                  <a:schemeClr val="hlink"/>
                </a:solidFill>
                <a:latin typeface="Times New Roman" pitchFamily="18" charset="0"/>
              </a:rPr>
              <a:t>一个定滑轮</a:t>
            </a:r>
            <a:r>
              <a:rPr lang="zh-CN" altLang="en-US" b="1">
                <a:solidFill>
                  <a:srgbClr val="000000"/>
                </a:solidFill>
                <a:latin typeface="Times New Roman" pitchFamily="18" charset="0"/>
              </a:rPr>
              <a:t>与</a:t>
            </a:r>
            <a:r>
              <a:rPr lang="zh-CN" altLang="en-US" b="1">
                <a:solidFill>
                  <a:schemeClr val="hlink"/>
                </a:solidFill>
                <a:latin typeface="Times New Roman" pitchFamily="18" charset="0"/>
              </a:rPr>
              <a:t>一个动滑轮</a:t>
            </a:r>
            <a:r>
              <a:rPr lang="zh-CN" altLang="en-US" b="1">
                <a:solidFill>
                  <a:srgbClr val="000000"/>
                </a:solidFill>
                <a:latin typeface="Times New Roman" pitchFamily="18" charset="0"/>
              </a:rPr>
              <a:t>组合成</a:t>
            </a:r>
            <a:r>
              <a:rPr lang="zh-CN" altLang="en-US" b="1">
                <a:solidFill>
                  <a:srgbClr val="FF00FF"/>
                </a:solidFill>
                <a:latin typeface="Times New Roman" pitchFamily="18" charset="0"/>
              </a:rPr>
              <a:t>滑轮组</a:t>
            </a:r>
            <a:r>
              <a:rPr lang="zh-CN" altLang="en-US" b="1">
                <a:solidFill>
                  <a:srgbClr val="000000"/>
                </a:solidFill>
                <a:latin typeface="Times New Roman" pitchFamily="18" charset="0"/>
              </a:rPr>
              <a:t>，讨论一下，你能设计出几种组合方式？                </a:t>
            </a:r>
          </a:p>
        </p:txBody>
      </p:sp>
      <p:sp>
        <p:nvSpPr>
          <p:cNvPr id="39938" name="矩形 30722"/>
          <p:cNvSpPr>
            <a:spLocks noChangeArrowheads="1"/>
          </p:cNvSpPr>
          <p:nvPr/>
        </p:nvSpPr>
        <p:spPr bwMode="auto">
          <a:xfrm>
            <a:off x="90488" y="838200"/>
            <a:ext cx="8839200" cy="48006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文本框 30723"/>
          <p:cNvSpPr txBox="1">
            <a:spLocks noChangeArrowheads="1"/>
          </p:cNvSpPr>
          <p:nvPr/>
        </p:nvSpPr>
        <p:spPr bwMode="auto">
          <a:xfrm>
            <a:off x="107950" y="44386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0725" name="直接连接符 30724"/>
          <p:cNvSpPr>
            <a:spLocks noChangeShapeType="1"/>
          </p:cNvSpPr>
          <p:nvPr/>
        </p:nvSpPr>
        <p:spPr bwMode="auto">
          <a:xfrm>
            <a:off x="546100" y="1752600"/>
            <a:ext cx="0" cy="32766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6" name="直接连接符 30725"/>
          <p:cNvSpPr>
            <a:spLocks noChangeShapeType="1"/>
          </p:cNvSpPr>
          <p:nvPr/>
        </p:nvSpPr>
        <p:spPr bwMode="auto">
          <a:xfrm flipV="1">
            <a:off x="2374900" y="990600"/>
            <a:ext cx="0" cy="25146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直接连接符 30726"/>
          <p:cNvSpPr>
            <a:spLocks noChangeShapeType="1"/>
          </p:cNvSpPr>
          <p:nvPr/>
        </p:nvSpPr>
        <p:spPr bwMode="auto">
          <a:xfrm>
            <a:off x="1460500" y="1676400"/>
            <a:ext cx="0" cy="19050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3" name="直接连接符 30727"/>
          <p:cNvSpPr>
            <a:spLocks noChangeShapeType="1"/>
          </p:cNvSpPr>
          <p:nvPr/>
        </p:nvSpPr>
        <p:spPr bwMode="auto">
          <a:xfrm>
            <a:off x="2908300" y="838200"/>
            <a:ext cx="0" cy="4800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直接连接符 30728"/>
          <p:cNvSpPr>
            <a:spLocks noChangeShapeType="1"/>
          </p:cNvSpPr>
          <p:nvPr/>
        </p:nvSpPr>
        <p:spPr bwMode="auto">
          <a:xfrm flipH="1">
            <a:off x="3921125" y="2227263"/>
            <a:ext cx="482600" cy="1508125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文本框 30729"/>
          <p:cNvSpPr txBox="1">
            <a:spLocks noChangeArrowheads="1"/>
          </p:cNvSpPr>
          <p:nvPr/>
        </p:nvSpPr>
        <p:spPr bwMode="auto">
          <a:xfrm>
            <a:off x="2917825" y="4365625"/>
            <a:ext cx="479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itchFamily="18" charset="0"/>
              </a:rPr>
              <a:t>F</a:t>
            </a:r>
            <a:endParaRPr lang="en-US" altLang="zh-CN" sz="3200" b="1" baseline="-25000">
              <a:solidFill>
                <a:srgbClr val="FA1414"/>
              </a:solidFill>
              <a:latin typeface="Times New Roman" pitchFamily="18" charset="0"/>
            </a:endParaRPr>
          </a:p>
        </p:txBody>
      </p:sp>
      <p:sp>
        <p:nvSpPr>
          <p:cNvPr id="30731" name="直接连接符 30730"/>
          <p:cNvSpPr>
            <a:spLocks noChangeShapeType="1"/>
          </p:cNvSpPr>
          <p:nvPr/>
        </p:nvSpPr>
        <p:spPr bwMode="auto">
          <a:xfrm rot="580735">
            <a:off x="3711575" y="1431925"/>
            <a:ext cx="3175" cy="2947988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2" name="直接连接符 30731"/>
          <p:cNvSpPr>
            <a:spLocks noChangeShapeType="1"/>
          </p:cNvSpPr>
          <p:nvPr/>
        </p:nvSpPr>
        <p:spPr bwMode="auto">
          <a:xfrm flipV="1">
            <a:off x="4727575" y="1663700"/>
            <a:ext cx="0" cy="2262188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8" name="直接连接符 30732"/>
          <p:cNvSpPr>
            <a:spLocks noChangeShapeType="1"/>
          </p:cNvSpPr>
          <p:nvPr/>
        </p:nvSpPr>
        <p:spPr bwMode="auto">
          <a:xfrm>
            <a:off x="6032500" y="838200"/>
            <a:ext cx="0" cy="4800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直接连接符 30733"/>
          <p:cNvSpPr>
            <a:spLocks noChangeShapeType="1"/>
          </p:cNvSpPr>
          <p:nvPr/>
        </p:nvSpPr>
        <p:spPr bwMode="auto">
          <a:xfrm>
            <a:off x="6699250" y="1654175"/>
            <a:ext cx="130175" cy="2136775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直接连接符 30734"/>
          <p:cNvSpPr>
            <a:spLocks noChangeShapeType="1"/>
          </p:cNvSpPr>
          <p:nvPr/>
        </p:nvSpPr>
        <p:spPr bwMode="auto">
          <a:xfrm flipV="1">
            <a:off x="7216775" y="1589088"/>
            <a:ext cx="260350" cy="1425575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36" name="组合 30735"/>
          <p:cNvGrpSpPr>
            <a:grpSpLocks/>
          </p:cNvGrpSpPr>
          <p:nvPr/>
        </p:nvGrpSpPr>
        <p:grpSpPr bwMode="auto">
          <a:xfrm>
            <a:off x="546100" y="855663"/>
            <a:ext cx="7513638" cy="4552950"/>
            <a:chOff x="0" y="0"/>
            <a:chExt cx="11832" cy="7170"/>
          </a:xfrm>
        </p:grpSpPr>
        <p:sp>
          <p:nvSpPr>
            <p:cNvPr id="39952" name="直接连接符 30736"/>
            <p:cNvSpPr>
              <a:spLocks noChangeShapeType="1"/>
            </p:cNvSpPr>
            <p:nvPr/>
          </p:nvSpPr>
          <p:spPr bwMode="auto">
            <a:xfrm>
              <a:off x="2205" y="5252"/>
              <a:ext cx="0" cy="720"/>
            </a:xfrm>
            <a:prstGeom prst="line">
              <a:avLst/>
            </a:prstGeom>
            <a:noFill/>
            <a:ln w="57150">
              <a:solidFill>
                <a:srgbClr val="FA14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9953" name="组合 30737"/>
            <p:cNvGrpSpPr>
              <a:grpSpLocks/>
            </p:cNvGrpSpPr>
            <p:nvPr/>
          </p:nvGrpSpPr>
          <p:grpSpPr bwMode="auto">
            <a:xfrm>
              <a:off x="0" y="0"/>
              <a:ext cx="11832" cy="7170"/>
              <a:chOff x="0" y="0"/>
              <a:chExt cx="11832" cy="7170"/>
            </a:xfrm>
          </p:grpSpPr>
          <p:sp>
            <p:nvSpPr>
              <p:cNvPr id="39954" name="矩形 30738"/>
              <p:cNvSpPr>
                <a:spLocks noChangeArrowheads="1"/>
              </p:cNvSpPr>
              <p:nvPr/>
            </p:nvSpPr>
            <p:spPr bwMode="auto">
              <a:xfrm>
                <a:off x="1680" y="5877"/>
                <a:ext cx="1080" cy="960"/>
              </a:xfrm>
              <a:prstGeom prst="rect">
                <a:avLst/>
              </a:prstGeom>
              <a:gradFill rotWithShape="0">
                <a:gsLst>
                  <a:gs pos="0">
                    <a:srgbClr val="76653C"/>
                  </a:gs>
                  <a:gs pos="50000">
                    <a:srgbClr val="FEDB82"/>
                  </a:gs>
                  <a:gs pos="100000">
                    <a:srgbClr val="76653C"/>
                  </a:gs>
                </a:gsLst>
                <a:lin ang="5400000" scaled="1"/>
              </a:gradFill>
              <a:ln w="9525">
                <a:solidFill>
                  <a:srgbClr val="FA141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9955" name="组合 30739"/>
              <p:cNvGrpSpPr>
                <a:grpSpLocks/>
              </p:cNvGrpSpPr>
              <p:nvPr/>
            </p:nvGrpSpPr>
            <p:grpSpPr bwMode="auto">
              <a:xfrm>
                <a:off x="0" y="0"/>
                <a:ext cx="11833" cy="7171"/>
                <a:chOff x="0" y="0"/>
                <a:chExt cx="11833" cy="7171"/>
              </a:xfrm>
            </p:grpSpPr>
            <p:sp>
              <p:nvSpPr>
                <p:cNvPr id="39956" name="文本框 30740"/>
                <p:cNvSpPr txBox="1">
                  <a:spLocks noChangeArrowheads="1"/>
                </p:cNvSpPr>
                <p:nvPr/>
              </p:nvSpPr>
              <p:spPr bwMode="auto">
                <a:xfrm>
                  <a:off x="1800" y="5902"/>
                  <a:ext cx="840" cy="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3200" b="1">
                      <a:solidFill>
                        <a:srgbClr val="FA1414"/>
                      </a:solidFill>
                      <a:latin typeface="Times New Roman" pitchFamily="18" charset="0"/>
                    </a:rPr>
                    <a:t>G</a:t>
                  </a:r>
                  <a:endParaRPr lang="en-US" altLang="zh-CN" sz="3200" b="1" baseline="-25000">
                    <a:solidFill>
                      <a:srgbClr val="FA1414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39957" name="组合 30741"/>
                <p:cNvGrpSpPr>
                  <a:grpSpLocks/>
                </p:cNvGrpSpPr>
                <p:nvPr/>
              </p:nvGrpSpPr>
              <p:grpSpPr bwMode="auto">
                <a:xfrm rot="-10793697">
                  <a:off x="0" y="92"/>
                  <a:ext cx="3480" cy="240"/>
                  <a:chOff x="0" y="0"/>
                  <a:chExt cx="1338" cy="130"/>
                </a:xfrm>
              </p:grpSpPr>
              <p:sp>
                <p:nvSpPr>
                  <p:cNvPr id="39958" name="直接连接符 307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59" name="直接连接符 307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" y="8"/>
                    <a:ext cx="121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0" name="直接连接符 307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1" name="直接连接符 307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2" name="直接连接符 307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3" name="直接连接符 307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1" y="8"/>
                    <a:ext cx="121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4" name="直接连接符 307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5" name="直接连接符 307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2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6" name="直接连接符 307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2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7" name="直接连接符 307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2" y="8"/>
                    <a:ext cx="121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8" name="直接连接符 307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3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9" name="直接连接符 30753"/>
                  <p:cNvSpPr>
                    <a:spLocks noChangeShapeType="1"/>
                  </p:cNvSpPr>
                  <p:nvPr/>
                </p:nvSpPr>
                <p:spPr bwMode="auto">
                  <a:xfrm>
                    <a:off x="23" y="0"/>
                    <a:ext cx="131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970" name="组合 30754"/>
                <p:cNvGrpSpPr>
                  <a:grpSpLocks/>
                </p:cNvGrpSpPr>
                <p:nvPr/>
              </p:nvGrpSpPr>
              <p:grpSpPr bwMode="auto">
                <a:xfrm>
                  <a:off x="0" y="332"/>
                  <a:ext cx="1440" cy="2355"/>
                  <a:chOff x="0" y="0"/>
                  <a:chExt cx="576" cy="942"/>
                </a:xfrm>
              </p:grpSpPr>
              <p:sp>
                <p:nvSpPr>
                  <p:cNvPr id="39971" name="椭圆 3075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89"/>
                    <a:ext cx="576" cy="576"/>
                  </a:xfrm>
                  <a:prstGeom prst="ellips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2" name="直接连接符 307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6" y="0"/>
                    <a:ext cx="2" cy="864"/>
                  </a:xfrm>
                  <a:prstGeom prst="lin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3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768"/>
                    <a:ext cx="135" cy="17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4" name="椭圆 30758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432"/>
                    <a:ext cx="96" cy="96"/>
                  </a:xfrm>
                  <a:prstGeom prst="ellipse">
                    <a:avLst/>
                  </a:prstGeom>
                  <a:solidFill>
                    <a:srgbClr val="0407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975" name="组合 30759"/>
                <p:cNvGrpSpPr>
                  <a:grpSpLocks/>
                </p:cNvGrpSpPr>
                <p:nvPr/>
              </p:nvGrpSpPr>
              <p:grpSpPr bwMode="auto">
                <a:xfrm>
                  <a:off x="1435" y="2912"/>
                  <a:ext cx="1440" cy="2475"/>
                  <a:chOff x="0" y="0"/>
                  <a:chExt cx="576" cy="990"/>
                </a:xfrm>
              </p:grpSpPr>
              <p:sp>
                <p:nvSpPr>
                  <p:cNvPr id="39976" name="椭圆 3076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0"/>
                    <a:ext cx="576" cy="576"/>
                  </a:xfrm>
                  <a:prstGeom prst="ellips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7" name="直接连接符 30761"/>
                  <p:cNvSpPr>
                    <a:spLocks noChangeShapeType="1"/>
                  </p:cNvSpPr>
                  <p:nvPr/>
                </p:nvSpPr>
                <p:spPr bwMode="auto">
                  <a:xfrm>
                    <a:off x="278" y="174"/>
                    <a:ext cx="0" cy="720"/>
                  </a:xfrm>
                  <a:prstGeom prst="lin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8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816"/>
                    <a:ext cx="135" cy="17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9" name="未知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92" y="0"/>
                    <a:ext cx="135" cy="17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0" name="椭圆 30764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480"/>
                    <a:ext cx="96" cy="96"/>
                  </a:xfrm>
                  <a:prstGeom prst="ellipse">
                    <a:avLst/>
                  </a:prstGeom>
                  <a:solidFill>
                    <a:srgbClr val="0407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981" name="组合 30765"/>
                <p:cNvGrpSpPr>
                  <a:grpSpLocks/>
                </p:cNvGrpSpPr>
                <p:nvPr/>
              </p:nvGrpSpPr>
              <p:grpSpPr bwMode="auto">
                <a:xfrm rot="-10793697">
                  <a:off x="4668" y="0"/>
                  <a:ext cx="3132" cy="215"/>
                  <a:chOff x="0" y="0"/>
                  <a:chExt cx="1338" cy="130"/>
                </a:xfrm>
              </p:grpSpPr>
              <p:sp>
                <p:nvSpPr>
                  <p:cNvPr id="39982" name="直接连接符 307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3" name="直接连接符 307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" y="8"/>
                    <a:ext cx="121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4" name="直接连接符 307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5" name="直接连接符 307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6" name="直接连接符 307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7" name="直接连接符 307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1" y="8"/>
                    <a:ext cx="121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8" name="直接连接符 307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9" name="直接连接符 307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2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0" name="直接连接符 307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2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1" name="直接连接符 307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2" y="8"/>
                    <a:ext cx="121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2" name="直接连接符 307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3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3" name="直接连接符 30777"/>
                  <p:cNvSpPr>
                    <a:spLocks noChangeShapeType="1"/>
                  </p:cNvSpPr>
                  <p:nvPr/>
                </p:nvSpPr>
                <p:spPr bwMode="auto">
                  <a:xfrm>
                    <a:off x="23" y="0"/>
                    <a:ext cx="131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994" name="组合 30778"/>
                <p:cNvGrpSpPr>
                  <a:grpSpLocks/>
                </p:cNvGrpSpPr>
                <p:nvPr/>
              </p:nvGrpSpPr>
              <p:grpSpPr bwMode="auto">
                <a:xfrm>
                  <a:off x="5315" y="215"/>
                  <a:ext cx="1298" cy="2120"/>
                  <a:chOff x="0" y="0"/>
                  <a:chExt cx="576" cy="942"/>
                </a:xfrm>
              </p:grpSpPr>
              <p:sp>
                <p:nvSpPr>
                  <p:cNvPr id="39995" name="椭圆 3077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89"/>
                    <a:ext cx="576" cy="576"/>
                  </a:xfrm>
                  <a:prstGeom prst="ellips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6" name="直接连接符 307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6" y="0"/>
                    <a:ext cx="2" cy="864"/>
                  </a:xfrm>
                  <a:prstGeom prst="lin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7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768"/>
                    <a:ext cx="135" cy="17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8" name="椭圆 30782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432"/>
                    <a:ext cx="96" cy="96"/>
                  </a:xfrm>
                  <a:prstGeom prst="ellipse">
                    <a:avLst/>
                  </a:prstGeom>
                  <a:solidFill>
                    <a:srgbClr val="0407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999" name="组合 30783"/>
                <p:cNvGrpSpPr>
                  <a:grpSpLocks/>
                </p:cNvGrpSpPr>
                <p:nvPr/>
              </p:nvGrpSpPr>
              <p:grpSpPr bwMode="auto">
                <a:xfrm>
                  <a:off x="5290" y="3495"/>
                  <a:ext cx="1295" cy="2227"/>
                  <a:chOff x="0" y="0"/>
                  <a:chExt cx="576" cy="990"/>
                </a:xfrm>
              </p:grpSpPr>
              <p:sp>
                <p:nvSpPr>
                  <p:cNvPr id="40000" name="椭圆 3078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0"/>
                    <a:ext cx="576" cy="576"/>
                  </a:xfrm>
                  <a:prstGeom prst="ellips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1" name="直接连接符 30785"/>
                  <p:cNvSpPr>
                    <a:spLocks noChangeShapeType="1"/>
                  </p:cNvSpPr>
                  <p:nvPr/>
                </p:nvSpPr>
                <p:spPr bwMode="auto">
                  <a:xfrm>
                    <a:off x="278" y="174"/>
                    <a:ext cx="0" cy="720"/>
                  </a:xfrm>
                  <a:prstGeom prst="lin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2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816"/>
                    <a:ext cx="135" cy="17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3" name="未知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92" y="0"/>
                    <a:ext cx="135" cy="17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4" name="椭圆 30788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480"/>
                    <a:ext cx="96" cy="96"/>
                  </a:xfrm>
                  <a:prstGeom prst="ellipse">
                    <a:avLst/>
                  </a:prstGeom>
                  <a:solidFill>
                    <a:srgbClr val="0407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005" name="组合 30789"/>
                <p:cNvGrpSpPr>
                  <a:grpSpLocks/>
                </p:cNvGrpSpPr>
                <p:nvPr/>
              </p:nvGrpSpPr>
              <p:grpSpPr bwMode="auto">
                <a:xfrm>
                  <a:off x="5533" y="5615"/>
                  <a:ext cx="972" cy="1557"/>
                  <a:chOff x="0" y="0"/>
                  <a:chExt cx="432" cy="693"/>
                </a:xfrm>
              </p:grpSpPr>
              <p:grpSp>
                <p:nvGrpSpPr>
                  <p:cNvPr id="40006" name="组合 30790"/>
                  <p:cNvGrpSpPr>
                    <a:grpSpLocks/>
                  </p:cNvGrpSpPr>
                  <p:nvPr/>
                </p:nvGrpSpPr>
                <p:grpSpPr bwMode="auto">
                  <a:xfrm>
                    <a:off x="0" y="287"/>
                    <a:ext cx="432" cy="406"/>
                    <a:chOff x="0" y="0"/>
                    <a:chExt cx="432" cy="406"/>
                  </a:xfrm>
                </p:grpSpPr>
                <p:sp>
                  <p:nvSpPr>
                    <p:cNvPr id="40007" name="矩形 30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"/>
                      <a:ext cx="432" cy="38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76653C"/>
                        </a:gs>
                        <a:gs pos="50000">
                          <a:srgbClr val="FEDB82"/>
                        </a:gs>
                        <a:gs pos="100000">
                          <a:srgbClr val="76653C"/>
                        </a:gs>
                      </a:gsLst>
                      <a:lin ang="5400000" scaled="1"/>
                    </a:gradFill>
                    <a:ln w="9525">
                      <a:solidFill>
                        <a:srgbClr val="FA141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008" name="文本框 307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" y="0"/>
                      <a:ext cx="336" cy="4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zh-CN" sz="3200" b="1">
                          <a:solidFill>
                            <a:srgbClr val="FA1414"/>
                          </a:solidFill>
                          <a:latin typeface="Times New Roman" pitchFamily="18" charset="0"/>
                        </a:rPr>
                        <a:t>G</a:t>
                      </a:r>
                      <a:endParaRPr lang="en-US" altLang="zh-CN" sz="3200" b="1" baseline="-25000">
                        <a:solidFill>
                          <a:srgbClr val="FA1414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0009" name="直接连接符 30793"/>
                  <p:cNvSpPr>
                    <a:spLocks noChangeShapeType="1"/>
                  </p:cNvSpPr>
                  <p:nvPr/>
                </p:nvSpPr>
                <p:spPr bwMode="auto">
                  <a:xfrm>
                    <a:off x="208" y="0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rgbClr val="FA1414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010" name="组合 30794"/>
                <p:cNvGrpSpPr>
                  <a:grpSpLocks/>
                </p:cNvGrpSpPr>
                <p:nvPr/>
              </p:nvGrpSpPr>
              <p:grpSpPr bwMode="auto">
                <a:xfrm rot="-10793697">
                  <a:off x="8873" y="32"/>
                  <a:ext cx="2960" cy="205"/>
                  <a:chOff x="0" y="0"/>
                  <a:chExt cx="1338" cy="130"/>
                </a:xfrm>
              </p:grpSpPr>
              <p:sp>
                <p:nvSpPr>
                  <p:cNvPr id="40011" name="直接连接符 307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2" name="直接连接符 307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" y="8"/>
                    <a:ext cx="121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3" name="直接连接符 307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4" name="直接连接符 307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5" name="直接连接符 307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6" name="直接连接符 308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1" y="8"/>
                    <a:ext cx="121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7" name="直接连接符 308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8" name="直接连接符 308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2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9" name="直接连接符 308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2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0" name="直接连接符 308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2" y="8"/>
                    <a:ext cx="121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1" name="直接连接符 308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3" y="8"/>
                    <a:ext cx="120" cy="12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2" name="直接连接符 30806"/>
                  <p:cNvSpPr>
                    <a:spLocks noChangeShapeType="1"/>
                  </p:cNvSpPr>
                  <p:nvPr/>
                </p:nvSpPr>
                <p:spPr bwMode="auto">
                  <a:xfrm>
                    <a:off x="23" y="0"/>
                    <a:ext cx="131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023" name="组合 30807"/>
                <p:cNvGrpSpPr>
                  <a:grpSpLocks/>
                </p:cNvGrpSpPr>
                <p:nvPr/>
              </p:nvGrpSpPr>
              <p:grpSpPr bwMode="auto">
                <a:xfrm>
                  <a:off x="9668" y="237"/>
                  <a:ext cx="1225" cy="2003"/>
                  <a:chOff x="0" y="0"/>
                  <a:chExt cx="576" cy="942"/>
                </a:xfrm>
              </p:grpSpPr>
              <p:sp>
                <p:nvSpPr>
                  <p:cNvPr id="40024" name="椭圆 3080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89"/>
                    <a:ext cx="576" cy="576"/>
                  </a:xfrm>
                  <a:prstGeom prst="ellips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5" name="直接连接符 3080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6" y="0"/>
                    <a:ext cx="2" cy="864"/>
                  </a:xfrm>
                  <a:prstGeom prst="lin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6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768"/>
                    <a:ext cx="135" cy="17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7" name="椭圆 30811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432"/>
                    <a:ext cx="96" cy="96"/>
                  </a:xfrm>
                  <a:prstGeom prst="ellipse">
                    <a:avLst/>
                  </a:prstGeom>
                  <a:solidFill>
                    <a:srgbClr val="0407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028" name="组合 30812"/>
                <p:cNvGrpSpPr>
                  <a:grpSpLocks/>
                </p:cNvGrpSpPr>
                <p:nvPr/>
              </p:nvGrpSpPr>
              <p:grpSpPr bwMode="auto">
                <a:xfrm>
                  <a:off x="9893" y="3275"/>
                  <a:ext cx="1225" cy="2105"/>
                  <a:chOff x="0" y="0"/>
                  <a:chExt cx="576" cy="990"/>
                </a:xfrm>
              </p:grpSpPr>
              <p:sp>
                <p:nvSpPr>
                  <p:cNvPr id="40029" name="椭圆 308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0"/>
                    <a:ext cx="576" cy="576"/>
                  </a:xfrm>
                  <a:prstGeom prst="ellips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0" name="直接连接符 30814"/>
                  <p:cNvSpPr>
                    <a:spLocks noChangeShapeType="1"/>
                  </p:cNvSpPr>
                  <p:nvPr/>
                </p:nvSpPr>
                <p:spPr bwMode="auto">
                  <a:xfrm>
                    <a:off x="278" y="174"/>
                    <a:ext cx="0" cy="720"/>
                  </a:xfrm>
                  <a:prstGeom prst="lin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1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816"/>
                    <a:ext cx="135" cy="17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2" name="未知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92" y="0"/>
                    <a:ext cx="135" cy="17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3" name="椭圆 30817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480"/>
                    <a:ext cx="96" cy="96"/>
                  </a:xfrm>
                  <a:prstGeom prst="ellipse">
                    <a:avLst/>
                  </a:prstGeom>
                  <a:solidFill>
                    <a:srgbClr val="0407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034" name="组合 30818"/>
                <p:cNvGrpSpPr>
                  <a:grpSpLocks/>
                </p:cNvGrpSpPr>
                <p:nvPr/>
              </p:nvGrpSpPr>
              <p:grpSpPr bwMode="auto">
                <a:xfrm>
                  <a:off x="10098" y="5337"/>
                  <a:ext cx="917" cy="1525"/>
                  <a:chOff x="0" y="0"/>
                  <a:chExt cx="432" cy="718"/>
                </a:xfrm>
              </p:grpSpPr>
              <p:grpSp>
                <p:nvGrpSpPr>
                  <p:cNvPr id="40035" name="组合 30819"/>
                  <p:cNvGrpSpPr>
                    <a:grpSpLocks/>
                  </p:cNvGrpSpPr>
                  <p:nvPr/>
                </p:nvGrpSpPr>
                <p:grpSpPr bwMode="auto">
                  <a:xfrm>
                    <a:off x="0" y="288"/>
                    <a:ext cx="432" cy="430"/>
                    <a:chOff x="0" y="0"/>
                    <a:chExt cx="432" cy="430"/>
                  </a:xfrm>
                </p:grpSpPr>
                <p:sp>
                  <p:nvSpPr>
                    <p:cNvPr id="40036" name="矩形 308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32" cy="38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76653C"/>
                        </a:gs>
                        <a:gs pos="50000">
                          <a:srgbClr val="FEDB82"/>
                        </a:gs>
                        <a:gs pos="100000">
                          <a:srgbClr val="76653C"/>
                        </a:gs>
                      </a:gsLst>
                      <a:lin ang="5400000" scaled="1"/>
                    </a:gradFill>
                    <a:ln w="9525">
                      <a:solidFill>
                        <a:srgbClr val="FA141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037" name="文本框 308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" y="0"/>
                      <a:ext cx="336" cy="4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zh-CN" sz="3200" b="1">
                          <a:solidFill>
                            <a:srgbClr val="FA1414"/>
                          </a:solidFill>
                          <a:latin typeface="Times New Roman" pitchFamily="18" charset="0"/>
                        </a:rPr>
                        <a:t>G</a:t>
                      </a:r>
                      <a:endParaRPr lang="en-US" altLang="zh-CN" sz="3200" b="1" baseline="-25000">
                        <a:solidFill>
                          <a:srgbClr val="FA1414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0038" name="直接连接符 30822"/>
                  <p:cNvSpPr>
                    <a:spLocks noChangeShapeType="1"/>
                  </p:cNvSpPr>
                  <p:nvPr/>
                </p:nvSpPr>
                <p:spPr bwMode="auto">
                  <a:xfrm>
                    <a:off x="208" y="0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rgbClr val="FA1414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30824" name="直接连接符 30823"/>
          <p:cNvSpPr>
            <a:spLocks noChangeShapeType="1"/>
          </p:cNvSpPr>
          <p:nvPr/>
        </p:nvSpPr>
        <p:spPr bwMode="auto">
          <a:xfrm flipV="1">
            <a:off x="7597775" y="1917700"/>
            <a:ext cx="215900" cy="1654175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5" name="文本框 30824"/>
          <p:cNvSpPr txBox="1">
            <a:spLocks noChangeArrowheads="1"/>
          </p:cNvSpPr>
          <p:nvPr/>
        </p:nvSpPr>
        <p:spPr bwMode="auto">
          <a:xfrm>
            <a:off x="7526338" y="1485900"/>
            <a:ext cx="454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0826" name="文本框 30825"/>
          <p:cNvSpPr txBox="1">
            <a:spLocks noChangeArrowheads="1"/>
          </p:cNvSpPr>
          <p:nvPr/>
        </p:nvSpPr>
        <p:spPr bwMode="auto">
          <a:xfrm>
            <a:off x="427038" y="572135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3002C4"/>
                </a:solidFill>
                <a:latin typeface="Times New Roman" pitchFamily="18" charset="0"/>
              </a:rPr>
              <a:t>2</a:t>
            </a:r>
            <a:r>
              <a:rPr lang="zh-CN" altLang="en-US" sz="3200" b="1">
                <a:solidFill>
                  <a:srgbClr val="3002C4"/>
                </a:solidFill>
                <a:latin typeface="Times New Roman" pitchFamily="18" charset="0"/>
              </a:rPr>
              <a:t>段绳子承担</a:t>
            </a:r>
            <a:r>
              <a:rPr lang="en-US" altLang="zh-CN" sz="3200" b="1">
                <a:solidFill>
                  <a:srgbClr val="FA1414"/>
                </a:solidFill>
                <a:latin typeface="Times New Roman" pitchFamily="18" charset="0"/>
              </a:rPr>
              <a:t>F=(1/2)G</a:t>
            </a:r>
          </a:p>
        </p:txBody>
      </p:sp>
      <p:sp>
        <p:nvSpPr>
          <p:cNvPr id="30827" name="文本框 30826"/>
          <p:cNvSpPr txBox="1">
            <a:spLocks noChangeArrowheads="1"/>
          </p:cNvSpPr>
          <p:nvPr/>
        </p:nvSpPr>
        <p:spPr bwMode="auto">
          <a:xfrm>
            <a:off x="3475038" y="5724525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3002C4"/>
                </a:solidFill>
                <a:latin typeface="Times New Roman" pitchFamily="18" charset="0"/>
              </a:rPr>
              <a:t>2</a:t>
            </a:r>
            <a:r>
              <a:rPr lang="zh-CN" altLang="en-US" sz="3200" b="1">
                <a:solidFill>
                  <a:srgbClr val="3002C4"/>
                </a:solidFill>
                <a:latin typeface="Times New Roman" pitchFamily="18" charset="0"/>
              </a:rPr>
              <a:t>段绳子承担</a:t>
            </a:r>
            <a:r>
              <a:rPr lang="en-US" altLang="zh-CN" sz="3200" b="1">
                <a:solidFill>
                  <a:srgbClr val="FA1414"/>
                </a:solidFill>
                <a:latin typeface="Times New Roman" pitchFamily="18" charset="0"/>
              </a:rPr>
              <a:t>F=(1/2)G</a:t>
            </a:r>
          </a:p>
        </p:txBody>
      </p:sp>
      <p:sp>
        <p:nvSpPr>
          <p:cNvPr id="30828" name="文本框 30827"/>
          <p:cNvSpPr txBox="1">
            <a:spLocks noChangeArrowheads="1"/>
          </p:cNvSpPr>
          <p:nvPr/>
        </p:nvSpPr>
        <p:spPr bwMode="auto">
          <a:xfrm>
            <a:off x="6300788" y="573405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3002C4"/>
                </a:solidFill>
                <a:latin typeface="Times New Roman" pitchFamily="18" charset="0"/>
              </a:rPr>
              <a:t>3</a:t>
            </a:r>
            <a:r>
              <a:rPr lang="zh-CN" altLang="en-US" sz="3200" b="1">
                <a:solidFill>
                  <a:srgbClr val="3002C4"/>
                </a:solidFill>
                <a:latin typeface="Times New Roman" pitchFamily="18" charset="0"/>
              </a:rPr>
              <a:t>段绳子承担</a:t>
            </a:r>
            <a:r>
              <a:rPr lang="en-US" altLang="zh-CN" sz="3200" b="1">
                <a:solidFill>
                  <a:srgbClr val="FA1414"/>
                </a:solidFill>
                <a:latin typeface="Times New Roman" pitchFamily="18" charset="0"/>
              </a:rPr>
              <a:t>F=(1/3)G</a:t>
            </a:r>
          </a:p>
        </p:txBody>
      </p:sp>
      <p:graphicFrame>
        <p:nvGraphicFramePr>
          <p:cNvPr id="30829" name="对象 30828"/>
          <p:cNvGraphicFramePr>
            <a:graphicFrameLocks noChangeAspect="1"/>
          </p:cNvGraphicFramePr>
          <p:nvPr/>
        </p:nvGraphicFramePr>
        <p:xfrm>
          <a:off x="539750" y="4294188"/>
          <a:ext cx="10636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546405" imgH="406560" progId="Equation.3">
                  <p:embed/>
                </p:oleObj>
              </mc:Choice>
              <mc:Fallback>
                <p:oleObj r:id="rId4" imgW="546405" imgH="40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94188"/>
                        <a:ext cx="10636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0" name="对象 30829"/>
          <p:cNvGraphicFramePr>
            <a:graphicFrameLocks noChangeAspect="1"/>
          </p:cNvGraphicFramePr>
          <p:nvPr/>
        </p:nvGraphicFramePr>
        <p:xfrm>
          <a:off x="3276600" y="4221163"/>
          <a:ext cx="10636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6" imgW="546405" imgH="406560" progId="Equation.3">
                  <p:embed/>
                </p:oleObj>
              </mc:Choice>
              <mc:Fallback>
                <p:oleObj r:id="rId6" imgW="546405" imgH="40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21163"/>
                        <a:ext cx="10636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1" name="对象 30830"/>
          <p:cNvGraphicFramePr>
            <a:graphicFrameLocks noChangeAspect="1"/>
          </p:cNvGraphicFramePr>
          <p:nvPr/>
        </p:nvGraphicFramePr>
        <p:xfrm>
          <a:off x="7813675" y="1341438"/>
          <a:ext cx="10636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7" imgW="546405" imgH="406560" progId="Equation.3">
                  <p:embed/>
                </p:oleObj>
              </mc:Choice>
              <mc:Fallback>
                <p:oleObj r:id="rId7" imgW="546405" imgH="40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1341438"/>
                        <a:ext cx="10636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2" name="文本框 30831"/>
          <p:cNvSpPr txBox="1">
            <a:spLocks noChangeArrowheads="1"/>
          </p:cNvSpPr>
          <p:nvPr/>
        </p:nvSpPr>
        <p:spPr bwMode="auto">
          <a:xfrm>
            <a:off x="5219700" y="117475"/>
            <a:ext cx="3097213" cy="5810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假设G=1N，F=?</a:t>
            </a:r>
          </a:p>
        </p:txBody>
      </p:sp>
      <p:sp>
        <p:nvSpPr>
          <p:cNvPr id="30833" name="文本框 30832"/>
          <p:cNvSpPr txBox="1"/>
          <p:nvPr/>
        </p:nvSpPr>
        <p:spPr>
          <a:xfrm>
            <a:off x="107950" y="44450"/>
            <a:ext cx="4752975" cy="406400"/>
          </a:xfrm>
          <a:prstGeom prst="rect">
            <a:avLst/>
          </a:prstGeom>
          <a:solidFill>
            <a:srgbClr val="FCFC3A">
              <a:alpha val="17999"/>
            </a:srgbClr>
          </a:solidFill>
          <a:ln w="952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000" b="1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</a:rPr>
              <a:t>活动4：使用滑轮组时拉力与物重的关系</a:t>
            </a:r>
            <a:endParaRPr lang="zh-CN" altLang="en-US" sz="2000" b="1"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graphicFrame>
        <p:nvGraphicFramePr>
          <p:cNvPr id="30834" name="对象 30833"/>
          <p:cNvGraphicFramePr>
            <a:graphicFrameLocks noChangeAspect="1"/>
          </p:cNvGraphicFramePr>
          <p:nvPr/>
        </p:nvGraphicFramePr>
        <p:xfrm>
          <a:off x="2965450" y="3270250"/>
          <a:ext cx="302577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9" imgW="546405" imgH="406560" progId="Equation.3">
                  <p:embed/>
                </p:oleObj>
              </mc:Choice>
              <mc:Fallback>
                <p:oleObj r:id="rId9" imgW="546405" imgH="40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270250"/>
                        <a:ext cx="3025775" cy="22510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537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30725" grpId="0" animBg="1"/>
      <p:bldP spid="30726" grpId="0" animBg="1"/>
      <p:bldP spid="30727" grpId="0" animBg="1"/>
      <p:bldP spid="30729" grpId="0" animBg="1"/>
      <p:bldP spid="30730" grpId="0" build="p"/>
      <p:bldP spid="30731" grpId="0" animBg="1"/>
      <p:bldP spid="30732" grpId="0" animBg="1"/>
      <p:bldP spid="30734" grpId="0" animBg="1"/>
      <p:bldP spid="30735" grpId="0" animBg="1"/>
      <p:bldP spid="30824" grpId="0" animBg="1"/>
      <p:bldP spid="30825" grpId="0"/>
      <p:bldP spid="30826" grpId="0" bldLvl="0"/>
      <p:bldP spid="30827" grpId="0" bldLvl="0"/>
      <p:bldP spid="30828" grpId="0" bldLvl="0"/>
      <p:bldP spid="3083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32769"/>
          <p:cNvSpPr>
            <a:spLocks noChangeArrowheads="1"/>
          </p:cNvSpPr>
          <p:nvPr/>
        </p:nvSpPr>
        <p:spPr bwMode="auto">
          <a:xfrm>
            <a:off x="0" y="909638"/>
            <a:ext cx="92678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　　使用滑轮组的时候，</a:t>
            </a:r>
            <a:r>
              <a:rPr lang="zh-CN" altLang="en-US" sz="2400" b="1" u="sng">
                <a:solidFill>
                  <a:schemeClr val="accent2"/>
                </a:solidFill>
                <a:latin typeface="宋体" pitchFamily="2" charset="-122"/>
              </a:rPr>
              <a:t>重物和动滑轮的总重</a:t>
            </a:r>
            <a:r>
              <a:rPr lang="zh-CN" altLang="en-US" sz="2400" b="1">
                <a:latin typeface="宋体" pitchFamily="2" charset="-122"/>
              </a:rPr>
              <a:t>由几段绳子承担，</a:t>
            </a:r>
            <a:r>
              <a:rPr lang="zh-CN" altLang="en-US" sz="2400" b="1" u="sng">
                <a:solidFill>
                  <a:schemeClr val="accent2"/>
                </a:solidFill>
                <a:latin typeface="宋体" pitchFamily="2" charset="-122"/>
              </a:rPr>
              <a:t>提起重物所用的动力</a:t>
            </a:r>
            <a:r>
              <a:rPr lang="zh-CN" altLang="en-US" sz="2400" b="1">
                <a:latin typeface="宋体" pitchFamily="2" charset="-122"/>
              </a:rPr>
              <a:t>就是总重的几分之一。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（一般不计绳重和摩擦）</a:t>
            </a:r>
          </a:p>
          <a:p>
            <a:r>
              <a:rPr lang="zh-CN" altLang="en-US" sz="2400" b="1">
                <a:latin typeface="宋体" pitchFamily="2" charset="-122"/>
              </a:rPr>
              <a:t>    </a:t>
            </a:r>
            <a:r>
              <a:rPr lang="zh-CN" altLang="en-US" sz="2400" b="1" u="sng">
                <a:solidFill>
                  <a:schemeClr val="hlink"/>
                </a:solidFill>
                <a:latin typeface="宋体" pitchFamily="2" charset="-122"/>
              </a:rPr>
              <a:t>动力（或绳子自由端）移动的距离</a:t>
            </a:r>
            <a:r>
              <a:rPr lang="zh-CN" altLang="en-US" sz="2400" b="1" u="sng">
                <a:solidFill>
                  <a:schemeClr val="hlink"/>
                </a:solidFill>
                <a:cs typeface="Times New Roman" pitchFamily="18" charset="0"/>
              </a:rPr>
              <a:t>s</a:t>
            </a:r>
            <a:r>
              <a:rPr lang="zh-CN" altLang="en-US" sz="2400" b="1">
                <a:latin typeface="宋体" pitchFamily="2" charset="-122"/>
              </a:rPr>
              <a:t>就是</a:t>
            </a:r>
            <a:r>
              <a:rPr lang="zh-CN" altLang="en-US" sz="2400" b="1" u="sng">
                <a:solidFill>
                  <a:schemeClr val="hlink"/>
                </a:solidFill>
                <a:latin typeface="宋体" pitchFamily="2" charset="-122"/>
              </a:rPr>
              <a:t>重物升高的距离</a:t>
            </a:r>
            <a:r>
              <a:rPr lang="zh-CN" altLang="en-US" sz="2400" b="1" i="1" u="sng">
                <a:solidFill>
                  <a:schemeClr val="hlink"/>
                </a:solidFill>
                <a:cs typeface="Times New Roman" pitchFamily="18" charset="0"/>
              </a:rPr>
              <a:t>h</a:t>
            </a:r>
            <a:r>
              <a:rPr lang="zh-CN" altLang="en-US" sz="2400" b="1">
                <a:latin typeface="宋体" pitchFamily="2" charset="-122"/>
              </a:rPr>
              <a:t>的几倍．</a:t>
            </a:r>
          </a:p>
          <a:p>
            <a:endParaRPr lang="zh-CN" altLang="en-US" b="1">
              <a:latin typeface="宋体" pitchFamily="2" charset="-122"/>
            </a:endParaRPr>
          </a:p>
          <a:p>
            <a:r>
              <a:rPr lang="zh-CN" altLang="en-US" sz="2000" b="1">
                <a:latin typeface="宋体" pitchFamily="2" charset="-122"/>
              </a:rPr>
              <a:t>即  ①</a:t>
            </a:r>
            <a:r>
              <a:rPr lang="zh-CN" altLang="en-US" sz="2400" b="1" u="sng">
                <a:solidFill>
                  <a:srgbClr val="009900"/>
                </a:solidFill>
                <a:latin typeface="宋体" pitchFamily="2" charset="-122"/>
              </a:rPr>
              <a:t>动滑轮重</a:t>
            </a:r>
            <a:r>
              <a:rPr lang="zh-CN" altLang="en-US" sz="2400" b="1">
                <a:solidFill>
                  <a:srgbClr val="FF00FF"/>
                </a:solidFill>
                <a:latin typeface="宋体" pitchFamily="2" charset="-122"/>
              </a:rPr>
              <a:t>可忽略</a:t>
            </a:r>
            <a:r>
              <a:rPr lang="zh-CN" altLang="en-US" sz="2400" b="1">
                <a:latin typeface="宋体" pitchFamily="2" charset="-122"/>
              </a:rPr>
              <a:t>时：            </a:t>
            </a:r>
            <a:r>
              <a:rPr lang="zh-CN" altLang="en-US" sz="2000" b="1">
                <a:latin typeface="宋体" pitchFamily="2" charset="-122"/>
              </a:rPr>
              <a:t>       </a:t>
            </a:r>
            <a:r>
              <a:rPr lang="zh-CN" altLang="en-US" sz="2000" b="1" i="1">
                <a:cs typeface="Times New Roman" pitchFamily="18" charset="0"/>
              </a:rPr>
              <a:t>s</a:t>
            </a:r>
            <a:r>
              <a:rPr lang="zh-CN" altLang="en-US" sz="2000" b="1">
                <a:latin typeface="宋体" pitchFamily="2" charset="-122"/>
              </a:rPr>
              <a:t>＝</a:t>
            </a:r>
            <a:r>
              <a:rPr lang="zh-CN" altLang="en-US" sz="2000" b="1" i="1">
                <a:cs typeface="Times New Roman" pitchFamily="18" charset="0"/>
              </a:rPr>
              <a:t>nh</a:t>
            </a:r>
            <a:r>
              <a:rPr lang="zh-CN" altLang="en-US" sz="2000" b="1">
                <a:latin typeface="宋体" pitchFamily="2" charset="-122"/>
              </a:rPr>
              <a:t>．</a:t>
            </a:r>
          </a:p>
        </p:txBody>
      </p:sp>
      <p:sp>
        <p:nvSpPr>
          <p:cNvPr id="32771" name="矩形 32770"/>
          <p:cNvSpPr>
            <a:spLocks noChangeArrowheads="1"/>
          </p:cNvSpPr>
          <p:nvPr/>
        </p:nvSpPr>
        <p:spPr bwMode="auto">
          <a:xfrm>
            <a:off x="539750" y="4075113"/>
            <a:ext cx="662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zh-CN" altLang="en-US" sz="2000" b="1">
                <a:latin typeface="宋体" pitchFamily="2" charset="-122"/>
              </a:rPr>
              <a:t>②若</a:t>
            </a:r>
            <a:r>
              <a:rPr lang="zh-CN" altLang="en-US" sz="2000" b="1" u="sng">
                <a:solidFill>
                  <a:srgbClr val="009900"/>
                </a:solidFill>
                <a:latin typeface="宋体" pitchFamily="2" charset="-122"/>
              </a:rPr>
              <a:t>动滑轮重</a:t>
            </a:r>
            <a:r>
              <a:rPr lang="zh-CN" altLang="en-US" sz="2000" b="1">
                <a:solidFill>
                  <a:srgbClr val="FF00FF"/>
                </a:solidFill>
                <a:latin typeface="宋体" pitchFamily="2" charset="-122"/>
              </a:rPr>
              <a:t>不可忽略</a:t>
            </a:r>
            <a:r>
              <a:rPr lang="zh-CN" altLang="en-US" sz="2000" b="1">
                <a:latin typeface="宋体" pitchFamily="2" charset="-122"/>
              </a:rPr>
              <a:t>时：</a:t>
            </a:r>
          </a:p>
        </p:txBody>
      </p:sp>
      <p:graphicFrame>
        <p:nvGraphicFramePr>
          <p:cNvPr id="32772" name="对象 32771"/>
          <p:cNvGraphicFramePr>
            <a:graphicFrameLocks noChangeAspect="1"/>
          </p:cNvGraphicFramePr>
          <p:nvPr/>
        </p:nvGraphicFramePr>
        <p:xfrm>
          <a:off x="3563938" y="3789363"/>
          <a:ext cx="22336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22250400" imgH="10058400" progId="Equation.3">
                  <p:embed/>
                </p:oleObj>
              </mc:Choice>
              <mc:Fallback>
                <p:oleObj r:id="rId3" imgW="22250400" imgH="1005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789363"/>
                        <a:ext cx="223361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对象 32772"/>
          <p:cNvGraphicFramePr>
            <a:graphicFrameLocks noChangeAspect="1"/>
          </p:cNvGraphicFramePr>
          <p:nvPr/>
        </p:nvGraphicFramePr>
        <p:xfrm>
          <a:off x="3924300" y="2349500"/>
          <a:ext cx="14160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13716000" imgH="9753600" progId="Equation.3">
                  <p:embed/>
                </p:oleObj>
              </mc:Choice>
              <mc:Fallback>
                <p:oleObj r:id="rId5" imgW="13716000" imgH="975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349500"/>
                        <a:ext cx="14160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文本框 32773"/>
          <p:cNvSpPr txBox="1">
            <a:spLocks noChangeArrowheads="1"/>
          </p:cNvSpPr>
          <p:nvPr/>
        </p:nvSpPr>
        <p:spPr bwMode="auto">
          <a:xfrm>
            <a:off x="323850" y="188913"/>
            <a:ext cx="2508250" cy="706437"/>
          </a:xfrm>
          <a:prstGeom prst="rect">
            <a:avLst/>
          </a:prstGeom>
          <a:solidFill>
            <a:srgbClr val="FFFF99"/>
          </a:solidFill>
          <a:ln w="63500">
            <a:solidFill>
              <a:srgbClr val="FF00FF"/>
            </a:solidFill>
            <a:prstDash val="dash"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ea typeface="微软雅黑" pitchFamily="34" charset="-122"/>
              </a:rPr>
              <a:t>重要结论：</a:t>
            </a:r>
          </a:p>
        </p:txBody>
      </p:sp>
      <p:sp>
        <p:nvSpPr>
          <p:cNvPr id="32775" name="文本框 32774"/>
          <p:cNvSpPr txBox="1">
            <a:spLocks noChangeArrowheads="1"/>
          </p:cNvSpPr>
          <p:nvPr/>
        </p:nvSpPr>
        <p:spPr bwMode="auto">
          <a:xfrm>
            <a:off x="6300788" y="414972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cs typeface="Times New Roman" pitchFamily="18" charset="0"/>
              </a:rPr>
              <a:t>s</a:t>
            </a:r>
            <a:r>
              <a:rPr lang="zh-CN" altLang="en-US" sz="2000" b="1">
                <a:latin typeface="宋体" pitchFamily="2" charset="-122"/>
              </a:rPr>
              <a:t>＝</a:t>
            </a:r>
            <a:r>
              <a:rPr lang="en-US" altLang="zh-CN" sz="2000" b="1" i="1">
                <a:cs typeface="Times New Roman" pitchFamily="18" charset="0"/>
              </a:rPr>
              <a:t>nh</a:t>
            </a:r>
          </a:p>
        </p:txBody>
      </p:sp>
      <p:sp>
        <p:nvSpPr>
          <p:cNvPr id="41991" name="文本框 1"/>
          <p:cNvSpPr txBox="1">
            <a:spLocks noChangeArrowheads="1"/>
          </p:cNvSpPr>
          <p:nvPr/>
        </p:nvSpPr>
        <p:spPr bwMode="auto">
          <a:xfrm>
            <a:off x="323850" y="4956175"/>
            <a:ext cx="83708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同一根绳子上的拉力一定相等，即每股绳子上的拉力一定相等。</a:t>
            </a:r>
          </a:p>
        </p:txBody>
      </p:sp>
    </p:spTree>
    <p:extLst>
      <p:ext uri="{BB962C8B-B14F-4D97-AF65-F5344CB8AC3E}">
        <p14:creationId xmlns:p14="http://schemas.microsoft.com/office/powerpoint/2010/main" val="38090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ldLvl="0"/>
      <p:bldP spid="32775" grpId="0" bldLvl="0"/>
      <p:bldP spid="419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直接连接符 34817"/>
          <p:cNvSpPr>
            <a:spLocks noChangeShapeType="1"/>
          </p:cNvSpPr>
          <p:nvPr/>
        </p:nvSpPr>
        <p:spPr bwMode="auto">
          <a:xfrm flipV="1">
            <a:off x="914400" y="1712913"/>
            <a:ext cx="152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4" name="直接连接符 34818"/>
          <p:cNvSpPr>
            <a:spLocks noChangeShapeType="1"/>
          </p:cNvSpPr>
          <p:nvPr/>
        </p:nvSpPr>
        <p:spPr bwMode="auto">
          <a:xfrm>
            <a:off x="700088" y="1712913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5" name="直接连接符 34819"/>
          <p:cNvSpPr>
            <a:spLocks noChangeShapeType="1"/>
          </p:cNvSpPr>
          <p:nvPr/>
        </p:nvSpPr>
        <p:spPr bwMode="auto">
          <a:xfrm flipV="1">
            <a:off x="1081088" y="1179513"/>
            <a:ext cx="762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6" name="直接连接符 34820"/>
          <p:cNvSpPr>
            <a:spLocks noChangeShapeType="1"/>
          </p:cNvSpPr>
          <p:nvPr/>
        </p:nvSpPr>
        <p:spPr bwMode="auto">
          <a:xfrm>
            <a:off x="595313" y="11176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7" name="文本框 34821"/>
          <p:cNvSpPr txBox="1">
            <a:spLocks noChangeArrowheads="1"/>
          </p:cNvSpPr>
          <p:nvPr/>
        </p:nvSpPr>
        <p:spPr bwMode="auto">
          <a:xfrm>
            <a:off x="1676400" y="2651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思考题：</a:t>
            </a:r>
          </a:p>
        </p:txBody>
      </p:sp>
      <p:sp>
        <p:nvSpPr>
          <p:cNvPr id="44038" name="文本框 34822"/>
          <p:cNvSpPr txBox="1">
            <a:spLocks noChangeArrowheads="1"/>
          </p:cNvSpPr>
          <p:nvPr/>
        </p:nvSpPr>
        <p:spPr bwMode="auto">
          <a:xfrm>
            <a:off x="1763713" y="909638"/>
            <a:ext cx="535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在左图所示的滑轮组中：</a:t>
            </a:r>
          </a:p>
        </p:txBody>
      </p:sp>
      <p:sp>
        <p:nvSpPr>
          <p:cNvPr id="44039" name="文本框 34823"/>
          <p:cNvSpPr txBox="1">
            <a:spLocks noChangeArrowheads="1"/>
          </p:cNvSpPr>
          <p:nvPr/>
        </p:nvSpPr>
        <p:spPr bwMode="auto">
          <a:xfrm>
            <a:off x="1676400" y="1331913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黑体" pitchFamily="49" charset="-122"/>
                <a:ea typeface="黑体" pitchFamily="49" charset="-122"/>
              </a:rPr>
              <a:t>(a)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若</a:t>
            </a:r>
            <a:r>
              <a:rPr lang="zh-CN" altLang="en-US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动滑轮重</a:t>
            </a:r>
            <a:r>
              <a:rPr lang="en-US" altLang="zh-CN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G</a:t>
            </a:r>
            <a:r>
              <a:rPr lang="en-US" altLang="zh-CN" b="1" baseline="300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不计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，拉力</a:t>
            </a:r>
            <a:r>
              <a:rPr lang="en-US" altLang="zh-CN" b="1"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是多少？</a:t>
            </a:r>
          </a:p>
        </p:txBody>
      </p:sp>
      <p:sp>
        <p:nvSpPr>
          <p:cNvPr id="44040" name="文本框 34824"/>
          <p:cNvSpPr txBox="1">
            <a:spLocks noChangeArrowheads="1"/>
          </p:cNvSpPr>
          <p:nvPr/>
        </p:nvSpPr>
        <p:spPr bwMode="auto">
          <a:xfrm>
            <a:off x="1676400" y="3465513"/>
            <a:ext cx="701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(</a:t>
            </a:r>
            <a:r>
              <a:rPr lang="en-US" altLang="zh-CN" sz="2800" b="1"/>
              <a:t>b)</a:t>
            </a:r>
            <a:r>
              <a:rPr lang="zh-CN" altLang="en-US" sz="2800" b="1"/>
              <a:t>若</a:t>
            </a:r>
            <a:r>
              <a:rPr lang="zh-CN" altLang="en-US" sz="2800" b="1">
                <a:solidFill>
                  <a:srgbClr val="0000FF"/>
                </a:solidFill>
              </a:rPr>
              <a:t>动滑轮重</a:t>
            </a:r>
            <a:r>
              <a:rPr lang="en-US" altLang="zh-CN" sz="2800" b="1">
                <a:solidFill>
                  <a:srgbClr val="0000FF"/>
                </a:solidFill>
              </a:rPr>
              <a:t>G</a:t>
            </a:r>
            <a:r>
              <a:rPr lang="en-US" altLang="zh-CN" sz="2800" b="1" baseline="30000">
                <a:solidFill>
                  <a:srgbClr val="0000FF"/>
                </a:solidFill>
              </a:rPr>
              <a:t>/</a:t>
            </a:r>
            <a:r>
              <a:rPr lang="zh-CN" altLang="en-US" sz="2800" b="1">
                <a:solidFill>
                  <a:srgbClr val="0000FF"/>
                </a:solidFill>
              </a:rPr>
              <a:t>不能忽略</a:t>
            </a:r>
            <a:r>
              <a:rPr lang="zh-CN" altLang="en-US" sz="2800" b="1"/>
              <a:t>，那么图中的拉力</a:t>
            </a:r>
            <a:r>
              <a:rPr lang="en-US" altLang="zh-CN" sz="2800" b="1"/>
              <a:t>F</a:t>
            </a:r>
            <a:r>
              <a:rPr lang="zh-CN" altLang="en-US" sz="2800" b="1"/>
              <a:t>应等于多少？</a:t>
            </a:r>
          </a:p>
        </p:txBody>
      </p:sp>
      <p:grpSp>
        <p:nvGrpSpPr>
          <p:cNvPr id="44041" name="组合 34825"/>
          <p:cNvGrpSpPr>
            <a:grpSpLocks/>
          </p:cNvGrpSpPr>
          <p:nvPr/>
        </p:nvGrpSpPr>
        <p:grpSpPr bwMode="auto">
          <a:xfrm>
            <a:off x="228600" y="188913"/>
            <a:ext cx="1295400" cy="5334000"/>
            <a:chOff x="0" y="0"/>
            <a:chExt cx="816" cy="3360"/>
          </a:xfrm>
        </p:grpSpPr>
        <p:sp>
          <p:nvSpPr>
            <p:cNvPr id="44042" name="文本框 34826"/>
            <p:cNvSpPr txBox="1">
              <a:spLocks noChangeArrowheads="1"/>
            </p:cNvSpPr>
            <p:nvPr/>
          </p:nvSpPr>
          <p:spPr bwMode="auto">
            <a:xfrm>
              <a:off x="0" y="201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G</a:t>
              </a:r>
              <a:r>
                <a:rPr lang="en-US" altLang="zh-CN" baseline="30000"/>
                <a:t>/</a:t>
              </a:r>
            </a:p>
          </p:txBody>
        </p:sp>
        <p:grpSp>
          <p:nvGrpSpPr>
            <p:cNvPr id="44043" name="组合 34827"/>
            <p:cNvGrpSpPr>
              <a:grpSpLocks/>
            </p:cNvGrpSpPr>
            <p:nvPr/>
          </p:nvGrpSpPr>
          <p:grpSpPr bwMode="auto">
            <a:xfrm>
              <a:off x="48" y="0"/>
              <a:ext cx="768" cy="3360"/>
              <a:chOff x="0" y="0"/>
              <a:chExt cx="768" cy="3360"/>
            </a:xfrm>
          </p:grpSpPr>
          <p:grpSp>
            <p:nvGrpSpPr>
              <p:cNvPr id="44044" name="组合 34828"/>
              <p:cNvGrpSpPr>
                <a:grpSpLocks/>
              </p:cNvGrpSpPr>
              <p:nvPr/>
            </p:nvGrpSpPr>
            <p:grpSpPr bwMode="auto">
              <a:xfrm>
                <a:off x="192" y="192"/>
                <a:ext cx="340" cy="1116"/>
                <a:chOff x="0" y="0"/>
                <a:chExt cx="340" cy="1116"/>
              </a:xfrm>
            </p:grpSpPr>
            <p:grpSp>
              <p:nvGrpSpPr>
                <p:cNvPr id="44045" name="组合 34829"/>
                <p:cNvGrpSpPr>
                  <a:grpSpLocks/>
                </p:cNvGrpSpPr>
                <p:nvPr/>
              </p:nvGrpSpPr>
              <p:grpSpPr bwMode="auto">
                <a:xfrm>
                  <a:off x="57" y="566"/>
                  <a:ext cx="227" cy="550"/>
                  <a:chOff x="0" y="0"/>
                  <a:chExt cx="227" cy="550"/>
                </a:xfrm>
              </p:grpSpPr>
              <p:grpSp>
                <p:nvGrpSpPr>
                  <p:cNvPr id="44046" name="组合 3483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7" y="0"/>
                    <a:ext cx="87" cy="83"/>
                    <a:chOff x="0" y="0"/>
                    <a:chExt cx="148" cy="320"/>
                  </a:xfrm>
                </p:grpSpPr>
                <p:sp>
                  <p:nvSpPr>
                    <p:cNvPr id="44047" name="椭圆 348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048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4049" name="组合 34833"/>
                  <p:cNvGrpSpPr>
                    <a:grpSpLocks/>
                  </p:cNvGrpSpPr>
                  <p:nvPr/>
                </p:nvGrpSpPr>
                <p:grpSpPr bwMode="auto">
                  <a:xfrm>
                    <a:off x="0" y="83"/>
                    <a:ext cx="227" cy="227"/>
                    <a:chOff x="0" y="0"/>
                    <a:chExt cx="680" cy="681"/>
                  </a:xfrm>
                </p:grpSpPr>
                <p:grpSp>
                  <p:nvGrpSpPr>
                    <p:cNvPr id="44050" name="组合 348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44051" name="椭圆 348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052" name="椭圆 348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4053" name="椭圆 348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054" name="菱形 34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4055" name="组合 34839"/>
                  <p:cNvGrpSpPr>
                    <a:grpSpLocks/>
                  </p:cNvGrpSpPr>
                  <p:nvPr/>
                </p:nvGrpSpPr>
                <p:grpSpPr bwMode="auto">
                  <a:xfrm>
                    <a:off x="66" y="323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44056" name="椭圆 34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057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4058" name="组合 34842"/>
                <p:cNvGrpSpPr>
                  <a:grpSpLocks/>
                </p:cNvGrpSpPr>
                <p:nvPr/>
              </p:nvGrpSpPr>
              <p:grpSpPr bwMode="auto"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44059" name="组合 34843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44060" name="椭圆 348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061" name="椭圆 348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4062" name="椭圆 34846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063" name="菱形 34847"/>
                  <p:cNvSpPr>
                    <a:spLocks noChangeArrowheads="1"/>
                  </p:cNvSpPr>
                  <p:nvPr/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4064" name="组合 34848"/>
                <p:cNvGrpSpPr>
                  <a:grpSpLocks/>
                </p:cNvGrpSpPr>
                <p:nvPr/>
              </p:nvGrpSpPr>
              <p:grpSpPr bwMode="auto">
                <a:xfrm>
                  <a:off x="135" y="576"/>
                  <a:ext cx="72" cy="57"/>
                  <a:chOff x="0" y="0"/>
                  <a:chExt cx="148" cy="320"/>
                </a:xfrm>
              </p:grpSpPr>
              <p:sp>
                <p:nvSpPr>
                  <p:cNvPr id="44065" name="椭圆 34849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066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4067" name="组合 34851"/>
                <p:cNvGrpSpPr>
                  <a:grpSpLocks/>
                </p:cNvGrpSpPr>
                <p:nvPr/>
              </p:nvGrpSpPr>
              <p:grpSpPr bwMode="auto"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44068" name="椭圆 34852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069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4070" name="组合 34854"/>
              <p:cNvGrpSpPr>
                <a:grpSpLocks/>
              </p:cNvGrpSpPr>
              <p:nvPr/>
            </p:nvGrpSpPr>
            <p:grpSpPr bwMode="auto">
              <a:xfrm>
                <a:off x="192" y="1584"/>
                <a:ext cx="340" cy="1067"/>
                <a:chOff x="0" y="0"/>
                <a:chExt cx="340" cy="1067"/>
              </a:xfrm>
            </p:grpSpPr>
            <p:grpSp>
              <p:nvGrpSpPr>
                <p:cNvPr id="44071" name="组合 34855"/>
                <p:cNvGrpSpPr>
                  <a:grpSpLocks/>
                </p:cNvGrpSpPr>
                <p:nvPr/>
              </p:nvGrpSpPr>
              <p:grpSpPr bwMode="auto">
                <a:xfrm>
                  <a:off x="0" y="453"/>
                  <a:ext cx="340" cy="614"/>
                  <a:chOff x="0" y="0"/>
                  <a:chExt cx="340" cy="614"/>
                </a:xfrm>
              </p:grpSpPr>
              <p:grpSp>
                <p:nvGrpSpPr>
                  <p:cNvPr id="44072" name="组合 34856"/>
                  <p:cNvGrpSpPr>
                    <a:grpSpLocks/>
                  </p:cNvGrpSpPr>
                  <p:nvPr/>
                </p:nvGrpSpPr>
                <p:grpSpPr bwMode="auto">
                  <a:xfrm>
                    <a:off x="0" y="51"/>
                    <a:ext cx="340" cy="340"/>
                    <a:chOff x="0" y="0"/>
                    <a:chExt cx="680" cy="681"/>
                  </a:xfrm>
                </p:grpSpPr>
                <p:grpSp>
                  <p:nvGrpSpPr>
                    <p:cNvPr id="44073" name="组合 348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44074" name="椭圆 348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075" name="椭圆 348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4076" name="椭圆 348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077" name="菱形 348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4078" name="组合 34862"/>
                  <p:cNvGrpSpPr>
                    <a:grpSpLocks/>
                  </p:cNvGrpSpPr>
                  <p:nvPr/>
                </p:nvGrpSpPr>
                <p:grpSpPr bwMode="auto">
                  <a:xfrm>
                    <a:off x="114" y="387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44079" name="椭圆 348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080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4081" name="组合 3486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44" y="0"/>
                    <a:ext cx="63" cy="47"/>
                    <a:chOff x="0" y="0"/>
                    <a:chExt cx="148" cy="320"/>
                  </a:xfrm>
                </p:grpSpPr>
                <p:sp>
                  <p:nvSpPr>
                    <p:cNvPr id="44082" name="椭圆 348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083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4084" name="组合 34868"/>
                <p:cNvGrpSpPr>
                  <a:grpSpLocks/>
                </p:cNvGrpSpPr>
                <p:nvPr/>
              </p:nvGrpSpPr>
              <p:grpSpPr bwMode="auto">
                <a:xfrm>
                  <a:off x="61" y="0"/>
                  <a:ext cx="227" cy="510"/>
                  <a:chOff x="0" y="0"/>
                  <a:chExt cx="227" cy="510"/>
                </a:xfrm>
              </p:grpSpPr>
              <p:grpSp>
                <p:nvGrpSpPr>
                  <p:cNvPr id="44085" name="组合 34869"/>
                  <p:cNvGrpSpPr>
                    <a:grpSpLocks/>
                  </p:cNvGrpSpPr>
                  <p:nvPr/>
                </p:nvGrpSpPr>
                <p:grpSpPr bwMode="auto">
                  <a:xfrm>
                    <a:off x="0" y="231"/>
                    <a:ext cx="227" cy="227"/>
                    <a:chOff x="0" y="0"/>
                    <a:chExt cx="680" cy="681"/>
                  </a:xfrm>
                </p:grpSpPr>
                <p:grpSp>
                  <p:nvGrpSpPr>
                    <p:cNvPr id="44086" name="组合 348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44087" name="椭圆 348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088" name="椭圆 348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4089" name="椭圆 348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090" name="菱形 348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4091" name="组合 34875"/>
                  <p:cNvGrpSpPr>
                    <a:grpSpLocks/>
                  </p:cNvGrpSpPr>
                  <p:nvPr/>
                </p:nvGrpSpPr>
                <p:grpSpPr bwMode="auto">
                  <a:xfrm>
                    <a:off x="92" y="453"/>
                    <a:ext cx="47" cy="57"/>
                    <a:chOff x="0" y="0"/>
                    <a:chExt cx="148" cy="320"/>
                  </a:xfrm>
                </p:grpSpPr>
                <p:sp>
                  <p:nvSpPr>
                    <p:cNvPr id="44092" name="椭圆 348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093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4094" name="组合 3487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3" y="0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44095" name="椭圆 348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096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44097" name="组合 34881"/>
              <p:cNvGrpSpPr>
                <a:grpSpLocks/>
              </p:cNvGrpSpPr>
              <p:nvPr/>
            </p:nvGrpSpPr>
            <p:grpSpPr bwMode="auto">
              <a:xfrm>
                <a:off x="270" y="2640"/>
                <a:ext cx="192" cy="720"/>
                <a:chOff x="0" y="0"/>
                <a:chExt cx="192" cy="720"/>
              </a:xfrm>
            </p:grpSpPr>
            <p:sp>
              <p:nvSpPr>
                <p:cNvPr id="44098" name="矩形 34882"/>
                <p:cNvSpPr>
                  <a:spLocks noChangeArrowheads="1"/>
                </p:cNvSpPr>
                <p:nvPr/>
              </p:nvSpPr>
              <p:spPr bwMode="auto">
                <a:xfrm>
                  <a:off x="0" y="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99" name="矩形 34883"/>
                <p:cNvSpPr>
                  <a:spLocks noChangeArrowheads="1"/>
                </p:cNvSpPr>
                <p:nvPr/>
              </p:nvSpPr>
              <p:spPr bwMode="auto">
                <a:xfrm>
                  <a:off x="0" y="33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100" name="矩形 34884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101" name="直接连接符 34885"/>
                <p:cNvSpPr>
                  <a:spLocks noChangeShapeType="1"/>
                </p:cNvSpPr>
                <p:nvPr/>
              </p:nvSpPr>
              <p:spPr bwMode="auto">
                <a:xfrm>
                  <a:off x="87" y="2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102" name="直接连接符 34886"/>
                <p:cNvSpPr>
                  <a:spLocks noChangeShapeType="1"/>
                </p:cNvSpPr>
                <p:nvPr/>
              </p:nvSpPr>
              <p:spPr bwMode="auto">
                <a:xfrm>
                  <a:off x="87" y="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103" name="直接连接符 34887"/>
                <p:cNvSpPr>
                  <a:spLocks noChangeShapeType="1"/>
                </p:cNvSpPr>
                <p:nvPr/>
              </p:nvSpPr>
              <p:spPr bwMode="auto">
                <a:xfrm>
                  <a:off x="87" y="4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104" name="组合 34888"/>
              <p:cNvGrpSpPr>
                <a:grpSpLocks/>
              </p:cNvGrpSpPr>
              <p:nvPr/>
            </p:nvGrpSpPr>
            <p:grpSpPr bwMode="auto">
              <a:xfrm flipV="1">
                <a:off x="0" y="0"/>
                <a:ext cx="706" cy="49"/>
                <a:chOff x="0" y="0"/>
                <a:chExt cx="1764" cy="123"/>
              </a:xfrm>
            </p:grpSpPr>
            <p:grpSp>
              <p:nvGrpSpPr>
                <p:cNvPr id="44105" name="组合 34889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44106" name="直接连接符 34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07" name="直接连接符 348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08" name="直接连接符 348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09" name="直接连接符 348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10" name="直接连接符 348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4111" name="直接连接符 34895"/>
                <p:cNvSpPr>
                  <a:spLocks noChangeShapeType="1"/>
                </p:cNvSpPr>
                <p:nvPr/>
              </p:nvSpPr>
              <p:spPr bwMode="auto">
                <a:xfrm>
                  <a:off x="165" y="0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4112" name="组合 34896"/>
                <p:cNvGrpSpPr>
                  <a:grpSpLocks/>
                </p:cNvGrpSpPr>
                <p:nvPr/>
              </p:nvGrpSpPr>
              <p:grpSpPr bwMode="auto"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44113" name="直接连接符 348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14" name="直接连接符 348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15" name="直接连接符 348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16" name="直接连接符 349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17" name="直接连接符 349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4118" name="直接连接符 34902"/>
              <p:cNvSpPr>
                <a:spLocks noChangeShapeType="1"/>
              </p:cNvSpPr>
              <p:nvPr/>
            </p:nvSpPr>
            <p:spPr bwMode="auto">
              <a:xfrm>
                <a:off x="345" y="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9" name="文本框 34903"/>
              <p:cNvSpPr txBox="1">
                <a:spLocks noChangeArrowheads="1"/>
              </p:cNvSpPr>
              <p:nvPr/>
            </p:nvSpPr>
            <p:spPr bwMode="auto">
              <a:xfrm>
                <a:off x="432" y="292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G</a:t>
                </a:r>
              </a:p>
            </p:txBody>
          </p:sp>
        </p:grpSp>
      </p:grpSp>
      <p:grpSp>
        <p:nvGrpSpPr>
          <p:cNvPr id="44120" name="组合 34904"/>
          <p:cNvGrpSpPr>
            <a:grpSpLocks/>
          </p:cNvGrpSpPr>
          <p:nvPr/>
        </p:nvGrpSpPr>
        <p:grpSpPr bwMode="auto">
          <a:xfrm>
            <a:off x="1143000" y="2551113"/>
            <a:ext cx="381000" cy="1219200"/>
            <a:chOff x="0" y="0"/>
            <a:chExt cx="240" cy="768"/>
          </a:xfrm>
        </p:grpSpPr>
        <p:sp>
          <p:nvSpPr>
            <p:cNvPr id="44121" name="直接连接符 34905"/>
            <p:cNvSpPr>
              <a:spLocks noChangeShapeType="1"/>
            </p:cNvSpPr>
            <p:nvPr/>
          </p:nvSpPr>
          <p:spPr bwMode="auto">
            <a:xfrm flipV="1">
              <a:off x="0" y="192"/>
              <a:ext cx="48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22" name="文本框 34906"/>
            <p:cNvSpPr txBox="1">
              <a:spLocks noChangeArrowheads="1"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F</a:t>
              </a:r>
            </a:p>
          </p:txBody>
        </p:sp>
      </p:grpSp>
      <p:grpSp>
        <p:nvGrpSpPr>
          <p:cNvPr id="34908" name="组合 34907"/>
          <p:cNvGrpSpPr>
            <a:grpSpLocks/>
          </p:cNvGrpSpPr>
          <p:nvPr/>
        </p:nvGrpSpPr>
        <p:grpSpPr bwMode="auto">
          <a:xfrm>
            <a:off x="2484438" y="2565400"/>
            <a:ext cx="2209800" cy="762000"/>
            <a:chOff x="0" y="0"/>
            <a:chExt cx="1392" cy="480"/>
          </a:xfrm>
        </p:grpSpPr>
        <p:grpSp>
          <p:nvGrpSpPr>
            <p:cNvPr id="44124" name="组合 34908"/>
            <p:cNvGrpSpPr>
              <a:grpSpLocks/>
            </p:cNvGrpSpPr>
            <p:nvPr/>
          </p:nvGrpSpPr>
          <p:grpSpPr bwMode="auto"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44125" name="直接连接符 34909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6" name="文本框 34910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1</a:t>
                </a:r>
              </a:p>
            </p:txBody>
          </p:sp>
          <p:sp>
            <p:nvSpPr>
              <p:cNvPr id="44127" name="文本框 34911"/>
              <p:cNvSpPr txBox="1">
                <a:spLocks noChangeArrowheads="1"/>
              </p:cNvSpPr>
              <p:nvPr/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sp>
          <p:nvSpPr>
            <p:cNvPr id="44128" name="文本框 34912"/>
            <p:cNvSpPr txBox="1">
              <a:spLocks noChangeArrowheads="1"/>
            </p:cNvSpPr>
            <p:nvPr/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F</a:t>
              </a:r>
              <a:r>
                <a:rPr lang="zh-CN" altLang="en-US"/>
                <a:t>＝</a:t>
              </a:r>
            </a:p>
          </p:txBody>
        </p:sp>
        <p:sp>
          <p:nvSpPr>
            <p:cNvPr id="44129" name="文本框 34913"/>
            <p:cNvSpPr txBox="1">
              <a:spLocks noChangeArrowheads="1"/>
            </p:cNvSpPr>
            <p:nvPr/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G</a:t>
              </a:r>
            </a:p>
          </p:txBody>
        </p:sp>
      </p:grpSp>
      <p:grpSp>
        <p:nvGrpSpPr>
          <p:cNvPr id="34915" name="组合 34914"/>
          <p:cNvGrpSpPr>
            <a:grpSpLocks/>
          </p:cNvGrpSpPr>
          <p:nvPr/>
        </p:nvGrpSpPr>
        <p:grpSpPr bwMode="auto">
          <a:xfrm>
            <a:off x="2484438" y="4654550"/>
            <a:ext cx="2209800" cy="762000"/>
            <a:chOff x="0" y="0"/>
            <a:chExt cx="1392" cy="480"/>
          </a:xfrm>
        </p:grpSpPr>
        <p:grpSp>
          <p:nvGrpSpPr>
            <p:cNvPr id="44131" name="组合 34915"/>
            <p:cNvGrpSpPr>
              <a:grpSpLocks/>
            </p:cNvGrpSpPr>
            <p:nvPr/>
          </p:nvGrpSpPr>
          <p:grpSpPr bwMode="auto"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44132" name="直接连接符 34916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3" name="文本框 34917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1</a:t>
                </a:r>
              </a:p>
            </p:txBody>
          </p:sp>
          <p:sp>
            <p:nvSpPr>
              <p:cNvPr id="44134" name="文本框 34918"/>
              <p:cNvSpPr txBox="1">
                <a:spLocks noChangeArrowheads="1"/>
              </p:cNvSpPr>
              <p:nvPr/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sp>
          <p:nvSpPr>
            <p:cNvPr id="44135" name="文本框 34919"/>
            <p:cNvSpPr txBox="1">
              <a:spLocks noChangeArrowheads="1"/>
            </p:cNvSpPr>
            <p:nvPr/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F</a:t>
              </a:r>
              <a:r>
                <a:rPr lang="zh-CN" altLang="en-US"/>
                <a:t>＝</a:t>
              </a:r>
            </a:p>
          </p:txBody>
        </p:sp>
        <p:sp>
          <p:nvSpPr>
            <p:cNvPr id="44136" name="文本框 34920"/>
            <p:cNvSpPr txBox="1">
              <a:spLocks noChangeArrowheads="1"/>
            </p:cNvSpPr>
            <p:nvPr/>
          </p:nvSpPr>
          <p:spPr bwMode="auto">
            <a:xfrm>
              <a:off x="624" y="96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(G+G</a:t>
              </a:r>
              <a:r>
                <a:rPr lang="en-US" altLang="zh-CN" baseline="30000"/>
                <a:t>/</a:t>
              </a:r>
              <a:r>
                <a:rPr lang="en-US" altLang="zh-CN"/>
                <a:t>)</a:t>
              </a:r>
            </a:p>
          </p:txBody>
        </p:sp>
      </p:grpSp>
      <p:sp>
        <p:nvSpPr>
          <p:cNvPr id="34922" name="文本框 34921"/>
          <p:cNvSpPr txBox="1">
            <a:spLocks noChangeArrowheads="1"/>
          </p:cNvSpPr>
          <p:nvPr/>
        </p:nvSpPr>
        <p:spPr bwMode="auto">
          <a:xfrm>
            <a:off x="1692275" y="1773238"/>
            <a:ext cx="670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分析：图中</a:t>
            </a:r>
            <a:r>
              <a:rPr lang="zh-CN" altLang="en-US" sz="2800" b="1">
                <a:solidFill>
                  <a:srgbClr val="FF0000"/>
                </a:solidFill>
              </a:rPr>
              <a:t>吊</a:t>
            </a:r>
            <a:r>
              <a:rPr lang="zh-CN" altLang="en-US" sz="2800" b="1"/>
              <a:t>起</a:t>
            </a:r>
            <a:r>
              <a:rPr lang="zh-CN" altLang="en-US" sz="2800" b="1">
                <a:solidFill>
                  <a:srgbClr val="0000FF"/>
                </a:solidFill>
              </a:rPr>
              <a:t>动滑轮</a:t>
            </a:r>
            <a:r>
              <a:rPr lang="zh-CN" altLang="en-US" sz="2800" b="1"/>
              <a:t>的绳子股数</a:t>
            </a:r>
            <a:r>
              <a:rPr lang="zh-CN" altLang="en-US" sz="2800" b="1">
                <a:solidFill>
                  <a:srgbClr val="FF0000"/>
                </a:solidFill>
              </a:rPr>
              <a:t>n=5</a:t>
            </a:r>
          </a:p>
        </p:txBody>
      </p:sp>
    </p:spTree>
    <p:extLst>
      <p:ext uri="{BB962C8B-B14F-4D97-AF65-F5344CB8AC3E}">
        <p14:creationId xmlns:p14="http://schemas.microsoft.com/office/powerpoint/2010/main" val="16155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92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直接连接符 35841"/>
          <p:cNvSpPr>
            <a:spLocks noChangeShapeType="1"/>
          </p:cNvSpPr>
          <p:nvPr/>
        </p:nvSpPr>
        <p:spPr bwMode="auto">
          <a:xfrm flipV="1">
            <a:off x="755650" y="3500438"/>
            <a:ext cx="2952750" cy="71437"/>
          </a:xfrm>
          <a:prstGeom prst="line">
            <a:avLst/>
          </a:prstGeom>
          <a:noFill/>
          <a:ln w="5715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58" name="文本框 35842"/>
          <p:cNvSpPr txBox="1">
            <a:spLocks noChangeArrowheads="1"/>
          </p:cNvSpPr>
          <p:nvPr/>
        </p:nvSpPr>
        <p:spPr bwMode="auto">
          <a:xfrm>
            <a:off x="2771775" y="4581525"/>
            <a:ext cx="1944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F</a:t>
            </a:r>
            <a:r>
              <a:rPr lang="zh-CN" altLang="en-US" sz="3600" b="1"/>
              <a:t>＝</a:t>
            </a:r>
            <a:r>
              <a:rPr lang="en-US" altLang="zh-CN" sz="3600" b="1">
                <a:solidFill>
                  <a:srgbClr val="0000FF"/>
                </a:solidFill>
              </a:rPr>
              <a:t>1/4</a:t>
            </a:r>
            <a:r>
              <a:rPr lang="en-US" altLang="zh-CN" sz="3600" b="1"/>
              <a:t>G</a:t>
            </a:r>
          </a:p>
        </p:txBody>
      </p:sp>
      <p:grpSp>
        <p:nvGrpSpPr>
          <p:cNvPr id="45059" name="组合 35843"/>
          <p:cNvGrpSpPr>
            <a:grpSpLocks/>
          </p:cNvGrpSpPr>
          <p:nvPr/>
        </p:nvGrpSpPr>
        <p:grpSpPr bwMode="auto">
          <a:xfrm>
            <a:off x="1042988" y="1155700"/>
            <a:ext cx="1944687" cy="5586413"/>
            <a:chOff x="0" y="0"/>
            <a:chExt cx="1225" cy="3519"/>
          </a:xfrm>
        </p:grpSpPr>
        <p:grpSp>
          <p:nvGrpSpPr>
            <p:cNvPr id="45060" name="组合 35844"/>
            <p:cNvGrpSpPr>
              <a:grpSpLocks/>
            </p:cNvGrpSpPr>
            <p:nvPr/>
          </p:nvGrpSpPr>
          <p:grpSpPr bwMode="auto">
            <a:xfrm>
              <a:off x="0" y="0"/>
              <a:ext cx="1225" cy="152"/>
              <a:chOff x="0" y="0"/>
              <a:chExt cx="1610" cy="182"/>
            </a:xfrm>
          </p:grpSpPr>
          <p:sp>
            <p:nvSpPr>
              <p:cNvPr id="45061" name="直接连接符 35845"/>
              <p:cNvSpPr>
                <a:spLocks noChangeShapeType="1"/>
              </p:cNvSpPr>
              <p:nvPr/>
            </p:nvSpPr>
            <p:spPr bwMode="auto">
              <a:xfrm>
                <a:off x="0" y="182"/>
                <a:ext cx="161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2" name="直接连接符 35846"/>
              <p:cNvSpPr>
                <a:spLocks noChangeShapeType="1"/>
              </p:cNvSpPr>
              <p:nvPr/>
            </p:nvSpPr>
            <p:spPr bwMode="auto">
              <a:xfrm flipV="1">
                <a:off x="204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3" name="直接连接符 35847"/>
              <p:cNvSpPr>
                <a:spLocks noChangeShapeType="1"/>
              </p:cNvSpPr>
              <p:nvPr/>
            </p:nvSpPr>
            <p:spPr bwMode="auto">
              <a:xfrm flipV="1">
                <a:off x="431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4" name="直接连接符 35848"/>
              <p:cNvSpPr>
                <a:spLocks noChangeShapeType="1"/>
              </p:cNvSpPr>
              <p:nvPr/>
            </p:nvSpPr>
            <p:spPr bwMode="auto">
              <a:xfrm flipV="1">
                <a:off x="657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5" name="直接连接符 35849"/>
              <p:cNvSpPr>
                <a:spLocks noChangeShapeType="1"/>
              </p:cNvSpPr>
              <p:nvPr/>
            </p:nvSpPr>
            <p:spPr bwMode="auto">
              <a:xfrm flipV="1">
                <a:off x="884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6" name="直接连接符 35850"/>
              <p:cNvSpPr>
                <a:spLocks noChangeShapeType="1"/>
              </p:cNvSpPr>
              <p:nvPr/>
            </p:nvSpPr>
            <p:spPr bwMode="auto">
              <a:xfrm flipV="1">
                <a:off x="1111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7" name="直接连接符 35851"/>
              <p:cNvSpPr>
                <a:spLocks noChangeShapeType="1"/>
              </p:cNvSpPr>
              <p:nvPr/>
            </p:nvSpPr>
            <p:spPr bwMode="auto">
              <a:xfrm flipV="1">
                <a:off x="1338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068" name="组合 35852"/>
            <p:cNvGrpSpPr>
              <a:grpSpLocks/>
            </p:cNvGrpSpPr>
            <p:nvPr/>
          </p:nvGrpSpPr>
          <p:grpSpPr bwMode="auto">
            <a:xfrm>
              <a:off x="454" y="2812"/>
              <a:ext cx="379" cy="707"/>
              <a:chOff x="0" y="0"/>
              <a:chExt cx="499" cy="843"/>
            </a:xfrm>
          </p:grpSpPr>
          <p:sp>
            <p:nvSpPr>
              <p:cNvPr id="45069" name="直接连接符 35853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0" name="矩形 35854"/>
              <p:cNvSpPr>
                <a:spLocks noChangeArrowheads="1"/>
              </p:cNvSpPr>
              <p:nvPr/>
            </p:nvSpPr>
            <p:spPr bwMode="auto">
              <a:xfrm>
                <a:off x="0" y="272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1" name="文本框 35855"/>
              <p:cNvSpPr txBox="1">
                <a:spLocks noChangeArrowheads="1"/>
              </p:cNvSpPr>
              <p:nvPr/>
            </p:nvSpPr>
            <p:spPr bwMode="auto">
              <a:xfrm>
                <a:off x="91" y="408"/>
                <a:ext cx="363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F0000"/>
                    </a:solidFill>
                  </a:rPr>
                  <a:t>G</a:t>
                </a:r>
              </a:p>
            </p:txBody>
          </p:sp>
        </p:grpSp>
        <p:grpSp>
          <p:nvGrpSpPr>
            <p:cNvPr id="45072" name="组合 35856"/>
            <p:cNvGrpSpPr>
              <a:grpSpLocks/>
            </p:cNvGrpSpPr>
            <p:nvPr/>
          </p:nvGrpSpPr>
          <p:grpSpPr bwMode="auto">
            <a:xfrm>
              <a:off x="396" y="152"/>
              <a:ext cx="484" cy="1299"/>
              <a:chOff x="0" y="0"/>
              <a:chExt cx="484" cy="1299"/>
            </a:xfrm>
          </p:grpSpPr>
          <p:grpSp>
            <p:nvGrpSpPr>
              <p:cNvPr id="45073" name="组合 35857"/>
              <p:cNvGrpSpPr>
                <a:grpSpLocks/>
              </p:cNvGrpSpPr>
              <p:nvPr/>
            </p:nvGrpSpPr>
            <p:grpSpPr bwMode="auto">
              <a:xfrm>
                <a:off x="0" y="0"/>
                <a:ext cx="484" cy="972"/>
                <a:chOff x="0" y="0"/>
                <a:chExt cx="635" cy="1160"/>
              </a:xfrm>
            </p:grpSpPr>
            <p:grpSp>
              <p:nvGrpSpPr>
                <p:cNvPr id="45074" name="组合 35858"/>
                <p:cNvGrpSpPr>
                  <a:grpSpLocks/>
                </p:cNvGrpSpPr>
                <p:nvPr/>
              </p:nvGrpSpPr>
              <p:grpSpPr bwMode="auto">
                <a:xfrm>
                  <a:off x="0" y="272"/>
                  <a:ext cx="635" cy="888"/>
                  <a:chOff x="0" y="0"/>
                  <a:chExt cx="635" cy="888"/>
                </a:xfrm>
              </p:grpSpPr>
              <p:sp>
                <p:nvSpPr>
                  <p:cNvPr id="45075" name="椭圆 3585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35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475E00"/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76" name="椭圆 35860"/>
                  <p:cNvSpPr>
                    <a:spLocks noChangeArrowheads="1"/>
                  </p:cNvSpPr>
                  <p:nvPr/>
                </p:nvSpPr>
                <p:spPr bwMode="auto">
                  <a:xfrm>
                    <a:off x="272" y="318"/>
                    <a:ext cx="91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77" name="任意多边形 35861"/>
                  <p:cNvSpPr>
                    <a:spLocks noChangeArrowheads="1"/>
                  </p:cNvSpPr>
                  <p:nvPr/>
                </p:nvSpPr>
                <p:spPr bwMode="auto">
                  <a:xfrm rot="-10101916">
                    <a:off x="227" y="726"/>
                    <a:ext cx="110" cy="162"/>
                  </a:xfrm>
                  <a:custGeom>
                    <a:avLst/>
                    <a:gdLst>
                      <a:gd name="T0" fmla="*/ 1 w 43200"/>
                      <a:gd name="T1" fmla="*/ 21838 h 43200"/>
                      <a:gd name="T2" fmla="*/ 1 w 43200"/>
                      <a:gd name="T3" fmla="*/ 21838 h 43200"/>
                      <a:gd name="T4" fmla="*/ 21601 w 43200"/>
                      <a:gd name="T5" fmla="*/ 238 h 43200"/>
                      <a:gd name="T6" fmla="*/ 43201 w 43200"/>
                      <a:gd name="T7" fmla="*/ 21838 h 43200"/>
                      <a:gd name="T8" fmla="*/ 21601 w 43200"/>
                      <a:gd name="T9" fmla="*/ 43438 h 43200"/>
                      <a:gd name="T10" fmla="*/ 13987 w 43200"/>
                      <a:gd name="T11" fmla="*/ 42058 h 43200"/>
                      <a:gd name="T12" fmla="*/ 1 w 43200"/>
                      <a:gd name="T13" fmla="*/ 21838 h 43200"/>
                      <a:gd name="T14" fmla="*/ 1 w 43200"/>
                      <a:gd name="T15" fmla="*/ 21838 h 43200"/>
                      <a:gd name="T16" fmla="*/ 21601 w 43200"/>
                      <a:gd name="T17" fmla="*/ 238 h 43200"/>
                      <a:gd name="T18" fmla="*/ 43201 w 43200"/>
                      <a:gd name="T19" fmla="*/ 21838 h 43200"/>
                      <a:gd name="T20" fmla="*/ 21601 w 43200"/>
                      <a:gd name="T21" fmla="*/ 43438 h 43200"/>
                      <a:gd name="T22" fmla="*/ 13987 w 43200"/>
                      <a:gd name="T23" fmla="*/ 42058 h 43200"/>
                      <a:gd name="T24" fmla="*/ 21600 w 43200"/>
                      <a:gd name="T2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200" h="43200" fill="none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</a:path>
                      <a:path w="43200" h="43200" stroke="0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078" name="直接连接符 35862"/>
                <p:cNvSpPr>
                  <a:spLocks noChangeShapeType="1"/>
                </p:cNvSpPr>
                <p:nvPr/>
              </p:nvSpPr>
              <p:spPr bwMode="auto">
                <a:xfrm>
                  <a:off x="318" y="0"/>
                  <a:ext cx="0" cy="9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079" name="组合 35863"/>
              <p:cNvGrpSpPr>
                <a:grpSpLocks/>
              </p:cNvGrpSpPr>
              <p:nvPr/>
            </p:nvGrpSpPr>
            <p:grpSpPr bwMode="auto">
              <a:xfrm>
                <a:off x="103" y="664"/>
                <a:ext cx="316" cy="635"/>
                <a:chOff x="0" y="0"/>
                <a:chExt cx="635" cy="1160"/>
              </a:xfrm>
            </p:grpSpPr>
            <p:grpSp>
              <p:nvGrpSpPr>
                <p:cNvPr id="45080" name="组合 35864"/>
                <p:cNvGrpSpPr>
                  <a:grpSpLocks/>
                </p:cNvGrpSpPr>
                <p:nvPr/>
              </p:nvGrpSpPr>
              <p:grpSpPr bwMode="auto">
                <a:xfrm>
                  <a:off x="0" y="272"/>
                  <a:ext cx="635" cy="888"/>
                  <a:chOff x="0" y="0"/>
                  <a:chExt cx="635" cy="888"/>
                </a:xfrm>
              </p:grpSpPr>
              <p:sp>
                <p:nvSpPr>
                  <p:cNvPr id="45081" name="椭圆 3586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35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475E00"/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82" name="椭圆 35866"/>
                  <p:cNvSpPr>
                    <a:spLocks noChangeArrowheads="1"/>
                  </p:cNvSpPr>
                  <p:nvPr/>
                </p:nvSpPr>
                <p:spPr bwMode="auto">
                  <a:xfrm>
                    <a:off x="272" y="318"/>
                    <a:ext cx="91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83" name="任意多边形 35867"/>
                  <p:cNvSpPr>
                    <a:spLocks noChangeArrowheads="1"/>
                  </p:cNvSpPr>
                  <p:nvPr/>
                </p:nvSpPr>
                <p:spPr bwMode="auto">
                  <a:xfrm rot="-10101916">
                    <a:off x="227" y="726"/>
                    <a:ext cx="110" cy="162"/>
                  </a:xfrm>
                  <a:custGeom>
                    <a:avLst/>
                    <a:gdLst>
                      <a:gd name="T0" fmla="*/ 1 w 43200"/>
                      <a:gd name="T1" fmla="*/ 21838 h 43200"/>
                      <a:gd name="T2" fmla="*/ 1 w 43200"/>
                      <a:gd name="T3" fmla="*/ 21838 h 43200"/>
                      <a:gd name="T4" fmla="*/ 21601 w 43200"/>
                      <a:gd name="T5" fmla="*/ 238 h 43200"/>
                      <a:gd name="T6" fmla="*/ 43201 w 43200"/>
                      <a:gd name="T7" fmla="*/ 21838 h 43200"/>
                      <a:gd name="T8" fmla="*/ 21601 w 43200"/>
                      <a:gd name="T9" fmla="*/ 43438 h 43200"/>
                      <a:gd name="T10" fmla="*/ 13987 w 43200"/>
                      <a:gd name="T11" fmla="*/ 42058 h 43200"/>
                      <a:gd name="T12" fmla="*/ 1 w 43200"/>
                      <a:gd name="T13" fmla="*/ 21838 h 43200"/>
                      <a:gd name="T14" fmla="*/ 1 w 43200"/>
                      <a:gd name="T15" fmla="*/ 21838 h 43200"/>
                      <a:gd name="T16" fmla="*/ 21601 w 43200"/>
                      <a:gd name="T17" fmla="*/ 238 h 43200"/>
                      <a:gd name="T18" fmla="*/ 43201 w 43200"/>
                      <a:gd name="T19" fmla="*/ 21838 h 43200"/>
                      <a:gd name="T20" fmla="*/ 21601 w 43200"/>
                      <a:gd name="T21" fmla="*/ 43438 h 43200"/>
                      <a:gd name="T22" fmla="*/ 13987 w 43200"/>
                      <a:gd name="T23" fmla="*/ 42058 h 43200"/>
                      <a:gd name="T24" fmla="*/ 21600 w 43200"/>
                      <a:gd name="T2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200" h="43200" fill="none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</a:path>
                      <a:path w="43200" h="43200" stroke="0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084" name="直接连接符 35868"/>
                <p:cNvSpPr>
                  <a:spLocks noChangeShapeType="1"/>
                </p:cNvSpPr>
                <p:nvPr/>
              </p:nvSpPr>
              <p:spPr bwMode="auto">
                <a:xfrm>
                  <a:off x="318" y="0"/>
                  <a:ext cx="0" cy="9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085" name="组合 35869"/>
            <p:cNvGrpSpPr>
              <a:grpSpLocks/>
            </p:cNvGrpSpPr>
            <p:nvPr/>
          </p:nvGrpSpPr>
          <p:grpSpPr bwMode="auto">
            <a:xfrm>
              <a:off x="409" y="1542"/>
              <a:ext cx="484" cy="1312"/>
              <a:chOff x="0" y="0"/>
              <a:chExt cx="484" cy="1312"/>
            </a:xfrm>
          </p:grpSpPr>
          <p:grpSp>
            <p:nvGrpSpPr>
              <p:cNvPr id="45086" name="组合 35870"/>
              <p:cNvGrpSpPr>
                <a:grpSpLocks/>
              </p:cNvGrpSpPr>
              <p:nvPr/>
            </p:nvGrpSpPr>
            <p:grpSpPr bwMode="auto">
              <a:xfrm>
                <a:off x="0" y="227"/>
                <a:ext cx="484" cy="1085"/>
                <a:chOff x="0" y="0"/>
                <a:chExt cx="635" cy="1296"/>
              </a:xfrm>
            </p:grpSpPr>
            <p:sp>
              <p:nvSpPr>
                <p:cNvPr id="45087" name="椭圆 35871"/>
                <p:cNvSpPr>
                  <a:spLocks noChangeArrowheads="1"/>
                </p:cNvSpPr>
                <p:nvPr/>
              </p:nvSpPr>
              <p:spPr bwMode="auto">
                <a:xfrm>
                  <a:off x="0" y="408"/>
                  <a:ext cx="635" cy="6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475E00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8" name="直接连接符 35872"/>
                <p:cNvSpPr>
                  <a:spLocks noChangeShapeType="1"/>
                </p:cNvSpPr>
                <p:nvPr/>
              </p:nvSpPr>
              <p:spPr bwMode="auto">
                <a:xfrm>
                  <a:off x="318" y="136"/>
                  <a:ext cx="0" cy="9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9" name="椭圆 35873"/>
                <p:cNvSpPr>
                  <a:spLocks noChangeArrowheads="1"/>
                </p:cNvSpPr>
                <p:nvPr/>
              </p:nvSpPr>
              <p:spPr bwMode="auto">
                <a:xfrm>
                  <a:off x="272" y="726"/>
                  <a:ext cx="91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90" name="任意多边形 35874"/>
                <p:cNvSpPr>
                  <a:spLocks noChangeArrowheads="1"/>
                </p:cNvSpPr>
                <p:nvPr/>
              </p:nvSpPr>
              <p:spPr bwMode="auto">
                <a:xfrm rot="-320760">
                  <a:off x="272" y="0"/>
                  <a:ext cx="110" cy="162"/>
                </a:xfrm>
                <a:custGeom>
                  <a:avLst/>
                  <a:gdLst>
                    <a:gd name="T0" fmla="*/ 1 w 43200"/>
                    <a:gd name="T1" fmla="*/ 21838 h 43200"/>
                    <a:gd name="T2" fmla="*/ 1 w 43200"/>
                    <a:gd name="T3" fmla="*/ 21838 h 43200"/>
                    <a:gd name="T4" fmla="*/ 21601 w 43200"/>
                    <a:gd name="T5" fmla="*/ 238 h 43200"/>
                    <a:gd name="T6" fmla="*/ 43201 w 43200"/>
                    <a:gd name="T7" fmla="*/ 21838 h 43200"/>
                    <a:gd name="T8" fmla="*/ 21601 w 43200"/>
                    <a:gd name="T9" fmla="*/ 43438 h 43200"/>
                    <a:gd name="T10" fmla="*/ 13987 w 43200"/>
                    <a:gd name="T11" fmla="*/ 42058 h 43200"/>
                    <a:gd name="T12" fmla="*/ 1 w 43200"/>
                    <a:gd name="T13" fmla="*/ 21838 h 43200"/>
                    <a:gd name="T14" fmla="*/ 1 w 43200"/>
                    <a:gd name="T15" fmla="*/ 21838 h 43200"/>
                    <a:gd name="T16" fmla="*/ 21601 w 43200"/>
                    <a:gd name="T17" fmla="*/ 238 h 43200"/>
                    <a:gd name="T18" fmla="*/ 43201 w 43200"/>
                    <a:gd name="T19" fmla="*/ 21838 h 43200"/>
                    <a:gd name="T20" fmla="*/ 21601 w 43200"/>
                    <a:gd name="T21" fmla="*/ 43438 h 43200"/>
                    <a:gd name="T22" fmla="*/ 13987 w 43200"/>
                    <a:gd name="T23" fmla="*/ 42058 h 43200"/>
                    <a:gd name="T24" fmla="*/ 21600 w 43200"/>
                    <a:gd name="T2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200" h="43200" fill="none">
                      <a:moveTo>
                        <a:pt x="1" y="21838"/>
                      </a:moveTo>
                      <a:cubicBezTo>
                        <a:pt x="1" y="21997"/>
                        <a:pt x="1" y="21917"/>
                        <a:pt x="1" y="21838"/>
                      </a:cubicBezTo>
                      <a:cubicBezTo>
                        <a:pt x="1" y="9909"/>
                        <a:pt x="9672" y="238"/>
                        <a:pt x="21601" y="238"/>
                      </a:cubicBezTo>
                      <a:cubicBezTo>
                        <a:pt x="33530" y="238"/>
                        <a:pt x="43201" y="9909"/>
                        <a:pt x="43201" y="21838"/>
                      </a:cubicBezTo>
                      <a:cubicBezTo>
                        <a:pt x="43201" y="33767"/>
                        <a:pt x="33530" y="43438"/>
                        <a:pt x="21601" y="43438"/>
                      </a:cubicBezTo>
                      <a:cubicBezTo>
                        <a:pt x="18920" y="43438"/>
                        <a:pt x="16352" y="42949"/>
                        <a:pt x="13987" y="42058"/>
                      </a:cubicBezTo>
                    </a:path>
                    <a:path w="43200" h="43200" stroke="0">
                      <a:moveTo>
                        <a:pt x="1" y="21838"/>
                      </a:moveTo>
                      <a:cubicBezTo>
                        <a:pt x="1" y="21997"/>
                        <a:pt x="1" y="21917"/>
                        <a:pt x="1" y="21838"/>
                      </a:cubicBezTo>
                      <a:cubicBezTo>
                        <a:pt x="1" y="9909"/>
                        <a:pt x="9672" y="238"/>
                        <a:pt x="21601" y="238"/>
                      </a:cubicBezTo>
                      <a:cubicBezTo>
                        <a:pt x="33530" y="238"/>
                        <a:pt x="43201" y="9909"/>
                        <a:pt x="43201" y="21838"/>
                      </a:cubicBezTo>
                      <a:cubicBezTo>
                        <a:pt x="43201" y="33767"/>
                        <a:pt x="33530" y="43438"/>
                        <a:pt x="21601" y="43438"/>
                      </a:cubicBezTo>
                      <a:cubicBezTo>
                        <a:pt x="18920" y="43438"/>
                        <a:pt x="16352" y="42949"/>
                        <a:pt x="13987" y="420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91" name="任意多边形 35875"/>
                <p:cNvSpPr>
                  <a:spLocks noChangeArrowheads="1"/>
                </p:cNvSpPr>
                <p:nvPr/>
              </p:nvSpPr>
              <p:spPr bwMode="auto">
                <a:xfrm rot="-10101916">
                  <a:off x="226" y="1134"/>
                  <a:ext cx="110" cy="162"/>
                </a:xfrm>
                <a:custGeom>
                  <a:avLst/>
                  <a:gdLst>
                    <a:gd name="T0" fmla="*/ 1 w 43200"/>
                    <a:gd name="T1" fmla="*/ 21838 h 43200"/>
                    <a:gd name="T2" fmla="*/ 1 w 43200"/>
                    <a:gd name="T3" fmla="*/ 21838 h 43200"/>
                    <a:gd name="T4" fmla="*/ 21601 w 43200"/>
                    <a:gd name="T5" fmla="*/ 238 h 43200"/>
                    <a:gd name="T6" fmla="*/ 43201 w 43200"/>
                    <a:gd name="T7" fmla="*/ 21838 h 43200"/>
                    <a:gd name="T8" fmla="*/ 21601 w 43200"/>
                    <a:gd name="T9" fmla="*/ 43438 h 43200"/>
                    <a:gd name="T10" fmla="*/ 13987 w 43200"/>
                    <a:gd name="T11" fmla="*/ 42058 h 43200"/>
                    <a:gd name="T12" fmla="*/ 1 w 43200"/>
                    <a:gd name="T13" fmla="*/ 21838 h 43200"/>
                    <a:gd name="T14" fmla="*/ 1 w 43200"/>
                    <a:gd name="T15" fmla="*/ 21838 h 43200"/>
                    <a:gd name="T16" fmla="*/ 21601 w 43200"/>
                    <a:gd name="T17" fmla="*/ 238 h 43200"/>
                    <a:gd name="T18" fmla="*/ 43201 w 43200"/>
                    <a:gd name="T19" fmla="*/ 21838 h 43200"/>
                    <a:gd name="T20" fmla="*/ 21601 w 43200"/>
                    <a:gd name="T21" fmla="*/ 43438 h 43200"/>
                    <a:gd name="T22" fmla="*/ 13987 w 43200"/>
                    <a:gd name="T23" fmla="*/ 42058 h 43200"/>
                    <a:gd name="T24" fmla="*/ 21600 w 43200"/>
                    <a:gd name="T2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200" h="43200" fill="none">
                      <a:moveTo>
                        <a:pt x="1" y="21838"/>
                      </a:moveTo>
                      <a:cubicBezTo>
                        <a:pt x="1" y="21997"/>
                        <a:pt x="1" y="21917"/>
                        <a:pt x="1" y="21838"/>
                      </a:cubicBezTo>
                      <a:cubicBezTo>
                        <a:pt x="1" y="9909"/>
                        <a:pt x="9672" y="238"/>
                        <a:pt x="21601" y="238"/>
                      </a:cubicBezTo>
                      <a:cubicBezTo>
                        <a:pt x="33530" y="238"/>
                        <a:pt x="43201" y="9909"/>
                        <a:pt x="43201" y="21838"/>
                      </a:cubicBezTo>
                      <a:cubicBezTo>
                        <a:pt x="43201" y="33767"/>
                        <a:pt x="33530" y="43438"/>
                        <a:pt x="21601" y="43438"/>
                      </a:cubicBezTo>
                      <a:cubicBezTo>
                        <a:pt x="18920" y="43438"/>
                        <a:pt x="16352" y="42949"/>
                        <a:pt x="13987" y="42058"/>
                      </a:cubicBezTo>
                    </a:path>
                    <a:path w="43200" h="43200" stroke="0">
                      <a:moveTo>
                        <a:pt x="1" y="21838"/>
                      </a:moveTo>
                      <a:cubicBezTo>
                        <a:pt x="1" y="21997"/>
                        <a:pt x="1" y="21917"/>
                        <a:pt x="1" y="21838"/>
                      </a:cubicBezTo>
                      <a:cubicBezTo>
                        <a:pt x="1" y="9909"/>
                        <a:pt x="9672" y="238"/>
                        <a:pt x="21601" y="238"/>
                      </a:cubicBezTo>
                      <a:cubicBezTo>
                        <a:pt x="33530" y="238"/>
                        <a:pt x="43201" y="9909"/>
                        <a:pt x="43201" y="21838"/>
                      </a:cubicBezTo>
                      <a:cubicBezTo>
                        <a:pt x="43201" y="33767"/>
                        <a:pt x="33530" y="43438"/>
                        <a:pt x="21601" y="43438"/>
                      </a:cubicBezTo>
                      <a:cubicBezTo>
                        <a:pt x="18920" y="43438"/>
                        <a:pt x="16352" y="42949"/>
                        <a:pt x="13987" y="420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092" name="组合 35876"/>
              <p:cNvGrpSpPr>
                <a:grpSpLocks/>
              </p:cNvGrpSpPr>
              <p:nvPr/>
            </p:nvGrpSpPr>
            <p:grpSpPr bwMode="auto">
              <a:xfrm rot="10800000">
                <a:off x="90" y="0"/>
                <a:ext cx="316" cy="635"/>
                <a:chOff x="0" y="0"/>
                <a:chExt cx="635" cy="1160"/>
              </a:xfrm>
            </p:grpSpPr>
            <p:grpSp>
              <p:nvGrpSpPr>
                <p:cNvPr id="45093" name="组合 35877"/>
                <p:cNvGrpSpPr>
                  <a:grpSpLocks/>
                </p:cNvGrpSpPr>
                <p:nvPr/>
              </p:nvGrpSpPr>
              <p:grpSpPr bwMode="auto">
                <a:xfrm>
                  <a:off x="0" y="272"/>
                  <a:ext cx="635" cy="888"/>
                  <a:chOff x="0" y="0"/>
                  <a:chExt cx="635" cy="888"/>
                </a:xfrm>
              </p:grpSpPr>
              <p:sp>
                <p:nvSpPr>
                  <p:cNvPr id="45094" name="椭圆 3587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35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475E00"/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95" name="椭圆 35879"/>
                  <p:cNvSpPr>
                    <a:spLocks noChangeArrowheads="1"/>
                  </p:cNvSpPr>
                  <p:nvPr/>
                </p:nvSpPr>
                <p:spPr bwMode="auto">
                  <a:xfrm>
                    <a:off x="272" y="318"/>
                    <a:ext cx="91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96" name="任意多边形 35880"/>
                  <p:cNvSpPr>
                    <a:spLocks noChangeArrowheads="1"/>
                  </p:cNvSpPr>
                  <p:nvPr/>
                </p:nvSpPr>
                <p:spPr bwMode="auto">
                  <a:xfrm rot="-10101916">
                    <a:off x="227" y="726"/>
                    <a:ext cx="110" cy="162"/>
                  </a:xfrm>
                  <a:custGeom>
                    <a:avLst/>
                    <a:gdLst>
                      <a:gd name="T0" fmla="*/ 1 w 43200"/>
                      <a:gd name="T1" fmla="*/ 21838 h 43200"/>
                      <a:gd name="T2" fmla="*/ 1 w 43200"/>
                      <a:gd name="T3" fmla="*/ 21838 h 43200"/>
                      <a:gd name="T4" fmla="*/ 21601 w 43200"/>
                      <a:gd name="T5" fmla="*/ 238 h 43200"/>
                      <a:gd name="T6" fmla="*/ 43201 w 43200"/>
                      <a:gd name="T7" fmla="*/ 21838 h 43200"/>
                      <a:gd name="T8" fmla="*/ 21601 w 43200"/>
                      <a:gd name="T9" fmla="*/ 43438 h 43200"/>
                      <a:gd name="T10" fmla="*/ 13987 w 43200"/>
                      <a:gd name="T11" fmla="*/ 42058 h 43200"/>
                      <a:gd name="T12" fmla="*/ 1 w 43200"/>
                      <a:gd name="T13" fmla="*/ 21838 h 43200"/>
                      <a:gd name="T14" fmla="*/ 1 w 43200"/>
                      <a:gd name="T15" fmla="*/ 21838 h 43200"/>
                      <a:gd name="T16" fmla="*/ 21601 w 43200"/>
                      <a:gd name="T17" fmla="*/ 238 h 43200"/>
                      <a:gd name="T18" fmla="*/ 43201 w 43200"/>
                      <a:gd name="T19" fmla="*/ 21838 h 43200"/>
                      <a:gd name="T20" fmla="*/ 21601 w 43200"/>
                      <a:gd name="T21" fmla="*/ 43438 h 43200"/>
                      <a:gd name="T22" fmla="*/ 13987 w 43200"/>
                      <a:gd name="T23" fmla="*/ 42058 h 43200"/>
                      <a:gd name="T24" fmla="*/ 21600 w 43200"/>
                      <a:gd name="T2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200" h="43200" fill="none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</a:path>
                      <a:path w="43200" h="43200" stroke="0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097" name="直接连接符 35881"/>
                <p:cNvSpPr>
                  <a:spLocks noChangeShapeType="1"/>
                </p:cNvSpPr>
                <p:nvPr/>
              </p:nvSpPr>
              <p:spPr bwMode="auto">
                <a:xfrm>
                  <a:off x="318" y="0"/>
                  <a:ext cx="0" cy="9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883" name="直接连接符 35882"/>
          <p:cNvSpPr>
            <a:spLocks noChangeShapeType="1"/>
          </p:cNvSpPr>
          <p:nvPr/>
        </p:nvSpPr>
        <p:spPr bwMode="auto">
          <a:xfrm>
            <a:off x="2092325" y="3419475"/>
            <a:ext cx="247650" cy="5873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4" name="直接连接符 35883"/>
          <p:cNvSpPr>
            <a:spLocks noChangeShapeType="1"/>
          </p:cNvSpPr>
          <p:nvPr/>
        </p:nvSpPr>
        <p:spPr bwMode="auto">
          <a:xfrm flipV="1">
            <a:off x="1835150" y="2997200"/>
            <a:ext cx="0" cy="12255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5" name="直接连接符 35884"/>
          <p:cNvSpPr>
            <a:spLocks noChangeShapeType="1"/>
          </p:cNvSpPr>
          <p:nvPr/>
        </p:nvSpPr>
        <p:spPr bwMode="auto">
          <a:xfrm>
            <a:off x="2339975" y="2924175"/>
            <a:ext cx="144463" cy="20891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6" name="直接连接符 35885"/>
          <p:cNvSpPr>
            <a:spLocks noChangeShapeType="1"/>
          </p:cNvSpPr>
          <p:nvPr/>
        </p:nvSpPr>
        <p:spPr bwMode="auto">
          <a:xfrm flipV="1">
            <a:off x="1670050" y="2060575"/>
            <a:ext cx="1588" cy="29527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7" name="直接连接符 35886"/>
          <p:cNvSpPr>
            <a:spLocks noChangeShapeType="1"/>
          </p:cNvSpPr>
          <p:nvPr/>
        </p:nvSpPr>
        <p:spPr bwMode="auto">
          <a:xfrm>
            <a:off x="2411413" y="2060575"/>
            <a:ext cx="647700" cy="23050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888" name="组合 35887"/>
          <p:cNvGrpSpPr>
            <a:grpSpLocks/>
          </p:cNvGrpSpPr>
          <p:nvPr/>
        </p:nvGrpSpPr>
        <p:grpSpPr bwMode="auto">
          <a:xfrm>
            <a:off x="5218113" y="1125538"/>
            <a:ext cx="1944687" cy="5526087"/>
            <a:chOff x="0" y="0"/>
            <a:chExt cx="1225" cy="3481"/>
          </a:xfrm>
        </p:grpSpPr>
        <p:grpSp>
          <p:nvGrpSpPr>
            <p:cNvPr id="45104" name="组合 35888"/>
            <p:cNvGrpSpPr>
              <a:grpSpLocks/>
            </p:cNvGrpSpPr>
            <p:nvPr/>
          </p:nvGrpSpPr>
          <p:grpSpPr bwMode="auto">
            <a:xfrm>
              <a:off x="0" y="0"/>
              <a:ext cx="1225" cy="152"/>
              <a:chOff x="0" y="0"/>
              <a:chExt cx="1610" cy="182"/>
            </a:xfrm>
          </p:grpSpPr>
          <p:sp>
            <p:nvSpPr>
              <p:cNvPr id="45105" name="直接连接符 35889"/>
              <p:cNvSpPr>
                <a:spLocks noChangeShapeType="1"/>
              </p:cNvSpPr>
              <p:nvPr/>
            </p:nvSpPr>
            <p:spPr bwMode="auto">
              <a:xfrm>
                <a:off x="0" y="182"/>
                <a:ext cx="161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06" name="直接连接符 35890"/>
              <p:cNvSpPr>
                <a:spLocks noChangeShapeType="1"/>
              </p:cNvSpPr>
              <p:nvPr/>
            </p:nvSpPr>
            <p:spPr bwMode="auto">
              <a:xfrm flipV="1">
                <a:off x="204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07" name="直接连接符 35891"/>
              <p:cNvSpPr>
                <a:spLocks noChangeShapeType="1"/>
              </p:cNvSpPr>
              <p:nvPr/>
            </p:nvSpPr>
            <p:spPr bwMode="auto">
              <a:xfrm flipV="1">
                <a:off x="431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08" name="直接连接符 35892"/>
              <p:cNvSpPr>
                <a:spLocks noChangeShapeType="1"/>
              </p:cNvSpPr>
              <p:nvPr/>
            </p:nvSpPr>
            <p:spPr bwMode="auto">
              <a:xfrm flipV="1">
                <a:off x="657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09" name="直接连接符 35893"/>
              <p:cNvSpPr>
                <a:spLocks noChangeShapeType="1"/>
              </p:cNvSpPr>
              <p:nvPr/>
            </p:nvSpPr>
            <p:spPr bwMode="auto">
              <a:xfrm flipV="1">
                <a:off x="884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10" name="直接连接符 35894"/>
              <p:cNvSpPr>
                <a:spLocks noChangeShapeType="1"/>
              </p:cNvSpPr>
              <p:nvPr/>
            </p:nvSpPr>
            <p:spPr bwMode="auto">
              <a:xfrm flipV="1">
                <a:off x="1111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11" name="直接连接符 35895"/>
              <p:cNvSpPr>
                <a:spLocks noChangeShapeType="1"/>
              </p:cNvSpPr>
              <p:nvPr/>
            </p:nvSpPr>
            <p:spPr bwMode="auto">
              <a:xfrm flipV="1">
                <a:off x="1338" y="0"/>
                <a:ext cx="18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112" name="组合 35896"/>
            <p:cNvGrpSpPr>
              <a:grpSpLocks/>
            </p:cNvGrpSpPr>
            <p:nvPr/>
          </p:nvGrpSpPr>
          <p:grpSpPr bwMode="auto">
            <a:xfrm>
              <a:off x="454" y="2812"/>
              <a:ext cx="379" cy="669"/>
              <a:chOff x="0" y="0"/>
              <a:chExt cx="499" cy="798"/>
            </a:xfrm>
          </p:grpSpPr>
          <p:sp>
            <p:nvSpPr>
              <p:cNvPr id="45113" name="直接连接符 35897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14" name="矩形 35898"/>
              <p:cNvSpPr>
                <a:spLocks noChangeArrowheads="1"/>
              </p:cNvSpPr>
              <p:nvPr/>
            </p:nvSpPr>
            <p:spPr bwMode="auto">
              <a:xfrm>
                <a:off x="0" y="272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15" name="文本框 35899"/>
              <p:cNvSpPr txBox="1">
                <a:spLocks noChangeArrowheads="1"/>
              </p:cNvSpPr>
              <p:nvPr/>
            </p:nvSpPr>
            <p:spPr bwMode="auto">
              <a:xfrm>
                <a:off x="91" y="408"/>
                <a:ext cx="363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</a:rPr>
                  <a:t>G</a:t>
                </a:r>
              </a:p>
            </p:txBody>
          </p:sp>
        </p:grpSp>
        <p:grpSp>
          <p:nvGrpSpPr>
            <p:cNvPr id="45116" name="组合 35900"/>
            <p:cNvGrpSpPr>
              <a:grpSpLocks/>
            </p:cNvGrpSpPr>
            <p:nvPr/>
          </p:nvGrpSpPr>
          <p:grpSpPr bwMode="auto">
            <a:xfrm>
              <a:off x="396" y="152"/>
              <a:ext cx="484" cy="1299"/>
              <a:chOff x="0" y="0"/>
              <a:chExt cx="484" cy="1299"/>
            </a:xfrm>
          </p:grpSpPr>
          <p:grpSp>
            <p:nvGrpSpPr>
              <p:cNvPr id="45117" name="组合 35901"/>
              <p:cNvGrpSpPr>
                <a:grpSpLocks/>
              </p:cNvGrpSpPr>
              <p:nvPr/>
            </p:nvGrpSpPr>
            <p:grpSpPr bwMode="auto">
              <a:xfrm>
                <a:off x="0" y="0"/>
                <a:ext cx="484" cy="972"/>
                <a:chOff x="0" y="0"/>
                <a:chExt cx="635" cy="1160"/>
              </a:xfrm>
            </p:grpSpPr>
            <p:grpSp>
              <p:nvGrpSpPr>
                <p:cNvPr id="45118" name="组合 35902"/>
                <p:cNvGrpSpPr>
                  <a:grpSpLocks/>
                </p:cNvGrpSpPr>
                <p:nvPr/>
              </p:nvGrpSpPr>
              <p:grpSpPr bwMode="auto">
                <a:xfrm>
                  <a:off x="0" y="272"/>
                  <a:ext cx="635" cy="888"/>
                  <a:chOff x="0" y="0"/>
                  <a:chExt cx="635" cy="888"/>
                </a:xfrm>
              </p:grpSpPr>
              <p:sp>
                <p:nvSpPr>
                  <p:cNvPr id="45119" name="椭圆 359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35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475E00"/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20" name="椭圆 35904"/>
                  <p:cNvSpPr>
                    <a:spLocks noChangeArrowheads="1"/>
                  </p:cNvSpPr>
                  <p:nvPr/>
                </p:nvSpPr>
                <p:spPr bwMode="auto">
                  <a:xfrm>
                    <a:off x="272" y="318"/>
                    <a:ext cx="91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21" name="任意多边形 35905"/>
                  <p:cNvSpPr>
                    <a:spLocks noChangeArrowheads="1"/>
                  </p:cNvSpPr>
                  <p:nvPr/>
                </p:nvSpPr>
                <p:spPr bwMode="auto">
                  <a:xfrm rot="-10101916">
                    <a:off x="227" y="726"/>
                    <a:ext cx="110" cy="162"/>
                  </a:xfrm>
                  <a:custGeom>
                    <a:avLst/>
                    <a:gdLst>
                      <a:gd name="T0" fmla="*/ 1 w 43200"/>
                      <a:gd name="T1" fmla="*/ 21838 h 43200"/>
                      <a:gd name="T2" fmla="*/ 1 w 43200"/>
                      <a:gd name="T3" fmla="*/ 21838 h 43200"/>
                      <a:gd name="T4" fmla="*/ 21601 w 43200"/>
                      <a:gd name="T5" fmla="*/ 238 h 43200"/>
                      <a:gd name="T6" fmla="*/ 43201 w 43200"/>
                      <a:gd name="T7" fmla="*/ 21838 h 43200"/>
                      <a:gd name="T8" fmla="*/ 21601 w 43200"/>
                      <a:gd name="T9" fmla="*/ 43438 h 43200"/>
                      <a:gd name="T10" fmla="*/ 13987 w 43200"/>
                      <a:gd name="T11" fmla="*/ 42058 h 43200"/>
                      <a:gd name="T12" fmla="*/ 1 w 43200"/>
                      <a:gd name="T13" fmla="*/ 21838 h 43200"/>
                      <a:gd name="T14" fmla="*/ 1 w 43200"/>
                      <a:gd name="T15" fmla="*/ 21838 h 43200"/>
                      <a:gd name="T16" fmla="*/ 21601 w 43200"/>
                      <a:gd name="T17" fmla="*/ 238 h 43200"/>
                      <a:gd name="T18" fmla="*/ 43201 w 43200"/>
                      <a:gd name="T19" fmla="*/ 21838 h 43200"/>
                      <a:gd name="T20" fmla="*/ 21601 w 43200"/>
                      <a:gd name="T21" fmla="*/ 43438 h 43200"/>
                      <a:gd name="T22" fmla="*/ 13987 w 43200"/>
                      <a:gd name="T23" fmla="*/ 42058 h 43200"/>
                      <a:gd name="T24" fmla="*/ 21600 w 43200"/>
                      <a:gd name="T2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200" h="43200" fill="none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</a:path>
                      <a:path w="43200" h="43200" stroke="0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122" name="直接连接符 35906"/>
                <p:cNvSpPr>
                  <a:spLocks noChangeShapeType="1"/>
                </p:cNvSpPr>
                <p:nvPr/>
              </p:nvSpPr>
              <p:spPr bwMode="auto">
                <a:xfrm>
                  <a:off x="318" y="0"/>
                  <a:ext cx="0" cy="9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123" name="组合 35907"/>
              <p:cNvGrpSpPr>
                <a:grpSpLocks/>
              </p:cNvGrpSpPr>
              <p:nvPr/>
            </p:nvGrpSpPr>
            <p:grpSpPr bwMode="auto">
              <a:xfrm>
                <a:off x="103" y="664"/>
                <a:ext cx="316" cy="635"/>
                <a:chOff x="0" y="0"/>
                <a:chExt cx="635" cy="1160"/>
              </a:xfrm>
            </p:grpSpPr>
            <p:grpSp>
              <p:nvGrpSpPr>
                <p:cNvPr id="45124" name="组合 35908"/>
                <p:cNvGrpSpPr>
                  <a:grpSpLocks/>
                </p:cNvGrpSpPr>
                <p:nvPr/>
              </p:nvGrpSpPr>
              <p:grpSpPr bwMode="auto">
                <a:xfrm>
                  <a:off x="0" y="272"/>
                  <a:ext cx="635" cy="888"/>
                  <a:chOff x="0" y="0"/>
                  <a:chExt cx="635" cy="888"/>
                </a:xfrm>
              </p:grpSpPr>
              <p:sp>
                <p:nvSpPr>
                  <p:cNvPr id="45125" name="椭圆 3590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35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475E00"/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26" name="椭圆 35910"/>
                  <p:cNvSpPr>
                    <a:spLocks noChangeArrowheads="1"/>
                  </p:cNvSpPr>
                  <p:nvPr/>
                </p:nvSpPr>
                <p:spPr bwMode="auto">
                  <a:xfrm>
                    <a:off x="272" y="318"/>
                    <a:ext cx="91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27" name="任意多边形 35911"/>
                  <p:cNvSpPr>
                    <a:spLocks noChangeArrowheads="1"/>
                  </p:cNvSpPr>
                  <p:nvPr/>
                </p:nvSpPr>
                <p:spPr bwMode="auto">
                  <a:xfrm rot="-10101916">
                    <a:off x="227" y="726"/>
                    <a:ext cx="110" cy="162"/>
                  </a:xfrm>
                  <a:custGeom>
                    <a:avLst/>
                    <a:gdLst>
                      <a:gd name="T0" fmla="*/ 1 w 43200"/>
                      <a:gd name="T1" fmla="*/ 21838 h 43200"/>
                      <a:gd name="T2" fmla="*/ 1 w 43200"/>
                      <a:gd name="T3" fmla="*/ 21838 h 43200"/>
                      <a:gd name="T4" fmla="*/ 21601 w 43200"/>
                      <a:gd name="T5" fmla="*/ 238 h 43200"/>
                      <a:gd name="T6" fmla="*/ 43201 w 43200"/>
                      <a:gd name="T7" fmla="*/ 21838 h 43200"/>
                      <a:gd name="T8" fmla="*/ 21601 w 43200"/>
                      <a:gd name="T9" fmla="*/ 43438 h 43200"/>
                      <a:gd name="T10" fmla="*/ 13987 w 43200"/>
                      <a:gd name="T11" fmla="*/ 42058 h 43200"/>
                      <a:gd name="T12" fmla="*/ 1 w 43200"/>
                      <a:gd name="T13" fmla="*/ 21838 h 43200"/>
                      <a:gd name="T14" fmla="*/ 1 w 43200"/>
                      <a:gd name="T15" fmla="*/ 21838 h 43200"/>
                      <a:gd name="T16" fmla="*/ 21601 w 43200"/>
                      <a:gd name="T17" fmla="*/ 238 h 43200"/>
                      <a:gd name="T18" fmla="*/ 43201 w 43200"/>
                      <a:gd name="T19" fmla="*/ 21838 h 43200"/>
                      <a:gd name="T20" fmla="*/ 21601 w 43200"/>
                      <a:gd name="T21" fmla="*/ 43438 h 43200"/>
                      <a:gd name="T22" fmla="*/ 13987 w 43200"/>
                      <a:gd name="T23" fmla="*/ 42058 h 43200"/>
                      <a:gd name="T24" fmla="*/ 21600 w 43200"/>
                      <a:gd name="T2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200" h="43200" fill="none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</a:path>
                      <a:path w="43200" h="43200" stroke="0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128" name="直接连接符 35912"/>
                <p:cNvSpPr>
                  <a:spLocks noChangeShapeType="1"/>
                </p:cNvSpPr>
                <p:nvPr/>
              </p:nvSpPr>
              <p:spPr bwMode="auto">
                <a:xfrm>
                  <a:off x="318" y="0"/>
                  <a:ext cx="0" cy="9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129" name="组合 35913"/>
            <p:cNvGrpSpPr>
              <a:grpSpLocks/>
            </p:cNvGrpSpPr>
            <p:nvPr/>
          </p:nvGrpSpPr>
          <p:grpSpPr bwMode="auto">
            <a:xfrm>
              <a:off x="409" y="1542"/>
              <a:ext cx="484" cy="1312"/>
              <a:chOff x="0" y="0"/>
              <a:chExt cx="484" cy="1312"/>
            </a:xfrm>
          </p:grpSpPr>
          <p:grpSp>
            <p:nvGrpSpPr>
              <p:cNvPr id="45130" name="组合 35914"/>
              <p:cNvGrpSpPr>
                <a:grpSpLocks/>
              </p:cNvGrpSpPr>
              <p:nvPr/>
            </p:nvGrpSpPr>
            <p:grpSpPr bwMode="auto">
              <a:xfrm>
                <a:off x="0" y="227"/>
                <a:ext cx="484" cy="1085"/>
                <a:chOff x="0" y="0"/>
                <a:chExt cx="635" cy="1296"/>
              </a:xfrm>
            </p:grpSpPr>
            <p:sp>
              <p:nvSpPr>
                <p:cNvPr id="45131" name="椭圆 35915"/>
                <p:cNvSpPr>
                  <a:spLocks noChangeArrowheads="1"/>
                </p:cNvSpPr>
                <p:nvPr/>
              </p:nvSpPr>
              <p:spPr bwMode="auto">
                <a:xfrm>
                  <a:off x="0" y="408"/>
                  <a:ext cx="635" cy="6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475E00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32" name="直接连接符 35916"/>
                <p:cNvSpPr>
                  <a:spLocks noChangeShapeType="1"/>
                </p:cNvSpPr>
                <p:nvPr/>
              </p:nvSpPr>
              <p:spPr bwMode="auto">
                <a:xfrm>
                  <a:off x="318" y="136"/>
                  <a:ext cx="0" cy="9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33" name="椭圆 35917"/>
                <p:cNvSpPr>
                  <a:spLocks noChangeArrowheads="1"/>
                </p:cNvSpPr>
                <p:nvPr/>
              </p:nvSpPr>
              <p:spPr bwMode="auto">
                <a:xfrm>
                  <a:off x="272" y="726"/>
                  <a:ext cx="91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34" name="任意多边形 35918"/>
                <p:cNvSpPr>
                  <a:spLocks noChangeArrowheads="1"/>
                </p:cNvSpPr>
                <p:nvPr/>
              </p:nvSpPr>
              <p:spPr bwMode="auto">
                <a:xfrm rot="-320760">
                  <a:off x="272" y="0"/>
                  <a:ext cx="110" cy="162"/>
                </a:xfrm>
                <a:custGeom>
                  <a:avLst/>
                  <a:gdLst>
                    <a:gd name="T0" fmla="*/ 1 w 43200"/>
                    <a:gd name="T1" fmla="*/ 21838 h 43200"/>
                    <a:gd name="T2" fmla="*/ 1 w 43200"/>
                    <a:gd name="T3" fmla="*/ 21838 h 43200"/>
                    <a:gd name="T4" fmla="*/ 21601 w 43200"/>
                    <a:gd name="T5" fmla="*/ 238 h 43200"/>
                    <a:gd name="T6" fmla="*/ 43201 w 43200"/>
                    <a:gd name="T7" fmla="*/ 21838 h 43200"/>
                    <a:gd name="T8" fmla="*/ 21601 w 43200"/>
                    <a:gd name="T9" fmla="*/ 43438 h 43200"/>
                    <a:gd name="T10" fmla="*/ 13987 w 43200"/>
                    <a:gd name="T11" fmla="*/ 42058 h 43200"/>
                    <a:gd name="T12" fmla="*/ 1 w 43200"/>
                    <a:gd name="T13" fmla="*/ 21838 h 43200"/>
                    <a:gd name="T14" fmla="*/ 1 w 43200"/>
                    <a:gd name="T15" fmla="*/ 21838 h 43200"/>
                    <a:gd name="T16" fmla="*/ 21601 w 43200"/>
                    <a:gd name="T17" fmla="*/ 238 h 43200"/>
                    <a:gd name="T18" fmla="*/ 43201 w 43200"/>
                    <a:gd name="T19" fmla="*/ 21838 h 43200"/>
                    <a:gd name="T20" fmla="*/ 21601 w 43200"/>
                    <a:gd name="T21" fmla="*/ 43438 h 43200"/>
                    <a:gd name="T22" fmla="*/ 13987 w 43200"/>
                    <a:gd name="T23" fmla="*/ 42058 h 43200"/>
                    <a:gd name="T24" fmla="*/ 21600 w 43200"/>
                    <a:gd name="T2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200" h="43200" fill="none">
                      <a:moveTo>
                        <a:pt x="1" y="21838"/>
                      </a:moveTo>
                      <a:cubicBezTo>
                        <a:pt x="1" y="21997"/>
                        <a:pt x="1" y="21917"/>
                        <a:pt x="1" y="21838"/>
                      </a:cubicBezTo>
                      <a:cubicBezTo>
                        <a:pt x="1" y="9909"/>
                        <a:pt x="9672" y="238"/>
                        <a:pt x="21601" y="238"/>
                      </a:cubicBezTo>
                      <a:cubicBezTo>
                        <a:pt x="33530" y="238"/>
                        <a:pt x="43201" y="9909"/>
                        <a:pt x="43201" y="21838"/>
                      </a:cubicBezTo>
                      <a:cubicBezTo>
                        <a:pt x="43201" y="33767"/>
                        <a:pt x="33530" y="43438"/>
                        <a:pt x="21601" y="43438"/>
                      </a:cubicBezTo>
                      <a:cubicBezTo>
                        <a:pt x="18920" y="43438"/>
                        <a:pt x="16352" y="42949"/>
                        <a:pt x="13987" y="42058"/>
                      </a:cubicBezTo>
                    </a:path>
                    <a:path w="43200" h="43200" stroke="0">
                      <a:moveTo>
                        <a:pt x="1" y="21838"/>
                      </a:moveTo>
                      <a:cubicBezTo>
                        <a:pt x="1" y="21997"/>
                        <a:pt x="1" y="21917"/>
                        <a:pt x="1" y="21838"/>
                      </a:cubicBezTo>
                      <a:cubicBezTo>
                        <a:pt x="1" y="9909"/>
                        <a:pt x="9672" y="238"/>
                        <a:pt x="21601" y="238"/>
                      </a:cubicBezTo>
                      <a:cubicBezTo>
                        <a:pt x="33530" y="238"/>
                        <a:pt x="43201" y="9909"/>
                        <a:pt x="43201" y="21838"/>
                      </a:cubicBezTo>
                      <a:cubicBezTo>
                        <a:pt x="43201" y="33767"/>
                        <a:pt x="33530" y="43438"/>
                        <a:pt x="21601" y="43438"/>
                      </a:cubicBezTo>
                      <a:cubicBezTo>
                        <a:pt x="18920" y="43438"/>
                        <a:pt x="16352" y="42949"/>
                        <a:pt x="13987" y="420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35" name="任意多边形 35919"/>
                <p:cNvSpPr>
                  <a:spLocks noChangeArrowheads="1"/>
                </p:cNvSpPr>
                <p:nvPr/>
              </p:nvSpPr>
              <p:spPr bwMode="auto">
                <a:xfrm rot="-10101916">
                  <a:off x="226" y="1134"/>
                  <a:ext cx="110" cy="162"/>
                </a:xfrm>
                <a:custGeom>
                  <a:avLst/>
                  <a:gdLst>
                    <a:gd name="T0" fmla="*/ 1 w 43200"/>
                    <a:gd name="T1" fmla="*/ 21838 h 43200"/>
                    <a:gd name="T2" fmla="*/ 1 w 43200"/>
                    <a:gd name="T3" fmla="*/ 21838 h 43200"/>
                    <a:gd name="T4" fmla="*/ 21601 w 43200"/>
                    <a:gd name="T5" fmla="*/ 238 h 43200"/>
                    <a:gd name="T6" fmla="*/ 43201 w 43200"/>
                    <a:gd name="T7" fmla="*/ 21838 h 43200"/>
                    <a:gd name="T8" fmla="*/ 21601 w 43200"/>
                    <a:gd name="T9" fmla="*/ 43438 h 43200"/>
                    <a:gd name="T10" fmla="*/ 13987 w 43200"/>
                    <a:gd name="T11" fmla="*/ 42058 h 43200"/>
                    <a:gd name="T12" fmla="*/ 1 w 43200"/>
                    <a:gd name="T13" fmla="*/ 21838 h 43200"/>
                    <a:gd name="T14" fmla="*/ 1 w 43200"/>
                    <a:gd name="T15" fmla="*/ 21838 h 43200"/>
                    <a:gd name="T16" fmla="*/ 21601 w 43200"/>
                    <a:gd name="T17" fmla="*/ 238 h 43200"/>
                    <a:gd name="T18" fmla="*/ 43201 w 43200"/>
                    <a:gd name="T19" fmla="*/ 21838 h 43200"/>
                    <a:gd name="T20" fmla="*/ 21601 w 43200"/>
                    <a:gd name="T21" fmla="*/ 43438 h 43200"/>
                    <a:gd name="T22" fmla="*/ 13987 w 43200"/>
                    <a:gd name="T23" fmla="*/ 42058 h 43200"/>
                    <a:gd name="T24" fmla="*/ 21600 w 43200"/>
                    <a:gd name="T2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200" h="43200" fill="none">
                      <a:moveTo>
                        <a:pt x="1" y="21838"/>
                      </a:moveTo>
                      <a:cubicBezTo>
                        <a:pt x="1" y="21997"/>
                        <a:pt x="1" y="21917"/>
                        <a:pt x="1" y="21838"/>
                      </a:cubicBezTo>
                      <a:cubicBezTo>
                        <a:pt x="1" y="9909"/>
                        <a:pt x="9672" y="238"/>
                        <a:pt x="21601" y="238"/>
                      </a:cubicBezTo>
                      <a:cubicBezTo>
                        <a:pt x="33530" y="238"/>
                        <a:pt x="43201" y="9909"/>
                        <a:pt x="43201" y="21838"/>
                      </a:cubicBezTo>
                      <a:cubicBezTo>
                        <a:pt x="43201" y="33767"/>
                        <a:pt x="33530" y="43438"/>
                        <a:pt x="21601" y="43438"/>
                      </a:cubicBezTo>
                      <a:cubicBezTo>
                        <a:pt x="18920" y="43438"/>
                        <a:pt x="16352" y="42949"/>
                        <a:pt x="13987" y="42058"/>
                      </a:cubicBezTo>
                    </a:path>
                    <a:path w="43200" h="43200" stroke="0">
                      <a:moveTo>
                        <a:pt x="1" y="21838"/>
                      </a:moveTo>
                      <a:cubicBezTo>
                        <a:pt x="1" y="21997"/>
                        <a:pt x="1" y="21917"/>
                        <a:pt x="1" y="21838"/>
                      </a:cubicBezTo>
                      <a:cubicBezTo>
                        <a:pt x="1" y="9909"/>
                        <a:pt x="9672" y="238"/>
                        <a:pt x="21601" y="238"/>
                      </a:cubicBezTo>
                      <a:cubicBezTo>
                        <a:pt x="33530" y="238"/>
                        <a:pt x="43201" y="9909"/>
                        <a:pt x="43201" y="21838"/>
                      </a:cubicBezTo>
                      <a:cubicBezTo>
                        <a:pt x="43201" y="33767"/>
                        <a:pt x="33530" y="43438"/>
                        <a:pt x="21601" y="43438"/>
                      </a:cubicBezTo>
                      <a:cubicBezTo>
                        <a:pt x="18920" y="43438"/>
                        <a:pt x="16352" y="42949"/>
                        <a:pt x="13987" y="420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136" name="组合 35920"/>
              <p:cNvGrpSpPr>
                <a:grpSpLocks/>
              </p:cNvGrpSpPr>
              <p:nvPr/>
            </p:nvGrpSpPr>
            <p:grpSpPr bwMode="auto">
              <a:xfrm rot="10800000">
                <a:off x="90" y="0"/>
                <a:ext cx="316" cy="635"/>
                <a:chOff x="0" y="0"/>
                <a:chExt cx="635" cy="1160"/>
              </a:xfrm>
            </p:grpSpPr>
            <p:grpSp>
              <p:nvGrpSpPr>
                <p:cNvPr id="45137" name="组合 35921"/>
                <p:cNvGrpSpPr>
                  <a:grpSpLocks/>
                </p:cNvGrpSpPr>
                <p:nvPr/>
              </p:nvGrpSpPr>
              <p:grpSpPr bwMode="auto">
                <a:xfrm>
                  <a:off x="0" y="272"/>
                  <a:ext cx="635" cy="888"/>
                  <a:chOff x="0" y="0"/>
                  <a:chExt cx="635" cy="888"/>
                </a:xfrm>
              </p:grpSpPr>
              <p:sp>
                <p:nvSpPr>
                  <p:cNvPr id="45138" name="椭圆 359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35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475E00"/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39" name="椭圆 35923"/>
                  <p:cNvSpPr>
                    <a:spLocks noChangeArrowheads="1"/>
                  </p:cNvSpPr>
                  <p:nvPr/>
                </p:nvSpPr>
                <p:spPr bwMode="auto">
                  <a:xfrm>
                    <a:off x="272" y="318"/>
                    <a:ext cx="91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40" name="任意多边形 35924"/>
                  <p:cNvSpPr>
                    <a:spLocks noChangeArrowheads="1"/>
                  </p:cNvSpPr>
                  <p:nvPr/>
                </p:nvSpPr>
                <p:spPr bwMode="auto">
                  <a:xfrm rot="-10101916">
                    <a:off x="227" y="726"/>
                    <a:ext cx="110" cy="162"/>
                  </a:xfrm>
                  <a:custGeom>
                    <a:avLst/>
                    <a:gdLst>
                      <a:gd name="T0" fmla="*/ 1 w 43200"/>
                      <a:gd name="T1" fmla="*/ 21838 h 43200"/>
                      <a:gd name="T2" fmla="*/ 1 w 43200"/>
                      <a:gd name="T3" fmla="*/ 21838 h 43200"/>
                      <a:gd name="T4" fmla="*/ 21601 w 43200"/>
                      <a:gd name="T5" fmla="*/ 238 h 43200"/>
                      <a:gd name="T6" fmla="*/ 43201 w 43200"/>
                      <a:gd name="T7" fmla="*/ 21838 h 43200"/>
                      <a:gd name="T8" fmla="*/ 21601 w 43200"/>
                      <a:gd name="T9" fmla="*/ 43438 h 43200"/>
                      <a:gd name="T10" fmla="*/ 13987 w 43200"/>
                      <a:gd name="T11" fmla="*/ 42058 h 43200"/>
                      <a:gd name="T12" fmla="*/ 1 w 43200"/>
                      <a:gd name="T13" fmla="*/ 21838 h 43200"/>
                      <a:gd name="T14" fmla="*/ 1 w 43200"/>
                      <a:gd name="T15" fmla="*/ 21838 h 43200"/>
                      <a:gd name="T16" fmla="*/ 21601 w 43200"/>
                      <a:gd name="T17" fmla="*/ 238 h 43200"/>
                      <a:gd name="T18" fmla="*/ 43201 w 43200"/>
                      <a:gd name="T19" fmla="*/ 21838 h 43200"/>
                      <a:gd name="T20" fmla="*/ 21601 w 43200"/>
                      <a:gd name="T21" fmla="*/ 43438 h 43200"/>
                      <a:gd name="T22" fmla="*/ 13987 w 43200"/>
                      <a:gd name="T23" fmla="*/ 42058 h 43200"/>
                      <a:gd name="T24" fmla="*/ 21600 w 43200"/>
                      <a:gd name="T2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200" h="43200" fill="none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</a:path>
                      <a:path w="43200" h="43200" stroke="0">
                        <a:moveTo>
                          <a:pt x="1" y="21838"/>
                        </a:moveTo>
                        <a:cubicBezTo>
                          <a:pt x="1" y="21997"/>
                          <a:pt x="1" y="21917"/>
                          <a:pt x="1" y="21838"/>
                        </a:cubicBezTo>
                        <a:cubicBezTo>
                          <a:pt x="1" y="9909"/>
                          <a:pt x="9672" y="238"/>
                          <a:pt x="21601" y="238"/>
                        </a:cubicBezTo>
                        <a:cubicBezTo>
                          <a:pt x="33530" y="238"/>
                          <a:pt x="43201" y="9909"/>
                          <a:pt x="43201" y="21838"/>
                        </a:cubicBezTo>
                        <a:cubicBezTo>
                          <a:pt x="43201" y="33767"/>
                          <a:pt x="33530" y="43438"/>
                          <a:pt x="21601" y="43438"/>
                        </a:cubicBezTo>
                        <a:cubicBezTo>
                          <a:pt x="18920" y="43438"/>
                          <a:pt x="16352" y="42949"/>
                          <a:pt x="13987" y="4205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141" name="直接连接符 35925"/>
                <p:cNvSpPr>
                  <a:spLocks noChangeShapeType="1"/>
                </p:cNvSpPr>
                <p:nvPr/>
              </p:nvSpPr>
              <p:spPr bwMode="auto">
                <a:xfrm>
                  <a:off x="318" y="0"/>
                  <a:ext cx="0" cy="9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927" name="直接连接符 35926"/>
          <p:cNvSpPr>
            <a:spLocks noChangeShapeType="1"/>
          </p:cNvSpPr>
          <p:nvPr/>
        </p:nvSpPr>
        <p:spPr bwMode="auto">
          <a:xfrm flipV="1">
            <a:off x="6300788" y="2997200"/>
            <a:ext cx="215900" cy="576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28" name="直接连接符 35927"/>
          <p:cNvSpPr>
            <a:spLocks noChangeShapeType="1"/>
          </p:cNvSpPr>
          <p:nvPr/>
        </p:nvSpPr>
        <p:spPr bwMode="auto">
          <a:xfrm>
            <a:off x="6011863" y="2924175"/>
            <a:ext cx="0" cy="12255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29" name="直接连接符 35928"/>
          <p:cNvSpPr>
            <a:spLocks noChangeShapeType="1"/>
          </p:cNvSpPr>
          <p:nvPr/>
        </p:nvSpPr>
        <p:spPr bwMode="auto">
          <a:xfrm flipV="1">
            <a:off x="6496050" y="2133600"/>
            <a:ext cx="142875" cy="19431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30" name="直接连接符 35929"/>
          <p:cNvSpPr>
            <a:spLocks noChangeShapeType="1"/>
          </p:cNvSpPr>
          <p:nvPr/>
        </p:nvSpPr>
        <p:spPr bwMode="auto">
          <a:xfrm>
            <a:off x="5819775" y="2133600"/>
            <a:ext cx="49213" cy="28082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31" name="直接连接符 35930"/>
          <p:cNvSpPr>
            <a:spLocks noChangeShapeType="1"/>
          </p:cNvSpPr>
          <p:nvPr/>
        </p:nvSpPr>
        <p:spPr bwMode="auto">
          <a:xfrm flipV="1">
            <a:off x="6659563" y="3068638"/>
            <a:ext cx="0" cy="18732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32" name="文本框 35931"/>
          <p:cNvSpPr txBox="1">
            <a:spLocks noChangeArrowheads="1"/>
          </p:cNvSpPr>
          <p:nvPr/>
        </p:nvSpPr>
        <p:spPr bwMode="auto">
          <a:xfrm>
            <a:off x="6948488" y="2349500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F</a:t>
            </a:r>
            <a:r>
              <a:rPr lang="zh-CN" altLang="en-US" sz="3600" b="1"/>
              <a:t>＝</a:t>
            </a:r>
            <a:r>
              <a:rPr lang="en-US" altLang="zh-CN" sz="3600" b="1">
                <a:solidFill>
                  <a:srgbClr val="0000FF"/>
                </a:solidFill>
              </a:rPr>
              <a:t>1/5</a:t>
            </a:r>
            <a:r>
              <a:rPr lang="en-US" altLang="zh-CN" sz="3600" b="1"/>
              <a:t>G</a:t>
            </a:r>
          </a:p>
        </p:txBody>
      </p:sp>
      <p:sp>
        <p:nvSpPr>
          <p:cNvPr id="35933" name="直接连接符 35932"/>
          <p:cNvSpPr>
            <a:spLocks noChangeShapeType="1"/>
          </p:cNvSpPr>
          <p:nvPr/>
        </p:nvSpPr>
        <p:spPr bwMode="auto">
          <a:xfrm>
            <a:off x="5148263" y="3500438"/>
            <a:ext cx="2160587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149" name="标题 3593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4450"/>
            <a:ext cx="8229600" cy="1143000"/>
          </a:xfrm>
        </p:spPr>
        <p:txBody>
          <a:bodyPr anchor="ctr"/>
          <a:lstStyle/>
          <a:p>
            <a:r>
              <a:rPr lang="zh-CN" altLang="en-US" b="1" smtClean="0">
                <a:solidFill>
                  <a:schemeClr val="tx1"/>
                </a:solidFill>
              </a:rPr>
              <a:t>如何根据要求组装滑轮组</a:t>
            </a:r>
            <a:r>
              <a:rPr lang="en-US" altLang="zh-CN" b="1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22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83" grpId="0" animBg="1"/>
      <p:bldP spid="35884" grpId="0" animBg="1"/>
      <p:bldP spid="35885" grpId="0" animBg="1"/>
      <p:bldP spid="35886" grpId="0" animBg="1"/>
      <p:bldP spid="35887" grpId="0" animBg="1"/>
      <p:bldP spid="35927" grpId="0" animBg="1"/>
      <p:bldP spid="35928" grpId="0" animBg="1"/>
      <p:bldP spid="35929" grpId="0" animBg="1"/>
      <p:bldP spid="35930" grpId="0" animBg="1"/>
      <p:bldP spid="35931" grpId="0" animBg="1"/>
      <p:bldP spid="35932" grpId="0"/>
      <p:bldP spid="359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36865"/>
          <p:cNvSpPr txBox="1">
            <a:spLocks noChangeArrowheads="1"/>
          </p:cNvSpPr>
          <p:nvPr/>
        </p:nvSpPr>
        <p:spPr bwMode="auto">
          <a:xfrm>
            <a:off x="0" y="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巩固练习：</a:t>
            </a:r>
          </a:p>
        </p:txBody>
      </p:sp>
      <p:sp>
        <p:nvSpPr>
          <p:cNvPr id="46082" name="文本框 36866"/>
          <p:cNvSpPr txBox="1">
            <a:spLocks noChangeArrowheads="1"/>
          </p:cNvSpPr>
          <p:nvPr/>
        </p:nvSpPr>
        <p:spPr bwMode="auto">
          <a:xfrm>
            <a:off x="152400" y="4572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：如下图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(a)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所示，物体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重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100N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，在力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作用下</a:t>
            </a:r>
            <a:r>
              <a:rPr lang="zh-CN" altLang="en-US" sz="28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匀速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上升时，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应等于＿＿＿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N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。（不计摩擦）</a:t>
            </a:r>
          </a:p>
        </p:txBody>
      </p:sp>
      <p:grpSp>
        <p:nvGrpSpPr>
          <p:cNvPr id="46083" name="组合 36867"/>
          <p:cNvGrpSpPr>
            <a:grpSpLocks/>
          </p:cNvGrpSpPr>
          <p:nvPr/>
        </p:nvGrpSpPr>
        <p:grpSpPr bwMode="auto">
          <a:xfrm>
            <a:off x="990600" y="1752600"/>
            <a:ext cx="2057400" cy="1900238"/>
            <a:chOff x="0" y="0"/>
            <a:chExt cx="1296" cy="1197"/>
          </a:xfrm>
        </p:grpSpPr>
        <p:sp>
          <p:nvSpPr>
            <p:cNvPr id="46084" name="文本框 36868"/>
            <p:cNvSpPr txBox="1">
              <a:spLocks noChangeArrowheads="1"/>
            </p:cNvSpPr>
            <p:nvPr/>
          </p:nvSpPr>
          <p:spPr bwMode="auto">
            <a:xfrm>
              <a:off x="307" y="909"/>
              <a:ext cx="6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图</a:t>
              </a:r>
              <a:r>
                <a:rPr lang="en-US" altLang="zh-CN"/>
                <a:t>(a)</a:t>
              </a:r>
            </a:p>
          </p:txBody>
        </p:sp>
        <p:grpSp>
          <p:nvGrpSpPr>
            <p:cNvPr id="46085" name="组合 36869"/>
            <p:cNvGrpSpPr>
              <a:grpSpLocks/>
            </p:cNvGrpSpPr>
            <p:nvPr/>
          </p:nvGrpSpPr>
          <p:grpSpPr bwMode="auto">
            <a:xfrm>
              <a:off x="0" y="0"/>
              <a:ext cx="1296" cy="1044"/>
              <a:chOff x="0" y="0"/>
              <a:chExt cx="1296" cy="1044"/>
            </a:xfrm>
          </p:grpSpPr>
          <p:grpSp>
            <p:nvGrpSpPr>
              <p:cNvPr id="46086" name="组合 36870"/>
              <p:cNvGrpSpPr>
                <a:grpSpLocks/>
              </p:cNvGrpSpPr>
              <p:nvPr/>
            </p:nvGrpSpPr>
            <p:grpSpPr bwMode="auto">
              <a:xfrm>
                <a:off x="90" y="404"/>
                <a:ext cx="117" cy="640"/>
                <a:chOff x="0" y="0"/>
                <a:chExt cx="192" cy="558"/>
              </a:xfrm>
            </p:grpSpPr>
            <p:sp>
              <p:nvSpPr>
                <p:cNvPr id="46087" name="矩形 36871"/>
                <p:cNvSpPr>
                  <a:spLocks noChangeArrowheads="1"/>
                </p:cNvSpPr>
                <p:nvPr/>
              </p:nvSpPr>
              <p:spPr bwMode="auto">
                <a:xfrm>
                  <a:off x="0" y="366"/>
                  <a:ext cx="192" cy="19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88" name="直接连接符 36872"/>
                <p:cNvSpPr>
                  <a:spLocks noChangeShapeType="1"/>
                </p:cNvSpPr>
                <p:nvPr/>
              </p:nvSpPr>
              <p:spPr bwMode="auto">
                <a:xfrm>
                  <a:off x="96" y="0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089" name="组合 36873"/>
              <p:cNvGrpSpPr>
                <a:grpSpLocks/>
              </p:cNvGrpSpPr>
              <p:nvPr/>
            </p:nvGrpSpPr>
            <p:grpSpPr bwMode="auto">
              <a:xfrm>
                <a:off x="68" y="0"/>
                <a:ext cx="478" cy="698"/>
                <a:chOff x="0" y="0"/>
                <a:chExt cx="672" cy="995"/>
              </a:xfrm>
            </p:grpSpPr>
            <p:grpSp>
              <p:nvGrpSpPr>
                <p:cNvPr id="46090" name="组合 3687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72" cy="792"/>
                  <a:chOff x="0" y="0"/>
                  <a:chExt cx="672" cy="792"/>
                </a:xfrm>
              </p:grpSpPr>
              <p:grpSp>
                <p:nvGrpSpPr>
                  <p:cNvPr id="46091" name="组合 36875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72" cy="684"/>
                    <a:chOff x="0" y="0"/>
                    <a:chExt cx="672" cy="684"/>
                  </a:xfrm>
                </p:grpSpPr>
                <p:grpSp>
                  <p:nvGrpSpPr>
                    <p:cNvPr id="46092" name="组合 368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72" cy="96"/>
                      <a:chOff x="0" y="0"/>
                      <a:chExt cx="672" cy="96"/>
                    </a:xfrm>
                  </p:grpSpPr>
                  <p:sp>
                    <p:nvSpPr>
                      <p:cNvPr id="46093" name="直接连接符 368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96"/>
                        <a:ext cx="62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094" name="直接连接符 368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095" name="直接连接符 368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7" y="0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096" name="直接连接符 368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35" y="0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097" name="直接连接符 368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2" y="0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098" name="直接连接符 368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2" y="0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099" name="直接连接符 368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1" y="0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00" name="直接连接符 368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7" y="0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01" name="直接连接符 368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0" y="0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02" name="直接连接符 368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9" y="0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03" name="直接连接符 368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76" y="0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6104" name="直接连接符 368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" y="96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05" name="直接连接符 368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3" y="34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6106" name="组合 36890"/>
                  <p:cNvGrpSpPr>
                    <a:grpSpLocks/>
                  </p:cNvGrpSpPr>
                  <p:nvPr/>
                </p:nvGrpSpPr>
                <p:grpSpPr bwMode="auto">
                  <a:xfrm>
                    <a:off x="117" y="384"/>
                    <a:ext cx="408" cy="408"/>
                    <a:chOff x="0" y="0"/>
                    <a:chExt cx="680" cy="681"/>
                  </a:xfrm>
                </p:grpSpPr>
                <p:grpSp>
                  <p:nvGrpSpPr>
                    <p:cNvPr id="46107" name="组合 368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46108" name="椭圆 368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09" name="椭圆 368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6110" name="椭圆 368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11" name="菱形 368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6112" name="组合 36896"/>
                <p:cNvGrpSpPr>
                  <a:grpSpLocks/>
                </p:cNvGrpSpPr>
                <p:nvPr/>
              </p:nvGrpSpPr>
              <p:grpSpPr bwMode="auto">
                <a:xfrm>
                  <a:off x="270" y="768"/>
                  <a:ext cx="102" cy="227"/>
                  <a:chOff x="0" y="0"/>
                  <a:chExt cx="148" cy="320"/>
                </a:xfrm>
              </p:grpSpPr>
              <p:sp>
                <p:nvSpPr>
                  <p:cNvPr id="46113" name="椭圆 36897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14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6115" name="直接连接符 36899"/>
              <p:cNvSpPr>
                <a:spLocks noChangeShapeType="1"/>
              </p:cNvSpPr>
              <p:nvPr/>
            </p:nvSpPr>
            <p:spPr bwMode="auto">
              <a:xfrm>
                <a:off x="371" y="284"/>
                <a:ext cx="682" cy="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6" name="文本框 36900"/>
              <p:cNvSpPr txBox="1">
                <a:spLocks noChangeArrowheads="1"/>
              </p:cNvSpPr>
              <p:nvPr/>
            </p:nvSpPr>
            <p:spPr bwMode="auto">
              <a:xfrm>
                <a:off x="1023" y="50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F</a:t>
                </a:r>
              </a:p>
            </p:txBody>
          </p:sp>
          <p:sp>
            <p:nvSpPr>
              <p:cNvPr id="46117" name="直接连接符 36901"/>
              <p:cNvSpPr>
                <a:spLocks noChangeShapeType="1"/>
              </p:cNvSpPr>
              <p:nvPr/>
            </p:nvSpPr>
            <p:spPr bwMode="auto">
              <a:xfrm flipV="1">
                <a:off x="0" y="741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6118" name="文本框 36902"/>
          <p:cNvSpPr txBox="1">
            <a:spLocks noChangeArrowheads="1"/>
          </p:cNvSpPr>
          <p:nvPr/>
        </p:nvSpPr>
        <p:spPr bwMode="auto">
          <a:xfrm>
            <a:off x="107950" y="4294188"/>
            <a:ext cx="8915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2: </a:t>
            </a:r>
            <a:r>
              <a:rPr lang="zh-CN" altLang="en-US" sz="2800" b="1"/>
              <a:t>如上图</a:t>
            </a:r>
            <a:r>
              <a:rPr lang="en-US" altLang="zh-CN" sz="2800" b="1"/>
              <a:t>(b)</a:t>
            </a:r>
            <a:r>
              <a:rPr lang="zh-CN" altLang="en-US" sz="2800" b="1"/>
              <a:t>所示，物体</a:t>
            </a:r>
            <a:r>
              <a:rPr lang="en-US" altLang="zh-CN" sz="2800" b="1"/>
              <a:t>A</a:t>
            </a:r>
            <a:r>
              <a:rPr lang="zh-CN" altLang="en-US" sz="2800" b="1"/>
              <a:t>重为</a:t>
            </a:r>
            <a:r>
              <a:rPr lang="en-US" altLang="zh-CN" sz="2800" b="1"/>
              <a:t>100N</a:t>
            </a:r>
            <a:r>
              <a:rPr lang="zh-CN" altLang="en-US" sz="2800" b="1"/>
              <a:t>，</a:t>
            </a:r>
            <a:r>
              <a:rPr lang="zh-CN" altLang="en-US" sz="2800" b="1">
                <a:solidFill>
                  <a:srgbClr val="0000FF"/>
                </a:solidFill>
              </a:rPr>
              <a:t>挂重物的钩子</a:t>
            </a:r>
            <a:r>
              <a:rPr lang="zh-CN" altLang="en-US" sz="2800" b="1"/>
              <a:t>承受的拉力是＿＿＿＿</a:t>
            </a:r>
            <a:r>
              <a:rPr lang="en-US" altLang="zh-CN" sz="2800" b="1"/>
              <a:t>N</a:t>
            </a:r>
            <a:r>
              <a:rPr lang="zh-CN" altLang="en-US" sz="2800" b="1"/>
              <a:t>。</a:t>
            </a:r>
            <a:r>
              <a:rPr lang="zh-CN" altLang="en-US" sz="2800" b="1">
                <a:solidFill>
                  <a:srgbClr val="0000FF"/>
                </a:solidFill>
              </a:rPr>
              <a:t>人</a:t>
            </a:r>
            <a:r>
              <a:rPr lang="zh-CN" altLang="en-US" sz="2800" b="1">
                <a:solidFill>
                  <a:srgbClr val="FF3300"/>
                </a:solidFill>
              </a:rPr>
              <a:t>匀速</a:t>
            </a:r>
            <a:r>
              <a:rPr lang="zh-CN" altLang="en-US" sz="2800" b="1">
                <a:solidFill>
                  <a:srgbClr val="0000FF"/>
                </a:solidFill>
              </a:rPr>
              <a:t>拉绳子的力</a:t>
            </a:r>
            <a:r>
              <a:rPr lang="zh-CN" altLang="en-US" sz="2800" b="1"/>
              <a:t>是＿＿＿＿</a:t>
            </a:r>
            <a:r>
              <a:rPr lang="en-US" altLang="zh-CN" sz="2800" b="1"/>
              <a:t>N</a:t>
            </a:r>
            <a:r>
              <a:rPr lang="zh-CN" altLang="en-US" sz="2800" b="1"/>
              <a:t>（动滑轮自重不计）</a:t>
            </a:r>
          </a:p>
        </p:txBody>
      </p:sp>
      <p:grpSp>
        <p:nvGrpSpPr>
          <p:cNvPr id="46119" name="组合 36903"/>
          <p:cNvGrpSpPr>
            <a:grpSpLocks/>
          </p:cNvGrpSpPr>
          <p:nvPr/>
        </p:nvGrpSpPr>
        <p:grpSpPr bwMode="auto">
          <a:xfrm>
            <a:off x="4860925" y="1485900"/>
            <a:ext cx="3060700" cy="2971800"/>
            <a:chOff x="0" y="0"/>
            <a:chExt cx="1929" cy="1872"/>
          </a:xfrm>
        </p:grpSpPr>
        <p:sp>
          <p:nvSpPr>
            <p:cNvPr id="46120" name="直接连接符 36904"/>
            <p:cNvSpPr>
              <a:spLocks noChangeShapeType="1"/>
            </p:cNvSpPr>
            <p:nvPr/>
          </p:nvSpPr>
          <p:spPr bwMode="auto">
            <a:xfrm>
              <a:off x="57" y="1410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6121" name="组合 36905"/>
            <p:cNvGrpSpPr>
              <a:grpSpLocks/>
            </p:cNvGrpSpPr>
            <p:nvPr/>
          </p:nvGrpSpPr>
          <p:grpSpPr bwMode="auto">
            <a:xfrm>
              <a:off x="0" y="0"/>
              <a:ext cx="1906" cy="1872"/>
              <a:chOff x="0" y="0"/>
              <a:chExt cx="1906" cy="1872"/>
            </a:xfrm>
          </p:grpSpPr>
          <p:grpSp>
            <p:nvGrpSpPr>
              <p:cNvPr id="46122" name="组合 36906"/>
              <p:cNvGrpSpPr>
                <a:grpSpLocks/>
              </p:cNvGrpSpPr>
              <p:nvPr/>
            </p:nvGrpSpPr>
            <p:grpSpPr bwMode="auto">
              <a:xfrm>
                <a:off x="441" y="0"/>
                <a:ext cx="1050" cy="1872"/>
                <a:chOff x="0" y="0"/>
                <a:chExt cx="1050" cy="1872"/>
              </a:xfrm>
            </p:grpSpPr>
            <p:grpSp>
              <p:nvGrpSpPr>
                <p:cNvPr id="46123" name="组合 3690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37" cy="1296"/>
                  <a:chOff x="0" y="0"/>
                  <a:chExt cx="537" cy="1296"/>
                </a:xfrm>
              </p:grpSpPr>
              <p:grpSp>
                <p:nvGrpSpPr>
                  <p:cNvPr id="46124" name="组合 36908"/>
                  <p:cNvGrpSpPr>
                    <a:grpSpLocks/>
                  </p:cNvGrpSpPr>
                  <p:nvPr/>
                </p:nvGrpSpPr>
                <p:grpSpPr bwMode="auto">
                  <a:xfrm>
                    <a:off x="299" y="139"/>
                    <a:ext cx="235" cy="460"/>
                    <a:chOff x="0" y="0"/>
                    <a:chExt cx="340" cy="794"/>
                  </a:xfrm>
                </p:grpSpPr>
                <p:grpSp>
                  <p:nvGrpSpPr>
                    <p:cNvPr id="46125" name="组合 369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46126" name="组合 369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46127" name="椭圆 369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28" name="椭圆 369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46129" name="椭圆 369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30" name="菱形 36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6131" name="组合 369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46132" name="椭圆 369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33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6134" name="组合 36918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46135" name="椭圆 36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36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6137" name="组合 3692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537" cy="1296"/>
                    <a:chOff x="0" y="0"/>
                    <a:chExt cx="537" cy="1296"/>
                  </a:xfrm>
                </p:grpSpPr>
                <p:sp>
                  <p:nvSpPr>
                    <p:cNvPr id="46138" name="直接连接符 369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8" y="1101"/>
                      <a:ext cx="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6139" name="组合 369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" y="639"/>
                      <a:ext cx="235" cy="460"/>
                      <a:chOff x="0" y="0"/>
                      <a:chExt cx="340" cy="794"/>
                    </a:xfrm>
                  </p:grpSpPr>
                  <p:grpSp>
                    <p:nvGrpSpPr>
                      <p:cNvPr id="46140" name="组合 369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31"/>
                        <a:ext cx="340" cy="340"/>
                        <a:chOff x="0" y="0"/>
                        <a:chExt cx="680" cy="681"/>
                      </a:xfrm>
                    </p:grpSpPr>
                    <p:grpSp>
                      <p:nvGrpSpPr>
                        <p:cNvPr id="46141" name="组合 369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680" cy="680"/>
                          <a:chOff x="0" y="0"/>
                          <a:chExt cx="680" cy="680"/>
                        </a:xfrm>
                      </p:grpSpPr>
                      <p:sp>
                        <p:nvSpPr>
                          <p:cNvPr id="46142" name="椭圆 369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680" cy="680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6143" name="椭圆 369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" y="57"/>
                            <a:ext cx="576" cy="576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46144" name="椭圆 369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7" y="243"/>
                          <a:ext cx="192" cy="192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45" name="菱形 369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9" y="9"/>
                          <a:ext cx="96" cy="672"/>
                        </a:xfrm>
                        <a:prstGeom prst="diamond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6146" name="组合 369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" y="567"/>
                        <a:ext cx="102" cy="227"/>
                        <a:chOff x="0" y="0"/>
                        <a:chExt cx="148" cy="320"/>
                      </a:xfrm>
                    </p:grpSpPr>
                    <p:sp>
                      <p:nvSpPr>
                        <p:cNvPr id="46147" name="椭圆 369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" y="0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48" name="未知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46"/>
                          <a:ext cx="148" cy="274"/>
                        </a:xfrm>
                        <a:custGeom>
                          <a:avLst/>
                          <a:gdLst>
                            <a:gd name="T0" fmla="*/ 64 w 148"/>
                            <a:gd name="T1" fmla="*/ 0 h 274"/>
                            <a:gd name="T2" fmla="*/ 100 w 148"/>
                            <a:gd name="T3" fmla="*/ 119 h 274"/>
                            <a:gd name="T4" fmla="*/ 73 w 148"/>
                            <a:gd name="T5" fmla="*/ 274 h 274"/>
                            <a:gd name="T6" fmla="*/ 0 w 148"/>
                            <a:gd name="T7" fmla="*/ 210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8" h="274">
                              <a:moveTo>
                                <a:pt x="64" y="0"/>
                              </a:moveTo>
                              <a:cubicBezTo>
                                <a:pt x="55" y="62"/>
                                <a:pt x="31" y="100"/>
                                <a:pt x="100" y="119"/>
                              </a:cubicBezTo>
                              <a:cubicBezTo>
                                <a:pt x="148" y="164"/>
                                <a:pt x="138" y="252"/>
                                <a:pt x="73" y="274"/>
                              </a:cubicBezTo>
                              <a:cubicBezTo>
                                <a:pt x="39" y="263"/>
                                <a:pt x="16" y="243"/>
                                <a:pt x="0" y="21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6149" name="组合 36933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105" y="0"/>
                        <a:ext cx="102" cy="227"/>
                        <a:chOff x="0" y="0"/>
                        <a:chExt cx="148" cy="320"/>
                      </a:xfrm>
                    </p:grpSpPr>
                    <p:sp>
                      <p:nvSpPr>
                        <p:cNvPr id="46150" name="椭圆 369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" y="0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51" name="未知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46"/>
                          <a:ext cx="148" cy="274"/>
                        </a:xfrm>
                        <a:custGeom>
                          <a:avLst/>
                          <a:gdLst>
                            <a:gd name="T0" fmla="*/ 64 w 148"/>
                            <a:gd name="T1" fmla="*/ 0 h 274"/>
                            <a:gd name="T2" fmla="*/ 100 w 148"/>
                            <a:gd name="T3" fmla="*/ 119 h 274"/>
                            <a:gd name="T4" fmla="*/ 73 w 148"/>
                            <a:gd name="T5" fmla="*/ 274 h 274"/>
                            <a:gd name="T6" fmla="*/ 0 w 148"/>
                            <a:gd name="T7" fmla="*/ 210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8" h="274">
                              <a:moveTo>
                                <a:pt x="64" y="0"/>
                              </a:moveTo>
                              <a:cubicBezTo>
                                <a:pt x="55" y="62"/>
                                <a:pt x="31" y="100"/>
                                <a:pt x="100" y="119"/>
                              </a:cubicBezTo>
                              <a:cubicBezTo>
                                <a:pt x="148" y="164"/>
                                <a:pt x="138" y="252"/>
                                <a:pt x="73" y="274"/>
                              </a:cubicBezTo>
                              <a:cubicBezTo>
                                <a:pt x="39" y="263"/>
                                <a:pt x="16" y="243"/>
                                <a:pt x="0" y="21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46152" name="组合 3693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0" y="0"/>
                      <a:ext cx="488" cy="28"/>
                      <a:chOff x="0" y="0"/>
                      <a:chExt cx="1764" cy="123"/>
                    </a:xfrm>
                  </p:grpSpPr>
                  <p:grpSp>
                    <p:nvGrpSpPr>
                      <p:cNvPr id="46153" name="组合 369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3"/>
                        <a:ext cx="864" cy="120"/>
                        <a:chOff x="0" y="0"/>
                        <a:chExt cx="864" cy="120"/>
                      </a:xfrm>
                    </p:grpSpPr>
                    <p:sp>
                      <p:nvSpPr>
                        <p:cNvPr id="46154" name="直接连接符 369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55" name="直接连接符 369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0" y="0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56" name="直接连接符 369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0" y="0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57" name="直接连接符 369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40" y="0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58" name="直接连接符 369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84" y="7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46159" name="直接连接符 369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5" y="0"/>
                        <a:ext cx="159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46160" name="组合 369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00" y="3"/>
                        <a:ext cx="864" cy="120"/>
                        <a:chOff x="0" y="0"/>
                        <a:chExt cx="864" cy="120"/>
                      </a:xfrm>
                    </p:grpSpPr>
                    <p:sp>
                      <p:nvSpPr>
                        <p:cNvPr id="46161" name="直接连接符 369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62" name="直接连接符 369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0" y="0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63" name="直接连接符 369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0" y="0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64" name="直接连接符 369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40" y="0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65" name="直接连接符 369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84" y="7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6166" name="直接连接符 369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" y="28"/>
                      <a:ext cx="0" cy="8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67" name="矩形 369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" y="1157"/>
                      <a:ext cx="151" cy="139"/>
                    </a:xfrm>
                    <a:prstGeom prst="rect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6168" name="组合 369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9" y="28"/>
                      <a:ext cx="238" cy="851"/>
                      <a:chOff x="0" y="0"/>
                      <a:chExt cx="238" cy="851"/>
                    </a:xfrm>
                  </p:grpSpPr>
                  <p:sp>
                    <p:nvSpPr>
                      <p:cNvPr id="46169" name="直接连接符 369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9" y="0"/>
                        <a:ext cx="0" cy="11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70" name="直接连接符 369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8" y="333"/>
                        <a:ext cx="0" cy="47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71" name="直接连接符 369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351"/>
                        <a:ext cx="0" cy="5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46172" name="文本框 36956"/>
                <p:cNvSpPr txBox="1">
                  <a:spLocks noChangeArrowheads="1"/>
                </p:cNvSpPr>
                <p:nvPr/>
              </p:nvSpPr>
              <p:spPr bwMode="auto">
                <a:xfrm>
                  <a:off x="144" y="1584"/>
                  <a:ext cx="67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/>
                    <a:t>图</a:t>
                  </a:r>
                  <a:r>
                    <a:rPr lang="en-US" altLang="zh-CN"/>
                    <a:t>(b)</a:t>
                  </a:r>
                </a:p>
              </p:txBody>
            </p:sp>
            <p:grpSp>
              <p:nvGrpSpPr>
                <p:cNvPr id="46173" name="组合 36957"/>
                <p:cNvGrpSpPr>
                  <a:grpSpLocks/>
                </p:cNvGrpSpPr>
                <p:nvPr/>
              </p:nvGrpSpPr>
              <p:grpSpPr bwMode="auto">
                <a:xfrm>
                  <a:off x="528" y="540"/>
                  <a:ext cx="522" cy="883"/>
                  <a:chOff x="0" y="0"/>
                  <a:chExt cx="522" cy="883"/>
                </a:xfrm>
              </p:grpSpPr>
              <p:grpSp>
                <p:nvGrpSpPr>
                  <p:cNvPr id="46174" name="组合 3695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522" cy="880"/>
                    <a:chOff x="0" y="0"/>
                    <a:chExt cx="522" cy="880"/>
                  </a:xfrm>
                </p:grpSpPr>
                <p:sp>
                  <p:nvSpPr>
                    <p:cNvPr id="46175" name="椭圆 369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" y="0"/>
                      <a:ext cx="96" cy="2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76" name="直接连接符 369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" y="240"/>
                      <a:ext cx="4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77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" y="533"/>
                      <a:ext cx="84" cy="228"/>
                    </a:xfrm>
                    <a:custGeom>
                      <a:avLst/>
                      <a:gdLst>
                        <a:gd name="T0" fmla="*/ 84 w 84"/>
                        <a:gd name="T1" fmla="*/ 0 h 228"/>
                        <a:gd name="T2" fmla="*/ 11 w 84"/>
                        <a:gd name="T3" fmla="*/ 173 h 228"/>
                        <a:gd name="T4" fmla="*/ 1 w 84"/>
                        <a:gd name="T5" fmla="*/ 228 h 2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4" h="228">
                          <a:moveTo>
                            <a:pt x="84" y="0"/>
                          </a:moveTo>
                          <a:cubicBezTo>
                            <a:pt x="63" y="59"/>
                            <a:pt x="45" y="121"/>
                            <a:pt x="11" y="173"/>
                          </a:cubicBezTo>
                          <a:cubicBezTo>
                            <a:pt x="0" y="222"/>
                            <a:pt x="1" y="203"/>
                            <a:pt x="1" y="22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78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" y="551"/>
                      <a:ext cx="165" cy="329"/>
                    </a:xfrm>
                    <a:custGeom>
                      <a:avLst/>
                      <a:gdLst>
                        <a:gd name="T0" fmla="*/ 0 w 165"/>
                        <a:gd name="T1" fmla="*/ 0 h 329"/>
                        <a:gd name="T2" fmla="*/ 55 w 165"/>
                        <a:gd name="T3" fmla="*/ 64 h 329"/>
                        <a:gd name="T4" fmla="*/ 100 w 165"/>
                        <a:gd name="T5" fmla="*/ 146 h 329"/>
                        <a:gd name="T6" fmla="*/ 128 w 165"/>
                        <a:gd name="T7" fmla="*/ 174 h 329"/>
                        <a:gd name="T8" fmla="*/ 164 w 165"/>
                        <a:gd name="T9" fmla="*/ 228 h 329"/>
                        <a:gd name="T10" fmla="*/ 128 w 165"/>
                        <a:gd name="T11" fmla="*/ 329 h 3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5" h="329">
                          <a:moveTo>
                            <a:pt x="0" y="0"/>
                          </a:moveTo>
                          <a:cubicBezTo>
                            <a:pt x="17" y="23"/>
                            <a:pt x="44" y="38"/>
                            <a:pt x="55" y="64"/>
                          </a:cubicBezTo>
                          <a:cubicBezTo>
                            <a:pt x="103" y="172"/>
                            <a:pt x="19" y="77"/>
                            <a:pt x="100" y="146"/>
                          </a:cubicBezTo>
                          <a:cubicBezTo>
                            <a:pt x="110" y="155"/>
                            <a:pt x="120" y="164"/>
                            <a:pt x="128" y="174"/>
                          </a:cubicBezTo>
                          <a:cubicBezTo>
                            <a:pt x="141" y="191"/>
                            <a:pt x="164" y="228"/>
                            <a:pt x="164" y="228"/>
                          </a:cubicBezTo>
                          <a:cubicBezTo>
                            <a:pt x="159" y="265"/>
                            <a:pt x="165" y="311"/>
                            <a:pt x="128" y="329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79" name="直接连接符 369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" y="240"/>
                      <a:ext cx="28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80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77"/>
                      <a:ext cx="331" cy="146"/>
                    </a:xfrm>
                    <a:custGeom>
                      <a:avLst/>
                      <a:gdLst>
                        <a:gd name="T0" fmla="*/ 0 w 331"/>
                        <a:gd name="T1" fmla="*/ 0 h 146"/>
                        <a:gd name="T2" fmla="*/ 92 w 331"/>
                        <a:gd name="T3" fmla="*/ 45 h 146"/>
                        <a:gd name="T4" fmla="*/ 247 w 331"/>
                        <a:gd name="T5" fmla="*/ 146 h 146"/>
                        <a:gd name="T6" fmla="*/ 302 w 331"/>
                        <a:gd name="T7" fmla="*/ 118 h 146"/>
                        <a:gd name="T8" fmla="*/ 329 w 331"/>
                        <a:gd name="T9" fmla="*/ 91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31" h="146">
                          <a:moveTo>
                            <a:pt x="0" y="0"/>
                          </a:moveTo>
                          <a:cubicBezTo>
                            <a:pt x="31" y="20"/>
                            <a:pt x="64" y="22"/>
                            <a:pt x="92" y="45"/>
                          </a:cubicBezTo>
                          <a:cubicBezTo>
                            <a:pt x="139" y="83"/>
                            <a:pt x="189" y="127"/>
                            <a:pt x="247" y="146"/>
                          </a:cubicBezTo>
                          <a:cubicBezTo>
                            <a:pt x="271" y="138"/>
                            <a:pt x="283" y="138"/>
                            <a:pt x="302" y="118"/>
                          </a:cubicBezTo>
                          <a:cubicBezTo>
                            <a:pt x="331" y="89"/>
                            <a:pt x="307" y="91"/>
                            <a:pt x="329" y="9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6181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725"/>
                    <a:ext cx="56" cy="158"/>
                  </a:xfrm>
                  <a:custGeom>
                    <a:avLst/>
                    <a:gdLst>
                      <a:gd name="T0" fmla="*/ 56 w 56"/>
                      <a:gd name="T1" fmla="*/ 0 h 158"/>
                      <a:gd name="T2" fmla="*/ 0 w 56"/>
                      <a:gd name="T3" fmla="*/ 15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6" h="158">
                        <a:moveTo>
                          <a:pt x="56" y="0"/>
                        </a:moveTo>
                        <a:cubicBezTo>
                          <a:pt x="19" y="56"/>
                          <a:pt x="0" y="91"/>
                          <a:pt x="0" y="15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6182" name="组合 36966"/>
              <p:cNvGrpSpPr>
                <a:grpSpLocks/>
              </p:cNvGrpSpPr>
              <p:nvPr/>
            </p:nvGrpSpPr>
            <p:grpSpPr bwMode="auto">
              <a:xfrm>
                <a:off x="0" y="1413"/>
                <a:ext cx="706" cy="49"/>
                <a:chOff x="0" y="0"/>
                <a:chExt cx="1764" cy="123"/>
              </a:xfrm>
            </p:grpSpPr>
            <p:grpSp>
              <p:nvGrpSpPr>
                <p:cNvPr id="46183" name="组合 36967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46184" name="直接连接符 369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85" name="直接连接符 369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86" name="直接连接符 369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87" name="直接连接符 369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88" name="直接连接符 369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6189" name="直接连接符 36973"/>
                <p:cNvSpPr>
                  <a:spLocks noChangeShapeType="1"/>
                </p:cNvSpPr>
                <p:nvPr/>
              </p:nvSpPr>
              <p:spPr bwMode="auto">
                <a:xfrm>
                  <a:off x="165" y="0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6190" name="组合 36974"/>
                <p:cNvGrpSpPr>
                  <a:grpSpLocks/>
                </p:cNvGrpSpPr>
                <p:nvPr/>
              </p:nvGrpSpPr>
              <p:grpSpPr bwMode="auto"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46191" name="直接连接符 369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2" name="直接连接符 369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3" name="直接连接符 369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4" name="直接连接符 369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5" name="直接连接符 369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6196" name="组合 36980"/>
              <p:cNvGrpSpPr>
                <a:grpSpLocks/>
              </p:cNvGrpSpPr>
              <p:nvPr/>
            </p:nvGrpSpPr>
            <p:grpSpPr bwMode="auto">
              <a:xfrm>
                <a:off x="699" y="1410"/>
                <a:ext cx="706" cy="49"/>
                <a:chOff x="0" y="0"/>
                <a:chExt cx="1764" cy="123"/>
              </a:xfrm>
            </p:grpSpPr>
            <p:grpSp>
              <p:nvGrpSpPr>
                <p:cNvPr id="46197" name="组合 3698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46198" name="直接连接符 369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9" name="直接连接符 369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0" name="直接连接符 369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1" name="直接连接符 369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2" name="直接连接符 369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6203" name="直接连接符 36987"/>
                <p:cNvSpPr>
                  <a:spLocks noChangeShapeType="1"/>
                </p:cNvSpPr>
                <p:nvPr/>
              </p:nvSpPr>
              <p:spPr bwMode="auto">
                <a:xfrm>
                  <a:off x="165" y="0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6204" name="组合 36988"/>
                <p:cNvGrpSpPr>
                  <a:grpSpLocks/>
                </p:cNvGrpSpPr>
                <p:nvPr/>
              </p:nvGrpSpPr>
              <p:grpSpPr bwMode="auto"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46205" name="直接连接符 369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6" name="直接连接符 369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7" name="直接连接符 369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8" name="直接连接符 369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9" name="直接连接符 369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6210" name="组合 36994"/>
              <p:cNvGrpSpPr>
                <a:grpSpLocks/>
              </p:cNvGrpSpPr>
              <p:nvPr/>
            </p:nvGrpSpPr>
            <p:grpSpPr bwMode="auto">
              <a:xfrm>
                <a:off x="1200" y="1413"/>
                <a:ext cx="706" cy="49"/>
                <a:chOff x="0" y="0"/>
                <a:chExt cx="1764" cy="123"/>
              </a:xfrm>
            </p:grpSpPr>
            <p:grpSp>
              <p:nvGrpSpPr>
                <p:cNvPr id="46211" name="组合 36995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46212" name="直接连接符 369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13" name="直接连接符 369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14" name="直接连接符 369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15" name="直接连接符 369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16" name="直接连接符 370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6217" name="直接连接符 37001"/>
                <p:cNvSpPr>
                  <a:spLocks noChangeShapeType="1"/>
                </p:cNvSpPr>
                <p:nvPr/>
              </p:nvSpPr>
              <p:spPr bwMode="auto">
                <a:xfrm>
                  <a:off x="165" y="0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6218" name="组合 37002"/>
                <p:cNvGrpSpPr>
                  <a:grpSpLocks/>
                </p:cNvGrpSpPr>
                <p:nvPr/>
              </p:nvGrpSpPr>
              <p:grpSpPr bwMode="auto"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46219" name="直接连接符 370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20" name="直接连接符 370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21" name="直接连接符 370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22" name="直接连接符 370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23" name="直接连接符 370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37009" name="文本框 37008"/>
          <p:cNvSpPr txBox="1">
            <a:spLocks noChangeArrowheads="1"/>
          </p:cNvSpPr>
          <p:nvPr/>
        </p:nvSpPr>
        <p:spPr bwMode="auto">
          <a:xfrm>
            <a:off x="3048000" y="928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</a:rPr>
              <a:t>100</a:t>
            </a:r>
          </a:p>
        </p:txBody>
      </p:sp>
      <p:sp>
        <p:nvSpPr>
          <p:cNvPr id="37010" name="文本框 37009"/>
          <p:cNvSpPr txBox="1">
            <a:spLocks noChangeArrowheads="1"/>
          </p:cNvSpPr>
          <p:nvPr/>
        </p:nvSpPr>
        <p:spPr bwMode="auto">
          <a:xfrm>
            <a:off x="2012950" y="4673600"/>
            <a:ext cx="974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</a:rPr>
              <a:t>100</a:t>
            </a:r>
          </a:p>
        </p:txBody>
      </p:sp>
      <p:sp>
        <p:nvSpPr>
          <p:cNvPr id="37011" name="文本框 37010"/>
          <p:cNvSpPr txBox="1">
            <a:spLocks noChangeArrowheads="1"/>
          </p:cNvSpPr>
          <p:nvPr/>
        </p:nvSpPr>
        <p:spPr bwMode="auto">
          <a:xfrm>
            <a:off x="7423150" y="46593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3082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09" grpId="0"/>
      <p:bldP spid="37010" grpId="0"/>
      <p:bldP spid="370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37889"/>
          <p:cNvSpPr txBox="1">
            <a:spLocks noChangeArrowheads="1"/>
          </p:cNvSpPr>
          <p:nvPr/>
        </p:nvSpPr>
        <p:spPr bwMode="auto">
          <a:xfrm>
            <a:off x="0" y="304800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3:</a:t>
            </a:r>
            <a:r>
              <a:rPr lang="zh-CN" altLang="en-US" sz="2800" b="1"/>
              <a:t>如图所示的四个</a:t>
            </a:r>
            <a:r>
              <a:rPr lang="zh-CN" altLang="en-US" sz="2800" b="1">
                <a:solidFill>
                  <a:srgbClr val="0000FF"/>
                </a:solidFill>
              </a:rPr>
              <a:t>滑轮组</a:t>
            </a:r>
            <a:r>
              <a:rPr lang="zh-CN" altLang="en-US" sz="2800" b="1"/>
              <a:t>中，图＿＿＿可省</a:t>
            </a:r>
            <a:r>
              <a:rPr lang="zh-CN" altLang="en-US" sz="2800" b="1">
                <a:solidFill>
                  <a:srgbClr val="0000FF"/>
                </a:solidFill>
              </a:rPr>
              <a:t>一半力</a:t>
            </a:r>
            <a:r>
              <a:rPr lang="zh-CN" altLang="en-US" sz="2800" b="1"/>
              <a:t>，图＿＿＿</a:t>
            </a:r>
            <a:r>
              <a:rPr lang="zh-CN" altLang="en-US" sz="2800" b="1">
                <a:solidFill>
                  <a:srgbClr val="FF0000"/>
                </a:solidFill>
              </a:rPr>
              <a:t>最</a:t>
            </a:r>
            <a:r>
              <a:rPr lang="zh-CN" altLang="en-US" sz="2800" b="1">
                <a:solidFill>
                  <a:srgbClr val="0000FF"/>
                </a:solidFill>
              </a:rPr>
              <a:t>费力</a:t>
            </a:r>
            <a:r>
              <a:rPr lang="zh-CN" altLang="en-US" sz="2800" b="1"/>
              <a:t>，图＿＿＿＿和图＿＿＿＿</a:t>
            </a:r>
            <a:r>
              <a:rPr lang="zh-CN" altLang="en-US" sz="2800" b="1">
                <a:solidFill>
                  <a:srgbClr val="0000FF"/>
                </a:solidFill>
              </a:rPr>
              <a:t>用力大小一样</a:t>
            </a:r>
            <a:r>
              <a:rPr lang="zh-CN" altLang="en-US" sz="2800" b="1"/>
              <a:t>。</a:t>
            </a:r>
          </a:p>
        </p:txBody>
      </p:sp>
      <p:grpSp>
        <p:nvGrpSpPr>
          <p:cNvPr id="47106" name="组合 37890"/>
          <p:cNvGrpSpPr>
            <a:grpSpLocks/>
          </p:cNvGrpSpPr>
          <p:nvPr/>
        </p:nvGrpSpPr>
        <p:grpSpPr bwMode="auto">
          <a:xfrm>
            <a:off x="595313" y="1828800"/>
            <a:ext cx="906462" cy="4038600"/>
            <a:chOff x="0" y="0"/>
            <a:chExt cx="571" cy="2544"/>
          </a:xfrm>
        </p:grpSpPr>
        <p:grpSp>
          <p:nvGrpSpPr>
            <p:cNvPr id="47107" name="组合 37891"/>
            <p:cNvGrpSpPr>
              <a:grpSpLocks/>
            </p:cNvGrpSpPr>
            <p:nvPr/>
          </p:nvGrpSpPr>
          <p:grpSpPr bwMode="auto">
            <a:xfrm>
              <a:off x="0" y="0"/>
              <a:ext cx="571" cy="1776"/>
              <a:chOff x="0" y="0"/>
              <a:chExt cx="571" cy="1776"/>
            </a:xfrm>
          </p:grpSpPr>
          <p:grpSp>
            <p:nvGrpSpPr>
              <p:cNvPr id="47108" name="组合 37892"/>
              <p:cNvGrpSpPr>
                <a:grpSpLocks/>
              </p:cNvGrpSpPr>
              <p:nvPr/>
            </p:nvGrpSpPr>
            <p:grpSpPr bwMode="auto">
              <a:xfrm>
                <a:off x="9" y="0"/>
                <a:ext cx="562" cy="788"/>
                <a:chOff x="0" y="0"/>
                <a:chExt cx="562" cy="788"/>
              </a:xfrm>
            </p:grpSpPr>
            <p:grpSp>
              <p:nvGrpSpPr>
                <p:cNvPr id="47109" name="组合 37893"/>
                <p:cNvGrpSpPr>
                  <a:grpSpLocks/>
                </p:cNvGrpSpPr>
                <p:nvPr/>
              </p:nvGrpSpPr>
              <p:grpSpPr bwMode="auto">
                <a:xfrm flipV="1">
                  <a:off x="0" y="0"/>
                  <a:ext cx="562" cy="37"/>
                  <a:chOff x="0" y="0"/>
                  <a:chExt cx="1764" cy="123"/>
                </a:xfrm>
              </p:grpSpPr>
              <p:grpSp>
                <p:nvGrpSpPr>
                  <p:cNvPr id="47110" name="组合 37894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47111" name="直接连接符 378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12" name="直接连接符 378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13" name="直接连接符 378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14" name="直接连接符 378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15" name="直接连接符 378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7116" name="直接连接符 37900"/>
                  <p:cNvSpPr>
                    <a:spLocks noChangeShapeType="1"/>
                  </p:cNvSpPr>
                  <p:nvPr/>
                </p:nvSpPr>
                <p:spPr bwMode="auto">
                  <a:xfrm>
                    <a:off x="165" y="0"/>
                    <a:ext cx="15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7117" name="组合 37901"/>
                  <p:cNvGrpSpPr>
                    <a:grpSpLocks/>
                  </p:cNvGrpSpPr>
                  <p:nvPr/>
                </p:nvGrpSpPr>
                <p:grpSpPr bwMode="auto">
                  <a:xfrm>
                    <a:off x="90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47118" name="直接连接符 379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19" name="直接连接符 379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0" name="直接连接符 379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1" name="直接连接符 379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2" name="直接连接符 379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7123" name="组合 37907"/>
                <p:cNvGrpSpPr>
                  <a:grpSpLocks/>
                </p:cNvGrpSpPr>
                <p:nvPr/>
              </p:nvGrpSpPr>
              <p:grpSpPr bwMode="auto">
                <a:xfrm>
                  <a:off x="76" y="37"/>
                  <a:ext cx="271" cy="751"/>
                  <a:chOff x="0" y="0"/>
                  <a:chExt cx="340" cy="986"/>
                </a:xfrm>
              </p:grpSpPr>
              <p:grpSp>
                <p:nvGrpSpPr>
                  <p:cNvPr id="47124" name="组合 37908"/>
                  <p:cNvGrpSpPr>
                    <a:grpSpLocks/>
                  </p:cNvGrpSpPr>
                  <p:nvPr/>
                </p:nvGrpSpPr>
                <p:grpSpPr bwMode="auto">
                  <a:xfrm>
                    <a:off x="0" y="192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47125" name="组合 379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47126" name="组合 379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47127" name="椭圆 379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7128" name="椭圆 379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47129" name="椭圆 379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130" name="菱形 37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7131" name="组合 379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47132" name="椭圆 379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133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7134" name="组合 37918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47135" name="椭圆 37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136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7137" name="直接连接符 37921"/>
                  <p:cNvSpPr>
                    <a:spLocks noChangeShapeType="1"/>
                  </p:cNvSpPr>
                  <p:nvPr/>
                </p:nvSpPr>
                <p:spPr bwMode="auto">
                  <a:xfrm>
                    <a:off x="144" y="0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7138" name="组合 37922"/>
              <p:cNvGrpSpPr>
                <a:grpSpLocks/>
              </p:cNvGrpSpPr>
              <p:nvPr/>
            </p:nvGrpSpPr>
            <p:grpSpPr bwMode="auto">
              <a:xfrm>
                <a:off x="85" y="985"/>
                <a:ext cx="271" cy="791"/>
                <a:chOff x="0" y="0"/>
                <a:chExt cx="271" cy="791"/>
              </a:xfrm>
            </p:grpSpPr>
            <p:grpSp>
              <p:nvGrpSpPr>
                <p:cNvPr id="47139" name="组合 3792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71" cy="605"/>
                  <a:chOff x="0" y="0"/>
                  <a:chExt cx="340" cy="794"/>
                </a:xfrm>
              </p:grpSpPr>
              <p:grpSp>
                <p:nvGrpSpPr>
                  <p:cNvPr id="47140" name="组合 37924"/>
                  <p:cNvGrpSpPr>
                    <a:grpSpLocks/>
                  </p:cNvGrpSpPr>
                  <p:nvPr/>
                </p:nvGrpSpPr>
                <p:grpSpPr bwMode="auto">
                  <a:xfrm>
                    <a:off x="0" y="231"/>
                    <a:ext cx="340" cy="340"/>
                    <a:chOff x="0" y="0"/>
                    <a:chExt cx="680" cy="681"/>
                  </a:xfrm>
                </p:grpSpPr>
                <p:grpSp>
                  <p:nvGrpSpPr>
                    <p:cNvPr id="47141" name="组合 379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47142" name="椭圆 379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143" name="椭圆 379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7144" name="椭圆 379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45" name="菱形 379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7146" name="组合 37930"/>
                  <p:cNvGrpSpPr>
                    <a:grpSpLocks/>
                  </p:cNvGrpSpPr>
                  <p:nvPr/>
                </p:nvGrpSpPr>
                <p:grpSpPr bwMode="auto">
                  <a:xfrm>
                    <a:off x="114" y="567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47147" name="椭圆 379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48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7149" name="组合 3793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05" y="0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47150" name="椭圆 379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51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47152" name="矩形 37936"/>
                <p:cNvSpPr>
                  <a:spLocks noChangeArrowheads="1"/>
                </p:cNvSpPr>
                <p:nvPr/>
              </p:nvSpPr>
              <p:spPr bwMode="auto">
                <a:xfrm>
                  <a:off x="60" y="681"/>
                  <a:ext cx="153" cy="110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53" name="直接连接符 37937"/>
                <p:cNvSpPr>
                  <a:spLocks noChangeShapeType="1"/>
                </p:cNvSpPr>
                <p:nvPr/>
              </p:nvSpPr>
              <p:spPr bwMode="auto">
                <a:xfrm>
                  <a:off x="129" y="608"/>
                  <a:ext cx="0" cy="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7154" name="直接连接符 37938"/>
              <p:cNvSpPr>
                <a:spLocks noChangeShapeType="1"/>
              </p:cNvSpPr>
              <p:nvPr/>
            </p:nvSpPr>
            <p:spPr bwMode="auto">
              <a:xfrm flipH="1" flipV="1">
                <a:off x="105" y="528"/>
                <a:ext cx="9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5" name="直接连接符 37939"/>
              <p:cNvSpPr>
                <a:spLocks noChangeShapeType="1"/>
              </p:cNvSpPr>
              <p:nvPr/>
            </p:nvSpPr>
            <p:spPr bwMode="auto">
              <a:xfrm>
                <a:off x="354" y="4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6" name="直接连接符 37940"/>
              <p:cNvSpPr>
                <a:spLocks noChangeShapeType="1"/>
              </p:cNvSpPr>
              <p:nvPr/>
            </p:nvSpPr>
            <p:spPr bwMode="auto">
              <a:xfrm flipH="1" flipV="1">
                <a:off x="0" y="1056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157" name="文本框 37941"/>
            <p:cNvSpPr txBox="1">
              <a:spLocks noChangeArrowheads="1"/>
            </p:cNvSpPr>
            <p:nvPr/>
          </p:nvSpPr>
          <p:spPr bwMode="auto">
            <a:xfrm>
              <a:off x="57" y="22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(a)</a:t>
              </a:r>
            </a:p>
          </p:txBody>
        </p:sp>
      </p:grpSp>
      <p:grpSp>
        <p:nvGrpSpPr>
          <p:cNvPr id="47158" name="组合 37942"/>
          <p:cNvGrpSpPr>
            <a:grpSpLocks/>
          </p:cNvGrpSpPr>
          <p:nvPr/>
        </p:nvGrpSpPr>
        <p:grpSpPr bwMode="auto">
          <a:xfrm>
            <a:off x="2438400" y="1828800"/>
            <a:ext cx="1066800" cy="4038600"/>
            <a:chOff x="0" y="0"/>
            <a:chExt cx="672" cy="2544"/>
          </a:xfrm>
        </p:grpSpPr>
        <p:grpSp>
          <p:nvGrpSpPr>
            <p:cNvPr id="47159" name="组合 37943"/>
            <p:cNvGrpSpPr>
              <a:grpSpLocks/>
            </p:cNvGrpSpPr>
            <p:nvPr/>
          </p:nvGrpSpPr>
          <p:grpSpPr bwMode="auto">
            <a:xfrm flipH="1">
              <a:off x="0" y="0"/>
              <a:ext cx="633" cy="1536"/>
              <a:chOff x="0" y="0"/>
              <a:chExt cx="777" cy="2142"/>
            </a:xfrm>
          </p:grpSpPr>
          <p:grpSp>
            <p:nvGrpSpPr>
              <p:cNvPr id="47160" name="组合 37944"/>
              <p:cNvGrpSpPr>
                <a:grpSpLocks/>
              </p:cNvGrpSpPr>
              <p:nvPr/>
            </p:nvGrpSpPr>
            <p:grpSpPr bwMode="auto">
              <a:xfrm>
                <a:off x="432" y="240"/>
                <a:ext cx="340" cy="794"/>
                <a:chOff x="0" y="0"/>
                <a:chExt cx="340" cy="794"/>
              </a:xfrm>
            </p:grpSpPr>
            <p:grpSp>
              <p:nvGrpSpPr>
                <p:cNvPr id="47161" name="组合 37945"/>
                <p:cNvGrpSpPr>
                  <a:grpSpLocks/>
                </p:cNvGrpSpPr>
                <p:nvPr/>
              </p:nvGrpSpPr>
              <p:grpSpPr bwMode="auto"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47162" name="组合 3794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47163" name="椭圆 379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64" name="椭圆 379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7165" name="椭圆 37949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6" name="菱形 37950"/>
                  <p:cNvSpPr>
                    <a:spLocks noChangeArrowheads="1"/>
                  </p:cNvSpPr>
                  <p:nvPr/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67" name="组合 37951"/>
                <p:cNvGrpSpPr>
                  <a:grpSpLocks/>
                </p:cNvGrpSpPr>
                <p:nvPr/>
              </p:nvGrpSpPr>
              <p:grpSpPr bwMode="auto"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47168" name="椭圆 37952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9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70" name="组合 37954"/>
                <p:cNvGrpSpPr>
                  <a:grpSpLocks/>
                </p:cNvGrpSpPr>
                <p:nvPr/>
              </p:nvGrpSpPr>
              <p:grpSpPr bwMode="auto"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47171" name="椭圆 37955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72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7173" name="组合 37957"/>
              <p:cNvGrpSpPr>
                <a:grpSpLocks/>
              </p:cNvGrpSpPr>
              <p:nvPr/>
            </p:nvGrpSpPr>
            <p:grpSpPr bwMode="auto">
              <a:xfrm>
                <a:off x="96" y="1104"/>
                <a:ext cx="340" cy="794"/>
                <a:chOff x="0" y="0"/>
                <a:chExt cx="340" cy="794"/>
              </a:xfrm>
            </p:grpSpPr>
            <p:grpSp>
              <p:nvGrpSpPr>
                <p:cNvPr id="47174" name="组合 37958"/>
                <p:cNvGrpSpPr>
                  <a:grpSpLocks/>
                </p:cNvGrpSpPr>
                <p:nvPr/>
              </p:nvGrpSpPr>
              <p:grpSpPr bwMode="auto"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47175" name="组合 37959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47176" name="椭圆 379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77" name="椭圆 37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7178" name="椭圆 37962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79" name="菱形 37963"/>
                  <p:cNvSpPr>
                    <a:spLocks noChangeArrowheads="1"/>
                  </p:cNvSpPr>
                  <p:nvPr/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80" name="组合 37964"/>
                <p:cNvGrpSpPr>
                  <a:grpSpLocks/>
                </p:cNvGrpSpPr>
                <p:nvPr/>
              </p:nvGrpSpPr>
              <p:grpSpPr bwMode="auto"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47181" name="椭圆 37965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82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83" name="组合 37967"/>
                <p:cNvGrpSpPr>
                  <a:grpSpLocks/>
                </p:cNvGrpSpPr>
                <p:nvPr/>
              </p:nvGrpSpPr>
              <p:grpSpPr bwMode="auto"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47184" name="椭圆 37968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85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7186" name="组合 37970"/>
              <p:cNvGrpSpPr>
                <a:grpSpLocks/>
              </p:cNvGrpSpPr>
              <p:nvPr/>
            </p:nvGrpSpPr>
            <p:grpSpPr bwMode="auto">
              <a:xfrm flipV="1">
                <a:off x="0" y="0"/>
                <a:ext cx="706" cy="49"/>
                <a:chOff x="0" y="0"/>
                <a:chExt cx="1764" cy="123"/>
              </a:xfrm>
            </p:grpSpPr>
            <p:grpSp>
              <p:nvGrpSpPr>
                <p:cNvPr id="47187" name="组合 3797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47188" name="直接连接符 379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89" name="直接连接符 379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90" name="直接连接符 379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91" name="直接连接符 379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92" name="直接连接符 379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7193" name="直接连接符 37977"/>
                <p:cNvSpPr>
                  <a:spLocks noChangeShapeType="1"/>
                </p:cNvSpPr>
                <p:nvPr/>
              </p:nvSpPr>
              <p:spPr bwMode="auto">
                <a:xfrm>
                  <a:off x="165" y="0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7194" name="组合 37978"/>
                <p:cNvGrpSpPr>
                  <a:grpSpLocks/>
                </p:cNvGrpSpPr>
                <p:nvPr/>
              </p:nvGrpSpPr>
              <p:grpSpPr bwMode="auto"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47195" name="直接连接符 379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96" name="直接连接符 379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97" name="直接连接符 379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98" name="直接连接符 379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99" name="直接连接符 379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7200" name="直接连接符 37984"/>
              <p:cNvSpPr>
                <a:spLocks noChangeShapeType="1"/>
              </p:cNvSpPr>
              <p:nvPr/>
            </p:nvSpPr>
            <p:spPr bwMode="auto">
              <a:xfrm>
                <a:off x="96" y="48"/>
                <a:ext cx="0" cy="14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1" name="直接连接符 37985"/>
              <p:cNvSpPr>
                <a:spLocks noChangeShapeType="1"/>
              </p:cNvSpPr>
              <p:nvPr/>
            </p:nvSpPr>
            <p:spPr bwMode="auto">
              <a:xfrm>
                <a:off x="777" y="6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2" name="直接连接符 37986"/>
              <p:cNvSpPr>
                <a:spLocks noChangeShapeType="1"/>
              </p:cNvSpPr>
              <p:nvPr/>
            </p:nvSpPr>
            <p:spPr bwMode="auto">
              <a:xfrm>
                <a:off x="576" y="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3" name="矩形 37987"/>
              <p:cNvSpPr>
                <a:spLocks noChangeArrowheads="1"/>
              </p:cNvSpPr>
              <p:nvPr/>
            </p:nvSpPr>
            <p:spPr bwMode="auto">
              <a:xfrm>
                <a:off x="171" y="1998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4" name="直接连接符 37988"/>
              <p:cNvSpPr>
                <a:spLocks noChangeShapeType="1"/>
              </p:cNvSpPr>
              <p:nvPr/>
            </p:nvSpPr>
            <p:spPr bwMode="auto">
              <a:xfrm>
                <a:off x="258" y="190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5" name="直接连接符 37989"/>
              <p:cNvSpPr>
                <a:spLocks noChangeShapeType="1"/>
              </p:cNvSpPr>
              <p:nvPr/>
            </p:nvSpPr>
            <p:spPr bwMode="auto">
              <a:xfrm>
                <a:off x="423" y="672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206" name="文本框 37990"/>
            <p:cNvSpPr txBox="1">
              <a:spLocks noChangeArrowheads="1"/>
            </p:cNvSpPr>
            <p:nvPr/>
          </p:nvSpPr>
          <p:spPr bwMode="auto">
            <a:xfrm>
              <a:off x="240" y="22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(b)</a:t>
              </a:r>
            </a:p>
          </p:txBody>
        </p:sp>
      </p:grpSp>
      <p:grpSp>
        <p:nvGrpSpPr>
          <p:cNvPr id="47207" name="组合 37991"/>
          <p:cNvGrpSpPr>
            <a:grpSpLocks/>
          </p:cNvGrpSpPr>
          <p:nvPr/>
        </p:nvGrpSpPr>
        <p:grpSpPr bwMode="auto">
          <a:xfrm>
            <a:off x="4457700" y="1828800"/>
            <a:ext cx="1247775" cy="4038600"/>
            <a:chOff x="0" y="0"/>
            <a:chExt cx="786" cy="2544"/>
          </a:xfrm>
        </p:grpSpPr>
        <p:grpSp>
          <p:nvGrpSpPr>
            <p:cNvPr id="47208" name="组合 37992"/>
            <p:cNvGrpSpPr>
              <a:grpSpLocks/>
            </p:cNvGrpSpPr>
            <p:nvPr/>
          </p:nvGrpSpPr>
          <p:grpSpPr bwMode="auto">
            <a:xfrm>
              <a:off x="0" y="0"/>
              <a:ext cx="786" cy="1632"/>
              <a:chOff x="0" y="0"/>
              <a:chExt cx="786" cy="1632"/>
            </a:xfrm>
          </p:grpSpPr>
          <p:sp>
            <p:nvSpPr>
              <p:cNvPr id="47209" name="直接连接符 37993"/>
              <p:cNvSpPr>
                <a:spLocks noChangeShapeType="1"/>
              </p:cNvSpPr>
              <p:nvPr/>
            </p:nvSpPr>
            <p:spPr bwMode="auto">
              <a:xfrm flipH="1">
                <a:off x="738" y="158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7210" name="组合 37994"/>
              <p:cNvGrpSpPr>
                <a:grpSpLocks/>
              </p:cNvGrpSpPr>
              <p:nvPr/>
            </p:nvGrpSpPr>
            <p:grpSpPr bwMode="auto">
              <a:xfrm>
                <a:off x="0" y="0"/>
                <a:ext cx="768" cy="1632"/>
                <a:chOff x="0" y="0"/>
                <a:chExt cx="768" cy="1632"/>
              </a:xfrm>
            </p:grpSpPr>
            <p:grpSp>
              <p:nvGrpSpPr>
                <p:cNvPr id="47211" name="组合 3799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68" cy="1584"/>
                  <a:chOff x="0" y="0"/>
                  <a:chExt cx="768" cy="1584"/>
                </a:xfrm>
              </p:grpSpPr>
              <p:grpSp>
                <p:nvGrpSpPr>
                  <p:cNvPr id="47212" name="组合 37996"/>
                  <p:cNvGrpSpPr>
                    <a:grpSpLocks/>
                  </p:cNvGrpSpPr>
                  <p:nvPr/>
                </p:nvGrpSpPr>
                <p:grpSpPr bwMode="auto">
                  <a:xfrm flipH="1">
                    <a:off x="77" y="175"/>
                    <a:ext cx="259" cy="577"/>
                    <a:chOff x="0" y="0"/>
                    <a:chExt cx="340" cy="794"/>
                  </a:xfrm>
                </p:grpSpPr>
                <p:grpSp>
                  <p:nvGrpSpPr>
                    <p:cNvPr id="47213" name="组合 379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47214" name="组合 379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47215" name="椭圆 379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7216" name="椭圆 380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47217" name="椭圆 380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18" name="菱形 380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7219" name="组合 380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47220" name="椭圆 380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21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7222" name="组合 38006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47223" name="椭圆 380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24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7225" name="组合 38009"/>
                  <p:cNvGrpSpPr>
                    <a:grpSpLocks/>
                  </p:cNvGrpSpPr>
                  <p:nvPr/>
                </p:nvGrpSpPr>
                <p:grpSpPr bwMode="auto">
                  <a:xfrm flipH="1">
                    <a:off x="333" y="803"/>
                    <a:ext cx="259" cy="577"/>
                    <a:chOff x="0" y="0"/>
                    <a:chExt cx="340" cy="794"/>
                  </a:xfrm>
                </p:grpSpPr>
                <p:grpSp>
                  <p:nvGrpSpPr>
                    <p:cNvPr id="47226" name="组合 380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47227" name="组合 380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47228" name="椭圆 380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7229" name="椭圆 380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47230" name="椭圆 380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31" name="菱形 380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7232" name="组合 380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47233" name="椭圆 380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34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7235" name="组合 38019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47236" name="椭圆 380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37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7238" name="组合 3802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27" y="0"/>
                    <a:ext cx="538" cy="36"/>
                    <a:chOff x="0" y="0"/>
                    <a:chExt cx="1764" cy="123"/>
                  </a:xfrm>
                </p:grpSpPr>
                <p:grpSp>
                  <p:nvGrpSpPr>
                    <p:cNvPr id="47239" name="组合 380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47240" name="直接连接符 380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41" name="直接连接符 380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42" name="直接连接符 380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43" name="直接连接符 380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44" name="直接连接符 380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7245" name="直接连接符 380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" y="0"/>
                      <a:ext cx="15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7246" name="组合 380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47247" name="直接连接符 3803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48" name="直接连接符 380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49" name="直接连接符 380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50" name="直接连接符 380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51" name="直接连接符 380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7252" name="直接连接符 38036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592" y="504"/>
                    <a:ext cx="0" cy="5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53" name="矩形 3803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0" y="1006"/>
                    <a:ext cx="146" cy="105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54" name="直接连接符 38038"/>
                  <p:cNvSpPr>
                    <a:spLocks noChangeShapeType="1"/>
                  </p:cNvSpPr>
                  <p:nvPr/>
                </p:nvSpPr>
                <p:spPr bwMode="auto">
                  <a:xfrm>
                    <a:off x="73" y="454"/>
                    <a:ext cx="0" cy="55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55" name="直接连接符 38039"/>
                  <p:cNvSpPr>
                    <a:spLocks noChangeShapeType="1"/>
                  </p:cNvSpPr>
                  <p:nvPr/>
                </p:nvSpPr>
                <p:spPr bwMode="auto">
                  <a:xfrm>
                    <a:off x="329" y="489"/>
                    <a:ext cx="0" cy="62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56" name="直接连接符 38040"/>
                  <p:cNvSpPr>
                    <a:spLocks noChangeShapeType="1"/>
                  </p:cNvSpPr>
                  <p:nvPr/>
                </p:nvSpPr>
                <p:spPr bwMode="auto">
                  <a:xfrm>
                    <a:off x="459" y="1375"/>
                    <a:ext cx="0" cy="20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57" name="直接连接符 38041"/>
                  <p:cNvSpPr>
                    <a:spLocks noChangeShapeType="1"/>
                  </p:cNvSpPr>
                  <p:nvPr/>
                </p:nvSpPr>
                <p:spPr bwMode="auto">
                  <a:xfrm>
                    <a:off x="219" y="1571"/>
                    <a:ext cx="54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58" name="直接连接符 38042"/>
                  <p:cNvSpPr>
                    <a:spLocks noChangeShapeType="1"/>
                  </p:cNvSpPr>
                  <p:nvPr/>
                </p:nvSpPr>
                <p:spPr bwMode="auto">
                  <a:xfrm>
                    <a:off x="210" y="39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7259" name="直接连接符 38043"/>
                <p:cNvSpPr>
                  <a:spLocks noChangeShapeType="1"/>
                </p:cNvSpPr>
                <p:nvPr/>
              </p:nvSpPr>
              <p:spPr bwMode="auto">
                <a:xfrm flipH="1">
                  <a:off x="228" y="158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60" name="直接连接符 38044"/>
                <p:cNvSpPr>
                  <a:spLocks noChangeShapeType="1"/>
                </p:cNvSpPr>
                <p:nvPr/>
              </p:nvSpPr>
              <p:spPr bwMode="auto">
                <a:xfrm flipH="1">
                  <a:off x="288" y="158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61" name="直接连接符 38045"/>
                <p:cNvSpPr>
                  <a:spLocks noChangeShapeType="1"/>
                </p:cNvSpPr>
                <p:nvPr/>
              </p:nvSpPr>
              <p:spPr bwMode="auto">
                <a:xfrm flipH="1">
                  <a:off x="336" y="158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62" name="直接连接符 38046"/>
                <p:cNvSpPr>
                  <a:spLocks noChangeShapeType="1"/>
                </p:cNvSpPr>
                <p:nvPr/>
              </p:nvSpPr>
              <p:spPr bwMode="auto">
                <a:xfrm flipH="1">
                  <a:off x="384" y="158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63" name="直接连接符 38047"/>
                <p:cNvSpPr>
                  <a:spLocks noChangeShapeType="1"/>
                </p:cNvSpPr>
                <p:nvPr/>
              </p:nvSpPr>
              <p:spPr bwMode="auto">
                <a:xfrm flipH="1">
                  <a:off x="444" y="158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64" name="直接连接符 38048"/>
                <p:cNvSpPr>
                  <a:spLocks noChangeShapeType="1"/>
                </p:cNvSpPr>
                <p:nvPr/>
              </p:nvSpPr>
              <p:spPr bwMode="auto">
                <a:xfrm flipH="1">
                  <a:off x="504" y="158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65" name="直接连接符 38049"/>
                <p:cNvSpPr>
                  <a:spLocks noChangeShapeType="1"/>
                </p:cNvSpPr>
                <p:nvPr/>
              </p:nvSpPr>
              <p:spPr bwMode="auto">
                <a:xfrm flipH="1">
                  <a:off x="582" y="158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66" name="直接连接符 38050"/>
                <p:cNvSpPr>
                  <a:spLocks noChangeShapeType="1"/>
                </p:cNvSpPr>
                <p:nvPr/>
              </p:nvSpPr>
              <p:spPr bwMode="auto">
                <a:xfrm flipH="1">
                  <a:off x="630" y="158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67" name="直接连接符 38051"/>
                <p:cNvSpPr>
                  <a:spLocks noChangeShapeType="1"/>
                </p:cNvSpPr>
                <p:nvPr/>
              </p:nvSpPr>
              <p:spPr bwMode="auto">
                <a:xfrm flipH="1">
                  <a:off x="678" y="158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68" name="直接连接符 38052"/>
                <p:cNvSpPr>
                  <a:spLocks noChangeShapeType="1"/>
                </p:cNvSpPr>
                <p:nvPr/>
              </p:nvSpPr>
              <p:spPr bwMode="auto">
                <a:xfrm flipH="1">
                  <a:off x="171" y="158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7269" name="文本框 38053"/>
            <p:cNvSpPr txBox="1">
              <a:spLocks noChangeArrowheads="1"/>
            </p:cNvSpPr>
            <p:nvPr/>
          </p:nvSpPr>
          <p:spPr bwMode="auto">
            <a:xfrm>
              <a:off x="264" y="22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(c)</a:t>
              </a:r>
            </a:p>
          </p:txBody>
        </p:sp>
      </p:grpSp>
      <p:grpSp>
        <p:nvGrpSpPr>
          <p:cNvPr id="47270" name="组合 38054"/>
          <p:cNvGrpSpPr>
            <a:grpSpLocks/>
          </p:cNvGrpSpPr>
          <p:nvPr/>
        </p:nvGrpSpPr>
        <p:grpSpPr bwMode="auto">
          <a:xfrm>
            <a:off x="6477000" y="1828800"/>
            <a:ext cx="892175" cy="4038600"/>
            <a:chOff x="0" y="0"/>
            <a:chExt cx="562" cy="2544"/>
          </a:xfrm>
        </p:grpSpPr>
        <p:grpSp>
          <p:nvGrpSpPr>
            <p:cNvPr id="47271" name="组合 38055"/>
            <p:cNvGrpSpPr>
              <a:grpSpLocks/>
            </p:cNvGrpSpPr>
            <p:nvPr/>
          </p:nvGrpSpPr>
          <p:grpSpPr bwMode="auto">
            <a:xfrm>
              <a:off x="0" y="0"/>
              <a:ext cx="562" cy="2112"/>
              <a:chOff x="0" y="0"/>
              <a:chExt cx="706" cy="2649"/>
            </a:xfrm>
          </p:grpSpPr>
          <p:grpSp>
            <p:nvGrpSpPr>
              <p:cNvPr id="47272" name="组合 38056"/>
              <p:cNvGrpSpPr>
                <a:grpSpLocks/>
              </p:cNvGrpSpPr>
              <p:nvPr/>
            </p:nvGrpSpPr>
            <p:grpSpPr bwMode="auto">
              <a:xfrm>
                <a:off x="144" y="1632"/>
                <a:ext cx="340" cy="794"/>
                <a:chOff x="0" y="0"/>
                <a:chExt cx="340" cy="794"/>
              </a:xfrm>
            </p:grpSpPr>
            <p:grpSp>
              <p:nvGrpSpPr>
                <p:cNvPr id="47273" name="组合 38057"/>
                <p:cNvGrpSpPr>
                  <a:grpSpLocks/>
                </p:cNvGrpSpPr>
                <p:nvPr/>
              </p:nvGrpSpPr>
              <p:grpSpPr bwMode="auto"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47274" name="组合 3805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47275" name="椭圆 380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76" name="椭圆 380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7277" name="椭圆 38061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78" name="菱形 38062"/>
                  <p:cNvSpPr>
                    <a:spLocks noChangeArrowheads="1"/>
                  </p:cNvSpPr>
                  <p:nvPr/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279" name="组合 38063"/>
                <p:cNvGrpSpPr>
                  <a:grpSpLocks/>
                </p:cNvGrpSpPr>
                <p:nvPr/>
              </p:nvGrpSpPr>
              <p:grpSpPr bwMode="auto"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47280" name="椭圆 38064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81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282" name="组合 38066"/>
                <p:cNvGrpSpPr>
                  <a:grpSpLocks/>
                </p:cNvGrpSpPr>
                <p:nvPr/>
              </p:nvGrpSpPr>
              <p:grpSpPr bwMode="auto"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47283" name="椭圆 38067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84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7285" name="组合 38069"/>
              <p:cNvGrpSpPr>
                <a:grpSpLocks/>
              </p:cNvGrpSpPr>
              <p:nvPr/>
            </p:nvGrpSpPr>
            <p:grpSpPr bwMode="auto">
              <a:xfrm>
                <a:off x="213" y="2418"/>
                <a:ext cx="192" cy="231"/>
                <a:chOff x="0" y="0"/>
                <a:chExt cx="192" cy="231"/>
              </a:xfrm>
            </p:grpSpPr>
            <p:sp>
              <p:nvSpPr>
                <p:cNvPr id="47286" name="矩形 38070"/>
                <p:cNvSpPr>
                  <a:spLocks noChangeArrowheads="1"/>
                </p:cNvSpPr>
                <p:nvPr/>
              </p:nvSpPr>
              <p:spPr bwMode="auto">
                <a:xfrm>
                  <a:off x="0" y="87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87" name="直接连接符 38071"/>
                <p:cNvSpPr>
                  <a:spLocks noChangeShapeType="1"/>
                </p:cNvSpPr>
                <p:nvPr/>
              </p:nvSpPr>
              <p:spPr bwMode="auto">
                <a:xfrm>
                  <a:off x="87" y="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288" name="组合 38072"/>
              <p:cNvGrpSpPr>
                <a:grpSpLocks/>
              </p:cNvGrpSpPr>
              <p:nvPr/>
            </p:nvGrpSpPr>
            <p:grpSpPr bwMode="auto">
              <a:xfrm>
                <a:off x="0" y="0"/>
                <a:ext cx="706" cy="1317"/>
                <a:chOff x="0" y="0"/>
                <a:chExt cx="706" cy="1317"/>
              </a:xfrm>
            </p:grpSpPr>
            <p:grpSp>
              <p:nvGrpSpPr>
                <p:cNvPr id="47289" name="组合 3807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06" cy="864"/>
                  <a:chOff x="0" y="0"/>
                  <a:chExt cx="706" cy="864"/>
                </a:xfrm>
              </p:grpSpPr>
              <p:grpSp>
                <p:nvGrpSpPr>
                  <p:cNvPr id="47290" name="组合 38074"/>
                  <p:cNvGrpSpPr>
                    <a:grpSpLocks/>
                  </p:cNvGrpSpPr>
                  <p:nvPr/>
                </p:nvGrpSpPr>
                <p:grpSpPr bwMode="auto">
                  <a:xfrm>
                    <a:off x="144" y="471"/>
                    <a:ext cx="340" cy="340"/>
                    <a:chOff x="0" y="0"/>
                    <a:chExt cx="680" cy="681"/>
                  </a:xfrm>
                </p:grpSpPr>
                <p:grpSp>
                  <p:nvGrpSpPr>
                    <p:cNvPr id="47291" name="组合 380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47292" name="椭圆 380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293" name="椭圆 380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7294" name="椭圆 380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95" name="菱形 380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7296" name="组合 38080"/>
                  <p:cNvGrpSpPr>
                    <a:grpSpLocks/>
                  </p:cNvGrpSpPr>
                  <p:nvPr/>
                </p:nvGrpSpPr>
                <p:grpSpPr bwMode="auto">
                  <a:xfrm>
                    <a:off x="288" y="807"/>
                    <a:ext cx="48" cy="57"/>
                    <a:chOff x="0" y="0"/>
                    <a:chExt cx="148" cy="320"/>
                  </a:xfrm>
                </p:grpSpPr>
                <p:sp>
                  <p:nvSpPr>
                    <p:cNvPr id="47297" name="椭圆 380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98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7299" name="组合 3808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249" y="240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47300" name="椭圆 380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301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7302" name="组合 38086"/>
                  <p:cNvGrpSpPr>
                    <a:grpSpLocks/>
                  </p:cNvGrpSpPr>
                  <p:nvPr/>
                </p:nvGrpSpPr>
                <p:grpSpPr bwMode="auto">
                  <a:xfrm flipV="1">
                    <a:off x="0" y="0"/>
                    <a:ext cx="706" cy="49"/>
                    <a:chOff x="0" y="0"/>
                    <a:chExt cx="1764" cy="123"/>
                  </a:xfrm>
                </p:grpSpPr>
                <p:grpSp>
                  <p:nvGrpSpPr>
                    <p:cNvPr id="47303" name="组合 380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47304" name="直接连接符 380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305" name="直接连接符 380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306" name="直接连接符 380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307" name="直接连接符 380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308" name="直接连接符 380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7309" name="直接连接符 380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" y="0"/>
                      <a:ext cx="15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7310" name="组合 380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47311" name="直接连接符 380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312" name="直接连接符 380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313" name="直接连接符 3809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314" name="直接连接符 3809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315" name="直接连接符 3809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7316" name="直接连接符 38100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4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317" name="组合 38101"/>
                <p:cNvGrpSpPr>
                  <a:grpSpLocks/>
                </p:cNvGrpSpPr>
                <p:nvPr/>
              </p:nvGrpSpPr>
              <p:grpSpPr bwMode="auto">
                <a:xfrm>
                  <a:off x="201" y="816"/>
                  <a:ext cx="227" cy="501"/>
                  <a:chOff x="0" y="0"/>
                  <a:chExt cx="227" cy="501"/>
                </a:xfrm>
              </p:grpSpPr>
              <p:grpSp>
                <p:nvGrpSpPr>
                  <p:cNvPr id="47318" name="组合 38102"/>
                  <p:cNvGrpSpPr>
                    <a:grpSpLocks/>
                  </p:cNvGrpSpPr>
                  <p:nvPr/>
                </p:nvGrpSpPr>
                <p:grpSpPr bwMode="auto">
                  <a:xfrm>
                    <a:off x="0" y="108"/>
                    <a:ext cx="227" cy="227"/>
                    <a:chOff x="0" y="0"/>
                    <a:chExt cx="680" cy="681"/>
                  </a:xfrm>
                </p:grpSpPr>
                <p:grpSp>
                  <p:nvGrpSpPr>
                    <p:cNvPr id="47319" name="组合 38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47320" name="椭圆 38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321" name="椭圆 38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7322" name="椭圆 38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323" name="菱形 38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7324" name="组合 38108"/>
                  <p:cNvGrpSpPr>
                    <a:grpSpLocks/>
                  </p:cNvGrpSpPr>
                  <p:nvPr/>
                </p:nvGrpSpPr>
                <p:grpSpPr bwMode="auto">
                  <a:xfrm>
                    <a:off x="75" y="348"/>
                    <a:ext cx="72" cy="153"/>
                    <a:chOff x="0" y="0"/>
                    <a:chExt cx="148" cy="320"/>
                  </a:xfrm>
                </p:grpSpPr>
                <p:sp>
                  <p:nvSpPr>
                    <p:cNvPr id="47325" name="椭圆 38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326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7327" name="组合 3811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78" y="0"/>
                    <a:ext cx="63" cy="83"/>
                    <a:chOff x="0" y="0"/>
                    <a:chExt cx="148" cy="320"/>
                  </a:xfrm>
                </p:grpSpPr>
                <p:sp>
                  <p:nvSpPr>
                    <p:cNvPr id="47328" name="椭圆 38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329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47330" name="直接连接符 38114"/>
              <p:cNvSpPr>
                <a:spLocks noChangeShapeType="1"/>
              </p:cNvSpPr>
              <p:nvPr/>
            </p:nvSpPr>
            <p:spPr bwMode="auto">
              <a:xfrm flipH="1" flipV="1">
                <a:off x="192" y="1056"/>
                <a:ext cx="96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31" name="直接连接符 38115"/>
              <p:cNvSpPr>
                <a:spLocks noChangeShapeType="1"/>
              </p:cNvSpPr>
              <p:nvPr/>
            </p:nvSpPr>
            <p:spPr bwMode="auto">
              <a:xfrm>
                <a:off x="432" y="1056"/>
                <a:ext cx="48" cy="9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32" name="直接连接符 38116"/>
              <p:cNvSpPr>
                <a:spLocks noChangeShapeType="1"/>
              </p:cNvSpPr>
              <p:nvPr/>
            </p:nvSpPr>
            <p:spPr bwMode="auto">
              <a:xfrm flipV="1">
                <a:off x="144" y="576"/>
                <a:ext cx="0" cy="14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33" name="直接连接符 38117"/>
              <p:cNvSpPr>
                <a:spLocks noChangeShapeType="1"/>
              </p:cNvSpPr>
              <p:nvPr/>
            </p:nvSpPr>
            <p:spPr bwMode="auto">
              <a:xfrm>
                <a:off x="480" y="576"/>
                <a:ext cx="192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334" name="文本框 38118"/>
            <p:cNvSpPr txBox="1">
              <a:spLocks noChangeArrowheads="1"/>
            </p:cNvSpPr>
            <p:nvPr/>
          </p:nvSpPr>
          <p:spPr bwMode="auto">
            <a:xfrm>
              <a:off x="48" y="22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(d)</a:t>
              </a:r>
            </a:p>
          </p:txBody>
        </p:sp>
      </p:grpSp>
      <p:sp>
        <p:nvSpPr>
          <p:cNvPr id="38120" name="文本框 38119"/>
          <p:cNvSpPr txBox="1">
            <a:spLocks noChangeArrowheads="1"/>
          </p:cNvSpPr>
          <p:nvPr/>
        </p:nvSpPr>
        <p:spPr bwMode="auto">
          <a:xfrm>
            <a:off x="5181600" y="2286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</a:rPr>
              <a:t>( b )</a:t>
            </a:r>
          </a:p>
        </p:txBody>
      </p:sp>
      <p:sp>
        <p:nvSpPr>
          <p:cNvPr id="38121" name="文本框 38120"/>
          <p:cNvSpPr txBox="1">
            <a:spLocks noChangeArrowheads="1"/>
          </p:cNvSpPr>
          <p:nvPr/>
        </p:nvSpPr>
        <p:spPr bwMode="auto">
          <a:xfrm>
            <a:off x="228600" y="685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</a:rPr>
              <a:t>(  c  )</a:t>
            </a:r>
          </a:p>
        </p:txBody>
      </p:sp>
      <p:grpSp>
        <p:nvGrpSpPr>
          <p:cNvPr id="38122" name="组合 38121"/>
          <p:cNvGrpSpPr>
            <a:grpSpLocks/>
          </p:cNvGrpSpPr>
          <p:nvPr/>
        </p:nvGrpSpPr>
        <p:grpSpPr bwMode="auto">
          <a:xfrm>
            <a:off x="3443288" y="685800"/>
            <a:ext cx="2728912" cy="538163"/>
            <a:chOff x="0" y="0"/>
            <a:chExt cx="1719" cy="339"/>
          </a:xfrm>
        </p:grpSpPr>
        <p:sp>
          <p:nvSpPr>
            <p:cNvPr id="47338" name="文本框 38122"/>
            <p:cNvSpPr txBox="1">
              <a:spLocks noChangeArrowheads="1"/>
            </p:cNvSpPr>
            <p:nvPr/>
          </p:nvSpPr>
          <p:spPr bwMode="auto">
            <a:xfrm>
              <a:off x="0" y="12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A50021"/>
                  </a:solidFill>
                </a:rPr>
                <a:t>(a)</a:t>
              </a:r>
            </a:p>
          </p:txBody>
        </p:sp>
        <p:sp>
          <p:nvSpPr>
            <p:cNvPr id="47339" name="文本框 38123"/>
            <p:cNvSpPr txBox="1">
              <a:spLocks noChangeArrowheads="1"/>
            </p:cNvSpPr>
            <p:nvPr/>
          </p:nvSpPr>
          <p:spPr bwMode="auto">
            <a:xfrm>
              <a:off x="1287" y="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A50021"/>
                  </a:solidFill>
                </a:rPr>
                <a:t>(d)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9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20" grpId="0"/>
      <p:bldP spid="381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38913"/>
          <p:cNvGrpSpPr>
            <a:grpSpLocks/>
          </p:cNvGrpSpPr>
          <p:nvPr/>
        </p:nvGrpSpPr>
        <p:grpSpPr bwMode="auto">
          <a:xfrm>
            <a:off x="3276600" y="5302250"/>
            <a:ext cx="3048000" cy="1447800"/>
            <a:chOff x="0" y="0"/>
            <a:chExt cx="1920" cy="912"/>
          </a:xfrm>
        </p:grpSpPr>
        <p:sp>
          <p:nvSpPr>
            <p:cNvPr id="48130" name="矩形 38914"/>
            <p:cNvSpPr>
              <a:spLocks noChangeArrowheads="1"/>
            </p:cNvSpPr>
            <p:nvPr/>
          </p:nvSpPr>
          <p:spPr bwMode="auto">
            <a:xfrm>
              <a:off x="0" y="0"/>
              <a:ext cx="1920" cy="912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1" name="文本框 38915"/>
            <p:cNvSpPr txBox="1">
              <a:spLocks noChangeArrowheads="1"/>
            </p:cNvSpPr>
            <p:nvPr/>
          </p:nvSpPr>
          <p:spPr bwMode="auto">
            <a:xfrm>
              <a:off x="156" y="128"/>
              <a:ext cx="15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3002C4"/>
                  </a:solidFill>
                  <a:latin typeface="Times New Roman" pitchFamily="18" charset="0"/>
                </a:rPr>
                <a:t>18</a:t>
              </a:r>
              <a:r>
                <a:rPr lang="zh-CN" altLang="en-US" sz="3200" b="1">
                  <a:solidFill>
                    <a:srgbClr val="3002C4"/>
                  </a:solidFill>
                  <a:latin typeface="Times New Roman" pitchFamily="18" charset="0"/>
                </a:rPr>
                <a:t>段绳子承担</a:t>
              </a:r>
              <a:r>
                <a:rPr lang="en-US" altLang="zh-CN" sz="3200" b="1">
                  <a:solidFill>
                    <a:srgbClr val="FA1414"/>
                  </a:solidFill>
                  <a:latin typeface="Times New Roman" pitchFamily="18" charset="0"/>
                </a:rPr>
                <a:t>F=(1/18)G</a:t>
              </a:r>
            </a:p>
          </p:txBody>
        </p:sp>
      </p:grpSp>
      <p:sp>
        <p:nvSpPr>
          <p:cNvPr id="48132" name="文本框 38916"/>
          <p:cNvSpPr txBox="1">
            <a:spLocks noChangeArrowheads="1"/>
          </p:cNvSpPr>
          <p:nvPr/>
        </p:nvSpPr>
        <p:spPr bwMode="auto">
          <a:xfrm>
            <a:off x="36513" y="333375"/>
            <a:ext cx="50403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、如图所示，物体重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G=50N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，滑轮重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10N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，当物体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G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匀速上升时，则挂钩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承受拉力为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__________N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，挂钩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承受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_________N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的拉力，拉力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F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为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______N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，若绳子自由端向上拉动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0.5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米，则物体向上移动</a:t>
            </a:r>
            <a:r>
              <a:rPr lang="en-US" altLang="zh-CN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______</a:t>
            </a:r>
            <a:r>
              <a:rPr lang="zh-CN" altLang="en-US" sz="24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米。</a:t>
            </a:r>
          </a:p>
        </p:txBody>
      </p:sp>
      <p:grpSp>
        <p:nvGrpSpPr>
          <p:cNvPr id="48133" name="组合 38917"/>
          <p:cNvGrpSpPr>
            <a:grpSpLocks/>
          </p:cNvGrpSpPr>
          <p:nvPr/>
        </p:nvGrpSpPr>
        <p:grpSpPr bwMode="auto">
          <a:xfrm>
            <a:off x="828675" y="2854325"/>
            <a:ext cx="2374900" cy="3168650"/>
            <a:chOff x="0" y="0"/>
            <a:chExt cx="768" cy="878"/>
          </a:xfrm>
        </p:grpSpPr>
        <p:grpSp>
          <p:nvGrpSpPr>
            <p:cNvPr id="48134" name="组合 38918"/>
            <p:cNvGrpSpPr>
              <a:grpSpLocks/>
            </p:cNvGrpSpPr>
            <p:nvPr/>
          </p:nvGrpSpPr>
          <p:grpSpPr bwMode="auto">
            <a:xfrm>
              <a:off x="0" y="0"/>
              <a:ext cx="768" cy="878"/>
              <a:chOff x="0" y="0"/>
              <a:chExt cx="768" cy="878"/>
            </a:xfrm>
          </p:grpSpPr>
          <p:sp>
            <p:nvSpPr>
              <p:cNvPr id="48135" name="文本框 38919"/>
              <p:cNvSpPr txBox="1">
                <a:spLocks noChangeArrowheads="1"/>
              </p:cNvSpPr>
              <p:nvPr/>
            </p:nvSpPr>
            <p:spPr bwMode="auto">
              <a:xfrm>
                <a:off x="336" y="537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solidFill>
                      <a:srgbClr val="FFCC00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grpSp>
            <p:nvGrpSpPr>
              <p:cNvPr id="48136" name="组合 38920"/>
              <p:cNvGrpSpPr>
                <a:grpSpLocks/>
              </p:cNvGrpSpPr>
              <p:nvPr/>
            </p:nvGrpSpPr>
            <p:grpSpPr bwMode="auto">
              <a:xfrm>
                <a:off x="0" y="0"/>
                <a:ext cx="528" cy="878"/>
                <a:chOff x="0" y="0"/>
                <a:chExt cx="528" cy="878"/>
              </a:xfrm>
            </p:grpSpPr>
            <p:grpSp>
              <p:nvGrpSpPr>
                <p:cNvPr id="48137" name="组合 3892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28" cy="27"/>
                  <a:chOff x="0" y="0"/>
                  <a:chExt cx="960" cy="96"/>
                </a:xfrm>
              </p:grpSpPr>
              <p:sp>
                <p:nvSpPr>
                  <p:cNvPr id="48138" name="直接连接符 38922"/>
                  <p:cNvSpPr>
                    <a:spLocks noChangeShapeType="1"/>
                  </p:cNvSpPr>
                  <p:nvPr/>
                </p:nvSpPr>
                <p:spPr bwMode="auto">
                  <a:xfrm>
                    <a:off x="0" y="96"/>
                    <a:ext cx="96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39" name="直接连接符 389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0" name="直接连接符 389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" y="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1" name="直接连接符 389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" y="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2" name="直接连接符 389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" y="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3" name="直接连接符 389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" y="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4" name="直接连接符 389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5" name="直接连接符 389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6" name="直接连接符 389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2" y="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7" name="直接连接符 389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8" name="直接连接符 389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49" name="组合 38933"/>
                <p:cNvGrpSpPr>
                  <a:grpSpLocks/>
                </p:cNvGrpSpPr>
                <p:nvPr/>
              </p:nvGrpSpPr>
              <p:grpSpPr bwMode="auto">
                <a:xfrm>
                  <a:off x="201" y="96"/>
                  <a:ext cx="279" cy="782"/>
                  <a:chOff x="0" y="0"/>
                  <a:chExt cx="279" cy="782"/>
                </a:xfrm>
              </p:grpSpPr>
              <p:sp>
                <p:nvSpPr>
                  <p:cNvPr id="48150" name="椭圆 3893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0" y="189"/>
                    <a:ext cx="279" cy="18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51" name="未知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0" y="0"/>
                    <a:ext cx="43" cy="67"/>
                  </a:xfrm>
                  <a:custGeom>
                    <a:avLst/>
                    <a:gdLst>
                      <a:gd name="T0" fmla="*/ 30 w 66"/>
                      <a:gd name="T1" fmla="*/ 11 h 120"/>
                      <a:gd name="T2" fmla="*/ 12 w 66"/>
                      <a:gd name="T3" fmla="*/ 53 h 120"/>
                      <a:gd name="T4" fmla="*/ 0 w 66"/>
                      <a:gd name="T5" fmla="*/ 89 h 120"/>
                      <a:gd name="T6" fmla="*/ 66 w 66"/>
                      <a:gd name="T7" fmla="*/ 89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120">
                        <a:moveTo>
                          <a:pt x="30" y="11"/>
                        </a:moveTo>
                        <a:cubicBezTo>
                          <a:pt x="14" y="74"/>
                          <a:pt x="36" y="0"/>
                          <a:pt x="12" y="53"/>
                        </a:cubicBezTo>
                        <a:cubicBezTo>
                          <a:pt x="7" y="65"/>
                          <a:pt x="0" y="89"/>
                          <a:pt x="0" y="89"/>
                        </a:cubicBezTo>
                        <a:cubicBezTo>
                          <a:pt x="22" y="103"/>
                          <a:pt x="50" y="120"/>
                          <a:pt x="66" y="8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52" name="矩形 38936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5" y="62"/>
                    <a:ext cx="31" cy="45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53" name="椭圆 3893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4" y="270"/>
                    <a:ext cx="31" cy="2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54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114" y="516"/>
                    <a:ext cx="54" cy="57"/>
                  </a:xfrm>
                  <a:custGeom>
                    <a:avLst/>
                    <a:gdLst>
                      <a:gd name="T0" fmla="*/ 42 w 84"/>
                      <a:gd name="T1" fmla="*/ 0 h 101"/>
                      <a:gd name="T2" fmla="*/ 24 w 84"/>
                      <a:gd name="T3" fmla="*/ 12 h 101"/>
                      <a:gd name="T4" fmla="*/ 0 w 84"/>
                      <a:gd name="T5" fmla="*/ 48 h 101"/>
                      <a:gd name="T6" fmla="*/ 42 w 84"/>
                      <a:gd name="T7" fmla="*/ 96 h 101"/>
                      <a:gd name="T8" fmla="*/ 84 w 84"/>
                      <a:gd name="T9" fmla="*/ 7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101">
                        <a:moveTo>
                          <a:pt x="42" y="0"/>
                        </a:moveTo>
                        <a:cubicBezTo>
                          <a:pt x="36" y="4"/>
                          <a:pt x="29" y="7"/>
                          <a:pt x="24" y="12"/>
                        </a:cubicBezTo>
                        <a:cubicBezTo>
                          <a:pt x="15" y="23"/>
                          <a:pt x="0" y="48"/>
                          <a:pt x="0" y="48"/>
                        </a:cubicBezTo>
                        <a:cubicBezTo>
                          <a:pt x="9" y="93"/>
                          <a:pt x="8" y="73"/>
                          <a:pt x="42" y="96"/>
                        </a:cubicBezTo>
                        <a:cubicBezTo>
                          <a:pt x="82" y="89"/>
                          <a:pt x="73" y="101"/>
                          <a:pt x="84" y="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55" name="直接连接符 38939"/>
                  <p:cNvSpPr>
                    <a:spLocks noChangeShapeType="1"/>
                  </p:cNvSpPr>
                  <p:nvPr/>
                </p:nvSpPr>
                <p:spPr bwMode="auto">
                  <a:xfrm>
                    <a:off x="125" y="566"/>
                    <a:ext cx="0" cy="108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56" name="矩形 38940"/>
                  <p:cNvSpPr>
                    <a:spLocks noChangeArrowheads="1"/>
                  </p:cNvSpPr>
                  <p:nvPr/>
                </p:nvSpPr>
                <p:spPr bwMode="auto">
                  <a:xfrm>
                    <a:off x="63" y="674"/>
                    <a:ext cx="125" cy="108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157" name="文本框 38941"/>
                <p:cNvSpPr txBox="1">
                  <a:spLocks noChangeArrowheads="1"/>
                </p:cNvSpPr>
                <p:nvPr/>
              </p:nvSpPr>
              <p:spPr bwMode="auto">
                <a:xfrm>
                  <a:off x="0" y="4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>
                      <a:solidFill>
                        <a:srgbClr val="FFCC00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48158" name="直接连接符 38942"/>
                <p:cNvSpPr>
                  <a:spLocks noChangeShapeType="1"/>
                </p:cNvSpPr>
                <p:nvPr/>
              </p:nvSpPr>
              <p:spPr bwMode="auto">
                <a:xfrm flipV="1">
                  <a:off x="192" y="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9" name="直接连接符 38943"/>
                <p:cNvSpPr>
                  <a:spLocks noChangeShapeType="1"/>
                </p:cNvSpPr>
                <p:nvPr/>
              </p:nvSpPr>
              <p:spPr bwMode="auto">
                <a:xfrm flipV="1">
                  <a:off x="480" y="192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0" name="未知"/>
                <p:cNvSpPr>
                  <a:spLocks noChangeArrowheads="1"/>
                </p:cNvSpPr>
                <p:nvPr/>
              </p:nvSpPr>
              <p:spPr bwMode="auto">
                <a:xfrm>
                  <a:off x="174" y="161"/>
                  <a:ext cx="43" cy="49"/>
                </a:xfrm>
                <a:custGeom>
                  <a:avLst/>
                  <a:gdLst>
                    <a:gd name="T0" fmla="*/ 0 w 43"/>
                    <a:gd name="T1" fmla="*/ 13 h 49"/>
                    <a:gd name="T2" fmla="*/ 18 w 43"/>
                    <a:gd name="T3" fmla="*/ 1 h 49"/>
                    <a:gd name="T4" fmla="*/ 18 w 43"/>
                    <a:gd name="T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49">
                      <a:moveTo>
                        <a:pt x="0" y="13"/>
                      </a:moveTo>
                      <a:cubicBezTo>
                        <a:pt x="6" y="9"/>
                        <a:pt x="11" y="0"/>
                        <a:pt x="18" y="1"/>
                      </a:cubicBezTo>
                      <a:cubicBezTo>
                        <a:pt x="43" y="6"/>
                        <a:pt x="23" y="39"/>
                        <a:pt x="18" y="49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8161" name="文本框 38945"/>
            <p:cNvSpPr txBox="1">
              <a:spLocks noChangeArrowheads="1"/>
            </p:cNvSpPr>
            <p:nvPr/>
          </p:nvSpPr>
          <p:spPr bwMode="auto">
            <a:xfrm>
              <a:off x="480" y="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CC00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38947" name="文本框 38946"/>
          <p:cNvSpPr txBox="1">
            <a:spLocks noChangeArrowheads="1"/>
          </p:cNvSpPr>
          <p:nvPr/>
        </p:nvSpPr>
        <p:spPr bwMode="auto">
          <a:xfrm>
            <a:off x="3132138" y="10541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50</a:t>
            </a:r>
          </a:p>
        </p:txBody>
      </p:sp>
      <p:sp>
        <p:nvSpPr>
          <p:cNvPr id="38948" name="文本框 38947"/>
          <p:cNvSpPr txBox="1">
            <a:spLocks noChangeArrowheads="1"/>
          </p:cNvSpPr>
          <p:nvPr/>
        </p:nvSpPr>
        <p:spPr bwMode="auto">
          <a:xfrm>
            <a:off x="1692275" y="141287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30</a:t>
            </a:r>
          </a:p>
        </p:txBody>
      </p:sp>
      <p:sp>
        <p:nvSpPr>
          <p:cNvPr id="38949" name="文本框 38948"/>
          <p:cNvSpPr txBox="1">
            <a:spLocks noChangeArrowheads="1"/>
          </p:cNvSpPr>
          <p:nvPr/>
        </p:nvSpPr>
        <p:spPr bwMode="auto">
          <a:xfrm>
            <a:off x="612775" y="17732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30</a:t>
            </a:r>
          </a:p>
        </p:txBody>
      </p:sp>
      <p:sp>
        <p:nvSpPr>
          <p:cNvPr id="38950" name="文本框 38949"/>
          <p:cNvSpPr txBox="1">
            <a:spLocks noChangeArrowheads="1"/>
          </p:cNvSpPr>
          <p:nvPr/>
        </p:nvSpPr>
        <p:spPr bwMode="auto">
          <a:xfrm>
            <a:off x="3348038" y="21336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0.25</a:t>
            </a:r>
          </a:p>
        </p:txBody>
      </p:sp>
      <p:grpSp>
        <p:nvGrpSpPr>
          <p:cNvPr id="38951" name="组合 38950"/>
          <p:cNvGrpSpPr>
            <a:grpSpLocks/>
          </p:cNvGrpSpPr>
          <p:nvPr/>
        </p:nvGrpSpPr>
        <p:grpSpPr bwMode="auto">
          <a:xfrm>
            <a:off x="5257800" y="501650"/>
            <a:ext cx="3429000" cy="4375150"/>
            <a:chOff x="0" y="0"/>
            <a:chExt cx="2160" cy="2756"/>
          </a:xfrm>
        </p:grpSpPr>
        <p:grpSp>
          <p:nvGrpSpPr>
            <p:cNvPr id="48167" name="组合 38951"/>
            <p:cNvGrpSpPr>
              <a:grpSpLocks/>
            </p:cNvGrpSpPr>
            <p:nvPr/>
          </p:nvGrpSpPr>
          <p:grpSpPr bwMode="auto">
            <a:xfrm>
              <a:off x="0" y="0"/>
              <a:ext cx="2160" cy="1038"/>
              <a:chOff x="0" y="0"/>
              <a:chExt cx="2160" cy="1038"/>
            </a:xfrm>
          </p:grpSpPr>
          <p:grpSp>
            <p:nvGrpSpPr>
              <p:cNvPr id="48168" name="组合 38952"/>
              <p:cNvGrpSpPr>
                <a:grpSpLocks/>
              </p:cNvGrpSpPr>
              <p:nvPr/>
            </p:nvGrpSpPr>
            <p:grpSpPr bwMode="auto">
              <a:xfrm>
                <a:off x="80" y="48"/>
                <a:ext cx="2032" cy="960"/>
                <a:chOff x="0" y="0"/>
                <a:chExt cx="2032" cy="960"/>
              </a:xfrm>
            </p:grpSpPr>
            <p:sp>
              <p:nvSpPr>
                <p:cNvPr id="48169" name="矩形 38953"/>
                <p:cNvSpPr>
                  <a:spLocks noChangeArrowheads="1"/>
                </p:cNvSpPr>
                <p:nvPr/>
              </p:nvSpPr>
              <p:spPr bwMode="auto">
                <a:xfrm>
                  <a:off x="4" y="432"/>
                  <a:ext cx="2016" cy="96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rgbClr val="0407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8170" name="组合 38954"/>
                <p:cNvGrpSpPr>
                  <a:grpSpLocks/>
                </p:cNvGrpSpPr>
                <p:nvPr/>
              </p:nvGrpSpPr>
              <p:grpSpPr bwMode="auto">
                <a:xfrm>
                  <a:off x="66" y="20"/>
                  <a:ext cx="242" cy="940"/>
                  <a:chOff x="0" y="0"/>
                  <a:chExt cx="242" cy="940"/>
                </a:xfrm>
              </p:grpSpPr>
              <p:sp>
                <p:nvSpPr>
                  <p:cNvPr id="48171" name="矩形 38955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2" name="椭圆 38956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3" name="椭圆 38957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4" name="椭圆 38958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5" name="椭圆 3895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76" name="组合 38960"/>
                <p:cNvGrpSpPr>
                  <a:grpSpLocks/>
                </p:cNvGrpSpPr>
                <p:nvPr/>
              </p:nvGrpSpPr>
              <p:grpSpPr bwMode="auto">
                <a:xfrm>
                  <a:off x="496" y="20"/>
                  <a:ext cx="242" cy="940"/>
                  <a:chOff x="0" y="0"/>
                  <a:chExt cx="242" cy="940"/>
                </a:xfrm>
              </p:grpSpPr>
              <p:sp>
                <p:nvSpPr>
                  <p:cNvPr id="48177" name="矩形 38961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8" name="椭圆 38962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9" name="椭圆 38963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0" name="椭圆 38964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1" name="椭圆 3896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82" name="组合 38966"/>
                <p:cNvGrpSpPr>
                  <a:grpSpLocks/>
                </p:cNvGrpSpPr>
                <p:nvPr/>
              </p:nvGrpSpPr>
              <p:grpSpPr bwMode="auto">
                <a:xfrm>
                  <a:off x="696" y="20"/>
                  <a:ext cx="242" cy="940"/>
                  <a:chOff x="0" y="0"/>
                  <a:chExt cx="242" cy="940"/>
                </a:xfrm>
              </p:grpSpPr>
              <p:sp>
                <p:nvSpPr>
                  <p:cNvPr id="48183" name="矩形 38967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4" name="椭圆 38968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5" name="椭圆 38969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6" name="椭圆 38970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7" name="椭圆 3897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88" name="组合 38972"/>
                <p:cNvGrpSpPr>
                  <a:grpSpLocks/>
                </p:cNvGrpSpPr>
                <p:nvPr/>
              </p:nvGrpSpPr>
              <p:grpSpPr bwMode="auto">
                <a:xfrm>
                  <a:off x="906" y="18"/>
                  <a:ext cx="242" cy="940"/>
                  <a:chOff x="0" y="0"/>
                  <a:chExt cx="242" cy="940"/>
                </a:xfrm>
              </p:grpSpPr>
              <p:sp>
                <p:nvSpPr>
                  <p:cNvPr id="48189" name="矩形 38973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0" name="椭圆 38974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1" name="椭圆 38975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2" name="椭圆 38976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3" name="椭圆 3897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94" name="组合 38978"/>
                <p:cNvGrpSpPr>
                  <a:grpSpLocks/>
                </p:cNvGrpSpPr>
                <p:nvPr/>
              </p:nvGrpSpPr>
              <p:grpSpPr bwMode="auto">
                <a:xfrm>
                  <a:off x="1116" y="18"/>
                  <a:ext cx="242" cy="940"/>
                  <a:chOff x="0" y="0"/>
                  <a:chExt cx="242" cy="940"/>
                </a:xfrm>
              </p:grpSpPr>
              <p:sp>
                <p:nvSpPr>
                  <p:cNvPr id="48195" name="矩形 38979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6" name="椭圆 38980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7" name="椭圆 38981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8" name="椭圆 38982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9" name="椭圆 389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200" name="组合 38984"/>
                <p:cNvGrpSpPr>
                  <a:grpSpLocks/>
                </p:cNvGrpSpPr>
                <p:nvPr/>
              </p:nvGrpSpPr>
              <p:grpSpPr bwMode="auto">
                <a:xfrm>
                  <a:off x="1326" y="10"/>
                  <a:ext cx="242" cy="940"/>
                  <a:chOff x="0" y="0"/>
                  <a:chExt cx="242" cy="940"/>
                </a:xfrm>
              </p:grpSpPr>
              <p:sp>
                <p:nvSpPr>
                  <p:cNvPr id="48201" name="矩形 38985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02" name="椭圆 38986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03" name="椭圆 38987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04" name="椭圆 38988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05" name="椭圆 3898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206" name="组合 38990"/>
                <p:cNvGrpSpPr>
                  <a:grpSpLocks/>
                </p:cNvGrpSpPr>
                <p:nvPr/>
              </p:nvGrpSpPr>
              <p:grpSpPr bwMode="auto">
                <a:xfrm>
                  <a:off x="1746" y="10"/>
                  <a:ext cx="242" cy="940"/>
                  <a:chOff x="0" y="0"/>
                  <a:chExt cx="242" cy="940"/>
                </a:xfrm>
              </p:grpSpPr>
              <p:sp>
                <p:nvSpPr>
                  <p:cNvPr id="48207" name="矩形 38991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08" name="椭圆 38992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09" name="椭圆 38993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10" name="椭圆 38994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11" name="椭圆 3899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212" name="矩形 38996"/>
                <p:cNvSpPr>
                  <a:spLocks noChangeArrowheads="1"/>
                </p:cNvSpPr>
                <p:nvPr/>
              </p:nvSpPr>
              <p:spPr bwMode="auto">
                <a:xfrm>
                  <a:off x="4" y="182"/>
                  <a:ext cx="48" cy="624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13" name="矩形 38997"/>
                <p:cNvSpPr>
                  <a:spLocks noChangeArrowheads="1"/>
                </p:cNvSpPr>
                <p:nvPr/>
              </p:nvSpPr>
              <p:spPr bwMode="auto">
                <a:xfrm>
                  <a:off x="1974" y="182"/>
                  <a:ext cx="48" cy="624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8214" name="组合 38998"/>
                <p:cNvGrpSpPr>
                  <a:grpSpLocks/>
                </p:cNvGrpSpPr>
                <p:nvPr/>
              </p:nvGrpSpPr>
              <p:grpSpPr bwMode="auto">
                <a:xfrm>
                  <a:off x="1540" y="0"/>
                  <a:ext cx="242" cy="940"/>
                  <a:chOff x="0" y="0"/>
                  <a:chExt cx="242" cy="940"/>
                </a:xfrm>
              </p:grpSpPr>
              <p:sp>
                <p:nvSpPr>
                  <p:cNvPr id="48215" name="矩形 38999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16" name="椭圆 39000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17" name="椭圆 39001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18" name="椭圆 39002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19" name="椭圆 390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220" name="组合 39004"/>
                <p:cNvGrpSpPr>
                  <a:grpSpLocks/>
                </p:cNvGrpSpPr>
                <p:nvPr/>
              </p:nvGrpSpPr>
              <p:grpSpPr bwMode="auto">
                <a:xfrm>
                  <a:off x="282" y="10"/>
                  <a:ext cx="242" cy="940"/>
                  <a:chOff x="0" y="0"/>
                  <a:chExt cx="242" cy="940"/>
                </a:xfrm>
              </p:grpSpPr>
              <p:sp>
                <p:nvSpPr>
                  <p:cNvPr id="48221" name="矩形 39005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22" name="椭圆 39006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23" name="椭圆 39007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24" name="椭圆 39008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25" name="椭圆 3900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226" name="矩形 39010"/>
                <p:cNvSpPr>
                  <a:spLocks noChangeArrowheads="1"/>
                </p:cNvSpPr>
                <p:nvPr/>
              </p:nvSpPr>
              <p:spPr bwMode="auto">
                <a:xfrm>
                  <a:off x="0" y="144"/>
                  <a:ext cx="2028" cy="48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27" name="矩形 39011"/>
                <p:cNvSpPr>
                  <a:spLocks noChangeArrowheads="1"/>
                </p:cNvSpPr>
                <p:nvPr/>
              </p:nvSpPr>
              <p:spPr bwMode="auto">
                <a:xfrm>
                  <a:off x="4" y="768"/>
                  <a:ext cx="2028" cy="48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228" name="组合 39012"/>
              <p:cNvGrpSpPr>
                <a:grpSpLocks/>
              </p:cNvGrpSpPr>
              <p:nvPr/>
            </p:nvGrpSpPr>
            <p:grpSpPr bwMode="auto">
              <a:xfrm rot="-10793697">
                <a:off x="0" y="0"/>
                <a:ext cx="2160" cy="96"/>
                <a:chOff x="0" y="0"/>
                <a:chExt cx="1338" cy="130"/>
              </a:xfrm>
            </p:grpSpPr>
            <p:sp>
              <p:nvSpPr>
                <p:cNvPr id="48229" name="直接连接符 39013"/>
                <p:cNvSpPr>
                  <a:spLocks noChangeShapeType="1"/>
                </p:cNvSpPr>
                <p:nvPr/>
              </p:nvSpPr>
              <p:spPr bwMode="auto">
                <a:xfrm flipH="1">
                  <a:off x="0" y="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0" name="直接连接符 39014"/>
                <p:cNvSpPr>
                  <a:spLocks noChangeShapeType="1"/>
                </p:cNvSpPr>
                <p:nvPr/>
              </p:nvSpPr>
              <p:spPr bwMode="auto">
                <a:xfrm flipH="1">
                  <a:off x="120" y="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1" name="直接连接符 39015"/>
                <p:cNvSpPr>
                  <a:spLocks noChangeShapeType="1"/>
                </p:cNvSpPr>
                <p:nvPr/>
              </p:nvSpPr>
              <p:spPr bwMode="auto">
                <a:xfrm flipH="1">
                  <a:off x="241" y="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2" name="直接连接符 39016"/>
                <p:cNvSpPr>
                  <a:spLocks noChangeShapeType="1"/>
                </p:cNvSpPr>
                <p:nvPr/>
              </p:nvSpPr>
              <p:spPr bwMode="auto">
                <a:xfrm flipH="1">
                  <a:off x="361" y="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3" name="直接连接符 39017"/>
                <p:cNvSpPr>
                  <a:spLocks noChangeShapeType="1"/>
                </p:cNvSpPr>
                <p:nvPr/>
              </p:nvSpPr>
              <p:spPr bwMode="auto">
                <a:xfrm flipH="1">
                  <a:off x="481" y="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4" name="直接连接符 39018"/>
                <p:cNvSpPr>
                  <a:spLocks noChangeShapeType="1"/>
                </p:cNvSpPr>
                <p:nvPr/>
              </p:nvSpPr>
              <p:spPr bwMode="auto">
                <a:xfrm flipH="1">
                  <a:off x="601" y="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5" name="直接连接符 39019"/>
                <p:cNvSpPr>
                  <a:spLocks noChangeShapeType="1"/>
                </p:cNvSpPr>
                <p:nvPr/>
              </p:nvSpPr>
              <p:spPr bwMode="auto">
                <a:xfrm flipH="1">
                  <a:off x="722" y="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6" name="直接连接符 39020"/>
                <p:cNvSpPr>
                  <a:spLocks noChangeShapeType="1"/>
                </p:cNvSpPr>
                <p:nvPr/>
              </p:nvSpPr>
              <p:spPr bwMode="auto">
                <a:xfrm flipH="1">
                  <a:off x="842" y="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7" name="直接连接符 39021"/>
                <p:cNvSpPr>
                  <a:spLocks noChangeShapeType="1"/>
                </p:cNvSpPr>
                <p:nvPr/>
              </p:nvSpPr>
              <p:spPr bwMode="auto">
                <a:xfrm flipH="1">
                  <a:off x="962" y="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8" name="直接连接符 39022"/>
                <p:cNvSpPr>
                  <a:spLocks noChangeShapeType="1"/>
                </p:cNvSpPr>
                <p:nvPr/>
              </p:nvSpPr>
              <p:spPr bwMode="auto">
                <a:xfrm flipH="1">
                  <a:off x="1082" y="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9" name="直接连接符 39023"/>
                <p:cNvSpPr>
                  <a:spLocks noChangeShapeType="1"/>
                </p:cNvSpPr>
                <p:nvPr/>
              </p:nvSpPr>
              <p:spPr bwMode="auto">
                <a:xfrm flipH="1">
                  <a:off x="1203" y="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40" name="直接连接符 39024"/>
                <p:cNvSpPr>
                  <a:spLocks noChangeShapeType="1"/>
                </p:cNvSpPr>
                <p:nvPr/>
              </p:nvSpPr>
              <p:spPr bwMode="auto">
                <a:xfrm>
                  <a:off x="23" y="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241" name="未知"/>
              <p:cNvSpPr>
                <a:spLocks noChangeArrowheads="1"/>
              </p:cNvSpPr>
              <p:nvPr/>
            </p:nvSpPr>
            <p:spPr bwMode="auto">
              <a:xfrm flipH="1" flipV="1">
                <a:off x="958" y="48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2" name="未知"/>
              <p:cNvSpPr>
                <a:spLocks noChangeArrowheads="1"/>
              </p:cNvSpPr>
              <p:nvPr/>
            </p:nvSpPr>
            <p:spPr bwMode="auto">
              <a:xfrm>
                <a:off x="1008" y="864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243" name="组合 39027"/>
            <p:cNvGrpSpPr>
              <a:grpSpLocks/>
            </p:cNvGrpSpPr>
            <p:nvPr/>
          </p:nvGrpSpPr>
          <p:grpSpPr bwMode="auto">
            <a:xfrm>
              <a:off x="48" y="1748"/>
              <a:ext cx="2032" cy="1008"/>
              <a:chOff x="0" y="0"/>
              <a:chExt cx="2032" cy="1008"/>
            </a:xfrm>
          </p:grpSpPr>
          <p:grpSp>
            <p:nvGrpSpPr>
              <p:cNvPr id="48244" name="组合 39028"/>
              <p:cNvGrpSpPr>
                <a:grpSpLocks/>
              </p:cNvGrpSpPr>
              <p:nvPr/>
            </p:nvGrpSpPr>
            <p:grpSpPr bwMode="auto">
              <a:xfrm>
                <a:off x="0" y="28"/>
                <a:ext cx="2032" cy="960"/>
                <a:chOff x="0" y="0"/>
                <a:chExt cx="2032" cy="960"/>
              </a:xfrm>
            </p:grpSpPr>
            <p:sp>
              <p:nvSpPr>
                <p:cNvPr id="48245" name="矩形 39029"/>
                <p:cNvSpPr>
                  <a:spLocks noChangeArrowheads="1"/>
                </p:cNvSpPr>
                <p:nvPr/>
              </p:nvSpPr>
              <p:spPr bwMode="auto">
                <a:xfrm>
                  <a:off x="4" y="432"/>
                  <a:ext cx="2016" cy="96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rgbClr val="0407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8246" name="组合 39030"/>
                <p:cNvGrpSpPr>
                  <a:grpSpLocks/>
                </p:cNvGrpSpPr>
                <p:nvPr/>
              </p:nvGrpSpPr>
              <p:grpSpPr bwMode="auto">
                <a:xfrm>
                  <a:off x="66" y="20"/>
                  <a:ext cx="242" cy="940"/>
                  <a:chOff x="0" y="0"/>
                  <a:chExt cx="242" cy="940"/>
                </a:xfrm>
              </p:grpSpPr>
              <p:sp>
                <p:nvSpPr>
                  <p:cNvPr id="48247" name="矩形 39031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48" name="椭圆 39032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49" name="椭圆 39033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0" name="椭圆 39034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1" name="椭圆 3903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252" name="组合 39036"/>
                <p:cNvGrpSpPr>
                  <a:grpSpLocks/>
                </p:cNvGrpSpPr>
                <p:nvPr/>
              </p:nvGrpSpPr>
              <p:grpSpPr bwMode="auto">
                <a:xfrm>
                  <a:off x="496" y="20"/>
                  <a:ext cx="242" cy="940"/>
                  <a:chOff x="0" y="0"/>
                  <a:chExt cx="242" cy="940"/>
                </a:xfrm>
              </p:grpSpPr>
              <p:sp>
                <p:nvSpPr>
                  <p:cNvPr id="48253" name="矩形 39037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4" name="椭圆 39038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5" name="椭圆 39039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6" name="椭圆 39040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7" name="椭圆 3904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258" name="组合 39042"/>
                <p:cNvGrpSpPr>
                  <a:grpSpLocks/>
                </p:cNvGrpSpPr>
                <p:nvPr/>
              </p:nvGrpSpPr>
              <p:grpSpPr bwMode="auto">
                <a:xfrm>
                  <a:off x="696" y="20"/>
                  <a:ext cx="242" cy="940"/>
                  <a:chOff x="0" y="0"/>
                  <a:chExt cx="242" cy="940"/>
                </a:xfrm>
              </p:grpSpPr>
              <p:sp>
                <p:nvSpPr>
                  <p:cNvPr id="48259" name="矩形 39043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0" name="椭圆 39044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1" name="椭圆 39045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2" name="椭圆 39046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3" name="椭圆 3904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264" name="组合 39048"/>
                <p:cNvGrpSpPr>
                  <a:grpSpLocks/>
                </p:cNvGrpSpPr>
                <p:nvPr/>
              </p:nvGrpSpPr>
              <p:grpSpPr bwMode="auto">
                <a:xfrm>
                  <a:off x="906" y="18"/>
                  <a:ext cx="242" cy="940"/>
                  <a:chOff x="0" y="0"/>
                  <a:chExt cx="242" cy="940"/>
                </a:xfrm>
              </p:grpSpPr>
              <p:sp>
                <p:nvSpPr>
                  <p:cNvPr id="48265" name="矩形 39049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6" name="椭圆 39050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7" name="椭圆 39051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8" name="椭圆 39052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9" name="椭圆 390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270" name="组合 39054"/>
                <p:cNvGrpSpPr>
                  <a:grpSpLocks/>
                </p:cNvGrpSpPr>
                <p:nvPr/>
              </p:nvGrpSpPr>
              <p:grpSpPr bwMode="auto">
                <a:xfrm>
                  <a:off x="1116" y="18"/>
                  <a:ext cx="242" cy="940"/>
                  <a:chOff x="0" y="0"/>
                  <a:chExt cx="242" cy="940"/>
                </a:xfrm>
              </p:grpSpPr>
              <p:sp>
                <p:nvSpPr>
                  <p:cNvPr id="48271" name="矩形 39055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72" name="椭圆 39056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73" name="椭圆 39057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74" name="椭圆 39058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75" name="椭圆 3905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276" name="组合 39060"/>
                <p:cNvGrpSpPr>
                  <a:grpSpLocks/>
                </p:cNvGrpSpPr>
                <p:nvPr/>
              </p:nvGrpSpPr>
              <p:grpSpPr bwMode="auto">
                <a:xfrm>
                  <a:off x="1326" y="10"/>
                  <a:ext cx="242" cy="940"/>
                  <a:chOff x="0" y="0"/>
                  <a:chExt cx="242" cy="940"/>
                </a:xfrm>
              </p:grpSpPr>
              <p:sp>
                <p:nvSpPr>
                  <p:cNvPr id="48277" name="矩形 39061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78" name="椭圆 39062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79" name="椭圆 39063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80" name="椭圆 39064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81" name="椭圆 3906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282" name="组合 39066"/>
                <p:cNvGrpSpPr>
                  <a:grpSpLocks/>
                </p:cNvGrpSpPr>
                <p:nvPr/>
              </p:nvGrpSpPr>
              <p:grpSpPr bwMode="auto">
                <a:xfrm>
                  <a:off x="1746" y="10"/>
                  <a:ext cx="242" cy="940"/>
                  <a:chOff x="0" y="0"/>
                  <a:chExt cx="242" cy="940"/>
                </a:xfrm>
              </p:grpSpPr>
              <p:sp>
                <p:nvSpPr>
                  <p:cNvPr id="48283" name="矩形 39067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84" name="椭圆 39068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85" name="椭圆 39069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86" name="椭圆 39070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87" name="椭圆 3907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288" name="矩形 39072"/>
                <p:cNvSpPr>
                  <a:spLocks noChangeArrowheads="1"/>
                </p:cNvSpPr>
                <p:nvPr/>
              </p:nvSpPr>
              <p:spPr bwMode="auto">
                <a:xfrm>
                  <a:off x="4" y="182"/>
                  <a:ext cx="48" cy="624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89" name="矩形 39073"/>
                <p:cNvSpPr>
                  <a:spLocks noChangeArrowheads="1"/>
                </p:cNvSpPr>
                <p:nvPr/>
              </p:nvSpPr>
              <p:spPr bwMode="auto">
                <a:xfrm>
                  <a:off x="1974" y="182"/>
                  <a:ext cx="48" cy="624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8290" name="组合 39074"/>
                <p:cNvGrpSpPr>
                  <a:grpSpLocks/>
                </p:cNvGrpSpPr>
                <p:nvPr/>
              </p:nvGrpSpPr>
              <p:grpSpPr bwMode="auto">
                <a:xfrm>
                  <a:off x="1540" y="0"/>
                  <a:ext cx="242" cy="940"/>
                  <a:chOff x="0" y="0"/>
                  <a:chExt cx="242" cy="940"/>
                </a:xfrm>
              </p:grpSpPr>
              <p:sp>
                <p:nvSpPr>
                  <p:cNvPr id="48291" name="矩形 39075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92" name="椭圆 39076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93" name="椭圆 39077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94" name="椭圆 39078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95" name="椭圆 3907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296" name="组合 39080"/>
                <p:cNvGrpSpPr>
                  <a:grpSpLocks/>
                </p:cNvGrpSpPr>
                <p:nvPr/>
              </p:nvGrpSpPr>
              <p:grpSpPr bwMode="auto">
                <a:xfrm>
                  <a:off x="282" y="10"/>
                  <a:ext cx="242" cy="940"/>
                  <a:chOff x="0" y="0"/>
                  <a:chExt cx="242" cy="940"/>
                </a:xfrm>
              </p:grpSpPr>
              <p:sp>
                <p:nvSpPr>
                  <p:cNvPr id="48297" name="矩形 39081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78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98" name="椭圆 39082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250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99" name="椭圆 39083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63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300" name="椭圆 39084"/>
                  <p:cNvSpPr>
                    <a:spLocks noChangeArrowheads="1"/>
                  </p:cNvSpPr>
                  <p:nvPr/>
                </p:nvSpPr>
                <p:spPr bwMode="auto">
                  <a:xfrm>
                    <a:off x="2" y="0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301" name="椭圆 3908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302" name="矩形 39086"/>
                <p:cNvSpPr>
                  <a:spLocks noChangeArrowheads="1"/>
                </p:cNvSpPr>
                <p:nvPr/>
              </p:nvSpPr>
              <p:spPr bwMode="auto">
                <a:xfrm>
                  <a:off x="0" y="144"/>
                  <a:ext cx="2028" cy="48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03" name="矩形 39087"/>
                <p:cNvSpPr>
                  <a:spLocks noChangeArrowheads="1"/>
                </p:cNvSpPr>
                <p:nvPr/>
              </p:nvSpPr>
              <p:spPr bwMode="auto">
                <a:xfrm>
                  <a:off x="4" y="768"/>
                  <a:ext cx="2028" cy="48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304" name="未知"/>
              <p:cNvSpPr>
                <a:spLocks noChangeArrowheads="1"/>
              </p:cNvSpPr>
              <p:nvPr/>
            </p:nvSpPr>
            <p:spPr bwMode="auto">
              <a:xfrm>
                <a:off x="926" y="834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5" name="未知"/>
              <p:cNvSpPr>
                <a:spLocks noChangeArrowheads="1"/>
              </p:cNvSpPr>
              <p:nvPr/>
            </p:nvSpPr>
            <p:spPr bwMode="auto">
              <a:xfrm flipH="1" flipV="1">
                <a:off x="880" y="0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306" name="未知"/>
            <p:cNvSpPr>
              <a:spLocks noChangeArrowheads="1"/>
            </p:cNvSpPr>
            <p:nvPr/>
          </p:nvSpPr>
          <p:spPr bwMode="auto">
            <a:xfrm>
              <a:off x="163" y="81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092" name="直接连接符 39091"/>
          <p:cNvSpPr>
            <a:spLocks noChangeShapeType="1"/>
          </p:cNvSpPr>
          <p:nvPr/>
        </p:nvSpPr>
        <p:spPr bwMode="auto">
          <a:xfrm>
            <a:off x="5562600" y="1981200"/>
            <a:ext cx="0" cy="18288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93" name="直接连接符 39092"/>
          <p:cNvSpPr>
            <a:spLocks noChangeShapeType="1"/>
          </p:cNvSpPr>
          <p:nvPr/>
        </p:nvSpPr>
        <p:spPr bwMode="auto">
          <a:xfrm flipV="1">
            <a:off x="5638800" y="1616075"/>
            <a:ext cx="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94" name="直接连接符 39093"/>
          <p:cNvSpPr>
            <a:spLocks noChangeShapeType="1"/>
          </p:cNvSpPr>
          <p:nvPr/>
        </p:nvSpPr>
        <p:spPr bwMode="auto">
          <a:xfrm>
            <a:off x="5622925" y="1066800"/>
            <a:ext cx="3048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95" name="直接连接符 39094"/>
          <p:cNvSpPr>
            <a:spLocks noChangeShapeType="1"/>
          </p:cNvSpPr>
          <p:nvPr/>
        </p:nvSpPr>
        <p:spPr bwMode="auto">
          <a:xfrm flipV="1">
            <a:off x="5975350" y="1600200"/>
            <a:ext cx="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96" name="直接连接符 39095"/>
          <p:cNvSpPr>
            <a:spLocks noChangeShapeType="1"/>
          </p:cNvSpPr>
          <p:nvPr/>
        </p:nvSpPr>
        <p:spPr bwMode="auto">
          <a:xfrm>
            <a:off x="6019800" y="1066800"/>
            <a:ext cx="2286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97" name="直接连接符 39096"/>
          <p:cNvSpPr>
            <a:spLocks noChangeShapeType="1"/>
          </p:cNvSpPr>
          <p:nvPr/>
        </p:nvSpPr>
        <p:spPr bwMode="auto">
          <a:xfrm flipV="1">
            <a:off x="6324600" y="1600200"/>
            <a:ext cx="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98" name="直接连接符 39097"/>
          <p:cNvSpPr>
            <a:spLocks noChangeShapeType="1"/>
          </p:cNvSpPr>
          <p:nvPr/>
        </p:nvSpPr>
        <p:spPr bwMode="auto">
          <a:xfrm>
            <a:off x="6384925" y="1066800"/>
            <a:ext cx="1524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99" name="直接连接符 39098"/>
          <p:cNvSpPr>
            <a:spLocks noChangeShapeType="1"/>
          </p:cNvSpPr>
          <p:nvPr/>
        </p:nvSpPr>
        <p:spPr bwMode="auto">
          <a:xfrm flipV="1">
            <a:off x="6629400" y="1600200"/>
            <a:ext cx="0" cy="2819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00" name="直接连接符 39099"/>
          <p:cNvSpPr>
            <a:spLocks noChangeShapeType="1"/>
          </p:cNvSpPr>
          <p:nvPr/>
        </p:nvSpPr>
        <p:spPr bwMode="auto">
          <a:xfrm>
            <a:off x="6721475" y="1082675"/>
            <a:ext cx="1524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01" name="直接连接符 39100"/>
          <p:cNvSpPr>
            <a:spLocks noChangeShapeType="1"/>
          </p:cNvSpPr>
          <p:nvPr/>
        </p:nvSpPr>
        <p:spPr bwMode="auto">
          <a:xfrm flipH="1" flipV="1">
            <a:off x="6918325" y="1600200"/>
            <a:ext cx="7620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02" name="直接连接符 39101"/>
          <p:cNvSpPr>
            <a:spLocks noChangeShapeType="1"/>
          </p:cNvSpPr>
          <p:nvPr/>
        </p:nvSpPr>
        <p:spPr bwMode="auto">
          <a:xfrm>
            <a:off x="7010400" y="1066800"/>
            <a:ext cx="2286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03" name="直接连接符 39102"/>
          <p:cNvSpPr>
            <a:spLocks noChangeShapeType="1"/>
          </p:cNvSpPr>
          <p:nvPr/>
        </p:nvSpPr>
        <p:spPr bwMode="auto">
          <a:xfrm flipV="1">
            <a:off x="7315200" y="1600200"/>
            <a:ext cx="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04" name="直接连接符 39103"/>
          <p:cNvSpPr>
            <a:spLocks noChangeShapeType="1"/>
          </p:cNvSpPr>
          <p:nvPr/>
        </p:nvSpPr>
        <p:spPr bwMode="auto">
          <a:xfrm>
            <a:off x="7375525" y="1066800"/>
            <a:ext cx="1524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05" name="直接连接符 39104"/>
          <p:cNvSpPr>
            <a:spLocks noChangeShapeType="1"/>
          </p:cNvSpPr>
          <p:nvPr/>
        </p:nvSpPr>
        <p:spPr bwMode="auto">
          <a:xfrm flipH="1" flipV="1">
            <a:off x="7604125" y="1600200"/>
            <a:ext cx="7620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06" name="直接连接符 39105"/>
          <p:cNvSpPr>
            <a:spLocks noChangeShapeType="1"/>
          </p:cNvSpPr>
          <p:nvPr/>
        </p:nvSpPr>
        <p:spPr bwMode="auto">
          <a:xfrm>
            <a:off x="7664450" y="1066800"/>
            <a:ext cx="2286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07" name="直接连接符 39106"/>
          <p:cNvSpPr>
            <a:spLocks noChangeShapeType="1"/>
          </p:cNvSpPr>
          <p:nvPr/>
        </p:nvSpPr>
        <p:spPr bwMode="auto">
          <a:xfrm flipV="1">
            <a:off x="7985125" y="1524000"/>
            <a:ext cx="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08" name="直接连接符 39107"/>
          <p:cNvSpPr>
            <a:spLocks noChangeShapeType="1"/>
          </p:cNvSpPr>
          <p:nvPr/>
        </p:nvSpPr>
        <p:spPr bwMode="auto">
          <a:xfrm>
            <a:off x="8061325" y="1066800"/>
            <a:ext cx="1524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09" name="直接连接符 39108"/>
          <p:cNvSpPr>
            <a:spLocks noChangeShapeType="1"/>
          </p:cNvSpPr>
          <p:nvPr/>
        </p:nvSpPr>
        <p:spPr bwMode="auto">
          <a:xfrm flipV="1">
            <a:off x="8305800" y="1524000"/>
            <a:ext cx="0" cy="2819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110" name="直接连接符 39109"/>
          <p:cNvSpPr>
            <a:spLocks noChangeShapeType="1"/>
          </p:cNvSpPr>
          <p:nvPr/>
        </p:nvSpPr>
        <p:spPr bwMode="auto">
          <a:xfrm>
            <a:off x="8382000" y="1066800"/>
            <a:ext cx="533400" cy="40386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111" name="组合 39110"/>
          <p:cNvGrpSpPr>
            <a:grpSpLocks/>
          </p:cNvGrpSpPr>
          <p:nvPr/>
        </p:nvGrpSpPr>
        <p:grpSpPr bwMode="auto">
          <a:xfrm>
            <a:off x="5943600" y="4800600"/>
            <a:ext cx="2293938" cy="2054225"/>
            <a:chOff x="0" y="0"/>
            <a:chExt cx="1445" cy="1294"/>
          </a:xfrm>
        </p:grpSpPr>
        <p:pic>
          <p:nvPicPr>
            <p:cNvPr id="48327" name="图片 39111" descr="TN00332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"/>
              <a:ext cx="1445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328" name="直接连接符 39112"/>
            <p:cNvSpPr>
              <a:spLocks noChangeShapeType="1"/>
            </p:cNvSpPr>
            <p:nvPr/>
          </p:nvSpPr>
          <p:spPr bwMode="auto">
            <a:xfrm flipH="1">
              <a:off x="192" y="48"/>
              <a:ext cx="384" cy="1056"/>
            </a:xfrm>
            <a:prstGeom prst="line">
              <a:avLst/>
            </a:prstGeom>
            <a:noFill/>
            <a:ln w="76200">
              <a:solidFill>
                <a:srgbClr val="300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9" name="直接连接符 39113"/>
            <p:cNvSpPr>
              <a:spLocks noChangeShapeType="1"/>
            </p:cNvSpPr>
            <p:nvPr/>
          </p:nvSpPr>
          <p:spPr bwMode="auto">
            <a:xfrm>
              <a:off x="624" y="0"/>
              <a:ext cx="768" cy="1008"/>
            </a:xfrm>
            <a:prstGeom prst="line">
              <a:avLst/>
            </a:prstGeom>
            <a:noFill/>
            <a:ln w="76200">
              <a:solidFill>
                <a:srgbClr val="300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115" name="文本框 39114"/>
          <p:cNvSpPr txBox="1">
            <a:spLocks noChangeArrowheads="1"/>
          </p:cNvSpPr>
          <p:nvPr/>
        </p:nvSpPr>
        <p:spPr bwMode="auto">
          <a:xfrm>
            <a:off x="8610600" y="4953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itchFamily="18" charset="0"/>
              </a:rPr>
              <a:t>F</a:t>
            </a:r>
            <a:endParaRPr lang="en-US" altLang="zh-CN" sz="3200" b="1" baseline="-25000">
              <a:solidFill>
                <a:srgbClr val="FA1414"/>
              </a:solidFill>
              <a:latin typeface="Times New Roman" pitchFamily="18" charset="0"/>
            </a:endParaRPr>
          </a:p>
        </p:txBody>
      </p:sp>
      <p:sp>
        <p:nvSpPr>
          <p:cNvPr id="39116" name="文本框 39115"/>
          <p:cNvSpPr txBox="1">
            <a:spLocks noChangeArrowheads="1"/>
          </p:cNvSpPr>
          <p:nvPr/>
        </p:nvSpPr>
        <p:spPr bwMode="auto">
          <a:xfrm>
            <a:off x="8029575" y="5734050"/>
            <a:ext cx="67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3204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3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4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7" grpId="0"/>
      <p:bldP spid="38948" grpId="0"/>
      <p:bldP spid="38949" grpId="0"/>
      <p:bldP spid="38950" grpId="0"/>
      <p:bldP spid="39092" grpId="0" animBg="1"/>
      <p:bldP spid="39093" grpId="0" animBg="1"/>
      <p:bldP spid="39094" grpId="0" animBg="1"/>
      <p:bldP spid="39095" grpId="0" animBg="1"/>
      <p:bldP spid="39096" grpId="0" animBg="1"/>
      <p:bldP spid="39097" grpId="0" animBg="1"/>
      <p:bldP spid="39098" grpId="0" animBg="1"/>
      <p:bldP spid="39099" grpId="0" animBg="1"/>
      <p:bldP spid="39100" grpId="0" animBg="1"/>
      <p:bldP spid="39101" grpId="0" animBg="1"/>
      <p:bldP spid="39102" grpId="0" animBg="1"/>
      <p:bldP spid="39103" grpId="0" animBg="1"/>
      <p:bldP spid="39104" grpId="0" animBg="1"/>
      <p:bldP spid="39105" grpId="0" animBg="1"/>
      <p:bldP spid="39106" grpId="0" animBg="1"/>
      <p:bldP spid="39107" grpId="0" animBg="1"/>
      <p:bldP spid="39108" grpId="0" animBg="1"/>
      <p:bldP spid="39109" grpId="0" animBg="1"/>
      <p:bldP spid="39110" grpId="0" animBg="1"/>
      <p:bldP spid="39115" grpId="0" build="p" advAuto="1000"/>
      <p:bldP spid="39116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8193" descr="hw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6192838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矩形 8194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矩形 8195"/>
          <p:cNvSpPr>
            <a:spLocks noChangeArrowheads="1"/>
          </p:cNvSpPr>
          <p:nvPr/>
        </p:nvSpPr>
        <p:spPr bwMode="auto">
          <a:xfrm rot="10800000"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矩形 8196"/>
          <p:cNvSpPr>
            <a:spLocks noChangeArrowheads="1"/>
          </p:cNvSpPr>
          <p:nvPr/>
        </p:nvSpPr>
        <p:spPr bwMode="auto">
          <a:xfrm>
            <a:off x="1042988" y="981075"/>
            <a:ext cx="4033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chemeClr val="tx2"/>
                </a:solidFill>
                <a:latin typeface="Times New Roman" pitchFamily="18" charset="0"/>
                <a:ea typeface="方正姚体" pitchFamily="2" charset="-122"/>
              </a:rPr>
              <a:t>物理和生活</a:t>
            </a:r>
          </a:p>
        </p:txBody>
      </p:sp>
      <p:pic>
        <p:nvPicPr>
          <p:cNvPr id="8198" name="图片 8197" descr="hw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64801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198" descr="hw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67691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7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39937"/>
          <p:cNvSpPr>
            <a:spLocks noChangeArrowheads="1"/>
          </p:cNvSpPr>
          <p:nvPr/>
        </p:nvSpPr>
        <p:spPr bwMode="auto">
          <a:xfrm>
            <a:off x="3924300" y="0"/>
            <a:ext cx="35052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zh-CN" altLang="en-US" sz="3600" b="1">
                <a:latin typeface="宋体" pitchFamily="2" charset="-122"/>
              </a:rPr>
              <a:t>小结</a:t>
            </a:r>
          </a:p>
        </p:txBody>
      </p:sp>
      <p:sp>
        <p:nvSpPr>
          <p:cNvPr id="49154" name="矩形 39938"/>
          <p:cNvSpPr>
            <a:spLocks noChangeArrowheads="1"/>
          </p:cNvSpPr>
          <p:nvPr/>
        </p:nvSpPr>
        <p:spPr bwMode="auto">
          <a:xfrm>
            <a:off x="250825" y="549275"/>
            <a:ext cx="2362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１．定滑轮：</a:t>
            </a:r>
          </a:p>
        </p:txBody>
      </p:sp>
      <p:sp>
        <p:nvSpPr>
          <p:cNvPr id="49155" name="矩形 39939"/>
          <p:cNvSpPr>
            <a:spLocks noChangeArrowheads="1"/>
          </p:cNvSpPr>
          <p:nvPr/>
        </p:nvSpPr>
        <p:spPr bwMode="auto">
          <a:xfrm>
            <a:off x="395288" y="981075"/>
            <a:ext cx="7467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（</a:t>
            </a:r>
            <a:r>
              <a:rPr lang="en-US" altLang="zh-CN" sz="2400" b="1">
                <a:cs typeface="Times New Roman" pitchFamily="18" charset="0"/>
              </a:rPr>
              <a:t>1</a:t>
            </a:r>
            <a:r>
              <a:rPr lang="zh-CN" altLang="en-US" sz="2400" b="1">
                <a:latin typeface="宋体" pitchFamily="2" charset="-122"/>
              </a:rPr>
              <a:t>）使用特点：可以改变力的方向，不省力也不费力；不省距离也不费距离．</a:t>
            </a:r>
          </a:p>
        </p:txBody>
      </p:sp>
      <p:sp>
        <p:nvSpPr>
          <p:cNvPr id="49156" name="矩形 39940"/>
          <p:cNvSpPr>
            <a:spLocks noChangeArrowheads="1"/>
          </p:cNvSpPr>
          <p:nvPr/>
        </p:nvSpPr>
        <p:spPr bwMode="auto">
          <a:xfrm>
            <a:off x="466725" y="1773238"/>
            <a:ext cx="91440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（</a:t>
            </a:r>
            <a:r>
              <a:rPr lang="en-US" altLang="zh-CN" sz="2400" b="1">
                <a:cs typeface="Times New Roman" pitchFamily="18" charset="0"/>
              </a:rPr>
              <a:t>2</a:t>
            </a:r>
            <a:r>
              <a:rPr lang="zh-CN" altLang="en-US" sz="2400" b="1">
                <a:latin typeface="宋体" pitchFamily="2" charset="-122"/>
              </a:rPr>
              <a:t>）实质：是一个等臂杠杆．</a:t>
            </a:r>
          </a:p>
        </p:txBody>
      </p:sp>
      <p:sp>
        <p:nvSpPr>
          <p:cNvPr id="49157" name="矩形 39941"/>
          <p:cNvSpPr>
            <a:spLocks noChangeArrowheads="1"/>
          </p:cNvSpPr>
          <p:nvPr/>
        </p:nvSpPr>
        <p:spPr bwMode="auto">
          <a:xfrm>
            <a:off x="466725" y="2205038"/>
            <a:ext cx="3886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２．动滑轮：</a:t>
            </a:r>
          </a:p>
        </p:txBody>
      </p:sp>
      <p:sp>
        <p:nvSpPr>
          <p:cNvPr id="49158" name="矩形 39942"/>
          <p:cNvSpPr>
            <a:spLocks noChangeArrowheads="1"/>
          </p:cNvSpPr>
          <p:nvPr/>
        </p:nvSpPr>
        <p:spPr bwMode="auto">
          <a:xfrm>
            <a:off x="611188" y="2638425"/>
            <a:ext cx="7239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（</a:t>
            </a:r>
            <a:r>
              <a:rPr lang="en-US" altLang="zh-CN" sz="2400" b="1">
                <a:cs typeface="Times New Roman" pitchFamily="18" charset="0"/>
              </a:rPr>
              <a:t>1</a:t>
            </a:r>
            <a:r>
              <a:rPr lang="zh-CN" altLang="en-US" sz="2400" b="1">
                <a:latin typeface="宋体" pitchFamily="2" charset="-122"/>
              </a:rPr>
              <a:t>）使用特点：能省一半力，但不改变力的方向；要多移动一倍距离．</a:t>
            </a:r>
          </a:p>
        </p:txBody>
      </p:sp>
      <p:sp>
        <p:nvSpPr>
          <p:cNvPr id="49159" name="矩形 39943"/>
          <p:cNvSpPr>
            <a:spLocks noChangeArrowheads="1"/>
          </p:cNvSpPr>
          <p:nvPr/>
        </p:nvSpPr>
        <p:spPr bwMode="auto">
          <a:xfrm>
            <a:off x="611188" y="3429000"/>
            <a:ext cx="7543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（</a:t>
            </a:r>
            <a:r>
              <a:rPr lang="en-US" altLang="zh-CN" sz="2400" b="1">
                <a:cs typeface="Times New Roman" pitchFamily="18" charset="0"/>
              </a:rPr>
              <a:t>2</a:t>
            </a:r>
            <a:r>
              <a:rPr lang="zh-CN" altLang="en-US" sz="2400" b="1">
                <a:latin typeface="宋体" pitchFamily="2" charset="-122"/>
              </a:rPr>
              <a:t>）实质：动力臂是阻力臂二倍的杠杆．</a:t>
            </a:r>
          </a:p>
        </p:txBody>
      </p:sp>
      <p:sp>
        <p:nvSpPr>
          <p:cNvPr id="49160" name="矩形 39944"/>
          <p:cNvSpPr>
            <a:spLocks noChangeArrowheads="1"/>
          </p:cNvSpPr>
          <p:nvPr/>
        </p:nvSpPr>
        <p:spPr bwMode="auto">
          <a:xfrm>
            <a:off x="395288" y="3860800"/>
            <a:ext cx="66294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３．滑轮组</a:t>
            </a:r>
          </a:p>
        </p:txBody>
      </p:sp>
      <p:sp>
        <p:nvSpPr>
          <p:cNvPr id="49161" name="矩形 39945"/>
          <p:cNvSpPr>
            <a:spLocks noChangeArrowheads="1"/>
          </p:cNvSpPr>
          <p:nvPr/>
        </p:nvSpPr>
        <p:spPr bwMode="auto">
          <a:xfrm>
            <a:off x="323850" y="4294188"/>
            <a:ext cx="76200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270" bIns="0"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（</a:t>
            </a:r>
            <a:r>
              <a:rPr lang="en-US" altLang="zh-CN" sz="2400" b="1">
                <a:latin typeface="宋体" pitchFamily="2" charset="-122"/>
              </a:rPr>
              <a:t>1</a:t>
            </a:r>
            <a:r>
              <a:rPr lang="zh-CN" altLang="en-US" sz="2400" b="1">
                <a:latin typeface="宋体" pitchFamily="2" charset="-122"/>
              </a:rPr>
              <a:t>）使用优点：既可省力，又可改变力的方向；但不能既省力又省距离．</a:t>
            </a:r>
          </a:p>
        </p:txBody>
      </p:sp>
      <p:sp>
        <p:nvSpPr>
          <p:cNvPr id="49162" name="矩形 39946"/>
          <p:cNvSpPr>
            <a:spLocks noChangeArrowheads="1"/>
          </p:cNvSpPr>
          <p:nvPr/>
        </p:nvSpPr>
        <p:spPr bwMode="auto">
          <a:xfrm>
            <a:off x="250825" y="508635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270" bIns="0"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（2）公式：</a:t>
            </a:r>
            <a:r>
              <a:rPr lang="zh-CN" altLang="en-US" sz="2400" b="1" i="1">
                <a:latin typeface="宋体" pitchFamily="2" charset="-122"/>
              </a:rPr>
              <a:t>Ｆ</a:t>
            </a:r>
            <a:r>
              <a:rPr lang="zh-CN" altLang="en-US" sz="2400" b="1">
                <a:latin typeface="宋体" pitchFamily="2" charset="-122"/>
              </a:rPr>
              <a:t>＝</a:t>
            </a:r>
            <a:r>
              <a:rPr lang="zh-CN" altLang="en-US" sz="2400" b="1" i="1">
                <a:latin typeface="宋体" pitchFamily="2" charset="-122"/>
              </a:rPr>
              <a:t>Ｇ</a:t>
            </a:r>
            <a:r>
              <a:rPr lang="zh-CN" altLang="en-US" sz="2400" b="1" baseline="-30000">
                <a:latin typeface="宋体" pitchFamily="2" charset="-122"/>
              </a:rPr>
              <a:t>总</a:t>
            </a:r>
            <a:r>
              <a:rPr lang="zh-CN" altLang="en-US" sz="2400" b="1">
                <a:latin typeface="宋体" pitchFamily="2" charset="-122"/>
              </a:rPr>
              <a:t>／</a:t>
            </a:r>
            <a:r>
              <a:rPr lang="zh-CN" altLang="en-US" sz="2400" b="1" i="1">
                <a:cs typeface="Times New Roman" pitchFamily="18" charset="0"/>
              </a:rPr>
              <a:t>n</a:t>
            </a:r>
            <a:r>
              <a:rPr lang="zh-CN" altLang="en-US" sz="2400" b="1" i="1"/>
              <a:t>    或     </a:t>
            </a:r>
            <a:r>
              <a:rPr lang="zh-CN" altLang="en-US" sz="2400" b="1" i="1">
                <a:latin typeface="宋体" pitchFamily="2" charset="-122"/>
              </a:rPr>
              <a:t>F</a:t>
            </a:r>
            <a:r>
              <a:rPr lang="zh-CN" altLang="en-US" sz="2400" b="1">
                <a:latin typeface="宋体" pitchFamily="2" charset="-122"/>
              </a:rPr>
              <a:t>＝（</a:t>
            </a:r>
            <a:r>
              <a:rPr lang="zh-CN" altLang="en-US" sz="2400" b="1" i="1">
                <a:latin typeface="宋体" pitchFamily="2" charset="-122"/>
              </a:rPr>
              <a:t>Ｇ</a:t>
            </a:r>
            <a:r>
              <a:rPr lang="zh-CN" altLang="en-US" sz="2400" b="1" baseline="-30000">
                <a:latin typeface="宋体" pitchFamily="2" charset="-122"/>
              </a:rPr>
              <a:t>物</a:t>
            </a:r>
            <a:r>
              <a:rPr lang="zh-CN" altLang="en-US" sz="2400" b="1">
                <a:latin typeface="宋体" pitchFamily="2" charset="-122"/>
              </a:rPr>
              <a:t>＋</a:t>
            </a:r>
            <a:r>
              <a:rPr lang="zh-CN" altLang="en-US" sz="2400" b="1" i="1">
                <a:latin typeface="宋体" pitchFamily="2" charset="-122"/>
              </a:rPr>
              <a:t>Ｇ</a:t>
            </a:r>
            <a:r>
              <a:rPr lang="zh-CN" altLang="en-US" sz="2400" b="1" baseline="-30000">
                <a:latin typeface="宋体" pitchFamily="2" charset="-122"/>
              </a:rPr>
              <a:t>动滑轮</a:t>
            </a:r>
            <a:r>
              <a:rPr lang="zh-CN" altLang="en-US" sz="2400" b="1">
                <a:latin typeface="宋体" pitchFamily="2" charset="-122"/>
              </a:rPr>
              <a:t>）／</a:t>
            </a:r>
            <a:r>
              <a:rPr lang="zh-CN" altLang="en-US" sz="2400" b="1" i="1">
                <a:cs typeface="Times New Roman" pitchFamily="18" charset="0"/>
              </a:rPr>
              <a:t>n </a:t>
            </a:r>
            <a:endParaRPr lang="zh-CN" altLang="en-US" sz="2400" b="1">
              <a:latin typeface="宋体" pitchFamily="2" charset="-122"/>
            </a:endParaRPr>
          </a:p>
        </p:txBody>
      </p:sp>
      <p:sp>
        <p:nvSpPr>
          <p:cNvPr id="49163" name="矩形 39947"/>
          <p:cNvSpPr>
            <a:spLocks noChangeArrowheads="1"/>
          </p:cNvSpPr>
          <p:nvPr/>
        </p:nvSpPr>
        <p:spPr bwMode="auto">
          <a:xfrm>
            <a:off x="1547813" y="5589588"/>
            <a:ext cx="35814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r>
              <a:rPr lang="en-US" altLang="zh-CN" sz="2400" b="1">
                <a:cs typeface="Times New Roman" pitchFamily="18" charset="0"/>
              </a:rPr>
              <a:t>            </a:t>
            </a:r>
            <a:r>
              <a:rPr lang="en-US" altLang="zh-CN" sz="2400" b="1" i="1">
                <a:cs typeface="Times New Roman" pitchFamily="18" charset="0"/>
              </a:rPr>
              <a:t>s</a:t>
            </a:r>
            <a:r>
              <a:rPr lang="zh-CN" altLang="en-US" sz="2400" b="1">
                <a:latin typeface="宋体" pitchFamily="2" charset="-122"/>
              </a:rPr>
              <a:t>＝</a:t>
            </a:r>
            <a:r>
              <a:rPr lang="en-US" altLang="zh-CN" sz="2400" b="1" i="1">
                <a:cs typeface="Times New Roman" pitchFamily="18" charset="0"/>
              </a:rPr>
              <a:t>nh</a:t>
            </a:r>
            <a:r>
              <a:rPr lang="en-US" altLang="zh-CN" sz="2400" b="1">
                <a:ea typeface="华文彩云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025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40961"/>
          <p:cNvGrpSpPr>
            <a:grpSpLocks/>
          </p:cNvGrpSpPr>
          <p:nvPr/>
        </p:nvGrpSpPr>
        <p:grpSpPr bwMode="auto">
          <a:xfrm>
            <a:off x="1260475" y="2565400"/>
            <a:ext cx="5029200" cy="1524000"/>
            <a:chOff x="0" y="0"/>
            <a:chExt cx="3168" cy="960"/>
          </a:xfrm>
        </p:grpSpPr>
        <p:sp>
          <p:nvSpPr>
            <p:cNvPr id="50178" name="直接连接符 40962"/>
            <p:cNvSpPr>
              <a:spLocks noChangeShapeType="1"/>
            </p:cNvSpPr>
            <p:nvPr/>
          </p:nvSpPr>
          <p:spPr bwMode="auto">
            <a:xfrm>
              <a:off x="96" y="86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0179" name="组合 40963"/>
            <p:cNvGrpSpPr>
              <a:grpSpLocks/>
            </p:cNvGrpSpPr>
            <p:nvPr/>
          </p:nvGrpSpPr>
          <p:grpSpPr bwMode="auto">
            <a:xfrm>
              <a:off x="0" y="0"/>
              <a:ext cx="3168" cy="960"/>
              <a:chOff x="0" y="0"/>
              <a:chExt cx="3168" cy="960"/>
            </a:xfrm>
          </p:grpSpPr>
          <p:sp>
            <p:nvSpPr>
              <p:cNvPr id="50180" name="直接连接符 40964"/>
              <p:cNvSpPr>
                <a:spLocks noChangeShapeType="1"/>
              </p:cNvSpPr>
              <p:nvPr/>
            </p:nvSpPr>
            <p:spPr bwMode="auto">
              <a:xfrm>
                <a:off x="96" y="19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0181" name="组合 40965"/>
              <p:cNvGrpSpPr>
                <a:grpSpLocks/>
              </p:cNvGrpSpPr>
              <p:nvPr/>
            </p:nvGrpSpPr>
            <p:grpSpPr bwMode="auto">
              <a:xfrm>
                <a:off x="0" y="0"/>
                <a:ext cx="3168" cy="960"/>
                <a:chOff x="0" y="0"/>
                <a:chExt cx="3168" cy="960"/>
              </a:xfrm>
            </p:grpSpPr>
            <p:sp>
              <p:nvSpPr>
                <p:cNvPr id="50182" name="矩形 40966"/>
                <p:cNvSpPr>
                  <a:spLocks noChangeArrowheads="1"/>
                </p:cNvSpPr>
                <p:nvPr/>
              </p:nvSpPr>
              <p:spPr bwMode="auto">
                <a:xfrm>
                  <a:off x="2736" y="384"/>
                  <a:ext cx="432" cy="48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0183" name="组合 4096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168" cy="960"/>
                  <a:chOff x="0" y="0"/>
                  <a:chExt cx="3168" cy="960"/>
                </a:xfrm>
              </p:grpSpPr>
              <p:grpSp>
                <p:nvGrpSpPr>
                  <p:cNvPr id="50184" name="组合 4096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811" y="205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50185" name="组合 409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50186" name="组合 409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50187" name="椭圆 409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0188" name="椭圆 409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0189" name="椭圆 409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0190" name="菱形 409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0191" name="组合 409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0192" name="椭圆 409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0193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0194" name="组合 40978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0195" name="椭圆 409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0196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0197" name="组合 40981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611" y="205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50198" name="组合 409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50199" name="组合 409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50200" name="椭圆 409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0201" name="椭圆 409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0202" name="椭圆 409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0203" name="菱形 409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0204" name="组合 409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0205" name="椭圆 409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0206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0207" name="组合 40991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0208" name="椭圆 409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0209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0210" name="直接连接符 40994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368" y="177"/>
                    <a:ext cx="0" cy="12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11" name="直接连接符 409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16" y="432"/>
                    <a:ext cx="768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12" name="直接连接符 409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56" y="240"/>
                    <a:ext cx="1008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0213" name="组合 40997"/>
                  <p:cNvGrpSpPr>
                    <a:grpSpLocks/>
                  </p:cNvGrpSpPr>
                  <p:nvPr/>
                </p:nvGrpSpPr>
                <p:grpSpPr bwMode="auto">
                  <a:xfrm>
                    <a:off x="0" y="192"/>
                    <a:ext cx="3168" cy="768"/>
                    <a:chOff x="0" y="0"/>
                    <a:chExt cx="3168" cy="768"/>
                  </a:xfrm>
                </p:grpSpPr>
                <p:sp>
                  <p:nvSpPr>
                    <p:cNvPr id="50214" name="矩形 409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96" cy="67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0215" name="矩形 409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72"/>
                      <a:ext cx="3168" cy="96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0216" name="直接连接符 41000"/>
                  <p:cNvSpPr>
                    <a:spLocks noChangeShapeType="1"/>
                  </p:cNvSpPr>
                  <p:nvPr/>
                </p:nvSpPr>
                <p:spPr bwMode="auto">
                  <a:xfrm>
                    <a:off x="99" y="603"/>
                    <a:ext cx="29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17" name="直接连接符 41001"/>
                  <p:cNvSpPr>
                    <a:spLocks noChangeShapeType="1"/>
                  </p:cNvSpPr>
                  <p:nvPr/>
                </p:nvSpPr>
                <p:spPr bwMode="auto">
                  <a:xfrm>
                    <a:off x="2361" y="615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18" name="文本框 410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8" y="0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/>
                      <a:t>F</a:t>
                    </a:r>
                  </a:p>
                </p:txBody>
              </p:sp>
              <p:sp>
                <p:nvSpPr>
                  <p:cNvPr id="50219" name="文本框 410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92"/>
                    <a:ext cx="288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5400"/>
                      <a:t>.</a:t>
                    </a:r>
                  </a:p>
                </p:txBody>
              </p:sp>
            </p:grpSp>
          </p:grpSp>
        </p:grpSp>
      </p:grpSp>
      <p:sp>
        <p:nvSpPr>
          <p:cNvPr id="50220" name="文本框 41004"/>
          <p:cNvSpPr txBox="1">
            <a:spLocks noChangeArrowheads="1"/>
          </p:cNvSpPr>
          <p:nvPr/>
        </p:nvSpPr>
        <p:spPr bwMode="auto">
          <a:xfrm>
            <a:off x="252413" y="117475"/>
            <a:ext cx="1008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补充：</a:t>
            </a:r>
          </a:p>
        </p:txBody>
      </p:sp>
      <p:sp>
        <p:nvSpPr>
          <p:cNvPr id="41006" name="矩形 41005"/>
          <p:cNvSpPr>
            <a:spLocks noChangeArrowheads="1"/>
          </p:cNvSpPr>
          <p:nvPr/>
        </p:nvSpPr>
        <p:spPr bwMode="auto">
          <a:xfrm>
            <a:off x="228600" y="565150"/>
            <a:ext cx="8686800" cy="13747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>
                <a:ea typeface="黑体" pitchFamily="49" charset="-122"/>
              </a:rPr>
              <a:t>实验表明，使用滑轮组</a:t>
            </a:r>
            <a:r>
              <a:rPr lang="zh-CN" altLang="en-US" sz="2800" b="1">
                <a:solidFill>
                  <a:srgbClr val="FF0000"/>
                </a:solidFill>
                <a:ea typeface="黑体" pitchFamily="49" charset="-122"/>
              </a:rPr>
              <a:t>水平拉</a:t>
            </a:r>
            <a:r>
              <a:rPr lang="zh-CN" altLang="en-US" sz="2800" b="1">
                <a:ea typeface="黑体" pitchFamily="49" charset="-122"/>
              </a:rPr>
              <a:t>重物时，</a:t>
            </a:r>
            <a:r>
              <a:rPr lang="zh-CN" altLang="en-US" sz="2800" b="1">
                <a:solidFill>
                  <a:srgbClr val="0000FF"/>
                </a:solidFill>
                <a:ea typeface="黑体" pitchFamily="49" charset="-122"/>
              </a:rPr>
              <a:t>若动滑轮重和摩擦不计，</a:t>
            </a:r>
            <a:r>
              <a:rPr lang="zh-CN" altLang="en-US" sz="2800" b="1">
                <a:solidFill>
                  <a:srgbClr val="FF0000"/>
                </a:solidFill>
                <a:ea typeface="黑体" pitchFamily="49" charset="-122"/>
              </a:rPr>
              <a:t>动滑轮</a:t>
            </a:r>
            <a:r>
              <a:rPr lang="zh-CN" altLang="en-US" sz="2800" b="1">
                <a:solidFill>
                  <a:srgbClr val="0000FF"/>
                </a:solidFill>
                <a:ea typeface="黑体" pitchFamily="49" charset="-122"/>
              </a:rPr>
              <a:t>被几股绳子</a:t>
            </a:r>
            <a:r>
              <a:rPr lang="zh-CN" altLang="en-US" sz="2800" b="1">
                <a:solidFill>
                  <a:srgbClr val="FF0000"/>
                </a:solidFill>
                <a:ea typeface="黑体" pitchFamily="49" charset="-122"/>
              </a:rPr>
              <a:t>拉</a:t>
            </a:r>
            <a:r>
              <a:rPr lang="zh-CN" altLang="en-US" sz="2800" b="1">
                <a:solidFill>
                  <a:srgbClr val="0000FF"/>
                </a:solidFill>
                <a:ea typeface="黑体" pitchFamily="49" charset="-122"/>
              </a:rPr>
              <a:t>住</a:t>
            </a:r>
            <a:r>
              <a:rPr lang="zh-CN" altLang="en-US" sz="2800" b="1">
                <a:ea typeface="黑体" pitchFamily="49" charset="-122"/>
              </a:rPr>
              <a:t>，所用的力就是物体与接触面</a:t>
            </a:r>
            <a:r>
              <a:rPr lang="zh-CN" altLang="en-US" sz="2800" b="1">
                <a:solidFill>
                  <a:srgbClr val="FF0000"/>
                </a:solidFill>
                <a:ea typeface="黑体" pitchFamily="49" charset="-122"/>
              </a:rPr>
              <a:t>摩擦力</a:t>
            </a:r>
            <a:r>
              <a:rPr lang="zh-CN" altLang="en-US" sz="2800" b="1">
                <a:ea typeface="黑体" pitchFamily="49" charset="-122"/>
              </a:rPr>
              <a:t>的几分之一。即</a:t>
            </a:r>
          </a:p>
        </p:txBody>
      </p:sp>
      <p:grpSp>
        <p:nvGrpSpPr>
          <p:cNvPr id="41007" name="组合 41006"/>
          <p:cNvGrpSpPr>
            <a:grpSpLocks/>
          </p:cNvGrpSpPr>
          <p:nvPr/>
        </p:nvGrpSpPr>
        <p:grpSpPr bwMode="auto">
          <a:xfrm>
            <a:off x="4876800" y="4572000"/>
            <a:ext cx="2209800" cy="762000"/>
            <a:chOff x="0" y="0"/>
            <a:chExt cx="1392" cy="480"/>
          </a:xfrm>
        </p:grpSpPr>
        <p:grpSp>
          <p:nvGrpSpPr>
            <p:cNvPr id="50223" name="组合 41007"/>
            <p:cNvGrpSpPr>
              <a:grpSpLocks/>
            </p:cNvGrpSpPr>
            <p:nvPr/>
          </p:nvGrpSpPr>
          <p:grpSpPr bwMode="auto"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50224" name="直接连接符 41008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5" name="文本框 41009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1</a:t>
                </a:r>
              </a:p>
            </p:txBody>
          </p:sp>
          <p:sp>
            <p:nvSpPr>
              <p:cNvPr id="50226" name="文本框 41010"/>
              <p:cNvSpPr txBox="1">
                <a:spLocks noChangeArrowheads="1"/>
              </p:cNvSpPr>
              <p:nvPr/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50227" name="文本框 41011"/>
            <p:cNvSpPr txBox="1">
              <a:spLocks noChangeArrowheads="1"/>
            </p:cNvSpPr>
            <p:nvPr/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F</a:t>
              </a:r>
              <a:r>
                <a:rPr lang="zh-CN" altLang="en-US"/>
                <a:t>＝</a:t>
              </a:r>
            </a:p>
          </p:txBody>
        </p:sp>
        <p:sp>
          <p:nvSpPr>
            <p:cNvPr id="50228" name="文本框 41012"/>
            <p:cNvSpPr txBox="1">
              <a:spLocks noChangeArrowheads="1"/>
            </p:cNvSpPr>
            <p:nvPr/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0000FF"/>
                  </a:solidFill>
                </a:rPr>
                <a:t>f</a:t>
              </a:r>
            </a:p>
          </p:txBody>
        </p:sp>
      </p:grpSp>
      <p:grpSp>
        <p:nvGrpSpPr>
          <p:cNvPr id="41014" name="组合 41013"/>
          <p:cNvGrpSpPr>
            <a:grpSpLocks/>
          </p:cNvGrpSpPr>
          <p:nvPr/>
        </p:nvGrpSpPr>
        <p:grpSpPr bwMode="auto">
          <a:xfrm>
            <a:off x="5908675" y="3098800"/>
            <a:ext cx="914400" cy="457200"/>
            <a:chOff x="0" y="0"/>
            <a:chExt cx="576" cy="288"/>
          </a:xfrm>
        </p:grpSpPr>
        <p:sp>
          <p:nvSpPr>
            <p:cNvPr id="50230" name="直接连接符 41014"/>
            <p:cNvSpPr>
              <a:spLocks noChangeShapeType="1"/>
            </p:cNvSpPr>
            <p:nvPr/>
          </p:nvSpPr>
          <p:spPr bwMode="auto">
            <a:xfrm>
              <a:off x="0" y="282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1" name="文本框 41015"/>
            <p:cNvSpPr txBox="1">
              <a:spLocks noChangeArrowheads="1"/>
            </p:cNvSpPr>
            <p:nvPr/>
          </p:nvSpPr>
          <p:spPr bwMode="auto">
            <a:xfrm>
              <a:off x="240" y="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</a:rPr>
                <a:t>f</a:t>
              </a:r>
            </a:p>
          </p:txBody>
        </p:sp>
      </p:grpSp>
      <p:grpSp>
        <p:nvGrpSpPr>
          <p:cNvPr id="41017" name="组合 41016"/>
          <p:cNvGrpSpPr>
            <a:grpSpLocks/>
          </p:cNvGrpSpPr>
          <p:nvPr/>
        </p:nvGrpSpPr>
        <p:grpSpPr bwMode="auto">
          <a:xfrm>
            <a:off x="5756275" y="2336800"/>
            <a:ext cx="533400" cy="1176338"/>
            <a:chOff x="0" y="0"/>
            <a:chExt cx="336" cy="741"/>
          </a:xfrm>
        </p:grpSpPr>
        <p:sp>
          <p:nvSpPr>
            <p:cNvPr id="50233" name="直接连接符 41017"/>
            <p:cNvSpPr>
              <a:spLocks noChangeShapeType="1"/>
            </p:cNvSpPr>
            <p:nvPr/>
          </p:nvSpPr>
          <p:spPr bwMode="auto">
            <a:xfrm flipV="1">
              <a:off x="96" y="16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4" name="文本框 41018"/>
            <p:cNvSpPr txBox="1">
              <a:spLocks noChangeArrowheads="1"/>
            </p:cNvSpPr>
            <p:nvPr/>
          </p:nvSpPr>
          <p:spPr bwMode="auto">
            <a:xfrm>
              <a:off x="0" y="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N</a:t>
              </a:r>
            </a:p>
          </p:txBody>
        </p:sp>
      </p:grpSp>
      <p:grpSp>
        <p:nvGrpSpPr>
          <p:cNvPr id="41020" name="组合 41019"/>
          <p:cNvGrpSpPr>
            <a:grpSpLocks/>
          </p:cNvGrpSpPr>
          <p:nvPr/>
        </p:nvGrpSpPr>
        <p:grpSpPr bwMode="auto">
          <a:xfrm>
            <a:off x="5832475" y="3589338"/>
            <a:ext cx="533400" cy="1109662"/>
            <a:chOff x="0" y="0"/>
            <a:chExt cx="336" cy="699"/>
          </a:xfrm>
        </p:grpSpPr>
        <p:sp>
          <p:nvSpPr>
            <p:cNvPr id="50236" name="直接连接符 41020"/>
            <p:cNvSpPr>
              <a:spLocks noChangeShapeType="1"/>
            </p:cNvSpPr>
            <p:nvPr/>
          </p:nvSpPr>
          <p:spPr bwMode="auto">
            <a:xfrm>
              <a:off x="48" y="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7" name="文本框 41021"/>
            <p:cNvSpPr txBox="1">
              <a:spLocks noChangeArrowheads="1"/>
            </p:cNvSpPr>
            <p:nvPr/>
          </p:nvSpPr>
          <p:spPr bwMode="auto">
            <a:xfrm>
              <a:off x="0" y="411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G</a:t>
              </a:r>
            </a:p>
          </p:txBody>
        </p:sp>
      </p:grpSp>
      <p:grpSp>
        <p:nvGrpSpPr>
          <p:cNvPr id="41023" name="组合 41022"/>
          <p:cNvGrpSpPr>
            <a:grpSpLocks/>
          </p:cNvGrpSpPr>
          <p:nvPr/>
        </p:nvGrpSpPr>
        <p:grpSpPr bwMode="auto">
          <a:xfrm>
            <a:off x="5146675" y="3175000"/>
            <a:ext cx="762000" cy="457200"/>
            <a:chOff x="0" y="0"/>
            <a:chExt cx="480" cy="288"/>
          </a:xfrm>
        </p:grpSpPr>
        <p:sp>
          <p:nvSpPr>
            <p:cNvPr id="50239" name="直接连接符 41023"/>
            <p:cNvSpPr>
              <a:spLocks noChangeShapeType="1"/>
            </p:cNvSpPr>
            <p:nvPr/>
          </p:nvSpPr>
          <p:spPr bwMode="auto">
            <a:xfrm flipH="1">
              <a:off x="144" y="231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0" name="文本框 41024"/>
            <p:cNvSpPr txBox="1">
              <a:spLocks noChangeArrowheads="1"/>
            </p:cNvSpPr>
            <p:nvPr/>
          </p:nvSpPr>
          <p:spPr bwMode="auto">
            <a:xfrm>
              <a:off x="0" y="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FF3300"/>
                  </a:solidFill>
                </a:rPr>
                <a:t>F’</a:t>
              </a:r>
            </a:p>
          </p:txBody>
        </p:sp>
      </p:grpSp>
      <p:sp>
        <p:nvSpPr>
          <p:cNvPr id="41026" name="文本框 41025"/>
          <p:cNvSpPr txBox="1">
            <a:spLocks noChangeArrowheads="1"/>
          </p:cNvSpPr>
          <p:nvPr/>
        </p:nvSpPr>
        <p:spPr bwMode="auto">
          <a:xfrm>
            <a:off x="250825" y="4797425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如图所示，拉力</a:t>
            </a:r>
            <a:r>
              <a:rPr lang="en-US" altLang="zh-CN" sz="2800" b="1"/>
              <a:t>F</a:t>
            </a:r>
            <a:r>
              <a:rPr lang="zh-CN" altLang="en-US" sz="2800" b="1"/>
              <a:t>的大小等于＿＿＿＿。</a:t>
            </a:r>
          </a:p>
        </p:txBody>
      </p:sp>
      <p:grpSp>
        <p:nvGrpSpPr>
          <p:cNvPr id="41027" name="组合 41026"/>
          <p:cNvGrpSpPr>
            <a:grpSpLocks/>
          </p:cNvGrpSpPr>
          <p:nvPr/>
        </p:nvGrpSpPr>
        <p:grpSpPr bwMode="auto">
          <a:xfrm>
            <a:off x="5868988" y="1341438"/>
            <a:ext cx="2209800" cy="762000"/>
            <a:chOff x="0" y="0"/>
            <a:chExt cx="1392" cy="480"/>
          </a:xfrm>
        </p:grpSpPr>
        <p:grpSp>
          <p:nvGrpSpPr>
            <p:cNvPr id="50243" name="组合 41027"/>
            <p:cNvGrpSpPr>
              <a:grpSpLocks/>
            </p:cNvGrpSpPr>
            <p:nvPr/>
          </p:nvGrpSpPr>
          <p:grpSpPr bwMode="auto"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50244" name="直接连接符 41028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5" name="文本框 41029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/>
                  <a:t>1</a:t>
                </a:r>
              </a:p>
            </p:txBody>
          </p:sp>
          <p:sp>
            <p:nvSpPr>
              <p:cNvPr id="50246" name="文本框 41030"/>
              <p:cNvSpPr txBox="1">
                <a:spLocks noChangeArrowheads="1"/>
              </p:cNvSpPr>
              <p:nvPr/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sp>
          <p:nvSpPr>
            <p:cNvPr id="50247" name="文本框 41031"/>
            <p:cNvSpPr txBox="1">
              <a:spLocks noChangeArrowheads="1"/>
            </p:cNvSpPr>
            <p:nvPr/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/>
                <a:t>F</a:t>
              </a:r>
              <a:r>
                <a:rPr lang="zh-CN" altLang="en-US" sz="2000" b="1"/>
                <a:t>＝</a:t>
              </a:r>
            </a:p>
          </p:txBody>
        </p:sp>
        <p:sp>
          <p:nvSpPr>
            <p:cNvPr id="50248" name="文本框 41032"/>
            <p:cNvSpPr txBox="1">
              <a:spLocks noChangeArrowheads="1"/>
            </p:cNvSpPr>
            <p:nvPr/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9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6" grpId="0" bldLvl="0" animBg="1"/>
      <p:bldP spid="410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41985" descr="1085_2010082009094208702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"/>
          <a:stretch>
            <a:fillRect/>
          </a:stretch>
        </p:blipFill>
        <p:spPr bwMode="auto">
          <a:xfrm>
            <a:off x="1116013" y="0"/>
            <a:ext cx="59055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55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框 43009"/>
          <p:cNvSpPr txBox="1">
            <a:spLocks noChangeArrowheads="1"/>
          </p:cNvSpPr>
          <p:nvPr/>
        </p:nvSpPr>
        <p:spPr bwMode="auto">
          <a:xfrm>
            <a:off x="827584" y="1628800"/>
            <a:ext cx="755364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/>
              <a:t>同一根绳子算拉力，可以数绳子股数，F=G/n</a:t>
            </a:r>
          </a:p>
          <a:p>
            <a:r>
              <a:rPr lang="zh-CN" altLang="en-US" sz="2800" b="1" dirty="0"/>
              <a:t>不是同一根绳子不能简单数绳子股数，要进行受力分析</a:t>
            </a:r>
          </a:p>
          <a:p>
            <a:r>
              <a:rPr lang="zh-CN" altLang="en-US" sz="2800" b="1" dirty="0"/>
              <a:t>同一根绳子上的拉力都相等（加一些题目）</a:t>
            </a:r>
          </a:p>
        </p:txBody>
      </p:sp>
    </p:spTree>
    <p:extLst>
      <p:ext uri="{BB962C8B-B14F-4D97-AF65-F5344CB8AC3E}">
        <p14:creationId xmlns:p14="http://schemas.microsoft.com/office/powerpoint/2010/main" val="1404557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内容占位符 44033" descr="55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25538"/>
            <a:ext cx="4968875" cy="4457700"/>
          </a:xfrm>
        </p:spPr>
      </p:pic>
    </p:spTree>
    <p:extLst>
      <p:ext uri="{BB962C8B-B14F-4D97-AF65-F5344CB8AC3E}">
        <p14:creationId xmlns:p14="http://schemas.microsoft.com/office/powerpoint/2010/main" val="14749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内容占位符 45057" descr="m2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962400"/>
            <a:ext cx="2819400" cy="2736850"/>
          </a:xfrm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4274" name="内容占位符 45058" descr="mh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914400"/>
            <a:ext cx="2805112" cy="2971800"/>
          </a:xfrm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4275" name="内容占位符 45059" descr="mh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990600"/>
            <a:ext cx="5168900" cy="5715000"/>
          </a:xfrm>
          <a:effectLst>
            <a:outerShdw dist="35921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2907028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9217" descr="dia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9638"/>
            <a:ext cx="292576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9218" descr="26748-101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201612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9219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矩形 9220"/>
          <p:cNvSpPr>
            <a:spLocks noChangeArrowheads="1"/>
          </p:cNvSpPr>
          <p:nvPr/>
        </p:nvSpPr>
        <p:spPr bwMode="auto">
          <a:xfrm rot="10800000"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矩形 9221"/>
          <p:cNvSpPr>
            <a:spLocks noChangeArrowheads="1"/>
          </p:cNvSpPr>
          <p:nvPr/>
        </p:nvSpPr>
        <p:spPr bwMode="auto">
          <a:xfrm>
            <a:off x="1042988" y="981075"/>
            <a:ext cx="38163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chemeClr val="tx2"/>
                </a:solidFill>
                <a:latin typeface="Times New Roman" pitchFamily="18" charset="0"/>
                <a:ea typeface="方正姚体" pitchFamily="2" charset="-122"/>
              </a:rPr>
              <a:t>物理和生活</a:t>
            </a:r>
            <a:endParaRPr lang="zh-CN" altLang="en-US" sz="2800" b="1">
              <a:solidFill>
                <a:schemeClr val="tx2"/>
              </a:solidFill>
              <a:latin typeface="Times New Roman" pitchFamily="18" charset="0"/>
            </a:endParaRPr>
          </a:p>
          <a:p>
            <a:endParaRPr lang="zh-CN" altLang="en-US" sz="4400" b="1">
              <a:solidFill>
                <a:schemeClr val="tx2"/>
              </a:solidFill>
              <a:latin typeface="Times New Roman" pitchFamily="18" charset="0"/>
              <a:ea typeface="方正姚体" pitchFamily="2" charset="-122"/>
            </a:endParaRPr>
          </a:p>
        </p:txBody>
      </p:sp>
      <p:sp>
        <p:nvSpPr>
          <p:cNvPr id="18438" name="文本框 9222"/>
          <p:cNvSpPr txBox="1">
            <a:spLocks noChangeArrowheads="1"/>
          </p:cNvSpPr>
          <p:nvPr/>
        </p:nvSpPr>
        <p:spPr bwMode="auto">
          <a:xfrm>
            <a:off x="6264275" y="333375"/>
            <a:ext cx="1692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FF"/>
                </a:solidFill>
              </a:rPr>
              <a:t>电梯</a:t>
            </a:r>
          </a:p>
        </p:txBody>
      </p:sp>
    </p:spTree>
    <p:extLst>
      <p:ext uri="{BB962C8B-B14F-4D97-AF65-F5344CB8AC3E}">
        <p14:creationId xmlns:p14="http://schemas.microsoft.com/office/powerpoint/2010/main" val="124965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0241"/>
          <p:cNvSpPr txBox="1">
            <a:spLocks noChangeArrowheads="1"/>
          </p:cNvSpPr>
          <p:nvPr/>
        </p:nvSpPr>
        <p:spPr bwMode="auto">
          <a:xfrm>
            <a:off x="1060450" y="1282700"/>
            <a:ext cx="1198563" cy="5778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活动1</a:t>
            </a:r>
          </a:p>
        </p:txBody>
      </p:sp>
      <p:sp>
        <p:nvSpPr>
          <p:cNvPr id="19458" name="文本框 10242"/>
          <p:cNvSpPr txBox="1">
            <a:spLocks noChangeArrowheads="1"/>
          </p:cNvSpPr>
          <p:nvPr/>
        </p:nvSpPr>
        <p:spPr bwMode="auto">
          <a:xfrm>
            <a:off x="107950" y="2003425"/>
            <a:ext cx="8066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</a:rPr>
              <a:t>（</a:t>
            </a:r>
            <a:r>
              <a:rPr lang="en-US" altLang="zh-CN" sz="2800" b="1">
                <a:latin typeface="Times New Roman" pitchFamily="18" charset="0"/>
              </a:rPr>
              <a:t>1</a:t>
            </a:r>
            <a:r>
              <a:rPr lang="zh-CN" altLang="en-US" sz="2800" b="1">
                <a:latin typeface="Times New Roman" pitchFamily="18" charset="0"/>
              </a:rPr>
              <a:t>）观察滑轮，请说出他的结构</a:t>
            </a:r>
            <a:r>
              <a:rPr lang="en-US" altLang="zh-CN" sz="2800" b="1">
                <a:latin typeface="Times New Roman" pitchFamily="18" charset="0"/>
              </a:rPr>
              <a:t>.</a:t>
            </a:r>
          </a:p>
        </p:txBody>
      </p:sp>
      <p:sp>
        <p:nvSpPr>
          <p:cNvPr id="19459" name="矩形 10243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0" name="矩形 10244"/>
          <p:cNvSpPr>
            <a:spLocks noChangeArrowheads="1"/>
          </p:cNvSpPr>
          <p:nvPr/>
        </p:nvSpPr>
        <p:spPr bwMode="auto">
          <a:xfrm rot="10800000">
            <a:off x="0" y="6551613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461" name="图片 10245" descr="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396557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文本框 10246"/>
          <p:cNvSpPr txBox="1">
            <a:spLocks noChangeArrowheads="1"/>
          </p:cNvSpPr>
          <p:nvPr/>
        </p:nvSpPr>
        <p:spPr bwMode="auto">
          <a:xfrm>
            <a:off x="1879600" y="4651375"/>
            <a:ext cx="539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itchFamily="18" charset="0"/>
              </a:rPr>
              <a:t>轴</a:t>
            </a:r>
          </a:p>
        </p:txBody>
      </p:sp>
      <p:sp>
        <p:nvSpPr>
          <p:cNvPr id="10248" name="文本框 10247"/>
          <p:cNvSpPr txBox="1">
            <a:spLocks noChangeArrowheads="1"/>
          </p:cNvSpPr>
          <p:nvPr/>
        </p:nvSpPr>
        <p:spPr bwMode="auto">
          <a:xfrm>
            <a:off x="1835150" y="273685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itchFamily="18" charset="0"/>
              </a:rPr>
              <a:t>框</a:t>
            </a: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5148263" y="4149725"/>
            <a:ext cx="539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itchFamily="18" charset="0"/>
              </a:rPr>
              <a:t>轮</a:t>
            </a:r>
          </a:p>
        </p:txBody>
      </p:sp>
      <p:sp>
        <p:nvSpPr>
          <p:cNvPr id="10250" name="直接连接符 10249"/>
          <p:cNvSpPr>
            <a:spLocks noChangeShapeType="1"/>
          </p:cNvSpPr>
          <p:nvPr/>
        </p:nvSpPr>
        <p:spPr bwMode="auto">
          <a:xfrm flipH="1">
            <a:off x="2413000" y="4149725"/>
            <a:ext cx="100647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1" name="直接连接符 10250"/>
          <p:cNvSpPr>
            <a:spLocks noChangeShapeType="1"/>
          </p:cNvSpPr>
          <p:nvPr/>
        </p:nvSpPr>
        <p:spPr bwMode="auto">
          <a:xfrm>
            <a:off x="2484438" y="3025775"/>
            <a:ext cx="1008062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直接连接符 10251"/>
          <p:cNvSpPr>
            <a:spLocks noChangeShapeType="1"/>
          </p:cNvSpPr>
          <p:nvPr/>
        </p:nvSpPr>
        <p:spPr bwMode="auto">
          <a:xfrm>
            <a:off x="4211638" y="4381500"/>
            <a:ext cx="865187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0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10250" grpId="0" animBg="1"/>
      <p:bldP spid="10251" grpId="0" animBg="1"/>
      <p:bldP spid="102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1265"/>
          <p:cNvSpPr txBox="1">
            <a:spLocks noChangeArrowheads="1"/>
          </p:cNvSpPr>
          <p:nvPr/>
        </p:nvSpPr>
        <p:spPr bwMode="auto">
          <a:xfrm>
            <a:off x="1095375" y="1955800"/>
            <a:ext cx="1198563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活动1</a:t>
            </a:r>
          </a:p>
        </p:txBody>
      </p:sp>
      <p:sp>
        <p:nvSpPr>
          <p:cNvPr id="20482" name="文本框 11266"/>
          <p:cNvSpPr txBox="1">
            <a:spLocks noChangeArrowheads="1"/>
          </p:cNvSpPr>
          <p:nvPr/>
        </p:nvSpPr>
        <p:spPr bwMode="auto">
          <a:xfrm>
            <a:off x="323850" y="2636838"/>
            <a:ext cx="80660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itchFamily="18" charset="0"/>
              </a:rPr>
              <a:t>（</a:t>
            </a:r>
            <a:r>
              <a:rPr lang="en-US" altLang="zh-CN" sz="2800">
                <a:latin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</a:rPr>
              <a:t>）请用滑轮、细线、铁架台等设计两种方案要求利用滑轮把钩码提起来，并在方框中画出实验装置示意图。</a:t>
            </a:r>
          </a:p>
        </p:txBody>
      </p:sp>
      <p:sp>
        <p:nvSpPr>
          <p:cNvPr id="20483" name="文本框 11267"/>
          <p:cNvSpPr txBox="1">
            <a:spLocks noChangeArrowheads="1"/>
          </p:cNvSpPr>
          <p:nvPr/>
        </p:nvSpPr>
        <p:spPr bwMode="auto">
          <a:xfrm>
            <a:off x="539750" y="32845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>
              <a:latin typeface="Times New Roman" pitchFamily="18" charset="0"/>
            </a:endParaRPr>
          </a:p>
        </p:txBody>
      </p:sp>
      <p:sp>
        <p:nvSpPr>
          <p:cNvPr id="20484" name="矩形 11268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5" name="矩形 11269"/>
          <p:cNvSpPr>
            <a:spLocks noChangeArrowheads="1"/>
          </p:cNvSpPr>
          <p:nvPr/>
        </p:nvSpPr>
        <p:spPr bwMode="auto">
          <a:xfrm rot="10800000"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2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5" t="26668" r="51196"/>
          <a:stretch>
            <a:fillRect/>
          </a:stretch>
        </p:blipFill>
        <p:spPr bwMode="auto">
          <a:xfrm>
            <a:off x="1547813" y="333375"/>
            <a:ext cx="2627312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2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9" t="26668" r="24905"/>
          <a:stretch>
            <a:fillRect/>
          </a:stretch>
        </p:blipFill>
        <p:spPr bwMode="auto">
          <a:xfrm>
            <a:off x="5437188" y="260350"/>
            <a:ext cx="2776537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12291" descr="定滑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333375"/>
            <a:ext cx="2936875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292" descr="动滑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74625"/>
            <a:ext cx="2890838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文本框 12293"/>
          <p:cNvSpPr txBox="1"/>
          <p:nvPr/>
        </p:nvSpPr>
        <p:spPr>
          <a:xfrm>
            <a:off x="-14288" y="-6350"/>
            <a:ext cx="9158288" cy="67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       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使用滑轮工作时，根据轮轴的位置是否移动，可将滑轮分成</a:t>
            </a:r>
            <a:r>
              <a:rPr lang="zh-CN" altLang="en-US" sz="2000" b="1" noProof="1">
                <a:solidFill>
                  <a:srgbClr val="CC00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动滑轮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和</a:t>
            </a:r>
            <a:r>
              <a:rPr lang="zh-CN" altLang="en-US" sz="2000" b="1" noProof="1">
                <a:solidFill>
                  <a:srgbClr val="CC00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定滑轮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两类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2295" name="文本框 12294"/>
          <p:cNvSpPr txBox="1"/>
          <p:nvPr/>
        </p:nvSpPr>
        <p:spPr>
          <a:xfrm>
            <a:off x="2700338" y="1773238"/>
            <a:ext cx="892175" cy="393700"/>
          </a:xfrm>
          <a:prstGeom prst="rect">
            <a:avLst/>
          </a:prstGeom>
          <a:solidFill>
            <a:srgbClr val="FFFF99">
              <a:alpha val="100000"/>
            </a:srgbClr>
          </a:solidFill>
          <a:ln w="254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b="1" noProof="1">
                <a:solidFill>
                  <a:srgbClr val="CC00FF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黑体" panose="02010609060101010101" pitchFamily="2" charset="-122"/>
                <a:cs typeface="+mn-ea"/>
              </a:rPr>
              <a:t>定滑轮</a:t>
            </a:r>
            <a:endParaRPr lang="zh-CN" altLang="en-US" b="1" noProof="1">
              <a:solidFill>
                <a:srgbClr val="CC00FF"/>
              </a:solidFill>
              <a:effectLst>
                <a:outerShdw blurRad="38100" dist="38100" dir="2700000">
                  <a:srgbClr val="00000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2296" name="文本框 12295"/>
          <p:cNvSpPr txBox="1"/>
          <p:nvPr/>
        </p:nvSpPr>
        <p:spPr>
          <a:xfrm>
            <a:off x="6516688" y="3644900"/>
            <a:ext cx="892175" cy="393700"/>
          </a:xfrm>
          <a:prstGeom prst="rect">
            <a:avLst/>
          </a:prstGeom>
          <a:solidFill>
            <a:srgbClr val="FFFF99">
              <a:alpha val="100000"/>
            </a:srgbClr>
          </a:solidFill>
          <a:ln w="254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b="1" noProof="1">
                <a:solidFill>
                  <a:srgbClr val="CC00FF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黑体" panose="02010609060101010101" pitchFamily="2" charset="-122"/>
                <a:cs typeface="+mn-ea"/>
              </a:rPr>
              <a:t>动滑轮</a:t>
            </a:r>
            <a:endParaRPr lang="zh-CN" altLang="en-US" b="1" noProof="1">
              <a:solidFill>
                <a:srgbClr val="CC00FF"/>
              </a:solidFill>
              <a:effectLst>
                <a:outerShdw blurRad="38100" dist="38100" dir="2700000">
                  <a:srgbClr val="000000"/>
                </a:outerShdw>
              </a:effectLst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3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2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139 -0.205278 " pathEditMode="relative" rAng="0" ptsTypes="">
                                      <p:cBhvr>
                                        <p:cTn id="72" dur="68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 build="allAtOnce" bldLvl="0" animBg="1"/>
      <p:bldP spid="12296" grpId="0" bldLvl="0" animBg="1"/>
      <p:bldP spid="1229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3313" descr="吊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r="25020"/>
          <a:stretch>
            <a:fillRect/>
          </a:stretch>
        </p:blipFill>
        <p:spPr bwMode="auto">
          <a:xfrm>
            <a:off x="107950" y="1588"/>
            <a:ext cx="9099550" cy="69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椭圆 13314"/>
          <p:cNvSpPr>
            <a:spLocks noChangeArrowheads="1"/>
          </p:cNvSpPr>
          <p:nvPr/>
        </p:nvSpPr>
        <p:spPr bwMode="auto">
          <a:xfrm>
            <a:off x="1243013" y="4167188"/>
            <a:ext cx="2209800" cy="2286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圆角矩形标注 13315"/>
          <p:cNvSpPr>
            <a:spLocks noChangeArrowheads="1"/>
          </p:cNvSpPr>
          <p:nvPr/>
        </p:nvSpPr>
        <p:spPr bwMode="auto">
          <a:xfrm>
            <a:off x="2540000" y="2420938"/>
            <a:ext cx="2590800" cy="990600"/>
          </a:xfrm>
          <a:prstGeom prst="wedgeRoundRectCallout">
            <a:avLst>
              <a:gd name="adj1" fmla="val -54352"/>
              <a:gd name="adj2" fmla="val 175639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动滑轮</a:t>
            </a:r>
          </a:p>
        </p:txBody>
      </p:sp>
      <p:sp>
        <p:nvSpPr>
          <p:cNvPr id="13317" name="椭圆 13316"/>
          <p:cNvSpPr>
            <a:spLocks noChangeArrowheads="1"/>
          </p:cNvSpPr>
          <p:nvPr/>
        </p:nvSpPr>
        <p:spPr bwMode="auto">
          <a:xfrm>
            <a:off x="5635625" y="1844675"/>
            <a:ext cx="2209800" cy="2286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圆角矩形标注 13317"/>
          <p:cNvSpPr>
            <a:spLocks noChangeArrowheads="1"/>
          </p:cNvSpPr>
          <p:nvPr/>
        </p:nvSpPr>
        <p:spPr bwMode="auto">
          <a:xfrm>
            <a:off x="6356350" y="4724400"/>
            <a:ext cx="2590800" cy="990600"/>
          </a:xfrm>
          <a:prstGeom prst="wedgeRoundRectCallout">
            <a:avLst>
              <a:gd name="adj1" fmla="val -32722"/>
              <a:gd name="adj2" fmla="val -207051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定滑轮</a:t>
            </a:r>
          </a:p>
        </p:txBody>
      </p:sp>
    </p:spTree>
    <p:extLst>
      <p:ext uri="{BB962C8B-B14F-4D97-AF65-F5344CB8AC3E}">
        <p14:creationId xmlns:p14="http://schemas.microsoft.com/office/powerpoint/2010/main" val="3611259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/>
      <p:bldP spid="133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4337" descr="起重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椭圆 14338"/>
          <p:cNvSpPr>
            <a:spLocks noChangeArrowheads="1"/>
          </p:cNvSpPr>
          <p:nvPr/>
        </p:nvSpPr>
        <p:spPr bwMode="auto">
          <a:xfrm>
            <a:off x="3059113" y="908050"/>
            <a:ext cx="2209800" cy="2133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椭圆形标注 14339"/>
          <p:cNvSpPr>
            <a:spLocks noChangeArrowheads="1"/>
          </p:cNvSpPr>
          <p:nvPr/>
        </p:nvSpPr>
        <p:spPr bwMode="auto">
          <a:xfrm>
            <a:off x="5364163" y="0"/>
            <a:ext cx="2514600" cy="914400"/>
          </a:xfrm>
          <a:prstGeom prst="wedgeEllipseCallout">
            <a:avLst>
              <a:gd name="adj1" fmla="val -45264"/>
              <a:gd name="adj2" fmla="val 13003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动滑轮</a:t>
            </a:r>
          </a:p>
        </p:txBody>
      </p:sp>
    </p:spTree>
    <p:extLst>
      <p:ext uri="{BB962C8B-B14F-4D97-AF65-F5344CB8AC3E}">
        <p14:creationId xmlns:p14="http://schemas.microsoft.com/office/powerpoint/2010/main" val="320412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1659</Words>
  <Application>Microsoft Office PowerPoint</Application>
  <PresentationFormat>全屏显示(4:3)</PresentationFormat>
  <Paragraphs>197</Paragraphs>
  <Slides>35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Office 主题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如何根据要求组装滑轮组?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5</cp:revision>
  <dcterms:created xsi:type="dcterms:W3CDTF">2020-04-19T03:10:20Z</dcterms:created>
  <dcterms:modified xsi:type="dcterms:W3CDTF">2020-04-19T04:11:54Z</dcterms:modified>
</cp:coreProperties>
</file>