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9.xml"/><Relationship Id="rId7" Type="http://schemas.openxmlformats.org/officeDocument/2006/relationships/slide" Target="slide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8023;&#21335;&#29289;&#29702;&#65288;&#27818;&#31185;&#65289;@\AY525.tif" TargetMode="Externa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8903" y="290322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玩转海南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405130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409123" y="502348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6803073" y="502348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838008" y="1011555"/>
            <a:ext cx="862774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ea typeface="黑体" panose="02010609060101010101" pitchFamily="49" charset="-122"/>
              </a:rPr>
              <a:t>第九讲　小粒子与大宇宙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34160" y="1778318"/>
            <a:ext cx="5080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命题点：分子间作用力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>
                <a:ea typeface="宋体" panose="02010600030101010101" pitchFamily="2" charset="-122"/>
              </a:rPr>
              <a:t>如图所示，将两个表面平整干净的铅柱紧压后，它们就会粘在一起，即使在下面吊一个较重的物体也不会被拉开，这个实验表明分子间存在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>
                <a:ea typeface="宋体" panose="02010600030101010101" pitchFamily="2" charset="-122"/>
              </a:rPr>
              <a:t>自贡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题改编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4" name="图片 -2147481766" descr="C:\Documents and Settings\Administrator\桌面\海南物理（沪科）@\ay35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68018" y="1642110"/>
            <a:ext cx="1117600" cy="2827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265353" y="4881880"/>
            <a:ext cx="3581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八年级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P221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b="0">
                <a:ea typeface="宋体" panose="02010600030101010101" pitchFamily="2" charset="-122"/>
              </a:rPr>
              <a:t>，</a:t>
            </a:r>
            <a:endParaRPr 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ctr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BS</a:t>
            </a:r>
            <a:r>
              <a:rPr lang="zh-CN" b="0">
                <a:ea typeface="宋体" panose="02010600030101010101" pitchFamily="2" charset="-122"/>
              </a:rPr>
              <a:t>九年级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P10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b="0">
                <a:ea typeface="宋体" panose="02010600030101010101" pitchFamily="2" charset="-122"/>
              </a:rPr>
              <a:t>类似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41818" y="4636770"/>
            <a:ext cx="1021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92213" y="1241425"/>
            <a:ext cx="64338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命题点：分子间作用力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>
                <a:ea typeface="宋体" panose="02010600030101010101" pitchFamily="2" charset="-122"/>
              </a:rPr>
              <a:t>如图所示，将一块干净的玻璃板吊在弹簧测力计下称量并读数，然后将玻璃板水平接触水面，稍稍向上用力拉弹簧测力计，则弹簧测力计示数将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，此时玻璃板未与水面分离，却发现其边缘处的水面稍微向上弯曲，这一现象间接说明分子间存在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引力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斥力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5" name="图片 -2147481765" descr="C:\Documents and Settings\Administrator\桌面\海南物理（沪科）@\AY35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79473" y="2446655"/>
            <a:ext cx="2255520" cy="2284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62608" y="5012055"/>
            <a:ext cx="2889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八年级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P229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32)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80665" y="357409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16760" y="522700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6303" y="1034415"/>
            <a:ext cx="71729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命题点：分子热运动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．如图为研究气体扩散的实验装置，两个瓶中分别装有二氧化氮气体和空气，其中二氧化氮气体的密度大于空气的密度，为了增强实验的可信度，应在抽出玻璃板前将玻璃瓶按照图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放置，扩散现象说明了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sz="2400" b="0">
                <a:ea typeface="宋体" panose="02010600030101010101" pitchFamily="2" charset="-122"/>
              </a:rPr>
              <a:t>；在温度较低的环境中做此实验，抽出中间的玻璃板后需要更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的时间才能观察到实验现象．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>
                <a:ea typeface="宋体" panose="02010600030101010101" pitchFamily="2" charset="-122"/>
              </a:rPr>
              <a:t>北京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lang="zh-CN" sz="2400" b="0">
                <a:ea typeface="宋体" panose="02010600030101010101" pitchFamily="2" charset="-122"/>
              </a:rPr>
              <a:t>题改编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6" name="图片 -2147481764" descr="C:\Documents and Settings\Administrator\桌面\海南物理（沪科）@\AY35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069263" y="2848610"/>
            <a:ext cx="3276600" cy="1632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219758" y="4798060"/>
            <a:ext cx="29756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八年级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P220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15)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56518" y="3362960"/>
            <a:ext cx="113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(a)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83180" y="392715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分子在永不停息地做无规则运动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91055" y="503586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长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15708" y="1567180"/>
            <a:ext cx="64458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命题点：分子热运动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>
                <a:ea typeface="宋体" panose="02010600030101010101" pitchFamily="2" charset="-122"/>
              </a:rPr>
              <a:t>如图所示烧杯里装一半清水，将蓝色的浓硫酸铜溶液缓慢注入烧杯内水的底部，硫酸铜溶液沉在烧杯的下部，静放几天后，两种液体混合均匀了，这属于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现象，用分子动理论解释成因：一是分子间有空隙，二是分子在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</a:t>
            </a:r>
            <a:endParaRPr lang="zh-CN" altLang="en-US"/>
          </a:p>
        </p:txBody>
      </p:sp>
      <p:pic>
        <p:nvPicPr>
          <p:cNvPr id="5" name="图片 -2147481763" descr="C:\Documents and Settings\Administrator\桌面\海南物理（沪科）@\AY35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1048" y="2483485"/>
            <a:ext cx="2649220" cy="2366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025448" y="5073650"/>
            <a:ext cx="2789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(BS</a:t>
            </a:r>
            <a:r>
              <a:rPr lang="zh-CN" b="0">
                <a:ea typeface="宋体" panose="02010600030101010101" pitchFamily="2" charset="-122"/>
              </a:rPr>
              <a:t>九年级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P9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13)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39858" y="3867150"/>
            <a:ext cx="1048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扩散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90968" y="5000625"/>
            <a:ext cx="4005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永不停息地做无规则运动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264728" y="1122386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玩转海南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7568" y="2054860"/>
            <a:ext cx="8828405" cy="737235"/>
            <a:chOff x="1156" y="3019"/>
            <a:chExt cx="13903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3509" cy="1161"/>
              <a:chOff x="1324" y="1663"/>
              <a:chExt cx="13509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0328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物质的组成与物体的尺度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(2011.9、2010.1)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20738" y="2982595"/>
            <a:ext cx="98012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(2010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绕着原子核高速运动的粒子是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质子　　        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中子　　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电子　　              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原子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(2011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分子、电子、太阳系、地球四个物体中，尺度最大的是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，最小的是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472363" y="3168015"/>
            <a:ext cx="1574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79843" y="5271770"/>
            <a:ext cx="1398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太阳系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98303" y="5271770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电子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2198" y="762635"/>
            <a:ext cx="5777230" cy="737235"/>
            <a:chOff x="1156" y="3006"/>
            <a:chExt cx="9098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06"/>
              <a:ext cx="8704" cy="1161"/>
              <a:chOff x="1324" y="1650"/>
              <a:chExt cx="8704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50"/>
                <a:ext cx="5523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分子动理论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(10年7考)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4248" y="1461135"/>
            <a:ext cx="103682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(2010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关于液体，下列说法不正确的是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有一定的体积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没有一定的形状 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具有流动性    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液体分子间没有间隙 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(2012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下列物质中，分子间作用力最弱的是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黄金　　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水银</a:t>
            </a:r>
            <a:r>
              <a:rPr lang="zh-CN" sz="2400">
                <a:ea typeface="宋体" panose="02010600030101010101" pitchFamily="2" charset="-122"/>
                <a:sym typeface="+mn-ea"/>
              </a:rPr>
              <a:t>　　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  <a:sym typeface="+mn-ea"/>
              </a:rPr>
              <a:t>　　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空气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(2011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端午节，小明给奶奶剥粽子时闻到粽子的香味，这个现象说明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分子间存在作用力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分子间有空隙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分子由原子组成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分子在不停地运动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939088" y="162306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10893" y="328930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4053" y="491426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6643" y="1090295"/>
            <a:ext cx="10078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6. (2019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腌海南粉是海南的特色名吃．在米粉中加入调味汁拌匀，调味汁充分进入米粉中俗称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入味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，米粉腌得越入味越好吃，从物理的角度看，入味是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的结果．热米粉比冷米粉更容易入味，是因为温度越高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(2012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将碳素墨水分别滴入质量相等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的清水中，一段时间后观察到的现象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如图所示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这个实验演示的是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现象．比较图甲和图乙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可知，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越高，分子运动越剧烈．</a:t>
            </a:r>
            <a:endParaRPr lang="zh-CN" altLang="en-US"/>
          </a:p>
        </p:txBody>
      </p:sp>
      <p:pic>
        <p:nvPicPr>
          <p:cNvPr id="7" name="图片 -2147481781" descr="C:\Documents and Settings\Administrator\桌面\海南物理（沪科）@\AY350.TI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8441373" y="3241040"/>
            <a:ext cx="2334895" cy="2017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779828" y="5398135"/>
            <a:ext cx="16579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b="0">
                <a:ea typeface="宋体" panose="02010600030101010101" pitchFamily="2" charset="-122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14993" y="2302510"/>
            <a:ext cx="90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扩散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07528" y="2852420"/>
            <a:ext cx="2468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分子运动越剧烈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511233" y="4497705"/>
            <a:ext cx="1243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扩散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70748" y="5050155"/>
            <a:ext cx="1066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82939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7701" y="161861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99138" y="367792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23583" y="2201545"/>
            <a:ext cx="104476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一、物质的组成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物质是由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或原子组成的，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人们通常以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为单位来量度分子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结构：原子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原子核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①质子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带正电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</a:t>
            </a:r>
            <a:r>
              <a: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不带电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54888" y="3432175"/>
            <a:ext cx="2675890" cy="2713990"/>
            <a:chOff x="11581" y="5518"/>
            <a:chExt cx="4214" cy="427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06" y="5518"/>
              <a:ext cx="3166" cy="355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81" y="9186"/>
              <a:ext cx="4215" cy="607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2239963" y="2903855"/>
            <a:ext cx="1337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分子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86318" y="4507230"/>
            <a:ext cx="558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89773" y="5567045"/>
            <a:ext cx="730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负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2943" y="986155"/>
            <a:ext cx="100533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说明：原子的绝大部分空间被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所占，但它的质量却几乎全部集中在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原子的核式模型与太阳系中行星们的运行轨道十分相似，其中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相当于太阳，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相当于行星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二、空间尺度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ea typeface="宋体" panose="02010600030101010101" pitchFamily="2" charset="-122"/>
              </a:rPr>
              <a:t>微观粒子：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ea typeface="宋体" panose="02010600030101010101" pitchFamily="2" charset="-122"/>
              </a:rPr>
              <a:t>宏观世界：宇宙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zh-CN" sz="2400" b="0" dirty="0">
                <a:ea typeface="宋体" panose="02010600030101010101" pitchFamily="2" charset="-122"/>
              </a:rPr>
              <a:t>银河系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zh-CN" sz="2400" b="0" dirty="0">
                <a:ea typeface="宋体" panose="02010600030101010101" pitchFamily="2" charset="-122"/>
              </a:rPr>
              <a:t>太阳系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25733" y="1122045"/>
            <a:ext cx="2075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核外电子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34808" y="1629410"/>
            <a:ext cx="1939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原子核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27798" y="2233295"/>
            <a:ext cx="1939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原子核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73868" y="2161540"/>
            <a:ext cx="2075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核外电子</a:t>
            </a:r>
            <a:endParaRPr lang="zh-CN" altLang="en-US"/>
          </a:p>
        </p:txBody>
      </p:sp>
      <p:pic>
        <p:nvPicPr>
          <p:cNvPr id="2" name="图片 -2147481778" descr="C:\Documents and Settings\Administrator\桌面\海南物理（沪科）@\AY52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68258" y="3350895"/>
            <a:ext cx="8733790" cy="2021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2478" y="716915"/>
            <a:ext cx="1100391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三、看不见的运动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分子间存在着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如当水与酒精混合时，总体积比水的体积与酒精的体积之和要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分子无规则运动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一切物质的分子都在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__________________________</a:t>
            </a:r>
            <a:r>
              <a:rPr lang="en-US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特点：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越高，分子无规则运动越剧烈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扩散现象定义：不同的物质可以自发地彼此进入对方的现象，叫做扩散现象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举例：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桂花飘香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墙角放煤，日久变黑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3.分子间的作用力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物体很难被拉开，说明分子间存在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物体很难被压缩，说明分子间存在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0048" y="1335405"/>
            <a:ext cx="889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间隙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33818" y="1842770"/>
            <a:ext cx="636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13948" y="2866390"/>
            <a:ext cx="3766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永不停息地做无规则运动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13928" y="3364230"/>
            <a:ext cx="84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66398" y="5397500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引力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94643" y="5939790"/>
            <a:ext cx="1007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斥力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04483" y="2023745"/>
          <a:ext cx="11546205" cy="4361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960"/>
                <a:gridCol w="2684145"/>
                <a:gridCol w="3561080"/>
                <a:gridCol w="384302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物质状态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固态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液态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气态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4236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53797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分子特点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分子间距小，分子间力的作用比较强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分子间距较大，分子间力的作用较弱，分子在一定限度内可以运动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分子间力的作用很弱，分子能自由地沿各个方向运动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147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物质特征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有一定的体积和形状，不能流动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没有确定的形状，但占有一定的体积，能够流动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没有固定的形状，也没有确定的体积，能够流动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41935" y="744537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物质中的分子状态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物质分子的特点及三种状态的特征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078" y="2733675"/>
            <a:ext cx="1315720" cy="994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288" y="2755900"/>
            <a:ext cx="900430" cy="951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9738" y="2726690"/>
            <a:ext cx="1687830" cy="9575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4718" y="1323340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7258" y="2225040"/>
            <a:ext cx="63265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命题点：物质的组成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1. 19</a:t>
            </a:r>
            <a:r>
              <a:rPr lang="zh-CN" sz="2400" b="0">
                <a:ea typeface="宋体" panose="02010600030101010101" pitchFamily="2" charset="-122"/>
              </a:rPr>
              <a:t>世纪末，汤姆孙发现了电子，从而说明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是可分的．如图所示是原子内部结构的示意图，由图可知，原子是由原子核和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构成的，原子核由质子和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构成的．</a:t>
            </a:r>
            <a:endParaRPr lang="zh-CN" altLang="en-US"/>
          </a:p>
        </p:txBody>
      </p:sp>
      <p:pic>
        <p:nvPicPr>
          <p:cNvPr id="2" name="图片 -2147481767" descr="C:\Documents and Settings\Administrator\桌面\海南物理（沪科）@\AY52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784783" y="2863850"/>
            <a:ext cx="3423285" cy="1884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50543" y="5030470"/>
            <a:ext cx="29292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 dirty="0">
                <a:ea typeface="宋体" panose="02010600030101010101" pitchFamily="2" charset="-122"/>
              </a:rPr>
              <a:t>八年级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P217</a:t>
            </a:r>
            <a:r>
              <a:rPr lang="zh-CN" b="0" dirty="0">
                <a:ea typeface="宋体" panose="02010600030101010101" pitchFamily="2" charset="-122"/>
              </a:rPr>
              <a:t>图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b="0" dirty="0">
                <a:ea typeface="宋体" panose="02010600030101010101" pitchFamily="2" charset="-122"/>
              </a:rPr>
              <a:t>－</a:t>
            </a:r>
            <a:r>
              <a:rPr 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11) 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240473" y="3460115"/>
            <a:ext cx="902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原子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32523" y="4479290"/>
            <a:ext cx="1537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核外电子　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10923" y="4558665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中子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UNIT_PLACING_PICTURE_USER_VIEWPORT" val="{&quot;height&quot;:2593,&quot;width&quot;:3001}"/>
</p:tagLst>
</file>

<file path=ppt/tags/tag7.xml><?xml version="1.0" encoding="utf-8"?>
<p:tagLst xmlns:p="http://schemas.openxmlformats.org/presentationml/2006/main">
  <p:tag name="KSO_WM_UNIT_TABLE_BEAUTIFY" val="smartTable{d2a816ab-a3d5-430c-a394-10dc7160776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2426</Words>
  <Application>WPS 演示</Application>
  <PresentationFormat>宽屏</PresentationFormat>
  <Paragraphs>204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黑体</vt:lpstr>
      <vt:lpstr>Times New Roman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2020-01-12T11:24:55Z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