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257" r:id="rId4"/>
    <p:sldId id="258" r:id="rId5"/>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5" Type="http://schemas.openxmlformats.org/officeDocument/2006/relationships/tableStyles" Target="tableStyles.xml"/><Relationship Id="rId44" Type="http://schemas.openxmlformats.org/officeDocument/2006/relationships/viewProps" Target="viewProps.xml"/><Relationship Id="rId43" Type="http://schemas.openxmlformats.org/officeDocument/2006/relationships/presProps" Target="presProps.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slide" Target="slide9.xml"/><Relationship Id="rId7" Type="http://schemas.openxmlformats.org/officeDocument/2006/relationships/tags" Target="../tags/tag3.xml"/><Relationship Id="rId6" Type="http://schemas.openxmlformats.org/officeDocument/2006/relationships/slide" Target="slide32.xml"/><Relationship Id="rId5" Type="http://schemas.openxmlformats.org/officeDocument/2006/relationships/tags" Target="../tags/tag2.xml"/><Relationship Id="rId4" Type="http://schemas.openxmlformats.org/officeDocument/2006/relationships/slide" Target="slide19.xml"/><Relationship Id="rId3" Type="http://schemas.openxmlformats.org/officeDocument/2006/relationships/image" Target="../media/image1.png"/><Relationship Id="rId2" Type="http://schemas.openxmlformats.org/officeDocument/2006/relationships/tags" Target="../tags/tag1.xml"/><Relationship Id="rId10" Type="http://schemas.openxmlformats.org/officeDocument/2006/relationships/slideLayout" Target="../slideLayouts/slideLayout7.xml"/><Relationship Id="rId1" Type="http://schemas.openxmlformats.org/officeDocument/2006/relationships/slide" Target="slide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tiff"/><Relationship Id="rId1" Type="http://schemas.openxmlformats.org/officeDocument/2006/relationships/image" Target="../media/image2.tif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3.xml"/><Relationship Id="rId1" Type="http://schemas.openxmlformats.org/officeDocument/2006/relationships/slide" Target="slide6.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2.png"/><Relationship Id="rId3" Type="http://schemas.openxmlformats.org/officeDocument/2006/relationships/image" Target="../media/image11.png"/><Relationship Id="rId2" Type="http://schemas.openxmlformats.org/officeDocument/2006/relationships/image" Target="../media/image4.tiff"/><Relationship Id="rId1" Type="http://schemas.openxmlformats.org/officeDocument/2006/relationships/image" Target="../media/image1.tiff"/></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5.tiff"/><Relationship Id="rId1" Type="http://schemas.openxmlformats.org/officeDocument/2006/relationships/image" Target="../media/image1.tif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7.pn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slide" Target="slide2.xml"/><Relationship Id="rId3" Type="http://schemas.openxmlformats.org/officeDocument/2006/relationships/image" Target="../media/image3.tiff"/><Relationship Id="rId2" Type="http://schemas.openxmlformats.org/officeDocument/2006/relationships/image" Target="../media/image2.tiff"/><Relationship Id="rId1" Type="http://schemas.openxmlformats.org/officeDocument/2006/relationships/image" Target="../media/image1.tiff"/></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8.png"/><Relationship Id="rId1" Type="http://schemas.openxmlformats.org/officeDocument/2006/relationships/image" Target="../media/image1.tiff"/></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9.png"/><Relationship Id="rId2" Type="http://schemas.openxmlformats.org/officeDocument/2006/relationships/image" Target="../media/image6.tiff"/><Relationship Id="rId1" Type="http://schemas.openxmlformats.org/officeDocument/2006/relationships/image" Target="../media/image2.tiff"/></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tiff"/></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slide" Target="slide2.xml"/><Relationship Id="rId3" Type="http://schemas.openxmlformats.org/officeDocument/2006/relationships/image" Target="NULL" TargetMode="Externa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slide" Target="slide2.xml"/><Relationship Id="rId2" Type="http://schemas.openxmlformats.org/officeDocument/2006/relationships/tags" Target="../tags/tag6.xml"/><Relationship Id="rId1" Type="http://schemas.openxmlformats.org/officeDocument/2006/relationships/image" Target="../media/image1.tiff"/></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 Target="slide2.xml"/><Relationship Id="rId1" Type="http://schemas.openxmlformats.org/officeDocument/2006/relationships/image" Target="../media/image4.tiff"/></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5.png"/><Relationship Id="rId1" Type="http://schemas.openxmlformats.org/officeDocument/2006/relationships/image" Target="../media/image3.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五边形 4"/>
          <p:cNvSpPr/>
          <p:nvPr/>
        </p:nvSpPr>
        <p:spPr>
          <a:xfrm rot="5400000">
            <a:off x="9750393" y="623539"/>
            <a:ext cx="2131092" cy="864870"/>
          </a:xfrm>
          <a:prstGeom prst="homePlate">
            <a:avLst/>
          </a:prstGeom>
          <a:solidFill>
            <a:srgbClr val="FF9919"/>
          </a:solidFill>
          <a:ln>
            <a:noFill/>
          </a:ln>
          <a:effectLst>
            <a:outerShdw blurRad="50800" dist="38100" algn="l" rotWithShape="0">
              <a:prstClr val="black">
                <a:alpha val="40000"/>
              </a:prstClr>
            </a:outerShdw>
          </a:effectLst>
        </p:spPr>
        <p:style>
          <a:lnRef idx="2">
            <a:schemeClr val="accent2"/>
          </a:lnRef>
          <a:fillRef idx="1">
            <a:schemeClr val="lt1"/>
          </a:fillRef>
          <a:effectRef idx="0">
            <a:schemeClr val="accent2"/>
          </a:effectRef>
          <a:fontRef idx="minor">
            <a:schemeClr val="dk1"/>
          </a:fontRef>
        </p:style>
        <p:txBody>
          <a:bodyPr vert="vert270" rtlCol="0" anchor="ctr"/>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目</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a:p>
            <a:pPr marL="0" marR="0" indent="0" algn="ctr" defTabSz="914400" rtl="0" eaLnBrk="1" fontAlgn="auto" latinLnBrk="0" hangingPunct="1">
              <a:lnSpc>
                <a:spcPct val="150000"/>
              </a:lnSpc>
              <a:spcBef>
                <a:spcPct val="0"/>
              </a:spcBef>
              <a:spcAft>
                <a:spcPct val="0"/>
              </a:spcAft>
              <a:buClrTx/>
              <a:buSzTx/>
              <a:buFontTx/>
              <a:buNone/>
            </a:pPr>
            <a:r>
              <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rPr>
              <a:t>录</a:t>
            </a:r>
            <a:endParaRPr kumimoji="0" lang="zh-CN" altLang="en-US" sz="3600" b="1" i="0" u="none" strike="noStrike" kern="1200" cap="none" spc="0" normalizeH="0" baseline="0" noProof="1">
              <a:solidFill>
                <a:schemeClr val="bg1"/>
              </a:solidFill>
              <a:latin typeface="微软雅黑" panose="020B0503020204020204" pitchFamily="34" charset="-122"/>
              <a:ea typeface="微软雅黑" panose="020B0503020204020204" pitchFamily="34" charset="-122"/>
              <a:cs typeface="+mn-cs"/>
            </a:endParaRPr>
          </a:p>
        </p:txBody>
      </p:sp>
      <p:grpSp>
        <p:nvGrpSpPr>
          <p:cNvPr id="17412" name="组合 3"/>
          <p:cNvGrpSpPr/>
          <p:nvPr/>
        </p:nvGrpSpPr>
        <p:grpSpPr>
          <a:xfrm>
            <a:off x="3018155" y="3133725"/>
            <a:ext cx="6338887" cy="822325"/>
            <a:chOff x="3671" y="4200"/>
            <a:chExt cx="9982" cy="1296"/>
          </a:xfrm>
        </p:grpSpPr>
        <p:sp>
          <p:nvSpPr>
            <p:cNvPr id="17413" name="文本框 104">
              <a:hlinkClick r:id="rId1" action="ppaction://hlinksldjump"/>
            </p:cNvPr>
            <p:cNvSpPr txBox="1"/>
            <p:nvPr>
              <p:custDataLst>
                <p:tags r:id="rId2"/>
              </p:custDataLst>
            </p:nvPr>
          </p:nvSpPr>
          <p:spPr>
            <a:xfrm>
              <a:off x="6076" y="4218"/>
              <a:ext cx="7577" cy="1278"/>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面对面</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过</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考点</a:t>
              </a: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a:p>
              <a:pPr>
                <a:lnSpc>
                  <a:spcPct val="120000"/>
                </a:lnSpc>
                <a:buSzPct val="100000"/>
              </a:pPr>
              <a:endPar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4" name="组合 3"/>
            <p:cNvGrpSpPr/>
            <p:nvPr/>
          </p:nvGrpSpPr>
          <p:grpSpPr>
            <a:xfrm>
              <a:off x="3671" y="4200"/>
              <a:ext cx="2230" cy="1183"/>
              <a:chOff x="8163" y="4584"/>
              <a:chExt cx="2870" cy="1632"/>
            </a:xfrm>
          </p:grpSpPr>
          <p:pic>
            <p:nvPicPr>
              <p:cNvPr id="17415" name="图片 2"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16" name="文本框 5"/>
              <p:cNvSpPr txBox="1"/>
              <p:nvPr/>
            </p:nvSpPr>
            <p:spPr>
              <a:xfrm>
                <a:off x="9864" y="4584"/>
                <a:ext cx="401" cy="1403"/>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17" name="组合 11"/>
          <p:cNvGrpSpPr/>
          <p:nvPr/>
        </p:nvGrpSpPr>
        <p:grpSpPr>
          <a:xfrm>
            <a:off x="3018155" y="4666615"/>
            <a:ext cx="6573900" cy="751205"/>
            <a:chOff x="3529" y="5686"/>
            <a:chExt cx="10352" cy="1183"/>
          </a:xfrm>
        </p:grpSpPr>
        <p:sp>
          <p:nvSpPr>
            <p:cNvPr id="17418" name="文本框 108">
              <a:hlinkClick r:id="rId4" action="ppaction://hlinksldjump"/>
            </p:cNvPr>
            <p:cNvSpPr txBox="1"/>
            <p:nvPr>
              <p:custDataLst>
                <p:tags r:id="rId5"/>
              </p:custDataLst>
            </p:nvPr>
          </p:nvSpPr>
          <p:spPr>
            <a:xfrm>
              <a:off x="5902" y="5686"/>
              <a:ext cx="7979" cy="957"/>
            </a:xfrm>
            <a:prstGeom prst="rect">
              <a:avLst/>
            </a:prstGeom>
            <a:noFill/>
            <a:ln w="9525">
              <a:noFill/>
            </a:ln>
          </p:spPr>
          <p:txBody>
            <a:bodyPr anchor="t"/>
            <a:p>
              <a:pPr algn="l">
                <a:lnSpc>
                  <a:spcPct val="120000"/>
                </a:lnSpc>
                <a:buSzPct val="100000"/>
              </a:pP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福建近</a:t>
              </a:r>
              <a:r>
                <a:rPr lang="en-US" altLang="zh-CN"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3</a:t>
              </a:r>
              <a:r>
                <a:rPr lang="zh-CN" alt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rPr>
                <a:t>年中考真题精讲练</a:t>
              </a:r>
              <a:endParaRPr lang="en-US" sz="32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nvGrpSpPr>
            <p:cNvPr id="17419" name="组合 12"/>
            <p:cNvGrpSpPr/>
            <p:nvPr/>
          </p:nvGrpSpPr>
          <p:grpSpPr>
            <a:xfrm>
              <a:off x="3529" y="5686"/>
              <a:ext cx="2230" cy="1183"/>
              <a:chOff x="8163" y="4584"/>
              <a:chExt cx="2870" cy="1632"/>
            </a:xfrm>
          </p:grpSpPr>
          <p:pic>
            <p:nvPicPr>
              <p:cNvPr id="17420" name="图片 13"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1" name="文本框 14"/>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7422" name="组合 12"/>
          <p:cNvGrpSpPr/>
          <p:nvPr/>
        </p:nvGrpSpPr>
        <p:grpSpPr>
          <a:xfrm>
            <a:off x="3018155" y="5626100"/>
            <a:ext cx="6337547" cy="751205"/>
            <a:chOff x="4643" y="7172"/>
            <a:chExt cx="9982" cy="1185"/>
          </a:xfrm>
        </p:grpSpPr>
        <p:sp>
          <p:nvSpPr>
            <p:cNvPr id="17423" name="文本框 106">
              <a:hlinkClick r:id="rId6" action="ppaction://hlinksldjump"/>
            </p:cNvPr>
            <p:cNvSpPr txBox="1"/>
            <p:nvPr>
              <p:custDataLst>
                <p:tags r:id="rId7"/>
              </p:custDataLst>
            </p:nvPr>
          </p:nvSpPr>
          <p:spPr>
            <a:xfrm>
              <a:off x="7076" y="7285"/>
              <a:ext cx="7549" cy="882"/>
            </a:xfrm>
            <a:prstGeom prst="rect">
              <a:avLst/>
            </a:prstGeom>
            <a:noFill/>
            <a:ln w="9525">
              <a:noFill/>
            </a:ln>
          </p:spPr>
          <p:txBody>
            <a:bodyPr anchor="ctr"/>
            <a:p>
              <a:pPr algn="l">
                <a:lnSpc>
                  <a:spcPct val="120000"/>
                </a:lnSpc>
                <a:buSzPct val="100000"/>
              </a:pPr>
              <a:r>
                <a:rPr lang="zh-CN" altLang="en-US" sz="3200" b="1">
                  <a:latin typeface="Times New Roman" panose="02020603050405020304" pitchFamily="18" charset="0"/>
                  <a:ea typeface="黑体" panose="02010609060101010101" pitchFamily="49" charset="-122"/>
                  <a:sym typeface="宋体" panose="02010600030101010101" pitchFamily="2" charset="-122"/>
                </a:rPr>
                <a:t>实验突破</a:t>
              </a:r>
              <a:endParaRPr lang="zh-CN" altLang="en-US" sz="3200" b="1">
                <a:latin typeface="Times New Roman" panose="02020603050405020304" pitchFamily="18" charset="0"/>
                <a:ea typeface="黑体" panose="02010609060101010101" pitchFamily="49" charset="-122"/>
                <a:sym typeface="宋体" panose="02010600030101010101" pitchFamily="2" charset="-122"/>
              </a:endParaRPr>
            </a:p>
          </p:txBody>
        </p:sp>
        <p:grpSp>
          <p:nvGrpSpPr>
            <p:cNvPr id="17424" name="组合 15"/>
            <p:cNvGrpSpPr/>
            <p:nvPr/>
          </p:nvGrpSpPr>
          <p:grpSpPr>
            <a:xfrm>
              <a:off x="4643" y="7172"/>
              <a:ext cx="2233" cy="1185"/>
              <a:chOff x="8163" y="4584"/>
              <a:chExt cx="2870" cy="1632"/>
            </a:xfrm>
          </p:grpSpPr>
          <p:pic>
            <p:nvPicPr>
              <p:cNvPr id="17425" name="图片 16" descr="图片1"/>
              <p:cNvPicPr>
                <a:picLocks noChangeAspect="1"/>
              </p:cNvPicPr>
              <p:nvPr/>
            </p:nvPicPr>
            <p:blipFill>
              <a:blip r:embed="rId3"/>
              <a:stretch>
                <a:fillRect/>
              </a:stretch>
            </p:blipFill>
            <p:spPr>
              <a:xfrm>
                <a:off x="8163" y="4584"/>
                <a:ext cx="2870" cy="1632"/>
              </a:xfrm>
              <a:prstGeom prst="rect">
                <a:avLst/>
              </a:prstGeom>
              <a:noFill/>
              <a:ln w="9525">
                <a:noFill/>
              </a:ln>
            </p:spPr>
          </p:pic>
          <p:sp>
            <p:nvSpPr>
              <p:cNvPr id="17426" name="文本框 17"/>
              <p:cNvSpPr txBox="1"/>
              <p:nvPr/>
            </p:nvSpPr>
            <p:spPr>
              <a:xfrm>
                <a:off x="9864" y="4584"/>
                <a:ext cx="401" cy="1402"/>
              </a:xfrm>
              <a:prstGeom prst="rect">
                <a:avLst/>
              </a:prstGeom>
              <a:noFill/>
              <a:ln w="9525">
                <a:noFill/>
              </a:ln>
            </p:spPr>
            <p:txBody>
              <a:bodyPr anchor="t">
                <a:spAutoFit/>
              </a:bodyPr>
              <a:p>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36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 name="矩形 9">
            <a:hlinkClick r:id="rId8" action="ppaction://hlinksldjump"/>
          </p:cNvPr>
          <p:cNvSpPr/>
          <p:nvPr/>
        </p:nvSpPr>
        <p:spPr>
          <a:xfrm>
            <a:off x="6012180" y="4004945"/>
            <a:ext cx="298513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教材图片分点练</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1" name="矩形 10">
            <a:hlinkClick r:id="rId1" action="ppaction://hlinksldjump"/>
          </p:cNvPr>
          <p:cNvSpPr/>
          <p:nvPr/>
        </p:nvSpPr>
        <p:spPr>
          <a:xfrm>
            <a:off x="3196590" y="4004945"/>
            <a:ext cx="2089785" cy="49339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rPr>
              <a:t>考点梳理</a:t>
            </a:r>
            <a:endParaRPr lang="zh-CN" altLang="en-US" sz="2800">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4" name="矩形 103"/>
          <p:cNvSpPr/>
          <p:nvPr/>
        </p:nvSpPr>
        <p:spPr>
          <a:xfrm>
            <a:off x="1721485" y="923290"/>
            <a:ext cx="8031480"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4</a:t>
            </a:r>
            <a:r>
              <a:rPr kumimoji="0" lang="zh-CN" altLang="zh-CN"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温度与物态变化</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1158240" y="2134870"/>
            <a:ext cx="9301480"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命题点1　温度与温度计　六种物态变化</a:t>
            </a:r>
            <a:endParaRPr lang="zh-CN" alt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9"/>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401"/>
          <p:cNvPicPr>
            <a:picLocks noChangeAspect="1"/>
          </p:cNvPicPr>
          <p:nvPr/>
        </p:nvPicPr>
        <p:blipFill>
          <a:blip r:embed="rId1"/>
          <a:stretch>
            <a:fillRect/>
          </a:stretch>
        </p:blipFill>
        <p:spPr>
          <a:xfrm>
            <a:off x="641985" y="2400300"/>
            <a:ext cx="2533015" cy="2226945"/>
          </a:xfrm>
          <a:prstGeom prst="rect">
            <a:avLst/>
          </a:prstGeom>
          <a:noFill/>
          <a:ln w="9525">
            <a:noFill/>
          </a:ln>
        </p:spPr>
      </p:pic>
      <p:sp>
        <p:nvSpPr>
          <p:cNvPr id="100" name="文本框 99"/>
          <p:cNvSpPr txBox="1"/>
          <p:nvPr/>
        </p:nvSpPr>
        <p:spPr>
          <a:xfrm>
            <a:off x="528955" y="5004435"/>
            <a:ext cx="3048000"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(HK</a:t>
            </a:r>
            <a:r>
              <a:rPr lang="zh-CN" sz="1800">
                <a:cs typeface="仿宋_GB2312" charset="0"/>
              </a:rPr>
              <a:t>九年级</a:t>
            </a:r>
            <a:r>
              <a:rPr lang="en-US" sz="1800">
                <a:latin typeface="Times New Roman" panose="02020603050405020304" pitchFamily="18" charset="0"/>
                <a:cs typeface="仿宋_GB2312" charset="0"/>
              </a:rPr>
              <a:t>P18</a:t>
            </a:r>
            <a:r>
              <a:rPr lang="zh-CN" sz="1800">
                <a:cs typeface="仿宋_GB2312" charset="0"/>
              </a:rPr>
              <a:t>图</a:t>
            </a:r>
            <a:r>
              <a:rPr lang="en-US" sz="1800">
                <a:latin typeface="Times New Roman" panose="02020603050405020304" pitchFamily="18" charset="0"/>
                <a:cs typeface="仿宋_GB2312" charset="0"/>
              </a:rPr>
              <a:t>12</a:t>
            </a:r>
            <a:r>
              <a:rPr lang="zh-CN" sz="1800">
                <a:cs typeface="仿宋_GB2312" charset="0"/>
              </a:rPr>
              <a:t>－</a:t>
            </a:r>
            <a:r>
              <a:rPr lang="en-US" sz="1800">
                <a:latin typeface="Times New Roman" panose="02020603050405020304" pitchFamily="18" charset="0"/>
                <a:cs typeface="仿宋_GB2312" charset="0"/>
              </a:rPr>
              <a:t>29)</a:t>
            </a:r>
            <a:endParaRPr lang="zh-CN" altLang="en-US" sz="1800"/>
          </a:p>
        </p:txBody>
      </p:sp>
      <p:sp>
        <p:nvSpPr>
          <p:cNvPr id="3" name="文本框 2"/>
          <p:cNvSpPr txBox="1"/>
          <p:nvPr/>
        </p:nvSpPr>
        <p:spPr>
          <a:xfrm>
            <a:off x="3576955" y="2154555"/>
            <a:ext cx="8055610" cy="2861310"/>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考向：影响蒸发快慢的因素</a:t>
            </a:r>
            <a:r>
              <a:rPr lang="en-US" sz="2400">
                <a:latin typeface="Times New Roman" panose="02020603050405020304" pitchFamily="18" charset="0"/>
                <a:ea typeface="宋体" panose="02010600030101010101" pitchFamily="2" charset="-122"/>
              </a:rPr>
              <a:t>2. </a:t>
            </a:r>
            <a:r>
              <a:rPr lang="zh-CN" sz="2400">
                <a:ea typeface="宋体" panose="02010600030101010101" pitchFamily="2" charset="-122"/>
              </a:rPr>
              <a:t>晾晒衣服时，我们用衣架把衣服撑开，是为了增大液体的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；放在太阳下，是为了提高液体的</a:t>
            </a:r>
            <a:r>
              <a:rPr lang="en-US" sz="2400">
                <a:latin typeface="Times New Roman" panose="02020603050405020304" pitchFamily="18" charset="0"/>
                <a:ea typeface="宋体" panose="02010600030101010101" pitchFamily="2" charset="-122"/>
              </a:rPr>
              <a:t>________</a:t>
            </a:r>
            <a:r>
              <a:rPr lang="zh-CN" sz="2400">
                <a:latin typeface="Times New Roman" panose="02020603050405020304" pitchFamily="18" charset="0"/>
                <a:ea typeface="宋体" panose="02010600030101010101" pitchFamily="2" charset="-122"/>
              </a:rPr>
              <a:t>；再挂在通风处，是为了加快液体表面空气的</a:t>
            </a:r>
            <a:r>
              <a:rPr lang="en-US" sz="2400">
                <a:latin typeface="Times New Roman" panose="02020603050405020304" pitchFamily="18" charset="0"/>
                <a:ea typeface="宋体" panose="02010600030101010101" pitchFamily="2" charset="-122"/>
              </a:rPr>
              <a:t>_____________</a:t>
            </a:r>
            <a:r>
              <a:rPr lang="zh-CN" sz="2400">
                <a:ea typeface="宋体" panose="02010600030101010101" pitchFamily="2" charset="-122"/>
              </a:rPr>
              <a:t>，使衣服尽快晒干．</a:t>
            </a:r>
            <a:endParaRPr lang="zh-CN" altLang="en-US" sz="2400"/>
          </a:p>
        </p:txBody>
      </p:sp>
      <p:sp>
        <p:nvSpPr>
          <p:cNvPr id="5" name="文本框 4"/>
          <p:cNvSpPr txBox="1"/>
          <p:nvPr/>
        </p:nvSpPr>
        <p:spPr>
          <a:xfrm>
            <a:off x="4024630" y="3355340"/>
            <a:ext cx="143891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表面积</a:t>
            </a:r>
            <a:endParaRPr lang="zh-CN" altLang="en-US" sz="2400">
              <a:solidFill>
                <a:srgbClr val="FF0000"/>
              </a:solidFill>
              <a:ea typeface="宋体" panose="02010600030101010101" pitchFamily="2" charset="-122"/>
            </a:endParaRPr>
          </a:p>
        </p:txBody>
      </p:sp>
      <p:sp>
        <p:nvSpPr>
          <p:cNvPr id="4" name="文本框 3"/>
          <p:cNvSpPr txBox="1"/>
          <p:nvPr/>
        </p:nvSpPr>
        <p:spPr>
          <a:xfrm>
            <a:off x="9904730" y="3355340"/>
            <a:ext cx="1074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温度</a:t>
            </a:r>
            <a:endParaRPr lang="zh-CN" altLang="en-US" sz="2400">
              <a:solidFill>
                <a:srgbClr val="FF0000"/>
              </a:solidFill>
              <a:ea typeface="宋体" panose="02010600030101010101" pitchFamily="2" charset="-122"/>
            </a:endParaRPr>
          </a:p>
        </p:txBody>
      </p:sp>
      <p:sp>
        <p:nvSpPr>
          <p:cNvPr id="6" name="文本框 5"/>
          <p:cNvSpPr txBox="1"/>
          <p:nvPr/>
        </p:nvSpPr>
        <p:spPr>
          <a:xfrm>
            <a:off x="9715500" y="3887470"/>
            <a:ext cx="15970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流动速度</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400"/>
          <p:cNvPicPr>
            <a:picLocks noChangeAspect="1"/>
          </p:cNvPicPr>
          <p:nvPr/>
        </p:nvPicPr>
        <p:blipFill>
          <a:blip r:embed="rId1"/>
          <a:stretch>
            <a:fillRect/>
          </a:stretch>
        </p:blipFill>
        <p:spPr>
          <a:xfrm>
            <a:off x="870585" y="2312035"/>
            <a:ext cx="3158490" cy="2127885"/>
          </a:xfrm>
          <a:prstGeom prst="rect">
            <a:avLst/>
          </a:prstGeom>
          <a:noFill/>
          <a:ln w="9525">
            <a:noFill/>
          </a:ln>
        </p:spPr>
      </p:pic>
      <p:sp>
        <p:nvSpPr>
          <p:cNvPr id="100" name="文本框 99"/>
          <p:cNvSpPr txBox="1"/>
          <p:nvPr/>
        </p:nvSpPr>
        <p:spPr>
          <a:xfrm>
            <a:off x="1009015" y="4893945"/>
            <a:ext cx="3020060" cy="368300"/>
          </a:xfrm>
          <a:prstGeom prst="rect">
            <a:avLst/>
          </a:prstGeom>
          <a:noFill/>
          <a:ln w="9525">
            <a:noFill/>
          </a:ln>
        </p:spPr>
        <p:txBody>
          <a:bodyPr wrap="square">
            <a:spAutoFit/>
          </a:bodyPr>
          <a:p>
            <a:r>
              <a:rPr lang="en-US" sz="1800">
                <a:latin typeface="Times New Roman" panose="02020603050405020304" pitchFamily="18" charset="0"/>
                <a:cs typeface="仿宋_GB2312" charset="0"/>
              </a:rPr>
              <a:t>(HK</a:t>
            </a:r>
            <a:r>
              <a:rPr lang="zh-CN" sz="1800">
                <a:cs typeface="仿宋_GB2312" charset="0"/>
              </a:rPr>
              <a:t>九年级</a:t>
            </a:r>
            <a:r>
              <a:rPr lang="en-US" sz="1800">
                <a:latin typeface="Times New Roman" panose="02020603050405020304" pitchFamily="18" charset="0"/>
                <a:cs typeface="仿宋_GB2312" charset="0"/>
              </a:rPr>
              <a:t>P20</a:t>
            </a:r>
            <a:r>
              <a:rPr lang="zh-CN" sz="1800">
                <a:cs typeface="仿宋_GB2312" charset="0"/>
              </a:rPr>
              <a:t>图</a:t>
            </a:r>
            <a:r>
              <a:rPr lang="en-US" sz="1800">
                <a:latin typeface="Times New Roman" panose="02020603050405020304" pitchFamily="18" charset="0"/>
                <a:cs typeface="仿宋_GB2312" charset="0"/>
              </a:rPr>
              <a:t>12</a:t>
            </a:r>
            <a:r>
              <a:rPr lang="zh-CN" sz="1800">
                <a:cs typeface="仿宋_GB2312" charset="0"/>
              </a:rPr>
              <a:t>－</a:t>
            </a:r>
            <a:r>
              <a:rPr lang="en-US" sz="1800">
                <a:latin typeface="Times New Roman" panose="02020603050405020304" pitchFamily="18" charset="0"/>
                <a:cs typeface="仿宋_GB2312" charset="0"/>
              </a:rPr>
              <a:t>35)</a:t>
            </a:r>
            <a:endParaRPr lang="zh-CN" altLang="en-US" sz="1800"/>
          </a:p>
        </p:txBody>
      </p:sp>
      <p:sp>
        <p:nvSpPr>
          <p:cNvPr id="3" name="文本框 2"/>
          <p:cNvSpPr txBox="1"/>
          <p:nvPr/>
        </p:nvSpPr>
        <p:spPr>
          <a:xfrm>
            <a:off x="4326255" y="1986915"/>
            <a:ext cx="7281545" cy="3415030"/>
          </a:xfrm>
          <a:prstGeom prst="rect">
            <a:avLst/>
          </a:prstGeom>
          <a:noFill/>
          <a:ln w="9525">
            <a:noFill/>
          </a:ln>
        </p:spPr>
        <p:txBody>
          <a:bodyPr wrap="square">
            <a:spAutoFit/>
          </a:bodyPr>
          <a:p>
            <a:pPr algn="l">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如图是实验室加热器具模拟飞机尾气的产生，水沸腾后在出口处就会看到冒</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zh-CN" sz="2400">
                <a:ea typeface="宋体" panose="02010600030101010101" pitchFamily="2" charset="-122"/>
                <a:cs typeface="Times New Roman" panose="02020603050405020304" pitchFamily="18" charset="0"/>
              </a:rPr>
              <a:t>”．</a:t>
            </a:r>
            <a:r>
              <a:rPr lang="zh-CN" sz="2400">
                <a:ea typeface="黑体" panose="02010609060101010101" pitchFamily="49" charset="-122"/>
              </a:rPr>
              <a:t>考向：物态变化辨识及吸放热判断</a:t>
            </a:r>
            <a:r>
              <a:rPr lang="en-US" sz="2400">
                <a:latin typeface="Times New Roman" panose="02020603050405020304" pitchFamily="18" charset="0"/>
                <a:ea typeface="宋体" panose="02010600030101010101" pitchFamily="2" charset="-122"/>
              </a:rPr>
              <a:t>(1)</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的实质是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是水蒸气</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形成的，这个过程中需要</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吸收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放出</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热量．</a:t>
            </a:r>
            <a:endParaRPr lang="zh-CN" altLang="en-US" sz="2400"/>
          </a:p>
        </p:txBody>
      </p:sp>
      <p:sp>
        <p:nvSpPr>
          <p:cNvPr id="5" name="文本框 4"/>
          <p:cNvSpPr txBox="1"/>
          <p:nvPr/>
        </p:nvSpPr>
        <p:spPr>
          <a:xfrm>
            <a:off x="7110730" y="3783330"/>
            <a:ext cx="15176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a:t>
            </a:r>
            <a:r>
              <a:rPr lang="zh-CN" sz="2400">
                <a:solidFill>
                  <a:srgbClr val="FF0000"/>
                </a:solidFill>
                <a:ea typeface="宋体" panose="02010600030101010101" pitchFamily="2" charset="-122"/>
              </a:rPr>
              <a:t>小水</a:t>
            </a:r>
            <a:r>
              <a:rPr lang="zh-CN" sz="2400">
                <a:solidFill>
                  <a:srgbClr val="FF0000"/>
                </a:solidFill>
                <a:latin typeface="Times New Roman" panose="02020603050405020304" pitchFamily="18" charset="0"/>
                <a:ea typeface="宋体" panose="02010600030101010101" pitchFamily="2" charset="-122"/>
              </a:rPr>
              <a:t>滴</a:t>
            </a:r>
            <a:endParaRPr lang="zh-CN" altLang="en-US" sz="2400">
              <a:solidFill>
                <a:srgbClr val="FF0000"/>
              </a:solidFill>
              <a:ea typeface="宋体" panose="02010600030101010101" pitchFamily="2" charset="-122"/>
            </a:endParaRPr>
          </a:p>
        </p:txBody>
      </p:sp>
      <p:sp>
        <p:nvSpPr>
          <p:cNvPr id="4" name="文本框 3"/>
          <p:cNvSpPr txBox="1"/>
          <p:nvPr/>
        </p:nvSpPr>
        <p:spPr>
          <a:xfrm>
            <a:off x="4641215" y="4315460"/>
            <a:ext cx="112268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液化</a:t>
            </a:r>
            <a:endParaRPr lang="zh-CN" altLang="en-US" sz="2400">
              <a:solidFill>
                <a:srgbClr val="FF0000"/>
              </a:solidFill>
              <a:ea typeface="宋体" panose="02010600030101010101" pitchFamily="2" charset="-122"/>
            </a:endParaRPr>
          </a:p>
        </p:txBody>
      </p:sp>
      <p:sp>
        <p:nvSpPr>
          <p:cNvPr id="6" name="文本框 5"/>
          <p:cNvSpPr txBox="1"/>
          <p:nvPr/>
        </p:nvSpPr>
        <p:spPr>
          <a:xfrm>
            <a:off x="9034145" y="4315460"/>
            <a:ext cx="108521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放出</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2335" y="1998345"/>
            <a:ext cx="11161395" cy="2861310"/>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考向：力的相互作用</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向后喷出水蒸气，则模拟飞机将获得向前的推力，这是因为力的作用是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a:t>
            </a:r>
            <a:r>
              <a:rPr lang="zh-CN" sz="2400">
                <a:ea typeface="黑体" panose="02010609060101010101" pitchFamily="49" charset="-122"/>
              </a:rPr>
              <a:t>考向：能量转化</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向后喷出的水蒸气，模拟飞机获得推力，这是</a:t>
            </a:r>
            <a:r>
              <a:rPr lang="zh-CN" sz="2400">
                <a:latin typeface="Times New Roman" panose="02020603050405020304" pitchFamily="18" charset="0"/>
                <a:ea typeface="宋体" panose="02010600030101010101" pitchFamily="2" charset="-122"/>
              </a:rPr>
              <a:t>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能转化为</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能．</a:t>
            </a:r>
            <a:endParaRPr lang="zh-CN" altLang="en-US" sz="2400"/>
          </a:p>
        </p:txBody>
      </p:sp>
      <p:sp>
        <p:nvSpPr>
          <p:cNvPr id="5" name="文本框 4"/>
          <p:cNvSpPr txBox="1"/>
          <p:nvPr/>
        </p:nvSpPr>
        <p:spPr>
          <a:xfrm>
            <a:off x="1014095" y="3198495"/>
            <a:ext cx="9486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相互</a:t>
            </a:r>
            <a:endParaRPr lang="zh-CN" altLang="en-US" sz="2400">
              <a:solidFill>
                <a:srgbClr val="FF0000"/>
              </a:solidFill>
              <a:ea typeface="宋体" panose="02010600030101010101" pitchFamily="2" charset="-122"/>
            </a:endParaRPr>
          </a:p>
        </p:txBody>
      </p:sp>
      <p:sp>
        <p:nvSpPr>
          <p:cNvPr id="3" name="文本框 2"/>
          <p:cNvSpPr txBox="1"/>
          <p:nvPr/>
        </p:nvSpPr>
        <p:spPr>
          <a:xfrm>
            <a:off x="8052435" y="4327525"/>
            <a:ext cx="805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内</a:t>
            </a:r>
            <a:endParaRPr lang="zh-CN" altLang="en-US" sz="2400">
              <a:solidFill>
                <a:srgbClr val="FF0000"/>
              </a:solidFill>
              <a:ea typeface="宋体" panose="02010600030101010101" pitchFamily="2" charset="-122"/>
            </a:endParaRPr>
          </a:p>
        </p:txBody>
      </p:sp>
      <p:sp>
        <p:nvSpPr>
          <p:cNvPr id="4" name="文本框 3"/>
          <p:cNvSpPr txBox="1"/>
          <p:nvPr/>
        </p:nvSpPr>
        <p:spPr>
          <a:xfrm>
            <a:off x="10292080" y="4327525"/>
            <a:ext cx="6946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动</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399"/>
          <p:cNvPicPr>
            <a:picLocks noChangeAspect="1"/>
          </p:cNvPicPr>
          <p:nvPr/>
        </p:nvPicPr>
        <p:blipFill>
          <a:blip r:embed="rId1"/>
          <a:stretch>
            <a:fillRect/>
          </a:stretch>
        </p:blipFill>
        <p:spPr>
          <a:xfrm>
            <a:off x="611505" y="1671320"/>
            <a:ext cx="2037715" cy="3078480"/>
          </a:xfrm>
          <a:prstGeom prst="rect">
            <a:avLst/>
          </a:prstGeom>
          <a:noFill/>
          <a:ln w="9525">
            <a:noFill/>
          </a:ln>
        </p:spPr>
      </p:pic>
      <p:sp>
        <p:nvSpPr>
          <p:cNvPr id="100" name="文本框 99"/>
          <p:cNvSpPr txBox="1"/>
          <p:nvPr/>
        </p:nvSpPr>
        <p:spPr>
          <a:xfrm>
            <a:off x="140970" y="5157470"/>
            <a:ext cx="3486150" cy="36830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P47</a:t>
            </a:r>
            <a:r>
              <a:rPr lang="zh-CN" sz="1800">
                <a:cs typeface="仿宋_GB2312" charset="0"/>
              </a:rPr>
              <a:t>　图</a:t>
            </a:r>
            <a:r>
              <a:rPr lang="en-US" sz="1800">
                <a:latin typeface="Times New Roman" panose="02020603050405020304" pitchFamily="18" charset="0"/>
                <a:cs typeface="仿宋_GB2312" charset="0"/>
              </a:rPr>
              <a:t>3.1</a:t>
            </a:r>
            <a:r>
              <a:rPr lang="zh-CN" sz="1800">
                <a:cs typeface="仿宋_GB2312" charset="0"/>
              </a:rPr>
              <a:t>－</a:t>
            </a:r>
            <a:r>
              <a:rPr lang="en-US" sz="1800">
                <a:latin typeface="Times New Roman" panose="02020603050405020304" pitchFamily="18" charset="0"/>
                <a:cs typeface="仿宋_GB2312" charset="0"/>
              </a:rPr>
              <a:t>1)</a:t>
            </a:r>
            <a:endParaRPr lang="zh-CN" altLang="en-US" sz="1800"/>
          </a:p>
        </p:txBody>
      </p:sp>
      <p:sp>
        <p:nvSpPr>
          <p:cNvPr id="3" name="文本框 2"/>
          <p:cNvSpPr txBox="1"/>
          <p:nvPr/>
        </p:nvSpPr>
        <p:spPr>
          <a:xfrm>
            <a:off x="3259455" y="1310640"/>
            <a:ext cx="8254365" cy="4523105"/>
          </a:xfrm>
          <a:prstGeom prst="rect">
            <a:avLst/>
          </a:prstGeom>
          <a:noFill/>
          <a:ln w="9525">
            <a:noFill/>
          </a:ln>
        </p:spPr>
        <p:txBody>
          <a:bodyPr wrap="square">
            <a:spAutoFit/>
          </a:bodyPr>
          <a:p>
            <a:pPr algn="l">
              <a:lnSpc>
                <a:spcPct val="150000"/>
              </a:lnSpc>
            </a:pPr>
            <a:r>
              <a:rPr lang="en-US" sz="2400">
                <a:latin typeface="Times New Roman" panose="02020603050405020304" pitchFamily="18" charset="0"/>
                <a:ea typeface="宋体" panose="02010600030101010101" pitchFamily="2" charset="-122"/>
              </a:rPr>
              <a:t>4. </a:t>
            </a:r>
            <a:r>
              <a:rPr lang="zh-CN" sz="2400">
                <a:ea typeface="宋体" panose="02010600030101010101" pitchFamily="2" charset="-122"/>
              </a:rPr>
              <a:t>为了探究常用温度计的工作原理，某同学取来一只装满煤油的玻璃瓶，用橡皮塞塞紧瓶口，再将一根两端开口的细玻璃管穿过橡皮塞插入煤油中，就制成了如图所示一个简易温度计．</a:t>
            </a:r>
            <a:r>
              <a:rPr lang="zh-CN" sz="2400">
                <a:ea typeface="黑体" panose="02010609060101010101" pitchFamily="49" charset="-122"/>
              </a:rPr>
              <a:t>考向：温度计的工作原理</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自制温度计是根据液体</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的规律制成的，为了更明显地显示温度的变化，应尽量选择</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较粗</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或</a:t>
            </a:r>
            <a:r>
              <a:rPr lang="en-US" sz="2400">
                <a:latin typeface="宋体" panose="02010600030101010101" pitchFamily="2" charset="-122"/>
                <a:cs typeface="宋体" panose="02010600030101010101" pitchFamily="2" charset="-122"/>
              </a:rPr>
              <a:t>“</a:t>
            </a:r>
            <a:r>
              <a:rPr lang="zh-CN" sz="2400">
                <a:latin typeface="宋体" panose="02010600030101010101" pitchFamily="2" charset="-122"/>
                <a:cs typeface="宋体" panose="02010600030101010101" pitchFamily="2" charset="-122"/>
              </a:rPr>
              <a:t>较细</a:t>
            </a:r>
            <a:r>
              <a:rPr lang="en-US" sz="2400">
                <a:latin typeface="宋体" panose="02010600030101010101" pitchFamily="2" charset="-122"/>
                <a:cs typeface="宋体" panose="02010600030101010101" pitchFamily="2" charset="-122"/>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的吸管．当温度升高时，玻璃管内液面</a:t>
            </a:r>
            <a:r>
              <a:rPr lang="zh-CN"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ea typeface="宋体" panose="02010600030101010101" pitchFamily="2" charset="-122"/>
              </a:rPr>
              <a:t>．</a:t>
            </a:r>
            <a:endParaRPr lang="zh-CN" sz="2400">
              <a:ea typeface="宋体" panose="02010600030101010101" pitchFamily="2" charset="-122"/>
            </a:endParaRPr>
          </a:p>
        </p:txBody>
      </p:sp>
      <p:sp>
        <p:nvSpPr>
          <p:cNvPr id="5" name="文本框 4"/>
          <p:cNvSpPr txBox="1"/>
          <p:nvPr/>
        </p:nvSpPr>
        <p:spPr>
          <a:xfrm>
            <a:off x="6667500" y="4209415"/>
            <a:ext cx="15811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热胀冷缩</a:t>
            </a:r>
            <a:endParaRPr lang="zh-CN" altLang="en-US" sz="2400">
              <a:solidFill>
                <a:srgbClr val="FF0000"/>
              </a:solidFill>
              <a:ea typeface="宋体" panose="02010600030101010101" pitchFamily="2" charset="-122"/>
            </a:endParaRPr>
          </a:p>
        </p:txBody>
      </p:sp>
      <p:sp>
        <p:nvSpPr>
          <p:cNvPr id="4" name="文本框 3"/>
          <p:cNvSpPr txBox="1"/>
          <p:nvPr/>
        </p:nvSpPr>
        <p:spPr>
          <a:xfrm>
            <a:off x="7973060" y="4697095"/>
            <a:ext cx="9950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较细</a:t>
            </a:r>
            <a:endParaRPr lang="zh-CN" altLang="en-US" sz="2400">
              <a:solidFill>
                <a:srgbClr val="FF0000"/>
              </a:solidFill>
              <a:ea typeface="宋体" panose="02010600030101010101" pitchFamily="2" charset="-122"/>
            </a:endParaRPr>
          </a:p>
        </p:txBody>
      </p:sp>
      <p:sp>
        <p:nvSpPr>
          <p:cNvPr id="6" name="文本框 5"/>
          <p:cNvSpPr txBox="1"/>
          <p:nvPr/>
        </p:nvSpPr>
        <p:spPr>
          <a:xfrm>
            <a:off x="9857105" y="5269865"/>
            <a:ext cx="1011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上升</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3440" y="1802765"/>
            <a:ext cx="10485120" cy="3969385"/>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考向：物理研究方法</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本实验所用的物理研究方法是</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；请你写出一</a:t>
            </a:r>
            <a:r>
              <a:rPr lang="zh-CN" sz="2400">
                <a:latin typeface="Times New Roman" panose="02020603050405020304" pitchFamily="18" charset="0"/>
                <a:ea typeface="宋体" panose="02010600030101010101" pitchFamily="2" charset="-122"/>
              </a:rPr>
              <a:t>个应用相同研究方法的实验</a:t>
            </a:r>
            <a:r>
              <a:rPr lang="en-US" sz="2400">
                <a:latin typeface="Times New Roman" panose="02020603050405020304" pitchFamily="18" charset="0"/>
                <a:ea typeface="宋体" panose="02010600030101010101" pitchFamily="2" charset="-122"/>
              </a:rPr>
              <a:t>_____________________________________________________________</a:t>
            </a:r>
            <a:endParaRPr lang="en-US" sz="2400">
              <a:latin typeface="Times New Roman" panose="02020603050405020304" pitchFamily="18" charset="0"/>
              <a:ea typeface="宋体" panose="02010600030101010101" pitchFamily="2" charset="-122"/>
            </a:endParaRPr>
          </a:p>
          <a:p>
            <a:pPr algn="l">
              <a:lnSpc>
                <a:spcPct val="150000"/>
              </a:lnSpc>
            </a:pPr>
            <a:r>
              <a:rPr lang="en-US" sz="2400">
                <a:latin typeface="Times New Roman" panose="02020603050405020304" pitchFamily="18" charset="0"/>
                <a:ea typeface="宋体" panose="02010600030101010101" pitchFamily="2" charset="-122"/>
              </a:rPr>
              <a:t>___________________________________.</a:t>
            </a:r>
            <a:r>
              <a:rPr lang="zh-CN" sz="2400">
                <a:ea typeface="黑体" panose="02010609060101010101" pitchFamily="49" charset="-122"/>
              </a:rPr>
              <a:t>考向：力的作用效果</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利用该实验装置还可以演示力能使物体发生形变，请你写出操  过程和观察到的实验现象</a:t>
            </a:r>
            <a:r>
              <a:rPr lang="en-US" sz="2400">
                <a:latin typeface="Times New Roman" panose="02020603050405020304" pitchFamily="18" charset="0"/>
                <a:ea typeface="宋体" panose="02010600030101010101" pitchFamily="2" charset="-122"/>
              </a:rPr>
              <a:t>___________________________________________</a:t>
            </a:r>
            <a:r>
              <a:rPr lang="zh-CN" sz="2400">
                <a:ea typeface="宋体" panose="02010600030101010101" pitchFamily="2" charset="-122"/>
              </a:rPr>
              <a:t>．</a:t>
            </a:r>
            <a:endParaRPr lang="zh-CN" altLang="en-US" sz="2400"/>
          </a:p>
        </p:txBody>
      </p:sp>
      <p:sp>
        <p:nvSpPr>
          <p:cNvPr id="5" name="文本框 4"/>
          <p:cNvSpPr txBox="1"/>
          <p:nvPr/>
        </p:nvSpPr>
        <p:spPr>
          <a:xfrm>
            <a:off x="5313680" y="2493010"/>
            <a:ext cx="1391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转换法</a:t>
            </a:r>
            <a:endParaRPr lang="zh-CN" altLang="en-US" sz="2400">
              <a:solidFill>
                <a:srgbClr val="FF0000"/>
              </a:solidFill>
              <a:ea typeface="宋体" panose="02010600030101010101" pitchFamily="2" charset="-122"/>
            </a:endParaRPr>
          </a:p>
        </p:txBody>
      </p:sp>
      <p:sp>
        <p:nvSpPr>
          <p:cNvPr id="2" name="文本框 1"/>
          <p:cNvSpPr txBox="1"/>
          <p:nvPr/>
        </p:nvSpPr>
        <p:spPr>
          <a:xfrm>
            <a:off x="750570" y="2851785"/>
            <a:ext cx="1023620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探究声音产生的原因时，通过竖直悬挂的乒乓球反复被与其接触的正在发声的音叉弹开来显示声源在振动</a:t>
            </a:r>
            <a:endParaRPr lang="zh-CN" altLang="en-US" sz="2400">
              <a:solidFill>
                <a:srgbClr val="FF0000"/>
              </a:solidFill>
              <a:ea typeface="宋体" panose="02010600030101010101" pitchFamily="2" charset="-122"/>
            </a:endParaRPr>
          </a:p>
        </p:txBody>
      </p:sp>
      <p:sp>
        <p:nvSpPr>
          <p:cNvPr id="3" name="文本框 2"/>
          <p:cNvSpPr txBox="1"/>
          <p:nvPr/>
        </p:nvSpPr>
        <p:spPr>
          <a:xfrm>
            <a:off x="2800985" y="5240020"/>
            <a:ext cx="629729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用力握住玻璃瓶，观察到细玻璃管的液面上升</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398"/>
          <p:cNvPicPr>
            <a:picLocks noChangeAspect="1"/>
          </p:cNvPicPr>
          <p:nvPr/>
        </p:nvPicPr>
        <p:blipFill>
          <a:blip r:embed="rId1"/>
          <a:stretch>
            <a:fillRect/>
          </a:stretch>
        </p:blipFill>
        <p:spPr>
          <a:xfrm>
            <a:off x="605155" y="2552700"/>
            <a:ext cx="3097530" cy="2066290"/>
          </a:xfrm>
          <a:prstGeom prst="rect">
            <a:avLst/>
          </a:prstGeom>
          <a:noFill/>
          <a:ln w="9525">
            <a:noFill/>
          </a:ln>
        </p:spPr>
      </p:pic>
      <p:sp>
        <p:nvSpPr>
          <p:cNvPr id="100" name="文本框 99"/>
          <p:cNvSpPr txBox="1"/>
          <p:nvPr/>
        </p:nvSpPr>
        <p:spPr>
          <a:xfrm>
            <a:off x="572770" y="4813300"/>
            <a:ext cx="3344545" cy="36830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P58</a:t>
            </a:r>
            <a:r>
              <a:rPr lang="zh-CN" sz="1800">
                <a:cs typeface="仿宋_GB2312" charset="0"/>
              </a:rPr>
              <a:t>图</a:t>
            </a:r>
            <a:r>
              <a:rPr lang="en-US" sz="1800">
                <a:latin typeface="Times New Roman" panose="02020603050405020304" pitchFamily="18" charset="0"/>
                <a:cs typeface="仿宋_GB2312" charset="0"/>
              </a:rPr>
              <a:t>3.3</a:t>
            </a:r>
            <a:r>
              <a:rPr lang="zh-CN" sz="1800">
                <a:cs typeface="仿宋_GB2312" charset="0"/>
              </a:rPr>
              <a:t>－</a:t>
            </a:r>
            <a:r>
              <a:rPr lang="en-US" sz="1800">
                <a:latin typeface="Times New Roman" panose="02020603050405020304" pitchFamily="18" charset="0"/>
                <a:cs typeface="仿宋_GB2312" charset="0"/>
              </a:rPr>
              <a:t>1</a:t>
            </a:r>
            <a:r>
              <a:rPr lang="zh-CN" sz="1800">
                <a:cs typeface="仿宋_GB2312" charset="0"/>
              </a:rPr>
              <a:t>丙</a:t>
            </a:r>
            <a:r>
              <a:rPr lang="en-US" sz="1800">
                <a:latin typeface="Times New Roman" panose="02020603050405020304" pitchFamily="18" charset="0"/>
                <a:cs typeface="仿宋_GB2312" charset="0"/>
              </a:rPr>
              <a:t>)</a:t>
            </a:r>
            <a:endParaRPr lang="zh-CN" altLang="en-US" sz="1800"/>
          </a:p>
        </p:txBody>
      </p:sp>
      <p:sp>
        <p:nvSpPr>
          <p:cNvPr id="3" name="文本框 2"/>
          <p:cNvSpPr txBox="1"/>
          <p:nvPr/>
        </p:nvSpPr>
        <p:spPr>
          <a:xfrm>
            <a:off x="4030345" y="1266825"/>
            <a:ext cx="7679055" cy="4523105"/>
          </a:xfrm>
          <a:prstGeom prst="rect">
            <a:avLst/>
          </a:prstGeom>
          <a:noFill/>
          <a:ln w="9525">
            <a:noFill/>
          </a:ln>
        </p:spPr>
        <p:txBody>
          <a:bodyPr wrap="square">
            <a:spAutoFit/>
          </a:bodyPr>
          <a:p>
            <a:pPr algn="l">
              <a:lnSpc>
                <a:spcPct val="150000"/>
              </a:lnSpc>
            </a:pPr>
            <a:r>
              <a:rPr lang="en-US" sz="2400">
                <a:latin typeface="Times New Roman" panose="02020603050405020304" pitchFamily="18" charset="0"/>
                <a:ea typeface="宋体" panose="02010600030101010101" pitchFamily="2" charset="-122"/>
              </a:rPr>
              <a:t>5. </a:t>
            </a:r>
            <a:r>
              <a:rPr lang="zh-CN" sz="2400">
                <a:ea typeface="宋体" panose="02010600030101010101" pitchFamily="2" charset="-122"/>
              </a:rPr>
              <a:t>在透明塑料袋中滴入几滴酒精，将袋挤瘪排尽袋中空气后把口扎紧，然后放入</a:t>
            </a:r>
            <a:r>
              <a:rPr lang="en-US" sz="2400">
                <a:latin typeface="Times New Roman" panose="02020603050405020304" pitchFamily="18" charset="0"/>
                <a:ea typeface="宋体" panose="02010600030101010101" pitchFamily="2" charset="-122"/>
              </a:rPr>
              <a:t>80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以上的热水中，观察到如图所示的现象．</a:t>
            </a:r>
            <a:r>
              <a:rPr lang="zh-CN" sz="2400">
                <a:ea typeface="黑体" panose="02010609060101010101" pitchFamily="49" charset="-122"/>
              </a:rPr>
              <a:t>考向：物态变化的辨识及其吸放热判断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将袋子放入热水中，塑料袋鼓起，这是塑料袋里的酒精发生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填物态变化名称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的缘故；从</a:t>
            </a:r>
            <a:r>
              <a:rPr lang="zh-CN" sz="2400">
                <a:latin typeface="Times New Roman" panose="02020603050405020304" pitchFamily="18" charset="0"/>
                <a:ea typeface="宋体" panose="02010600030101010101" pitchFamily="2" charset="-122"/>
              </a:rPr>
              <a:t>热水中拿出塑料袋，过一会儿又看到塑料袋变瘪，这是因为酒精发生了</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现象，此过程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热．</a:t>
            </a:r>
            <a:endParaRPr lang="zh-CN" altLang="en-US" sz="2400"/>
          </a:p>
        </p:txBody>
      </p:sp>
      <p:sp>
        <p:nvSpPr>
          <p:cNvPr id="5" name="文本框 4"/>
          <p:cNvSpPr txBox="1"/>
          <p:nvPr/>
        </p:nvSpPr>
        <p:spPr>
          <a:xfrm>
            <a:off x="5125720" y="4147185"/>
            <a:ext cx="1058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汽化</a:t>
            </a:r>
            <a:endParaRPr lang="zh-CN" altLang="en-US" sz="2400">
              <a:solidFill>
                <a:srgbClr val="FF0000"/>
              </a:solidFill>
              <a:ea typeface="宋体" panose="02010600030101010101" pitchFamily="2" charset="-122"/>
            </a:endParaRPr>
          </a:p>
        </p:txBody>
      </p:sp>
      <p:sp>
        <p:nvSpPr>
          <p:cNvPr id="4" name="文本框 3"/>
          <p:cNvSpPr txBox="1"/>
          <p:nvPr/>
        </p:nvSpPr>
        <p:spPr>
          <a:xfrm>
            <a:off x="5157470" y="5158105"/>
            <a:ext cx="9950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液化</a:t>
            </a:r>
            <a:endParaRPr lang="zh-CN" altLang="en-US" sz="2400">
              <a:solidFill>
                <a:srgbClr val="FF0000"/>
              </a:solidFill>
              <a:ea typeface="宋体" panose="02010600030101010101" pitchFamily="2" charset="-122"/>
            </a:endParaRPr>
          </a:p>
        </p:txBody>
      </p:sp>
      <p:sp>
        <p:nvSpPr>
          <p:cNvPr id="6" name="文本框 5"/>
          <p:cNvSpPr txBox="1"/>
          <p:nvPr/>
        </p:nvSpPr>
        <p:spPr>
          <a:xfrm>
            <a:off x="8362950" y="5257800"/>
            <a:ext cx="615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6760" y="1962150"/>
            <a:ext cx="10991215" cy="3415030"/>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考向：分子动理论</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松开塑料袋口，能够闻到浓浓的酒精味，这是因为分子在</a:t>
            </a:r>
            <a:r>
              <a:rPr lang="en-US" sz="2400">
                <a:latin typeface="Times New Roman" panose="02020603050405020304" pitchFamily="18" charset="0"/>
                <a:sym typeface="+mn-ea"/>
              </a:rPr>
              <a:t>__________</a:t>
            </a:r>
            <a:r>
              <a:rPr lang="en-US" sz="2400">
                <a:latin typeface="Times New Roman" panose="02020603050405020304" pitchFamily="18" charset="0"/>
                <a:ea typeface="宋体" panose="02010600030101010101" pitchFamily="2" charset="-122"/>
              </a:rPr>
              <a:t>______</a:t>
            </a:r>
            <a:endParaRPr lang="en-US" sz="2400">
              <a:latin typeface="Times New Roman" panose="02020603050405020304" pitchFamily="18" charset="0"/>
              <a:ea typeface="宋体" panose="02010600030101010101" pitchFamily="2" charset="-122"/>
            </a:endParaRPr>
          </a:p>
          <a:p>
            <a:pPr algn="l">
              <a:lnSpc>
                <a:spcPct val="150000"/>
              </a:lnSpc>
            </a:pP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zh-CN" sz="2400">
                <a:ea typeface="黑体" panose="02010609060101010101" pitchFamily="49" charset="-122"/>
              </a:rPr>
              <a:t>考向：改变内能的方式</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将袋子放入热水中，塑料袋鼓起，塑料袋里的酒精的内能</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增大</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ea typeface="宋体" panose="02010600030101010101" pitchFamily="2" charset="-122"/>
                <a:cs typeface="Times New Roman" panose="02020603050405020304" pitchFamily="18" charset="0"/>
              </a:rPr>
              <a:t>“</a:t>
            </a:r>
            <a:r>
              <a:rPr lang="zh-CN" sz="2400">
                <a:ea typeface="宋体" panose="02010600030101010101" pitchFamily="2" charset="-122"/>
              </a:rPr>
              <a:t>减小</a:t>
            </a:r>
            <a:r>
              <a:rPr lang="en-US" sz="2400">
                <a:latin typeface="宋体" panose="02010600030101010101" pitchFamily="2" charset="-122"/>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，该</a:t>
            </a:r>
            <a:r>
              <a:rPr lang="zh-CN" sz="2400">
                <a:latin typeface="Times New Roman" panose="02020603050405020304" pitchFamily="18" charset="0"/>
                <a:ea typeface="宋体" panose="02010600030101010101" pitchFamily="2" charset="-122"/>
              </a:rPr>
              <a:t>过程是通过</a:t>
            </a:r>
            <a:r>
              <a:rPr lang="en-US" sz="2400">
                <a:latin typeface="Times New Roman" panose="02020603050405020304" pitchFamily="18" charset="0"/>
                <a:ea typeface="宋体" panose="02010600030101010101" pitchFamily="2" charset="-122"/>
              </a:rPr>
              <a:t>____________</a:t>
            </a:r>
            <a:r>
              <a:rPr lang="zh-CN" sz="2400">
                <a:ea typeface="宋体" panose="02010600030101010101" pitchFamily="2" charset="-122"/>
              </a:rPr>
              <a:t>的方式改变酒精的内能的．</a:t>
            </a:r>
            <a:endParaRPr lang="zh-CN" altLang="en-US" sz="2400"/>
          </a:p>
        </p:txBody>
      </p:sp>
      <p:sp>
        <p:nvSpPr>
          <p:cNvPr id="5" name="文本框 4"/>
          <p:cNvSpPr txBox="1"/>
          <p:nvPr/>
        </p:nvSpPr>
        <p:spPr>
          <a:xfrm>
            <a:off x="862965" y="2448560"/>
            <a:ext cx="1046607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永不停息地做无规</a:t>
            </a:r>
            <a:endParaRPr lang="zh-CN" sz="2400">
              <a:solidFill>
                <a:srgbClr val="FF0000"/>
              </a:solidFill>
              <a:ea typeface="宋体" panose="02010600030101010101" pitchFamily="2" charset="-122"/>
            </a:endParaRPr>
          </a:p>
          <a:p>
            <a:pPr>
              <a:lnSpc>
                <a:spcPct val="150000"/>
              </a:lnSpc>
            </a:pPr>
            <a:r>
              <a:rPr lang="zh-CN" sz="2400">
                <a:solidFill>
                  <a:srgbClr val="FF0000"/>
                </a:solidFill>
                <a:ea typeface="宋体" panose="02010600030101010101" pitchFamily="2" charset="-122"/>
              </a:rPr>
              <a:t>则运动</a:t>
            </a:r>
            <a:endParaRPr lang="zh-CN" altLang="en-US" sz="2400">
              <a:solidFill>
                <a:srgbClr val="FF0000"/>
              </a:solidFill>
              <a:ea typeface="宋体" panose="02010600030101010101" pitchFamily="2" charset="-122"/>
            </a:endParaRPr>
          </a:p>
        </p:txBody>
      </p:sp>
      <p:sp>
        <p:nvSpPr>
          <p:cNvPr id="2" name="文本框 1"/>
          <p:cNvSpPr txBox="1"/>
          <p:nvPr/>
        </p:nvSpPr>
        <p:spPr>
          <a:xfrm>
            <a:off x="8985885" y="4215130"/>
            <a:ext cx="96393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增加</a:t>
            </a:r>
            <a:endParaRPr lang="zh-CN" altLang="en-US" sz="2400">
              <a:solidFill>
                <a:srgbClr val="FF0000"/>
              </a:solidFill>
              <a:ea typeface="宋体" panose="02010600030101010101" pitchFamily="2" charset="-122"/>
            </a:endParaRPr>
          </a:p>
        </p:txBody>
      </p:sp>
      <p:sp>
        <p:nvSpPr>
          <p:cNvPr id="3" name="文本框 2"/>
          <p:cNvSpPr txBox="1"/>
          <p:nvPr/>
        </p:nvSpPr>
        <p:spPr>
          <a:xfrm>
            <a:off x="5400675" y="4766310"/>
            <a:ext cx="139128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热传递</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2147482397"/>
          <p:cNvPicPr>
            <a:picLocks noChangeAspect="1"/>
          </p:cNvPicPr>
          <p:nvPr/>
        </p:nvPicPr>
        <p:blipFill>
          <a:blip r:embed="rId1"/>
          <a:stretch>
            <a:fillRect/>
          </a:stretch>
        </p:blipFill>
        <p:spPr>
          <a:xfrm>
            <a:off x="631190" y="2557145"/>
            <a:ext cx="2948940" cy="1744345"/>
          </a:xfrm>
          <a:prstGeom prst="rect">
            <a:avLst/>
          </a:prstGeom>
          <a:noFill/>
          <a:ln w="9525">
            <a:noFill/>
          </a:ln>
        </p:spPr>
      </p:pic>
      <p:sp>
        <p:nvSpPr>
          <p:cNvPr id="100" name="文本框 99"/>
          <p:cNvSpPr txBox="1"/>
          <p:nvPr/>
        </p:nvSpPr>
        <p:spPr>
          <a:xfrm>
            <a:off x="911860" y="4651375"/>
            <a:ext cx="2668270" cy="368300"/>
          </a:xfrm>
          <a:prstGeom prst="rect">
            <a:avLst/>
          </a:prstGeom>
          <a:noFill/>
          <a:ln w="9525">
            <a:noFill/>
          </a:ln>
        </p:spPr>
        <p:txBody>
          <a:bodyPr wrap="square">
            <a:spAutoFit/>
          </a:bodyPr>
          <a:p>
            <a:pPr algn="ctr"/>
            <a:r>
              <a:rPr lang="en-US" sz="1800">
                <a:latin typeface="Times New Roman" panose="02020603050405020304" pitchFamily="18" charset="0"/>
                <a:cs typeface="仿宋_GB2312" charset="0"/>
              </a:rPr>
              <a:t>(RJ</a:t>
            </a:r>
            <a:r>
              <a:rPr lang="zh-CN" sz="1800">
                <a:cs typeface="仿宋_GB2312" charset="0"/>
              </a:rPr>
              <a:t>八上</a:t>
            </a:r>
            <a:r>
              <a:rPr lang="en-US" sz="1800">
                <a:latin typeface="Times New Roman" panose="02020603050405020304" pitchFamily="18" charset="0"/>
                <a:cs typeface="仿宋_GB2312" charset="0"/>
              </a:rPr>
              <a:t>P60</a:t>
            </a:r>
            <a:r>
              <a:rPr lang="zh-CN" sz="1800">
                <a:cs typeface="仿宋_GB2312" charset="0"/>
              </a:rPr>
              <a:t>图</a:t>
            </a:r>
            <a:r>
              <a:rPr lang="en-US" sz="1800">
                <a:latin typeface="Times New Roman" panose="02020603050405020304" pitchFamily="18" charset="0"/>
                <a:cs typeface="仿宋_GB2312" charset="0"/>
              </a:rPr>
              <a:t>3.3</a:t>
            </a:r>
            <a:r>
              <a:rPr lang="zh-CN" sz="1800">
                <a:cs typeface="仿宋_GB2312" charset="0"/>
              </a:rPr>
              <a:t>－</a:t>
            </a:r>
            <a:r>
              <a:rPr lang="en-US" sz="1800">
                <a:latin typeface="Times New Roman" panose="02020603050405020304" pitchFamily="18" charset="0"/>
                <a:cs typeface="仿宋_GB2312" charset="0"/>
              </a:rPr>
              <a:t>4)</a:t>
            </a:r>
            <a:endParaRPr lang="zh-CN" altLang="en-US" sz="1800"/>
          </a:p>
        </p:txBody>
      </p:sp>
      <p:sp>
        <p:nvSpPr>
          <p:cNvPr id="3" name="文本框 2"/>
          <p:cNvSpPr txBox="1"/>
          <p:nvPr/>
        </p:nvSpPr>
        <p:spPr>
          <a:xfrm>
            <a:off x="3796665" y="1654810"/>
            <a:ext cx="7704455" cy="3969385"/>
          </a:xfrm>
          <a:prstGeom prst="rect">
            <a:avLst/>
          </a:prstGeom>
          <a:noFill/>
          <a:ln w="9525">
            <a:noFill/>
          </a:ln>
        </p:spPr>
        <p:txBody>
          <a:bodyPr wrap="square">
            <a:spAutoFit/>
          </a:bodyPr>
          <a:p>
            <a:pPr algn="l">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如图所示是某同学制作的小纸锅，已知纸的着火点约为</a:t>
            </a:r>
            <a:r>
              <a:rPr lang="en-US" sz="2400">
                <a:latin typeface="Times New Roman" panose="02020603050405020304" pitchFamily="18" charset="0"/>
                <a:ea typeface="宋体" panose="02010600030101010101" pitchFamily="2" charset="-122"/>
              </a:rPr>
              <a:t>180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，酒精灯外焰的温度约为</a:t>
            </a:r>
            <a:r>
              <a:rPr lang="en-US" sz="2400">
                <a:latin typeface="Times New Roman" panose="02020603050405020304" pitchFamily="18" charset="0"/>
                <a:ea typeface="宋体" panose="02010600030101010101" pitchFamily="2" charset="-122"/>
              </a:rPr>
              <a:t>500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请你根据所学知识回答下列问题：</a:t>
            </a:r>
            <a:r>
              <a:rPr lang="zh-CN" sz="2400">
                <a:ea typeface="黑体" panose="02010609060101010101" pitchFamily="49" charset="-122"/>
              </a:rPr>
              <a:t>考向：物态变</a:t>
            </a:r>
            <a:r>
              <a:rPr lang="zh-CN" sz="2400">
                <a:latin typeface="Times New Roman" panose="02020603050405020304" pitchFamily="18" charset="0"/>
                <a:ea typeface="黑体" panose="02010609060101010101" pitchFamily="49" charset="-122"/>
              </a:rPr>
              <a:t>化辨识及吸放热判断</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用酒精灯加热过程中，水面上方会冒出</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是水蒸气</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填物态变化名称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形成的，此过程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吸收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放出</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热量．</a:t>
            </a:r>
            <a:endParaRPr lang="zh-CN" altLang="en-US" sz="2400"/>
          </a:p>
        </p:txBody>
      </p:sp>
      <p:sp>
        <p:nvSpPr>
          <p:cNvPr id="5" name="文本框 4"/>
          <p:cNvSpPr txBox="1"/>
          <p:nvPr/>
        </p:nvSpPr>
        <p:spPr>
          <a:xfrm>
            <a:off x="6414135" y="4521200"/>
            <a:ext cx="12490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a:t>
            </a:r>
            <a:r>
              <a:rPr lang="zh-CN" sz="2400">
                <a:solidFill>
                  <a:srgbClr val="FF0000"/>
                </a:solidFill>
                <a:ea typeface="宋体" panose="02010600030101010101" pitchFamily="2" charset="-122"/>
              </a:rPr>
              <a:t>液</a:t>
            </a:r>
            <a:r>
              <a:rPr lang="zh-CN" sz="2400">
                <a:solidFill>
                  <a:srgbClr val="FF0000"/>
                </a:solidFill>
                <a:latin typeface="Times New Roman" panose="02020603050405020304" pitchFamily="18" charset="0"/>
                <a:ea typeface="宋体" panose="02010600030101010101" pitchFamily="2" charset="-122"/>
              </a:rPr>
              <a:t>化</a:t>
            </a:r>
            <a:endParaRPr lang="zh-CN" altLang="en-US" sz="2400">
              <a:solidFill>
                <a:srgbClr val="FF0000"/>
              </a:solidFill>
              <a:ea typeface="宋体" panose="02010600030101010101" pitchFamily="2" charset="-122"/>
            </a:endParaRPr>
          </a:p>
        </p:txBody>
      </p:sp>
      <p:sp>
        <p:nvSpPr>
          <p:cNvPr id="4" name="文本框 3"/>
          <p:cNvSpPr txBox="1"/>
          <p:nvPr/>
        </p:nvSpPr>
        <p:spPr>
          <a:xfrm>
            <a:off x="4593590" y="5053330"/>
            <a:ext cx="104394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放出</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3575" y="1372870"/>
            <a:ext cx="10864850" cy="4523105"/>
          </a:xfrm>
          <a:prstGeom prst="rect">
            <a:avLst/>
          </a:prstGeom>
          <a:noFill/>
          <a:ln w="9525">
            <a:noFill/>
          </a:ln>
        </p:spPr>
        <p:txBody>
          <a:bodyPr wrap="square">
            <a:spAutoFit/>
          </a:bodyPr>
          <a:p>
            <a:pPr algn="l">
              <a:lnSpc>
                <a:spcPct val="150000"/>
              </a:lnSpc>
            </a:pPr>
            <a:r>
              <a:rPr lang="zh-CN" sz="2400">
                <a:ea typeface="黑体" panose="02010609060101010101" pitchFamily="49" charset="-122"/>
              </a:rPr>
              <a:t>考向：水沸腾时的特点</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用酒精灯在纸锅下方加热，过一会水就会沸腾，而纸锅却不会燃烧，这是因为纸的着火点比水的沸点</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高</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．水沸腾后继续加热，水继续</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热，温度</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变大</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变小</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不变</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请写出此实验的注意事项</a:t>
            </a:r>
            <a:r>
              <a:rPr lang="en-US" sz="2400">
                <a:latin typeface="Times New Roman" panose="02020603050405020304" pitchFamily="18" charset="0"/>
                <a:ea typeface="宋体" panose="02010600030101010101" pitchFamily="2" charset="-122"/>
              </a:rPr>
              <a:t>__________________________(</a:t>
            </a:r>
            <a:r>
              <a:rPr lang="zh-CN" sz="2400">
                <a:ea typeface="宋体" panose="02010600030101010101" pitchFamily="2" charset="-122"/>
              </a:rPr>
              <a:t>合理即可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r>
              <a:rPr lang="zh-CN" sz="2400">
                <a:ea typeface="黑体" panose="02010609060101010101" pitchFamily="49" charset="-122"/>
              </a:rPr>
              <a:t>考向：沸点与气压的关系</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若用温度计测得水的沸点为</a:t>
            </a:r>
            <a:r>
              <a:rPr lang="en-US" sz="2400">
                <a:latin typeface="Times New Roman" panose="02020603050405020304" pitchFamily="18" charset="0"/>
                <a:ea typeface="宋体" panose="02010600030101010101" pitchFamily="2" charset="-122"/>
              </a:rPr>
              <a:t>99 </a:t>
            </a:r>
            <a:r>
              <a:rPr lang="en-US" sz="2400">
                <a:latin typeface="Calibri" panose="020F0502020204030204" pitchFamily="34" charset="0"/>
                <a:ea typeface="宋体" panose="02010600030101010101" pitchFamily="2" charset="-122"/>
                <a:cs typeface="Times New Roman" panose="02020603050405020304" pitchFamily="18" charset="0"/>
              </a:rPr>
              <a:t>℃</a:t>
            </a:r>
            <a:r>
              <a:rPr lang="zh-CN" sz="2400">
                <a:ea typeface="宋体" panose="02010600030101010101" pitchFamily="2" charset="-122"/>
              </a:rPr>
              <a:t>，则说明当地的气压</a:t>
            </a:r>
            <a:r>
              <a:rPr lang="en-US" sz="2400">
                <a:latin typeface="Times New Roman" panose="02020603050405020304" pitchFamily="18" charset="0"/>
                <a:ea typeface="宋体" panose="02010600030101010101" pitchFamily="2" charset="-122"/>
              </a:rPr>
              <a:t>________(</a:t>
            </a:r>
            <a:r>
              <a:rPr lang="zh-CN" sz="2400">
                <a:latin typeface="+mn-ea"/>
                <a:ea typeface="+mn-ea"/>
                <a:cs typeface="+mn-ea"/>
              </a:rPr>
              <a:t>选填</a:t>
            </a:r>
            <a:r>
              <a:rPr lang="en-US" sz="2400">
                <a:latin typeface="+mn-ea"/>
                <a:ea typeface="+mn-ea"/>
                <a:cs typeface="+mn-ea"/>
              </a:rPr>
              <a:t>“</a:t>
            </a:r>
            <a:r>
              <a:rPr lang="zh-CN" sz="2400">
                <a:latin typeface="+mn-ea"/>
                <a:ea typeface="+mn-ea"/>
                <a:cs typeface="+mn-ea"/>
              </a:rPr>
              <a:t>高于</a:t>
            </a:r>
            <a:r>
              <a:rPr lang="en-US" sz="2400">
                <a:latin typeface="+mn-ea"/>
                <a:ea typeface="+mn-ea"/>
                <a:cs typeface="+mn-ea"/>
              </a:rPr>
              <a:t>”“</a:t>
            </a:r>
            <a:r>
              <a:rPr lang="zh-CN" sz="2400">
                <a:latin typeface="+mn-ea"/>
                <a:ea typeface="+mn-ea"/>
                <a:cs typeface="+mn-ea"/>
              </a:rPr>
              <a:t>低于</a:t>
            </a:r>
            <a:r>
              <a:rPr lang="en-US" sz="2400">
                <a:latin typeface="+mn-ea"/>
                <a:ea typeface="+mn-ea"/>
                <a:cs typeface="+mn-ea"/>
              </a:rPr>
              <a:t>”</a:t>
            </a:r>
            <a:r>
              <a:rPr lang="zh-CN" sz="2400">
                <a:latin typeface="+mn-ea"/>
                <a:ea typeface="+mn-ea"/>
                <a:cs typeface="+mn-ea"/>
              </a:rPr>
              <a:t>或</a:t>
            </a:r>
            <a:r>
              <a:rPr lang="en-US" sz="2400">
                <a:latin typeface="+mn-ea"/>
                <a:ea typeface="+mn-ea"/>
                <a:cs typeface="+mn-ea"/>
              </a:rPr>
              <a:t>“</a:t>
            </a:r>
            <a:r>
              <a:rPr lang="zh-CN" sz="2400">
                <a:latin typeface="+mn-ea"/>
                <a:ea typeface="+mn-ea"/>
                <a:cs typeface="+mn-ea"/>
              </a:rPr>
              <a:t>等于</a:t>
            </a:r>
            <a:r>
              <a:rPr lang="en-US" sz="2400">
                <a:latin typeface="+mn-ea"/>
                <a:ea typeface="+mn-ea"/>
                <a:cs typeface="+mn-ea"/>
              </a:rPr>
              <a:t>”</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标准大气压</a:t>
            </a:r>
            <a:r>
              <a:rPr lang="en-US" sz="2400">
                <a:latin typeface="Times New Roman" panose="02020603050405020304" pitchFamily="18" charset="0"/>
                <a:ea typeface="宋体" panose="02010600030101010101" pitchFamily="2" charset="-122"/>
              </a:rPr>
              <a:t>.</a:t>
            </a:r>
            <a:endParaRPr lang="zh-CN" altLang="en-US" sz="2400"/>
          </a:p>
        </p:txBody>
      </p:sp>
      <p:sp>
        <p:nvSpPr>
          <p:cNvPr id="5" name="文本框 4"/>
          <p:cNvSpPr txBox="1"/>
          <p:nvPr/>
        </p:nvSpPr>
        <p:spPr>
          <a:xfrm>
            <a:off x="4331335" y="2585085"/>
            <a:ext cx="66357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高</a:t>
            </a:r>
            <a:endParaRPr lang="zh-CN" altLang="en-US" sz="2400">
              <a:solidFill>
                <a:srgbClr val="FF0000"/>
              </a:solidFill>
              <a:ea typeface="宋体" panose="02010600030101010101" pitchFamily="2" charset="-122"/>
            </a:endParaRPr>
          </a:p>
        </p:txBody>
      </p:sp>
      <p:sp>
        <p:nvSpPr>
          <p:cNvPr id="2" name="文本框 1"/>
          <p:cNvSpPr txBox="1"/>
          <p:nvPr/>
        </p:nvSpPr>
        <p:spPr>
          <a:xfrm>
            <a:off x="1750695" y="3117215"/>
            <a:ext cx="757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a:t>
            </a:r>
            <a:endParaRPr lang="zh-CN" altLang="en-US" sz="2400">
              <a:solidFill>
                <a:srgbClr val="FF0000"/>
              </a:solidFill>
              <a:ea typeface="宋体" panose="02010600030101010101" pitchFamily="2" charset="-122"/>
            </a:endParaRPr>
          </a:p>
        </p:txBody>
      </p:sp>
      <p:sp>
        <p:nvSpPr>
          <p:cNvPr id="3" name="文本框 2"/>
          <p:cNvSpPr txBox="1"/>
          <p:nvPr/>
        </p:nvSpPr>
        <p:spPr>
          <a:xfrm>
            <a:off x="3793490" y="3117215"/>
            <a:ext cx="10439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不变</a:t>
            </a:r>
            <a:endParaRPr lang="zh-CN" altLang="en-US" sz="2400">
              <a:solidFill>
                <a:srgbClr val="FF0000"/>
              </a:solidFill>
              <a:ea typeface="宋体" panose="02010600030101010101" pitchFamily="2" charset="-122"/>
            </a:endParaRPr>
          </a:p>
        </p:txBody>
      </p:sp>
      <p:sp>
        <p:nvSpPr>
          <p:cNvPr id="4" name="文本框 3"/>
          <p:cNvSpPr txBox="1"/>
          <p:nvPr/>
        </p:nvSpPr>
        <p:spPr>
          <a:xfrm>
            <a:off x="4259580" y="3721100"/>
            <a:ext cx="44151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a:t>
            </a:r>
            <a:r>
              <a:rPr lang="zh-CN" sz="2400">
                <a:solidFill>
                  <a:srgbClr val="FF0000"/>
                </a:solidFill>
                <a:ea typeface="宋体" panose="02010600030101010101" pitchFamily="2" charset="-122"/>
              </a:rPr>
              <a:t>火焰不能太大烧到纸锅的侧面</a:t>
            </a:r>
            <a:endParaRPr lang="zh-CN" altLang="en-US" sz="2400">
              <a:solidFill>
                <a:srgbClr val="FF0000"/>
              </a:solidFill>
              <a:ea typeface="宋体" panose="02010600030101010101" pitchFamily="2" charset="-122"/>
            </a:endParaRPr>
          </a:p>
        </p:txBody>
      </p:sp>
      <p:sp>
        <p:nvSpPr>
          <p:cNvPr id="6" name="文本框 5"/>
          <p:cNvSpPr txBox="1"/>
          <p:nvPr/>
        </p:nvSpPr>
        <p:spPr>
          <a:xfrm>
            <a:off x="8353425" y="4792980"/>
            <a:ext cx="1059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低于</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p:bldP spid="3" grpId="0"/>
      <p:bldP spid="4"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659904" y="1206500"/>
            <a:ext cx="10872182" cy="645159"/>
            <a:chOff x="1101" y="1190"/>
            <a:chExt cx="17205" cy="1018"/>
          </a:xfrm>
        </p:grpSpPr>
        <p:pic>
          <p:nvPicPr>
            <p:cNvPr id="18441" name="图片 1" descr="一级标"/>
            <p:cNvPicPr>
              <a:picLocks noChangeAspect="1"/>
            </p:cNvPicPr>
            <p:nvPr/>
          </p:nvPicPr>
          <p:blipFill>
            <a:blip r:embed="rId1"/>
            <a:srcRect l="20855" t="-2712" r="19153" b="-4363"/>
            <a:stretch>
              <a:fillRect/>
            </a:stretch>
          </p:blipFill>
          <p:spPr>
            <a:xfrm>
              <a:off x="1101" y="1242"/>
              <a:ext cx="17205" cy="910"/>
            </a:xfrm>
            <a:prstGeom prst="rect">
              <a:avLst/>
            </a:prstGeom>
            <a:noFill/>
            <a:ln w="9525">
              <a:noFill/>
            </a:ln>
          </p:spPr>
        </p:pic>
        <p:sp>
          <p:nvSpPr>
            <p:cNvPr id="18442" name="文本框 10"/>
            <p:cNvSpPr txBox="1"/>
            <p:nvPr/>
          </p:nvSpPr>
          <p:spPr>
            <a:xfrm>
              <a:off x="5102" y="1190"/>
              <a:ext cx="8798"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福建近</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3</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年中考真题精讲练</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grpSp>
        <p:nvGrpSpPr>
          <p:cNvPr id="14" name="组合 13"/>
          <p:cNvGrpSpPr/>
          <p:nvPr/>
        </p:nvGrpSpPr>
        <p:grpSpPr>
          <a:xfrm>
            <a:off x="988060" y="2320925"/>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温度的估测</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2019.9A</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2"/>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839470" y="2983865"/>
            <a:ext cx="1025715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宋体" panose="02010600030101010101" pitchFamily="2" charset="-122"/>
              </a:rPr>
              <a:t>判断下列估测是否符合实际．正确打</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，错误打</a:t>
            </a:r>
            <a:r>
              <a:rPr lang="en-US" sz="2400">
                <a:latin typeface="宋体" panose="02010600030101010101" pitchFamily="2" charset="-122"/>
                <a:cs typeface="Times New Roman" panose="02020603050405020304" pitchFamily="18" charset="0"/>
              </a:rPr>
              <a:t>“</a:t>
            </a:r>
            <a:r>
              <a:rPr lang="zh-CN" altLang="en-US" sz="2400">
                <a:latin typeface="宋体" panose="02010600030101010101" pitchFamily="2" charset="-122"/>
                <a:cs typeface="Times New Roman" panose="02020603050405020304" pitchFamily="18" charset="0"/>
              </a:rPr>
              <a:t>×</a:t>
            </a:r>
            <a:r>
              <a:rPr lang="zh-CN" sz="240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人的正常体温约为</a:t>
            </a:r>
            <a:r>
              <a:rPr lang="en-US" sz="2400">
                <a:latin typeface="Times New Roman" panose="02020603050405020304" pitchFamily="18" charset="0"/>
                <a:ea typeface="宋体" panose="02010600030101010101" pitchFamily="2" charset="-122"/>
              </a:rPr>
              <a:t>42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楷体_GB2312" charset="0"/>
              </a:rPr>
              <a:t>(2019</a:t>
            </a:r>
            <a:r>
              <a:rPr lang="zh-CN" sz="2400">
                <a:cs typeface="楷体_GB2312" charset="0"/>
              </a:rPr>
              <a:t>福建</a:t>
            </a:r>
            <a:r>
              <a:rPr lang="en-US" sz="2400">
                <a:latin typeface="Times New Roman" panose="02020603050405020304" pitchFamily="18" charset="0"/>
                <a:cs typeface="楷体_GB2312" charset="0"/>
              </a:rPr>
              <a:t>9A)</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人感觉到舒适的室温约为</a:t>
            </a:r>
            <a:r>
              <a:rPr lang="en-US" sz="2400">
                <a:latin typeface="Times New Roman" panose="02020603050405020304" pitchFamily="18" charset="0"/>
                <a:ea typeface="宋体" panose="02010600030101010101" pitchFamily="2" charset="-122"/>
              </a:rPr>
              <a:t>37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楷体_GB2312" charset="0"/>
              </a:rPr>
              <a:t>(2019</a:t>
            </a:r>
            <a:r>
              <a:rPr lang="zh-CN" sz="2400">
                <a:cs typeface="楷体_GB2312" charset="0"/>
              </a:rPr>
              <a:t>济宁</a:t>
            </a:r>
            <a:r>
              <a:rPr lang="en-US" sz="2400">
                <a:latin typeface="Times New Roman" panose="02020603050405020304" pitchFamily="18" charset="0"/>
                <a:cs typeface="楷体_GB2312"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烧开水的温度约</a:t>
            </a:r>
            <a:r>
              <a:rPr lang="en-US" sz="2400">
                <a:latin typeface="Times New Roman" panose="02020603050405020304" pitchFamily="18" charset="0"/>
                <a:ea typeface="宋体" panose="02010600030101010101" pitchFamily="2" charset="-122"/>
              </a:rPr>
              <a:t>100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楷体_GB2312" charset="0"/>
              </a:rPr>
              <a:t>(2019</a:t>
            </a:r>
            <a:r>
              <a:rPr lang="zh-CN" sz="2400">
                <a:cs typeface="楷体_GB2312" charset="0"/>
              </a:rPr>
              <a:t>辽阳</a:t>
            </a:r>
            <a:r>
              <a:rPr lang="en-US" sz="2400">
                <a:latin typeface="Times New Roman" panose="02020603050405020304" pitchFamily="18" charset="0"/>
                <a:cs typeface="楷体_GB2312" charset="0"/>
              </a:rPr>
              <a:t>)</a:t>
            </a:r>
            <a:r>
              <a:rPr lang="en-US" sz="2400">
                <a:latin typeface="Times New Roman" panose="02020603050405020304" pitchFamily="18" charset="0"/>
                <a:ea typeface="宋体" panose="02010600030101010101" pitchFamily="2" charset="-122"/>
              </a:rPr>
              <a:t>(</a:t>
            </a:r>
            <a:r>
              <a:rPr lang="zh-CN" sz="2400">
                <a:latin typeface="Times New Roman" panose="02020603050405020304" pitchFamily="18" charset="0"/>
                <a:ea typeface="宋体" panose="02010600030101010101" pitchFamily="2" charset="-122"/>
              </a:rPr>
              <a:t>　　</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莆田市全年平均气温为</a:t>
            </a:r>
            <a:r>
              <a:rPr lang="en-US" sz="2400">
                <a:latin typeface="Times New Roman" panose="02020603050405020304" pitchFamily="18" charset="0"/>
                <a:ea typeface="宋体" panose="02010600030101010101" pitchFamily="2" charset="-122"/>
              </a:rPr>
              <a:t>30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楷体_GB2312" charset="0"/>
              </a:rPr>
              <a:t>(2019</a:t>
            </a:r>
            <a:r>
              <a:rPr lang="zh-CN" sz="2400">
                <a:cs typeface="楷体_GB2312" charset="0"/>
              </a:rPr>
              <a:t>莆田</a:t>
            </a:r>
            <a:r>
              <a:rPr lang="en-US" sz="2400">
                <a:latin typeface="Times New Roman" panose="02020603050405020304" pitchFamily="18" charset="0"/>
                <a:cs typeface="楷体_GB2312" charset="0"/>
              </a:rPr>
              <a:t>5</a:t>
            </a:r>
            <a:r>
              <a:rPr lang="zh-CN" sz="2400">
                <a:cs typeface="楷体_GB2312" charset="0"/>
              </a:rPr>
              <a:t>月质检</a:t>
            </a:r>
            <a:r>
              <a:rPr lang="en-US" sz="2400">
                <a:latin typeface="Times New Roman" panose="02020603050405020304" pitchFamily="18" charset="0"/>
                <a:cs typeface="楷体_GB2312"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6459220" y="3707765"/>
            <a:ext cx="743585" cy="460375"/>
          </a:xfrm>
          <a:prstGeom prst="rect">
            <a:avLst/>
          </a:prstGeom>
          <a:noFill/>
          <a:ln w="9525">
            <a:noFill/>
          </a:ln>
        </p:spPr>
        <p:txBody>
          <a:bodyPr wrap="square">
            <a:spAutoFit/>
          </a:bodyPr>
          <a:p>
            <a:r>
              <a:rPr lang="zh-CN" altLang="en-US" sz="2400">
                <a:solidFill>
                  <a:srgbClr val="FF0000"/>
                </a:solidFill>
                <a:latin typeface="宋体" panose="02010600030101010101" pitchFamily="2" charset="-122"/>
                <a:cs typeface="Times New Roman" panose="02020603050405020304" pitchFamily="18" charset="0"/>
              </a:rPr>
              <a:t>×</a:t>
            </a:r>
            <a:endParaRPr lang="zh-CN" altLang="en-US" sz="2400">
              <a:solidFill>
                <a:srgbClr val="FF0000"/>
              </a:solidFill>
              <a:ea typeface="宋体" panose="02010600030101010101" pitchFamily="2" charset="-122"/>
            </a:endParaRPr>
          </a:p>
        </p:txBody>
      </p:sp>
      <p:sp>
        <p:nvSpPr>
          <p:cNvPr id="3" name="文本框 2"/>
          <p:cNvSpPr txBox="1"/>
          <p:nvPr/>
        </p:nvSpPr>
        <p:spPr>
          <a:xfrm>
            <a:off x="6979285" y="4256405"/>
            <a:ext cx="727075" cy="460375"/>
          </a:xfrm>
          <a:prstGeom prst="rect">
            <a:avLst/>
          </a:prstGeom>
          <a:noFill/>
          <a:ln w="9525">
            <a:noFill/>
          </a:ln>
        </p:spPr>
        <p:txBody>
          <a:bodyPr wrap="square">
            <a:spAutoFit/>
          </a:bodyPr>
          <a:p>
            <a:r>
              <a:rPr lang="zh-CN" altLang="en-US" sz="2400">
                <a:solidFill>
                  <a:srgbClr val="FF0000"/>
                </a:solidFill>
                <a:latin typeface="宋体" panose="02010600030101010101" pitchFamily="2" charset="-122"/>
                <a:cs typeface="Times New Roman" panose="02020603050405020304" pitchFamily="18" charset="0"/>
              </a:rPr>
              <a:t>×</a:t>
            </a:r>
            <a:endParaRPr lang="zh-CN" altLang="en-US" sz="2400">
              <a:solidFill>
                <a:srgbClr val="FF0000"/>
              </a:solidFill>
              <a:ea typeface="宋体" panose="02010600030101010101" pitchFamily="2" charset="-122"/>
            </a:endParaRPr>
          </a:p>
        </p:txBody>
      </p:sp>
      <p:sp>
        <p:nvSpPr>
          <p:cNvPr id="4" name="文本框 3"/>
          <p:cNvSpPr txBox="1"/>
          <p:nvPr/>
        </p:nvSpPr>
        <p:spPr>
          <a:xfrm>
            <a:off x="5890895" y="4820285"/>
            <a:ext cx="568325" cy="460375"/>
          </a:xfrm>
          <a:prstGeom prst="rect">
            <a:avLst/>
          </a:prstGeom>
          <a:noFill/>
          <a:ln w="9525">
            <a:noFill/>
          </a:ln>
        </p:spPr>
        <p:txBody>
          <a:bodyPr wrap="square">
            <a:spAutoFit/>
          </a:bodyPr>
          <a:p>
            <a:r>
              <a:rPr lang="en-US" sz="2400">
                <a:solidFill>
                  <a:srgbClr val="FF0000"/>
                </a:solidFill>
                <a:latin typeface="宋体" panose="02010600030101010101" pitchFamily="2" charset="-122"/>
                <a:cs typeface="Times New Roman" panose="02020603050405020304" pitchFamily="18" charset="0"/>
              </a:rPr>
              <a:t>√</a:t>
            </a:r>
            <a:endParaRPr lang="zh-CN" altLang="en-US" sz="2400">
              <a:solidFill>
                <a:srgbClr val="FF0000"/>
              </a:solidFill>
              <a:ea typeface="宋体" panose="02010600030101010101" pitchFamily="2" charset="-122"/>
            </a:endParaRPr>
          </a:p>
        </p:txBody>
      </p:sp>
      <p:sp>
        <p:nvSpPr>
          <p:cNvPr id="5" name="文本框 4"/>
          <p:cNvSpPr txBox="1"/>
          <p:nvPr/>
        </p:nvSpPr>
        <p:spPr>
          <a:xfrm>
            <a:off x="7706360" y="5384800"/>
            <a:ext cx="663575" cy="460375"/>
          </a:xfrm>
          <a:prstGeom prst="rect">
            <a:avLst/>
          </a:prstGeom>
          <a:noFill/>
          <a:ln w="9525">
            <a:noFill/>
          </a:ln>
        </p:spPr>
        <p:txBody>
          <a:bodyPr wrap="square">
            <a:spAutoFit/>
          </a:bodyPr>
          <a:p>
            <a:r>
              <a:rPr lang="zh-CN" altLang="en-US" sz="2400">
                <a:solidFill>
                  <a:srgbClr val="FF0000"/>
                </a:solidFill>
                <a:latin typeface="宋体" panose="02010600030101010101" pitchFamily="2" charset="-122"/>
                <a:cs typeface="Times New Roman" panose="02020603050405020304" pitchFamily="18" charset="0"/>
              </a:rPr>
              <a:t>×</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MainIdea"/>
          <p:cNvSpPr/>
          <p:nvPr/>
        </p:nvSpPr>
        <p:spPr>
          <a:xfrm>
            <a:off x="4552950" y="3013710"/>
            <a:ext cx="538480" cy="2021840"/>
          </a:xfrm>
          <a:custGeom>
            <a:avLst/>
            <a:gdLst>
              <a:gd name="rtl" fmla="*/ 224960 w 1456160"/>
              <a:gd name="rtt" fmla="*/ 132240 h 547200"/>
              <a:gd name="rtr" fmla="*/ 1228160 w 1456160"/>
              <a:gd name="rtb" fmla="*/ 428640 h 547200"/>
            </a:gdLst>
            <a:ahLst/>
            <a:cxnLst/>
            <a:rect l="rtl" t="rtt" r="rtr" b="rtb"/>
            <a:pathLst>
              <a:path w="1456160" h="547200">
                <a:moveTo>
                  <a:pt x="273600" y="0"/>
                </a:moveTo>
                <a:lnTo>
                  <a:pt x="1182560" y="0"/>
                </a:lnTo>
                <a:cubicBezTo>
                  <a:pt x="1333671" y="0"/>
                  <a:pt x="1456160" y="122491"/>
                  <a:pt x="1456160" y="273600"/>
                </a:cubicBezTo>
                <a:cubicBezTo>
                  <a:pt x="1456160" y="424709"/>
                  <a:pt x="1333671" y="547200"/>
                  <a:pt x="1182560" y="547200"/>
                </a:cubicBezTo>
                <a:lnTo>
                  <a:pt x="273600" y="547200"/>
                </a:lnTo>
                <a:cubicBezTo>
                  <a:pt x="122491" y="547200"/>
                  <a:pt x="0" y="424709"/>
                  <a:pt x="0" y="273600"/>
                </a:cubicBezTo>
                <a:cubicBezTo>
                  <a:pt x="0" y="122491"/>
                  <a:pt x="122491" y="0"/>
                  <a:pt x="273600" y="0"/>
                </a:cubicBezTo>
                <a:close/>
              </a:path>
            </a:pathLst>
          </a:custGeom>
          <a:solidFill>
            <a:srgbClr val="FFFFFF"/>
          </a:solidFill>
          <a:ln w="30400" cap="flat">
            <a:solidFill>
              <a:srgbClr val="FFC000"/>
            </a:solidFill>
            <a:round/>
          </a:ln>
        </p:spPr>
        <p:txBody>
          <a:bodyPr wrap="none" lIns="0" tIns="0" rIns="0" bIns="22500" rtlCol="0" anchor="ctr"/>
          <a:p>
            <a:pPr algn="ctr">
              <a:lnSpc>
                <a:spcPct val="100000"/>
              </a:lnSpc>
            </a:pPr>
            <a:r>
              <a:rPr sz="2400" b="1">
                <a:solidFill>
                  <a:srgbClr val="454545"/>
                </a:solidFill>
                <a:latin typeface="黑体" panose="02010609060101010101" pitchFamily="49" charset="-122"/>
                <a:ea typeface="黑体" panose="02010609060101010101" pitchFamily="49" charset="-122"/>
              </a:rPr>
              <a:t>物</a:t>
            </a:r>
            <a:endParaRPr sz="2400" b="1">
              <a:solidFill>
                <a:srgbClr val="454545"/>
              </a:solidFill>
              <a:latin typeface="黑体" panose="02010609060101010101" pitchFamily="49" charset="-122"/>
              <a:ea typeface="黑体" panose="02010609060101010101" pitchFamily="49" charset="-122"/>
            </a:endParaRPr>
          </a:p>
          <a:p>
            <a:pPr algn="ctr">
              <a:lnSpc>
                <a:spcPct val="100000"/>
              </a:lnSpc>
            </a:pPr>
            <a:r>
              <a:rPr sz="2400" b="1">
                <a:solidFill>
                  <a:srgbClr val="454545"/>
                </a:solidFill>
                <a:latin typeface="黑体" panose="02010609060101010101" pitchFamily="49" charset="-122"/>
                <a:ea typeface="黑体" panose="02010609060101010101" pitchFamily="49" charset="-122"/>
              </a:rPr>
              <a:t>态</a:t>
            </a:r>
            <a:endParaRPr sz="2400" b="1">
              <a:solidFill>
                <a:srgbClr val="454545"/>
              </a:solidFill>
              <a:latin typeface="黑体" panose="02010609060101010101" pitchFamily="49" charset="-122"/>
              <a:ea typeface="黑体" panose="02010609060101010101" pitchFamily="49" charset="-122"/>
            </a:endParaRPr>
          </a:p>
          <a:p>
            <a:pPr algn="ctr">
              <a:lnSpc>
                <a:spcPct val="100000"/>
              </a:lnSpc>
            </a:pPr>
            <a:r>
              <a:rPr sz="2400" b="1">
                <a:solidFill>
                  <a:srgbClr val="454545"/>
                </a:solidFill>
                <a:latin typeface="黑体" panose="02010609060101010101" pitchFamily="49" charset="-122"/>
                <a:ea typeface="黑体" panose="02010609060101010101" pitchFamily="49" charset="-122"/>
              </a:rPr>
              <a:t>变</a:t>
            </a:r>
            <a:endParaRPr sz="2400" b="1">
              <a:solidFill>
                <a:srgbClr val="454545"/>
              </a:solidFill>
              <a:latin typeface="黑体" panose="02010609060101010101" pitchFamily="49" charset="-122"/>
              <a:ea typeface="黑体" panose="02010609060101010101" pitchFamily="49" charset="-122"/>
            </a:endParaRPr>
          </a:p>
          <a:p>
            <a:pPr algn="ctr">
              <a:lnSpc>
                <a:spcPct val="100000"/>
              </a:lnSpc>
            </a:pPr>
            <a:r>
              <a:rPr sz="2400" b="1">
                <a:solidFill>
                  <a:srgbClr val="454545"/>
                </a:solidFill>
                <a:latin typeface="黑体" panose="02010609060101010101" pitchFamily="49" charset="-122"/>
                <a:ea typeface="黑体" panose="02010609060101010101" pitchFamily="49" charset="-122"/>
              </a:rPr>
              <a:t>化</a:t>
            </a:r>
            <a:endParaRPr sz="2400" b="1">
              <a:solidFill>
                <a:srgbClr val="454545"/>
              </a:solidFill>
              <a:latin typeface="黑体" panose="02010609060101010101" pitchFamily="49" charset="-122"/>
              <a:ea typeface="黑体" panose="02010609060101010101" pitchFamily="49" charset="-122"/>
            </a:endParaRPr>
          </a:p>
        </p:txBody>
      </p:sp>
      <p:grpSp>
        <p:nvGrpSpPr>
          <p:cNvPr id="48" name="组合 47"/>
          <p:cNvGrpSpPr/>
          <p:nvPr/>
        </p:nvGrpSpPr>
        <p:grpSpPr>
          <a:xfrm>
            <a:off x="6033135" y="2148205"/>
            <a:ext cx="2100580" cy="1607185"/>
            <a:chOff x="10046" y="7871"/>
            <a:chExt cx="3308" cy="2531"/>
          </a:xfrm>
        </p:grpSpPr>
        <p:sp>
          <p:nvSpPr>
            <p:cNvPr id="103" name="MMConnector"/>
            <p:cNvSpPr/>
            <p:nvPr/>
          </p:nvSpPr>
          <p:spPr>
            <a:xfrm>
              <a:off x="10046" y="9325"/>
              <a:ext cx="684" cy="1077"/>
            </a:xfrm>
            <a:custGeom>
              <a:avLst/>
              <a:gdLst/>
              <a:ahLst/>
              <a:cxnLst/>
              <a:pathLst>
                <a:path w="821890" h="171119">
                  <a:moveTo>
                    <a:pt x="-66263" y="4023"/>
                  </a:moveTo>
                  <a:cubicBezTo>
                    <a:pt x="-84782" y="8908"/>
                    <a:pt x="-93582" y="24415"/>
                    <a:pt x="-89505" y="38466"/>
                  </a:cubicBezTo>
                  <a:cubicBezTo>
                    <a:pt x="-85428" y="52516"/>
                    <a:pt x="-69664" y="60994"/>
                    <a:pt x="-51436" y="55115"/>
                  </a:cubicBezTo>
                  <a:cubicBezTo>
                    <a:pt x="-34486" y="49649"/>
                    <a:pt x="-17536" y="44182"/>
                    <a:pt x="-627" y="38653"/>
                  </a:cubicBezTo>
                  <a:cubicBezTo>
                    <a:pt x="16282" y="33124"/>
                    <a:pt x="33149" y="27532"/>
                    <a:pt x="49998" y="21931"/>
                  </a:cubicBezTo>
                  <a:cubicBezTo>
                    <a:pt x="66848" y="16331"/>
                    <a:pt x="83680" y="10721"/>
                    <a:pt x="100503" y="5128"/>
                  </a:cubicBezTo>
                  <a:cubicBezTo>
                    <a:pt x="117326" y="-466"/>
                    <a:pt x="134139" y="-6044"/>
                    <a:pt x="150956" y="-11573"/>
                  </a:cubicBezTo>
                  <a:cubicBezTo>
                    <a:pt x="167773" y="-17101"/>
                    <a:pt x="184593" y="-22581"/>
                    <a:pt x="201428" y="-27980"/>
                  </a:cubicBezTo>
                  <a:cubicBezTo>
                    <a:pt x="218264" y="-33378"/>
                    <a:pt x="235114" y="-38696"/>
                    <a:pt x="251991" y="-43899"/>
                  </a:cubicBezTo>
                  <a:cubicBezTo>
                    <a:pt x="268868" y="-49103"/>
                    <a:pt x="285771" y="-54194"/>
                    <a:pt x="302710" y="-59138"/>
                  </a:cubicBezTo>
                  <a:cubicBezTo>
                    <a:pt x="319649" y="-64083"/>
                    <a:pt x="336625" y="-68882"/>
                    <a:pt x="353644" y="-73505"/>
                  </a:cubicBezTo>
                  <a:cubicBezTo>
                    <a:pt x="370664" y="-78127"/>
                    <a:pt x="387728" y="-82573"/>
                    <a:pt x="404841" y="-86813"/>
                  </a:cubicBezTo>
                  <a:cubicBezTo>
                    <a:pt x="421953" y="-91053"/>
                    <a:pt x="439115" y="-95087"/>
                    <a:pt x="456332" y="-98888"/>
                  </a:cubicBezTo>
                  <a:cubicBezTo>
                    <a:pt x="473549" y="-102689"/>
                    <a:pt x="490821" y="-106257"/>
                    <a:pt x="508134" y="-109568"/>
                  </a:cubicBezTo>
                  <a:cubicBezTo>
                    <a:pt x="525447" y="-112878"/>
                    <a:pt x="542801" y="-115932"/>
                    <a:pt x="560246" y="-118711"/>
                  </a:cubicBezTo>
                  <a:cubicBezTo>
                    <a:pt x="577692" y="-121490"/>
                    <a:pt x="595228" y="-123996"/>
                    <a:pt x="612650" y="-126199"/>
                  </a:cubicBezTo>
                  <a:cubicBezTo>
                    <a:pt x="630073" y="-128403"/>
                    <a:pt x="647382" y="-130304"/>
                    <a:pt x="665312" y="-131940"/>
                  </a:cubicBezTo>
                  <a:cubicBezTo>
                    <a:pt x="683242" y="-133575"/>
                    <a:pt x="701792" y="-134944"/>
                    <a:pt x="718184" y="-135868"/>
                  </a:cubicBezTo>
                  <a:cubicBezTo>
                    <a:pt x="734575" y="-136792"/>
                    <a:pt x="748808" y="-137271"/>
                    <a:pt x="763040" y="-137750"/>
                  </a:cubicBezTo>
                  <a:cubicBezTo>
                    <a:pt x="765774" y="-137842"/>
                    <a:pt x="767600" y="-139460"/>
                    <a:pt x="767600" y="-141550"/>
                  </a:cubicBezTo>
                  <a:cubicBezTo>
                    <a:pt x="767600" y="-143640"/>
                    <a:pt x="765775" y="-145294"/>
                    <a:pt x="763040" y="-145350"/>
                  </a:cubicBezTo>
                  <a:cubicBezTo>
                    <a:pt x="748726" y="-145643"/>
                    <a:pt x="734412" y="-145936"/>
                    <a:pt x="717887" y="-145898"/>
                  </a:cubicBezTo>
                  <a:cubicBezTo>
                    <a:pt x="701361" y="-145861"/>
                    <a:pt x="682624" y="-145495"/>
                    <a:pt x="664482" y="-144825"/>
                  </a:cubicBezTo>
                  <a:cubicBezTo>
                    <a:pt x="646339" y="-144156"/>
                    <a:pt x="628792" y="-143184"/>
                    <a:pt x="611101" y="-141913"/>
                  </a:cubicBezTo>
                  <a:cubicBezTo>
                    <a:pt x="593410" y="-140642"/>
                    <a:pt x="575576" y="-139072"/>
                    <a:pt x="557809" y="-137219"/>
                  </a:cubicBezTo>
                  <a:cubicBezTo>
                    <a:pt x="540042" y="-135366"/>
                    <a:pt x="522343" y="-133231"/>
                    <a:pt x="504665" y="-130832"/>
                  </a:cubicBezTo>
                  <a:cubicBezTo>
                    <a:pt x="486988" y="-128433"/>
                    <a:pt x="469331" y="-125771"/>
                    <a:pt x="451717" y="-122871"/>
                  </a:cubicBezTo>
                  <a:cubicBezTo>
                    <a:pt x="434103" y="-119970"/>
                    <a:pt x="416530" y="-116831"/>
                    <a:pt x="398998" y="-113481"/>
                  </a:cubicBezTo>
                  <a:cubicBezTo>
                    <a:pt x="381467" y="-110132"/>
                    <a:pt x="363977" y="-106572"/>
                    <a:pt x="346529" y="-102833"/>
                  </a:cubicBezTo>
                  <a:cubicBezTo>
                    <a:pt x="329082" y="-99093"/>
                    <a:pt x="311677" y="-95175"/>
                    <a:pt x="294313" y="-91110"/>
                  </a:cubicBezTo>
                  <a:cubicBezTo>
                    <a:pt x="276949" y="-87046"/>
                    <a:pt x="259626" y="-82835"/>
                    <a:pt x="242339" y="-78513"/>
                  </a:cubicBezTo>
                  <a:cubicBezTo>
                    <a:pt x="225053" y="-74191"/>
                    <a:pt x="207803" y="-69756"/>
                    <a:pt x="190584" y="-65245"/>
                  </a:cubicBezTo>
                  <a:cubicBezTo>
                    <a:pt x="173365" y="-60734"/>
                    <a:pt x="156177" y="-56146"/>
                    <a:pt x="139014" y="-51515"/>
                  </a:cubicBezTo>
                  <a:cubicBezTo>
                    <a:pt x="121850" y="-46884"/>
                    <a:pt x="104711" y="-42209"/>
                    <a:pt x="87588" y="-37527"/>
                  </a:cubicBezTo>
                  <a:cubicBezTo>
                    <a:pt x="70466" y="-32845"/>
                    <a:pt x="53360" y="-28155"/>
                    <a:pt x="36263" y="-23482"/>
                  </a:cubicBezTo>
                  <a:cubicBezTo>
                    <a:pt x="19167" y="-18809"/>
                    <a:pt x="2080" y="-14153"/>
                    <a:pt x="-15006" y="-9571"/>
                  </a:cubicBezTo>
                  <a:cubicBezTo>
                    <a:pt x="-32092" y="-4990"/>
                    <a:pt x="-49178" y="-483"/>
                    <a:pt x="-66263" y="4023"/>
                  </a:cubicBezTo>
                  <a:close/>
                </a:path>
              </a:pathLst>
            </a:custGeom>
            <a:solidFill>
              <a:srgbClr val="FFC000"/>
            </a:solidFill>
            <a:ln w="7600" cap="rnd">
              <a:solidFill>
                <a:srgbClr val="FFC000"/>
              </a:solidFill>
              <a:round/>
            </a:ln>
          </p:spPr>
        </p:sp>
        <p:sp>
          <p:nvSpPr>
            <p:cNvPr id="102" name="MainTopic"/>
            <p:cNvSpPr/>
            <p:nvPr/>
          </p:nvSpPr>
          <p:spPr>
            <a:xfrm>
              <a:off x="10661" y="7871"/>
              <a:ext cx="2693" cy="1108"/>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r>
                <a:rPr sz="2400">
                  <a:solidFill>
                    <a:srgbClr val="303030"/>
                  </a:solidFill>
                  <a:latin typeface="+mn-ea"/>
                </a:rPr>
                <a:t>汽化和液化</a:t>
              </a:r>
              <a:endParaRPr sz="2400">
                <a:solidFill>
                  <a:srgbClr val="303030"/>
                </a:solidFill>
                <a:latin typeface="+mn-ea"/>
              </a:endParaRPr>
            </a:p>
          </p:txBody>
        </p:sp>
      </p:grpSp>
      <p:grpSp>
        <p:nvGrpSpPr>
          <p:cNvPr id="12" name="组合 11"/>
          <p:cNvGrpSpPr/>
          <p:nvPr/>
        </p:nvGrpSpPr>
        <p:grpSpPr>
          <a:xfrm flipH="1">
            <a:off x="9671685" y="3288030"/>
            <a:ext cx="1089299" cy="1146810"/>
            <a:chOff x="1711" y="5519"/>
            <a:chExt cx="1722" cy="2020"/>
          </a:xfrm>
        </p:grpSpPr>
        <p:sp>
          <p:nvSpPr>
            <p:cNvPr id="170" name="MMConnector"/>
            <p:cNvSpPr/>
            <p:nvPr/>
          </p:nvSpPr>
          <p:spPr>
            <a:xfrm>
              <a:off x="2730" y="6757"/>
              <a:ext cx="703" cy="782"/>
            </a:xfrm>
            <a:custGeom>
              <a:avLst/>
              <a:gdLst/>
              <a:ahLst/>
              <a:cxnLst/>
              <a:pathLst>
                <a:path w="250800" h="218500" fill="none">
                  <a:moveTo>
                    <a:pt x="125400" y="109250"/>
                  </a:moveTo>
                  <a:cubicBezTo>
                    <a:pt x="-162" y="109250"/>
                    <a:pt x="8738" y="-109250"/>
                    <a:pt x="-125400" y="-109250"/>
                  </a:cubicBezTo>
                </a:path>
              </a:pathLst>
            </a:custGeom>
            <a:noFill/>
            <a:ln w="15200" cap="rnd">
              <a:solidFill>
                <a:srgbClr val="FFC000"/>
              </a:solidFill>
              <a:round/>
            </a:ln>
          </p:spPr>
        </p:sp>
        <p:sp>
          <p:nvSpPr>
            <p:cNvPr id="169" name="SubTopic"/>
            <p:cNvSpPr/>
            <p:nvPr/>
          </p:nvSpPr>
          <p:spPr>
            <a:xfrm>
              <a:off x="1711" y="5519"/>
              <a:ext cx="749" cy="843"/>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mn-ea"/>
                </a:rPr>
                <a:t>定义</a:t>
              </a:r>
              <a:endParaRPr sz="2400">
                <a:solidFill>
                  <a:srgbClr val="303030"/>
                </a:solidFill>
                <a:latin typeface="+mn-ea"/>
              </a:endParaRPr>
            </a:p>
          </p:txBody>
        </p:sp>
      </p:grpSp>
      <p:grpSp>
        <p:nvGrpSpPr>
          <p:cNvPr id="14" name="组合 13"/>
          <p:cNvGrpSpPr/>
          <p:nvPr/>
        </p:nvGrpSpPr>
        <p:grpSpPr>
          <a:xfrm flipH="1">
            <a:off x="9774555" y="4046220"/>
            <a:ext cx="1765455" cy="558165"/>
            <a:chOff x="637" y="7199"/>
            <a:chExt cx="2790" cy="879"/>
          </a:xfrm>
        </p:grpSpPr>
        <p:sp>
          <p:nvSpPr>
            <p:cNvPr id="149" name="MMConnector"/>
            <p:cNvSpPr/>
            <p:nvPr/>
          </p:nvSpPr>
          <p:spPr>
            <a:xfrm>
              <a:off x="2933" y="7670"/>
              <a:ext cx="494" cy="408"/>
            </a:xfrm>
            <a:custGeom>
              <a:avLst/>
              <a:gdLst/>
              <a:ahLst/>
              <a:cxnLst/>
              <a:pathLst>
                <a:path w="250800" h="218500" fill="none">
                  <a:moveTo>
                    <a:pt x="125400" y="-109250"/>
                  </a:moveTo>
                  <a:cubicBezTo>
                    <a:pt x="-162" y="-109250"/>
                    <a:pt x="8738" y="109250"/>
                    <a:pt x="-125400" y="109250"/>
                  </a:cubicBezTo>
                </a:path>
              </a:pathLst>
            </a:custGeom>
            <a:noFill/>
            <a:ln w="15200" cap="rnd">
              <a:solidFill>
                <a:srgbClr val="FFC000"/>
              </a:solidFill>
              <a:round/>
            </a:ln>
          </p:spPr>
        </p:sp>
        <p:sp>
          <p:nvSpPr>
            <p:cNvPr id="148" name="SubTopic"/>
            <p:cNvSpPr/>
            <p:nvPr/>
          </p:nvSpPr>
          <p:spPr>
            <a:xfrm>
              <a:off x="637" y="7199"/>
              <a:ext cx="20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mn-ea"/>
                </a:rPr>
                <a:t>吸</a:t>
              </a:r>
              <a:r>
                <a:rPr lang="zh-CN" sz="2400">
                  <a:solidFill>
                    <a:srgbClr val="303030"/>
                  </a:solidFill>
                  <a:latin typeface="+mn-ea"/>
                </a:rPr>
                <a:t>、放</a:t>
              </a:r>
              <a:r>
                <a:rPr sz="2400">
                  <a:solidFill>
                    <a:srgbClr val="303030"/>
                  </a:solidFill>
                  <a:latin typeface="+mn-ea"/>
                </a:rPr>
                <a:t>热</a:t>
              </a:r>
              <a:endParaRPr sz="2400">
                <a:solidFill>
                  <a:srgbClr val="303030"/>
                </a:solidFill>
                <a:latin typeface="+mn-ea"/>
              </a:endParaRPr>
            </a:p>
          </p:txBody>
        </p:sp>
      </p:grpSp>
      <p:grpSp>
        <p:nvGrpSpPr>
          <p:cNvPr id="18" name="组合 17"/>
          <p:cNvGrpSpPr/>
          <p:nvPr/>
        </p:nvGrpSpPr>
        <p:grpSpPr>
          <a:xfrm>
            <a:off x="8307705" y="1453515"/>
            <a:ext cx="631825" cy="1272540"/>
            <a:chOff x="13828" y="3247"/>
            <a:chExt cx="995" cy="2004"/>
          </a:xfrm>
        </p:grpSpPr>
        <p:sp>
          <p:nvSpPr>
            <p:cNvPr id="162" name="MMConnector"/>
            <p:cNvSpPr/>
            <p:nvPr/>
          </p:nvSpPr>
          <p:spPr>
            <a:xfrm>
              <a:off x="13828" y="4365"/>
              <a:ext cx="494" cy="887"/>
            </a:xfrm>
            <a:custGeom>
              <a:avLst/>
              <a:gdLst/>
              <a:ahLst/>
              <a:cxnLst/>
              <a:pathLst>
                <a:path w="250800" h="237500" fill="none">
                  <a:moveTo>
                    <a:pt x="-125400" y="118750"/>
                  </a:moveTo>
                  <a:cubicBezTo>
                    <a:pt x="2259" y="118750"/>
                    <a:pt x="-13632" y="-118750"/>
                    <a:pt x="125400" y="-118750"/>
                  </a:cubicBezTo>
                </a:path>
              </a:pathLst>
            </a:custGeom>
            <a:noFill/>
            <a:ln w="15200" cap="rnd">
              <a:solidFill>
                <a:srgbClr val="FFC000"/>
              </a:solidFill>
              <a:round/>
            </a:ln>
          </p:spPr>
        </p:sp>
        <p:sp>
          <p:nvSpPr>
            <p:cNvPr id="161" name="SubTopic"/>
            <p:cNvSpPr/>
            <p:nvPr/>
          </p:nvSpPr>
          <p:spPr>
            <a:xfrm>
              <a:off x="14075" y="324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mn-ea"/>
                </a:rPr>
                <a:t>汽化</a:t>
              </a:r>
              <a:endParaRPr sz="2400">
                <a:solidFill>
                  <a:srgbClr val="303030"/>
                </a:solidFill>
                <a:latin typeface="+mn-ea"/>
              </a:endParaRPr>
            </a:p>
          </p:txBody>
        </p:sp>
      </p:grpSp>
      <p:grpSp>
        <p:nvGrpSpPr>
          <p:cNvPr id="22" name="组合 21"/>
          <p:cNvGrpSpPr/>
          <p:nvPr/>
        </p:nvGrpSpPr>
        <p:grpSpPr>
          <a:xfrm>
            <a:off x="8307705" y="2850515"/>
            <a:ext cx="632460" cy="847090"/>
            <a:chOff x="13828" y="5447"/>
            <a:chExt cx="996" cy="1334"/>
          </a:xfrm>
        </p:grpSpPr>
        <p:sp>
          <p:nvSpPr>
            <p:cNvPr id="165" name="MMConnector"/>
            <p:cNvSpPr/>
            <p:nvPr/>
          </p:nvSpPr>
          <p:spPr>
            <a:xfrm>
              <a:off x="13828" y="5477"/>
              <a:ext cx="494" cy="1304"/>
            </a:xfrm>
            <a:custGeom>
              <a:avLst/>
              <a:gdLst/>
              <a:ahLst/>
              <a:cxnLst/>
              <a:pathLst>
                <a:path w="250800" h="418000" fill="none">
                  <a:moveTo>
                    <a:pt x="-125400" y="-209000"/>
                  </a:moveTo>
                  <a:cubicBezTo>
                    <a:pt x="20723" y="-209000"/>
                    <a:pt x="-56714" y="209000"/>
                    <a:pt x="125400" y="209000"/>
                  </a:cubicBezTo>
                </a:path>
              </a:pathLst>
            </a:custGeom>
            <a:noFill/>
            <a:ln w="15200" cap="rnd">
              <a:solidFill>
                <a:srgbClr val="FFC000"/>
              </a:solidFill>
              <a:round/>
            </a:ln>
          </p:spPr>
        </p:sp>
        <p:sp>
          <p:nvSpPr>
            <p:cNvPr id="163" name="SubTopic"/>
            <p:cNvSpPr/>
            <p:nvPr/>
          </p:nvSpPr>
          <p:spPr>
            <a:xfrm>
              <a:off x="14075" y="544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mn-ea"/>
                </a:rPr>
                <a:t>液化</a:t>
              </a:r>
              <a:endParaRPr sz="2400">
                <a:solidFill>
                  <a:srgbClr val="303030"/>
                </a:solidFill>
                <a:latin typeface="+mn-ea"/>
              </a:endParaRPr>
            </a:p>
          </p:txBody>
        </p:sp>
      </p:grpSp>
      <p:grpSp>
        <p:nvGrpSpPr>
          <p:cNvPr id="19" name="组合 18"/>
          <p:cNvGrpSpPr/>
          <p:nvPr/>
        </p:nvGrpSpPr>
        <p:grpSpPr>
          <a:xfrm>
            <a:off x="9097010" y="1193800"/>
            <a:ext cx="631825" cy="817245"/>
            <a:chOff x="15071" y="2838"/>
            <a:chExt cx="995" cy="1287"/>
          </a:xfrm>
        </p:grpSpPr>
        <p:sp>
          <p:nvSpPr>
            <p:cNvPr id="167" name="MMConnector"/>
            <p:cNvSpPr/>
            <p:nvPr/>
          </p:nvSpPr>
          <p:spPr>
            <a:xfrm>
              <a:off x="15071" y="371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rgbClr val="FFC000"/>
              </a:solidFill>
              <a:round/>
            </a:ln>
          </p:spPr>
        </p:sp>
        <p:sp>
          <p:nvSpPr>
            <p:cNvPr id="166" name="SubTopic"/>
            <p:cNvSpPr/>
            <p:nvPr/>
          </p:nvSpPr>
          <p:spPr>
            <a:xfrm>
              <a:off x="15318" y="2838"/>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mn-ea"/>
                </a:rPr>
                <a:t>方式</a:t>
              </a:r>
              <a:endParaRPr sz="2400">
                <a:solidFill>
                  <a:srgbClr val="303030"/>
                </a:solidFill>
                <a:latin typeface="+mn-ea"/>
              </a:endParaRPr>
            </a:p>
          </p:txBody>
        </p:sp>
      </p:grpSp>
      <p:grpSp>
        <p:nvGrpSpPr>
          <p:cNvPr id="21" name="组合 20"/>
          <p:cNvGrpSpPr/>
          <p:nvPr/>
        </p:nvGrpSpPr>
        <p:grpSpPr>
          <a:xfrm>
            <a:off x="9097010" y="1971675"/>
            <a:ext cx="631825" cy="687070"/>
            <a:chOff x="15071" y="4063"/>
            <a:chExt cx="995" cy="1082"/>
          </a:xfrm>
        </p:grpSpPr>
        <p:sp>
          <p:nvSpPr>
            <p:cNvPr id="171" name="MMConnector"/>
            <p:cNvSpPr/>
            <p:nvPr/>
          </p:nvSpPr>
          <p:spPr>
            <a:xfrm>
              <a:off x="15071" y="4329"/>
              <a:ext cx="494" cy="816"/>
            </a:xfrm>
            <a:custGeom>
              <a:avLst/>
              <a:gdLst/>
              <a:ahLst/>
              <a:cxnLst/>
              <a:pathLst>
                <a:path w="250800" h="218500" fill="none">
                  <a:moveTo>
                    <a:pt x="-125400" y="-109250"/>
                  </a:moveTo>
                  <a:cubicBezTo>
                    <a:pt x="162" y="-109250"/>
                    <a:pt x="-8738" y="109250"/>
                    <a:pt x="125400" y="109250"/>
                  </a:cubicBezTo>
                </a:path>
              </a:pathLst>
            </a:custGeom>
            <a:noFill/>
            <a:ln w="15200" cap="rnd">
              <a:solidFill>
                <a:srgbClr val="FFC000"/>
              </a:solidFill>
              <a:round/>
            </a:ln>
          </p:spPr>
        </p:sp>
        <p:sp>
          <p:nvSpPr>
            <p:cNvPr id="168" name="SubTopic"/>
            <p:cNvSpPr/>
            <p:nvPr/>
          </p:nvSpPr>
          <p:spPr>
            <a:xfrm>
              <a:off x="15318" y="4063"/>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mn-ea"/>
                </a:rPr>
                <a:t>吸热</a:t>
              </a:r>
              <a:endParaRPr sz="2400">
                <a:solidFill>
                  <a:srgbClr val="303030"/>
                </a:solidFill>
                <a:latin typeface="+mn-ea"/>
              </a:endParaRPr>
            </a:p>
          </p:txBody>
        </p:sp>
      </p:grpSp>
      <p:grpSp>
        <p:nvGrpSpPr>
          <p:cNvPr id="20" name="组合 19"/>
          <p:cNvGrpSpPr/>
          <p:nvPr/>
        </p:nvGrpSpPr>
        <p:grpSpPr>
          <a:xfrm>
            <a:off x="9886315" y="934720"/>
            <a:ext cx="632460" cy="817245"/>
            <a:chOff x="16314" y="2430"/>
            <a:chExt cx="996" cy="1287"/>
          </a:xfrm>
        </p:grpSpPr>
        <p:sp>
          <p:nvSpPr>
            <p:cNvPr id="173" name="MMConnector"/>
            <p:cNvSpPr/>
            <p:nvPr/>
          </p:nvSpPr>
          <p:spPr>
            <a:xfrm>
              <a:off x="16314" y="3309"/>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rgbClr val="FFC000"/>
              </a:solidFill>
              <a:round/>
            </a:ln>
          </p:spPr>
        </p:sp>
        <p:sp>
          <p:nvSpPr>
            <p:cNvPr id="172" name="SubTopic"/>
            <p:cNvSpPr/>
            <p:nvPr/>
          </p:nvSpPr>
          <p:spPr>
            <a:xfrm>
              <a:off x="16562" y="2430"/>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mn-ea"/>
                </a:rPr>
                <a:t>蒸发</a:t>
              </a:r>
              <a:endParaRPr sz="2400">
                <a:solidFill>
                  <a:srgbClr val="303030"/>
                </a:solidFill>
                <a:latin typeface="+mn-ea"/>
              </a:endParaRPr>
            </a:p>
          </p:txBody>
        </p:sp>
      </p:grpSp>
      <p:grpSp>
        <p:nvGrpSpPr>
          <p:cNvPr id="23" name="组合 22"/>
          <p:cNvGrpSpPr/>
          <p:nvPr/>
        </p:nvGrpSpPr>
        <p:grpSpPr>
          <a:xfrm>
            <a:off x="9886315" y="1453515"/>
            <a:ext cx="632460" cy="557530"/>
            <a:chOff x="16314" y="3247"/>
            <a:chExt cx="996" cy="878"/>
          </a:xfrm>
        </p:grpSpPr>
        <p:sp>
          <p:nvSpPr>
            <p:cNvPr id="179" name="MMConnector"/>
            <p:cNvSpPr/>
            <p:nvPr/>
          </p:nvSpPr>
          <p:spPr>
            <a:xfrm>
              <a:off x="16314" y="371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rgbClr val="FFC000"/>
              </a:solidFill>
              <a:round/>
            </a:ln>
          </p:spPr>
        </p:sp>
        <p:sp>
          <p:nvSpPr>
            <p:cNvPr id="176" name="SubTopic"/>
            <p:cNvSpPr/>
            <p:nvPr/>
          </p:nvSpPr>
          <p:spPr>
            <a:xfrm>
              <a:off x="16562" y="324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mn-ea"/>
                </a:rPr>
                <a:t>沸腾</a:t>
              </a:r>
              <a:endParaRPr sz="2400">
                <a:solidFill>
                  <a:srgbClr val="303030"/>
                </a:solidFill>
                <a:latin typeface="+mn-ea"/>
              </a:endParaRPr>
            </a:p>
          </p:txBody>
        </p:sp>
      </p:grpSp>
      <p:grpSp>
        <p:nvGrpSpPr>
          <p:cNvPr id="24" name="组合 23"/>
          <p:cNvGrpSpPr/>
          <p:nvPr/>
        </p:nvGrpSpPr>
        <p:grpSpPr>
          <a:xfrm>
            <a:off x="9097010" y="2576830"/>
            <a:ext cx="617855" cy="831850"/>
            <a:chOff x="15071" y="5265"/>
            <a:chExt cx="973" cy="1310"/>
          </a:xfrm>
        </p:grpSpPr>
        <p:sp>
          <p:nvSpPr>
            <p:cNvPr id="182" name="MMConnector"/>
            <p:cNvSpPr/>
            <p:nvPr/>
          </p:nvSpPr>
          <p:spPr>
            <a:xfrm>
              <a:off x="15071" y="616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rgbClr val="FFC000"/>
              </a:solidFill>
              <a:round/>
            </a:ln>
          </p:spPr>
        </p:sp>
        <p:sp>
          <p:nvSpPr>
            <p:cNvPr id="181" name="SubTopic"/>
            <p:cNvSpPr/>
            <p:nvPr/>
          </p:nvSpPr>
          <p:spPr>
            <a:xfrm>
              <a:off x="15295" y="5265"/>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mn-ea"/>
                </a:rPr>
                <a:t>方式</a:t>
              </a:r>
              <a:endParaRPr sz="2400">
                <a:solidFill>
                  <a:srgbClr val="303030"/>
                </a:solidFill>
                <a:latin typeface="+mn-ea"/>
              </a:endParaRPr>
            </a:p>
          </p:txBody>
        </p:sp>
      </p:grpSp>
      <p:grpSp>
        <p:nvGrpSpPr>
          <p:cNvPr id="26" name="组合 25"/>
          <p:cNvGrpSpPr/>
          <p:nvPr/>
        </p:nvGrpSpPr>
        <p:grpSpPr>
          <a:xfrm>
            <a:off x="9097010" y="3225800"/>
            <a:ext cx="617855" cy="615315"/>
            <a:chOff x="15071" y="6377"/>
            <a:chExt cx="973" cy="969"/>
          </a:xfrm>
        </p:grpSpPr>
        <p:sp>
          <p:nvSpPr>
            <p:cNvPr id="184" name="MMConnector"/>
            <p:cNvSpPr/>
            <p:nvPr/>
          </p:nvSpPr>
          <p:spPr>
            <a:xfrm>
              <a:off x="15071" y="6779"/>
              <a:ext cx="494" cy="567"/>
            </a:xfrm>
            <a:custGeom>
              <a:avLst/>
              <a:gdLst/>
              <a:ahLst/>
              <a:cxnLst/>
              <a:pathLst>
                <a:path w="250800" h="218500" fill="none">
                  <a:moveTo>
                    <a:pt x="-125400" y="-109250"/>
                  </a:moveTo>
                  <a:cubicBezTo>
                    <a:pt x="162" y="-109250"/>
                    <a:pt x="-8738" y="109250"/>
                    <a:pt x="125400" y="109250"/>
                  </a:cubicBezTo>
                </a:path>
              </a:pathLst>
            </a:custGeom>
            <a:noFill/>
            <a:ln w="15200" cap="rnd">
              <a:solidFill>
                <a:srgbClr val="FFC000"/>
              </a:solidFill>
              <a:round/>
            </a:ln>
          </p:spPr>
        </p:sp>
        <p:sp>
          <p:nvSpPr>
            <p:cNvPr id="183" name="SubTopic"/>
            <p:cNvSpPr/>
            <p:nvPr/>
          </p:nvSpPr>
          <p:spPr>
            <a:xfrm>
              <a:off x="15295" y="6377"/>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mn-ea"/>
                </a:rPr>
                <a:t>放热</a:t>
              </a:r>
              <a:endParaRPr sz="2400">
                <a:solidFill>
                  <a:srgbClr val="303030"/>
                </a:solidFill>
                <a:latin typeface="+mn-ea"/>
              </a:endParaRPr>
            </a:p>
          </p:txBody>
        </p:sp>
      </p:grpSp>
      <p:grpSp>
        <p:nvGrpSpPr>
          <p:cNvPr id="25" name="组合 24"/>
          <p:cNvGrpSpPr/>
          <p:nvPr/>
        </p:nvGrpSpPr>
        <p:grpSpPr>
          <a:xfrm>
            <a:off x="9886315" y="2332355"/>
            <a:ext cx="1229360" cy="816610"/>
            <a:chOff x="16314" y="4880"/>
            <a:chExt cx="1936" cy="1286"/>
          </a:xfrm>
        </p:grpSpPr>
        <p:sp>
          <p:nvSpPr>
            <p:cNvPr id="186" name="MMConnector"/>
            <p:cNvSpPr/>
            <p:nvPr/>
          </p:nvSpPr>
          <p:spPr>
            <a:xfrm>
              <a:off x="16314" y="5758"/>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rgbClr val="FFC000"/>
              </a:solidFill>
              <a:round/>
            </a:ln>
          </p:spPr>
        </p:sp>
        <p:sp>
          <p:nvSpPr>
            <p:cNvPr id="185" name="SubTopic"/>
            <p:cNvSpPr/>
            <p:nvPr/>
          </p:nvSpPr>
          <p:spPr>
            <a:xfrm>
              <a:off x="16562" y="4880"/>
              <a:ext cx="1688" cy="67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mn-ea"/>
                </a:rPr>
                <a:t>降低温度</a:t>
              </a:r>
              <a:endParaRPr sz="2400">
                <a:solidFill>
                  <a:srgbClr val="303030"/>
                </a:solidFill>
                <a:latin typeface="+mn-ea"/>
              </a:endParaRPr>
            </a:p>
          </p:txBody>
        </p:sp>
      </p:grpSp>
      <p:grpSp>
        <p:nvGrpSpPr>
          <p:cNvPr id="31" name="组合 30"/>
          <p:cNvGrpSpPr/>
          <p:nvPr/>
        </p:nvGrpSpPr>
        <p:grpSpPr>
          <a:xfrm>
            <a:off x="9886315" y="2840990"/>
            <a:ext cx="1311910" cy="558165"/>
            <a:chOff x="16314" y="5696"/>
            <a:chExt cx="2066" cy="879"/>
          </a:xfrm>
        </p:grpSpPr>
        <p:sp>
          <p:nvSpPr>
            <p:cNvPr id="189" name="MMConnector"/>
            <p:cNvSpPr/>
            <p:nvPr/>
          </p:nvSpPr>
          <p:spPr>
            <a:xfrm>
              <a:off x="16314" y="6167"/>
              <a:ext cx="494" cy="408"/>
            </a:xfrm>
            <a:custGeom>
              <a:avLst/>
              <a:gdLst/>
              <a:ahLst/>
              <a:cxnLst/>
              <a:pathLst>
                <a:path w="250800" h="109250" fill="none">
                  <a:moveTo>
                    <a:pt x="-125400" y="-54625"/>
                  </a:moveTo>
                  <a:cubicBezTo>
                    <a:pt x="-12272" y="-54625"/>
                    <a:pt x="20275" y="54625"/>
                    <a:pt x="125400" y="54625"/>
                  </a:cubicBezTo>
                </a:path>
              </a:pathLst>
            </a:custGeom>
            <a:noFill/>
            <a:ln w="15200" cap="rnd">
              <a:solidFill>
                <a:srgbClr val="FFC000"/>
              </a:solidFill>
              <a:round/>
            </a:ln>
          </p:spPr>
        </p:sp>
        <p:sp>
          <p:nvSpPr>
            <p:cNvPr id="187" name="SubTopic"/>
            <p:cNvSpPr/>
            <p:nvPr/>
          </p:nvSpPr>
          <p:spPr>
            <a:xfrm>
              <a:off x="16562" y="5696"/>
              <a:ext cx="1819" cy="67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FFC000"/>
              </a:solidFill>
              <a:round/>
            </a:ln>
          </p:spPr>
          <p:txBody>
            <a:bodyPr wrap="none" lIns="0" tIns="0" rIns="0" bIns="22500" rtlCol="0" anchor="ctr"/>
            <a:p>
              <a:pPr algn="ctr"/>
              <a:r>
                <a:rPr sz="2400">
                  <a:solidFill>
                    <a:srgbClr val="303030"/>
                  </a:solidFill>
                  <a:latin typeface="+mn-ea"/>
                </a:rPr>
                <a:t>压缩体积</a:t>
              </a:r>
              <a:endParaRPr sz="2400">
                <a:solidFill>
                  <a:srgbClr val="303030"/>
                </a:solidFill>
                <a:latin typeface="+mn-ea"/>
              </a:endParaRPr>
            </a:p>
          </p:txBody>
        </p:sp>
      </p:grpSp>
      <p:grpSp>
        <p:nvGrpSpPr>
          <p:cNvPr id="32" name="组合 31"/>
          <p:cNvGrpSpPr/>
          <p:nvPr/>
        </p:nvGrpSpPr>
        <p:grpSpPr>
          <a:xfrm>
            <a:off x="9500235" y="4798060"/>
            <a:ext cx="1537449" cy="1198880"/>
            <a:chOff x="5175" y="8565"/>
            <a:chExt cx="2087" cy="1888"/>
          </a:xfrm>
        </p:grpSpPr>
        <p:sp>
          <p:nvSpPr>
            <p:cNvPr id="33" name="矩形标注 32"/>
            <p:cNvSpPr/>
            <p:nvPr/>
          </p:nvSpPr>
          <p:spPr>
            <a:xfrm>
              <a:off x="5175" y="8565"/>
              <a:ext cx="2087" cy="1813"/>
            </a:xfrm>
            <a:prstGeom prst="wedgeRectCallout">
              <a:avLst>
                <a:gd name="adj1" fmla="val -45297"/>
                <a:gd name="adj2" fmla="val -64340"/>
              </a:avLst>
            </a:prstGeom>
            <a:noFill/>
            <a:ln>
              <a:solidFill>
                <a:srgbClr val="FFC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4" name="文本框 33"/>
            <p:cNvSpPr txBox="1"/>
            <p:nvPr/>
          </p:nvSpPr>
          <p:spPr>
            <a:xfrm>
              <a:off x="5185" y="8565"/>
              <a:ext cx="2077" cy="1888"/>
            </a:xfrm>
            <a:prstGeom prst="rect">
              <a:avLst/>
            </a:prstGeom>
            <a:noFill/>
            <a:ln>
              <a:noFill/>
            </a:ln>
          </p:spPr>
          <p:txBody>
            <a:bodyPr wrap="square" rtlCol="0">
              <a:spAutoFit/>
            </a:bodyPr>
            <a:p>
              <a:pPr algn="ctr">
                <a:lnSpc>
                  <a:spcPct val="150000"/>
                </a:lnSpc>
              </a:pPr>
              <a:r>
                <a:rPr lang="zh-CN" altLang="en-US" sz="2400"/>
                <a:t>晶体与非晶体特点</a:t>
              </a:r>
              <a:endParaRPr lang="zh-CN" altLang="en-US" sz="2400"/>
            </a:p>
          </p:txBody>
        </p:sp>
      </p:grpSp>
      <p:grpSp>
        <p:nvGrpSpPr>
          <p:cNvPr id="4" name="组合 3"/>
          <p:cNvGrpSpPr/>
          <p:nvPr/>
        </p:nvGrpSpPr>
        <p:grpSpPr>
          <a:xfrm>
            <a:off x="2303780" y="2958465"/>
            <a:ext cx="946150" cy="1286510"/>
            <a:chOff x="4034" y="2001"/>
            <a:chExt cx="1490" cy="2026"/>
          </a:xfrm>
        </p:grpSpPr>
        <p:sp>
          <p:nvSpPr>
            <p:cNvPr id="29" name="MMConnector"/>
            <p:cNvSpPr/>
            <p:nvPr/>
          </p:nvSpPr>
          <p:spPr>
            <a:xfrm>
              <a:off x="5030" y="3140"/>
              <a:ext cx="494" cy="887"/>
            </a:xfrm>
            <a:custGeom>
              <a:avLst/>
              <a:gdLst/>
              <a:ahLst/>
              <a:cxnLst/>
              <a:pathLst>
                <a:path w="250800" h="237500" fill="none">
                  <a:moveTo>
                    <a:pt x="125400" y="118750"/>
                  </a:moveTo>
                  <a:cubicBezTo>
                    <a:pt x="-2259" y="118750"/>
                    <a:pt x="13632" y="-118750"/>
                    <a:pt x="-125400" y="-118750"/>
                  </a:cubicBezTo>
                </a:path>
              </a:pathLst>
            </a:custGeom>
            <a:noFill/>
            <a:ln w="15200" cap="rnd">
              <a:solidFill>
                <a:srgbClr val="FFC000"/>
              </a:solidFill>
              <a:round/>
            </a:ln>
          </p:spPr>
        </p:sp>
        <p:sp>
          <p:nvSpPr>
            <p:cNvPr id="44" name="SubTopic"/>
            <p:cNvSpPr/>
            <p:nvPr/>
          </p:nvSpPr>
          <p:spPr>
            <a:xfrm>
              <a:off x="4034" y="2001"/>
              <a:ext cx="749" cy="674"/>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mn-ea"/>
                </a:rPr>
                <a:t>定义</a:t>
              </a:r>
              <a:endParaRPr sz="2400">
                <a:solidFill>
                  <a:srgbClr val="303030"/>
                </a:solidFill>
                <a:latin typeface="+mn-ea"/>
              </a:endParaRPr>
            </a:p>
          </p:txBody>
        </p:sp>
      </p:grpSp>
      <p:grpSp>
        <p:nvGrpSpPr>
          <p:cNvPr id="45" name="组合 44"/>
          <p:cNvGrpSpPr/>
          <p:nvPr/>
        </p:nvGrpSpPr>
        <p:grpSpPr>
          <a:xfrm>
            <a:off x="1604645" y="3489960"/>
            <a:ext cx="1645285" cy="495300"/>
            <a:chOff x="2933" y="2838"/>
            <a:chExt cx="2591" cy="780"/>
          </a:xfrm>
        </p:grpSpPr>
        <p:sp>
          <p:nvSpPr>
            <p:cNvPr id="47" name="MMConnector"/>
            <p:cNvSpPr/>
            <p:nvPr/>
          </p:nvSpPr>
          <p:spPr>
            <a:xfrm>
              <a:off x="5030" y="3548"/>
              <a:ext cx="494" cy="71"/>
            </a:xfrm>
            <a:custGeom>
              <a:avLst/>
              <a:gdLst/>
              <a:ahLst/>
              <a:cxnLst/>
              <a:pathLst>
                <a:path w="250800" h="19000" fill="none">
                  <a:moveTo>
                    <a:pt x="125400" y="9500"/>
                  </a:moveTo>
                  <a:cubicBezTo>
                    <a:pt x="25080" y="9500"/>
                    <a:pt x="-50160" y="-9500"/>
                    <a:pt x="-125400" y="-9500"/>
                  </a:cubicBezTo>
                </a:path>
              </a:pathLst>
            </a:custGeom>
            <a:noFill/>
            <a:ln w="15200" cap="rnd">
              <a:solidFill>
                <a:srgbClr val="FFC000"/>
              </a:solidFill>
              <a:round/>
            </a:ln>
          </p:spPr>
        </p:sp>
        <p:sp>
          <p:nvSpPr>
            <p:cNvPr id="49" name="SubTopic"/>
            <p:cNvSpPr/>
            <p:nvPr/>
          </p:nvSpPr>
          <p:spPr>
            <a:xfrm>
              <a:off x="2933" y="2838"/>
              <a:ext cx="1850" cy="674"/>
            </a:xfrm>
            <a:custGeom>
              <a:avLst/>
              <a:gdLst>
                <a:gd name="rtl" fmla="*/ 54150 w 623200"/>
                <a:gd name="rtt" fmla="*/ 26030 h 180500"/>
                <a:gd name="rtr" fmla="*/ 570950 w 623200"/>
                <a:gd name="rtb" fmla="*/ 162830 h 180500"/>
              </a:gdLst>
              <a:ahLst/>
              <a:cxnLst/>
              <a:rect l="rtl" t="rtt" r="rtr" b="rtb"/>
              <a:pathLst>
                <a:path w="623200" h="180500" stroke="0">
                  <a:moveTo>
                    <a:pt x="0" y="0"/>
                  </a:moveTo>
                  <a:lnTo>
                    <a:pt x="623200" y="0"/>
                  </a:lnTo>
                  <a:lnTo>
                    <a:pt x="623200" y="180500"/>
                  </a:lnTo>
                  <a:lnTo>
                    <a:pt x="0" y="180500"/>
                  </a:lnTo>
                  <a:lnTo>
                    <a:pt x="0" y="0"/>
                  </a:lnTo>
                  <a:close/>
                </a:path>
                <a:path w="623200" h="180500" fill="none">
                  <a:moveTo>
                    <a:pt x="0" y="180500"/>
                  </a:moveTo>
                  <a:lnTo>
                    <a:pt x="623200" y="180500"/>
                  </a:lnTo>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mn-ea"/>
                </a:rPr>
                <a:t>摄氏温度</a:t>
              </a:r>
              <a:endParaRPr sz="2400">
                <a:solidFill>
                  <a:srgbClr val="303030"/>
                </a:solidFill>
                <a:latin typeface="+mn-ea"/>
              </a:endParaRPr>
            </a:p>
          </p:txBody>
        </p:sp>
      </p:grpSp>
      <p:grpSp>
        <p:nvGrpSpPr>
          <p:cNvPr id="50" name="组合 49"/>
          <p:cNvGrpSpPr/>
          <p:nvPr/>
        </p:nvGrpSpPr>
        <p:grpSpPr>
          <a:xfrm>
            <a:off x="2152015" y="4267835"/>
            <a:ext cx="1097915" cy="795020"/>
            <a:chOff x="3795" y="4063"/>
            <a:chExt cx="1729" cy="1252"/>
          </a:xfrm>
        </p:grpSpPr>
        <p:sp>
          <p:nvSpPr>
            <p:cNvPr id="51" name="MMConnector"/>
            <p:cNvSpPr/>
            <p:nvPr/>
          </p:nvSpPr>
          <p:spPr>
            <a:xfrm>
              <a:off x="5030" y="4161"/>
              <a:ext cx="494" cy="1154"/>
            </a:xfrm>
            <a:custGeom>
              <a:avLst/>
              <a:gdLst/>
              <a:ahLst/>
              <a:cxnLst/>
              <a:pathLst>
                <a:path w="250800" h="308750" fill="none">
                  <a:moveTo>
                    <a:pt x="125400" y="-154375"/>
                  </a:moveTo>
                  <a:cubicBezTo>
                    <a:pt x="-9893" y="-154375"/>
                    <a:pt x="31445" y="154375"/>
                    <a:pt x="-125400" y="154375"/>
                  </a:cubicBezTo>
                </a:path>
              </a:pathLst>
            </a:custGeom>
            <a:noFill/>
            <a:ln w="15200" cap="rnd">
              <a:solidFill>
                <a:srgbClr val="FFC000"/>
              </a:solidFill>
              <a:round/>
            </a:ln>
          </p:spPr>
        </p:sp>
        <p:sp>
          <p:nvSpPr>
            <p:cNvPr id="52" name="SubTopic"/>
            <p:cNvSpPr/>
            <p:nvPr/>
          </p:nvSpPr>
          <p:spPr>
            <a:xfrm>
              <a:off x="3795" y="4063"/>
              <a:ext cx="989" cy="674"/>
            </a:xfrm>
            <a:custGeom>
              <a:avLst/>
              <a:gdLst>
                <a:gd name="rtl" fmla="*/ 54150 w 501600"/>
                <a:gd name="rtt" fmla="*/ 26030 h 180500"/>
                <a:gd name="rtr" fmla="*/ 449350 w 501600"/>
                <a:gd name="rtb" fmla="*/ 162830 h 180500"/>
              </a:gdLst>
              <a:ahLst/>
              <a:cxnLst/>
              <a:rect l="rtl" t="rtt" r="rtr" b="rtb"/>
              <a:pathLst>
                <a:path w="501600" h="180500" stroke="0">
                  <a:moveTo>
                    <a:pt x="0" y="0"/>
                  </a:moveTo>
                  <a:lnTo>
                    <a:pt x="501600" y="0"/>
                  </a:lnTo>
                  <a:lnTo>
                    <a:pt x="501600" y="180500"/>
                  </a:lnTo>
                  <a:lnTo>
                    <a:pt x="0" y="180500"/>
                  </a:lnTo>
                  <a:lnTo>
                    <a:pt x="0" y="0"/>
                  </a:lnTo>
                  <a:close/>
                </a:path>
                <a:path w="501600" h="180500" fill="none">
                  <a:moveTo>
                    <a:pt x="0" y="180500"/>
                  </a:moveTo>
                  <a:lnTo>
                    <a:pt x="501600" y="180500"/>
                  </a:lnTo>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mn-ea"/>
                </a:rPr>
                <a:t>温度计</a:t>
              </a:r>
              <a:endParaRPr sz="2400">
                <a:solidFill>
                  <a:srgbClr val="303030"/>
                </a:solidFill>
                <a:latin typeface="+mn-ea"/>
              </a:endParaRPr>
            </a:p>
          </p:txBody>
        </p:sp>
      </p:grpSp>
      <p:grpSp>
        <p:nvGrpSpPr>
          <p:cNvPr id="53" name="组合 52"/>
          <p:cNvGrpSpPr/>
          <p:nvPr/>
        </p:nvGrpSpPr>
        <p:grpSpPr>
          <a:xfrm>
            <a:off x="1011555" y="3950335"/>
            <a:ext cx="1296670" cy="976630"/>
            <a:chOff x="1999" y="3676"/>
            <a:chExt cx="2042" cy="1538"/>
          </a:xfrm>
        </p:grpSpPr>
        <p:sp>
          <p:nvSpPr>
            <p:cNvPr id="54" name="MMConnector"/>
            <p:cNvSpPr/>
            <p:nvPr/>
          </p:nvSpPr>
          <p:spPr>
            <a:xfrm>
              <a:off x="3547" y="4534"/>
              <a:ext cx="494" cy="680"/>
            </a:xfrm>
            <a:custGeom>
              <a:avLst/>
              <a:gdLst/>
              <a:ahLst/>
              <a:cxnLst/>
              <a:pathLst>
                <a:path w="250800" h="109250" fill="none">
                  <a:moveTo>
                    <a:pt x="125400" y="54625"/>
                  </a:moveTo>
                  <a:cubicBezTo>
                    <a:pt x="12272" y="54625"/>
                    <a:pt x="-20275" y="-54625"/>
                    <a:pt x="-125400" y="-54625"/>
                  </a:cubicBezTo>
                </a:path>
              </a:pathLst>
            </a:custGeom>
            <a:noFill/>
            <a:ln w="15200" cap="rnd">
              <a:solidFill>
                <a:srgbClr val="FFC000"/>
              </a:solidFill>
              <a:round/>
            </a:ln>
          </p:spPr>
        </p:sp>
        <p:sp>
          <p:nvSpPr>
            <p:cNvPr id="55" name="SubTopic"/>
            <p:cNvSpPr/>
            <p:nvPr/>
          </p:nvSpPr>
          <p:spPr>
            <a:xfrm>
              <a:off x="1999" y="3676"/>
              <a:ext cx="1301" cy="506"/>
            </a:xfrm>
            <a:custGeom>
              <a:avLst/>
              <a:gdLst>
                <a:gd name="rtl" fmla="*/ 54150 w 380000"/>
                <a:gd name="rtt" fmla="*/ 26030 h 180500"/>
                <a:gd name="rtr" fmla="*/ 327750 w 380000"/>
                <a:gd name="rtb" fmla="*/ 162830 h 180500"/>
              </a:gdLst>
              <a:ahLst/>
              <a:cxnLst/>
              <a:rect l="rtl" t="rtt" r="rtr" b="rtb"/>
              <a:pathLst>
                <a:path w="380000" h="180500" stroke="0">
                  <a:moveTo>
                    <a:pt x="0" y="0"/>
                  </a:moveTo>
                  <a:lnTo>
                    <a:pt x="380000" y="0"/>
                  </a:lnTo>
                  <a:lnTo>
                    <a:pt x="380000" y="180500"/>
                  </a:lnTo>
                  <a:lnTo>
                    <a:pt x="0" y="180500"/>
                  </a:lnTo>
                  <a:lnTo>
                    <a:pt x="0" y="0"/>
                  </a:lnTo>
                  <a:close/>
                </a:path>
                <a:path w="380000" h="180500" fill="none">
                  <a:moveTo>
                    <a:pt x="0" y="180500"/>
                  </a:moveTo>
                  <a:lnTo>
                    <a:pt x="380000" y="180500"/>
                  </a:lnTo>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mn-ea"/>
                </a:rPr>
                <a:t>原理</a:t>
              </a:r>
              <a:endParaRPr sz="2400">
                <a:solidFill>
                  <a:srgbClr val="303030"/>
                </a:solidFill>
                <a:latin typeface="+mn-ea"/>
              </a:endParaRPr>
            </a:p>
          </p:txBody>
        </p:sp>
      </p:grpSp>
      <p:grpSp>
        <p:nvGrpSpPr>
          <p:cNvPr id="59" name="组合 58"/>
          <p:cNvGrpSpPr/>
          <p:nvPr/>
        </p:nvGrpSpPr>
        <p:grpSpPr>
          <a:xfrm>
            <a:off x="798195" y="4339590"/>
            <a:ext cx="1524635" cy="1450975"/>
            <a:chOff x="1527" y="3791"/>
            <a:chExt cx="2401" cy="2285"/>
          </a:xfrm>
        </p:grpSpPr>
        <p:sp>
          <p:nvSpPr>
            <p:cNvPr id="60" name="MMConnector"/>
            <p:cNvSpPr/>
            <p:nvPr/>
          </p:nvSpPr>
          <p:spPr>
            <a:xfrm>
              <a:off x="3434" y="4942"/>
              <a:ext cx="494" cy="1134"/>
            </a:xfrm>
            <a:custGeom>
              <a:avLst/>
              <a:gdLst/>
              <a:ahLst/>
              <a:cxnLst/>
              <a:pathLst>
                <a:path w="250800" h="109250" fill="none">
                  <a:moveTo>
                    <a:pt x="125400" y="-54625"/>
                  </a:moveTo>
                  <a:cubicBezTo>
                    <a:pt x="12272" y="-54625"/>
                    <a:pt x="-20275" y="54625"/>
                    <a:pt x="-125400" y="54625"/>
                  </a:cubicBezTo>
                </a:path>
              </a:pathLst>
            </a:custGeom>
            <a:noFill/>
            <a:ln w="15200" cap="rnd">
              <a:solidFill>
                <a:srgbClr val="FFC000"/>
              </a:solidFill>
              <a:round/>
            </a:ln>
          </p:spPr>
        </p:sp>
        <p:sp>
          <p:nvSpPr>
            <p:cNvPr id="61" name="SubTopic"/>
            <p:cNvSpPr/>
            <p:nvPr/>
          </p:nvSpPr>
          <p:spPr>
            <a:xfrm>
              <a:off x="1527" y="3791"/>
              <a:ext cx="1661" cy="1693"/>
            </a:xfrm>
            <a:custGeom>
              <a:avLst/>
              <a:gdLst>
                <a:gd name="rtl" fmla="*/ 54150 w 866400"/>
                <a:gd name="rtt" fmla="*/ 26030 h 180500"/>
                <a:gd name="rtr" fmla="*/ 814150 w 866400"/>
                <a:gd name="rtb" fmla="*/ 162830 h 180500"/>
              </a:gdLst>
              <a:ahLst/>
              <a:cxnLst/>
              <a:rect l="rtl" t="rtt" r="rtr" b="rtb"/>
              <a:pathLst>
                <a:path w="866400" h="180500" stroke="0">
                  <a:moveTo>
                    <a:pt x="0" y="0"/>
                  </a:moveTo>
                  <a:lnTo>
                    <a:pt x="866400" y="0"/>
                  </a:lnTo>
                  <a:lnTo>
                    <a:pt x="866400" y="180500"/>
                  </a:lnTo>
                  <a:lnTo>
                    <a:pt x="0" y="180500"/>
                  </a:lnTo>
                  <a:lnTo>
                    <a:pt x="0" y="0"/>
                  </a:lnTo>
                  <a:close/>
                </a:path>
                <a:path w="866400" h="180500" fill="none">
                  <a:moveTo>
                    <a:pt x="0" y="180500"/>
                  </a:moveTo>
                  <a:lnTo>
                    <a:pt x="866400" y="180500"/>
                  </a:lnTo>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mn-ea"/>
                </a:rPr>
                <a:t>温度计</a:t>
              </a:r>
              <a:endParaRPr sz="2400">
                <a:solidFill>
                  <a:srgbClr val="303030"/>
                </a:solidFill>
                <a:latin typeface="+mn-ea"/>
              </a:endParaRPr>
            </a:p>
            <a:p>
              <a:pPr algn="ctr">
                <a:lnSpc>
                  <a:spcPct val="100000"/>
                </a:lnSpc>
              </a:pPr>
              <a:r>
                <a:rPr sz="2400">
                  <a:solidFill>
                    <a:srgbClr val="303030"/>
                  </a:solidFill>
                  <a:latin typeface="+mn-ea"/>
                </a:rPr>
                <a:t>的使用</a:t>
              </a:r>
              <a:endParaRPr sz="2400">
                <a:solidFill>
                  <a:srgbClr val="303030"/>
                </a:solidFill>
                <a:latin typeface="+mn-ea"/>
              </a:endParaRPr>
            </a:p>
            <a:p>
              <a:pPr algn="ctr">
                <a:lnSpc>
                  <a:spcPct val="100000"/>
                </a:lnSpc>
              </a:pPr>
              <a:r>
                <a:rPr lang="zh-CN" sz="2400">
                  <a:solidFill>
                    <a:srgbClr val="303030"/>
                  </a:solidFill>
                  <a:latin typeface="+mn-ea"/>
                </a:rPr>
                <a:t>及读数</a:t>
              </a:r>
              <a:endParaRPr lang="zh-CN" sz="2400">
                <a:solidFill>
                  <a:srgbClr val="303030"/>
                </a:solidFill>
                <a:latin typeface="+mn-ea"/>
              </a:endParaRPr>
            </a:p>
          </p:txBody>
        </p:sp>
      </p:grpSp>
      <p:grpSp>
        <p:nvGrpSpPr>
          <p:cNvPr id="75" name="组合 74"/>
          <p:cNvGrpSpPr/>
          <p:nvPr/>
        </p:nvGrpSpPr>
        <p:grpSpPr>
          <a:xfrm>
            <a:off x="5172710" y="3282950"/>
            <a:ext cx="2898140" cy="1283335"/>
            <a:chOff x="7535" y="4998"/>
            <a:chExt cx="4564" cy="2021"/>
          </a:xfrm>
        </p:grpSpPr>
        <p:sp>
          <p:nvSpPr>
            <p:cNvPr id="46" name="MainTopic"/>
            <p:cNvSpPr/>
            <p:nvPr/>
          </p:nvSpPr>
          <p:spPr>
            <a:xfrm>
              <a:off x="8255" y="4998"/>
              <a:ext cx="3844" cy="2021"/>
            </a:xfrm>
            <a:custGeom>
              <a:avLst/>
              <a:gdLst>
                <a:gd name="rtl" fmla="*/ 135280 w 737200"/>
                <a:gd name="rtt" fmla="*/ 71440 h 463600"/>
                <a:gd name="rtr" fmla="*/ 598880 w 737200"/>
                <a:gd name="rtb" fmla="*/ 405840 h 463600"/>
              </a:gdLst>
              <a:ahLst/>
              <a:cxnLst/>
              <a:rect l="rtl" t="rtt" r="rtr" b="rtb"/>
              <a:pathLst>
                <a:path w="737200" h="463600">
                  <a:moveTo>
                    <a:pt x="30400" y="0"/>
                  </a:moveTo>
                  <a:lnTo>
                    <a:pt x="706800" y="0"/>
                  </a:lnTo>
                  <a:cubicBezTo>
                    <a:pt x="723581" y="0"/>
                    <a:pt x="737200" y="13619"/>
                    <a:pt x="737200" y="30400"/>
                  </a:cubicBezTo>
                  <a:lnTo>
                    <a:pt x="737200" y="433200"/>
                  </a:lnTo>
                  <a:cubicBezTo>
                    <a:pt x="737200" y="449981"/>
                    <a:pt x="723581" y="463600"/>
                    <a:pt x="706800" y="463600"/>
                  </a:cubicBezTo>
                  <a:lnTo>
                    <a:pt x="30400" y="463600"/>
                  </a:lnTo>
                  <a:cubicBezTo>
                    <a:pt x="13619" y="463600"/>
                    <a:pt x="0" y="449981"/>
                    <a:pt x="0" y="433200"/>
                  </a:cubicBezTo>
                  <a:lnTo>
                    <a:pt x="0" y="30400"/>
                  </a:lnTo>
                  <a:cubicBezTo>
                    <a:pt x="0" y="13619"/>
                    <a:pt x="13619" y="0"/>
                    <a:pt x="30400" y="0"/>
                  </a:cubicBezTo>
                  <a:close/>
                </a:path>
              </a:pathLst>
            </a:custGeom>
            <a:noFill/>
            <a:ln w="15200" cap="flat">
              <a:solidFill>
                <a:srgbClr val="FFC000"/>
              </a:solidFill>
              <a:round/>
            </a:ln>
          </p:spPr>
          <p:txBody>
            <a:bodyPr wrap="square" lIns="0" tIns="0" rIns="0" bIns="22500" rtlCol="0" anchor="ctr"/>
            <a:p>
              <a:pPr algn="ctr"/>
              <a:r>
                <a:rPr lang="zh-CN" sz="2400">
                  <a:solidFill>
                    <a:srgbClr val="303030"/>
                  </a:solidFill>
                  <a:latin typeface="宋体" panose="02010600030101010101" pitchFamily="2" charset="-122"/>
                  <a:hlinkClick r:id="rId1" action="ppaction://hlinksldjump"/>
                </a:rPr>
                <a:t>六种物态变化辨识及其吸放热</a:t>
              </a:r>
              <a:endParaRPr lang="zh-CN" sz="2400">
                <a:solidFill>
                  <a:srgbClr val="303030"/>
                </a:solidFill>
                <a:latin typeface="宋体" panose="02010600030101010101" pitchFamily="2" charset="-122"/>
              </a:endParaRPr>
            </a:p>
          </p:txBody>
        </p:sp>
        <p:sp>
          <p:nvSpPr>
            <p:cNvPr id="65" name="MMConnector"/>
            <p:cNvSpPr/>
            <p:nvPr/>
          </p:nvSpPr>
          <p:spPr>
            <a:xfrm flipV="1">
              <a:off x="7535" y="5983"/>
              <a:ext cx="850" cy="28"/>
            </a:xfrm>
            <a:custGeom>
              <a:avLst/>
              <a:gdLst/>
              <a:ahLst/>
              <a:cxnLst/>
              <a:pathLst>
                <a:path w="798000" h="7600">
                  <a:moveTo>
                    <a:pt x="-124686" y="-20336"/>
                  </a:moveTo>
                  <a:cubicBezTo>
                    <a:pt x="-131297" y="-15390"/>
                    <a:pt x="-135128" y="-8012"/>
                    <a:pt x="-135128" y="0"/>
                  </a:cubicBezTo>
                  <a:cubicBezTo>
                    <a:pt x="-135128" y="14630"/>
                    <a:pt x="-122352" y="27147"/>
                    <a:pt x="-103208" y="26600"/>
                  </a:cubicBezTo>
                  <a:lnTo>
                    <a:pt x="694792" y="3800"/>
                  </a:lnTo>
                  <a:cubicBezTo>
                    <a:pt x="694792" y="3800"/>
                    <a:pt x="694792" y="3800"/>
                    <a:pt x="694792" y="3800"/>
                  </a:cubicBezTo>
                  <a:cubicBezTo>
                    <a:pt x="697527" y="3722"/>
                    <a:pt x="699352" y="2090"/>
                    <a:pt x="699352" y="0"/>
                  </a:cubicBezTo>
                  <a:cubicBezTo>
                    <a:pt x="699352" y="-2090"/>
                    <a:pt x="697527" y="-3722"/>
                    <a:pt x="694792" y="-3800"/>
                  </a:cubicBezTo>
                  <a:lnTo>
                    <a:pt x="-80417" y="-25949"/>
                  </a:lnTo>
                  <a:cubicBezTo>
                    <a:pt x="-92998" y="-26308"/>
                    <a:pt x="-112419" y="-29515"/>
                    <a:pt x="-124686" y="-20336"/>
                  </a:cubicBezTo>
                  <a:close/>
                </a:path>
              </a:pathLst>
            </a:custGeom>
            <a:solidFill>
              <a:srgbClr val="FFC000"/>
            </a:solidFill>
            <a:ln w="7600" cap="rnd">
              <a:solidFill>
                <a:srgbClr val="FFC000"/>
              </a:solidFill>
              <a:round/>
            </a:ln>
          </p:spPr>
        </p:sp>
      </p:grpSp>
      <p:grpSp>
        <p:nvGrpSpPr>
          <p:cNvPr id="66" name="组合 65"/>
          <p:cNvGrpSpPr/>
          <p:nvPr/>
        </p:nvGrpSpPr>
        <p:grpSpPr>
          <a:xfrm flipH="1">
            <a:off x="7131685" y="4749165"/>
            <a:ext cx="1063625" cy="1094740"/>
            <a:chOff x="2266" y="2260"/>
            <a:chExt cx="2102" cy="1649"/>
          </a:xfrm>
        </p:grpSpPr>
        <p:sp>
          <p:nvSpPr>
            <p:cNvPr id="67" name="SubTopic"/>
            <p:cNvSpPr/>
            <p:nvPr/>
          </p:nvSpPr>
          <p:spPr>
            <a:xfrm>
              <a:off x="2266" y="2260"/>
              <a:ext cx="1481"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rgbClr val="FFC000"/>
              </a:solidFill>
              <a:round/>
            </a:ln>
          </p:spPr>
          <p:txBody>
            <a:bodyPr wrap="none" lIns="0" tIns="0" rIns="0" bIns="22500" rtlCol="0" anchor="ctr"/>
            <a:p>
              <a:pPr algn="ctr">
                <a:lnSpc>
                  <a:spcPct val="100000"/>
                </a:lnSpc>
              </a:pPr>
              <a:r>
                <a:rPr lang="zh-CN" sz="2400">
                  <a:solidFill>
                    <a:srgbClr val="303030"/>
                  </a:solidFill>
                  <a:latin typeface="宋体" panose="02010600030101010101" pitchFamily="2" charset="-122"/>
                </a:rPr>
                <a:t>定义</a:t>
              </a:r>
              <a:endParaRPr lang="zh-CN" sz="2400">
                <a:solidFill>
                  <a:srgbClr val="303030"/>
                </a:solidFill>
                <a:latin typeface="宋体" panose="02010600030101010101" pitchFamily="2" charset="-122"/>
              </a:endParaRPr>
            </a:p>
          </p:txBody>
        </p:sp>
        <p:sp>
          <p:nvSpPr>
            <p:cNvPr id="68" name="MMConnector"/>
            <p:cNvSpPr/>
            <p:nvPr/>
          </p:nvSpPr>
          <p:spPr>
            <a:xfrm>
              <a:off x="3953" y="3382"/>
              <a:ext cx="415" cy="527"/>
            </a:xfrm>
            <a:custGeom>
              <a:avLst/>
              <a:gdLst/>
              <a:ahLst/>
              <a:cxnLst/>
              <a:pathLst>
                <a:path w="217800" h="177375" fill="none">
                  <a:moveTo>
                    <a:pt x="108900" y="88688"/>
                  </a:moveTo>
                  <a:cubicBezTo>
                    <a:pt x="1238" y="88688"/>
                    <a:pt x="4372" y="-88687"/>
                    <a:pt x="-108900" y="-88687"/>
                  </a:cubicBezTo>
                </a:path>
              </a:pathLst>
            </a:custGeom>
            <a:noFill/>
            <a:ln w="13200" cap="rnd">
              <a:solidFill>
                <a:srgbClr val="FFC000"/>
              </a:solidFill>
              <a:round/>
            </a:ln>
          </p:spPr>
        </p:sp>
      </p:grpSp>
      <p:grpSp>
        <p:nvGrpSpPr>
          <p:cNvPr id="69" name="组合 68"/>
          <p:cNvGrpSpPr/>
          <p:nvPr/>
        </p:nvGrpSpPr>
        <p:grpSpPr>
          <a:xfrm flipH="1">
            <a:off x="7131685" y="5373370"/>
            <a:ext cx="1642217" cy="711835"/>
            <a:chOff x="1121" y="3216"/>
            <a:chExt cx="3247" cy="1073"/>
          </a:xfrm>
        </p:grpSpPr>
        <p:sp>
          <p:nvSpPr>
            <p:cNvPr id="70" name="MMConnector"/>
            <p:cNvSpPr/>
            <p:nvPr/>
          </p:nvSpPr>
          <p:spPr>
            <a:xfrm>
              <a:off x="3953" y="3860"/>
              <a:ext cx="415" cy="429"/>
            </a:xfrm>
            <a:custGeom>
              <a:avLst/>
              <a:gdLst/>
              <a:ahLst/>
              <a:cxnLst/>
              <a:pathLst>
                <a:path w="217800" h="144375" fill="none">
                  <a:moveTo>
                    <a:pt x="108900" y="-72187"/>
                  </a:moveTo>
                  <a:cubicBezTo>
                    <a:pt x="4963" y="-72187"/>
                    <a:pt x="-4320" y="72188"/>
                    <a:pt x="-108900" y="72188"/>
                  </a:cubicBezTo>
                </a:path>
              </a:pathLst>
            </a:custGeom>
            <a:noFill/>
            <a:ln w="13200" cap="rnd">
              <a:solidFill>
                <a:srgbClr val="FFC000"/>
              </a:solidFill>
              <a:round/>
            </a:ln>
          </p:spPr>
        </p:sp>
        <p:sp>
          <p:nvSpPr>
            <p:cNvPr id="71" name="SubTopic"/>
            <p:cNvSpPr/>
            <p:nvPr/>
          </p:nvSpPr>
          <p:spPr>
            <a:xfrm>
              <a:off x="1121" y="3216"/>
              <a:ext cx="2625" cy="860"/>
            </a:xfrm>
            <a:custGeom>
              <a:avLst/>
              <a:gdLst>
                <a:gd name="rtl" fmla="*/ 47025 w 541200"/>
                <a:gd name="rtt" fmla="*/ 22605 h 288750"/>
                <a:gd name="rtr" fmla="*/ 495825 w 541200"/>
                <a:gd name="rtb" fmla="*/ 273405 h 288750"/>
              </a:gdLst>
              <a:ahLst/>
              <a:cxnLst/>
              <a:rect l="rtl" t="rtt" r="rtr" b="rtb"/>
              <a:pathLst>
                <a:path w="541200" h="288750" stroke="0">
                  <a:moveTo>
                    <a:pt x="0" y="0"/>
                  </a:moveTo>
                  <a:lnTo>
                    <a:pt x="541200" y="0"/>
                  </a:lnTo>
                  <a:lnTo>
                    <a:pt x="541200" y="288750"/>
                  </a:lnTo>
                  <a:lnTo>
                    <a:pt x="0" y="288750"/>
                  </a:lnTo>
                  <a:lnTo>
                    <a:pt x="0" y="0"/>
                  </a:lnTo>
                  <a:close/>
                </a:path>
                <a:path w="541200" h="288750" fill="none">
                  <a:moveTo>
                    <a:pt x="0" y="288750"/>
                  </a:moveTo>
                  <a:lnTo>
                    <a:pt x="541200" y="288750"/>
                  </a:lnTo>
                </a:path>
              </a:pathLst>
            </a:custGeom>
            <a:noFill/>
            <a:ln w="13200" cap="flat">
              <a:solidFill>
                <a:srgbClr val="FFC000"/>
              </a:solidFill>
              <a:round/>
            </a:ln>
          </p:spPr>
          <p:txBody>
            <a:bodyPr wrap="none" lIns="0" tIns="0" rIns="0" bIns="22500" rtlCol="0" anchor="ctr"/>
            <a:p>
              <a:pPr algn="ctr"/>
              <a:r>
                <a:rPr lang="zh-CN" sz="2400">
                  <a:solidFill>
                    <a:srgbClr val="303030"/>
                  </a:solidFill>
                  <a:latin typeface="宋体" panose="02010600030101010101" pitchFamily="2" charset="-122"/>
                </a:rPr>
                <a:t>吸、放热</a:t>
              </a:r>
              <a:endParaRPr lang="zh-CN" sz="2400">
                <a:solidFill>
                  <a:srgbClr val="303030"/>
                </a:solidFill>
                <a:latin typeface="宋体" panose="02010600030101010101" pitchFamily="2" charset="-122"/>
              </a:endParaRPr>
            </a:p>
          </p:txBody>
        </p:sp>
      </p:grpSp>
      <p:grpSp>
        <p:nvGrpSpPr>
          <p:cNvPr id="72" name="组合 71"/>
          <p:cNvGrpSpPr/>
          <p:nvPr/>
        </p:nvGrpSpPr>
        <p:grpSpPr>
          <a:xfrm flipV="1">
            <a:off x="6088380" y="3991326"/>
            <a:ext cx="1127125" cy="2231356"/>
            <a:chOff x="10159" y="7710"/>
            <a:chExt cx="1775" cy="4941"/>
          </a:xfrm>
        </p:grpSpPr>
        <p:sp>
          <p:nvSpPr>
            <p:cNvPr id="73" name="MMConnector"/>
            <p:cNvSpPr/>
            <p:nvPr/>
          </p:nvSpPr>
          <p:spPr>
            <a:xfrm>
              <a:off x="10159" y="10738"/>
              <a:ext cx="684" cy="1913"/>
            </a:xfrm>
            <a:custGeom>
              <a:avLst/>
              <a:gdLst/>
              <a:ahLst/>
              <a:cxnLst/>
              <a:pathLst>
                <a:path w="821890" h="171119">
                  <a:moveTo>
                    <a:pt x="-66263" y="4023"/>
                  </a:moveTo>
                  <a:cubicBezTo>
                    <a:pt x="-84782" y="8908"/>
                    <a:pt x="-93582" y="24415"/>
                    <a:pt x="-89505" y="38466"/>
                  </a:cubicBezTo>
                  <a:cubicBezTo>
                    <a:pt x="-85428" y="52516"/>
                    <a:pt x="-69664" y="60994"/>
                    <a:pt x="-51436" y="55115"/>
                  </a:cubicBezTo>
                  <a:cubicBezTo>
                    <a:pt x="-34486" y="49649"/>
                    <a:pt x="-17536" y="44182"/>
                    <a:pt x="-627" y="38653"/>
                  </a:cubicBezTo>
                  <a:cubicBezTo>
                    <a:pt x="16282" y="33124"/>
                    <a:pt x="33149" y="27532"/>
                    <a:pt x="49998" y="21931"/>
                  </a:cubicBezTo>
                  <a:cubicBezTo>
                    <a:pt x="66848" y="16331"/>
                    <a:pt x="83680" y="10721"/>
                    <a:pt x="100503" y="5128"/>
                  </a:cubicBezTo>
                  <a:cubicBezTo>
                    <a:pt x="117326" y="-466"/>
                    <a:pt x="134139" y="-6044"/>
                    <a:pt x="150956" y="-11573"/>
                  </a:cubicBezTo>
                  <a:cubicBezTo>
                    <a:pt x="167773" y="-17101"/>
                    <a:pt x="184593" y="-22581"/>
                    <a:pt x="201428" y="-27980"/>
                  </a:cubicBezTo>
                  <a:cubicBezTo>
                    <a:pt x="218264" y="-33378"/>
                    <a:pt x="235114" y="-38696"/>
                    <a:pt x="251991" y="-43899"/>
                  </a:cubicBezTo>
                  <a:cubicBezTo>
                    <a:pt x="268868" y="-49103"/>
                    <a:pt x="285771" y="-54194"/>
                    <a:pt x="302710" y="-59138"/>
                  </a:cubicBezTo>
                  <a:cubicBezTo>
                    <a:pt x="319649" y="-64083"/>
                    <a:pt x="336625" y="-68882"/>
                    <a:pt x="353644" y="-73505"/>
                  </a:cubicBezTo>
                  <a:cubicBezTo>
                    <a:pt x="370664" y="-78127"/>
                    <a:pt x="387728" y="-82573"/>
                    <a:pt x="404841" y="-86813"/>
                  </a:cubicBezTo>
                  <a:cubicBezTo>
                    <a:pt x="421953" y="-91053"/>
                    <a:pt x="439115" y="-95087"/>
                    <a:pt x="456332" y="-98888"/>
                  </a:cubicBezTo>
                  <a:cubicBezTo>
                    <a:pt x="473549" y="-102689"/>
                    <a:pt x="490821" y="-106257"/>
                    <a:pt x="508134" y="-109568"/>
                  </a:cubicBezTo>
                  <a:cubicBezTo>
                    <a:pt x="525447" y="-112878"/>
                    <a:pt x="542801" y="-115932"/>
                    <a:pt x="560246" y="-118711"/>
                  </a:cubicBezTo>
                  <a:cubicBezTo>
                    <a:pt x="577692" y="-121490"/>
                    <a:pt x="595228" y="-123996"/>
                    <a:pt x="612650" y="-126199"/>
                  </a:cubicBezTo>
                  <a:cubicBezTo>
                    <a:pt x="630073" y="-128403"/>
                    <a:pt x="647382" y="-130304"/>
                    <a:pt x="665312" y="-131940"/>
                  </a:cubicBezTo>
                  <a:cubicBezTo>
                    <a:pt x="683242" y="-133575"/>
                    <a:pt x="701792" y="-134944"/>
                    <a:pt x="718184" y="-135868"/>
                  </a:cubicBezTo>
                  <a:cubicBezTo>
                    <a:pt x="734575" y="-136792"/>
                    <a:pt x="748808" y="-137271"/>
                    <a:pt x="763040" y="-137750"/>
                  </a:cubicBezTo>
                  <a:cubicBezTo>
                    <a:pt x="765774" y="-137842"/>
                    <a:pt x="767600" y="-139460"/>
                    <a:pt x="767600" y="-141550"/>
                  </a:cubicBezTo>
                  <a:cubicBezTo>
                    <a:pt x="767600" y="-143640"/>
                    <a:pt x="765775" y="-145294"/>
                    <a:pt x="763040" y="-145350"/>
                  </a:cubicBezTo>
                  <a:cubicBezTo>
                    <a:pt x="748726" y="-145643"/>
                    <a:pt x="734412" y="-145936"/>
                    <a:pt x="717887" y="-145898"/>
                  </a:cubicBezTo>
                  <a:cubicBezTo>
                    <a:pt x="701361" y="-145861"/>
                    <a:pt x="682624" y="-145495"/>
                    <a:pt x="664482" y="-144825"/>
                  </a:cubicBezTo>
                  <a:cubicBezTo>
                    <a:pt x="646339" y="-144156"/>
                    <a:pt x="628792" y="-143184"/>
                    <a:pt x="611101" y="-141913"/>
                  </a:cubicBezTo>
                  <a:cubicBezTo>
                    <a:pt x="593410" y="-140642"/>
                    <a:pt x="575576" y="-139072"/>
                    <a:pt x="557809" y="-137219"/>
                  </a:cubicBezTo>
                  <a:cubicBezTo>
                    <a:pt x="540042" y="-135366"/>
                    <a:pt x="522343" y="-133231"/>
                    <a:pt x="504665" y="-130832"/>
                  </a:cubicBezTo>
                  <a:cubicBezTo>
                    <a:pt x="486988" y="-128433"/>
                    <a:pt x="469331" y="-125771"/>
                    <a:pt x="451717" y="-122871"/>
                  </a:cubicBezTo>
                  <a:cubicBezTo>
                    <a:pt x="434103" y="-119970"/>
                    <a:pt x="416530" y="-116831"/>
                    <a:pt x="398998" y="-113481"/>
                  </a:cubicBezTo>
                  <a:cubicBezTo>
                    <a:pt x="381467" y="-110132"/>
                    <a:pt x="363977" y="-106572"/>
                    <a:pt x="346529" y="-102833"/>
                  </a:cubicBezTo>
                  <a:cubicBezTo>
                    <a:pt x="329082" y="-99093"/>
                    <a:pt x="311677" y="-95175"/>
                    <a:pt x="294313" y="-91110"/>
                  </a:cubicBezTo>
                  <a:cubicBezTo>
                    <a:pt x="276949" y="-87046"/>
                    <a:pt x="259626" y="-82835"/>
                    <a:pt x="242339" y="-78513"/>
                  </a:cubicBezTo>
                  <a:cubicBezTo>
                    <a:pt x="225053" y="-74191"/>
                    <a:pt x="207803" y="-69756"/>
                    <a:pt x="190584" y="-65245"/>
                  </a:cubicBezTo>
                  <a:cubicBezTo>
                    <a:pt x="173365" y="-60734"/>
                    <a:pt x="156177" y="-56146"/>
                    <a:pt x="139014" y="-51515"/>
                  </a:cubicBezTo>
                  <a:cubicBezTo>
                    <a:pt x="121850" y="-46884"/>
                    <a:pt x="104711" y="-42209"/>
                    <a:pt x="87588" y="-37527"/>
                  </a:cubicBezTo>
                  <a:cubicBezTo>
                    <a:pt x="70466" y="-32845"/>
                    <a:pt x="53360" y="-28155"/>
                    <a:pt x="36263" y="-23482"/>
                  </a:cubicBezTo>
                  <a:cubicBezTo>
                    <a:pt x="19167" y="-18809"/>
                    <a:pt x="2080" y="-14153"/>
                    <a:pt x="-15006" y="-9571"/>
                  </a:cubicBezTo>
                  <a:cubicBezTo>
                    <a:pt x="-32092" y="-4990"/>
                    <a:pt x="-49178" y="-483"/>
                    <a:pt x="-66263" y="4023"/>
                  </a:cubicBezTo>
                  <a:close/>
                </a:path>
              </a:pathLst>
            </a:custGeom>
            <a:solidFill>
              <a:srgbClr val="FFC000"/>
            </a:solidFill>
            <a:ln w="7600" cap="rnd">
              <a:solidFill>
                <a:srgbClr val="FFC000"/>
              </a:solidFill>
              <a:round/>
            </a:ln>
          </p:spPr>
        </p:sp>
        <p:sp>
          <p:nvSpPr>
            <p:cNvPr id="74" name="MainTopic"/>
            <p:cNvSpPr/>
            <p:nvPr/>
          </p:nvSpPr>
          <p:spPr>
            <a:xfrm flipV="1">
              <a:off x="10774" y="7710"/>
              <a:ext cx="1160" cy="2753"/>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r>
                <a:rPr lang="zh-CN" altLang="en-US" sz="2400">
                  <a:solidFill>
                    <a:srgbClr val="303030"/>
                  </a:solidFill>
                  <a:latin typeface="+mn-ea"/>
                </a:rPr>
                <a:t>升华</a:t>
              </a:r>
              <a:endParaRPr lang="zh-CN" altLang="en-US" sz="2400">
                <a:solidFill>
                  <a:srgbClr val="303030"/>
                </a:solidFill>
                <a:latin typeface="+mn-ea"/>
              </a:endParaRPr>
            </a:p>
            <a:p>
              <a:pPr algn="ctr"/>
              <a:r>
                <a:rPr lang="zh-CN" altLang="en-US" sz="2400">
                  <a:solidFill>
                    <a:srgbClr val="303030"/>
                  </a:solidFill>
                  <a:latin typeface="+mn-ea"/>
                </a:rPr>
                <a:t>和</a:t>
              </a:r>
              <a:endParaRPr lang="zh-CN" altLang="en-US" sz="2400">
                <a:solidFill>
                  <a:srgbClr val="303030"/>
                </a:solidFill>
                <a:latin typeface="+mn-ea"/>
              </a:endParaRPr>
            </a:p>
            <a:p>
              <a:pPr algn="ctr"/>
              <a:r>
                <a:rPr lang="zh-CN" altLang="en-US" sz="2400">
                  <a:solidFill>
                    <a:srgbClr val="303030"/>
                  </a:solidFill>
                  <a:latin typeface="+mn-ea"/>
                </a:rPr>
                <a:t>凝华</a:t>
              </a:r>
              <a:endParaRPr lang="zh-CN" altLang="en-US" sz="2400">
                <a:solidFill>
                  <a:srgbClr val="303030"/>
                </a:solidFill>
                <a:latin typeface="+mn-ea"/>
              </a:endParaRPr>
            </a:p>
          </p:txBody>
        </p:sp>
      </p:grpSp>
      <p:grpSp>
        <p:nvGrpSpPr>
          <p:cNvPr id="76" name="组合 75"/>
          <p:cNvGrpSpPr/>
          <p:nvPr/>
        </p:nvGrpSpPr>
        <p:grpSpPr>
          <a:xfrm>
            <a:off x="8185785" y="3777615"/>
            <a:ext cx="1699895" cy="809625"/>
            <a:chOff x="12280" y="5777"/>
            <a:chExt cx="2677" cy="1275"/>
          </a:xfrm>
        </p:grpSpPr>
        <p:sp>
          <p:nvSpPr>
            <p:cNvPr id="114" name="MainTopic"/>
            <p:cNvSpPr/>
            <p:nvPr/>
          </p:nvSpPr>
          <p:spPr>
            <a:xfrm flipH="1">
              <a:off x="12991" y="5777"/>
              <a:ext cx="1966" cy="1275"/>
            </a:xfrm>
            <a:custGeom>
              <a:avLst/>
              <a:gdLst>
                <a:gd name="rtl" fmla="*/ 135280 w 1026000"/>
                <a:gd name="rtt" fmla="*/ 71440 h 296400"/>
                <a:gd name="rtr" fmla="*/ 887680 w 1026000"/>
                <a:gd name="rtb" fmla="*/ 238640 h 296400"/>
              </a:gdLst>
              <a:ahLst/>
              <a:cxnLst/>
              <a:rect l="rtl" t="rtt" r="rtr" b="rtb"/>
              <a:pathLst>
                <a:path w="1026000" h="296400">
                  <a:moveTo>
                    <a:pt x="30400" y="0"/>
                  </a:moveTo>
                  <a:lnTo>
                    <a:pt x="995600" y="0"/>
                  </a:lnTo>
                  <a:cubicBezTo>
                    <a:pt x="1012381" y="0"/>
                    <a:pt x="1026000" y="13619"/>
                    <a:pt x="1026000" y="30400"/>
                  </a:cubicBezTo>
                  <a:lnTo>
                    <a:pt x="1026000" y="266000"/>
                  </a:lnTo>
                  <a:cubicBezTo>
                    <a:pt x="1026000" y="282781"/>
                    <a:pt x="1012381" y="296400"/>
                    <a:pt x="9956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mn-ea"/>
                </a:rPr>
                <a:t>熔化和</a:t>
              </a:r>
              <a:endParaRPr sz="2400">
                <a:solidFill>
                  <a:srgbClr val="303030"/>
                </a:solidFill>
                <a:latin typeface="+mn-ea"/>
              </a:endParaRPr>
            </a:p>
            <a:p>
              <a:pPr algn="ctr">
                <a:lnSpc>
                  <a:spcPct val="100000"/>
                </a:lnSpc>
              </a:pPr>
              <a:r>
                <a:rPr sz="2400">
                  <a:solidFill>
                    <a:srgbClr val="303030"/>
                  </a:solidFill>
                  <a:latin typeface="+mn-ea"/>
                </a:rPr>
                <a:t>凝固</a:t>
              </a:r>
              <a:endParaRPr sz="2400">
                <a:solidFill>
                  <a:srgbClr val="303030"/>
                </a:solidFill>
                <a:latin typeface="+mn-ea"/>
              </a:endParaRPr>
            </a:p>
          </p:txBody>
        </p:sp>
        <p:sp>
          <p:nvSpPr>
            <p:cNvPr id="107" name="MMConnector"/>
            <p:cNvSpPr/>
            <p:nvPr/>
          </p:nvSpPr>
          <p:spPr>
            <a:xfrm flipV="1">
              <a:off x="12280" y="6192"/>
              <a:ext cx="850" cy="148"/>
            </a:xfrm>
            <a:custGeom>
              <a:avLst/>
              <a:gdLst/>
              <a:ahLst/>
              <a:cxnLst/>
              <a:pathLst>
                <a:path w="798607" h="50034">
                  <a:moveTo>
                    <a:pt x="-159016" y="-10701"/>
                  </a:moveTo>
                  <a:cubicBezTo>
                    <a:pt x="-178150" y="-9888"/>
                    <a:pt x="-190026" y="3458"/>
                    <a:pt x="-189009" y="18053"/>
                  </a:cubicBezTo>
                  <a:cubicBezTo>
                    <a:pt x="-187992" y="32648"/>
                    <a:pt x="-174375" y="44271"/>
                    <a:pt x="-155318" y="42370"/>
                  </a:cubicBezTo>
                  <a:cubicBezTo>
                    <a:pt x="-137623" y="40605"/>
                    <a:pt x="-119929" y="38840"/>
                    <a:pt x="-102246" y="37026"/>
                  </a:cubicBezTo>
                  <a:cubicBezTo>
                    <a:pt x="-84562" y="35213"/>
                    <a:pt x="-66890" y="33351"/>
                    <a:pt x="-49226" y="31465"/>
                  </a:cubicBezTo>
                  <a:cubicBezTo>
                    <a:pt x="-31561" y="29578"/>
                    <a:pt x="-13903" y="27668"/>
                    <a:pt x="3748" y="25738"/>
                  </a:cubicBezTo>
                  <a:cubicBezTo>
                    <a:pt x="21398" y="23808"/>
                    <a:pt x="39042" y="21860"/>
                    <a:pt x="56681" y="19903"/>
                  </a:cubicBezTo>
                  <a:cubicBezTo>
                    <a:pt x="74319" y="17947"/>
                    <a:pt x="91953" y="15984"/>
                    <a:pt x="109582" y="14024"/>
                  </a:cubicBezTo>
                  <a:cubicBezTo>
                    <a:pt x="127212" y="12064"/>
                    <a:pt x="144837" y="10107"/>
                    <a:pt x="162461" y="8167"/>
                  </a:cubicBezTo>
                  <a:cubicBezTo>
                    <a:pt x="180085" y="6226"/>
                    <a:pt x="197707" y="4301"/>
                    <a:pt x="215328" y="2404"/>
                  </a:cubicBezTo>
                  <a:cubicBezTo>
                    <a:pt x="232950" y="508"/>
                    <a:pt x="250571" y="-1360"/>
                    <a:pt x="268194" y="-3186"/>
                  </a:cubicBezTo>
                  <a:cubicBezTo>
                    <a:pt x="285818" y="-5011"/>
                    <a:pt x="303443" y="-6795"/>
                    <a:pt x="321071" y="-8522"/>
                  </a:cubicBezTo>
                  <a:cubicBezTo>
                    <a:pt x="338699" y="-10249"/>
                    <a:pt x="356330" y="-11920"/>
                    <a:pt x="373969" y="-13520"/>
                  </a:cubicBezTo>
                  <a:cubicBezTo>
                    <a:pt x="391609" y="-15120"/>
                    <a:pt x="409257" y="-16649"/>
                    <a:pt x="426899" y="-18093"/>
                  </a:cubicBezTo>
                  <a:cubicBezTo>
                    <a:pt x="444541" y="-19536"/>
                    <a:pt x="462178" y="-20895"/>
                    <a:pt x="479868" y="-22150"/>
                  </a:cubicBezTo>
                  <a:cubicBezTo>
                    <a:pt x="497559" y="-23404"/>
                    <a:pt x="515303" y="-24555"/>
                    <a:pt x="532884" y="-25601"/>
                  </a:cubicBezTo>
                  <a:cubicBezTo>
                    <a:pt x="550465" y="-26647"/>
                    <a:pt x="567882" y="-27586"/>
                    <a:pt x="585948" y="-28357"/>
                  </a:cubicBezTo>
                  <a:cubicBezTo>
                    <a:pt x="604014" y="-29128"/>
                    <a:pt x="622727" y="-29730"/>
                    <a:pt x="641440" y="-30332"/>
                  </a:cubicBezTo>
                  <a:cubicBezTo>
                    <a:pt x="644175" y="-30420"/>
                    <a:pt x="646000" y="-32110"/>
                    <a:pt x="646000" y="-34200"/>
                  </a:cubicBezTo>
                  <a:cubicBezTo>
                    <a:pt x="646000" y="-36290"/>
                    <a:pt x="644175" y="-38008"/>
                    <a:pt x="641440" y="-38068"/>
                  </a:cubicBezTo>
                  <a:cubicBezTo>
                    <a:pt x="622673" y="-38476"/>
                    <a:pt x="603906" y="-38884"/>
                    <a:pt x="585773" y="-39123"/>
                  </a:cubicBezTo>
                  <a:cubicBezTo>
                    <a:pt x="567639" y="-39361"/>
                    <a:pt x="550139" y="-39430"/>
                    <a:pt x="532467" y="-39392"/>
                  </a:cubicBezTo>
                  <a:cubicBezTo>
                    <a:pt x="514795" y="-39355"/>
                    <a:pt x="496951" y="-39211"/>
                    <a:pt x="479154" y="-38963"/>
                  </a:cubicBezTo>
                  <a:cubicBezTo>
                    <a:pt x="461357" y="-38715"/>
                    <a:pt x="443606" y="-38362"/>
                    <a:pt x="425846" y="-37924"/>
                  </a:cubicBezTo>
                  <a:cubicBezTo>
                    <a:pt x="408086" y="-37486"/>
                    <a:pt x="390316" y="-36962"/>
                    <a:pt x="372552" y="-36367"/>
                  </a:cubicBezTo>
                  <a:cubicBezTo>
                    <a:pt x="354789" y="-35772"/>
                    <a:pt x="337033" y="-35105"/>
                    <a:pt x="319280" y="-34382"/>
                  </a:cubicBezTo>
                  <a:cubicBezTo>
                    <a:pt x="301527" y="-33658"/>
                    <a:pt x="283778" y="-32879"/>
                    <a:pt x="266033" y="-32057"/>
                  </a:cubicBezTo>
                  <a:cubicBezTo>
                    <a:pt x="248289" y="-31236"/>
                    <a:pt x="230549" y="-30372"/>
                    <a:pt x="212814" y="-29480"/>
                  </a:cubicBezTo>
                  <a:cubicBezTo>
                    <a:pt x="195078" y="-28588"/>
                    <a:pt x="177348" y="-27668"/>
                    <a:pt x="159622" y="-26732"/>
                  </a:cubicBezTo>
                  <a:cubicBezTo>
                    <a:pt x="141896" y="-25797"/>
                    <a:pt x="124174" y="-24846"/>
                    <a:pt x="106457" y="-23893"/>
                  </a:cubicBezTo>
                  <a:cubicBezTo>
                    <a:pt x="88739" y="-22939"/>
                    <a:pt x="71026" y="-21983"/>
                    <a:pt x="53317" y="-21035"/>
                  </a:cubicBezTo>
                  <a:cubicBezTo>
                    <a:pt x="35608" y="-20087"/>
                    <a:pt x="17903" y="-19147"/>
                    <a:pt x="202" y="-18227"/>
                  </a:cubicBezTo>
                  <a:cubicBezTo>
                    <a:pt x="-17499" y="-17306"/>
                    <a:pt x="-35197" y="-16406"/>
                    <a:pt x="-52891" y="-15531"/>
                  </a:cubicBezTo>
                  <a:cubicBezTo>
                    <a:pt x="-70585" y="-14656"/>
                    <a:pt x="-88276" y="-13806"/>
                    <a:pt x="-105963" y="-13005"/>
                  </a:cubicBezTo>
                  <a:cubicBezTo>
                    <a:pt x="-123650" y="-12204"/>
                    <a:pt x="-141333" y="-11453"/>
                    <a:pt x="-159016" y="-10701"/>
                  </a:cubicBezTo>
                  <a:close/>
                </a:path>
              </a:pathLst>
            </a:custGeom>
            <a:solidFill>
              <a:srgbClr val="FFC000"/>
            </a:solidFill>
            <a:ln w="7600" cap="rnd">
              <a:solidFill>
                <a:srgbClr val="FFC000"/>
              </a:solidFill>
              <a:round/>
            </a:ln>
          </p:spPr>
        </p:sp>
      </p:grpSp>
      <p:grpSp>
        <p:nvGrpSpPr>
          <p:cNvPr id="3" name="组合 2"/>
          <p:cNvGrpSpPr/>
          <p:nvPr/>
        </p:nvGrpSpPr>
        <p:grpSpPr>
          <a:xfrm>
            <a:off x="3105150" y="3675380"/>
            <a:ext cx="1329055" cy="703580"/>
            <a:chOff x="4279" y="5616"/>
            <a:chExt cx="2093" cy="1108"/>
          </a:xfrm>
        </p:grpSpPr>
        <p:sp>
          <p:nvSpPr>
            <p:cNvPr id="58" name="MainTopic"/>
            <p:cNvSpPr/>
            <p:nvPr/>
          </p:nvSpPr>
          <p:spPr>
            <a:xfrm>
              <a:off x="4279" y="5616"/>
              <a:ext cx="1168" cy="1108"/>
            </a:xfrm>
            <a:custGeom>
              <a:avLst/>
              <a:gdLst>
                <a:gd name="rtl" fmla="*/ 135280 w 592800"/>
                <a:gd name="rtt" fmla="*/ 71440 h 296400"/>
                <a:gd name="rtr" fmla="*/ 454480 w 592800"/>
                <a:gd name="rtb" fmla="*/ 238640 h 296400"/>
              </a:gdLst>
              <a:ahLst/>
              <a:cxnLst/>
              <a:rect l="rtl" t="rtt" r="rtr" b="rtb"/>
              <a:pathLst>
                <a:path w="592800" h="296400">
                  <a:moveTo>
                    <a:pt x="30400" y="0"/>
                  </a:moveTo>
                  <a:lnTo>
                    <a:pt x="562400" y="0"/>
                  </a:lnTo>
                  <a:cubicBezTo>
                    <a:pt x="579181" y="0"/>
                    <a:pt x="592800" y="13619"/>
                    <a:pt x="592800" y="30400"/>
                  </a:cubicBezTo>
                  <a:lnTo>
                    <a:pt x="592800" y="266000"/>
                  </a:lnTo>
                  <a:cubicBezTo>
                    <a:pt x="592800" y="282781"/>
                    <a:pt x="579181" y="296400"/>
                    <a:pt x="562400" y="296400"/>
                  </a:cubicBezTo>
                  <a:lnTo>
                    <a:pt x="30400" y="296400"/>
                  </a:lnTo>
                  <a:cubicBezTo>
                    <a:pt x="13619" y="296400"/>
                    <a:pt x="0" y="282781"/>
                    <a:pt x="0" y="266000"/>
                  </a:cubicBezTo>
                  <a:lnTo>
                    <a:pt x="0" y="30400"/>
                  </a:lnTo>
                  <a:cubicBezTo>
                    <a:pt x="0" y="13619"/>
                    <a:pt x="13619" y="0"/>
                    <a:pt x="30400" y="0"/>
                  </a:cubicBezTo>
                  <a:close/>
                </a:path>
              </a:pathLst>
            </a:custGeom>
            <a:noFill/>
            <a:ln w="15200" cap="flat">
              <a:solidFill>
                <a:srgbClr val="FFC000"/>
              </a:solidFill>
              <a:round/>
            </a:ln>
          </p:spPr>
          <p:txBody>
            <a:bodyPr wrap="none" lIns="0" tIns="0" rIns="0" bIns="22500" rtlCol="0" anchor="ctr"/>
            <a:p>
              <a:pPr algn="ctr">
                <a:lnSpc>
                  <a:spcPct val="100000"/>
                </a:lnSpc>
              </a:pPr>
              <a:r>
                <a:rPr sz="2400">
                  <a:solidFill>
                    <a:srgbClr val="303030"/>
                  </a:solidFill>
                  <a:latin typeface="+mn-ea"/>
                  <a:hlinkClick r:id="rId2" action="ppaction://hlinksldjump"/>
                </a:rPr>
                <a:t>温度</a:t>
              </a:r>
              <a:endParaRPr sz="2400">
                <a:solidFill>
                  <a:srgbClr val="303030"/>
                </a:solidFill>
                <a:latin typeface="+mn-ea"/>
              </a:endParaRPr>
            </a:p>
          </p:txBody>
        </p:sp>
        <p:sp>
          <p:nvSpPr>
            <p:cNvPr id="2" name="MMConnector"/>
            <p:cNvSpPr/>
            <p:nvPr/>
          </p:nvSpPr>
          <p:spPr>
            <a:xfrm flipH="1">
              <a:off x="5296" y="6176"/>
              <a:ext cx="1077" cy="17"/>
            </a:xfrm>
            <a:custGeom>
              <a:avLst/>
              <a:gdLst/>
              <a:ahLst/>
              <a:cxnLst/>
              <a:pathLst>
                <a:path w="798000" h="7600">
                  <a:moveTo>
                    <a:pt x="-124686" y="-20336"/>
                  </a:moveTo>
                  <a:cubicBezTo>
                    <a:pt x="-131297" y="-15390"/>
                    <a:pt x="-135128" y="-8012"/>
                    <a:pt x="-135128" y="0"/>
                  </a:cubicBezTo>
                  <a:cubicBezTo>
                    <a:pt x="-135128" y="14630"/>
                    <a:pt x="-122352" y="27147"/>
                    <a:pt x="-103208" y="26600"/>
                  </a:cubicBezTo>
                  <a:lnTo>
                    <a:pt x="694792" y="3800"/>
                  </a:lnTo>
                  <a:cubicBezTo>
                    <a:pt x="694792" y="3800"/>
                    <a:pt x="694792" y="3800"/>
                    <a:pt x="694792" y="3800"/>
                  </a:cubicBezTo>
                  <a:cubicBezTo>
                    <a:pt x="697527" y="3722"/>
                    <a:pt x="699352" y="2090"/>
                    <a:pt x="699352" y="0"/>
                  </a:cubicBezTo>
                  <a:cubicBezTo>
                    <a:pt x="699352" y="-2090"/>
                    <a:pt x="697527" y="-3722"/>
                    <a:pt x="694792" y="-3800"/>
                  </a:cubicBezTo>
                  <a:lnTo>
                    <a:pt x="-80417" y="-25949"/>
                  </a:lnTo>
                  <a:cubicBezTo>
                    <a:pt x="-92998" y="-26308"/>
                    <a:pt x="-112419" y="-29515"/>
                    <a:pt x="-124686" y="-20336"/>
                  </a:cubicBezTo>
                  <a:close/>
                </a:path>
              </a:pathLst>
            </a:custGeom>
            <a:solidFill>
              <a:srgbClr val="FFC000"/>
            </a:solidFill>
            <a:ln w="7600" cap="rnd">
              <a:solidFill>
                <a:srgbClr val="FFC000"/>
              </a:solidFill>
              <a:round/>
            </a:ln>
          </p:spPr>
        </p:sp>
      </p:gr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blinds(horizontal)">
                                      <p:cBhvr>
                                        <p:cTn id="7" dur="500"/>
                                        <p:tgtEl>
                                          <p:spTgt spid="1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linds(horizontal)">
                                      <p:cBhvr>
                                        <p:cTn id="22" dur="500"/>
                                        <p:tgtEl>
                                          <p:spTgt spid="4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blinds(horizontal)">
                                      <p:cBhvr>
                                        <p:cTn id="27" dur="500"/>
                                        <p:tgtEl>
                                          <p:spTgt spid="5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blinds(horizontal)">
                                      <p:cBhvr>
                                        <p:cTn id="32" dur="500"/>
                                        <p:tgtEl>
                                          <p:spTgt spid="5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blinds(horizontal)">
                                      <p:cBhvr>
                                        <p:cTn id="37" dur="500"/>
                                        <p:tgtEl>
                                          <p:spTgt spid="5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75"/>
                                        </p:tgtEl>
                                        <p:attrNameLst>
                                          <p:attrName>style.visibility</p:attrName>
                                        </p:attrNameLst>
                                      </p:cBhvr>
                                      <p:to>
                                        <p:strVal val="visible"/>
                                      </p:to>
                                    </p:set>
                                    <p:animEffect transition="in" filter="blinds(horizontal)">
                                      <p:cBhvr>
                                        <p:cTn id="42" dur="500"/>
                                        <p:tgtEl>
                                          <p:spTgt spid="7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48"/>
                                        </p:tgtEl>
                                        <p:attrNameLst>
                                          <p:attrName>style.visibility</p:attrName>
                                        </p:attrNameLst>
                                      </p:cBhvr>
                                      <p:to>
                                        <p:strVal val="visible"/>
                                      </p:to>
                                    </p:set>
                                    <p:animEffect transition="in" filter="blinds(horizontal)">
                                      <p:cBhvr>
                                        <p:cTn id="47" dur="500"/>
                                        <p:tgtEl>
                                          <p:spTgt spid="4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blinds(horizontal)">
                                      <p:cBhvr>
                                        <p:cTn id="52" dur="500"/>
                                        <p:tgtEl>
                                          <p:spTgt spid="18"/>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linds(horizontal)">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20"/>
                                        </p:tgtEl>
                                        <p:attrNameLst>
                                          <p:attrName>style.visibility</p:attrName>
                                        </p:attrNameLst>
                                      </p:cBhvr>
                                      <p:to>
                                        <p:strVal val="visible"/>
                                      </p:to>
                                    </p:set>
                                    <p:animEffect transition="in" filter="blinds(horizontal)">
                                      <p:cBhvr>
                                        <p:cTn id="62" dur="500"/>
                                        <p:tgtEl>
                                          <p:spTgt spid="20"/>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blinds(horizontal)">
                                      <p:cBhvr>
                                        <p:cTn id="67" dur="500"/>
                                        <p:tgtEl>
                                          <p:spTgt spid="23"/>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Effect transition="in" filter="blinds(horizontal)">
                                      <p:cBhvr>
                                        <p:cTn id="72" dur="500"/>
                                        <p:tgtEl>
                                          <p:spTgt spid="21"/>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blinds(horizontal)">
                                      <p:cBhvr>
                                        <p:cTn id="77" dur="500"/>
                                        <p:tgtEl>
                                          <p:spTgt spid="22"/>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24"/>
                                        </p:tgtEl>
                                        <p:attrNameLst>
                                          <p:attrName>style.visibility</p:attrName>
                                        </p:attrNameLst>
                                      </p:cBhvr>
                                      <p:to>
                                        <p:strVal val="visible"/>
                                      </p:to>
                                    </p:set>
                                    <p:animEffect transition="in" filter="blinds(horizontal)">
                                      <p:cBhvr>
                                        <p:cTn id="82" dur="500"/>
                                        <p:tgtEl>
                                          <p:spTgt spid="24"/>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nodeType="click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blinds(horizontal)">
                                      <p:cBhvr>
                                        <p:cTn id="87" dur="500"/>
                                        <p:tgtEl>
                                          <p:spTgt spid="25"/>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nodeType="clickEffect">
                                  <p:stCondLst>
                                    <p:cond delay="0"/>
                                  </p:stCondLst>
                                  <p:childTnLst>
                                    <p:set>
                                      <p:cBhvr>
                                        <p:cTn id="91" dur="1" fill="hold">
                                          <p:stCondLst>
                                            <p:cond delay="0"/>
                                          </p:stCondLst>
                                        </p:cTn>
                                        <p:tgtEl>
                                          <p:spTgt spid="31"/>
                                        </p:tgtEl>
                                        <p:attrNameLst>
                                          <p:attrName>style.visibility</p:attrName>
                                        </p:attrNameLst>
                                      </p:cBhvr>
                                      <p:to>
                                        <p:strVal val="visible"/>
                                      </p:to>
                                    </p:set>
                                    <p:animEffect transition="in" filter="blinds(horizontal)">
                                      <p:cBhvr>
                                        <p:cTn id="92" dur="500"/>
                                        <p:tgtEl>
                                          <p:spTgt spid="31"/>
                                        </p:tgtEl>
                                      </p:cBhvr>
                                    </p:animEffect>
                                  </p:childTnLst>
                                </p:cTn>
                              </p:par>
                            </p:childTnLst>
                          </p:cTn>
                        </p:par>
                      </p:childTnLst>
                    </p:cTn>
                  </p:par>
                  <p:par>
                    <p:cTn id="93" fill="hold">
                      <p:stCondLst>
                        <p:cond delay="indefinite"/>
                      </p:stCondLst>
                      <p:childTnLst>
                        <p:par>
                          <p:cTn id="94" fill="hold">
                            <p:stCondLst>
                              <p:cond delay="0"/>
                            </p:stCondLst>
                            <p:childTnLst>
                              <p:par>
                                <p:cTn id="95" presetID="3" presetClass="entr" presetSubtype="10" fill="hold" nodeType="click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blinds(horizontal)">
                                      <p:cBhvr>
                                        <p:cTn id="97" dur="500"/>
                                        <p:tgtEl>
                                          <p:spTgt spid="26"/>
                                        </p:tgtEl>
                                      </p:cBhvr>
                                    </p:animEffect>
                                  </p:childTnLst>
                                </p:cTn>
                              </p:par>
                            </p:childTnLst>
                          </p:cTn>
                        </p:par>
                      </p:childTnLst>
                    </p:cTn>
                  </p:par>
                  <p:par>
                    <p:cTn id="98" fill="hold">
                      <p:stCondLst>
                        <p:cond delay="indefinite"/>
                      </p:stCondLst>
                      <p:childTnLst>
                        <p:par>
                          <p:cTn id="99" fill="hold">
                            <p:stCondLst>
                              <p:cond delay="0"/>
                            </p:stCondLst>
                            <p:childTnLst>
                              <p:par>
                                <p:cTn id="100" presetID="3" presetClass="entr" presetSubtype="10" fill="hold" nodeType="clickEffect">
                                  <p:stCondLst>
                                    <p:cond delay="0"/>
                                  </p:stCondLst>
                                  <p:childTnLst>
                                    <p:set>
                                      <p:cBhvr>
                                        <p:cTn id="101" dur="1" fill="hold">
                                          <p:stCondLst>
                                            <p:cond delay="0"/>
                                          </p:stCondLst>
                                        </p:cTn>
                                        <p:tgtEl>
                                          <p:spTgt spid="76"/>
                                        </p:tgtEl>
                                        <p:attrNameLst>
                                          <p:attrName>style.visibility</p:attrName>
                                        </p:attrNameLst>
                                      </p:cBhvr>
                                      <p:to>
                                        <p:strVal val="visible"/>
                                      </p:to>
                                    </p:set>
                                    <p:animEffect transition="in" filter="blinds(horizontal)">
                                      <p:cBhvr>
                                        <p:cTn id="102" dur="500"/>
                                        <p:tgtEl>
                                          <p:spTgt spid="76"/>
                                        </p:tgtEl>
                                      </p:cBhvr>
                                    </p:animEffect>
                                  </p:childTnLst>
                                </p:cTn>
                              </p:par>
                            </p:childTnLst>
                          </p:cTn>
                        </p:par>
                      </p:childTnLst>
                    </p:cTn>
                  </p:par>
                  <p:par>
                    <p:cTn id="103" fill="hold">
                      <p:stCondLst>
                        <p:cond delay="indefinite"/>
                      </p:stCondLst>
                      <p:childTnLst>
                        <p:par>
                          <p:cTn id="104" fill="hold">
                            <p:stCondLst>
                              <p:cond delay="0"/>
                            </p:stCondLst>
                            <p:childTnLst>
                              <p:par>
                                <p:cTn id="105" presetID="3" presetClass="entr" presetSubtype="10" fill="hold" nodeType="clickEffect">
                                  <p:stCondLst>
                                    <p:cond delay="0"/>
                                  </p:stCondLst>
                                  <p:childTnLst>
                                    <p:set>
                                      <p:cBhvr>
                                        <p:cTn id="106" dur="1" fill="hold">
                                          <p:stCondLst>
                                            <p:cond delay="0"/>
                                          </p:stCondLst>
                                        </p:cTn>
                                        <p:tgtEl>
                                          <p:spTgt spid="12"/>
                                        </p:tgtEl>
                                        <p:attrNameLst>
                                          <p:attrName>style.visibility</p:attrName>
                                        </p:attrNameLst>
                                      </p:cBhvr>
                                      <p:to>
                                        <p:strVal val="visible"/>
                                      </p:to>
                                    </p:set>
                                    <p:animEffect transition="in" filter="blinds(horizontal)">
                                      <p:cBhvr>
                                        <p:cTn id="107" dur="500"/>
                                        <p:tgtEl>
                                          <p:spTgt spid="12"/>
                                        </p:tgtEl>
                                      </p:cBhvr>
                                    </p:animEffect>
                                  </p:childTnLst>
                                </p:cTn>
                              </p:par>
                            </p:childTnLst>
                          </p:cTn>
                        </p:par>
                      </p:childTnLst>
                    </p:cTn>
                  </p:par>
                  <p:par>
                    <p:cTn id="108" fill="hold">
                      <p:stCondLst>
                        <p:cond delay="indefinite"/>
                      </p:stCondLst>
                      <p:childTnLst>
                        <p:par>
                          <p:cTn id="109" fill="hold">
                            <p:stCondLst>
                              <p:cond delay="0"/>
                            </p:stCondLst>
                            <p:childTnLst>
                              <p:par>
                                <p:cTn id="110" presetID="3" presetClass="entr" presetSubtype="10" fill="hold" nodeType="clickEffect">
                                  <p:stCondLst>
                                    <p:cond delay="0"/>
                                  </p:stCondLst>
                                  <p:childTnLst>
                                    <p:set>
                                      <p:cBhvr>
                                        <p:cTn id="111" dur="1" fill="hold">
                                          <p:stCondLst>
                                            <p:cond delay="0"/>
                                          </p:stCondLst>
                                        </p:cTn>
                                        <p:tgtEl>
                                          <p:spTgt spid="14"/>
                                        </p:tgtEl>
                                        <p:attrNameLst>
                                          <p:attrName>style.visibility</p:attrName>
                                        </p:attrNameLst>
                                      </p:cBhvr>
                                      <p:to>
                                        <p:strVal val="visible"/>
                                      </p:to>
                                    </p:set>
                                    <p:animEffect transition="in" filter="blinds(horizontal)">
                                      <p:cBhvr>
                                        <p:cTn id="112" dur="500"/>
                                        <p:tgtEl>
                                          <p:spTgt spid="14"/>
                                        </p:tgtEl>
                                      </p:cBhvr>
                                    </p:animEffect>
                                  </p:childTnLst>
                                </p:cTn>
                              </p:par>
                            </p:childTnLst>
                          </p:cTn>
                        </p:par>
                      </p:childTnLst>
                    </p:cTn>
                  </p:par>
                  <p:par>
                    <p:cTn id="113" fill="hold">
                      <p:stCondLst>
                        <p:cond delay="indefinite"/>
                      </p:stCondLst>
                      <p:childTnLst>
                        <p:par>
                          <p:cTn id="114" fill="hold">
                            <p:stCondLst>
                              <p:cond delay="0"/>
                            </p:stCondLst>
                            <p:childTnLst>
                              <p:par>
                                <p:cTn id="115" presetID="3" presetClass="entr" presetSubtype="10" fill="hold" nodeType="clickEffect">
                                  <p:stCondLst>
                                    <p:cond delay="0"/>
                                  </p:stCondLst>
                                  <p:childTnLst>
                                    <p:set>
                                      <p:cBhvr>
                                        <p:cTn id="116" dur="1" fill="hold">
                                          <p:stCondLst>
                                            <p:cond delay="0"/>
                                          </p:stCondLst>
                                        </p:cTn>
                                        <p:tgtEl>
                                          <p:spTgt spid="32"/>
                                        </p:tgtEl>
                                        <p:attrNameLst>
                                          <p:attrName>style.visibility</p:attrName>
                                        </p:attrNameLst>
                                      </p:cBhvr>
                                      <p:to>
                                        <p:strVal val="visible"/>
                                      </p:to>
                                    </p:set>
                                    <p:animEffect transition="in" filter="blinds(horizontal)">
                                      <p:cBhvr>
                                        <p:cTn id="117" dur="500"/>
                                        <p:tgtEl>
                                          <p:spTgt spid="32"/>
                                        </p:tgtEl>
                                      </p:cBhvr>
                                    </p:animEffect>
                                  </p:childTnLst>
                                </p:cTn>
                              </p:par>
                            </p:childTnLst>
                          </p:cTn>
                        </p:par>
                      </p:childTnLst>
                    </p:cTn>
                  </p:par>
                  <p:par>
                    <p:cTn id="118" fill="hold">
                      <p:stCondLst>
                        <p:cond delay="indefinite"/>
                      </p:stCondLst>
                      <p:childTnLst>
                        <p:par>
                          <p:cTn id="119" fill="hold">
                            <p:stCondLst>
                              <p:cond delay="0"/>
                            </p:stCondLst>
                            <p:childTnLst>
                              <p:par>
                                <p:cTn id="120" presetID="3" presetClass="entr" presetSubtype="10" fill="hold" nodeType="clickEffect">
                                  <p:stCondLst>
                                    <p:cond delay="0"/>
                                  </p:stCondLst>
                                  <p:childTnLst>
                                    <p:set>
                                      <p:cBhvr>
                                        <p:cTn id="121" dur="1" fill="hold">
                                          <p:stCondLst>
                                            <p:cond delay="0"/>
                                          </p:stCondLst>
                                        </p:cTn>
                                        <p:tgtEl>
                                          <p:spTgt spid="72"/>
                                        </p:tgtEl>
                                        <p:attrNameLst>
                                          <p:attrName>style.visibility</p:attrName>
                                        </p:attrNameLst>
                                      </p:cBhvr>
                                      <p:to>
                                        <p:strVal val="visible"/>
                                      </p:to>
                                    </p:set>
                                    <p:animEffect transition="in" filter="blinds(horizontal)">
                                      <p:cBhvr>
                                        <p:cTn id="122" dur="500"/>
                                        <p:tgtEl>
                                          <p:spTgt spid="72"/>
                                        </p:tgtEl>
                                      </p:cBhvr>
                                    </p:animEffect>
                                  </p:childTnLst>
                                </p:cTn>
                              </p:par>
                            </p:childTnLst>
                          </p:cTn>
                        </p:par>
                      </p:childTnLst>
                    </p:cTn>
                  </p:par>
                  <p:par>
                    <p:cTn id="123" fill="hold">
                      <p:stCondLst>
                        <p:cond delay="indefinite"/>
                      </p:stCondLst>
                      <p:childTnLst>
                        <p:par>
                          <p:cTn id="124" fill="hold">
                            <p:stCondLst>
                              <p:cond delay="0"/>
                            </p:stCondLst>
                            <p:childTnLst>
                              <p:par>
                                <p:cTn id="125" presetID="3" presetClass="entr" presetSubtype="10" fill="hold" nodeType="clickEffect">
                                  <p:stCondLst>
                                    <p:cond delay="0"/>
                                  </p:stCondLst>
                                  <p:childTnLst>
                                    <p:set>
                                      <p:cBhvr>
                                        <p:cTn id="126" dur="1" fill="hold">
                                          <p:stCondLst>
                                            <p:cond delay="0"/>
                                          </p:stCondLst>
                                        </p:cTn>
                                        <p:tgtEl>
                                          <p:spTgt spid="66"/>
                                        </p:tgtEl>
                                        <p:attrNameLst>
                                          <p:attrName>style.visibility</p:attrName>
                                        </p:attrNameLst>
                                      </p:cBhvr>
                                      <p:to>
                                        <p:strVal val="visible"/>
                                      </p:to>
                                    </p:set>
                                    <p:animEffect transition="in" filter="blinds(horizontal)">
                                      <p:cBhvr>
                                        <p:cTn id="127" dur="500"/>
                                        <p:tgtEl>
                                          <p:spTgt spid="66"/>
                                        </p:tgtEl>
                                      </p:cBhvr>
                                    </p:animEffect>
                                  </p:childTnLst>
                                </p:cTn>
                              </p:par>
                            </p:childTnLst>
                          </p:cTn>
                        </p:par>
                      </p:childTnLst>
                    </p:cTn>
                  </p:par>
                  <p:par>
                    <p:cTn id="128" fill="hold">
                      <p:stCondLst>
                        <p:cond delay="indefinite"/>
                      </p:stCondLst>
                      <p:childTnLst>
                        <p:par>
                          <p:cTn id="129" fill="hold">
                            <p:stCondLst>
                              <p:cond delay="0"/>
                            </p:stCondLst>
                            <p:childTnLst>
                              <p:par>
                                <p:cTn id="130" presetID="3" presetClass="entr" presetSubtype="10" fill="hold" nodeType="clickEffect">
                                  <p:stCondLst>
                                    <p:cond delay="0"/>
                                  </p:stCondLst>
                                  <p:childTnLst>
                                    <p:set>
                                      <p:cBhvr>
                                        <p:cTn id="131" dur="1" fill="hold">
                                          <p:stCondLst>
                                            <p:cond delay="0"/>
                                          </p:stCondLst>
                                        </p:cTn>
                                        <p:tgtEl>
                                          <p:spTgt spid="69"/>
                                        </p:tgtEl>
                                        <p:attrNameLst>
                                          <p:attrName>style.visibility</p:attrName>
                                        </p:attrNameLst>
                                      </p:cBhvr>
                                      <p:to>
                                        <p:strVal val="visible"/>
                                      </p:to>
                                    </p:set>
                                    <p:animEffect transition="in" filter="blinds(horizontal)">
                                      <p:cBhvr>
                                        <p:cTn id="132"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bldLvl="0" animBg="1"/>
      <p:bldP spid="101"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1092835" y="1087755"/>
            <a:ext cx="10210800" cy="891403"/>
            <a:chOff x="894" y="3246"/>
            <a:chExt cx="16080" cy="1404"/>
          </a:xfrm>
        </p:grpSpPr>
        <p:sp>
          <p:nvSpPr>
            <p:cNvPr id="15" name="文本框 4"/>
            <p:cNvSpPr txBox="1"/>
            <p:nvPr/>
          </p:nvSpPr>
          <p:spPr>
            <a:xfrm>
              <a:off x="3894" y="3246"/>
              <a:ext cx="13080" cy="1404"/>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温度计的使用和读数</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[2019.27(1)，2018.27(2)</a:t>
              </a:r>
              <a:r>
                <a:rPr lang="zh-CN" altLang="en-US" sz="2400" dirty="0">
                  <a:latin typeface="宋体" panose="02010600030101010101" pitchFamily="2" charset="-122"/>
                  <a:cs typeface="宋体" panose="02010600030101010101" pitchFamily="2" charset="-122"/>
                </a:rPr>
                <a:t>第1空</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，2017.26(2)</a:t>
              </a:r>
              <a:r>
                <a:rPr lang="zh-CN" altLang="en-US" sz="2400" dirty="0">
                  <a:latin typeface="宋体" panose="02010600030101010101" pitchFamily="2" charset="-122"/>
                  <a:cs typeface="Times New Roman" panose="02020603050405020304" pitchFamily="18" charset="0"/>
                </a:rPr>
                <a:t>，均考查读数</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5" name="组合 4"/>
          <p:cNvGrpSpPr/>
          <p:nvPr/>
        </p:nvGrpSpPr>
        <p:grpSpPr>
          <a:xfrm>
            <a:off x="1064895" y="1979295"/>
            <a:ext cx="1838960" cy="474345"/>
            <a:chOff x="1318" y="2359"/>
            <a:chExt cx="2896" cy="747"/>
          </a:xfrm>
        </p:grpSpPr>
        <p:pic>
          <p:nvPicPr>
            <p:cNvPr id="2" name="图片 1" descr="三级标"/>
            <p:cNvPicPr>
              <a:picLocks noChangeAspect="1"/>
            </p:cNvPicPr>
            <p:nvPr/>
          </p:nvPicPr>
          <p:blipFill>
            <a:blip r:embed="rId2"/>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1064895" y="2581910"/>
            <a:ext cx="8018145" cy="460375"/>
          </a:xfrm>
          <a:prstGeom prst="rect">
            <a:avLst/>
          </a:prstGeom>
          <a:noFill/>
          <a:ln w="9525">
            <a:noFill/>
          </a:ln>
        </p:spPr>
        <p:txBody>
          <a:bodyPr wrap="square">
            <a:spAutoFit/>
          </a:bodyPr>
          <a:p>
            <a:r>
              <a:rPr lang="en-US" sz="2400">
                <a:latin typeface="Times New Roman" panose="02020603050405020304" pitchFamily="18" charset="0"/>
                <a:ea typeface="宋体" panose="02010600030101010101" pitchFamily="2" charset="-122"/>
              </a:rPr>
              <a:t>2. </a:t>
            </a:r>
            <a:r>
              <a:rPr lang="en-US" sz="2400">
                <a:latin typeface="Times New Roman" panose="02020603050405020304" pitchFamily="18" charset="0"/>
                <a:cs typeface="楷体_GB2312" charset="0"/>
              </a:rPr>
              <a:t>(2019</a:t>
            </a:r>
            <a:r>
              <a:rPr lang="zh-CN" sz="2400">
                <a:cs typeface="楷体_GB2312" charset="0"/>
              </a:rPr>
              <a:t>陕西</a:t>
            </a:r>
            <a:r>
              <a:rPr lang="en-US" sz="2400">
                <a:latin typeface="Times New Roman" panose="02020603050405020304" pitchFamily="18" charset="0"/>
                <a:cs typeface="楷体_GB2312" charset="0"/>
              </a:rPr>
              <a:t>)</a:t>
            </a:r>
            <a:r>
              <a:rPr lang="zh-CN" sz="2400">
                <a:ea typeface="宋体" panose="02010600030101010101" pitchFamily="2" charset="-122"/>
              </a:rPr>
              <a:t>如图所示，体温计的示数为</a:t>
            </a:r>
            <a:r>
              <a:rPr lang="en-US" sz="2400">
                <a:latin typeface="Times New Roman" panose="02020603050405020304" pitchFamily="18" charset="0"/>
                <a:ea typeface="宋体" panose="02010600030101010101" pitchFamily="2" charset="-122"/>
              </a:rPr>
              <a:t>________</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zh-CN" altLang="en-US" sz="2400"/>
          </a:p>
        </p:txBody>
      </p:sp>
      <p:sp>
        <p:nvSpPr>
          <p:cNvPr id="3" name="文本框 2"/>
          <p:cNvSpPr txBox="1"/>
          <p:nvPr/>
        </p:nvSpPr>
        <p:spPr>
          <a:xfrm>
            <a:off x="1092835" y="3302000"/>
            <a:ext cx="8763000" cy="460375"/>
          </a:xfrm>
          <a:prstGeom prst="rect">
            <a:avLst/>
          </a:prstGeom>
          <a:noFill/>
          <a:ln w="9525">
            <a:noFill/>
          </a:ln>
        </p:spPr>
        <p:txBody>
          <a:bodyPr wrap="square">
            <a:spAutoFit/>
          </a:bodyPr>
          <a:p>
            <a:r>
              <a:rPr lang="en-US" sz="2400">
                <a:latin typeface="Times New Roman" panose="02020603050405020304" pitchFamily="18" charset="0"/>
                <a:ea typeface="宋体" panose="02010600030101010101" pitchFamily="2" charset="-122"/>
              </a:rPr>
              <a:t>3. </a:t>
            </a:r>
            <a:r>
              <a:rPr lang="en-US" sz="2400">
                <a:latin typeface="Times New Roman" panose="02020603050405020304" pitchFamily="18" charset="0"/>
                <a:cs typeface="楷体_GB2312" charset="0"/>
              </a:rPr>
              <a:t>(2019 </a:t>
            </a:r>
            <a:r>
              <a:rPr lang="zh-CN" sz="2400">
                <a:cs typeface="楷体_GB2312" charset="0"/>
              </a:rPr>
              <a:t>泰安</a:t>
            </a:r>
            <a:r>
              <a:rPr lang="en-US" sz="2400">
                <a:latin typeface="Times New Roman" panose="02020603050405020304" pitchFamily="18" charset="0"/>
                <a:cs typeface="楷体_GB2312" charset="0"/>
              </a:rPr>
              <a:t>)</a:t>
            </a:r>
            <a:r>
              <a:rPr lang="zh-CN" sz="2400">
                <a:ea typeface="宋体" panose="02010600030101010101" pitchFamily="2" charset="-122"/>
              </a:rPr>
              <a:t>如图所示，温度计的示数为</a:t>
            </a:r>
            <a:r>
              <a:rPr lang="en-US" sz="2400">
                <a:latin typeface="Times New Roman" panose="02020603050405020304" pitchFamily="18" charset="0"/>
                <a:ea typeface="宋体" panose="02010600030101010101" pitchFamily="2" charset="-122"/>
              </a:rPr>
              <a:t>________</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zh-CN" altLang="en-US" sz="2400"/>
          </a:p>
        </p:txBody>
      </p:sp>
      <p:pic>
        <p:nvPicPr>
          <p:cNvPr id="6" name="图片 -2147482391"/>
          <p:cNvPicPr>
            <a:picLocks noChangeAspect="1"/>
          </p:cNvPicPr>
          <p:nvPr/>
        </p:nvPicPr>
        <p:blipFill>
          <a:blip r:embed="rId3"/>
          <a:stretch>
            <a:fillRect/>
          </a:stretch>
        </p:blipFill>
        <p:spPr>
          <a:xfrm>
            <a:off x="1600835" y="4072890"/>
            <a:ext cx="4881245" cy="1271270"/>
          </a:xfrm>
          <a:prstGeom prst="rect">
            <a:avLst/>
          </a:prstGeom>
          <a:noFill/>
          <a:ln w="9525">
            <a:noFill/>
          </a:ln>
        </p:spPr>
      </p:pic>
      <p:pic>
        <p:nvPicPr>
          <p:cNvPr id="7" name="图片 -2147482390"/>
          <p:cNvPicPr>
            <a:picLocks noChangeAspect="1"/>
          </p:cNvPicPr>
          <p:nvPr/>
        </p:nvPicPr>
        <p:blipFill>
          <a:blip r:embed="rId4"/>
          <a:stretch>
            <a:fillRect/>
          </a:stretch>
        </p:blipFill>
        <p:spPr>
          <a:xfrm>
            <a:off x="7255510" y="3762375"/>
            <a:ext cx="1663700" cy="2174875"/>
          </a:xfrm>
          <a:prstGeom prst="rect">
            <a:avLst/>
          </a:prstGeom>
          <a:noFill/>
          <a:ln w="9525">
            <a:noFill/>
          </a:ln>
        </p:spPr>
      </p:pic>
      <p:sp>
        <p:nvSpPr>
          <p:cNvPr id="8" name="文本框 7"/>
          <p:cNvSpPr txBox="1"/>
          <p:nvPr/>
        </p:nvSpPr>
        <p:spPr>
          <a:xfrm>
            <a:off x="3672205" y="5476875"/>
            <a:ext cx="194754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2</a:t>
            </a:r>
            <a:r>
              <a:rPr lang="zh-CN" sz="1800">
                <a:cs typeface="楷体_GB2312" charset="0"/>
              </a:rPr>
              <a:t>题图</a:t>
            </a:r>
            <a:endParaRPr lang="zh-CN" altLang="en-US" sz="1800"/>
          </a:p>
        </p:txBody>
      </p:sp>
      <p:sp>
        <p:nvSpPr>
          <p:cNvPr id="9" name="文本框 8"/>
          <p:cNvSpPr txBox="1"/>
          <p:nvPr/>
        </p:nvSpPr>
        <p:spPr>
          <a:xfrm>
            <a:off x="7690485" y="5937250"/>
            <a:ext cx="1679575"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3</a:t>
            </a:r>
            <a:r>
              <a:rPr lang="zh-CN" sz="1800">
                <a:cs typeface="楷体_GB2312" charset="0"/>
              </a:rPr>
              <a:t>题图</a:t>
            </a:r>
            <a:endParaRPr lang="zh-CN" altLang="en-US" sz="1800"/>
          </a:p>
        </p:txBody>
      </p:sp>
      <p:sp>
        <p:nvSpPr>
          <p:cNvPr id="10" name="文本框 9"/>
          <p:cNvSpPr txBox="1"/>
          <p:nvPr/>
        </p:nvSpPr>
        <p:spPr>
          <a:xfrm>
            <a:off x="6753225" y="2581910"/>
            <a:ext cx="104394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36.8</a:t>
            </a:r>
            <a:endParaRPr lang="zh-CN" altLang="en-US" sz="2400">
              <a:solidFill>
                <a:srgbClr val="FF0000"/>
              </a:solidFill>
              <a:ea typeface="宋体" panose="02010600030101010101" pitchFamily="2" charset="-122"/>
            </a:endParaRPr>
          </a:p>
        </p:txBody>
      </p:sp>
      <p:sp>
        <p:nvSpPr>
          <p:cNvPr id="11" name="文本框 10"/>
          <p:cNvSpPr txBox="1"/>
          <p:nvPr/>
        </p:nvSpPr>
        <p:spPr>
          <a:xfrm>
            <a:off x="6725920" y="3302000"/>
            <a:ext cx="9645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6</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1291590" y="1137920"/>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物态变化的辨识</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3</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39974" name="文本框 16"/>
          <p:cNvSpPr txBox="1"/>
          <p:nvPr/>
        </p:nvSpPr>
        <p:spPr>
          <a:xfrm>
            <a:off x="1238885" y="1922145"/>
            <a:ext cx="1510030" cy="460375"/>
          </a:xfrm>
          <a:prstGeom prst="rect">
            <a:avLst/>
          </a:prstGeom>
          <a:noFill/>
          <a:ln w="9525">
            <a:noFill/>
          </a:ln>
        </p:spPr>
        <p:txBody>
          <a:bodyPr wrap="square" anchor="t">
            <a:spAutoFit/>
          </a:bodyPr>
          <a:p>
            <a:r>
              <a:rPr lang="zh-CN" altLang="en-US" sz="2400">
                <a:latin typeface="Times New Roman" panose="02020603050405020304" pitchFamily="18" charset="0"/>
                <a:ea typeface="黑体" panose="02010609060101010101" pitchFamily="49" charset="-122"/>
                <a:cs typeface="Times New Roman" panose="02020603050405020304" pitchFamily="18" charset="0"/>
              </a:rPr>
              <a:t>考向  </a:t>
            </a:r>
            <a:r>
              <a:rPr lang="en-US" altLang="zh-CN" sz="2400">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400">
              <a:latin typeface="Times New Roman" panose="02020603050405020304" pitchFamily="18" charset="0"/>
              <a:ea typeface="黑体" panose="02010609060101010101" pitchFamily="49" charset="-122"/>
              <a:cs typeface="Times New Roman" panose="02020603050405020304" pitchFamily="18" charset="0"/>
            </a:endParaRPr>
          </a:p>
        </p:txBody>
      </p:sp>
      <p:sp>
        <p:nvSpPr>
          <p:cNvPr id="100" name="文本框 99"/>
          <p:cNvSpPr txBox="1"/>
          <p:nvPr/>
        </p:nvSpPr>
        <p:spPr>
          <a:xfrm>
            <a:off x="2487295" y="1922145"/>
            <a:ext cx="8805545" cy="460375"/>
          </a:xfrm>
          <a:prstGeom prst="rect">
            <a:avLst/>
          </a:prstGeom>
          <a:noFill/>
          <a:ln w="9525">
            <a:noFill/>
          </a:ln>
        </p:spPr>
        <p:txBody>
          <a:bodyPr wrap="square">
            <a:spAutoFit/>
          </a:bodyPr>
          <a:p>
            <a:r>
              <a:rPr lang="zh-CN" sz="2400">
                <a:ea typeface="黑体" panose="02010609060101010101" pitchFamily="49" charset="-122"/>
              </a:rPr>
              <a:t>物态变化的辨识及吸、放热判断</a:t>
            </a:r>
            <a:r>
              <a:rPr lang="zh-CN" sz="240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a:latin typeface="Times New Roman" panose="02020603050405020304" pitchFamily="18" charset="0"/>
                <a:ea typeface="黑体" panose="02010609060101010101" pitchFamily="49" charset="-122"/>
                <a:cs typeface="Times New Roman" panose="02020603050405020304" pitchFamily="18" charset="0"/>
              </a:rPr>
              <a:t>2019.10C，2018.3，2017.13</a:t>
            </a:r>
            <a:r>
              <a:rPr lang="zh-CN" sz="240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grpSp>
        <p:nvGrpSpPr>
          <p:cNvPr id="4" name="组合 3"/>
          <p:cNvGrpSpPr/>
          <p:nvPr/>
        </p:nvGrpSpPr>
        <p:grpSpPr>
          <a:xfrm>
            <a:off x="1330325" y="2629535"/>
            <a:ext cx="1653540" cy="460375"/>
            <a:chOff x="1586" y="2158"/>
            <a:chExt cx="2604" cy="725"/>
          </a:xfrm>
        </p:grpSpPr>
        <p:pic>
          <p:nvPicPr>
            <p:cNvPr id="5" name="图片 4" descr="三级标1"/>
            <p:cNvPicPr>
              <a:picLocks noChangeAspect="1"/>
            </p:cNvPicPr>
            <p:nvPr/>
          </p:nvPicPr>
          <p:blipFill>
            <a:blip r:embed="rId2"/>
            <a:stretch>
              <a:fillRect/>
            </a:stretch>
          </p:blipFill>
          <p:spPr>
            <a:xfrm>
              <a:off x="1610" y="2204"/>
              <a:ext cx="2580" cy="636"/>
            </a:xfrm>
            <a:prstGeom prst="rect">
              <a:avLst/>
            </a:prstGeom>
          </p:spPr>
        </p:pic>
        <p:sp>
          <p:nvSpPr>
            <p:cNvPr id="6" name="文本框 5"/>
            <p:cNvSpPr txBox="1"/>
            <p:nvPr/>
          </p:nvSpPr>
          <p:spPr>
            <a:xfrm>
              <a:off x="1586" y="2158"/>
              <a:ext cx="2281" cy="725"/>
            </a:xfrm>
            <a:prstGeom prst="rect">
              <a:avLst/>
            </a:prstGeom>
            <a:noFill/>
          </p:spPr>
          <p:txBody>
            <a:bodyPr wrap="square" rtlCol="0">
              <a:spAutoFit/>
            </a:bodyPr>
            <a:p>
              <a:r>
                <a:rPr lang="zh-CN" altLang="en-US" sz="2400" b="1">
                  <a:solidFill>
                    <a:schemeClr val="bg1"/>
                  </a:solidFill>
                  <a:latin typeface="黑体" panose="02010609060101010101" pitchFamily="49" charset="-122"/>
                  <a:ea typeface="黑体" panose="02010609060101010101" pitchFamily="49" charset="-122"/>
                </a:rPr>
                <a:t>方法指导</a:t>
              </a:r>
              <a:endParaRPr lang="zh-CN" altLang="en-US" sz="2400" b="1">
                <a:solidFill>
                  <a:schemeClr val="bg1"/>
                </a:solidFill>
                <a:latin typeface="黑体" panose="02010609060101010101" pitchFamily="49" charset="-122"/>
                <a:ea typeface="黑体" panose="02010609060101010101" pitchFamily="49" charset="-122"/>
              </a:endParaRPr>
            </a:p>
          </p:txBody>
        </p:sp>
      </p:grpSp>
      <p:sp>
        <p:nvSpPr>
          <p:cNvPr id="7" name="文本框 6"/>
          <p:cNvSpPr txBox="1"/>
          <p:nvPr/>
        </p:nvSpPr>
        <p:spPr>
          <a:xfrm>
            <a:off x="3133090" y="2629535"/>
            <a:ext cx="5080000" cy="460375"/>
          </a:xfrm>
          <a:prstGeom prst="rect">
            <a:avLst/>
          </a:prstGeom>
          <a:noFill/>
          <a:ln w="9525">
            <a:noFill/>
          </a:ln>
        </p:spPr>
        <p:txBody>
          <a:bodyPr>
            <a:spAutoFit/>
          </a:bodyPr>
          <a:p>
            <a:r>
              <a:rPr lang="zh-CN" sz="2400">
                <a:solidFill>
                  <a:schemeClr val="tx1"/>
                </a:solidFill>
                <a:ea typeface="黑体" panose="02010609060101010101" pitchFamily="49" charset="-122"/>
              </a:rPr>
              <a:t>判断物态变化过程中的吸、放热</a:t>
            </a:r>
            <a:endParaRPr lang="zh-CN" altLang="en-US" sz="2400">
              <a:solidFill>
                <a:schemeClr val="tx1"/>
              </a:solidFill>
              <a:ea typeface="黑体" panose="02010609060101010101" pitchFamily="49" charset="-122"/>
            </a:endParaRPr>
          </a:p>
        </p:txBody>
      </p:sp>
      <p:pic>
        <p:nvPicPr>
          <p:cNvPr id="2" name="图片 -2147482387"/>
          <p:cNvPicPr>
            <a:picLocks noChangeAspect="1"/>
          </p:cNvPicPr>
          <p:nvPr/>
        </p:nvPicPr>
        <p:blipFill>
          <a:blip r:embed="rId3"/>
          <a:stretch>
            <a:fillRect/>
          </a:stretch>
        </p:blipFill>
        <p:spPr>
          <a:xfrm>
            <a:off x="3469005" y="3357245"/>
            <a:ext cx="5760720" cy="284035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02690" y="1273810"/>
            <a:ext cx="10977245" cy="6451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 </a:t>
            </a:r>
            <a:r>
              <a:rPr lang="en-US" sz="2400">
                <a:latin typeface="Times New Roman" panose="02020603050405020304" pitchFamily="18" charset="0"/>
                <a:cs typeface="楷体_GB2312" charset="0"/>
              </a:rPr>
              <a:t>(2018</a:t>
            </a:r>
            <a:r>
              <a:rPr lang="zh-CN" sz="2400">
                <a:cs typeface="楷体_GB2312" charset="0"/>
              </a:rPr>
              <a:t>福建</a:t>
            </a:r>
            <a:r>
              <a:rPr lang="en-US" sz="2400">
                <a:latin typeface="Times New Roman" panose="02020603050405020304" pitchFamily="18" charset="0"/>
                <a:cs typeface="楷体_GB2312" charset="0"/>
              </a:rPr>
              <a:t>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图中的四个物态变化实例，属于吸热的是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386"/>
          <p:cNvPicPr>
            <a:picLocks noChangeAspect="1"/>
          </p:cNvPicPr>
          <p:nvPr/>
        </p:nvPicPr>
        <p:blipFill>
          <a:blip r:embed="rId1"/>
          <a:stretch>
            <a:fillRect/>
          </a:stretch>
        </p:blipFill>
        <p:spPr>
          <a:xfrm>
            <a:off x="3679190" y="2207895"/>
            <a:ext cx="6023610" cy="3788410"/>
          </a:xfrm>
          <a:prstGeom prst="rect">
            <a:avLst/>
          </a:prstGeom>
          <a:noFill/>
          <a:ln w="9525">
            <a:noFill/>
          </a:ln>
        </p:spPr>
      </p:pic>
      <p:sp>
        <p:nvSpPr>
          <p:cNvPr id="3" name="文本框 2"/>
          <p:cNvSpPr txBox="1"/>
          <p:nvPr/>
        </p:nvSpPr>
        <p:spPr>
          <a:xfrm>
            <a:off x="9589770" y="1386840"/>
            <a:ext cx="72707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A</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64235" y="1316990"/>
            <a:ext cx="1059751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 </a:t>
            </a:r>
            <a:r>
              <a:rPr lang="en-US" sz="2400">
                <a:latin typeface="Times New Roman" panose="02020603050405020304" pitchFamily="18" charset="0"/>
                <a:cs typeface="楷体_GB2312" charset="0"/>
              </a:rPr>
              <a:t>(2017</a:t>
            </a:r>
            <a:r>
              <a:rPr lang="zh-CN" sz="2400">
                <a:cs typeface="楷体_GB2312" charset="0"/>
              </a:rPr>
              <a:t>福建</a:t>
            </a:r>
            <a:r>
              <a:rPr lang="en-US" sz="2400">
                <a:latin typeface="Times New Roman" panose="02020603050405020304" pitchFamily="18" charset="0"/>
                <a:cs typeface="楷体_GB2312" charset="0"/>
              </a:rPr>
              <a:t>13</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在沙漠中，可以利用如图所示的方法应急取水，此过程中发生的物态变化有</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sz="240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A. </a:t>
            </a:r>
            <a:r>
              <a:rPr lang="zh-CN" sz="2400">
                <a:ea typeface="宋体" panose="02010600030101010101" pitchFamily="2" charset="-122"/>
              </a:rPr>
              <a:t>熔化　凝华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凝固　汽化          </a:t>
            </a: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汽化　液化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熔化　液化</a:t>
            </a:r>
            <a:endParaRPr lang="zh-CN" altLang="en-US" sz="2400"/>
          </a:p>
        </p:txBody>
      </p:sp>
      <p:pic>
        <p:nvPicPr>
          <p:cNvPr id="2" name="图片 -2147482385"/>
          <p:cNvPicPr>
            <a:picLocks noChangeAspect="1"/>
          </p:cNvPicPr>
          <p:nvPr/>
        </p:nvPicPr>
        <p:blipFill>
          <a:blip r:embed="rId1"/>
          <a:stretch>
            <a:fillRect/>
          </a:stretch>
        </p:blipFill>
        <p:spPr>
          <a:xfrm>
            <a:off x="1399540" y="3202940"/>
            <a:ext cx="9822815" cy="2073275"/>
          </a:xfrm>
          <a:prstGeom prst="rect">
            <a:avLst/>
          </a:prstGeom>
          <a:noFill/>
          <a:ln w="9525">
            <a:noFill/>
          </a:ln>
        </p:spPr>
      </p:pic>
      <p:sp>
        <p:nvSpPr>
          <p:cNvPr id="3" name="文本框 2"/>
          <p:cNvSpPr txBox="1"/>
          <p:nvPr/>
        </p:nvSpPr>
        <p:spPr>
          <a:xfrm>
            <a:off x="5239385" y="5474335"/>
            <a:ext cx="159512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5</a:t>
            </a:r>
            <a:r>
              <a:rPr lang="zh-CN" sz="1800">
                <a:cs typeface="楷体_GB2312" charset="0"/>
              </a:rPr>
              <a:t>题图</a:t>
            </a:r>
            <a:endParaRPr lang="zh-CN" altLang="en-US" sz="1800"/>
          </a:p>
        </p:txBody>
      </p:sp>
      <p:sp>
        <p:nvSpPr>
          <p:cNvPr id="4" name="文本框 3"/>
          <p:cNvSpPr txBox="1"/>
          <p:nvPr/>
        </p:nvSpPr>
        <p:spPr>
          <a:xfrm>
            <a:off x="3517900" y="2035175"/>
            <a:ext cx="7581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C</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51840" y="112331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651510" y="1576705"/>
            <a:ext cx="1103185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 </a:t>
            </a:r>
            <a:r>
              <a:rPr lang="en-US" sz="2400">
                <a:latin typeface="Times New Roman" panose="02020603050405020304" pitchFamily="18" charset="0"/>
                <a:cs typeface="楷体_GB2312" charset="0"/>
              </a:rPr>
              <a:t>(2019</a:t>
            </a:r>
            <a:r>
              <a:rPr lang="zh-CN" sz="2400">
                <a:cs typeface="楷体_GB2312" charset="0"/>
              </a:rPr>
              <a:t>海南</a:t>
            </a:r>
            <a:r>
              <a:rPr lang="en-US" sz="2400">
                <a:latin typeface="Times New Roman" panose="02020603050405020304" pitchFamily="18" charset="0"/>
                <a:cs typeface="楷体_GB2312" charset="0"/>
              </a:rPr>
              <a:t>)</a:t>
            </a:r>
            <a:r>
              <a:rPr lang="zh-CN" sz="2400">
                <a:ea typeface="宋体" panose="02010600030101010101" pitchFamily="2" charset="-122"/>
              </a:rPr>
              <a:t>用</a:t>
            </a:r>
            <a:r>
              <a:rPr lang="en-US" sz="2400">
                <a:latin typeface="Times New Roman" panose="02020603050405020304" pitchFamily="18" charset="0"/>
                <a:ea typeface="宋体" panose="02010600030101010101" pitchFamily="2" charset="-122"/>
              </a:rPr>
              <a:t>3D</a:t>
            </a:r>
            <a:r>
              <a:rPr lang="zh-CN" sz="2400">
                <a:ea typeface="宋体" panose="02010600030101010101" pitchFamily="2" charset="-122"/>
              </a:rPr>
              <a:t>打印技术可以打印钛合金眼镜架．在高能激光的作用下，钛合金粉末吸收热量变成液态，再定型成为镜架，在此过程中发生的物</a:t>
            </a:r>
            <a:r>
              <a:rPr lang="zh-CN" sz="2400">
                <a:latin typeface="Times New Roman" panose="02020603050405020304" pitchFamily="18" charset="0"/>
                <a:ea typeface="宋体" panose="02010600030101010101" pitchFamily="2" charset="-122"/>
              </a:rPr>
              <a:t>态变化是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熔化和凝固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升华和凝华         </a:t>
            </a: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汽化和液化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液化和凝固</a:t>
            </a:r>
            <a:r>
              <a:rPr lang="en-US" sz="2400">
                <a:latin typeface="Times New Roman" panose="02020603050405020304" pitchFamily="18" charset="0"/>
                <a:ea typeface="宋体" panose="02010600030101010101" pitchFamily="2" charset="-122"/>
              </a:rPr>
              <a:t>7. </a:t>
            </a:r>
            <a:r>
              <a:rPr lang="en-US" sz="2400">
                <a:latin typeface="Times New Roman" panose="02020603050405020304" pitchFamily="18" charset="0"/>
                <a:cs typeface="楷体_GB2312" charset="0"/>
              </a:rPr>
              <a:t>(2019 </a:t>
            </a:r>
            <a:r>
              <a:rPr lang="zh-CN" sz="2400">
                <a:cs typeface="楷体_GB2312" charset="0"/>
              </a:rPr>
              <a:t>丹东</a:t>
            </a:r>
            <a:r>
              <a:rPr lang="en-US" sz="2400">
                <a:latin typeface="Times New Roman" panose="02020603050405020304" pitchFamily="18" charset="0"/>
                <a:cs typeface="楷体_GB2312" charset="0"/>
              </a:rPr>
              <a:t>)</a:t>
            </a:r>
            <a:r>
              <a:rPr lang="zh-CN" sz="2400">
                <a:ea typeface="宋体" panose="02010600030101010101" pitchFamily="2" charset="-122"/>
              </a:rPr>
              <a:t>下列现象与物态变化对应正确的是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冬天窗户上的冰花是水凝固形成的</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一瓶从冰箱冷藏室拿出的矿泉水，瓶外壁上会出现小水珠，是液化形成的</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夏天从冰柜里拿出冰棒，周围出现的</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是水汽化形成的</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衣柜里的樟脑丸消失是熔化现象</a:t>
            </a:r>
            <a:endParaRPr lang="zh-CN" altLang="en-US" sz="2400"/>
          </a:p>
        </p:txBody>
      </p:sp>
      <p:sp>
        <p:nvSpPr>
          <p:cNvPr id="3" name="文本框 2"/>
          <p:cNvSpPr txBox="1"/>
          <p:nvPr/>
        </p:nvSpPr>
        <p:spPr>
          <a:xfrm>
            <a:off x="10925175" y="2261870"/>
            <a:ext cx="7581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A</a:t>
            </a:r>
            <a:endParaRPr lang="zh-CN" altLang="en-US" sz="2400">
              <a:solidFill>
                <a:srgbClr val="FF0000"/>
              </a:solidFill>
              <a:ea typeface="宋体" panose="02010600030101010101" pitchFamily="2" charset="-122"/>
            </a:endParaRPr>
          </a:p>
        </p:txBody>
      </p:sp>
      <p:sp>
        <p:nvSpPr>
          <p:cNvPr id="6" name="文本框 5"/>
          <p:cNvSpPr txBox="1"/>
          <p:nvPr/>
        </p:nvSpPr>
        <p:spPr>
          <a:xfrm>
            <a:off x="7316470" y="3401695"/>
            <a:ext cx="5683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70890" y="2349500"/>
            <a:ext cx="1079373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8. </a:t>
            </a:r>
            <a:r>
              <a:rPr lang="en-US" sz="2400">
                <a:latin typeface="Times New Roman" panose="02020603050405020304" pitchFamily="18" charset="0"/>
                <a:cs typeface="楷体_GB2312" charset="0"/>
              </a:rPr>
              <a:t>(2019 </a:t>
            </a:r>
            <a:r>
              <a:rPr lang="zh-CN" sz="2400">
                <a:cs typeface="楷体_GB2312" charset="0"/>
              </a:rPr>
              <a:t>玉林</a:t>
            </a:r>
            <a:r>
              <a:rPr lang="en-US" sz="2400">
                <a:latin typeface="Times New Roman" panose="02020603050405020304" pitchFamily="18" charset="0"/>
                <a:cs typeface="楷体_GB2312" charset="0"/>
              </a:rPr>
              <a:t>)</a:t>
            </a:r>
            <a:r>
              <a:rPr lang="zh-CN" sz="2400">
                <a:ea typeface="宋体" panose="02010600030101010101" pitchFamily="2" charset="-122"/>
              </a:rPr>
              <a:t>在少雨干旱的季节，为了使农作物能正常生长，必要时可利用干冰进行人工降雨．这是由于干冰在</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填物态变化的名称</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时迅速</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吸收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放出</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热量使周围的气温急剧下降，水蒸气遇冷化形成小水滴．</a:t>
            </a:r>
            <a:endParaRPr lang="zh-CN" sz="2400">
              <a:ea typeface="黑体" panose="02010609060101010101" pitchFamily="49" charset="-122"/>
            </a:endParaRPr>
          </a:p>
          <a:p>
            <a:pPr>
              <a:lnSpc>
                <a:spcPct val="150000"/>
              </a:lnSpc>
            </a:pPr>
            <a:endParaRPr lang="zh-CN" altLang="en-US" sz="2400"/>
          </a:p>
        </p:txBody>
      </p:sp>
      <p:sp>
        <p:nvSpPr>
          <p:cNvPr id="2" name="文本框 1"/>
          <p:cNvSpPr txBox="1"/>
          <p:nvPr/>
        </p:nvSpPr>
        <p:spPr>
          <a:xfrm>
            <a:off x="5575300" y="2990850"/>
            <a:ext cx="98044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升华</a:t>
            </a:r>
            <a:endParaRPr lang="zh-CN" altLang="en-US" sz="2400">
              <a:solidFill>
                <a:srgbClr val="FF0000"/>
              </a:solidFill>
              <a:ea typeface="宋体" panose="02010600030101010101" pitchFamily="2" charset="-122"/>
            </a:endParaRPr>
          </a:p>
        </p:txBody>
      </p:sp>
      <p:sp>
        <p:nvSpPr>
          <p:cNvPr id="3" name="文本框 2"/>
          <p:cNvSpPr txBox="1"/>
          <p:nvPr/>
        </p:nvSpPr>
        <p:spPr>
          <a:xfrm>
            <a:off x="920750" y="3549650"/>
            <a:ext cx="9486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吸收</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99135" y="1050290"/>
            <a:ext cx="10793730" cy="1753235"/>
          </a:xfrm>
          <a:prstGeom prst="rect">
            <a:avLst/>
          </a:prstGeom>
          <a:noFill/>
          <a:ln w="9525">
            <a:noFill/>
          </a:ln>
        </p:spPr>
        <p:txBody>
          <a:bodyPr wrap="square">
            <a:spAutoFit/>
          </a:bodyPr>
          <a:p>
            <a:pPr>
              <a:lnSpc>
                <a:spcPct val="150000"/>
              </a:lnSpc>
            </a:pPr>
            <a:r>
              <a:rPr lang="zh-CN" sz="2400">
                <a:ea typeface="黑体" panose="02010609060101010101" pitchFamily="49" charset="-122"/>
              </a:rPr>
              <a:t>考向</a:t>
            </a:r>
            <a:r>
              <a:rPr lang="en-US" sz="2400">
                <a:latin typeface="Times New Roman" panose="02020603050405020304" pitchFamily="18" charset="0"/>
                <a:ea typeface="黑体" panose="02010609060101010101" pitchFamily="49" charset="-122"/>
              </a:rPr>
              <a:t>2</a:t>
            </a:r>
            <a:r>
              <a:rPr lang="zh-CN" sz="2400">
                <a:ea typeface="黑体" panose="02010609060101010101" pitchFamily="49" charset="-122"/>
              </a:rPr>
              <a:t>　利用物态变化解释物理现象</a:t>
            </a:r>
            <a:r>
              <a:rPr lang="en-US" sz="2400">
                <a:latin typeface="Times New Roman" panose="02020603050405020304" pitchFamily="18" charset="0"/>
                <a:cs typeface="仿宋_GB2312" charset="0"/>
              </a:rPr>
              <a:t>[2019.10C</a:t>
            </a:r>
            <a:r>
              <a:rPr lang="zh-CN" sz="2400">
                <a:cs typeface="仿宋_GB2312" charset="0"/>
              </a:rPr>
              <a:t>，</a:t>
            </a:r>
            <a:r>
              <a:rPr lang="en-US" sz="2400">
                <a:latin typeface="Times New Roman" panose="02020603050405020304" pitchFamily="18" charset="0"/>
                <a:cs typeface="仿宋_GB2312" charset="0"/>
              </a:rPr>
              <a:t>2019.25(1)]</a:t>
            </a:r>
            <a:r>
              <a:rPr lang="en-US" sz="2400">
                <a:latin typeface="Times New Roman" panose="02020603050405020304" pitchFamily="18" charset="0"/>
                <a:ea typeface="宋体" panose="02010600030101010101" pitchFamily="2" charset="-122"/>
              </a:rPr>
              <a:t>9. </a:t>
            </a:r>
            <a:r>
              <a:rPr lang="en-US" sz="2400">
                <a:latin typeface="Times New Roman" panose="02020603050405020304" pitchFamily="18" charset="0"/>
                <a:cs typeface="楷体_GB2312" charset="0"/>
              </a:rPr>
              <a:t>(2019</a:t>
            </a:r>
            <a:r>
              <a:rPr lang="zh-CN" sz="2400">
                <a:cs typeface="楷体_GB2312" charset="0"/>
              </a:rPr>
              <a:t>福建</a:t>
            </a:r>
            <a:r>
              <a:rPr lang="en-US" sz="2400">
                <a:latin typeface="Times New Roman" panose="02020603050405020304" pitchFamily="18" charset="0"/>
                <a:cs typeface="楷体_GB2312" charset="0"/>
              </a:rPr>
              <a:t>10</a:t>
            </a:r>
            <a:r>
              <a:rPr lang="zh-CN" sz="2400">
                <a:cs typeface="楷体_GB2312" charset="0"/>
              </a:rPr>
              <a:t>题</a:t>
            </a:r>
            <a:r>
              <a:rPr lang="en-US" sz="2400">
                <a:latin typeface="Times New Roman" panose="02020603050405020304" pitchFamily="18" charset="0"/>
                <a:cs typeface="楷体_GB2312" charset="0"/>
              </a:rPr>
              <a:t>2</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如图的四幅图选自中国古代科技著作《天工开物》下列说法正确的是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382"/>
          <p:cNvPicPr>
            <a:picLocks noChangeAspect="1"/>
          </p:cNvPicPr>
          <p:nvPr/>
        </p:nvPicPr>
        <p:blipFill>
          <a:blip r:embed="rId1"/>
          <a:stretch>
            <a:fillRect/>
          </a:stretch>
        </p:blipFill>
        <p:spPr>
          <a:xfrm>
            <a:off x="5927725" y="2562860"/>
            <a:ext cx="5663565" cy="1466215"/>
          </a:xfrm>
          <a:prstGeom prst="rect">
            <a:avLst/>
          </a:prstGeom>
          <a:noFill/>
          <a:ln w="9525">
            <a:noFill/>
          </a:ln>
        </p:spPr>
      </p:pic>
      <p:sp>
        <p:nvSpPr>
          <p:cNvPr id="3" name="文本框 2"/>
          <p:cNvSpPr txBox="1"/>
          <p:nvPr/>
        </p:nvSpPr>
        <p:spPr>
          <a:xfrm>
            <a:off x="8111490" y="4217035"/>
            <a:ext cx="129540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9</a:t>
            </a:r>
            <a:r>
              <a:rPr lang="zh-CN" sz="1800">
                <a:cs typeface="楷体_GB2312" charset="0"/>
              </a:rPr>
              <a:t>题图</a:t>
            </a:r>
            <a:endParaRPr lang="zh-CN" altLang="en-US" sz="1800"/>
          </a:p>
        </p:txBody>
      </p:sp>
      <p:sp>
        <p:nvSpPr>
          <p:cNvPr id="4" name="文本框 3"/>
          <p:cNvSpPr txBox="1"/>
          <p:nvPr/>
        </p:nvSpPr>
        <p:spPr>
          <a:xfrm>
            <a:off x="699135" y="2660015"/>
            <a:ext cx="8481060" cy="341503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A.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试弓定力</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中弓的重力与秤砣</a:t>
            </a:r>
            <a:endParaRPr lang="zh-CN" sz="2400">
              <a:ea typeface="宋体" panose="02010600030101010101" pitchFamily="2" charset="-122"/>
            </a:endParaRPr>
          </a:p>
          <a:p>
            <a:pPr>
              <a:lnSpc>
                <a:spcPct val="150000"/>
              </a:lnSpc>
            </a:pPr>
            <a:r>
              <a:rPr lang="zh-CN" sz="2400">
                <a:ea typeface="宋体" panose="02010600030101010101" pitchFamily="2" charset="-122"/>
              </a:rPr>
              <a:t>      的重力是一对平衡力</a:t>
            </a:r>
            <a:r>
              <a:rPr lang="en-US" sz="2400">
                <a:latin typeface="Times New Roman" panose="02020603050405020304" pitchFamily="18" charset="0"/>
                <a:ea typeface="宋体" panose="02010600030101010101" pitchFamily="2" charset="-122"/>
              </a:rPr>
              <a:t>B.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赶稻及菽</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中牛拉犁的</a:t>
            </a:r>
            <a:endParaRPr lang="zh-CN" sz="2400">
              <a:ea typeface="宋体" panose="02010600030101010101" pitchFamily="2" charset="-122"/>
            </a:endParaRPr>
          </a:p>
          <a:p>
            <a:pPr>
              <a:lnSpc>
                <a:spcPct val="150000"/>
              </a:lnSpc>
            </a:pPr>
            <a:r>
              <a:rPr lang="zh-CN" sz="2400">
                <a:ea typeface="宋体" panose="02010600030101010101" pitchFamily="2" charset="-122"/>
              </a:rPr>
              <a:t>      力大于犁拉牛的力</a:t>
            </a:r>
            <a:r>
              <a:rPr lang="en-US" sz="2400">
                <a:latin typeface="Times New Roman" panose="02020603050405020304" pitchFamily="18" charset="0"/>
                <a:ea typeface="宋体" panose="02010600030101010101" pitchFamily="2" charset="-122"/>
              </a:rPr>
              <a:t>C.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透火焙干</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中把湿纸贴在热墙上可加快纸中水分升华</a:t>
            </a:r>
            <a:r>
              <a:rPr lang="en-US" sz="2400">
                <a:latin typeface="Times New Roman" panose="02020603050405020304" pitchFamily="18" charset="0"/>
                <a:ea typeface="宋体" panose="02010600030101010101" pitchFamily="2" charset="-122"/>
              </a:rPr>
              <a:t>D.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炒蒸油料</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中在</a:t>
            </a:r>
            <a:r>
              <a:rPr lang="zh-CN" sz="2400">
                <a:latin typeface="Times New Roman" panose="02020603050405020304" pitchFamily="18" charset="0"/>
                <a:ea typeface="宋体" panose="02010600030101010101" pitchFamily="2" charset="-122"/>
              </a:rPr>
              <a:t>同一灶台上同时炒和蒸可提高能源利用率</a:t>
            </a:r>
            <a:endParaRPr lang="zh-CN" altLang="en-US" sz="2400"/>
          </a:p>
        </p:txBody>
      </p:sp>
      <p:sp>
        <p:nvSpPr>
          <p:cNvPr id="5" name="文本框 4"/>
          <p:cNvSpPr txBox="1"/>
          <p:nvPr/>
        </p:nvSpPr>
        <p:spPr>
          <a:xfrm>
            <a:off x="2567940" y="2343150"/>
            <a:ext cx="7105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61035" y="951230"/>
            <a:ext cx="10869930"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10. </a:t>
            </a:r>
            <a:r>
              <a:rPr lang="en-US" sz="2400">
                <a:latin typeface="Times New Roman" panose="02020603050405020304" pitchFamily="18" charset="0"/>
                <a:cs typeface="楷体_GB2312" charset="0"/>
              </a:rPr>
              <a:t>(2019</a:t>
            </a:r>
            <a:r>
              <a:rPr lang="zh-CN" sz="2400">
                <a:cs typeface="楷体_GB2312" charset="0"/>
              </a:rPr>
              <a:t>福建</a:t>
            </a:r>
            <a:r>
              <a:rPr lang="en-US" sz="2400">
                <a:latin typeface="Times New Roman" panose="02020603050405020304" pitchFamily="18" charset="0"/>
                <a:cs typeface="楷体_GB2312" charset="0"/>
              </a:rPr>
              <a:t>25</a:t>
            </a:r>
            <a:r>
              <a:rPr lang="zh-CN" sz="2400">
                <a:cs typeface="楷体_GB2312" charset="0"/>
              </a:rPr>
              <a:t>题</a:t>
            </a:r>
            <a:r>
              <a:rPr lang="en-US" sz="2400">
                <a:latin typeface="Times New Roman" panose="02020603050405020304" pitchFamily="18" charset="0"/>
                <a:cs typeface="楷体_GB2312" charset="0"/>
              </a:rPr>
              <a:t>4</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蒸粽子时将碗倒扣在盛有适量水的锅中当支架，把装有粽子的盘子放在上方，如图甲．蒸好后打开锅盖，看到锅盖内表面有许多小水珠．熄火一会儿，发现锅中的水被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吸入</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碗内，如图乙．</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锅盖内表面为什么有许多小水珠？</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锅中的水为什么会被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吸入</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碗内？</a:t>
            </a:r>
            <a:endParaRPr lang="zh-CN" altLang="en-US" sz="2400"/>
          </a:p>
        </p:txBody>
      </p:sp>
      <p:pic>
        <p:nvPicPr>
          <p:cNvPr id="2" name="图片 -2147482381"/>
          <p:cNvPicPr>
            <a:picLocks noChangeAspect="1"/>
          </p:cNvPicPr>
          <p:nvPr/>
        </p:nvPicPr>
        <p:blipFill>
          <a:blip r:embed="rId1"/>
          <a:stretch>
            <a:fillRect/>
          </a:stretch>
        </p:blipFill>
        <p:spPr>
          <a:xfrm>
            <a:off x="8258175" y="3634105"/>
            <a:ext cx="3474085" cy="1546225"/>
          </a:xfrm>
          <a:prstGeom prst="rect">
            <a:avLst/>
          </a:prstGeom>
          <a:noFill/>
          <a:ln w="9525">
            <a:noFill/>
          </a:ln>
        </p:spPr>
      </p:pic>
      <p:sp>
        <p:nvSpPr>
          <p:cNvPr id="3" name="文本框 2"/>
          <p:cNvSpPr txBox="1"/>
          <p:nvPr/>
        </p:nvSpPr>
        <p:spPr>
          <a:xfrm>
            <a:off x="9047480" y="5245100"/>
            <a:ext cx="1895475" cy="368300"/>
          </a:xfrm>
          <a:prstGeom prst="rect">
            <a:avLst/>
          </a:prstGeom>
          <a:noFill/>
          <a:ln w="9525">
            <a:noFill/>
          </a:ln>
        </p:spPr>
        <p:txBody>
          <a:bodyPr wrap="square">
            <a:spAutoFit/>
          </a:bodyPr>
          <a:p>
            <a:pPr algn="ctr"/>
            <a:r>
              <a:rPr lang="zh-CN" sz="1800">
                <a:cs typeface="楷体_GB2312" charset="0"/>
              </a:rPr>
              <a:t>第</a:t>
            </a:r>
            <a:r>
              <a:rPr lang="en-US" sz="1800">
                <a:latin typeface="Times New Roman" panose="02020603050405020304" pitchFamily="18" charset="0"/>
                <a:cs typeface="楷体_GB2312" charset="0"/>
              </a:rPr>
              <a:t>10</a:t>
            </a:r>
            <a:r>
              <a:rPr lang="zh-CN" sz="1800">
                <a:cs typeface="楷体_GB2312" charset="0"/>
              </a:rPr>
              <a:t>题图</a:t>
            </a:r>
            <a:endParaRPr lang="zh-CN" altLang="en-US" sz="1800"/>
          </a:p>
        </p:txBody>
      </p:sp>
      <p:sp>
        <p:nvSpPr>
          <p:cNvPr id="5" name="文本框 4"/>
          <p:cNvSpPr txBox="1"/>
          <p:nvPr/>
        </p:nvSpPr>
        <p:spPr>
          <a:xfrm>
            <a:off x="589280" y="3862070"/>
            <a:ext cx="7974965" cy="2306955"/>
          </a:xfrm>
          <a:prstGeom prst="rect">
            <a:avLst/>
          </a:prstGeom>
          <a:noFill/>
          <a:ln w="9525">
            <a:noFill/>
          </a:ln>
        </p:spPr>
        <p:txBody>
          <a:bodyPr wrap="square">
            <a:spAutoFit/>
          </a:bodyPr>
          <a:p>
            <a:pPr>
              <a:lnSpc>
                <a:spcPct val="150000"/>
              </a:lnSpc>
            </a:pPr>
            <a:r>
              <a:rPr lang="en-US" sz="2400">
                <a:solidFill>
                  <a:srgbClr val="FF0000"/>
                </a:solidFill>
                <a:latin typeface="Times New Roman" panose="02020603050405020304" pitchFamily="18" charset="0"/>
                <a:ea typeface="宋体" panose="02010600030101010101" pitchFamily="2" charset="-122"/>
              </a:rPr>
              <a:t> </a:t>
            </a:r>
            <a:r>
              <a:rPr lang="zh-CN" sz="2400">
                <a:solidFill>
                  <a:srgbClr val="FF0000"/>
                </a:solidFill>
                <a:ea typeface="黑体" panose="02010609060101010101" pitchFamily="49" charset="-122"/>
              </a:rPr>
              <a:t>答</a:t>
            </a:r>
            <a:r>
              <a:rPr lang="zh-CN" sz="2400">
                <a:solidFill>
                  <a:srgbClr val="FF0000"/>
                </a:solidFill>
                <a:ea typeface="宋体" panose="02010600030101010101" pitchFamily="2" charset="-122"/>
              </a:rPr>
              <a:t>：</a:t>
            </a:r>
            <a:r>
              <a:rPr lang="en-US" sz="2400">
                <a:solidFill>
                  <a:srgbClr val="FF0000"/>
                </a:solidFill>
                <a:latin typeface="Times New Roman" panose="02020603050405020304" pitchFamily="18" charset="0"/>
                <a:ea typeface="宋体" panose="02010600030101010101" pitchFamily="2" charset="-122"/>
              </a:rPr>
              <a:t>(1)</a:t>
            </a:r>
            <a:r>
              <a:rPr lang="zh-CN" sz="2400">
                <a:solidFill>
                  <a:srgbClr val="FF0000"/>
                </a:solidFill>
                <a:ea typeface="宋体" panose="02010600030101010101" pitchFamily="2" charset="-122"/>
              </a:rPr>
              <a:t>锅中的水蒸气遇到温度相对较低的锅盖，              放出热量，在锅盖内表面液化形成小水珠．　                      </a:t>
            </a:r>
            <a:r>
              <a:rPr lang="en-US" sz="2400">
                <a:solidFill>
                  <a:srgbClr val="FF0000"/>
                </a:solidFill>
                <a:latin typeface="Times New Roman" panose="02020603050405020304" pitchFamily="18" charset="0"/>
                <a:ea typeface="宋体" panose="02010600030101010101" pitchFamily="2" charset="-122"/>
              </a:rPr>
              <a:t>(2)</a:t>
            </a:r>
            <a:r>
              <a:rPr lang="zh-CN" sz="2400">
                <a:solidFill>
                  <a:srgbClr val="FF0000"/>
                </a:solidFill>
                <a:ea typeface="宋体" panose="02010600030101010101" pitchFamily="2" charset="-122"/>
              </a:rPr>
              <a:t>熄火后，碗中的气体压强减小，在外界大气压的作用下，锅中的水被</a:t>
            </a:r>
            <a:r>
              <a:rPr lang="en-US" sz="2400">
                <a:solidFill>
                  <a:srgbClr val="FF0000"/>
                </a:solidFill>
                <a:latin typeface="宋体" panose="02010600030101010101" pitchFamily="2" charset="-122"/>
                <a:cs typeface="Times New Roman" panose="02020603050405020304" pitchFamily="18" charset="0"/>
              </a:rPr>
              <a:t>“</a:t>
            </a:r>
            <a:r>
              <a:rPr lang="zh-CN" sz="2400">
                <a:solidFill>
                  <a:srgbClr val="FF0000"/>
                </a:solidFill>
                <a:ea typeface="宋体" panose="02010600030101010101" pitchFamily="2" charset="-122"/>
              </a:rPr>
              <a:t>吸入</a:t>
            </a:r>
            <a:r>
              <a:rPr lang="en-US" sz="2400">
                <a:solidFill>
                  <a:srgbClr val="FF0000"/>
                </a:solidFill>
                <a:latin typeface="宋体" panose="02010600030101010101" pitchFamily="2" charset="-122"/>
                <a:cs typeface="Times New Roman" panose="02020603050405020304" pitchFamily="18" charset="0"/>
              </a:rPr>
              <a:t>”</a:t>
            </a:r>
            <a:r>
              <a:rPr lang="zh-CN" sz="2400">
                <a:solidFill>
                  <a:srgbClr val="FF0000"/>
                </a:solidFill>
                <a:ea typeface="宋体" panose="02010600030101010101" pitchFamily="2" charset="-122"/>
              </a:rPr>
              <a:t>碗内．</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967105" y="112331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拓展训练</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878205" y="1595120"/>
            <a:ext cx="10840085"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 </a:t>
            </a:r>
            <a:r>
              <a:rPr lang="en-US" sz="2400">
                <a:latin typeface="Times New Roman" panose="02020603050405020304" pitchFamily="18" charset="0"/>
                <a:cs typeface="楷体_GB2312" charset="0"/>
              </a:rPr>
              <a:t>(2019</a:t>
            </a:r>
            <a:r>
              <a:rPr lang="zh-CN" sz="2400">
                <a:cs typeface="楷体_GB2312" charset="0"/>
              </a:rPr>
              <a:t>天津</a:t>
            </a:r>
            <a:r>
              <a:rPr lang="en-US" sz="2400">
                <a:latin typeface="Times New Roman" panose="02020603050405020304" pitchFamily="18" charset="0"/>
                <a:cs typeface="楷体_GB2312" charset="0"/>
              </a:rPr>
              <a:t>)</a:t>
            </a:r>
            <a:r>
              <a:rPr lang="zh-CN" sz="2400">
                <a:ea typeface="宋体" panose="02010600030101010101" pitchFamily="2" charset="-122"/>
              </a:rPr>
              <a:t>把酒精擦在手背上后，擦酒精的部位会感觉凉．这主要是因为酒</a:t>
            </a:r>
            <a:endParaRPr lang="zh-CN" sz="2400">
              <a:ea typeface="宋体" panose="02010600030101010101" pitchFamily="2" charset="-122"/>
            </a:endParaRPr>
          </a:p>
          <a:p>
            <a:pPr>
              <a:lnSpc>
                <a:spcPct val="150000"/>
              </a:lnSpc>
            </a:pPr>
            <a:r>
              <a:rPr lang="zh-CN" sz="2400">
                <a:ea typeface="宋体" panose="02010600030101010101" pitchFamily="2" charset="-122"/>
              </a:rPr>
              <a:t>精</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凝固放热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升华吸热        </a:t>
            </a:r>
            <a:r>
              <a:rPr lang="en-US" sz="2400">
                <a:latin typeface="Times New Roman" panose="02020603050405020304" pitchFamily="18" charset="0"/>
                <a:ea typeface="宋体" panose="02010600030101010101" pitchFamily="2" charset="-122"/>
              </a:rPr>
              <a:t>C. </a:t>
            </a:r>
            <a:r>
              <a:rPr lang="zh-CN" sz="2400">
                <a:ea typeface="宋体" panose="02010600030101010101" pitchFamily="2" charset="-122"/>
              </a:rPr>
              <a:t>液化放热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蒸发吸热</a:t>
            </a:r>
            <a:r>
              <a:rPr lang="en-US" sz="2400">
                <a:latin typeface="Times New Roman" panose="02020603050405020304" pitchFamily="18" charset="0"/>
                <a:ea typeface="宋体" panose="02010600030101010101" pitchFamily="2" charset="-122"/>
              </a:rPr>
              <a:t>12. </a:t>
            </a:r>
            <a:r>
              <a:rPr lang="en-US" sz="2400">
                <a:latin typeface="Times New Roman" panose="02020603050405020304" pitchFamily="18" charset="0"/>
                <a:cs typeface="楷体_GB2312" charset="0"/>
              </a:rPr>
              <a:t>(2019 </a:t>
            </a:r>
            <a:r>
              <a:rPr lang="zh-CN" sz="2400">
                <a:cs typeface="楷体_GB2312" charset="0"/>
              </a:rPr>
              <a:t>孝感</a:t>
            </a:r>
            <a:r>
              <a:rPr lang="en-US" sz="2400">
                <a:latin typeface="Times New Roman" panose="02020603050405020304" pitchFamily="18" charset="0"/>
                <a:cs typeface="Times New Roman" panose="02020603050405020304" pitchFamily="18" charset="0"/>
              </a:rPr>
              <a:t>)</a:t>
            </a:r>
            <a:r>
              <a:rPr lang="zh-CN" sz="2400">
                <a:ea typeface="宋体" panose="02010600030101010101" pitchFamily="2" charset="-122"/>
              </a:rPr>
              <a:t>寒假，小华一家人驾车出去旅行时，小华发现汽车的前窗玻璃出现了一层水雾．打开除雾开关后，不一会玻璃上的水雾消失了，下列说法正确的是</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水雾的形成是汽化现象            </a:t>
            </a:r>
            <a:r>
              <a:rPr lang="en-US" sz="2400">
                <a:latin typeface="Times New Roman" panose="02020603050405020304" pitchFamily="18" charset="0"/>
                <a:ea typeface="宋体" panose="02010600030101010101" pitchFamily="2" charset="-122"/>
              </a:rPr>
              <a:t>B. </a:t>
            </a:r>
            <a:r>
              <a:rPr lang="zh-CN" sz="2400">
                <a:ea typeface="宋体" panose="02010600030101010101" pitchFamily="2" charset="-122"/>
              </a:rPr>
              <a:t>水雾出现在前窗玻璃的内表面</a:t>
            </a:r>
            <a:r>
              <a:rPr lang="en-US" sz="2400">
                <a:latin typeface="Times New Roman" panose="02020603050405020304" pitchFamily="18" charset="0"/>
                <a:ea typeface="宋体" panose="02010600030101010101" pitchFamily="2" charset="-122"/>
              </a:rPr>
              <a:t>C. </a:t>
            </a:r>
            <a:r>
              <a:rPr lang="zh-CN" sz="2400">
                <a:ea typeface="宋体" panose="02010600030101010101" pitchFamily="2" charset="-122"/>
              </a:rPr>
              <a:t>水雾是空气液化形成的             </a:t>
            </a:r>
            <a:r>
              <a:rPr lang="en-US" sz="2400">
                <a:latin typeface="Times New Roman" panose="02020603050405020304" pitchFamily="18" charset="0"/>
                <a:ea typeface="宋体" panose="02010600030101010101" pitchFamily="2" charset="-122"/>
              </a:rPr>
              <a:t>D. </a:t>
            </a:r>
            <a:r>
              <a:rPr lang="zh-CN" sz="2400">
                <a:ea typeface="宋体" panose="02010600030101010101" pitchFamily="2" charset="-122"/>
              </a:rPr>
              <a:t>水雾消失是升华现象</a:t>
            </a:r>
            <a:endParaRPr lang="zh-CN" altLang="en-US" sz="2400"/>
          </a:p>
        </p:txBody>
      </p:sp>
      <p:sp>
        <p:nvSpPr>
          <p:cNvPr id="3" name="文本框 2"/>
          <p:cNvSpPr txBox="1"/>
          <p:nvPr/>
        </p:nvSpPr>
        <p:spPr>
          <a:xfrm>
            <a:off x="1450975" y="2279015"/>
            <a:ext cx="5842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D</a:t>
            </a:r>
            <a:endParaRPr lang="zh-CN" altLang="en-US" sz="2400">
              <a:solidFill>
                <a:srgbClr val="FF0000"/>
              </a:solidFill>
              <a:ea typeface="宋体" panose="02010600030101010101" pitchFamily="2" charset="-122"/>
            </a:endParaRPr>
          </a:p>
        </p:txBody>
      </p:sp>
      <p:sp>
        <p:nvSpPr>
          <p:cNvPr id="6" name="文本框 5"/>
          <p:cNvSpPr txBox="1"/>
          <p:nvPr/>
        </p:nvSpPr>
        <p:spPr>
          <a:xfrm>
            <a:off x="1687830" y="4512310"/>
            <a:ext cx="7105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B</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14375" y="1383030"/>
            <a:ext cx="1076325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13. </a:t>
            </a:r>
            <a:r>
              <a:rPr lang="en-US" sz="2400">
                <a:latin typeface="Times New Roman" panose="02020603050405020304" pitchFamily="18" charset="0"/>
                <a:cs typeface="楷体_GB2312" charset="0"/>
              </a:rPr>
              <a:t>(2019</a:t>
            </a:r>
            <a:r>
              <a:rPr lang="zh-CN" sz="2400">
                <a:cs typeface="楷体_GB2312" charset="0"/>
              </a:rPr>
              <a:t>福州</a:t>
            </a:r>
            <a:r>
              <a:rPr lang="en-US" sz="2400">
                <a:latin typeface="Times New Roman" panose="02020603050405020304" pitchFamily="18" charset="0"/>
                <a:cs typeface="楷体_GB2312" charset="0"/>
              </a:rPr>
              <a:t>5</a:t>
            </a:r>
            <a:r>
              <a:rPr lang="zh-CN" sz="2400">
                <a:cs typeface="楷体_GB2312" charset="0"/>
              </a:rPr>
              <a:t>月质检</a:t>
            </a:r>
            <a:r>
              <a:rPr lang="en-US" sz="2400">
                <a:latin typeface="Times New Roman" panose="02020603050405020304" pitchFamily="18" charset="0"/>
                <a:cs typeface="楷体_GB2312" charset="0"/>
              </a:rPr>
              <a:t>)</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冰淇淋</a:t>
            </a:r>
            <a:r>
              <a:rPr lang="en-US" sz="2400">
                <a:latin typeface="Times New Roman" panose="02020603050405020304" pitchFamily="18" charset="0"/>
                <a:ea typeface="宋体" panose="02010600030101010101" pitchFamily="2" charset="-122"/>
              </a:rPr>
              <a:t>DIY</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：在牛奶内加糖、奶油、果汁并搅拌均匀，将液态氮</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沸点为－</a:t>
            </a:r>
            <a:r>
              <a:rPr lang="en-US" sz="2400">
                <a:latin typeface="Times New Roman" panose="02020603050405020304" pitchFamily="18" charset="0"/>
                <a:ea typeface="宋体" panose="02010600030101010101" pitchFamily="2" charset="-122"/>
              </a:rPr>
              <a:t>196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缓缓倒入盆内，边倒边搅拌</a:t>
            </a:r>
            <a:r>
              <a:rPr lang="zh-CN" sz="2400">
                <a:latin typeface="Times New Roman" panose="02020603050405020304" pitchFamily="18" charset="0"/>
                <a:ea typeface="宋体" panose="02010600030101010101" pitchFamily="2" charset="-122"/>
              </a:rPr>
              <a:t>，当混合液体形成固体状，</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液氮冰淇淋</a:t>
            </a:r>
            <a:r>
              <a:rPr lang="en-US" sz="2400">
                <a:latin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rPr>
              <a:t>就制作成了．</a:t>
            </a:r>
            <a:r>
              <a:rPr lang="zh-CN" sz="2400">
                <a:ea typeface="宋体" panose="02010600030101010101" pitchFamily="2" charset="-122"/>
              </a:rPr>
              <a:t>在搅拌过程中盆的周围冒</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，盆的外壁出现了白霜，此过程</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　　</a:t>
            </a:r>
            <a:r>
              <a:rPr lang="en-US" sz="2400">
                <a:latin typeface="Times New Roman" panose="02020603050405020304" pitchFamily="18" charset="0"/>
                <a:ea typeface="宋体" panose="02010600030101010101" pitchFamily="2" charset="-122"/>
              </a:rPr>
              <a:t>)A. </a:t>
            </a:r>
            <a:r>
              <a:rPr lang="zh-CN" sz="2400">
                <a:ea typeface="宋体" panose="02010600030101010101" pitchFamily="2" charset="-122"/>
              </a:rPr>
              <a:t>液态氮在放热，温度为－</a:t>
            </a:r>
            <a:r>
              <a:rPr lang="en-US" sz="2400">
                <a:latin typeface="Times New Roman" panose="02020603050405020304" pitchFamily="18" charset="0"/>
                <a:ea typeface="宋体" panose="02010600030101010101" pitchFamily="2" charset="-122"/>
              </a:rPr>
              <a:t>196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B. </a:t>
            </a:r>
            <a:r>
              <a:rPr lang="zh-CN" sz="2400">
                <a:ea typeface="宋体" panose="02010600030101010101" pitchFamily="2" charset="-122"/>
              </a:rPr>
              <a:t>白霜是空气中水蒸气凝固形成的</a:t>
            </a:r>
            <a:r>
              <a:rPr lang="en-US" sz="2400">
                <a:latin typeface="Times New Roman" panose="02020603050405020304" pitchFamily="18" charset="0"/>
                <a:ea typeface="宋体" panose="02010600030101010101" pitchFamily="2" charset="-122"/>
              </a:rPr>
              <a:t>C.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是空气中水蒸气汽化形成的</a:t>
            </a:r>
            <a:r>
              <a:rPr lang="en-US" sz="2400">
                <a:latin typeface="Times New Roman" panose="02020603050405020304" pitchFamily="18" charset="0"/>
                <a:ea typeface="宋体" panose="02010600030101010101" pitchFamily="2" charset="-122"/>
              </a:rPr>
              <a:t>D. </a:t>
            </a:r>
            <a:r>
              <a:rPr lang="zh-CN" sz="2400">
                <a:ea typeface="宋体" panose="02010600030101010101" pitchFamily="2" charset="-122"/>
              </a:rPr>
              <a:t>白霜是空气中水蒸气凝华形成的</a:t>
            </a:r>
            <a:endParaRPr lang="zh-CN" altLang="en-US" sz="2400"/>
          </a:p>
        </p:txBody>
      </p:sp>
      <p:sp>
        <p:nvSpPr>
          <p:cNvPr id="5" name="文本框 4"/>
          <p:cNvSpPr txBox="1"/>
          <p:nvPr/>
        </p:nvSpPr>
        <p:spPr>
          <a:xfrm>
            <a:off x="3484245" y="3176905"/>
            <a:ext cx="678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09625" y="2563495"/>
            <a:ext cx="10210800" cy="52189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温度与温度计</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1</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grpSp>
        <p:nvGrpSpPr>
          <p:cNvPr id="18440" name="组合 4"/>
          <p:cNvGrpSpPr/>
          <p:nvPr/>
        </p:nvGrpSpPr>
        <p:grpSpPr>
          <a:xfrm>
            <a:off x="838009" y="1172210"/>
            <a:ext cx="10515147" cy="645159"/>
            <a:chOff x="1208" y="1190"/>
            <a:chExt cx="16640" cy="1018"/>
          </a:xfrm>
        </p:grpSpPr>
        <p:pic>
          <p:nvPicPr>
            <p:cNvPr id="18441" name="图片 1" descr="一级标"/>
            <p:cNvPicPr>
              <a:picLocks noChangeAspect="1"/>
            </p:cNvPicPr>
            <p:nvPr/>
          </p:nvPicPr>
          <p:blipFill>
            <a:blip r:embed="rId2"/>
            <a:srcRect l="6263" t="-3066" r="6950"/>
            <a:stretch>
              <a:fillRect/>
            </a:stretch>
          </p:blipFill>
          <p:spPr>
            <a:xfrm>
              <a:off x="1208" y="1243"/>
              <a:ext cx="16640" cy="876"/>
            </a:xfrm>
            <a:prstGeom prst="rect">
              <a:avLst/>
            </a:prstGeom>
            <a:noFill/>
            <a:ln w="9525">
              <a:noFill/>
            </a:ln>
          </p:spPr>
        </p:pic>
        <p:sp>
          <p:nvSpPr>
            <p:cNvPr id="18442" name="文本框 10"/>
            <p:cNvSpPr txBox="1"/>
            <p:nvPr/>
          </p:nvSpPr>
          <p:spPr>
            <a:xfrm>
              <a:off x="6468" y="1190"/>
              <a:ext cx="6211" cy="1018"/>
            </a:xfrm>
            <a:prstGeom prst="rect">
              <a:avLst/>
            </a:prstGeom>
            <a:noFill/>
            <a:ln w="9525">
              <a:noFill/>
            </a:ln>
          </p:spPr>
          <p:txBody>
            <a:bodyPr anchor="t">
              <a:spAutoFit/>
            </a:bodyPr>
            <a:p>
              <a:pPr algn="ctr"/>
              <a:r>
                <a:rPr lang="zh-CN" altLang="en-US" sz="3600" b="1">
                  <a:latin typeface="黑体" panose="02010609060101010101" pitchFamily="49" charset="-122"/>
                  <a:ea typeface="黑体" panose="02010609060101010101" pitchFamily="49" charset="-122"/>
                </a:rPr>
                <a:t>面对面</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过</a:t>
              </a:r>
              <a:r>
                <a:rPr lang="en-US" altLang="zh-CN"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宋体" panose="02010600030101010101" pitchFamily="2" charset="-122"/>
                </a:rPr>
                <a:t>考点</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23" name="组合 22"/>
          <p:cNvGrpSpPr/>
          <p:nvPr/>
        </p:nvGrpSpPr>
        <p:grpSpPr>
          <a:xfrm>
            <a:off x="809625" y="1826260"/>
            <a:ext cx="2261870" cy="521970"/>
            <a:chOff x="7040" y="3883"/>
            <a:chExt cx="3562" cy="822"/>
          </a:xfrm>
        </p:grpSpPr>
        <p:sp>
          <p:nvSpPr>
            <p:cNvPr id="24" name="文本框 23"/>
            <p:cNvSpPr txBox="1"/>
            <p:nvPr/>
          </p:nvSpPr>
          <p:spPr>
            <a:xfrm>
              <a:off x="8007" y="3883"/>
              <a:ext cx="2595" cy="822"/>
            </a:xfrm>
            <a:prstGeom prst="rect">
              <a:avLst/>
            </a:prstGeom>
            <a:noFill/>
            <a:ln w="9525">
              <a:noFill/>
            </a:ln>
          </p:spPr>
          <p:txBody>
            <a:bodyPr anchor="t">
              <a:spAutoFit/>
            </a:bodyPr>
            <a:p>
              <a:r>
                <a:rPr lang="zh-CN" altLang="en-US" sz="2800" b="1">
                  <a:latin typeface="黑体" panose="02010609060101010101" pitchFamily="49" charset="-122"/>
                  <a:ea typeface="黑体" panose="02010609060101010101" pitchFamily="49" charset="-122"/>
                </a:rPr>
                <a:t>考点梳理</a:t>
              </a:r>
              <a:endParaRPr lang="zh-CN" altLang="en-US" sz="2800" b="1">
                <a:latin typeface="黑体" panose="02010609060101010101" pitchFamily="49" charset="-122"/>
                <a:ea typeface="黑体" panose="02010609060101010101" pitchFamily="49" charset="-122"/>
              </a:endParaRPr>
            </a:p>
          </p:txBody>
        </p:sp>
        <p:pic>
          <p:nvPicPr>
            <p:cNvPr id="25" name="图片 24" descr="二级标（14磅）"/>
            <p:cNvPicPr>
              <a:picLocks noChangeAspect="1"/>
            </p:cNvPicPr>
            <p:nvPr/>
          </p:nvPicPr>
          <p:blipFill>
            <a:blip r:embed="rId3"/>
            <a:stretch>
              <a:fillRect/>
            </a:stretch>
          </p:blipFill>
          <p:spPr>
            <a:xfrm>
              <a:off x="7040" y="3883"/>
              <a:ext cx="940" cy="773"/>
            </a:xfrm>
            <a:prstGeom prst="rect">
              <a:avLst/>
            </a:prstGeom>
          </p:spPr>
        </p:pic>
      </p:grpSp>
      <p:sp>
        <p:nvSpPr>
          <p:cNvPr id="4" name="文本框 3"/>
          <p:cNvSpPr txBox="1"/>
          <p:nvPr/>
        </p:nvSpPr>
        <p:spPr>
          <a:xfrm>
            <a:off x="907415" y="3194685"/>
            <a:ext cx="10515600" cy="267652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温度</a:t>
            </a:r>
            <a:r>
              <a:rPr lang="en-US" sz="2400">
                <a:latin typeface="Times New Roman" panose="02020603050405020304" pitchFamily="18" charset="0"/>
                <a:ea typeface="宋体" panose="02010600030101010101" pitchFamily="2" charset="-122"/>
              </a:rPr>
              <a:t>(1)</a:t>
            </a:r>
            <a:r>
              <a:rPr lang="zh-CN" sz="2400">
                <a:ea typeface="黑体" panose="02010609060101010101" pitchFamily="49" charset="-122"/>
              </a:rPr>
              <a:t>定义</a:t>
            </a:r>
            <a:r>
              <a:rPr lang="zh-CN" sz="2400">
                <a:ea typeface="宋体" panose="02010600030101010101" pitchFamily="2" charset="-122"/>
              </a:rPr>
              <a:t>：表示物体</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的物理量．</a:t>
            </a:r>
            <a:r>
              <a:rPr lang="en-US" sz="2400">
                <a:latin typeface="Times New Roman" panose="02020603050405020304" pitchFamily="18" charset="0"/>
                <a:ea typeface="宋体" panose="02010600030101010101" pitchFamily="2" charset="-122"/>
              </a:rPr>
              <a:t>(2)</a:t>
            </a:r>
            <a:r>
              <a:rPr lang="zh-CN" sz="2400">
                <a:ea typeface="黑体" panose="02010609060101010101" pitchFamily="49" charset="-122"/>
              </a:rPr>
              <a:t>摄氏温度</a:t>
            </a:r>
            <a:r>
              <a:rPr lang="zh-CN" sz="2400">
                <a:ea typeface="宋体" panose="02010600030101010101" pitchFamily="2" charset="-122"/>
              </a:rPr>
              <a:t>：在</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个标准大气压下，将</a:t>
            </a:r>
            <a:r>
              <a:rPr lang="en-US" sz="2400">
                <a:latin typeface="Times New Roman" panose="02020603050405020304" pitchFamily="18" charset="0"/>
                <a:ea typeface="宋体" panose="02010600030101010101" pitchFamily="2" charset="-122"/>
              </a:rPr>
              <a:t>________</a:t>
            </a:r>
            <a:r>
              <a:rPr lang="en-US" sz="2400">
                <a:latin typeface="Times New Roman" panose="02020603050405020304" pitchFamily="18" charset="0"/>
                <a:sym typeface="+mn-ea"/>
              </a:rPr>
              <a:t>______</a:t>
            </a:r>
            <a:r>
              <a:rPr lang="zh-CN" sz="2400">
                <a:ea typeface="宋体" panose="02010600030101010101" pitchFamily="2" charset="-122"/>
              </a:rPr>
              <a:t>的温度定为</a:t>
            </a:r>
            <a:r>
              <a:rPr lang="en-US" sz="2400">
                <a:latin typeface="Times New Roman" panose="02020603050405020304" pitchFamily="18" charset="0"/>
                <a:ea typeface="宋体" panose="02010600030101010101" pitchFamily="2" charset="-122"/>
              </a:rPr>
              <a:t>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的温度定为</a:t>
            </a:r>
            <a:r>
              <a:rPr lang="en-US" sz="2400">
                <a:latin typeface="Times New Roman" panose="02020603050405020304" pitchFamily="18" charset="0"/>
                <a:ea typeface="宋体" panose="02010600030101010101" pitchFamily="2" charset="-122"/>
              </a:rPr>
              <a:t>100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，将</a:t>
            </a:r>
            <a:r>
              <a:rPr lang="en-US" sz="2400">
                <a:latin typeface="Times New Roman" panose="02020603050405020304" pitchFamily="18" charset="0"/>
                <a:ea typeface="宋体" panose="02010600030101010101" pitchFamily="2" charset="-122"/>
              </a:rPr>
              <a:t>0</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100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之间分成</a:t>
            </a:r>
            <a:r>
              <a:rPr lang="en-US" sz="2400">
                <a:latin typeface="Times New Roman" panose="02020603050405020304" pitchFamily="18" charset="0"/>
                <a:ea typeface="宋体" panose="02010600030101010101" pitchFamily="2" charset="-122"/>
              </a:rPr>
              <a:t>100</a:t>
            </a:r>
            <a:r>
              <a:rPr lang="zh-CN" sz="2400">
                <a:ea typeface="宋体" panose="02010600030101010101" pitchFamily="2" charset="-122"/>
              </a:rPr>
              <a:t>等份，每一份代表</a:t>
            </a:r>
            <a:r>
              <a:rPr lang="en-US" sz="2400">
                <a:latin typeface="Times New Roman" panose="02020603050405020304" pitchFamily="18" charset="0"/>
                <a:ea typeface="宋体" panose="02010600030101010101" pitchFamily="2" charset="-122"/>
              </a:rPr>
              <a:t>1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en-US" sz="2400">
              <a:latin typeface="Times New Roman" panose="02020603050405020304" pitchFamily="18" charset="0"/>
              <a:ea typeface="宋体" panose="02010600030101010101" pitchFamily="2" charset="-122"/>
            </a:endParaRPr>
          </a:p>
          <a:p>
            <a:endParaRPr lang="zh-CN" altLang="en-US" sz="2400"/>
          </a:p>
        </p:txBody>
      </p:sp>
      <p:grpSp>
        <p:nvGrpSpPr>
          <p:cNvPr id="30" name="组合 29"/>
          <p:cNvGrpSpPr/>
          <p:nvPr/>
        </p:nvGrpSpPr>
        <p:grpSpPr>
          <a:xfrm>
            <a:off x="9207500" y="214566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3605530" y="3884295"/>
            <a:ext cx="172466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冷热程度</a:t>
            </a:r>
            <a:endParaRPr lang="zh-CN" altLang="en-US" sz="2400">
              <a:solidFill>
                <a:srgbClr val="FF0000"/>
              </a:solidFill>
              <a:ea typeface="宋体" panose="02010600030101010101" pitchFamily="2" charset="-122"/>
            </a:endParaRPr>
          </a:p>
        </p:txBody>
      </p:sp>
      <p:sp>
        <p:nvSpPr>
          <p:cNvPr id="2" name="文本框 1"/>
          <p:cNvSpPr txBox="1"/>
          <p:nvPr/>
        </p:nvSpPr>
        <p:spPr>
          <a:xfrm>
            <a:off x="6412230" y="4416425"/>
            <a:ext cx="192976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冰水混合物</a:t>
            </a:r>
            <a:endParaRPr lang="zh-CN" altLang="en-US" sz="2400">
              <a:solidFill>
                <a:srgbClr val="FF0000"/>
              </a:solidFill>
              <a:ea typeface="宋体" panose="02010600030101010101" pitchFamily="2" charset="-122"/>
            </a:endParaRPr>
          </a:p>
        </p:txBody>
      </p:sp>
      <p:sp>
        <p:nvSpPr>
          <p:cNvPr id="6" name="文本框 5"/>
          <p:cNvSpPr txBox="1"/>
          <p:nvPr/>
        </p:nvSpPr>
        <p:spPr>
          <a:xfrm>
            <a:off x="908050" y="4948555"/>
            <a:ext cx="16764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水沸腾时</a:t>
            </a:r>
            <a:endParaRPr lang="zh-CN" altLang="en-US" sz="2400">
              <a:solidFill>
                <a:srgbClr val="FF0000"/>
              </a:solidFill>
              <a:ea typeface="宋体" panose="02010600030101010101" pitchFamily="2" charset="-122"/>
            </a:endParaRPr>
          </a:p>
        </p:txBody>
      </p:sp>
      <p:sp>
        <p:nvSpPr>
          <p:cNvPr id="8" name="流程图: 终止 7">
            <a:hlinkClick r:id="rId4" action="ppaction://hlinksldjump"/>
          </p:cNvPr>
          <p:cNvSpPr/>
          <p:nvPr/>
        </p:nvSpPr>
        <p:spPr>
          <a:xfrm>
            <a:off x="9253855" y="557847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4" name="组合 13"/>
          <p:cNvGrpSpPr/>
          <p:nvPr/>
        </p:nvGrpSpPr>
        <p:grpSpPr>
          <a:xfrm>
            <a:off x="1024890" y="1115695"/>
            <a:ext cx="10210800" cy="521890"/>
            <a:chOff x="894" y="3246"/>
            <a:chExt cx="16080" cy="822"/>
          </a:xfrm>
        </p:grpSpPr>
        <p:sp>
          <p:nvSpPr>
            <p:cNvPr id="15"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探究水的沸腾特点</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r>
                <a:rPr lang="en-US" altLang="zh-CN" sz="2400" dirty="0">
                  <a:latin typeface="Times New Roman" panose="02020603050405020304" pitchFamily="18" charset="0"/>
                  <a:ea typeface="黑体" panose="02010609060101010101" pitchFamily="49" charset="-122"/>
                  <a:cs typeface="Times New Roman" panose="02020603050405020304" pitchFamily="18" charset="0"/>
                </a:rPr>
                <a:t>2018.27</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16"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5"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类型</a:t>
                </a:r>
                <a:endParaRPr lang="zh-CN" altLang="en-US" sz="2800" b="1" dirty="0">
                  <a:latin typeface="Times New Roman" panose="02020603050405020304" pitchFamily="18" charset="0"/>
                  <a:ea typeface="黑体" panose="02010609060101010101" pitchFamily="49" charset="-122"/>
                </a:endParaRPr>
              </a:p>
            </p:txBody>
          </p:sp>
          <p:sp>
            <p:nvSpPr>
              <p:cNvPr id="26"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4</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1024890" y="1844675"/>
            <a:ext cx="10772140" cy="1641475"/>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rPr>
              <a:t>14. </a:t>
            </a:r>
            <a:r>
              <a:rPr lang="en-US" sz="2400">
                <a:latin typeface="Times New Roman" panose="02020603050405020304" pitchFamily="18" charset="0"/>
                <a:cs typeface="楷体_GB2312" charset="0"/>
              </a:rPr>
              <a:t>(2018</a:t>
            </a:r>
            <a:r>
              <a:rPr lang="zh-CN" sz="2400">
                <a:cs typeface="楷体_GB2312" charset="0"/>
              </a:rPr>
              <a:t>福建</a:t>
            </a:r>
            <a:r>
              <a:rPr lang="en-US" sz="2400">
                <a:latin typeface="Times New Roman" panose="02020603050405020304" pitchFamily="18" charset="0"/>
                <a:cs typeface="楷体_GB2312" charset="0"/>
              </a:rPr>
              <a:t>27</a:t>
            </a:r>
            <a:r>
              <a:rPr lang="zh-CN" sz="2400">
                <a:cs typeface="楷体_GB2312" charset="0"/>
              </a:rPr>
              <a:t>题</a:t>
            </a:r>
            <a:r>
              <a:rPr lang="en-US" sz="2400">
                <a:latin typeface="Times New Roman" panose="02020603050405020304" pitchFamily="18" charset="0"/>
                <a:cs typeface="楷体_GB2312" charset="0"/>
              </a:rPr>
              <a:t>5</a:t>
            </a:r>
            <a:r>
              <a:rPr lang="zh-CN" sz="2400">
                <a:cs typeface="楷体_GB2312" charset="0"/>
              </a:rPr>
              <a:t>分</a:t>
            </a:r>
            <a:r>
              <a:rPr lang="en-US" sz="2400">
                <a:latin typeface="Times New Roman" panose="02020603050405020304" pitchFamily="18" charset="0"/>
                <a:cs typeface="楷体_GB2312" charset="0"/>
              </a:rPr>
              <a:t>)</a:t>
            </a:r>
            <a:r>
              <a:rPr lang="zh-CN" sz="2400">
                <a:ea typeface="宋体" panose="02010600030101010101" pitchFamily="2" charset="-122"/>
              </a:rPr>
              <a:t>如图甲是</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探究水沸腾时温度变化的特点</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的实验装置．</a:t>
            </a:r>
            <a:endParaRPr lang="zh-CN" sz="2400">
              <a:ea typeface="宋体" panose="02010600030101010101" pitchFamily="2" charset="-122"/>
            </a:endParaRPr>
          </a:p>
          <a:p>
            <a:pPr>
              <a:lnSpc>
                <a:spcPct val="140000"/>
              </a:lnSpc>
            </a:pPr>
            <a:r>
              <a:rPr lang="en-US" sz="2400">
                <a:latin typeface="Times New Roman" panose="02020603050405020304" pitchFamily="18" charset="0"/>
                <a:sym typeface="+mn-ea"/>
              </a:rPr>
              <a:t>(1)</a:t>
            </a:r>
            <a:r>
              <a:rPr lang="zh-CN" sz="2400">
                <a:sym typeface="+mn-ea"/>
              </a:rPr>
              <a:t>图甲实验装置的组装顺序应为</a:t>
            </a:r>
            <a:r>
              <a:rPr lang="en-US" sz="2400">
                <a:latin typeface="Times New Roman" panose="02020603050405020304" pitchFamily="18" charset="0"/>
                <a:sym typeface="+mn-ea"/>
              </a:rPr>
              <a:t>______</a:t>
            </a:r>
            <a:r>
              <a:rPr lang="en-US" sz="2400">
                <a:latin typeface="Times New Roman" panose="02020603050405020304" pitchFamily="18" charset="0"/>
                <a:cs typeface="Times New Roman" panose="02020603050405020304" pitchFamily="18" charset="0"/>
                <a:sym typeface="+mn-ea"/>
              </a:rPr>
              <a:t>____</a:t>
            </a:r>
            <a:r>
              <a:rPr lang="en-US" sz="2400">
                <a:latin typeface="Times New Roman" panose="02020603050405020304" pitchFamily="18" charset="0"/>
                <a:sym typeface="+mn-ea"/>
              </a:rPr>
              <a:t>(</a:t>
            </a:r>
            <a:r>
              <a:rPr lang="zh-CN" sz="2400">
                <a:sym typeface="+mn-ea"/>
              </a:rPr>
              <a:t>选填</a:t>
            </a:r>
            <a:r>
              <a:rPr lang="en-US" sz="2400">
                <a:latin typeface="宋体" panose="02010600030101010101" pitchFamily="2" charset="-122"/>
                <a:cs typeface="Times New Roman" panose="02020603050405020304" pitchFamily="18" charset="0"/>
                <a:sym typeface="+mn-ea"/>
              </a:rPr>
              <a:t>“</a:t>
            </a:r>
            <a:r>
              <a:rPr lang="zh-CN" sz="2400">
                <a:sym typeface="+mn-ea"/>
              </a:rPr>
              <a:t>自上而下</a:t>
            </a:r>
            <a:r>
              <a:rPr lang="en-US" sz="2400">
                <a:latin typeface="宋体" panose="02010600030101010101" pitchFamily="2" charset="-122"/>
                <a:cs typeface="Times New Roman" panose="02020603050405020304" pitchFamily="18" charset="0"/>
                <a:sym typeface="+mn-ea"/>
              </a:rPr>
              <a:t>”</a:t>
            </a:r>
            <a:r>
              <a:rPr lang="zh-CN" sz="2400">
                <a:sym typeface="+mn-ea"/>
              </a:rPr>
              <a:t>或</a:t>
            </a:r>
            <a:r>
              <a:rPr lang="en-US" sz="2400">
                <a:latin typeface="宋体" panose="02010600030101010101" pitchFamily="2" charset="-122"/>
                <a:cs typeface="Times New Roman" panose="02020603050405020304" pitchFamily="18" charset="0"/>
                <a:sym typeface="+mn-ea"/>
              </a:rPr>
              <a:t>“</a:t>
            </a:r>
            <a:r>
              <a:rPr lang="zh-CN" sz="2400">
                <a:sym typeface="+mn-ea"/>
              </a:rPr>
              <a:t>自下而上</a:t>
            </a:r>
            <a:r>
              <a:rPr lang="en-US" sz="2400">
                <a:latin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sym typeface="+mn-ea"/>
              </a:rPr>
              <a:t>)</a:t>
            </a:r>
            <a:r>
              <a:rPr lang="zh-CN" sz="2400">
                <a:sym typeface="+mn-ea"/>
              </a:rPr>
              <a:t>．</a:t>
            </a:r>
            <a:endParaRPr lang="zh-CN" altLang="en-US" sz="2400"/>
          </a:p>
        </p:txBody>
      </p:sp>
      <p:pic>
        <p:nvPicPr>
          <p:cNvPr id="2" name="图片 -2147482377"/>
          <p:cNvPicPr>
            <a:picLocks noChangeAspect="1"/>
          </p:cNvPicPr>
          <p:nvPr/>
        </p:nvPicPr>
        <p:blipFill>
          <a:blip r:embed="rId2"/>
          <a:srcRect r="33421" b="52602"/>
          <a:stretch>
            <a:fillRect/>
          </a:stretch>
        </p:blipFill>
        <p:spPr>
          <a:xfrm>
            <a:off x="4839335" y="3200400"/>
            <a:ext cx="2860040" cy="2701925"/>
          </a:xfrm>
          <a:prstGeom prst="rect">
            <a:avLst/>
          </a:prstGeom>
          <a:noFill/>
          <a:ln w="9525">
            <a:noFill/>
          </a:ln>
        </p:spPr>
      </p:pic>
      <p:sp>
        <p:nvSpPr>
          <p:cNvPr id="4" name="文本框 3"/>
          <p:cNvSpPr txBox="1"/>
          <p:nvPr/>
        </p:nvSpPr>
        <p:spPr>
          <a:xfrm>
            <a:off x="5241290" y="5907405"/>
            <a:ext cx="129540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14</a:t>
            </a:r>
            <a:r>
              <a:rPr lang="zh-CN" sz="1800">
                <a:cs typeface="楷体_GB2312" charset="0"/>
              </a:rPr>
              <a:t>题图</a:t>
            </a:r>
            <a:endParaRPr lang="zh-CN" altLang="en-US" sz="1800"/>
          </a:p>
        </p:txBody>
      </p:sp>
      <p:sp>
        <p:nvSpPr>
          <p:cNvPr id="8" name="文本框 7"/>
          <p:cNvSpPr txBox="1"/>
          <p:nvPr/>
        </p:nvSpPr>
        <p:spPr>
          <a:xfrm>
            <a:off x="5492115" y="2428240"/>
            <a:ext cx="16129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自下而上</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95325" y="153035"/>
            <a:ext cx="1080135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实验中某次温度计的示数如图乙，为</a:t>
            </a:r>
            <a:r>
              <a:rPr lang="en-US" sz="2400">
                <a:latin typeface="Times New Roman" panose="02020603050405020304" pitchFamily="18" charset="0"/>
                <a:ea typeface="宋体" panose="02010600030101010101" pitchFamily="2" charset="-122"/>
              </a:rPr>
              <a:t>________</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根据实验数据绘制的水的温度随加热时间变化的图像如图丙，由图可知本实验中水的沸点为</a:t>
            </a:r>
            <a:r>
              <a:rPr lang="en-US" sz="2400">
                <a:latin typeface="Times New Roman" panose="02020603050405020304" pitchFamily="18" charset="0"/>
                <a:ea typeface="宋体" panose="02010600030101010101" pitchFamily="2" charset="-122"/>
              </a:rPr>
              <a:t>________</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实验中发现温度计上部出现许多小水珠，这些小水珠是</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形成的．</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撤去酒精灯后，水仍能继续沸腾一小段时间，其原因是</a:t>
            </a:r>
            <a:r>
              <a:rPr lang="en-US" sz="2400">
                <a:latin typeface="Times New Roman" panose="02020603050405020304" pitchFamily="18" charset="0"/>
                <a:ea typeface="宋体" panose="02010600030101010101" pitchFamily="2" charset="-122"/>
              </a:rPr>
              <a:t>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_____________________________</a:t>
            </a:r>
            <a:r>
              <a:rPr lang="zh-CN" sz="2400">
                <a:ea typeface="宋体" panose="02010600030101010101" pitchFamily="2" charset="-122"/>
              </a:rPr>
              <a:t>．</a:t>
            </a:r>
            <a:endParaRPr lang="zh-CN" altLang="en-US" sz="2400"/>
          </a:p>
        </p:txBody>
      </p:sp>
      <p:sp>
        <p:nvSpPr>
          <p:cNvPr id="2" name="文本框 1"/>
          <p:cNvSpPr txBox="1"/>
          <p:nvPr/>
        </p:nvSpPr>
        <p:spPr>
          <a:xfrm>
            <a:off x="6279515" y="879475"/>
            <a:ext cx="64770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92</a:t>
            </a:r>
            <a:endParaRPr lang="zh-CN" altLang="en-US" sz="2400">
              <a:solidFill>
                <a:srgbClr val="FF0000"/>
              </a:solidFill>
              <a:ea typeface="宋体" panose="02010600030101010101" pitchFamily="2" charset="-122"/>
            </a:endParaRPr>
          </a:p>
        </p:txBody>
      </p:sp>
      <p:sp>
        <p:nvSpPr>
          <p:cNvPr id="3" name="文本框 2"/>
          <p:cNvSpPr txBox="1"/>
          <p:nvPr/>
        </p:nvSpPr>
        <p:spPr>
          <a:xfrm>
            <a:off x="9564370" y="1411605"/>
            <a:ext cx="74295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98</a:t>
            </a:r>
            <a:endParaRPr lang="zh-CN" altLang="en-US" sz="2400">
              <a:solidFill>
                <a:srgbClr val="FF0000"/>
              </a:solidFill>
              <a:ea typeface="宋体" panose="02010600030101010101" pitchFamily="2" charset="-122"/>
            </a:endParaRPr>
          </a:p>
        </p:txBody>
      </p:sp>
      <p:sp>
        <p:nvSpPr>
          <p:cNvPr id="4" name="文本框 3"/>
          <p:cNvSpPr txBox="1"/>
          <p:nvPr/>
        </p:nvSpPr>
        <p:spPr>
          <a:xfrm>
            <a:off x="8663305" y="1943735"/>
            <a:ext cx="178752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水蒸气液化</a:t>
            </a:r>
            <a:endParaRPr lang="zh-CN" altLang="en-US" sz="2400">
              <a:solidFill>
                <a:srgbClr val="FF0000"/>
              </a:solidFill>
              <a:ea typeface="宋体" panose="02010600030101010101" pitchFamily="2" charset="-122"/>
            </a:endParaRPr>
          </a:p>
        </p:txBody>
      </p:sp>
      <p:sp>
        <p:nvSpPr>
          <p:cNvPr id="6" name="文本框 5"/>
          <p:cNvSpPr txBox="1"/>
          <p:nvPr/>
        </p:nvSpPr>
        <p:spPr>
          <a:xfrm>
            <a:off x="840105" y="2894965"/>
            <a:ext cx="10368280" cy="1198880"/>
          </a:xfrm>
          <a:prstGeom prst="rect">
            <a:avLst/>
          </a:prstGeom>
          <a:noFill/>
          <a:ln w="9525">
            <a:noFill/>
          </a:ln>
        </p:spPr>
        <p:txBody>
          <a:bodyPr wrap="square">
            <a:spAutoFit/>
          </a:bodyPr>
          <a:p>
            <a:pPr>
              <a:lnSpc>
                <a:spcPct val="150000"/>
              </a:lnSpc>
            </a:pPr>
            <a:r>
              <a:rPr lang="en-US" altLang="zh-CN" sz="2400">
                <a:solidFill>
                  <a:srgbClr val="FF0000"/>
                </a:solidFill>
                <a:ea typeface="宋体" panose="02010600030101010101" pitchFamily="2" charset="-122"/>
              </a:rPr>
              <a:t>                                                                                                              </a:t>
            </a:r>
            <a:r>
              <a:rPr lang="zh-CN" sz="2400">
                <a:solidFill>
                  <a:srgbClr val="FF0000"/>
                </a:solidFill>
                <a:ea typeface="宋体" panose="02010600030101010101" pitchFamily="2" charset="-122"/>
              </a:rPr>
              <a:t>石棉网的温度仍高于水的沸点，水能继续吸热</a:t>
            </a:r>
            <a:endParaRPr lang="zh-CN" altLang="en-US" sz="2400">
              <a:solidFill>
                <a:srgbClr val="FF0000"/>
              </a:solidFill>
              <a:ea typeface="宋体" panose="02010600030101010101" pitchFamily="2" charset="-122"/>
            </a:endParaRPr>
          </a:p>
        </p:txBody>
      </p:sp>
      <p:pic>
        <p:nvPicPr>
          <p:cNvPr id="7" name="图片 -2147482377"/>
          <p:cNvPicPr>
            <a:picLocks noChangeAspect="1"/>
          </p:cNvPicPr>
          <p:nvPr/>
        </p:nvPicPr>
        <p:blipFill>
          <a:blip r:embed="rId1"/>
          <a:srcRect l="19166" t="47443"/>
          <a:stretch>
            <a:fillRect/>
          </a:stretch>
        </p:blipFill>
        <p:spPr>
          <a:xfrm>
            <a:off x="6279515" y="4050030"/>
            <a:ext cx="2549525" cy="2199640"/>
          </a:xfrm>
          <a:prstGeom prst="rect">
            <a:avLst/>
          </a:prstGeom>
          <a:noFill/>
          <a:ln w="9525">
            <a:noFill/>
          </a:ln>
        </p:spPr>
      </p:pic>
      <p:pic>
        <p:nvPicPr>
          <p:cNvPr id="8" name="图片 -2147482377"/>
          <p:cNvPicPr>
            <a:picLocks noChangeAspect="1"/>
          </p:cNvPicPr>
          <p:nvPr/>
        </p:nvPicPr>
        <p:blipFill>
          <a:blip r:embed="rId1"/>
          <a:srcRect l="65613" b="52602"/>
          <a:stretch>
            <a:fillRect/>
          </a:stretch>
        </p:blipFill>
        <p:spPr>
          <a:xfrm>
            <a:off x="4159250" y="4157980"/>
            <a:ext cx="1084580" cy="1983740"/>
          </a:xfrm>
          <a:prstGeom prst="rect">
            <a:avLst/>
          </a:prstGeom>
          <a:noFill/>
          <a:ln w="9525">
            <a:noFill/>
          </a:ln>
        </p:spPr>
      </p:pic>
      <p:sp>
        <p:nvSpPr>
          <p:cNvPr id="9" name="文本框 8"/>
          <p:cNvSpPr txBox="1"/>
          <p:nvPr/>
        </p:nvSpPr>
        <p:spPr>
          <a:xfrm>
            <a:off x="5344795" y="5998210"/>
            <a:ext cx="1295400" cy="368300"/>
          </a:xfrm>
          <a:prstGeom prst="rect">
            <a:avLst/>
          </a:prstGeom>
          <a:noFill/>
          <a:ln w="9525">
            <a:noFill/>
          </a:ln>
        </p:spPr>
        <p:txBody>
          <a:bodyPr wrap="square">
            <a:spAutoFit/>
          </a:bodyPr>
          <a:p>
            <a:r>
              <a:rPr lang="zh-CN" sz="1800">
                <a:cs typeface="楷体_GB2312" charset="0"/>
              </a:rPr>
              <a:t>第</a:t>
            </a:r>
            <a:r>
              <a:rPr lang="en-US" sz="1800">
                <a:latin typeface="Times New Roman" panose="02020603050405020304" pitchFamily="18" charset="0"/>
                <a:cs typeface="楷体_GB2312" charset="0"/>
              </a:rPr>
              <a:t>14</a:t>
            </a:r>
            <a:r>
              <a:rPr lang="zh-CN" sz="1800">
                <a:cs typeface="楷体_GB2312" charset="0"/>
              </a:rPr>
              <a:t>题图</a:t>
            </a:r>
            <a:endParaRPr lang="zh-CN" altLang="en-US" sz="18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080479" y="814705"/>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8" name="组合 17"/>
          <p:cNvGrpSpPr/>
          <p:nvPr/>
        </p:nvGrpSpPr>
        <p:grpSpPr>
          <a:xfrm>
            <a:off x="727710" y="1351280"/>
            <a:ext cx="8646160" cy="737235"/>
            <a:chOff x="1254" y="3694"/>
            <a:chExt cx="13616"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1228"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探究水的沸腾特点</a:t>
              </a:r>
              <a:r>
                <a:rPr lang="zh-CN" altLang="en-US" sz="2400" dirty="0">
                  <a:latin typeface="Times New Roman" panose="02020603050405020304" pitchFamily="18" charset="0"/>
                  <a:ea typeface="黑体" panose="02010609060101010101" pitchFamily="49" charset="-122"/>
                  <a:cs typeface="Times New Roman" panose="02020603050405020304" pitchFamily="18" charset="0"/>
                </a:rPr>
                <a:t>(2018.27)</a:t>
              </a:r>
              <a:endParaRPr lang="zh-CN" altLang="en-US" sz="2400" dirty="0">
                <a:latin typeface="Times New Roman" panose="02020603050405020304" pitchFamily="18" charset="0"/>
                <a:ea typeface="黑体" panose="02010609060101010101" pitchFamily="49" charset="-122"/>
                <a:cs typeface="Times New Roman" panose="02020603050405020304" pitchFamily="18" charset="0"/>
              </a:endParaRPr>
            </a:p>
          </p:txBody>
        </p:sp>
      </p:grpSp>
      <p:grpSp>
        <p:nvGrpSpPr>
          <p:cNvPr id="30" name="组合 29"/>
          <p:cNvGrpSpPr/>
          <p:nvPr/>
        </p:nvGrpSpPr>
        <p:grpSpPr>
          <a:xfrm>
            <a:off x="9638665" y="4135755"/>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727710" y="1891030"/>
            <a:ext cx="8507730" cy="1753235"/>
          </a:xfrm>
          <a:prstGeom prst="rect">
            <a:avLst/>
          </a:prstGeom>
          <a:noFill/>
          <a:ln w="9525">
            <a:noFill/>
          </a:ln>
        </p:spPr>
        <p:txBody>
          <a:bodyPr wrap="square">
            <a:spAutoFit/>
          </a:bodyPr>
          <a:p>
            <a:pPr>
              <a:lnSpc>
                <a:spcPct val="150000"/>
              </a:lnSpc>
            </a:pPr>
            <a:r>
              <a:rPr lang="zh-CN" sz="2400">
                <a:ea typeface="黑体" panose="02010609060101010101" pitchFamily="49" charset="-122"/>
              </a:rPr>
              <a:t>命题点【设计与进行实验】</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实验装置</a:t>
            </a:r>
            <a:endParaRPr lang="zh-CN" altLang="en-US" sz="2400"/>
          </a:p>
        </p:txBody>
      </p:sp>
      <p:pic>
        <p:nvPicPr>
          <p:cNvPr id="2" name="图片 -2147482374"/>
          <p:cNvPicPr>
            <a:picLocks noChangeAspect="1"/>
          </p:cNvPicPr>
          <p:nvPr/>
        </p:nvPicPr>
        <p:blipFill>
          <a:blip r:embed="rId3"/>
          <a:stretch>
            <a:fillRect/>
          </a:stretch>
        </p:blipFill>
        <p:spPr>
          <a:xfrm>
            <a:off x="7924800" y="3520440"/>
            <a:ext cx="1310640" cy="2476500"/>
          </a:xfrm>
          <a:prstGeom prst="rect">
            <a:avLst/>
          </a:prstGeom>
          <a:noFill/>
          <a:ln w="9525">
            <a:noFill/>
          </a:ln>
        </p:spPr>
      </p:pic>
      <p:sp>
        <p:nvSpPr>
          <p:cNvPr id="3" name="文本框 2"/>
          <p:cNvSpPr txBox="1"/>
          <p:nvPr/>
        </p:nvSpPr>
        <p:spPr>
          <a:xfrm>
            <a:off x="697865" y="3425190"/>
            <a:ext cx="816673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 </a:t>
            </a:r>
            <a:r>
              <a:rPr lang="zh-CN" sz="2400">
                <a:ea typeface="宋体" panose="02010600030101010101" pitchFamily="2" charset="-122"/>
              </a:rPr>
              <a:t>主要实验器材的选取</a:t>
            </a:r>
            <a:r>
              <a:rPr lang="zh-CN" sz="2400">
                <a:latin typeface="Times New Roman" panose="02020603050405020304" pitchFamily="18" charset="0"/>
                <a:ea typeface="宋体" panose="02010600030101010101" pitchFamily="2" charset="-122"/>
              </a:rPr>
              <a:t>及作用</a:t>
            </a:r>
            <a:r>
              <a:rPr lang="en-US" sz="2400">
                <a:latin typeface="Times New Roman" panose="02020603050405020304" pitchFamily="18" charset="0"/>
                <a:cs typeface="Times New Roman" panose="02020603050405020304" pitchFamily="18" charset="0"/>
              </a:rPr>
              <a:t>(</a:t>
            </a:r>
            <a:r>
              <a:rPr lang="en-US" sz="2400">
                <a:latin typeface="Times New Roman" panose="02020603050405020304" pitchFamily="18" charset="0"/>
                <a:ea typeface="宋体" panose="02010600030101010101" pitchFamily="2" charset="-122"/>
              </a:rPr>
              <a:t>1)</a:t>
            </a:r>
            <a:r>
              <a:rPr lang="zh-CN" sz="2400">
                <a:ea typeface="宋体" panose="02010600030101010101" pitchFamily="2" charset="-122"/>
              </a:rPr>
              <a:t>温度计的使用和读数</a:t>
            </a:r>
            <a:r>
              <a:rPr lang="en-US" sz="2400">
                <a:latin typeface="Times New Roman" panose="02020603050405020304" pitchFamily="18" charset="0"/>
                <a:cs typeface="仿宋_GB2312" charset="0"/>
              </a:rPr>
              <a:t>[2018.27(2)</a:t>
            </a:r>
            <a:r>
              <a:rPr lang="zh-CN" sz="2400">
                <a:cs typeface="仿宋_GB2312" charset="0"/>
              </a:rPr>
              <a:t>第</a:t>
            </a:r>
            <a:r>
              <a:rPr lang="en-US" sz="2400">
                <a:latin typeface="Times New Roman" panose="02020603050405020304" pitchFamily="18" charset="0"/>
                <a:cs typeface="仿宋_GB2312" charset="0"/>
              </a:rPr>
              <a:t>1</a:t>
            </a:r>
            <a:r>
              <a:rPr lang="zh-CN" sz="2400">
                <a:cs typeface="仿宋_GB2312" charset="0"/>
              </a:rPr>
              <a:t>空</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石棉网</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使烧杯底部受热均匀</a:t>
            </a:r>
            <a:r>
              <a:rPr lang="en-US" sz="2400">
                <a:latin typeface="Times New Roman" panose="02020603050405020304" pitchFamily="18" charset="0"/>
                <a:ea typeface="宋体" panose="02010600030101010101" pitchFamily="2" charset="-122"/>
              </a:rPr>
              <a:t>) (3)</a:t>
            </a:r>
            <a:r>
              <a:rPr lang="zh-CN" sz="2400">
                <a:ea typeface="宋体" panose="02010600030101010101" pitchFamily="2" charset="-122"/>
              </a:rPr>
              <a:t>硬纸板</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减少热量损失，缩短加热时间</a:t>
            </a:r>
            <a:r>
              <a:rPr lang="en-US" sz="2400">
                <a:latin typeface="Times New Roman" panose="02020603050405020304" pitchFamily="18" charset="0"/>
                <a:ea typeface="宋体" panose="02010600030101010101" pitchFamily="2" charset="-122"/>
              </a:rPr>
              <a:t>) (4)</a:t>
            </a:r>
            <a:r>
              <a:rPr lang="zh-CN" sz="2400">
                <a:ea typeface="宋体" panose="02010600030101010101" pitchFamily="2" charset="-122"/>
              </a:rPr>
              <a:t>纸板上小孔的作用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保持烧杯内外气压平衡</a:t>
            </a:r>
            <a:r>
              <a:rPr lang="en-US" sz="2400">
                <a:latin typeface="Times New Roman" panose="02020603050405020304" pitchFamily="18" charset="0"/>
                <a:ea typeface="宋体" panose="02010600030101010101" pitchFamily="2" charset="-122"/>
              </a:rPr>
              <a:t>)</a:t>
            </a:r>
            <a:endParaRPr lang="zh-CN" altLang="en-US" sz="2400"/>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8835" y="1133475"/>
            <a:ext cx="10801985" cy="286131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 </a:t>
            </a:r>
            <a:r>
              <a:rPr lang="zh-CN" sz="2400">
                <a:ea typeface="宋体" panose="02010600030101010101" pitchFamily="2" charset="-122"/>
              </a:rPr>
              <a:t>实验器材的组装顺序</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自下而上</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[2018.27(1)]</a:t>
            </a:r>
            <a:r>
              <a:rPr lang="en-US" sz="2400">
                <a:latin typeface="Times New Roman" panose="02020603050405020304" pitchFamily="18" charset="0"/>
                <a:ea typeface="宋体" panose="02010600030101010101" pitchFamily="2" charset="-122"/>
              </a:rPr>
              <a:t>4. </a:t>
            </a:r>
            <a:r>
              <a:rPr lang="zh-CN" sz="2400">
                <a:ea typeface="宋体" panose="02010600030101010101" pitchFamily="2" charset="-122"/>
              </a:rPr>
              <a:t>验证水沸腾时持续吸热的方法</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移走酒精灯或停止</a:t>
            </a:r>
            <a:r>
              <a:rPr lang="zh-CN" sz="2400">
                <a:latin typeface="Times New Roman" panose="02020603050405020304" pitchFamily="18" charset="0"/>
                <a:ea typeface="宋体" panose="02010600030101010101" pitchFamily="2" charset="-122"/>
              </a:rPr>
              <a:t>加热，稍等一会，观察水是否继续沸腾</a:t>
            </a:r>
            <a:r>
              <a:rPr lang="en-US" sz="2400">
                <a:latin typeface="Times New Roman" panose="02020603050405020304" pitchFamily="18" charset="0"/>
                <a:cs typeface="Times New Roman" panose="02020603050405020304" pitchFamily="18" charset="0"/>
              </a:rPr>
              <a:t>)</a:t>
            </a:r>
            <a:r>
              <a:rPr lang="zh-CN" sz="2400">
                <a:ea typeface="黑体" panose="02010609060101010101" pitchFamily="49" charset="-122"/>
              </a:rPr>
              <a:t>【分析数据和现象，总结结论】</a:t>
            </a:r>
            <a:r>
              <a:rPr lang="en-US" sz="2400">
                <a:latin typeface="Times New Roman" panose="02020603050405020304" pitchFamily="18" charset="0"/>
                <a:ea typeface="宋体" panose="02010600030101010101" pitchFamily="2" charset="-122"/>
              </a:rPr>
              <a:t>5. </a:t>
            </a:r>
            <a:r>
              <a:rPr lang="zh-CN" sz="2400">
                <a:ea typeface="宋体" panose="02010600030101010101" pitchFamily="2" charset="-122"/>
              </a:rPr>
              <a:t>沸腾前后气泡的特点</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沸腾前：气泡上小下大；沸腾时：气泡上大下小</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372"/>
          <p:cNvPicPr>
            <a:picLocks noChangeAspect="1"/>
          </p:cNvPicPr>
          <p:nvPr/>
        </p:nvPicPr>
        <p:blipFill>
          <a:blip r:embed="rId1"/>
          <a:stretch>
            <a:fillRect/>
          </a:stretch>
        </p:blipFill>
        <p:spPr>
          <a:xfrm>
            <a:off x="4680585" y="4163695"/>
            <a:ext cx="3117850" cy="183769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10590" y="1310640"/>
            <a:ext cx="10801350" cy="452310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 </a:t>
            </a:r>
            <a:r>
              <a:rPr lang="zh-CN" sz="2400">
                <a:ea typeface="宋体" panose="02010600030101010101" pitchFamily="2" charset="-122"/>
              </a:rPr>
              <a:t>表格中错误数据分析</a:t>
            </a:r>
            <a:r>
              <a:rPr lang="en-US" sz="2400">
                <a:latin typeface="Times New Roman" panose="02020603050405020304" pitchFamily="18" charset="0"/>
                <a:ea typeface="宋体" panose="02010600030101010101" pitchFamily="2" charset="-122"/>
              </a:rPr>
              <a:t>7. </a:t>
            </a:r>
            <a:r>
              <a:rPr lang="zh-CN" sz="2400">
                <a:ea typeface="宋体" panose="02010600030101010101" pitchFamily="2" charset="-122"/>
              </a:rPr>
              <a:t>根据实验数据，绘制图像并进行相关</a:t>
            </a:r>
            <a:r>
              <a:rPr lang="zh-CN" sz="2400">
                <a:latin typeface="Times New Roman" panose="02020603050405020304" pitchFamily="18" charset="0"/>
                <a:ea typeface="宋体" panose="02010600030101010101" pitchFamily="2" charset="-122"/>
              </a:rPr>
              <a:t>分析</a:t>
            </a:r>
            <a:r>
              <a:rPr lang="en-US" sz="2400">
                <a:latin typeface="Times New Roman" panose="02020603050405020304" pitchFamily="18" charset="0"/>
                <a:cs typeface="仿宋_GB2312" charset="0"/>
              </a:rPr>
              <a:t>[2018.27(2)</a:t>
            </a:r>
            <a:r>
              <a:rPr lang="zh-CN" sz="2400">
                <a:cs typeface="仿宋_GB2312" charset="0"/>
              </a:rPr>
              <a:t>第</a:t>
            </a:r>
            <a:r>
              <a:rPr lang="en-US" sz="2400">
                <a:latin typeface="Times New Roman" panose="02020603050405020304" pitchFamily="18" charset="0"/>
                <a:cs typeface="仿宋_GB2312" charset="0"/>
              </a:rPr>
              <a:t>2</a:t>
            </a:r>
            <a:r>
              <a:rPr lang="zh-CN" sz="2400">
                <a:cs typeface="仿宋_GB2312" charset="0"/>
              </a:rPr>
              <a:t>空</a:t>
            </a:r>
            <a:r>
              <a:rPr lang="en-US" sz="2400">
                <a:latin typeface="Times New Roman" panose="02020603050405020304" pitchFamily="18" charset="0"/>
                <a:cs typeface="仿宋_GB2312" charset="0"/>
              </a:rPr>
              <a:t>]</a:t>
            </a:r>
            <a:r>
              <a:rPr lang="en-US" sz="2400">
                <a:latin typeface="Times New Roman" panose="02020603050405020304" pitchFamily="18" charset="0"/>
                <a:ea typeface="宋体" panose="02010600030101010101" pitchFamily="2" charset="-122"/>
              </a:rPr>
              <a:t>8. </a:t>
            </a:r>
            <a:r>
              <a:rPr lang="zh-CN" sz="2400">
                <a:ea typeface="宋体" panose="02010600030101010101" pitchFamily="2" charset="-122"/>
              </a:rPr>
              <a:t>根据表格数据，分析总结水沸腾时的温度特点</a:t>
            </a:r>
            <a:r>
              <a:rPr lang="zh-CN" sz="2400">
                <a:ea typeface="黑体" panose="02010609060101010101" pitchFamily="49" charset="-122"/>
              </a:rPr>
              <a:t>【交流与反思】</a:t>
            </a:r>
            <a:r>
              <a:rPr lang="en-US" sz="2400">
                <a:latin typeface="Times New Roman" panose="02020603050405020304" pitchFamily="18" charset="0"/>
                <a:ea typeface="宋体" panose="02010600030101010101" pitchFamily="2" charset="-122"/>
              </a:rPr>
              <a:t>9. </a:t>
            </a:r>
            <a:r>
              <a:rPr lang="zh-CN" sz="2400">
                <a:ea typeface="宋体" panose="02010600030101010101" pitchFamily="2" charset="-122"/>
              </a:rPr>
              <a:t>烧杯口处</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或温度计上部</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出现</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白气</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水蒸气遇冷</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形成小水珠</a:t>
            </a:r>
            <a:r>
              <a:rPr lang="en-US" sz="2400">
                <a:latin typeface="Times New Roman" panose="02020603050405020304" pitchFamily="18" charset="0"/>
                <a:ea typeface="宋体" panose="02010600030101010101" pitchFamily="2" charset="-122"/>
              </a:rPr>
              <a:t>)</a:t>
            </a:r>
            <a:r>
              <a:rPr lang="en-US" sz="2400">
                <a:latin typeface="Times New Roman" panose="02020603050405020304" pitchFamily="18" charset="0"/>
                <a:cs typeface="仿宋_GB2312" charset="0"/>
              </a:rPr>
              <a:t>[2018.27(3)]</a:t>
            </a:r>
            <a:r>
              <a:rPr lang="en-US" sz="2400">
                <a:latin typeface="Times New Roman" panose="02020603050405020304" pitchFamily="18" charset="0"/>
                <a:ea typeface="宋体" panose="02010600030101010101" pitchFamily="2" charset="-122"/>
              </a:rPr>
              <a:t>10. </a:t>
            </a:r>
            <a:r>
              <a:rPr lang="zh-CN" sz="2400">
                <a:ea typeface="宋体" panose="02010600030101010101" pitchFamily="2" charset="-122"/>
              </a:rPr>
              <a:t>水的沸点不等于</a:t>
            </a:r>
            <a:r>
              <a:rPr lang="en-US" sz="2400">
                <a:latin typeface="Times New Roman" panose="02020603050405020304" pitchFamily="18" charset="0"/>
                <a:ea typeface="宋体" panose="02010600030101010101" pitchFamily="2" charset="-122"/>
              </a:rPr>
              <a:t>100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的原因</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当地大气压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一个标准大气压时，水的沸点低于</a:t>
            </a:r>
            <a:r>
              <a:rPr lang="en-US" sz="2400">
                <a:latin typeface="Times New Roman" panose="02020603050405020304" pitchFamily="18" charset="0"/>
                <a:ea typeface="宋体" panose="02010600030101010101" pitchFamily="2" charset="-122"/>
              </a:rPr>
              <a:t>100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zh-CN" altLang="en-US" sz="2400"/>
          </a:p>
        </p:txBody>
      </p:sp>
      <p:sp>
        <p:nvSpPr>
          <p:cNvPr id="2" name="文本框 1"/>
          <p:cNvSpPr txBox="1"/>
          <p:nvPr/>
        </p:nvSpPr>
        <p:spPr>
          <a:xfrm>
            <a:off x="9171305" y="3634740"/>
            <a:ext cx="11226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液化</a:t>
            </a:r>
            <a:endParaRPr lang="zh-CN" altLang="en-US" sz="2400">
              <a:solidFill>
                <a:srgbClr val="FF0000"/>
              </a:solidFill>
              <a:ea typeface="宋体" panose="02010600030101010101" pitchFamily="2" charset="-122"/>
            </a:endParaRPr>
          </a:p>
        </p:txBody>
      </p:sp>
      <p:sp>
        <p:nvSpPr>
          <p:cNvPr id="3" name="文本框 2"/>
          <p:cNvSpPr txBox="1"/>
          <p:nvPr/>
        </p:nvSpPr>
        <p:spPr>
          <a:xfrm>
            <a:off x="7160260" y="4734560"/>
            <a:ext cx="1043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低于</a:t>
            </a:r>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7080" y="1659255"/>
            <a:ext cx="10801350" cy="396938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11. </a:t>
            </a:r>
            <a:r>
              <a:rPr lang="zh-CN" sz="2400">
                <a:ea typeface="宋体" panose="02010600030101010101" pitchFamily="2" charset="-122"/>
              </a:rPr>
              <a:t>缩短加热时间的方法</a:t>
            </a:r>
            <a:r>
              <a:rPr lang="en-US" sz="2400">
                <a:latin typeface="Times New Roman" panose="02020603050405020304" pitchFamily="18" charset="0"/>
                <a:ea typeface="宋体" panose="02010600030101010101" pitchFamily="2" charset="-122"/>
              </a:rPr>
              <a:t>(</a:t>
            </a:r>
            <a:r>
              <a:rPr lang="en-US" sz="2400">
                <a:latin typeface="宋体" panose="02010600030101010101" pitchFamily="2" charset="-122"/>
                <a:cs typeface="Times New Roman" panose="02020603050405020304" pitchFamily="18" charset="0"/>
              </a:rPr>
              <a:t>①</a:t>
            </a:r>
            <a:r>
              <a:rPr lang="zh-CN" sz="2400">
                <a:ea typeface="宋体" panose="02010600030101010101" pitchFamily="2" charset="-122"/>
              </a:rPr>
              <a:t>减少水的质量；</a:t>
            </a:r>
            <a:r>
              <a:rPr lang="en-US" sz="2400">
                <a:latin typeface="宋体" panose="02010600030101010101" pitchFamily="2" charset="-122"/>
                <a:cs typeface="Times New Roman" panose="02020603050405020304" pitchFamily="18" charset="0"/>
              </a:rPr>
              <a:t>②</a:t>
            </a:r>
            <a:r>
              <a:rPr lang="zh-CN" sz="2400">
                <a:ea typeface="宋体" panose="02010600030101010101" pitchFamily="2" charset="-122"/>
              </a:rPr>
              <a:t>用初温较高的水；</a:t>
            </a:r>
            <a:r>
              <a:rPr lang="en-US" sz="2400">
                <a:latin typeface="宋体" panose="02010600030101010101" pitchFamily="2" charset="-122"/>
                <a:cs typeface="Times New Roman" panose="02020603050405020304" pitchFamily="18" charset="0"/>
              </a:rPr>
              <a:t>③</a:t>
            </a:r>
            <a:r>
              <a:rPr lang="zh-CN" sz="2400">
                <a:ea typeface="宋体" panose="02010600030101010101" pitchFamily="2" charset="-122"/>
              </a:rPr>
              <a:t>在烧杯口加盖硬纸板等</a:t>
            </a:r>
            <a:r>
              <a:rPr lang="en-US" sz="2400">
                <a:latin typeface="Times New Roman" panose="02020603050405020304" pitchFamily="18" charset="0"/>
                <a:ea typeface="宋体" panose="02010600030101010101" pitchFamily="2" charset="-122"/>
              </a:rPr>
              <a:t>)12. </a:t>
            </a:r>
            <a:r>
              <a:rPr lang="zh-CN" sz="2400">
                <a:ea typeface="宋体" panose="02010600030101010101" pitchFamily="2" charset="-122"/>
              </a:rPr>
              <a:t>撤去酒精灯，水未立即停止沸腾的原因</a:t>
            </a:r>
            <a:r>
              <a:rPr lang="en-US" sz="2400">
                <a:latin typeface="Times New Roman" panose="02020603050405020304" pitchFamily="18" charset="0"/>
                <a:ea typeface="宋体" panose="02010600030101010101" pitchFamily="2" charset="-122"/>
              </a:rPr>
              <a:t>(_______________________________</a:t>
            </a:r>
            <a:r>
              <a:rPr lang="en-US" sz="2400">
                <a:latin typeface="Times New Roman" panose="02020603050405020304" pitchFamily="18" charset="0"/>
                <a:sym typeface="+mn-ea"/>
              </a:rPr>
              <a:t>____</a:t>
            </a:r>
            <a:r>
              <a:rPr lang="en-US" sz="2400">
                <a:latin typeface="Times New Roman" panose="02020603050405020304" pitchFamily="18" charset="0"/>
                <a:ea typeface="宋体" panose="02010600030101010101" pitchFamily="2" charset="-122"/>
              </a:rPr>
              <a:t>___)</a:t>
            </a:r>
            <a:r>
              <a:rPr lang="en-US" sz="2400">
                <a:latin typeface="Times New Roman" panose="02020603050405020304" pitchFamily="18" charset="0"/>
                <a:cs typeface="仿宋_GB2312" charset="0"/>
              </a:rPr>
              <a:t>[2018.27</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cs typeface="仿宋_GB2312" charset="0"/>
              </a:rPr>
              <a:t>4)]</a:t>
            </a:r>
            <a:r>
              <a:rPr lang="en-US" sz="2400">
                <a:latin typeface="Times New Roman" panose="02020603050405020304" pitchFamily="18" charset="0"/>
                <a:ea typeface="宋体" panose="02010600030101010101" pitchFamily="2" charset="-122"/>
              </a:rPr>
              <a:t>13. </a:t>
            </a:r>
            <a:r>
              <a:rPr lang="zh-CN" sz="2400">
                <a:ea typeface="宋体" panose="02010600030101010101" pitchFamily="2" charset="-122"/>
              </a:rPr>
              <a:t>酒精灯给水加热是通过</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的方式改变水的内能</a:t>
            </a:r>
            <a:r>
              <a:rPr lang="en-US" sz="2400">
                <a:latin typeface="Times New Roman" panose="02020603050405020304" pitchFamily="18" charset="0"/>
                <a:ea typeface="宋体" panose="02010600030101010101" pitchFamily="2" charset="-122"/>
              </a:rPr>
              <a:t>14. </a:t>
            </a:r>
            <a:r>
              <a:rPr lang="zh-CN" sz="2400">
                <a:ea typeface="宋体" panose="02010600030101010101" pitchFamily="2" charset="-122"/>
              </a:rPr>
              <a:t>热量的相关计算</a:t>
            </a:r>
            <a:r>
              <a:rPr lang="zh-CN" sz="2400">
                <a:ea typeface="黑体" panose="02010609060101010101" pitchFamily="49" charset="-122"/>
              </a:rPr>
              <a:t>实验结论：</a:t>
            </a:r>
            <a:r>
              <a:rPr lang="zh-CN" sz="2400">
                <a:ea typeface="宋体" panose="02010600030101010101" pitchFamily="2" charset="-122"/>
              </a:rPr>
              <a:t>水沸腾过程中不断吸热，温度</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a:t>
            </a:r>
            <a:endParaRPr lang="zh-CN" altLang="en-US" sz="2400"/>
          </a:p>
        </p:txBody>
      </p:sp>
      <p:sp>
        <p:nvSpPr>
          <p:cNvPr id="2" name="文本框 1"/>
          <p:cNvSpPr txBox="1"/>
          <p:nvPr/>
        </p:nvSpPr>
        <p:spPr>
          <a:xfrm>
            <a:off x="1103630" y="3413760"/>
            <a:ext cx="59817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石棉网温度高于水的沸点</a:t>
            </a:r>
            <a:r>
              <a:rPr lang="zh-CN" sz="2400" b="1">
                <a:solidFill>
                  <a:srgbClr val="FF0000"/>
                </a:solidFill>
                <a:ea typeface="宋体" panose="02010600030101010101" pitchFamily="2" charset="-122"/>
              </a:rPr>
              <a:t>，</a:t>
            </a:r>
            <a:r>
              <a:rPr lang="zh-CN" sz="2400">
                <a:solidFill>
                  <a:srgbClr val="FF0000"/>
                </a:solidFill>
                <a:ea typeface="宋体" panose="02010600030101010101" pitchFamily="2" charset="-122"/>
              </a:rPr>
              <a:t>水会继续吸热</a:t>
            </a:r>
            <a:endParaRPr lang="zh-CN" altLang="en-US" sz="2400">
              <a:solidFill>
                <a:srgbClr val="FF0000"/>
              </a:solidFill>
              <a:ea typeface="宋体" panose="02010600030101010101" pitchFamily="2" charset="-122"/>
            </a:endParaRPr>
          </a:p>
        </p:txBody>
      </p:sp>
      <p:sp>
        <p:nvSpPr>
          <p:cNvPr id="3" name="文本框 2"/>
          <p:cNvSpPr txBox="1"/>
          <p:nvPr/>
        </p:nvSpPr>
        <p:spPr>
          <a:xfrm>
            <a:off x="4394835" y="3945890"/>
            <a:ext cx="1097280" cy="460375"/>
          </a:xfrm>
          <a:prstGeom prst="rect">
            <a:avLst/>
          </a:prstGeom>
          <a:noFill/>
        </p:spPr>
        <p:txBody>
          <a:bodyPr wrap="none" rtlCol="0" anchor="t">
            <a:spAutoFit/>
          </a:bodyPr>
          <a:p>
            <a:pPr algn="l"/>
            <a:r>
              <a:rPr lang="en-US" sz="2400">
                <a:solidFill>
                  <a:srgbClr val="FF0000"/>
                </a:solidFill>
                <a:latin typeface="Times New Roman" panose="02020603050405020304" pitchFamily="18" charset="0"/>
                <a:sym typeface="+mn-ea"/>
              </a:rPr>
              <a:t>热传递</a:t>
            </a:r>
            <a:endParaRPr lang="zh-CN" altLang="en-US" sz="2400">
              <a:solidFill>
                <a:srgbClr val="FF0000"/>
              </a:solidFill>
            </a:endParaRPr>
          </a:p>
        </p:txBody>
      </p:sp>
      <p:sp>
        <p:nvSpPr>
          <p:cNvPr id="4" name="文本框 3"/>
          <p:cNvSpPr txBox="1"/>
          <p:nvPr/>
        </p:nvSpPr>
        <p:spPr>
          <a:xfrm>
            <a:off x="6372860" y="5036820"/>
            <a:ext cx="1402080" cy="460375"/>
          </a:xfrm>
          <a:prstGeom prst="rect">
            <a:avLst/>
          </a:prstGeom>
          <a:noFill/>
        </p:spPr>
        <p:txBody>
          <a:bodyPr wrap="none" rtlCol="0" anchor="t">
            <a:spAutoFit/>
          </a:bodyPr>
          <a:p>
            <a:pPr algn="l"/>
            <a:r>
              <a:rPr lang="en-US" sz="2400">
                <a:solidFill>
                  <a:srgbClr val="FF0000"/>
                </a:solidFill>
                <a:latin typeface="Times New Roman" panose="02020603050405020304" pitchFamily="18" charset="0"/>
                <a:sym typeface="+mn-ea"/>
              </a:rPr>
              <a:t>保持不变</a:t>
            </a:r>
            <a:endParaRPr lang="zh-CN" altLang="en-US" sz="24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282065" y="1269365"/>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782955" y="1849755"/>
            <a:ext cx="10810240" cy="1753235"/>
          </a:xfrm>
          <a:prstGeom prst="rect">
            <a:avLst/>
          </a:prstGeom>
          <a:noFill/>
          <a:ln w="9525">
            <a:noFill/>
          </a:ln>
        </p:spPr>
        <p:txBody>
          <a:bodyPr wrap="square">
            <a:spAutoFit/>
          </a:bodyPr>
          <a:p>
            <a:pPr>
              <a:lnSpc>
                <a:spcPct val="150000"/>
              </a:lnSpc>
            </a:pPr>
            <a:r>
              <a:rPr lang="zh-CN" sz="2400">
                <a:ea typeface="黑体" panose="02010609060101010101" pitchFamily="49" charset="-122"/>
              </a:rPr>
              <a:t>例</a:t>
            </a:r>
            <a:r>
              <a:rPr lang="zh-CN" sz="2400">
                <a:ea typeface="宋体" panose="02010600030101010101" pitchFamily="2" charset="-122"/>
              </a:rPr>
              <a:t>　</a:t>
            </a:r>
            <a:r>
              <a:rPr lang="en-US" sz="2400">
                <a:latin typeface="Times New Roman" panose="02020603050405020304" pitchFamily="18" charset="0"/>
                <a:cs typeface="楷体_GB2312" charset="0"/>
              </a:rPr>
              <a:t>(2019 </a:t>
            </a:r>
            <a:r>
              <a:rPr lang="zh-CN" sz="2400">
                <a:cs typeface="楷体_GB2312" charset="0"/>
              </a:rPr>
              <a:t>营口</a:t>
            </a:r>
            <a:r>
              <a:rPr lang="en-US" sz="2400">
                <a:latin typeface="Times New Roman" panose="02020603050405020304" pitchFamily="18" charset="0"/>
                <a:cs typeface="楷体_GB2312" charset="0"/>
              </a:rPr>
              <a:t>)</a:t>
            </a:r>
            <a:r>
              <a:rPr lang="zh-CN" sz="2400">
                <a:ea typeface="宋体" panose="02010600030101010101" pitchFamily="2" charset="-122"/>
              </a:rPr>
              <a:t>小明在实验室探究</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水沸腾时温度变化的特点</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的实验：</a:t>
            </a:r>
            <a:r>
              <a:rPr lang="en-US" sz="2400">
                <a:latin typeface="Times New Roman" panose="02020603050405020304" pitchFamily="18" charset="0"/>
                <a:ea typeface="宋体" panose="02010600030101010101" pitchFamily="2" charset="-122"/>
              </a:rPr>
              <a:t>(1)</a:t>
            </a:r>
            <a:r>
              <a:rPr lang="zh-CN" sz="2400">
                <a:ea typeface="宋体" panose="02010600030101010101" pitchFamily="2" charset="-122"/>
              </a:rPr>
              <a:t>实验装置如图甲所示，该装置中有一处明显错误是：</a:t>
            </a:r>
            <a:r>
              <a:rPr lang="en-US" sz="2400">
                <a:latin typeface="Times New Roman" panose="02020603050405020304" pitchFamily="18" charset="0"/>
                <a:ea typeface="宋体" panose="02010600030101010101" pitchFamily="2" charset="-122"/>
              </a:rPr>
              <a:t>___________________</a:t>
            </a:r>
            <a:endParaRPr lang="en-US"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___________________</a:t>
            </a:r>
            <a:r>
              <a:rPr lang="zh-CN" sz="2400">
                <a:ea typeface="宋体" panose="02010600030101010101" pitchFamily="2" charset="-122"/>
              </a:rPr>
              <a:t>．</a:t>
            </a:r>
            <a:endParaRPr lang="zh-CN" altLang="en-US" sz="2400"/>
          </a:p>
        </p:txBody>
      </p:sp>
      <p:pic>
        <p:nvPicPr>
          <p:cNvPr id="2" name="图片 -2147482370"/>
          <p:cNvPicPr>
            <a:picLocks noChangeAspect="1"/>
          </p:cNvPicPr>
          <p:nvPr/>
        </p:nvPicPr>
        <p:blipFill>
          <a:blip r:embed="rId2"/>
          <a:stretch>
            <a:fillRect/>
          </a:stretch>
        </p:blipFill>
        <p:spPr>
          <a:xfrm>
            <a:off x="7719060" y="3241040"/>
            <a:ext cx="3390900" cy="2340610"/>
          </a:xfrm>
          <a:prstGeom prst="rect">
            <a:avLst/>
          </a:prstGeom>
          <a:noFill/>
          <a:ln w="9525">
            <a:noFill/>
          </a:ln>
        </p:spPr>
      </p:pic>
      <p:sp>
        <p:nvSpPr>
          <p:cNvPr id="3" name="文本框 2"/>
          <p:cNvSpPr txBox="1"/>
          <p:nvPr/>
        </p:nvSpPr>
        <p:spPr>
          <a:xfrm>
            <a:off x="8939530" y="5581650"/>
            <a:ext cx="1304925" cy="368300"/>
          </a:xfrm>
          <a:prstGeom prst="rect">
            <a:avLst/>
          </a:prstGeom>
          <a:noFill/>
          <a:ln w="9525">
            <a:noFill/>
          </a:ln>
        </p:spPr>
        <p:txBody>
          <a:bodyPr wrap="square">
            <a:spAutoFit/>
          </a:bodyPr>
          <a:p>
            <a:r>
              <a:rPr lang="zh-CN" sz="1800">
                <a:cs typeface="楷体_GB2312" charset="0"/>
              </a:rPr>
              <a:t>例题图</a:t>
            </a:r>
            <a:endParaRPr lang="zh-CN" altLang="en-US" sz="1800">
              <a:cs typeface="楷体_GB2312" charset="0"/>
            </a:endParaRPr>
          </a:p>
        </p:txBody>
      </p:sp>
      <p:sp>
        <p:nvSpPr>
          <p:cNvPr id="5" name="文本框 4"/>
          <p:cNvSpPr txBox="1"/>
          <p:nvPr/>
        </p:nvSpPr>
        <p:spPr>
          <a:xfrm>
            <a:off x="782955" y="3602990"/>
            <a:ext cx="6426835"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(2)</a:t>
            </a:r>
            <a:r>
              <a:rPr lang="zh-CN" sz="2400">
                <a:ea typeface="宋体" panose="02010600030101010101" pitchFamily="2" charset="-122"/>
              </a:rPr>
              <a:t>另外两组同学选用相同的实验装置完成该实验，他们分别绘制了温度随时间变化的图像如图乙所示，得到</a:t>
            </a:r>
            <a:r>
              <a:rPr lang="en-US" sz="2400" i="1">
                <a:latin typeface="Times New Roman" panose="02020603050405020304" pitchFamily="18" charset="0"/>
                <a:ea typeface="宋体" panose="02010600030101010101" pitchFamily="2" charset="-122"/>
              </a:rPr>
              <a:t>a</a:t>
            </a:r>
            <a:r>
              <a:rPr lang="zh-CN" sz="2400">
                <a:ea typeface="宋体" panose="02010600030101010101" pitchFamily="2" charset="-122"/>
              </a:rPr>
              <a:t>、</a:t>
            </a:r>
            <a:r>
              <a:rPr lang="en-US" sz="2400" i="1">
                <a:latin typeface="Times New Roman" panose="02020603050405020304" pitchFamily="18" charset="0"/>
                <a:ea typeface="宋体" panose="02010600030101010101" pitchFamily="2" charset="-122"/>
              </a:rPr>
              <a:t>b</a:t>
            </a:r>
            <a:r>
              <a:rPr lang="zh-CN" sz="2400">
                <a:ea typeface="宋体" panose="02010600030101010101" pitchFamily="2" charset="-122"/>
              </a:rPr>
              <a:t>两个不同图像的原因可能是</a:t>
            </a:r>
            <a:r>
              <a:rPr lang="en-US" sz="2400">
                <a:latin typeface="Times New Roman" panose="02020603050405020304" pitchFamily="18" charset="0"/>
                <a:ea typeface="宋体" panose="02010600030101010101" pitchFamily="2" charset="-122"/>
              </a:rPr>
              <a:t>______________</a:t>
            </a:r>
            <a:r>
              <a:rPr lang="zh-CN" sz="2400">
                <a:ea typeface="宋体" panose="02010600030101010101" pitchFamily="2" charset="-122"/>
              </a:rPr>
              <a:t>．</a:t>
            </a:r>
            <a:endParaRPr lang="zh-CN" altLang="en-US" sz="2400"/>
          </a:p>
        </p:txBody>
      </p:sp>
      <p:sp>
        <p:nvSpPr>
          <p:cNvPr id="8" name="文本框 7"/>
          <p:cNvSpPr txBox="1"/>
          <p:nvPr/>
        </p:nvSpPr>
        <p:spPr>
          <a:xfrm>
            <a:off x="890270" y="2352675"/>
            <a:ext cx="10219690" cy="1198880"/>
          </a:xfrm>
          <a:prstGeom prst="rect">
            <a:avLst/>
          </a:prstGeom>
          <a:noFill/>
        </p:spPr>
        <p:txBody>
          <a:bodyPr wrap="square" rtlCol="0" anchor="t">
            <a:spAutoFit/>
          </a:bodyPr>
          <a:p>
            <a:pPr algn="l">
              <a:lnSpc>
                <a:spcPct val="150000"/>
              </a:lnSpc>
            </a:pPr>
            <a:r>
              <a:rPr lang="en-US" altLang="zh-CN" sz="2400">
                <a:solidFill>
                  <a:srgbClr val="FF0000"/>
                </a:solidFill>
              </a:rPr>
              <a:t>                                                                                                         </a:t>
            </a:r>
            <a:r>
              <a:rPr lang="zh-CN" altLang="en-US" sz="2400">
                <a:solidFill>
                  <a:srgbClr val="FF0000"/>
                </a:solidFill>
              </a:rPr>
              <a:t>温度计的玻璃泡碰到了容器壁</a:t>
            </a:r>
            <a:endParaRPr lang="zh-CN" altLang="en-US" sz="2400">
              <a:solidFill>
                <a:srgbClr val="FF0000"/>
              </a:solidFill>
            </a:endParaRPr>
          </a:p>
        </p:txBody>
      </p:sp>
      <p:sp>
        <p:nvSpPr>
          <p:cNvPr id="9" name="文本框 8"/>
          <p:cNvSpPr txBox="1"/>
          <p:nvPr/>
        </p:nvSpPr>
        <p:spPr>
          <a:xfrm>
            <a:off x="1282065" y="5301615"/>
            <a:ext cx="2011680" cy="460375"/>
          </a:xfrm>
          <a:prstGeom prst="rect">
            <a:avLst/>
          </a:prstGeom>
          <a:noFill/>
        </p:spPr>
        <p:txBody>
          <a:bodyPr wrap="none" rtlCol="0" anchor="t">
            <a:spAutoFit/>
          </a:bodyPr>
          <a:p>
            <a:pPr algn="l"/>
            <a:r>
              <a:rPr lang="zh-CN" altLang="en-US" sz="2400">
                <a:solidFill>
                  <a:srgbClr val="FF0000"/>
                </a:solidFill>
              </a:rPr>
              <a:t>水的质量不同</a:t>
            </a:r>
            <a:endParaRPr lang="zh-CN" altLang="en-US" sz="24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58520" y="721360"/>
            <a:ext cx="10761345" cy="175323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(3)</a:t>
            </a:r>
            <a:r>
              <a:rPr lang="zh-CN" sz="2400">
                <a:ea typeface="宋体" panose="02010600030101010101" pitchFamily="2" charset="-122"/>
              </a:rPr>
              <a:t>下表是实验过程中不同时刻的温度记录，小明由于粗心大意记错了一个实验数据，你认为错误的数据是第</a:t>
            </a:r>
            <a:r>
              <a:rPr lang="en-US" sz="2400">
                <a:latin typeface="Times New Roman" panose="02020603050405020304" pitchFamily="18" charset="0"/>
                <a:ea typeface="宋体" panose="02010600030101010101" pitchFamily="2" charset="-122"/>
              </a:rPr>
              <a:t>________min</a:t>
            </a:r>
            <a:r>
              <a:rPr lang="zh-CN" sz="2400">
                <a:ea typeface="宋体" panose="02010600030101010101" pitchFamily="2" charset="-122"/>
              </a:rPr>
              <a:t>时水的温度，你这样判断的依据是</a:t>
            </a:r>
            <a:r>
              <a:rPr lang="en-US" sz="2400">
                <a:latin typeface="Times New Roman" panose="02020603050405020304" pitchFamily="18" charset="0"/>
                <a:ea typeface="宋体" panose="02010600030101010101" pitchFamily="2" charset="-122"/>
              </a:rPr>
              <a:t>____________________</a:t>
            </a:r>
            <a:r>
              <a:rPr lang="zh-CN" sz="2400">
                <a:ea typeface="宋体" panose="02010600030101010101" pitchFamily="2" charset="-122"/>
              </a:rPr>
              <a:t>．</a:t>
            </a:r>
            <a:endParaRPr lang="zh-CN" altLang="en-US" sz="2400"/>
          </a:p>
        </p:txBody>
      </p:sp>
      <p:graphicFrame>
        <p:nvGraphicFramePr>
          <p:cNvPr id="2" name="表格 1"/>
          <p:cNvGraphicFramePr/>
          <p:nvPr>
            <p:custDataLst>
              <p:tags r:id="rId1"/>
            </p:custDataLst>
          </p:nvPr>
        </p:nvGraphicFramePr>
        <p:xfrm>
          <a:off x="1740853" y="2545080"/>
          <a:ext cx="8634730" cy="1558925"/>
        </p:xfrm>
        <a:graphic>
          <a:graphicData uri="http://schemas.openxmlformats.org/drawingml/2006/table">
            <a:tbl>
              <a:tblPr firstRow="1" bandRow="1">
                <a:tableStyleId>{5940675A-B579-460E-94D1-54222C63F5DA}</a:tableStyleId>
              </a:tblPr>
              <a:tblGrid>
                <a:gridCol w="1559560"/>
                <a:gridCol w="786130"/>
                <a:gridCol w="786130"/>
                <a:gridCol w="786765"/>
                <a:gridCol w="786130"/>
                <a:gridCol w="784225"/>
                <a:gridCol w="786765"/>
                <a:gridCol w="786765"/>
                <a:gridCol w="785495"/>
                <a:gridCol w="786765"/>
              </a:tblGrid>
              <a:tr h="828675">
                <a:tc>
                  <a:txBody>
                    <a:bodyPr/>
                    <a:p>
                      <a:pPr indent="0" algn="ctr">
                        <a:buNone/>
                      </a:pPr>
                      <a:r>
                        <a:rPr lang="en-US" sz="2400" b="0">
                          <a:latin typeface="Times New Roman" panose="02020603050405020304" pitchFamily="18" charset="0"/>
                          <a:ea typeface="黑体" panose="02010609060101010101" pitchFamily="49" charset="-122"/>
                          <a:cs typeface="Times New Roman" panose="02020603050405020304" pitchFamily="18" charset="0"/>
                        </a:rPr>
                        <a:t>时间/min</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p>
                      <a:pPr indent="0" algn="ctr">
                        <a:buNone/>
                      </a:pP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10</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11</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12</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13</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14</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0250">
                <a:tc>
                  <a:txBody>
                    <a:bodyPr/>
                    <a:p>
                      <a:pPr indent="0" algn="ctr">
                        <a:buNone/>
                      </a:pPr>
                      <a:r>
                        <a:rPr lang="en-US" sz="2400" b="0">
                          <a:latin typeface="Times New Roman" panose="02020603050405020304" pitchFamily="18" charset="0"/>
                          <a:ea typeface="黑体" panose="02010609060101010101" pitchFamily="49" charset="-122"/>
                          <a:cs typeface="Times New Roman" panose="02020603050405020304" pitchFamily="18" charset="0"/>
                        </a:rPr>
                        <a:t>温度/℃</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BCF00"/>
                    </a:solidFill>
                  </a:tcPr>
                </a:tc>
                <a:tc>
                  <a:txBody>
                    <a:bodyPr/>
                    <a:p>
                      <a:pPr indent="0" algn="ctr">
                        <a:buNone/>
                      </a:pP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96</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97</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95</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cs typeface="Times New Roman" panose="02020603050405020304" pitchFamily="18" charset="0"/>
                        </a:rPr>
                        <a:t>98</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0">
                          <a:latin typeface="Times New Roman" panose="02020603050405020304" pitchFamily="18" charset="0"/>
                          <a:ea typeface="宋体" panose="02010600030101010101" pitchFamily="2" charset="-122"/>
                          <a:cs typeface="Times New Roman" panose="02020603050405020304" pitchFamily="18" charset="0"/>
                        </a:rPr>
                        <a:t>…</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900430" y="4175760"/>
            <a:ext cx="10640695"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(4)</a:t>
            </a:r>
            <a:r>
              <a:rPr lang="zh-CN" sz="2400">
                <a:ea typeface="宋体" panose="02010600030101010101" pitchFamily="2" charset="-122"/>
              </a:rPr>
              <a:t>改正数据后，小明根据实验数据判断出实验室内水的沸点，那么在当时的实验室环境下，</a:t>
            </a:r>
            <a:r>
              <a:rPr lang="en-US" sz="2400">
                <a:latin typeface="Times New Roman" panose="02020603050405020304" pitchFamily="18" charset="0"/>
                <a:ea typeface="宋体" panose="02010600030101010101" pitchFamily="2" charset="-122"/>
              </a:rPr>
              <a:t>99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的水将处于</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态．</a:t>
            </a:r>
            <a:endParaRPr lang="zh-CN" altLang="en-US" sz="2400"/>
          </a:p>
        </p:txBody>
      </p:sp>
      <p:sp>
        <p:nvSpPr>
          <p:cNvPr id="4" name="文本框 3"/>
          <p:cNvSpPr txBox="1"/>
          <p:nvPr/>
        </p:nvSpPr>
        <p:spPr>
          <a:xfrm>
            <a:off x="5217160" y="1367790"/>
            <a:ext cx="487680" cy="460375"/>
          </a:xfrm>
          <a:prstGeom prst="rect">
            <a:avLst/>
          </a:prstGeom>
          <a:noFill/>
        </p:spPr>
        <p:txBody>
          <a:bodyPr wrap="none" rtlCol="0" anchor="t">
            <a:spAutoFit/>
          </a:bodyPr>
          <a:p>
            <a:pPr algn="l"/>
            <a:r>
              <a:rPr lang="zh-CN" altLang="en-US" sz="2400">
                <a:solidFill>
                  <a:srgbClr val="FF0000"/>
                </a:solidFill>
                <a:latin typeface="Times New Roman" panose="02020603050405020304" pitchFamily="18" charset="0"/>
                <a:cs typeface="Times New Roman" panose="02020603050405020304" pitchFamily="18" charset="0"/>
              </a:rPr>
              <a:t>12</a:t>
            </a:r>
            <a:endParaRPr lang="zh-CN" altLang="en-US" sz="2400">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744220" y="1899920"/>
            <a:ext cx="3230880" cy="460375"/>
          </a:xfrm>
          <a:prstGeom prst="rect">
            <a:avLst/>
          </a:prstGeom>
          <a:noFill/>
        </p:spPr>
        <p:txBody>
          <a:bodyPr wrap="none" rtlCol="0" anchor="t">
            <a:spAutoFit/>
          </a:bodyPr>
          <a:p>
            <a:pPr algn="l"/>
            <a:r>
              <a:rPr lang="zh-CN" altLang="en-US" sz="2400">
                <a:solidFill>
                  <a:srgbClr val="FF0000"/>
                </a:solidFill>
              </a:rPr>
              <a:t>水沸腾时温度保持不变</a:t>
            </a:r>
            <a:endParaRPr lang="zh-CN" altLang="en-US" sz="2400">
              <a:solidFill>
                <a:srgbClr val="FF0000"/>
              </a:solidFill>
            </a:endParaRPr>
          </a:p>
        </p:txBody>
      </p:sp>
      <p:sp>
        <p:nvSpPr>
          <p:cNvPr id="6" name="文本框 5"/>
          <p:cNvSpPr txBox="1"/>
          <p:nvPr/>
        </p:nvSpPr>
        <p:spPr>
          <a:xfrm>
            <a:off x="5351780" y="4830445"/>
            <a:ext cx="487680" cy="460375"/>
          </a:xfrm>
          <a:prstGeom prst="rect">
            <a:avLst/>
          </a:prstGeom>
          <a:noFill/>
        </p:spPr>
        <p:txBody>
          <a:bodyPr wrap="none" rtlCol="0" anchor="t">
            <a:spAutoFit/>
          </a:bodyPr>
          <a:p>
            <a:pPr algn="l"/>
            <a:r>
              <a:rPr lang="zh-CN" altLang="en-US" sz="2400">
                <a:solidFill>
                  <a:srgbClr val="FF0000"/>
                </a:solidFill>
              </a:rPr>
              <a:t>气</a:t>
            </a:r>
            <a:endParaRPr lang="zh-CN" altLang="en-US" sz="2400">
              <a:solidFill>
                <a:srgbClr val="FF0000"/>
              </a:solidFill>
            </a:endParaRPr>
          </a:p>
        </p:txBody>
      </p:sp>
      <p:sp>
        <p:nvSpPr>
          <p:cNvPr id="7" name="文本框 6"/>
          <p:cNvSpPr txBox="1"/>
          <p:nvPr/>
        </p:nvSpPr>
        <p:spPr>
          <a:xfrm>
            <a:off x="829945" y="5153025"/>
            <a:ext cx="11106150" cy="11988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(5)</a:t>
            </a:r>
            <a:r>
              <a:rPr lang="zh-CN" sz="2400">
                <a:ea typeface="宋体" panose="02010600030101010101" pitchFamily="2" charset="-122"/>
              </a:rPr>
              <a:t>温度计刚放入热水时，表面变得模糊，看不清示数，是由于水蒸气在温度较低的温度计表面</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成小水珠造成的．</a:t>
            </a:r>
            <a:endParaRPr lang="zh-CN" altLang="en-US" sz="2400"/>
          </a:p>
        </p:txBody>
      </p:sp>
      <p:sp>
        <p:nvSpPr>
          <p:cNvPr id="8" name="文本框 7"/>
          <p:cNvSpPr txBox="1"/>
          <p:nvPr/>
        </p:nvSpPr>
        <p:spPr>
          <a:xfrm>
            <a:off x="2941320" y="5838190"/>
            <a:ext cx="792480" cy="460375"/>
          </a:xfrm>
          <a:prstGeom prst="rect">
            <a:avLst/>
          </a:prstGeom>
          <a:noFill/>
        </p:spPr>
        <p:txBody>
          <a:bodyPr wrap="none" rtlCol="0" anchor="t">
            <a:spAutoFit/>
          </a:bodyPr>
          <a:p>
            <a:pPr algn="l"/>
            <a:r>
              <a:rPr lang="zh-CN" altLang="en-US" sz="2400">
                <a:solidFill>
                  <a:srgbClr val="FF0000"/>
                </a:solidFill>
              </a:rPr>
              <a:t>液化</a:t>
            </a:r>
            <a:endParaRPr lang="zh-CN" altLang="en-US" sz="24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58190" y="198945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3" name="文本框 2"/>
          <p:cNvSpPr txBox="1"/>
          <p:nvPr/>
        </p:nvSpPr>
        <p:spPr>
          <a:xfrm>
            <a:off x="686435" y="2839720"/>
            <a:ext cx="11106150" cy="2306955"/>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(6)</a:t>
            </a:r>
            <a:r>
              <a:rPr lang="zh-CN" sz="2400">
                <a:ea typeface="宋体" panose="02010600030101010101" pitchFamily="2" charset="-122"/>
              </a:rPr>
              <a:t>从实验数据可以判断此时大气压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小于</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大于</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一个标准大气压．</a:t>
            </a:r>
            <a:r>
              <a:rPr lang="en-US" sz="2400">
                <a:latin typeface="Times New Roman" panose="02020603050405020304" pitchFamily="18" charset="0"/>
                <a:ea typeface="宋体" panose="02010600030101010101" pitchFamily="2" charset="-122"/>
              </a:rPr>
              <a:t>(7)</a:t>
            </a:r>
            <a:r>
              <a:rPr lang="zh-CN" sz="2400">
                <a:ea typeface="宋体" panose="02010600030101010101" pitchFamily="2" charset="-122"/>
              </a:rPr>
              <a:t>小明同学想提高水的沸点，换用了火力更大的酒精灯加热，这种做法</a:t>
            </a:r>
            <a:r>
              <a:rPr lang="en-US" sz="2400">
                <a:latin typeface="Times New Roman" panose="02020603050405020304" pitchFamily="18" charset="0"/>
                <a:ea typeface="宋体" panose="02010600030101010101" pitchFamily="2" charset="-122"/>
              </a:rPr>
              <a:t>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可行</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不可行</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a:t>
            </a:r>
            <a:endParaRPr lang="zh-CN" altLang="en-US" sz="2400"/>
          </a:p>
        </p:txBody>
      </p:sp>
      <p:sp>
        <p:nvSpPr>
          <p:cNvPr id="7" name="文本框 6"/>
          <p:cNvSpPr txBox="1"/>
          <p:nvPr/>
        </p:nvSpPr>
        <p:spPr>
          <a:xfrm>
            <a:off x="5541645" y="2983865"/>
            <a:ext cx="792480" cy="460375"/>
          </a:xfrm>
          <a:prstGeom prst="rect">
            <a:avLst/>
          </a:prstGeom>
          <a:noFill/>
        </p:spPr>
        <p:txBody>
          <a:bodyPr wrap="none" rtlCol="0" anchor="t">
            <a:spAutoFit/>
          </a:bodyPr>
          <a:p>
            <a:pPr algn="l"/>
            <a:r>
              <a:rPr lang="zh-CN" altLang="en-US" sz="2400">
                <a:solidFill>
                  <a:srgbClr val="FF0000"/>
                </a:solidFill>
              </a:rPr>
              <a:t>小于</a:t>
            </a:r>
            <a:endParaRPr lang="zh-CN" altLang="en-US" sz="2400">
              <a:solidFill>
                <a:srgbClr val="FF0000"/>
              </a:solidFill>
            </a:endParaRPr>
          </a:p>
        </p:txBody>
      </p:sp>
      <p:sp>
        <p:nvSpPr>
          <p:cNvPr id="8" name="文本框 7"/>
          <p:cNvSpPr txBox="1"/>
          <p:nvPr/>
        </p:nvSpPr>
        <p:spPr>
          <a:xfrm>
            <a:off x="10212070" y="4083685"/>
            <a:ext cx="1097280" cy="460375"/>
          </a:xfrm>
          <a:prstGeom prst="rect">
            <a:avLst/>
          </a:prstGeom>
          <a:noFill/>
        </p:spPr>
        <p:txBody>
          <a:bodyPr wrap="none" rtlCol="0" anchor="t">
            <a:spAutoFit/>
          </a:bodyPr>
          <a:p>
            <a:pPr algn="l"/>
            <a:r>
              <a:rPr lang="zh-CN" altLang="en-US" sz="2400">
                <a:solidFill>
                  <a:srgbClr val="FF0000"/>
                </a:solidFill>
              </a:rPr>
              <a:t>不可行</a:t>
            </a:r>
            <a:endParaRPr lang="zh-CN" altLang="en-US" sz="24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49300" y="1062990"/>
            <a:ext cx="10693400" cy="507746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(8)</a:t>
            </a:r>
            <a:r>
              <a:rPr lang="zh-CN" sz="2400">
                <a:latin typeface="Times New Roman" panose="02020603050405020304" pitchFamily="18" charset="0"/>
                <a:ea typeface="宋体" panose="02010600030101010101" pitchFamily="2" charset="-122"/>
                <a:cs typeface="Times New Roman" panose="02020603050405020304" pitchFamily="18" charset="0"/>
              </a:rPr>
              <a:t>小明在水沸腾时撤掉酒精灯，观察到烧杯内的水没有立即停止沸腾，可能的原因是</a:t>
            </a:r>
            <a:r>
              <a:rPr lang="en-US" sz="2400">
                <a:latin typeface="Times New Roman" panose="02020603050405020304" pitchFamily="18" charset="0"/>
                <a:ea typeface="宋体" panose="02010600030101010101" pitchFamily="2" charset="-122"/>
                <a:cs typeface="Times New Roman" panose="02020603050405020304" pitchFamily="18" charset="0"/>
              </a:rPr>
              <a:t>_</a:t>
            </a:r>
            <a:r>
              <a:rPr lang="en-US" sz="2400">
                <a:latin typeface="Times New Roman" panose="02020603050405020304" pitchFamily="18" charset="0"/>
                <a:cs typeface="Times New Roman" panose="02020603050405020304" pitchFamily="18" charset="0"/>
                <a:sym typeface="+mn-ea"/>
              </a:rPr>
              <a:t>__________________</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，过一会儿，观察到水停止沸腾，说明水沸腾的一个条件是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(9)</a:t>
            </a:r>
            <a:r>
              <a:rPr lang="zh-CN" sz="2400">
                <a:latin typeface="Times New Roman" panose="02020603050405020304" pitchFamily="18" charset="0"/>
                <a:ea typeface="宋体" panose="02010600030101010101" pitchFamily="2" charset="-122"/>
                <a:cs typeface="Times New Roman" panose="02020603050405020304" pitchFamily="18" charset="0"/>
              </a:rPr>
              <a:t>用酒精灯给水加热是利用</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的方式改变水的内能，</a:t>
            </a:r>
            <a:r>
              <a:rPr lang="en-US" sz="2400">
                <a:latin typeface="Times New Roman" panose="02020603050405020304" pitchFamily="18" charset="0"/>
                <a:ea typeface="宋体" panose="02010600030101010101" pitchFamily="2" charset="-122"/>
                <a:cs typeface="Times New Roman" panose="02020603050405020304" pitchFamily="18" charset="0"/>
              </a:rPr>
              <a:t>200 g</a:t>
            </a:r>
            <a:r>
              <a:rPr lang="zh-CN" sz="2400">
                <a:latin typeface="Times New Roman" panose="02020603050405020304" pitchFamily="18" charset="0"/>
                <a:ea typeface="宋体" panose="02010600030101010101" pitchFamily="2" charset="-122"/>
                <a:cs typeface="Times New Roman" panose="02020603050405020304" pitchFamily="18" charset="0"/>
              </a:rPr>
              <a:t>的水温度由</a:t>
            </a:r>
            <a:r>
              <a:rPr lang="en-US" sz="2400">
                <a:latin typeface="Times New Roman" panose="02020603050405020304" pitchFamily="18" charset="0"/>
                <a:ea typeface="宋体" panose="02010600030101010101" pitchFamily="2" charset="-122"/>
                <a:cs typeface="Times New Roman" panose="02020603050405020304" pitchFamily="18" charset="0"/>
              </a:rPr>
              <a:t>90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上升到</a:t>
            </a:r>
            <a:r>
              <a:rPr lang="en-US" sz="2400">
                <a:latin typeface="Times New Roman" panose="02020603050405020304" pitchFamily="18" charset="0"/>
                <a:ea typeface="宋体" panose="02010600030101010101" pitchFamily="2" charset="-122"/>
                <a:cs typeface="Times New Roman" panose="02020603050405020304" pitchFamily="18" charset="0"/>
              </a:rPr>
              <a:t>98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吸收的热量是</a:t>
            </a:r>
            <a:r>
              <a:rPr lang="en-US" sz="2400">
                <a:latin typeface="Times New Roman" panose="02020603050405020304" pitchFamily="18" charset="0"/>
                <a:ea typeface="宋体" panose="02010600030101010101" pitchFamily="2" charset="-122"/>
                <a:cs typeface="Times New Roman" panose="02020603050405020304" pitchFamily="18" charset="0"/>
              </a:rPr>
              <a:t>______J.[</a:t>
            </a:r>
            <a:r>
              <a:rPr lang="zh-CN" sz="2400">
                <a:latin typeface="Times New Roman" panose="02020603050405020304" pitchFamily="18" charset="0"/>
                <a:ea typeface="宋体" panose="02010600030101010101" pitchFamily="2" charset="-122"/>
                <a:cs typeface="Times New Roman" panose="02020603050405020304" pitchFamily="18" charset="0"/>
              </a:rPr>
              <a:t>水的比热容</a:t>
            </a:r>
            <a:r>
              <a:rPr lang="en-US" sz="2400" i="1">
                <a:latin typeface="Times New Roman" panose="02020603050405020304" pitchFamily="18" charset="0"/>
                <a:ea typeface="宋体" panose="02010600030101010101" pitchFamily="2" charset="-122"/>
                <a:cs typeface="Times New Roman" panose="02020603050405020304" pitchFamily="18" charset="0"/>
              </a:rPr>
              <a:t>c</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水</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4.2</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10</a:t>
            </a:r>
            <a:r>
              <a:rPr lang="en-US" sz="2400" baseline="30000">
                <a:latin typeface="Times New Roman" panose="02020603050405020304" pitchFamily="18" charset="0"/>
                <a:ea typeface="宋体" panose="02010600030101010101" pitchFamily="2" charset="-122"/>
                <a:cs typeface="Times New Roman" panose="02020603050405020304" pitchFamily="18" charset="0"/>
              </a:rPr>
              <a:t>3</a:t>
            </a:r>
            <a:r>
              <a:rPr lang="en-US" sz="2400">
                <a:latin typeface="Times New Roman" panose="02020603050405020304" pitchFamily="18" charset="0"/>
                <a:ea typeface="宋体" panose="02010600030101010101" pitchFamily="2" charset="-122"/>
                <a:cs typeface="Times New Roman" panose="02020603050405020304" pitchFamily="18" charset="0"/>
              </a:rPr>
              <a:t> J/(kg·</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(10)</a:t>
            </a:r>
            <a:r>
              <a:rPr lang="zh-CN" sz="2400">
                <a:latin typeface="Times New Roman" panose="02020603050405020304" pitchFamily="18" charset="0"/>
                <a:ea typeface="宋体" panose="02010600030101010101" pitchFamily="2" charset="-122"/>
                <a:cs typeface="Times New Roman" panose="02020603050405020304" pitchFamily="18" charset="0"/>
              </a:rPr>
              <a:t>通过学习，小明终于明白妈妈用炉火炖汤时，在汤沸腾后总是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的道理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选填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保持大火</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或</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调为小火</a:t>
            </a:r>
            <a:r>
              <a:rPr lang="en-US" sz="2400">
                <a:latin typeface="Times New Roman" panose="02020603050405020304" pitchFamily="18" charset="0"/>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(11)</a:t>
            </a:r>
            <a:r>
              <a:rPr lang="zh-CN" sz="2400">
                <a:latin typeface="Times New Roman" panose="02020603050405020304" pitchFamily="18" charset="0"/>
                <a:ea typeface="宋体" panose="02010600030101010101" pitchFamily="2" charset="-122"/>
                <a:cs typeface="Times New Roman" panose="02020603050405020304" pitchFamily="18" charset="0"/>
              </a:rPr>
              <a:t>水沸腾时会有大量蒸气产生，</a:t>
            </a:r>
            <a:r>
              <a:rPr lang="en-US" sz="2400">
                <a:latin typeface="Times New Roman" panose="02020603050405020304" pitchFamily="18" charset="0"/>
                <a:ea typeface="宋体" panose="02010600030101010101" pitchFamily="2" charset="-122"/>
                <a:cs typeface="Times New Roman" panose="02020603050405020304" pitchFamily="18" charset="0"/>
              </a:rPr>
              <a:t>100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水蒸气和</a:t>
            </a:r>
            <a:r>
              <a:rPr lang="en-US" sz="2400">
                <a:latin typeface="Times New Roman" panose="02020603050405020304" pitchFamily="18" charset="0"/>
                <a:ea typeface="宋体" panose="02010600030101010101" pitchFamily="2" charset="-122"/>
                <a:cs typeface="Times New Roman" panose="02020603050405020304" pitchFamily="18" charset="0"/>
              </a:rPr>
              <a:t>100 </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水烫伤更严重的是</a:t>
            </a:r>
            <a:r>
              <a:rPr lang="en-US" sz="2400">
                <a:latin typeface="Times New Roman" panose="02020603050405020304" pitchFamily="18" charset="0"/>
                <a:ea typeface="宋体" panose="02010600030101010101" pitchFamily="2" charset="-122"/>
                <a:cs typeface="Times New Roman" panose="02020603050405020304" pitchFamily="18" charset="0"/>
              </a:rPr>
              <a:t>__</a:t>
            </a:r>
            <a:r>
              <a:rPr lang="en-US" sz="2400">
                <a:latin typeface="Times New Roman" panose="02020603050405020304" pitchFamily="18" charset="0"/>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，其原因是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___________________________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3" name="文本框 2"/>
          <p:cNvSpPr txBox="1"/>
          <p:nvPr/>
        </p:nvSpPr>
        <p:spPr>
          <a:xfrm>
            <a:off x="1052195" y="1597025"/>
            <a:ext cx="10876915" cy="1153160"/>
          </a:xfrm>
          <a:prstGeom prst="rect">
            <a:avLst/>
          </a:prstGeom>
          <a:noFill/>
        </p:spPr>
        <p:txBody>
          <a:bodyPr wrap="square" rtlCol="0" anchor="t">
            <a:spAutoFit/>
          </a:bodyPr>
          <a:p>
            <a:pPr algn="l">
              <a:lnSpc>
                <a:spcPct val="150000"/>
              </a:lnSpc>
            </a:pPr>
            <a:r>
              <a:rPr lang="en-US" altLang="zh-CN" sz="2300">
                <a:solidFill>
                  <a:srgbClr val="FF0000"/>
                </a:solidFill>
                <a:latin typeface="Times New Roman" panose="02020603050405020304" pitchFamily="18" charset="0"/>
                <a:cs typeface="Times New Roman" panose="02020603050405020304" pitchFamily="18" charset="0"/>
              </a:rPr>
              <a:t>         </a:t>
            </a:r>
            <a:r>
              <a:rPr lang="zh-CN" altLang="en-US" sz="2300">
                <a:solidFill>
                  <a:srgbClr val="FF0000"/>
                </a:solidFill>
                <a:latin typeface="Times New Roman" panose="02020603050405020304" pitchFamily="18" charset="0"/>
                <a:cs typeface="Times New Roman" panose="02020603050405020304" pitchFamily="18" charset="0"/>
              </a:rPr>
              <a:t>撤去酒精灯后，石棉网温度高于水的沸点，水会继续吸热，不会立即停止</a:t>
            </a:r>
            <a:endParaRPr lang="zh-CN" altLang="en-US" sz="2300">
              <a:solidFill>
                <a:srgbClr val="FF0000"/>
              </a:solidFill>
              <a:latin typeface="Times New Roman" panose="02020603050405020304" pitchFamily="18" charset="0"/>
              <a:cs typeface="Times New Roman" panose="02020603050405020304" pitchFamily="18" charset="0"/>
            </a:endParaRPr>
          </a:p>
          <a:p>
            <a:pPr algn="l">
              <a:lnSpc>
                <a:spcPct val="150000"/>
              </a:lnSpc>
            </a:pPr>
            <a:r>
              <a:rPr lang="zh-CN" altLang="en-US" sz="2300">
                <a:solidFill>
                  <a:srgbClr val="FF0000"/>
                </a:solidFill>
                <a:latin typeface="Times New Roman" panose="02020603050405020304" pitchFamily="18" charset="0"/>
                <a:cs typeface="Times New Roman" panose="02020603050405020304" pitchFamily="18" charset="0"/>
              </a:rPr>
              <a:t>沸腾</a:t>
            </a:r>
            <a:endParaRPr lang="zh-CN" altLang="en-US" sz="2300">
              <a:solidFill>
                <a:srgbClr val="FF0000"/>
              </a:solidFill>
              <a:latin typeface="Times New Roman" panose="02020603050405020304" pitchFamily="18" charset="0"/>
              <a:cs typeface="Times New Roman" panose="02020603050405020304" pitchFamily="18" charset="0"/>
            </a:endParaRPr>
          </a:p>
        </p:txBody>
      </p:sp>
      <p:sp>
        <p:nvSpPr>
          <p:cNvPr id="2" name="文本框 1"/>
          <p:cNvSpPr txBox="1"/>
          <p:nvPr/>
        </p:nvSpPr>
        <p:spPr>
          <a:xfrm>
            <a:off x="9604375" y="2310130"/>
            <a:ext cx="1402080" cy="460375"/>
          </a:xfrm>
          <a:prstGeom prst="rect">
            <a:avLst/>
          </a:prstGeom>
          <a:noFill/>
        </p:spPr>
        <p:txBody>
          <a:bodyPr wrap="none" rtlCol="0" anchor="t">
            <a:spAutoFit/>
          </a:bodyPr>
          <a:p>
            <a:pPr algn="l"/>
            <a:r>
              <a:rPr lang="zh-CN" altLang="en-US" sz="2400">
                <a:solidFill>
                  <a:srgbClr val="FF0000"/>
                </a:solidFill>
                <a:latin typeface="Times New Roman" panose="02020603050405020304" pitchFamily="18" charset="0"/>
              </a:rPr>
              <a:t>持续吸热</a:t>
            </a:r>
            <a:endParaRPr lang="zh-CN" altLang="en-US" sz="2400">
              <a:solidFill>
                <a:srgbClr val="FF0000"/>
              </a:solidFill>
              <a:latin typeface="Times New Roman" panose="02020603050405020304" pitchFamily="18" charset="0"/>
            </a:endParaRPr>
          </a:p>
        </p:txBody>
      </p:sp>
      <p:sp>
        <p:nvSpPr>
          <p:cNvPr id="4" name="文本框 3"/>
          <p:cNvSpPr txBox="1"/>
          <p:nvPr/>
        </p:nvSpPr>
        <p:spPr>
          <a:xfrm>
            <a:off x="4641215" y="2795905"/>
            <a:ext cx="1097280" cy="460375"/>
          </a:xfrm>
          <a:prstGeom prst="rect">
            <a:avLst/>
          </a:prstGeom>
          <a:noFill/>
        </p:spPr>
        <p:txBody>
          <a:bodyPr wrap="none" rtlCol="0" anchor="t">
            <a:spAutoFit/>
          </a:bodyPr>
          <a:p>
            <a:pPr algn="l"/>
            <a:r>
              <a:rPr lang="zh-CN" altLang="en-US" sz="2400">
                <a:solidFill>
                  <a:srgbClr val="FF0000"/>
                </a:solidFill>
                <a:latin typeface="Times New Roman" panose="02020603050405020304" pitchFamily="18" charset="0"/>
              </a:rPr>
              <a:t>热传递</a:t>
            </a:r>
            <a:endParaRPr lang="zh-CN" altLang="en-US" sz="2400">
              <a:solidFill>
                <a:srgbClr val="FF0000"/>
              </a:solidFill>
              <a:latin typeface="Times New Roman" panose="02020603050405020304" pitchFamily="18" charset="0"/>
            </a:endParaRPr>
          </a:p>
        </p:txBody>
      </p:sp>
      <p:sp>
        <p:nvSpPr>
          <p:cNvPr id="5" name="文本框 4"/>
          <p:cNvSpPr txBox="1"/>
          <p:nvPr/>
        </p:nvSpPr>
        <p:spPr>
          <a:xfrm>
            <a:off x="4554855" y="3371215"/>
            <a:ext cx="868680" cy="460375"/>
          </a:xfrm>
          <a:prstGeom prst="rect">
            <a:avLst/>
          </a:prstGeom>
          <a:noFill/>
        </p:spPr>
        <p:txBody>
          <a:bodyPr wrap="none" rtlCol="0" anchor="t">
            <a:spAutoFit/>
          </a:bodyPr>
          <a:p>
            <a:pPr algn="l"/>
            <a:r>
              <a:rPr lang="zh-CN" altLang="en-US" sz="2400">
                <a:solidFill>
                  <a:srgbClr val="FF0000"/>
                </a:solidFill>
                <a:latin typeface="Times New Roman" panose="02020603050405020304" pitchFamily="18" charset="0"/>
                <a:cs typeface="Times New Roman" panose="02020603050405020304" pitchFamily="18" charset="0"/>
              </a:rPr>
              <a:t>6 720</a:t>
            </a:r>
            <a:endParaRPr lang="zh-CN" altLang="en-US" sz="2400">
              <a:solidFill>
                <a:srgbClr val="FF0000"/>
              </a:solidFill>
              <a:latin typeface="Times New Roman" panose="02020603050405020304" pitchFamily="18" charset="0"/>
              <a:cs typeface="Times New Roman" panose="02020603050405020304" pitchFamily="18" charset="0"/>
            </a:endParaRPr>
          </a:p>
        </p:txBody>
      </p:sp>
      <p:sp>
        <p:nvSpPr>
          <p:cNvPr id="6" name="文本框 5"/>
          <p:cNvSpPr txBox="1"/>
          <p:nvPr/>
        </p:nvSpPr>
        <p:spPr>
          <a:xfrm>
            <a:off x="9532620" y="3917950"/>
            <a:ext cx="1402080" cy="460375"/>
          </a:xfrm>
          <a:prstGeom prst="rect">
            <a:avLst/>
          </a:prstGeom>
          <a:noFill/>
        </p:spPr>
        <p:txBody>
          <a:bodyPr wrap="none" rtlCol="0" anchor="t">
            <a:spAutoFit/>
          </a:bodyPr>
          <a:p>
            <a:pPr algn="l"/>
            <a:r>
              <a:rPr lang="zh-CN" altLang="en-US" sz="2400">
                <a:solidFill>
                  <a:srgbClr val="FF0000"/>
                </a:solidFill>
                <a:latin typeface="Times New Roman" panose="02020603050405020304" pitchFamily="18" charset="0"/>
              </a:rPr>
              <a:t>调为小火</a:t>
            </a:r>
            <a:endParaRPr lang="zh-CN" altLang="en-US" sz="2400">
              <a:solidFill>
                <a:srgbClr val="FF0000"/>
              </a:solidFill>
              <a:latin typeface="Times New Roman" panose="02020603050405020304" pitchFamily="18" charset="0"/>
            </a:endParaRPr>
          </a:p>
        </p:txBody>
      </p:sp>
      <p:sp>
        <p:nvSpPr>
          <p:cNvPr id="7" name="文本框 6"/>
          <p:cNvSpPr txBox="1"/>
          <p:nvPr/>
        </p:nvSpPr>
        <p:spPr>
          <a:xfrm>
            <a:off x="570865" y="5612765"/>
            <a:ext cx="1935480" cy="460375"/>
          </a:xfrm>
          <a:prstGeom prst="rect">
            <a:avLst/>
          </a:prstGeom>
          <a:noFill/>
        </p:spPr>
        <p:txBody>
          <a:bodyPr wrap="none" rtlCol="0" anchor="t">
            <a:spAutoFit/>
          </a:bodyPr>
          <a:p>
            <a:pPr algn="l"/>
            <a:r>
              <a:rPr lang="zh-CN" altLang="en-US" sz="2400">
                <a:solidFill>
                  <a:srgbClr val="FF0000"/>
                </a:solidFill>
                <a:latin typeface="Times New Roman" panose="02020603050405020304" pitchFamily="18" charset="0"/>
                <a:cs typeface="Times New Roman" panose="02020603050405020304" pitchFamily="18" charset="0"/>
              </a:rPr>
              <a:t>100 ℃水蒸气</a:t>
            </a:r>
            <a:endParaRPr lang="zh-CN" altLang="en-US" sz="2400">
              <a:solidFill>
                <a:srgbClr val="FF0000"/>
              </a:solidFill>
              <a:latin typeface="Times New Roman" panose="02020603050405020304" pitchFamily="18" charset="0"/>
              <a:cs typeface="Times New Roman" panose="02020603050405020304" pitchFamily="18" charset="0"/>
            </a:endParaRPr>
          </a:p>
        </p:txBody>
      </p:sp>
      <p:sp>
        <p:nvSpPr>
          <p:cNvPr id="8" name="文本框 7"/>
          <p:cNvSpPr txBox="1"/>
          <p:nvPr/>
        </p:nvSpPr>
        <p:spPr>
          <a:xfrm>
            <a:off x="4326890" y="5556250"/>
            <a:ext cx="3230880" cy="460375"/>
          </a:xfrm>
          <a:prstGeom prst="rect">
            <a:avLst/>
          </a:prstGeom>
          <a:noFill/>
        </p:spPr>
        <p:txBody>
          <a:bodyPr wrap="none" rtlCol="0" anchor="t">
            <a:spAutoFit/>
          </a:bodyPr>
          <a:p>
            <a:pPr algn="l"/>
            <a:r>
              <a:rPr lang="zh-CN" altLang="en-US" sz="2400">
                <a:solidFill>
                  <a:srgbClr val="FF0000"/>
                </a:solidFill>
                <a:latin typeface="Times New Roman" panose="02020603050405020304" pitchFamily="18" charset="0"/>
              </a:rPr>
              <a:t>水蒸气液化时需要放热</a:t>
            </a:r>
            <a:endParaRPr lang="zh-CN" altLang="en-US" sz="2400">
              <a:solidFill>
                <a:srgbClr val="FF0000"/>
              </a:solidFill>
              <a:latin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P spid="5" grpId="0"/>
      <p:bldP spid="6"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26135" y="1155700"/>
            <a:ext cx="10906760" cy="3709035"/>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rPr>
              <a:t>(1)</a:t>
            </a:r>
            <a:r>
              <a:rPr lang="zh-CN" sz="2400">
                <a:ea typeface="黑体" panose="02010609060101010101" pitchFamily="49" charset="-122"/>
              </a:rPr>
              <a:t>原理</a:t>
            </a:r>
            <a:r>
              <a:rPr lang="zh-CN" sz="2400">
                <a:ea typeface="宋体" panose="02010600030101010101" pitchFamily="2" charset="-122"/>
              </a:rPr>
              <a:t>：液体的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(2)</a:t>
            </a:r>
            <a:r>
              <a:rPr lang="zh-CN" sz="2400">
                <a:ea typeface="宋体" panose="02010600030101010101" pitchFamily="2" charset="-122"/>
              </a:rPr>
              <a:t>使用和读数</a:t>
            </a:r>
            <a:r>
              <a:rPr lang="en-US" sz="2400">
                <a:latin typeface="Times New Roman" panose="02020603050405020304" pitchFamily="18" charset="0"/>
                <a:ea typeface="宋体" panose="02010600030101010101" pitchFamily="2" charset="-122"/>
              </a:rPr>
              <a:t>a</a:t>
            </a:r>
            <a:r>
              <a:rPr lang="zh-CN" sz="2400">
                <a:ea typeface="宋体" panose="02010600030101010101" pitchFamily="2" charset="-122"/>
              </a:rPr>
              <a:t>．</a:t>
            </a:r>
            <a:r>
              <a:rPr lang="zh-CN" sz="2400">
                <a:ea typeface="黑体" panose="02010609060101010101" pitchFamily="49" charset="-122"/>
              </a:rPr>
              <a:t>估</a:t>
            </a:r>
            <a:r>
              <a:rPr lang="zh-CN" sz="2400">
                <a:ea typeface="宋体" panose="02010600030101010101" pitchFamily="2" charset="-122"/>
              </a:rPr>
              <a:t>：估计被测物体的温度；</a:t>
            </a:r>
            <a:r>
              <a:rPr lang="en-US" sz="2400">
                <a:latin typeface="Times New Roman" panose="02020603050405020304" pitchFamily="18" charset="0"/>
                <a:ea typeface="宋体" panose="02010600030101010101" pitchFamily="2" charset="-122"/>
              </a:rPr>
              <a:t>b</a:t>
            </a:r>
            <a:r>
              <a:rPr lang="zh-CN" sz="2400">
                <a:ea typeface="宋体" panose="02010600030101010101" pitchFamily="2" charset="-122"/>
              </a:rPr>
              <a:t>．</a:t>
            </a:r>
            <a:r>
              <a:rPr lang="zh-CN" sz="2400">
                <a:ea typeface="黑体" panose="02010609060101010101" pitchFamily="49" charset="-122"/>
              </a:rPr>
              <a:t>选</a:t>
            </a:r>
            <a:r>
              <a:rPr lang="zh-CN" sz="2400">
                <a:ea typeface="宋体" panose="02010600030101010101" pitchFamily="2" charset="-122"/>
              </a:rPr>
              <a:t>：根据估测的温度选择合适的温度计；</a:t>
            </a:r>
            <a:r>
              <a:rPr lang="en-US" sz="2400">
                <a:latin typeface="Times New Roman" panose="02020603050405020304" pitchFamily="18" charset="0"/>
                <a:ea typeface="宋体" panose="02010600030101010101" pitchFamily="2" charset="-122"/>
              </a:rPr>
              <a:t>c</a:t>
            </a:r>
            <a:r>
              <a:rPr lang="zh-CN" sz="2400">
                <a:ea typeface="宋体" panose="02010600030101010101" pitchFamily="2" charset="-122"/>
              </a:rPr>
              <a:t>．</a:t>
            </a:r>
            <a:r>
              <a:rPr lang="zh-CN" sz="2400">
                <a:ea typeface="黑体" panose="02010609060101010101" pitchFamily="49" charset="-122"/>
              </a:rPr>
              <a:t>看</a:t>
            </a:r>
            <a:r>
              <a:rPr lang="zh-CN" sz="2400">
                <a:ea typeface="宋体" panose="02010600030101010101" pitchFamily="2" charset="-122"/>
              </a:rPr>
              <a:t>：看清温度计的</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d</a:t>
            </a:r>
            <a:r>
              <a:rPr lang="zh-CN" sz="2400">
                <a:ea typeface="宋体" panose="02010600030101010101" pitchFamily="2" charset="-122"/>
              </a:rPr>
              <a:t>．</a:t>
            </a:r>
            <a:r>
              <a:rPr lang="zh-CN" sz="2400">
                <a:ea typeface="黑体" panose="02010609060101010101" pitchFamily="49" charset="-122"/>
              </a:rPr>
              <a:t>放</a:t>
            </a:r>
            <a:r>
              <a:rPr lang="zh-CN" sz="2400">
                <a:ea typeface="宋体" panose="02010600030101010101" pitchFamily="2" charset="-122"/>
              </a:rPr>
              <a:t>：测液体温度时，玻璃泡</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被测液体中，不要碰到</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和</a:t>
            </a:r>
            <a:r>
              <a:rPr lang="en-US" sz="2400">
                <a:latin typeface="Times New Roman" panose="02020603050405020304" pitchFamily="18" charset="0"/>
                <a:ea typeface="宋体" panose="02010600030101010101" pitchFamily="2" charset="-122"/>
              </a:rPr>
              <a:t>__________</a:t>
            </a:r>
            <a:r>
              <a:rPr lang="zh-CN" sz="2400">
                <a:ea typeface="宋体" panose="02010600030101010101" pitchFamily="2" charset="-122"/>
              </a:rPr>
              <a:t>；如图所示温度计的使用正确的是</a:t>
            </a:r>
            <a:r>
              <a:rPr lang="en-US" sz="2400">
                <a:latin typeface="Times New Roman" panose="02020603050405020304" pitchFamily="18" charset="0"/>
                <a:ea typeface="宋体" panose="02010600030101010101" pitchFamily="2" charset="-122"/>
              </a:rPr>
              <a:t>_____(</a:t>
            </a:r>
            <a:r>
              <a:rPr lang="zh-CN" sz="2400">
                <a:ea typeface="宋体" panose="02010600030101010101" pitchFamily="2" charset="-122"/>
              </a:rPr>
              <a:t>选填</a:t>
            </a:r>
            <a:r>
              <a:rPr lang="en-US" sz="2400">
                <a:latin typeface="Times New Roman" panose="02020603050405020304" pitchFamily="18" charset="0"/>
                <a:ea typeface="宋体" panose="02010600030101010101" pitchFamily="2" charset="-122"/>
              </a:rPr>
              <a:t>“A”“B”“C”</a:t>
            </a:r>
            <a:r>
              <a:rPr lang="zh-CN" sz="2400">
                <a:ea typeface="宋体" panose="02010600030101010101" pitchFamily="2" charset="-122"/>
              </a:rPr>
              <a:t>或</a:t>
            </a:r>
            <a:r>
              <a:rPr lang="en-US" sz="2400">
                <a:latin typeface="Times New Roman" panose="02020603050405020304" pitchFamily="18" charset="0"/>
                <a:ea typeface="宋体" panose="02010600030101010101" pitchFamily="2" charset="-122"/>
              </a:rPr>
              <a:t>“D”)</a:t>
            </a:r>
            <a:r>
              <a:rPr lang="zh-CN" sz="2400">
                <a:ea typeface="宋体" panose="02010600030101010101" pitchFamily="2" charset="-122"/>
              </a:rPr>
              <a:t>；</a:t>
            </a:r>
            <a:endParaRPr lang="zh-CN" altLang="en-US" sz="2400"/>
          </a:p>
        </p:txBody>
      </p:sp>
      <p:pic>
        <p:nvPicPr>
          <p:cNvPr id="2" name="图片 -2147482408"/>
          <p:cNvPicPr>
            <a:picLocks noChangeAspect="1"/>
          </p:cNvPicPr>
          <p:nvPr/>
        </p:nvPicPr>
        <p:blipFill>
          <a:blip r:embed="rId1"/>
          <a:stretch>
            <a:fillRect/>
          </a:stretch>
        </p:blipFill>
        <p:spPr>
          <a:xfrm>
            <a:off x="4328795" y="4755515"/>
            <a:ext cx="3284220" cy="1665605"/>
          </a:xfrm>
          <a:prstGeom prst="rect">
            <a:avLst/>
          </a:prstGeom>
          <a:noFill/>
          <a:ln w="9525">
            <a:noFill/>
          </a:ln>
        </p:spPr>
      </p:pic>
      <p:sp>
        <p:nvSpPr>
          <p:cNvPr id="6" name="文本框 5"/>
          <p:cNvSpPr txBox="1"/>
          <p:nvPr/>
        </p:nvSpPr>
        <p:spPr>
          <a:xfrm>
            <a:off x="3023870" y="1229360"/>
            <a:ext cx="161290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热胀冷缩</a:t>
            </a:r>
            <a:endParaRPr lang="zh-CN" altLang="en-US" sz="2400">
              <a:solidFill>
                <a:srgbClr val="FF0000"/>
              </a:solidFill>
              <a:ea typeface="宋体" panose="02010600030101010101" pitchFamily="2" charset="-122"/>
            </a:endParaRPr>
          </a:p>
        </p:txBody>
      </p:sp>
      <p:sp>
        <p:nvSpPr>
          <p:cNvPr id="3" name="文本框 2"/>
          <p:cNvSpPr txBox="1"/>
          <p:nvPr/>
        </p:nvSpPr>
        <p:spPr>
          <a:xfrm>
            <a:off x="3896360" y="3312795"/>
            <a:ext cx="81216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量程</a:t>
            </a:r>
            <a:endParaRPr lang="zh-CN" altLang="en-US" sz="2400">
              <a:solidFill>
                <a:srgbClr val="FF0000"/>
              </a:solidFill>
              <a:ea typeface="宋体" panose="02010600030101010101" pitchFamily="2" charset="-122"/>
            </a:endParaRPr>
          </a:p>
        </p:txBody>
      </p:sp>
      <p:sp>
        <p:nvSpPr>
          <p:cNvPr id="4" name="文本框 3"/>
          <p:cNvSpPr txBox="1"/>
          <p:nvPr/>
        </p:nvSpPr>
        <p:spPr>
          <a:xfrm>
            <a:off x="5454650" y="3312795"/>
            <a:ext cx="128016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分度值</a:t>
            </a:r>
            <a:endParaRPr lang="zh-CN" altLang="en-US" sz="2400">
              <a:solidFill>
                <a:srgbClr val="FF0000"/>
              </a:solidFill>
              <a:ea typeface="宋体" panose="02010600030101010101" pitchFamily="2" charset="-122"/>
            </a:endParaRPr>
          </a:p>
        </p:txBody>
      </p:sp>
      <p:sp>
        <p:nvSpPr>
          <p:cNvPr id="5" name="文本框 4"/>
          <p:cNvSpPr txBox="1"/>
          <p:nvPr/>
        </p:nvSpPr>
        <p:spPr>
          <a:xfrm>
            <a:off x="5104130" y="3844925"/>
            <a:ext cx="163068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全部浸入</a:t>
            </a:r>
            <a:endParaRPr lang="zh-CN" altLang="en-US" sz="2400">
              <a:solidFill>
                <a:srgbClr val="FF0000"/>
              </a:solidFill>
              <a:ea typeface="宋体" panose="02010600030101010101" pitchFamily="2" charset="-122"/>
            </a:endParaRPr>
          </a:p>
        </p:txBody>
      </p:sp>
      <p:sp>
        <p:nvSpPr>
          <p:cNvPr id="7" name="文本框 6"/>
          <p:cNvSpPr txBox="1"/>
          <p:nvPr/>
        </p:nvSpPr>
        <p:spPr>
          <a:xfrm>
            <a:off x="9760585" y="3844925"/>
            <a:ext cx="127952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容器底</a:t>
            </a:r>
            <a:endParaRPr lang="zh-CN" altLang="en-US" sz="2400">
              <a:solidFill>
                <a:srgbClr val="FF0000"/>
              </a:solidFill>
              <a:ea typeface="宋体" panose="02010600030101010101" pitchFamily="2" charset="-122"/>
            </a:endParaRPr>
          </a:p>
        </p:txBody>
      </p:sp>
      <p:sp>
        <p:nvSpPr>
          <p:cNvPr id="8" name="文本框 7"/>
          <p:cNvSpPr txBox="1"/>
          <p:nvPr/>
        </p:nvSpPr>
        <p:spPr>
          <a:xfrm>
            <a:off x="969645" y="4305300"/>
            <a:ext cx="163004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容器侧壁</a:t>
            </a:r>
            <a:endParaRPr lang="zh-CN" altLang="en-US" sz="2400">
              <a:solidFill>
                <a:srgbClr val="FF0000"/>
              </a:solidFill>
              <a:ea typeface="宋体" panose="02010600030101010101" pitchFamily="2" charset="-122"/>
            </a:endParaRPr>
          </a:p>
        </p:txBody>
      </p:sp>
      <p:sp>
        <p:nvSpPr>
          <p:cNvPr id="9" name="文本框 8"/>
          <p:cNvSpPr txBox="1"/>
          <p:nvPr/>
        </p:nvSpPr>
        <p:spPr>
          <a:xfrm>
            <a:off x="7141845" y="4305300"/>
            <a:ext cx="63119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D</a:t>
            </a:r>
            <a:endParaRPr lang="zh-CN" altLang="en-US" sz="2400">
              <a:solidFill>
                <a:srgbClr val="FF0000"/>
              </a:solidFill>
              <a:ea typeface="宋体" panose="02010600030101010101" pitchFamily="2" charset="-122"/>
            </a:endParaRPr>
          </a:p>
        </p:txBody>
      </p:sp>
      <p:sp>
        <p:nvSpPr>
          <p:cNvPr id="10" name="文本框 9"/>
          <p:cNvSpPr txBox="1"/>
          <p:nvPr/>
        </p:nvSpPr>
        <p:spPr>
          <a:xfrm>
            <a:off x="897890" y="628650"/>
            <a:ext cx="7015480" cy="645160"/>
          </a:xfrm>
          <a:prstGeom prst="rect">
            <a:avLst/>
          </a:prstGeom>
          <a:noFill/>
        </p:spPr>
        <p:txBody>
          <a:bodyPr wrap="none" rtlCol="0" anchor="t">
            <a:spAutoFit/>
          </a:bodyPr>
          <a:p>
            <a:pPr>
              <a:lnSpc>
                <a:spcPct val="150000"/>
              </a:lnSpc>
            </a:pPr>
            <a:r>
              <a:rPr lang="en-US" sz="2400">
                <a:latin typeface="Times New Roman" panose="02020603050405020304" pitchFamily="18" charset="0"/>
                <a:sym typeface="+mn-ea"/>
              </a:rPr>
              <a:t>2. </a:t>
            </a:r>
            <a:r>
              <a:rPr lang="zh-CN" sz="2400">
                <a:ea typeface="黑体" panose="02010609060101010101" pitchFamily="49" charset="-122"/>
                <a:sym typeface="+mn-ea"/>
              </a:rPr>
              <a:t>温度计</a:t>
            </a:r>
            <a:r>
              <a:rPr lang="en-US" sz="2400">
                <a:latin typeface="Times New Roman" panose="02020603050405020304" pitchFamily="18" charset="0"/>
                <a:cs typeface="仿宋_GB2312" charset="0"/>
                <a:sym typeface="+mn-ea"/>
              </a:rPr>
              <a:t>[2019.27(1)</a:t>
            </a:r>
            <a:r>
              <a:rPr lang="zh-CN" sz="2400">
                <a:cs typeface="仿宋_GB2312" charset="0"/>
                <a:sym typeface="+mn-ea"/>
              </a:rPr>
              <a:t>，</a:t>
            </a:r>
            <a:r>
              <a:rPr lang="en-US" sz="2400">
                <a:latin typeface="Times New Roman" panose="02020603050405020304" pitchFamily="18" charset="0"/>
                <a:cs typeface="仿宋_GB2312" charset="0"/>
                <a:sym typeface="+mn-ea"/>
              </a:rPr>
              <a:t>2018.27(2)</a:t>
            </a:r>
            <a:r>
              <a:rPr lang="zh-CN" sz="2400">
                <a:cs typeface="仿宋_GB2312" charset="0"/>
                <a:sym typeface="+mn-ea"/>
              </a:rPr>
              <a:t>第</a:t>
            </a:r>
            <a:r>
              <a:rPr lang="en-US" sz="2400">
                <a:latin typeface="Times New Roman" panose="02020603050405020304" pitchFamily="18" charset="0"/>
                <a:cs typeface="仿宋_GB2312" charset="0"/>
                <a:sym typeface="+mn-ea"/>
              </a:rPr>
              <a:t>1</a:t>
            </a:r>
            <a:r>
              <a:rPr lang="zh-CN" sz="2400">
                <a:cs typeface="仿宋_GB2312" charset="0"/>
                <a:sym typeface="+mn-ea"/>
              </a:rPr>
              <a:t>空，</a:t>
            </a:r>
            <a:r>
              <a:rPr lang="en-US" sz="2400">
                <a:latin typeface="Times New Roman" panose="02020603050405020304" pitchFamily="18" charset="0"/>
                <a:cs typeface="仿宋_GB2312" charset="0"/>
                <a:sym typeface="+mn-ea"/>
              </a:rPr>
              <a:t>2017.26(2)]</a:t>
            </a:r>
            <a:endParaRPr lang="en-US" altLang="en-US" sz="2400">
              <a:latin typeface="Times New Roman" panose="02020603050405020304" pitchFamily="18" charset="0"/>
              <a:cs typeface="仿宋_GB2312" charset="0"/>
              <a:sym typeface="+mn-ea"/>
            </a:endParaRPr>
          </a:p>
        </p:txBody>
      </p:sp>
      <p:sp>
        <p:nvSpPr>
          <p:cNvPr id="11" name="流程图: 终止 10">
            <a:hlinkClick r:id="rId2" action="ppaction://hlinksldjump"/>
          </p:cNvPr>
          <p:cNvSpPr/>
          <p:nvPr/>
        </p:nvSpPr>
        <p:spPr>
          <a:xfrm>
            <a:off x="9382760" y="534987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P spid="7" grpId="0"/>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22300" y="736600"/>
            <a:ext cx="11090910" cy="5631180"/>
          </a:xfrm>
          <a:prstGeom prst="rect">
            <a:avLst/>
          </a:prstGeom>
          <a:noFill/>
          <a:ln w="9525">
            <a:noFill/>
          </a:ln>
        </p:spPr>
        <p:txBody>
          <a:bodyPr wrap="square">
            <a:spAutoFit/>
          </a:bodyPr>
          <a:p>
            <a:pPr>
              <a:lnSpc>
                <a:spcPct val="150000"/>
              </a:lnSpc>
            </a:pPr>
            <a:r>
              <a:rPr lang="en-US" sz="2400">
                <a:latin typeface="Times New Roman" panose="02020603050405020304" pitchFamily="18" charset="0"/>
                <a:ea typeface="宋体" panose="02010600030101010101" pitchFamily="2" charset="-122"/>
              </a:rPr>
              <a:t>e</a:t>
            </a:r>
            <a:r>
              <a:rPr lang="zh-CN" sz="2400">
                <a:ea typeface="宋体" panose="02010600030101010101" pitchFamily="2" charset="-122"/>
              </a:rPr>
              <a:t>．</a:t>
            </a:r>
            <a:r>
              <a:rPr lang="zh-CN" sz="2400">
                <a:ea typeface="黑体" panose="02010609060101010101" pitchFamily="49" charset="-122"/>
              </a:rPr>
              <a:t>读</a:t>
            </a:r>
            <a:r>
              <a:rPr lang="zh-CN" sz="2400">
                <a:ea typeface="宋体" panose="02010600030101010101" pitchFamily="2" charset="-122"/>
              </a:rPr>
              <a:t>：待温度计示数稳定后再读数</a:t>
            </a:r>
            <a:r>
              <a:rPr lang="en-US" sz="2400">
                <a:latin typeface="Times New Roman" panose="02020603050405020304" pitchFamily="18" charset="0"/>
                <a:ea typeface="宋体" panose="02010600030101010101" pitchFamily="2" charset="-122"/>
              </a:rPr>
              <a:t>. </a:t>
            </a:r>
            <a:r>
              <a:rPr lang="zh-CN" sz="2400">
                <a:ea typeface="宋体" panose="02010600030101010101" pitchFamily="2" charset="-122"/>
              </a:rPr>
              <a:t>读数时玻璃泡不能离开被测物体，视线要与温度计内液面</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如图中视线</a:t>
            </a:r>
            <a:r>
              <a:rPr lang="en-US" sz="2400" i="1">
                <a:latin typeface="Times New Roman" panose="02020603050405020304" pitchFamily="18" charset="0"/>
                <a:ea typeface="宋体" panose="02010600030101010101" pitchFamily="2" charset="-122"/>
              </a:rPr>
              <a:t>B</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，读数＝整刻度数值＋小格数</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分度值；</a:t>
            </a:r>
            <a:endParaRPr lang="zh-CN" sz="2400">
              <a:ea typeface="宋体" panose="02010600030101010101" pitchFamily="2" charset="-122"/>
            </a:endParaRPr>
          </a:p>
          <a:p>
            <a:pPr>
              <a:lnSpc>
                <a:spcPct val="150000"/>
              </a:lnSpc>
            </a:pPr>
            <a:endParaRPr lang="zh-CN" sz="2400">
              <a:latin typeface="Times New Roman" panose="02020603050405020304" pitchFamily="18" charset="0"/>
              <a:ea typeface="宋体" panose="02010600030101010101" pitchFamily="2" charset="-122"/>
            </a:endParaRPr>
          </a:p>
          <a:p>
            <a:pPr>
              <a:lnSpc>
                <a:spcPct val="150000"/>
              </a:lnSpc>
            </a:pPr>
            <a:endParaRPr lang="zh-CN" sz="2400">
              <a:latin typeface="Times New Roman" panose="02020603050405020304" pitchFamily="18" charset="0"/>
              <a:ea typeface="宋体" panose="02010600030101010101" pitchFamily="2" charset="-122"/>
            </a:endParaRPr>
          </a:p>
          <a:p>
            <a:pPr>
              <a:lnSpc>
                <a:spcPct val="150000"/>
              </a:lnSpc>
            </a:pPr>
            <a:endParaRPr lang="zh-CN" sz="2400">
              <a:latin typeface="Times New Roman" panose="02020603050405020304" pitchFamily="18" charset="0"/>
              <a:ea typeface="宋体" panose="02010600030101010101" pitchFamily="2" charset="-122"/>
            </a:endParaRPr>
          </a:p>
          <a:p>
            <a:pPr>
              <a:lnSpc>
                <a:spcPct val="150000"/>
              </a:lnSpc>
            </a:pPr>
            <a:r>
              <a:rPr lang="en-US" sz="2400">
                <a:latin typeface="Times New Roman" panose="02020603050405020304" pitchFamily="18" charset="0"/>
                <a:ea typeface="宋体" panose="02010600030101010101" pitchFamily="2" charset="-122"/>
              </a:rPr>
              <a:t>f</a:t>
            </a:r>
            <a:r>
              <a:rPr lang="zh-CN" sz="2400">
                <a:ea typeface="宋体" panose="02010600030101010101" pitchFamily="2" charset="-122"/>
              </a:rPr>
              <a:t>．</a:t>
            </a:r>
            <a:r>
              <a:rPr lang="zh-CN" sz="2400">
                <a:ea typeface="黑体" panose="02010609060101010101" pitchFamily="49" charset="-122"/>
              </a:rPr>
              <a:t>记</a:t>
            </a:r>
            <a:r>
              <a:rPr lang="zh-CN" sz="2400">
                <a:ea typeface="宋体" panose="02010600030101010101" pitchFamily="2" charset="-122"/>
              </a:rPr>
              <a:t>：记录结果由数值和单位两部分构成．图中温度计的示数为</a:t>
            </a:r>
            <a:r>
              <a:rPr lang="en-US" sz="2400">
                <a:latin typeface="Times New Roman" panose="02020603050405020304" pitchFamily="18" charset="0"/>
                <a:ea typeface="宋体" panose="02010600030101010101" pitchFamily="2" charset="-122"/>
              </a:rPr>
              <a:t>________</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3. </a:t>
            </a:r>
            <a:r>
              <a:rPr lang="zh-CN" sz="2400">
                <a:ea typeface="黑体" panose="02010609060101010101" pitchFamily="49" charset="-122"/>
              </a:rPr>
              <a:t>体温计的使</a:t>
            </a:r>
            <a:r>
              <a:rPr lang="zh-CN" sz="2400">
                <a:latin typeface="Times New Roman" panose="02020603050405020304" pitchFamily="18" charset="0"/>
                <a:ea typeface="黑体" panose="02010609060101010101" pitchFamily="49" charset="-122"/>
              </a:rPr>
              <a:t>用：</a:t>
            </a:r>
            <a:r>
              <a:rPr lang="zh-CN" sz="2400">
                <a:ea typeface="宋体" panose="02010600030101010101" pitchFamily="2" charset="-122"/>
              </a:rPr>
              <a:t>刻度范围通常为</a:t>
            </a:r>
            <a:r>
              <a:rPr lang="en-US" sz="2400">
                <a:latin typeface="Times New Roman" panose="02020603050405020304" pitchFamily="18" charset="0"/>
                <a:ea typeface="宋体" panose="02010600030101010101" pitchFamily="2" charset="-122"/>
              </a:rPr>
              <a:t>35</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42 </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使用前，拿着体温计上部用力向下甩，使管内的液体回到</a:t>
            </a:r>
            <a:r>
              <a:rPr lang="en-US" sz="2400">
                <a:latin typeface="Times New Roman" panose="02020603050405020304" pitchFamily="18" charset="0"/>
                <a:ea typeface="宋体" panose="02010600030101010101" pitchFamily="2" charset="-122"/>
              </a:rPr>
              <a:t>35 </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以下．读数时体温计</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选填</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可以</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或</a:t>
            </a:r>
            <a:r>
              <a:rPr lang="en-US" sz="2400">
                <a:latin typeface="宋体" panose="02010600030101010101" pitchFamily="2" charset="-122"/>
                <a:cs typeface="Times New Roman" panose="02020603050405020304" pitchFamily="18" charset="0"/>
              </a:rPr>
              <a:t>“</a:t>
            </a:r>
            <a:r>
              <a:rPr lang="zh-CN" sz="2400">
                <a:ea typeface="宋体" panose="02010600030101010101" pitchFamily="2" charset="-122"/>
              </a:rPr>
              <a:t>不可以</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r>
              <a:rPr lang="zh-CN" sz="2400">
                <a:ea typeface="宋体" panose="02010600030101010101" pitchFamily="2" charset="-122"/>
              </a:rPr>
              <a:t>离开人体．如图所示，体温计的示数为</a:t>
            </a:r>
            <a:r>
              <a:rPr lang="en-US" sz="2400">
                <a:latin typeface="Times New Roman" panose="02020603050405020304" pitchFamily="18" charset="0"/>
                <a:ea typeface="宋体" panose="02010600030101010101" pitchFamily="2" charset="-122"/>
              </a:rPr>
              <a:t>________</a:t>
            </a:r>
            <a:r>
              <a:rPr lang="en-US" sz="2400">
                <a:latin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rPr>
              <a:t>.</a:t>
            </a:r>
            <a:endParaRPr lang="zh-CN" altLang="en-US" sz="2400"/>
          </a:p>
        </p:txBody>
      </p:sp>
      <p:pic>
        <p:nvPicPr>
          <p:cNvPr id="2" name="图片 -2147482407"/>
          <p:cNvPicPr>
            <a:picLocks noChangeAspect="1"/>
          </p:cNvPicPr>
          <p:nvPr/>
        </p:nvPicPr>
        <p:blipFill>
          <a:blip r:embed="rId1"/>
          <a:stretch>
            <a:fillRect/>
          </a:stretch>
        </p:blipFill>
        <p:spPr>
          <a:xfrm>
            <a:off x="1312545" y="2051050"/>
            <a:ext cx="3642360" cy="1929765"/>
          </a:xfrm>
          <a:prstGeom prst="rect">
            <a:avLst/>
          </a:prstGeom>
          <a:noFill/>
          <a:ln w="9525">
            <a:noFill/>
          </a:ln>
        </p:spPr>
      </p:pic>
      <p:pic>
        <p:nvPicPr>
          <p:cNvPr id="3" name="图片 1730"/>
          <p:cNvPicPr>
            <a:picLocks noChangeAspect="1"/>
          </p:cNvPicPr>
          <p:nvPr/>
        </p:nvPicPr>
        <p:blipFill>
          <a:blip r:embed="rId2" r:link="rId3"/>
          <a:stretch>
            <a:fillRect/>
          </a:stretch>
        </p:blipFill>
        <p:spPr>
          <a:xfrm>
            <a:off x="5727065" y="2795270"/>
            <a:ext cx="5534660" cy="441325"/>
          </a:xfrm>
          <a:prstGeom prst="rect">
            <a:avLst/>
          </a:prstGeom>
          <a:noFill/>
          <a:ln>
            <a:noFill/>
          </a:ln>
        </p:spPr>
      </p:pic>
      <p:sp>
        <p:nvSpPr>
          <p:cNvPr id="6" name="文本框 5"/>
          <p:cNvSpPr txBox="1"/>
          <p:nvPr/>
        </p:nvSpPr>
        <p:spPr>
          <a:xfrm>
            <a:off x="2755265" y="1430020"/>
            <a:ext cx="104330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相平</a:t>
            </a:r>
            <a:endParaRPr lang="zh-CN" altLang="en-US" sz="2400">
              <a:solidFill>
                <a:srgbClr val="FF0000"/>
              </a:solidFill>
              <a:ea typeface="宋体" panose="02010600030101010101" pitchFamily="2" charset="-122"/>
            </a:endParaRPr>
          </a:p>
        </p:txBody>
      </p:sp>
      <p:sp>
        <p:nvSpPr>
          <p:cNvPr id="4" name="文本框 3"/>
          <p:cNvSpPr txBox="1"/>
          <p:nvPr/>
        </p:nvSpPr>
        <p:spPr>
          <a:xfrm>
            <a:off x="9596120" y="4129405"/>
            <a:ext cx="7105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 43</a:t>
            </a:r>
            <a:endParaRPr lang="zh-CN" altLang="en-US" sz="2400">
              <a:solidFill>
                <a:srgbClr val="FF0000"/>
              </a:solidFill>
              <a:ea typeface="宋体" panose="02010600030101010101" pitchFamily="2" charset="-122"/>
            </a:endParaRPr>
          </a:p>
        </p:txBody>
      </p:sp>
      <p:sp>
        <p:nvSpPr>
          <p:cNvPr id="5" name="文本框 4"/>
          <p:cNvSpPr txBox="1"/>
          <p:nvPr/>
        </p:nvSpPr>
        <p:spPr>
          <a:xfrm>
            <a:off x="7428230" y="5221605"/>
            <a:ext cx="98044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可以</a:t>
            </a:r>
            <a:endParaRPr lang="zh-CN" altLang="en-US" sz="2400">
              <a:solidFill>
                <a:srgbClr val="FF0000"/>
              </a:solidFill>
              <a:ea typeface="宋体" panose="02010600030101010101" pitchFamily="2" charset="-122"/>
            </a:endParaRPr>
          </a:p>
        </p:txBody>
      </p:sp>
      <p:sp>
        <p:nvSpPr>
          <p:cNvPr id="7" name="文本框 6"/>
          <p:cNvSpPr txBox="1"/>
          <p:nvPr/>
        </p:nvSpPr>
        <p:spPr>
          <a:xfrm>
            <a:off x="6858635" y="5825490"/>
            <a:ext cx="932180"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36.8</a:t>
            </a:r>
            <a:endParaRPr lang="zh-CN" altLang="en-US" sz="2400">
              <a:solidFill>
                <a:srgbClr val="FF0000"/>
              </a:solidFill>
              <a:ea typeface="宋体" panose="02010600030101010101" pitchFamily="2" charset="-122"/>
            </a:endParaRPr>
          </a:p>
        </p:txBody>
      </p:sp>
      <p:sp>
        <p:nvSpPr>
          <p:cNvPr id="8" name="流程图: 终止 7">
            <a:hlinkClick r:id="rId4" action="ppaction://hlinksldjump"/>
          </p:cNvPr>
          <p:cNvSpPr/>
          <p:nvPr/>
        </p:nvSpPr>
        <p:spPr>
          <a:xfrm>
            <a:off x="9468485" y="5723255"/>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3" name="组合 2"/>
          <p:cNvGrpSpPr/>
          <p:nvPr/>
        </p:nvGrpSpPr>
        <p:grpSpPr>
          <a:xfrm>
            <a:off x="868680" y="955040"/>
            <a:ext cx="10210800" cy="521970"/>
            <a:chOff x="894" y="3246"/>
            <a:chExt cx="16080" cy="822"/>
          </a:xfrm>
        </p:grpSpPr>
        <p:sp>
          <p:nvSpPr>
            <p:cNvPr id="20481" name="文本框 4"/>
            <p:cNvSpPr txBox="1"/>
            <p:nvPr/>
          </p:nvSpPr>
          <p:spPr>
            <a:xfrm>
              <a:off x="3894" y="3246"/>
              <a:ext cx="13080" cy="822"/>
            </a:xfrm>
            <a:prstGeom prst="rect">
              <a:avLst/>
            </a:prstGeom>
            <a:noFill/>
            <a:ln w="9525">
              <a:noFill/>
            </a:ln>
          </p:spPr>
          <p:txBody>
            <a:bodyPr wrap="square" anchor="t">
              <a:spAutoFit/>
            </a:bodyPr>
            <a:p>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物态变化</a:t>
              </a:r>
              <a:endParaRPr lang="en-US" altLang="zh-CN" sz="2400" dirty="0">
                <a:latin typeface="Times New Roman" panose="02020603050405020304" pitchFamily="18" charset="0"/>
                <a:ea typeface="宋体" panose="02010600030101010101" pitchFamily="2" charset="-122"/>
                <a:cs typeface="Times New Roman" panose="02020603050405020304" pitchFamily="18" charset="0"/>
              </a:endParaRPr>
            </a:p>
          </p:txBody>
        </p:sp>
        <p:grpSp>
          <p:nvGrpSpPr>
            <p:cNvPr id="20488" name="组合 13"/>
            <p:cNvGrpSpPr/>
            <p:nvPr/>
          </p:nvGrpSpPr>
          <p:grpSpPr>
            <a:xfrm>
              <a:off x="894" y="3246"/>
              <a:ext cx="2665" cy="822"/>
              <a:chOff x="6686" y="8865"/>
              <a:chExt cx="2836" cy="877"/>
            </a:xfrm>
          </p:grpSpPr>
          <p:pic>
            <p:nvPicPr>
              <p:cNvPr id="20489" name="图片 9" descr="考点2字"/>
              <p:cNvPicPr>
                <a:picLocks noChangeAspect="1"/>
              </p:cNvPicPr>
              <p:nvPr/>
            </p:nvPicPr>
            <p:blipFill>
              <a:blip r:embed="rId1"/>
              <a:stretch>
                <a:fillRect/>
              </a:stretch>
            </p:blipFill>
            <p:spPr>
              <a:xfrm>
                <a:off x="6686" y="8865"/>
                <a:ext cx="2836" cy="821"/>
              </a:xfrm>
              <a:prstGeom prst="rect">
                <a:avLst/>
              </a:prstGeom>
              <a:noFill/>
              <a:ln w="9525">
                <a:noFill/>
              </a:ln>
            </p:spPr>
          </p:pic>
          <p:sp>
            <p:nvSpPr>
              <p:cNvPr id="20490" name="文本框 10"/>
              <p:cNvSpPr txBox="1"/>
              <p:nvPr/>
            </p:nvSpPr>
            <p:spPr>
              <a:xfrm>
                <a:off x="6686" y="8865"/>
                <a:ext cx="1536" cy="877"/>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考点</a:t>
                </a:r>
                <a:endParaRPr lang="zh-CN" altLang="en-US" sz="2800" b="1" dirty="0">
                  <a:latin typeface="Times New Roman" panose="02020603050405020304" pitchFamily="18" charset="0"/>
                  <a:ea typeface="黑体" panose="02010609060101010101" pitchFamily="49" charset="-122"/>
                </a:endParaRPr>
              </a:p>
            </p:txBody>
          </p:sp>
          <p:sp>
            <p:nvSpPr>
              <p:cNvPr id="20491" name="文本框 11"/>
              <p:cNvSpPr txBox="1"/>
              <p:nvPr/>
            </p:nvSpPr>
            <p:spPr>
              <a:xfrm rot="-10800000" flipV="1">
                <a:off x="8667" y="8865"/>
                <a:ext cx="668" cy="877"/>
              </a:xfrm>
              <a:prstGeom prst="rect">
                <a:avLst/>
              </a:prstGeom>
              <a:noFill/>
              <a:ln w="9525">
                <a:noFill/>
              </a:ln>
            </p:spPr>
            <p:txBody>
              <a:bodyPr anchor="t">
                <a:spAutoFit/>
              </a:bodyPr>
              <a:p>
                <a:r>
                  <a:rPr lang="en-US" altLang="zh-CN" sz="2800" b="1">
                    <a:latin typeface="Times New Roman" panose="02020603050405020304" pitchFamily="18" charset="0"/>
                    <a:ea typeface="黑体" panose="02010609060101010101" pitchFamily="49" charset="-122"/>
                    <a:cs typeface="Times New Roman" panose="02020603050405020304" pitchFamily="18" charset="0"/>
                  </a:rPr>
                  <a:t>2</a:t>
                </a:r>
                <a:endParaRPr lang="en-US" altLang="zh-CN" sz="2800" b="1">
                  <a:latin typeface="Times New Roman" panose="02020603050405020304" pitchFamily="18" charset="0"/>
                  <a:ea typeface="黑体" panose="02010609060101010101" pitchFamily="49" charset="-122"/>
                  <a:cs typeface="Times New Roman" panose="02020603050405020304" pitchFamily="18" charset="0"/>
                </a:endParaRPr>
              </a:p>
            </p:txBody>
          </p:sp>
        </p:grpSp>
      </p:grpSp>
      <p:sp>
        <p:nvSpPr>
          <p:cNvPr id="100" name="文本框 99"/>
          <p:cNvSpPr txBox="1"/>
          <p:nvPr/>
        </p:nvSpPr>
        <p:spPr>
          <a:xfrm>
            <a:off x="708660" y="1576705"/>
            <a:ext cx="9184640" cy="460375"/>
          </a:xfrm>
          <a:prstGeom prst="rect">
            <a:avLst/>
          </a:prstGeom>
          <a:noFill/>
          <a:ln w="9525">
            <a:noFill/>
          </a:ln>
        </p:spPr>
        <p:txBody>
          <a:bodyPr wrap="square">
            <a:spAutoFit/>
          </a:bodyPr>
          <a:p>
            <a:r>
              <a:rPr lang="en-US" sz="2400">
                <a:latin typeface="Times New Roman" panose="02020603050405020304" pitchFamily="18" charset="0"/>
                <a:ea typeface="宋体" panose="02010600030101010101" pitchFamily="2" charset="-122"/>
              </a:rPr>
              <a:t>1. </a:t>
            </a:r>
            <a:r>
              <a:rPr lang="zh-CN" sz="2400">
                <a:ea typeface="黑体" panose="02010609060101010101" pitchFamily="49" charset="-122"/>
              </a:rPr>
              <a:t>物态变化的辨识及吸放热判断</a:t>
            </a:r>
            <a:r>
              <a:rPr lang="en-US" sz="2400">
                <a:latin typeface="Times New Roman" panose="02020603050405020304" pitchFamily="18" charset="0"/>
                <a:cs typeface="仿宋_GB2312" charset="0"/>
              </a:rPr>
              <a:t>(2019.10C</a:t>
            </a:r>
            <a:r>
              <a:rPr lang="zh-CN" sz="2400">
                <a:cs typeface="仿宋_GB2312" charset="0"/>
              </a:rPr>
              <a:t>，</a:t>
            </a:r>
            <a:r>
              <a:rPr lang="en-US" sz="2400">
                <a:latin typeface="Times New Roman" panose="02020603050405020304" pitchFamily="18" charset="0"/>
                <a:cs typeface="仿宋_GB2312" charset="0"/>
              </a:rPr>
              <a:t>2018.3</a:t>
            </a:r>
            <a:r>
              <a:rPr lang="zh-CN" sz="2400">
                <a:cs typeface="仿宋_GB2312" charset="0"/>
              </a:rPr>
              <a:t>，</a:t>
            </a:r>
            <a:r>
              <a:rPr lang="en-US" sz="2400">
                <a:latin typeface="Times New Roman" panose="02020603050405020304" pitchFamily="18" charset="0"/>
                <a:cs typeface="仿宋_GB2312" charset="0"/>
              </a:rPr>
              <a:t>2017.13)</a:t>
            </a:r>
            <a:endParaRPr lang="zh-CN" altLang="en-US" sz="2400"/>
          </a:p>
        </p:txBody>
      </p:sp>
      <p:graphicFrame>
        <p:nvGraphicFramePr>
          <p:cNvPr id="2" name="表格 1"/>
          <p:cNvGraphicFramePr/>
          <p:nvPr>
            <p:custDataLst>
              <p:tags r:id="rId2"/>
            </p:custDataLst>
          </p:nvPr>
        </p:nvGraphicFramePr>
        <p:xfrm>
          <a:off x="1555750" y="2235835"/>
          <a:ext cx="9469755" cy="4029710"/>
        </p:xfrm>
        <a:graphic>
          <a:graphicData uri="http://schemas.openxmlformats.org/drawingml/2006/table">
            <a:tbl>
              <a:tblPr firstRow="1" bandRow="1">
                <a:tableStyleId>{5940675A-B579-460E-94D1-54222C63F5DA}</a:tableStyleId>
              </a:tblPr>
              <a:tblGrid>
                <a:gridCol w="2397125"/>
                <a:gridCol w="2283460"/>
                <a:gridCol w="2224405"/>
                <a:gridCol w="2564765"/>
              </a:tblGrid>
              <a:tr h="73787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物态变化类型</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初态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末态</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吸放热情况</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54864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熔化</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57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凝固</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en-US" sz="2400" b="0">
                          <a:latin typeface="宋体" panose="02010600030101010101" pitchFamily="2" charset="-122"/>
                          <a:ea typeface="宋体" panose="02010600030101010101" pitchFamily="2" charset="-122"/>
                          <a:cs typeface="宋体" panose="02010600030101010101" pitchFamily="2" charset="-122"/>
                        </a:rPr>
                        <a:t>态</a:t>
                      </a:r>
                      <a:endParaRPr lang="en-US" altLang="en-US" sz="2400" b="0">
                        <a:latin typeface="宋体" panose="02010600030101010101" pitchFamily="2" charset="-122"/>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8935">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液化</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气态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830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汽化</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气态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957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升华</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8300">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凝华</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气态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态</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a:t>
                      </a:r>
                      <a:r>
                        <a:rPr lang="zh-CN" sz="2400" b="0">
                          <a:ea typeface="宋体" panose="02010600030101010101" pitchFamily="2" charset="-122"/>
                        </a:rPr>
                        <a:t>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4677410" y="3058160"/>
            <a:ext cx="74231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固</a:t>
            </a:r>
            <a:endParaRPr lang="zh-CN" altLang="en-US" sz="2400">
              <a:solidFill>
                <a:srgbClr val="FF0000"/>
              </a:solidFill>
              <a:ea typeface="宋体" panose="02010600030101010101" pitchFamily="2" charset="-122"/>
            </a:endParaRPr>
          </a:p>
        </p:txBody>
      </p:sp>
      <p:sp>
        <p:nvSpPr>
          <p:cNvPr id="4" name="文本框 3"/>
          <p:cNvSpPr txBox="1"/>
          <p:nvPr/>
        </p:nvSpPr>
        <p:spPr>
          <a:xfrm>
            <a:off x="6894195" y="3058795"/>
            <a:ext cx="63119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液</a:t>
            </a:r>
            <a:endParaRPr lang="zh-CN" altLang="en-US" sz="2400">
              <a:solidFill>
                <a:srgbClr val="FF0000"/>
              </a:solidFill>
              <a:ea typeface="宋体" panose="02010600030101010101" pitchFamily="2" charset="-122"/>
            </a:endParaRPr>
          </a:p>
        </p:txBody>
      </p:sp>
      <p:sp>
        <p:nvSpPr>
          <p:cNvPr id="5" name="文本框 4"/>
          <p:cNvSpPr txBox="1"/>
          <p:nvPr/>
        </p:nvSpPr>
        <p:spPr>
          <a:xfrm>
            <a:off x="9215120" y="3058795"/>
            <a:ext cx="67818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吸</a:t>
            </a:r>
            <a:endParaRPr lang="zh-CN" altLang="en-US" sz="2400">
              <a:solidFill>
                <a:srgbClr val="FF0000"/>
              </a:solidFill>
              <a:ea typeface="宋体" panose="02010600030101010101" pitchFamily="2" charset="-122"/>
            </a:endParaRPr>
          </a:p>
        </p:txBody>
      </p:sp>
      <p:sp>
        <p:nvSpPr>
          <p:cNvPr id="7" name="文本框 6"/>
          <p:cNvSpPr txBox="1"/>
          <p:nvPr/>
        </p:nvSpPr>
        <p:spPr>
          <a:xfrm>
            <a:off x="4701540" y="3590925"/>
            <a:ext cx="69405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液</a:t>
            </a:r>
            <a:endParaRPr lang="zh-CN" altLang="en-US" sz="2400">
              <a:solidFill>
                <a:srgbClr val="FF0000"/>
              </a:solidFill>
              <a:ea typeface="宋体" panose="02010600030101010101" pitchFamily="2" charset="-122"/>
            </a:endParaRPr>
          </a:p>
        </p:txBody>
      </p:sp>
      <p:sp>
        <p:nvSpPr>
          <p:cNvPr id="8" name="文本框 7"/>
          <p:cNvSpPr txBox="1"/>
          <p:nvPr/>
        </p:nvSpPr>
        <p:spPr>
          <a:xfrm>
            <a:off x="6854825" y="3590925"/>
            <a:ext cx="71056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固</a:t>
            </a:r>
            <a:endParaRPr lang="zh-CN" altLang="en-US" sz="2400">
              <a:solidFill>
                <a:srgbClr val="FF0000"/>
              </a:solidFill>
              <a:ea typeface="宋体" panose="02010600030101010101" pitchFamily="2" charset="-122"/>
            </a:endParaRPr>
          </a:p>
        </p:txBody>
      </p:sp>
      <p:sp>
        <p:nvSpPr>
          <p:cNvPr id="9" name="文本框 8"/>
          <p:cNvSpPr txBox="1"/>
          <p:nvPr/>
        </p:nvSpPr>
        <p:spPr>
          <a:xfrm>
            <a:off x="9215120" y="3590925"/>
            <a:ext cx="710565"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放</a:t>
            </a:r>
            <a:endParaRPr lang="zh-CN" altLang="en-US" sz="2400">
              <a:solidFill>
                <a:srgbClr val="FF0000"/>
              </a:solidFill>
              <a:ea typeface="宋体" panose="02010600030101010101" pitchFamily="2" charset="-122"/>
            </a:endParaRPr>
          </a:p>
        </p:txBody>
      </p:sp>
      <p:sp>
        <p:nvSpPr>
          <p:cNvPr id="10" name="文本框 9"/>
          <p:cNvSpPr txBox="1"/>
          <p:nvPr/>
        </p:nvSpPr>
        <p:spPr>
          <a:xfrm>
            <a:off x="6854825" y="4123055"/>
            <a:ext cx="6940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a:t>
            </a:r>
            <a:endParaRPr lang="zh-CN" altLang="en-US" sz="2400">
              <a:solidFill>
                <a:srgbClr val="FF0000"/>
              </a:solidFill>
              <a:ea typeface="宋体" panose="02010600030101010101" pitchFamily="2" charset="-122"/>
            </a:endParaRPr>
          </a:p>
        </p:txBody>
      </p:sp>
      <p:sp>
        <p:nvSpPr>
          <p:cNvPr id="11" name="文本框 10"/>
          <p:cNvSpPr txBox="1"/>
          <p:nvPr/>
        </p:nvSpPr>
        <p:spPr>
          <a:xfrm>
            <a:off x="9215120" y="4123055"/>
            <a:ext cx="678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a:t>
            </a:r>
            <a:endParaRPr lang="zh-CN" altLang="en-US" sz="2400">
              <a:solidFill>
                <a:srgbClr val="FF0000"/>
              </a:solidFill>
              <a:ea typeface="宋体" panose="02010600030101010101" pitchFamily="2" charset="-122"/>
            </a:endParaRPr>
          </a:p>
        </p:txBody>
      </p:sp>
      <p:sp>
        <p:nvSpPr>
          <p:cNvPr id="12" name="文本框 11"/>
          <p:cNvSpPr txBox="1"/>
          <p:nvPr/>
        </p:nvSpPr>
        <p:spPr>
          <a:xfrm>
            <a:off x="4702810" y="4741545"/>
            <a:ext cx="6788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a:t>
            </a:r>
            <a:endParaRPr lang="zh-CN" altLang="en-US" sz="2400">
              <a:solidFill>
                <a:srgbClr val="FF0000"/>
              </a:solidFill>
              <a:ea typeface="宋体" panose="02010600030101010101" pitchFamily="2" charset="-122"/>
            </a:endParaRPr>
          </a:p>
        </p:txBody>
      </p:sp>
      <p:sp>
        <p:nvSpPr>
          <p:cNvPr id="13" name="文本框 12"/>
          <p:cNvSpPr txBox="1"/>
          <p:nvPr/>
        </p:nvSpPr>
        <p:spPr>
          <a:xfrm>
            <a:off x="9286875" y="4655185"/>
            <a:ext cx="678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a:t>
            </a:r>
            <a:endParaRPr lang="zh-CN" altLang="en-US" sz="2400">
              <a:solidFill>
                <a:srgbClr val="FF0000"/>
              </a:solidFill>
              <a:ea typeface="宋体" panose="02010600030101010101" pitchFamily="2" charset="-122"/>
            </a:endParaRPr>
          </a:p>
        </p:txBody>
      </p:sp>
      <p:sp>
        <p:nvSpPr>
          <p:cNvPr id="14" name="文本框 13"/>
          <p:cNvSpPr txBox="1"/>
          <p:nvPr/>
        </p:nvSpPr>
        <p:spPr>
          <a:xfrm>
            <a:off x="4677410" y="5259070"/>
            <a:ext cx="615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固</a:t>
            </a:r>
            <a:endParaRPr lang="zh-CN" altLang="en-US" sz="2400">
              <a:solidFill>
                <a:srgbClr val="FF0000"/>
              </a:solidFill>
              <a:ea typeface="宋体" panose="02010600030101010101" pitchFamily="2" charset="-122"/>
            </a:endParaRPr>
          </a:p>
        </p:txBody>
      </p:sp>
      <p:sp>
        <p:nvSpPr>
          <p:cNvPr id="15" name="文本框 14"/>
          <p:cNvSpPr txBox="1"/>
          <p:nvPr/>
        </p:nvSpPr>
        <p:spPr>
          <a:xfrm>
            <a:off x="6854825" y="5259070"/>
            <a:ext cx="599440" cy="460375"/>
          </a:xfrm>
          <a:prstGeom prst="rect">
            <a:avLst/>
          </a:prstGeom>
          <a:noFill/>
          <a:ln w="9525">
            <a:noFill/>
          </a:ln>
        </p:spPr>
        <p:txBody>
          <a:bodyPr wrap="square">
            <a:spAutoFit/>
          </a:bodyPr>
          <a:p>
            <a:r>
              <a:rPr lang="zh-CN" sz="2400">
                <a:solidFill>
                  <a:srgbClr val="FF0000"/>
                </a:solidFill>
                <a:latin typeface="Times New Roman" panose="02020603050405020304" pitchFamily="18" charset="0"/>
                <a:ea typeface="宋体" panose="02010600030101010101" pitchFamily="2" charset="-122"/>
              </a:rPr>
              <a:t>气</a:t>
            </a:r>
            <a:endParaRPr lang="zh-CN" altLang="en-US" sz="2400">
              <a:solidFill>
                <a:srgbClr val="FF0000"/>
              </a:solidFill>
              <a:ea typeface="宋体" panose="02010600030101010101" pitchFamily="2" charset="-122"/>
            </a:endParaRPr>
          </a:p>
        </p:txBody>
      </p:sp>
      <p:sp>
        <p:nvSpPr>
          <p:cNvPr id="16" name="文本框 15"/>
          <p:cNvSpPr txBox="1"/>
          <p:nvPr/>
        </p:nvSpPr>
        <p:spPr>
          <a:xfrm>
            <a:off x="9374505" y="5247005"/>
            <a:ext cx="69469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a:t>
            </a:r>
            <a:endParaRPr lang="zh-CN" altLang="en-US" sz="2400">
              <a:solidFill>
                <a:srgbClr val="FF0000"/>
              </a:solidFill>
              <a:ea typeface="宋体" panose="02010600030101010101" pitchFamily="2" charset="-122"/>
            </a:endParaRPr>
          </a:p>
        </p:txBody>
      </p:sp>
      <p:sp>
        <p:nvSpPr>
          <p:cNvPr id="17" name="文本框 16"/>
          <p:cNvSpPr txBox="1"/>
          <p:nvPr/>
        </p:nvSpPr>
        <p:spPr>
          <a:xfrm>
            <a:off x="6894195" y="5791200"/>
            <a:ext cx="67818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固</a:t>
            </a:r>
            <a:endParaRPr lang="zh-CN" altLang="en-US" sz="2400">
              <a:solidFill>
                <a:srgbClr val="FF0000"/>
              </a:solidFill>
              <a:ea typeface="宋体" panose="02010600030101010101" pitchFamily="2" charset="-122"/>
            </a:endParaRPr>
          </a:p>
        </p:txBody>
      </p:sp>
      <p:sp>
        <p:nvSpPr>
          <p:cNvPr id="18" name="文本框 17"/>
          <p:cNvSpPr txBox="1"/>
          <p:nvPr/>
        </p:nvSpPr>
        <p:spPr>
          <a:xfrm>
            <a:off x="9246870" y="5805170"/>
            <a:ext cx="61531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放</a:t>
            </a:r>
            <a:endParaRPr lang="zh-CN" altLang="en-US" sz="2400">
              <a:solidFill>
                <a:srgbClr val="FF0000"/>
              </a:solidFill>
              <a:ea typeface="宋体" panose="02010600030101010101" pitchFamily="2" charset="-122"/>
            </a:endParaRPr>
          </a:p>
        </p:txBody>
      </p:sp>
      <p:sp>
        <p:nvSpPr>
          <p:cNvPr id="19" name="流程图: 终止 18">
            <a:hlinkClick r:id="rId3" action="ppaction://hlinksldjump"/>
          </p:cNvPr>
          <p:cNvSpPr/>
          <p:nvPr/>
        </p:nvSpPr>
        <p:spPr>
          <a:xfrm>
            <a:off x="9044940" y="155956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additive="base">
                                        <p:cTn id="43" dur="500" fill="hold"/>
                                        <p:tgtEl>
                                          <p:spTgt spid="10"/>
                                        </p:tgtEl>
                                        <p:attrNameLst>
                                          <p:attrName>ppt_x</p:attrName>
                                        </p:attrNameLst>
                                      </p:cBhvr>
                                      <p:tavLst>
                                        <p:tav tm="0">
                                          <p:val>
                                            <p:strVal val="#ppt_x"/>
                                          </p:val>
                                        </p:tav>
                                        <p:tav tm="100000">
                                          <p:val>
                                            <p:strVal val="#ppt_x"/>
                                          </p:val>
                                        </p:tav>
                                      </p:tavLst>
                                    </p:anim>
                                    <p:anim calcmode="lin" valueType="num">
                                      <p:cBhvr additive="base">
                                        <p:cTn id="4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additive="base">
                                        <p:cTn id="61" dur="500" fill="hold"/>
                                        <p:tgtEl>
                                          <p:spTgt spid="13"/>
                                        </p:tgtEl>
                                        <p:attrNameLst>
                                          <p:attrName>ppt_x</p:attrName>
                                        </p:attrNameLst>
                                      </p:cBhvr>
                                      <p:tavLst>
                                        <p:tav tm="0">
                                          <p:val>
                                            <p:strVal val="#ppt_x"/>
                                          </p:val>
                                        </p:tav>
                                        <p:tav tm="100000">
                                          <p:val>
                                            <p:strVal val="#ppt_x"/>
                                          </p:val>
                                        </p:tav>
                                      </p:tavLst>
                                    </p:anim>
                                    <p:anim calcmode="lin" valueType="num">
                                      <p:cBhvr additive="base">
                                        <p:cTn id="6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ppt_x"/>
                                          </p:val>
                                        </p:tav>
                                        <p:tav tm="100000">
                                          <p:val>
                                            <p:strVal val="#ppt_x"/>
                                          </p:val>
                                        </p:tav>
                                      </p:tavLst>
                                    </p:anim>
                                    <p:anim calcmode="lin" valueType="num">
                                      <p:cBhvr additive="base">
                                        <p:cTn id="6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additive="base">
                                        <p:cTn id="85" dur="500" fill="hold"/>
                                        <p:tgtEl>
                                          <p:spTgt spid="17"/>
                                        </p:tgtEl>
                                        <p:attrNameLst>
                                          <p:attrName>ppt_x</p:attrName>
                                        </p:attrNameLst>
                                      </p:cBhvr>
                                      <p:tavLst>
                                        <p:tav tm="0">
                                          <p:val>
                                            <p:strVal val="#ppt_x"/>
                                          </p:val>
                                        </p:tav>
                                        <p:tav tm="100000">
                                          <p:val>
                                            <p:strVal val="#ppt_x"/>
                                          </p:val>
                                        </p:tav>
                                      </p:tavLst>
                                    </p:anim>
                                    <p:anim calcmode="lin" valueType="num">
                                      <p:cBhvr additive="base">
                                        <p:cTn id="8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8"/>
                                        </p:tgtEl>
                                        <p:attrNameLst>
                                          <p:attrName>style.visibility</p:attrName>
                                        </p:attrNameLst>
                                      </p:cBhvr>
                                      <p:to>
                                        <p:strVal val="visible"/>
                                      </p:to>
                                    </p:set>
                                    <p:anim calcmode="lin" valueType="num">
                                      <p:cBhvr additive="base">
                                        <p:cTn id="91" dur="500" fill="hold"/>
                                        <p:tgtEl>
                                          <p:spTgt spid="18"/>
                                        </p:tgtEl>
                                        <p:attrNameLst>
                                          <p:attrName>ppt_x</p:attrName>
                                        </p:attrNameLst>
                                      </p:cBhvr>
                                      <p:tavLst>
                                        <p:tav tm="0">
                                          <p:val>
                                            <p:strVal val="#ppt_x"/>
                                          </p:val>
                                        </p:tav>
                                        <p:tav tm="100000">
                                          <p:val>
                                            <p:strVal val="#ppt_x"/>
                                          </p:val>
                                        </p:tav>
                                      </p:tavLst>
                                    </p:anim>
                                    <p:anim calcmode="lin" valueType="num">
                                      <p:cBhvr additive="base">
                                        <p:cTn id="9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5" grpId="0"/>
      <p:bldP spid="7" grpId="0"/>
      <p:bldP spid="8" grpId="0"/>
      <p:bldP spid="9" grpId="0"/>
      <p:bldP spid="10" grpId="0"/>
      <p:bldP spid="11" grpId="0"/>
      <p:bldP spid="12" grpId="0"/>
      <p:bldP spid="13" grpId="0"/>
      <p:bldP spid="14" grpId="0"/>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6270" y="615950"/>
            <a:ext cx="5080000" cy="460375"/>
          </a:xfrm>
          <a:prstGeom prst="rect">
            <a:avLst/>
          </a:prstGeom>
          <a:noFill/>
          <a:ln w="9525">
            <a:noFill/>
          </a:ln>
        </p:spPr>
        <p:txBody>
          <a:bodyPr>
            <a:spAutoFit/>
          </a:bodyPr>
          <a:p>
            <a:r>
              <a:rPr lang="en-US" sz="2400">
                <a:latin typeface="Times New Roman" panose="02020603050405020304" pitchFamily="18" charset="0"/>
                <a:ea typeface="宋体" panose="02010600030101010101" pitchFamily="2" charset="-122"/>
              </a:rPr>
              <a:t>2.  </a:t>
            </a:r>
            <a:r>
              <a:rPr lang="zh-CN" sz="2400">
                <a:ea typeface="黑体" panose="02010609060101010101" pitchFamily="49" charset="-122"/>
              </a:rPr>
              <a:t>汽化的两种方式</a:t>
            </a:r>
            <a:endParaRPr lang="zh-CN" altLang="en-US" sz="2400"/>
          </a:p>
        </p:txBody>
      </p:sp>
      <p:graphicFrame>
        <p:nvGraphicFramePr>
          <p:cNvPr id="2" name="表格 1"/>
          <p:cNvGraphicFramePr/>
          <p:nvPr>
            <p:custDataLst>
              <p:tags r:id="rId1"/>
            </p:custDataLst>
          </p:nvPr>
        </p:nvGraphicFramePr>
        <p:xfrm>
          <a:off x="709613" y="1028065"/>
          <a:ext cx="10772140" cy="4653915"/>
        </p:xfrm>
        <a:graphic>
          <a:graphicData uri="http://schemas.openxmlformats.org/drawingml/2006/table">
            <a:tbl>
              <a:tblPr firstRow="1" bandRow="1">
                <a:tableStyleId>{5940675A-B579-460E-94D1-54222C63F5DA}</a:tableStyleId>
              </a:tblPr>
              <a:tblGrid>
                <a:gridCol w="1162685"/>
                <a:gridCol w="1819910"/>
                <a:gridCol w="4223385"/>
                <a:gridCol w="3566160"/>
              </a:tblGrid>
              <a:tr h="548640">
                <a:tc gridSpan="2">
                  <a:txBody>
                    <a:bodyPr/>
                    <a:p>
                      <a:pPr indent="0" algn="ctr">
                        <a:lnSpc>
                          <a:spcPct val="150000"/>
                        </a:lnSpc>
                        <a:buNone/>
                      </a:pPr>
                      <a:r>
                        <a:rPr lang="en-US" altLang="zh-CN" sz="2400" b="0">
                          <a:latin typeface="黑体" panose="02010609060101010101" pitchFamily="49" charset="-122"/>
                          <a:ea typeface="黑体" panose="02010609060101010101" pitchFamily="49" charset="-122"/>
                        </a:rPr>
                        <a:t>方式</a:t>
                      </a:r>
                      <a:endParaRPr lang="en-US" altLang="zh-CN"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蒸发</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沸腾</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736600">
                <a:tc rowSpan="4">
                  <a:txBody>
                    <a:bodyPr/>
                    <a:p>
                      <a:pPr indent="0" algn="ctr">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sym typeface="+mn-ea"/>
                        </a:rPr>
                        <a:t>不同点</a:t>
                      </a:r>
                      <a:endParaRPr lang="en-US"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mn-ea"/>
                          <a:cs typeface="Times New Roman" panose="02020603050405020304" pitchFamily="18" charset="0"/>
                          <a:sym typeface="+mn-ea"/>
                        </a:rPr>
                        <a:t>发生部位</a:t>
                      </a:r>
                      <a:endParaRPr lang="en-US" altLang="en-US" sz="2400" b="0">
                        <a:latin typeface="+mn-ea"/>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液体</a:t>
                      </a:r>
                      <a:r>
                        <a:rPr lang="en-US" sz="2400" b="0">
                          <a:latin typeface="宋体" panose="02010600030101010101" pitchFamily="2" charset="-122"/>
                        </a:rPr>
                        <a:t>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液体</a:t>
                      </a:r>
                      <a:r>
                        <a:rPr lang="en-US" sz="2400" b="0">
                          <a:latin typeface="宋体" panose="02010600030101010101" pitchFamily="2" charset="-122"/>
                        </a:rPr>
                        <a:t>________</a:t>
                      </a:r>
                      <a:r>
                        <a:rPr lang="zh-CN" sz="2400" b="0">
                          <a:ea typeface="宋体" panose="02010600030101010101" pitchFamily="2" charset="-122"/>
                        </a:rPr>
                        <a:t>和</a:t>
                      </a:r>
                      <a:r>
                        <a:rPr lang="en-US" sz="2400" b="0">
                          <a:latin typeface="宋体" panose="02010600030101010101" pitchFamily="2" charset="-122"/>
                        </a:rPr>
                        <a:t>________</a:t>
                      </a:r>
                      <a:r>
                        <a:rPr lang="zh-CN" sz="2400" b="0">
                          <a:ea typeface="宋体" panose="02010600030101010101" pitchFamily="2" charset="-122"/>
                        </a:rPr>
                        <a:t>同时发生</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660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mn-ea"/>
                          <a:cs typeface="Times New Roman" panose="02020603050405020304" pitchFamily="18" charset="0"/>
                        </a:rPr>
                        <a:t>发生条件</a:t>
                      </a:r>
                      <a:endParaRPr lang="en-US" altLang="en-US" sz="2400" b="0">
                        <a:latin typeface="+mn-ea"/>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在</a:t>
                      </a:r>
                      <a:r>
                        <a:rPr lang="en-US" sz="2400" b="0">
                          <a:latin typeface="宋体" panose="02010600030101010101" pitchFamily="2" charset="-122"/>
                        </a:rPr>
                        <a:t>________</a:t>
                      </a:r>
                      <a:r>
                        <a:rPr lang="en-US" sz="2400" b="0">
                          <a:latin typeface="Times New Roman" panose="02020603050405020304" pitchFamily="18" charset="0"/>
                          <a:cs typeface="Times New Roman" panose="02020603050405020304" pitchFamily="18" charset="0"/>
                        </a:rPr>
                        <a:t>温度下</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达到</a:t>
                      </a:r>
                      <a:r>
                        <a:rPr lang="en-US" sz="2400" b="0">
                          <a:latin typeface="宋体" panose="02010600030101010101" pitchFamily="2" charset="-122"/>
                        </a:rPr>
                        <a:t>________</a:t>
                      </a:r>
                      <a:r>
                        <a:rPr lang="zh-CN" sz="2400" b="0">
                          <a:ea typeface="宋体" panose="02010600030101010101" pitchFamily="2" charset="-122"/>
                        </a:rPr>
                        <a:t>，持续吸热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830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mn-ea"/>
                          <a:cs typeface="Times New Roman" panose="02020603050405020304" pitchFamily="18" charset="0"/>
                        </a:rPr>
                        <a:t>剧烈程度</a:t>
                      </a:r>
                      <a:endParaRPr lang="en-US" altLang="en-US" sz="2400" b="0">
                        <a:latin typeface="+mn-ea"/>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________</a:t>
                      </a:r>
                      <a:r>
                        <a:rPr lang="zh-CN" sz="2400" b="0">
                          <a:ea typeface="宋体" panose="02010600030101010101" pitchFamily="2" charset="-122"/>
                        </a:rPr>
                        <a:t>的</a:t>
                      </a:r>
                      <a:r>
                        <a:rPr lang="en-US" sz="2400" b="0">
                          <a:latin typeface="Times New Roman" panose="02020603050405020304" pitchFamily="18" charset="0"/>
                          <a:cs typeface="Times New Roman" panose="02020603050405020304" pitchFamily="18" charset="0"/>
                        </a:rPr>
                        <a:t>汽化现象</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宋体" panose="02010600030101010101" pitchFamily="2" charset="-122"/>
                        </a:rPr>
                        <a:t>________</a:t>
                      </a:r>
                      <a:r>
                        <a:rPr lang="zh-CN" sz="2400" b="0">
                          <a:ea typeface="宋体" panose="02010600030101010101" pitchFamily="2" charset="-122"/>
                        </a:rPr>
                        <a:t>的汽化现象</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04900">
                <a:tc v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mn-ea"/>
                          <a:cs typeface="Times New Roman" panose="02020603050405020304" pitchFamily="18" charset="0"/>
                        </a:rPr>
                        <a:t>影响因素</a:t>
                      </a:r>
                      <a:endParaRPr lang="en-US" altLang="en-US" sz="2400" b="0">
                        <a:latin typeface="+mn-ea"/>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液体上方的空气流动速度、</a:t>
                      </a:r>
                      <a:r>
                        <a:rPr lang="en-US" sz="2400">
                          <a:latin typeface="宋体" panose="02010600030101010101" pitchFamily="2" charset="-122"/>
                          <a:sym typeface="+mn-ea"/>
                        </a:rPr>
                        <a:t>______</a:t>
                      </a:r>
                      <a:r>
                        <a:rPr lang="en-US" sz="2400" b="0">
                          <a:latin typeface="宋体" panose="02010600030101010101" pitchFamily="2" charset="-122"/>
                        </a:rPr>
                        <a:t>_______</a:t>
                      </a:r>
                      <a:r>
                        <a:rPr lang="zh-CN" sz="2400" b="0">
                          <a:ea typeface="宋体" panose="02010600030101010101" pitchFamily="2" charset="-122"/>
                        </a:rPr>
                        <a:t>、</a:t>
                      </a:r>
                      <a:r>
                        <a:rPr lang="en-US" sz="2400" b="0">
                          <a:latin typeface="宋体" panose="02010600030101010101" pitchFamily="2" charset="-122"/>
                        </a:rPr>
                        <a:t>__________</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lnSpc>
                          <a:spcPct val="150000"/>
                        </a:lnSpc>
                        <a:buNone/>
                      </a:pPr>
                      <a:r>
                        <a:rPr lang="en-US" sz="2400" b="0">
                          <a:latin typeface="Times New Roman" panose="02020603050405020304" pitchFamily="18" charset="0"/>
                          <a:cs typeface="Times New Roman" panose="02020603050405020304" pitchFamily="18" charset="0"/>
                        </a:rPr>
                        <a:t>供热快慢、气压高低</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7855">
                <a:tc gridSpan="2">
                  <a:txBody>
                    <a:bodyPr/>
                    <a:p>
                      <a:pPr indent="0" algn="ctr">
                        <a:lnSpc>
                          <a:spcPct val="150000"/>
                        </a:lnSpc>
                        <a:buNone/>
                      </a:pPr>
                      <a:r>
                        <a:rPr lang="zh-CN" sz="2400" b="0">
                          <a:latin typeface="黑体" panose="02010609060101010101" pitchFamily="49" charset="-122"/>
                          <a:ea typeface="黑体" panose="02010609060101010101" pitchFamily="49" charset="-122"/>
                          <a:sym typeface="+mn-ea"/>
                        </a:rPr>
                        <a:t>相同点</a:t>
                      </a:r>
                      <a:endParaRPr lang="zh-CN" altLang="en-US" sz="2400" b="0">
                        <a:latin typeface="黑体" panose="02010609060101010101" pitchFamily="49" charset="-122"/>
                        <a:ea typeface="黑体" panose="02010609060101010101" pitchFamily="49" charset="-122"/>
                        <a:cs typeface="Times New Roman" panose="02020603050405020304" pitchFamily="18" charset="0"/>
                        <a:sym typeface="+mn-ea"/>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lgn="ctr">
                        <a:lnSpc>
                          <a:spcPct val="150000"/>
                        </a:lnSpc>
                        <a:buNone/>
                      </a:pPr>
                      <a:r>
                        <a:rPr lang="zh-CN" sz="2400">
                          <a:ea typeface="宋体" panose="02010600030101010101" pitchFamily="2" charset="-122"/>
                          <a:sym typeface="+mn-ea"/>
                        </a:rPr>
                        <a:t>都是</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现象，都需</a:t>
                      </a:r>
                      <a:r>
                        <a:rPr lang="en-US" sz="2400">
                          <a:latin typeface="Times New Roman" panose="02020603050405020304" pitchFamily="18" charset="0"/>
                          <a:ea typeface="宋体" panose="02010600030101010101" pitchFamily="2" charset="-122"/>
                          <a:sym typeface="+mn-ea"/>
                        </a:rPr>
                        <a:t>________</a:t>
                      </a:r>
                      <a:r>
                        <a:rPr lang="zh-CN" sz="2400">
                          <a:ea typeface="宋体" panose="02010600030101010101" pitchFamily="2" charset="-122"/>
                          <a:sym typeface="+mn-ea"/>
                        </a:rPr>
                        <a:t>热</a:t>
                      </a:r>
                      <a:endParaRPr lang="en-US" altLang="en-US" sz="2400" b="0">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5624195" y="1945640"/>
            <a:ext cx="1011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表面</a:t>
            </a:r>
            <a:endParaRPr lang="zh-CN" altLang="en-US" sz="2400">
              <a:solidFill>
                <a:srgbClr val="FF0000"/>
              </a:solidFill>
              <a:ea typeface="宋体" panose="02010600030101010101" pitchFamily="2" charset="-122"/>
            </a:endParaRPr>
          </a:p>
        </p:txBody>
      </p:sp>
      <p:sp>
        <p:nvSpPr>
          <p:cNvPr id="3" name="文本框 2"/>
          <p:cNvSpPr txBox="1"/>
          <p:nvPr/>
        </p:nvSpPr>
        <p:spPr>
          <a:xfrm>
            <a:off x="8790940" y="1647190"/>
            <a:ext cx="11068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表面</a:t>
            </a:r>
            <a:endParaRPr lang="zh-CN" altLang="en-US" sz="2400">
              <a:solidFill>
                <a:srgbClr val="FF0000"/>
              </a:solidFill>
              <a:ea typeface="宋体" panose="02010600030101010101" pitchFamily="2" charset="-122"/>
            </a:endParaRPr>
          </a:p>
        </p:txBody>
      </p:sp>
      <p:sp>
        <p:nvSpPr>
          <p:cNvPr id="4" name="文本框 3"/>
          <p:cNvSpPr txBox="1"/>
          <p:nvPr/>
        </p:nvSpPr>
        <p:spPr>
          <a:xfrm>
            <a:off x="10238740" y="1647190"/>
            <a:ext cx="105854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内部</a:t>
            </a:r>
            <a:endParaRPr lang="zh-CN" altLang="en-US" sz="2400">
              <a:solidFill>
                <a:srgbClr val="FF0000"/>
              </a:solidFill>
              <a:ea typeface="宋体" panose="02010600030101010101" pitchFamily="2" charset="-122"/>
            </a:endParaRPr>
          </a:p>
        </p:txBody>
      </p:sp>
      <p:sp>
        <p:nvSpPr>
          <p:cNvPr id="5" name="文本框 4"/>
          <p:cNvSpPr txBox="1"/>
          <p:nvPr/>
        </p:nvSpPr>
        <p:spPr>
          <a:xfrm>
            <a:off x="5076825" y="2816225"/>
            <a:ext cx="97917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任何</a:t>
            </a:r>
            <a:endParaRPr lang="zh-CN" altLang="en-US" sz="2400">
              <a:solidFill>
                <a:srgbClr val="FF0000"/>
              </a:solidFill>
              <a:ea typeface="宋体" panose="02010600030101010101" pitchFamily="2" charset="-122"/>
            </a:endParaRPr>
          </a:p>
        </p:txBody>
      </p:sp>
      <p:sp>
        <p:nvSpPr>
          <p:cNvPr id="7" name="文本框 6"/>
          <p:cNvSpPr txBox="1"/>
          <p:nvPr/>
        </p:nvSpPr>
        <p:spPr>
          <a:xfrm>
            <a:off x="8715375" y="2815590"/>
            <a:ext cx="1011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沸点</a:t>
            </a:r>
            <a:endParaRPr lang="zh-CN" altLang="en-US" sz="2400">
              <a:solidFill>
                <a:srgbClr val="FF0000"/>
              </a:solidFill>
              <a:ea typeface="宋体" panose="02010600030101010101" pitchFamily="2" charset="-122"/>
            </a:endParaRPr>
          </a:p>
        </p:txBody>
      </p:sp>
      <p:sp>
        <p:nvSpPr>
          <p:cNvPr id="8" name="文本框 7"/>
          <p:cNvSpPr txBox="1"/>
          <p:nvPr/>
        </p:nvSpPr>
        <p:spPr>
          <a:xfrm>
            <a:off x="4443095" y="3512820"/>
            <a:ext cx="118110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缓慢</a:t>
            </a:r>
            <a:endParaRPr lang="zh-CN" altLang="en-US" sz="2400">
              <a:solidFill>
                <a:srgbClr val="FF0000"/>
              </a:solidFill>
              <a:ea typeface="宋体" panose="02010600030101010101" pitchFamily="2" charset="-122"/>
            </a:endParaRPr>
          </a:p>
        </p:txBody>
      </p:sp>
      <p:sp>
        <p:nvSpPr>
          <p:cNvPr id="9" name="文本框 8"/>
          <p:cNvSpPr txBox="1"/>
          <p:nvPr/>
        </p:nvSpPr>
        <p:spPr>
          <a:xfrm>
            <a:off x="8392160" y="3512820"/>
            <a:ext cx="1043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剧烈</a:t>
            </a:r>
            <a:endParaRPr lang="zh-CN" altLang="en-US" sz="2400">
              <a:solidFill>
                <a:srgbClr val="FF0000"/>
              </a:solidFill>
              <a:ea typeface="宋体" panose="02010600030101010101" pitchFamily="2" charset="-122"/>
            </a:endParaRPr>
          </a:p>
        </p:txBody>
      </p:sp>
      <p:sp>
        <p:nvSpPr>
          <p:cNvPr id="10" name="文本框 9"/>
          <p:cNvSpPr txBox="1"/>
          <p:nvPr/>
        </p:nvSpPr>
        <p:spPr>
          <a:xfrm>
            <a:off x="3888740" y="4566920"/>
            <a:ext cx="208915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液体表面积</a:t>
            </a:r>
            <a:endParaRPr lang="zh-CN" altLang="en-US" sz="2400">
              <a:solidFill>
                <a:srgbClr val="FF0000"/>
              </a:solidFill>
              <a:ea typeface="宋体" panose="02010600030101010101" pitchFamily="2" charset="-122"/>
            </a:endParaRPr>
          </a:p>
        </p:txBody>
      </p:sp>
      <p:sp>
        <p:nvSpPr>
          <p:cNvPr id="11" name="文本框 10"/>
          <p:cNvSpPr txBox="1"/>
          <p:nvPr/>
        </p:nvSpPr>
        <p:spPr>
          <a:xfrm>
            <a:off x="6136005" y="4566920"/>
            <a:ext cx="1709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液体温度</a:t>
            </a:r>
            <a:endParaRPr lang="zh-CN" altLang="en-US" sz="2400">
              <a:solidFill>
                <a:srgbClr val="FF0000"/>
              </a:solidFill>
              <a:ea typeface="宋体" panose="02010600030101010101" pitchFamily="2" charset="-122"/>
            </a:endParaRPr>
          </a:p>
        </p:txBody>
      </p:sp>
      <p:sp>
        <p:nvSpPr>
          <p:cNvPr id="12" name="文本框 11"/>
          <p:cNvSpPr txBox="1"/>
          <p:nvPr/>
        </p:nvSpPr>
        <p:spPr>
          <a:xfrm>
            <a:off x="5854065" y="5141595"/>
            <a:ext cx="1074420" cy="460375"/>
          </a:xfrm>
          <a:prstGeom prst="rect">
            <a:avLst/>
          </a:prstGeom>
          <a:noFill/>
          <a:ln w="9525">
            <a:noFill/>
          </a:ln>
        </p:spPr>
        <p:txBody>
          <a:bodyPr wrap="square">
            <a:spAutoFit/>
          </a:bodyPr>
          <a:p>
            <a:r>
              <a:rPr lang="zh-CN" sz="2400">
                <a:solidFill>
                  <a:srgbClr val="FF0000"/>
                </a:solidFill>
                <a:ea typeface="宋体" panose="02010600030101010101" pitchFamily="2" charset="-122"/>
              </a:rPr>
              <a:t>汽化</a:t>
            </a:r>
            <a:endParaRPr lang="zh-CN" altLang="en-US" sz="2400">
              <a:solidFill>
                <a:srgbClr val="FF0000"/>
              </a:solidFill>
              <a:ea typeface="宋体" panose="02010600030101010101" pitchFamily="2" charset="-122"/>
            </a:endParaRPr>
          </a:p>
        </p:txBody>
      </p:sp>
      <p:sp>
        <p:nvSpPr>
          <p:cNvPr id="13" name="文本框 12"/>
          <p:cNvSpPr txBox="1"/>
          <p:nvPr/>
        </p:nvSpPr>
        <p:spPr>
          <a:xfrm>
            <a:off x="8790940" y="5141595"/>
            <a:ext cx="75755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吸</a:t>
            </a:r>
            <a:endParaRPr lang="zh-CN" altLang="en-US" sz="2400">
              <a:solidFill>
                <a:srgbClr val="FF0000"/>
              </a:solidFill>
              <a:ea typeface="宋体" panose="02010600030101010101" pitchFamily="2" charset="-122"/>
            </a:endParaRPr>
          </a:p>
        </p:txBody>
      </p:sp>
      <p:sp>
        <p:nvSpPr>
          <p:cNvPr id="14" name="文本框 13"/>
          <p:cNvSpPr txBox="1"/>
          <p:nvPr/>
        </p:nvSpPr>
        <p:spPr>
          <a:xfrm>
            <a:off x="632460" y="5597525"/>
            <a:ext cx="10991850" cy="1124585"/>
          </a:xfrm>
          <a:prstGeom prst="rect">
            <a:avLst/>
          </a:prstGeom>
          <a:noFill/>
          <a:ln w="9525">
            <a:noFill/>
          </a:ln>
        </p:spPr>
        <p:txBody>
          <a:bodyPr wrap="square">
            <a:spAutoFit/>
          </a:bodyPr>
          <a:p>
            <a:pPr>
              <a:lnSpc>
                <a:spcPct val="140000"/>
              </a:lnSpc>
            </a:pPr>
            <a:r>
              <a:rPr lang="en-US" sz="2400">
                <a:latin typeface="Times New Roman" panose="02020603050405020304" pitchFamily="18" charset="0"/>
                <a:ea typeface="宋体" panose="02010600030101010101" pitchFamily="2" charset="-122"/>
              </a:rPr>
              <a:t>3. </a:t>
            </a:r>
            <a:r>
              <a:rPr lang="zh-CN" sz="2400">
                <a:ea typeface="黑体" panose="02010609060101010101" pitchFamily="49" charset="-122"/>
              </a:rPr>
              <a:t>液化的两种方式</a:t>
            </a:r>
            <a:r>
              <a:rPr lang="zh-CN" sz="2400">
                <a:ea typeface="宋体" panose="02010600030101010101" pitchFamily="2" charset="-122"/>
              </a:rPr>
              <a:t>：</a:t>
            </a:r>
            <a:r>
              <a:rPr lang="en-US" sz="2400">
                <a:latin typeface="Times New Roman" panose="02020603050405020304" pitchFamily="18" charset="0"/>
                <a:ea typeface="宋体" panose="02010600030101010101" pitchFamily="2" charset="-122"/>
              </a:rPr>
              <a:t>a.________</a:t>
            </a:r>
            <a:r>
              <a:rPr lang="zh-CN" sz="2400">
                <a:ea typeface="宋体" panose="02010600030101010101" pitchFamily="2" charset="-122"/>
              </a:rPr>
              <a:t>温度；</a:t>
            </a:r>
            <a:r>
              <a:rPr lang="en-US" sz="2400">
                <a:latin typeface="Times New Roman" panose="02020603050405020304" pitchFamily="18" charset="0"/>
                <a:ea typeface="宋体" panose="02010600030101010101" pitchFamily="2" charset="-122"/>
              </a:rPr>
              <a:t>b.</a:t>
            </a:r>
            <a:r>
              <a:rPr lang="zh-CN" sz="2400">
                <a:ea typeface="宋体" panose="02010600030101010101" pitchFamily="2" charset="-122"/>
              </a:rPr>
              <a:t>在一定温度下，</a:t>
            </a:r>
            <a:r>
              <a:rPr lang="en-US" sz="2400">
                <a:latin typeface="Times New Roman" panose="02020603050405020304" pitchFamily="18" charset="0"/>
                <a:ea typeface="宋体" panose="02010600030101010101" pitchFamily="2" charset="-122"/>
              </a:rPr>
              <a:t>________</a:t>
            </a:r>
            <a:r>
              <a:rPr lang="zh-CN" sz="2400">
                <a:ea typeface="宋体" panose="02010600030101010101" pitchFamily="2" charset="-122"/>
              </a:rPr>
              <a:t>气体体积．</a:t>
            </a:r>
            <a:endParaRPr lang="zh-CN" altLang="en-US" sz="2400"/>
          </a:p>
        </p:txBody>
      </p:sp>
      <p:sp>
        <p:nvSpPr>
          <p:cNvPr id="15" name="文本框 14"/>
          <p:cNvSpPr txBox="1"/>
          <p:nvPr/>
        </p:nvSpPr>
        <p:spPr>
          <a:xfrm>
            <a:off x="1059180" y="6243955"/>
            <a:ext cx="1043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降低</a:t>
            </a:r>
            <a:endParaRPr lang="zh-CN" altLang="en-US" sz="2400">
              <a:solidFill>
                <a:srgbClr val="FF0000"/>
              </a:solidFill>
              <a:ea typeface="宋体" panose="02010600030101010101" pitchFamily="2" charset="-122"/>
            </a:endParaRPr>
          </a:p>
        </p:txBody>
      </p:sp>
      <p:sp>
        <p:nvSpPr>
          <p:cNvPr id="16" name="文本框 15"/>
          <p:cNvSpPr txBox="1"/>
          <p:nvPr/>
        </p:nvSpPr>
        <p:spPr>
          <a:xfrm>
            <a:off x="5606415" y="6172200"/>
            <a:ext cx="1043305" cy="460375"/>
          </a:xfrm>
          <a:prstGeom prst="rect">
            <a:avLst/>
          </a:prstGeom>
          <a:noFill/>
          <a:ln w="9525">
            <a:noFill/>
          </a:ln>
        </p:spPr>
        <p:txBody>
          <a:bodyPr wrap="square">
            <a:spAutoFit/>
          </a:bodyPr>
          <a:p>
            <a:r>
              <a:rPr lang="zh-CN" sz="2400">
                <a:solidFill>
                  <a:srgbClr val="FF0000"/>
                </a:solidFill>
                <a:ea typeface="宋体" panose="02010600030101010101" pitchFamily="2" charset="-122"/>
              </a:rPr>
              <a:t>压缩</a:t>
            </a:r>
            <a:endParaRPr lang="zh-CN" altLang="en-US" sz="2400">
              <a:solidFill>
                <a:srgbClr val="FF0000"/>
              </a:solidFill>
              <a:ea typeface="宋体" panose="02010600030101010101" pitchFamily="2" charset="-122"/>
            </a:endParaRPr>
          </a:p>
        </p:txBody>
      </p:sp>
      <p:sp>
        <p:nvSpPr>
          <p:cNvPr id="17" name="流程图: 终止 16">
            <a:hlinkClick r:id="rId2" action="ppaction://hlinksldjump"/>
          </p:cNvPr>
          <p:cNvSpPr/>
          <p:nvPr/>
        </p:nvSpPr>
        <p:spPr>
          <a:xfrm>
            <a:off x="9447530" y="599440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1"/>
                                        </p:tgtEl>
                                        <p:attrNameLst>
                                          <p:attrName>style.visibility</p:attrName>
                                        </p:attrNameLst>
                                      </p:cBhvr>
                                      <p:to>
                                        <p:strVal val="visible"/>
                                      </p:to>
                                    </p:set>
                                    <p:anim calcmode="lin" valueType="num">
                                      <p:cBhvr additive="base">
                                        <p:cTn id="55" dur="500" fill="hold"/>
                                        <p:tgtEl>
                                          <p:spTgt spid="11"/>
                                        </p:tgtEl>
                                        <p:attrNameLst>
                                          <p:attrName>ppt_x</p:attrName>
                                        </p:attrNameLst>
                                      </p:cBhvr>
                                      <p:tavLst>
                                        <p:tav tm="0">
                                          <p:val>
                                            <p:strVal val="#ppt_x"/>
                                          </p:val>
                                        </p:tav>
                                        <p:tav tm="100000">
                                          <p:val>
                                            <p:strVal val="#ppt_x"/>
                                          </p:val>
                                        </p:tav>
                                      </p:tavLst>
                                    </p:anim>
                                    <p:anim calcmode="lin" valueType="num">
                                      <p:cBhvr additive="base">
                                        <p:cTn id="5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fill="hold"/>
                                        <p:tgtEl>
                                          <p:spTgt spid="12"/>
                                        </p:tgtEl>
                                        <p:attrNameLst>
                                          <p:attrName>ppt_x</p:attrName>
                                        </p:attrNameLst>
                                      </p:cBhvr>
                                      <p:tavLst>
                                        <p:tav tm="0">
                                          <p:val>
                                            <p:strVal val="#ppt_x"/>
                                          </p:val>
                                        </p:tav>
                                        <p:tav tm="100000">
                                          <p:val>
                                            <p:strVal val="#ppt_x"/>
                                          </p:val>
                                        </p:tav>
                                      </p:tavLst>
                                    </p:anim>
                                    <p:anim calcmode="lin" valueType="num">
                                      <p:cBhvr additive="base">
                                        <p:cTn id="6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3"/>
                                        </p:tgtEl>
                                        <p:attrNameLst>
                                          <p:attrName>style.visibility</p:attrName>
                                        </p:attrNameLst>
                                      </p:cBhvr>
                                      <p:to>
                                        <p:strVal val="visible"/>
                                      </p:to>
                                    </p:set>
                                    <p:anim calcmode="lin" valueType="num">
                                      <p:cBhvr additive="base">
                                        <p:cTn id="67" dur="500" fill="hold"/>
                                        <p:tgtEl>
                                          <p:spTgt spid="13"/>
                                        </p:tgtEl>
                                        <p:attrNameLst>
                                          <p:attrName>ppt_x</p:attrName>
                                        </p:attrNameLst>
                                      </p:cBhvr>
                                      <p:tavLst>
                                        <p:tav tm="0">
                                          <p:val>
                                            <p:strVal val="#ppt_x"/>
                                          </p:val>
                                        </p:tav>
                                        <p:tav tm="100000">
                                          <p:val>
                                            <p:strVal val="#ppt_x"/>
                                          </p:val>
                                        </p:tav>
                                      </p:tavLst>
                                    </p:anim>
                                    <p:anim calcmode="lin" valueType="num">
                                      <p:cBhvr additive="base">
                                        <p:cTn id="6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ppt_x"/>
                                          </p:val>
                                        </p:tav>
                                        <p:tav tm="100000">
                                          <p:val>
                                            <p:strVal val="#ppt_x"/>
                                          </p:val>
                                        </p:tav>
                                      </p:tavLst>
                                    </p:anim>
                                    <p:anim calcmode="lin" valueType="num">
                                      <p:cBhvr additive="base">
                                        <p:cTn id="7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4" grpId="0"/>
      <p:bldP spid="5" grpId="0"/>
      <p:bldP spid="7" grpId="0"/>
      <p:bldP spid="8" grpId="0"/>
      <p:bldP spid="9" grpId="0"/>
      <p:bldP spid="10" grpId="0"/>
      <p:bldP spid="11" grpId="0"/>
      <p:bldP spid="12" grpId="0"/>
      <p:bldP spid="13"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716915" y="1173480"/>
            <a:ext cx="1838960" cy="474345"/>
            <a:chOff x="1318" y="2359"/>
            <a:chExt cx="2896" cy="747"/>
          </a:xfrm>
        </p:grpSpPr>
        <p:pic>
          <p:nvPicPr>
            <p:cNvPr id="4" name="图片 3" descr="三级标"/>
            <p:cNvPicPr>
              <a:picLocks noChangeAspect="1"/>
            </p:cNvPicPr>
            <p:nvPr/>
          </p:nvPicPr>
          <p:blipFill>
            <a:blip r:embed="rId1"/>
            <a:stretch>
              <a:fillRect/>
            </a:stretch>
          </p:blipFill>
          <p:spPr>
            <a:xfrm>
              <a:off x="1318" y="2359"/>
              <a:ext cx="2896" cy="714"/>
            </a:xfrm>
            <a:prstGeom prst="rect">
              <a:avLst/>
            </a:prstGeom>
          </p:spPr>
        </p:pic>
        <p:sp>
          <p:nvSpPr>
            <p:cNvPr id="6" name="文本框 5"/>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提分必练</a:t>
              </a:r>
              <a:endParaRPr lang="zh-CN" altLang="en-US" sz="2400" b="1">
                <a:latin typeface="黑体" panose="02010609060101010101" pitchFamily="49" charset="-122"/>
                <a:ea typeface="黑体" panose="02010609060101010101" pitchFamily="49" charset="-122"/>
              </a:endParaRPr>
            </a:p>
          </p:txBody>
        </p:sp>
      </p:grpSp>
      <p:sp>
        <p:nvSpPr>
          <p:cNvPr id="2" name="文本框 1"/>
          <p:cNvSpPr txBox="1"/>
          <p:nvPr/>
        </p:nvSpPr>
        <p:spPr>
          <a:xfrm>
            <a:off x="556260" y="1692275"/>
            <a:ext cx="11078845" cy="4523105"/>
          </a:xfrm>
          <a:prstGeom prst="rect">
            <a:avLst/>
          </a:prstGeom>
          <a:noFill/>
          <a:ln w="9525">
            <a:noFill/>
          </a:ln>
        </p:spPr>
        <p:txBody>
          <a:bodyPr wrap="square">
            <a:spAutoFit/>
          </a:bodyPr>
          <a:p>
            <a:pPr>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下列物态变化中，属于熔化的是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；属于凝固的是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；属于液化的是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___________</a:t>
            </a:r>
            <a:r>
              <a:rPr lang="zh-CN" sz="2400">
                <a:latin typeface="Times New Roman" panose="02020603050405020304" pitchFamily="18" charset="0"/>
                <a:ea typeface="宋体" panose="02010600030101010101" pitchFamily="2" charset="-122"/>
                <a:cs typeface="Times New Roman" panose="02020603050405020304" pitchFamily="18" charset="0"/>
              </a:rPr>
              <a:t>；属于汽化的是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；属于升华的是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__________</a:t>
            </a:r>
            <a:r>
              <a:rPr lang="zh-CN" sz="2400">
                <a:latin typeface="Times New Roman" panose="02020603050405020304" pitchFamily="18" charset="0"/>
                <a:ea typeface="宋体" panose="02010600030101010101" pitchFamily="2" charset="-122"/>
                <a:cs typeface="Times New Roman" panose="02020603050405020304" pitchFamily="18" charset="0"/>
              </a:rPr>
              <a:t>；属于凝华的是</a:t>
            </a:r>
            <a:r>
              <a:rPr lang="en-US" sz="2400">
                <a:latin typeface="Times New Roman" panose="02020603050405020304" pitchFamily="18" charset="0"/>
                <a:ea typeface="宋体" panose="02010600030101010101" pitchFamily="2" charset="-122"/>
                <a:cs typeface="Times New Roman" panose="02020603050405020304" pitchFamily="18" charset="0"/>
              </a:rPr>
              <a:t>_________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a</a:t>
            </a:r>
            <a:r>
              <a:rPr lang="zh-CN" sz="2400">
                <a:latin typeface="Times New Roman" panose="02020603050405020304" pitchFamily="18" charset="0"/>
                <a:ea typeface="宋体" panose="02010600030101010101" pitchFamily="2" charset="-122"/>
                <a:cs typeface="Times New Roman" panose="02020603050405020304" pitchFamily="18" charset="0"/>
              </a:rPr>
              <a:t>．千里冰封；</a:t>
            </a:r>
            <a:r>
              <a:rPr lang="en-US" sz="2400">
                <a:latin typeface="Times New Roman" panose="02020603050405020304" pitchFamily="18" charset="0"/>
                <a:ea typeface="宋体" panose="02010600030101010101" pitchFamily="2" charset="-122"/>
                <a:cs typeface="Times New Roman" panose="02020603050405020304" pitchFamily="18" charset="0"/>
              </a:rPr>
              <a:t>b.</a:t>
            </a:r>
            <a:r>
              <a:rPr lang="zh-CN" sz="2400">
                <a:latin typeface="Times New Roman" panose="02020603050405020304" pitchFamily="18" charset="0"/>
                <a:ea typeface="宋体" panose="02010600030101010101" pitchFamily="2" charset="-122"/>
                <a:cs typeface="Times New Roman" panose="02020603050405020304" pitchFamily="18" charset="0"/>
              </a:rPr>
              <a:t>墙壁</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出汗</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c.</a:t>
            </a:r>
            <a:r>
              <a:rPr lang="zh-CN" sz="2400">
                <a:latin typeface="Times New Roman" panose="02020603050405020304" pitchFamily="18" charset="0"/>
                <a:ea typeface="宋体" panose="02010600030101010101" pitchFamily="2" charset="-122"/>
                <a:cs typeface="Times New Roman" panose="02020603050405020304" pitchFamily="18" charset="0"/>
              </a:rPr>
              <a:t>用热风干手器将湿手吹干；</a:t>
            </a:r>
            <a:r>
              <a:rPr lang="en-US" sz="2400">
                <a:latin typeface="Times New Roman" panose="02020603050405020304" pitchFamily="18" charset="0"/>
                <a:ea typeface="宋体" panose="02010600030101010101" pitchFamily="2" charset="-122"/>
                <a:cs typeface="Times New Roman" panose="02020603050405020304" pitchFamily="18" charset="0"/>
              </a:rPr>
              <a:t>d.</a:t>
            </a:r>
            <a:r>
              <a:rPr lang="zh-CN" sz="2400">
                <a:latin typeface="Times New Roman" panose="02020603050405020304" pitchFamily="18" charset="0"/>
                <a:ea typeface="宋体" panose="02010600030101010101" pitchFamily="2" charset="-122"/>
                <a:cs typeface="Times New Roman" panose="02020603050405020304" pitchFamily="18" charset="0"/>
              </a:rPr>
              <a:t>夏天，房间内洒水后感觉凉爽；</a:t>
            </a:r>
            <a:r>
              <a:rPr lang="en-US" sz="2400">
                <a:latin typeface="Times New Roman" panose="02020603050405020304" pitchFamily="18" charset="0"/>
                <a:ea typeface="宋体" panose="02010600030101010101" pitchFamily="2" charset="-122"/>
                <a:cs typeface="Times New Roman" panose="02020603050405020304" pitchFamily="18" charset="0"/>
              </a:rPr>
              <a:t>e.</a:t>
            </a:r>
            <a:r>
              <a:rPr lang="zh-CN" sz="2400">
                <a:latin typeface="Times New Roman" panose="02020603050405020304" pitchFamily="18" charset="0"/>
                <a:ea typeface="宋体" panose="02010600030101010101" pitchFamily="2" charset="-122"/>
                <a:cs typeface="Times New Roman" panose="02020603050405020304" pitchFamily="18" charset="0"/>
              </a:rPr>
              <a:t>冬天，冰冻的衣服也能晾干；</a:t>
            </a:r>
            <a:r>
              <a:rPr lang="en-US" sz="2400">
                <a:latin typeface="Times New Roman" panose="02020603050405020304" pitchFamily="18" charset="0"/>
                <a:ea typeface="宋体" panose="02010600030101010101" pitchFamily="2" charset="-122"/>
                <a:cs typeface="Times New Roman" panose="02020603050405020304" pitchFamily="18" charset="0"/>
              </a:rPr>
              <a:t>f.</a:t>
            </a:r>
            <a:r>
              <a:rPr lang="zh-CN" sz="2400">
                <a:latin typeface="Times New Roman" panose="02020603050405020304" pitchFamily="18" charset="0"/>
                <a:ea typeface="宋体" panose="02010600030101010101" pitchFamily="2" charset="-122"/>
                <a:cs typeface="Times New Roman" panose="02020603050405020304" pitchFamily="18" charset="0"/>
              </a:rPr>
              <a:t>固体清新剂消失；</a:t>
            </a:r>
            <a:r>
              <a:rPr lang="en-US" sz="2400">
                <a:latin typeface="Times New Roman" panose="02020603050405020304" pitchFamily="18" charset="0"/>
                <a:ea typeface="宋体" panose="02010600030101010101" pitchFamily="2" charset="-122"/>
                <a:cs typeface="Times New Roman" panose="02020603050405020304" pitchFamily="18" charset="0"/>
              </a:rPr>
              <a:t>g.</a:t>
            </a:r>
            <a:r>
              <a:rPr lang="zh-CN" sz="2400">
                <a:latin typeface="Times New Roman" panose="02020603050405020304" pitchFamily="18" charset="0"/>
                <a:ea typeface="宋体" panose="02010600030101010101" pitchFamily="2" charset="-122"/>
                <a:cs typeface="Times New Roman" panose="02020603050405020304" pitchFamily="18" charset="0"/>
              </a:rPr>
              <a:t>冬天，窗户玻璃内壁上的冰花的形成；</a:t>
            </a:r>
            <a:r>
              <a:rPr lang="en-US" sz="2400">
                <a:latin typeface="Times New Roman" panose="02020603050405020304" pitchFamily="18" charset="0"/>
                <a:ea typeface="宋体" panose="02010600030101010101" pitchFamily="2" charset="-122"/>
                <a:cs typeface="Times New Roman" panose="02020603050405020304" pitchFamily="18" charset="0"/>
              </a:rPr>
              <a:t>h.</a:t>
            </a:r>
            <a:r>
              <a:rPr lang="zh-CN" sz="2400">
                <a:latin typeface="Times New Roman" panose="02020603050405020304" pitchFamily="18" charset="0"/>
                <a:ea typeface="宋体" panose="02010600030101010101" pitchFamily="2" charset="-122"/>
                <a:cs typeface="Times New Roman" panose="02020603050405020304" pitchFamily="18" charset="0"/>
              </a:rPr>
              <a:t>冰封的河面解冻；</a:t>
            </a:r>
            <a:r>
              <a:rPr lang="en-US" sz="2400">
                <a:latin typeface="Times New Roman" panose="02020603050405020304" pitchFamily="18" charset="0"/>
                <a:ea typeface="宋体" panose="02010600030101010101" pitchFamily="2" charset="-122"/>
                <a:cs typeface="Times New Roman" panose="02020603050405020304" pitchFamily="18" charset="0"/>
              </a:rPr>
              <a:t>i.</a:t>
            </a:r>
            <a:r>
              <a:rPr lang="zh-CN" sz="2400">
                <a:latin typeface="Times New Roman" panose="02020603050405020304" pitchFamily="18" charset="0"/>
                <a:ea typeface="宋体" panose="02010600030101010101" pitchFamily="2" charset="-122"/>
                <a:cs typeface="Times New Roman" panose="02020603050405020304" pitchFamily="18" charset="0"/>
              </a:rPr>
              <a:t>铁水铸成铁件；</a:t>
            </a:r>
            <a:r>
              <a:rPr lang="en-US" sz="2400">
                <a:latin typeface="Times New Roman" panose="02020603050405020304" pitchFamily="18" charset="0"/>
                <a:ea typeface="宋体" panose="02010600030101010101" pitchFamily="2" charset="-122"/>
                <a:cs typeface="Times New Roman" panose="02020603050405020304" pitchFamily="18" charset="0"/>
              </a:rPr>
              <a:t>j.</a:t>
            </a:r>
            <a:r>
              <a:rPr lang="zh-CN" sz="2400">
                <a:latin typeface="Times New Roman" panose="02020603050405020304" pitchFamily="18" charset="0"/>
                <a:ea typeface="宋体" panose="02010600030101010101" pitchFamily="2" charset="-122"/>
                <a:cs typeface="Times New Roman" panose="02020603050405020304" pitchFamily="18" charset="0"/>
              </a:rPr>
              <a:t>雾凇的形成；</a:t>
            </a:r>
            <a:r>
              <a:rPr lang="en-US" sz="2400">
                <a:latin typeface="Times New Roman" panose="02020603050405020304" pitchFamily="18" charset="0"/>
                <a:ea typeface="宋体" panose="02010600030101010101" pitchFamily="2" charset="-122"/>
                <a:cs typeface="Times New Roman" panose="02020603050405020304" pitchFamily="18" charset="0"/>
              </a:rPr>
              <a:t>k.</a:t>
            </a:r>
            <a:r>
              <a:rPr lang="zh-CN" sz="2400">
                <a:latin typeface="Times New Roman" panose="02020603050405020304" pitchFamily="18" charset="0"/>
                <a:ea typeface="宋体" panose="02010600030101010101" pitchFamily="2" charset="-122"/>
                <a:cs typeface="Times New Roman" panose="02020603050405020304" pitchFamily="18" charset="0"/>
              </a:rPr>
              <a:t>清晨的雾在太阳出来后散去；</a:t>
            </a:r>
            <a:r>
              <a:rPr lang="en-US" sz="2400">
                <a:latin typeface="Times New Roman" panose="02020603050405020304" pitchFamily="18" charset="0"/>
                <a:ea typeface="宋体" panose="02010600030101010101" pitchFamily="2" charset="-122"/>
                <a:cs typeface="Times New Roman" panose="02020603050405020304" pitchFamily="18" charset="0"/>
              </a:rPr>
              <a:t>l.</a:t>
            </a:r>
            <a:r>
              <a:rPr lang="zh-CN" sz="2400">
                <a:latin typeface="Times New Roman" panose="02020603050405020304" pitchFamily="18" charset="0"/>
                <a:ea typeface="宋体" panose="02010600030101010101" pitchFamily="2" charset="-122"/>
                <a:cs typeface="Times New Roman" panose="02020603050405020304" pitchFamily="18" charset="0"/>
              </a:rPr>
              <a:t>霜的形成；</a:t>
            </a:r>
            <a:r>
              <a:rPr lang="en-US" sz="2400">
                <a:latin typeface="Times New Roman" panose="02020603050405020304" pitchFamily="18" charset="0"/>
                <a:ea typeface="宋体" panose="02010600030101010101" pitchFamily="2" charset="-122"/>
                <a:cs typeface="Times New Roman" panose="02020603050405020304" pitchFamily="18" charset="0"/>
              </a:rPr>
              <a:t>m.</a:t>
            </a:r>
            <a:r>
              <a:rPr lang="zh-CN" sz="2400">
                <a:latin typeface="Times New Roman" panose="02020603050405020304" pitchFamily="18" charset="0"/>
                <a:ea typeface="宋体" panose="02010600030101010101" pitchFamily="2" charset="-122"/>
                <a:cs typeface="Times New Roman" panose="02020603050405020304" pitchFamily="18" charset="0"/>
              </a:rPr>
              <a:t>用久的灯泡钨丝变细；</a:t>
            </a:r>
            <a:r>
              <a:rPr lang="en-US" sz="2400">
                <a:latin typeface="Times New Roman" panose="02020603050405020304" pitchFamily="18" charset="0"/>
                <a:ea typeface="宋体" panose="02010600030101010101" pitchFamily="2" charset="-122"/>
                <a:cs typeface="Times New Roman" panose="02020603050405020304" pitchFamily="18" charset="0"/>
              </a:rPr>
              <a:t>n.</a:t>
            </a:r>
            <a:r>
              <a:rPr lang="zh-CN" sz="2400">
                <a:latin typeface="Times New Roman" panose="02020603050405020304" pitchFamily="18" charset="0"/>
                <a:ea typeface="宋体" panose="02010600030101010101" pitchFamily="2" charset="-122"/>
                <a:cs typeface="Times New Roman" panose="02020603050405020304" pitchFamily="18" charset="0"/>
              </a:rPr>
              <a:t>舞台上用干冰制作</a:t>
            </a:r>
            <a:r>
              <a:rPr lang="en-US" sz="2400">
                <a:latin typeface="Times New Roman" panose="02020603050405020304" pitchFamily="18" charset="0"/>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云雾</a:t>
            </a:r>
            <a:r>
              <a:rPr lang="en-US" sz="2400">
                <a:latin typeface="Times New Roman" panose="02020603050405020304" pitchFamily="18" charset="0"/>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100" name="文本框 99"/>
          <p:cNvSpPr txBox="1"/>
          <p:nvPr/>
        </p:nvSpPr>
        <p:spPr>
          <a:xfrm>
            <a:off x="5328920" y="1805940"/>
            <a:ext cx="56832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h</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3" name="文本框 2"/>
          <p:cNvSpPr txBox="1"/>
          <p:nvPr/>
        </p:nvSpPr>
        <p:spPr>
          <a:xfrm>
            <a:off x="8905240" y="1805940"/>
            <a:ext cx="67881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ai</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1882140" y="2391410"/>
            <a:ext cx="75755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bn</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10" name="文本框 9"/>
          <p:cNvSpPr txBox="1"/>
          <p:nvPr/>
        </p:nvSpPr>
        <p:spPr>
          <a:xfrm>
            <a:off x="5467350" y="2343150"/>
            <a:ext cx="91630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cdk</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11" name="文本框 10"/>
          <p:cNvSpPr txBox="1"/>
          <p:nvPr/>
        </p:nvSpPr>
        <p:spPr>
          <a:xfrm>
            <a:off x="9081770" y="2391410"/>
            <a:ext cx="105854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efm</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13" name="文本框 12"/>
          <p:cNvSpPr txBox="1"/>
          <p:nvPr/>
        </p:nvSpPr>
        <p:spPr>
          <a:xfrm>
            <a:off x="2085340" y="2875280"/>
            <a:ext cx="710565" cy="460375"/>
          </a:xfrm>
          <a:prstGeom prst="rect">
            <a:avLst/>
          </a:prstGeom>
          <a:noFill/>
          <a:ln w="9525">
            <a:noFill/>
          </a:ln>
        </p:spPr>
        <p:txBody>
          <a:bodyPr wrap="square">
            <a:spAutoFit/>
          </a:bodyPr>
          <a:p>
            <a:r>
              <a:rPr lang="en-US" sz="2400">
                <a:solidFill>
                  <a:srgbClr val="FF0000"/>
                </a:solidFill>
                <a:latin typeface="Times New Roman" panose="02020603050405020304" pitchFamily="18" charset="0"/>
                <a:ea typeface="宋体" panose="02010600030101010101" pitchFamily="2" charset="-122"/>
              </a:rPr>
              <a:t>gjl</a:t>
            </a:r>
            <a:endParaRPr lang="en-US" altLang="en-US" sz="2400">
              <a:solidFill>
                <a:srgbClr val="FF0000"/>
              </a:solidFill>
              <a:latin typeface="Times New Roman" panose="02020603050405020304" pitchFamily="18" charset="0"/>
              <a:ea typeface="宋体" panose="02010600030101010101" pitchFamily="2" charset="-122"/>
            </a:endParaRPr>
          </a:p>
        </p:txBody>
      </p:sp>
      <p:sp>
        <p:nvSpPr>
          <p:cNvPr id="8" name="流程图: 终止 7">
            <a:hlinkClick r:id="rId2" action="ppaction://hlinksldjump"/>
          </p:cNvPr>
          <p:cNvSpPr/>
          <p:nvPr/>
        </p:nvSpPr>
        <p:spPr>
          <a:xfrm>
            <a:off x="9379585" y="5737860"/>
            <a:ext cx="2034540" cy="477520"/>
          </a:xfrm>
          <a:prstGeom prst="flowChartTerminator">
            <a:avLst/>
          </a:prstGeom>
          <a:solidFill>
            <a:schemeClr val="accent4"/>
          </a:solidFill>
        </p:spPr>
        <p:style>
          <a:lnRef idx="3">
            <a:schemeClr val="lt1"/>
          </a:lnRef>
          <a:fillRef idx="1">
            <a:schemeClr val="accent6"/>
          </a:fillRef>
          <a:effectRef idx="1">
            <a:schemeClr val="accent6"/>
          </a:effectRef>
          <a:fontRef idx="minor">
            <a:schemeClr val="lt1"/>
          </a:fontRef>
        </p:style>
        <p:txBody>
          <a:bodyPr rtlCol="0" anchor="ctr"/>
          <a:p>
            <a:pPr algn="ctr" fontAlgn="base">
              <a:lnSpc>
                <a:spcPct val="100000"/>
              </a:lnSpc>
            </a:pPr>
            <a:r>
              <a:rPr lang="zh-CN" altLang="en-US" sz="1815" b="1" strike="noStrike" noProof="1">
                <a:solidFill>
                  <a:schemeClr val="tx1"/>
                </a:solidFill>
                <a:latin typeface="Times New Roman" panose="02020603050405020304" pitchFamily="18" charset="0"/>
                <a:ea typeface="黑体" panose="02010609060101010101" pitchFamily="49" charset="-122"/>
              </a:rPr>
              <a:t>返回思维导图</a:t>
            </a:r>
            <a:endParaRPr lang="zh-CN" altLang="en-US" sz="1815" b="1" strike="noStrike" noProof="1">
              <a:solidFill>
                <a:schemeClr val="tx1"/>
              </a:solidFill>
              <a:latin typeface="Times New Roman" panose="02020603050405020304" pitchFamily="18"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ppt_x"/>
                                          </p:val>
                                        </p:tav>
                                        <p:tav tm="100000">
                                          <p:val>
                                            <p:strVal val="#ppt_x"/>
                                          </p:val>
                                        </p:tav>
                                      </p:tavLst>
                                    </p:anim>
                                    <p:anim calcmode="lin" valueType="num">
                                      <p:cBhvr additive="base">
                                        <p:cTn id="3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3" grpId="0"/>
      <p:bldP spid="9" grpId="0"/>
      <p:bldP spid="10" grpId="0"/>
      <p:bldP spid="11"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59790" y="1557655"/>
            <a:ext cx="3743960" cy="521970"/>
            <a:chOff x="1207" y="2490"/>
            <a:chExt cx="5896" cy="822"/>
          </a:xfrm>
        </p:grpSpPr>
        <p:sp>
          <p:nvSpPr>
            <p:cNvPr id="24" name="文本框 23"/>
            <p:cNvSpPr txBox="1"/>
            <p:nvPr/>
          </p:nvSpPr>
          <p:spPr>
            <a:xfrm>
              <a:off x="2174" y="2490"/>
              <a:ext cx="4929" cy="822"/>
            </a:xfrm>
            <a:prstGeom prst="rect">
              <a:avLst/>
            </a:prstGeom>
            <a:noFill/>
            <a:ln w="9525">
              <a:noFill/>
            </a:ln>
          </p:spPr>
          <p:txBody>
            <a:bodyPr wrap="square" anchor="t">
              <a:spAutoFit/>
            </a:bodyPr>
            <a:p>
              <a:r>
                <a:rPr lang="zh-CN" altLang="en-US" sz="2800" b="1">
                  <a:latin typeface="黑体" panose="02010609060101010101" pitchFamily="49" charset="-122"/>
                  <a:ea typeface="黑体" panose="02010609060101010101" pitchFamily="49" charset="-122"/>
                </a:rPr>
                <a:t>教材图片分点练</a:t>
              </a:r>
              <a:endParaRPr lang="zh-CN" altLang="en-US" sz="2800" b="1">
                <a:latin typeface="黑体" panose="02010609060101010101" pitchFamily="49" charset="-122"/>
                <a:ea typeface="黑体" panose="02010609060101010101" pitchFamily="49" charset="-122"/>
              </a:endParaRPr>
            </a:p>
          </p:txBody>
        </p:sp>
        <p:pic>
          <p:nvPicPr>
            <p:cNvPr id="25" name="图片 24" descr="二级标（14磅）"/>
            <p:cNvPicPr>
              <a:picLocks noChangeAspect="1"/>
            </p:cNvPicPr>
            <p:nvPr/>
          </p:nvPicPr>
          <p:blipFill>
            <a:blip r:embed="rId1"/>
            <a:stretch>
              <a:fillRect/>
            </a:stretch>
          </p:blipFill>
          <p:spPr>
            <a:xfrm>
              <a:off x="1207" y="2490"/>
              <a:ext cx="940" cy="773"/>
            </a:xfrm>
            <a:prstGeom prst="rect">
              <a:avLst/>
            </a:prstGeom>
          </p:spPr>
        </p:pic>
      </p:grpSp>
      <p:pic>
        <p:nvPicPr>
          <p:cNvPr id="3" name="图片 1731"/>
          <p:cNvPicPr>
            <a:picLocks noChangeAspect="1"/>
          </p:cNvPicPr>
          <p:nvPr/>
        </p:nvPicPr>
        <p:blipFill>
          <a:blip r:embed="rId2"/>
          <a:stretch>
            <a:fillRect/>
          </a:stretch>
        </p:blipFill>
        <p:spPr>
          <a:xfrm>
            <a:off x="688975" y="2371725"/>
            <a:ext cx="2898140" cy="2410460"/>
          </a:xfrm>
          <a:prstGeom prst="rect">
            <a:avLst/>
          </a:prstGeom>
          <a:noFill/>
          <a:ln w="9525">
            <a:noFill/>
          </a:ln>
        </p:spPr>
      </p:pic>
      <p:sp>
        <p:nvSpPr>
          <p:cNvPr id="100" name="文本框 99"/>
          <p:cNvSpPr txBox="1"/>
          <p:nvPr/>
        </p:nvSpPr>
        <p:spPr>
          <a:xfrm>
            <a:off x="550545" y="5142865"/>
            <a:ext cx="3174365" cy="383540"/>
          </a:xfrm>
          <a:prstGeom prst="rect">
            <a:avLst/>
          </a:prstGeom>
          <a:noFill/>
          <a:ln w="9525">
            <a:noFill/>
          </a:ln>
        </p:spPr>
        <p:txBody>
          <a:bodyPr wrap="square">
            <a:spAutoFit/>
          </a:bodyPr>
          <a:p>
            <a:pPr algn="ctr"/>
            <a:r>
              <a:rPr lang="en-US" sz="1900">
                <a:latin typeface="Times New Roman" panose="02020603050405020304" pitchFamily="18" charset="0"/>
                <a:cs typeface="仿宋_GB2312" charset="0"/>
              </a:rPr>
              <a:t>(HK</a:t>
            </a:r>
            <a:r>
              <a:rPr lang="zh-CN" sz="1900">
                <a:cs typeface="仿宋_GB2312" charset="0"/>
              </a:rPr>
              <a:t>九年级</a:t>
            </a:r>
            <a:r>
              <a:rPr lang="en-US" sz="1900">
                <a:latin typeface="Times New Roman" panose="02020603050405020304" pitchFamily="18" charset="0"/>
                <a:cs typeface="仿宋_GB2312" charset="0"/>
              </a:rPr>
              <a:t>P14</a:t>
            </a:r>
            <a:r>
              <a:rPr lang="zh-CN" sz="1900">
                <a:cs typeface="仿宋_GB2312" charset="0"/>
              </a:rPr>
              <a:t>图</a:t>
            </a:r>
            <a:r>
              <a:rPr lang="en-US" sz="1900">
                <a:latin typeface="Times New Roman" panose="02020603050405020304" pitchFamily="18" charset="0"/>
                <a:cs typeface="仿宋_GB2312" charset="0"/>
              </a:rPr>
              <a:t>12</a:t>
            </a:r>
            <a:r>
              <a:rPr lang="zh-CN" sz="1900">
                <a:cs typeface="仿宋_GB2312" charset="0"/>
              </a:rPr>
              <a:t>－</a:t>
            </a:r>
            <a:r>
              <a:rPr lang="en-US" sz="1900">
                <a:latin typeface="Times New Roman" panose="02020603050405020304" pitchFamily="18" charset="0"/>
                <a:cs typeface="仿宋_GB2312" charset="0"/>
              </a:rPr>
              <a:t>24)</a:t>
            </a:r>
            <a:endParaRPr lang="zh-CN" altLang="en-US" sz="1900"/>
          </a:p>
        </p:txBody>
      </p:sp>
      <p:sp>
        <p:nvSpPr>
          <p:cNvPr id="4" name="文本框 3"/>
          <p:cNvSpPr txBox="1"/>
          <p:nvPr/>
        </p:nvSpPr>
        <p:spPr>
          <a:xfrm>
            <a:off x="3865245" y="2226310"/>
            <a:ext cx="7987030" cy="1753235"/>
          </a:xfrm>
          <a:prstGeom prst="rect">
            <a:avLst/>
          </a:prstGeom>
          <a:noFill/>
          <a:ln w="9525">
            <a:noFill/>
          </a:ln>
        </p:spPr>
        <p:txBody>
          <a:bodyPr wrap="square">
            <a:spAutoFit/>
          </a:bodyPr>
          <a:p>
            <a:pPr>
              <a:lnSpc>
                <a:spcPct val="150000"/>
              </a:lnSpc>
            </a:pPr>
            <a:r>
              <a:rPr lang="zh-CN" sz="2400">
                <a:ea typeface="黑体" panose="02010609060101010101" pitchFamily="49" charset="-122"/>
              </a:rPr>
              <a:t>考向：利用物态变化解释现象</a:t>
            </a:r>
            <a:r>
              <a:rPr lang="en-US" sz="2400">
                <a:latin typeface="Times New Roman" panose="02020603050405020304" pitchFamily="18" charset="0"/>
                <a:ea typeface="宋体" panose="02010600030101010101" pitchFamily="2" charset="-122"/>
              </a:rPr>
              <a:t>1. </a:t>
            </a:r>
            <a:r>
              <a:rPr lang="zh-CN" sz="2400">
                <a:ea typeface="宋体" panose="02010600030101010101" pitchFamily="2" charset="-122"/>
              </a:rPr>
              <a:t>北方冬季贮存蔬菜，人们常在地窖里放几桶水，以防止地窖的菜被冻坏，你知道</a:t>
            </a:r>
            <a:r>
              <a:rPr lang="zh-CN" sz="2400">
                <a:latin typeface="Times New Roman" panose="02020603050405020304" pitchFamily="18" charset="0"/>
                <a:ea typeface="宋体" panose="02010600030101010101" pitchFamily="2" charset="-122"/>
              </a:rPr>
              <a:t>这是为什么吗？</a:t>
            </a:r>
            <a:endParaRPr lang="zh-CN" altLang="en-US" sz="2400"/>
          </a:p>
        </p:txBody>
      </p:sp>
      <p:sp>
        <p:nvSpPr>
          <p:cNvPr id="5" name="文本框 4"/>
          <p:cNvSpPr txBox="1"/>
          <p:nvPr/>
        </p:nvSpPr>
        <p:spPr>
          <a:xfrm>
            <a:off x="3796665" y="4037330"/>
            <a:ext cx="7929245" cy="2122805"/>
          </a:xfrm>
          <a:prstGeom prst="rect">
            <a:avLst/>
          </a:prstGeom>
          <a:noFill/>
          <a:ln w="9525">
            <a:noFill/>
          </a:ln>
        </p:spPr>
        <p:txBody>
          <a:bodyPr wrap="square">
            <a:spAutoFit/>
          </a:bodyPr>
          <a:p>
            <a:pPr>
              <a:lnSpc>
                <a:spcPct val="150000"/>
              </a:lnSpc>
            </a:pPr>
            <a:r>
              <a:rPr lang="en-US" sz="2400" b="1">
                <a:solidFill>
                  <a:srgbClr val="FF0000"/>
                </a:solidFill>
                <a:latin typeface="Times New Roman" panose="02020603050405020304" pitchFamily="18" charset="0"/>
                <a:ea typeface="宋体" panose="02010600030101010101" pitchFamily="2" charset="-122"/>
              </a:rPr>
              <a:t> </a:t>
            </a:r>
            <a:r>
              <a:rPr lang="zh-CN" altLang="en-US" sz="2400" b="1">
                <a:solidFill>
                  <a:srgbClr val="FF0000"/>
                </a:solidFill>
                <a:latin typeface="Times New Roman" panose="02020603050405020304" pitchFamily="18" charset="0"/>
                <a:ea typeface="宋体" panose="02010600030101010101" pitchFamily="2" charset="-122"/>
              </a:rPr>
              <a:t>答：</a:t>
            </a:r>
            <a:r>
              <a:rPr lang="zh-CN" sz="2400">
                <a:solidFill>
                  <a:srgbClr val="FF0000"/>
                </a:solidFill>
                <a:ea typeface="宋体" panose="02010600030101010101" pitchFamily="2" charset="-122"/>
              </a:rPr>
              <a:t>当气温下降至</a:t>
            </a:r>
            <a:r>
              <a:rPr lang="en-US" sz="2400">
                <a:solidFill>
                  <a:srgbClr val="FF0000"/>
                </a:solidFill>
                <a:latin typeface="Times New Roman" panose="02020603050405020304" pitchFamily="18" charset="0"/>
                <a:ea typeface="宋体" panose="02010600030101010101" pitchFamily="2" charset="-122"/>
              </a:rPr>
              <a:t>0 </a:t>
            </a:r>
            <a:r>
              <a:rPr lang="en-US" sz="2400">
                <a:solidFill>
                  <a:srgbClr val="FF0000"/>
                </a:solidFill>
                <a:latin typeface="宋体" panose="02010600030101010101" pitchFamily="2" charset="-122"/>
                <a:cs typeface="Times New Roman" panose="02020603050405020304" pitchFamily="18" charset="0"/>
              </a:rPr>
              <a:t>℃</a:t>
            </a:r>
            <a:r>
              <a:rPr lang="zh-CN" sz="2400">
                <a:solidFill>
                  <a:srgbClr val="FF0000"/>
                </a:solidFill>
                <a:ea typeface="宋体" panose="02010600030101010101" pitchFamily="2" charset="-122"/>
              </a:rPr>
              <a:t>时，桶里的水会凝固成冰，在凝固过程中，水会放出热量，该热量可使地窖中的温度不至于降得太低，从而避免菜被冻坏．</a:t>
            </a:r>
            <a:endParaRPr lang="en-US" sz="2400" b="1">
              <a:solidFill>
                <a:srgbClr val="FF0000"/>
              </a:solidFill>
              <a:latin typeface="Times New Roman" panose="02020603050405020304" pitchFamily="18" charset="0"/>
              <a:ea typeface="宋体" panose="02010600030101010101" pitchFamily="2" charset="-122"/>
            </a:endParaRPr>
          </a:p>
          <a:p>
            <a:endParaRPr lang="zh-CN" altLang="en-US" sz="2400">
              <a:solidFill>
                <a:srgbClr val="FF0000"/>
              </a:solidFill>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50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KSO_WM_TAG_VERSION" val="1.0"/>
  <p:tag name="KSO_WM_TEMPLATE_CATEGORY" val="diagram"/>
  <p:tag name="KSO_WM_TEMPLATE_INDEX" val="782"/>
  <p:tag name="KSO_WM_UNIT_TYPE" val="l_h_f"/>
  <p:tag name="KSO_WM_UNIT_INDEX" val="1_1_1"/>
  <p:tag name="KSO_WM_UNIT_ID" val="258*l_h_f*1_1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2.xml><?xml version="1.0" encoding="utf-8"?>
<p:tagLst xmlns:p="http://schemas.openxmlformats.org/presentationml/2006/main">
  <p:tag name="KSO_WM_TAG_VERSION" val="1.0"/>
  <p:tag name="KSO_WM_TEMPLATE_CATEGORY" val="diagram"/>
  <p:tag name="KSO_WM_TEMPLATE_INDEX" val="782"/>
  <p:tag name="KSO_WM_UNIT_TYPE" val="l_h_f"/>
  <p:tag name="KSO_WM_UNIT_INDEX" val="1_3_1"/>
  <p:tag name="KSO_WM_UNIT_ID" val="258*l_h_f*1_3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3.xml><?xml version="1.0" encoding="utf-8"?>
<p:tagLst xmlns:p="http://schemas.openxmlformats.org/presentationml/2006/main">
  <p:tag name="KSO_WM_TAG_VERSION" val="1.0"/>
  <p:tag name="KSO_WM_TEMPLATE_CATEGORY" val="diagram"/>
  <p:tag name="KSO_WM_TEMPLATE_INDEX" val="782"/>
  <p:tag name="KSO_WM_UNIT_TYPE" val="l_h_f"/>
  <p:tag name="KSO_WM_UNIT_INDEX" val="1_2_1"/>
  <p:tag name="KSO_WM_UNIT_ID" val="258*l_h_f*1_2_1"/>
  <p:tag name="KSO_WM_UNIT_CLEAR" val="1"/>
  <p:tag name="KSO_WM_UNIT_LAYERLEVEL" val="1_1_1"/>
  <p:tag name="KSO_WM_UNIT_VALUE" val="14"/>
  <p:tag name="KSO_WM_UNIT_HIGHLIGHT" val="0"/>
  <p:tag name="KSO_WM_UNIT_COMPATIBLE" val="0"/>
  <p:tag name="KSO_WM_BEAUTIFY_FLAG" val="#wm#"/>
  <p:tag name="KSO_WM_UNIT_PRESET_TEXT_INDEX" val="4"/>
  <p:tag name="KSO_WM_UNIT_PRESET_TEXT_LEN" val="26"/>
  <p:tag name="KSO_WM_DIAGRAM_GROUP_CODE" val="l1-1"/>
  <p:tag name="KSO_WM_UNIT_TEXT_FILL_FORE_SCHEMECOLOR_INDEX" val="13"/>
  <p:tag name="KSO_WM_UNIT_TEXT_FILL_TYPE" val="1"/>
  <p:tag name="KSO_WM_UNIT_USESOURCEFORMAT_APPLY" val="0"/>
  <p:tag name="KSO_WM_UNIT_DIAGRAM_SCHEMECOLOR_ID" val="0"/>
</p:tagLst>
</file>

<file path=ppt/tags/tag4.xml><?xml version="1.0" encoding="utf-8"?>
<p:tagLst xmlns:p="http://schemas.openxmlformats.org/presentationml/2006/main">
  <p:tag name="KSO_WM_SLIDE_ITEM_CNT" val="4"/>
</p:tagLst>
</file>

<file path=ppt/tags/tag5.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UNIT_TABLE_BEAUTIFY" val="smartTable{2f3c3f75-fb9f-4c39-8624-34691e265cb2}"/>
</p:tagLst>
</file>

<file path=ppt/tags/tag7.xml><?xml version="1.0" encoding="utf-8"?>
<p:tagLst xmlns:p="http://schemas.openxmlformats.org/presentationml/2006/main">
  <p:tag name="KSO_WM_UNIT_TABLE_BEAUTIFY" val="smartTable{2c03b7dc-9d89-4ebe-afec-d6f28a003490}"/>
</p:tagLst>
</file>

<file path=ppt/tags/tag8.xml><?xml version="1.0" encoding="utf-8"?>
<p:tagLst xmlns:p="http://schemas.openxmlformats.org/presentationml/2006/main">
  <p:tag name="KSO_WM_UNIT_TABLE_BEAUTIFY" val="smartTable{fc354f72-9fa7-4196-8c96-db3429d7efe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7814</Words>
  <Application>WPS 演示</Application>
  <PresentationFormat>宽屏</PresentationFormat>
  <Paragraphs>770</Paragraphs>
  <Slides>39</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39</vt:i4>
      </vt:variant>
    </vt:vector>
  </HeadingPairs>
  <TitlesOfParts>
    <vt:vector size="51" baseType="lpstr">
      <vt:lpstr>Arial</vt:lpstr>
      <vt:lpstr>宋体</vt:lpstr>
      <vt:lpstr>Wingdings</vt:lpstr>
      <vt:lpstr>微软雅黑</vt:lpstr>
      <vt:lpstr>Times New Roman</vt:lpstr>
      <vt:lpstr>黑体</vt:lpstr>
      <vt:lpstr>仿宋_GB2312</vt:lpstr>
      <vt:lpstr>仿宋</vt:lpstr>
      <vt:lpstr>Calibri</vt:lpstr>
      <vt:lpstr>楷体_GB2312</vt:lpstr>
      <vt:lpstr>新宋体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2019-12-29T06:07:03Z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