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4" r:id="rId2"/>
    <p:sldId id="258" r:id="rId3"/>
    <p:sldId id="259" r:id="rId4"/>
    <p:sldId id="312" r:id="rId5"/>
    <p:sldId id="260" r:id="rId6"/>
    <p:sldId id="313" r:id="rId7"/>
    <p:sldId id="314" r:id="rId8"/>
    <p:sldId id="315" r:id="rId9"/>
    <p:sldId id="316" r:id="rId10"/>
    <p:sldId id="263" r:id="rId11"/>
    <p:sldId id="264" r:id="rId12"/>
    <p:sldId id="265" r:id="rId13"/>
    <p:sldId id="26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" y="1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NULL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NULL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2.png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4" Type="http://schemas.openxmlformats.org/officeDocument/2006/relationships/image" Target="NULL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NULL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3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AppData/Local/Temp/figmazip/slide_84ccddfa8d5bc41b\datas\氛围图-6197&amp;75047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1015999" y="5143500"/>
            <a:ext cx="660400" cy="25400"/>
          </a:xfrm>
          <a:prstGeom prst="rect">
            <a:avLst/>
          </a:pr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6"/>
            </p:custDataLst>
          </p:nvPr>
        </p:nvSpPr>
        <p:spPr>
          <a:xfrm>
            <a:off x="1035000" y="1390647"/>
            <a:ext cx="419735" cy="342900"/>
          </a:xfrm>
          <a:custGeom>
            <a:avLst/>
            <a:gdLst>
              <a:gd name="connisteX0" fmla="*/ 113650 w 419151"/>
              <a:gd name="connsiteY0" fmla="*/ 0 h 342900"/>
              <a:gd name="connisteX1" fmla="*/ 305519 w 419151"/>
              <a:gd name="connsiteY1" fmla="*/ 0 h 342900"/>
              <a:gd name="connisteX2" fmla="*/ 315422 w 419151"/>
              <a:gd name="connsiteY2" fmla="*/ 26526 h 342900"/>
              <a:gd name="connisteX3" fmla="*/ 335429 w 419151"/>
              <a:gd name="connsiteY3" fmla="*/ 46552 h 342900"/>
              <a:gd name="connisteX4" fmla="*/ 361956 w 419151"/>
              <a:gd name="connsiteY4" fmla="*/ 56464 h 342900"/>
              <a:gd name="connisteX5" fmla="*/ 390192 w 419151"/>
              <a:gd name="connsiteY5" fmla="*/ 54479 h 342900"/>
              <a:gd name="connisteX6" fmla="*/ 368530 w 419151"/>
              <a:gd name="connsiteY6" fmla="*/ 97136 h 342900"/>
              <a:gd name="connisteX7" fmla="*/ 323880 w 419151"/>
              <a:gd name="connsiteY7" fmla="*/ 114300 h 342900"/>
              <a:gd name="connisteX8" fmla="*/ 95280 w 419151"/>
              <a:gd name="connsiteY8" fmla="*/ 114300 h 342900"/>
              <a:gd name="connisteX9" fmla="*/ 50630 w 419151"/>
              <a:gd name="connsiteY9" fmla="*/ 97136 h 342900"/>
              <a:gd name="connisteX10" fmla="*/ 28968 w 419151"/>
              <a:gd name="connsiteY10" fmla="*/ 54479 h 342900"/>
              <a:gd name="connisteX11" fmla="*/ 57214 w 419151"/>
              <a:gd name="connsiteY11" fmla="*/ 56464 h 342900"/>
              <a:gd name="connisteX12" fmla="*/ 83731 w 419151"/>
              <a:gd name="connsiteY12" fmla="*/ 46552 h 342900"/>
              <a:gd name="connisteX13" fmla="*/ 103747 w 419151"/>
              <a:gd name="connsiteY13" fmla="*/ 26526 h 342900"/>
              <a:gd name="connisteX14" fmla="*/ 113650 w 419151"/>
              <a:gd name="connsiteY14" fmla="*/ 0 h 342900"/>
              <a:gd name="connisteX15" fmla="*/ 418731 w 419151"/>
              <a:gd name="connsiteY15" fmla="*/ 154515 h 342900"/>
              <a:gd name="connisteX16" fmla="*/ 375544 w 419151"/>
              <a:gd name="connsiteY16" fmla="*/ 159946 h 342900"/>
              <a:gd name="connisteX17" fmla="*/ 341062 w 419151"/>
              <a:gd name="connsiteY17" fmla="*/ 133365 h 342900"/>
              <a:gd name="connisteX18" fmla="*/ 78098 w 419151"/>
              <a:gd name="connsiteY18" fmla="*/ 133365 h 342900"/>
              <a:gd name="connisteX19" fmla="*/ 43616 w 419151"/>
              <a:gd name="connsiteY19" fmla="*/ 159946 h 342900"/>
              <a:gd name="connisteX20" fmla="*/ 411 w 419151"/>
              <a:gd name="connsiteY20" fmla="*/ 154515 h 342900"/>
              <a:gd name="connisteX21" fmla="*/ 8439 w 419151"/>
              <a:gd name="connsiteY21" fmla="*/ 194383 h 342900"/>
              <a:gd name="connisteX22" fmla="*/ 38130 w 419151"/>
              <a:gd name="connsiteY22" fmla="*/ 222180 h 342900"/>
              <a:gd name="connisteX23" fmla="*/ 38130 w 419151"/>
              <a:gd name="connsiteY23" fmla="*/ 342900 h 342900"/>
              <a:gd name="connisteX24" fmla="*/ 152430 w 419151"/>
              <a:gd name="connsiteY24" fmla="*/ 342900 h 342900"/>
              <a:gd name="connisteX25" fmla="*/ 152430 w 419151"/>
              <a:gd name="connsiteY25" fmla="*/ 304796 h 342900"/>
              <a:gd name="connisteX26" fmla="*/ 169173 w 419151"/>
              <a:gd name="connsiteY26" fmla="*/ 264389 h 342900"/>
              <a:gd name="connisteX27" fmla="*/ 209580 w 419151"/>
              <a:gd name="connsiteY27" fmla="*/ 247646 h 342900"/>
              <a:gd name="connisteX28" fmla="*/ 249996 w 419151"/>
              <a:gd name="connsiteY28" fmla="*/ 264389 h 342900"/>
              <a:gd name="connisteX29" fmla="*/ 266730 w 419151"/>
              <a:gd name="connsiteY29" fmla="*/ 304796 h 342900"/>
              <a:gd name="connisteX30" fmla="*/ 266730 w 419151"/>
              <a:gd name="connsiteY30" fmla="*/ 342900 h 342900"/>
              <a:gd name="connisteX31" fmla="*/ 381030 w 419151"/>
              <a:gd name="connsiteY31" fmla="*/ 342900 h 342900"/>
              <a:gd name="connisteX32" fmla="*/ 381030 w 419151"/>
              <a:gd name="connsiteY32" fmla="*/ 222199 h 342900"/>
              <a:gd name="connisteX33" fmla="*/ 410721 w 419151"/>
              <a:gd name="connsiteY33" fmla="*/ 194392 h 342900"/>
              <a:gd name="connisteX34" fmla="*/ 418731 w 419151"/>
              <a:gd name="connsiteY34" fmla="*/ 154515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0" t="0" r="0" b="0"/>
            <a:pathLst>
              <a:path w="419152" h="342900">
                <a:moveTo>
                  <a:pt x="113651" y="0"/>
                </a:moveTo>
                <a:lnTo>
                  <a:pt x="305519" y="0"/>
                </a:lnTo>
                <a:cubicBezTo>
                  <a:pt x="306882" y="9446"/>
                  <a:pt x="310256" y="18498"/>
                  <a:pt x="315422" y="26527"/>
                </a:cubicBezTo>
                <a:cubicBezTo>
                  <a:pt x="320579" y="34555"/>
                  <a:pt x="327401" y="41386"/>
                  <a:pt x="335429" y="46552"/>
                </a:cubicBezTo>
                <a:cubicBezTo>
                  <a:pt x="343458" y="51718"/>
                  <a:pt x="352501" y="55102"/>
                  <a:pt x="361956" y="56464"/>
                </a:cubicBezTo>
                <a:cubicBezTo>
                  <a:pt x="371402" y="57836"/>
                  <a:pt x="381030" y="57159"/>
                  <a:pt x="390193" y="54480"/>
                </a:cubicBezTo>
                <a:cubicBezTo>
                  <a:pt x="388501" y="70893"/>
                  <a:pt x="380784" y="86082"/>
                  <a:pt x="368531" y="97137"/>
                </a:cubicBezTo>
                <a:cubicBezTo>
                  <a:pt x="356287" y="108183"/>
                  <a:pt x="340376" y="114300"/>
                  <a:pt x="323880" y="114300"/>
                </a:cubicBezTo>
                <a:lnTo>
                  <a:pt x="95280" y="114300"/>
                </a:lnTo>
                <a:cubicBezTo>
                  <a:pt x="78785" y="114300"/>
                  <a:pt x="62883" y="108183"/>
                  <a:pt x="50630" y="97137"/>
                </a:cubicBezTo>
                <a:cubicBezTo>
                  <a:pt x="38387" y="86082"/>
                  <a:pt x="30669" y="70893"/>
                  <a:pt x="28968" y="54480"/>
                </a:cubicBezTo>
                <a:cubicBezTo>
                  <a:pt x="38130" y="57159"/>
                  <a:pt x="47768" y="57836"/>
                  <a:pt x="57214" y="56464"/>
                </a:cubicBezTo>
                <a:cubicBezTo>
                  <a:pt x="66660" y="55102"/>
                  <a:pt x="75703" y="51718"/>
                  <a:pt x="83732" y="46552"/>
                </a:cubicBezTo>
                <a:cubicBezTo>
                  <a:pt x="91760" y="41386"/>
                  <a:pt x="98581" y="34555"/>
                  <a:pt x="103748" y="26527"/>
                </a:cubicBezTo>
                <a:cubicBezTo>
                  <a:pt x="108905" y="18498"/>
                  <a:pt x="112279" y="9446"/>
                  <a:pt x="113651" y="0"/>
                </a:cubicBezTo>
                <a:moveTo>
                  <a:pt x="418731" y="154515"/>
                </a:moveTo>
                <a:cubicBezTo>
                  <a:pt x="405619" y="161949"/>
                  <a:pt x="390092" y="163906"/>
                  <a:pt x="375544" y="159947"/>
                </a:cubicBezTo>
                <a:cubicBezTo>
                  <a:pt x="360996" y="155978"/>
                  <a:pt x="348597" y="146432"/>
                  <a:pt x="341062" y="133365"/>
                </a:cubicBezTo>
                <a:lnTo>
                  <a:pt x="78099" y="133365"/>
                </a:lnTo>
                <a:cubicBezTo>
                  <a:pt x="70564" y="146432"/>
                  <a:pt x="58165" y="155987"/>
                  <a:pt x="43617" y="159947"/>
                </a:cubicBezTo>
                <a:cubicBezTo>
                  <a:pt x="29060" y="163915"/>
                  <a:pt x="13533" y="161959"/>
                  <a:pt x="411" y="154515"/>
                </a:cubicBezTo>
                <a:cubicBezTo>
                  <a:pt x="-1134" y="168314"/>
                  <a:pt x="1673" y="182258"/>
                  <a:pt x="8440" y="194383"/>
                </a:cubicBezTo>
                <a:cubicBezTo>
                  <a:pt x="15197" y="206517"/>
                  <a:pt x="25585" y="216237"/>
                  <a:pt x="38130" y="222181"/>
                </a:cubicBezTo>
                <a:lnTo>
                  <a:pt x="38130" y="342900"/>
                </a:lnTo>
                <a:lnTo>
                  <a:pt x="152430" y="342900"/>
                </a:lnTo>
                <a:lnTo>
                  <a:pt x="152430" y="304797"/>
                </a:lnTo>
                <a:cubicBezTo>
                  <a:pt x="152430" y="289645"/>
                  <a:pt x="158456" y="275106"/>
                  <a:pt x="169173" y="264390"/>
                </a:cubicBezTo>
                <a:cubicBezTo>
                  <a:pt x="179890" y="253673"/>
                  <a:pt x="194420" y="247647"/>
                  <a:pt x="209580" y="247647"/>
                </a:cubicBezTo>
                <a:cubicBezTo>
                  <a:pt x="224741" y="247647"/>
                  <a:pt x="239271" y="253673"/>
                  <a:pt x="249997" y="264390"/>
                </a:cubicBezTo>
                <a:cubicBezTo>
                  <a:pt x="260714" y="275106"/>
                  <a:pt x="266730" y="289645"/>
                  <a:pt x="266730" y="304797"/>
                </a:cubicBezTo>
                <a:lnTo>
                  <a:pt x="266730" y="342900"/>
                </a:lnTo>
                <a:lnTo>
                  <a:pt x="381030" y="342900"/>
                </a:lnTo>
                <a:lnTo>
                  <a:pt x="381030" y="222199"/>
                </a:lnTo>
                <a:cubicBezTo>
                  <a:pt x="393585" y="216246"/>
                  <a:pt x="403964" y="206526"/>
                  <a:pt x="410721" y="194392"/>
                </a:cubicBezTo>
                <a:cubicBezTo>
                  <a:pt x="417478" y="182258"/>
                  <a:pt x="420286" y="168314"/>
                  <a:pt x="418731" y="154515"/>
                </a:cubicBezTo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1015999" y="2374898"/>
            <a:ext cx="6286500" cy="2095503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11000"/>
              </a:lnSpc>
              <a:buNone/>
              <a:defRPr sz="6000" b="0">
                <a:solidFill>
                  <a:schemeClr val="tx1"/>
                </a:solidFill>
                <a:latin typeface="Microsoft YaHei UI"/>
                <a:ea typeface="Microsoft YaHei UI"/>
                <a:cs typeface="Microsoft YaHei UI" panose="020B0503020204020204" charset="-122"/>
              </a:defRPr>
            </a:lvl1pPr>
          </a:lstStyle>
          <a:p>
            <a:r>
              <a:rPr lang="zh-CN" altLang="en-US"/>
              <a:t>中国风教育主题
总结汇报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1015999" y="5321296"/>
            <a:ext cx="7378696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Microsoft YaHei UI"/>
                <a:ea typeface="Microsoft YaHei UI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BY WPS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5" hasCustomPrompt="1"/>
            <p:custDataLst>
              <p:tags r:id="rId9"/>
            </p:custDataLst>
          </p:nvPr>
        </p:nvSpPr>
        <p:spPr>
          <a:xfrm>
            <a:off x="1015999" y="1866903"/>
            <a:ext cx="4508504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4"/>
                </a:solidFill>
                <a:latin typeface="Microsoft YaHei UI"/>
                <a:ea typeface="Microsoft YaHei UI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/>
              <a:t>20XX YEAR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figmazip/slide_07c6fb204c66650c\datas\氛围图-12013&amp;71028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4121146" y="4394204"/>
            <a:ext cx="660400" cy="25400"/>
          </a:xfrm>
          <a:prstGeom prst="rect">
            <a:avLst/>
          </a:pr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5"/>
            </p:custDataLst>
          </p:nvPr>
        </p:nvSpPr>
        <p:spPr>
          <a:xfrm>
            <a:off x="4235400" y="4692646"/>
            <a:ext cx="419735" cy="342900"/>
          </a:xfrm>
          <a:custGeom>
            <a:avLst/>
            <a:gdLst>
              <a:gd name="connisteX0" fmla="*/ 113650 w 419151"/>
              <a:gd name="connsiteY0" fmla="*/ 0 h 342900"/>
              <a:gd name="connisteX1" fmla="*/ 305519 w 419151"/>
              <a:gd name="connsiteY1" fmla="*/ 0 h 342900"/>
              <a:gd name="connisteX2" fmla="*/ 315422 w 419151"/>
              <a:gd name="connsiteY2" fmla="*/ 26526 h 342900"/>
              <a:gd name="connisteX3" fmla="*/ 335429 w 419151"/>
              <a:gd name="connsiteY3" fmla="*/ 46552 h 342900"/>
              <a:gd name="connisteX4" fmla="*/ 361956 w 419151"/>
              <a:gd name="connsiteY4" fmla="*/ 56464 h 342900"/>
              <a:gd name="connisteX5" fmla="*/ 390192 w 419151"/>
              <a:gd name="connsiteY5" fmla="*/ 54479 h 342900"/>
              <a:gd name="connisteX6" fmla="*/ 368530 w 419151"/>
              <a:gd name="connsiteY6" fmla="*/ 97136 h 342900"/>
              <a:gd name="connisteX7" fmla="*/ 323880 w 419151"/>
              <a:gd name="connsiteY7" fmla="*/ 114300 h 342900"/>
              <a:gd name="connisteX8" fmla="*/ 95280 w 419151"/>
              <a:gd name="connsiteY8" fmla="*/ 114300 h 342900"/>
              <a:gd name="connisteX9" fmla="*/ 50630 w 419151"/>
              <a:gd name="connsiteY9" fmla="*/ 97136 h 342900"/>
              <a:gd name="connisteX10" fmla="*/ 28968 w 419151"/>
              <a:gd name="connsiteY10" fmla="*/ 54479 h 342900"/>
              <a:gd name="connisteX11" fmla="*/ 57214 w 419151"/>
              <a:gd name="connsiteY11" fmla="*/ 56464 h 342900"/>
              <a:gd name="connisteX12" fmla="*/ 83731 w 419151"/>
              <a:gd name="connsiteY12" fmla="*/ 46552 h 342900"/>
              <a:gd name="connisteX13" fmla="*/ 103747 w 419151"/>
              <a:gd name="connsiteY13" fmla="*/ 26526 h 342900"/>
              <a:gd name="connisteX14" fmla="*/ 113650 w 419151"/>
              <a:gd name="connsiteY14" fmla="*/ 0 h 342900"/>
              <a:gd name="connisteX15" fmla="*/ 418731 w 419151"/>
              <a:gd name="connsiteY15" fmla="*/ 154515 h 342900"/>
              <a:gd name="connisteX16" fmla="*/ 375544 w 419151"/>
              <a:gd name="connsiteY16" fmla="*/ 159946 h 342900"/>
              <a:gd name="connisteX17" fmla="*/ 341062 w 419151"/>
              <a:gd name="connsiteY17" fmla="*/ 133365 h 342900"/>
              <a:gd name="connisteX18" fmla="*/ 78098 w 419151"/>
              <a:gd name="connsiteY18" fmla="*/ 133365 h 342900"/>
              <a:gd name="connisteX19" fmla="*/ 43616 w 419151"/>
              <a:gd name="connsiteY19" fmla="*/ 159946 h 342900"/>
              <a:gd name="connisteX20" fmla="*/ 411 w 419151"/>
              <a:gd name="connsiteY20" fmla="*/ 154515 h 342900"/>
              <a:gd name="connisteX21" fmla="*/ 8439 w 419151"/>
              <a:gd name="connsiteY21" fmla="*/ 194383 h 342900"/>
              <a:gd name="connisteX22" fmla="*/ 38130 w 419151"/>
              <a:gd name="connsiteY22" fmla="*/ 222180 h 342900"/>
              <a:gd name="connisteX23" fmla="*/ 38130 w 419151"/>
              <a:gd name="connsiteY23" fmla="*/ 342900 h 342900"/>
              <a:gd name="connisteX24" fmla="*/ 152430 w 419151"/>
              <a:gd name="connsiteY24" fmla="*/ 342900 h 342900"/>
              <a:gd name="connisteX25" fmla="*/ 152430 w 419151"/>
              <a:gd name="connsiteY25" fmla="*/ 304796 h 342900"/>
              <a:gd name="connisteX26" fmla="*/ 169173 w 419151"/>
              <a:gd name="connsiteY26" fmla="*/ 264389 h 342900"/>
              <a:gd name="connisteX27" fmla="*/ 209580 w 419151"/>
              <a:gd name="connsiteY27" fmla="*/ 247646 h 342900"/>
              <a:gd name="connisteX28" fmla="*/ 249996 w 419151"/>
              <a:gd name="connsiteY28" fmla="*/ 264389 h 342900"/>
              <a:gd name="connisteX29" fmla="*/ 266730 w 419151"/>
              <a:gd name="connsiteY29" fmla="*/ 304796 h 342900"/>
              <a:gd name="connisteX30" fmla="*/ 266730 w 419151"/>
              <a:gd name="connsiteY30" fmla="*/ 342900 h 342900"/>
              <a:gd name="connisteX31" fmla="*/ 381030 w 419151"/>
              <a:gd name="connsiteY31" fmla="*/ 342900 h 342900"/>
              <a:gd name="connisteX32" fmla="*/ 381030 w 419151"/>
              <a:gd name="connsiteY32" fmla="*/ 222199 h 342900"/>
              <a:gd name="connisteX33" fmla="*/ 410721 w 419151"/>
              <a:gd name="connsiteY33" fmla="*/ 194392 h 342900"/>
              <a:gd name="connisteX34" fmla="*/ 418731 w 419151"/>
              <a:gd name="connsiteY34" fmla="*/ 154515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0" t="0" r="0" b="0"/>
            <a:pathLst>
              <a:path w="419152" h="342900">
                <a:moveTo>
                  <a:pt x="113651" y="0"/>
                </a:moveTo>
                <a:lnTo>
                  <a:pt x="305519" y="0"/>
                </a:lnTo>
                <a:cubicBezTo>
                  <a:pt x="306882" y="9446"/>
                  <a:pt x="310256" y="18498"/>
                  <a:pt x="315422" y="26527"/>
                </a:cubicBezTo>
                <a:cubicBezTo>
                  <a:pt x="320579" y="34555"/>
                  <a:pt x="327401" y="41386"/>
                  <a:pt x="335429" y="46552"/>
                </a:cubicBezTo>
                <a:cubicBezTo>
                  <a:pt x="343458" y="51718"/>
                  <a:pt x="352501" y="55102"/>
                  <a:pt x="361956" y="56464"/>
                </a:cubicBezTo>
                <a:cubicBezTo>
                  <a:pt x="371402" y="57836"/>
                  <a:pt x="381030" y="57159"/>
                  <a:pt x="390193" y="54480"/>
                </a:cubicBezTo>
                <a:cubicBezTo>
                  <a:pt x="388501" y="70893"/>
                  <a:pt x="380784" y="86082"/>
                  <a:pt x="368531" y="97137"/>
                </a:cubicBezTo>
                <a:cubicBezTo>
                  <a:pt x="356287" y="108183"/>
                  <a:pt x="340376" y="114300"/>
                  <a:pt x="323880" y="114300"/>
                </a:cubicBezTo>
                <a:lnTo>
                  <a:pt x="95280" y="114300"/>
                </a:lnTo>
                <a:cubicBezTo>
                  <a:pt x="78785" y="114300"/>
                  <a:pt x="62883" y="108183"/>
                  <a:pt x="50630" y="97137"/>
                </a:cubicBezTo>
                <a:cubicBezTo>
                  <a:pt x="38387" y="86082"/>
                  <a:pt x="30669" y="70893"/>
                  <a:pt x="28968" y="54480"/>
                </a:cubicBezTo>
                <a:cubicBezTo>
                  <a:pt x="38130" y="57159"/>
                  <a:pt x="47768" y="57836"/>
                  <a:pt x="57214" y="56464"/>
                </a:cubicBezTo>
                <a:cubicBezTo>
                  <a:pt x="66660" y="55102"/>
                  <a:pt x="75703" y="51718"/>
                  <a:pt x="83732" y="46552"/>
                </a:cubicBezTo>
                <a:cubicBezTo>
                  <a:pt x="91760" y="41386"/>
                  <a:pt x="98581" y="34555"/>
                  <a:pt x="103748" y="26527"/>
                </a:cubicBezTo>
                <a:cubicBezTo>
                  <a:pt x="108905" y="18498"/>
                  <a:pt x="112279" y="9446"/>
                  <a:pt x="113651" y="0"/>
                </a:cubicBezTo>
                <a:moveTo>
                  <a:pt x="418731" y="154515"/>
                </a:moveTo>
                <a:cubicBezTo>
                  <a:pt x="405619" y="161949"/>
                  <a:pt x="390092" y="163906"/>
                  <a:pt x="375544" y="159947"/>
                </a:cubicBezTo>
                <a:cubicBezTo>
                  <a:pt x="360996" y="155978"/>
                  <a:pt x="348597" y="146432"/>
                  <a:pt x="341062" y="133365"/>
                </a:cubicBezTo>
                <a:lnTo>
                  <a:pt x="78099" y="133365"/>
                </a:lnTo>
                <a:cubicBezTo>
                  <a:pt x="70564" y="146432"/>
                  <a:pt x="58165" y="155987"/>
                  <a:pt x="43617" y="159947"/>
                </a:cubicBezTo>
                <a:cubicBezTo>
                  <a:pt x="29060" y="163915"/>
                  <a:pt x="13533" y="161959"/>
                  <a:pt x="411" y="154515"/>
                </a:cubicBezTo>
                <a:cubicBezTo>
                  <a:pt x="-1134" y="168314"/>
                  <a:pt x="1673" y="182258"/>
                  <a:pt x="8440" y="194383"/>
                </a:cubicBezTo>
                <a:cubicBezTo>
                  <a:pt x="15197" y="206517"/>
                  <a:pt x="25585" y="216237"/>
                  <a:pt x="38130" y="222181"/>
                </a:cubicBezTo>
                <a:lnTo>
                  <a:pt x="38130" y="342900"/>
                </a:lnTo>
                <a:lnTo>
                  <a:pt x="152430" y="342900"/>
                </a:lnTo>
                <a:lnTo>
                  <a:pt x="152430" y="304797"/>
                </a:lnTo>
                <a:cubicBezTo>
                  <a:pt x="152430" y="289645"/>
                  <a:pt x="158456" y="275106"/>
                  <a:pt x="169173" y="264390"/>
                </a:cubicBezTo>
                <a:cubicBezTo>
                  <a:pt x="179890" y="253673"/>
                  <a:pt x="194420" y="247647"/>
                  <a:pt x="209580" y="247647"/>
                </a:cubicBezTo>
                <a:cubicBezTo>
                  <a:pt x="224741" y="247647"/>
                  <a:pt x="239271" y="253673"/>
                  <a:pt x="249997" y="264390"/>
                </a:cubicBezTo>
                <a:cubicBezTo>
                  <a:pt x="260714" y="275106"/>
                  <a:pt x="266730" y="289645"/>
                  <a:pt x="266730" y="304797"/>
                </a:cubicBezTo>
                <a:lnTo>
                  <a:pt x="266730" y="342900"/>
                </a:lnTo>
                <a:lnTo>
                  <a:pt x="381030" y="342900"/>
                </a:lnTo>
                <a:lnTo>
                  <a:pt x="381030" y="222199"/>
                </a:lnTo>
                <a:cubicBezTo>
                  <a:pt x="393585" y="216246"/>
                  <a:pt x="403964" y="206526"/>
                  <a:pt x="410721" y="194392"/>
                </a:cubicBezTo>
                <a:cubicBezTo>
                  <a:pt x="417478" y="182258"/>
                  <a:pt x="420286" y="168314"/>
                  <a:pt x="418731" y="154515"/>
                </a:cubicBezTo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7"/>
            </p:custDataLst>
          </p:nvPr>
        </p:nvSpPr>
        <p:spPr>
          <a:xfrm>
            <a:off x="1689098" y="2158999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accent4"/>
                </a:solidFill>
                <a:latin typeface="Microsoft YaHei UI"/>
                <a:ea typeface="Microsoft YaHei U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1631948" y="2616199"/>
            <a:ext cx="5638803" cy="1015999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11000"/>
              </a:lnSpc>
              <a:buNone/>
              <a:defRPr sz="6000" b="0">
                <a:solidFill>
                  <a:schemeClr val="tx1"/>
                </a:solidFill>
                <a:latin typeface="Microsoft YaHei UI"/>
                <a:ea typeface="Microsoft YaHei UI"/>
              </a:defRPr>
            </a:lvl1pPr>
          </a:lstStyle>
          <a:p>
            <a:r>
              <a:rPr lang="zh-CN" altLang="en-US"/>
              <a:t>谢谢观看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AppData/Local/Temp/figmazip/slide_8a82086837fba604\datas\氛围图-12013&amp;70708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6483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strator/AppData/Local/Temp/figmazip/slide_b22f6ba5f5715116\datas\氛围图-12013&amp;70975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 descr="C:/Users/Administrator/AppData/Local/Temp/figmazip/slide_b22f6ba5f5715116\datas\装饰-12013&amp;70979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2" r:link="rId11"/>
          <a:stretch>
            <a:fillRect/>
          </a:stretch>
        </p:blipFill>
        <p:spPr>
          <a:xfrm>
            <a:off x="0" y="0"/>
            <a:ext cx="2654300" cy="6858000"/>
          </a:xfrm>
          <a:prstGeom prst="rect">
            <a:avLst/>
          </a:prstGeom>
        </p:spPr>
      </p:pic>
      <p:sp>
        <p:nvSpPr>
          <p:cNvPr id="11" name="任意多边形 10"/>
          <p:cNvSpPr/>
          <p:nvPr userDrawn="1">
            <p:custDataLst>
              <p:tags r:id="rId5"/>
            </p:custDataLst>
          </p:nvPr>
        </p:nvSpPr>
        <p:spPr>
          <a:xfrm>
            <a:off x="11601404" y="6305547"/>
            <a:ext cx="419735" cy="342900"/>
          </a:xfrm>
          <a:custGeom>
            <a:avLst/>
            <a:gdLst>
              <a:gd name="connisteX0" fmla="*/ 113650 w 419151"/>
              <a:gd name="connsiteY0" fmla="*/ 0 h 342900"/>
              <a:gd name="connisteX1" fmla="*/ 305519 w 419151"/>
              <a:gd name="connsiteY1" fmla="*/ 0 h 342900"/>
              <a:gd name="connisteX2" fmla="*/ 315422 w 419151"/>
              <a:gd name="connsiteY2" fmla="*/ 26526 h 342900"/>
              <a:gd name="connisteX3" fmla="*/ 335429 w 419151"/>
              <a:gd name="connsiteY3" fmla="*/ 46552 h 342900"/>
              <a:gd name="connisteX4" fmla="*/ 361956 w 419151"/>
              <a:gd name="connsiteY4" fmla="*/ 56464 h 342900"/>
              <a:gd name="connisteX5" fmla="*/ 390192 w 419151"/>
              <a:gd name="connsiteY5" fmla="*/ 54479 h 342900"/>
              <a:gd name="connisteX6" fmla="*/ 368530 w 419151"/>
              <a:gd name="connsiteY6" fmla="*/ 97136 h 342900"/>
              <a:gd name="connisteX7" fmla="*/ 323880 w 419151"/>
              <a:gd name="connsiteY7" fmla="*/ 114300 h 342900"/>
              <a:gd name="connisteX8" fmla="*/ 95280 w 419151"/>
              <a:gd name="connsiteY8" fmla="*/ 114300 h 342900"/>
              <a:gd name="connisteX9" fmla="*/ 50630 w 419151"/>
              <a:gd name="connsiteY9" fmla="*/ 97136 h 342900"/>
              <a:gd name="connisteX10" fmla="*/ 28968 w 419151"/>
              <a:gd name="connsiteY10" fmla="*/ 54479 h 342900"/>
              <a:gd name="connisteX11" fmla="*/ 57214 w 419151"/>
              <a:gd name="connsiteY11" fmla="*/ 56464 h 342900"/>
              <a:gd name="connisteX12" fmla="*/ 83731 w 419151"/>
              <a:gd name="connsiteY12" fmla="*/ 46552 h 342900"/>
              <a:gd name="connisteX13" fmla="*/ 103747 w 419151"/>
              <a:gd name="connsiteY13" fmla="*/ 26526 h 342900"/>
              <a:gd name="connisteX14" fmla="*/ 113650 w 419151"/>
              <a:gd name="connsiteY14" fmla="*/ 0 h 342900"/>
              <a:gd name="connisteX15" fmla="*/ 418731 w 419151"/>
              <a:gd name="connsiteY15" fmla="*/ 154515 h 342900"/>
              <a:gd name="connisteX16" fmla="*/ 375544 w 419151"/>
              <a:gd name="connsiteY16" fmla="*/ 159946 h 342900"/>
              <a:gd name="connisteX17" fmla="*/ 341062 w 419151"/>
              <a:gd name="connsiteY17" fmla="*/ 133365 h 342900"/>
              <a:gd name="connisteX18" fmla="*/ 78098 w 419151"/>
              <a:gd name="connsiteY18" fmla="*/ 133365 h 342900"/>
              <a:gd name="connisteX19" fmla="*/ 43616 w 419151"/>
              <a:gd name="connsiteY19" fmla="*/ 159946 h 342900"/>
              <a:gd name="connisteX20" fmla="*/ 411 w 419151"/>
              <a:gd name="connsiteY20" fmla="*/ 154515 h 342900"/>
              <a:gd name="connisteX21" fmla="*/ 8439 w 419151"/>
              <a:gd name="connsiteY21" fmla="*/ 194383 h 342900"/>
              <a:gd name="connisteX22" fmla="*/ 38130 w 419151"/>
              <a:gd name="connsiteY22" fmla="*/ 222180 h 342900"/>
              <a:gd name="connisteX23" fmla="*/ 38130 w 419151"/>
              <a:gd name="connsiteY23" fmla="*/ 342900 h 342900"/>
              <a:gd name="connisteX24" fmla="*/ 152430 w 419151"/>
              <a:gd name="connsiteY24" fmla="*/ 342900 h 342900"/>
              <a:gd name="connisteX25" fmla="*/ 152430 w 419151"/>
              <a:gd name="connsiteY25" fmla="*/ 304796 h 342900"/>
              <a:gd name="connisteX26" fmla="*/ 169173 w 419151"/>
              <a:gd name="connsiteY26" fmla="*/ 264389 h 342900"/>
              <a:gd name="connisteX27" fmla="*/ 209580 w 419151"/>
              <a:gd name="connsiteY27" fmla="*/ 247646 h 342900"/>
              <a:gd name="connisteX28" fmla="*/ 249996 w 419151"/>
              <a:gd name="connsiteY28" fmla="*/ 264389 h 342900"/>
              <a:gd name="connisteX29" fmla="*/ 266730 w 419151"/>
              <a:gd name="connsiteY29" fmla="*/ 304796 h 342900"/>
              <a:gd name="connisteX30" fmla="*/ 266730 w 419151"/>
              <a:gd name="connsiteY30" fmla="*/ 342900 h 342900"/>
              <a:gd name="connisteX31" fmla="*/ 381030 w 419151"/>
              <a:gd name="connsiteY31" fmla="*/ 342900 h 342900"/>
              <a:gd name="connisteX32" fmla="*/ 381030 w 419151"/>
              <a:gd name="connsiteY32" fmla="*/ 222199 h 342900"/>
              <a:gd name="connisteX33" fmla="*/ 410721 w 419151"/>
              <a:gd name="connsiteY33" fmla="*/ 194392 h 342900"/>
              <a:gd name="connisteX34" fmla="*/ 418731 w 419151"/>
              <a:gd name="connsiteY34" fmla="*/ 154515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0" t="0" r="0" b="0"/>
            <a:pathLst>
              <a:path w="419152" h="342900">
                <a:moveTo>
                  <a:pt x="113651" y="0"/>
                </a:moveTo>
                <a:lnTo>
                  <a:pt x="305519" y="0"/>
                </a:lnTo>
                <a:cubicBezTo>
                  <a:pt x="306882" y="9446"/>
                  <a:pt x="310256" y="18498"/>
                  <a:pt x="315422" y="26527"/>
                </a:cubicBezTo>
                <a:cubicBezTo>
                  <a:pt x="320579" y="34555"/>
                  <a:pt x="327401" y="41386"/>
                  <a:pt x="335429" y="46552"/>
                </a:cubicBezTo>
                <a:cubicBezTo>
                  <a:pt x="343458" y="51718"/>
                  <a:pt x="352501" y="55102"/>
                  <a:pt x="361956" y="56464"/>
                </a:cubicBezTo>
                <a:cubicBezTo>
                  <a:pt x="371402" y="57836"/>
                  <a:pt x="381030" y="57159"/>
                  <a:pt x="390193" y="54480"/>
                </a:cubicBezTo>
                <a:cubicBezTo>
                  <a:pt x="388501" y="70893"/>
                  <a:pt x="380784" y="86082"/>
                  <a:pt x="368531" y="97137"/>
                </a:cubicBezTo>
                <a:cubicBezTo>
                  <a:pt x="356287" y="108183"/>
                  <a:pt x="340376" y="114300"/>
                  <a:pt x="323880" y="114300"/>
                </a:cubicBezTo>
                <a:lnTo>
                  <a:pt x="95280" y="114300"/>
                </a:lnTo>
                <a:cubicBezTo>
                  <a:pt x="78785" y="114300"/>
                  <a:pt x="62883" y="108183"/>
                  <a:pt x="50630" y="97137"/>
                </a:cubicBezTo>
                <a:cubicBezTo>
                  <a:pt x="38387" y="86082"/>
                  <a:pt x="30669" y="70893"/>
                  <a:pt x="28968" y="54480"/>
                </a:cubicBezTo>
                <a:cubicBezTo>
                  <a:pt x="38130" y="57159"/>
                  <a:pt x="47768" y="57836"/>
                  <a:pt x="57214" y="56464"/>
                </a:cubicBezTo>
                <a:cubicBezTo>
                  <a:pt x="66660" y="55102"/>
                  <a:pt x="75703" y="51718"/>
                  <a:pt x="83732" y="46552"/>
                </a:cubicBezTo>
                <a:cubicBezTo>
                  <a:pt x="91760" y="41386"/>
                  <a:pt x="98581" y="34555"/>
                  <a:pt x="103748" y="26527"/>
                </a:cubicBezTo>
                <a:cubicBezTo>
                  <a:pt x="108905" y="18498"/>
                  <a:pt x="112279" y="9446"/>
                  <a:pt x="113651" y="0"/>
                </a:cubicBezTo>
                <a:moveTo>
                  <a:pt x="418731" y="154515"/>
                </a:moveTo>
                <a:cubicBezTo>
                  <a:pt x="405619" y="161949"/>
                  <a:pt x="390092" y="163906"/>
                  <a:pt x="375544" y="159947"/>
                </a:cubicBezTo>
                <a:cubicBezTo>
                  <a:pt x="360996" y="155978"/>
                  <a:pt x="348597" y="146432"/>
                  <a:pt x="341062" y="133365"/>
                </a:cubicBezTo>
                <a:lnTo>
                  <a:pt x="78099" y="133365"/>
                </a:lnTo>
                <a:cubicBezTo>
                  <a:pt x="70564" y="146432"/>
                  <a:pt x="58165" y="155987"/>
                  <a:pt x="43617" y="159947"/>
                </a:cubicBezTo>
                <a:cubicBezTo>
                  <a:pt x="29060" y="163915"/>
                  <a:pt x="13533" y="161959"/>
                  <a:pt x="411" y="154515"/>
                </a:cubicBezTo>
                <a:cubicBezTo>
                  <a:pt x="-1134" y="168314"/>
                  <a:pt x="1673" y="182258"/>
                  <a:pt x="8440" y="194383"/>
                </a:cubicBezTo>
                <a:cubicBezTo>
                  <a:pt x="15197" y="206517"/>
                  <a:pt x="25585" y="216237"/>
                  <a:pt x="38130" y="222181"/>
                </a:cubicBezTo>
                <a:lnTo>
                  <a:pt x="38130" y="342900"/>
                </a:lnTo>
                <a:lnTo>
                  <a:pt x="152430" y="342900"/>
                </a:lnTo>
                <a:lnTo>
                  <a:pt x="152430" y="304797"/>
                </a:lnTo>
                <a:cubicBezTo>
                  <a:pt x="152430" y="289645"/>
                  <a:pt x="158456" y="275106"/>
                  <a:pt x="169173" y="264390"/>
                </a:cubicBezTo>
                <a:cubicBezTo>
                  <a:pt x="179890" y="253673"/>
                  <a:pt x="194420" y="247647"/>
                  <a:pt x="209580" y="247647"/>
                </a:cubicBezTo>
                <a:cubicBezTo>
                  <a:pt x="224741" y="247647"/>
                  <a:pt x="239271" y="253673"/>
                  <a:pt x="249997" y="264390"/>
                </a:cubicBezTo>
                <a:cubicBezTo>
                  <a:pt x="260714" y="275106"/>
                  <a:pt x="266730" y="289645"/>
                  <a:pt x="266730" y="304797"/>
                </a:cubicBezTo>
                <a:lnTo>
                  <a:pt x="266730" y="342900"/>
                </a:lnTo>
                <a:lnTo>
                  <a:pt x="381030" y="342900"/>
                </a:lnTo>
                <a:lnTo>
                  <a:pt x="381030" y="222199"/>
                </a:lnTo>
                <a:cubicBezTo>
                  <a:pt x="393585" y="216246"/>
                  <a:pt x="403964" y="206526"/>
                  <a:pt x="410721" y="194392"/>
                </a:cubicBezTo>
                <a:cubicBezTo>
                  <a:pt x="417478" y="182258"/>
                  <a:pt x="420286" y="168314"/>
                  <a:pt x="418731" y="154515"/>
                </a:cubicBezTo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584701" y="3746498"/>
            <a:ext cx="6248397" cy="1524003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4800" b="0">
                <a:solidFill>
                  <a:schemeClr val="tx1"/>
                </a:solidFill>
                <a:latin typeface="Microsoft YaHei UI"/>
                <a:ea typeface="Microsoft YaHei UI"/>
              </a:defRPr>
            </a:lvl1pPr>
          </a:lstStyle>
          <a:p>
            <a:r>
              <a:rPr lang="zh-CN" altLang="en-US"/>
              <a:t>章节页的标题内容标题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7372350" y="1193091"/>
            <a:ext cx="3435346" cy="2601313"/>
          </a:xfrm>
          <a:noFill/>
        </p:spPr>
        <p:txBody>
          <a:bodyPr lIns="0" tIns="0" rIns="0" bIns="0" anchor="ctr">
            <a:noAutofit/>
          </a:bodyPr>
          <a:lstStyle>
            <a:lvl1pPr algn="r">
              <a:lnSpc>
                <a:spcPct val="109000"/>
              </a:lnSpc>
              <a:buNone/>
              <a:defRPr sz="13000" b="0">
                <a:solidFill>
                  <a:schemeClr val="accent4"/>
                </a:solidFill>
                <a:latin typeface="Microsoft YaHei UI"/>
                <a:ea typeface="Microsoft YaHei UI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/>
              <a:t>01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7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NULL" TargetMode="Externa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NULL" TargetMode="Externa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15.png"/><Relationship Id="rId5" Type="http://schemas.openxmlformats.org/officeDocument/2006/relationships/tags" Target="../tags/tag1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20.jpeg"/><Relationship Id="rId3" Type="http://schemas.openxmlformats.org/officeDocument/2006/relationships/tags" Target="../tags/tag138.xml"/><Relationship Id="rId21" Type="http://schemas.openxmlformats.org/officeDocument/2006/relationships/image" Target="../media/image16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19.jpe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8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17.jpe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NULL" TargetMode="External"/><Relationship Id="rId27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image" Target="NULL" TargetMode="External"/><Relationship Id="rId3" Type="http://schemas.openxmlformats.org/officeDocument/2006/relationships/tags" Target="../tags/tag157.xml"/><Relationship Id="rId21" Type="http://schemas.openxmlformats.org/officeDocument/2006/relationships/image" Target="../media/image24.jpe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22.png"/><Relationship Id="rId2" Type="http://schemas.openxmlformats.org/officeDocument/2006/relationships/tags" Target="../tags/tag156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8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image" Target="../media/image23.jpe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NULL" TargetMode="Externa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6.png"/><Relationship Id="rId2" Type="http://schemas.openxmlformats.org/officeDocument/2006/relationships/tags" Target="../tags/tag171.xml"/><Relationship Id="rId16" Type="http://schemas.openxmlformats.org/officeDocument/2006/relationships/image" Target="../media/image28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74.xml"/><Relationship Id="rId15" Type="http://schemas.openxmlformats.org/officeDocument/2006/relationships/image" Target="../media/image18.png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image" Target="../media/image18.png"/><Relationship Id="rId2" Type="http://schemas.openxmlformats.org/officeDocument/2006/relationships/tags" Target="../tags/tag184.xml"/><Relationship Id="rId16" Type="http://schemas.openxmlformats.org/officeDocument/2006/relationships/image" Target="../media/image29.jpe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2" Type="http://schemas.openxmlformats.org/officeDocument/2006/relationships/tags" Target="../tags/tag19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" Type="http://schemas.openxmlformats.org/officeDocument/2006/relationships/tags" Target="../tags/tag214.xml"/><Relationship Id="rId21" Type="http://schemas.openxmlformats.org/officeDocument/2006/relationships/image" Target="../media/image22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5292725" y="2879951"/>
            <a:ext cx="1607462" cy="2033679"/>
          </a:xfrm>
          <a:custGeom>
            <a:avLst/>
            <a:gdLst>
              <a:gd name="adj" fmla="val 72846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wd2 12"/>
              <a:gd name="il-1" fmla="*/ wd2 w 1"/>
              <a:gd name="it" fmla="*/ wd2 h 1"/>
              <a:gd name="ir" fmla="+- r 0 il"/>
              <a:gd name="ib" fmla="+- b 0 q1"/>
              <a:gd name="q3" fmla="*/ h hc x2"/>
              <a:gd name="y1" fmla="pin 0 it h"/>
              <a:gd name="y2" fmla="+- b 0 ir"/>
            </a:gdLst>
            <a:ahLst/>
            <a:cxnLst>
              <a:cxn ang="3">
                <a:pos x="hc" y="ib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ir"/>
              </a:cxn>
              <a:cxn ang="cd2">
                <a:pos x="x1" y="vc"/>
              </a:cxn>
            </a:cxnLst>
            <a:rect l="l" t="t" r="r" b="b"/>
            <a:pathLst>
              <a:path w="2531" h="3202">
                <a:moveTo>
                  <a:pt x="2333" y="0"/>
                </a:moveTo>
                <a:lnTo>
                  <a:pt x="2333" y="3142"/>
                </a:lnTo>
                <a:lnTo>
                  <a:pt x="2531" y="3142"/>
                </a:lnTo>
                <a:lnTo>
                  <a:pt x="2487" y="3203"/>
                </a:lnTo>
                <a:lnTo>
                  <a:pt x="0" y="3203"/>
                </a:lnTo>
                <a:lnTo>
                  <a:pt x="2333" y="0"/>
                </a:ln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0" y="2353945"/>
            <a:ext cx="8919210" cy="2510790"/>
          </a:xfrm>
          <a:custGeom>
            <a:avLst/>
            <a:gdLst>
              <a:gd name="adj" fmla="val 72534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wd2 12"/>
              <a:gd name="il-1" fmla="*/ wd2 w 1"/>
              <a:gd name="it" fmla="*/ wd2 h 1"/>
              <a:gd name="ir" fmla="+- r 0 il"/>
              <a:gd name="ib" fmla="+- b 0 q1"/>
              <a:gd name="q3" fmla="*/ h hc x2"/>
              <a:gd name="y1" fmla="pin 0 it h"/>
              <a:gd name="y2" fmla="+- b 0 ir"/>
            </a:gdLst>
            <a:ahLst/>
            <a:cxnLst>
              <a:cxn ang="3">
                <a:pos x="hc" y="ib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ir"/>
              </a:cxn>
              <a:cxn ang="cd2">
                <a:pos x="x1" y="vc"/>
              </a:cxn>
            </a:cxnLst>
            <a:rect l="l" t="t" r="r" b="b"/>
            <a:pathLst>
              <a:path w="14016" h="3954">
                <a:moveTo>
                  <a:pt x="0" y="0"/>
                </a:moveTo>
                <a:lnTo>
                  <a:pt x="14016" y="0"/>
                </a:lnTo>
                <a:lnTo>
                  <a:pt x="11148" y="3954"/>
                </a:lnTo>
                <a:lnTo>
                  <a:pt x="0" y="3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412632" y="1892935"/>
            <a:ext cx="4770478" cy="2981960"/>
          </a:xfrm>
          <a:custGeom>
            <a:avLst/>
            <a:gdLst>
              <a:gd name="adj" fmla="val 72846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wd2 12"/>
              <a:gd name="il-1" fmla="*/ wd2 w 1"/>
              <a:gd name="it" fmla="*/ wd2 h 1"/>
              <a:gd name="ir" fmla="+- r 0 il"/>
              <a:gd name="ib" fmla="+- b 0 q1"/>
              <a:gd name="q3" fmla="*/ h hc x2"/>
              <a:gd name="y1" fmla="pin 0 it h"/>
              <a:gd name="y2" fmla="+- b 0 ir"/>
            </a:gdLst>
            <a:ahLst/>
            <a:cxnLst>
              <a:cxn ang="3">
                <a:pos x="hc" y="ib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ir"/>
              </a:cxn>
              <a:cxn ang="cd2">
                <a:pos x="x1" y="vc"/>
              </a:cxn>
            </a:cxnLst>
            <a:rect l="l" t="t" r="r" b="b"/>
            <a:pathLst>
              <a:path w="7513" h="4696">
                <a:moveTo>
                  <a:pt x="3421" y="0"/>
                </a:moveTo>
                <a:lnTo>
                  <a:pt x="7513" y="0"/>
                </a:lnTo>
                <a:lnTo>
                  <a:pt x="7513" y="4696"/>
                </a:lnTo>
                <a:lnTo>
                  <a:pt x="0" y="4696"/>
                </a:lnTo>
                <a:lnTo>
                  <a:pt x="3421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8015152" y="1803400"/>
            <a:ext cx="1644468" cy="89535"/>
          </a:xfrm>
          <a:custGeom>
            <a:avLst/>
            <a:gdLst>
              <a:gd name="adj" fmla="val 72846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wd2 12"/>
              <a:gd name="il-1" fmla="*/ wd2 w 1"/>
              <a:gd name="it" fmla="*/ wd2 h 1"/>
              <a:gd name="ir" fmla="+- r 0 il"/>
              <a:gd name="ib" fmla="+- b 0 q1"/>
              <a:gd name="q3" fmla="*/ h hc x2"/>
              <a:gd name="y1" fmla="pin 0 it h"/>
              <a:gd name="y2" fmla="+- b 0 ir"/>
            </a:gdLst>
            <a:ahLst/>
            <a:cxnLst>
              <a:cxn ang="3">
                <a:pos x="hc" y="ib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ir"/>
              </a:cxn>
              <a:cxn ang="cd2">
                <a:pos x="x1" y="vc"/>
              </a:cxn>
            </a:cxnLst>
            <a:rect l="l" t="t" r="r" b="b"/>
            <a:pathLst>
              <a:path w="2590" h="141">
                <a:moveTo>
                  <a:pt x="103" y="0"/>
                </a:moveTo>
                <a:lnTo>
                  <a:pt x="2590" y="0"/>
                </a:lnTo>
                <a:lnTo>
                  <a:pt x="2487" y="141"/>
                </a:lnTo>
                <a:lnTo>
                  <a:pt x="0" y="141"/>
                </a:lnTo>
                <a:lnTo>
                  <a:pt x="103" y="0"/>
                </a:lnTo>
                <a:close/>
              </a:path>
            </a:pathLst>
          </a:cu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635" y="3531870"/>
            <a:ext cx="2969260" cy="637540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35635" y="3531870"/>
            <a:ext cx="304292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摩登（非商用）常规体" charset="-122"/>
                <a:ea typeface="造字工房摩登（非商用）常规体" charset="-122"/>
              </a:rPr>
              <a:t>开学第一课</a:t>
            </a:r>
          </a:p>
        </p:txBody>
      </p:sp>
      <p:sp>
        <p:nvSpPr>
          <p:cNvPr id="14" name="矩形 13"/>
          <p:cNvSpPr/>
          <p:nvPr/>
        </p:nvSpPr>
        <p:spPr>
          <a:xfrm>
            <a:off x="3851274" y="3647440"/>
            <a:ext cx="4163877" cy="521970"/>
          </a:xfrm>
          <a:prstGeom prst="rect">
            <a:avLst/>
          </a:prstGeom>
          <a:solidFill>
            <a:srgbClr val="00206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970356" y="3670638"/>
            <a:ext cx="438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北师大版八年级下册物理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本学期内容概览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02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347818" y="787401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/>
                <a:ea typeface="Microsoft YaHei UI"/>
              </a:rPr>
              <a:t>章节介绍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187638" y="1714498"/>
            <a:ext cx="6315262" cy="36449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Microsoft YaHei UI"/>
                <a:ea typeface="Microsoft YaHei UI"/>
              </a:rPr>
              <a:t>第七章         物体间的相互作用</a:t>
            </a:r>
            <a:endParaRPr lang="en-US" altLang="zh-CN" sz="3200">
              <a:solidFill>
                <a:schemeClr val="tx1"/>
              </a:solidFill>
              <a:latin typeface="Microsoft YaHei UI"/>
              <a:ea typeface="Microsoft YaHei UI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Microsoft YaHei UI"/>
                <a:ea typeface="Microsoft YaHei UI"/>
              </a:rPr>
              <a:t>第八章          压强</a:t>
            </a:r>
            <a:endParaRPr lang="en-US" altLang="zh-CN" sz="3200">
              <a:solidFill>
                <a:schemeClr val="tx1"/>
              </a:solidFill>
              <a:latin typeface="Microsoft YaHei UI"/>
              <a:ea typeface="Microsoft YaHei UI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Microsoft YaHei UI"/>
                <a:ea typeface="Microsoft YaHei UI"/>
              </a:rPr>
              <a:t>第九章          浮力</a:t>
            </a:r>
            <a:endParaRPr lang="en-US" altLang="zh-CN" sz="3200">
              <a:solidFill>
                <a:schemeClr val="tx1"/>
              </a:solidFill>
              <a:latin typeface="Microsoft YaHei UI"/>
              <a:ea typeface="Microsoft YaHei UI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Microsoft YaHei UI"/>
                <a:ea typeface="Microsoft YaHei UI"/>
              </a:rPr>
              <a:t>第十章          功和机械能</a:t>
            </a:r>
            <a:endParaRPr lang="en-US" altLang="zh-CN" sz="3200">
              <a:solidFill>
                <a:schemeClr val="tx1"/>
              </a:solidFill>
              <a:latin typeface="Microsoft YaHei UI"/>
              <a:ea typeface="Microsoft YaHei UI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Microsoft YaHei UI"/>
                <a:ea typeface="Microsoft YaHei UI"/>
              </a:rPr>
              <a:t>第十一章       简单机械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280757" y="482601"/>
            <a:ext cx="50164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/>
                <a:ea typeface="Microsoft YaHei UI"/>
              </a:rPr>
              <a:t>上、下册内容介绍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822700" y="1333500"/>
            <a:ext cx="7734300" cy="4914900"/>
            <a:chOff x="10560" y="3600"/>
            <a:chExt cx="7800" cy="688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0560" y="4560"/>
              <a:ext cx="79" cy="1973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0562" y="7522"/>
              <a:ext cx="77" cy="2958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0800" y="3600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上册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10800" y="4400"/>
              <a:ext cx="7520" cy="15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/>
                  <a:ea typeface="Microsoft YaHei UI"/>
                </a:rPr>
                <a:t>       上册内容知识简单，与实际生活相关、了解生活，数学计算能力、理科思维要求不高，上课认真听讲，基本都能够学好物理。并且上册涉及到的计算除了速度和密度外，再无其他的计算，整体难度较小。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10800" y="6882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下册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10800" y="7522"/>
              <a:ext cx="75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/>
                  <a:ea typeface="Microsoft YaHei UI"/>
                </a:rPr>
                <a:t>下册物理开始学习力学，同样与实际生活相关，但需要一定的理科思维，需要加强的数学计算能力。在学习时，需要理解记忆的知识点较多，第七章记忆的知识点多，但难度不大，越往后，本册的难度在不断的增加，遇到不懂的地方务必问老师，避免滚雪球，问题越滚越多。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9603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/>
                <a:ea typeface="Microsoft YaHei UI"/>
              </a:rPr>
              <a:t>实验与实践安排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09603" y="2552700"/>
            <a:ext cx="50800" cy="2032000"/>
          </a:xfrm>
          <a:prstGeom prst="rect">
            <a:avLst/>
          </a:pr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864106" y="1676400"/>
            <a:ext cx="2603495" cy="406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1000"/>
              </a:lnSpc>
            </a:pPr>
            <a:r>
              <a:rPr lang="zh-CN" altLang="en-US" sz="3200">
                <a:solidFill>
                  <a:schemeClr val="tx1"/>
                </a:solidFill>
                <a:latin typeface="Microsoft YaHei UI"/>
                <a:ea typeface="Microsoft YaHei UI"/>
              </a:rPr>
              <a:t>探究性试验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25505" y="2667000"/>
            <a:ext cx="10045694" cy="152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Microsoft YaHei UI"/>
                <a:ea typeface="Microsoft YaHei UI"/>
              </a:rPr>
              <a:t>       本册的实验仍以探究性实验为主，同学们在学习的过程中务必理解实验的工作原理、实验仪器的使用、注意事项等。</a:t>
            </a:r>
            <a:endParaRPr lang="en-US" altLang="zh-CN" sz="2800">
              <a:solidFill>
                <a:schemeClr val="tx1"/>
              </a:solidFill>
              <a:latin typeface="Microsoft YaHei UI"/>
              <a:ea typeface="Microsoft YaHei UI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>
                <a:latin typeface="Microsoft YaHei UI"/>
                <a:ea typeface="Microsoft YaHei UI"/>
              </a:rPr>
              <a:t>       </a:t>
            </a:r>
            <a:r>
              <a:rPr lang="zh-CN" altLang="en-US" sz="2800">
                <a:solidFill>
                  <a:schemeClr val="tx1"/>
                </a:solidFill>
                <a:latin typeface="Microsoft YaHei UI"/>
                <a:ea typeface="Microsoft YaHei UI"/>
              </a:rPr>
              <a:t>通过实验，能更好的帮助我们学好物理。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学习计划与时间管理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0" y="0"/>
            <a:ext cx="12191365" cy="25901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9603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YaHei UI"/>
                <a:ea typeface="Microsoft YaHei UI"/>
              </a:rPr>
              <a:t>本学期学习规划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09603" y="1828800"/>
            <a:ext cx="10972800" cy="4418965"/>
            <a:chOff x="960" y="2880"/>
            <a:chExt cx="17280" cy="6959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96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 descr="C:/Users/Administrator/AppData/Roaming/Kingsoft/office6/wppai/generateppt/42742609-8144-4166-9ba6-b071e9f59e45.jpg42742609-8144-4166-9ba6-b071e9f59e45"/>
            <p:cNvPicPr preferRelativeResize="0"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/>
            <a:srcRect l="504" r="504"/>
            <a:stretch>
              <a:fillRect/>
            </a:stretch>
          </p:blipFill>
          <p:spPr>
            <a:xfrm>
              <a:off x="1280" y="3200"/>
              <a:ext cx="3320" cy="3199"/>
            </a:xfrm>
            <a:prstGeom prst="rect">
              <a:avLst/>
            </a:prstGeom>
            <a:blipFill rotWithShape="1">
              <a:blip r:embed="rId24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540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C:/Users/Administrator/AppData/Roaming/Kingsoft/office6/wppai/generateppt/ac1a235a-525c-4c72-9467-52b8debe6733.jpgac1a235a-525c-4c72-9467-52b8debe6733"/>
            <p:cNvPicPr preferRelativeResize="0"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/>
            <a:srcRect l="1008"/>
            <a:stretch>
              <a:fillRect/>
            </a:stretch>
          </p:blipFill>
          <p:spPr>
            <a:xfrm>
              <a:off x="5720" y="3200"/>
              <a:ext cx="3320" cy="3199"/>
            </a:xfrm>
            <a:prstGeom prst="rect">
              <a:avLst/>
            </a:prstGeom>
            <a:blipFill rotWithShape="1">
              <a:blip r:embed="rId24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280" y="680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掌握基础知识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280" y="760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本学期将重点复习和掌握初二下册物理的基础概念和公式，为后续学习打下坚实基础。</a:t>
              </a: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984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C:/Users/Administrator/AppData/Roaming/Kingsoft/office6/wppai/generateppt/96e58ab1-ea3a-4b58-adcd-30d70c1c6f88.jpg96e58ab1-ea3a-4b58-adcd-30d70c1c6f88"/>
            <p:cNvPicPr preferRelativeResize="0"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/>
            <a:srcRect l="408" r="600"/>
            <a:stretch>
              <a:fillRect/>
            </a:stretch>
          </p:blipFill>
          <p:spPr>
            <a:xfrm>
              <a:off x="10160" y="3200"/>
              <a:ext cx="3320" cy="3199"/>
            </a:xfrm>
            <a:prstGeom prst="rect">
              <a:avLst/>
            </a:prstGeom>
            <a:blipFill rotWithShape="1">
              <a:blip r:embed="rId24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22" name="矩形 21"/>
            <p:cNvSpPr/>
            <p:nvPr>
              <p:custDataLst>
                <p:tags r:id="rId12"/>
              </p:custDataLst>
            </p:nvPr>
          </p:nvSpPr>
          <p:spPr>
            <a:xfrm>
              <a:off x="1428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 descr="C:/Users/Administrator/AppData/Roaming/Kingsoft/office6/wppai/generateppt/e21cfe5b-713e-4036-8060-8f195df299f6.jpge21cfe5b-713e-4036-8060-8f195df299f6"/>
            <p:cNvPicPr preferRelativeResize="0"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/>
            <a:srcRect l="95" r="912"/>
            <a:stretch>
              <a:fillRect/>
            </a:stretch>
          </p:blipFill>
          <p:spPr>
            <a:xfrm>
              <a:off x="14600" y="3200"/>
              <a:ext cx="3320" cy="3199"/>
            </a:xfrm>
            <a:prstGeom prst="rect">
              <a:avLst/>
            </a:prstGeom>
            <a:blipFill rotWithShape="1">
              <a:blip r:embed="rId24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5720" y="680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实验技能培养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5720" y="760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通过参与物理实验，提高动手操作能力，加深对物理理论知识的理解和应用。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6"/>
              </p:custDataLst>
            </p:nvPr>
          </p:nvSpPr>
          <p:spPr>
            <a:xfrm>
              <a:off x="10160" y="680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定期自我检测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7"/>
              </p:custDataLst>
            </p:nvPr>
          </p:nvSpPr>
          <p:spPr>
            <a:xfrm>
              <a:off x="10160" y="760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每月进行一次自我检测，及时发现学习中的不足，调整学习方法和计划。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18"/>
              </p:custDataLst>
            </p:nvPr>
          </p:nvSpPr>
          <p:spPr>
            <a:xfrm>
              <a:off x="14600" y="680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参与小组讨论</a:t>
              </a:r>
            </a:p>
          </p:txBody>
        </p:sp>
        <p:sp>
          <p:nvSpPr>
            <p:cNvPr id="27" name="文本框 26"/>
            <p:cNvSpPr txBox="1"/>
            <p:nvPr>
              <p:custDataLst>
                <p:tags r:id="rId19"/>
              </p:custDataLst>
            </p:nvPr>
          </p:nvSpPr>
          <p:spPr>
            <a:xfrm>
              <a:off x="14600" y="760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积极参与小组讨论，通过交流思想，拓宽视野，提升解决物理问题的能力。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9603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YaHei UI"/>
                <a:ea typeface="Microsoft YaHei UI"/>
              </a:rPr>
              <a:t>时间管理技巧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09603" y="1828800"/>
            <a:ext cx="10972798" cy="4419604"/>
            <a:chOff x="960" y="2880"/>
            <a:chExt cx="17280" cy="6960"/>
          </a:xfrm>
        </p:grpSpPr>
        <p:pic>
          <p:nvPicPr>
            <p:cNvPr id="4" name="图片 3" descr="C:/Users/Administrator/AppData/Roaming/Kingsoft/office6/wppai/generateppt/254d6988-855a-4c03-b1c7-ca39769b480a.jpg254d6988-855a-4c03-b1c7-ca39769b480a"/>
            <p:cNvPicPr preferRelativeResize="0"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/>
            <a:srcRect l="85" r="85"/>
            <a:stretch>
              <a:fillRect/>
            </a:stretch>
          </p:blipFill>
          <p:spPr>
            <a:xfrm>
              <a:off x="960" y="2880"/>
              <a:ext cx="5440" cy="3680"/>
            </a:xfrm>
            <a:prstGeom prst="rect">
              <a:avLst/>
            </a:prstGeom>
            <a:blipFill rotWithShape="1">
              <a:blip r:embed="rId2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96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C:/Users/Administrator/AppData/Roaming/Kingsoft/office6/wppai/generateppt/5dcd3b15-6214-4ea0-aaa5-a49f02cb3cce.jpg5dcd3b15-6214-4ea0-aaa5-a49f02cb3cce"/>
            <p:cNvPicPr preferRelativeResize="0"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/>
            <a:srcRect l="169"/>
            <a:stretch>
              <a:fillRect/>
            </a:stretch>
          </p:blipFill>
          <p:spPr>
            <a:xfrm>
              <a:off x="6880" y="2880"/>
              <a:ext cx="5440" cy="3680"/>
            </a:xfrm>
            <a:prstGeom prst="rect">
              <a:avLst/>
            </a:prstGeom>
            <a:blipFill rotWithShape="1">
              <a:blip r:embed="rId2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688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44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设定优先级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44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根据任务的紧急程度和重要性，合理安排学习顺序，优先完成重要且紧急的任务。</a:t>
              </a:r>
            </a:p>
          </p:txBody>
        </p:sp>
        <p:pic>
          <p:nvPicPr>
            <p:cNvPr id="16" name="图片 15" descr="C:/Users/Administrator/AppData/Roaming/Kingsoft/office6/wppai/generateppt/1bc21160-ee8e-441c-872f-416ff0d5c4eb.jpg1bc21160-ee8e-441c-872f-416ff0d5c4eb"/>
            <p:cNvPicPr preferRelativeResize="0"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/>
            <a:srcRect l="85" r="85"/>
            <a:stretch>
              <a:fillRect/>
            </a:stretch>
          </p:blipFill>
          <p:spPr>
            <a:xfrm>
              <a:off x="12800" y="2880"/>
              <a:ext cx="5440" cy="3680"/>
            </a:xfrm>
            <a:prstGeom prst="rect">
              <a:avLst/>
            </a:prstGeom>
            <a:blipFill rotWithShape="1">
              <a:blip r:embed="rId2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1280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736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使用番茄工作法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736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采用25分钟学习+5分钟休息的循环模式，提高学习效率，防止长时间学习导致的疲劳。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1328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制定待办事项清单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5"/>
              </p:custDataLst>
            </p:nvPr>
          </p:nvSpPr>
          <p:spPr>
            <a:xfrm>
              <a:off x="1328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每天制定清晰的待办事项清单，明确学习目标，有助于提高学习的条理性和效率。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0" y="0"/>
            <a:ext cx="12191365" cy="1828800"/>
          </a:xfrm>
          <a:prstGeom prst="rect">
            <a:avLst/>
          </a:prstGeom>
        </p:spPr>
      </p:pic>
      <p:pic>
        <p:nvPicPr>
          <p:cNvPr id="3" name="图片 2"/>
          <p:cNvPicPr preferRelativeResize="0"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 l="1923"/>
          <a:stretch>
            <a:fillRect/>
          </a:stretch>
        </p:blipFill>
        <p:spPr>
          <a:xfrm>
            <a:off x="609603" y="609603"/>
            <a:ext cx="10972800" cy="32512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09603" y="4470401"/>
            <a:ext cx="3568702" cy="15240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/>
                <a:ea typeface="Microsoft YaHei UI"/>
              </a:rPr>
              <a:t>自我评估与调整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648200" y="4470400"/>
            <a:ext cx="7010400" cy="1778000"/>
            <a:chOff x="7320" y="7040"/>
            <a:chExt cx="11040" cy="2800"/>
          </a:xfrm>
        </p:grpSpPr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7320" y="704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定期自我检测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7320" y="792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通过定期的自我检测，学生可以了解自己在物理学科上的掌握程度，及时调整学习策略。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11120" y="704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反思学习方法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1120" y="792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学生应定期反思自己的学习方法是否有效，根据实际情况进行调整，以提高学习效率。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4920" y="7040"/>
              <a:ext cx="3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时间使用分析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4920" y="7920"/>
              <a:ext cx="34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分析自己每天的时间分配，找出学习效率低下的时间段，并进行调整优化。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0464800" y="111379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互动与交流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39752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/>
                <a:ea typeface="Microsoft YaHei UI"/>
              </a:rPr>
              <a:t>课堂互动方式</a:t>
            </a: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1365" cy="152400"/>
          </a:xfrm>
          <a:custGeom>
            <a:avLst/>
            <a:gdLst>
              <a:gd name="connisteX0" fmla="*/ 0 w 12191996"/>
              <a:gd name="connsiteY0" fmla="*/ 0 h 152403"/>
              <a:gd name="connisteX1" fmla="*/ 12191996 w 12191996"/>
              <a:gd name="connsiteY1" fmla="*/ 0 h 152403"/>
              <a:gd name="connisteX2" fmla="*/ 12191996 w 12191996"/>
              <a:gd name="connsiteY2" fmla="*/ 76196 h 152403"/>
              <a:gd name="connisteX3" fmla="*/ 8648696 w 12191996"/>
              <a:gd name="connsiteY3" fmla="*/ 76196 h 152403"/>
              <a:gd name="connisteX4" fmla="*/ 8699501 w 12191996"/>
              <a:gd name="connsiteY4" fmla="*/ 152403 h 152403"/>
              <a:gd name="connisteX5" fmla="*/ 3378195 w 12191996"/>
              <a:gd name="connsiteY5" fmla="*/ 152403 h 152403"/>
              <a:gd name="connisteX6" fmla="*/ 3429000 w 12191996"/>
              <a:gd name="connsiteY6" fmla="*/ 76196 h 152403"/>
              <a:gd name="connisteX7" fmla="*/ 0 w 12191996"/>
              <a:gd name="connsiteY7" fmla="*/ 76196 h 152403"/>
              <a:gd name="connisteX8" fmla="*/ 0 w 12191996"/>
              <a:gd name="connsiteY8" fmla="*/ 0 h 1524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2191997" h="152403">
                <a:moveTo>
                  <a:pt x="0" y="0"/>
                </a:moveTo>
                <a:lnTo>
                  <a:pt x="12191997" y="0"/>
                </a:lnTo>
                <a:lnTo>
                  <a:pt x="12191997" y="76197"/>
                </a:lnTo>
                <a:lnTo>
                  <a:pt x="8648697" y="76197"/>
                </a:lnTo>
                <a:lnTo>
                  <a:pt x="8699501" y="152403"/>
                </a:lnTo>
                <a:lnTo>
                  <a:pt x="3378196" y="152403"/>
                </a:lnTo>
                <a:lnTo>
                  <a:pt x="3429000" y="76197"/>
                </a:lnTo>
                <a:lnTo>
                  <a:pt x="0" y="761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09603" y="1828800"/>
            <a:ext cx="6933565" cy="4418965"/>
          </a:xfrm>
          <a:prstGeom prst="rect">
            <a:avLst/>
          </a:pr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939800" y="2204085"/>
            <a:ext cx="6223000" cy="3561715"/>
            <a:chOff x="1480" y="3471"/>
            <a:chExt cx="9800" cy="5609"/>
          </a:xfrm>
        </p:grpSpPr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1480" y="3471"/>
              <a:ext cx="2280" cy="21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8000">
                  <a:solidFill>
                    <a:schemeClr val="bg1"/>
                  </a:solidFill>
                  <a:latin typeface="Microsoft YaHei UI"/>
                  <a:ea typeface="Microsoft YaHei UI"/>
                </a:rPr>
                <a:t>01</a:t>
              </a:r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680" y="5880"/>
              <a:ext cx="29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小组讨论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680" y="6680"/>
              <a:ext cx="292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学生分组讨论物理问题，通过交流不同观点，培养合作与沟通能力。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4800" y="3471"/>
              <a:ext cx="2280" cy="21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8000">
                  <a:solidFill>
                    <a:schemeClr val="bg1"/>
                  </a:solidFill>
                  <a:latin typeface="Microsoft YaHei UI"/>
                  <a:ea typeface="Microsoft YaHei UI"/>
                </a:rPr>
                <a:t>02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5000" y="5880"/>
              <a:ext cx="29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实验演示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5000" y="6680"/>
              <a:ext cx="292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教师演示物理实验，学生观察并提问，通过实践加深对物理概念的理解。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8120" y="3471"/>
              <a:ext cx="2280" cy="21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8000">
                  <a:solidFill>
                    <a:schemeClr val="bg1"/>
                  </a:solidFill>
                  <a:latin typeface="Microsoft YaHei UI"/>
                  <a:ea typeface="Microsoft YaHei UI"/>
                </a:rPr>
                <a:t>03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8320" y="5880"/>
              <a:ext cx="29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角色扮演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8320" y="6680"/>
              <a:ext cx="292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学生扮演科学家或物理现象，通过角色扮演活动，激发学习兴趣，促进知识内化。</a:t>
              </a:r>
            </a:p>
          </p:txBody>
        </p:sp>
      </p:grpSp>
      <p:pic>
        <p:nvPicPr>
          <p:cNvPr id="14" name="图片 13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rcRect l="558" r="558"/>
          <a:stretch>
            <a:fillRect/>
          </a:stretch>
        </p:blipFill>
        <p:spPr>
          <a:xfrm>
            <a:off x="7543800" y="1828800"/>
            <a:ext cx="4038600" cy="441896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996948" y="2616198"/>
            <a:ext cx="825502" cy="1524003"/>
          </a:xfrm>
        </p:spPr>
        <p:txBody>
          <a:bodyPr>
            <a:normAutofit fontScale="90000"/>
          </a:bodyPr>
          <a:lstStyle/>
          <a:p>
            <a:r>
              <a:rPr lang="zh-CN" altLang="en-US" sz="5400"/>
              <a:t>目录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654300" y="2336800"/>
            <a:ext cx="7365365" cy="2184400"/>
            <a:chOff x="4360" y="2600"/>
            <a:chExt cx="11599" cy="3440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4360" y="2643"/>
              <a:ext cx="144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accent4"/>
                  </a:solidFill>
                  <a:latin typeface="Microsoft YaHei UI"/>
                  <a:ea typeface="Microsoft YaHei UI"/>
                </a:rPr>
                <a:t>01</a:t>
              </a:r>
            </a:p>
          </p:txBody>
        </p:sp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6080" y="3020"/>
              <a:ext cx="20" cy="601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6500" y="26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上期内容回顾</a:t>
              </a: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410" y="2643"/>
              <a:ext cx="144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accent4"/>
                  </a:solidFill>
                  <a:latin typeface="Microsoft YaHei UI"/>
                  <a:ea typeface="Microsoft YaHei UI"/>
                </a:rPr>
                <a:t>02</a:t>
              </a:r>
            </a:p>
          </p:txBody>
        </p:sp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12130" y="3020"/>
              <a:ext cx="21" cy="601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2550" y="2600"/>
              <a:ext cx="3409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本学期内容概览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4360" y="4643"/>
              <a:ext cx="144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accent4"/>
                  </a:solidFill>
                  <a:latin typeface="Microsoft YaHei UI"/>
                  <a:ea typeface="Microsoft YaHei UI"/>
                </a:rPr>
                <a:t>03</a:t>
              </a:r>
            </a:p>
          </p:txBody>
        </p:sp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>
              <a:off x="6080" y="5020"/>
              <a:ext cx="20" cy="601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6500" y="46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algn="l" rtl="0" eaLnBrk="1" latinLnBrk="0" hangingPunct="1">
                <a:lnSpc>
                  <a:spcPct val="111000"/>
                </a:lnSpc>
              </a:pPr>
              <a:r>
                <a:rPr lang="zh-CN" altLang="zh-CN" sz="2400" kern="1200">
                  <a:solidFill>
                    <a:srgbClr val="000000"/>
                  </a:solidFill>
                  <a:effectLst/>
                  <a:latin typeface="Microsoft YaHei UI"/>
                  <a:ea typeface="Microsoft YaHei UI"/>
                  <a:cs typeface="+mn-cs"/>
                </a:rPr>
                <a:t>学习计划与时间管理</a:t>
              </a:r>
              <a:endParaRPr lang="zh-CN" altLang="zh-CN" sz="3200">
                <a:effectLst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10410" y="4643"/>
              <a:ext cx="144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accent4"/>
                  </a:solidFill>
                  <a:latin typeface="Microsoft YaHei UI"/>
                  <a:ea typeface="Microsoft YaHei UI"/>
                </a:rPr>
                <a:t>04</a:t>
              </a:r>
            </a:p>
          </p:txBody>
        </p:sp>
        <p:sp>
          <p:nvSpPr>
            <p:cNvPr id="13" name="矩形 12"/>
            <p:cNvSpPr/>
            <p:nvPr>
              <p:custDataLst>
                <p:tags r:id="rId13"/>
              </p:custDataLst>
            </p:nvPr>
          </p:nvSpPr>
          <p:spPr>
            <a:xfrm>
              <a:off x="12130" y="5020"/>
              <a:ext cx="21" cy="601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12550" y="46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互动与交流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39752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/>
                <a:ea typeface="Microsoft YaHei UI"/>
              </a:rPr>
              <a:t>学习小组建设</a:t>
            </a: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1365" cy="152400"/>
          </a:xfrm>
          <a:custGeom>
            <a:avLst/>
            <a:gdLst>
              <a:gd name="connisteX0" fmla="*/ 0 w 12191996"/>
              <a:gd name="connsiteY0" fmla="*/ 0 h 152403"/>
              <a:gd name="connisteX1" fmla="*/ 12191996 w 12191996"/>
              <a:gd name="connsiteY1" fmla="*/ 0 h 152403"/>
              <a:gd name="connisteX2" fmla="*/ 12191996 w 12191996"/>
              <a:gd name="connsiteY2" fmla="*/ 76196 h 152403"/>
              <a:gd name="connisteX3" fmla="*/ 8648696 w 12191996"/>
              <a:gd name="connsiteY3" fmla="*/ 76196 h 152403"/>
              <a:gd name="connisteX4" fmla="*/ 8699501 w 12191996"/>
              <a:gd name="connsiteY4" fmla="*/ 152403 h 152403"/>
              <a:gd name="connisteX5" fmla="*/ 3378195 w 12191996"/>
              <a:gd name="connsiteY5" fmla="*/ 152403 h 152403"/>
              <a:gd name="connisteX6" fmla="*/ 3429000 w 12191996"/>
              <a:gd name="connsiteY6" fmla="*/ 76196 h 152403"/>
              <a:gd name="connisteX7" fmla="*/ 0 w 12191996"/>
              <a:gd name="connsiteY7" fmla="*/ 76196 h 152403"/>
              <a:gd name="connisteX8" fmla="*/ 0 w 12191996"/>
              <a:gd name="connsiteY8" fmla="*/ 0 h 1524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2191997" h="152403">
                <a:moveTo>
                  <a:pt x="0" y="0"/>
                </a:moveTo>
                <a:lnTo>
                  <a:pt x="12191997" y="0"/>
                </a:lnTo>
                <a:lnTo>
                  <a:pt x="12191997" y="76197"/>
                </a:lnTo>
                <a:lnTo>
                  <a:pt x="8648697" y="76197"/>
                </a:lnTo>
                <a:lnTo>
                  <a:pt x="8699501" y="152403"/>
                </a:lnTo>
                <a:lnTo>
                  <a:pt x="3378196" y="152403"/>
                </a:lnTo>
                <a:lnTo>
                  <a:pt x="3429000" y="76197"/>
                </a:lnTo>
                <a:lnTo>
                  <a:pt x="0" y="761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"/>
          </a:p>
        </p:txBody>
      </p:sp>
      <p:grpSp>
        <p:nvGrpSpPr>
          <p:cNvPr id="16" name="组合 15"/>
          <p:cNvGrpSpPr/>
          <p:nvPr/>
        </p:nvGrpSpPr>
        <p:grpSpPr>
          <a:xfrm>
            <a:off x="571500" y="2413000"/>
            <a:ext cx="11049000" cy="3251200"/>
            <a:chOff x="900" y="3800"/>
            <a:chExt cx="17400" cy="5120"/>
          </a:xfrm>
        </p:grpSpPr>
        <p:sp>
          <p:nvSpPr>
            <p:cNvPr id="4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2320" y="3800"/>
              <a:ext cx="2401" cy="2400"/>
            </a:xfrm>
            <a:custGeom>
              <a:avLst/>
              <a:gdLst>
                <a:gd name="connisteX0" fmla="*/ 228590 w 1524003"/>
                <a:gd name="connsiteY0" fmla="*/ 0 h 1524003"/>
                <a:gd name="connisteX1" fmla="*/ 1295403 w 1524003"/>
                <a:gd name="connsiteY1" fmla="*/ 0 h 1524003"/>
                <a:gd name="connisteX2" fmla="*/ 1524003 w 1524003"/>
                <a:gd name="connsiteY2" fmla="*/ 228600 h 1524003"/>
                <a:gd name="connisteX3" fmla="*/ 1524003 w 1524003"/>
                <a:gd name="connsiteY3" fmla="*/ 1295403 h 1524003"/>
                <a:gd name="connisteX4" fmla="*/ 1524003 w 1524003"/>
                <a:gd name="connsiteY4" fmla="*/ 1295403 h 1524003"/>
                <a:gd name="connisteX5" fmla="*/ 1295403 w 1524003"/>
                <a:gd name="connsiteY5" fmla="*/ 1524003 h 1524003"/>
                <a:gd name="connisteX6" fmla="*/ 228590 w 1524003"/>
                <a:gd name="connsiteY6" fmla="*/ 1524003 h 1524003"/>
                <a:gd name="connisteX7" fmla="*/ 0 w 1524003"/>
                <a:gd name="connsiteY7" fmla="*/ 1295403 h 1524003"/>
                <a:gd name="connisteX8" fmla="*/ 0 w 1524003"/>
                <a:gd name="connsiteY8" fmla="*/ 228600 h 1524003"/>
                <a:gd name="connisteX9" fmla="*/ 228590 w 1524003"/>
                <a:gd name="connsiteY9" fmla="*/ 0 h 15240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0" t="0" r="0" b="0"/>
              <a:pathLst>
                <a:path w="1524003" h="1524003">
                  <a:moveTo>
                    <a:pt x="228591" y="0"/>
                  </a:moveTo>
                  <a:lnTo>
                    <a:pt x="1295403" y="0"/>
                  </a:lnTo>
                  <a:cubicBezTo>
                    <a:pt x="1295403" y="126251"/>
                    <a:pt x="1397752" y="228600"/>
                    <a:pt x="1524003" y="228600"/>
                  </a:cubicBezTo>
                  <a:lnTo>
                    <a:pt x="1524003" y="1295403"/>
                  </a:lnTo>
                  <a:cubicBezTo>
                    <a:pt x="1524003" y="1295403"/>
                    <a:pt x="1524003" y="1295403"/>
                    <a:pt x="1524003" y="1295403"/>
                  </a:cubicBezTo>
                  <a:cubicBezTo>
                    <a:pt x="1397752" y="1295403"/>
                    <a:pt x="1295403" y="1397752"/>
                    <a:pt x="1295403" y="1524003"/>
                  </a:cubicBezTo>
                  <a:lnTo>
                    <a:pt x="228591" y="1524003"/>
                  </a:lnTo>
                  <a:cubicBezTo>
                    <a:pt x="228591" y="1397752"/>
                    <a:pt x="126251" y="1295403"/>
                    <a:pt x="0" y="1295403"/>
                  </a:cubicBezTo>
                  <a:lnTo>
                    <a:pt x="0" y="228600"/>
                  </a:lnTo>
                  <a:cubicBezTo>
                    <a:pt x="126251" y="228600"/>
                    <a:pt x="228591" y="126251"/>
                    <a:pt x="228591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 descr="C:/Users/Administrator/AppData/Local/Temp/figmazip/slide_f0faf59232cb5af5\datas\earth-I6071&amp;16739;6041-12734;4376_24094;6008_15315.sv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/>
            <a:stretch>
              <a:fillRect/>
            </a:stretch>
          </p:blipFill>
          <p:spPr>
            <a:xfrm>
              <a:off x="2880" y="4360"/>
              <a:ext cx="1280" cy="12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900" y="660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小组成员角色分配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920" y="7480"/>
              <a:ext cx="52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在学习小组中，每个成员应有明确的角色，如组长、记录员等，以提高团队效率。</a:t>
              </a:r>
            </a:p>
          </p:txBody>
        </p:sp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400" y="3800"/>
              <a:ext cx="2400" cy="2400"/>
            </a:xfrm>
            <a:custGeom>
              <a:avLst/>
              <a:gdLst>
                <a:gd name="connisteX0" fmla="*/ 228590 w 1524003"/>
                <a:gd name="connsiteY0" fmla="*/ 0 h 1524003"/>
                <a:gd name="connisteX1" fmla="*/ 1295403 w 1524003"/>
                <a:gd name="connsiteY1" fmla="*/ 0 h 1524003"/>
                <a:gd name="connisteX2" fmla="*/ 1524003 w 1524003"/>
                <a:gd name="connsiteY2" fmla="*/ 228600 h 1524003"/>
                <a:gd name="connisteX3" fmla="*/ 1524003 w 1524003"/>
                <a:gd name="connsiteY3" fmla="*/ 1295403 h 1524003"/>
                <a:gd name="connisteX4" fmla="*/ 1524003 w 1524003"/>
                <a:gd name="connsiteY4" fmla="*/ 1295403 h 1524003"/>
                <a:gd name="connisteX5" fmla="*/ 1295403 w 1524003"/>
                <a:gd name="connsiteY5" fmla="*/ 1524003 h 1524003"/>
                <a:gd name="connisteX6" fmla="*/ 228590 w 1524003"/>
                <a:gd name="connsiteY6" fmla="*/ 1524003 h 1524003"/>
                <a:gd name="connisteX7" fmla="*/ 0 w 1524003"/>
                <a:gd name="connsiteY7" fmla="*/ 1295403 h 1524003"/>
                <a:gd name="connisteX8" fmla="*/ 0 w 1524003"/>
                <a:gd name="connsiteY8" fmla="*/ 228600 h 1524003"/>
                <a:gd name="connisteX9" fmla="*/ 228590 w 1524003"/>
                <a:gd name="connsiteY9" fmla="*/ 0 h 15240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0" t="0" r="0" b="0"/>
              <a:pathLst>
                <a:path w="1524003" h="1524003">
                  <a:moveTo>
                    <a:pt x="228591" y="0"/>
                  </a:moveTo>
                  <a:lnTo>
                    <a:pt x="1295403" y="0"/>
                  </a:lnTo>
                  <a:cubicBezTo>
                    <a:pt x="1295403" y="126251"/>
                    <a:pt x="1397752" y="228600"/>
                    <a:pt x="1524003" y="228600"/>
                  </a:cubicBezTo>
                  <a:lnTo>
                    <a:pt x="1524003" y="1295403"/>
                  </a:lnTo>
                  <a:cubicBezTo>
                    <a:pt x="1524003" y="1295403"/>
                    <a:pt x="1524003" y="1295403"/>
                    <a:pt x="1524003" y="1295403"/>
                  </a:cubicBezTo>
                  <a:cubicBezTo>
                    <a:pt x="1397752" y="1295403"/>
                    <a:pt x="1295403" y="1397752"/>
                    <a:pt x="1295403" y="1524003"/>
                  </a:cubicBezTo>
                  <a:lnTo>
                    <a:pt x="228591" y="1524003"/>
                  </a:lnTo>
                  <a:cubicBezTo>
                    <a:pt x="228591" y="1397752"/>
                    <a:pt x="126251" y="1295403"/>
                    <a:pt x="0" y="1295403"/>
                  </a:cubicBezTo>
                  <a:lnTo>
                    <a:pt x="0" y="228600"/>
                  </a:lnTo>
                  <a:cubicBezTo>
                    <a:pt x="126251" y="228600"/>
                    <a:pt x="228591" y="126251"/>
                    <a:pt x="228591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C:/Users/Administrator/AppData/Local/Temp/figmazip/slide_f0faf59232cb5af5\datas\earth-I6071&amp;16739;6041-12735;4376_24094;6008_15315.sv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/>
            <a:stretch>
              <a:fillRect/>
            </a:stretch>
          </p:blipFill>
          <p:spPr>
            <a:xfrm>
              <a:off x="8959" y="4360"/>
              <a:ext cx="1280" cy="128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6980" y="660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定期小组讨论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7000" y="7480"/>
              <a:ext cx="52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设定固定时间进行小组讨论，鼓励成员分享知识，解决学习中的疑惑和难题。</a:t>
              </a:r>
            </a:p>
          </p:txBody>
        </p:sp>
        <p:sp>
          <p:nvSpPr>
            <p:cNvPr id="12" name="任意多边形 11"/>
            <p:cNvSpPr/>
            <p:nvPr>
              <p:custDataLst>
                <p:tags r:id="rId12"/>
              </p:custDataLst>
            </p:nvPr>
          </p:nvSpPr>
          <p:spPr>
            <a:xfrm>
              <a:off x="14480" y="3800"/>
              <a:ext cx="2400" cy="2400"/>
            </a:xfrm>
            <a:custGeom>
              <a:avLst/>
              <a:gdLst>
                <a:gd name="connisteX0" fmla="*/ 228590 w 1524003"/>
                <a:gd name="connsiteY0" fmla="*/ 0 h 1524003"/>
                <a:gd name="connisteX1" fmla="*/ 1295403 w 1524003"/>
                <a:gd name="connsiteY1" fmla="*/ 0 h 1524003"/>
                <a:gd name="connisteX2" fmla="*/ 1524003 w 1524003"/>
                <a:gd name="connsiteY2" fmla="*/ 228600 h 1524003"/>
                <a:gd name="connisteX3" fmla="*/ 1524003 w 1524003"/>
                <a:gd name="connsiteY3" fmla="*/ 1295403 h 1524003"/>
                <a:gd name="connisteX4" fmla="*/ 1524003 w 1524003"/>
                <a:gd name="connsiteY4" fmla="*/ 1295403 h 1524003"/>
                <a:gd name="connisteX5" fmla="*/ 1295403 w 1524003"/>
                <a:gd name="connsiteY5" fmla="*/ 1524003 h 1524003"/>
                <a:gd name="connisteX6" fmla="*/ 228590 w 1524003"/>
                <a:gd name="connsiteY6" fmla="*/ 1524003 h 1524003"/>
                <a:gd name="connisteX7" fmla="*/ 0 w 1524003"/>
                <a:gd name="connsiteY7" fmla="*/ 1295403 h 1524003"/>
                <a:gd name="connisteX8" fmla="*/ 0 w 1524003"/>
                <a:gd name="connsiteY8" fmla="*/ 228600 h 1524003"/>
                <a:gd name="connisteX9" fmla="*/ 228590 w 1524003"/>
                <a:gd name="connsiteY9" fmla="*/ 0 h 15240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0" t="0" r="0" b="0"/>
              <a:pathLst>
                <a:path w="1524003" h="1524003">
                  <a:moveTo>
                    <a:pt x="228591" y="0"/>
                  </a:moveTo>
                  <a:lnTo>
                    <a:pt x="1295403" y="0"/>
                  </a:lnTo>
                  <a:cubicBezTo>
                    <a:pt x="1295403" y="126251"/>
                    <a:pt x="1397752" y="228600"/>
                    <a:pt x="1524003" y="228600"/>
                  </a:cubicBezTo>
                  <a:lnTo>
                    <a:pt x="1524003" y="1295403"/>
                  </a:lnTo>
                  <a:cubicBezTo>
                    <a:pt x="1524003" y="1295403"/>
                    <a:pt x="1524003" y="1295403"/>
                    <a:pt x="1524003" y="1295403"/>
                  </a:cubicBezTo>
                  <a:cubicBezTo>
                    <a:pt x="1397752" y="1295403"/>
                    <a:pt x="1295403" y="1397752"/>
                    <a:pt x="1295403" y="1524003"/>
                  </a:cubicBezTo>
                  <a:lnTo>
                    <a:pt x="228591" y="1524003"/>
                  </a:lnTo>
                  <a:cubicBezTo>
                    <a:pt x="228591" y="1397752"/>
                    <a:pt x="126251" y="1295403"/>
                    <a:pt x="0" y="1295403"/>
                  </a:cubicBezTo>
                  <a:lnTo>
                    <a:pt x="0" y="228600"/>
                  </a:lnTo>
                  <a:cubicBezTo>
                    <a:pt x="126251" y="228600"/>
                    <a:pt x="228591" y="126251"/>
                    <a:pt x="228591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 descr="C:/Users/Administrator/AppData/Local/Temp/figmazip/slide_f0faf59232cb5af5\datas\earth-I6071&amp;16739;6041-12762;4376_24094;6008_15315.sv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/>
            <a:stretch>
              <a:fillRect/>
            </a:stretch>
          </p:blipFill>
          <p:spPr>
            <a:xfrm>
              <a:off x="15039" y="4360"/>
              <a:ext cx="1280" cy="128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13060" y="6600"/>
              <a:ext cx="52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/>
                  <a:ea typeface="Microsoft YaHei UI"/>
                </a:rPr>
                <a:t>共同制定学习计划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13080" y="7480"/>
              <a:ext cx="52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/>
                  <a:ea typeface="Microsoft YaHei UI"/>
                </a:rPr>
                <a:t>小组成员共同商讨并制定详细的学习计划，确保每个成员都能跟上进度，互相监督。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39752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YaHei UI"/>
                <a:ea typeface="Microsoft YaHei UI"/>
              </a:rPr>
              <a:t>师生交流渠道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71500" y="2260600"/>
            <a:ext cx="11049000" cy="3556000"/>
            <a:chOff x="900" y="3560"/>
            <a:chExt cx="17400" cy="5600"/>
          </a:xfrm>
        </p:grpSpPr>
        <p:sp>
          <p:nvSpPr>
            <p:cNvPr id="4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1800" y="3560"/>
              <a:ext cx="1919" cy="1920"/>
            </a:xfrm>
            <a:custGeom>
              <a:avLst/>
              <a:gdLst>
                <a:gd name="connisteX0" fmla="*/ 1036344 w 1219196"/>
                <a:gd name="connsiteY0" fmla="*/ 0 h 1219196"/>
                <a:gd name="connisteX1" fmla="*/ 1219196 w 1219196"/>
                <a:gd name="connsiteY1" fmla="*/ 182870 h 1219196"/>
                <a:gd name="connisteX2" fmla="*/ 1219196 w 1219196"/>
                <a:gd name="connsiteY2" fmla="*/ 1036316 h 1219196"/>
                <a:gd name="connisteX3" fmla="*/ 1036344 w 1219196"/>
                <a:gd name="connsiteY3" fmla="*/ 1219196 h 1219196"/>
                <a:gd name="connisteX4" fmla="*/ 1036344 w 1219196"/>
                <a:gd name="connsiteY4" fmla="*/ 1219196 h 1219196"/>
                <a:gd name="connisteX5" fmla="*/ 182898 w 1219196"/>
                <a:gd name="connsiteY5" fmla="*/ 1219196 h 1219196"/>
                <a:gd name="connisteX6" fmla="*/ 18 w 1219196"/>
                <a:gd name="connsiteY6" fmla="*/ 1036316 h 1219196"/>
                <a:gd name="connisteX7" fmla="*/ 0 w 1219196"/>
                <a:gd name="connsiteY7" fmla="*/ 1036316 h 1219196"/>
                <a:gd name="connisteX8" fmla="*/ 0 w 1219196"/>
                <a:gd name="connsiteY8" fmla="*/ 182870 h 1219196"/>
                <a:gd name="connisteX9" fmla="*/ 18 w 1219196"/>
                <a:gd name="connsiteY9" fmla="*/ 182870 h 1219196"/>
                <a:gd name="connisteX10" fmla="*/ 182898 w 1219196"/>
                <a:gd name="connsiteY10" fmla="*/ 0 h 1219196"/>
                <a:gd name="connisteX11" fmla="*/ 1036344 w 1219196"/>
                <a:gd name="connsiteY11" fmla="*/ 0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0" t="0" r="0" b="0"/>
              <a:pathLst>
                <a:path w="1219197" h="1219197">
                  <a:moveTo>
                    <a:pt x="1036344" y="0"/>
                  </a:moveTo>
                  <a:cubicBezTo>
                    <a:pt x="1036344" y="100995"/>
                    <a:pt x="1118211" y="182862"/>
                    <a:pt x="1219197" y="182871"/>
                  </a:cubicBezTo>
                  <a:lnTo>
                    <a:pt x="1219197" y="1036317"/>
                  </a:lnTo>
                  <a:cubicBezTo>
                    <a:pt x="1118211" y="1036326"/>
                    <a:pt x="1036344" y="1118201"/>
                    <a:pt x="1036344" y="1219197"/>
                  </a:cubicBezTo>
                  <a:cubicBezTo>
                    <a:pt x="1036344" y="1219197"/>
                    <a:pt x="1036344" y="1219197"/>
                    <a:pt x="1036344" y="1219197"/>
                  </a:cubicBezTo>
                  <a:lnTo>
                    <a:pt x="182898" y="1219197"/>
                  </a:lnTo>
                  <a:cubicBezTo>
                    <a:pt x="182898" y="1118201"/>
                    <a:pt x="101014" y="1036317"/>
                    <a:pt x="18" y="1036317"/>
                  </a:cubicBezTo>
                  <a:lnTo>
                    <a:pt x="0" y="1036317"/>
                  </a:lnTo>
                  <a:lnTo>
                    <a:pt x="0" y="182871"/>
                  </a:lnTo>
                  <a:lnTo>
                    <a:pt x="18" y="182871"/>
                  </a:lnTo>
                  <a:cubicBezTo>
                    <a:pt x="101014" y="182871"/>
                    <a:pt x="182889" y="100995"/>
                    <a:pt x="182898" y="0"/>
                  </a:cubicBezTo>
                  <a:lnTo>
                    <a:pt x="1036344" y="0"/>
                  </a:lnTo>
                  <a:close/>
                </a:path>
              </a:pathLst>
            </a:custGeom>
            <a:solidFill>
              <a:schemeClr val="accent6"/>
            </a:solidFill>
            <a:ln w="15240">
              <a:solidFill>
                <a:schemeClr val="accent6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2070" y="3843"/>
              <a:ext cx="138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bg1"/>
                  </a:solidFill>
                  <a:latin typeface="Microsoft YaHei UI"/>
                  <a:ea typeface="Microsoft YaHei UI"/>
                </a:rPr>
                <a:t>01</a:t>
              </a: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900" y="596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课堂提问与答疑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920" y="6760"/>
              <a:ext cx="368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在物理课堂上，学生可以随时提问，教师即时解答疑惑，促进知识的即时消化和理解。</a:t>
              </a:r>
            </a:p>
          </p:txBody>
        </p:sp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6360" y="3560"/>
              <a:ext cx="1920" cy="1920"/>
            </a:xfrm>
            <a:custGeom>
              <a:avLst/>
              <a:gdLst>
                <a:gd name="connisteX0" fmla="*/ 1036344 w 1219196"/>
                <a:gd name="connsiteY0" fmla="*/ 0 h 1219196"/>
                <a:gd name="connisteX1" fmla="*/ 1219196 w 1219196"/>
                <a:gd name="connsiteY1" fmla="*/ 182870 h 1219196"/>
                <a:gd name="connisteX2" fmla="*/ 1219196 w 1219196"/>
                <a:gd name="connsiteY2" fmla="*/ 1036316 h 1219196"/>
                <a:gd name="connisteX3" fmla="*/ 1036344 w 1219196"/>
                <a:gd name="connsiteY3" fmla="*/ 1219196 h 1219196"/>
                <a:gd name="connisteX4" fmla="*/ 1036344 w 1219196"/>
                <a:gd name="connsiteY4" fmla="*/ 1219196 h 1219196"/>
                <a:gd name="connisteX5" fmla="*/ 182898 w 1219196"/>
                <a:gd name="connsiteY5" fmla="*/ 1219196 h 1219196"/>
                <a:gd name="connisteX6" fmla="*/ 18 w 1219196"/>
                <a:gd name="connsiteY6" fmla="*/ 1036316 h 1219196"/>
                <a:gd name="connisteX7" fmla="*/ 0 w 1219196"/>
                <a:gd name="connsiteY7" fmla="*/ 1036316 h 1219196"/>
                <a:gd name="connisteX8" fmla="*/ 0 w 1219196"/>
                <a:gd name="connsiteY8" fmla="*/ 182870 h 1219196"/>
                <a:gd name="connisteX9" fmla="*/ 18 w 1219196"/>
                <a:gd name="connsiteY9" fmla="*/ 182870 h 1219196"/>
                <a:gd name="connisteX10" fmla="*/ 182898 w 1219196"/>
                <a:gd name="connsiteY10" fmla="*/ 0 h 1219196"/>
                <a:gd name="connisteX11" fmla="*/ 1036344 w 1219196"/>
                <a:gd name="connsiteY11" fmla="*/ 0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0" t="0" r="0" b="0"/>
              <a:pathLst>
                <a:path w="1219197" h="1219197">
                  <a:moveTo>
                    <a:pt x="1036344" y="0"/>
                  </a:moveTo>
                  <a:cubicBezTo>
                    <a:pt x="1036344" y="100995"/>
                    <a:pt x="1118211" y="182862"/>
                    <a:pt x="1219197" y="182871"/>
                  </a:cubicBezTo>
                  <a:lnTo>
                    <a:pt x="1219197" y="1036317"/>
                  </a:lnTo>
                  <a:cubicBezTo>
                    <a:pt x="1118211" y="1036326"/>
                    <a:pt x="1036344" y="1118201"/>
                    <a:pt x="1036344" y="1219197"/>
                  </a:cubicBezTo>
                  <a:cubicBezTo>
                    <a:pt x="1036344" y="1219197"/>
                    <a:pt x="1036344" y="1219197"/>
                    <a:pt x="1036344" y="1219197"/>
                  </a:cubicBezTo>
                  <a:lnTo>
                    <a:pt x="182898" y="1219197"/>
                  </a:lnTo>
                  <a:cubicBezTo>
                    <a:pt x="182898" y="1118201"/>
                    <a:pt x="101014" y="1036317"/>
                    <a:pt x="18" y="1036317"/>
                  </a:cubicBezTo>
                  <a:lnTo>
                    <a:pt x="0" y="1036317"/>
                  </a:lnTo>
                  <a:lnTo>
                    <a:pt x="0" y="182871"/>
                  </a:lnTo>
                  <a:lnTo>
                    <a:pt x="18" y="182871"/>
                  </a:lnTo>
                  <a:cubicBezTo>
                    <a:pt x="101014" y="182871"/>
                    <a:pt x="182889" y="100995"/>
                    <a:pt x="182898" y="0"/>
                  </a:cubicBezTo>
                  <a:lnTo>
                    <a:pt x="1036344" y="0"/>
                  </a:lnTo>
                  <a:close/>
                </a:path>
              </a:pathLst>
            </a:custGeom>
            <a:solidFill>
              <a:schemeClr val="accent6"/>
            </a:solidFill>
            <a:ln w="15240">
              <a:solidFill>
                <a:schemeClr val="accent6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630" y="3843"/>
              <a:ext cx="138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bg1"/>
                  </a:solidFill>
                  <a:latin typeface="Microsoft YaHei UI"/>
                  <a:ea typeface="Microsoft YaHei UI"/>
                </a:rPr>
                <a:t>02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5460" y="596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课后作业反馈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5480" y="6760"/>
              <a:ext cx="368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教师通过批改作业，提供个性化反馈，帮助学生了解自己的学习情况，及时调整学习方法。</a:t>
              </a:r>
            </a:p>
          </p:txBody>
        </p:sp>
        <p:sp>
          <p:nvSpPr>
            <p:cNvPr id="12" name="任意多边形 11"/>
            <p:cNvSpPr/>
            <p:nvPr>
              <p:custDataLst>
                <p:tags r:id="rId12"/>
              </p:custDataLst>
            </p:nvPr>
          </p:nvSpPr>
          <p:spPr>
            <a:xfrm>
              <a:off x="10920" y="3560"/>
              <a:ext cx="1920" cy="1920"/>
            </a:xfrm>
            <a:custGeom>
              <a:avLst/>
              <a:gdLst>
                <a:gd name="connisteX0" fmla="*/ 1036344 w 1219196"/>
                <a:gd name="connsiteY0" fmla="*/ 0 h 1219196"/>
                <a:gd name="connisteX1" fmla="*/ 1219196 w 1219196"/>
                <a:gd name="connsiteY1" fmla="*/ 182870 h 1219196"/>
                <a:gd name="connisteX2" fmla="*/ 1219196 w 1219196"/>
                <a:gd name="connsiteY2" fmla="*/ 1036316 h 1219196"/>
                <a:gd name="connisteX3" fmla="*/ 1036344 w 1219196"/>
                <a:gd name="connsiteY3" fmla="*/ 1219196 h 1219196"/>
                <a:gd name="connisteX4" fmla="*/ 1036344 w 1219196"/>
                <a:gd name="connsiteY4" fmla="*/ 1219196 h 1219196"/>
                <a:gd name="connisteX5" fmla="*/ 182898 w 1219196"/>
                <a:gd name="connsiteY5" fmla="*/ 1219196 h 1219196"/>
                <a:gd name="connisteX6" fmla="*/ 18 w 1219196"/>
                <a:gd name="connsiteY6" fmla="*/ 1036316 h 1219196"/>
                <a:gd name="connisteX7" fmla="*/ 0 w 1219196"/>
                <a:gd name="connsiteY7" fmla="*/ 1036316 h 1219196"/>
                <a:gd name="connisteX8" fmla="*/ 0 w 1219196"/>
                <a:gd name="connsiteY8" fmla="*/ 182870 h 1219196"/>
                <a:gd name="connisteX9" fmla="*/ 18 w 1219196"/>
                <a:gd name="connsiteY9" fmla="*/ 182870 h 1219196"/>
                <a:gd name="connisteX10" fmla="*/ 182898 w 1219196"/>
                <a:gd name="connsiteY10" fmla="*/ 0 h 1219196"/>
                <a:gd name="connisteX11" fmla="*/ 1036344 w 1219196"/>
                <a:gd name="connsiteY11" fmla="*/ 0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0" t="0" r="0" b="0"/>
              <a:pathLst>
                <a:path w="1219197" h="1219197">
                  <a:moveTo>
                    <a:pt x="1036344" y="0"/>
                  </a:moveTo>
                  <a:cubicBezTo>
                    <a:pt x="1036344" y="100995"/>
                    <a:pt x="1118211" y="182862"/>
                    <a:pt x="1219197" y="182871"/>
                  </a:cubicBezTo>
                  <a:lnTo>
                    <a:pt x="1219197" y="1036317"/>
                  </a:lnTo>
                  <a:cubicBezTo>
                    <a:pt x="1118211" y="1036326"/>
                    <a:pt x="1036344" y="1118201"/>
                    <a:pt x="1036344" y="1219197"/>
                  </a:cubicBezTo>
                  <a:cubicBezTo>
                    <a:pt x="1036344" y="1219197"/>
                    <a:pt x="1036344" y="1219197"/>
                    <a:pt x="1036344" y="1219197"/>
                  </a:cubicBezTo>
                  <a:lnTo>
                    <a:pt x="182898" y="1219197"/>
                  </a:lnTo>
                  <a:cubicBezTo>
                    <a:pt x="182898" y="1118201"/>
                    <a:pt x="101014" y="1036317"/>
                    <a:pt x="18" y="1036317"/>
                  </a:cubicBezTo>
                  <a:lnTo>
                    <a:pt x="0" y="1036317"/>
                  </a:lnTo>
                  <a:lnTo>
                    <a:pt x="0" y="182871"/>
                  </a:lnTo>
                  <a:lnTo>
                    <a:pt x="18" y="182871"/>
                  </a:lnTo>
                  <a:cubicBezTo>
                    <a:pt x="101014" y="182871"/>
                    <a:pt x="182889" y="100995"/>
                    <a:pt x="182898" y="0"/>
                  </a:cubicBezTo>
                  <a:lnTo>
                    <a:pt x="1036344" y="0"/>
                  </a:lnTo>
                  <a:close/>
                </a:path>
              </a:pathLst>
            </a:custGeom>
            <a:solidFill>
              <a:schemeClr val="accent6"/>
            </a:solidFill>
            <a:ln w="15240">
              <a:solidFill>
                <a:schemeClr val="accent6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11190" y="3843"/>
              <a:ext cx="138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bg1"/>
                  </a:solidFill>
                  <a:latin typeface="Microsoft YaHei UI"/>
                  <a:ea typeface="Microsoft YaHei UI"/>
                </a:rPr>
                <a:t>03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10020" y="596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线上讨论平台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10040" y="6760"/>
              <a:ext cx="368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利用网络平台，如学习管理系统（LMS），学生可以在线上提交问题，教师及时回复，实现24小时交流互动。</a:t>
              </a:r>
            </a:p>
          </p:txBody>
        </p:sp>
        <p:sp>
          <p:nvSpPr>
            <p:cNvPr id="16" name="任意多边形 15"/>
            <p:cNvSpPr/>
            <p:nvPr>
              <p:custDataLst>
                <p:tags r:id="rId16"/>
              </p:custDataLst>
            </p:nvPr>
          </p:nvSpPr>
          <p:spPr>
            <a:xfrm>
              <a:off x="15480" y="3560"/>
              <a:ext cx="1919" cy="1920"/>
            </a:xfrm>
            <a:custGeom>
              <a:avLst/>
              <a:gdLst>
                <a:gd name="connisteX0" fmla="*/ 1036344 w 1219196"/>
                <a:gd name="connsiteY0" fmla="*/ 0 h 1219196"/>
                <a:gd name="connisteX1" fmla="*/ 1219196 w 1219196"/>
                <a:gd name="connsiteY1" fmla="*/ 182870 h 1219196"/>
                <a:gd name="connisteX2" fmla="*/ 1219196 w 1219196"/>
                <a:gd name="connsiteY2" fmla="*/ 1036316 h 1219196"/>
                <a:gd name="connisteX3" fmla="*/ 1036344 w 1219196"/>
                <a:gd name="connsiteY3" fmla="*/ 1219196 h 1219196"/>
                <a:gd name="connisteX4" fmla="*/ 1036344 w 1219196"/>
                <a:gd name="connsiteY4" fmla="*/ 1219196 h 1219196"/>
                <a:gd name="connisteX5" fmla="*/ 182898 w 1219196"/>
                <a:gd name="connsiteY5" fmla="*/ 1219196 h 1219196"/>
                <a:gd name="connisteX6" fmla="*/ 18 w 1219196"/>
                <a:gd name="connsiteY6" fmla="*/ 1036316 h 1219196"/>
                <a:gd name="connisteX7" fmla="*/ 0 w 1219196"/>
                <a:gd name="connsiteY7" fmla="*/ 1036316 h 1219196"/>
                <a:gd name="connisteX8" fmla="*/ 0 w 1219196"/>
                <a:gd name="connsiteY8" fmla="*/ 182870 h 1219196"/>
                <a:gd name="connisteX9" fmla="*/ 18 w 1219196"/>
                <a:gd name="connsiteY9" fmla="*/ 182870 h 1219196"/>
                <a:gd name="connisteX10" fmla="*/ 182898 w 1219196"/>
                <a:gd name="connsiteY10" fmla="*/ 0 h 1219196"/>
                <a:gd name="connisteX11" fmla="*/ 1036344 w 1219196"/>
                <a:gd name="connsiteY11" fmla="*/ 0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0" t="0" r="0" b="0"/>
              <a:pathLst>
                <a:path w="1219197" h="1219197">
                  <a:moveTo>
                    <a:pt x="1036344" y="0"/>
                  </a:moveTo>
                  <a:cubicBezTo>
                    <a:pt x="1036344" y="100995"/>
                    <a:pt x="1118211" y="182862"/>
                    <a:pt x="1219197" y="182871"/>
                  </a:cubicBezTo>
                  <a:lnTo>
                    <a:pt x="1219197" y="1036317"/>
                  </a:lnTo>
                  <a:cubicBezTo>
                    <a:pt x="1118211" y="1036326"/>
                    <a:pt x="1036344" y="1118201"/>
                    <a:pt x="1036344" y="1219197"/>
                  </a:cubicBezTo>
                  <a:cubicBezTo>
                    <a:pt x="1036344" y="1219197"/>
                    <a:pt x="1036344" y="1219197"/>
                    <a:pt x="1036344" y="1219197"/>
                  </a:cubicBezTo>
                  <a:lnTo>
                    <a:pt x="182898" y="1219197"/>
                  </a:lnTo>
                  <a:cubicBezTo>
                    <a:pt x="182898" y="1118201"/>
                    <a:pt x="101014" y="1036317"/>
                    <a:pt x="18" y="1036317"/>
                  </a:cubicBezTo>
                  <a:lnTo>
                    <a:pt x="0" y="1036317"/>
                  </a:lnTo>
                  <a:lnTo>
                    <a:pt x="0" y="182871"/>
                  </a:lnTo>
                  <a:lnTo>
                    <a:pt x="18" y="182871"/>
                  </a:lnTo>
                  <a:cubicBezTo>
                    <a:pt x="101014" y="182871"/>
                    <a:pt x="182889" y="100995"/>
                    <a:pt x="182898" y="0"/>
                  </a:cubicBezTo>
                  <a:lnTo>
                    <a:pt x="1036344" y="0"/>
                  </a:lnTo>
                  <a:close/>
                </a:path>
              </a:pathLst>
            </a:custGeom>
            <a:solidFill>
              <a:schemeClr val="accent6"/>
            </a:solidFill>
            <a:ln w="15240">
              <a:solidFill>
                <a:schemeClr val="accent6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15750" y="3843"/>
              <a:ext cx="1380" cy="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zh-CN" altLang="en-US" sz="4800">
                  <a:solidFill>
                    <a:schemeClr val="bg1"/>
                  </a:solidFill>
                  <a:latin typeface="Microsoft YaHei UI"/>
                  <a:ea typeface="Microsoft YaHei UI"/>
                </a:rPr>
                <a:t>04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18"/>
              </p:custDataLst>
            </p:nvPr>
          </p:nvSpPr>
          <p:spPr>
            <a:xfrm>
              <a:off x="14580" y="5960"/>
              <a:ext cx="3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/>
                  <a:ea typeface="Microsoft YaHei UI"/>
                </a:rPr>
                <a:t>家长会与家访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19"/>
              </p:custDataLst>
            </p:nvPr>
          </p:nvSpPr>
          <p:spPr>
            <a:xfrm>
              <a:off x="14600" y="6760"/>
              <a:ext cx="368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/>
                  <a:ea typeface="Microsoft YaHei UI"/>
                </a:rPr>
                <a:t>定期的家长会和家访活动为教师和家长提供了面对面交流的机会，共同关注学生的学习进展和成长。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上期内容回顾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87750" y="228601"/>
            <a:ext cx="50164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000">
                <a:solidFill>
                  <a:schemeClr val="tx1"/>
                </a:solidFill>
                <a:latin typeface="Microsoft YaHei UI"/>
                <a:ea typeface="Microsoft YaHei UI"/>
              </a:rPr>
              <a:t>第一章  热现象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62" y="990598"/>
            <a:ext cx="10638838" cy="459969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87750" y="228601"/>
            <a:ext cx="50164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000">
                <a:solidFill>
                  <a:schemeClr val="tx1"/>
                </a:solidFill>
                <a:latin typeface="Microsoft YaHei UI"/>
                <a:ea typeface="Microsoft YaHei UI"/>
              </a:rPr>
              <a:t>第二章  声现象</a:t>
            </a: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9" y="990598"/>
            <a:ext cx="11071186" cy="53311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98" y="671626"/>
            <a:ext cx="10515831" cy="562757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87750" y="228601"/>
            <a:ext cx="50164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000">
                <a:solidFill>
                  <a:schemeClr val="tx1"/>
                </a:solidFill>
                <a:latin typeface="Microsoft YaHei UI"/>
                <a:ea typeface="Microsoft YaHei UI"/>
              </a:rPr>
              <a:t>第三章  光现象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49600" y="228601"/>
            <a:ext cx="545464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3600">
                <a:solidFill>
                  <a:schemeClr val="tx1"/>
                </a:solidFill>
                <a:latin typeface="Microsoft YaHei UI"/>
                <a:ea typeface="Microsoft YaHei UI"/>
              </a:rPr>
              <a:t>第四章  透镜及其应用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61" y="990598"/>
            <a:ext cx="10588560" cy="499110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49600" y="228601"/>
            <a:ext cx="545464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3600">
                <a:solidFill>
                  <a:schemeClr val="tx1"/>
                </a:solidFill>
                <a:latin typeface="Microsoft YaHei UI"/>
                <a:ea typeface="Microsoft YaHei UI"/>
              </a:rPr>
              <a:t>第五章  机械运动的描述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37" y="946149"/>
            <a:ext cx="10516141" cy="496570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49600" y="228601"/>
            <a:ext cx="545464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3600">
                <a:solidFill>
                  <a:schemeClr val="tx1"/>
                </a:solidFill>
                <a:latin typeface="Microsoft YaHei UI"/>
                <a:ea typeface="Microsoft YaHei UI"/>
              </a:rPr>
              <a:t>第六章  密度和密度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8" y="1352548"/>
            <a:ext cx="10433316" cy="433705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Tm="3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M_PRESENTATION_SOURCE" val="WPPAIGenerate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YPE" val="i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"/>
  <p:tag name="KSO_WM_SLIDE_TYPE" val="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"/>
  <p:tag name="KSO_WM_SLIDE_TYPE" val="tex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"/>
  <p:tag name="KSO_WM_SLIDE_TYPE" val="tex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"/>
  <p:tag name="KSO_WM_SLIDE_TYPE" val="tex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"/>
  <p:tag name="KSO_WM_SLIDE_TYPE" val="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1"/>
  <p:tag name="KSO_WM_SLIDE_TYPE" val="section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51"/>
  <p:tag name="KSO_WM_SLIDE_TYPE" val="tex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30"/>
  <p:tag name="KSO_WM_SLIDE_TYPE" val="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"/>
  <p:tag name="KSO_WM_UNIT_TEXT_TYPE" val="1"/>
  <p:tag name="KSO_WM_UNIT_TY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42"/>
  <p:tag name="KSO_WM_SLIDE_TYPE" val="tex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YPE" val="i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1"/>
  <p:tag name="KSO_WM_SLIDE_TYPE" val="sectionTit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48"/>
  <p:tag name="KSO_WM_SLIDE_TYPE" val="tex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1/42742609-8144-4166-9ba6-b071e9f59e45.jpg?Expires=1767864800&amp;AWSAccessKeyId=AKLT9NSy7kh8TIS1UzNqLRY2&amp;Signature=BJROupKmimI4cYbFc44ZvHVRg7I%3D&quot;}*ai_ai_ai_*1736328784774_124.14_26ce4122c6f9-slide-1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1/ac1a235a-525c-4c72-9467-52b8debe6733.jpg?Expires=1767864799&amp;AWSAccessKeyId=AKLT9NSy7kh8TIS1UzNqLRY2&amp;Signature=GBv5u6dG9bk1C73zajB6Cp%2BH1w4%3D&quot;}*ai_ai_ai_*1736328784774_124.14_26ce4122c6f9-slide-1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http://zh-ai-group.ks3-cn-beijing-internal.ksyun.com/image_generate/image_process/production/202501/96e58ab1-ea3a-4b58-adcd-30d70c1c6f88.jpg?Expires=1767864799&amp;AWSAccessKeyId=AKLT9NSy7kh8TIS1UzNqLRY2&amp;Signature=sO5%2FygldX7aRUpu%2Fx1zilo%2FqovQ%3D&quot;}*ai_ai_ai_*1736328784774_124.14_26ce4122c6f9-slide-1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PIC_SOURCE_TYPE" val="generate_slide_ai*{&quot;ai_type&quot;:&quot;generate_ppt&quot;,&quot;id&quot;:&quot;http://zh-ai-group.ks3-cn-beijing-internal.ksyun.com/image_generate/image_process/production/202501/e21cfe5b-713e-4036-8060-8f195df299f6.jpg?Expires=1767864799&amp;AWSAccessKeyId=AKLT9NSy7kh8TIS1UzNqLRY2&amp;Signature=gTyMX7PFMJ6Jy4J00PBz17xIBtQ%3D&quot;}*ai_ai_ai_*1736328784774_124.14_26ce4122c6f9-slide-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SUBTYPE" val="b"/>
  <p:tag name="KSO_WM_UNIT_TYPE" val="f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57"/>
  <p:tag name="KSO_WM_SLIDE_TYPE" val="tex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1/254d6988-855a-4c03-b1c7-ca39769b480a.jpg?Expires=1767864801&amp;AWSAccessKeyId=AKLT9NSy7kh8TIS1UzNqLRY2&amp;Signature=B%2FqQh2fu%2FFW7ODGfWZd9myFXLEI%3D&quot;}*ai_ai_ai_*1736328784774_124.14_26ce4122c6f9-slide-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SUBTYPE" val="c"/>
  <p:tag name="KSO_WM_UNIT_TYPE" val="f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1/5dcd3b15-6214-4ea0-aaa5-a49f02cb3cce.jpg?Expires=1767864800&amp;AWSAccessKeyId=AKLT9NSy7kh8TIS1UzNqLRY2&amp;Signature=iCoGjjEDKWfGRTrDImDrU7i%2F0Mg%3D&quot;}*ai_ai_ai_*1736328784774_124.14_26ce4122c6f9-slide-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http://zh-ai-group.ks3-cn-beijing-internal.ksyun.com/image_generate/image_process/production/202501/1bc21160-ee8e-441c-872f-416ff0d5c4eb.jpg?Expires=1767864801&amp;AWSAccessKeyId=AKLT9NSy7kh8TIS1UzNqLRY2&amp;Signature=TcvobVBzUSUO6pyO5laqCO4R9FQ%3D&quot;}*ai_ai_ai_*1736328784774_124.14_26ce4122c6f9-slide-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3"/>
  <p:tag name="KSO_WM_SLIDE_TYPE" val="tex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1/4db6bece-a5aa-4605-868e-e911cde98ca5.jpg?Expires=1767864802&amp;AWSAccessKeyId=AKLT9NSy7kh8TIS1UzNqLRY2&amp;Signature=a%2BtEg0wwx%2F7eK%2B%2FF2IFNn7G1TFg%3D&quot;}*ai_ai_ai_*1736328784774_124.14_26ce4122c6f9-slide-2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1"/>
  <p:tag name="KSO_WM_SLIDE_TYPE" val="section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61"/>
  <p:tag name="KSO_WM_SLIDE_TYPE" val="tex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YPE" val="i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1/d391ee68-5dd7-4548-9ac3-1ed208c9e3b1.jpg?Expires=1767864803&amp;AWSAccessKeyId=AKLT9NSy7kh8TIS1UzNqLRY2&amp;Signature=qbOSkPxp9a7R5JCL6kuHkwlT8Gw%3D&quot;}*ai_ai_ai_*1736328784774_124.14_26ce4122c6f9-slide-2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SUBTYPE" val="d"/>
  <p:tag name="KSO_WM_UNIT_TYPE" val="l_h_i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SUBTYPE" val="d"/>
  <p:tag name="KSO_WM_UNIT_TYPE" val="l_h_i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SUBTYPE" val="d"/>
  <p:tag name="KSO_WM_UNIT_TYPE" val="l_h_i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3"/>
  <p:tag name="KSO_WM_SLIDE_TYPE" val="tex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TYLE_ID" val="ee5b5b3cd82db123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2"/>
  <p:tag name="KSO_WM_UNIT_TYPE" val="l_h_x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2"/>
  <p:tag name="KSO_WM_UNIT_TYPE" val="l_h_x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2"/>
  <p:tag name="KSO_WM_UNIT_TYPE" val="l_h_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58"/>
  <p:tag name="KSO_WM_SLIDE_TYPE" val="tex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SUBTYPE" val="d"/>
  <p:tag name="KSO_WM_UNIT_TYPE" val="l_h_i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2"/>
  <p:tag name="KSO_WM_UNIT_SUBTYPE" val="d"/>
  <p:tag name="KSO_WM_UNIT_TYPE" val="l_h_i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SUBTYPE" val="d"/>
  <p:tag name="KSO_WM_UNIT_TYPE" val="l_h_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2"/>
  <p:tag name="KSO_WM_UNIT_SUBTYPE" val="d"/>
  <p:tag name="KSO_WM_UNIT_TYPE" val="l_h_i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SUBTYPE" val="d"/>
  <p:tag name="KSO_WM_UNIT_TYPE" val="l_h_i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2"/>
  <p:tag name="KSO_WM_UNIT_SUBTYPE" val="d"/>
  <p:tag name="KSO_WM_UNIT_TYPE" val="l_h_i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SUBTYPE" val="d"/>
  <p:tag name="KSO_WM_UNIT_TYPE" val="l_h_i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2"/>
  <p:tag name="KSO_WM_UNIT_SUBTYPE" val="d"/>
  <p:tag name="KSO_WM_UNIT_TYPE" val="l_h_i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YPE" val="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YPE" val="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2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3"/>
  <p:tag name="KSO_WM_UNIT_TYPE" val="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2"/>
  <p:tag name="KSO_WM_SLIDE_TYPE" val="content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01"/>
  <p:tag name="KSO_WM_UNIT_SUBTYPE" val="d"/>
  <p:tag name="KSO_WM_UNIT_TYPE" val="l_h_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2"/>
  <p:tag name="KSO_WM_UNIT_TYPE" val="l_h_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标题内容"/>
  <p:tag name="KSO_WM_UNIT_TEXT_TYPE" val="1"/>
  <p:tag name="KSO_WM_UNIT_TYPE" val="l_h_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02"/>
  <p:tag name="KSO_WM_UNIT_SUBTYPE" val="d"/>
  <p:tag name="KSO_WM_UNIT_TYPE" val="l_h_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2"/>
  <p:tag name="KSO_WM_UNIT_TYPE" val="l_h_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标题内容"/>
  <p:tag name="KSO_WM_UNIT_TEXT_TYPE" val="1"/>
  <p:tag name="KSO_WM_UNIT_TYPE" val="l_h_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03"/>
  <p:tag name="KSO_WM_UNIT_SUBTYPE" val="d"/>
  <p:tag name="KSO_WM_UNIT_TYPE" val="l_h_i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2"/>
  <p:tag name="KSO_WM_UNIT_TYPE" val="l_h_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3_1"/>
  <p:tag name="KSO_WM_UNIT_PRESET_TEXT" val="单击此处添加标题内容"/>
  <p:tag name="KSO_WM_UNIT_TEXT_TYPE" val="1"/>
  <p:tag name="KSO_WM_UNIT_TYPE" val="l_h_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PRESET_TEXT" val="04"/>
  <p:tag name="KSO_WM_UNIT_SUBTYPE" val="d"/>
  <p:tag name="KSO_WM_UNIT_TYPE" val="l_h_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2"/>
  <p:tag name="KSO_WM_UNIT_TYPE" val="l_h_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fgm#"/>
  <p:tag name="KSO_WM_DIAGRAM_GROUP_CODE" val="1"/>
  <p:tag name="KSO_WM_UNIT_INDEX" val="1_4_1"/>
  <p:tag name="KSO_WM_UNIT_PRESET_TEXT" val="单击此处添加标题内容"/>
  <p:tag name="KSO_WM_UNIT_TEXT_TYPE" val="1"/>
  <p:tag name="KSO_WM_UNIT_TYPE" val="l_h_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IGMA_LIMIT" val=""/>
  <p:tag name="KSO_WM_FIGMA_SLIDE_GROUP" val="1"/>
  <p:tag name="KSO_WM_SLIDE_TYPE" val="section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NDEX" val="1"/>
  <p:tag name="KSO_WM_UNIT_TYPE" val="a"/>
</p:tagLst>
</file>

<file path=ppt/theme/theme1.xml><?xml version="1.0" encoding="utf-8"?>
<a:theme xmlns:a="http://schemas.openxmlformats.org/drawingml/2006/main" name="红色中国风汇报主题">
  <a:themeElements>
    <a:clrScheme name="">
      <a:dk1>
        <a:srgbClr val="000000"/>
      </a:dk1>
      <a:lt1>
        <a:srgbClr val="FFFFFF"/>
      </a:lt1>
      <a:dk2>
        <a:srgbClr val="400101"/>
      </a:dk2>
      <a:lt2>
        <a:srgbClr val="F2F2F2"/>
      </a:lt2>
      <a:accent1>
        <a:srgbClr val="EAAEAC"/>
      </a:accent1>
      <a:accent2>
        <a:srgbClr val="D58B88"/>
      </a:accent2>
      <a:accent3>
        <a:srgbClr val="B05652"/>
      </a:accent3>
      <a:accent4>
        <a:srgbClr val="883633"/>
      </a:accent4>
      <a:accent5>
        <a:srgbClr val="73251E"/>
      </a:accent5>
      <a:accent6>
        <a:srgbClr val="A42E2B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Arial"/>
      </a:majorFont>
      <a:minorFont>
        <a:latin typeface="Microsoft YaHei UI"/>
        <a:ea typeface="Microsoft YaHei UI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799</Words>
  <Application>Microsoft Office PowerPoint</Application>
  <PresentationFormat>宽屏</PresentationFormat>
  <Paragraphs>93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Microsoft YaHei UI</vt:lpstr>
      <vt:lpstr>造字工房摩登（非商用）常规体</vt:lpstr>
      <vt:lpstr>Arial</vt:lpstr>
      <vt:lpstr>Wingdings</vt:lpstr>
      <vt:lpstr>红色中国风汇报主题</vt:lpstr>
      <vt:lpstr>PowerPoint 演示文稿</vt:lpstr>
      <vt:lpstr>目录</vt:lpstr>
      <vt:lpstr>上期内容回顾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本学期内容概览</vt:lpstr>
      <vt:lpstr>PowerPoint 演示文稿</vt:lpstr>
      <vt:lpstr>PowerPoint 演示文稿</vt:lpstr>
      <vt:lpstr>PowerPoint 演示文稿</vt:lpstr>
      <vt:lpstr>学习计划与时间管理</vt:lpstr>
      <vt:lpstr>PowerPoint 演示文稿</vt:lpstr>
      <vt:lpstr>PowerPoint 演示文稿</vt:lpstr>
      <vt:lpstr>PowerPoint 演示文稿</vt:lpstr>
      <vt:lpstr>互动与交流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</cp:revision>
  <cp:lastPrinted>2025-01-09T12:17:22Z</cp:lastPrinted>
  <dcterms:created xsi:type="dcterms:W3CDTF">2025-01-09T12:17:22Z</dcterms:created>
  <dcterms:modified xsi:type="dcterms:W3CDTF">2025-02-11T00:29:30Z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