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39" r:id="rId3"/>
    <p:sldId id="341" r:id="rId4"/>
    <p:sldId id="338" r:id="rId5"/>
    <p:sldId id="342" r:id="rId6"/>
    <p:sldId id="340" r:id="rId7"/>
    <p:sldId id="336" r:id="rId8"/>
    <p:sldId id="337" r:id="rId9"/>
    <p:sldId id="311" r:id="rId10"/>
    <p:sldId id="343" r:id="rId11"/>
    <p:sldId id="347" r:id="rId12"/>
    <p:sldId id="345" r:id="rId13"/>
    <p:sldId id="314" r:id="rId14"/>
    <p:sldId id="344" r:id="rId15"/>
    <p:sldId id="317" r:id="rId16"/>
    <p:sldId id="346" r:id="rId17"/>
    <p:sldId id="348" r:id="rId18"/>
    <p:sldId id="349" r:id="rId19"/>
    <p:sldId id="329" r:id="rId20"/>
    <p:sldId id="304" r:id="rId21"/>
    <p:sldId id="351" r:id="rId22"/>
    <p:sldId id="352" r:id="rId23"/>
    <p:sldId id="350" r:id="rId24"/>
    <p:sldId id="305" r:id="rId2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134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3E4DE8B-BABE-4BAE-A625-7D6E40C58267}" type="datetimeFigureOut">
              <a:rPr lang="zh-CN" altLang="en-US" smtClean="0"/>
              <a:pPr/>
              <a:t>2019-03-23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CAFA63-7631-471F-8988-0E418C1DF9BD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sus\Desktop\b1dfbb08c26b0c2fc9f23f9215575897_2014111510200330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 rot="16200000">
            <a:off x="2000252" y="-2000252"/>
            <a:ext cx="5143500" cy="914400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E:/&#23567;&#26679;/&#22825;&#24220;&#20013;&#32771;&#29289;&#29702;&#20154;&#25945;&#29256;(&#25945;&#29992;)&#65288;&#20570;PPT&#65289;/&#22825;&#24220;&#20013;&#32771;&#29289;&#29702;&#20154;&#25945;&#29256;(&#25945;&#29992;)/W28A.TIF" TargetMode="External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F:/&#20219;&#31168;&#28949;/&#35838;&#20214;/&#22825;&#24220;/&#20154;&#25945;&#29289;&#29702;/E107.tif" TargetMode="Externa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35896" y="4353948"/>
            <a:ext cx="37444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000099"/>
                </a:solidFill>
                <a:latin typeface="华文行楷" pitchFamily="2" charset="-122"/>
                <a:ea typeface="华文行楷" pitchFamily="2" charset="-122"/>
              </a:rPr>
              <a:t>愿你是一只追逐梦想的蝴蝶。</a:t>
            </a:r>
            <a:endParaRPr lang="zh-CN" altLang="en-US" sz="2000" dirty="0">
              <a:solidFill>
                <a:srgbClr val="000099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44208" y="4866501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>
                <a:solidFill>
                  <a:srgbClr val="FF0000"/>
                </a:solidFill>
                <a:latin typeface="华文行楷" pitchFamily="2" charset="-122"/>
                <a:ea typeface="华文行楷" pitchFamily="2" charset="-122"/>
              </a:rPr>
              <a:t>愿每一份精彩都源于这里</a:t>
            </a:r>
            <a:endParaRPr lang="zh-CN" altLang="en-US" b="1" dirty="0">
              <a:solidFill>
                <a:srgbClr val="FF0000"/>
              </a:solidFill>
              <a:latin typeface="华文行楷" pitchFamily="2" charset="-122"/>
              <a:ea typeface="华文行楷" pitchFamily="2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95536" y="987574"/>
            <a:ext cx="810991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4000" b="1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第一节  科学探究：杠杆的平衡条件</a:t>
            </a:r>
            <a:endParaRPr lang="zh-CN" altLang="en-US" sz="4000" b="1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03848" y="2211710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2843808" y="235572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 smtClean="0">
                <a:solidFill>
                  <a:srgbClr val="000099"/>
                </a:solidFill>
                <a:latin typeface="+mn-ea"/>
              </a:rPr>
              <a:t>2019</a:t>
            </a:r>
            <a:r>
              <a:rPr lang="zh-CN" altLang="en-US" sz="3200" b="1" dirty="0" smtClean="0">
                <a:solidFill>
                  <a:srgbClr val="000099"/>
                </a:solidFill>
                <a:latin typeface="+mn-ea"/>
              </a:rPr>
              <a:t>年</a:t>
            </a:r>
            <a:r>
              <a:rPr lang="en-US" altLang="zh-CN" sz="3200" b="1" dirty="0" smtClean="0">
                <a:solidFill>
                  <a:srgbClr val="000099"/>
                </a:solidFill>
                <a:latin typeface="+mn-ea"/>
              </a:rPr>
              <a:t>3</a:t>
            </a:r>
            <a:r>
              <a:rPr lang="zh-CN" altLang="en-US" sz="3200" b="1" dirty="0" smtClean="0">
                <a:solidFill>
                  <a:srgbClr val="000099"/>
                </a:solidFill>
                <a:latin typeface="+mn-ea"/>
              </a:rPr>
              <a:t>月</a:t>
            </a:r>
            <a:r>
              <a:rPr lang="en-US" altLang="zh-CN" sz="3200" b="1" dirty="0" smtClean="0">
                <a:solidFill>
                  <a:srgbClr val="000099"/>
                </a:solidFill>
                <a:latin typeface="+mn-ea"/>
              </a:rPr>
              <a:t>20</a:t>
            </a:r>
            <a:r>
              <a:rPr lang="zh-CN" altLang="en-US" sz="3200" b="1" dirty="0" smtClean="0">
                <a:solidFill>
                  <a:srgbClr val="000099"/>
                </a:solidFill>
                <a:latin typeface="+mn-ea"/>
              </a:rPr>
              <a:t>日</a:t>
            </a:r>
            <a:endParaRPr lang="zh-CN" altLang="en-US" sz="3200" b="1" dirty="0">
              <a:solidFill>
                <a:srgbClr val="000099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95536" y="2355726"/>
            <a:ext cx="7837488" cy="3588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/>
            <a:endParaRPr kumimoji="1" lang="zh-CN" altLang="en-US" sz="2400" b="1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1520" y="123478"/>
            <a:ext cx="48253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kumimoji="1" lang="zh-CN" altLang="en-US" sz="2400" b="1" dirty="0" smtClean="0">
                <a:latin typeface="+mn-ea"/>
              </a:rPr>
              <a:t>如图所示，画出下图中各力和力臂</a:t>
            </a:r>
            <a:endParaRPr kumimoji="1" lang="zh-CN" altLang="en-US" sz="2400" b="1" dirty="0">
              <a:latin typeface="+mn-ea"/>
            </a:endParaRPr>
          </a:p>
        </p:txBody>
      </p:sp>
      <p:pic>
        <p:nvPicPr>
          <p:cNvPr id="8" name="Picture 1" descr="C:\Users\asus\Documents\Tencent Files\983897146\Image\C2C\OH1K3JF~HWYN2RRURNQ(7Z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627534"/>
            <a:ext cx="4464497" cy="3744416"/>
          </a:xfrm>
          <a:prstGeom prst="rect">
            <a:avLst/>
          </a:prstGeom>
          <a:noFill/>
        </p:spPr>
      </p:pic>
      <p:sp>
        <p:nvSpPr>
          <p:cNvPr id="25" name="椭圆 24"/>
          <p:cNvSpPr/>
          <p:nvPr/>
        </p:nvSpPr>
        <p:spPr>
          <a:xfrm>
            <a:off x="5652120" y="30168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7884368" y="3003798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6732240" y="30240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5688000" y="3060000"/>
            <a:ext cx="0" cy="93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7920000" y="3060000"/>
            <a:ext cx="0" cy="93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6840000" y="3060000"/>
            <a:ext cx="1080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588224" y="3147814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32" name="AutoShape 13"/>
          <p:cNvSpPr>
            <a:spLocks/>
          </p:cNvSpPr>
          <p:nvPr/>
        </p:nvSpPr>
        <p:spPr bwMode="auto">
          <a:xfrm rot="27000000">
            <a:off x="6048112" y="2319766"/>
            <a:ext cx="288000" cy="1080000"/>
          </a:xfrm>
          <a:prstGeom prst="leftBrace">
            <a:avLst>
              <a:gd name="adj1" fmla="val 5622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AutoShape 13"/>
          <p:cNvSpPr>
            <a:spLocks/>
          </p:cNvSpPr>
          <p:nvPr/>
        </p:nvSpPr>
        <p:spPr bwMode="auto">
          <a:xfrm rot="27000000">
            <a:off x="7200000" y="2283766"/>
            <a:ext cx="288000" cy="1152000"/>
          </a:xfrm>
          <a:prstGeom prst="leftBrace">
            <a:avLst>
              <a:gd name="adj1" fmla="val 5622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5688000" y="3075806"/>
            <a:ext cx="1044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5940152" y="2139702"/>
            <a:ext cx="474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5796136" y="3723878"/>
            <a:ext cx="576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8028384" y="3723878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7092280" y="2139702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11560" y="1851670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、确定动力和阻力的作用点和方向，画出动力和阻力。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39552" y="1275606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、确定支点。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611560" y="3075806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、画出动力臂和阻力臂。（从支点向力的作用线画垂线）</a:t>
            </a:r>
            <a:endParaRPr lang="zh-CN" alt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251520" y="771550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画法：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07504" y="0"/>
            <a:ext cx="324036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探究</a:t>
            </a:r>
            <a:r>
              <a:rPr kumimoji="1" lang="zh-CN" altLang="en-US" sz="2400" b="1" dirty="0">
                <a:solidFill>
                  <a:srgbClr val="000099"/>
                </a:solidFill>
                <a:latin typeface="+mn-ea"/>
              </a:rPr>
              <a:t>杠杆平衡的条件</a:t>
            </a:r>
          </a:p>
        </p:txBody>
      </p:sp>
      <p:grpSp>
        <p:nvGrpSpPr>
          <p:cNvPr id="49" name="组合 48"/>
          <p:cNvGrpSpPr/>
          <p:nvPr/>
        </p:nvGrpSpPr>
        <p:grpSpPr>
          <a:xfrm>
            <a:off x="3923928" y="1275606"/>
            <a:ext cx="5040560" cy="2880320"/>
            <a:chOff x="0" y="1491630"/>
            <a:chExt cx="5040560" cy="2880320"/>
          </a:xfrm>
        </p:grpSpPr>
        <p:pic>
          <p:nvPicPr>
            <p:cNvPr id="12290" name="Picture 2" descr="研究杠杆平衡条件"/>
            <p:cNvPicPr>
              <a:picLocks noChangeAspect="1" noChangeArrowheads="1"/>
            </p:cNvPicPr>
            <p:nvPr/>
          </p:nvPicPr>
          <p:blipFill>
            <a:blip r:embed="rId2" cstate="print"/>
            <a:srcRect l="15152" t="33408" r="15151" b="5769"/>
            <a:stretch>
              <a:fillRect/>
            </a:stretch>
          </p:blipFill>
          <p:spPr bwMode="auto">
            <a:xfrm>
              <a:off x="0" y="1491630"/>
              <a:ext cx="5040560" cy="2880320"/>
            </a:xfrm>
            <a:prstGeom prst="rect">
              <a:avLst/>
            </a:prstGeom>
            <a:noFill/>
          </p:spPr>
        </p:pic>
        <p:grpSp>
          <p:nvGrpSpPr>
            <p:cNvPr id="34" name="组合 33"/>
            <p:cNvGrpSpPr/>
            <p:nvPr/>
          </p:nvGrpSpPr>
          <p:grpSpPr>
            <a:xfrm>
              <a:off x="784800" y="1635646"/>
              <a:ext cx="1507232" cy="180000"/>
              <a:chOff x="6228184" y="2880000"/>
              <a:chExt cx="1507232" cy="180000"/>
            </a:xfrm>
          </p:grpSpPr>
          <p:cxnSp>
            <p:nvCxnSpPr>
              <p:cNvPr id="21" name="直接连接符 20"/>
              <p:cNvCxnSpPr/>
              <p:nvPr/>
            </p:nvCxnSpPr>
            <p:spPr>
              <a:xfrm>
                <a:off x="65162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接连接符 22"/>
              <p:cNvCxnSpPr/>
              <p:nvPr/>
            </p:nvCxnSpPr>
            <p:spPr>
              <a:xfrm>
                <a:off x="66686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接连接符 23"/>
              <p:cNvCxnSpPr/>
              <p:nvPr/>
            </p:nvCxnSpPr>
            <p:spPr>
              <a:xfrm>
                <a:off x="68210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接连接符 24"/>
              <p:cNvCxnSpPr/>
              <p:nvPr/>
            </p:nvCxnSpPr>
            <p:spPr>
              <a:xfrm>
                <a:off x="69734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接连接符 25"/>
              <p:cNvCxnSpPr/>
              <p:nvPr/>
            </p:nvCxnSpPr>
            <p:spPr>
              <a:xfrm>
                <a:off x="71258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接连接符 26"/>
              <p:cNvCxnSpPr/>
              <p:nvPr/>
            </p:nvCxnSpPr>
            <p:spPr>
              <a:xfrm>
                <a:off x="72782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接连接符 27"/>
              <p:cNvCxnSpPr/>
              <p:nvPr/>
            </p:nvCxnSpPr>
            <p:spPr>
              <a:xfrm>
                <a:off x="74306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直接连接符 28"/>
              <p:cNvCxnSpPr/>
              <p:nvPr/>
            </p:nvCxnSpPr>
            <p:spPr>
              <a:xfrm>
                <a:off x="75830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接连接符 29"/>
              <p:cNvCxnSpPr/>
              <p:nvPr/>
            </p:nvCxnSpPr>
            <p:spPr>
              <a:xfrm>
                <a:off x="77354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接连接符 30"/>
              <p:cNvCxnSpPr/>
              <p:nvPr/>
            </p:nvCxnSpPr>
            <p:spPr>
              <a:xfrm>
                <a:off x="6372200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直接连接符 32"/>
              <p:cNvCxnSpPr/>
              <p:nvPr/>
            </p:nvCxnSpPr>
            <p:spPr>
              <a:xfrm>
                <a:off x="6228184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5" name="组合 34"/>
            <p:cNvGrpSpPr/>
            <p:nvPr/>
          </p:nvGrpSpPr>
          <p:grpSpPr>
            <a:xfrm>
              <a:off x="2555776" y="1635646"/>
              <a:ext cx="1512168" cy="180000"/>
              <a:chOff x="6372200" y="2880000"/>
              <a:chExt cx="1512168" cy="180000"/>
            </a:xfrm>
          </p:grpSpPr>
          <p:cxnSp>
            <p:nvCxnSpPr>
              <p:cNvPr id="36" name="直接连接符 35"/>
              <p:cNvCxnSpPr/>
              <p:nvPr/>
            </p:nvCxnSpPr>
            <p:spPr>
              <a:xfrm>
                <a:off x="65162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直接连接符 36"/>
              <p:cNvCxnSpPr/>
              <p:nvPr/>
            </p:nvCxnSpPr>
            <p:spPr>
              <a:xfrm>
                <a:off x="66686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直接连接符 37"/>
              <p:cNvCxnSpPr/>
              <p:nvPr/>
            </p:nvCxnSpPr>
            <p:spPr>
              <a:xfrm>
                <a:off x="68210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直接连接符 38"/>
              <p:cNvCxnSpPr/>
              <p:nvPr/>
            </p:nvCxnSpPr>
            <p:spPr>
              <a:xfrm>
                <a:off x="69734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直接连接符 39"/>
              <p:cNvCxnSpPr/>
              <p:nvPr/>
            </p:nvCxnSpPr>
            <p:spPr>
              <a:xfrm>
                <a:off x="71258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直接连接符 40"/>
              <p:cNvCxnSpPr/>
              <p:nvPr/>
            </p:nvCxnSpPr>
            <p:spPr>
              <a:xfrm>
                <a:off x="72782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直接连接符 41"/>
              <p:cNvCxnSpPr/>
              <p:nvPr/>
            </p:nvCxnSpPr>
            <p:spPr>
              <a:xfrm>
                <a:off x="74306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直接连接符 42"/>
              <p:cNvCxnSpPr/>
              <p:nvPr/>
            </p:nvCxnSpPr>
            <p:spPr>
              <a:xfrm>
                <a:off x="75830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接连接符 43"/>
              <p:cNvCxnSpPr/>
              <p:nvPr/>
            </p:nvCxnSpPr>
            <p:spPr>
              <a:xfrm>
                <a:off x="7735416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直接连接符 44"/>
              <p:cNvCxnSpPr/>
              <p:nvPr/>
            </p:nvCxnSpPr>
            <p:spPr>
              <a:xfrm>
                <a:off x="6372200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接连接符 45"/>
              <p:cNvCxnSpPr/>
              <p:nvPr/>
            </p:nvCxnSpPr>
            <p:spPr>
              <a:xfrm>
                <a:off x="7884368" y="2880000"/>
                <a:ext cx="0" cy="180000"/>
              </a:xfrm>
              <a:prstGeom prst="line">
                <a:avLst/>
              </a:prstGeom>
              <a:ln w="317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" name="Text Box 4"/>
          <p:cNvSpPr txBox="1">
            <a:spLocks noChangeArrowheads="1"/>
          </p:cNvSpPr>
          <p:nvPr/>
        </p:nvSpPr>
        <p:spPr bwMode="auto">
          <a:xfrm>
            <a:off x="4644008" y="1995686"/>
            <a:ext cx="6480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+mn-ea"/>
              </a:rPr>
              <a:t>1</a:t>
            </a:r>
          </a:p>
        </p:txBody>
      </p:sp>
      <p:sp>
        <p:nvSpPr>
          <p:cNvPr id="51" name="Text Box 5"/>
          <p:cNvSpPr txBox="1">
            <a:spLocks noChangeArrowheads="1"/>
          </p:cNvSpPr>
          <p:nvPr/>
        </p:nvSpPr>
        <p:spPr bwMode="auto">
          <a:xfrm>
            <a:off x="8244408" y="1851670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+mn-ea"/>
              </a:rPr>
              <a:t>2</a:t>
            </a:r>
          </a:p>
        </p:txBody>
      </p:sp>
      <p:sp>
        <p:nvSpPr>
          <p:cNvPr id="52" name="Text Box 6"/>
          <p:cNvSpPr txBox="1">
            <a:spLocks noChangeArrowheads="1"/>
          </p:cNvSpPr>
          <p:nvPr/>
        </p:nvSpPr>
        <p:spPr bwMode="auto">
          <a:xfrm>
            <a:off x="6444208" y="1563638"/>
            <a:ext cx="432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+mn-ea"/>
              </a:rPr>
              <a:t>o</a:t>
            </a:r>
          </a:p>
        </p:txBody>
      </p:sp>
      <p:sp>
        <p:nvSpPr>
          <p:cNvPr id="53" name="Text Box 9"/>
          <p:cNvSpPr txBox="1">
            <a:spLocks noChangeArrowheads="1"/>
          </p:cNvSpPr>
          <p:nvPr/>
        </p:nvSpPr>
        <p:spPr bwMode="auto">
          <a:xfrm>
            <a:off x="5364088" y="699542"/>
            <a:ext cx="5760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+mn-ea"/>
              </a:rPr>
              <a:t>1</a:t>
            </a:r>
          </a:p>
        </p:txBody>
      </p:sp>
      <p:sp>
        <p:nvSpPr>
          <p:cNvPr id="54" name="Text Box 10"/>
          <p:cNvSpPr txBox="1">
            <a:spLocks noChangeArrowheads="1"/>
          </p:cNvSpPr>
          <p:nvPr/>
        </p:nvSpPr>
        <p:spPr bwMode="auto">
          <a:xfrm>
            <a:off x="7164288" y="699542"/>
            <a:ext cx="64807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+mn-ea"/>
              </a:rPr>
              <a:t>2</a:t>
            </a:r>
          </a:p>
        </p:txBody>
      </p:sp>
      <p:cxnSp>
        <p:nvCxnSpPr>
          <p:cNvPr id="55" name="直接箭头连接符 54"/>
          <p:cNvCxnSpPr/>
          <p:nvPr/>
        </p:nvCxnSpPr>
        <p:spPr bwMode="auto">
          <a:xfrm>
            <a:off x="8100392" y="1491630"/>
            <a:ext cx="15501" cy="720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左大括号 18"/>
          <p:cNvSpPr>
            <a:spLocks/>
          </p:cNvSpPr>
          <p:nvPr/>
        </p:nvSpPr>
        <p:spPr bwMode="auto">
          <a:xfrm rot="5400000">
            <a:off x="5724000" y="822455"/>
            <a:ext cx="209714" cy="972000"/>
          </a:xfrm>
          <a:prstGeom prst="leftBrace">
            <a:avLst>
              <a:gd name="adj1" fmla="val 8399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57" name="Line 29"/>
          <p:cNvSpPr>
            <a:spLocks noChangeShapeType="1"/>
          </p:cNvSpPr>
          <p:nvPr/>
        </p:nvSpPr>
        <p:spPr bwMode="auto">
          <a:xfrm>
            <a:off x="6408000" y="1476000"/>
            <a:ext cx="16920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58" name="椭圆 57"/>
          <p:cNvSpPr/>
          <p:nvPr/>
        </p:nvSpPr>
        <p:spPr>
          <a:xfrm>
            <a:off x="6300192" y="141962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9" name="椭圆 58"/>
          <p:cNvSpPr/>
          <p:nvPr/>
        </p:nvSpPr>
        <p:spPr>
          <a:xfrm>
            <a:off x="5238000" y="141962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0" name="椭圆 59"/>
          <p:cNvSpPr/>
          <p:nvPr/>
        </p:nvSpPr>
        <p:spPr>
          <a:xfrm>
            <a:off x="8038800" y="141962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61" name="直接箭头连接符 60"/>
          <p:cNvCxnSpPr/>
          <p:nvPr/>
        </p:nvCxnSpPr>
        <p:spPr bwMode="auto">
          <a:xfrm>
            <a:off x="5292080" y="1491630"/>
            <a:ext cx="15501" cy="10019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Line 29"/>
          <p:cNvSpPr>
            <a:spLocks noChangeShapeType="1"/>
          </p:cNvSpPr>
          <p:nvPr/>
        </p:nvSpPr>
        <p:spPr bwMode="auto">
          <a:xfrm>
            <a:off x="5364088" y="1491630"/>
            <a:ext cx="9000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63" name="左大括号 62"/>
          <p:cNvSpPr>
            <a:spLocks/>
          </p:cNvSpPr>
          <p:nvPr/>
        </p:nvSpPr>
        <p:spPr bwMode="auto">
          <a:xfrm rot="5400000">
            <a:off x="7110000" y="444455"/>
            <a:ext cx="209714" cy="1728000"/>
          </a:xfrm>
          <a:prstGeom prst="leftBrace">
            <a:avLst>
              <a:gd name="adj1" fmla="val 8399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323528" y="411510"/>
            <a:ext cx="1872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提出问题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79512" y="771550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</a:rPr>
              <a:t>        </a:t>
            </a:r>
            <a:r>
              <a:rPr lang="zh-CN" altLang="en-US" sz="2000" b="1" dirty="0" smtClean="0"/>
              <a:t>杠杆平衡时，动力、动力臂和阻力、阻力臂之间存在着怎么样的关系？</a:t>
            </a:r>
            <a:endParaRPr lang="zh-CN" altLang="en-US" sz="20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323528" y="1779662"/>
            <a:ext cx="33843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设计实验与制定计划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179512" y="2211710"/>
            <a:ext cx="35283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         如图所示的是一种用来研究杠杆平衡条件的实验装置。它是由一根中部悬挂在支架上，两边分别有一调节螺母、上面有刻度的硬杆以及若干钩码组成。</a:t>
            </a:r>
            <a:endParaRPr lang="zh-CN" altLang="en-US" sz="20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323528" y="4299942"/>
            <a:ext cx="82089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 smtClean="0"/>
              <a:t>         实验时，分别改变支点两边悬挂钩码的个数和悬挂位置，探究动力、动力臂和阻力、阻力臂之间的关系。</a:t>
            </a:r>
            <a:endParaRPr lang="zh-CN" altLang="en-US" sz="20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  <p:bldP spid="52" grpId="0"/>
      <p:bldP spid="53" grpId="0"/>
      <p:bldP spid="54" grpId="0"/>
      <p:bldP spid="56" grpId="0" animBg="1"/>
      <p:bldP spid="57" grpId="0" animBg="1"/>
      <p:bldP spid="58" grpId="0" animBg="1"/>
      <p:bldP spid="59" grpId="0" animBg="1"/>
      <p:bldP spid="60" grpId="0" animBg="1"/>
      <p:bldP spid="62" grpId="0" animBg="1"/>
      <p:bldP spid="63" grpId="0" animBg="1"/>
      <p:bldP spid="64" grpId="0"/>
      <p:bldP spid="65" grpId="0"/>
      <p:bldP spid="66" grpId="0"/>
      <p:bldP spid="67" grpId="0"/>
      <p:bldP spid="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/>
        </p:nvGraphicFramePr>
        <p:xfrm>
          <a:off x="539552" y="2211710"/>
          <a:ext cx="7416825" cy="208823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48073"/>
                <a:gridCol w="792088"/>
                <a:gridCol w="936104"/>
                <a:gridCol w="1584176"/>
                <a:gridCol w="792088"/>
                <a:gridCol w="1008112"/>
                <a:gridCol w="1656184"/>
              </a:tblGrid>
              <a:tr h="792088">
                <a:tc>
                  <a:txBody>
                    <a:bodyPr/>
                    <a:lstStyle/>
                    <a:p>
                      <a:r>
                        <a:rPr kumimoji="1" lang="zh-CN" altLang="en-US" sz="1800" b="1" dirty="0" smtClean="0">
                          <a:latin typeface="Times New Roman" pitchFamily="18" charset="0"/>
                        </a:rPr>
                        <a:t>实验序号</a:t>
                      </a:r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dirty="0" smtClean="0">
                          <a:latin typeface="Times New Roman" pitchFamily="18" charset="0"/>
                        </a:rPr>
                        <a:t>动力</a:t>
                      </a:r>
                      <a:r>
                        <a:rPr kumimoji="1" lang="en-US" altLang="zh-CN" sz="1800" b="1" dirty="0" smtClean="0">
                          <a:latin typeface="Times New Roman" pitchFamily="18" charset="0"/>
                        </a:rPr>
                        <a:t/>
                      </a:r>
                      <a:br>
                        <a:rPr kumimoji="1" lang="en-US" altLang="zh-CN" sz="1800" b="1" dirty="0" smtClean="0">
                          <a:latin typeface="Times New Roman" pitchFamily="18" charset="0"/>
                        </a:rPr>
                      </a:br>
                      <a:r>
                        <a:rPr kumimoji="1" lang="en-US" altLang="zh-CN" sz="18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r>
                        <a:rPr kumimoji="1" lang="en-US" altLang="zh-CN" sz="1800" b="1" baseline="-30000" dirty="0" smtClean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kumimoji="1" lang="en-US" altLang="zh-C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/ N</a:t>
                      </a:r>
                      <a:endParaRPr kumimoji="1" lang="en-US" altLang="zh-CN" sz="1800" b="1" dirty="0" smtClean="0">
                        <a:latin typeface="宋体" charset="-122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dirty="0" smtClean="0">
                          <a:latin typeface="Times New Roman" pitchFamily="18" charset="0"/>
                        </a:rPr>
                        <a:t>动力臂   </a:t>
                      </a:r>
                      <a:r>
                        <a:rPr kumimoji="1" lang="en-US" altLang="zh-CN" sz="1800" b="1" dirty="0" smtClean="0">
                          <a:latin typeface="Times New Roman" pitchFamily="18" charset="0"/>
                        </a:rPr>
                        <a:t>L</a:t>
                      </a:r>
                      <a:r>
                        <a:rPr kumimoji="1" lang="en-US" altLang="zh-CN" sz="1800" b="1" baseline="-30000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1</a:t>
                      </a:r>
                      <a:r>
                        <a:rPr kumimoji="1" lang="en-US" altLang="zh-CN" sz="1800" b="1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/m</a:t>
                      </a:r>
                      <a:endParaRPr kumimoji="1" lang="en-US" altLang="zh-CN" sz="1800" b="1" dirty="0" smtClean="0"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dirty="0" smtClean="0">
                          <a:latin typeface="+mn-ea"/>
                          <a:ea typeface="+mn-ea"/>
                        </a:rPr>
                        <a:t>动力</a:t>
                      </a:r>
                      <a:r>
                        <a:rPr kumimoji="1" lang="zh-CN" altLang="en-US" sz="1800" b="1" dirty="0" smtClean="0">
                          <a:latin typeface="+mn-ea"/>
                          <a:ea typeface="+mn-ea"/>
                          <a:sym typeface="Symbol" pitchFamily="18" charset="2"/>
                        </a:rPr>
                        <a:t></a:t>
                      </a:r>
                      <a:r>
                        <a:rPr kumimoji="1" lang="zh-CN" altLang="en-US" sz="1800" b="1" dirty="0" smtClean="0">
                          <a:latin typeface="+mn-ea"/>
                          <a:ea typeface="+mn-ea"/>
                        </a:rPr>
                        <a:t>动力臂</a:t>
                      </a:r>
                      <a:endParaRPr kumimoji="1" lang="zh-CN" altLang="en-US" sz="1800" b="1" dirty="0" smtClean="0">
                        <a:latin typeface="+mn-ea"/>
                        <a:ea typeface="+mn-ea"/>
                        <a:sym typeface="Symbol" pitchFamily="18" charset="2"/>
                      </a:endParaRPr>
                    </a:p>
                    <a:p>
                      <a:r>
                        <a:rPr lang="en-US" altLang="zh-CN" b="1" dirty="0" smtClean="0">
                          <a:latin typeface="+mn-ea"/>
                          <a:ea typeface="+mn-ea"/>
                        </a:rPr>
                        <a:t>   (</a:t>
                      </a:r>
                      <a:r>
                        <a:rPr kumimoji="1" lang="en-US" altLang="zh-C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altLang="zh-CN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1" lang="en-US" altLang="zh-CN" sz="1800" b="1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altLang="zh-CN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zh-CN" altLang="en-US" b="1" dirty="0"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i="0" dirty="0" smtClean="0">
                          <a:latin typeface="+mn-ea"/>
                          <a:ea typeface="+mn-ea"/>
                        </a:rPr>
                        <a:t>阻力</a:t>
                      </a:r>
                      <a:r>
                        <a:rPr kumimoji="1" lang="en-US" altLang="zh-CN" sz="1800" b="1" i="0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F</a:t>
                      </a:r>
                      <a:r>
                        <a:rPr kumimoji="1" lang="en-US" altLang="zh-CN" sz="1800" b="1" i="0" baseline="-30000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kumimoji="1" lang="en-US" altLang="zh-CN" sz="1800" b="1" i="0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/N</a:t>
                      </a:r>
                      <a:endParaRPr kumimoji="1" lang="en-US" altLang="zh-CN" sz="1800" b="1" i="0" dirty="0" smtClean="0"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i="0" dirty="0" smtClean="0">
                          <a:latin typeface="Times New Roman" pitchFamily="18" charset="0"/>
                        </a:rPr>
                        <a:t>阻力臂</a:t>
                      </a:r>
                      <a:r>
                        <a:rPr kumimoji="1" lang="en-US" altLang="zh-CN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L</a:t>
                      </a:r>
                      <a:r>
                        <a:rPr kumimoji="1" lang="en-US" altLang="zh-CN" sz="1800" b="1" i="0" baseline="-30000" dirty="0" smtClean="0">
                          <a:latin typeface="Times New Roman" pitchFamily="18" charset="0"/>
                          <a:cs typeface="Times New Roman" pitchFamily="18" charset="0"/>
                        </a:rPr>
                        <a:t>2 </a:t>
                      </a:r>
                      <a:r>
                        <a:rPr kumimoji="1" lang="en-US" altLang="zh-CN" sz="1800" b="1" i="0" dirty="0" smtClean="0">
                          <a:latin typeface="Times New Roman" pitchFamily="18" charset="0"/>
                          <a:cs typeface="Times New Roman" pitchFamily="18" charset="0"/>
                        </a:rPr>
                        <a:t>/ m</a:t>
                      </a:r>
                      <a:endParaRPr kumimoji="1" lang="en-US" altLang="zh-CN" sz="1800" b="1" i="0" dirty="0" smtClean="0">
                        <a:latin typeface="宋体" charset="-122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CN" altLang="en-US" sz="1800" b="1" dirty="0" smtClean="0">
                          <a:latin typeface="+mn-ea"/>
                          <a:ea typeface="+mn-ea"/>
                        </a:rPr>
                        <a:t>阻力</a:t>
                      </a:r>
                      <a:r>
                        <a:rPr kumimoji="1" lang="zh-CN" altLang="en-US" sz="1800" b="1" dirty="0" smtClean="0">
                          <a:latin typeface="+mn-ea"/>
                          <a:ea typeface="+mn-ea"/>
                          <a:sym typeface="Symbol" pitchFamily="18" charset="2"/>
                        </a:rPr>
                        <a:t>阻</a:t>
                      </a:r>
                      <a:r>
                        <a:rPr kumimoji="1" lang="zh-CN" altLang="en-US" sz="1800" b="1" dirty="0" smtClean="0">
                          <a:latin typeface="+mn-ea"/>
                          <a:ea typeface="+mn-ea"/>
                        </a:rPr>
                        <a:t>力臂</a:t>
                      </a:r>
                      <a:endParaRPr kumimoji="1" lang="zh-CN" altLang="en-US" sz="1800" b="1" dirty="0" smtClean="0">
                        <a:latin typeface="+mn-ea"/>
                        <a:ea typeface="+mn-ea"/>
                        <a:sym typeface="Symbol" pitchFamily="18" charset="2"/>
                      </a:endParaRPr>
                    </a:p>
                    <a:p>
                      <a:r>
                        <a:rPr lang="en-US" altLang="zh-CN" b="1" dirty="0" smtClean="0">
                          <a:latin typeface="+mn-ea"/>
                          <a:ea typeface="+mn-ea"/>
                        </a:rPr>
                        <a:t>   (</a:t>
                      </a:r>
                      <a:r>
                        <a:rPr kumimoji="1" lang="en-US" altLang="zh-CN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N</a:t>
                      </a:r>
                      <a:r>
                        <a:rPr kumimoji="1" lang="en-US" altLang="zh-CN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·</a:t>
                      </a:r>
                      <a:r>
                        <a:rPr kumimoji="1" lang="en-US" altLang="zh-CN" sz="1800" b="1" dirty="0" smtClean="0">
                          <a:latin typeface="+mn-ea"/>
                          <a:ea typeface="+mn-ea"/>
                          <a:cs typeface="Times New Roman" pitchFamily="18" charset="0"/>
                        </a:rPr>
                        <a:t>m</a:t>
                      </a:r>
                      <a:r>
                        <a:rPr lang="en-US" altLang="zh-CN" b="1" dirty="0" smtClean="0">
                          <a:latin typeface="+mn-ea"/>
                          <a:ea typeface="+mn-ea"/>
                        </a:rPr>
                        <a:t>)</a:t>
                      </a:r>
                      <a:endParaRPr lang="zh-CN" altLang="en-US" b="1" dirty="0" smtClean="0">
                        <a:latin typeface="+mn-ea"/>
                        <a:ea typeface="+mn-ea"/>
                      </a:endParaRPr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3707904" y="4371950"/>
            <a:ext cx="4680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动力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×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动力臂 ＝ 阻力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×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阻力</a:t>
            </a:r>
            <a:r>
              <a:rPr lang="zh-CN" altLang="en-US" sz="2400" b="1" dirty="0">
                <a:solidFill>
                  <a:srgbClr val="FF0000"/>
                </a:solidFill>
                <a:latin typeface="+mn-ea"/>
              </a:rPr>
              <a:t>臂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544" y="437195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分析数据得出结论：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707654"/>
            <a:ext cx="28083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将数据填入表格中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9512" y="12347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进行实验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555526"/>
            <a:ext cx="5256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1</a:t>
            </a:r>
            <a:r>
              <a:rPr lang="zh-CN" altLang="en-US" sz="2000" b="1" dirty="0" smtClean="0"/>
              <a:t>、调节平衡螺母，使杠杆在水平位置平衡。</a:t>
            </a:r>
            <a:endParaRPr lang="zh-CN" altLang="en-US" sz="2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251520" y="987574"/>
            <a:ext cx="81369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000" b="1" dirty="0" smtClean="0"/>
              <a:t>          2</a:t>
            </a:r>
            <a:r>
              <a:rPr lang="zh-CN" altLang="en-US" sz="2000" b="1" dirty="0" smtClean="0"/>
              <a:t>、改变悬挂钩码的个数，移动其悬挂的位置，使杠杆仍在水平位置平衡。将数据填入表格中。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8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323528" y="123478"/>
            <a:ext cx="15841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+mn-ea"/>
              </a:rPr>
              <a:t>知识</a:t>
            </a:r>
            <a:r>
              <a:rPr lang="zh-CN" altLang="en-US" sz="2800" b="1" dirty="0" smtClean="0">
                <a:solidFill>
                  <a:srgbClr val="FF0000"/>
                </a:solidFill>
                <a:latin typeface="+mn-ea"/>
              </a:rPr>
              <a:t>点</a:t>
            </a:r>
            <a:endParaRPr lang="zh-CN" altLang="en-US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1043608" y="699542"/>
            <a:ext cx="4038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三、杠杆</a:t>
            </a:r>
            <a:r>
              <a:rPr lang="zh-CN" altLang="en-US" sz="2400" b="1" dirty="0">
                <a:latin typeface="+mn-ea"/>
              </a:rPr>
              <a:t>的</a:t>
            </a:r>
            <a:r>
              <a:rPr lang="zh-CN" altLang="en-US" sz="2400" b="1" dirty="0" smtClean="0">
                <a:latin typeface="+mn-ea"/>
              </a:rPr>
              <a:t>平衡条件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1619672" y="1347614"/>
            <a:ext cx="46805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动力</a:t>
            </a:r>
            <a:r>
              <a:rPr lang="en-US" altLang="zh-CN" sz="2400" b="1" dirty="0" smtClean="0">
                <a:latin typeface="+mn-ea"/>
              </a:rPr>
              <a:t>×</a:t>
            </a:r>
            <a:r>
              <a:rPr lang="zh-CN" altLang="en-US" sz="2400" b="1" dirty="0" smtClean="0">
                <a:latin typeface="+mn-ea"/>
              </a:rPr>
              <a:t>动力臂 ＝ 阻力</a:t>
            </a:r>
            <a:r>
              <a:rPr lang="en-US" altLang="zh-CN" sz="2400" b="1" dirty="0" smtClean="0">
                <a:latin typeface="+mn-ea"/>
              </a:rPr>
              <a:t>×</a:t>
            </a:r>
            <a:r>
              <a:rPr lang="zh-CN" altLang="en-US" sz="2400" b="1" dirty="0" smtClean="0">
                <a:latin typeface="+mn-ea"/>
              </a:rPr>
              <a:t>阻力</a:t>
            </a:r>
            <a:r>
              <a:rPr lang="zh-CN" altLang="en-US" sz="2400" b="1" dirty="0">
                <a:latin typeface="+mn-ea"/>
              </a:rPr>
              <a:t>臂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1835696" y="2427734"/>
            <a:ext cx="26704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即</a:t>
            </a:r>
            <a:r>
              <a:rPr lang="en-US" altLang="zh-CN" sz="2400" b="1" dirty="0" smtClean="0">
                <a:latin typeface="+mn-ea"/>
              </a:rPr>
              <a:t>: 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= F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+mn-ea"/>
              </a:rPr>
              <a:t>2 </a:t>
            </a:r>
            <a:r>
              <a:rPr lang="en-US" altLang="zh-CN" sz="24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4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en-US" altLang="zh-CN" sz="2400" b="1" baseline="-25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788024" y="2211710"/>
            <a:ext cx="64953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F</a:t>
            </a:r>
            <a:r>
              <a:rPr lang="zh-CN" altLang="en-US" sz="2400" b="1" dirty="0" smtClean="0">
                <a:latin typeface="+mn-ea"/>
              </a:rPr>
              <a:t>：</a:t>
            </a:r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5580112" y="2211710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N</a:t>
            </a:r>
            <a:endParaRPr lang="zh-CN" altLang="en-US" sz="2400" dirty="0"/>
          </a:p>
        </p:txBody>
      </p:sp>
      <p:sp>
        <p:nvSpPr>
          <p:cNvPr id="12" name="矩形 11"/>
          <p:cNvSpPr/>
          <p:nvPr/>
        </p:nvSpPr>
        <p:spPr>
          <a:xfrm>
            <a:off x="4716016" y="2859782"/>
            <a:ext cx="7537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baseline="-25000" dirty="0" smtClean="0">
                <a:latin typeface="+mn-ea"/>
              </a:rPr>
              <a:t> </a:t>
            </a:r>
            <a:r>
              <a:rPr lang="en-US" altLang="zh-CN" sz="2400" b="1" dirty="0" smtClean="0">
                <a:latin typeface="+mn-ea"/>
              </a:rPr>
              <a:t>L</a:t>
            </a:r>
            <a:r>
              <a:rPr lang="zh-CN" altLang="en-US" sz="2400" b="1" dirty="0" smtClean="0">
                <a:latin typeface="+mn-ea"/>
              </a:rPr>
              <a:t>：</a:t>
            </a:r>
            <a:endParaRPr lang="zh-CN" altLang="en-US" sz="2400" dirty="0"/>
          </a:p>
        </p:txBody>
      </p:sp>
      <p:sp>
        <p:nvSpPr>
          <p:cNvPr id="13" name="矩形 12"/>
          <p:cNvSpPr/>
          <p:nvPr/>
        </p:nvSpPr>
        <p:spPr>
          <a:xfrm>
            <a:off x="5580112" y="2859782"/>
            <a:ext cx="34015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m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9" grpId="0"/>
      <p:bldP spid="16390" grpId="0"/>
      <p:bldP spid="9" grpId="0"/>
      <p:bldP spid="10" grpId="0"/>
      <p:bldP spid="11" grpId="0"/>
      <p:bldP spid="12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395536" y="2355726"/>
            <a:ext cx="7837488" cy="3588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just"/>
            <a:endParaRPr kumimoji="1" lang="zh-CN" altLang="en-US" sz="2400" b="1" dirty="0">
              <a:latin typeface="+mn-ea"/>
            </a:endParaRPr>
          </a:p>
        </p:txBody>
      </p:sp>
      <p:pic>
        <p:nvPicPr>
          <p:cNvPr id="8" name="Picture 1" descr="C:\Users\asus\Documents\Tencent Files\983897146\Image\C2C\OH1K3JF~HWYN2RRURNQ(7ZX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4" y="627534"/>
            <a:ext cx="4464497" cy="3744416"/>
          </a:xfrm>
          <a:prstGeom prst="rect">
            <a:avLst/>
          </a:prstGeom>
          <a:noFill/>
        </p:spPr>
      </p:pic>
      <p:sp>
        <p:nvSpPr>
          <p:cNvPr id="25" name="椭圆 24"/>
          <p:cNvSpPr/>
          <p:nvPr/>
        </p:nvSpPr>
        <p:spPr>
          <a:xfrm>
            <a:off x="5652120" y="30168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7884368" y="3003798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>
            <a:off x="6732240" y="30240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Line 5"/>
          <p:cNvSpPr>
            <a:spLocks noChangeShapeType="1"/>
          </p:cNvSpPr>
          <p:nvPr/>
        </p:nvSpPr>
        <p:spPr bwMode="auto">
          <a:xfrm>
            <a:off x="5688000" y="3060000"/>
            <a:ext cx="0" cy="93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7920000" y="3060000"/>
            <a:ext cx="0" cy="936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0" name="Line 7"/>
          <p:cNvSpPr>
            <a:spLocks noChangeShapeType="1"/>
          </p:cNvSpPr>
          <p:nvPr/>
        </p:nvSpPr>
        <p:spPr bwMode="auto">
          <a:xfrm>
            <a:off x="6840000" y="3060000"/>
            <a:ext cx="1080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588224" y="3147814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32" name="AutoShape 13"/>
          <p:cNvSpPr>
            <a:spLocks/>
          </p:cNvSpPr>
          <p:nvPr/>
        </p:nvSpPr>
        <p:spPr bwMode="auto">
          <a:xfrm rot="27000000">
            <a:off x="6048112" y="2319766"/>
            <a:ext cx="288000" cy="1080000"/>
          </a:xfrm>
          <a:prstGeom prst="leftBrace">
            <a:avLst>
              <a:gd name="adj1" fmla="val 5622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3" name="AutoShape 13"/>
          <p:cNvSpPr>
            <a:spLocks/>
          </p:cNvSpPr>
          <p:nvPr/>
        </p:nvSpPr>
        <p:spPr bwMode="auto">
          <a:xfrm rot="27000000">
            <a:off x="7200000" y="2283766"/>
            <a:ext cx="288000" cy="1152000"/>
          </a:xfrm>
          <a:prstGeom prst="leftBrace">
            <a:avLst>
              <a:gd name="adj1" fmla="val 5622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34" name="Line 7"/>
          <p:cNvSpPr>
            <a:spLocks noChangeShapeType="1"/>
          </p:cNvSpPr>
          <p:nvPr/>
        </p:nvSpPr>
        <p:spPr bwMode="auto">
          <a:xfrm>
            <a:off x="5688000" y="3075806"/>
            <a:ext cx="1044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5940152" y="2139702"/>
            <a:ext cx="474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6" name="Text Box 10"/>
          <p:cNvSpPr txBox="1">
            <a:spLocks noChangeArrowheads="1"/>
          </p:cNvSpPr>
          <p:nvPr/>
        </p:nvSpPr>
        <p:spPr bwMode="auto">
          <a:xfrm>
            <a:off x="5796136" y="3723878"/>
            <a:ext cx="576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37" name="Text Box 11"/>
          <p:cNvSpPr txBox="1">
            <a:spLocks noChangeArrowheads="1"/>
          </p:cNvSpPr>
          <p:nvPr/>
        </p:nvSpPr>
        <p:spPr bwMode="auto">
          <a:xfrm>
            <a:off x="8028384" y="3723878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7092280" y="2139702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矩形 22"/>
          <p:cNvSpPr/>
          <p:nvPr/>
        </p:nvSpPr>
        <p:spPr>
          <a:xfrm>
            <a:off x="6228184" y="123478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等臂杠杆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0099"/>
                </a:solidFill>
              </a:rPr>
              <a:t>杠杆的运用</a:t>
            </a:r>
            <a:endParaRPr lang="zh-CN" altLang="en-US" sz="3200" b="1" dirty="0">
              <a:solidFill>
                <a:srgbClr val="000099"/>
              </a:solidFill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611560" y="1923678"/>
            <a:ext cx="2414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由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 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kumimoji="1" lang="en-US" altLang="zh-CN" sz="28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5" name="矩形 44"/>
          <p:cNvSpPr/>
          <p:nvPr/>
        </p:nvSpPr>
        <p:spPr>
          <a:xfrm>
            <a:off x="971600" y="1275606"/>
            <a:ext cx="1208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/>
          </a:p>
        </p:txBody>
      </p:sp>
      <p:sp>
        <p:nvSpPr>
          <p:cNvPr id="46" name="矩形 45"/>
          <p:cNvSpPr/>
          <p:nvPr/>
        </p:nvSpPr>
        <p:spPr>
          <a:xfrm>
            <a:off x="899592" y="2715766"/>
            <a:ext cx="12089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/>
          </a:p>
        </p:txBody>
      </p:sp>
      <p:sp>
        <p:nvSpPr>
          <p:cNvPr id="47" name="矩形 46"/>
          <p:cNvSpPr/>
          <p:nvPr/>
        </p:nvSpPr>
        <p:spPr>
          <a:xfrm>
            <a:off x="467544" y="699542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等臂杠杆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179512" y="3507854"/>
            <a:ext cx="420660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等臂杠杆不省力，也不省距离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23" grpId="0"/>
      <p:bldP spid="44" grpId="0"/>
      <p:bldP spid="45" grpId="0"/>
      <p:bldP spid="46" grpId="0"/>
      <p:bldP spid="47" grpId="0"/>
      <p:bldP spid="4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1520" y="123478"/>
            <a:ext cx="1725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763688" y="1059582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、等</a:t>
            </a:r>
            <a:r>
              <a:rPr kumimoji="1" lang="zh-CN" altLang="en-US" sz="2400" b="1" dirty="0">
                <a:latin typeface="+mn-ea"/>
              </a:rPr>
              <a:t>臂</a:t>
            </a:r>
            <a:r>
              <a:rPr kumimoji="1" lang="zh-CN" altLang="en-US" sz="2400" b="1" dirty="0" smtClean="0">
                <a:latin typeface="+mn-ea"/>
              </a:rPr>
              <a:t>杠杆的特点：</a:t>
            </a:r>
            <a:endParaRPr kumimoji="1" lang="zh-CN" altLang="en-US" sz="2400" b="1" dirty="0">
              <a:latin typeface="+mn-ea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555776" y="2355726"/>
            <a:ext cx="48965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）等</a:t>
            </a:r>
            <a:r>
              <a:rPr kumimoji="1" lang="zh-CN" altLang="en-US" sz="2400" b="1" dirty="0">
                <a:latin typeface="+mn-ea"/>
              </a:rPr>
              <a:t>臂杠杆不省力，也不省距离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62753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四、杠杆的种类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55776" y="1491630"/>
            <a:ext cx="16353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= 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27784" y="1923678"/>
            <a:ext cx="16353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F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= F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627534"/>
            <a:ext cx="5256584" cy="4009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直接箭头连接符 3"/>
          <p:cNvCxnSpPr/>
          <p:nvPr/>
        </p:nvCxnSpPr>
        <p:spPr bwMode="auto">
          <a:xfrm>
            <a:off x="4932040" y="2427734"/>
            <a:ext cx="0" cy="52894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0"/>
          <p:cNvSpPr txBox="1">
            <a:spLocks noChangeArrowheads="1"/>
          </p:cNvSpPr>
          <p:nvPr/>
        </p:nvSpPr>
        <p:spPr bwMode="auto">
          <a:xfrm>
            <a:off x="4211960" y="2571750"/>
            <a:ext cx="5907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7308304" y="3507854"/>
            <a:ext cx="15501" cy="10019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1"/>
          <p:cNvSpPr txBox="1">
            <a:spLocks noChangeArrowheads="1"/>
          </p:cNvSpPr>
          <p:nvPr/>
        </p:nvSpPr>
        <p:spPr bwMode="auto">
          <a:xfrm>
            <a:off x="7524328" y="4155926"/>
            <a:ext cx="6021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0" name="直接连接符 9"/>
          <p:cNvCxnSpPr/>
          <p:nvPr/>
        </p:nvCxnSpPr>
        <p:spPr bwMode="auto">
          <a:xfrm>
            <a:off x="4968000" y="3312000"/>
            <a:ext cx="1836000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0"/>
          <p:cNvCxnSpPr/>
          <p:nvPr/>
        </p:nvCxnSpPr>
        <p:spPr bwMode="auto">
          <a:xfrm>
            <a:off x="4932040" y="2859782"/>
            <a:ext cx="0" cy="845845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大括号 12"/>
          <p:cNvSpPr>
            <a:spLocks/>
          </p:cNvSpPr>
          <p:nvPr/>
        </p:nvSpPr>
        <p:spPr bwMode="auto">
          <a:xfrm rot="16200000" flipV="1">
            <a:off x="5772394" y="2595491"/>
            <a:ext cx="263307" cy="1800000"/>
          </a:xfrm>
          <a:prstGeom prst="leftBrace">
            <a:avLst>
              <a:gd name="adj1" fmla="val 41763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14" name="TextBox 22"/>
          <p:cNvSpPr txBox="1">
            <a:spLocks noChangeArrowheads="1"/>
          </p:cNvSpPr>
          <p:nvPr/>
        </p:nvSpPr>
        <p:spPr bwMode="auto">
          <a:xfrm>
            <a:off x="5580112" y="3651870"/>
            <a:ext cx="5657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baseline="-25000" dirty="0" smtClean="0">
                <a:latin typeface="+mn-ea"/>
              </a:rPr>
              <a:t>L</a:t>
            </a:r>
            <a:r>
              <a:rPr lang="en-US" altLang="zh-CN" sz="2000" b="1" baseline="-25000" dirty="0" smtClean="0">
                <a:latin typeface="Times New Roman" pitchFamily="18" charset="0"/>
              </a:rPr>
              <a:t>1</a:t>
            </a:r>
            <a:endParaRPr lang="en-US" altLang="zh-CN" sz="2000" dirty="0">
              <a:latin typeface="Times New Roman" pitchFamily="18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6444208" y="2787774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宋体" pitchFamily="2" charset="-122"/>
              </a:rPr>
              <a:t>o</a:t>
            </a:r>
            <a:endParaRPr lang="en-US" altLang="zh-CN" sz="2000" dirty="0"/>
          </a:p>
        </p:txBody>
      </p:sp>
      <p:cxnSp>
        <p:nvCxnSpPr>
          <p:cNvPr id="21" name="直接连接符 20"/>
          <p:cNvCxnSpPr/>
          <p:nvPr/>
        </p:nvCxnSpPr>
        <p:spPr bwMode="auto">
          <a:xfrm>
            <a:off x="7308304" y="2715766"/>
            <a:ext cx="0" cy="845845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左大括号 18"/>
          <p:cNvSpPr>
            <a:spLocks/>
          </p:cNvSpPr>
          <p:nvPr/>
        </p:nvSpPr>
        <p:spPr bwMode="auto">
          <a:xfrm rot="5400000">
            <a:off x="6966000" y="2916000"/>
            <a:ext cx="180000" cy="453966"/>
          </a:xfrm>
          <a:prstGeom prst="leftBrace">
            <a:avLst>
              <a:gd name="adj1" fmla="val 8399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6804248" y="2571750"/>
            <a:ext cx="648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baseline="-25000" dirty="0" smtClean="0">
                <a:latin typeface="+mn-ea"/>
              </a:rPr>
              <a:t>L</a:t>
            </a:r>
            <a:r>
              <a:rPr lang="en-US" altLang="zh-CN" sz="2000" b="1" baseline="-25000" dirty="0" smtClean="0">
                <a:latin typeface="+mn-ea"/>
              </a:rPr>
              <a:t>2</a:t>
            </a:r>
            <a:endParaRPr lang="en-US" altLang="zh-CN" sz="2000" dirty="0">
              <a:latin typeface="+mn-ea"/>
            </a:endParaRP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>
            <a:off x="6840000" y="3312000"/>
            <a:ext cx="453966" cy="0"/>
          </a:xfrm>
          <a:prstGeom prst="line">
            <a:avLst/>
          </a:prstGeom>
          <a:noFill/>
          <a:ln w="254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7290000" y="3507854"/>
            <a:ext cx="457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6804248" y="3276000"/>
            <a:ext cx="457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>
            <a:off x="4914000" y="2355726"/>
            <a:ext cx="45719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4" name="矩形 43"/>
          <p:cNvSpPr/>
          <p:nvPr/>
        </p:nvSpPr>
        <p:spPr>
          <a:xfrm>
            <a:off x="5724128" y="123478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省力杠杆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0" y="0"/>
            <a:ext cx="25922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solidFill>
                  <a:srgbClr val="000099"/>
                </a:solidFill>
              </a:rPr>
              <a:t>杠杆的运用</a:t>
            </a:r>
            <a:endParaRPr lang="zh-CN" altLang="en-US" sz="3200" b="1" dirty="0">
              <a:solidFill>
                <a:srgbClr val="000099"/>
              </a:solidFill>
            </a:endParaRPr>
          </a:p>
        </p:txBody>
      </p:sp>
      <p:sp>
        <p:nvSpPr>
          <p:cNvPr id="46" name="矩形 45"/>
          <p:cNvSpPr/>
          <p:nvPr/>
        </p:nvSpPr>
        <p:spPr>
          <a:xfrm>
            <a:off x="179512" y="699542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省力杠杆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7" name="矩形 46"/>
          <p:cNvSpPr/>
          <p:nvPr/>
        </p:nvSpPr>
        <p:spPr>
          <a:xfrm>
            <a:off x="899592" y="1347614"/>
            <a:ext cx="1510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＞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>
              <a:latin typeface="+mn-ea"/>
            </a:endParaRPr>
          </a:p>
        </p:txBody>
      </p:sp>
      <p:sp>
        <p:nvSpPr>
          <p:cNvPr id="48" name="矩形 47"/>
          <p:cNvSpPr/>
          <p:nvPr/>
        </p:nvSpPr>
        <p:spPr>
          <a:xfrm>
            <a:off x="755576" y="1995686"/>
            <a:ext cx="2414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由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 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kumimoji="1" lang="en-US" altLang="zh-CN" sz="28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9" name="矩形 48"/>
          <p:cNvSpPr/>
          <p:nvPr/>
        </p:nvSpPr>
        <p:spPr>
          <a:xfrm>
            <a:off x="899592" y="2787774"/>
            <a:ext cx="1510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＜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>
              <a:latin typeface="+mn-ea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251520" y="3651870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     省力杠杆省力，但费了距离。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 animBg="1"/>
      <p:bldP spid="14" grpId="0"/>
      <p:bldP spid="17" grpId="0"/>
      <p:bldP spid="23" grpId="0" animBg="1"/>
      <p:bldP spid="24" grpId="0"/>
      <p:bldP spid="20" grpId="0" animBg="1"/>
      <p:bldP spid="25" grpId="0" animBg="1"/>
      <p:bldP spid="26" grpId="0" animBg="1"/>
      <p:bldP spid="27" grpId="0" animBg="1"/>
      <p:bldP spid="46" grpId="0"/>
      <p:bldP spid="47" grpId="0"/>
      <p:bldP spid="48" grpId="0"/>
      <p:bldP spid="49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251520" y="123478"/>
            <a:ext cx="172596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1763688" y="1059582"/>
            <a:ext cx="367240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、等</a:t>
            </a:r>
            <a:r>
              <a:rPr kumimoji="1" lang="zh-CN" altLang="en-US" sz="2400" b="1" dirty="0">
                <a:solidFill>
                  <a:srgbClr val="FF0000"/>
                </a:solidFill>
                <a:latin typeface="+mn-ea"/>
              </a:rPr>
              <a:t>臂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杠杆的特点：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555776" y="2355726"/>
            <a:ext cx="48965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）等</a:t>
            </a:r>
            <a:r>
              <a:rPr kumimoji="1" lang="zh-CN" altLang="en-US" sz="2400" b="1" dirty="0">
                <a:latin typeface="+mn-ea"/>
              </a:rPr>
              <a:t>臂杠杆不省力，也不省距离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59632" y="627534"/>
            <a:ext cx="30963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latin typeface="+mn-ea"/>
              </a:rPr>
              <a:t>四、杠杆的种类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555776" y="1491630"/>
            <a:ext cx="16353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= 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27784" y="1923678"/>
            <a:ext cx="16353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F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= F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835696" y="2859782"/>
            <a:ext cx="312457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、省力杠杆的特点：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627784" y="3291830"/>
            <a:ext cx="1633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〉L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2627784" y="3723878"/>
            <a:ext cx="1633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F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〈 F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lang="zh-CN" altLang="en-US" sz="2400" dirty="0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627784" y="4155926"/>
            <a:ext cx="4536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）省力杠杆省力，但费了距离。</a:t>
            </a:r>
            <a:endParaRPr lang="zh-CN" altLang="en-US" sz="24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9" grpId="0"/>
      <p:bldP spid="11270" grpId="0"/>
      <p:bldP spid="6" grpId="0"/>
      <p:bldP spid="7" grpId="0"/>
      <p:bldP spid="8" grpId="0"/>
      <p:bldP spid="9" grpId="0"/>
      <p:bldP spid="11" grpId="0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79512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000099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5724128" y="123478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zh-CN" altLang="en-US" sz="2400" b="1" dirty="0" smtClean="0">
                <a:solidFill>
                  <a:srgbClr val="FF0000"/>
                </a:solidFill>
              </a:rPr>
              <a:t>费力杠杆</a:t>
            </a:r>
            <a:endParaRPr kumimoji="1"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20" name="Picture 2" descr="C:\Users\asus\Documents\Tencent Files\983897146\Image\C2C\5X9Y575WOQ_HMTLZHINR5RF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771550"/>
            <a:ext cx="4464496" cy="3816424"/>
          </a:xfrm>
          <a:prstGeom prst="rect">
            <a:avLst/>
          </a:prstGeom>
          <a:noFill/>
        </p:spPr>
      </p:pic>
      <p:sp>
        <p:nvSpPr>
          <p:cNvPr id="21" name="矩形 20"/>
          <p:cNvSpPr/>
          <p:nvPr/>
        </p:nvSpPr>
        <p:spPr>
          <a:xfrm>
            <a:off x="179512" y="699542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FF0000"/>
                </a:solidFill>
              </a:rPr>
              <a:t>费力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杠杆</a:t>
            </a:r>
            <a:endParaRPr lang="zh-CN" altLang="en-US" sz="24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899592" y="1347614"/>
            <a:ext cx="1510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＜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>
              <a:latin typeface="+mn-ea"/>
            </a:endParaRPr>
          </a:p>
        </p:txBody>
      </p:sp>
      <p:sp>
        <p:nvSpPr>
          <p:cNvPr id="23" name="矩形 22"/>
          <p:cNvSpPr/>
          <p:nvPr/>
        </p:nvSpPr>
        <p:spPr>
          <a:xfrm>
            <a:off x="755576" y="1995686"/>
            <a:ext cx="241444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由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 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kumimoji="1" lang="en-US" altLang="zh-CN" sz="28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4" name="矩形 23"/>
          <p:cNvSpPr/>
          <p:nvPr/>
        </p:nvSpPr>
        <p:spPr>
          <a:xfrm>
            <a:off x="899592" y="2787774"/>
            <a:ext cx="15103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＞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 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zh-CN" altLang="en-US" sz="2800" dirty="0">
              <a:latin typeface="+mn-ea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179512" y="3507854"/>
            <a:ext cx="367240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kumimoji="1" lang="zh-CN" altLang="en-US" sz="2400" b="1" dirty="0" smtClean="0">
                <a:latin typeface="+mn-ea"/>
              </a:rPr>
              <a:t>      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费力杠杆费力，但省距离。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cxnSp>
        <p:nvCxnSpPr>
          <p:cNvPr id="26" name="直接箭头连接符 25"/>
          <p:cNvCxnSpPr/>
          <p:nvPr/>
        </p:nvCxnSpPr>
        <p:spPr bwMode="auto">
          <a:xfrm rot="60000">
            <a:off x="6966000" y="3075806"/>
            <a:ext cx="360040" cy="576064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0"/>
          <p:cNvSpPr txBox="1">
            <a:spLocks noChangeArrowheads="1"/>
          </p:cNvSpPr>
          <p:nvPr/>
        </p:nvSpPr>
        <p:spPr bwMode="auto">
          <a:xfrm>
            <a:off x="6876256" y="3651870"/>
            <a:ext cx="59071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dirty="0">
                <a:solidFill>
                  <a:srgbClr val="FF0000"/>
                </a:solidFill>
                <a:latin typeface="+mn-ea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28" name="直接箭头连接符 27"/>
          <p:cNvCxnSpPr/>
          <p:nvPr/>
        </p:nvCxnSpPr>
        <p:spPr bwMode="auto">
          <a:xfrm flipH="1" flipV="1">
            <a:off x="7416000" y="1332000"/>
            <a:ext cx="432048" cy="108012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1"/>
          <p:cNvSpPr txBox="1">
            <a:spLocks noChangeArrowheads="1"/>
          </p:cNvSpPr>
          <p:nvPr/>
        </p:nvSpPr>
        <p:spPr bwMode="auto">
          <a:xfrm>
            <a:off x="7884368" y="1347614"/>
            <a:ext cx="6021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30" name="直接连接符 29"/>
          <p:cNvCxnSpPr>
            <a:stCxn id="40" idx="5"/>
          </p:cNvCxnSpPr>
          <p:nvPr/>
        </p:nvCxnSpPr>
        <p:spPr bwMode="auto">
          <a:xfrm flipV="1">
            <a:off x="6608400" y="3075806"/>
            <a:ext cx="1512000" cy="59624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左大括号 31"/>
          <p:cNvSpPr>
            <a:spLocks/>
          </p:cNvSpPr>
          <p:nvPr/>
        </p:nvSpPr>
        <p:spPr bwMode="auto">
          <a:xfrm rot="15060000" flipV="1">
            <a:off x="7248284" y="2738145"/>
            <a:ext cx="263307" cy="1584000"/>
          </a:xfrm>
          <a:prstGeom prst="leftBrace">
            <a:avLst>
              <a:gd name="adj1" fmla="val 41763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33" name="TextBox 22"/>
          <p:cNvSpPr txBox="1">
            <a:spLocks noChangeArrowheads="1"/>
          </p:cNvSpPr>
          <p:nvPr/>
        </p:nvSpPr>
        <p:spPr bwMode="auto">
          <a:xfrm>
            <a:off x="6372200" y="2787774"/>
            <a:ext cx="56577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baseline="-25000" dirty="0" smtClean="0">
                <a:solidFill>
                  <a:srgbClr val="FFFF00"/>
                </a:solidFill>
                <a:latin typeface="+mn-ea"/>
              </a:rPr>
              <a:t>L</a:t>
            </a:r>
            <a:r>
              <a:rPr lang="en-US" altLang="zh-CN" sz="2000" b="1" baseline="-25000" dirty="0" smtClean="0">
                <a:solidFill>
                  <a:srgbClr val="FFFF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FF00"/>
              </a:solidFill>
              <a:latin typeface="Times New Roman" pitchFamily="18" charset="0"/>
            </a:endParaRPr>
          </a:p>
        </p:txBody>
      </p:sp>
      <p:sp>
        <p:nvSpPr>
          <p:cNvPr id="34" name="TextBox 20"/>
          <p:cNvSpPr txBox="1">
            <a:spLocks noChangeArrowheads="1"/>
          </p:cNvSpPr>
          <p:nvPr/>
        </p:nvSpPr>
        <p:spPr bwMode="auto">
          <a:xfrm>
            <a:off x="6156176" y="3651870"/>
            <a:ext cx="50405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宋体" pitchFamily="2" charset="-122"/>
              </a:rPr>
              <a:t>o</a:t>
            </a:r>
            <a:endParaRPr lang="en-US" altLang="zh-CN" sz="2000" dirty="0">
              <a:solidFill>
                <a:srgbClr val="FF0000"/>
              </a:solidFill>
            </a:endParaRPr>
          </a:p>
        </p:txBody>
      </p:sp>
      <p:cxnSp>
        <p:nvCxnSpPr>
          <p:cNvPr id="35" name="直接连接符 34"/>
          <p:cNvCxnSpPr/>
          <p:nvPr/>
        </p:nvCxnSpPr>
        <p:spPr bwMode="auto">
          <a:xfrm rot="-1200000">
            <a:off x="8022058" y="2404693"/>
            <a:ext cx="0" cy="845845"/>
          </a:xfrm>
          <a:prstGeom prst="line">
            <a:avLst/>
          </a:prstGeom>
          <a:ln w="412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左大括号 18"/>
          <p:cNvSpPr>
            <a:spLocks/>
          </p:cNvSpPr>
          <p:nvPr/>
        </p:nvSpPr>
        <p:spPr bwMode="auto">
          <a:xfrm rot="-18000000">
            <a:off x="6660000" y="3112932"/>
            <a:ext cx="252000" cy="576000"/>
          </a:xfrm>
          <a:prstGeom prst="leftBrace">
            <a:avLst>
              <a:gd name="adj1" fmla="val 8399"/>
              <a:gd name="adj2" fmla="val 50000"/>
            </a:avLst>
          </a:prstGeom>
          <a:noFill/>
          <a:ln w="44450" algn="ctr">
            <a:solidFill>
              <a:srgbClr val="FFFF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7596336" y="3435846"/>
            <a:ext cx="64807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lang="en-US" altLang="zh-CN" sz="20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38" name="Line 29"/>
          <p:cNvSpPr>
            <a:spLocks noChangeShapeType="1"/>
          </p:cNvSpPr>
          <p:nvPr/>
        </p:nvSpPr>
        <p:spPr bwMode="auto">
          <a:xfrm flipV="1">
            <a:off x="6588224" y="3348000"/>
            <a:ext cx="504056" cy="288032"/>
          </a:xfrm>
          <a:prstGeom prst="line">
            <a:avLst/>
          </a:prstGeom>
          <a:noFill/>
          <a:ln w="28575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39" name="椭圆 38"/>
          <p:cNvSpPr/>
          <p:nvPr/>
        </p:nvSpPr>
        <p:spPr>
          <a:xfrm>
            <a:off x="7812360" y="2355726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椭圆 39"/>
          <p:cNvSpPr/>
          <p:nvPr/>
        </p:nvSpPr>
        <p:spPr>
          <a:xfrm>
            <a:off x="6516216" y="357986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1" name="椭圆 40"/>
          <p:cNvSpPr/>
          <p:nvPr/>
        </p:nvSpPr>
        <p:spPr>
          <a:xfrm flipH="1">
            <a:off x="6948264" y="3075806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24" grpId="0"/>
      <p:bldP spid="25" grpId="0"/>
      <p:bldP spid="27" grpId="0"/>
      <p:bldP spid="29" grpId="0"/>
      <p:bldP spid="32" grpId="0" animBg="1"/>
      <p:bldP spid="33" grpId="0"/>
      <p:bldP spid="34" grpId="0"/>
      <p:bldP spid="36" grpId="0" animBg="1"/>
      <p:bldP spid="37" grpId="0"/>
      <p:bldP spid="38" grpId="0" animBg="1"/>
      <p:bldP spid="39" grpId="0" animBg="1"/>
      <p:bldP spid="40" grpId="0" animBg="1"/>
      <p:bldP spid="4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251520" y="123478"/>
            <a:ext cx="165618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990600" y="914400"/>
            <a:ext cx="34373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、费力杠杆的特点：</a:t>
            </a:r>
            <a:endParaRPr kumimoji="1"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1907704" y="2571750"/>
            <a:ext cx="44644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）费力杠杆费力</a:t>
            </a:r>
            <a:r>
              <a:rPr kumimoji="1" lang="zh-CN" altLang="en-US" sz="2400" b="1" dirty="0">
                <a:latin typeface="+mn-ea"/>
              </a:rPr>
              <a:t>，</a:t>
            </a:r>
            <a:r>
              <a:rPr kumimoji="1" lang="zh-CN" altLang="en-US" sz="2400" b="1" dirty="0" smtClean="0">
                <a:latin typeface="+mn-ea"/>
              </a:rPr>
              <a:t>但省</a:t>
            </a:r>
            <a:r>
              <a:rPr kumimoji="1" lang="zh-CN" altLang="en-US" sz="2400" b="1" dirty="0">
                <a:latin typeface="+mn-ea"/>
              </a:rPr>
              <a:t>距离。</a:t>
            </a:r>
          </a:p>
        </p:txBody>
      </p:sp>
      <p:sp>
        <p:nvSpPr>
          <p:cNvPr id="5" name="矩形 4"/>
          <p:cNvSpPr/>
          <p:nvPr/>
        </p:nvSpPr>
        <p:spPr>
          <a:xfrm>
            <a:off x="1835696" y="1491630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 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</a:t>
            </a:r>
            <a:r>
              <a:rPr kumimoji="1" lang="zh-CN" altLang="en-US" sz="2400" b="1" dirty="0" smtClean="0">
                <a:latin typeface="+mn-ea"/>
              </a:rPr>
              <a:t>＜</a:t>
            </a:r>
            <a:r>
              <a:rPr kumimoji="1" lang="en-US" altLang="zh-CN" sz="2400" dirty="0" smtClean="0">
                <a:latin typeface="+mn-ea"/>
              </a:rPr>
              <a:t> 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907704" y="1995686"/>
            <a:ext cx="194316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/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）</a:t>
            </a:r>
            <a:r>
              <a:rPr kumimoji="1" lang="en-US" altLang="zh-CN" sz="2400" b="1" dirty="0" smtClean="0">
                <a:latin typeface="+mn-ea"/>
              </a:rPr>
              <a:t> F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en-US" altLang="zh-CN" sz="2400" b="1" dirty="0" smtClean="0">
                <a:latin typeface="+mn-ea"/>
              </a:rPr>
              <a:t> </a:t>
            </a:r>
            <a:r>
              <a:rPr kumimoji="1" lang="zh-CN" altLang="en-US" sz="2400" b="1" dirty="0" smtClean="0">
                <a:latin typeface="+mn-ea"/>
              </a:rPr>
              <a:t>＞</a:t>
            </a:r>
            <a:r>
              <a:rPr kumimoji="1" lang="en-US" altLang="zh-CN" sz="2400" dirty="0" smtClean="0">
                <a:latin typeface="+mn-ea"/>
              </a:rPr>
              <a:t> </a:t>
            </a:r>
            <a:r>
              <a:rPr kumimoji="1" lang="en-US" altLang="zh-CN" sz="2400" b="1" dirty="0" smtClean="0">
                <a:latin typeface="+mn-ea"/>
              </a:rPr>
              <a:t>F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kumimoji="1" lang="en-US" altLang="zh-CN" sz="2400" b="1" baseline="-25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5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32769" name="Picture 1" descr="C:\Users\asus\Documents\Tencent Files\983897146\Image\C2C\IJU@K1K765Z0K3S470E8ID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9543"/>
            <a:ext cx="4176464" cy="3672408"/>
          </a:xfrm>
          <a:prstGeom prst="rect">
            <a:avLst/>
          </a:prstGeom>
          <a:noFill/>
        </p:spPr>
      </p:pic>
      <p:pic>
        <p:nvPicPr>
          <p:cNvPr id="32770" name="Picture 2" descr="C:\Users\asus\Documents\Tencent Files\983897146\Image\C2C\5X9Y575WOQ_HMTLZHINR5RF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699542"/>
            <a:ext cx="4032448" cy="367240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115616" y="4515966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钓鱼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0112" y="4515966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缝纫机脚踏板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12347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有什么共同特点？</a:t>
            </a:r>
            <a:endParaRPr lang="zh-CN" altLang="en-US" sz="2400" b="1" dirty="0"/>
          </a:p>
        </p:txBody>
      </p:sp>
      <p:sp>
        <p:nvSpPr>
          <p:cNvPr id="9" name="椭圆 8"/>
          <p:cNvSpPr/>
          <p:nvPr/>
        </p:nvSpPr>
        <p:spPr>
          <a:xfrm>
            <a:off x="1043608" y="2643758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6732240" y="3435846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2915816" y="627534"/>
            <a:ext cx="1800200" cy="792088"/>
            <a:chOff x="5076056" y="627534"/>
            <a:chExt cx="1800200" cy="792088"/>
          </a:xfrm>
        </p:grpSpPr>
        <p:sp>
          <p:nvSpPr>
            <p:cNvPr id="8" name="TextBox 7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1" name="椭圆形标注 10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150244"/>
                <a:gd name="adj2" fmla="val 208540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/>
        </p:nvGrpSpPr>
        <p:grpSpPr>
          <a:xfrm>
            <a:off x="6948264" y="3507854"/>
            <a:ext cx="1800200" cy="792088"/>
            <a:chOff x="5076056" y="627534"/>
            <a:chExt cx="1800200" cy="792088"/>
          </a:xfrm>
        </p:grpSpPr>
        <p:sp>
          <p:nvSpPr>
            <p:cNvPr id="14" name="TextBox 13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5" name="椭圆形标注 14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57835"/>
                <a:gd name="adj2" fmla="val -54333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251520" y="195486"/>
            <a:ext cx="83529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tabLst>
                <a:tab pos="1436688" algn="l"/>
                <a:tab pos="5561013" algn="l"/>
                <a:tab pos="10228263" algn="l"/>
              </a:tabLst>
            </a:pPr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、在“探究杠杆平衡条件”实验中：</a:t>
            </a:r>
          </a:p>
          <a:p>
            <a:pPr>
              <a:tabLst>
                <a:tab pos="1436688" algn="l"/>
                <a:tab pos="5561013" algn="l"/>
                <a:tab pos="10228263" algn="l"/>
              </a:tabLst>
            </a:pPr>
            <a:r>
              <a:rPr lang="en-US" altLang="zh-CN" sz="2400" b="1" dirty="0" smtClean="0">
                <a:latin typeface="+mn-ea"/>
              </a:rPr>
              <a:t>     (1)</a:t>
            </a:r>
            <a:r>
              <a:rPr lang="zh-CN" altLang="en-US" sz="2400" b="1" dirty="0" smtClean="0">
                <a:latin typeface="+mn-ea"/>
              </a:rPr>
              <a:t>通常情况下调节两端平衡螺母使杠杆在水平位置平衡，其优点是</a:t>
            </a:r>
            <a:r>
              <a:rPr lang="en-US" altLang="zh-CN" sz="2400" b="1" dirty="0" smtClean="0">
                <a:latin typeface="+mn-ea"/>
              </a:rPr>
              <a:t>________________</a:t>
            </a:r>
            <a:r>
              <a:rPr lang="zh-CN" altLang="en-US" sz="2400" b="1" dirty="0" smtClean="0">
                <a:latin typeface="+mn-ea"/>
              </a:rPr>
              <a:t>。</a:t>
            </a:r>
          </a:p>
          <a:p>
            <a:pPr>
              <a:tabLst>
                <a:tab pos="1436688" algn="l"/>
                <a:tab pos="5561013" algn="l"/>
                <a:tab pos="10228263" algn="l"/>
              </a:tabLst>
            </a:pPr>
            <a:r>
              <a:rPr lang="en-US" altLang="zh-CN" sz="2400" b="1" dirty="0" smtClean="0">
                <a:latin typeface="+mn-ea"/>
              </a:rPr>
              <a:t>     (2)</a:t>
            </a:r>
            <a:r>
              <a:rPr lang="zh-CN" altLang="en-US" sz="2400" b="1" dirty="0" smtClean="0">
                <a:latin typeface="+mn-ea"/>
              </a:rPr>
              <a:t>在调节杠杆之前，杠杆停在了如图所示的位置，为了使杠杆在水平位置平衡，应将平衡螺母向</a:t>
            </a:r>
            <a:r>
              <a:rPr lang="en-US" altLang="zh-CN" sz="2400" b="1" dirty="0" smtClean="0">
                <a:latin typeface="+mn-ea"/>
              </a:rPr>
              <a:t>______(</a:t>
            </a:r>
            <a:r>
              <a:rPr lang="zh-CN" altLang="en-US" sz="2400" b="1" dirty="0" smtClean="0">
                <a:latin typeface="+mn-ea"/>
              </a:rPr>
              <a:t>选填“左”或“右”</a:t>
            </a:r>
            <a:r>
              <a:rPr lang="en-US" altLang="zh-CN" sz="2400" b="1" dirty="0" smtClean="0">
                <a:latin typeface="+mn-ea"/>
              </a:rPr>
              <a:t>)</a:t>
            </a:r>
            <a:r>
              <a:rPr lang="zh-CN" altLang="en-US" sz="2400" b="1" dirty="0" smtClean="0">
                <a:latin typeface="+mn-ea"/>
              </a:rPr>
              <a:t>调节。</a:t>
            </a:r>
            <a:endParaRPr lang="zh-CN" altLang="en-US" sz="2400" b="1" dirty="0" smtClean="0">
              <a:latin typeface="+mn-ea"/>
              <a:cs typeface="Times New Roman" pitchFamily="18" charset="0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267744" y="915566"/>
            <a:ext cx="23288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zh-CN" altLang="en-US" sz="2400" b="1" dirty="0" smtClean="0">
                <a:solidFill>
                  <a:srgbClr val="FF0000"/>
                </a:solidFill>
              </a:rPr>
              <a:t>方便确定力臂　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6300192" y="1635646"/>
            <a:ext cx="7264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zh-CN" altLang="en-US" sz="2400" b="1" dirty="0">
                <a:solidFill>
                  <a:srgbClr val="FF0000"/>
                </a:solidFill>
              </a:rPr>
              <a:t>左</a:t>
            </a:r>
            <a:r>
              <a:rPr lang="zh-CN" altLang="en-US" b="1" dirty="0"/>
              <a:t>　</a:t>
            </a:r>
          </a:p>
        </p:txBody>
      </p:sp>
      <p:pic>
        <p:nvPicPr>
          <p:cNvPr id="5" name="图片 660490" descr="E:/小样/天府中考物理人教版(教用)（做PPT）/天府中考物理人教版(教用)/W28A.T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3635896" y="2715766"/>
            <a:ext cx="4248472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323528" y="195486"/>
            <a:ext cx="8208963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zh-CN" sz="3200" b="1" dirty="0" smtClean="0">
                <a:latin typeface="+mn-ea"/>
              </a:rPr>
              <a:t>    2</a:t>
            </a:r>
            <a:r>
              <a:rPr lang="zh-CN" altLang="en-US" sz="3200" b="1" dirty="0" smtClean="0">
                <a:latin typeface="+mn-ea"/>
              </a:rPr>
              <a:t>、</a:t>
            </a:r>
            <a:r>
              <a:rPr lang="zh-CN" altLang="en-US" sz="3200" b="1" dirty="0">
                <a:latin typeface="+mn-ea"/>
              </a:rPr>
              <a:t>杠杆平衡时，动力为</a:t>
            </a:r>
            <a:r>
              <a:rPr lang="en-US" altLang="zh-CN" sz="3200" b="1" dirty="0">
                <a:latin typeface="+mn-ea"/>
              </a:rPr>
              <a:t>10N</a:t>
            </a:r>
            <a:r>
              <a:rPr lang="zh-CN" altLang="en-US" sz="3200" b="1" dirty="0">
                <a:latin typeface="+mn-ea"/>
              </a:rPr>
              <a:t>，阻力为</a:t>
            </a:r>
            <a:r>
              <a:rPr lang="en-US" altLang="zh-CN" sz="3200" b="1" dirty="0">
                <a:latin typeface="+mn-ea"/>
              </a:rPr>
              <a:t>40N</a:t>
            </a:r>
            <a:r>
              <a:rPr lang="zh-CN" altLang="en-US" sz="3200" b="1" dirty="0">
                <a:latin typeface="+mn-ea"/>
              </a:rPr>
              <a:t>，  动力臂为</a:t>
            </a:r>
            <a:r>
              <a:rPr lang="en-US" altLang="zh-CN" sz="3200" b="1" dirty="0">
                <a:latin typeface="+mn-ea"/>
              </a:rPr>
              <a:t>0.4m </a:t>
            </a:r>
            <a:r>
              <a:rPr lang="zh-CN" altLang="en-US" sz="3200" b="1" dirty="0">
                <a:latin typeface="+mn-ea"/>
              </a:rPr>
              <a:t>求阻力臂</a:t>
            </a:r>
            <a:r>
              <a:rPr lang="zh-CN" altLang="en-US" sz="3200" b="1" dirty="0" smtClean="0">
                <a:latin typeface="+mn-ea"/>
              </a:rPr>
              <a:t>。</a:t>
            </a:r>
            <a:endParaRPr lang="zh-CN" altLang="en-US" sz="3200" b="1" dirty="0"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91630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sp>
        <p:nvSpPr>
          <p:cNvPr id="4" name="矩形 3"/>
          <p:cNvSpPr/>
          <p:nvPr/>
        </p:nvSpPr>
        <p:spPr>
          <a:xfrm>
            <a:off x="1403648" y="1635646"/>
            <a:ext cx="3135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由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得：</a:t>
            </a:r>
            <a:endParaRPr kumimoji="1" lang="en-US" altLang="zh-CN" sz="28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771800" y="2355726"/>
            <a:ext cx="3653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10N </a:t>
            </a:r>
            <a:r>
              <a:rPr lang="en-US" altLang="zh-CN" sz="2400" b="1" dirty="0" smtClean="0">
                <a:latin typeface="+mn-ea"/>
              </a:rPr>
              <a:t>×0.4m </a:t>
            </a:r>
            <a:r>
              <a:rPr lang="zh-CN" altLang="en-US" sz="2400" b="1" dirty="0" smtClean="0">
                <a:latin typeface="+mn-ea"/>
              </a:rPr>
              <a:t>＝</a:t>
            </a:r>
            <a:r>
              <a:rPr kumimoji="1" lang="en-US" altLang="zh-CN" sz="2400" b="1" baseline="-25000" dirty="0" smtClean="0">
                <a:solidFill>
                  <a:srgbClr val="FF0000"/>
                </a:solidFill>
                <a:latin typeface="+mn-ea"/>
              </a:rPr>
              <a:t> </a:t>
            </a:r>
            <a:r>
              <a:rPr lang="en-US" altLang="zh-CN" sz="2400" b="1" dirty="0" smtClean="0">
                <a:latin typeface="+mn-ea"/>
              </a:rPr>
              <a:t>40N × 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lang="zh-CN" altLang="en-US" sz="2400" dirty="0"/>
          </a:p>
        </p:txBody>
      </p:sp>
      <p:sp>
        <p:nvSpPr>
          <p:cNvPr id="6" name="矩形 5"/>
          <p:cNvSpPr/>
          <p:nvPr/>
        </p:nvSpPr>
        <p:spPr>
          <a:xfrm>
            <a:off x="1691680" y="3147814"/>
            <a:ext cx="17524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800" b="1" dirty="0" smtClean="0">
                <a:latin typeface="+mn-ea"/>
              </a:rPr>
              <a:t>L</a:t>
            </a:r>
            <a:r>
              <a:rPr kumimoji="1" lang="en-US" altLang="zh-CN" sz="2800" b="1" baseline="-25000" dirty="0" smtClean="0">
                <a:latin typeface="+mn-ea"/>
              </a:rPr>
              <a:t>2</a:t>
            </a:r>
            <a:r>
              <a:rPr kumimoji="1" lang="zh-CN" altLang="en-US" sz="2800" b="1" dirty="0" smtClean="0">
                <a:latin typeface="+mn-ea"/>
              </a:rPr>
              <a:t>＝</a:t>
            </a:r>
            <a:r>
              <a:rPr lang="en-US" altLang="zh-CN" sz="2800" b="1" dirty="0" smtClean="0">
                <a:latin typeface="+mn-ea"/>
              </a:rPr>
              <a:t> </a:t>
            </a:r>
            <a:r>
              <a:rPr lang="en-US" altLang="zh-CN" sz="2800" b="1" dirty="0" smtClean="0">
                <a:latin typeface="+mn-ea"/>
              </a:rPr>
              <a:t>0.1m</a:t>
            </a:r>
            <a:endParaRPr lang="zh-CN" alt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115616" y="4011910"/>
            <a:ext cx="32403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答：</a:t>
            </a:r>
            <a:r>
              <a:rPr lang="zh-CN" altLang="en-US" sz="2400" b="1" dirty="0" smtClean="0">
                <a:latin typeface="+mn-ea"/>
              </a:rPr>
              <a:t>阻力</a:t>
            </a:r>
            <a:r>
              <a:rPr lang="zh-CN" altLang="en-US" sz="2400" b="1" dirty="0" smtClean="0">
                <a:latin typeface="+mn-ea"/>
              </a:rPr>
              <a:t>臂为</a:t>
            </a:r>
            <a:r>
              <a:rPr lang="en-US" altLang="zh-CN" sz="2400" b="1" dirty="0" smtClean="0">
                <a:latin typeface="+mn-ea"/>
              </a:rPr>
              <a:t>0.1m</a:t>
            </a:r>
            <a:r>
              <a:rPr lang="zh-CN" altLang="en-US" sz="2400" b="1" dirty="0" smtClean="0">
                <a:latin typeface="+mn-ea"/>
              </a:rPr>
              <a:t>。</a:t>
            </a:r>
            <a:endParaRPr lang="zh-CN" altLang="en-US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323528" y="123478"/>
            <a:ext cx="8424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b="1" dirty="0" smtClean="0">
                <a:latin typeface="+mn-ea"/>
              </a:rPr>
              <a:t>     3</a:t>
            </a:r>
            <a:r>
              <a:rPr lang="zh-CN" altLang="en-US" sz="2400" b="1" dirty="0" smtClean="0">
                <a:latin typeface="+mn-ea"/>
              </a:rPr>
              <a:t>、一 条扁担长</a:t>
            </a:r>
            <a:r>
              <a:rPr lang="en-US" altLang="zh-CN" sz="2400" b="1" dirty="0" smtClean="0">
                <a:latin typeface="+mn-ea"/>
              </a:rPr>
              <a:t>1.4m</a:t>
            </a:r>
            <a:r>
              <a:rPr lang="zh-CN" altLang="en-US" sz="2400" b="1" dirty="0" smtClean="0">
                <a:latin typeface="+mn-ea"/>
              </a:rPr>
              <a:t>，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zh-CN" altLang="en-US" sz="2400" b="1" dirty="0" smtClean="0">
                <a:latin typeface="+mn-ea"/>
              </a:rPr>
              <a:t>左端挂</a:t>
            </a:r>
            <a:r>
              <a:rPr lang="en-US" altLang="zh-CN" sz="2400" b="1" dirty="0" smtClean="0">
                <a:latin typeface="+mn-ea"/>
              </a:rPr>
              <a:t>300N</a:t>
            </a:r>
            <a:r>
              <a:rPr lang="zh-CN" altLang="en-US" sz="2400" b="1" dirty="0" smtClean="0">
                <a:latin typeface="+mn-ea"/>
              </a:rPr>
              <a:t>重的物体，右端挂</a:t>
            </a:r>
            <a:r>
              <a:rPr lang="en-US" altLang="zh-CN" sz="2400" b="1" dirty="0" smtClean="0">
                <a:latin typeface="+mn-ea"/>
              </a:rPr>
              <a:t>400N</a:t>
            </a:r>
            <a:r>
              <a:rPr lang="zh-CN" altLang="en-US" sz="2400" b="1" dirty="0" smtClean="0">
                <a:latin typeface="+mn-ea"/>
              </a:rPr>
              <a:t>重的物体，问人肩能挑距左端多远的地方，扁担才能处于水平平衡？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1419622"/>
            <a:ext cx="7920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解：</a:t>
            </a:r>
            <a:endParaRPr lang="zh-CN" alt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331640" y="1419622"/>
            <a:ext cx="6336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设</a:t>
            </a:r>
            <a:r>
              <a:rPr lang="zh-CN" altLang="en-US" sz="2400" b="1" dirty="0" smtClean="0">
                <a:latin typeface="+mn-ea"/>
              </a:rPr>
              <a:t>人肩挑距左端为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zh-CN" altLang="en-US" sz="2400" b="1" baseline="-25000" dirty="0" smtClean="0">
                <a:latin typeface="+mn-ea"/>
              </a:rPr>
              <a:t>，</a:t>
            </a:r>
            <a:r>
              <a:rPr lang="zh-CN" altLang="en-US" sz="2400" b="1" dirty="0" smtClean="0">
                <a:latin typeface="+mn-ea"/>
              </a:rPr>
              <a:t>距右端</a:t>
            </a:r>
            <a:r>
              <a:rPr lang="zh-CN" altLang="en-US" sz="2400" b="1" dirty="0" smtClean="0">
                <a:latin typeface="+mn-ea"/>
              </a:rPr>
              <a:t>为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则有：</a:t>
            </a:r>
            <a:endParaRPr lang="zh-CN" altLang="en-US" sz="2400" b="1" dirty="0" smtClean="0"/>
          </a:p>
        </p:txBody>
      </p:sp>
      <p:sp>
        <p:nvSpPr>
          <p:cNvPr id="5" name="矩形 4"/>
          <p:cNvSpPr/>
          <p:nvPr/>
        </p:nvSpPr>
        <p:spPr>
          <a:xfrm>
            <a:off x="1691680" y="1923678"/>
            <a:ext cx="194636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lang="en-US" altLang="zh-CN" sz="2400" b="1" dirty="0" smtClean="0">
                <a:latin typeface="+mn-ea"/>
              </a:rPr>
              <a:t>+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＝</a:t>
            </a:r>
            <a:r>
              <a:rPr lang="en-US" altLang="zh-CN" sz="2400" b="1" dirty="0" smtClean="0">
                <a:latin typeface="+mn-ea"/>
              </a:rPr>
              <a:t> </a:t>
            </a:r>
            <a:r>
              <a:rPr lang="en-US" altLang="zh-CN" sz="2400" b="1" dirty="0" smtClean="0">
                <a:latin typeface="+mn-ea"/>
              </a:rPr>
              <a:t>1.4m</a:t>
            </a:r>
            <a:endParaRPr lang="zh-CN" altLang="en-US" sz="2400" dirty="0"/>
          </a:p>
        </p:txBody>
      </p:sp>
      <p:sp>
        <p:nvSpPr>
          <p:cNvPr id="6" name="矩形 5"/>
          <p:cNvSpPr/>
          <p:nvPr/>
        </p:nvSpPr>
        <p:spPr>
          <a:xfrm>
            <a:off x="3995936" y="1923678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①</a:t>
            </a:r>
            <a:endParaRPr lang="zh-CN" altLang="en-US" sz="2400" b="1" dirty="0"/>
          </a:p>
        </p:txBody>
      </p:sp>
      <p:sp>
        <p:nvSpPr>
          <p:cNvPr id="8" name="矩形 7"/>
          <p:cNvSpPr/>
          <p:nvPr/>
        </p:nvSpPr>
        <p:spPr>
          <a:xfrm>
            <a:off x="6156176" y="3075806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/>
              <a:t>②</a:t>
            </a:r>
            <a:endParaRPr lang="zh-CN" altLang="en-US" sz="2400" b="1" dirty="0"/>
          </a:p>
        </p:txBody>
      </p:sp>
      <p:sp>
        <p:nvSpPr>
          <p:cNvPr id="9" name="矩形 8"/>
          <p:cNvSpPr/>
          <p:nvPr/>
        </p:nvSpPr>
        <p:spPr>
          <a:xfrm>
            <a:off x="1331640" y="2427734"/>
            <a:ext cx="31357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由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1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= 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F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en-US" altLang="zh-CN" sz="2800" b="1" dirty="0" smtClean="0">
                <a:solidFill>
                  <a:srgbClr val="FF0000"/>
                </a:solidFill>
                <a:latin typeface="+mn-ea"/>
              </a:rPr>
              <a:t>L</a:t>
            </a:r>
            <a:r>
              <a:rPr kumimoji="1" lang="en-US" altLang="zh-CN" sz="2800" b="1" baseline="-25000" dirty="0" smtClean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zh-CN" altLang="en-US" sz="2800" b="1" dirty="0" smtClean="0">
                <a:solidFill>
                  <a:srgbClr val="FF0000"/>
                </a:solidFill>
                <a:latin typeface="+mn-ea"/>
              </a:rPr>
              <a:t>得：</a:t>
            </a:r>
            <a:endParaRPr kumimoji="1" lang="en-US" altLang="zh-CN" sz="2800" b="1" dirty="0" smtClean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123728" y="3075806"/>
            <a:ext cx="36038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300N × 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 </a:t>
            </a:r>
            <a:r>
              <a:rPr kumimoji="1" lang="en-US" altLang="zh-CN" sz="2400" b="1" dirty="0" smtClean="0">
                <a:latin typeface="+mn-ea"/>
              </a:rPr>
              <a:t>= </a:t>
            </a:r>
            <a:r>
              <a:rPr lang="en-US" altLang="zh-CN" sz="2400" b="1" dirty="0" smtClean="0">
                <a:latin typeface="+mn-ea"/>
              </a:rPr>
              <a:t>400N × </a:t>
            </a:r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2</a:t>
            </a:r>
            <a:endParaRPr lang="zh-CN" altLang="en-US" sz="2400" dirty="0"/>
          </a:p>
        </p:txBody>
      </p:sp>
      <p:sp>
        <p:nvSpPr>
          <p:cNvPr id="11" name="矩形 10"/>
          <p:cNvSpPr/>
          <p:nvPr/>
        </p:nvSpPr>
        <p:spPr>
          <a:xfrm>
            <a:off x="1259632" y="3579862"/>
            <a:ext cx="27658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kumimoji="1" lang="zh-CN" altLang="en-US" sz="2400" b="1" dirty="0" smtClean="0">
                <a:latin typeface="+mn-ea"/>
              </a:rPr>
              <a:t>由 </a:t>
            </a:r>
            <a:r>
              <a:rPr lang="zh-CN" altLang="en-US" sz="2400" b="1" dirty="0" smtClean="0"/>
              <a:t>①、②</a:t>
            </a:r>
            <a:r>
              <a:rPr kumimoji="1" lang="zh-CN" altLang="en-US" sz="2400" b="1" dirty="0" smtClean="0">
                <a:latin typeface="+mn-ea"/>
              </a:rPr>
              <a:t>得：</a:t>
            </a:r>
            <a:endParaRPr kumimoji="1" lang="en-US" altLang="zh-CN" sz="2400" b="1" dirty="0" smtClean="0"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2699792" y="4155926"/>
            <a:ext cx="1531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L</a:t>
            </a:r>
            <a:r>
              <a:rPr kumimoji="1" lang="en-US" altLang="zh-CN" sz="2400" b="1" baseline="-25000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＝</a:t>
            </a:r>
            <a:r>
              <a:rPr lang="en-US" altLang="zh-CN" sz="2400" b="1" dirty="0" smtClean="0">
                <a:latin typeface="+mn-ea"/>
              </a:rPr>
              <a:t> 0.6m</a:t>
            </a:r>
            <a:endParaRPr lang="zh-CN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838657"/>
          <p:cNvSpPr txBox="1">
            <a:spLocks noChangeArrowheads="1"/>
          </p:cNvSpPr>
          <p:nvPr/>
        </p:nvSpPr>
        <p:spPr>
          <a:xfrm>
            <a:off x="827584" y="2211710"/>
            <a:ext cx="5472608" cy="504056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altLang="zh-CN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D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、手沿</a:t>
            </a:r>
            <a:r>
              <a:rPr kumimoji="0" lang="en-US" altLang="zh-CN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F</a:t>
            </a:r>
            <a:r>
              <a:rPr kumimoji="0" lang="en-US" altLang="zh-CN" sz="2400" b="1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1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方向用力比沿</a:t>
            </a:r>
            <a:r>
              <a:rPr kumimoji="0" lang="en-US" altLang="zh-CN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F</a:t>
            </a:r>
            <a:r>
              <a:rPr kumimoji="0" lang="en-US" altLang="zh-CN" sz="2400" b="1" i="0" u="none" strike="noStrike" kern="1200" cap="none" spc="0" normalizeH="0" baseline="-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2</a:t>
            </a:r>
            <a:r>
              <a:rPr kumimoji="0" lang="zh-CN" alt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ea"/>
                <a:cs typeface="+mn-cs"/>
              </a:rPr>
              <a:t>方向更省力</a:t>
            </a:r>
            <a:endParaRPr kumimoji="0" lang="zh-CN" alt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ea"/>
              <a:cs typeface="Times New Roman" pitchFamily="18" charset="0"/>
            </a:endParaRPr>
          </a:p>
        </p:txBody>
      </p:sp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411760" y="483518"/>
            <a:ext cx="36580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altLang="zh-CN" sz="2800" b="1" dirty="0">
                <a:solidFill>
                  <a:srgbClr val="FF0000"/>
                </a:solidFill>
                <a:latin typeface="+mn-ea"/>
              </a:rPr>
              <a:t>C</a:t>
            </a:r>
          </a:p>
        </p:txBody>
      </p:sp>
      <p:pic>
        <p:nvPicPr>
          <p:cNvPr id="4" name="图片 838659" descr="F:/任秀焕/课件/天府/人教物理/E107.tif"/>
          <p:cNvPicPr>
            <a:picLocks noChangeAspect="1" noChangeArrowheads="1"/>
          </p:cNvPicPr>
          <p:nvPr/>
        </p:nvPicPr>
        <p:blipFill>
          <a:blip r:embed="rId2" r:link="rId3" cstate="print"/>
          <a:srcRect/>
          <a:stretch>
            <a:fillRect/>
          </a:stretch>
        </p:blipFill>
        <p:spPr bwMode="auto">
          <a:xfrm>
            <a:off x="6156176" y="699542"/>
            <a:ext cx="2714625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>
          <a:xfrm>
            <a:off x="179512" y="12347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2400" b="1" dirty="0" smtClean="0">
                <a:latin typeface="+mn-ea"/>
              </a:rPr>
              <a:t>4</a:t>
            </a:r>
            <a:r>
              <a:rPr lang="zh-CN" altLang="en-US" sz="2400" b="1" dirty="0" smtClean="0">
                <a:latin typeface="+mn-ea"/>
              </a:rPr>
              <a:t>、如图所示是一种切甘蔗用的铡刀示意图．下列有关说法正确的是	</a:t>
            </a:r>
            <a:r>
              <a:rPr lang="en-US" altLang="zh-CN" sz="2400" b="1" dirty="0" smtClean="0">
                <a:latin typeface="+mn-ea"/>
              </a:rPr>
              <a:t>(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　　</a:t>
            </a:r>
            <a:r>
              <a:rPr lang="en-US" altLang="zh-CN" sz="2400" b="1" dirty="0" smtClean="0">
                <a:latin typeface="+mn-ea"/>
              </a:rPr>
              <a:t>)</a:t>
            </a:r>
          </a:p>
        </p:txBody>
      </p:sp>
      <p:sp>
        <p:nvSpPr>
          <p:cNvPr id="6" name="矩形 5"/>
          <p:cNvSpPr/>
          <p:nvPr/>
        </p:nvSpPr>
        <p:spPr>
          <a:xfrm>
            <a:off x="755576" y="915566"/>
            <a:ext cx="37433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2400" b="1" dirty="0" smtClean="0">
                <a:latin typeface="+mn-ea"/>
              </a:rPr>
              <a:t>A</a:t>
            </a:r>
            <a:r>
              <a:rPr lang="zh-CN" altLang="en-US" sz="2400" b="1" dirty="0" smtClean="0">
                <a:latin typeface="+mn-ea"/>
              </a:rPr>
              <a:t>、刀刃很薄可以增大压力</a:t>
            </a:r>
          </a:p>
        </p:txBody>
      </p:sp>
      <p:sp>
        <p:nvSpPr>
          <p:cNvPr id="7" name="矩形 6"/>
          <p:cNvSpPr/>
          <p:nvPr/>
        </p:nvSpPr>
        <p:spPr>
          <a:xfrm>
            <a:off x="827584" y="1347614"/>
            <a:ext cx="436209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2400" b="1" dirty="0" smtClean="0">
                <a:latin typeface="+mn-ea"/>
              </a:rPr>
              <a:t>B</a:t>
            </a:r>
            <a:r>
              <a:rPr lang="zh-CN" altLang="en-US" sz="2400" b="1" dirty="0" smtClean="0">
                <a:latin typeface="+mn-ea"/>
              </a:rPr>
              <a:t>、铡刀实质上是一种费力杠杆</a:t>
            </a:r>
          </a:p>
        </p:txBody>
      </p:sp>
      <p:sp>
        <p:nvSpPr>
          <p:cNvPr id="8" name="矩形 7"/>
          <p:cNvSpPr/>
          <p:nvPr/>
        </p:nvSpPr>
        <p:spPr>
          <a:xfrm>
            <a:off x="827584" y="1779662"/>
            <a:ext cx="46730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altLang="zh-CN" sz="2400" b="1" dirty="0" smtClean="0">
                <a:latin typeface="+mn-ea"/>
              </a:rPr>
              <a:t>C</a:t>
            </a:r>
            <a:r>
              <a:rPr lang="zh-CN" altLang="en-US" sz="2400" b="1" dirty="0" smtClean="0">
                <a:latin typeface="+mn-ea"/>
              </a:rPr>
              <a:t>、甘蔗放在</a:t>
            </a:r>
            <a:r>
              <a:rPr lang="en-US" altLang="zh-CN" sz="2400" b="1" i="1" dirty="0" smtClean="0">
                <a:latin typeface="+mn-ea"/>
              </a:rPr>
              <a:t>a</a:t>
            </a:r>
            <a:r>
              <a:rPr lang="zh-CN" altLang="en-US" sz="2400" b="1" dirty="0" smtClean="0">
                <a:latin typeface="+mn-ea"/>
              </a:rPr>
              <a:t>点比</a:t>
            </a:r>
            <a:r>
              <a:rPr lang="en-US" altLang="zh-CN" sz="2400" b="1" i="1" dirty="0" smtClean="0">
                <a:latin typeface="+mn-ea"/>
              </a:rPr>
              <a:t>b</a:t>
            </a:r>
            <a:r>
              <a:rPr lang="zh-CN" altLang="en-US" sz="2400" b="1" dirty="0" smtClean="0">
                <a:latin typeface="+mn-ea"/>
              </a:rPr>
              <a:t>点更易被切断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1640" y="1491630"/>
            <a:ext cx="7200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0" dirty="0" smtClean="0">
                <a:solidFill>
                  <a:srgbClr val="FF0000"/>
                </a:solidFill>
                <a:latin typeface="华文隶书" pitchFamily="2" charset="-122"/>
                <a:ea typeface="华文隶书" pitchFamily="2" charset="-122"/>
              </a:rPr>
              <a:t>谢谢观赏！</a:t>
            </a:r>
            <a:endParaRPr lang="zh-CN" altLang="en-US" sz="12000" dirty="0">
              <a:solidFill>
                <a:srgbClr val="FF0000"/>
              </a:solidFill>
              <a:latin typeface="华文隶书" pitchFamily="2" charset="-122"/>
              <a:ea typeface="华文隶书" pitchFamily="2" charset="-122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4751085"/>
            <a:ext cx="532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 smtClean="0">
                <a:solidFill>
                  <a:srgbClr val="7030A0"/>
                </a:solidFill>
                <a:latin typeface="华文隶书" pitchFamily="2" charset="-122"/>
                <a:ea typeface="华文隶书" pitchFamily="2" charset="-122"/>
              </a:rPr>
              <a:t>您的点击对我来说是最好的回报！</a:t>
            </a:r>
            <a:endParaRPr lang="zh-CN" altLang="en-US" sz="2800" b="1" dirty="0">
              <a:solidFill>
                <a:srgbClr val="7030A0"/>
              </a:solidFill>
              <a:latin typeface="华文隶书" pitchFamily="2" charset="-122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30721" name="Picture 1" descr="C:\Users\asus\Documents\Tencent Files\983897146\Image\C2C\6FRBNU]L8IHRF{A)P){O9%K.jpg"/>
          <p:cNvPicPr>
            <a:picLocks noChangeAspect="1" noChangeArrowheads="1"/>
          </p:cNvPicPr>
          <p:nvPr/>
        </p:nvPicPr>
        <p:blipFill>
          <a:blip r:embed="rId2" cstate="print"/>
          <a:srcRect l="11864"/>
          <a:stretch>
            <a:fillRect/>
          </a:stretch>
        </p:blipFill>
        <p:spPr bwMode="auto">
          <a:xfrm>
            <a:off x="4427984" y="699542"/>
            <a:ext cx="4392488" cy="3641576"/>
          </a:xfrm>
          <a:prstGeom prst="rect">
            <a:avLst/>
          </a:prstGeom>
          <a:noFill/>
        </p:spPr>
      </p:pic>
      <p:pic>
        <p:nvPicPr>
          <p:cNvPr id="30722" name="Picture 2" descr="C:\Users\asus\Documents\Tencent Files\983897146\Image\C2C\)PED]X%U6B2}}UI~KN{1R0V.png"/>
          <p:cNvPicPr>
            <a:picLocks noChangeAspect="1" noChangeArrowheads="1"/>
          </p:cNvPicPr>
          <p:nvPr/>
        </p:nvPicPr>
        <p:blipFill>
          <a:blip r:embed="rId3" cstate="print"/>
          <a:srcRect l="6897" r="6897"/>
          <a:stretch>
            <a:fillRect/>
          </a:stretch>
        </p:blipFill>
        <p:spPr bwMode="auto">
          <a:xfrm>
            <a:off x="323528" y="699542"/>
            <a:ext cx="3960440" cy="3600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331640" y="4371950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剪刀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8184" y="4443958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前臂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71800" y="12347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有什么共同特点？</a:t>
            </a:r>
            <a:endParaRPr lang="zh-CN" altLang="en-US" sz="2400" b="1" dirty="0"/>
          </a:p>
        </p:txBody>
      </p:sp>
      <p:sp>
        <p:nvSpPr>
          <p:cNvPr id="10" name="椭圆 9"/>
          <p:cNvSpPr/>
          <p:nvPr/>
        </p:nvSpPr>
        <p:spPr>
          <a:xfrm>
            <a:off x="7452320" y="393990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2267744" y="213970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7092280" y="4351412"/>
            <a:ext cx="1800200" cy="792088"/>
            <a:chOff x="5076056" y="627534"/>
            <a:chExt cx="1800200" cy="792088"/>
          </a:xfrm>
        </p:grpSpPr>
        <p:sp>
          <p:nvSpPr>
            <p:cNvPr id="13" name="TextBox 12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椭圆形标注 13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23564"/>
                <a:gd name="adj2" fmla="val -82151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2411760" y="771550"/>
            <a:ext cx="1800200" cy="792088"/>
            <a:chOff x="5076056" y="627534"/>
            <a:chExt cx="1800200" cy="792088"/>
          </a:xfrm>
        </p:grpSpPr>
        <p:sp>
          <p:nvSpPr>
            <p:cNvPr id="16" name="TextBox 15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椭圆形标注 16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53551"/>
                <a:gd name="adj2" fmla="val 126479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4" name="Picture 4" descr="未命名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699542"/>
            <a:ext cx="4283918" cy="3587056"/>
          </a:xfrm>
          <a:prstGeom prst="rect">
            <a:avLst/>
          </a:prstGeom>
          <a:noFill/>
        </p:spPr>
      </p:pic>
      <p:pic>
        <p:nvPicPr>
          <p:cNvPr id="5" name="Picture 3" descr="裁纸刀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699542"/>
            <a:ext cx="4032448" cy="3528392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547664" y="4371950"/>
            <a:ext cx="13681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裁纸刀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84168" y="4371950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瓶盖起子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71800" y="12347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有什么共同特点？</a:t>
            </a:r>
            <a:endParaRPr lang="zh-CN" altLang="en-US" sz="2400" b="1" dirty="0"/>
          </a:p>
        </p:txBody>
      </p:sp>
      <p:sp>
        <p:nvSpPr>
          <p:cNvPr id="10" name="椭圆 9"/>
          <p:cNvSpPr/>
          <p:nvPr/>
        </p:nvSpPr>
        <p:spPr>
          <a:xfrm>
            <a:off x="467544" y="2427734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6732240" y="2211710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7164288" y="627534"/>
            <a:ext cx="1800200" cy="792088"/>
            <a:chOff x="5076056" y="627534"/>
            <a:chExt cx="1800200" cy="792088"/>
          </a:xfrm>
        </p:grpSpPr>
        <p:sp>
          <p:nvSpPr>
            <p:cNvPr id="13" name="TextBox 12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椭圆形标注 13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66402"/>
                <a:gd name="adj2" fmla="val 141779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827584" y="771550"/>
            <a:ext cx="1800200" cy="792088"/>
            <a:chOff x="5076056" y="627534"/>
            <a:chExt cx="1800200" cy="792088"/>
          </a:xfrm>
        </p:grpSpPr>
        <p:sp>
          <p:nvSpPr>
            <p:cNvPr id="16" name="TextBox 15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椭圆形标注 16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62730"/>
                <a:gd name="adj2" fmla="val 148733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29697" name="Picture 1" descr="C:\Users\asus\Documents\Tencent Files\983897146\Image\C2C\2]E(41E~TSLTH8~J~]V9]6U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27535"/>
            <a:ext cx="4032448" cy="3744416"/>
          </a:xfrm>
          <a:prstGeom prst="rect">
            <a:avLst/>
          </a:prstGeom>
          <a:noFill/>
        </p:spPr>
      </p:pic>
      <p:pic>
        <p:nvPicPr>
          <p:cNvPr id="8193" name="Picture 1" descr="C:\Users\asus\Documents\Tencent Files\983897146\Image\C2C\OH1K3JF~HWYN2RRURNQ(7ZX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627534"/>
            <a:ext cx="4464497" cy="374441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28184" y="437195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天平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独轮车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71800" y="12347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有什么共同特点？</a:t>
            </a:r>
            <a:endParaRPr lang="zh-CN" altLang="en-US" sz="2400" b="1" dirty="0"/>
          </a:p>
        </p:txBody>
      </p:sp>
      <p:sp>
        <p:nvSpPr>
          <p:cNvPr id="9" name="椭圆 8"/>
          <p:cNvSpPr/>
          <p:nvPr/>
        </p:nvSpPr>
        <p:spPr>
          <a:xfrm>
            <a:off x="2843808" y="3219822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椭圆 9"/>
          <p:cNvSpPr/>
          <p:nvPr/>
        </p:nvSpPr>
        <p:spPr>
          <a:xfrm>
            <a:off x="6660232" y="3003798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2483768" y="1347614"/>
            <a:ext cx="1800200" cy="792088"/>
            <a:chOff x="5076056" y="627534"/>
            <a:chExt cx="1800200" cy="792088"/>
          </a:xfrm>
        </p:grpSpPr>
        <p:sp>
          <p:nvSpPr>
            <p:cNvPr id="12" name="TextBox 11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3" name="椭圆形标注 12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25399"/>
                <a:gd name="adj2" fmla="val 183505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/>
        </p:nvGrpSpPr>
        <p:grpSpPr>
          <a:xfrm>
            <a:off x="3923928" y="4155926"/>
            <a:ext cx="1800200" cy="792088"/>
            <a:chOff x="5076056" y="627534"/>
            <a:chExt cx="1800200" cy="792088"/>
          </a:xfrm>
        </p:grpSpPr>
        <p:sp>
          <p:nvSpPr>
            <p:cNvPr id="15" name="TextBox 14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6" name="椭圆形标注 15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101280"/>
                <a:gd name="adj2" fmla="val -180902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107504" y="123478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宋体" pitchFamily="2" charset="-122"/>
              </a:rPr>
              <a:t>生活中的杠杆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3" name="Picture 4" descr="剪树枝"/>
          <p:cNvPicPr>
            <a:picLocks noChangeAspect="1" noChangeArrowheads="1"/>
          </p:cNvPicPr>
          <p:nvPr/>
        </p:nvPicPr>
        <p:blipFill>
          <a:blip r:embed="rId2" cstate="print"/>
          <a:srcRect b="8126"/>
          <a:stretch>
            <a:fillRect/>
          </a:stretch>
        </p:blipFill>
        <p:spPr bwMode="auto">
          <a:xfrm>
            <a:off x="323528" y="699542"/>
            <a:ext cx="3960440" cy="345638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47664" y="4299942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园林剪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84168" y="4227934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撬棒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pic>
        <p:nvPicPr>
          <p:cNvPr id="7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699542"/>
            <a:ext cx="4320480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771800" y="123478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/>
              <a:t>有什么共同特点？</a:t>
            </a:r>
            <a:endParaRPr lang="zh-CN" altLang="en-US" sz="2400" b="1" dirty="0"/>
          </a:p>
        </p:txBody>
      </p:sp>
      <p:sp>
        <p:nvSpPr>
          <p:cNvPr id="10" name="椭圆 9"/>
          <p:cNvSpPr/>
          <p:nvPr/>
        </p:nvSpPr>
        <p:spPr>
          <a:xfrm>
            <a:off x="2915816" y="1851670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椭圆 10"/>
          <p:cNvSpPr/>
          <p:nvPr/>
        </p:nvSpPr>
        <p:spPr>
          <a:xfrm>
            <a:off x="7020272" y="2931790"/>
            <a:ext cx="108000" cy="108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2" name="组合 11"/>
          <p:cNvGrpSpPr/>
          <p:nvPr/>
        </p:nvGrpSpPr>
        <p:grpSpPr>
          <a:xfrm>
            <a:off x="683568" y="771550"/>
            <a:ext cx="1800200" cy="792088"/>
            <a:chOff x="5076056" y="627534"/>
            <a:chExt cx="1800200" cy="792088"/>
          </a:xfrm>
        </p:grpSpPr>
        <p:sp>
          <p:nvSpPr>
            <p:cNvPr id="13" name="TextBox 12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椭圆形标注 13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74965"/>
                <a:gd name="adj2" fmla="val 87535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7092280" y="3507854"/>
            <a:ext cx="1800200" cy="792088"/>
            <a:chOff x="5076056" y="627534"/>
            <a:chExt cx="1800200" cy="792088"/>
          </a:xfrm>
        </p:grpSpPr>
        <p:sp>
          <p:nvSpPr>
            <p:cNvPr id="16" name="TextBox 15"/>
            <p:cNvSpPr txBox="1"/>
            <p:nvPr/>
          </p:nvSpPr>
          <p:spPr>
            <a:xfrm>
              <a:off x="5148064" y="771550"/>
              <a:ext cx="172819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b="1" dirty="0" smtClean="0">
                  <a:solidFill>
                    <a:srgbClr val="FF0000"/>
                  </a:solidFill>
                </a:rPr>
                <a:t>绕这点转动</a:t>
              </a:r>
              <a:endParaRPr lang="zh-CN" alt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7" name="椭圆形标注 16"/>
            <p:cNvSpPr/>
            <p:nvPr/>
          </p:nvSpPr>
          <p:spPr>
            <a:xfrm>
              <a:off x="5076056" y="627534"/>
              <a:ext cx="1800200" cy="792088"/>
            </a:xfrm>
            <a:prstGeom prst="wedgeEllipseCallout">
              <a:avLst>
                <a:gd name="adj1" fmla="val -46819"/>
                <a:gd name="adj2" fmla="val -100232"/>
              </a:avLst>
            </a:prstGeom>
            <a:noFill/>
            <a:ln>
              <a:solidFill>
                <a:srgbClr val="000099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95486"/>
            <a:ext cx="8496944" cy="4585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4" name="直接箭头连接符 3"/>
          <p:cNvCxnSpPr/>
          <p:nvPr/>
        </p:nvCxnSpPr>
        <p:spPr bwMode="auto">
          <a:xfrm>
            <a:off x="2483768" y="2211710"/>
            <a:ext cx="0" cy="52894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20"/>
          <p:cNvSpPr txBox="1">
            <a:spLocks noChangeArrowheads="1"/>
          </p:cNvSpPr>
          <p:nvPr/>
        </p:nvSpPr>
        <p:spPr bwMode="auto">
          <a:xfrm>
            <a:off x="2627784" y="2427734"/>
            <a:ext cx="57606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7" name="直接箭头连接符 6"/>
          <p:cNvCxnSpPr/>
          <p:nvPr/>
        </p:nvCxnSpPr>
        <p:spPr bwMode="auto">
          <a:xfrm>
            <a:off x="6444208" y="3507854"/>
            <a:ext cx="15501" cy="1001965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21"/>
          <p:cNvSpPr txBox="1">
            <a:spLocks noChangeArrowheads="1"/>
          </p:cNvSpPr>
          <p:nvPr/>
        </p:nvSpPr>
        <p:spPr bwMode="auto">
          <a:xfrm>
            <a:off x="6588224" y="4011910"/>
            <a:ext cx="7037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000" b="1" i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lang="en-US" altLang="zh-CN" sz="20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  <a:endParaRPr lang="en-US" altLang="zh-CN" sz="2000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cxnSp>
        <p:nvCxnSpPr>
          <p:cNvPr id="10" name="直接连接符 9"/>
          <p:cNvCxnSpPr/>
          <p:nvPr/>
        </p:nvCxnSpPr>
        <p:spPr bwMode="auto">
          <a:xfrm>
            <a:off x="2483768" y="3276000"/>
            <a:ext cx="2994128" cy="0"/>
          </a:xfrm>
          <a:prstGeom prst="line">
            <a:avLst/>
          </a:prstGeom>
          <a:ln w="28575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0"/>
          <p:cNvCxnSpPr/>
          <p:nvPr/>
        </p:nvCxnSpPr>
        <p:spPr bwMode="auto">
          <a:xfrm>
            <a:off x="2483768" y="2643758"/>
            <a:ext cx="0" cy="845845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左大括号 12"/>
          <p:cNvSpPr>
            <a:spLocks/>
          </p:cNvSpPr>
          <p:nvPr/>
        </p:nvSpPr>
        <p:spPr bwMode="auto">
          <a:xfrm rot="16200000" flipV="1">
            <a:off x="3888000" y="1893483"/>
            <a:ext cx="263307" cy="3060000"/>
          </a:xfrm>
          <a:prstGeom prst="leftBrace">
            <a:avLst>
              <a:gd name="adj1" fmla="val 41763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14" name="TextBox 22"/>
          <p:cNvSpPr txBox="1">
            <a:spLocks noChangeArrowheads="1"/>
          </p:cNvSpPr>
          <p:nvPr/>
        </p:nvSpPr>
        <p:spPr bwMode="auto">
          <a:xfrm>
            <a:off x="3851920" y="3579862"/>
            <a:ext cx="47688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</a:rPr>
              <a:t>1</a:t>
            </a:r>
            <a:endParaRPr lang="en-US" altLang="zh-CN" sz="2000" dirty="0">
              <a:latin typeface="Times New Roman" pitchFamily="18" charset="0"/>
            </a:endParaRPr>
          </a:p>
        </p:txBody>
      </p:sp>
      <p:sp>
        <p:nvSpPr>
          <p:cNvPr id="17" name="TextBox 20"/>
          <p:cNvSpPr txBox="1">
            <a:spLocks noChangeArrowheads="1"/>
          </p:cNvSpPr>
          <p:nvPr/>
        </p:nvSpPr>
        <p:spPr bwMode="auto">
          <a:xfrm>
            <a:off x="5364088" y="2787774"/>
            <a:ext cx="36004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宋体" pitchFamily="2" charset="-122"/>
              </a:rPr>
              <a:t>o</a:t>
            </a:r>
            <a:endParaRPr lang="en-US" altLang="zh-CN" sz="2000" dirty="0"/>
          </a:p>
        </p:txBody>
      </p:sp>
      <p:cxnSp>
        <p:nvCxnSpPr>
          <p:cNvPr id="21" name="直接连接符 20"/>
          <p:cNvCxnSpPr/>
          <p:nvPr/>
        </p:nvCxnSpPr>
        <p:spPr bwMode="auto">
          <a:xfrm>
            <a:off x="6444208" y="2643758"/>
            <a:ext cx="0" cy="845845"/>
          </a:xfrm>
          <a:prstGeom prst="line">
            <a:avLst/>
          </a:prstGeom>
          <a:ln w="28575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左大括号 18"/>
          <p:cNvSpPr>
            <a:spLocks/>
          </p:cNvSpPr>
          <p:nvPr/>
        </p:nvSpPr>
        <p:spPr bwMode="auto">
          <a:xfrm rot="5400000">
            <a:off x="5872749" y="2699925"/>
            <a:ext cx="209714" cy="864000"/>
          </a:xfrm>
          <a:prstGeom prst="leftBrace">
            <a:avLst>
              <a:gd name="adj1" fmla="val 8399"/>
              <a:gd name="adj2" fmla="val 50000"/>
            </a:avLst>
          </a:prstGeom>
          <a:noFill/>
          <a:ln w="19050" algn="ctr">
            <a:solidFill>
              <a:srgbClr val="FF0000"/>
            </a:solidFill>
            <a:round/>
            <a:headEnd/>
            <a:tailEnd/>
          </a:ln>
        </p:spPr>
        <p:txBody>
          <a:bodyPr rot="10800000" vert="eaVert" anchor="ctr"/>
          <a:lstStyle/>
          <a:p>
            <a:pPr algn="ctr">
              <a:defRPr/>
            </a:pPr>
            <a:endParaRPr lang="zh-CN" altLang="en-US">
              <a:latin typeface="+mn-lt"/>
              <a:ea typeface="+mn-ea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739926" y="2643758"/>
            <a:ext cx="494632" cy="400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zh-CN" sz="2000" b="1" i="1" dirty="0">
                <a:latin typeface="Times New Roman" pitchFamily="18" charset="0"/>
              </a:rPr>
              <a:t>l</a:t>
            </a:r>
            <a:r>
              <a:rPr lang="en-US" altLang="zh-CN" sz="2000" b="1" baseline="-25000" dirty="0">
                <a:latin typeface="Times New Roman" pitchFamily="18" charset="0"/>
              </a:rPr>
              <a:t>2</a:t>
            </a:r>
            <a:endParaRPr lang="en-US" altLang="zh-CN" sz="2000" dirty="0">
              <a:latin typeface="Times New Roman" pitchFamily="18" charset="0"/>
            </a:endParaRP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>
            <a:off x="5580112" y="3276000"/>
            <a:ext cx="864000" cy="0"/>
          </a:xfrm>
          <a:prstGeom prst="line">
            <a:avLst/>
          </a:prstGeom>
          <a:noFill/>
          <a:ln w="1905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25" name="椭圆 24"/>
          <p:cNvSpPr/>
          <p:nvPr/>
        </p:nvSpPr>
        <p:spPr>
          <a:xfrm>
            <a:off x="6408000" y="3507854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椭圆 25"/>
          <p:cNvSpPr/>
          <p:nvPr/>
        </p:nvSpPr>
        <p:spPr>
          <a:xfrm>
            <a:off x="5508000" y="32400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椭圆 26"/>
          <p:cNvSpPr/>
          <p:nvPr/>
        </p:nvSpPr>
        <p:spPr>
          <a:xfrm flipH="1">
            <a:off x="2448000" y="219600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矩形 27"/>
          <p:cNvSpPr/>
          <p:nvPr/>
        </p:nvSpPr>
        <p:spPr>
          <a:xfrm>
            <a:off x="4716016" y="264375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支点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187624" y="2355726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动力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5580112" y="401191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阻力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3059832" y="3939902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动力臂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32" name="矩形 31"/>
          <p:cNvSpPr/>
          <p:nvPr/>
        </p:nvSpPr>
        <p:spPr>
          <a:xfrm>
            <a:off x="5436096" y="2211710"/>
            <a:ext cx="11128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solidFill>
                  <a:srgbClr val="000099"/>
                </a:solidFill>
                <a:latin typeface="+mn-ea"/>
              </a:rPr>
              <a:t>阻力臂</a:t>
            </a:r>
            <a:endParaRPr lang="zh-CN" altLang="en-US" sz="2400" dirty="0">
              <a:solidFill>
                <a:srgbClr val="000099"/>
              </a:solidFill>
            </a:endParaRPr>
          </a:p>
        </p:txBody>
      </p:sp>
      <p:sp>
        <p:nvSpPr>
          <p:cNvPr id="33" name="矩形 32"/>
          <p:cNvSpPr/>
          <p:nvPr/>
        </p:nvSpPr>
        <p:spPr>
          <a:xfrm>
            <a:off x="467544" y="339502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杠杆五要素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3" grpId="0" animBg="1"/>
      <p:bldP spid="14" grpId="0"/>
      <p:bldP spid="17" grpId="0"/>
      <p:bldP spid="23" grpId="0" animBg="1"/>
      <p:bldP spid="24" grpId="0"/>
      <p:bldP spid="20" grpId="0" animBg="1"/>
      <p:bldP spid="25" grpId="0" animBg="1"/>
      <p:bldP spid="26" grpId="0" animBg="1"/>
      <p:bldP spid="27" grpId="0" animBg="1"/>
      <p:bldP spid="28" grpId="0"/>
      <p:bldP spid="29" grpId="0"/>
      <p:bldP spid="30" grpId="0"/>
      <p:bldP spid="3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1547664" y="1059582"/>
            <a:ext cx="70567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在</a:t>
            </a:r>
            <a:r>
              <a:rPr kumimoji="1" lang="zh-CN" altLang="en-US" sz="2400" b="1" dirty="0">
                <a:latin typeface="+mn-ea"/>
              </a:rPr>
              <a:t>力的作用</a:t>
            </a:r>
            <a:r>
              <a:rPr kumimoji="1" lang="zh-CN" altLang="en-US" sz="2400" b="1" dirty="0" smtClean="0">
                <a:latin typeface="+mn-ea"/>
              </a:rPr>
              <a:t>下能</a:t>
            </a:r>
            <a:r>
              <a:rPr kumimoji="1" lang="zh-CN" altLang="en-US" sz="2400" b="1" dirty="0">
                <a:solidFill>
                  <a:srgbClr val="FF0000"/>
                </a:solidFill>
                <a:latin typeface="+mn-ea"/>
              </a:rPr>
              <a:t>绕</a:t>
            </a:r>
            <a:r>
              <a:rPr kumimoji="1" lang="zh-CN" altLang="en-US" sz="2400" b="1" dirty="0" smtClean="0">
                <a:solidFill>
                  <a:srgbClr val="FF0000"/>
                </a:solidFill>
                <a:latin typeface="+mn-ea"/>
              </a:rPr>
              <a:t>着固定点转动的硬棒</a:t>
            </a:r>
            <a:r>
              <a:rPr kumimoji="1" lang="zh-CN" altLang="en-US" sz="2400" b="1" dirty="0" smtClean="0">
                <a:latin typeface="+mn-ea"/>
              </a:rPr>
              <a:t>，叫杠杆</a:t>
            </a:r>
            <a:r>
              <a:rPr kumimoji="1" lang="zh-CN" altLang="en-US" sz="2400" b="1" dirty="0">
                <a:latin typeface="+mn-ea"/>
              </a:rPr>
              <a:t>。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403648" y="2067694"/>
            <a:ext cx="482856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1</a:t>
            </a:r>
            <a:r>
              <a:rPr kumimoji="1" lang="zh-CN" altLang="en-US" sz="2400" b="1" dirty="0" smtClean="0">
                <a:latin typeface="+mn-ea"/>
              </a:rPr>
              <a:t>、支点</a:t>
            </a:r>
            <a:r>
              <a:rPr kumimoji="1" lang="zh-CN" altLang="en-US" sz="2400" b="1" dirty="0">
                <a:latin typeface="+mn-ea"/>
              </a:rPr>
              <a:t>：杠杆绕着转动的点</a:t>
            </a:r>
            <a:r>
              <a:rPr kumimoji="1" lang="en-US" altLang="zh-CN" sz="2400" b="1" dirty="0">
                <a:latin typeface="+mn-ea"/>
              </a:rPr>
              <a:t>(O</a:t>
            </a:r>
            <a:r>
              <a:rPr kumimoji="1" lang="zh-CN" altLang="en-US" sz="2400" b="1" dirty="0">
                <a:latin typeface="+mn-ea"/>
              </a:rPr>
              <a:t>点</a:t>
            </a:r>
            <a:r>
              <a:rPr kumimoji="1" lang="en-US" altLang="zh-CN" sz="2400" b="1" dirty="0">
                <a:latin typeface="+mn-ea"/>
              </a:rPr>
              <a:t>)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475656" y="2643758"/>
            <a:ext cx="431400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2</a:t>
            </a:r>
            <a:r>
              <a:rPr kumimoji="1" lang="zh-CN" altLang="en-US" sz="2400" b="1" dirty="0" smtClean="0">
                <a:latin typeface="+mn-ea"/>
              </a:rPr>
              <a:t>、动力</a:t>
            </a:r>
            <a:r>
              <a:rPr kumimoji="1" lang="zh-CN" altLang="en-US" sz="2400" b="1" dirty="0">
                <a:latin typeface="+mn-ea"/>
              </a:rPr>
              <a:t>：使杠杆转动的力</a:t>
            </a:r>
            <a:r>
              <a:rPr kumimoji="1" lang="en-US" altLang="zh-CN" sz="2400" b="1" dirty="0">
                <a:latin typeface="+mn-ea"/>
              </a:rPr>
              <a:t>(F</a:t>
            </a:r>
            <a:r>
              <a:rPr kumimoji="1" lang="en-US" altLang="zh-CN" sz="2400" b="1" baseline="-25000" dirty="0">
                <a:latin typeface="+mn-ea"/>
              </a:rPr>
              <a:t>1</a:t>
            </a:r>
            <a:r>
              <a:rPr kumimoji="1" lang="en-US" altLang="zh-CN" sz="2400" b="1" dirty="0">
                <a:latin typeface="+mn-ea"/>
              </a:rPr>
              <a:t>)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403648" y="3219822"/>
            <a:ext cx="4623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、阻力</a:t>
            </a:r>
            <a:r>
              <a:rPr kumimoji="1" lang="zh-CN" altLang="en-US" sz="2400" b="1" dirty="0">
                <a:latin typeface="+mn-ea"/>
              </a:rPr>
              <a:t>：阻碍杠杆转动的力</a:t>
            </a:r>
            <a:r>
              <a:rPr kumimoji="1" lang="en-US" altLang="zh-CN" sz="2400" b="1" dirty="0">
                <a:latin typeface="+mn-ea"/>
              </a:rPr>
              <a:t>(F</a:t>
            </a:r>
            <a:r>
              <a:rPr kumimoji="1" lang="en-US" altLang="zh-CN" sz="2400" b="1" baseline="-25000" dirty="0">
                <a:latin typeface="+mn-ea"/>
              </a:rPr>
              <a:t>2</a:t>
            </a:r>
            <a:r>
              <a:rPr kumimoji="1" lang="en-US" altLang="zh-CN" sz="2400" b="1" dirty="0">
                <a:latin typeface="+mn-ea"/>
              </a:rPr>
              <a:t>)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1403648" y="3795886"/>
            <a:ext cx="63356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4</a:t>
            </a:r>
            <a:r>
              <a:rPr kumimoji="1" lang="zh-CN" altLang="en-US" sz="2400" b="1" dirty="0" smtClean="0">
                <a:latin typeface="+mn-ea"/>
              </a:rPr>
              <a:t>、动</a:t>
            </a:r>
            <a:r>
              <a:rPr kumimoji="1" lang="zh-CN" altLang="en-US" sz="2400" b="1" dirty="0">
                <a:latin typeface="+mn-ea"/>
              </a:rPr>
              <a:t>力臂：从支点到动力作用线的距离</a:t>
            </a:r>
            <a:r>
              <a:rPr kumimoji="1" lang="en-US" altLang="zh-CN" sz="2400" b="1" dirty="0">
                <a:latin typeface="+mn-ea"/>
              </a:rPr>
              <a:t>(L</a:t>
            </a:r>
            <a:r>
              <a:rPr kumimoji="1" lang="en-US" altLang="zh-CN" sz="2400" b="1" baseline="-25000" dirty="0">
                <a:latin typeface="+mn-ea"/>
              </a:rPr>
              <a:t>1</a:t>
            </a:r>
            <a:r>
              <a:rPr kumimoji="1" lang="en-US" altLang="zh-CN" sz="2400" b="1" dirty="0">
                <a:latin typeface="+mn-ea"/>
              </a:rPr>
              <a:t>)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1403648" y="4371950"/>
            <a:ext cx="61702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5</a:t>
            </a:r>
            <a:r>
              <a:rPr kumimoji="1" lang="zh-CN" altLang="en-US" sz="2400" b="1" dirty="0" smtClean="0">
                <a:latin typeface="+mn-ea"/>
              </a:rPr>
              <a:t>、阻力</a:t>
            </a:r>
            <a:r>
              <a:rPr kumimoji="1" lang="zh-CN" altLang="en-US" sz="2400" b="1" dirty="0">
                <a:latin typeface="+mn-ea"/>
              </a:rPr>
              <a:t>臂：从支点到阻力作用线的距离</a:t>
            </a:r>
            <a:r>
              <a:rPr kumimoji="1" lang="en-US" altLang="zh-CN" sz="2400" b="1" dirty="0">
                <a:latin typeface="+mn-ea"/>
              </a:rPr>
              <a:t>(L</a:t>
            </a:r>
            <a:r>
              <a:rPr kumimoji="1" lang="en-US" altLang="zh-CN" sz="2400" b="1" baseline="-25000" dirty="0">
                <a:latin typeface="+mn-ea"/>
              </a:rPr>
              <a:t>2</a:t>
            </a:r>
            <a:r>
              <a:rPr kumimoji="1" lang="en-US" altLang="zh-CN" sz="2400" b="1" dirty="0">
                <a:latin typeface="+mn-ea"/>
              </a:rPr>
              <a:t>)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152400" y="0"/>
            <a:ext cx="2743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 dirty="0">
                <a:solidFill>
                  <a:srgbClr val="FF0000"/>
                </a:solidFill>
              </a:rPr>
              <a:t>知识</a:t>
            </a:r>
            <a:r>
              <a:rPr lang="zh-CN" altLang="en-US" sz="3200" b="1" dirty="0" smtClean="0">
                <a:solidFill>
                  <a:srgbClr val="FF0000"/>
                </a:solidFill>
              </a:rPr>
              <a:t>点</a:t>
            </a:r>
            <a:endParaRPr lang="zh-CN" altLang="en-US" sz="3200" b="1" dirty="0">
              <a:solidFill>
                <a:srgbClr val="FF0000"/>
              </a:solidFill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899592" y="1635646"/>
            <a:ext cx="3124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400" b="1" dirty="0" smtClean="0">
                <a:latin typeface="+mn-ea"/>
              </a:rPr>
              <a:t>二、杠杆五要素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043608" y="555526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zh-CN" altLang="en-US" sz="2400" b="1" dirty="0" smtClean="0">
                <a:latin typeface="+mn-ea"/>
              </a:rPr>
              <a:t>一、杠杆的定义：</a:t>
            </a:r>
            <a:endParaRPr kumimoji="1" lang="zh-CN" altLang="en-US" sz="2400" b="1" dirty="0">
              <a:latin typeface="+mn-ea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  <p:bldP spid="10244" grpId="0"/>
      <p:bldP spid="10245" grpId="0"/>
      <p:bldP spid="10246" grpId="0"/>
      <p:bldP spid="10247" grpId="0"/>
      <p:bldP spid="10248" grpId="0"/>
      <p:bldP spid="1025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251520" y="123478"/>
            <a:ext cx="48253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kumimoji="1" lang="zh-CN" altLang="en-US" sz="2400" b="1" dirty="0" smtClean="0">
                <a:latin typeface="+mn-ea"/>
              </a:rPr>
              <a:t>如图所示，画出下图中各力和力臂</a:t>
            </a:r>
            <a:endParaRPr kumimoji="1" lang="zh-CN" altLang="en-US" sz="2400" b="1" dirty="0">
              <a:latin typeface="+mn-ea"/>
            </a:endParaRPr>
          </a:p>
        </p:txBody>
      </p:sp>
      <p:pic>
        <p:nvPicPr>
          <p:cNvPr id="9" name="Picture 3" descr="裁纸刀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699542"/>
            <a:ext cx="4032448" cy="3528392"/>
          </a:xfrm>
          <a:prstGeom prst="rect">
            <a:avLst/>
          </a:prstGeom>
          <a:noFill/>
        </p:spPr>
      </p:pic>
      <p:sp>
        <p:nvSpPr>
          <p:cNvPr id="11" name="Text Box 4"/>
          <p:cNvSpPr txBox="1">
            <a:spLocks noChangeArrowheads="1"/>
          </p:cNvSpPr>
          <p:nvPr/>
        </p:nvSpPr>
        <p:spPr bwMode="auto">
          <a:xfrm>
            <a:off x="251520" y="2067694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o</a:t>
            </a:r>
          </a:p>
        </p:txBody>
      </p:sp>
      <p:sp>
        <p:nvSpPr>
          <p:cNvPr id="12" name="Line 5"/>
          <p:cNvSpPr>
            <a:spLocks noChangeShapeType="1"/>
          </p:cNvSpPr>
          <p:nvPr/>
        </p:nvSpPr>
        <p:spPr bwMode="auto">
          <a:xfrm>
            <a:off x="3816000" y="1347614"/>
            <a:ext cx="0" cy="1728000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3" name="Line 6"/>
          <p:cNvSpPr>
            <a:spLocks noChangeShapeType="1"/>
          </p:cNvSpPr>
          <p:nvPr/>
        </p:nvSpPr>
        <p:spPr bwMode="auto">
          <a:xfrm rot="660000" flipH="1" flipV="1">
            <a:off x="1044000" y="1656000"/>
            <a:ext cx="431800" cy="539353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4" name="Line 7"/>
          <p:cNvSpPr>
            <a:spLocks noChangeShapeType="1"/>
          </p:cNvSpPr>
          <p:nvPr/>
        </p:nvSpPr>
        <p:spPr bwMode="auto">
          <a:xfrm>
            <a:off x="539552" y="2538000"/>
            <a:ext cx="3276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5" name="Line 8"/>
          <p:cNvSpPr>
            <a:spLocks noChangeShapeType="1"/>
          </p:cNvSpPr>
          <p:nvPr/>
        </p:nvSpPr>
        <p:spPr bwMode="auto">
          <a:xfrm rot="840000" flipV="1">
            <a:off x="612315" y="2124000"/>
            <a:ext cx="756000" cy="504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zh-CN" altLang="en-US"/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2267744" y="2931790"/>
            <a:ext cx="4748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zh-CN" sz="2400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3851920" y="2643758"/>
            <a:ext cx="57626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259632" y="1275606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F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23528" y="1491630"/>
            <a:ext cx="6477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1" lang="en-US" altLang="zh-CN" sz="2400" b="1" dirty="0">
                <a:solidFill>
                  <a:srgbClr val="FF0000"/>
                </a:solidFill>
                <a:latin typeface="Times New Roman" pitchFamily="18" charset="0"/>
              </a:rPr>
              <a:t>L</a:t>
            </a:r>
            <a:r>
              <a:rPr kumimoji="1" lang="en-US" altLang="zh-CN" sz="2400" b="1" baseline="-25000" dirty="0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0" name="AutoShape 13"/>
          <p:cNvSpPr>
            <a:spLocks/>
          </p:cNvSpPr>
          <p:nvPr/>
        </p:nvSpPr>
        <p:spPr bwMode="auto">
          <a:xfrm rot="16200000">
            <a:off x="1943454" y="1167848"/>
            <a:ext cx="432197" cy="3240000"/>
          </a:xfrm>
          <a:prstGeom prst="leftBrace">
            <a:avLst>
              <a:gd name="adj1" fmla="val 56221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1" name="AutoShape 14"/>
          <p:cNvSpPr>
            <a:spLocks/>
          </p:cNvSpPr>
          <p:nvPr/>
        </p:nvSpPr>
        <p:spPr bwMode="auto">
          <a:xfrm rot="25800000">
            <a:off x="720000" y="1800000"/>
            <a:ext cx="396000" cy="828000"/>
          </a:xfrm>
          <a:prstGeom prst="leftBrace">
            <a:avLst>
              <a:gd name="adj1" fmla="val 22589"/>
              <a:gd name="adj2" fmla="val 50000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2" name="椭圆 21"/>
          <p:cNvSpPr/>
          <p:nvPr/>
        </p:nvSpPr>
        <p:spPr>
          <a:xfrm>
            <a:off x="3779912" y="1347614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椭圆 22"/>
          <p:cNvSpPr/>
          <p:nvPr/>
        </p:nvSpPr>
        <p:spPr>
          <a:xfrm>
            <a:off x="539552" y="2499742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4" name="椭圆 23"/>
          <p:cNvSpPr/>
          <p:nvPr/>
        </p:nvSpPr>
        <p:spPr>
          <a:xfrm>
            <a:off x="1403648" y="2211710"/>
            <a:ext cx="72000" cy="72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38"/>
          <p:cNvSpPr txBox="1"/>
          <p:nvPr/>
        </p:nvSpPr>
        <p:spPr>
          <a:xfrm>
            <a:off x="5004048" y="1707654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2</a:t>
            </a:r>
            <a:r>
              <a:rPr lang="zh-CN" altLang="en-US" sz="2400" b="1" dirty="0" smtClean="0">
                <a:latin typeface="+mn-ea"/>
              </a:rPr>
              <a:t>、确定动力和阻力的作用点和方向，画出动力和阻力。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932040" y="1131590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latin typeface="+mn-ea"/>
              </a:rPr>
              <a:t>1</a:t>
            </a:r>
            <a:r>
              <a:rPr lang="zh-CN" altLang="en-US" sz="2400" b="1" dirty="0" smtClean="0">
                <a:latin typeface="+mn-ea"/>
              </a:rPr>
              <a:t>、确定支点。</a:t>
            </a:r>
            <a:endParaRPr lang="zh-CN" altLang="en-US" sz="2400" b="1" dirty="0">
              <a:latin typeface="+mn-ea"/>
            </a:endParaRPr>
          </a:p>
        </p:txBody>
      </p:sp>
      <p:sp>
        <p:nvSpPr>
          <p:cNvPr id="41" name="矩形 40"/>
          <p:cNvSpPr/>
          <p:nvPr/>
        </p:nvSpPr>
        <p:spPr>
          <a:xfrm>
            <a:off x="5004048" y="2931790"/>
            <a:ext cx="374441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1" lang="en-US" altLang="zh-CN" sz="2400" b="1" dirty="0" smtClean="0">
                <a:latin typeface="+mn-ea"/>
              </a:rPr>
              <a:t>3</a:t>
            </a:r>
            <a:r>
              <a:rPr kumimoji="1" lang="zh-CN" altLang="en-US" sz="2400" b="1" dirty="0" smtClean="0">
                <a:latin typeface="+mn-ea"/>
              </a:rPr>
              <a:t>、画出动力臂和阻力臂。（从支点向力的作用线画垂线）</a:t>
            </a:r>
            <a:endParaRPr lang="zh-CN" altLang="en-US" sz="2400" dirty="0"/>
          </a:p>
        </p:txBody>
      </p:sp>
      <p:sp>
        <p:nvSpPr>
          <p:cNvPr id="42" name="TextBox 41"/>
          <p:cNvSpPr txBox="1"/>
          <p:nvPr/>
        </p:nvSpPr>
        <p:spPr>
          <a:xfrm>
            <a:off x="4644008" y="627534"/>
            <a:ext cx="11521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画法：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/>
      <p:bldP spid="20" grpId="0" animBg="1"/>
      <p:bldP spid="21" grpId="0" animBg="1"/>
      <p:bldP spid="22" grpId="0" animBg="1"/>
      <p:bldP spid="23" grpId="0" animBg="1"/>
      <p:bldP spid="24" grpId="0" animBg="1"/>
      <p:bldP spid="39" grpId="0"/>
      <p:bldP spid="40" grpId="0"/>
      <p:bldP spid="41" grpId="0"/>
      <p:bldP spid="42" grpId="0"/>
    </p:bldLst>
  </p:timing>
</p:sld>
</file>

<file path=ppt/theme/theme1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1121</Words>
  <Application>Microsoft Office PowerPoint</Application>
  <PresentationFormat>全屏显示(16:9)</PresentationFormat>
  <Paragraphs>197</Paragraphs>
  <Slides>24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25" baseType="lpstr">
      <vt:lpstr>自定义设计方案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幻灯片 23</vt:lpstr>
      <vt:lpstr>幻灯片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asus</dc:creator>
  <cp:lastModifiedBy>Windows 用户</cp:lastModifiedBy>
  <cp:revision>82</cp:revision>
  <dcterms:created xsi:type="dcterms:W3CDTF">2019-01-05T12:19:59Z</dcterms:created>
  <dcterms:modified xsi:type="dcterms:W3CDTF">2019-03-23T03:44:19Z</dcterms:modified>
</cp:coreProperties>
</file>