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7" r:id="rId2"/>
    <p:sldId id="256" r:id="rId3"/>
    <p:sldId id="304" r:id="rId4"/>
    <p:sldId id="539" r:id="rId5"/>
    <p:sldId id="272" r:id="rId6"/>
    <p:sldId id="381" r:id="rId7"/>
    <p:sldId id="273" r:id="rId8"/>
    <p:sldId id="274" r:id="rId9"/>
    <p:sldId id="275" r:id="rId10"/>
    <p:sldId id="288" r:id="rId11"/>
    <p:sldId id="277" r:id="rId12"/>
    <p:sldId id="278" r:id="rId13"/>
    <p:sldId id="330" r:id="rId14"/>
    <p:sldId id="518" r:id="rId15"/>
    <p:sldId id="522" r:id="rId16"/>
    <p:sldId id="523" r:id="rId17"/>
    <p:sldId id="286" r:id="rId18"/>
    <p:sldId id="567" r:id="rId19"/>
    <p:sldId id="474" r:id="rId20"/>
    <p:sldId id="583" r:id="rId21"/>
    <p:sldId id="473" r:id="rId22"/>
    <p:sldId id="581" r:id="rId23"/>
    <p:sldId id="582" r:id="rId24"/>
    <p:sldId id="505" r:id="rId25"/>
    <p:sldId id="597" r:id="rId26"/>
    <p:sldId id="475" r:id="rId27"/>
    <p:sldId id="584" r:id="rId28"/>
    <p:sldId id="307" r:id="rId29"/>
    <p:sldId id="332" r:id="rId30"/>
    <p:sldId id="360" r:id="rId31"/>
    <p:sldId id="383" r:id="rId32"/>
    <p:sldId id="520" r:id="rId33"/>
    <p:sldId id="519" r:id="rId34"/>
    <p:sldId id="52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646AF-C189-4E55-9EB4-AC83A648E84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CEDE-4D30-415F-B84C-4BAFDE5B31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91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20061;&#26032;&#29256;\&#31532;&#20108;&#21313;&#31456;&#30005;&#19982;&#30913;\&#31532;&#22235;&#33410;&#30005;&#21160;&#26426;ppt\&#33258;&#21046;&#23567;&#30005;&#21160;&#26426;1.avi" TargetMode="Externa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&#25196;&#22768;&#22120;.sw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3073">
            <a:extLst>
              <a:ext uri="{FF2B5EF4-FFF2-40B4-BE49-F238E27FC236}">
                <a16:creationId xmlns:a16="http://schemas.microsoft.com/office/drawing/2014/main" id="{BFE4154E-F867-44F6-B5EE-E2E38BAB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825500"/>
            <a:ext cx="35242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73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4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2004</a:t>
            </a:r>
            <a:r>
              <a:rPr lang="zh-CN" altLang="en-US" sz="2800" b="1">
                <a:latin typeface="宋体" panose="02010600030101010101" pitchFamily="2" charset="-122"/>
              </a:rPr>
              <a:t>年</a:t>
            </a:r>
            <a:r>
              <a:rPr lang="en-US" altLang="zh-CN" sz="2800" b="1">
                <a:latin typeface="宋体" panose="02010600030101010101" pitchFamily="2" charset="-122"/>
              </a:rPr>
              <a:t>11</a:t>
            </a:r>
            <a:r>
              <a:rPr lang="zh-CN" altLang="en-US" sz="2800" b="1">
                <a:latin typeface="宋体" panose="02010600030101010101" pitchFamily="2" charset="-122"/>
              </a:rPr>
              <a:t>月</a:t>
            </a:r>
            <a:r>
              <a:rPr lang="en-US" altLang="zh-CN" sz="2800" b="1">
                <a:latin typeface="宋体" panose="02010600030101010101" pitchFamily="2" charset="-122"/>
              </a:rPr>
              <a:t>23</a:t>
            </a:r>
            <a:r>
              <a:rPr lang="zh-CN" altLang="en-US" sz="2800" b="1">
                <a:latin typeface="宋体" panose="02010600030101010101" pitchFamily="2" charset="-122"/>
              </a:rPr>
              <a:t>日凌晨，武汉一盗窃电线的小偷倒挂在</a:t>
            </a:r>
            <a:r>
              <a:rPr lang="en-US" altLang="zh-CN" sz="2800" b="1">
                <a:latin typeface="宋体" panose="02010600030101010101" pitchFamily="2" charset="-122"/>
              </a:rPr>
              <a:t>30</a:t>
            </a:r>
            <a:r>
              <a:rPr lang="zh-CN" altLang="en-US" sz="2800" b="1">
                <a:latin typeface="宋体" panose="02010600030101010101" pitchFamily="2" charset="-122"/>
              </a:rPr>
              <a:t>余米高空的高压塔上，供电、消防断掉</a:t>
            </a:r>
            <a:r>
              <a:rPr lang="en-US" altLang="zh-CN" sz="2800" b="1">
                <a:latin typeface="宋体" panose="02010600030101010101" pitchFamily="2" charset="-122"/>
              </a:rPr>
              <a:t>11</a:t>
            </a:r>
            <a:r>
              <a:rPr lang="zh-CN" altLang="en-US" sz="2800" b="1">
                <a:latin typeface="宋体" panose="02010600030101010101" pitchFamily="2" charset="-122"/>
              </a:rPr>
              <a:t>万伏高压电后，派出</a:t>
            </a:r>
            <a:r>
              <a:rPr lang="en-US" altLang="zh-CN" sz="2800" b="1">
                <a:latin typeface="宋体" panose="02010600030101010101" pitchFamily="2" charset="-122"/>
              </a:rPr>
              <a:t>5</a:t>
            </a:r>
            <a:r>
              <a:rPr lang="zh-CN" altLang="en-US" sz="2800" b="1">
                <a:latin typeface="宋体" panose="02010600030101010101" pitchFamily="2" charset="-122"/>
              </a:rPr>
              <a:t>名勇士爬上铁塔，将小偷救下。遗憾的是，小偷已触电身亡。</a:t>
            </a:r>
          </a:p>
        </p:txBody>
      </p:sp>
      <p:pic>
        <p:nvPicPr>
          <p:cNvPr id="13315" name="图片 3074" descr="小偷倒挂高压线">
            <a:extLst>
              <a:ext uri="{FF2B5EF4-FFF2-40B4-BE49-F238E27FC236}">
                <a16:creationId xmlns:a16="http://schemas.microsoft.com/office/drawing/2014/main" id="{4F2BBB62-1304-4000-8A3F-587FE3F7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476250"/>
            <a:ext cx="5102225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0241">
            <a:extLst>
              <a:ext uri="{FF2B5EF4-FFF2-40B4-BE49-F238E27FC236}">
                <a16:creationId xmlns:a16="http://schemas.microsoft.com/office/drawing/2014/main" id="{76B92DBB-AE81-4850-A9C9-B4ED0F96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871538"/>
            <a:ext cx="74152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/>
              <a:t>   </a:t>
            </a:r>
            <a:r>
              <a:rPr lang="zh-CN" altLang="en-US" sz="2800" b="1">
                <a:solidFill>
                  <a:srgbClr val="FF0000"/>
                </a:solidFill>
              </a:rPr>
              <a:t>想一想：</a:t>
            </a:r>
            <a:r>
              <a:rPr lang="zh-CN" altLang="en-US" sz="2800" b="1"/>
              <a:t>若电流方向和磁感应线的方向都变得相反,那么通电导线的受力方向会怎么样?</a:t>
            </a:r>
          </a:p>
        </p:txBody>
      </p:sp>
      <p:sp>
        <p:nvSpPr>
          <p:cNvPr id="10242" name="文本框 10242">
            <a:extLst>
              <a:ext uri="{FF2B5EF4-FFF2-40B4-BE49-F238E27FC236}">
                <a16:creationId xmlns:a16="http://schemas.microsoft.com/office/drawing/2014/main" id="{02A704DE-8251-4ABF-9833-14573C3166F3}"/>
              </a:ext>
            </a:extLst>
          </p:cNvPr>
          <p:cNvSpPr/>
          <p:nvPr/>
        </p:nvSpPr>
        <p:spPr>
          <a:xfrm>
            <a:off x="2411413" y="1989138"/>
            <a:ext cx="33829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受力方向不发生改变</a:t>
            </a:r>
            <a:endParaRPr sz="2800" b="1">
              <a:solidFill>
                <a:srgbClr val="FF0000"/>
              </a:solidFill>
            </a:endParaRPr>
          </a:p>
        </p:txBody>
      </p:sp>
      <p:grpSp>
        <p:nvGrpSpPr>
          <p:cNvPr id="20484" name="组合 10243">
            <a:extLst>
              <a:ext uri="{FF2B5EF4-FFF2-40B4-BE49-F238E27FC236}">
                <a16:creationId xmlns:a16="http://schemas.microsoft.com/office/drawing/2014/main" id="{4AC6C60F-22A3-41EC-A3A7-D3726A89F105}"/>
              </a:ext>
            </a:extLst>
          </p:cNvPr>
          <p:cNvGrpSpPr>
            <a:grpSpLocks/>
          </p:cNvGrpSpPr>
          <p:nvPr/>
        </p:nvGrpSpPr>
        <p:grpSpPr bwMode="auto">
          <a:xfrm>
            <a:off x="573088" y="2868613"/>
            <a:ext cx="2473325" cy="2514600"/>
            <a:chOff x="0" y="0"/>
            <a:chExt cx="3895" cy="3960"/>
          </a:xfrm>
        </p:grpSpPr>
        <p:sp>
          <p:nvSpPr>
            <p:cNvPr id="20485" name="Text Box 38">
              <a:extLst>
                <a:ext uri="{FF2B5EF4-FFF2-40B4-BE49-F238E27FC236}">
                  <a16:creationId xmlns:a16="http://schemas.microsoft.com/office/drawing/2014/main" id="{FBD5F23D-C397-4F9D-9EF1-2392ACE8A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3114"/>
              <a:ext cx="11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1F497D"/>
                  </a:solidFill>
                  <a:latin typeface="Calibri" panose="020F0502020204030204" pitchFamily="34" charset="0"/>
                </a:rPr>
                <a:t>甲</a:t>
              </a:r>
              <a:endParaRPr lang="zh-CN" altLang="en-US" sz="2400" b="1">
                <a:latin typeface="Calibri" panose="020F0502020204030204" pitchFamily="34" charset="0"/>
              </a:endParaRPr>
            </a:p>
          </p:txBody>
        </p:sp>
        <p:grpSp>
          <p:nvGrpSpPr>
            <p:cNvPr id="20486" name="组合 10245">
              <a:extLst>
                <a:ext uri="{FF2B5EF4-FFF2-40B4-BE49-F238E27FC236}">
                  <a16:creationId xmlns:a16="http://schemas.microsoft.com/office/drawing/2014/main" id="{362C2B19-0346-4B20-97B5-2067F8DDD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40" cy="3960"/>
              <a:chOff x="0" y="0"/>
              <a:chExt cx="1056" cy="1584"/>
            </a:xfrm>
          </p:grpSpPr>
          <p:sp>
            <p:nvSpPr>
              <p:cNvPr id="20487" name="Freeform 10">
                <a:extLst>
                  <a:ext uri="{FF2B5EF4-FFF2-40B4-BE49-F238E27FC236}">
                    <a16:creationId xmlns:a16="http://schemas.microsoft.com/office/drawing/2014/main" id="{F91CF554-E717-491C-9B19-AF75EF303B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V="1">
                <a:off x="360" y="359"/>
                <a:ext cx="336" cy="1056"/>
              </a:xfrm>
              <a:custGeom>
                <a:avLst/>
                <a:gdLst>
                  <a:gd name="T0" fmla="*/ 209 w 10000"/>
                  <a:gd name="T1" fmla="*/ 4004 h 26000"/>
                  <a:gd name="T2" fmla="*/ 627 w 10000"/>
                  <a:gd name="T3" fmla="*/ 4033 h 26000"/>
                  <a:gd name="T4" fmla="*/ 1042 w 10000"/>
                  <a:gd name="T5" fmla="*/ 4091 h 26000"/>
                  <a:gd name="T6" fmla="*/ 1452 w 10000"/>
                  <a:gd name="T7" fmla="*/ 4178 h 26000"/>
                  <a:gd name="T8" fmla="*/ 1854 w 10000"/>
                  <a:gd name="T9" fmla="*/ 4294 h 26000"/>
                  <a:gd name="T10" fmla="*/ 2248 w 10000"/>
                  <a:gd name="T11" fmla="*/ 4437 h 26000"/>
                  <a:gd name="T12" fmla="*/ 2630 w 10000"/>
                  <a:gd name="T13" fmla="*/ 4607 h 26000"/>
                  <a:gd name="T14" fmla="*/ 3000 w 10000"/>
                  <a:gd name="T15" fmla="*/ 4804 h 26000"/>
                  <a:gd name="T16" fmla="*/ 3355 w 10000"/>
                  <a:gd name="T17" fmla="*/ 5026 h 26000"/>
                  <a:gd name="T18" fmla="*/ 3694 w 10000"/>
                  <a:gd name="T19" fmla="*/ 5272 h 26000"/>
                  <a:gd name="T20" fmla="*/ 4015 w 10000"/>
                  <a:gd name="T21" fmla="*/ 5541 h 26000"/>
                  <a:gd name="T22" fmla="*/ 4316 w 10000"/>
                  <a:gd name="T23" fmla="*/ 5832 h 26000"/>
                  <a:gd name="T24" fmla="*/ 4596 w 10000"/>
                  <a:gd name="T25" fmla="*/ 6143 h 26000"/>
                  <a:gd name="T26" fmla="*/ 4854 w 10000"/>
                  <a:gd name="T27" fmla="*/ 6473 h 26000"/>
                  <a:gd name="T28" fmla="*/ 5088 w 10000"/>
                  <a:gd name="T29" fmla="*/ 6820 h 26000"/>
                  <a:gd name="T30" fmla="*/ 5298 w 10000"/>
                  <a:gd name="T31" fmla="*/ 7183 h 26000"/>
                  <a:gd name="T32" fmla="*/ 5481 w 10000"/>
                  <a:gd name="T33" fmla="*/ 7560 h 26000"/>
                  <a:gd name="T34" fmla="*/ 5638 w 10000"/>
                  <a:gd name="T35" fmla="*/ 7948 h 26000"/>
                  <a:gd name="T36" fmla="*/ 5768 w 10000"/>
                  <a:gd name="T37" fmla="*/ 8346 h 26000"/>
                  <a:gd name="T38" fmla="*/ 5869 w 10000"/>
                  <a:gd name="T39" fmla="*/ 8753 h 26000"/>
                  <a:gd name="T40" fmla="*/ 5942 w 10000"/>
                  <a:gd name="T41" fmla="*/ 9165 h 26000"/>
                  <a:gd name="T42" fmla="*/ 5985 w 10000"/>
                  <a:gd name="T43" fmla="*/ 9581 h 26000"/>
                  <a:gd name="T44" fmla="*/ 6000 w 10000"/>
                  <a:gd name="T45" fmla="*/ 10000 h 26000"/>
                  <a:gd name="T46" fmla="*/ 10000 w 10000"/>
                  <a:gd name="T47" fmla="*/ 26000 h 26000"/>
                  <a:gd name="T48" fmla="*/ 9994 w 10000"/>
                  <a:gd name="T49" fmla="*/ 9651 h 26000"/>
                  <a:gd name="T50" fmla="*/ 9945 w 10000"/>
                  <a:gd name="T51" fmla="*/ 8955 h 26000"/>
                  <a:gd name="T52" fmla="*/ 9848 w 10000"/>
                  <a:gd name="T53" fmla="*/ 8264 h 26000"/>
                  <a:gd name="T54" fmla="*/ 9703 w 10000"/>
                  <a:gd name="T55" fmla="*/ 7581 h 26000"/>
                  <a:gd name="T56" fmla="*/ 9511 w 10000"/>
                  <a:gd name="T57" fmla="*/ 6910 h 26000"/>
                  <a:gd name="T58" fmla="*/ 9272 w 10000"/>
                  <a:gd name="T59" fmla="*/ 6254 h 26000"/>
                  <a:gd name="T60" fmla="*/ 8988 w 10000"/>
                  <a:gd name="T61" fmla="*/ 5616 h 26000"/>
                  <a:gd name="T62" fmla="*/ 8660 w 10000"/>
                  <a:gd name="T63" fmla="*/ 5000 h 26000"/>
                  <a:gd name="T64" fmla="*/ 8290 w 10000"/>
                  <a:gd name="T65" fmla="*/ 4408 h 26000"/>
                  <a:gd name="T66" fmla="*/ 7880 w 10000"/>
                  <a:gd name="T67" fmla="*/ 3843 h 26000"/>
                  <a:gd name="T68" fmla="*/ 7431 w 10000"/>
                  <a:gd name="T69" fmla="*/ 3309 h 26000"/>
                  <a:gd name="T70" fmla="*/ 6947 w 10000"/>
                  <a:gd name="T71" fmla="*/ 2807 h 26000"/>
                  <a:gd name="T72" fmla="*/ 6428 w 10000"/>
                  <a:gd name="T73" fmla="*/ 2340 h 26000"/>
                  <a:gd name="T74" fmla="*/ 5878 w 10000"/>
                  <a:gd name="T75" fmla="*/ 1910 h 26000"/>
                  <a:gd name="T76" fmla="*/ 5299 w 10000"/>
                  <a:gd name="T77" fmla="*/ 1520 h 26000"/>
                  <a:gd name="T78" fmla="*/ 4695 w 10000"/>
                  <a:gd name="T79" fmla="*/ 1171 h 26000"/>
                  <a:gd name="T80" fmla="*/ 4067 w 10000"/>
                  <a:gd name="T81" fmla="*/ 865 h 26000"/>
                  <a:gd name="T82" fmla="*/ 3420 w 10000"/>
                  <a:gd name="T83" fmla="*/ 603 h 26000"/>
                  <a:gd name="T84" fmla="*/ 2756 w 10000"/>
                  <a:gd name="T85" fmla="*/ 387 h 26000"/>
                  <a:gd name="T86" fmla="*/ 2079 w 10000"/>
                  <a:gd name="T87" fmla="*/ 219 h 26000"/>
                  <a:gd name="T88" fmla="*/ 1392 w 10000"/>
                  <a:gd name="T89" fmla="*/ 97 h 26000"/>
                  <a:gd name="T90" fmla="*/ 698 w 10000"/>
                  <a:gd name="T91" fmla="*/ 24 h 26000"/>
                  <a:gd name="T92" fmla="*/ 0 w 10000"/>
                  <a:gd name="T93" fmla="*/ 0 h 26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000" h="26000">
                    <a:moveTo>
                      <a:pt x="0" y="4000"/>
                    </a:moveTo>
                    <a:lnTo>
                      <a:pt x="209" y="4004"/>
                    </a:lnTo>
                    <a:lnTo>
                      <a:pt x="419" y="4015"/>
                    </a:lnTo>
                    <a:lnTo>
                      <a:pt x="627" y="4033"/>
                    </a:lnTo>
                    <a:lnTo>
                      <a:pt x="835" y="4058"/>
                    </a:lnTo>
                    <a:lnTo>
                      <a:pt x="1042" y="4091"/>
                    </a:lnTo>
                    <a:lnTo>
                      <a:pt x="1247" y="4131"/>
                    </a:lnTo>
                    <a:lnTo>
                      <a:pt x="1452" y="4178"/>
                    </a:lnTo>
                    <a:lnTo>
                      <a:pt x="1654" y="4232"/>
                    </a:lnTo>
                    <a:lnTo>
                      <a:pt x="1854" y="4294"/>
                    </a:lnTo>
                    <a:lnTo>
                      <a:pt x="2052" y="4362"/>
                    </a:lnTo>
                    <a:lnTo>
                      <a:pt x="2248" y="4437"/>
                    </a:lnTo>
                    <a:lnTo>
                      <a:pt x="2440" y="4519"/>
                    </a:lnTo>
                    <a:lnTo>
                      <a:pt x="2630" y="4607"/>
                    </a:lnTo>
                    <a:lnTo>
                      <a:pt x="2817" y="4702"/>
                    </a:lnTo>
                    <a:lnTo>
                      <a:pt x="3000" y="4804"/>
                    </a:lnTo>
                    <a:lnTo>
                      <a:pt x="3180" y="4912"/>
                    </a:lnTo>
                    <a:lnTo>
                      <a:pt x="3355" y="5026"/>
                    </a:lnTo>
                    <a:lnTo>
                      <a:pt x="3527" y="5146"/>
                    </a:lnTo>
                    <a:lnTo>
                      <a:pt x="3694" y="5272"/>
                    </a:lnTo>
                    <a:lnTo>
                      <a:pt x="3857" y="5404"/>
                    </a:lnTo>
                    <a:lnTo>
                      <a:pt x="4015" y="5541"/>
                    </a:lnTo>
                    <a:lnTo>
                      <a:pt x="4168" y="5684"/>
                    </a:lnTo>
                    <a:lnTo>
                      <a:pt x="4316" y="5832"/>
                    </a:lnTo>
                    <a:lnTo>
                      <a:pt x="4459" y="5985"/>
                    </a:lnTo>
                    <a:lnTo>
                      <a:pt x="4596" y="6143"/>
                    </a:lnTo>
                    <a:lnTo>
                      <a:pt x="4728" y="6306"/>
                    </a:lnTo>
                    <a:lnTo>
                      <a:pt x="4854" y="6473"/>
                    </a:lnTo>
                    <a:lnTo>
                      <a:pt x="4974" y="6645"/>
                    </a:lnTo>
                    <a:lnTo>
                      <a:pt x="5088" y="6820"/>
                    </a:lnTo>
                    <a:lnTo>
                      <a:pt x="5196" y="7000"/>
                    </a:lnTo>
                    <a:lnTo>
                      <a:pt x="5298" y="7183"/>
                    </a:lnTo>
                    <a:lnTo>
                      <a:pt x="5393" y="7370"/>
                    </a:lnTo>
                    <a:lnTo>
                      <a:pt x="5481" y="7560"/>
                    </a:lnTo>
                    <a:lnTo>
                      <a:pt x="5563" y="7752"/>
                    </a:lnTo>
                    <a:lnTo>
                      <a:pt x="5638" y="7948"/>
                    </a:lnTo>
                    <a:lnTo>
                      <a:pt x="5706" y="8146"/>
                    </a:lnTo>
                    <a:lnTo>
                      <a:pt x="5768" y="8346"/>
                    </a:lnTo>
                    <a:lnTo>
                      <a:pt x="5822" y="8548"/>
                    </a:lnTo>
                    <a:lnTo>
                      <a:pt x="5869" y="8753"/>
                    </a:lnTo>
                    <a:lnTo>
                      <a:pt x="5909" y="8958"/>
                    </a:lnTo>
                    <a:lnTo>
                      <a:pt x="5942" y="9165"/>
                    </a:lnTo>
                    <a:lnTo>
                      <a:pt x="5967" y="9373"/>
                    </a:lnTo>
                    <a:lnTo>
                      <a:pt x="5985" y="9581"/>
                    </a:lnTo>
                    <a:lnTo>
                      <a:pt x="5996" y="9791"/>
                    </a:lnTo>
                    <a:lnTo>
                      <a:pt x="6000" y="10000"/>
                    </a:lnTo>
                    <a:lnTo>
                      <a:pt x="6000" y="26000"/>
                    </a:lnTo>
                    <a:lnTo>
                      <a:pt x="10000" y="26000"/>
                    </a:lnTo>
                    <a:lnTo>
                      <a:pt x="10000" y="10000"/>
                    </a:lnTo>
                    <a:lnTo>
                      <a:pt x="9994" y="9651"/>
                    </a:lnTo>
                    <a:lnTo>
                      <a:pt x="9976" y="9302"/>
                    </a:lnTo>
                    <a:lnTo>
                      <a:pt x="9945" y="8955"/>
                    </a:lnTo>
                    <a:lnTo>
                      <a:pt x="9903" y="8608"/>
                    </a:lnTo>
                    <a:lnTo>
                      <a:pt x="9848" y="8264"/>
                    </a:lnTo>
                    <a:lnTo>
                      <a:pt x="9781" y="7921"/>
                    </a:lnTo>
                    <a:lnTo>
                      <a:pt x="9703" y="7581"/>
                    </a:lnTo>
                    <a:lnTo>
                      <a:pt x="9613" y="7244"/>
                    </a:lnTo>
                    <a:lnTo>
                      <a:pt x="9511" y="6910"/>
                    </a:lnTo>
                    <a:lnTo>
                      <a:pt x="9397" y="6580"/>
                    </a:lnTo>
                    <a:lnTo>
                      <a:pt x="9272" y="6254"/>
                    </a:lnTo>
                    <a:lnTo>
                      <a:pt x="9135" y="5933"/>
                    </a:lnTo>
                    <a:lnTo>
                      <a:pt x="8988" y="5616"/>
                    </a:lnTo>
                    <a:lnTo>
                      <a:pt x="8829" y="5305"/>
                    </a:lnTo>
                    <a:lnTo>
                      <a:pt x="8660" y="5000"/>
                    </a:lnTo>
                    <a:lnTo>
                      <a:pt x="8480" y="4701"/>
                    </a:lnTo>
                    <a:lnTo>
                      <a:pt x="8290" y="4408"/>
                    </a:lnTo>
                    <a:lnTo>
                      <a:pt x="8090" y="4122"/>
                    </a:lnTo>
                    <a:lnTo>
                      <a:pt x="7880" y="3843"/>
                    </a:lnTo>
                    <a:lnTo>
                      <a:pt x="7660" y="3572"/>
                    </a:lnTo>
                    <a:lnTo>
                      <a:pt x="7431" y="3309"/>
                    </a:lnTo>
                    <a:lnTo>
                      <a:pt x="7193" y="3053"/>
                    </a:lnTo>
                    <a:lnTo>
                      <a:pt x="6947" y="2807"/>
                    </a:lnTo>
                    <a:lnTo>
                      <a:pt x="6691" y="2569"/>
                    </a:lnTo>
                    <a:lnTo>
                      <a:pt x="6428" y="2340"/>
                    </a:lnTo>
                    <a:lnTo>
                      <a:pt x="6157" y="2120"/>
                    </a:lnTo>
                    <a:lnTo>
                      <a:pt x="5878" y="1910"/>
                    </a:lnTo>
                    <a:lnTo>
                      <a:pt x="5592" y="1710"/>
                    </a:lnTo>
                    <a:lnTo>
                      <a:pt x="5299" y="1520"/>
                    </a:lnTo>
                    <a:lnTo>
                      <a:pt x="5000" y="1340"/>
                    </a:lnTo>
                    <a:lnTo>
                      <a:pt x="4695" y="1171"/>
                    </a:lnTo>
                    <a:lnTo>
                      <a:pt x="4384" y="1012"/>
                    </a:lnTo>
                    <a:lnTo>
                      <a:pt x="4067" y="865"/>
                    </a:lnTo>
                    <a:lnTo>
                      <a:pt x="3746" y="728"/>
                    </a:lnTo>
                    <a:lnTo>
                      <a:pt x="3420" y="603"/>
                    </a:lnTo>
                    <a:lnTo>
                      <a:pt x="3090" y="489"/>
                    </a:lnTo>
                    <a:lnTo>
                      <a:pt x="2756" y="387"/>
                    </a:lnTo>
                    <a:lnTo>
                      <a:pt x="2419" y="297"/>
                    </a:lnTo>
                    <a:lnTo>
                      <a:pt x="2079" y="219"/>
                    </a:lnTo>
                    <a:lnTo>
                      <a:pt x="1736" y="152"/>
                    </a:lnTo>
                    <a:lnTo>
                      <a:pt x="1392" y="97"/>
                    </a:lnTo>
                    <a:lnTo>
                      <a:pt x="1045" y="55"/>
                    </a:lnTo>
                    <a:lnTo>
                      <a:pt x="698" y="24"/>
                    </a:lnTo>
                    <a:lnTo>
                      <a:pt x="349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00"/>
                </a:extrusionClr>
                <a:contourClr>
                  <a:srgbClr val="FF6600"/>
                </a:contour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20488" name="AutoShape 11">
                <a:extLst>
                  <a:ext uri="{FF2B5EF4-FFF2-40B4-BE49-F238E27FC236}">
                    <a16:creationId xmlns:a16="http://schemas.microsoft.com/office/drawing/2014/main" id="{884FA211-9065-4FB1-A080-29F2DB9CB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140000">
                <a:off x="769" y="0"/>
                <a:ext cx="96" cy="1584"/>
              </a:xfrm>
              <a:prstGeom prst="can">
                <a:avLst>
                  <a:gd name="adj" fmla="val 124972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0489" name="Freeform 12">
                <a:extLst>
                  <a:ext uri="{FF2B5EF4-FFF2-40B4-BE49-F238E27FC236}">
                    <a16:creationId xmlns:a16="http://schemas.microsoft.com/office/drawing/2014/main" id="{1BF66D20-C2F6-4CB7-9DCA-9E3604C236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 flipV="1">
                <a:off x="360" y="23"/>
                <a:ext cx="336" cy="1056"/>
              </a:xfrm>
              <a:custGeom>
                <a:avLst/>
                <a:gdLst>
                  <a:gd name="T0" fmla="*/ 209 w 10000"/>
                  <a:gd name="T1" fmla="*/ 4004 h 26000"/>
                  <a:gd name="T2" fmla="*/ 627 w 10000"/>
                  <a:gd name="T3" fmla="*/ 4033 h 26000"/>
                  <a:gd name="T4" fmla="*/ 1042 w 10000"/>
                  <a:gd name="T5" fmla="*/ 4091 h 26000"/>
                  <a:gd name="T6" fmla="*/ 1452 w 10000"/>
                  <a:gd name="T7" fmla="*/ 4178 h 26000"/>
                  <a:gd name="T8" fmla="*/ 1854 w 10000"/>
                  <a:gd name="T9" fmla="*/ 4294 h 26000"/>
                  <a:gd name="T10" fmla="*/ 2248 w 10000"/>
                  <a:gd name="T11" fmla="*/ 4437 h 26000"/>
                  <a:gd name="T12" fmla="*/ 2630 w 10000"/>
                  <a:gd name="T13" fmla="*/ 4607 h 26000"/>
                  <a:gd name="T14" fmla="*/ 3000 w 10000"/>
                  <a:gd name="T15" fmla="*/ 4804 h 26000"/>
                  <a:gd name="T16" fmla="*/ 3355 w 10000"/>
                  <a:gd name="T17" fmla="*/ 5026 h 26000"/>
                  <a:gd name="T18" fmla="*/ 3694 w 10000"/>
                  <a:gd name="T19" fmla="*/ 5272 h 26000"/>
                  <a:gd name="T20" fmla="*/ 4015 w 10000"/>
                  <a:gd name="T21" fmla="*/ 5541 h 26000"/>
                  <a:gd name="T22" fmla="*/ 4316 w 10000"/>
                  <a:gd name="T23" fmla="*/ 5832 h 26000"/>
                  <a:gd name="T24" fmla="*/ 4596 w 10000"/>
                  <a:gd name="T25" fmla="*/ 6143 h 26000"/>
                  <a:gd name="T26" fmla="*/ 4854 w 10000"/>
                  <a:gd name="T27" fmla="*/ 6473 h 26000"/>
                  <a:gd name="T28" fmla="*/ 5088 w 10000"/>
                  <a:gd name="T29" fmla="*/ 6820 h 26000"/>
                  <a:gd name="T30" fmla="*/ 5298 w 10000"/>
                  <a:gd name="T31" fmla="*/ 7183 h 26000"/>
                  <a:gd name="T32" fmla="*/ 5481 w 10000"/>
                  <a:gd name="T33" fmla="*/ 7560 h 26000"/>
                  <a:gd name="T34" fmla="*/ 5638 w 10000"/>
                  <a:gd name="T35" fmla="*/ 7948 h 26000"/>
                  <a:gd name="T36" fmla="*/ 5768 w 10000"/>
                  <a:gd name="T37" fmla="*/ 8346 h 26000"/>
                  <a:gd name="T38" fmla="*/ 5869 w 10000"/>
                  <a:gd name="T39" fmla="*/ 8753 h 26000"/>
                  <a:gd name="T40" fmla="*/ 5942 w 10000"/>
                  <a:gd name="T41" fmla="*/ 9165 h 26000"/>
                  <a:gd name="T42" fmla="*/ 5985 w 10000"/>
                  <a:gd name="T43" fmla="*/ 9581 h 26000"/>
                  <a:gd name="T44" fmla="*/ 6000 w 10000"/>
                  <a:gd name="T45" fmla="*/ 10000 h 26000"/>
                  <a:gd name="T46" fmla="*/ 10000 w 10000"/>
                  <a:gd name="T47" fmla="*/ 26000 h 26000"/>
                  <a:gd name="T48" fmla="*/ 9994 w 10000"/>
                  <a:gd name="T49" fmla="*/ 9651 h 26000"/>
                  <a:gd name="T50" fmla="*/ 9945 w 10000"/>
                  <a:gd name="T51" fmla="*/ 8955 h 26000"/>
                  <a:gd name="T52" fmla="*/ 9848 w 10000"/>
                  <a:gd name="T53" fmla="*/ 8264 h 26000"/>
                  <a:gd name="T54" fmla="*/ 9703 w 10000"/>
                  <a:gd name="T55" fmla="*/ 7581 h 26000"/>
                  <a:gd name="T56" fmla="*/ 9511 w 10000"/>
                  <a:gd name="T57" fmla="*/ 6910 h 26000"/>
                  <a:gd name="T58" fmla="*/ 9272 w 10000"/>
                  <a:gd name="T59" fmla="*/ 6254 h 26000"/>
                  <a:gd name="T60" fmla="*/ 8988 w 10000"/>
                  <a:gd name="T61" fmla="*/ 5616 h 26000"/>
                  <a:gd name="T62" fmla="*/ 8660 w 10000"/>
                  <a:gd name="T63" fmla="*/ 5000 h 26000"/>
                  <a:gd name="T64" fmla="*/ 8290 w 10000"/>
                  <a:gd name="T65" fmla="*/ 4408 h 26000"/>
                  <a:gd name="T66" fmla="*/ 7880 w 10000"/>
                  <a:gd name="T67" fmla="*/ 3843 h 26000"/>
                  <a:gd name="T68" fmla="*/ 7431 w 10000"/>
                  <a:gd name="T69" fmla="*/ 3309 h 26000"/>
                  <a:gd name="T70" fmla="*/ 6947 w 10000"/>
                  <a:gd name="T71" fmla="*/ 2807 h 26000"/>
                  <a:gd name="T72" fmla="*/ 6428 w 10000"/>
                  <a:gd name="T73" fmla="*/ 2340 h 26000"/>
                  <a:gd name="T74" fmla="*/ 5878 w 10000"/>
                  <a:gd name="T75" fmla="*/ 1910 h 26000"/>
                  <a:gd name="T76" fmla="*/ 5299 w 10000"/>
                  <a:gd name="T77" fmla="*/ 1520 h 26000"/>
                  <a:gd name="T78" fmla="*/ 4695 w 10000"/>
                  <a:gd name="T79" fmla="*/ 1171 h 26000"/>
                  <a:gd name="T80" fmla="*/ 4067 w 10000"/>
                  <a:gd name="T81" fmla="*/ 865 h 26000"/>
                  <a:gd name="T82" fmla="*/ 3420 w 10000"/>
                  <a:gd name="T83" fmla="*/ 603 h 26000"/>
                  <a:gd name="T84" fmla="*/ 2756 w 10000"/>
                  <a:gd name="T85" fmla="*/ 387 h 26000"/>
                  <a:gd name="T86" fmla="*/ 2079 w 10000"/>
                  <a:gd name="T87" fmla="*/ 219 h 26000"/>
                  <a:gd name="T88" fmla="*/ 1392 w 10000"/>
                  <a:gd name="T89" fmla="*/ 97 h 26000"/>
                  <a:gd name="T90" fmla="*/ 698 w 10000"/>
                  <a:gd name="T91" fmla="*/ 24 h 26000"/>
                  <a:gd name="T92" fmla="*/ 0 w 10000"/>
                  <a:gd name="T93" fmla="*/ 0 h 26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000" h="26000">
                    <a:moveTo>
                      <a:pt x="0" y="4000"/>
                    </a:moveTo>
                    <a:lnTo>
                      <a:pt x="209" y="4004"/>
                    </a:lnTo>
                    <a:lnTo>
                      <a:pt x="419" y="4015"/>
                    </a:lnTo>
                    <a:lnTo>
                      <a:pt x="627" y="4033"/>
                    </a:lnTo>
                    <a:lnTo>
                      <a:pt x="835" y="4058"/>
                    </a:lnTo>
                    <a:lnTo>
                      <a:pt x="1042" y="4091"/>
                    </a:lnTo>
                    <a:lnTo>
                      <a:pt x="1247" y="4131"/>
                    </a:lnTo>
                    <a:lnTo>
                      <a:pt x="1452" y="4178"/>
                    </a:lnTo>
                    <a:lnTo>
                      <a:pt x="1654" y="4232"/>
                    </a:lnTo>
                    <a:lnTo>
                      <a:pt x="1854" y="4294"/>
                    </a:lnTo>
                    <a:lnTo>
                      <a:pt x="2052" y="4362"/>
                    </a:lnTo>
                    <a:lnTo>
                      <a:pt x="2248" y="4437"/>
                    </a:lnTo>
                    <a:lnTo>
                      <a:pt x="2440" y="4519"/>
                    </a:lnTo>
                    <a:lnTo>
                      <a:pt x="2630" y="4607"/>
                    </a:lnTo>
                    <a:lnTo>
                      <a:pt x="2817" y="4702"/>
                    </a:lnTo>
                    <a:lnTo>
                      <a:pt x="3000" y="4804"/>
                    </a:lnTo>
                    <a:lnTo>
                      <a:pt x="3180" y="4912"/>
                    </a:lnTo>
                    <a:lnTo>
                      <a:pt x="3355" y="5026"/>
                    </a:lnTo>
                    <a:lnTo>
                      <a:pt x="3527" y="5146"/>
                    </a:lnTo>
                    <a:lnTo>
                      <a:pt x="3694" y="5272"/>
                    </a:lnTo>
                    <a:lnTo>
                      <a:pt x="3857" y="5404"/>
                    </a:lnTo>
                    <a:lnTo>
                      <a:pt x="4015" y="5541"/>
                    </a:lnTo>
                    <a:lnTo>
                      <a:pt x="4168" y="5684"/>
                    </a:lnTo>
                    <a:lnTo>
                      <a:pt x="4316" y="5832"/>
                    </a:lnTo>
                    <a:lnTo>
                      <a:pt x="4459" y="5985"/>
                    </a:lnTo>
                    <a:lnTo>
                      <a:pt x="4596" y="6143"/>
                    </a:lnTo>
                    <a:lnTo>
                      <a:pt x="4728" y="6306"/>
                    </a:lnTo>
                    <a:lnTo>
                      <a:pt x="4854" y="6473"/>
                    </a:lnTo>
                    <a:lnTo>
                      <a:pt x="4974" y="6645"/>
                    </a:lnTo>
                    <a:lnTo>
                      <a:pt x="5088" y="6820"/>
                    </a:lnTo>
                    <a:lnTo>
                      <a:pt x="5196" y="7000"/>
                    </a:lnTo>
                    <a:lnTo>
                      <a:pt x="5298" y="7183"/>
                    </a:lnTo>
                    <a:lnTo>
                      <a:pt x="5393" y="7370"/>
                    </a:lnTo>
                    <a:lnTo>
                      <a:pt x="5481" y="7560"/>
                    </a:lnTo>
                    <a:lnTo>
                      <a:pt x="5563" y="7752"/>
                    </a:lnTo>
                    <a:lnTo>
                      <a:pt x="5638" y="7948"/>
                    </a:lnTo>
                    <a:lnTo>
                      <a:pt x="5706" y="8146"/>
                    </a:lnTo>
                    <a:lnTo>
                      <a:pt x="5768" y="8346"/>
                    </a:lnTo>
                    <a:lnTo>
                      <a:pt x="5822" y="8548"/>
                    </a:lnTo>
                    <a:lnTo>
                      <a:pt x="5869" y="8753"/>
                    </a:lnTo>
                    <a:lnTo>
                      <a:pt x="5909" y="8958"/>
                    </a:lnTo>
                    <a:lnTo>
                      <a:pt x="5942" y="9165"/>
                    </a:lnTo>
                    <a:lnTo>
                      <a:pt x="5967" y="9373"/>
                    </a:lnTo>
                    <a:lnTo>
                      <a:pt x="5985" y="9581"/>
                    </a:lnTo>
                    <a:lnTo>
                      <a:pt x="5996" y="9791"/>
                    </a:lnTo>
                    <a:lnTo>
                      <a:pt x="6000" y="10000"/>
                    </a:lnTo>
                    <a:lnTo>
                      <a:pt x="6000" y="26000"/>
                    </a:lnTo>
                    <a:lnTo>
                      <a:pt x="10000" y="26000"/>
                    </a:lnTo>
                    <a:lnTo>
                      <a:pt x="10000" y="10000"/>
                    </a:lnTo>
                    <a:lnTo>
                      <a:pt x="9994" y="9651"/>
                    </a:lnTo>
                    <a:lnTo>
                      <a:pt x="9976" y="9302"/>
                    </a:lnTo>
                    <a:lnTo>
                      <a:pt x="9945" y="8955"/>
                    </a:lnTo>
                    <a:lnTo>
                      <a:pt x="9903" y="8608"/>
                    </a:lnTo>
                    <a:lnTo>
                      <a:pt x="9848" y="8264"/>
                    </a:lnTo>
                    <a:lnTo>
                      <a:pt x="9781" y="7921"/>
                    </a:lnTo>
                    <a:lnTo>
                      <a:pt x="9703" y="7581"/>
                    </a:lnTo>
                    <a:lnTo>
                      <a:pt x="9613" y="7244"/>
                    </a:lnTo>
                    <a:lnTo>
                      <a:pt x="9511" y="6910"/>
                    </a:lnTo>
                    <a:lnTo>
                      <a:pt x="9397" y="6580"/>
                    </a:lnTo>
                    <a:lnTo>
                      <a:pt x="9272" y="6254"/>
                    </a:lnTo>
                    <a:lnTo>
                      <a:pt x="9135" y="5933"/>
                    </a:lnTo>
                    <a:lnTo>
                      <a:pt x="8988" y="5616"/>
                    </a:lnTo>
                    <a:lnTo>
                      <a:pt x="8829" y="5305"/>
                    </a:lnTo>
                    <a:lnTo>
                      <a:pt x="8660" y="5000"/>
                    </a:lnTo>
                    <a:lnTo>
                      <a:pt x="8480" y="4701"/>
                    </a:lnTo>
                    <a:lnTo>
                      <a:pt x="8290" y="4408"/>
                    </a:lnTo>
                    <a:lnTo>
                      <a:pt x="8090" y="4122"/>
                    </a:lnTo>
                    <a:lnTo>
                      <a:pt x="7880" y="3843"/>
                    </a:lnTo>
                    <a:lnTo>
                      <a:pt x="7660" y="3572"/>
                    </a:lnTo>
                    <a:lnTo>
                      <a:pt x="7431" y="3309"/>
                    </a:lnTo>
                    <a:lnTo>
                      <a:pt x="7193" y="3053"/>
                    </a:lnTo>
                    <a:lnTo>
                      <a:pt x="6947" y="2807"/>
                    </a:lnTo>
                    <a:lnTo>
                      <a:pt x="6691" y="2569"/>
                    </a:lnTo>
                    <a:lnTo>
                      <a:pt x="6428" y="2340"/>
                    </a:lnTo>
                    <a:lnTo>
                      <a:pt x="6157" y="2120"/>
                    </a:lnTo>
                    <a:lnTo>
                      <a:pt x="5878" y="1910"/>
                    </a:lnTo>
                    <a:lnTo>
                      <a:pt x="5592" y="1710"/>
                    </a:lnTo>
                    <a:lnTo>
                      <a:pt x="5299" y="1520"/>
                    </a:lnTo>
                    <a:lnTo>
                      <a:pt x="5000" y="1340"/>
                    </a:lnTo>
                    <a:lnTo>
                      <a:pt x="4695" y="1171"/>
                    </a:lnTo>
                    <a:lnTo>
                      <a:pt x="4384" y="1012"/>
                    </a:lnTo>
                    <a:lnTo>
                      <a:pt x="4067" y="865"/>
                    </a:lnTo>
                    <a:lnTo>
                      <a:pt x="3746" y="728"/>
                    </a:lnTo>
                    <a:lnTo>
                      <a:pt x="3420" y="603"/>
                    </a:lnTo>
                    <a:lnTo>
                      <a:pt x="3090" y="489"/>
                    </a:lnTo>
                    <a:lnTo>
                      <a:pt x="2756" y="387"/>
                    </a:lnTo>
                    <a:lnTo>
                      <a:pt x="2419" y="297"/>
                    </a:lnTo>
                    <a:lnTo>
                      <a:pt x="2079" y="219"/>
                    </a:lnTo>
                    <a:lnTo>
                      <a:pt x="1736" y="152"/>
                    </a:lnTo>
                    <a:lnTo>
                      <a:pt x="1392" y="97"/>
                    </a:lnTo>
                    <a:lnTo>
                      <a:pt x="1045" y="55"/>
                    </a:lnTo>
                    <a:lnTo>
                      <a:pt x="698" y="24"/>
                    </a:lnTo>
                    <a:lnTo>
                      <a:pt x="349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66FF"/>
              </a:solidFill>
              <a:ln>
                <a:noFill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66FF"/>
                </a:extrusionClr>
                <a:contourClr>
                  <a:srgbClr val="3366FF"/>
                </a:contour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490" name="组合 10249">
              <a:extLst>
                <a:ext uri="{FF2B5EF4-FFF2-40B4-BE49-F238E27FC236}">
                  <a16:creationId xmlns:a16="http://schemas.microsoft.com/office/drawing/2014/main" id="{B2BE3587-7693-4A5D-83CA-39A262D14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0" y="1247"/>
              <a:ext cx="1200" cy="1440"/>
              <a:chOff x="0" y="0"/>
              <a:chExt cx="480" cy="576"/>
            </a:xfrm>
          </p:grpSpPr>
          <p:sp>
            <p:nvSpPr>
              <p:cNvPr id="20491" name="Line 21">
                <a:extLst>
                  <a:ext uri="{FF2B5EF4-FFF2-40B4-BE49-F238E27FC236}">
                    <a16:creationId xmlns:a16="http://schemas.microsoft.com/office/drawing/2014/main" id="{A8D534DF-7BA0-4371-AA29-EF0F74414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80" cy="57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2" name="Text Box 22">
                <a:extLst>
                  <a:ext uri="{FF2B5EF4-FFF2-40B4-BE49-F238E27FC236}">
                    <a16:creationId xmlns:a16="http://schemas.microsoft.com/office/drawing/2014/main" id="{AF46E205-3A5D-4141-9F45-95CC7787A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" y="36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grpSp>
          <p:nvGrpSpPr>
            <p:cNvPr id="20493" name="组合 10252">
              <a:extLst>
                <a:ext uri="{FF2B5EF4-FFF2-40B4-BE49-F238E27FC236}">
                  <a16:creationId xmlns:a16="http://schemas.microsoft.com/office/drawing/2014/main" id="{AB84616D-DE25-42CC-AA5D-118E715D7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5" y="1247"/>
              <a:ext cx="1740" cy="720"/>
              <a:chOff x="0" y="0"/>
              <a:chExt cx="696" cy="288"/>
            </a:xfrm>
          </p:grpSpPr>
          <p:sp>
            <p:nvSpPr>
              <p:cNvPr id="20494" name="Line 60">
                <a:extLst>
                  <a:ext uri="{FF2B5EF4-FFF2-40B4-BE49-F238E27FC236}">
                    <a16:creationId xmlns:a16="http://schemas.microsoft.com/office/drawing/2014/main" id="{73A3A883-DA6D-480D-876A-1C31B2E0B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240"/>
                <a:ext cx="432" cy="0"/>
              </a:xfrm>
              <a:prstGeom prst="line">
                <a:avLst/>
              </a:prstGeom>
              <a:noFill/>
              <a:ln w="28575" algn="ctr">
                <a:solidFill>
                  <a:srgbClr val="3333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5" name="Text Box 61">
                <a:extLst>
                  <a:ext uri="{FF2B5EF4-FFF2-40B4-BE49-F238E27FC236}">
                    <a16:creationId xmlns:a16="http://schemas.microsoft.com/office/drawing/2014/main" id="{0B1B209D-6566-419D-9FC2-3AFD65D9A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  <p:sp>
          <p:nvSpPr>
            <p:cNvPr id="20496" name="Text Box 7">
              <a:extLst>
                <a:ext uri="{FF2B5EF4-FFF2-40B4-BE49-F238E27FC236}">
                  <a16:creationId xmlns:a16="http://schemas.microsoft.com/office/drawing/2014/main" id="{D2436BBF-501B-48E2-BC64-F2E58AD51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755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0497" name="Text Box 7">
              <a:extLst>
                <a:ext uri="{FF2B5EF4-FFF2-40B4-BE49-F238E27FC236}">
                  <a16:creationId xmlns:a16="http://schemas.microsoft.com/office/drawing/2014/main" id="{7049AAE8-AAF0-4171-A2D1-EEAC121F2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2097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8" name="组合 10257">
            <a:extLst>
              <a:ext uri="{FF2B5EF4-FFF2-40B4-BE49-F238E27FC236}">
                <a16:creationId xmlns:a16="http://schemas.microsoft.com/office/drawing/2014/main" id="{04EB66AB-7C00-4032-B170-721D12FAD942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814638"/>
            <a:ext cx="1944688" cy="2514600"/>
            <a:chOff x="0" y="0"/>
            <a:chExt cx="3063" cy="3960"/>
          </a:xfrm>
        </p:grpSpPr>
        <p:sp>
          <p:nvSpPr>
            <p:cNvPr id="20499" name="Freeform 4">
              <a:extLst>
                <a:ext uri="{FF2B5EF4-FFF2-40B4-BE49-F238E27FC236}">
                  <a16:creationId xmlns:a16="http://schemas.microsoft.com/office/drawing/2014/main" id="{35C44B57-5F16-4F52-A2DE-ACC0679D165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>
              <a:off x="900" y="992"/>
              <a:ext cx="840" cy="2639"/>
            </a:xfrm>
            <a:custGeom>
              <a:avLst/>
              <a:gdLst>
                <a:gd name="T0" fmla="*/ 209 w 10000"/>
                <a:gd name="T1" fmla="*/ 4004 h 26000"/>
                <a:gd name="T2" fmla="*/ 627 w 10000"/>
                <a:gd name="T3" fmla="*/ 4033 h 26000"/>
                <a:gd name="T4" fmla="*/ 1042 w 10000"/>
                <a:gd name="T5" fmla="*/ 4091 h 26000"/>
                <a:gd name="T6" fmla="*/ 1452 w 10000"/>
                <a:gd name="T7" fmla="*/ 4178 h 26000"/>
                <a:gd name="T8" fmla="*/ 1854 w 10000"/>
                <a:gd name="T9" fmla="*/ 4294 h 26000"/>
                <a:gd name="T10" fmla="*/ 2248 w 10000"/>
                <a:gd name="T11" fmla="*/ 4437 h 26000"/>
                <a:gd name="T12" fmla="*/ 2630 w 10000"/>
                <a:gd name="T13" fmla="*/ 4607 h 26000"/>
                <a:gd name="T14" fmla="*/ 3000 w 10000"/>
                <a:gd name="T15" fmla="*/ 4804 h 26000"/>
                <a:gd name="T16" fmla="*/ 3355 w 10000"/>
                <a:gd name="T17" fmla="*/ 5026 h 26000"/>
                <a:gd name="T18" fmla="*/ 3694 w 10000"/>
                <a:gd name="T19" fmla="*/ 5272 h 26000"/>
                <a:gd name="T20" fmla="*/ 4015 w 10000"/>
                <a:gd name="T21" fmla="*/ 5541 h 26000"/>
                <a:gd name="T22" fmla="*/ 4316 w 10000"/>
                <a:gd name="T23" fmla="*/ 5832 h 26000"/>
                <a:gd name="T24" fmla="*/ 4596 w 10000"/>
                <a:gd name="T25" fmla="*/ 6143 h 26000"/>
                <a:gd name="T26" fmla="*/ 4854 w 10000"/>
                <a:gd name="T27" fmla="*/ 6473 h 26000"/>
                <a:gd name="T28" fmla="*/ 5088 w 10000"/>
                <a:gd name="T29" fmla="*/ 6820 h 26000"/>
                <a:gd name="T30" fmla="*/ 5298 w 10000"/>
                <a:gd name="T31" fmla="*/ 7183 h 26000"/>
                <a:gd name="T32" fmla="*/ 5481 w 10000"/>
                <a:gd name="T33" fmla="*/ 7560 h 26000"/>
                <a:gd name="T34" fmla="*/ 5638 w 10000"/>
                <a:gd name="T35" fmla="*/ 7948 h 26000"/>
                <a:gd name="T36" fmla="*/ 5768 w 10000"/>
                <a:gd name="T37" fmla="*/ 8346 h 26000"/>
                <a:gd name="T38" fmla="*/ 5869 w 10000"/>
                <a:gd name="T39" fmla="*/ 8753 h 26000"/>
                <a:gd name="T40" fmla="*/ 5942 w 10000"/>
                <a:gd name="T41" fmla="*/ 9165 h 26000"/>
                <a:gd name="T42" fmla="*/ 5985 w 10000"/>
                <a:gd name="T43" fmla="*/ 9581 h 26000"/>
                <a:gd name="T44" fmla="*/ 6000 w 10000"/>
                <a:gd name="T45" fmla="*/ 10000 h 26000"/>
                <a:gd name="T46" fmla="*/ 10000 w 10000"/>
                <a:gd name="T47" fmla="*/ 26000 h 26000"/>
                <a:gd name="T48" fmla="*/ 9994 w 10000"/>
                <a:gd name="T49" fmla="*/ 9651 h 26000"/>
                <a:gd name="T50" fmla="*/ 9945 w 10000"/>
                <a:gd name="T51" fmla="*/ 8955 h 26000"/>
                <a:gd name="T52" fmla="*/ 9848 w 10000"/>
                <a:gd name="T53" fmla="*/ 8264 h 26000"/>
                <a:gd name="T54" fmla="*/ 9703 w 10000"/>
                <a:gd name="T55" fmla="*/ 7581 h 26000"/>
                <a:gd name="T56" fmla="*/ 9511 w 10000"/>
                <a:gd name="T57" fmla="*/ 6910 h 26000"/>
                <a:gd name="T58" fmla="*/ 9272 w 10000"/>
                <a:gd name="T59" fmla="*/ 6254 h 26000"/>
                <a:gd name="T60" fmla="*/ 8988 w 10000"/>
                <a:gd name="T61" fmla="*/ 5616 h 26000"/>
                <a:gd name="T62" fmla="*/ 8660 w 10000"/>
                <a:gd name="T63" fmla="*/ 5000 h 26000"/>
                <a:gd name="T64" fmla="*/ 8290 w 10000"/>
                <a:gd name="T65" fmla="*/ 4408 h 26000"/>
                <a:gd name="T66" fmla="*/ 7880 w 10000"/>
                <a:gd name="T67" fmla="*/ 3843 h 26000"/>
                <a:gd name="T68" fmla="*/ 7431 w 10000"/>
                <a:gd name="T69" fmla="*/ 3309 h 26000"/>
                <a:gd name="T70" fmla="*/ 6947 w 10000"/>
                <a:gd name="T71" fmla="*/ 2807 h 26000"/>
                <a:gd name="T72" fmla="*/ 6428 w 10000"/>
                <a:gd name="T73" fmla="*/ 2340 h 26000"/>
                <a:gd name="T74" fmla="*/ 5878 w 10000"/>
                <a:gd name="T75" fmla="*/ 1910 h 26000"/>
                <a:gd name="T76" fmla="*/ 5299 w 10000"/>
                <a:gd name="T77" fmla="*/ 1520 h 26000"/>
                <a:gd name="T78" fmla="*/ 4695 w 10000"/>
                <a:gd name="T79" fmla="*/ 1171 h 26000"/>
                <a:gd name="T80" fmla="*/ 4067 w 10000"/>
                <a:gd name="T81" fmla="*/ 865 h 26000"/>
                <a:gd name="T82" fmla="*/ 3420 w 10000"/>
                <a:gd name="T83" fmla="*/ 603 h 26000"/>
                <a:gd name="T84" fmla="*/ 2756 w 10000"/>
                <a:gd name="T85" fmla="*/ 387 h 26000"/>
                <a:gd name="T86" fmla="*/ 2079 w 10000"/>
                <a:gd name="T87" fmla="*/ 219 h 26000"/>
                <a:gd name="T88" fmla="*/ 1392 w 10000"/>
                <a:gd name="T89" fmla="*/ 97 h 26000"/>
                <a:gd name="T90" fmla="*/ 698 w 10000"/>
                <a:gd name="T91" fmla="*/ 24 h 26000"/>
                <a:gd name="T92" fmla="*/ 0 w 10000"/>
                <a:gd name="T93" fmla="*/ 0 h 2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0500" name="AutoShape 5">
              <a:extLst>
                <a:ext uri="{FF2B5EF4-FFF2-40B4-BE49-F238E27FC236}">
                  <a16:creationId xmlns:a16="http://schemas.microsoft.com/office/drawing/2014/main" id="{AD5B26E6-D0A7-4B17-9AAB-27BF7B13FB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140000">
              <a:off x="2041" y="0"/>
              <a:ext cx="240" cy="3960"/>
            </a:xfrm>
            <a:prstGeom prst="can">
              <a:avLst>
                <a:gd name="adj" fmla="val 12497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zh-C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20501" name="Freeform 6">
              <a:extLst>
                <a:ext uri="{FF2B5EF4-FFF2-40B4-BE49-F238E27FC236}">
                  <a16:creationId xmlns:a16="http://schemas.microsoft.com/office/drawing/2014/main" id="{1BD73A24-2D9B-4663-894C-652B55E9352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900" y="132"/>
              <a:ext cx="840" cy="2639"/>
            </a:xfrm>
            <a:custGeom>
              <a:avLst/>
              <a:gdLst>
                <a:gd name="T0" fmla="*/ 209 w 10000"/>
                <a:gd name="T1" fmla="*/ 4004 h 26000"/>
                <a:gd name="T2" fmla="*/ 627 w 10000"/>
                <a:gd name="T3" fmla="*/ 4033 h 26000"/>
                <a:gd name="T4" fmla="*/ 1042 w 10000"/>
                <a:gd name="T5" fmla="*/ 4091 h 26000"/>
                <a:gd name="T6" fmla="*/ 1452 w 10000"/>
                <a:gd name="T7" fmla="*/ 4178 h 26000"/>
                <a:gd name="T8" fmla="*/ 1854 w 10000"/>
                <a:gd name="T9" fmla="*/ 4294 h 26000"/>
                <a:gd name="T10" fmla="*/ 2248 w 10000"/>
                <a:gd name="T11" fmla="*/ 4437 h 26000"/>
                <a:gd name="T12" fmla="*/ 2630 w 10000"/>
                <a:gd name="T13" fmla="*/ 4607 h 26000"/>
                <a:gd name="T14" fmla="*/ 3000 w 10000"/>
                <a:gd name="T15" fmla="*/ 4804 h 26000"/>
                <a:gd name="T16" fmla="*/ 3355 w 10000"/>
                <a:gd name="T17" fmla="*/ 5026 h 26000"/>
                <a:gd name="T18" fmla="*/ 3694 w 10000"/>
                <a:gd name="T19" fmla="*/ 5272 h 26000"/>
                <a:gd name="T20" fmla="*/ 4015 w 10000"/>
                <a:gd name="T21" fmla="*/ 5541 h 26000"/>
                <a:gd name="T22" fmla="*/ 4316 w 10000"/>
                <a:gd name="T23" fmla="*/ 5832 h 26000"/>
                <a:gd name="T24" fmla="*/ 4596 w 10000"/>
                <a:gd name="T25" fmla="*/ 6143 h 26000"/>
                <a:gd name="T26" fmla="*/ 4854 w 10000"/>
                <a:gd name="T27" fmla="*/ 6473 h 26000"/>
                <a:gd name="T28" fmla="*/ 5088 w 10000"/>
                <a:gd name="T29" fmla="*/ 6820 h 26000"/>
                <a:gd name="T30" fmla="*/ 5298 w 10000"/>
                <a:gd name="T31" fmla="*/ 7183 h 26000"/>
                <a:gd name="T32" fmla="*/ 5481 w 10000"/>
                <a:gd name="T33" fmla="*/ 7560 h 26000"/>
                <a:gd name="T34" fmla="*/ 5638 w 10000"/>
                <a:gd name="T35" fmla="*/ 7948 h 26000"/>
                <a:gd name="T36" fmla="*/ 5768 w 10000"/>
                <a:gd name="T37" fmla="*/ 8346 h 26000"/>
                <a:gd name="T38" fmla="*/ 5869 w 10000"/>
                <a:gd name="T39" fmla="*/ 8753 h 26000"/>
                <a:gd name="T40" fmla="*/ 5942 w 10000"/>
                <a:gd name="T41" fmla="*/ 9165 h 26000"/>
                <a:gd name="T42" fmla="*/ 5985 w 10000"/>
                <a:gd name="T43" fmla="*/ 9581 h 26000"/>
                <a:gd name="T44" fmla="*/ 6000 w 10000"/>
                <a:gd name="T45" fmla="*/ 10000 h 26000"/>
                <a:gd name="T46" fmla="*/ 10000 w 10000"/>
                <a:gd name="T47" fmla="*/ 26000 h 26000"/>
                <a:gd name="T48" fmla="*/ 9994 w 10000"/>
                <a:gd name="T49" fmla="*/ 9651 h 26000"/>
                <a:gd name="T50" fmla="*/ 9945 w 10000"/>
                <a:gd name="T51" fmla="*/ 8955 h 26000"/>
                <a:gd name="T52" fmla="*/ 9848 w 10000"/>
                <a:gd name="T53" fmla="*/ 8264 h 26000"/>
                <a:gd name="T54" fmla="*/ 9703 w 10000"/>
                <a:gd name="T55" fmla="*/ 7581 h 26000"/>
                <a:gd name="T56" fmla="*/ 9511 w 10000"/>
                <a:gd name="T57" fmla="*/ 6910 h 26000"/>
                <a:gd name="T58" fmla="*/ 9272 w 10000"/>
                <a:gd name="T59" fmla="*/ 6254 h 26000"/>
                <a:gd name="T60" fmla="*/ 8988 w 10000"/>
                <a:gd name="T61" fmla="*/ 5616 h 26000"/>
                <a:gd name="T62" fmla="*/ 8660 w 10000"/>
                <a:gd name="T63" fmla="*/ 5000 h 26000"/>
                <a:gd name="T64" fmla="*/ 8290 w 10000"/>
                <a:gd name="T65" fmla="*/ 4408 h 26000"/>
                <a:gd name="T66" fmla="*/ 7880 w 10000"/>
                <a:gd name="T67" fmla="*/ 3843 h 26000"/>
                <a:gd name="T68" fmla="*/ 7431 w 10000"/>
                <a:gd name="T69" fmla="*/ 3309 h 26000"/>
                <a:gd name="T70" fmla="*/ 6947 w 10000"/>
                <a:gd name="T71" fmla="*/ 2807 h 26000"/>
                <a:gd name="T72" fmla="*/ 6428 w 10000"/>
                <a:gd name="T73" fmla="*/ 2340 h 26000"/>
                <a:gd name="T74" fmla="*/ 5878 w 10000"/>
                <a:gd name="T75" fmla="*/ 1910 h 26000"/>
                <a:gd name="T76" fmla="*/ 5299 w 10000"/>
                <a:gd name="T77" fmla="*/ 1520 h 26000"/>
                <a:gd name="T78" fmla="*/ 4695 w 10000"/>
                <a:gd name="T79" fmla="*/ 1171 h 26000"/>
                <a:gd name="T80" fmla="*/ 4067 w 10000"/>
                <a:gd name="T81" fmla="*/ 865 h 26000"/>
                <a:gd name="T82" fmla="*/ 3420 w 10000"/>
                <a:gd name="T83" fmla="*/ 603 h 26000"/>
                <a:gd name="T84" fmla="*/ 2756 w 10000"/>
                <a:gd name="T85" fmla="*/ 387 h 26000"/>
                <a:gd name="T86" fmla="*/ 2079 w 10000"/>
                <a:gd name="T87" fmla="*/ 219 h 26000"/>
                <a:gd name="T88" fmla="*/ 1392 w 10000"/>
                <a:gd name="T89" fmla="*/ 97 h 26000"/>
                <a:gd name="T90" fmla="*/ 698 w 10000"/>
                <a:gd name="T91" fmla="*/ 24 h 26000"/>
                <a:gd name="T92" fmla="*/ 0 w 10000"/>
                <a:gd name="T93" fmla="*/ 0 h 2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FF6600"/>
            </a:solidFill>
            <a:ln>
              <a:noFill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0502" name="Text Box 7">
              <a:extLst>
                <a:ext uri="{FF2B5EF4-FFF2-40B4-BE49-F238E27FC236}">
                  <a16:creationId xmlns:a16="http://schemas.microsoft.com/office/drawing/2014/main" id="{D6211D5D-CD56-41EE-8B34-88CC365EA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2220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0503" name="Line 27">
              <a:extLst>
                <a:ext uri="{FF2B5EF4-FFF2-40B4-BE49-F238E27FC236}">
                  <a16:creationId xmlns:a16="http://schemas.microsoft.com/office/drawing/2014/main" id="{091D1F84-9055-4E06-AEEC-C30E199CDF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1" y="1140"/>
              <a:ext cx="1200" cy="144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Text Box 28">
              <a:extLst>
                <a:ext uri="{FF2B5EF4-FFF2-40B4-BE49-F238E27FC236}">
                  <a16:creationId xmlns:a16="http://schemas.microsoft.com/office/drawing/2014/main" id="{369582DB-9B13-42F5-B99A-3A532CD62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1500"/>
              <a:ext cx="5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0505" name="Text Box 31">
              <a:extLst>
                <a:ext uri="{FF2B5EF4-FFF2-40B4-BE49-F238E27FC236}">
                  <a16:creationId xmlns:a16="http://schemas.microsoft.com/office/drawing/2014/main" id="{9F3B4A30-7619-43B9-863E-158CE6FC3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13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0506" name="Text Box 7">
              <a:extLst>
                <a:ext uri="{FF2B5EF4-FFF2-40B4-BE49-F238E27FC236}">
                  <a16:creationId xmlns:a16="http://schemas.microsoft.com/office/drawing/2014/main" id="{BC46B48B-B353-40E9-8D25-D7340529A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802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0507" name="Text Box 42">
              <a:extLst>
                <a:ext uri="{FF2B5EF4-FFF2-40B4-BE49-F238E27FC236}">
                  <a16:creationId xmlns:a16="http://schemas.microsoft.com/office/drawing/2014/main" id="{BE8E1BAE-F162-4F2D-BC92-26207D7BB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" y="3114"/>
              <a:ext cx="11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1F497D"/>
                  </a:solidFill>
                  <a:latin typeface="Calibri" panose="020F0502020204030204" pitchFamily="34" charset="0"/>
                </a:rPr>
                <a:t>乙</a:t>
              </a:r>
              <a:endParaRPr lang="zh-CN" altLang="en-US" sz="2400" b="1">
                <a:latin typeface="Calibri" panose="020F0502020204030204" pitchFamily="34" charset="0"/>
              </a:endParaRPr>
            </a:p>
          </p:txBody>
        </p:sp>
        <p:sp>
          <p:nvSpPr>
            <p:cNvPr id="20508" name="Line 30">
              <a:extLst>
                <a:ext uri="{FF2B5EF4-FFF2-40B4-BE49-F238E27FC236}">
                  <a16:creationId xmlns:a16="http://schemas.microsoft.com/office/drawing/2014/main" id="{75A4A6F3-EA96-4D8C-90AA-BA6242208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0" y="1810"/>
              <a:ext cx="1080" cy="0"/>
            </a:xfrm>
            <a:prstGeom prst="lin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9" name="组合 10268">
            <a:extLst>
              <a:ext uri="{FF2B5EF4-FFF2-40B4-BE49-F238E27FC236}">
                <a16:creationId xmlns:a16="http://schemas.microsoft.com/office/drawing/2014/main" id="{EF2DE35D-1067-4896-BA43-0E3993F1CE90}"/>
              </a:ext>
            </a:extLst>
          </p:cNvPr>
          <p:cNvGrpSpPr>
            <a:grpSpLocks/>
          </p:cNvGrpSpPr>
          <p:nvPr/>
        </p:nvGrpSpPr>
        <p:grpSpPr bwMode="auto">
          <a:xfrm>
            <a:off x="6130925" y="2971800"/>
            <a:ext cx="2544763" cy="2514600"/>
            <a:chOff x="0" y="0"/>
            <a:chExt cx="4008" cy="3960"/>
          </a:xfrm>
        </p:grpSpPr>
        <p:sp>
          <p:nvSpPr>
            <p:cNvPr id="20510" name="Freeform 51">
              <a:extLst>
                <a:ext uri="{FF2B5EF4-FFF2-40B4-BE49-F238E27FC236}">
                  <a16:creationId xmlns:a16="http://schemas.microsoft.com/office/drawing/2014/main" id="{00F1987F-2EE4-42D3-B935-C1BD147EAD0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>
              <a:off x="901" y="631"/>
              <a:ext cx="840" cy="2641"/>
            </a:xfrm>
            <a:custGeom>
              <a:avLst/>
              <a:gdLst>
                <a:gd name="T0" fmla="*/ 209 w 10000"/>
                <a:gd name="T1" fmla="*/ 4004 h 26000"/>
                <a:gd name="T2" fmla="*/ 627 w 10000"/>
                <a:gd name="T3" fmla="*/ 4033 h 26000"/>
                <a:gd name="T4" fmla="*/ 1042 w 10000"/>
                <a:gd name="T5" fmla="*/ 4091 h 26000"/>
                <a:gd name="T6" fmla="*/ 1452 w 10000"/>
                <a:gd name="T7" fmla="*/ 4178 h 26000"/>
                <a:gd name="T8" fmla="*/ 1854 w 10000"/>
                <a:gd name="T9" fmla="*/ 4294 h 26000"/>
                <a:gd name="T10" fmla="*/ 2248 w 10000"/>
                <a:gd name="T11" fmla="*/ 4437 h 26000"/>
                <a:gd name="T12" fmla="*/ 2630 w 10000"/>
                <a:gd name="T13" fmla="*/ 4607 h 26000"/>
                <a:gd name="T14" fmla="*/ 3000 w 10000"/>
                <a:gd name="T15" fmla="*/ 4804 h 26000"/>
                <a:gd name="T16" fmla="*/ 3355 w 10000"/>
                <a:gd name="T17" fmla="*/ 5026 h 26000"/>
                <a:gd name="T18" fmla="*/ 3694 w 10000"/>
                <a:gd name="T19" fmla="*/ 5272 h 26000"/>
                <a:gd name="T20" fmla="*/ 4015 w 10000"/>
                <a:gd name="T21" fmla="*/ 5541 h 26000"/>
                <a:gd name="T22" fmla="*/ 4316 w 10000"/>
                <a:gd name="T23" fmla="*/ 5832 h 26000"/>
                <a:gd name="T24" fmla="*/ 4596 w 10000"/>
                <a:gd name="T25" fmla="*/ 6143 h 26000"/>
                <a:gd name="T26" fmla="*/ 4854 w 10000"/>
                <a:gd name="T27" fmla="*/ 6473 h 26000"/>
                <a:gd name="T28" fmla="*/ 5088 w 10000"/>
                <a:gd name="T29" fmla="*/ 6820 h 26000"/>
                <a:gd name="T30" fmla="*/ 5298 w 10000"/>
                <a:gd name="T31" fmla="*/ 7183 h 26000"/>
                <a:gd name="T32" fmla="*/ 5481 w 10000"/>
                <a:gd name="T33" fmla="*/ 7560 h 26000"/>
                <a:gd name="T34" fmla="*/ 5638 w 10000"/>
                <a:gd name="T35" fmla="*/ 7948 h 26000"/>
                <a:gd name="T36" fmla="*/ 5768 w 10000"/>
                <a:gd name="T37" fmla="*/ 8346 h 26000"/>
                <a:gd name="T38" fmla="*/ 5869 w 10000"/>
                <a:gd name="T39" fmla="*/ 8753 h 26000"/>
                <a:gd name="T40" fmla="*/ 5942 w 10000"/>
                <a:gd name="T41" fmla="*/ 9165 h 26000"/>
                <a:gd name="T42" fmla="*/ 5985 w 10000"/>
                <a:gd name="T43" fmla="*/ 9581 h 26000"/>
                <a:gd name="T44" fmla="*/ 6000 w 10000"/>
                <a:gd name="T45" fmla="*/ 10000 h 26000"/>
                <a:gd name="T46" fmla="*/ 10000 w 10000"/>
                <a:gd name="T47" fmla="*/ 26000 h 26000"/>
                <a:gd name="T48" fmla="*/ 9994 w 10000"/>
                <a:gd name="T49" fmla="*/ 9651 h 26000"/>
                <a:gd name="T50" fmla="*/ 9945 w 10000"/>
                <a:gd name="T51" fmla="*/ 8955 h 26000"/>
                <a:gd name="T52" fmla="*/ 9848 w 10000"/>
                <a:gd name="T53" fmla="*/ 8264 h 26000"/>
                <a:gd name="T54" fmla="*/ 9703 w 10000"/>
                <a:gd name="T55" fmla="*/ 7581 h 26000"/>
                <a:gd name="T56" fmla="*/ 9511 w 10000"/>
                <a:gd name="T57" fmla="*/ 6910 h 26000"/>
                <a:gd name="T58" fmla="*/ 9272 w 10000"/>
                <a:gd name="T59" fmla="*/ 6254 h 26000"/>
                <a:gd name="T60" fmla="*/ 8988 w 10000"/>
                <a:gd name="T61" fmla="*/ 5616 h 26000"/>
                <a:gd name="T62" fmla="*/ 8660 w 10000"/>
                <a:gd name="T63" fmla="*/ 5000 h 26000"/>
                <a:gd name="T64" fmla="*/ 8290 w 10000"/>
                <a:gd name="T65" fmla="*/ 4408 h 26000"/>
                <a:gd name="T66" fmla="*/ 7880 w 10000"/>
                <a:gd name="T67" fmla="*/ 3843 h 26000"/>
                <a:gd name="T68" fmla="*/ 7431 w 10000"/>
                <a:gd name="T69" fmla="*/ 3309 h 26000"/>
                <a:gd name="T70" fmla="*/ 6947 w 10000"/>
                <a:gd name="T71" fmla="*/ 2807 h 26000"/>
                <a:gd name="T72" fmla="*/ 6428 w 10000"/>
                <a:gd name="T73" fmla="*/ 2340 h 26000"/>
                <a:gd name="T74" fmla="*/ 5878 w 10000"/>
                <a:gd name="T75" fmla="*/ 1910 h 26000"/>
                <a:gd name="T76" fmla="*/ 5299 w 10000"/>
                <a:gd name="T77" fmla="*/ 1520 h 26000"/>
                <a:gd name="T78" fmla="*/ 4695 w 10000"/>
                <a:gd name="T79" fmla="*/ 1171 h 26000"/>
                <a:gd name="T80" fmla="*/ 4067 w 10000"/>
                <a:gd name="T81" fmla="*/ 865 h 26000"/>
                <a:gd name="T82" fmla="*/ 3420 w 10000"/>
                <a:gd name="T83" fmla="*/ 603 h 26000"/>
                <a:gd name="T84" fmla="*/ 2756 w 10000"/>
                <a:gd name="T85" fmla="*/ 387 h 26000"/>
                <a:gd name="T86" fmla="*/ 2079 w 10000"/>
                <a:gd name="T87" fmla="*/ 219 h 26000"/>
                <a:gd name="T88" fmla="*/ 1392 w 10000"/>
                <a:gd name="T89" fmla="*/ 97 h 26000"/>
                <a:gd name="T90" fmla="*/ 698 w 10000"/>
                <a:gd name="T91" fmla="*/ 24 h 26000"/>
                <a:gd name="T92" fmla="*/ 0 w 10000"/>
                <a:gd name="T93" fmla="*/ 0 h 2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0511" name="AutoShape 17">
              <a:extLst>
                <a:ext uri="{FF2B5EF4-FFF2-40B4-BE49-F238E27FC236}">
                  <a16:creationId xmlns:a16="http://schemas.microsoft.com/office/drawing/2014/main" id="{F7B62FD7-829A-4CBA-AF82-A2D39670D6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140000">
              <a:off x="1752" y="0"/>
              <a:ext cx="240" cy="3960"/>
            </a:xfrm>
            <a:prstGeom prst="can">
              <a:avLst>
                <a:gd name="adj" fmla="val 12497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zh-CN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20512" name="组合 10271">
              <a:extLst>
                <a:ext uri="{FF2B5EF4-FFF2-40B4-BE49-F238E27FC236}">
                  <a16:creationId xmlns:a16="http://schemas.microsoft.com/office/drawing/2014/main" id="{3D319B12-64B5-4D9A-91BC-13E44C3EDA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5" y="1227"/>
              <a:ext cx="1526" cy="1440"/>
              <a:chOff x="0" y="0"/>
              <a:chExt cx="610" cy="576"/>
            </a:xfrm>
          </p:grpSpPr>
          <p:sp>
            <p:nvSpPr>
              <p:cNvPr id="20513" name="Line 24">
                <a:extLst>
                  <a:ext uri="{FF2B5EF4-FFF2-40B4-BE49-F238E27FC236}">
                    <a16:creationId xmlns:a16="http://schemas.microsoft.com/office/drawing/2014/main" id="{C67E23D4-6B9B-473C-862D-EA85BF5C8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80" cy="57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4" name="Text Box 25">
                <a:extLst>
                  <a:ext uri="{FF2B5EF4-FFF2-40B4-BE49-F238E27FC236}">
                    <a16:creationId xmlns:a16="http://schemas.microsoft.com/office/drawing/2014/main" id="{B0DD6530-6734-4B12-B5A3-00F64C64D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8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20515" name="Text Box 41">
              <a:extLst>
                <a:ext uri="{FF2B5EF4-FFF2-40B4-BE49-F238E27FC236}">
                  <a16:creationId xmlns:a16="http://schemas.microsoft.com/office/drawing/2014/main" id="{5FE9513D-9AEC-4252-99DE-B13180A93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2662"/>
              <a:ext cx="11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1F497D"/>
                  </a:solidFill>
                  <a:latin typeface="Calibri" panose="020F0502020204030204" pitchFamily="34" charset="0"/>
                </a:rPr>
                <a:t>丙</a:t>
              </a:r>
              <a:endParaRPr lang="zh-CN" altLang="en-US" sz="2400" b="1">
                <a:latin typeface="Calibri" panose="020F0502020204030204" pitchFamily="34" charset="0"/>
              </a:endParaRPr>
            </a:p>
          </p:txBody>
        </p:sp>
        <p:sp>
          <p:nvSpPr>
            <p:cNvPr id="20516" name="Freeform 52">
              <a:extLst>
                <a:ext uri="{FF2B5EF4-FFF2-40B4-BE49-F238E27FC236}">
                  <a16:creationId xmlns:a16="http://schemas.microsoft.com/office/drawing/2014/main" id="{A7D39D42-F868-4C31-8570-038463F00C5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900" y="-165"/>
              <a:ext cx="840" cy="2639"/>
            </a:xfrm>
            <a:custGeom>
              <a:avLst/>
              <a:gdLst>
                <a:gd name="T0" fmla="*/ 209 w 10000"/>
                <a:gd name="T1" fmla="*/ 4004 h 26000"/>
                <a:gd name="T2" fmla="*/ 627 w 10000"/>
                <a:gd name="T3" fmla="*/ 4033 h 26000"/>
                <a:gd name="T4" fmla="*/ 1042 w 10000"/>
                <a:gd name="T5" fmla="*/ 4091 h 26000"/>
                <a:gd name="T6" fmla="*/ 1452 w 10000"/>
                <a:gd name="T7" fmla="*/ 4178 h 26000"/>
                <a:gd name="T8" fmla="*/ 1854 w 10000"/>
                <a:gd name="T9" fmla="*/ 4294 h 26000"/>
                <a:gd name="T10" fmla="*/ 2248 w 10000"/>
                <a:gd name="T11" fmla="*/ 4437 h 26000"/>
                <a:gd name="T12" fmla="*/ 2630 w 10000"/>
                <a:gd name="T13" fmla="*/ 4607 h 26000"/>
                <a:gd name="T14" fmla="*/ 3000 w 10000"/>
                <a:gd name="T15" fmla="*/ 4804 h 26000"/>
                <a:gd name="T16" fmla="*/ 3355 w 10000"/>
                <a:gd name="T17" fmla="*/ 5026 h 26000"/>
                <a:gd name="T18" fmla="*/ 3694 w 10000"/>
                <a:gd name="T19" fmla="*/ 5272 h 26000"/>
                <a:gd name="T20" fmla="*/ 4015 w 10000"/>
                <a:gd name="T21" fmla="*/ 5541 h 26000"/>
                <a:gd name="T22" fmla="*/ 4316 w 10000"/>
                <a:gd name="T23" fmla="*/ 5832 h 26000"/>
                <a:gd name="T24" fmla="*/ 4596 w 10000"/>
                <a:gd name="T25" fmla="*/ 6143 h 26000"/>
                <a:gd name="T26" fmla="*/ 4854 w 10000"/>
                <a:gd name="T27" fmla="*/ 6473 h 26000"/>
                <a:gd name="T28" fmla="*/ 5088 w 10000"/>
                <a:gd name="T29" fmla="*/ 6820 h 26000"/>
                <a:gd name="T30" fmla="*/ 5298 w 10000"/>
                <a:gd name="T31" fmla="*/ 7183 h 26000"/>
                <a:gd name="T32" fmla="*/ 5481 w 10000"/>
                <a:gd name="T33" fmla="*/ 7560 h 26000"/>
                <a:gd name="T34" fmla="*/ 5638 w 10000"/>
                <a:gd name="T35" fmla="*/ 7948 h 26000"/>
                <a:gd name="T36" fmla="*/ 5768 w 10000"/>
                <a:gd name="T37" fmla="*/ 8346 h 26000"/>
                <a:gd name="T38" fmla="*/ 5869 w 10000"/>
                <a:gd name="T39" fmla="*/ 8753 h 26000"/>
                <a:gd name="T40" fmla="*/ 5942 w 10000"/>
                <a:gd name="T41" fmla="*/ 9165 h 26000"/>
                <a:gd name="T42" fmla="*/ 5985 w 10000"/>
                <a:gd name="T43" fmla="*/ 9581 h 26000"/>
                <a:gd name="T44" fmla="*/ 6000 w 10000"/>
                <a:gd name="T45" fmla="*/ 10000 h 26000"/>
                <a:gd name="T46" fmla="*/ 10000 w 10000"/>
                <a:gd name="T47" fmla="*/ 26000 h 26000"/>
                <a:gd name="T48" fmla="*/ 9994 w 10000"/>
                <a:gd name="T49" fmla="*/ 9651 h 26000"/>
                <a:gd name="T50" fmla="*/ 9945 w 10000"/>
                <a:gd name="T51" fmla="*/ 8955 h 26000"/>
                <a:gd name="T52" fmla="*/ 9848 w 10000"/>
                <a:gd name="T53" fmla="*/ 8264 h 26000"/>
                <a:gd name="T54" fmla="*/ 9703 w 10000"/>
                <a:gd name="T55" fmla="*/ 7581 h 26000"/>
                <a:gd name="T56" fmla="*/ 9511 w 10000"/>
                <a:gd name="T57" fmla="*/ 6910 h 26000"/>
                <a:gd name="T58" fmla="*/ 9272 w 10000"/>
                <a:gd name="T59" fmla="*/ 6254 h 26000"/>
                <a:gd name="T60" fmla="*/ 8988 w 10000"/>
                <a:gd name="T61" fmla="*/ 5616 h 26000"/>
                <a:gd name="T62" fmla="*/ 8660 w 10000"/>
                <a:gd name="T63" fmla="*/ 5000 h 26000"/>
                <a:gd name="T64" fmla="*/ 8290 w 10000"/>
                <a:gd name="T65" fmla="*/ 4408 h 26000"/>
                <a:gd name="T66" fmla="*/ 7880 w 10000"/>
                <a:gd name="T67" fmla="*/ 3843 h 26000"/>
                <a:gd name="T68" fmla="*/ 7431 w 10000"/>
                <a:gd name="T69" fmla="*/ 3309 h 26000"/>
                <a:gd name="T70" fmla="*/ 6947 w 10000"/>
                <a:gd name="T71" fmla="*/ 2807 h 26000"/>
                <a:gd name="T72" fmla="*/ 6428 w 10000"/>
                <a:gd name="T73" fmla="*/ 2340 h 26000"/>
                <a:gd name="T74" fmla="*/ 5878 w 10000"/>
                <a:gd name="T75" fmla="*/ 1910 h 26000"/>
                <a:gd name="T76" fmla="*/ 5299 w 10000"/>
                <a:gd name="T77" fmla="*/ 1520 h 26000"/>
                <a:gd name="T78" fmla="*/ 4695 w 10000"/>
                <a:gd name="T79" fmla="*/ 1171 h 26000"/>
                <a:gd name="T80" fmla="*/ 4067 w 10000"/>
                <a:gd name="T81" fmla="*/ 865 h 26000"/>
                <a:gd name="T82" fmla="*/ 3420 w 10000"/>
                <a:gd name="T83" fmla="*/ 603 h 26000"/>
                <a:gd name="T84" fmla="*/ 2756 w 10000"/>
                <a:gd name="T85" fmla="*/ 387 h 26000"/>
                <a:gd name="T86" fmla="*/ 2079 w 10000"/>
                <a:gd name="T87" fmla="*/ 219 h 26000"/>
                <a:gd name="T88" fmla="*/ 1392 w 10000"/>
                <a:gd name="T89" fmla="*/ 97 h 26000"/>
                <a:gd name="T90" fmla="*/ 698 w 10000"/>
                <a:gd name="T91" fmla="*/ 24 h 26000"/>
                <a:gd name="T92" fmla="*/ 0 w 10000"/>
                <a:gd name="T93" fmla="*/ 0 h 2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FF6600"/>
            </a:solidFill>
            <a:ln>
              <a:noFill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0517" name="Text Box 7">
              <a:extLst>
                <a:ext uri="{FF2B5EF4-FFF2-40B4-BE49-F238E27FC236}">
                  <a16:creationId xmlns:a16="http://schemas.microsoft.com/office/drawing/2014/main" id="{61C958CB-8D62-43E0-84EE-45FE69A6F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850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0518" name="Text Box 7">
              <a:extLst>
                <a:ext uri="{FF2B5EF4-FFF2-40B4-BE49-F238E27FC236}">
                  <a16:creationId xmlns:a16="http://schemas.microsoft.com/office/drawing/2014/main" id="{F531E02F-415B-4E2F-8EE0-3A5B9EE28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545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grpSp>
          <p:nvGrpSpPr>
            <p:cNvPr id="20519" name="组合 10278">
              <a:extLst>
                <a:ext uri="{FF2B5EF4-FFF2-40B4-BE49-F238E27FC236}">
                  <a16:creationId xmlns:a16="http://schemas.microsoft.com/office/drawing/2014/main" id="{FA18D4CB-7C48-49BE-B0D0-21CE9D793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8" y="960"/>
              <a:ext cx="1740" cy="720"/>
              <a:chOff x="0" y="0"/>
              <a:chExt cx="696" cy="288"/>
            </a:xfrm>
          </p:grpSpPr>
          <p:sp>
            <p:nvSpPr>
              <p:cNvPr id="20520" name="Line 33">
                <a:extLst>
                  <a:ext uri="{FF2B5EF4-FFF2-40B4-BE49-F238E27FC236}">
                    <a16:creationId xmlns:a16="http://schemas.microsoft.com/office/drawing/2014/main" id="{65C0928C-E560-4ED0-86CB-EB7A377D9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240"/>
                <a:ext cx="432" cy="0"/>
              </a:xfrm>
              <a:prstGeom prst="line">
                <a:avLst/>
              </a:prstGeom>
              <a:noFill/>
              <a:ln w="57150" algn="ctr">
                <a:solidFill>
                  <a:srgbClr val="3333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1" name="Text Box 34">
                <a:extLst>
                  <a:ext uri="{FF2B5EF4-FFF2-40B4-BE49-F238E27FC236}">
                    <a16:creationId xmlns:a16="http://schemas.microsoft.com/office/drawing/2014/main" id="{33693F2D-A1FF-45B0-BC1D-6424F1A09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5">
            <a:extLst>
              <a:ext uri="{FF2B5EF4-FFF2-40B4-BE49-F238E27FC236}">
                <a16:creationId xmlns:a16="http://schemas.microsoft.com/office/drawing/2014/main" id="{C111EFA3-2E4A-4CB0-A9AE-379DC81CE8B0}"/>
              </a:ext>
            </a:extLst>
          </p:cNvPr>
          <p:cNvSpPr/>
          <p:nvPr/>
        </p:nvSpPr>
        <p:spPr>
          <a:xfrm>
            <a:off x="3052763" y="1268413"/>
            <a:ext cx="5559425" cy="1123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itchFamily="2"/>
                <a:sym typeface="Wingdings"/>
              </a:rPr>
              <a:t>现象：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itchFamily="2"/>
                <a:sym typeface="Wingdings"/>
              </a:rPr>
              <a:t>通电线框可以在磁场里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Calibri" pitchFamily="2"/>
                <a:sym typeface="Wingdings"/>
              </a:rPr>
              <a:t>转动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itchFamily="2"/>
                <a:sym typeface="Wingdings"/>
              </a:rPr>
              <a:t>过一定角度，但不能持续转动。</a:t>
            </a:r>
            <a:endParaRPr sz="2800" b="1">
              <a:latin typeface="Calibri" pitchFamily="2"/>
            </a:endParaRPr>
          </a:p>
        </p:txBody>
      </p:sp>
      <p:sp>
        <p:nvSpPr>
          <p:cNvPr id="11266" name="TextBox 4">
            <a:extLst>
              <a:ext uri="{FF2B5EF4-FFF2-40B4-BE49-F238E27FC236}">
                <a16:creationId xmlns:a16="http://schemas.microsoft.com/office/drawing/2014/main" id="{17B70C2B-C09C-4C69-A712-E4A9C591516A}"/>
              </a:ext>
            </a:extLst>
          </p:cNvPr>
          <p:cNvSpPr/>
          <p:nvPr/>
        </p:nvSpPr>
        <p:spPr>
          <a:xfrm>
            <a:off x="2946400" y="4708525"/>
            <a:ext cx="5041900" cy="1982788"/>
          </a:xfrm>
          <a:prstGeom prst="roundRect">
            <a:avLst>
              <a:gd name="adj" fmla="val 16667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Times New Roman" pitchFamily="2" charset="-94"/>
                <a:sym typeface="Wingdings"/>
              </a:rPr>
              <a:t>（1）为什么通电线圈在磁场中要转动而不是沿直线运动？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Times New Roman" pitchFamily="2" charset="-94"/>
                <a:sym typeface="Wingdings"/>
              </a:rPr>
              <a:t>（2）怎样才能使线圈在磁场中持续转动？</a:t>
            </a:r>
            <a:endParaRPr sz="2800" b="1">
              <a:solidFill>
                <a:srgbClr val="0066CC"/>
              </a:solidFill>
              <a:latin typeface="Times New Roman" pitchFamily="2" charset="-94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BEA9451-062F-4873-B3BB-6702214F010A}"/>
              </a:ext>
            </a:extLst>
          </p:cNvPr>
          <p:cNvSpPr/>
          <p:nvPr/>
        </p:nvSpPr>
        <p:spPr>
          <a:xfrm>
            <a:off x="431800" y="730250"/>
            <a:ext cx="2024063" cy="538163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演示实验</a:t>
            </a:r>
            <a:endParaRPr lang="en-US" altLang="zh-CN" sz="2800" b="1">
              <a:latin typeface="Times New Roman" pitchFamily="2" charset="-94"/>
            </a:endParaRPr>
          </a:p>
        </p:txBody>
      </p:sp>
      <p:pic>
        <p:nvPicPr>
          <p:cNvPr id="21509" name="图片 11268" descr="LT%3V)ZQ%RU49LYFV`8YQ7V">
            <a:extLst>
              <a:ext uri="{FF2B5EF4-FFF2-40B4-BE49-F238E27FC236}">
                <a16:creationId xmlns:a16="http://schemas.microsoft.com/office/drawing/2014/main" id="{F99F0183-1BFA-496A-BBE2-F750B804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866900"/>
            <a:ext cx="2620963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文本框 11270">
            <a:extLst>
              <a:ext uri="{FF2B5EF4-FFF2-40B4-BE49-F238E27FC236}">
                <a16:creationId xmlns:a16="http://schemas.microsoft.com/office/drawing/2014/main" id="{66CCD12B-4D84-4980-8ECC-5224D113C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765175"/>
            <a:ext cx="6227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Calibri" panose="020F0502020204030204" pitchFamily="34" charset="0"/>
              </a:rPr>
              <a:t>通电线框放在磁场中会出现什么现象？</a:t>
            </a:r>
          </a:p>
        </p:txBody>
      </p:sp>
      <p:sp>
        <p:nvSpPr>
          <p:cNvPr id="11270" name="文本框 2">
            <a:extLst>
              <a:ext uri="{FF2B5EF4-FFF2-40B4-BE49-F238E27FC236}">
                <a16:creationId xmlns:a16="http://schemas.microsoft.com/office/drawing/2014/main" id="{31E35C0C-56EF-4A75-AD4E-40DAFCEB6570}"/>
              </a:ext>
            </a:extLst>
          </p:cNvPr>
          <p:cNvSpPr/>
          <p:nvPr/>
        </p:nvSpPr>
        <p:spPr>
          <a:xfrm>
            <a:off x="3052763" y="2528888"/>
            <a:ext cx="5187950" cy="952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电动机的工作原理：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通电线圈在磁场中受力而转动。</a:t>
            </a:r>
            <a:endParaRPr lang="en-US" altLang="zh-CN" sz="2800" b="1"/>
          </a:p>
        </p:txBody>
      </p:sp>
      <p:sp>
        <p:nvSpPr>
          <p:cNvPr id="11271" name="文本框 4">
            <a:extLst>
              <a:ext uri="{FF2B5EF4-FFF2-40B4-BE49-F238E27FC236}">
                <a16:creationId xmlns:a16="http://schemas.microsoft.com/office/drawing/2014/main" id="{4E569F80-E6E9-4573-BAC6-E98C123C65F9}"/>
              </a:ext>
            </a:extLst>
          </p:cNvPr>
          <p:cNvSpPr/>
          <p:nvPr/>
        </p:nvSpPr>
        <p:spPr>
          <a:xfrm>
            <a:off x="3052763" y="3663950"/>
            <a:ext cx="518795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通电线圈在磁场中的转动方向与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磁场方向和电流方向有关。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11266" grpId="0" animBg="1"/>
      <p:bldP spid="11270" grpId="0" animBg="1"/>
      <p:bldP spid="112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内容占位符 12289" descr="U_1{3NIS9H~SJY(M}}ARTX5">
            <a:extLst>
              <a:ext uri="{FF2B5EF4-FFF2-40B4-BE49-F238E27FC236}">
                <a16:creationId xmlns:a16="http://schemas.microsoft.com/office/drawing/2014/main" id="{488E2E44-86E9-4490-97C8-4BC08E0816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1675" y="1169988"/>
            <a:ext cx="2474913" cy="2881312"/>
          </a:xfrm>
        </p:spPr>
      </p:pic>
      <p:sp>
        <p:nvSpPr>
          <p:cNvPr id="12290" name="Text Box 31">
            <a:extLst>
              <a:ext uri="{FF2B5EF4-FFF2-40B4-BE49-F238E27FC236}">
                <a16:creationId xmlns:a16="http://schemas.microsoft.com/office/drawing/2014/main" id="{DD9B4D44-3BF1-4613-9359-E5E9311C9848}"/>
              </a:ext>
            </a:extLst>
          </p:cNvPr>
          <p:cNvSpPr/>
          <p:nvPr/>
        </p:nvSpPr>
        <p:spPr>
          <a:xfrm>
            <a:off x="252413" y="4149725"/>
            <a:ext cx="2232025" cy="2651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通电线圈在磁场中两边受力，但方向相反，发生顺时针转动。</a:t>
            </a:r>
            <a:endParaRPr sz="2800" b="1">
              <a:latin typeface="宋体" pitchFamily="2" charset="-122"/>
            </a:endParaRPr>
          </a:p>
        </p:txBody>
      </p:sp>
      <p:pic>
        <p:nvPicPr>
          <p:cNvPr id="22532" name="图片 12291" descr="CW3MFAG1O27`3[(WMEUAD@R">
            <a:extLst>
              <a:ext uri="{FF2B5EF4-FFF2-40B4-BE49-F238E27FC236}">
                <a16:creationId xmlns:a16="http://schemas.microsoft.com/office/drawing/2014/main" id="{742B4F2B-E41E-444E-82F7-F185788F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65238"/>
            <a:ext cx="24606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39">
            <a:extLst>
              <a:ext uri="{FF2B5EF4-FFF2-40B4-BE49-F238E27FC236}">
                <a16:creationId xmlns:a16="http://schemas.microsoft.com/office/drawing/2014/main" id="{843D0D74-D3F3-45B9-BCF2-23E75F2AF5CE}"/>
              </a:ext>
            </a:extLst>
          </p:cNvPr>
          <p:cNvSpPr/>
          <p:nvPr/>
        </p:nvSpPr>
        <p:spPr>
          <a:xfrm>
            <a:off x="2359025" y="4216400"/>
            <a:ext cx="3832225" cy="2244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当线圈的平面与磁场垂直时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，通电线圈受平衡力作用，达到平衡位置。这时由于惯性，线圈还会继续转动。</a:t>
            </a:r>
            <a:endParaRPr sz="2800" b="1">
              <a:latin typeface="宋体" pitchFamily="2" charset="-122"/>
            </a:endParaRPr>
          </a:p>
        </p:txBody>
      </p:sp>
      <p:pic>
        <p:nvPicPr>
          <p:cNvPr id="22534" name="内容占位符 12294" descr="1$D_O3S]}1R~B}~OX5LJ%)O">
            <a:extLst>
              <a:ext uri="{FF2B5EF4-FFF2-40B4-BE49-F238E27FC236}">
                <a16:creationId xmlns:a16="http://schemas.microsoft.com/office/drawing/2014/main" id="{8E6F7EEB-8F2F-4F5E-AD52-C36DC65849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250950"/>
            <a:ext cx="2474913" cy="2679700"/>
          </a:xfrm>
        </p:spPr>
      </p:pic>
      <p:sp>
        <p:nvSpPr>
          <p:cNvPr id="12294" name="矩形 31">
            <a:extLst>
              <a:ext uri="{FF2B5EF4-FFF2-40B4-BE49-F238E27FC236}">
                <a16:creationId xmlns:a16="http://schemas.microsoft.com/office/drawing/2014/main" id="{FA3C10F4-CF71-40E3-8468-B12C991742D2}"/>
              </a:ext>
            </a:extLst>
          </p:cNvPr>
          <p:cNvSpPr/>
          <p:nvPr/>
        </p:nvSpPr>
        <p:spPr>
          <a:xfrm>
            <a:off x="6276975" y="4041775"/>
            <a:ext cx="2255838" cy="2651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线圈靠惯性越过平衡位置后，磁场力作用的结果使线圈逆时针旋转。</a:t>
            </a:r>
            <a:endParaRPr sz="2800" b="1">
              <a:latin typeface="宋体" pitchFamily="2" charset="-122"/>
            </a:endParaRPr>
          </a:p>
        </p:txBody>
      </p:sp>
      <p:sp>
        <p:nvSpPr>
          <p:cNvPr id="12295" name="文本框 12296">
            <a:extLst>
              <a:ext uri="{FF2B5EF4-FFF2-40B4-BE49-F238E27FC236}">
                <a16:creationId xmlns:a16="http://schemas.microsoft.com/office/drawing/2014/main" id="{22BA6052-5A04-4F41-8F3A-B146C4812E62}"/>
              </a:ext>
            </a:extLst>
          </p:cNvPr>
          <p:cNvSpPr/>
          <p:nvPr/>
        </p:nvSpPr>
        <p:spPr>
          <a:xfrm>
            <a:off x="2016125" y="404813"/>
            <a:ext cx="600551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平衡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位置（线圈平面与磁感线垂直）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2537" name="文本框 12297">
            <a:extLst>
              <a:ext uri="{FF2B5EF4-FFF2-40B4-BE49-F238E27FC236}">
                <a16:creationId xmlns:a16="http://schemas.microsoft.com/office/drawing/2014/main" id="{3ED4D52F-2761-4DE0-9213-FA37D575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98425"/>
            <a:ext cx="1539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cxnSp>
        <p:nvCxnSpPr>
          <p:cNvPr id="22538" name="直接连接符 12298">
            <a:extLst>
              <a:ext uri="{FF2B5EF4-FFF2-40B4-BE49-F238E27FC236}">
                <a16:creationId xmlns:a16="http://schemas.microsoft.com/office/drawing/2014/main" id="{8B37303E-B45A-4CE0-B0CB-53AE0626CA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87563" y="2058988"/>
            <a:ext cx="1587" cy="461962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文本框 12299">
            <a:extLst>
              <a:ext uri="{FF2B5EF4-FFF2-40B4-BE49-F238E27FC236}">
                <a16:creationId xmlns:a16="http://schemas.microsoft.com/office/drawing/2014/main" id="{C2F9E44C-D627-4976-9BEB-17263E3EB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0"/>
            <a:ext cx="3095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cxnSp>
        <p:nvCxnSpPr>
          <p:cNvPr id="22540" name="直接连接符 12300">
            <a:extLst>
              <a:ext uri="{FF2B5EF4-FFF2-40B4-BE49-F238E27FC236}">
                <a16:creationId xmlns:a16="http://schemas.microsoft.com/office/drawing/2014/main" id="{CD5D405E-2575-4EC7-B03E-486B4030E9E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52525" y="1303338"/>
            <a:ext cx="0" cy="461962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直接连接符 12301">
            <a:extLst>
              <a:ext uri="{FF2B5EF4-FFF2-40B4-BE49-F238E27FC236}">
                <a16:creationId xmlns:a16="http://schemas.microsoft.com/office/drawing/2014/main" id="{5222F61A-924A-4BBF-995E-24E4C9FE5A7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77163" y="1173163"/>
            <a:ext cx="22225" cy="4460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直接连接符 12302">
            <a:extLst>
              <a:ext uri="{FF2B5EF4-FFF2-40B4-BE49-F238E27FC236}">
                <a16:creationId xmlns:a16="http://schemas.microsoft.com/office/drawing/2014/main" id="{C3FA1926-237C-40B6-8E63-0584D74AC0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50100" y="2286000"/>
            <a:ext cx="14288" cy="5048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直接连接符 12303">
            <a:extLst>
              <a:ext uri="{FF2B5EF4-FFF2-40B4-BE49-F238E27FC236}">
                <a16:creationId xmlns:a16="http://schemas.microsoft.com/office/drawing/2014/main" id="{FF4C3FF0-E078-41C6-8879-AC65DF3F653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72000" y="1009650"/>
            <a:ext cx="3175" cy="3952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直接连接符 12304">
            <a:extLst>
              <a:ext uri="{FF2B5EF4-FFF2-40B4-BE49-F238E27FC236}">
                <a16:creationId xmlns:a16="http://schemas.microsoft.com/office/drawing/2014/main" id="{5EC13D51-5800-4E4C-8B86-12D28093084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2000" y="2560638"/>
            <a:ext cx="9525" cy="411162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文本框 12305">
            <a:extLst>
              <a:ext uri="{FF2B5EF4-FFF2-40B4-BE49-F238E27FC236}">
                <a16:creationId xmlns:a16="http://schemas.microsoft.com/office/drawing/2014/main" id="{C6BB408A-72E9-44A2-9419-A54775E2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3887788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甲</a:t>
            </a:r>
          </a:p>
        </p:txBody>
      </p:sp>
      <p:sp>
        <p:nvSpPr>
          <p:cNvPr id="22546" name="文本框 12306">
            <a:extLst>
              <a:ext uri="{FF2B5EF4-FFF2-40B4-BE49-F238E27FC236}">
                <a16:creationId xmlns:a16="http://schemas.microsoft.com/office/drawing/2014/main" id="{A0304474-58F9-4D19-96A2-FFF7CD01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3894138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乙</a:t>
            </a:r>
          </a:p>
        </p:txBody>
      </p:sp>
      <p:sp>
        <p:nvSpPr>
          <p:cNvPr id="22547" name="文本框 12307">
            <a:extLst>
              <a:ext uri="{FF2B5EF4-FFF2-40B4-BE49-F238E27FC236}">
                <a16:creationId xmlns:a16="http://schemas.microsoft.com/office/drawing/2014/main" id="{CD8D1738-BF93-4EB9-8AAC-7B85E5283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757613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丙</a:t>
            </a:r>
            <a:endParaRPr lang="zh-CN" altLang="en-US" sz="1800"/>
          </a:p>
        </p:txBody>
      </p:sp>
      <p:sp>
        <p:nvSpPr>
          <p:cNvPr id="22548" name="上弧形箭头 12308">
            <a:extLst>
              <a:ext uri="{FF2B5EF4-FFF2-40B4-BE49-F238E27FC236}">
                <a16:creationId xmlns:a16="http://schemas.microsoft.com/office/drawing/2014/main" id="{99736FE8-E544-4442-9EEC-A4E207CF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1158875"/>
            <a:ext cx="849312" cy="193675"/>
          </a:xfrm>
          <a:prstGeom prst="curvedDownArrow">
            <a:avLst>
              <a:gd name="adj1" fmla="val 70326"/>
              <a:gd name="adj2" fmla="val 140612"/>
              <a:gd name="adj3" fmla="val 33273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2549" name="上弧形箭头 12309">
            <a:extLst>
              <a:ext uri="{FF2B5EF4-FFF2-40B4-BE49-F238E27FC236}">
                <a16:creationId xmlns:a16="http://schemas.microsoft.com/office/drawing/2014/main" id="{3D8AD5AA-2823-46CF-B67C-3A49AB36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946150"/>
            <a:ext cx="847725" cy="193675"/>
          </a:xfrm>
          <a:prstGeom prst="curvedDownArrow">
            <a:avLst>
              <a:gd name="adj1" fmla="val 70215"/>
              <a:gd name="adj2" fmla="val 140451"/>
              <a:gd name="adj3" fmla="val 33273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2550" name="下弧形箭头 12310">
            <a:extLst>
              <a:ext uri="{FF2B5EF4-FFF2-40B4-BE49-F238E27FC236}">
                <a16:creationId xmlns:a16="http://schemas.microsoft.com/office/drawing/2014/main" id="{41C19736-113C-4B25-BA17-D0A539D05972}"/>
              </a:ext>
            </a:extLst>
          </p:cNvPr>
          <p:cNvSpPr>
            <a:spLocks noChangeArrowheads="1"/>
          </p:cNvSpPr>
          <p:nvPr/>
        </p:nvSpPr>
        <p:spPr bwMode="auto">
          <a:xfrm rot="10560000">
            <a:off x="7273925" y="990600"/>
            <a:ext cx="906463" cy="219075"/>
          </a:xfrm>
          <a:prstGeom prst="curvedUpArrow">
            <a:avLst>
              <a:gd name="adj1" fmla="val 66414"/>
              <a:gd name="adj2" fmla="val 132846"/>
              <a:gd name="adj3" fmla="val 332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animBg="1"/>
      <p:bldP spid="12294" grpId="0" animBg="1"/>
      <p:bldP spid="12295" grpId="0" animBg="1"/>
      <p:bldP spid="22548" grpId="0" animBg="1"/>
      <p:bldP spid="225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3313" descr="1$D_O3S]}1R~B}~OX5LJ%)O">
            <a:extLst>
              <a:ext uri="{FF2B5EF4-FFF2-40B4-BE49-F238E27FC236}">
                <a16:creationId xmlns:a16="http://schemas.microsoft.com/office/drawing/2014/main" id="{0528084B-329E-4BA0-9F44-075825304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14613"/>
            <a:ext cx="26289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5" name="直接连接符 13314">
            <a:extLst>
              <a:ext uri="{FF2B5EF4-FFF2-40B4-BE49-F238E27FC236}">
                <a16:creationId xmlns:a16="http://schemas.microsoft.com/office/drawing/2014/main" id="{0E03C4A8-645C-4C42-A777-0A49CFCE712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478088" y="2544763"/>
            <a:ext cx="23812" cy="5905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6" name="直接连接符 13315">
            <a:extLst>
              <a:ext uri="{FF2B5EF4-FFF2-40B4-BE49-F238E27FC236}">
                <a16:creationId xmlns:a16="http://schemas.microsoft.com/office/drawing/2014/main" id="{838C3529-B889-483E-84BA-6079B849FC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44663" y="3675063"/>
            <a:ext cx="14287" cy="6667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文本框 13316">
            <a:extLst>
              <a:ext uri="{FF2B5EF4-FFF2-40B4-BE49-F238E27FC236}">
                <a16:creationId xmlns:a16="http://schemas.microsoft.com/office/drawing/2014/main" id="{6CC7B266-427C-4644-AA58-EAFF32366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5338763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丙</a:t>
            </a:r>
            <a:endParaRPr lang="zh-CN" altLang="en-US" sz="1800"/>
          </a:p>
        </p:txBody>
      </p:sp>
      <p:sp>
        <p:nvSpPr>
          <p:cNvPr id="23558" name="上弧形箭头 13317">
            <a:extLst>
              <a:ext uri="{FF2B5EF4-FFF2-40B4-BE49-F238E27FC236}">
                <a16:creationId xmlns:a16="http://schemas.microsoft.com/office/drawing/2014/main" id="{275B03D6-4F3D-491D-BE13-6408C33A6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635125"/>
            <a:ext cx="1214437" cy="612775"/>
          </a:xfrm>
          <a:prstGeom prst="curvedDownArrow">
            <a:avLst>
              <a:gd name="adj1" fmla="val 39637"/>
              <a:gd name="adj2" fmla="val 79275"/>
              <a:gd name="adj3" fmla="val 3327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318" name="TextBox 1">
            <a:extLst>
              <a:ext uri="{FF2B5EF4-FFF2-40B4-BE49-F238E27FC236}">
                <a16:creationId xmlns:a16="http://schemas.microsoft.com/office/drawing/2014/main" id="{E791CA28-3BFA-4911-975A-67AC5AB661E0}"/>
              </a:ext>
            </a:extLst>
          </p:cNvPr>
          <p:cNvSpPr/>
          <p:nvPr/>
        </p:nvSpPr>
        <p:spPr>
          <a:xfrm>
            <a:off x="3816350" y="1012825"/>
            <a:ext cx="4991100" cy="2246313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7715336" y="752773"/>
              </a:cxn>
              <a:cxn ang="0">
                <a:pos x="3857668" y="1505545"/>
              </a:cxn>
              <a:cxn ang="0">
                <a:pos x="0" y="752773"/>
              </a:cxn>
              <a:cxn ang="0">
                <a:pos x="3857668" y="0"/>
              </a:cxn>
            </a:cxnLst>
            <a:rect l="l" t="t" r="GT0" b="GT1"/>
            <a:pathLst>
              <a:path w="7715336" h="1505545">
                <a:moveTo>
                  <a:pt x="0" y="0"/>
                </a:moveTo>
                <a:lnTo>
                  <a:pt x="7464407" y="0"/>
                </a:lnTo>
                <a:lnTo>
                  <a:pt x="7715336" y="250929"/>
                </a:lnTo>
                <a:lnTo>
                  <a:pt x="7715336" y="1505545"/>
                </a:lnTo>
                <a:lnTo>
                  <a:pt x="0" y="1505545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itchFamily="2"/>
                <a:sym typeface="Wingdings"/>
              </a:rPr>
              <a:t>如果在线圈越过平衡位置后停止对线圈供电，由于惯性，线圈继续转动。转动半周后再继续供电，线圈就可以持续转下去了。</a:t>
            </a:r>
            <a:endParaRPr sz="2800" b="1">
              <a:latin typeface="Calibri" pitchFamily="2"/>
            </a:endParaRPr>
          </a:p>
        </p:txBody>
      </p:sp>
      <p:sp>
        <p:nvSpPr>
          <p:cNvPr id="13319" name="文本框 13319">
            <a:extLst>
              <a:ext uri="{FF2B5EF4-FFF2-40B4-BE49-F238E27FC236}">
                <a16:creationId xmlns:a16="http://schemas.microsoft.com/office/drawing/2014/main" id="{ADE95EA3-18BA-4BE6-93D3-703BF1837FE6}"/>
              </a:ext>
            </a:extLst>
          </p:cNvPr>
          <p:cNvSpPr/>
          <p:nvPr/>
        </p:nvSpPr>
        <p:spPr>
          <a:xfrm>
            <a:off x="3816350" y="3389313"/>
            <a:ext cx="4921250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还有什么方法使线圈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itchFamily="2"/>
                <a:sym typeface="Wingdings"/>
              </a:rPr>
              <a:t>越过平衡位置后能够持续转动下去呢？</a:t>
            </a:r>
            <a:endParaRPr sz="2800"/>
          </a:p>
        </p:txBody>
      </p:sp>
      <p:sp>
        <p:nvSpPr>
          <p:cNvPr id="13320" name="文本框 13320">
            <a:extLst>
              <a:ext uri="{FF2B5EF4-FFF2-40B4-BE49-F238E27FC236}">
                <a16:creationId xmlns:a16="http://schemas.microsoft.com/office/drawing/2014/main" id="{3A48E1CB-6125-4A7B-AD97-F61F4E882753}"/>
              </a:ext>
            </a:extLst>
          </p:cNvPr>
          <p:cNvSpPr/>
          <p:nvPr/>
        </p:nvSpPr>
        <p:spPr>
          <a:xfrm>
            <a:off x="3816350" y="4473575"/>
            <a:ext cx="4984750" cy="1814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当线圈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itchFamily="2"/>
                <a:sym typeface="Wingdings"/>
              </a:rPr>
              <a:t>越过平衡位置后改变电流方向或改变磁场方向，使线圈受力方向发生改变。这样线圈就可以继续转动。</a:t>
            </a:r>
            <a:endParaRPr sz="2800" b="1">
              <a:latin typeface="Calibri" pitchFamily="2"/>
            </a:endParaRPr>
          </a:p>
        </p:txBody>
      </p:sp>
      <p:sp>
        <p:nvSpPr>
          <p:cNvPr id="23562" name="右箭头 13321">
            <a:hlinkClick r:id="rId3" action="ppaction://hlinksldjump"/>
            <a:extLst>
              <a:ext uri="{FF2B5EF4-FFF2-40B4-BE49-F238E27FC236}">
                <a16:creationId xmlns:a16="http://schemas.microsoft.com/office/drawing/2014/main" id="{445ADCB7-F510-476F-B3A1-DB46360B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2814638"/>
            <a:ext cx="501650" cy="360362"/>
          </a:xfrm>
          <a:prstGeom prst="rightArrow">
            <a:avLst>
              <a:gd name="adj1" fmla="val 50000"/>
              <a:gd name="adj2" fmla="val 347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右箭头 13322">
            <a:hlinkClick r:id="rId4" action="ppaction://hlinksldjump"/>
            <a:extLst>
              <a:ext uri="{FF2B5EF4-FFF2-40B4-BE49-F238E27FC236}">
                <a16:creationId xmlns:a16="http://schemas.microsoft.com/office/drawing/2014/main" id="{330C4182-36A1-4BA6-974E-326BD540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6294438"/>
            <a:ext cx="976312" cy="485775"/>
          </a:xfrm>
          <a:prstGeom prst="rightArrow">
            <a:avLst>
              <a:gd name="adj1" fmla="val 50000"/>
              <a:gd name="adj2" fmla="val 501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文本框 13323">
            <a:extLst>
              <a:ext uri="{FF2B5EF4-FFF2-40B4-BE49-F238E27FC236}">
                <a16:creationId xmlns:a16="http://schemas.microsoft.com/office/drawing/2014/main" id="{0DA2278C-ABA1-4624-9C10-B8A71BBD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476250"/>
            <a:ext cx="8310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如何让线圈越过平衡位置后能够继续转动下去</a:t>
            </a:r>
          </a:p>
        </p:txBody>
      </p:sp>
      <p:cxnSp>
        <p:nvCxnSpPr>
          <p:cNvPr id="23565" name="直接连接符 13324">
            <a:extLst>
              <a:ext uri="{FF2B5EF4-FFF2-40B4-BE49-F238E27FC236}">
                <a16:creationId xmlns:a16="http://schemas.microsoft.com/office/drawing/2014/main" id="{F3A66139-0A3E-4379-9DBF-4D6FC7D1B0C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28788" y="2932113"/>
            <a:ext cx="23812" cy="5905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直接连接符 13325">
            <a:extLst>
              <a:ext uri="{FF2B5EF4-FFF2-40B4-BE49-F238E27FC236}">
                <a16:creationId xmlns:a16="http://schemas.microsoft.com/office/drawing/2014/main" id="{0C81FBEB-B7C6-45C9-A90A-FBAF412F8A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3182938"/>
            <a:ext cx="14287" cy="6667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自制小电动机1.avi">
            <a:hlinkClick r:id="" action="ppaction://media"/>
            <a:extLst>
              <a:ext uri="{FF2B5EF4-FFF2-40B4-BE49-F238E27FC236}">
                <a16:creationId xmlns:a16="http://schemas.microsoft.com/office/drawing/2014/main" id="{A8D98AF1-8927-47D8-971E-7B38F1845C0D}"/>
              </a:ext>
            </a:extLst>
          </p:cNvPr>
          <p:cNvPicPr>
            <a:picLocks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左箭头 1">
            <a:hlinkClick r:id="rId4" action="ppaction://hlinksldjump"/>
            <a:extLst>
              <a:ext uri="{FF2B5EF4-FFF2-40B4-BE49-F238E27FC236}">
                <a16:creationId xmlns:a16="http://schemas.microsoft.com/office/drawing/2014/main" id="{23130ABF-0F5B-4AEC-9FDD-1A5BA38C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863" y="5600700"/>
            <a:ext cx="728662" cy="327025"/>
          </a:xfrm>
          <a:prstGeom prst="lef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57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4577" descr="20">
            <a:extLst>
              <a:ext uri="{FF2B5EF4-FFF2-40B4-BE49-F238E27FC236}">
                <a16:creationId xmlns:a16="http://schemas.microsoft.com/office/drawing/2014/main" id="{07082B96-C626-45BD-8AD3-B2BD7505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306513"/>
            <a:ext cx="500538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2">
            <a:extLst>
              <a:ext uri="{FF2B5EF4-FFF2-40B4-BE49-F238E27FC236}">
                <a16:creationId xmlns:a16="http://schemas.microsoft.com/office/drawing/2014/main" id="{E5FF15B4-6454-4B1D-ADD9-F63D5D39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92150"/>
            <a:ext cx="1593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换向器</a:t>
            </a:r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id="{78CC0D2E-89BE-4DF1-8516-C3132A28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662613"/>
            <a:ext cx="1584325" cy="935037"/>
          </a:xfrm>
          <a:prstGeom prst="wedgeRectCallout">
            <a:avLst>
              <a:gd name="adj1" fmla="val 92986"/>
              <a:gd name="adj2" fmla="val -127931"/>
            </a:avLst>
          </a:prstGeom>
          <a:noFill/>
          <a:ln w="28575" algn="ctr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Calibri" panose="020F0502020204030204" pitchFamily="34" charset="0"/>
              </a:rPr>
              <a:t>两个</a:t>
            </a:r>
          </a:p>
          <a:p>
            <a:pPr algn="ctr"/>
            <a:r>
              <a:rPr lang="zh-CN" altLang="en-US" sz="2800" b="1">
                <a:latin typeface="Calibri" panose="020F0502020204030204" pitchFamily="34" charset="0"/>
              </a:rPr>
              <a:t>铜半环</a:t>
            </a:r>
          </a:p>
        </p:txBody>
      </p:sp>
      <p:sp>
        <p:nvSpPr>
          <p:cNvPr id="25605" name="AutoShape 5">
            <a:extLst>
              <a:ext uri="{FF2B5EF4-FFF2-40B4-BE49-F238E27FC236}">
                <a16:creationId xmlns:a16="http://schemas.microsoft.com/office/drawing/2014/main" id="{E39ED9A0-C90E-4A0A-963F-FF5AE0C9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2924175"/>
            <a:ext cx="996950" cy="534988"/>
          </a:xfrm>
          <a:prstGeom prst="wedgeRectCallout">
            <a:avLst>
              <a:gd name="adj1" fmla="val 164968"/>
              <a:gd name="adj2" fmla="val 167213"/>
            </a:avLst>
          </a:prstGeom>
          <a:noFill/>
          <a:ln w="28575" algn="ctr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Calibri" panose="020F0502020204030204" pitchFamily="34" charset="0"/>
              </a:rPr>
              <a:t>电刷</a:t>
            </a:r>
          </a:p>
        </p:txBody>
      </p:sp>
      <p:sp>
        <p:nvSpPr>
          <p:cNvPr id="15365" name="椭圆 24581">
            <a:extLst>
              <a:ext uri="{FF2B5EF4-FFF2-40B4-BE49-F238E27FC236}">
                <a16:creationId xmlns:a16="http://schemas.microsoft.com/office/drawing/2014/main" id="{5E6992F2-FD85-4FAF-99AE-F78C9054EBA3}"/>
              </a:ext>
            </a:extLst>
          </p:cNvPr>
          <p:cNvSpPr/>
          <p:nvPr/>
        </p:nvSpPr>
        <p:spPr>
          <a:xfrm>
            <a:off x="2987675" y="3357563"/>
            <a:ext cx="2339975" cy="2124075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dash"/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15366" name="文本框 24582">
            <a:extLst>
              <a:ext uri="{FF2B5EF4-FFF2-40B4-BE49-F238E27FC236}">
                <a16:creationId xmlns:a16="http://schemas.microsoft.com/office/drawing/2014/main" id="{9A53F8BE-51F1-46AF-BA06-780400032667}"/>
              </a:ext>
            </a:extLst>
          </p:cNvPr>
          <p:cNvSpPr/>
          <p:nvPr/>
        </p:nvSpPr>
        <p:spPr>
          <a:xfrm>
            <a:off x="1692275" y="4221163"/>
            <a:ext cx="12954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换向器</a:t>
            </a:r>
            <a:endParaRPr sz="2800" b="1">
              <a:solidFill>
                <a:srgbClr val="CC0000"/>
              </a:solidFill>
            </a:endParaRPr>
          </a:p>
        </p:txBody>
      </p:sp>
      <p:pic>
        <p:nvPicPr>
          <p:cNvPr id="2560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2E8AF30C-8B98-4704-9582-83DEF25C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46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153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>
            <a:extLst>
              <a:ext uri="{FF2B5EF4-FFF2-40B4-BE49-F238E27FC236}">
                <a16:creationId xmlns:a16="http://schemas.microsoft.com/office/drawing/2014/main" id="{CDD2DE8C-4C1D-41CA-AF26-AD33D35136B4}"/>
              </a:ext>
            </a:extLst>
          </p:cNvPr>
          <p:cNvSpPr/>
          <p:nvPr/>
        </p:nvSpPr>
        <p:spPr>
          <a:xfrm>
            <a:off x="82550" y="6083300"/>
            <a:ext cx="944403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ea typeface="华文楷体" pitchFamily="2" charset="-122"/>
                <a:sym typeface="Wingdings"/>
              </a:rPr>
              <a:t>通过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-94"/>
                <a:ea typeface="华文楷体" pitchFamily="2" charset="-122"/>
                <a:sym typeface="Wingdings"/>
              </a:rPr>
              <a:t>换向器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ea typeface="华文楷体" pitchFamily="2" charset="-122"/>
                <a:sym typeface="Wingdings"/>
              </a:rPr>
              <a:t>可以使线圈中电流每转一转电流方向改变两次。</a:t>
            </a:r>
            <a:endParaRPr sz="28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38" r:id="rId2" imgW="8136360" imgH="5832360"/>
        </mc:Choice>
        <mc:Fallback>
          <p:control r:id="rId2" imgW="8136360" imgH="5832360">
            <p:pic>
              <p:nvPicPr>
                <p:cNvPr id="26627" name="Control 3">
                  <a:extLst>
                    <a:ext uri="{FF2B5EF4-FFF2-40B4-BE49-F238E27FC236}">
                      <a16:creationId xmlns:a16="http://schemas.microsoft.com/office/drawing/2014/main" id="{230BDA03-F7EF-4D78-951B-F9C4D2343D4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5863" y="760413"/>
                  <a:ext cx="7307262" cy="5241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34949EF5-D005-473C-994A-ABFCCA06D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2771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实际电动机</a:t>
            </a:r>
          </a:p>
        </p:txBody>
      </p:sp>
      <p:pic>
        <p:nvPicPr>
          <p:cNvPr id="27651" name="图片 17410" descr="20">
            <a:extLst>
              <a:ext uri="{FF2B5EF4-FFF2-40B4-BE49-F238E27FC236}">
                <a16:creationId xmlns:a16="http://schemas.microsoft.com/office/drawing/2014/main" id="{33464F09-FB5F-49B2-A112-99474128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85950"/>
            <a:ext cx="3429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file.qlteacher.com/upload/cz2010/images/1008/10/124900214.jpg">
            <a:extLst>
              <a:ext uri="{FF2B5EF4-FFF2-40B4-BE49-F238E27FC236}">
                <a16:creationId xmlns:a16="http://schemas.microsoft.com/office/drawing/2014/main" id="{7141FD78-8DEB-405C-ADCB-076CE5CC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49413"/>
            <a:ext cx="4535488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E89FEF7-B5D1-402C-AF07-FCFD25AA5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文本框 17413">
            <a:extLst>
              <a:ext uri="{FF2B5EF4-FFF2-40B4-BE49-F238E27FC236}">
                <a16:creationId xmlns:a16="http://schemas.microsoft.com/office/drawing/2014/main" id="{D43246E8-9A0C-4B2E-9A94-441D2507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5599113"/>
            <a:ext cx="411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实际的直流电动机的转子</a:t>
            </a:r>
          </a:p>
        </p:txBody>
      </p:sp>
      <p:sp>
        <p:nvSpPr>
          <p:cNvPr id="17414" name="文本框 17414">
            <a:extLst>
              <a:ext uri="{FF2B5EF4-FFF2-40B4-BE49-F238E27FC236}">
                <a16:creationId xmlns:a16="http://schemas.microsoft.com/office/drawing/2014/main" id="{4D9B7D63-C883-4BFD-973F-45B7B0B6F438}"/>
              </a:ext>
            </a:extLst>
          </p:cNvPr>
          <p:cNvSpPr/>
          <p:nvPr/>
        </p:nvSpPr>
        <p:spPr>
          <a:xfrm>
            <a:off x="3313113" y="534988"/>
            <a:ext cx="4830762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实际的电动机都有多个线圈，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每个线圈都接在一对换向片上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示 1">
            <a:extLst>
              <a:ext uri="{FF2B5EF4-FFF2-40B4-BE49-F238E27FC236}">
                <a16:creationId xmlns:a16="http://schemas.microsoft.com/office/drawing/2014/main" id="{577406A7-BE68-4D54-93D9-DB80E6A3CC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516063"/>
            <a:ext cx="61087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组合 26626">
            <a:extLst>
              <a:ext uri="{FF2B5EF4-FFF2-40B4-BE49-F238E27FC236}">
                <a16:creationId xmlns:a16="http://schemas.microsoft.com/office/drawing/2014/main" id="{917FBA4F-206A-4E3C-B5C9-3A7B3A9AC4CB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8676" name="圆角矩形 1">
              <a:extLst>
                <a:ext uri="{FF2B5EF4-FFF2-40B4-BE49-F238E27FC236}">
                  <a16:creationId xmlns:a16="http://schemas.microsoft.com/office/drawing/2014/main" id="{67D49F73-98A2-46AE-9FBF-AC5F18DA373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文本框 26628">
              <a:extLst>
                <a:ext uri="{FF2B5EF4-FFF2-40B4-BE49-F238E27FC236}">
                  <a16:creationId xmlns:a16="http://schemas.microsoft.com/office/drawing/2014/main" id="{8A9FA17E-BD58-43D8-BD4D-7990F919B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  <p:pic>
        <p:nvPicPr>
          <p:cNvPr id="2867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8421D3A-F520-479C-A0F7-2F5E2438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4337">
            <a:extLst>
              <a:ext uri="{FF2B5EF4-FFF2-40B4-BE49-F238E27FC236}">
                <a16:creationId xmlns:a16="http://schemas.microsoft.com/office/drawing/2014/main" id="{D3150E87-FE0B-4AE3-A987-EB7EB58C8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708150"/>
            <a:ext cx="1970088" cy="94456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磁场对通电</a:t>
            </a:r>
          </a:p>
          <a:p>
            <a:r>
              <a:rPr lang="zh-CN" altLang="en-US" sz="2800" b="1">
                <a:solidFill>
                  <a:srgbClr val="FF0000"/>
                </a:solidFill>
              </a:rPr>
              <a:t>导线的作用</a:t>
            </a:r>
          </a:p>
        </p:txBody>
      </p:sp>
      <p:sp>
        <p:nvSpPr>
          <p:cNvPr id="29699" name="文本框 14338">
            <a:extLst>
              <a:ext uri="{FF2B5EF4-FFF2-40B4-BE49-F238E27FC236}">
                <a16:creationId xmlns:a16="http://schemas.microsoft.com/office/drawing/2014/main" id="{83F18732-648C-4950-85E2-62C78BF0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1417638"/>
            <a:ext cx="6091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1.通电导线在磁场中</a:t>
            </a:r>
            <a:r>
              <a:rPr lang="zh-CN" altLang="en-US" sz="2800" b="1" u="sng">
                <a:solidFill>
                  <a:srgbClr val="1F497D"/>
                </a:solidFill>
                <a:latin typeface="宋体" panose="02010600030101010101" pitchFamily="2" charset="-122"/>
              </a:rPr>
              <a:t>         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的作用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9700" name="文本框 14339">
            <a:extLst>
              <a:ext uri="{FF2B5EF4-FFF2-40B4-BE49-F238E27FC236}">
                <a16:creationId xmlns:a16="http://schemas.microsoft.com/office/drawing/2014/main" id="{F3B6E883-2D37-41BA-8B4F-A101E4CE5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211388"/>
            <a:ext cx="6407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2.受力的方向与</a:t>
            </a:r>
            <a:r>
              <a:rPr lang="zh-CN" altLang="en-US" sz="2800" b="1" u="sng">
                <a:solidFill>
                  <a:srgbClr val="1F497D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2800" b="1" u="sng">
                <a:solidFill>
                  <a:srgbClr val="1F497D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有关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9701" name="文本框 14340">
            <a:extLst>
              <a:ext uri="{FF2B5EF4-FFF2-40B4-BE49-F238E27FC236}">
                <a16:creationId xmlns:a16="http://schemas.microsoft.com/office/drawing/2014/main" id="{A9718A2C-954E-4352-B8FA-BDD00AC28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4168775"/>
            <a:ext cx="1295400" cy="51752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电动机</a:t>
            </a:r>
          </a:p>
        </p:txBody>
      </p:sp>
      <p:sp>
        <p:nvSpPr>
          <p:cNvPr id="29702" name="文本框 14341">
            <a:extLst>
              <a:ext uri="{FF2B5EF4-FFF2-40B4-BE49-F238E27FC236}">
                <a16:creationId xmlns:a16="http://schemas.microsoft.com/office/drawing/2014/main" id="{8A2BAF7C-DEC6-40C5-BCA7-1E449B18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2970213"/>
            <a:ext cx="1614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1.原理：</a:t>
            </a:r>
          </a:p>
        </p:txBody>
      </p:sp>
      <p:sp>
        <p:nvSpPr>
          <p:cNvPr id="29703" name="文本框 14342">
            <a:extLst>
              <a:ext uri="{FF2B5EF4-FFF2-40B4-BE49-F238E27FC236}">
                <a16:creationId xmlns:a16="http://schemas.microsoft.com/office/drawing/2014/main" id="{B92BF22C-648B-415E-AA21-AF73E66F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4686300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2.构造：</a:t>
            </a:r>
          </a:p>
        </p:txBody>
      </p:sp>
      <p:sp>
        <p:nvSpPr>
          <p:cNvPr id="19463" name="文本框 14343">
            <a:extLst>
              <a:ext uri="{FF2B5EF4-FFF2-40B4-BE49-F238E27FC236}">
                <a16:creationId xmlns:a16="http://schemas.microsoft.com/office/drawing/2014/main" id="{E435F839-DEFA-4245-80C1-E82FA3229D29}"/>
              </a:ext>
            </a:extLst>
          </p:cNvPr>
          <p:cNvSpPr/>
          <p:nvPr/>
        </p:nvSpPr>
        <p:spPr>
          <a:xfrm>
            <a:off x="3136900" y="3651250"/>
            <a:ext cx="502761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定子  转子  换向器   电刷</a:t>
            </a:r>
            <a:endParaRPr sz="2800" b="1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19464" name="文本框 14344">
            <a:extLst>
              <a:ext uri="{FF2B5EF4-FFF2-40B4-BE49-F238E27FC236}">
                <a16:creationId xmlns:a16="http://schemas.microsoft.com/office/drawing/2014/main" id="{73115C35-7957-4D5C-9618-A61DCD47210E}"/>
              </a:ext>
            </a:extLst>
          </p:cNvPr>
          <p:cNvSpPr/>
          <p:nvPr/>
        </p:nvSpPr>
        <p:spPr>
          <a:xfrm>
            <a:off x="3028950" y="5365750"/>
            <a:ext cx="125571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换向器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19465" name="文本框 14345">
            <a:extLst>
              <a:ext uri="{FF2B5EF4-FFF2-40B4-BE49-F238E27FC236}">
                <a16:creationId xmlns:a16="http://schemas.microsoft.com/office/drawing/2014/main" id="{CC79AE1F-B44B-4630-AA25-B2E51ABDD1FA}"/>
              </a:ext>
            </a:extLst>
          </p:cNvPr>
          <p:cNvSpPr/>
          <p:nvPr/>
        </p:nvSpPr>
        <p:spPr>
          <a:xfrm>
            <a:off x="4394200" y="4168775"/>
            <a:ext cx="377031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构造：两个铜质半环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19466" name="文本框 14346">
            <a:extLst>
              <a:ext uri="{FF2B5EF4-FFF2-40B4-BE49-F238E27FC236}">
                <a16:creationId xmlns:a16="http://schemas.microsoft.com/office/drawing/2014/main" id="{55504364-A824-4C49-B1E9-ACABCE701EF1}"/>
              </a:ext>
            </a:extLst>
          </p:cNvPr>
          <p:cNvSpPr/>
          <p:nvPr/>
        </p:nvSpPr>
        <p:spPr>
          <a:xfrm>
            <a:off x="5240338" y="4686300"/>
            <a:ext cx="3981450" cy="2139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当线圈由于惯性转过平衡位置,及时改变线圈中电流方向,使线圈得以连续转动.</a:t>
            </a:r>
            <a:endParaRPr sz="2800"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9467" name="文本框 14347">
            <a:extLst>
              <a:ext uri="{FF2B5EF4-FFF2-40B4-BE49-F238E27FC236}">
                <a16:creationId xmlns:a16="http://schemas.microsoft.com/office/drawing/2014/main" id="{CED20BE7-538B-44D4-98B9-0D209AEEC049}"/>
              </a:ext>
            </a:extLst>
          </p:cNvPr>
          <p:cNvSpPr/>
          <p:nvPr/>
        </p:nvSpPr>
        <p:spPr>
          <a:xfrm>
            <a:off x="2887663" y="2970213"/>
            <a:ext cx="518795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通电线圈在磁场中受力发生转动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19468" name="文本框 14348">
            <a:extLst>
              <a:ext uri="{FF2B5EF4-FFF2-40B4-BE49-F238E27FC236}">
                <a16:creationId xmlns:a16="http://schemas.microsoft.com/office/drawing/2014/main" id="{36F04AE1-221A-4A6F-9D71-CF513071A9D6}"/>
              </a:ext>
            </a:extLst>
          </p:cNvPr>
          <p:cNvSpPr/>
          <p:nvPr/>
        </p:nvSpPr>
        <p:spPr>
          <a:xfrm>
            <a:off x="338138" y="307975"/>
            <a:ext cx="2360612" cy="579438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itchFamily="2" charset="-122"/>
                <a:sym typeface="Wingdings"/>
              </a:rPr>
              <a:t>知识小结：</a:t>
            </a:r>
            <a:endParaRPr sz="3200" b="1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19469" name="文本框 14349">
            <a:extLst>
              <a:ext uri="{FF2B5EF4-FFF2-40B4-BE49-F238E27FC236}">
                <a16:creationId xmlns:a16="http://schemas.microsoft.com/office/drawing/2014/main" id="{E08360CD-84D5-4CB8-8F85-7A39CCCA4B29}"/>
              </a:ext>
            </a:extLst>
          </p:cNvPr>
          <p:cNvSpPr/>
          <p:nvPr/>
        </p:nvSpPr>
        <p:spPr>
          <a:xfrm>
            <a:off x="5670550" y="141763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要受到力</a:t>
            </a:r>
            <a:endParaRPr sz="28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9470" name="文本框 14350">
            <a:extLst>
              <a:ext uri="{FF2B5EF4-FFF2-40B4-BE49-F238E27FC236}">
                <a16:creationId xmlns:a16="http://schemas.microsoft.com/office/drawing/2014/main" id="{A7402FFC-D3A1-4855-A8C2-78EEA4D874CA}"/>
              </a:ext>
            </a:extLst>
          </p:cNvPr>
          <p:cNvSpPr/>
          <p:nvPr/>
        </p:nvSpPr>
        <p:spPr>
          <a:xfrm>
            <a:off x="4872038" y="1795463"/>
            <a:ext cx="1190625" cy="944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电流方向</a:t>
            </a:r>
            <a:endParaRPr sz="28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9471" name="文本框 14351">
            <a:extLst>
              <a:ext uri="{FF2B5EF4-FFF2-40B4-BE49-F238E27FC236}">
                <a16:creationId xmlns:a16="http://schemas.microsoft.com/office/drawing/2014/main" id="{21233B69-F593-43A0-B2B6-440BF8D4A693}"/>
              </a:ext>
            </a:extLst>
          </p:cNvPr>
          <p:cNvSpPr/>
          <p:nvPr/>
        </p:nvSpPr>
        <p:spPr>
          <a:xfrm>
            <a:off x="6346825" y="1866900"/>
            <a:ext cx="1274763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磁感线方向</a:t>
            </a:r>
            <a:endParaRPr sz="28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9713" name="左大括号 14352">
            <a:extLst>
              <a:ext uri="{FF2B5EF4-FFF2-40B4-BE49-F238E27FC236}">
                <a16:creationId xmlns:a16="http://schemas.microsoft.com/office/drawing/2014/main" id="{1704B41B-7750-40A7-9EF8-EFCA896FE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1708150"/>
            <a:ext cx="76200" cy="744538"/>
          </a:xfrm>
          <a:prstGeom prst="leftBrace">
            <a:avLst>
              <a:gd name="adj1" fmla="val 8083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左大括号 14353">
            <a:extLst>
              <a:ext uri="{FF2B5EF4-FFF2-40B4-BE49-F238E27FC236}">
                <a16:creationId xmlns:a16="http://schemas.microsoft.com/office/drawing/2014/main" id="{CBACFC4A-F55B-41B2-9F5D-02822486B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106863"/>
            <a:ext cx="141287" cy="1677987"/>
          </a:xfrm>
          <a:prstGeom prst="leftBrace">
            <a:avLst>
              <a:gd name="adj1" fmla="val 85499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左大括号 14354">
            <a:extLst>
              <a:ext uri="{FF2B5EF4-FFF2-40B4-BE49-F238E27FC236}">
                <a16:creationId xmlns:a16="http://schemas.microsoft.com/office/drawing/2014/main" id="{3FB50698-0470-4FDD-945C-F4D12231C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4489450"/>
            <a:ext cx="76200" cy="1574800"/>
          </a:xfrm>
          <a:prstGeom prst="leftBrace">
            <a:avLst>
              <a:gd name="adj1" fmla="val 170978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左大括号 14355">
            <a:extLst>
              <a:ext uri="{FF2B5EF4-FFF2-40B4-BE49-F238E27FC236}">
                <a16:creationId xmlns:a16="http://schemas.microsoft.com/office/drawing/2014/main" id="{5025E6D4-3445-4105-9E90-F67BA614B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3328988"/>
            <a:ext cx="169863" cy="1682750"/>
          </a:xfrm>
          <a:prstGeom prst="leftBrace">
            <a:avLst>
              <a:gd name="adj1" fmla="val 114888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6" name="文本框 1">
            <a:extLst>
              <a:ext uri="{FF2B5EF4-FFF2-40B4-BE49-F238E27FC236}">
                <a16:creationId xmlns:a16="http://schemas.microsoft.com/office/drawing/2014/main" id="{B36D9587-5578-454D-826E-AFC398393A89}"/>
              </a:ext>
            </a:extLst>
          </p:cNvPr>
          <p:cNvSpPr/>
          <p:nvPr/>
        </p:nvSpPr>
        <p:spPr>
          <a:xfrm>
            <a:off x="4235450" y="5784850"/>
            <a:ext cx="125571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作用：</a:t>
            </a:r>
            <a:endParaRPr sz="2800" b="1">
              <a:solidFill>
                <a:schemeClr val="tx2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 fill="hold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7" grpId="0" animBg="1"/>
      <p:bldP spid="19469" grpId="0" animBg="1"/>
      <p:bldP spid="19470" grpId="0" animBg="1"/>
      <p:bldP spid="19471" grpId="0" animBg="1"/>
      <p:bldP spid="194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>
            <a:extLst>
              <a:ext uri="{FF2B5EF4-FFF2-40B4-BE49-F238E27FC236}">
                <a16:creationId xmlns:a16="http://schemas.microsoft.com/office/drawing/2014/main" id="{9767D727-BC89-4199-9C13-54E9B3430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17" y="2258314"/>
            <a:ext cx="7597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电动机 </a:t>
            </a: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E17D53FF-9B53-4523-AEDF-1B6AFA9E9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3290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第二十章 第４节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8433">
            <a:extLst>
              <a:ext uri="{FF2B5EF4-FFF2-40B4-BE49-F238E27FC236}">
                <a16:creationId xmlns:a16="http://schemas.microsoft.com/office/drawing/2014/main" id="{41613F21-088D-4105-94A6-9A00CD58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2636838"/>
            <a:ext cx="3482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</a:rPr>
              <a:t>第  二  课  时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6385">
            <a:extLst>
              <a:ext uri="{FF2B5EF4-FFF2-40B4-BE49-F238E27FC236}">
                <a16:creationId xmlns:a16="http://schemas.microsoft.com/office/drawing/2014/main" id="{A011017D-C4C3-4DAF-B5D1-52F73B09A3D8}"/>
              </a:ext>
            </a:extLst>
          </p:cNvPr>
          <p:cNvSpPr/>
          <p:nvPr/>
        </p:nvSpPr>
        <p:spPr>
          <a:xfrm>
            <a:off x="414338" y="622300"/>
            <a:ext cx="8315325" cy="4697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Arial" pitchFamily="34" charset="0"/>
              </a:rPr>
              <a:t>※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、换向器的作用是：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当线圈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刚转过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平衡位置时，就自动改变线圈内的电流方向，从而使线圈的受力方向发生改变，使线圈能够继续转动。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Arial" pitchFamily="34" charset="0"/>
              </a:rPr>
              <a:t>※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、电动机每转动一周，内部线圈中的电流方向改变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次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Arial" pitchFamily="34" charset="0"/>
              </a:rPr>
              <a:t>※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4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、电动机的原理：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通电线圈在磁场中受力而转动。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5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、电动机由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和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两部分组成。</a:t>
            </a:r>
            <a:endParaRPr sz="2800" b="1"/>
          </a:p>
        </p:txBody>
      </p:sp>
      <p:sp>
        <p:nvSpPr>
          <p:cNvPr id="21506" name="文本框 16386">
            <a:extLst>
              <a:ext uri="{FF2B5EF4-FFF2-40B4-BE49-F238E27FC236}">
                <a16:creationId xmlns:a16="http://schemas.microsoft.com/office/drawing/2014/main" id="{C3ABE5E8-60FF-435B-AB15-DCFC38940FF4}"/>
              </a:ext>
            </a:extLst>
          </p:cNvPr>
          <p:cNvSpPr/>
          <p:nvPr/>
        </p:nvSpPr>
        <p:spPr>
          <a:xfrm>
            <a:off x="1158875" y="3243263"/>
            <a:ext cx="13970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两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507" name="文本框 16387">
            <a:extLst>
              <a:ext uri="{FF2B5EF4-FFF2-40B4-BE49-F238E27FC236}">
                <a16:creationId xmlns:a16="http://schemas.microsoft.com/office/drawing/2014/main" id="{EFE24CA9-8BFC-4CCA-9B8B-4D7B8025CC21}"/>
              </a:ext>
            </a:extLst>
          </p:cNvPr>
          <p:cNvSpPr/>
          <p:nvPr/>
        </p:nvSpPr>
        <p:spPr>
          <a:xfrm>
            <a:off x="2555875" y="4767263"/>
            <a:ext cx="8937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定子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508" name="文本框 16388">
            <a:extLst>
              <a:ext uri="{FF2B5EF4-FFF2-40B4-BE49-F238E27FC236}">
                <a16:creationId xmlns:a16="http://schemas.microsoft.com/office/drawing/2014/main" id="{F4460E7E-EB74-41D0-85A3-88011EA7BE30}"/>
              </a:ext>
            </a:extLst>
          </p:cNvPr>
          <p:cNvSpPr/>
          <p:nvPr/>
        </p:nvSpPr>
        <p:spPr>
          <a:xfrm>
            <a:off x="4076700" y="4767263"/>
            <a:ext cx="99218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转 子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1750" name="文本框 1">
            <a:extLst>
              <a:ext uri="{FF2B5EF4-FFF2-40B4-BE49-F238E27FC236}">
                <a16:creationId xmlns:a16="http://schemas.microsoft.com/office/drawing/2014/main" id="{4530BC7A-DDAB-4969-889A-400651783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2563"/>
            <a:ext cx="7345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1</a:t>
            </a:r>
            <a:r>
              <a:rPr lang="zh-CN" altLang="en-US" sz="2800" b="1"/>
              <a:t>、电动机是把</a:t>
            </a:r>
            <a:r>
              <a:rPr lang="zh-CN" altLang="en-US" sz="2800" b="1" u="sng"/>
              <a:t>           </a:t>
            </a:r>
            <a:r>
              <a:rPr lang="zh-CN" altLang="en-US" sz="2800" b="1"/>
              <a:t> 能转化为</a:t>
            </a:r>
            <a:r>
              <a:rPr lang="zh-CN" altLang="en-US" sz="2800" b="1" u="sng"/>
              <a:t>              </a:t>
            </a:r>
            <a:r>
              <a:rPr lang="zh-CN" altLang="en-US" sz="2800" b="1"/>
              <a:t> 能。</a:t>
            </a:r>
            <a:endParaRPr lang="zh-CN" altLang="en-US" sz="2800"/>
          </a:p>
        </p:txBody>
      </p:sp>
      <p:sp>
        <p:nvSpPr>
          <p:cNvPr id="21510" name="文本框 8">
            <a:extLst>
              <a:ext uri="{FF2B5EF4-FFF2-40B4-BE49-F238E27FC236}">
                <a16:creationId xmlns:a16="http://schemas.microsoft.com/office/drawing/2014/main" id="{997EBC4D-B914-4CB5-8544-1BA3F3F5B3AB}"/>
              </a:ext>
            </a:extLst>
          </p:cNvPr>
          <p:cNvSpPr/>
          <p:nvPr/>
        </p:nvSpPr>
        <p:spPr>
          <a:xfrm>
            <a:off x="6162675" y="90488"/>
            <a:ext cx="9826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511" name="文本框 10">
            <a:extLst>
              <a:ext uri="{FF2B5EF4-FFF2-40B4-BE49-F238E27FC236}">
                <a16:creationId xmlns:a16="http://schemas.microsoft.com/office/drawing/2014/main" id="{5D1B8C41-D9A2-49A0-9C8E-49320D18F708}"/>
              </a:ext>
            </a:extLst>
          </p:cNvPr>
          <p:cNvSpPr/>
          <p:nvPr/>
        </p:nvSpPr>
        <p:spPr>
          <a:xfrm>
            <a:off x="3241675" y="90488"/>
            <a:ext cx="9810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512" name="文本框 19474">
            <a:extLst>
              <a:ext uri="{FF2B5EF4-FFF2-40B4-BE49-F238E27FC236}">
                <a16:creationId xmlns:a16="http://schemas.microsoft.com/office/drawing/2014/main" id="{074BDBEC-EAB7-4392-B67F-5F69838A32DD}"/>
              </a:ext>
            </a:extLst>
          </p:cNvPr>
          <p:cNvSpPr/>
          <p:nvPr/>
        </p:nvSpPr>
        <p:spPr>
          <a:xfrm>
            <a:off x="187325" y="5416550"/>
            <a:ext cx="84169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Arial" pitchFamily="34" charset="0"/>
              </a:rPr>
              <a:t>※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6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.电动机的转速与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  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有关</a:t>
            </a:r>
            <a:endParaRPr sz="2800" b="1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21513" name="文本框 19475">
            <a:extLst>
              <a:ext uri="{FF2B5EF4-FFF2-40B4-BE49-F238E27FC236}">
                <a16:creationId xmlns:a16="http://schemas.microsoft.com/office/drawing/2014/main" id="{A1FC7892-F895-4021-8A9D-AA25371FED88}"/>
              </a:ext>
            </a:extLst>
          </p:cNvPr>
          <p:cNvSpPr/>
          <p:nvPr/>
        </p:nvSpPr>
        <p:spPr>
          <a:xfrm>
            <a:off x="295275" y="6037263"/>
            <a:ext cx="85137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Arial" pitchFamily="34" charset="0"/>
              </a:rPr>
              <a:t>※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7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.电动机的转向与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、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有关</a:t>
            </a:r>
            <a:endParaRPr sz="2800" b="1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21514" name="文本框 19477">
            <a:extLst>
              <a:ext uri="{FF2B5EF4-FFF2-40B4-BE49-F238E27FC236}">
                <a16:creationId xmlns:a16="http://schemas.microsoft.com/office/drawing/2014/main" id="{F9EA6514-2B52-4570-BF2B-275F7C046795}"/>
              </a:ext>
            </a:extLst>
          </p:cNvPr>
          <p:cNvSpPr/>
          <p:nvPr/>
        </p:nvSpPr>
        <p:spPr>
          <a:xfrm>
            <a:off x="3405188" y="5416550"/>
            <a:ext cx="41148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电流的大小和磁场的强弱</a:t>
            </a:r>
            <a:endParaRPr sz="28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1515" name="文本框 19478">
            <a:extLst>
              <a:ext uri="{FF2B5EF4-FFF2-40B4-BE49-F238E27FC236}">
                <a16:creationId xmlns:a16="http://schemas.microsoft.com/office/drawing/2014/main" id="{E86C4B2C-ADD0-451A-8B50-DF2BCD58F44E}"/>
              </a:ext>
            </a:extLst>
          </p:cNvPr>
          <p:cNvSpPr/>
          <p:nvPr/>
        </p:nvSpPr>
        <p:spPr>
          <a:xfrm>
            <a:off x="3455988" y="60372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电流方向</a:t>
            </a:r>
            <a:endParaRPr sz="28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1516" name="文本框 19479">
            <a:extLst>
              <a:ext uri="{FF2B5EF4-FFF2-40B4-BE49-F238E27FC236}">
                <a16:creationId xmlns:a16="http://schemas.microsoft.com/office/drawing/2014/main" id="{E2925740-4E7B-4E74-9E2F-A3915EC2FEC4}"/>
              </a:ext>
            </a:extLst>
          </p:cNvPr>
          <p:cNvSpPr/>
          <p:nvPr/>
        </p:nvSpPr>
        <p:spPr>
          <a:xfrm>
            <a:off x="5729288" y="60372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磁场方向</a:t>
            </a:r>
            <a:endParaRPr sz="2800" b="1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 fill="hold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 fill="hold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 fill="hold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10" grpId="0" animBg="1"/>
      <p:bldP spid="21511" grpId="0" animBg="1"/>
      <p:bldP spid="21514" grpId="0" animBg="1"/>
      <p:bldP spid="21515" grpId="0" animBg="1"/>
      <p:bldP spid="215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">
            <a:extLst>
              <a:ext uri="{FF2B5EF4-FFF2-40B4-BE49-F238E27FC236}">
                <a16:creationId xmlns:a16="http://schemas.microsoft.com/office/drawing/2014/main" id="{17FE17A6-BA7D-471B-A101-082FB07E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777875"/>
            <a:ext cx="67389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如图所示，根据图甲中通电导体受力的情况画出图乙、丙、丁中通电导体受力运动的方向.</a:t>
            </a:r>
          </a:p>
        </p:txBody>
      </p:sp>
      <p:pic>
        <p:nvPicPr>
          <p:cNvPr id="32771" name="图片 4">
            <a:extLst>
              <a:ext uri="{FF2B5EF4-FFF2-40B4-BE49-F238E27FC236}">
                <a16:creationId xmlns:a16="http://schemas.microsoft.com/office/drawing/2014/main" id="{6E7BE16F-C1EC-40D3-947A-6D9CEA96B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55850"/>
            <a:ext cx="85979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>
            <a:extLst>
              <a:ext uri="{FF2B5EF4-FFF2-40B4-BE49-F238E27FC236}">
                <a16:creationId xmlns:a16="http://schemas.microsoft.com/office/drawing/2014/main" id="{2D96CC11-533C-4EE9-BD06-A7A4492C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819150"/>
            <a:ext cx="903446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/>
              <a:t>1</a:t>
            </a:r>
            <a:r>
              <a:rPr lang="zh-CN" altLang="en-US" sz="2800" b="1"/>
              <a:t>、直流电动机是根据</a:t>
            </a:r>
            <a:r>
              <a:rPr lang="zh-CN" altLang="en-US" sz="2800" b="1" u="sng"/>
              <a:t>                                        </a:t>
            </a:r>
            <a:r>
              <a:rPr lang="zh-CN" altLang="en-US" sz="2800" b="1"/>
              <a:t>的原理</a:t>
            </a:r>
          </a:p>
          <a:p>
            <a:pPr>
              <a:lnSpc>
                <a:spcPct val="130000"/>
              </a:lnSpc>
            </a:pPr>
            <a:r>
              <a:rPr lang="zh-CN" altLang="en-US" sz="2800" b="1"/>
              <a:t>工作的，它通过</a:t>
            </a:r>
            <a:r>
              <a:rPr lang="zh-CN" altLang="en-US" sz="2800" b="1" u="sng"/>
              <a:t>                </a:t>
            </a:r>
            <a:r>
              <a:rPr lang="zh-CN" altLang="en-US" sz="2800" b="1"/>
              <a:t>来改变</a:t>
            </a:r>
            <a:r>
              <a:rPr lang="zh-CN" altLang="en-US" sz="2800" b="1" u="sng"/>
              <a:t>            </a:t>
            </a:r>
            <a:r>
              <a:rPr lang="zh-CN" altLang="en-US" sz="2800" b="1"/>
              <a:t>中的电流方向，</a:t>
            </a:r>
          </a:p>
          <a:p>
            <a:pPr>
              <a:lnSpc>
                <a:spcPct val="130000"/>
              </a:lnSpc>
            </a:pPr>
            <a:r>
              <a:rPr lang="zh-CN" altLang="en-US" sz="2800" b="1"/>
              <a:t>使线圈的</a:t>
            </a:r>
            <a:r>
              <a:rPr lang="zh-CN" altLang="en-US" sz="2800" b="1" u="sng"/>
              <a:t>            </a:t>
            </a:r>
            <a:r>
              <a:rPr lang="zh-CN" altLang="en-US" sz="2800" b="1"/>
              <a:t> 方向也发生改变，使其连续转动，</a:t>
            </a:r>
          </a:p>
          <a:p>
            <a:pPr>
              <a:lnSpc>
                <a:spcPct val="130000"/>
              </a:lnSpc>
            </a:pPr>
            <a:r>
              <a:rPr lang="zh-CN" altLang="en-US" sz="2800" b="1"/>
              <a:t>不断工作。线圈转动一周，线圈中的电流方向</a:t>
            </a:r>
          </a:p>
          <a:p>
            <a:pPr>
              <a:lnSpc>
                <a:spcPct val="130000"/>
              </a:lnSpc>
            </a:pPr>
            <a:r>
              <a:rPr lang="zh-CN" altLang="en-US" sz="2800" b="1"/>
              <a:t>改变</a:t>
            </a:r>
            <a:r>
              <a:rPr lang="zh-CN" altLang="en-US" sz="2800" b="1" u="sng"/>
              <a:t>              </a:t>
            </a:r>
            <a:r>
              <a:rPr lang="zh-CN" altLang="en-US" sz="2800" b="1"/>
              <a:t>次</a:t>
            </a:r>
          </a:p>
          <a:p>
            <a:pPr>
              <a:lnSpc>
                <a:spcPct val="130000"/>
              </a:lnSpc>
            </a:pPr>
            <a:r>
              <a:rPr lang="en-US" altLang="zh-CN" sz="2800" b="1"/>
              <a:t>2</a:t>
            </a:r>
            <a:r>
              <a:rPr lang="zh-CN" altLang="en-US" sz="2800" b="1"/>
              <a:t>、电动机是把</a:t>
            </a:r>
            <a:r>
              <a:rPr lang="zh-CN" altLang="en-US" sz="2800" b="1" u="sng"/>
              <a:t>           </a:t>
            </a:r>
            <a:r>
              <a:rPr lang="zh-CN" altLang="en-US" sz="2800" b="1"/>
              <a:t> 能转化为</a:t>
            </a:r>
            <a:r>
              <a:rPr lang="zh-CN" altLang="en-US" sz="2800" b="1" u="sng"/>
              <a:t>              </a:t>
            </a:r>
            <a:r>
              <a:rPr lang="zh-CN" altLang="en-US" sz="2800" b="1"/>
              <a:t> 能。</a:t>
            </a:r>
          </a:p>
        </p:txBody>
      </p:sp>
      <p:sp>
        <p:nvSpPr>
          <p:cNvPr id="23554" name="文本框 4">
            <a:extLst>
              <a:ext uri="{FF2B5EF4-FFF2-40B4-BE49-F238E27FC236}">
                <a16:creationId xmlns:a16="http://schemas.microsoft.com/office/drawing/2014/main" id="{0A958390-2FE7-4EB4-8839-C7C638C24B83}"/>
              </a:ext>
            </a:extLst>
          </p:cNvPr>
          <p:cNvSpPr/>
          <p:nvPr/>
        </p:nvSpPr>
        <p:spPr>
          <a:xfrm>
            <a:off x="3824288" y="473075"/>
            <a:ext cx="3757612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通电线圈在磁场中受力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而转动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5" name="文本框 5">
            <a:extLst>
              <a:ext uri="{FF2B5EF4-FFF2-40B4-BE49-F238E27FC236}">
                <a16:creationId xmlns:a16="http://schemas.microsoft.com/office/drawing/2014/main" id="{CFA99F68-0E88-4F91-8A8B-33C2744A119F}"/>
              </a:ext>
            </a:extLst>
          </p:cNvPr>
          <p:cNvSpPr/>
          <p:nvPr/>
        </p:nvSpPr>
        <p:spPr>
          <a:xfrm>
            <a:off x="2930525" y="1417638"/>
            <a:ext cx="12541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换向器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6" name="文本框 6">
            <a:extLst>
              <a:ext uri="{FF2B5EF4-FFF2-40B4-BE49-F238E27FC236}">
                <a16:creationId xmlns:a16="http://schemas.microsoft.com/office/drawing/2014/main" id="{3751376E-774D-4A6D-89A8-2FAEBBB2DD39}"/>
              </a:ext>
            </a:extLst>
          </p:cNvPr>
          <p:cNvSpPr/>
          <p:nvPr/>
        </p:nvSpPr>
        <p:spPr>
          <a:xfrm>
            <a:off x="5545138" y="1417638"/>
            <a:ext cx="9826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线圈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7" name="文本框 7">
            <a:extLst>
              <a:ext uri="{FF2B5EF4-FFF2-40B4-BE49-F238E27FC236}">
                <a16:creationId xmlns:a16="http://schemas.microsoft.com/office/drawing/2014/main" id="{8B47B2A5-EC3B-41FC-A789-C615E1E18598}"/>
              </a:ext>
            </a:extLst>
          </p:cNvPr>
          <p:cNvSpPr/>
          <p:nvPr/>
        </p:nvSpPr>
        <p:spPr>
          <a:xfrm>
            <a:off x="1108075" y="3079750"/>
            <a:ext cx="9826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两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8" name="文本框 8">
            <a:extLst>
              <a:ext uri="{FF2B5EF4-FFF2-40B4-BE49-F238E27FC236}">
                <a16:creationId xmlns:a16="http://schemas.microsoft.com/office/drawing/2014/main" id="{31F8F0D5-A873-450E-856D-8BF2BEF752D8}"/>
              </a:ext>
            </a:extLst>
          </p:cNvPr>
          <p:cNvSpPr/>
          <p:nvPr/>
        </p:nvSpPr>
        <p:spPr>
          <a:xfrm>
            <a:off x="5545138" y="3717925"/>
            <a:ext cx="9826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9" name="文本框 9">
            <a:extLst>
              <a:ext uri="{FF2B5EF4-FFF2-40B4-BE49-F238E27FC236}">
                <a16:creationId xmlns:a16="http://schemas.microsoft.com/office/drawing/2014/main" id="{A63F0002-8EDA-49D4-A89C-13ECCBA987DE}"/>
              </a:ext>
            </a:extLst>
          </p:cNvPr>
          <p:cNvSpPr/>
          <p:nvPr/>
        </p:nvSpPr>
        <p:spPr>
          <a:xfrm>
            <a:off x="1844675" y="1935163"/>
            <a:ext cx="9826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受力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60" name="文本框 10">
            <a:extLst>
              <a:ext uri="{FF2B5EF4-FFF2-40B4-BE49-F238E27FC236}">
                <a16:creationId xmlns:a16="http://schemas.microsoft.com/office/drawing/2014/main" id="{3BF7F44E-F44B-4307-A699-8738CCFF1992}"/>
              </a:ext>
            </a:extLst>
          </p:cNvPr>
          <p:cNvSpPr/>
          <p:nvPr/>
        </p:nvSpPr>
        <p:spPr>
          <a:xfrm>
            <a:off x="2622550" y="3717925"/>
            <a:ext cx="9826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20481">
            <a:extLst>
              <a:ext uri="{FF2B5EF4-FFF2-40B4-BE49-F238E27FC236}">
                <a16:creationId xmlns:a16="http://schemas.microsoft.com/office/drawing/2014/main" id="{E3C69526-D421-4165-AA64-4F15EDC2E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213" y="171450"/>
            <a:ext cx="9242426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5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、线圈 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abcd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转动过程中经过图甲、乙位置时，导线 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a b 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所受磁场力的方向（  ）</a:t>
            </a:r>
            <a:endParaRPr lang="zh-CN" altLang="en-US" sz="28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sym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相反，是由于磁场方向相反了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．相反，是由于流过 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ab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的电流方向相反了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．相同，是由于磁场方向、流过 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ab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的电流方向都改变了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．相同，是由于磁场方向、流过 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ab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的电流方向都没改变</a:t>
            </a:r>
            <a:endParaRPr lang="zh-CN" altLang="en-US" sz="2800" b="1"/>
          </a:p>
        </p:txBody>
      </p:sp>
      <p:pic>
        <p:nvPicPr>
          <p:cNvPr id="34819" name="图片 20482">
            <a:extLst>
              <a:ext uri="{FF2B5EF4-FFF2-40B4-BE49-F238E27FC236}">
                <a16:creationId xmlns:a16="http://schemas.microsoft.com/office/drawing/2014/main" id="{2FB1211D-B65F-44D3-85FB-7C8FD9EAA2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502025"/>
            <a:ext cx="72358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20483">
            <a:extLst>
              <a:ext uri="{FF2B5EF4-FFF2-40B4-BE49-F238E27FC236}">
                <a16:creationId xmlns:a16="http://schemas.microsoft.com/office/drawing/2014/main" id="{78BEF21B-1711-402F-BE5E-C73621B202F0}"/>
              </a:ext>
            </a:extLst>
          </p:cNvPr>
          <p:cNvSpPr/>
          <p:nvPr/>
        </p:nvSpPr>
        <p:spPr>
          <a:xfrm>
            <a:off x="3284538" y="774700"/>
            <a:ext cx="3603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B</a:t>
            </a:r>
            <a:endParaRPr lang="en-US" altLang="zh-CN" sz="28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>
            <a:extLst>
              <a:ext uri="{FF2B5EF4-FFF2-40B4-BE49-F238E27FC236}">
                <a16:creationId xmlns:a16="http://schemas.microsoft.com/office/drawing/2014/main" id="{282DDA61-1100-4677-BF00-039421251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55600"/>
            <a:ext cx="79883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如图所示，闭合开关，导体ab发生偏移．此实验探究的问题是(　　)</a:t>
            </a:r>
          </a:p>
          <a:p>
            <a:r>
              <a:rPr lang="zh-CN" altLang="en-US" sz="2800" b="1"/>
              <a:t>A.磁极间的相互作用</a:t>
            </a:r>
          </a:p>
          <a:p>
            <a:r>
              <a:rPr lang="zh-CN" altLang="en-US" sz="2800" b="1"/>
              <a:t>B.通电直导线周围的磁场</a:t>
            </a:r>
          </a:p>
          <a:p>
            <a:r>
              <a:rPr lang="zh-CN" altLang="en-US" sz="2800" b="1"/>
              <a:t>C.影响电磁铁磁性的因素</a:t>
            </a:r>
          </a:p>
          <a:p>
            <a:r>
              <a:rPr lang="zh-CN" altLang="en-US" sz="2800" b="1"/>
              <a:t>D.磁场对电流的作用</a:t>
            </a:r>
          </a:p>
        </p:txBody>
      </p:sp>
      <p:pic>
        <p:nvPicPr>
          <p:cNvPr id="35843" name="图片 2">
            <a:extLst>
              <a:ext uri="{FF2B5EF4-FFF2-40B4-BE49-F238E27FC236}">
                <a16:creationId xmlns:a16="http://schemas.microsoft.com/office/drawing/2014/main" id="{042209CD-D74F-4091-AF86-37099E55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425825"/>
            <a:ext cx="363378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3">
            <a:extLst>
              <a:ext uri="{FF2B5EF4-FFF2-40B4-BE49-F238E27FC236}">
                <a16:creationId xmlns:a16="http://schemas.microsoft.com/office/drawing/2014/main" id="{DFCF9680-D51A-4311-A031-FF2B241B216E}"/>
              </a:ext>
            </a:extLst>
          </p:cNvPr>
          <p:cNvSpPr/>
          <p:nvPr/>
        </p:nvSpPr>
        <p:spPr>
          <a:xfrm>
            <a:off x="2992438" y="847725"/>
            <a:ext cx="4397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2529">
            <a:extLst>
              <a:ext uri="{FF2B5EF4-FFF2-40B4-BE49-F238E27FC236}">
                <a16:creationId xmlns:a16="http://schemas.microsoft.com/office/drawing/2014/main" id="{D9058F08-F0A9-483A-888D-535110EC3883}"/>
              </a:ext>
            </a:extLst>
          </p:cNvPr>
          <p:cNvSpPr/>
          <p:nvPr/>
        </p:nvSpPr>
        <p:spPr>
          <a:xfrm>
            <a:off x="1131888" y="920750"/>
            <a:ext cx="5080000" cy="222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一小电动机，内部线圈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Times New Roman" pitchFamily="2" charset="-94"/>
              </a:rPr>
              <a:t>R=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1Ω，当其电压为8V时，电流为0.6A，则该电动机效率为多少？，当线圈被卡住时，通电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Times New Roman" pitchFamily="2" charset="-94"/>
              </a:rPr>
              <a:t>10s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将产生热量多少J</a:t>
            </a:r>
            <a:endParaRPr sz="28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19457">
            <a:extLst>
              <a:ext uri="{FF2B5EF4-FFF2-40B4-BE49-F238E27FC236}">
                <a16:creationId xmlns:a16="http://schemas.microsoft.com/office/drawing/2014/main" id="{973F344D-FE5F-4900-8843-9196CD5D7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890588"/>
            <a:ext cx="1704975" cy="823912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磁场对通电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导线的作用</a:t>
            </a:r>
          </a:p>
        </p:txBody>
      </p:sp>
      <p:sp>
        <p:nvSpPr>
          <p:cNvPr id="37891" name="文本框 19458">
            <a:extLst>
              <a:ext uri="{FF2B5EF4-FFF2-40B4-BE49-F238E27FC236}">
                <a16:creationId xmlns:a16="http://schemas.microsoft.com/office/drawing/2014/main" id="{197EE528-6F41-4DEF-B180-107688AF9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863600"/>
            <a:ext cx="54403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300" b="1">
                <a:solidFill>
                  <a:srgbClr val="1F497D"/>
                </a:solidFill>
                <a:latin typeface="宋体" panose="02010600030101010101" pitchFamily="2" charset="-122"/>
              </a:rPr>
              <a:t>1.通电导线在磁场中</a:t>
            </a:r>
            <a:r>
              <a:rPr lang="zh-CN" altLang="en-US" sz="2300" b="1" u="sng">
                <a:solidFill>
                  <a:srgbClr val="1F497D"/>
                </a:solidFill>
                <a:latin typeface="宋体" panose="02010600030101010101" pitchFamily="2" charset="-122"/>
              </a:rPr>
              <a:t>            </a:t>
            </a:r>
            <a:r>
              <a:rPr lang="zh-CN" altLang="en-US" sz="2300" b="1">
                <a:solidFill>
                  <a:srgbClr val="1F497D"/>
                </a:solidFill>
                <a:latin typeface="宋体" panose="02010600030101010101" pitchFamily="2" charset="-122"/>
              </a:rPr>
              <a:t>的作用</a:t>
            </a:r>
            <a:endParaRPr lang="zh-CN" altLang="en-US" sz="2300" b="1">
              <a:latin typeface="宋体" panose="02010600030101010101" pitchFamily="2" charset="-122"/>
            </a:endParaRPr>
          </a:p>
        </p:txBody>
      </p:sp>
      <p:sp>
        <p:nvSpPr>
          <p:cNvPr id="37892" name="文本框 19459">
            <a:extLst>
              <a:ext uri="{FF2B5EF4-FFF2-40B4-BE49-F238E27FC236}">
                <a16:creationId xmlns:a16="http://schemas.microsoft.com/office/drawing/2014/main" id="{580B9BCA-C587-42E8-81E0-9D0656B1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1393825"/>
            <a:ext cx="6407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300" b="1">
                <a:solidFill>
                  <a:srgbClr val="1F497D"/>
                </a:solidFill>
                <a:latin typeface="宋体" panose="02010600030101010101" pitchFamily="2" charset="-122"/>
              </a:rPr>
              <a:t>2.受力的方向与</a:t>
            </a:r>
            <a:r>
              <a:rPr lang="zh-CN" altLang="en-US" sz="2300" b="1" u="sng">
                <a:solidFill>
                  <a:srgbClr val="1F497D"/>
                </a:solidFill>
                <a:latin typeface="宋体" panose="02010600030101010101" pitchFamily="2" charset="-122"/>
              </a:rPr>
              <a:t>         </a:t>
            </a:r>
            <a:r>
              <a:rPr lang="zh-CN" altLang="en-US" sz="2300" b="1">
                <a:solidFill>
                  <a:srgbClr val="1F497D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2300" b="1" u="sng">
                <a:solidFill>
                  <a:srgbClr val="1F497D"/>
                </a:solidFill>
                <a:latin typeface="宋体" panose="02010600030101010101" pitchFamily="2" charset="-122"/>
              </a:rPr>
              <a:t>            </a:t>
            </a:r>
            <a:r>
              <a:rPr lang="zh-CN" altLang="en-US" sz="2300" b="1">
                <a:solidFill>
                  <a:srgbClr val="1F497D"/>
                </a:solidFill>
                <a:latin typeface="宋体" panose="02010600030101010101" pitchFamily="2" charset="-122"/>
              </a:rPr>
              <a:t>有关</a:t>
            </a:r>
            <a:endParaRPr lang="zh-CN" altLang="en-US" sz="2300" b="1">
              <a:latin typeface="宋体" panose="02010600030101010101" pitchFamily="2" charset="-122"/>
            </a:endParaRPr>
          </a:p>
        </p:txBody>
      </p:sp>
      <p:sp>
        <p:nvSpPr>
          <p:cNvPr id="37893" name="文本框 19460">
            <a:extLst>
              <a:ext uri="{FF2B5EF4-FFF2-40B4-BE49-F238E27FC236}">
                <a16:creationId xmlns:a16="http://schemas.microsoft.com/office/drawing/2014/main" id="{5A13903B-82AE-4A8C-9F7E-29E9C867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3995738"/>
            <a:ext cx="1295400" cy="465137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电动机</a:t>
            </a:r>
          </a:p>
        </p:txBody>
      </p:sp>
      <p:sp>
        <p:nvSpPr>
          <p:cNvPr id="37894" name="文本框 19461">
            <a:extLst>
              <a:ext uri="{FF2B5EF4-FFF2-40B4-BE49-F238E27FC236}">
                <a16:creationId xmlns:a16="http://schemas.microsoft.com/office/drawing/2014/main" id="{8D552422-074A-4626-A575-6EA91E91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190976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1.原理：</a:t>
            </a:r>
          </a:p>
        </p:txBody>
      </p:sp>
      <p:sp>
        <p:nvSpPr>
          <p:cNvPr id="37895" name="文本框 19462">
            <a:extLst>
              <a:ext uri="{FF2B5EF4-FFF2-40B4-BE49-F238E27FC236}">
                <a16:creationId xmlns:a16="http://schemas.microsoft.com/office/drawing/2014/main" id="{96C1F3DB-F34F-42D2-B1C9-36A3AE6F1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45745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2.构造：</a:t>
            </a:r>
          </a:p>
        </p:txBody>
      </p:sp>
      <p:sp>
        <p:nvSpPr>
          <p:cNvPr id="27655" name="文本框 19463">
            <a:extLst>
              <a:ext uri="{FF2B5EF4-FFF2-40B4-BE49-F238E27FC236}">
                <a16:creationId xmlns:a16="http://schemas.microsoft.com/office/drawing/2014/main" id="{56FD4C5F-D741-4EEB-B44D-BCEA1F3F53A7}"/>
              </a:ext>
            </a:extLst>
          </p:cNvPr>
          <p:cNvSpPr/>
          <p:nvPr/>
        </p:nvSpPr>
        <p:spPr>
          <a:xfrm>
            <a:off x="3349625" y="2425700"/>
            <a:ext cx="2016125" cy="441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3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定子  转子  </a:t>
            </a:r>
            <a:endParaRPr sz="2300" b="1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37897" name="文本框 19464">
            <a:extLst>
              <a:ext uri="{FF2B5EF4-FFF2-40B4-BE49-F238E27FC236}">
                <a16:creationId xmlns:a16="http://schemas.microsoft.com/office/drawing/2014/main" id="{4449E54B-6A91-48F7-9898-30F2971BA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141663"/>
            <a:ext cx="1581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3、换向器           </a:t>
            </a:r>
            <a:r>
              <a:rPr lang="zh-CN" altLang="en-US" sz="2400" b="1">
                <a:latin typeface="宋体" panose="02010600030101010101" pitchFamily="2" charset="-122"/>
              </a:rPr>
              <a:t>作用：</a:t>
            </a:r>
          </a:p>
        </p:txBody>
      </p:sp>
      <p:sp>
        <p:nvSpPr>
          <p:cNvPr id="27657" name="文本框 19465">
            <a:extLst>
              <a:ext uri="{FF2B5EF4-FFF2-40B4-BE49-F238E27FC236}">
                <a16:creationId xmlns:a16="http://schemas.microsoft.com/office/drawing/2014/main" id="{5DAE7ABB-5D67-423D-9B11-D6F7FCC52FED}"/>
              </a:ext>
            </a:extLst>
          </p:cNvPr>
          <p:cNvSpPr/>
          <p:nvPr/>
        </p:nvSpPr>
        <p:spPr>
          <a:xfrm>
            <a:off x="3636963" y="2997200"/>
            <a:ext cx="5111750" cy="12969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当线圈由于惯性转过平衡位置,改变线圈中电流方向,从而改变线圈受力方向。使线圈得以连续转动.</a:t>
            </a:r>
            <a:endParaRPr sz="2200"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37899" name="文本框 19466">
            <a:extLst>
              <a:ext uri="{FF2B5EF4-FFF2-40B4-BE49-F238E27FC236}">
                <a16:creationId xmlns:a16="http://schemas.microsoft.com/office/drawing/2014/main" id="{30187735-7668-42FA-A61C-A1D8230D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6022975"/>
            <a:ext cx="18732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300" b="1">
                <a:solidFill>
                  <a:srgbClr val="0000FF"/>
                </a:solidFill>
                <a:latin typeface="宋体" panose="02010600030101010101" pitchFamily="2" charset="-122"/>
              </a:rPr>
              <a:t>6.能的转化：</a:t>
            </a:r>
          </a:p>
        </p:txBody>
      </p:sp>
      <p:sp>
        <p:nvSpPr>
          <p:cNvPr id="27659" name="文本框 19467">
            <a:extLst>
              <a:ext uri="{FF2B5EF4-FFF2-40B4-BE49-F238E27FC236}">
                <a16:creationId xmlns:a16="http://schemas.microsoft.com/office/drawing/2014/main" id="{B1282926-9DAB-4E9A-AB25-EF99D3863C2D}"/>
              </a:ext>
            </a:extLst>
          </p:cNvPr>
          <p:cNvSpPr/>
          <p:nvPr/>
        </p:nvSpPr>
        <p:spPr>
          <a:xfrm>
            <a:off x="4019550" y="6022975"/>
            <a:ext cx="2519363" cy="441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3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电能转化为机械能</a:t>
            </a:r>
            <a:endParaRPr sz="2300" b="1">
              <a:solidFill>
                <a:srgbClr val="FF0000"/>
              </a:solidFill>
            </a:endParaRPr>
          </a:p>
        </p:txBody>
      </p:sp>
      <p:sp>
        <p:nvSpPr>
          <p:cNvPr id="27660" name="文本框 19468">
            <a:extLst>
              <a:ext uri="{FF2B5EF4-FFF2-40B4-BE49-F238E27FC236}">
                <a16:creationId xmlns:a16="http://schemas.microsoft.com/office/drawing/2014/main" id="{CAD2C78F-F4D0-47D7-99F7-0F5A4475979E}"/>
              </a:ext>
            </a:extLst>
          </p:cNvPr>
          <p:cNvSpPr/>
          <p:nvPr/>
        </p:nvSpPr>
        <p:spPr>
          <a:xfrm>
            <a:off x="3278188" y="1922463"/>
            <a:ext cx="4271962" cy="442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3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通电线圈在磁场中受力发生转动</a:t>
            </a:r>
            <a:endParaRPr sz="2300">
              <a:solidFill>
                <a:srgbClr val="0000FF"/>
              </a:solidFill>
            </a:endParaRPr>
          </a:p>
        </p:txBody>
      </p:sp>
      <p:sp>
        <p:nvSpPr>
          <p:cNvPr id="27661" name="文本框 19469">
            <a:extLst>
              <a:ext uri="{FF2B5EF4-FFF2-40B4-BE49-F238E27FC236}">
                <a16:creationId xmlns:a16="http://schemas.microsoft.com/office/drawing/2014/main" id="{14C93055-991D-4633-AE53-C6DE55CB75C2}"/>
              </a:ext>
            </a:extLst>
          </p:cNvPr>
          <p:cNvSpPr/>
          <p:nvPr/>
        </p:nvSpPr>
        <p:spPr>
          <a:xfrm>
            <a:off x="141288" y="222250"/>
            <a:ext cx="8824912" cy="549275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itchFamily="2" charset="-122"/>
                <a:sym typeface="Wingdings"/>
              </a:rPr>
              <a:t>知识小结：</a:t>
            </a:r>
            <a:endParaRPr sz="3000" b="1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27662" name="文本框 19470">
            <a:extLst>
              <a:ext uri="{FF2B5EF4-FFF2-40B4-BE49-F238E27FC236}">
                <a16:creationId xmlns:a16="http://schemas.microsoft.com/office/drawing/2014/main" id="{0215CB1C-B33A-4E68-B7AE-AF3B9B9704F1}"/>
              </a:ext>
            </a:extLst>
          </p:cNvPr>
          <p:cNvSpPr/>
          <p:nvPr/>
        </p:nvSpPr>
        <p:spPr>
          <a:xfrm>
            <a:off x="5364163" y="812800"/>
            <a:ext cx="1300162" cy="425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要受到力</a:t>
            </a:r>
            <a:endParaRPr sz="22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7663" name="文本框 19471">
            <a:extLst>
              <a:ext uri="{FF2B5EF4-FFF2-40B4-BE49-F238E27FC236}">
                <a16:creationId xmlns:a16="http://schemas.microsoft.com/office/drawing/2014/main" id="{D8DEF889-2CE6-4DD8-843C-90DB81C764AB}"/>
              </a:ext>
            </a:extLst>
          </p:cNvPr>
          <p:cNvSpPr/>
          <p:nvPr/>
        </p:nvSpPr>
        <p:spPr>
          <a:xfrm>
            <a:off x="4500563" y="1341438"/>
            <a:ext cx="130016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电流方向</a:t>
            </a:r>
            <a:endParaRPr sz="22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7664" name="文本框 19472">
            <a:extLst>
              <a:ext uri="{FF2B5EF4-FFF2-40B4-BE49-F238E27FC236}">
                <a16:creationId xmlns:a16="http://schemas.microsoft.com/office/drawing/2014/main" id="{22246DAC-4C2F-43B0-A8A5-39BDAC0E0A96}"/>
              </a:ext>
            </a:extLst>
          </p:cNvPr>
          <p:cNvSpPr/>
          <p:nvPr/>
        </p:nvSpPr>
        <p:spPr>
          <a:xfrm>
            <a:off x="6299200" y="1343025"/>
            <a:ext cx="157956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磁感线方向</a:t>
            </a:r>
            <a:endParaRPr sz="2200"/>
          </a:p>
        </p:txBody>
      </p:sp>
      <p:sp>
        <p:nvSpPr>
          <p:cNvPr id="37906" name="左大括号 19473">
            <a:extLst>
              <a:ext uri="{FF2B5EF4-FFF2-40B4-BE49-F238E27FC236}">
                <a16:creationId xmlns:a16="http://schemas.microsoft.com/office/drawing/2014/main" id="{2ACCA1AF-9D53-4702-AFC7-272C1FD9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962025"/>
            <a:ext cx="76200" cy="744538"/>
          </a:xfrm>
          <a:prstGeom prst="leftBrace">
            <a:avLst>
              <a:gd name="adj1" fmla="val 8083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文本框 19474">
            <a:extLst>
              <a:ext uri="{FF2B5EF4-FFF2-40B4-BE49-F238E27FC236}">
                <a16:creationId xmlns:a16="http://schemas.microsoft.com/office/drawing/2014/main" id="{B79D0C01-21E2-4C8E-90AC-487B7F417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4857750"/>
            <a:ext cx="66278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300" b="1">
                <a:solidFill>
                  <a:srgbClr val="0000FF"/>
                </a:solidFill>
                <a:latin typeface="宋体" panose="02010600030101010101" pitchFamily="2" charset="-122"/>
              </a:rPr>
              <a:t>4.电动机的转速与</a:t>
            </a:r>
            <a:r>
              <a:rPr lang="zh-CN" altLang="en-US" sz="2300" b="1" u="sng">
                <a:solidFill>
                  <a:srgbClr val="0000FF"/>
                </a:solidFill>
                <a:latin typeface="宋体" panose="02010600030101010101" pitchFamily="2" charset="-122"/>
              </a:rPr>
              <a:t>                      </a:t>
            </a:r>
            <a:r>
              <a:rPr lang="zh-CN" altLang="en-US" sz="2300" b="1">
                <a:solidFill>
                  <a:srgbClr val="0000FF"/>
                </a:solidFill>
                <a:latin typeface="宋体" panose="02010600030101010101" pitchFamily="2" charset="-122"/>
              </a:rPr>
              <a:t>有关</a:t>
            </a:r>
          </a:p>
        </p:txBody>
      </p:sp>
      <p:sp>
        <p:nvSpPr>
          <p:cNvPr id="37908" name="文本框 19475">
            <a:extLst>
              <a:ext uri="{FF2B5EF4-FFF2-40B4-BE49-F238E27FC236}">
                <a16:creationId xmlns:a16="http://schemas.microsoft.com/office/drawing/2014/main" id="{E597B96A-0D8D-42B6-B71C-57FAC59DA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5397500"/>
            <a:ext cx="69611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300" b="1">
                <a:solidFill>
                  <a:srgbClr val="0000FF"/>
                </a:solidFill>
                <a:latin typeface="宋体" panose="02010600030101010101" pitchFamily="2" charset="-122"/>
              </a:rPr>
              <a:t>5.电动机的转向与</a:t>
            </a:r>
            <a:r>
              <a:rPr lang="zh-CN" altLang="en-US" sz="2300" b="1" u="sng">
                <a:solidFill>
                  <a:srgbClr val="0000FF"/>
                </a:solidFill>
                <a:latin typeface="宋体" panose="02010600030101010101" pitchFamily="2" charset="-122"/>
              </a:rPr>
              <a:t>           </a:t>
            </a:r>
            <a:r>
              <a:rPr lang="zh-CN" altLang="en-US" sz="23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300" b="1" u="sng">
                <a:solidFill>
                  <a:srgbClr val="0000FF"/>
                </a:solidFill>
                <a:latin typeface="宋体" panose="02010600030101010101" pitchFamily="2" charset="-122"/>
              </a:rPr>
              <a:t>        </a:t>
            </a:r>
            <a:r>
              <a:rPr lang="zh-CN" altLang="en-US" sz="2300" b="1">
                <a:solidFill>
                  <a:srgbClr val="0000FF"/>
                </a:solidFill>
                <a:latin typeface="宋体" panose="02010600030101010101" pitchFamily="2" charset="-122"/>
              </a:rPr>
              <a:t>有关</a:t>
            </a:r>
          </a:p>
        </p:txBody>
      </p:sp>
      <p:sp>
        <p:nvSpPr>
          <p:cNvPr id="37909" name="左大括号 19476">
            <a:extLst>
              <a:ext uri="{FF2B5EF4-FFF2-40B4-BE49-F238E27FC236}">
                <a16:creationId xmlns:a16="http://schemas.microsoft.com/office/drawing/2014/main" id="{BCCD0054-A62B-460C-B6E8-3E9BB676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1922463"/>
            <a:ext cx="76200" cy="4541837"/>
          </a:xfrm>
          <a:prstGeom prst="leftBrace">
            <a:avLst>
              <a:gd name="adj1" fmla="val 493114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9" name="文本框 19477">
            <a:extLst>
              <a:ext uri="{FF2B5EF4-FFF2-40B4-BE49-F238E27FC236}">
                <a16:creationId xmlns:a16="http://schemas.microsoft.com/office/drawing/2014/main" id="{255DB778-4D4B-443B-8D74-6228B5727209}"/>
              </a:ext>
            </a:extLst>
          </p:cNvPr>
          <p:cNvSpPr/>
          <p:nvPr/>
        </p:nvSpPr>
        <p:spPr>
          <a:xfrm>
            <a:off x="4392613" y="4786313"/>
            <a:ext cx="325596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电流的大小和磁场的强弱</a:t>
            </a:r>
            <a:endParaRPr sz="22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7670" name="文本框 19478">
            <a:extLst>
              <a:ext uri="{FF2B5EF4-FFF2-40B4-BE49-F238E27FC236}">
                <a16:creationId xmlns:a16="http://schemas.microsoft.com/office/drawing/2014/main" id="{AAB8B7A7-988D-4088-AFF8-EE4A958ABD80}"/>
              </a:ext>
            </a:extLst>
          </p:cNvPr>
          <p:cNvSpPr/>
          <p:nvPr/>
        </p:nvSpPr>
        <p:spPr>
          <a:xfrm>
            <a:off x="4557713" y="5397500"/>
            <a:ext cx="1300162" cy="425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电流方向</a:t>
            </a:r>
            <a:endParaRPr sz="22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7671" name="文本框 19479">
            <a:extLst>
              <a:ext uri="{FF2B5EF4-FFF2-40B4-BE49-F238E27FC236}">
                <a16:creationId xmlns:a16="http://schemas.microsoft.com/office/drawing/2014/main" id="{D226DE9D-E5BB-4C46-A301-412E2B80DC12}"/>
              </a:ext>
            </a:extLst>
          </p:cNvPr>
          <p:cNvSpPr/>
          <p:nvPr/>
        </p:nvSpPr>
        <p:spPr>
          <a:xfrm>
            <a:off x="6146800" y="5349875"/>
            <a:ext cx="1300163" cy="425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磁场方向</a:t>
            </a:r>
            <a:endParaRPr sz="22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37913" name="文本框 19480">
            <a:extLst>
              <a:ext uri="{FF2B5EF4-FFF2-40B4-BE49-F238E27FC236}">
                <a16:creationId xmlns:a16="http://schemas.microsoft.com/office/drawing/2014/main" id="{F20FD103-FA16-45F6-93DF-90BF68D19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329113"/>
            <a:ext cx="630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/>
              <a:t>平衡位置：</a:t>
            </a:r>
            <a:r>
              <a:rPr lang="zh-CN" altLang="en-US" sz="2400" b="1" u="sng"/>
              <a:t>                                                   </a:t>
            </a:r>
            <a:r>
              <a:rPr lang="zh-CN" altLang="en-US" sz="2400" b="1"/>
              <a:t>。</a:t>
            </a:r>
          </a:p>
        </p:txBody>
      </p:sp>
      <p:sp>
        <p:nvSpPr>
          <p:cNvPr id="27673" name="文本框 19481">
            <a:extLst>
              <a:ext uri="{FF2B5EF4-FFF2-40B4-BE49-F238E27FC236}">
                <a16:creationId xmlns:a16="http://schemas.microsoft.com/office/drawing/2014/main" id="{D51EF064-9EF8-4C55-AC65-209C5AABB906}"/>
              </a:ext>
            </a:extLst>
          </p:cNvPr>
          <p:cNvSpPr/>
          <p:nvPr/>
        </p:nvSpPr>
        <p:spPr>
          <a:xfrm>
            <a:off x="4106863" y="4292600"/>
            <a:ext cx="41449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磁感线与线圈平面垂直的位置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 fill="hold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 fill="hold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 fill="hold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 fill="hold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7" grpId="0" animBg="1"/>
      <p:bldP spid="27659" grpId="0" animBg="1"/>
      <p:bldP spid="27660" grpId="0" animBg="1"/>
      <p:bldP spid="27662" grpId="0" animBg="1"/>
      <p:bldP spid="27663" grpId="0" animBg="1"/>
      <p:bldP spid="27664" grpId="0" animBg="1"/>
      <p:bldP spid="27669" grpId="0" animBg="1"/>
      <p:bldP spid="27670" grpId="0" animBg="1"/>
      <p:bldP spid="27671" grpId="0" animBg="1"/>
      <p:bldP spid="276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>
            <a:extLst>
              <a:ext uri="{FF2B5EF4-FFF2-40B4-BE49-F238E27FC236}">
                <a16:creationId xmlns:a16="http://schemas.microsoft.com/office/drawing/2014/main" id="{8A9C0953-9BD8-4950-A73B-4B22754F8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3576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．电动机的工作原理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pic>
        <p:nvPicPr>
          <p:cNvPr id="38915" name="Picture 2" descr="直流电动机工作原理">
            <a:extLst>
              <a:ext uri="{FF2B5EF4-FFF2-40B4-BE49-F238E27FC236}">
                <a16:creationId xmlns:a16="http://schemas.microsoft.com/office/drawing/2014/main" id="{0B0EE575-C92C-4431-AEDC-02D49124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737" r="49178" b="52489"/>
          <a:stretch>
            <a:fillRect/>
          </a:stretch>
        </p:blipFill>
        <p:spPr bwMode="auto">
          <a:xfrm>
            <a:off x="719138" y="1449388"/>
            <a:ext cx="378777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C82921F-84DE-4E62-8386-CF570A10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矩形 28676">
            <a:extLst>
              <a:ext uri="{FF2B5EF4-FFF2-40B4-BE49-F238E27FC236}">
                <a16:creationId xmlns:a16="http://schemas.microsoft.com/office/drawing/2014/main" id="{B92A1CB6-3E61-480B-9798-C1EF83BB4F58}"/>
              </a:ext>
            </a:extLst>
          </p:cNvPr>
          <p:cNvSpPr/>
          <p:nvPr/>
        </p:nvSpPr>
        <p:spPr>
          <a:xfrm>
            <a:off x="4464050" y="3860800"/>
            <a:ext cx="3744913" cy="241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28677" name="矩形 28677">
            <a:extLst>
              <a:ext uri="{FF2B5EF4-FFF2-40B4-BE49-F238E27FC236}">
                <a16:creationId xmlns:a16="http://schemas.microsoft.com/office/drawing/2014/main" id="{03E08DD6-096F-4A17-B17F-23C612E2148B}"/>
              </a:ext>
            </a:extLst>
          </p:cNvPr>
          <p:cNvSpPr/>
          <p:nvPr/>
        </p:nvSpPr>
        <p:spPr>
          <a:xfrm>
            <a:off x="720725" y="3860800"/>
            <a:ext cx="3743325" cy="241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28678" name="矩形 28678">
            <a:extLst>
              <a:ext uri="{FF2B5EF4-FFF2-40B4-BE49-F238E27FC236}">
                <a16:creationId xmlns:a16="http://schemas.microsoft.com/office/drawing/2014/main" id="{8DBAF9D5-354D-4DFF-B13E-F60B5F5522EC}"/>
              </a:ext>
            </a:extLst>
          </p:cNvPr>
          <p:cNvSpPr/>
          <p:nvPr/>
        </p:nvSpPr>
        <p:spPr>
          <a:xfrm>
            <a:off x="4427538" y="1376363"/>
            <a:ext cx="3744912" cy="2520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5362" r:id="rId2" imgW="6913080" imgH="4968720"/>
        </mc:Choice>
        <mc:Fallback>
          <p:control r:id="rId2" imgW="6913080" imgH="4968720">
            <p:pic>
              <p:nvPicPr>
                <p:cNvPr id="39938" name="Control 2">
                  <a:extLst>
                    <a:ext uri="{FF2B5EF4-FFF2-40B4-BE49-F238E27FC236}">
                      <a16:creationId xmlns:a16="http://schemas.microsoft.com/office/drawing/2014/main" id="{0DCBCA5D-72DF-4C06-B813-A2ACB9CD234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325" y="158750"/>
                  <a:ext cx="6913563" cy="4968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>
            <a:extLst>
              <a:ext uri="{FF2B5EF4-FFF2-40B4-BE49-F238E27FC236}">
                <a16:creationId xmlns:a16="http://schemas.microsoft.com/office/drawing/2014/main" id="{E5C216AA-EC9C-43E8-84E3-123FC02B8A17}"/>
              </a:ext>
            </a:extLst>
          </p:cNvPr>
          <p:cNvSpPr/>
          <p:nvPr/>
        </p:nvSpPr>
        <p:spPr>
          <a:xfrm>
            <a:off x="2790825" y="1905000"/>
            <a:ext cx="59023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电动机是把电能转化机械能的用电器</a:t>
            </a:r>
            <a:endParaRPr sz="2800" b="1"/>
          </a:p>
        </p:txBody>
      </p:sp>
      <p:sp>
        <p:nvSpPr>
          <p:cNvPr id="3074" name="文本框 2">
            <a:extLst>
              <a:ext uri="{FF2B5EF4-FFF2-40B4-BE49-F238E27FC236}">
                <a16:creationId xmlns:a16="http://schemas.microsoft.com/office/drawing/2014/main" id="{CAAF1DC9-3A26-4356-B4F2-1322CE730F6D}"/>
              </a:ext>
            </a:extLst>
          </p:cNvPr>
          <p:cNvSpPr/>
          <p:nvPr/>
        </p:nvSpPr>
        <p:spPr>
          <a:xfrm>
            <a:off x="317500" y="1984375"/>
            <a:ext cx="26844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电动机的作用：</a:t>
            </a:r>
            <a:endParaRPr sz="2800" b="1">
              <a:solidFill>
                <a:srgbClr val="0066CC"/>
              </a:solidFill>
            </a:endParaRPr>
          </a:p>
        </p:txBody>
      </p:sp>
      <p:sp>
        <p:nvSpPr>
          <p:cNvPr id="3075" name="文本框 3">
            <a:extLst>
              <a:ext uri="{FF2B5EF4-FFF2-40B4-BE49-F238E27FC236}">
                <a16:creationId xmlns:a16="http://schemas.microsoft.com/office/drawing/2014/main" id="{54F83423-4468-428A-A308-0E86570C276D}"/>
              </a:ext>
            </a:extLst>
          </p:cNvPr>
          <p:cNvSpPr/>
          <p:nvPr/>
        </p:nvSpPr>
        <p:spPr>
          <a:xfrm>
            <a:off x="317500" y="4322763"/>
            <a:ext cx="304165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电动机的基本构造</a:t>
            </a:r>
            <a:endParaRPr sz="2800" b="1">
              <a:solidFill>
                <a:srgbClr val="0066CC"/>
              </a:solidFill>
            </a:endParaRPr>
          </a:p>
        </p:txBody>
      </p:sp>
      <p:sp>
        <p:nvSpPr>
          <p:cNvPr id="13317" name="左大括号 4">
            <a:extLst>
              <a:ext uri="{FF2B5EF4-FFF2-40B4-BE49-F238E27FC236}">
                <a16:creationId xmlns:a16="http://schemas.microsoft.com/office/drawing/2014/main" id="{16BECF15-BF29-4976-89ED-3D73D86C5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992563"/>
            <a:ext cx="127000" cy="1177925"/>
          </a:xfrm>
          <a:prstGeom prst="leftBrace">
            <a:avLst>
              <a:gd name="adj1" fmla="val 8330"/>
              <a:gd name="adj2" fmla="val 50000"/>
            </a:avLst>
          </a:prstGeom>
          <a:noFill/>
          <a:ln w="28575" algn="ctr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077" name="文本框 5">
            <a:extLst>
              <a:ext uri="{FF2B5EF4-FFF2-40B4-BE49-F238E27FC236}">
                <a16:creationId xmlns:a16="http://schemas.microsoft.com/office/drawing/2014/main" id="{156C2674-C57F-4867-93AE-0CE1E32B9DD2}"/>
              </a:ext>
            </a:extLst>
          </p:cNvPr>
          <p:cNvSpPr/>
          <p:nvPr/>
        </p:nvSpPr>
        <p:spPr>
          <a:xfrm>
            <a:off x="3565525" y="3654425"/>
            <a:ext cx="125571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转子：</a:t>
            </a:r>
            <a:endParaRPr sz="2800" b="1"/>
          </a:p>
        </p:txBody>
      </p:sp>
      <p:sp>
        <p:nvSpPr>
          <p:cNvPr id="3078" name="文本框 6">
            <a:extLst>
              <a:ext uri="{FF2B5EF4-FFF2-40B4-BE49-F238E27FC236}">
                <a16:creationId xmlns:a16="http://schemas.microsoft.com/office/drawing/2014/main" id="{60F35C20-2391-4001-9B25-A0F2E695B634}"/>
              </a:ext>
            </a:extLst>
          </p:cNvPr>
          <p:cNvSpPr/>
          <p:nvPr/>
        </p:nvSpPr>
        <p:spPr>
          <a:xfrm>
            <a:off x="3694113" y="4876800"/>
            <a:ext cx="125571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定子：</a:t>
            </a:r>
            <a:endParaRPr sz="2800" b="1"/>
          </a:p>
        </p:txBody>
      </p:sp>
      <p:sp>
        <p:nvSpPr>
          <p:cNvPr id="3079" name="文本框 7">
            <a:extLst>
              <a:ext uri="{FF2B5EF4-FFF2-40B4-BE49-F238E27FC236}">
                <a16:creationId xmlns:a16="http://schemas.microsoft.com/office/drawing/2014/main" id="{A1B7D1AC-4B7C-4822-858D-20F01557F3EC}"/>
              </a:ext>
            </a:extLst>
          </p:cNvPr>
          <p:cNvSpPr/>
          <p:nvPr/>
        </p:nvSpPr>
        <p:spPr>
          <a:xfrm>
            <a:off x="4538663" y="3654425"/>
            <a:ext cx="44735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能够转动的部分（线圈）。</a:t>
            </a:r>
            <a:endParaRPr sz="2800" b="1"/>
          </a:p>
        </p:txBody>
      </p:sp>
      <p:sp>
        <p:nvSpPr>
          <p:cNvPr id="3080" name="文本框 8">
            <a:extLst>
              <a:ext uri="{FF2B5EF4-FFF2-40B4-BE49-F238E27FC236}">
                <a16:creationId xmlns:a16="http://schemas.microsoft.com/office/drawing/2014/main" id="{3747740E-3B08-4B6B-9221-A62E6D731C39}"/>
              </a:ext>
            </a:extLst>
          </p:cNvPr>
          <p:cNvSpPr/>
          <p:nvPr/>
        </p:nvSpPr>
        <p:spPr>
          <a:xfrm>
            <a:off x="4737100" y="4840288"/>
            <a:ext cx="447198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固定不动的部分（磁体）。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4" grpId="0" animBg="1"/>
      <p:bldP spid="3075" grpId="0" animBg="1"/>
      <p:bldP spid="13317" grpId="0" animBg="1"/>
      <p:bldP spid="3077" grpId="0" animBg="1"/>
      <p:bldP spid="3078" grpId="0" animBg="1"/>
      <p:bldP spid="3079" grpId="0" animBg="1"/>
      <p:bldP spid="30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30721">
            <a:extLst>
              <a:ext uri="{FF2B5EF4-FFF2-40B4-BE49-F238E27FC236}">
                <a16:creationId xmlns:a16="http://schemas.microsoft.com/office/drawing/2014/main" id="{F327DB6E-E0EC-4194-B155-262E8025C5FD}"/>
              </a:ext>
            </a:extLst>
          </p:cNvPr>
          <p:cNvSpPr/>
          <p:nvPr/>
        </p:nvSpPr>
        <p:spPr>
          <a:xfrm>
            <a:off x="252413" y="1268413"/>
            <a:ext cx="8929687" cy="3382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itchFamily="2" charset="2"/>
              </a:rPr>
              <a:t>5.磁化（1）原来没有磁性的物体获得磁性的过程叫磁化。</a:t>
            </a: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itchFamily="2" charset="2"/>
              </a:rPr>
              <a:t>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itchFamily="2" charset="2"/>
              </a:rPr>
              <a:t>（2）磁化的方法：</a:t>
            </a: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itchFamily="2" charset="2"/>
              </a:rPr>
              <a:t>      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①运用磁体磁化；②运用电流磁化</a:t>
            </a: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itchFamily="2" charset="2"/>
              </a:rPr>
              <a:t>6.磁性材料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itchFamily="2" charset="2"/>
              </a:rPr>
              <a:t>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itchFamily="2" charset="2"/>
              </a:rPr>
              <a:t>能够被磁化的物质</a:t>
            </a: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            硬磁性材料——保持磁性的时间很长（如钢）</a:t>
            </a: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            软磁性材料——保持磁性的时间较短(如铁）</a:t>
            </a: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itchFamily="2" charset="2"/>
              </a:rPr>
              <a:t>7.磁性材料的应用：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 pitchFamily="2" charset="2"/>
              </a:rPr>
              <a:t>磁带、磁卡（银行卡、电话卡等）、计算机软盘</a:t>
            </a: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Wingdings"/>
            </a:endParaRPr>
          </a:p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1745" descr="1$D_O3S]}1R~B}~OX5LJ%)O">
            <a:extLst>
              <a:ext uri="{FF2B5EF4-FFF2-40B4-BE49-F238E27FC236}">
                <a16:creationId xmlns:a16="http://schemas.microsoft.com/office/drawing/2014/main" id="{2AAF4EA1-B8BD-4EC7-A661-6E7BFC5F8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38400"/>
            <a:ext cx="26289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87" name="直接连接符 31746">
            <a:extLst>
              <a:ext uri="{FF2B5EF4-FFF2-40B4-BE49-F238E27FC236}">
                <a16:creationId xmlns:a16="http://schemas.microsoft.com/office/drawing/2014/main" id="{5154A5EA-B60B-4F63-B428-F7A418A78EF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478088" y="2366963"/>
            <a:ext cx="23812" cy="5905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8" name="直接连接符 31747">
            <a:extLst>
              <a:ext uri="{FF2B5EF4-FFF2-40B4-BE49-F238E27FC236}">
                <a16:creationId xmlns:a16="http://schemas.microsoft.com/office/drawing/2014/main" id="{5A6F2222-9850-45C2-8588-F2A30C7C8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51025" y="3355975"/>
            <a:ext cx="14288" cy="6667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89" name="文本框 31748">
            <a:extLst>
              <a:ext uri="{FF2B5EF4-FFF2-40B4-BE49-F238E27FC236}">
                <a16:creationId xmlns:a16="http://schemas.microsoft.com/office/drawing/2014/main" id="{7A76BB83-D7C9-4FEB-9411-22D59757A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5160963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丙</a:t>
            </a:r>
            <a:endParaRPr lang="zh-CN" altLang="en-US" sz="1800"/>
          </a:p>
        </p:txBody>
      </p:sp>
      <p:sp>
        <p:nvSpPr>
          <p:cNvPr id="41990" name="上弧形箭头 31749">
            <a:extLst>
              <a:ext uri="{FF2B5EF4-FFF2-40B4-BE49-F238E27FC236}">
                <a16:creationId xmlns:a16="http://schemas.microsoft.com/office/drawing/2014/main" id="{205A132C-263D-47B4-8E0F-F6A0B412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2106613"/>
            <a:ext cx="1214437" cy="614362"/>
          </a:xfrm>
          <a:prstGeom prst="curvedDownArrow">
            <a:avLst>
              <a:gd name="adj1" fmla="val 39535"/>
              <a:gd name="adj2" fmla="val 79070"/>
              <a:gd name="adj3" fmla="val 3327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1750" name="TextBox 1">
            <a:extLst>
              <a:ext uri="{FF2B5EF4-FFF2-40B4-BE49-F238E27FC236}">
                <a16:creationId xmlns:a16="http://schemas.microsoft.com/office/drawing/2014/main" id="{60B22AE0-2FFA-47A8-BEF6-EE46E1125524}"/>
              </a:ext>
            </a:extLst>
          </p:cNvPr>
          <p:cNvSpPr/>
          <p:nvPr/>
        </p:nvSpPr>
        <p:spPr>
          <a:xfrm>
            <a:off x="3852863" y="1917700"/>
            <a:ext cx="4716462" cy="2162175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7715336" y="752773"/>
              </a:cxn>
              <a:cxn ang="0">
                <a:pos x="3857668" y="1505545"/>
              </a:cxn>
              <a:cxn ang="0">
                <a:pos x="0" y="752773"/>
              </a:cxn>
              <a:cxn ang="0">
                <a:pos x="3857668" y="0"/>
              </a:cxn>
            </a:cxnLst>
            <a:rect l="l" t="t" r="GT0" b="GT1"/>
            <a:pathLst>
              <a:path w="7715336" h="1505545">
                <a:moveTo>
                  <a:pt x="0" y="0"/>
                </a:moveTo>
                <a:lnTo>
                  <a:pt x="7464407" y="0"/>
                </a:lnTo>
                <a:lnTo>
                  <a:pt x="7715336" y="250929"/>
                </a:lnTo>
                <a:lnTo>
                  <a:pt x="7715336" y="1505545"/>
                </a:lnTo>
                <a:lnTo>
                  <a:pt x="0" y="1505545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itchFamily="2"/>
                <a:sym typeface="Wingdings"/>
              </a:rPr>
              <a:t>　　如果在线圈越过平衡位置后停止对线圈供电，由于惯性，线圈继续转动。转动半周后再继续供电，线圈不就可以持续转下去了吗？</a:t>
            </a:r>
            <a:endParaRPr sz="2400" b="1">
              <a:latin typeface="Calibr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右箭头 21505">
            <a:hlinkClick r:id="rId2" action="ppaction://hlinkfile"/>
            <a:extLst>
              <a:ext uri="{FF2B5EF4-FFF2-40B4-BE49-F238E27FC236}">
                <a16:creationId xmlns:a16="http://schemas.microsoft.com/office/drawing/2014/main" id="{BF3A7CC5-544C-4336-9E9D-23CDD5FAC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493963"/>
            <a:ext cx="976313" cy="485775"/>
          </a:xfrm>
          <a:prstGeom prst="rightArrow">
            <a:avLst>
              <a:gd name="adj1" fmla="val 50000"/>
              <a:gd name="adj2" fmla="val 501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11" name="文本框 21506">
            <a:extLst>
              <a:ext uri="{FF2B5EF4-FFF2-40B4-BE49-F238E27FC236}">
                <a16:creationId xmlns:a16="http://schemas.microsoft.com/office/drawing/2014/main" id="{DE23CB5A-A070-4A60-A10B-3957B603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981075"/>
            <a:ext cx="3028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扬声器的工作原理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Host Control 348">
            <a:extLst>
              <a:ext uri="{FF2B5EF4-FFF2-40B4-BE49-F238E27FC236}">
                <a16:creationId xmlns:a16="http://schemas.microsoft.com/office/drawing/2014/main" id="{B8C05EC6-2832-46F2-B291-4BB2E605B19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0150"/>
            <a:ext cx="6383338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New picture">
            <a:extLst>
              <a:ext uri="{FF2B5EF4-FFF2-40B4-BE49-F238E27FC236}">
                <a16:creationId xmlns:a16="http://schemas.microsoft.com/office/drawing/2014/main" id="{960CB2B7-2CAB-4106-9328-1122BEDB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10160000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6386" r:id="rId2" imgW="7633800" imgH="5613480"/>
        </mc:Choice>
        <mc:Fallback>
          <p:control r:id="rId2" imgW="7633800" imgH="5613480">
            <p:pic>
              <p:nvPicPr>
                <p:cNvPr id="45059" name="Control 3">
                  <a:extLst>
                    <a:ext uri="{FF2B5EF4-FFF2-40B4-BE49-F238E27FC236}">
                      <a16:creationId xmlns:a16="http://schemas.microsoft.com/office/drawing/2014/main" id="{F146CE5F-79AD-48B8-BFD6-8EE482A5F2E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765175"/>
                  <a:ext cx="7634287" cy="561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4097">
            <a:extLst>
              <a:ext uri="{FF2B5EF4-FFF2-40B4-BE49-F238E27FC236}">
                <a16:creationId xmlns:a16="http://schemas.microsoft.com/office/drawing/2014/main" id="{E18C660D-B7B3-4D5C-A97B-F65BD1A3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2349500"/>
            <a:ext cx="686276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你知道在生产和生活中哪些机器设备里安装有电动机？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5121">
            <a:extLst>
              <a:ext uri="{FF2B5EF4-FFF2-40B4-BE49-F238E27FC236}">
                <a16:creationId xmlns:a16="http://schemas.microsoft.com/office/drawing/2014/main" id="{D18D0786-2B16-487D-9776-92F7CDF0A83E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508000"/>
            <a:ext cx="7726362" cy="6134100"/>
            <a:chOff x="0" y="0"/>
            <a:chExt cx="12020" cy="8735"/>
          </a:xfrm>
        </p:grpSpPr>
        <p:pic>
          <p:nvPicPr>
            <p:cNvPr id="15363" name="Picture 2" descr="http://pic.ebankon.com.cn/798/858/318c9737-e208-4f05-82d7-f5aec1345b2a/ProductPic/201009030609484371_550.jpg">
              <a:extLst>
                <a:ext uri="{FF2B5EF4-FFF2-40B4-BE49-F238E27FC236}">
                  <a16:creationId xmlns:a16="http://schemas.microsoft.com/office/drawing/2014/main" id="{10628FB9-E070-43B6-8DCD-14E934539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3"/>
            <a:stretch>
              <a:fillRect/>
            </a:stretch>
          </p:blipFill>
          <p:spPr bwMode="auto">
            <a:xfrm>
              <a:off x="0" y="0"/>
              <a:ext cx="4687" cy="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TextBox 8">
              <a:extLst>
                <a:ext uri="{FF2B5EF4-FFF2-40B4-BE49-F238E27FC236}">
                  <a16:creationId xmlns:a16="http://schemas.microsoft.com/office/drawing/2014/main" id="{B4A1D802-01E0-4DAC-8E0E-A96E7F690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" y="403"/>
              <a:ext cx="195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1F497D"/>
                  </a:solidFill>
                  <a:latin typeface="Calibri" panose="020F0502020204030204" pitchFamily="34" charset="0"/>
                </a:rPr>
                <a:t>车床</a:t>
              </a:r>
              <a:endParaRPr lang="zh-CN" altLang="en-US" sz="2800" b="1">
                <a:latin typeface="Calibri" panose="020F0502020204030204" pitchFamily="34" charset="0"/>
              </a:endParaRPr>
            </a:p>
          </p:txBody>
        </p:sp>
        <p:pic>
          <p:nvPicPr>
            <p:cNvPr id="15365" name="Picture 4" descr="http://a4.att.hudong.com/10/00/01300000256295122587005893125.jpg">
              <a:extLst>
                <a:ext uri="{FF2B5EF4-FFF2-40B4-BE49-F238E27FC236}">
                  <a16:creationId xmlns:a16="http://schemas.microsoft.com/office/drawing/2014/main" id="{A0400850-1A17-4526-8EDE-37573B1EC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508"/>
              <a:ext cx="3893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Box 10">
              <a:extLst>
                <a:ext uri="{FF2B5EF4-FFF2-40B4-BE49-F238E27FC236}">
                  <a16:creationId xmlns:a16="http://schemas.microsoft.com/office/drawing/2014/main" id="{78E6905D-E1BF-49E9-B320-011D66F37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" y="396"/>
              <a:ext cx="197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1F497D"/>
                  </a:solidFill>
                  <a:latin typeface="Calibri" panose="020F0502020204030204" pitchFamily="34" charset="0"/>
                </a:rPr>
                <a:t>水泵</a:t>
              </a:r>
              <a:endParaRPr lang="zh-CN" altLang="en-US" sz="2800" b="1">
                <a:latin typeface="Calibri" panose="020F0502020204030204" pitchFamily="34" charset="0"/>
              </a:endParaRPr>
            </a:p>
          </p:txBody>
        </p:sp>
        <p:pic>
          <p:nvPicPr>
            <p:cNvPr id="15367" name="Picture 8" descr="http://special.cheaa.com/DaoGou/20080429xt/images/FTS30-7BR.jpg">
              <a:extLst>
                <a:ext uri="{FF2B5EF4-FFF2-40B4-BE49-F238E27FC236}">
                  <a16:creationId xmlns:a16="http://schemas.microsoft.com/office/drawing/2014/main" id="{591D2781-D876-47CC-9380-9AA5AB747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" y="862"/>
              <a:ext cx="3490" cy="2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Box 13">
              <a:extLst>
                <a:ext uri="{FF2B5EF4-FFF2-40B4-BE49-F238E27FC236}">
                  <a16:creationId xmlns:a16="http://schemas.microsoft.com/office/drawing/2014/main" id="{AE05C15D-7AD3-4C78-BD15-E083EE8DA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8" y="0"/>
              <a:ext cx="198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1F497D"/>
                  </a:solidFill>
                  <a:latin typeface="Calibri" panose="020F0502020204030204" pitchFamily="34" charset="0"/>
                </a:rPr>
                <a:t>电风扇</a:t>
              </a:r>
              <a:endParaRPr lang="zh-CN" altLang="en-US" sz="2800" b="1">
                <a:latin typeface="Calibri" panose="020F0502020204030204" pitchFamily="34" charset="0"/>
              </a:endParaRPr>
            </a:p>
          </p:txBody>
        </p:sp>
        <p:pic>
          <p:nvPicPr>
            <p:cNvPr id="15369" name="Picture 6" descr="http://a3.att.hudong.com/42/27/300001174781131225272027912_950.jpg">
              <a:extLst>
                <a:ext uri="{FF2B5EF4-FFF2-40B4-BE49-F238E27FC236}">
                  <a16:creationId xmlns:a16="http://schemas.microsoft.com/office/drawing/2014/main" id="{817ED667-A088-4209-8FCF-8A20E6E78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4479"/>
              <a:ext cx="4649" cy="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TextBox 15">
              <a:extLst>
                <a:ext uri="{FF2B5EF4-FFF2-40B4-BE49-F238E27FC236}">
                  <a16:creationId xmlns:a16="http://schemas.microsoft.com/office/drawing/2014/main" id="{0C0DC594-4545-4CED-B255-D2FD8F1FB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7937"/>
              <a:ext cx="2987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1F497D"/>
                  </a:solidFill>
                  <a:latin typeface="Calibri" panose="020F0502020204030204" pitchFamily="34" charset="0"/>
                </a:rPr>
                <a:t>电力机车</a:t>
              </a:r>
              <a:endParaRPr lang="zh-CN" altLang="en-US" sz="2800" b="1">
                <a:latin typeface="Calibri" panose="020F0502020204030204" pitchFamily="34" charset="0"/>
              </a:endParaRPr>
            </a:p>
          </p:txBody>
        </p:sp>
        <p:pic>
          <p:nvPicPr>
            <p:cNvPr id="15371" name="Picture 10" descr="http://img.soufun.com/news/2011_01/14/home/1294997370837_000.jpg">
              <a:extLst>
                <a:ext uri="{FF2B5EF4-FFF2-40B4-BE49-F238E27FC236}">
                  <a16:creationId xmlns:a16="http://schemas.microsoft.com/office/drawing/2014/main" id="{38E3F76D-11E3-42C5-84BD-974EB19DD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95"/>
            <a:stretch>
              <a:fillRect/>
            </a:stretch>
          </p:blipFill>
          <p:spPr bwMode="auto">
            <a:xfrm>
              <a:off x="6235" y="4365"/>
              <a:ext cx="5060" cy="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TextBox 17">
              <a:extLst>
                <a:ext uri="{FF2B5EF4-FFF2-40B4-BE49-F238E27FC236}">
                  <a16:creationId xmlns:a16="http://schemas.microsoft.com/office/drawing/2014/main" id="{8AF512B2-9DC5-4261-9FFA-931DA86AF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" y="7992"/>
              <a:ext cx="3238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Calibri" panose="020F0502020204030204" pitchFamily="34" charset="0"/>
                </a:rPr>
                <a:t>洗衣机内部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4">
            <a:extLst>
              <a:ext uri="{FF2B5EF4-FFF2-40B4-BE49-F238E27FC236}">
                <a16:creationId xmlns:a16="http://schemas.microsoft.com/office/drawing/2014/main" id="{AB615609-09AE-4C5E-A8EA-B3D1F1526009}"/>
              </a:ext>
            </a:extLst>
          </p:cNvPr>
          <p:cNvSpPr/>
          <p:nvPr/>
        </p:nvSpPr>
        <p:spPr>
          <a:xfrm>
            <a:off x="1223963" y="1231900"/>
            <a:ext cx="7200900" cy="646113"/>
          </a:xfrm>
          <a:prstGeom prst="roundRect">
            <a:avLst>
              <a:gd name="adj" fmla="val 16667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itchFamily="2"/>
                <a:sym typeface="Wingdings"/>
              </a:rPr>
              <a:t>电动机通电后为什么能够转动呢？</a:t>
            </a:r>
            <a:endParaRPr sz="3200" b="1">
              <a:latin typeface="Calibri" pitchFamily="2"/>
            </a:endParaRPr>
          </a:p>
        </p:txBody>
      </p:sp>
      <p:sp>
        <p:nvSpPr>
          <p:cNvPr id="6146" name="文本框 6146">
            <a:extLst>
              <a:ext uri="{FF2B5EF4-FFF2-40B4-BE49-F238E27FC236}">
                <a16:creationId xmlns:a16="http://schemas.microsoft.com/office/drawing/2014/main" id="{DD2A5E21-370C-4386-91D9-278AD8C1B2F6}"/>
              </a:ext>
            </a:extLst>
          </p:cNvPr>
          <p:cNvSpPr/>
          <p:nvPr/>
        </p:nvSpPr>
        <p:spPr>
          <a:xfrm>
            <a:off x="1223963" y="3168650"/>
            <a:ext cx="3449637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电动机的工作原理</a:t>
            </a:r>
            <a:endParaRPr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9">
            <a:extLst>
              <a:ext uri="{FF2B5EF4-FFF2-40B4-BE49-F238E27FC236}">
                <a16:creationId xmlns:a16="http://schemas.microsoft.com/office/drawing/2014/main" id="{4E54C501-6748-4A33-AC74-AC422BB3F7E4}"/>
              </a:ext>
            </a:extLst>
          </p:cNvPr>
          <p:cNvSpPr/>
          <p:nvPr/>
        </p:nvSpPr>
        <p:spPr>
          <a:xfrm>
            <a:off x="142875" y="5768975"/>
            <a:ext cx="9050338" cy="603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itchFamily="2" charset="-122"/>
                <a:sym typeface="Wingdings"/>
              </a:rPr>
              <a:t>　通电导线在磁场中是不是也会受到磁场的作用力呢？</a:t>
            </a:r>
            <a:endParaRPr sz="2800" b="1">
              <a:solidFill>
                <a:srgbClr val="0066CC"/>
              </a:solidFill>
              <a:latin typeface="宋体" pitchFamily="2" charset="-122"/>
            </a:endParaRPr>
          </a:p>
        </p:txBody>
      </p:sp>
      <p:grpSp>
        <p:nvGrpSpPr>
          <p:cNvPr id="17411" name="组合 7170">
            <a:extLst>
              <a:ext uri="{FF2B5EF4-FFF2-40B4-BE49-F238E27FC236}">
                <a16:creationId xmlns:a16="http://schemas.microsoft.com/office/drawing/2014/main" id="{594A7880-BA66-4EE9-8F12-189A957EA6B4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2276475"/>
            <a:ext cx="3132137" cy="2520950"/>
            <a:chOff x="0" y="0"/>
            <a:chExt cx="2060" cy="1667"/>
          </a:xfrm>
        </p:grpSpPr>
        <p:sp>
          <p:nvSpPr>
            <p:cNvPr id="17412" name="AutoShape 17">
              <a:extLst>
                <a:ext uri="{FF2B5EF4-FFF2-40B4-BE49-F238E27FC236}">
                  <a16:creationId xmlns:a16="http://schemas.microsoft.com/office/drawing/2014/main" id="{C28C066D-99A7-4B19-9BC5-893675E1B9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140000">
              <a:off x="495" y="68"/>
              <a:ext cx="96" cy="1584"/>
            </a:xfrm>
            <a:prstGeom prst="can">
              <a:avLst>
                <a:gd name="adj" fmla="val 12497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lnSpc>
                  <a:spcPct val="120000"/>
                </a:lnSpc>
              </a:pPr>
              <a:endParaRPr lang="zh-CN" altLang="en-US" sz="2800" b="1">
                <a:latin typeface="宋体" panose="02010600030101010101" pitchFamily="2" charset="-122"/>
              </a:endParaRPr>
            </a:p>
          </p:txBody>
        </p:sp>
        <p:grpSp>
          <p:nvGrpSpPr>
            <p:cNvPr id="17413" name="组合 7172">
              <a:extLst>
                <a:ext uri="{FF2B5EF4-FFF2-40B4-BE49-F238E27FC236}">
                  <a16:creationId xmlns:a16="http://schemas.microsoft.com/office/drawing/2014/main" id="{F169C5CA-2ADF-4A65-AC89-B1CD2A317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" y="477"/>
              <a:ext cx="549" cy="576"/>
              <a:chOff x="0" y="0"/>
              <a:chExt cx="549" cy="576"/>
            </a:xfrm>
          </p:grpSpPr>
          <p:sp>
            <p:nvSpPr>
              <p:cNvPr id="17414" name="Line 21">
                <a:extLst>
                  <a:ext uri="{FF2B5EF4-FFF2-40B4-BE49-F238E27FC236}">
                    <a16:creationId xmlns:a16="http://schemas.microsoft.com/office/drawing/2014/main" id="{0570762B-322C-4935-844E-FEBCDB0ED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80" cy="57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" name="Text Box 22">
                <a:extLst>
                  <a:ext uri="{FF2B5EF4-FFF2-40B4-BE49-F238E27FC236}">
                    <a16:creationId xmlns:a16="http://schemas.microsoft.com/office/drawing/2014/main" id="{C56DB1CF-59D9-494A-921A-584011541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" y="144"/>
                <a:ext cx="226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17416" name="Freeform 24">
              <a:extLst>
                <a:ext uri="{FF2B5EF4-FFF2-40B4-BE49-F238E27FC236}">
                  <a16:creationId xmlns:a16="http://schemas.microsoft.com/office/drawing/2014/main" id="{BA55091A-711E-433F-9FF4-7620B75A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30"/>
              <a:ext cx="680" cy="243"/>
            </a:xfrm>
            <a:custGeom>
              <a:avLst/>
              <a:gdLst>
                <a:gd name="T0" fmla="*/ 0 w 680"/>
                <a:gd name="T1" fmla="*/ 243 h 243"/>
                <a:gd name="T2" fmla="*/ 136 w 680"/>
                <a:gd name="T3" fmla="*/ 38 h 243"/>
                <a:gd name="T4" fmla="*/ 408 w 680"/>
                <a:gd name="T5" fmla="*/ 16 h 243"/>
                <a:gd name="T6" fmla="*/ 680 w 680"/>
                <a:gd name="T7" fmla="*/ 10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0" h="243">
                  <a:moveTo>
                    <a:pt x="0" y="243"/>
                  </a:moveTo>
                  <a:cubicBezTo>
                    <a:pt x="34" y="159"/>
                    <a:pt x="68" y="76"/>
                    <a:pt x="136" y="38"/>
                  </a:cubicBezTo>
                  <a:cubicBezTo>
                    <a:pt x="204" y="0"/>
                    <a:pt x="317" y="5"/>
                    <a:pt x="408" y="16"/>
                  </a:cubicBezTo>
                  <a:cubicBezTo>
                    <a:pt x="499" y="27"/>
                    <a:pt x="589" y="66"/>
                    <a:pt x="680" y="106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7" name="Freeform 25">
              <a:extLst>
                <a:ext uri="{FF2B5EF4-FFF2-40B4-BE49-F238E27FC236}">
                  <a16:creationId xmlns:a16="http://schemas.microsoft.com/office/drawing/2014/main" id="{A89EFB8B-7183-44B1-BB83-ADA5AB12E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84"/>
              <a:ext cx="1085" cy="283"/>
            </a:xfrm>
            <a:custGeom>
              <a:avLst/>
              <a:gdLst>
                <a:gd name="T0" fmla="*/ 87 w 1085"/>
                <a:gd name="T1" fmla="*/ 23 h 283"/>
                <a:gd name="T2" fmla="*/ 87 w 1085"/>
                <a:gd name="T3" fmla="*/ 249 h 283"/>
                <a:gd name="T4" fmla="*/ 609 w 1085"/>
                <a:gd name="T5" fmla="*/ 227 h 283"/>
                <a:gd name="T6" fmla="*/ 1085 w 1085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5" h="283">
                  <a:moveTo>
                    <a:pt x="87" y="23"/>
                  </a:moveTo>
                  <a:cubicBezTo>
                    <a:pt x="43" y="119"/>
                    <a:pt x="0" y="215"/>
                    <a:pt x="87" y="249"/>
                  </a:cubicBezTo>
                  <a:cubicBezTo>
                    <a:pt x="174" y="283"/>
                    <a:pt x="443" y="268"/>
                    <a:pt x="609" y="227"/>
                  </a:cubicBezTo>
                  <a:cubicBezTo>
                    <a:pt x="775" y="186"/>
                    <a:pt x="930" y="93"/>
                    <a:pt x="1085" y="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8" name="Text Box 26">
              <a:extLst>
                <a:ext uri="{FF2B5EF4-FFF2-40B4-BE49-F238E27FC236}">
                  <a16:creationId xmlns:a16="http://schemas.microsoft.com/office/drawing/2014/main" id="{7D28F730-1B21-43AD-A7E5-E564C1193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0"/>
              <a:ext cx="385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宋体" panose="02010600030101010101" pitchFamily="2" charset="-122"/>
                </a:rPr>
                <a:t>+</a:t>
              </a:r>
            </a:p>
          </p:txBody>
        </p:sp>
        <p:sp>
          <p:nvSpPr>
            <p:cNvPr id="17419" name="Text Box 27">
              <a:extLst>
                <a:ext uri="{FF2B5EF4-FFF2-40B4-BE49-F238E27FC236}">
                  <a16:creationId xmlns:a16="http://schemas.microsoft.com/office/drawing/2014/main" id="{49BAE85D-B86F-4BEA-9DCC-AD4A9F044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065"/>
              <a:ext cx="385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宋体" panose="02010600030101010101" pitchFamily="2" charset="-122"/>
                </a:rPr>
                <a:t>_</a:t>
              </a:r>
            </a:p>
          </p:txBody>
        </p:sp>
      </p:grpSp>
      <p:sp>
        <p:nvSpPr>
          <p:cNvPr id="7179" name="TextBox 4">
            <a:extLst>
              <a:ext uri="{FF2B5EF4-FFF2-40B4-BE49-F238E27FC236}">
                <a16:creationId xmlns:a16="http://schemas.microsoft.com/office/drawing/2014/main" id="{6CE053B9-7585-47FD-870C-ADAA7935BB95}"/>
              </a:ext>
            </a:extLst>
          </p:cNvPr>
          <p:cNvSpPr/>
          <p:nvPr/>
        </p:nvSpPr>
        <p:spPr>
          <a:xfrm>
            <a:off x="539750" y="1520825"/>
            <a:ext cx="34925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磁体周围存在什么？</a:t>
            </a:r>
            <a:endParaRPr sz="2800" b="1">
              <a:latin typeface="宋体" pitchFamily="2" charset="-122"/>
            </a:endParaRPr>
          </a:p>
        </p:txBody>
      </p:sp>
      <p:sp>
        <p:nvSpPr>
          <p:cNvPr id="7180" name="TextBox 4">
            <a:extLst>
              <a:ext uri="{FF2B5EF4-FFF2-40B4-BE49-F238E27FC236}">
                <a16:creationId xmlns:a16="http://schemas.microsoft.com/office/drawing/2014/main" id="{BF48093C-C667-4E0A-96FD-0FF15E7E16BB}"/>
              </a:ext>
            </a:extLst>
          </p:cNvPr>
          <p:cNvSpPr/>
          <p:nvPr/>
        </p:nvSpPr>
        <p:spPr>
          <a:xfrm>
            <a:off x="4319588" y="1520825"/>
            <a:ext cx="4651375" cy="668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通电直导线周围存在什么？</a:t>
            </a:r>
            <a:endParaRPr sz="2800" b="1">
              <a:latin typeface="宋体" pitchFamily="2" charset="-122"/>
            </a:endParaRPr>
          </a:p>
        </p:txBody>
      </p:sp>
      <p:sp>
        <p:nvSpPr>
          <p:cNvPr id="17422" name="AutoShape 31">
            <a:extLst>
              <a:ext uri="{FF2B5EF4-FFF2-40B4-BE49-F238E27FC236}">
                <a16:creationId xmlns:a16="http://schemas.microsoft.com/office/drawing/2014/main" id="{65105893-4FF9-4679-BACB-F1D123181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557338"/>
            <a:ext cx="1185862" cy="612775"/>
          </a:xfrm>
          <a:prstGeom prst="wedgeRoundRectCallout">
            <a:avLst>
              <a:gd name="adj1" fmla="val -20815"/>
              <a:gd name="adj2" fmla="val 34454"/>
              <a:gd name="adj3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磁场</a:t>
            </a:r>
          </a:p>
        </p:txBody>
      </p:sp>
      <p:sp>
        <p:nvSpPr>
          <p:cNvPr id="17423" name="AutoShape 32">
            <a:extLst>
              <a:ext uri="{FF2B5EF4-FFF2-40B4-BE49-F238E27FC236}">
                <a16:creationId xmlns:a16="http://schemas.microsoft.com/office/drawing/2014/main" id="{61361E07-59E0-4EDA-8006-E92A2CCA2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1557338"/>
            <a:ext cx="1260475" cy="611187"/>
          </a:xfrm>
          <a:prstGeom prst="wedgeRoundRectCallout">
            <a:avLst>
              <a:gd name="adj1" fmla="val -44333"/>
              <a:gd name="adj2" fmla="val 52338"/>
              <a:gd name="adj3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磁场</a:t>
            </a:r>
          </a:p>
        </p:txBody>
      </p:sp>
      <p:sp>
        <p:nvSpPr>
          <p:cNvPr id="7183" name="矩形 7183">
            <a:extLst>
              <a:ext uri="{FF2B5EF4-FFF2-40B4-BE49-F238E27FC236}">
                <a16:creationId xmlns:a16="http://schemas.microsoft.com/office/drawing/2014/main" id="{E0469B83-BC43-4376-8936-58A06B52FD59}"/>
              </a:ext>
            </a:extLst>
          </p:cNvPr>
          <p:cNvSpPr/>
          <p:nvPr/>
        </p:nvSpPr>
        <p:spPr>
          <a:xfrm>
            <a:off x="2222500" y="5013325"/>
            <a:ext cx="46736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磁体间通过磁场相互作用</a:t>
            </a:r>
            <a:endParaRPr sz="3200" b="1">
              <a:latin typeface="宋体" pitchFamily="2" charset="-122"/>
            </a:endParaRPr>
          </a:p>
        </p:txBody>
      </p:sp>
      <p:grpSp>
        <p:nvGrpSpPr>
          <p:cNvPr id="17425" name="组合 7184">
            <a:extLst>
              <a:ext uri="{FF2B5EF4-FFF2-40B4-BE49-F238E27FC236}">
                <a16:creationId xmlns:a16="http://schemas.microsoft.com/office/drawing/2014/main" id="{2B784980-746E-47FE-9B2A-7A7BD9425E6A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90538"/>
            <a:ext cx="2789238" cy="920750"/>
            <a:chOff x="0" y="0"/>
            <a:chExt cx="2231" cy="580"/>
          </a:xfrm>
        </p:grpSpPr>
        <p:pic>
          <p:nvPicPr>
            <p:cNvPr id="17426" name="圆角矩形 1">
              <a:extLst>
                <a:ext uri="{FF2B5EF4-FFF2-40B4-BE49-F238E27FC236}">
                  <a16:creationId xmlns:a16="http://schemas.microsoft.com/office/drawing/2014/main" id="{EDE3D91B-0C9A-4307-9F25-D0EC02C2D41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文本框 7186">
              <a:extLst>
                <a:ext uri="{FF2B5EF4-FFF2-40B4-BE49-F238E27FC236}">
                  <a16:creationId xmlns:a16="http://schemas.microsoft.com/office/drawing/2014/main" id="{E80ED906-ED84-44EF-9A13-67D7247D6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想想议议</a:t>
              </a:r>
            </a:p>
          </p:txBody>
        </p:sp>
      </p:grpSp>
      <p:pic>
        <p:nvPicPr>
          <p:cNvPr id="1742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649E18E-B549-435F-BEB4-B962CE04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6572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内容占位符 7188">
            <a:extLst>
              <a:ext uri="{FF2B5EF4-FFF2-40B4-BE49-F238E27FC236}">
                <a16:creationId xmlns:a16="http://schemas.microsoft.com/office/drawing/2014/main" id="{CD0E0EA1-EA0A-4C52-992B-73529B89D3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380000">
            <a:off x="1389062" y="2435226"/>
            <a:ext cx="2487613" cy="23860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9" grpId="0" animBg="1"/>
      <p:bldP spid="7180" grpId="0" animBg="1"/>
      <p:bldP spid="17422" grpId="0" animBg="1"/>
      <p:bldP spid="17423" grpId="0" animBg="1"/>
      <p:bldP spid="71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193">
            <a:extLst>
              <a:ext uri="{FF2B5EF4-FFF2-40B4-BE49-F238E27FC236}">
                <a16:creationId xmlns:a16="http://schemas.microsoft.com/office/drawing/2014/main" id="{F366DD7B-B868-41DF-B5F3-0C9B036EA72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279650"/>
            <a:ext cx="6948487" cy="3219450"/>
            <a:chOff x="0" y="0"/>
            <a:chExt cx="4377" cy="2028"/>
          </a:xfrm>
        </p:grpSpPr>
        <p:pic>
          <p:nvPicPr>
            <p:cNvPr id="18435" name="图片 8194" descr="13304001">
              <a:extLst>
                <a:ext uri="{FF2B5EF4-FFF2-40B4-BE49-F238E27FC236}">
                  <a16:creationId xmlns:a16="http://schemas.microsoft.com/office/drawing/2014/main" id="{FC502815-8422-4E94-B40E-666B14771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0"/>
              <a:ext cx="3788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6" name="Line 5">
              <a:extLst>
                <a:ext uri="{FF2B5EF4-FFF2-40B4-BE49-F238E27FC236}">
                  <a16:creationId xmlns:a16="http://schemas.microsoft.com/office/drawing/2014/main" id="{0B6DFDEE-F626-47B3-8CAF-0A8594AAF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6" y="1293"/>
              <a:ext cx="249" cy="47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7" name="Text Box 6">
              <a:extLst>
                <a:ext uri="{FF2B5EF4-FFF2-40B4-BE49-F238E27FC236}">
                  <a16:creationId xmlns:a16="http://schemas.microsoft.com/office/drawing/2014/main" id="{3D17AD43-8C42-420E-A395-8ABC8CB0B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1701"/>
              <a:ext cx="165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CC0000"/>
                  </a:solidFill>
                  <a:latin typeface="Calibri" panose="020F0502020204030204" pitchFamily="34" charset="0"/>
                </a:rPr>
                <a:t>金属导轨</a:t>
              </a:r>
            </a:p>
          </p:txBody>
        </p:sp>
        <p:sp>
          <p:nvSpPr>
            <p:cNvPr id="18438" name="Text Box 7">
              <a:extLst>
                <a:ext uri="{FF2B5EF4-FFF2-40B4-BE49-F238E27FC236}">
                  <a16:creationId xmlns:a16="http://schemas.microsoft.com/office/drawing/2014/main" id="{C819AAF0-3FC2-43CC-A1E3-5FA578589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9"/>
              <a:ext cx="11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CC0000"/>
                  </a:solidFill>
                  <a:latin typeface="Calibri" panose="020F0502020204030204" pitchFamily="34" charset="0"/>
                </a:rPr>
                <a:t>直导体</a:t>
              </a:r>
            </a:p>
          </p:txBody>
        </p:sp>
        <p:sp>
          <p:nvSpPr>
            <p:cNvPr id="18439" name="Line 8">
              <a:extLst>
                <a:ext uri="{FF2B5EF4-FFF2-40B4-BE49-F238E27FC236}">
                  <a16:creationId xmlns:a16="http://schemas.microsoft.com/office/drawing/2014/main" id="{E90F04C7-0D2F-47D9-B19A-E490E115A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5" y="454"/>
              <a:ext cx="749" cy="72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Text Box 13">
              <a:extLst>
                <a:ext uri="{FF2B5EF4-FFF2-40B4-BE49-F238E27FC236}">
                  <a16:creationId xmlns:a16="http://schemas.microsoft.com/office/drawing/2014/main" id="{2239FB30-A22F-421D-8C8A-A23457BFA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363"/>
              <a:ext cx="2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Calibri" panose="020F0502020204030204" pitchFamily="34" charset="0"/>
                </a:rPr>
                <a:t>+</a:t>
              </a:r>
            </a:p>
          </p:txBody>
        </p:sp>
        <p:sp>
          <p:nvSpPr>
            <p:cNvPr id="18441" name="Text Box 14">
              <a:extLst>
                <a:ext uri="{FF2B5EF4-FFF2-40B4-BE49-F238E27FC236}">
                  <a16:creationId xmlns:a16="http://schemas.microsoft.com/office/drawing/2014/main" id="{8AA67265-F3C5-4B32-9DEB-0D0DC765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499"/>
              <a:ext cx="2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8201" name="TextBox 11">
            <a:extLst>
              <a:ext uri="{FF2B5EF4-FFF2-40B4-BE49-F238E27FC236}">
                <a16:creationId xmlns:a16="http://schemas.microsoft.com/office/drawing/2014/main" id="{40F990E3-BC76-48D0-8831-C9C1D084303F}"/>
              </a:ext>
            </a:extLst>
          </p:cNvPr>
          <p:cNvSpPr/>
          <p:nvPr/>
        </p:nvSpPr>
        <p:spPr>
          <a:xfrm>
            <a:off x="1017588" y="1781175"/>
            <a:ext cx="4192587" cy="51911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①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 pitchFamily="2"/>
                <a:sym typeface="Wingdings"/>
              </a:rPr>
              <a:t>闭合开关，观察现象。</a:t>
            </a:r>
            <a:endParaRPr sz="2800" b="1">
              <a:solidFill>
                <a:srgbClr val="000000"/>
              </a:solidFill>
              <a:latin typeface="Calibri" pitchFamily="2"/>
            </a:endParaRPr>
          </a:p>
        </p:txBody>
      </p:sp>
      <p:sp>
        <p:nvSpPr>
          <p:cNvPr id="8202" name="Rectangle 2">
            <a:extLst>
              <a:ext uri="{FF2B5EF4-FFF2-40B4-BE49-F238E27FC236}">
                <a16:creationId xmlns:a16="http://schemas.microsoft.com/office/drawing/2014/main" id="{8E996916-63E7-474F-B887-778FADF61591}"/>
              </a:ext>
            </a:extLst>
          </p:cNvPr>
          <p:cNvSpPr/>
          <p:nvPr/>
        </p:nvSpPr>
        <p:spPr>
          <a:xfrm>
            <a:off x="460375" y="1243013"/>
            <a:ext cx="2024063" cy="517525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实验</a:t>
            </a:r>
            <a:endParaRPr lang="en-US" altLang="zh-CN" sz="2800" b="1">
              <a:latin typeface="Times New Roman" pitchFamily="2" charset="-94"/>
            </a:endParaRPr>
          </a:p>
        </p:txBody>
      </p:sp>
      <p:pic>
        <p:nvPicPr>
          <p:cNvPr id="1844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5966C23-D5AF-4D6E-9DC8-31AA26A4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413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5" name="直接连接符 8205">
            <a:extLst>
              <a:ext uri="{FF2B5EF4-FFF2-40B4-BE49-F238E27FC236}">
                <a16:creationId xmlns:a16="http://schemas.microsoft.com/office/drawing/2014/main" id="{5CBAD95A-752E-444C-9254-2195217C70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4438" y="4116388"/>
            <a:ext cx="504825" cy="3778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Rectangle 44">
            <a:extLst>
              <a:ext uri="{FF2B5EF4-FFF2-40B4-BE49-F238E27FC236}">
                <a16:creationId xmlns:a16="http://schemas.microsoft.com/office/drawing/2014/main" id="{D8B75F2F-027E-4ABF-85DF-ABB2A412D2F3}"/>
              </a:ext>
            </a:extLst>
          </p:cNvPr>
          <p:cNvSpPr/>
          <p:nvPr/>
        </p:nvSpPr>
        <p:spPr>
          <a:xfrm>
            <a:off x="288925" y="5453063"/>
            <a:ext cx="8737600" cy="6032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</p:spPr>
        <p:txBody>
          <a:bodyPr lIns="18000" rIns="1800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buClr>
                <a:srgbClr val="800080"/>
              </a:buClr>
              <a:buSzPct val="85000"/>
              <a:buFont typeface="Wingdings 2" pitchFamily="2" charset="2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现象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：闭合开关，原来静止在磁场中的导线发生运动。</a:t>
            </a:r>
            <a:endParaRPr sz="2800" b="1">
              <a:latin typeface="宋体" pitchFamily="2" charset="-122"/>
            </a:endParaRPr>
          </a:p>
        </p:txBody>
      </p:sp>
      <p:sp>
        <p:nvSpPr>
          <p:cNvPr id="8206" name="文本框 8207">
            <a:extLst>
              <a:ext uri="{FF2B5EF4-FFF2-40B4-BE49-F238E27FC236}">
                <a16:creationId xmlns:a16="http://schemas.microsoft.com/office/drawing/2014/main" id="{FB31348F-DEB3-4304-A46D-A6B3CE884F25}"/>
              </a:ext>
            </a:extLst>
          </p:cNvPr>
          <p:cNvSpPr/>
          <p:nvPr/>
        </p:nvSpPr>
        <p:spPr>
          <a:xfrm>
            <a:off x="288925" y="725488"/>
            <a:ext cx="55451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探究实验：磁场对通电导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线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的作用</a:t>
            </a:r>
            <a:endParaRPr sz="2800" b="1"/>
          </a:p>
        </p:txBody>
      </p:sp>
      <p:sp>
        <p:nvSpPr>
          <p:cNvPr id="8207" name="文本框 1">
            <a:extLst>
              <a:ext uri="{FF2B5EF4-FFF2-40B4-BE49-F238E27FC236}">
                <a16:creationId xmlns:a16="http://schemas.microsoft.com/office/drawing/2014/main" id="{E4F41841-22A5-4304-A19D-9F39B8D91F39}"/>
              </a:ext>
            </a:extLst>
          </p:cNvPr>
          <p:cNvSpPr/>
          <p:nvPr/>
        </p:nvSpPr>
        <p:spPr>
          <a:xfrm>
            <a:off x="196850" y="6173788"/>
            <a:ext cx="69754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itchFamily="2" charset="-122"/>
                <a:sym typeface="Wingdings"/>
              </a:rPr>
              <a:t>结论：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通电导线在磁场中要受到力的作用。</a:t>
            </a:r>
            <a:endParaRPr sz="2800" b="1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3">
            <a:extLst>
              <a:ext uri="{FF2B5EF4-FFF2-40B4-BE49-F238E27FC236}">
                <a16:creationId xmlns:a16="http://schemas.microsoft.com/office/drawing/2014/main" id="{10FA1544-BEC7-4A3F-8719-4D7124AB2A46}"/>
              </a:ext>
            </a:extLst>
          </p:cNvPr>
          <p:cNvSpPr/>
          <p:nvPr/>
        </p:nvSpPr>
        <p:spPr>
          <a:xfrm>
            <a:off x="6221413" y="3354388"/>
            <a:ext cx="2663825" cy="18462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</p:spPr>
        <p:txBody>
          <a:bodyPr lIns="18000" rIns="1800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buClr>
                <a:srgbClr val="800080"/>
              </a:buClr>
              <a:buSzPct val="85000"/>
              <a:buFont typeface="Wingdings 2" pitchFamily="2" charset="2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磁场方向不变，改变电流方向，磁场中导线运动方向也发生了改变。</a:t>
            </a:r>
            <a:endParaRPr sz="2400" b="1">
              <a:latin typeface="宋体" pitchFamily="2" charset="-122"/>
            </a:endParaRPr>
          </a:p>
        </p:txBody>
      </p:sp>
      <p:sp>
        <p:nvSpPr>
          <p:cNvPr id="19459" name="Rectangle 44">
            <a:extLst>
              <a:ext uri="{FF2B5EF4-FFF2-40B4-BE49-F238E27FC236}">
                <a16:creationId xmlns:a16="http://schemas.microsoft.com/office/drawing/2014/main" id="{7CD65934-4DD7-4567-A978-2415B9F4F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3571875"/>
            <a:ext cx="2268537" cy="14081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rIns="18000">
            <a:spAutoFit/>
          </a:bodyPr>
          <a:lstStyle/>
          <a:p>
            <a:pPr>
              <a:lnSpc>
                <a:spcPct val="120000"/>
              </a:lnSpc>
              <a:buClr>
                <a:srgbClr val="800080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闭合开关，原来静止在磁场中的导线发生运动。</a:t>
            </a:r>
          </a:p>
        </p:txBody>
      </p:sp>
      <p:sp>
        <p:nvSpPr>
          <p:cNvPr id="9219" name="Rectangle 45">
            <a:extLst>
              <a:ext uri="{FF2B5EF4-FFF2-40B4-BE49-F238E27FC236}">
                <a16:creationId xmlns:a16="http://schemas.microsoft.com/office/drawing/2014/main" id="{DAB29619-CF3F-4145-A093-A90C21AF5239}"/>
              </a:ext>
            </a:extLst>
          </p:cNvPr>
          <p:cNvSpPr/>
          <p:nvPr/>
        </p:nvSpPr>
        <p:spPr>
          <a:xfrm>
            <a:off x="3421063" y="3352800"/>
            <a:ext cx="2593975" cy="18462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</p:spPr>
        <p:txBody>
          <a:bodyPr lIns="18000" rIns="1800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buClr>
                <a:srgbClr val="800080"/>
              </a:buClr>
              <a:buSzPct val="85000"/>
              <a:buFont typeface="Wingdings 2" pitchFamily="2" charset="2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电流方向不变，改变磁场方向，磁场中导线运动方向发生了改变。</a:t>
            </a:r>
            <a:endParaRPr sz="2400" b="1">
              <a:latin typeface="宋体" pitchFamily="2" charset="-122"/>
            </a:endParaRPr>
          </a:p>
        </p:txBody>
      </p:sp>
      <p:cxnSp>
        <p:nvCxnSpPr>
          <p:cNvPr id="19461" name="Line 30">
            <a:extLst>
              <a:ext uri="{FF2B5EF4-FFF2-40B4-BE49-F238E27FC236}">
                <a16:creationId xmlns:a16="http://schemas.microsoft.com/office/drawing/2014/main" id="{788CE8B9-F52F-442E-99BD-A62903AB81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33775" y="2065338"/>
            <a:ext cx="685800" cy="0"/>
          </a:xfrm>
          <a:prstGeom prst="line">
            <a:avLst/>
          </a:prstGeom>
          <a:noFill/>
          <a:ln w="57150" algn="ctr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62" name="组合 9221">
            <a:extLst>
              <a:ext uri="{FF2B5EF4-FFF2-40B4-BE49-F238E27FC236}">
                <a16:creationId xmlns:a16="http://schemas.microsoft.com/office/drawing/2014/main" id="{40A732FE-ED70-4BAA-820D-9F16BF0DDF56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930275"/>
            <a:ext cx="2020888" cy="2514600"/>
            <a:chOff x="-120" y="96"/>
            <a:chExt cx="3183" cy="3960"/>
          </a:xfrm>
        </p:grpSpPr>
        <p:sp>
          <p:nvSpPr>
            <p:cNvPr id="19463" name="Freeform 4">
              <a:extLst>
                <a:ext uri="{FF2B5EF4-FFF2-40B4-BE49-F238E27FC236}">
                  <a16:creationId xmlns:a16="http://schemas.microsoft.com/office/drawing/2014/main" id="{783A3B8F-9803-4871-AFA2-58C834A9658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>
              <a:off x="900" y="990"/>
              <a:ext cx="840" cy="2639"/>
            </a:xfrm>
            <a:custGeom>
              <a:avLst/>
              <a:gdLst>
                <a:gd name="T0" fmla="*/ 209 w 10000"/>
                <a:gd name="T1" fmla="*/ 4004 h 26000"/>
                <a:gd name="T2" fmla="*/ 627 w 10000"/>
                <a:gd name="T3" fmla="*/ 4033 h 26000"/>
                <a:gd name="T4" fmla="*/ 1042 w 10000"/>
                <a:gd name="T5" fmla="*/ 4091 h 26000"/>
                <a:gd name="T6" fmla="*/ 1452 w 10000"/>
                <a:gd name="T7" fmla="*/ 4178 h 26000"/>
                <a:gd name="T8" fmla="*/ 1854 w 10000"/>
                <a:gd name="T9" fmla="*/ 4294 h 26000"/>
                <a:gd name="T10" fmla="*/ 2248 w 10000"/>
                <a:gd name="T11" fmla="*/ 4437 h 26000"/>
                <a:gd name="T12" fmla="*/ 2630 w 10000"/>
                <a:gd name="T13" fmla="*/ 4607 h 26000"/>
                <a:gd name="T14" fmla="*/ 3000 w 10000"/>
                <a:gd name="T15" fmla="*/ 4804 h 26000"/>
                <a:gd name="T16" fmla="*/ 3355 w 10000"/>
                <a:gd name="T17" fmla="*/ 5026 h 26000"/>
                <a:gd name="T18" fmla="*/ 3694 w 10000"/>
                <a:gd name="T19" fmla="*/ 5272 h 26000"/>
                <a:gd name="T20" fmla="*/ 4015 w 10000"/>
                <a:gd name="T21" fmla="*/ 5541 h 26000"/>
                <a:gd name="T22" fmla="*/ 4316 w 10000"/>
                <a:gd name="T23" fmla="*/ 5832 h 26000"/>
                <a:gd name="T24" fmla="*/ 4596 w 10000"/>
                <a:gd name="T25" fmla="*/ 6143 h 26000"/>
                <a:gd name="T26" fmla="*/ 4854 w 10000"/>
                <a:gd name="T27" fmla="*/ 6473 h 26000"/>
                <a:gd name="T28" fmla="*/ 5088 w 10000"/>
                <a:gd name="T29" fmla="*/ 6820 h 26000"/>
                <a:gd name="T30" fmla="*/ 5298 w 10000"/>
                <a:gd name="T31" fmla="*/ 7183 h 26000"/>
                <a:gd name="T32" fmla="*/ 5481 w 10000"/>
                <a:gd name="T33" fmla="*/ 7560 h 26000"/>
                <a:gd name="T34" fmla="*/ 5638 w 10000"/>
                <a:gd name="T35" fmla="*/ 7948 h 26000"/>
                <a:gd name="T36" fmla="*/ 5768 w 10000"/>
                <a:gd name="T37" fmla="*/ 8346 h 26000"/>
                <a:gd name="T38" fmla="*/ 5869 w 10000"/>
                <a:gd name="T39" fmla="*/ 8753 h 26000"/>
                <a:gd name="T40" fmla="*/ 5942 w 10000"/>
                <a:gd name="T41" fmla="*/ 9165 h 26000"/>
                <a:gd name="T42" fmla="*/ 5985 w 10000"/>
                <a:gd name="T43" fmla="*/ 9581 h 26000"/>
                <a:gd name="T44" fmla="*/ 6000 w 10000"/>
                <a:gd name="T45" fmla="*/ 10000 h 26000"/>
                <a:gd name="T46" fmla="*/ 10000 w 10000"/>
                <a:gd name="T47" fmla="*/ 26000 h 26000"/>
                <a:gd name="T48" fmla="*/ 9994 w 10000"/>
                <a:gd name="T49" fmla="*/ 9651 h 26000"/>
                <a:gd name="T50" fmla="*/ 9945 w 10000"/>
                <a:gd name="T51" fmla="*/ 8955 h 26000"/>
                <a:gd name="T52" fmla="*/ 9848 w 10000"/>
                <a:gd name="T53" fmla="*/ 8264 h 26000"/>
                <a:gd name="T54" fmla="*/ 9703 w 10000"/>
                <a:gd name="T55" fmla="*/ 7581 h 26000"/>
                <a:gd name="T56" fmla="*/ 9511 w 10000"/>
                <a:gd name="T57" fmla="*/ 6910 h 26000"/>
                <a:gd name="T58" fmla="*/ 9272 w 10000"/>
                <a:gd name="T59" fmla="*/ 6254 h 26000"/>
                <a:gd name="T60" fmla="*/ 8988 w 10000"/>
                <a:gd name="T61" fmla="*/ 5616 h 26000"/>
                <a:gd name="T62" fmla="*/ 8660 w 10000"/>
                <a:gd name="T63" fmla="*/ 5000 h 26000"/>
                <a:gd name="T64" fmla="*/ 8290 w 10000"/>
                <a:gd name="T65" fmla="*/ 4408 h 26000"/>
                <a:gd name="T66" fmla="*/ 7880 w 10000"/>
                <a:gd name="T67" fmla="*/ 3843 h 26000"/>
                <a:gd name="T68" fmla="*/ 7431 w 10000"/>
                <a:gd name="T69" fmla="*/ 3309 h 26000"/>
                <a:gd name="T70" fmla="*/ 6947 w 10000"/>
                <a:gd name="T71" fmla="*/ 2807 h 26000"/>
                <a:gd name="T72" fmla="*/ 6428 w 10000"/>
                <a:gd name="T73" fmla="*/ 2340 h 26000"/>
                <a:gd name="T74" fmla="*/ 5878 w 10000"/>
                <a:gd name="T75" fmla="*/ 1910 h 26000"/>
                <a:gd name="T76" fmla="*/ 5299 w 10000"/>
                <a:gd name="T77" fmla="*/ 1520 h 26000"/>
                <a:gd name="T78" fmla="*/ 4695 w 10000"/>
                <a:gd name="T79" fmla="*/ 1171 h 26000"/>
                <a:gd name="T80" fmla="*/ 4067 w 10000"/>
                <a:gd name="T81" fmla="*/ 865 h 26000"/>
                <a:gd name="T82" fmla="*/ 3420 w 10000"/>
                <a:gd name="T83" fmla="*/ 603 h 26000"/>
                <a:gd name="T84" fmla="*/ 2756 w 10000"/>
                <a:gd name="T85" fmla="*/ 387 h 26000"/>
                <a:gd name="T86" fmla="*/ 2079 w 10000"/>
                <a:gd name="T87" fmla="*/ 219 h 26000"/>
                <a:gd name="T88" fmla="*/ 1392 w 10000"/>
                <a:gd name="T89" fmla="*/ 97 h 26000"/>
                <a:gd name="T90" fmla="*/ 698 w 10000"/>
                <a:gd name="T91" fmla="*/ 24 h 26000"/>
                <a:gd name="T92" fmla="*/ 0 w 10000"/>
                <a:gd name="T93" fmla="*/ 0 h 2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9464" name="AutoShape 5">
              <a:extLst>
                <a:ext uri="{FF2B5EF4-FFF2-40B4-BE49-F238E27FC236}">
                  <a16:creationId xmlns:a16="http://schemas.microsoft.com/office/drawing/2014/main" id="{42EF55FE-0225-4F1E-818D-D080731F40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140000">
              <a:off x="1921" y="96"/>
              <a:ext cx="240" cy="3960"/>
            </a:xfrm>
            <a:prstGeom prst="can">
              <a:avLst>
                <a:gd name="adj" fmla="val 12497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zh-C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9465" name="Freeform 6">
              <a:extLst>
                <a:ext uri="{FF2B5EF4-FFF2-40B4-BE49-F238E27FC236}">
                  <a16:creationId xmlns:a16="http://schemas.microsoft.com/office/drawing/2014/main" id="{4A27AE4B-6567-4C34-9E1C-C2ABEF7F95F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900" y="131"/>
              <a:ext cx="840" cy="2639"/>
            </a:xfrm>
            <a:custGeom>
              <a:avLst/>
              <a:gdLst>
                <a:gd name="T0" fmla="*/ 209 w 10000"/>
                <a:gd name="T1" fmla="*/ 4004 h 26000"/>
                <a:gd name="T2" fmla="*/ 627 w 10000"/>
                <a:gd name="T3" fmla="*/ 4033 h 26000"/>
                <a:gd name="T4" fmla="*/ 1042 w 10000"/>
                <a:gd name="T5" fmla="*/ 4091 h 26000"/>
                <a:gd name="T6" fmla="*/ 1452 w 10000"/>
                <a:gd name="T7" fmla="*/ 4178 h 26000"/>
                <a:gd name="T8" fmla="*/ 1854 w 10000"/>
                <a:gd name="T9" fmla="*/ 4294 h 26000"/>
                <a:gd name="T10" fmla="*/ 2248 w 10000"/>
                <a:gd name="T11" fmla="*/ 4437 h 26000"/>
                <a:gd name="T12" fmla="*/ 2630 w 10000"/>
                <a:gd name="T13" fmla="*/ 4607 h 26000"/>
                <a:gd name="T14" fmla="*/ 3000 w 10000"/>
                <a:gd name="T15" fmla="*/ 4804 h 26000"/>
                <a:gd name="T16" fmla="*/ 3355 w 10000"/>
                <a:gd name="T17" fmla="*/ 5026 h 26000"/>
                <a:gd name="T18" fmla="*/ 3694 w 10000"/>
                <a:gd name="T19" fmla="*/ 5272 h 26000"/>
                <a:gd name="T20" fmla="*/ 4015 w 10000"/>
                <a:gd name="T21" fmla="*/ 5541 h 26000"/>
                <a:gd name="T22" fmla="*/ 4316 w 10000"/>
                <a:gd name="T23" fmla="*/ 5832 h 26000"/>
                <a:gd name="T24" fmla="*/ 4596 w 10000"/>
                <a:gd name="T25" fmla="*/ 6143 h 26000"/>
                <a:gd name="T26" fmla="*/ 4854 w 10000"/>
                <a:gd name="T27" fmla="*/ 6473 h 26000"/>
                <a:gd name="T28" fmla="*/ 5088 w 10000"/>
                <a:gd name="T29" fmla="*/ 6820 h 26000"/>
                <a:gd name="T30" fmla="*/ 5298 w 10000"/>
                <a:gd name="T31" fmla="*/ 7183 h 26000"/>
                <a:gd name="T32" fmla="*/ 5481 w 10000"/>
                <a:gd name="T33" fmla="*/ 7560 h 26000"/>
                <a:gd name="T34" fmla="*/ 5638 w 10000"/>
                <a:gd name="T35" fmla="*/ 7948 h 26000"/>
                <a:gd name="T36" fmla="*/ 5768 w 10000"/>
                <a:gd name="T37" fmla="*/ 8346 h 26000"/>
                <a:gd name="T38" fmla="*/ 5869 w 10000"/>
                <a:gd name="T39" fmla="*/ 8753 h 26000"/>
                <a:gd name="T40" fmla="*/ 5942 w 10000"/>
                <a:gd name="T41" fmla="*/ 9165 h 26000"/>
                <a:gd name="T42" fmla="*/ 5985 w 10000"/>
                <a:gd name="T43" fmla="*/ 9581 h 26000"/>
                <a:gd name="T44" fmla="*/ 6000 w 10000"/>
                <a:gd name="T45" fmla="*/ 10000 h 26000"/>
                <a:gd name="T46" fmla="*/ 10000 w 10000"/>
                <a:gd name="T47" fmla="*/ 26000 h 26000"/>
                <a:gd name="T48" fmla="*/ 9994 w 10000"/>
                <a:gd name="T49" fmla="*/ 9651 h 26000"/>
                <a:gd name="T50" fmla="*/ 9945 w 10000"/>
                <a:gd name="T51" fmla="*/ 8955 h 26000"/>
                <a:gd name="T52" fmla="*/ 9848 w 10000"/>
                <a:gd name="T53" fmla="*/ 8264 h 26000"/>
                <a:gd name="T54" fmla="*/ 9703 w 10000"/>
                <a:gd name="T55" fmla="*/ 7581 h 26000"/>
                <a:gd name="T56" fmla="*/ 9511 w 10000"/>
                <a:gd name="T57" fmla="*/ 6910 h 26000"/>
                <a:gd name="T58" fmla="*/ 9272 w 10000"/>
                <a:gd name="T59" fmla="*/ 6254 h 26000"/>
                <a:gd name="T60" fmla="*/ 8988 w 10000"/>
                <a:gd name="T61" fmla="*/ 5616 h 26000"/>
                <a:gd name="T62" fmla="*/ 8660 w 10000"/>
                <a:gd name="T63" fmla="*/ 5000 h 26000"/>
                <a:gd name="T64" fmla="*/ 8290 w 10000"/>
                <a:gd name="T65" fmla="*/ 4408 h 26000"/>
                <a:gd name="T66" fmla="*/ 7880 w 10000"/>
                <a:gd name="T67" fmla="*/ 3843 h 26000"/>
                <a:gd name="T68" fmla="*/ 7431 w 10000"/>
                <a:gd name="T69" fmla="*/ 3309 h 26000"/>
                <a:gd name="T70" fmla="*/ 6947 w 10000"/>
                <a:gd name="T71" fmla="*/ 2807 h 26000"/>
                <a:gd name="T72" fmla="*/ 6428 w 10000"/>
                <a:gd name="T73" fmla="*/ 2340 h 26000"/>
                <a:gd name="T74" fmla="*/ 5878 w 10000"/>
                <a:gd name="T75" fmla="*/ 1910 h 26000"/>
                <a:gd name="T76" fmla="*/ 5299 w 10000"/>
                <a:gd name="T77" fmla="*/ 1520 h 26000"/>
                <a:gd name="T78" fmla="*/ 4695 w 10000"/>
                <a:gd name="T79" fmla="*/ 1171 h 26000"/>
                <a:gd name="T80" fmla="*/ 4067 w 10000"/>
                <a:gd name="T81" fmla="*/ 865 h 26000"/>
                <a:gd name="T82" fmla="*/ 3420 w 10000"/>
                <a:gd name="T83" fmla="*/ 603 h 26000"/>
                <a:gd name="T84" fmla="*/ 2756 w 10000"/>
                <a:gd name="T85" fmla="*/ 387 h 26000"/>
                <a:gd name="T86" fmla="*/ 2079 w 10000"/>
                <a:gd name="T87" fmla="*/ 219 h 26000"/>
                <a:gd name="T88" fmla="*/ 1392 w 10000"/>
                <a:gd name="T89" fmla="*/ 97 h 26000"/>
                <a:gd name="T90" fmla="*/ 698 w 10000"/>
                <a:gd name="T91" fmla="*/ 24 h 26000"/>
                <a:gd name="T92" fmla="*/ 0 w 10000"/>
                <a:gd name="T93" fmla="*/ 0 h 2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FF6600"/>
            </a:solidFill>
            <a:ln>
              <a:noFill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9466" name="Text Box 7">
              <a:extLst>
                <a:ext uri="{FF2B5EF4-FFF2-40B4-BE49-F238E27FC236}">
                  <a16:creationId xmlns:a16="http://schemas.microsoft.com/office/drawing/2014/main" id="{BF83786E-26AB-4C96-B5A8-9B8CA4AA8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2220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9467" name="Line 27">
              <a:extLst>
                <a:ext uri="{FF2B5EF4-FFF2-40B4-BE49-F238E27FC236}">
                  <a16:creationId xmlns:a16="http://schemas.microsoft.com/office/drawing/2014/main" id="{644747C9-F815-4E6D-A6EB-615CAD232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9" y="1166"/>
              <a:ext cx="1200" cy="144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Text Box 28">
              <a:extLst>
                <a:ext uri="{FF2B5EF4-FFF2-40B4-BE49-F238E27FC236}">
                  <a16:creationId xmlns:a16="http://schemas.microsoft.com/office/drawing/2014/main" id="{7AD816F3-67E2-4564-BF34-F7E328BD5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1500"/>
              <a:ext cx="5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9469" name="Text Box 31">
              <a:extLst>
                <a:ext uri="{FF2B5EF4-FFF2-40B4-BE49-F238E27FC236}">
                  <a16:creationId xmlns:a16="http://schemas.microsoft.com/office/drawing/2014/main" id="{5E88BF6F-1501-41C0-91D4-45D87A324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150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9470" name="Text Box 7">
              <a:extLst>
                <a:ext uri="{FF2B5EF4-FFF2-40B4-BE49-F238E27FC236}">
                  <a16:creationId xmlns:a16="http://schemas.microsoft.com/office/drawing/2014/main" id="{C0626C7C-4575-477B-ABA4-6684DAD5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802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9471" name="Text Box 42">
              <a:extLst>
                <a:ext uri="{FF2B5EF4-FFF2-40B4-BE49-F238E27FC236}">
                  <a16:creationId xmlns:a16="http://schemas.microsoft.com/office/drawing/2014/main" id="{A7047A76-1D86-49DE-951A-7BA4A9424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" y="3318"/>
              <a:ext cx="11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1F497D"/>
                  </a:solidFill>
                  <a:latin typeface="Calibri" panose="020F0502020204030204" pitchFamily="34" charset="0"/>
                </a:rPr>
                <a:t>乙</a:t>
              </a:r>
              <a:endParaRPr lang="zh-CN" altLang="en-US" sz="2400" b="1">
                <a:latin typeface="Calibri" panose="020F0502020204030204" pitchFamily="34" charset="0"/>
              </a:endParaRPr>
            </a:p>
          </p:txBody>
        </p:sp>
      </p:grpSp>
      <p:grpSp>
        <p:nvGrpSpPr>
          <p:cNvPr id="19472" name="组合 9231">
            <a:extLst>
              <a:ext uri="{FF2B5EF4-FFF2-40B4-BE49-F238E27FC236}">
                <a16:creationId xmlns:a16="http://schemas.microsoft.com/office/drawing/2014/main" id="{C6EE4B98-7D70-4AB5-B73B-6FB9F4CF3018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941388"/>
            <a:ext cx="2473325" cy="2514600"/>
            <a:chOff x="0" y="0"/>
            <a:chExt cx="3895" cy="3960"/>
          </a:xfrm>
        </p:grpSpPr>
        <p:sp>
          <p:nvSpPr>
            <p:cNvPr id="19473" name="Text Box 38">
              <a:extLst>
                <a:ext uri="{FF2B5EF4-FFF2-40B4-BE49-F238E27FC236}">
                  <a16:creationId xmlns:a16="http://schemas.microsoft.com/office/drawing/2014/main" id="{4A793E10-C7E5-4DEC-9D17-0C75469DB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205"/>
              <a:ext cx="11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1F497D"/>
                  </a:solidFill>
                  <a:latin typeface="Calibri" panose="020F0502020204030204" pitchFamily="34" charset="0"/>
                </a:rPr>
                <a:t>甲</a:t>
              </a:r>
              <a:endParaRPr lang="zh-CN" altLang="en-US" sz="2400" b="1">
                <a:latin typeface="Calibri" panose="020F0502020204030204" pitchFamily="34" charset="0"/>
              </a:endParaRPr>
            </a:p>
          </p:txBody>
        </p:sp>
        <p:grpSp>
          <p:nvGrpSpPr>
            <p:cNvPr id="19474" name="组合 9233">
              <a:extLst>
                <a:ext uri="{FF2B5EF4-FFF2-40B4-BE49-F238E27FC236}">
                  <a16:creationId xmlns:a16="http://schemas.microsoft.com/office/drawing/2014/main" id="{85D05FE3-3D34-4BE7-ACDE-8D6EA3A43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40" cy="3960"/>
              <a:chOff x="0" y="0"/>
              <a:chExt cx="1056" cy="1584"/>
            </a:xfrm>
          </p:grpSpPr>
          <p:sp>
            <p:nvSpPr>
              <p:cNvPr id="19475" name="Freeform 10">
                <a:extLst>
                  <a:ext uri="{FF2B5EF4-FFF2-40B4-BE49-F238E27FC236}">
                    <a16:creationId xmlns:a16="http://schemas.microsoft.com/office/drawing/2014/main" id="{1EB39776-5E2F-4E1E-8AF8-0D32977F17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V="1">
                <a:off x="360" y="359"/>
                <a:ext cx="336" cy="1056"/>
              </a:xfrm>
              <a:custGeom>
                <a:avLst/>
                <a:gdLst>
                  <a:gd name="T0" fmla="*/ 209 w 10000"/>
                  <a:gd name="T1" fmla="*/ 4004 h 26000"/>
                  <a:gd name="T2" fmla="*/ 627 w 10000"/>
                  <a:gd name="T3" fmla="*/ 4033 h 26000"/>
                  <a:gd name="T4" fmla="*/ 1042 w 10000"/>
                  <a:gd name="T5" fmla="*/ 4091 h 26000"/>
                  <a:gd name="T6" fmla="*/ 1452 w 10000"/>
                  <a:gd name="T7" fmla="*/ 4178 h 26000"/>
                  <a:gd name="T8" fmla="*/ 1854 w 10000"/>
                  <a:gd name="T9" fmla="*/ 4294 h 26000"/>
                  <a:gd name="T10" fmla="*/ 2248 w 10000"/>
                  <a:gd name="T11" fmla="*/ 4437 h 26000"/>
                  <a:gd name="T12" fmla="*/ 2630 w 10000"/>
                  <a:gd name="T13" fmla="*/ 4607 h 26000"/>
                  <a:gd name="T14" fmla="*/ 3000 w 10000"/>
                  <a:gd name="T15" fmla="*/ 4804 h 26000"/>
                  <a:gd name="T16" fmla="*/ 3355 w 10000"/>
                  <a:gd name="T17" fmla="*/ 5026 h 26000"/>
                  <a:gd name="T18" fmla="*/ 3694 w 10000"/>
                  <a:gd name="T19" fmla="*/ 5272 h 26000"/>
                  <a:gd name="T20" fmla="*/ 4015 w 10000"/>
                  <a:gd name="T21" fmla="*/ 5541 h 26000"/>
                  <a:gd name="T22" fmla="*/ 4316 w 10000"/>
                  <a:gd name="T23" fmla="*/ 5832 h 26000"/>
                  <a:gd name="T24" fmla="*/ 4596 w 10000"/>
                  <a:gd name="T25" fmla="*/ 6143 h 26000"/>
                  <a:gd name="T26" fmla="*/ 4854 w 10000"/>
                  <a:gd name="T27" fmla="*/ 6473 h 26000"/>
                  <a:gd name="T28" fmla="*/ 5088 w 10000"/>
                  <a:gd name="T29" fmla="*/ 6820 h 26000"/>
                  <a:gd name="T30" fmla="*/ 5298 w 10000"/>
                  <a:gd name="T31" fmla="*/ 7183 h 26000"/>
                  <a:gd name="T32" fmla="*/ 5481 w 10000"/>
                  <a:gd name="T33" fmla="*/ 7560 h 26000"/>
                  <a:gd name="T34" fmla="*/ 5638 w 10000"/>
                  <a:gd name="T35" fmla="*/ 7948 h 26000"/>
                  <a:gd name="T36" fmla="*/ 5768 w 10000"/>
                  <a:gd name="T37" fmla="*/ 8346 h 26000"/>
                  <a:gd name="T38" fmla="*/ 5869 w 10000"/>
                  <a:gd name="T39" fmla="*/ 8753 h 26000"/>
                  <a:gd name="T40" fmla="*/ 5942 w 10000"/>
                  <a:gd name="T41" fmla="*/ 9165 h 26000"/>
                  <a:gd name="T42" fmla="*/ 5985 w 10000"/>
                  <a:gd name="T43" fmla="*/ 9581 h 26000"/>
                  <a:gd name="T44" fmla="*/ 6000 w 10000"/>
                  <a:gd name="T45" fmla="*/ 10000 h 26000"/>
                  <a:gd name="T46" fmla="*/ 10000 w 10000"/>
                  <a:gd name="T47" fmla="*/ 26000 h 26000"/>
                  <a:gd name="T48" fmla="*/ 9994 w 10000"/>
                  <a:gd name="T49" fmla="*/ 9651 h 26000"/>
                  <a:gd name="T50" fmla="*/ 9945 w 10000"/>
                  <a:gd name="T51" fmla="*/ 8955 h 26000"/>
                  <a:gd name="T52" fmla="*/ 9848 w 10000"/>
                  <a:gd name="T53" fmla="*/ 8264 h 26000"/>
                  <a:gd name="T54" fmla="*/ 9703 w 10000"/>
                  <a:gd name="T55" fmla="*/ 7581 h 26000"/>
                  <a:gd name="T56" fmla="*/ 9511 w 10000"/>
                  <a:gd name="T57" fmla="*/ 6910 h 26000"/>
                  <a:gd name="T58" fmla="*/ 9272 w 10000"/>
                  <a:gd name="T59" fmla="*/ 6254 h 26000"/>
                  <a:gd name="T60" fmla="*/ 8988 w 10000"/>
                  <a:gd name="T61" fmla="*/ 5616 h 26000"/>
                  <a:gd name="T62" fmla="*/ 8660 w 10000"/>
                  <a:gd name="T63" fmla="*/ 5000 h 26000"/>
                  <a:gd name="T64" fmla="*/ 8290 w 10000"/>
                  <a:gd name="T65" fmla="*/ 4408 h 26000"/>
                  <a:gd name="T66" fmla="*/ 7880 w 10000"/>
                  <a:gd name="T67" fmla="*/ 3843 h 26000"/>
                  <a:gd name="T68" fmla="*/ 7431 w 10000"/>
                  <a:gd name="T69" fmla="*/ 3309 h 26000"/>
                  <a:gd name="T70" fmla="*/ 6947 w 10000"/>
                  <a:gd name="T71" fmla="*/ 2807 h 26000"/>
                  <a:gd name="T72" fmla="*/ 6428 w 10000"/>
                  <a:gd name="T73" fmla="*/ 2340 h 26000"/>
                  <a:gd name="T74" fmla="*/ 5878 w 10000"/>
                  <a:gd name="T75" fmla="*/ 1910 h 26000"/>
                  <a:gd name="T76" fmla="*/ 5299 w 10000"/>
                  <a:gd name="T77" fmla="*/ 1520 h 26000"/>
                  <a:gd name="T78" fmla="*/ 4695 w 10000"/>
                  <a:gd name="T79" fmla="*/ 1171 h 26000"/>
                  <a:gd name="T80" fmla="*/ 4067 w 10000"/>
                  <a:gd name="T81" fmla="*/ 865 h 26000"/>
                  <a:gd name="T82" fmla="*/ 3420 w 10000"/>
                  <a:gd name="T83" fmla="*/ 603 h 26000"/>
                  <a:gd name="T84" fmla="*/ 2756 w 10000"/>
                  <a:gd name="T85" fmla="*/ 387 h 26000"/>
                  <a:gd name="T86" fmla="*/ 2079 w 10000"/>
                  <a:gd name="T87" fmla="*/ 219 h 26000"/>
                  <a:gd name="T88" fmla="*/ 1392 w 10000"/>
                  <a:gd name="T89" fmla="*/ 97 h 26000"/>
                  <a:gd name="T90" fmla="*/ 698 w 10000"/>
                  <a:gd name="T91" fmla="*/ 24 h 26000"/>
                  <a:gd name="T92" fmla="*/ 0 w 10000"/>
                  <a:gd name="T93" fmla="*/ 0 h 26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000" h="26000">
                    <a:moveTo>
                      <a:pt x="0" y="4000"/>
                    </a:moveTo>
                    <a:lnTo>
                      <a:pt x="209" y="4004"/>
                    </a:lnTo>
                    <a:lnTo>
                      <a:pt x="419" y="4015"/>
                    </a:lnTo>
                    <a:lnTo>
                      <a:pt x="627" y="4033"/>
                    </a:lnTo>
                    <a:lnTo>
                      <a:pt x="835" y="4058"/>
                    </a:lnTo>
                    <a:lnTo>
                      <a:pt x="1042" y="4091"/>
                    </a:lnTo>
                    <a:lnTo>
                      <a:pt x="1247" y="4131"/>
                    </a:lnTo>
                    <a:lnTo>
                      <a:pt x="1452" y="4178"/>
                    </a:lnTo>
                    <a:lnTo>
                      <a:pt x="1654" y="4232"/>
                    </a:lnTo>
                    <a:lnTo>
                      <a:pt x="1854" y="4294"/>
                    </a:lnTo>
                    <a:lnTo>
                      <a:pt x="2052" y="4362"/>
                    </a:lnTo>
                    <a:lnTo>
                      <a:pt x="2248" y="4437"/>
                    </a:lnTo>
                    <a:lnTo>
                      <a:pt x="2440" y="4519"/>
                    </a:lnTo>
                    <a:lnTo>
                      <a:pt x="2630" y="4607"/>
                    </a:lnTo>
                    <a:lnTo>
                      <a:pt x="2817" y="4702"/>
                    </a:lnTo>
                    <a:lnTo>
                      <a:pt x="3000" y="4804"/>
                    </a:lnTo>
                    <a:lnTo>
                      <a:pt x="3180" y="4912"/>
                    </a:lnTo>
                    <a:lnTo>
                      <a:pt x="3355" y="5026"/>
                    </a:lnTo>
                    <a:lnTo>
                      <a:pt x="3527" y="5146"/>
                    </a:lnTo>
                    <a:lnTo>
                      <a:pt x="3694" y="5272"/>
                    </a:lnTo>
                    <a:lnTo>
                      <a:pt x="3857" y="5404"/>
                    </a:lnTo>
                    <a:lnTo>
                      <a:pt x="4015" y="5541"/>
                    </a:lnTo>
                    <a:lnTo>
                      <a:pt x="4168" y="5684"/>
                    </a:lnTo>
                    <a:lnTo>
                      <a:pt x="4316" y="5832"/>
                    </a:lnTo>
                    <a:lnTo>
                      <a:pt x="4459" y="5985"/>
                    </a:lnTo>
                    <a:lnTo>
                      <a:pt x="4596" y="6143"/>
                    </a:lnTo>
                    <a:lnTo>
                      <a:pt x="4728" y="6306"/>
                    </a:lnTo>
                    <a:lnTo>
                      <a:pt x="4854" y="6473"/>
                    </a:lnTo>
                    <a:lnTo>
                      <a:pt x="4974" y="6645"/>
                    </a:lnTo>
                    <a:lnTo>
                      <a:pt x="5088" y="6820"/>
                    </a:lnTo>
                    <a:lnTo>
                      <a:pt x="5196" y="7000"/>
                    </a:lnTo>
                    <a:lnTo>
                      <a:pt x="5298" y="7183"/>
                    </a:lnTo>
                    <a:lnTo>
                      <a:pt x="5393" y="7370"/>
                    </a:lnTo>
                    <a:lnTo>
                      <a:pt x="5481" y="7560"/>
                    </a:lnTo>
                    <a:lnTo>
                      <a:pt x="5563" y="7752"/>
                    </a:lnTo>
                    <a:lnTo>
                      <a:pt x="5638" y="7948"/>
                    </a:lnTo>
                    <a:lnTo>
                      <a:pt x="5706" y="8146"/>
                    </a:lnTo>
                    <a:lnTo>
                      <a:pt x="5768" y="8346"/>
                    </a:lnTo>
                    <a:lnTo>
                      <a:pt x="5822" y="8548"/>
                    </a:lnTo>
                    <a:lnTo>
                      <a:pt x="5869" y="8753"/>
                    </a:lnTo>
                    <a:lnTo>
                      <a:pt x="5909" y="8958"/>
                    </a:lnTo>
                    <a:lnTo>
                      <a:pt x="5942" y="9165"/>
                    </a:lnTo>
                    <a:lnTo>
                      <a:pt x="5967" y="9373"/>
                    </a:lnTo>
                    <a:lnTo>
                      <a:pt x="5985" y="9581"/>
                    </a:lnTo>
                    <a:lnTo>
                      <a:pt x="5996" y="9791"/>
                    </a:lnTo>
                    <a:lnTo>
                      <a:pt x="6000" y="10000"/>
                    </a:lnTo>
                    <a:lnTo>
                      <a:pt x="6000" y="26000"/>
                    </a:lnTo>
                    <a:lnTo>
                      <a:pt x="10000" y="26000"/>
                    </a:lnTo>
                    <a:lnTo>
                      <a:pt x="10000" y="10000"/>
                    </a:lnTo>
                    <a:lnTo>
                      <a:pt x="9994" y="9651"/>
                    </a:lnTo>
                    <a:lnTo>
                      <a:pt x="9976" y="9302"/>
                    </a:lnTo>
                    <a:lnTo>
                      <a:pt x="9945" y="8955"/>
                    </a:lnTo>
                    <a:lnTo>
                      <a:pt x="9903" y="8608"/>
                    </a:lnTo>
                    <a:lnTo>
                      <a:pt x="9848" y="8264"/>
                    </a:lnTo>
                    <a:lnTo>
                      <a:pt x="9781" y="7921"/>
                    </a:lnTo>
                    <a:lnTo>
                      <a:pt x="9703" y="7581"/>
                    </a:lnTo>
                    <a:lnTo>
                      <a:pt x="9613" y="7244"/>
                    </a:lnTo>
                    <a:lnTo>
                      <a:pt x="9511" y="6910"/>
                    </a:lnTo>
                    <a:lnTo>
                      <a:pt x="9397" y="6580"/>
                    </a:lnTo>
                    <a:lnTo>
                      <a:pt x="9272" y="6254"/>
                    </a:lnTo>
                    <a:lnTo>
                      <a:pt x="9135" y="5933"/>
                    </a:lnTo>
                    <a:lnTo>
                      <a:pt x="8988" y="5616"/>
                    </a:lnTo>
                    <a:lnTo>
                      <a:pt x="8829" y="5305"/>
                    </a:lnTo>
                    <a:lnTo>
                      <a:pt x="8660" y="5000"/>
                    </a:lnTo>
                    <a:lnTo>
                      <a:pt x="8480" y="4701"/>
                    </a:lnTo>
                    <a:lnTo>
                      <a:pt x="8290" y="4408"/>
                    </a:lnTo>
                    <a:lnTo>
                      <a:pt x="8090" y="4122"/>
                    </a:lnTo>
                    <a:lnTo>
                      <a:pt x="7880" y="3843"/>
                    </a:lnTo>
                    <a:lnTo>
                      <a:pt x="7660" y="3572"/>
                    </a:lnTo>
                    <a:lnTo>
                      <a:pt x="7431" y="3309"/>
                    </a:lnTo>
                    <a:lnTo>
                      <a:pt x="7193" y="3053"/>
                    </a:lnTo>
                    <a:lnTo>
                      <a:pt x="6947" y="2807"/>
                    </a:lnTo>
                    <a:lnTo>
                      <a:pt x="6691" y="2569"/>
                    </a:lnTo>
                    <a:lnTo>
                      <a:pt x="6428" y="2340"/>
                    </a:lnTo>
                    <a:lnTo>
                      <a:pt x="6157" y="2120"/>
                    </a:lnTo>
                    <a:lnTo>
                      <a:pt x="5878" y="1910"/>
                    </a:lnTo>
                    <a:lnTo>
                      <a:pt x="5592" y="1710"/>
                    </a:lnTo>
                    <a:lnTo>
                      <a:pt x="5299" y="1520"/>
                    </a:lnTo>
                    <a:lnTo>
                      <a:pt x="5000" y="1340"/>
                    </a:lnTo>
                    <a:lnTo>
                      <a:pt x="4695" y="1171"/>
                    </a:lnTo>
                    <a:lnTo>
                      <a:pt x="4384" y="1012"/>
                    </a:lnTo>
                    <a:lnTo>
                      <a:pt x="4067" y="865"/>
                    </a:lnTo>
                    <a:lnTo>
                      <a:pt x="3746" y="728"/>
                    </a:lnTo>
                    <a:lnTo>
                      <a:pt x="3420" y="603"/>
                    </a:lnTo>
                    <a:lnTo>
                      <a:pt x="3090" y="489"/>
                    </a:lnTo>
                    <a:lnTo>
                      <a:pt x="2756" y="387"/>
                    </a:lnTo>
                    <a:lnTo>
                      <a:pt x="2419" y="297"/>
                    </a:lnTo>
                    <a:lnTo>
                      <a:pt x="2079" y="219"/>
                    </a:lnTo>
                    <a:lnTo>
                      <a:pt x="1736" y="152"/>
                    </a:lnTo>
                    <a:lnTo>
                      <a:pt x="1392" y="97"/>
                    </a:lnTo>
                    <a:lnTo>
                      <a:pt x="1045" y="55"/>
                    </a:lnTo>
                    <a:lnTo>
                      <a:pt x="698" y="24"/>
                    </a:lnTo>
                    <a:lnTo>
                      <a:pt x="349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00"/>
                </a:extrusionClr>
                <a:contourClr>
                  <a:srgbClr val="FF6600"/>
                </a:contour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19476" name="AutoShape 11">
                <a:extLst>
                  <a:ext uri="{FF2B5EF4-FFF2-40B4-BE49-F238E27FC236}">
                    <a16:creationId xmlns:a16="http://schemas.microsoft.com/office/drawing/2014/main" id="{60B2A963-B0B4-45A8-8605-49386781E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140000">
                <a:off x="769" y="0"/>
                <a:ext cx="96" cy="1584"/>
              </a:xfrm>
              <a:prstGeom prst="can">
                <a:avLst>
                  <a:gd name="adj" fmla="val 124972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zh-CN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9477" name="Freeform 12">
                <a:extLst>
                  <a:ext uri="{FF2B5EF4-FFF2-40B4-BE49-F238E27FC236}">
                    <a16:creationId xmlns:a16="http://schemas.microsoft.com/office/drawing/2014/main" id="{97A6DA96-7636-4807-914B-A383877F5A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 flipH="1" flipV="1">
                <a:off x="360" y="23"/>
                <a:ext cx="336" cy="1056"/>
              </a:xfrm>
              <a:custGeom>
                <a:avLst/>
                <a:gdLst>
                  <a:gd name="T0" fmla="*/ 209 w 10000"/>
                  <a:gd name="T1" fmla="*/ 4004 h 26000"/>
                  <a:gd name="T2" fmla="*/ 627 w 10000"/>
                  <a:gd name="T3" fmla="*/ 4033 h 26000"/>
                  <a:gd name="T4" fmla="*/ 1042 w 10000"/>
                  <a:gd name="T5" fmla="*/ 4091 h 26000"/>
                  <a:gd name="T6" fmla="*/ 1452 w 10000"/>
                  <a:gd name="T7" fmla="*/ 4178 h 26000"/>
                  <a:gd name="T8" fmla="*/ 1854 w 10000"/>
                  <a:gd name="T9" fmla="*/ 4294 h 26000"/>
                  <a:gd name="T10" fmla="*/ 2248 w 10000"/>
                  <a:gd name="T11" fmla="*/ 4437 h 26000"/>
                  <a:gd name="T12" fmla="*/ 2630 w 10000"/>
                  <a:gd name="T13" fmla="*/ 4607 h 26000"/>
                  <a:gd name="T14" fmla="*/ 3000 w 10000"/>
                  <a:gd name="T15" fmla="*/ 4804 h 26000"/>
                  <a:gd name="T16" fmla="*/ 3355 w 10000"/>
                  <a:gd name="T17" fmla="*/ 5026 h 26000"/>
                  <a:gd name="T18" fmla="*/ 3694 w 10000"/>
                  <a:gd name="T19" fmla="*/ 5272 h 26000"/>
                  <a:gd name="T20" fmla="*/ 4015 w 10000"/>
                  <a:gd name="T21" fmla="*/ 5541 h 26000"/>
                  <a:gd name="T22" fmla="*/ 4316 w 10000"/>
                  <a:gd name="T23" fmla="*/ 5832 h 26000"/>
                  <a:gd name="T24" fmla="*/ 4596 w 10000"/>
                  <a:gd name="T25" fmla="*/ 6143 h 26000"/>
                  <a:gd name="T26" fmla="*/ 4854 w 10000"/>
                  <a:gd name="T27" fmla="*/ 6473 h 26000"/>
                  <a:gd name="T28" fmla="*/ 5088 w 10000"/>
                  <a:gd name="T29" fmla="*/ 6820 h 26000"/>
                  <a:gd name="T30" fmla="*/ 5298 w 10000"/>
                  <a:gd name="T31" fmla="*/ 7183 h 26000"/>
                  <a:gd name="T32" fmla="*/ 5481 w 10000"/>
                  <a:gd name="T33" fmla="*/ 7560 h 26000"/>
                  <a:gd name="T34" fmla="*/ 5638 w 10000"/>
                  <a:gd name="T35" fmla="*/ 7948 h 26000"/>
                  <a:gd name="T36" fmla="*/ 5768 w 10000"/>
                  <a:gd name="T37" fmla="*/ 8346 h 26000"/>
                  <a:gd name="T38" fmla="*/ 5869 w 10000"/>
                  <a:gd name="T39" fmla="*/ 8753 h 26000"/>
                  <a:gd name="T40" fmla="*/ 5942 w 10000"/>
                  <a:gd name="T41" fmla="*/ 9165 h 26000"/>
                  <a:gd name="T42" fmla="*/ 5985 w 10000"/>
                  <a:gd name="T43" fmla="*/ 9581 h 26000"/>
                  <a:gd name="T44" fmla="*/ 6000 w 10000"/>
                  <a:gd name="T45" fmla="*/ 10000 h 26000"/>
                  <a:gd name="T46" fmla="*/ 10000 w 10000"/>
                  <a:gd name="T47" fmla="*/ 26000 h 26000"/>
                  <a:gd name="T48" fmla="*/ 9994 w 10000"/>
                  <a:gd name="T49" fmla="*/ 9651 h 26000"/>
                  <a:gd name="T50" fmla="*/ 9945 w 10000"/>
                  <a:gd name="T51" fmla="*/ 8955 h 26000"/>
                  <a:gd name="T52" fmla="*/ 9848 w 10000"/>
                  <a:gd name="T53" fmla="*/ 8264 h 26000"/>
                  <a:gd name="T54" fmla="*/ 9703 w 10000"/>
                  <a:gd name="T55" fmla="*/ 7581 h 26000"/>
                  <a:gd name="T56" fmla="*/ 9511 w 10000"/>
                  <a:gd name="T57" fmla="*/ 6910 h 26000"/>
                  <a:gd name="T58" fmla="*/ 9272 w 10000"/>
                  <a:gd name="T59" fmla="*/ 6254 h 26000"/>
                  <a:gd name="T60" fmla="*/ 8988 w 10000"/>
                  <a:gd name="T61" fmla="*/ 5616 h 26000"/>
                  <a:gd name="T62" fmla="*/ 8660 w 10000"/>
                  <a:gd name="T63" fmla="*/ 5000 h 26000"/>
                  <a:gd name="T64" fmla="*/ 8290 w 10000"/>
                  <a:gd name="T65" fmla="*/ 4408 h 26000"/>
                  <a:gd name="T66" fmla="*/ 7880 w 10000"/>
                  <a:gd name="T67" fmla="*/ 3843 h 26000"/>
                  <a:gd name="T68" fmla="*/ 7431 w 10000"/>
                  <a:gd name="T69" fmla="*/ 3309 h 26000"/>
                  <a:gd name="T70" fmla="*/ 6947 w 10000"/>
                  <a:gd name="T71" fmla="*/ 2807 h 26000"/>
                  <a:gd name="T72" fmla="*/ 6428 w 10000"/>
                  <a:gd name="T73" fmla="*/ 2340 h 26000"/>
                  <a:gd name="T74" fmla="*/ 5878 w 10000"/>
                  <a:gd name="T75" fmla="*/ 1910 h 26000"/>
                  <a:gd name="T76" fmla="*/ 5299 w 10000"/>
                  <a:gd name="T77" fmla="*/ 1520 h 26000"/>
                  <a:gd name="T78" fmla="*/ 4695 w 10000"/>
                  <a:gd name="T79" fmla="*/ 1171 h 26000"/>
                  <a:gd name="T80" fmla="*/ 4067 w 10000"/>
                  <a:gd name="T81" fmla="*/ 865 h 26000"/>
                  <a:gd name="T82" fmla="*/ 3420 w 10000"/>
                  <a:gd name="T83" fmla="*/ 603 h 26000"/>
                  <a:gd name="T84" fmla="*/ 2756 w 10000"/>
                  <a:gd name="T85" fmla="*/ 387 h 26000"/>
                  <a:gd name="T86" fmla="*/ 2079 w 10000"/>
                  <a:gd name="T87" fmla="*/ 219 h 26000"/>
                  <a:gd name="T88" fmla="*/ 1392 w 10000"/>
                  <a:gd name="T89" fmla="*/ 97 h 26000"/>
                  <a:gd name="T90" fmla="*/ 698 w 10000"/>
                  <a:gd name="T91" fmla="*/ 24 h 26000"/>
                  <a:gd name="T92" fmla="*/ 0 w 10000"/>
                  <a:gd name="T93" fmla="*/ 0 h 26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000" h="26000">
                    <a:moveTo>
                      <a:pt x="0" y="4000"/>
                    </a:moveTo>
                    <a:lnTo>
                      <a:pt x="209" y="4004"/>
                    </a:lnTo>
                    <a:lnTo>
                      <a:pt x="419" y="4015"/>
                    </a:lnTo>
                    <a:lnTo>
                      <a:pt x="627" y="4033"/>
                    </a:lnTo>
                    <a:lnTo>
                      <a:pt x="835" y="4058"/>
                    </a:lnTo>
                    <a:lnTo>
                      <a:pt x="1042" y="4091"/>
                    </a:lnTo>
                    <a:lnTo>
                      <a:pt x="1247" y="4131"/>
                    </a:lnTo>
                    <a:lnTo>
                      <a:pt x="1452" y="4178"/>
                    </a:lnTo>
                    <a:lnTo>
                      <a:pt x="1654" y="4232"/>
                    </a:lnTo>
                    <a:lnTo>
                      <a:pt x="1854" y="4294"/>
                    </a:lnTo>
                    <a:lnTo>
                      <a:pt x="2052" y="4362"/>
                    </a:lnTo>
                    <a:lnTo>
                      <a:pt x="2248" y="4437"/>
                    </a:lnTo>
                    <a:lnTo>
                      <a:pt x="2440" y="4519"/>
                    </a:lnTo>
                    <a:lnTo>
                      <a:pt x="2630" y="4607"/>
                    </a:lnTo>
                    <a:lnTo>
                      <a:pt x="2817" y="4702"/>
                    </a:lnTo>
                    <a:lnTo>
                      <a:pt x="3000" y="4804"/>
                    </a:lnTo>
                    <a:lnTo>
                      <a:pt x="3180" y="4912"/>
                    </a:lnTo>
                    <a:lnTo>
                      <a:pt x="3355" y="5026"/>
                    </a:lnTo>
                    <a:lnTo>
                      <a:pt x="3527" y="5146"/>
                    </a:lnTo>
                    <a:lnTo>
                      <a:pt x="3694" y="5272"/>
                    </a:lnTo>
                    <a:lnTo>
                      <a:pt x="3857" y="5404"/>
                    </a:lnTo>
                    <a:lnTo>
                      <a:pt x="4015" y="5541"/>
                    </a:lnTo>
                    <a:lnTo>
                      <a:pt x="4168" y="5684"/>
                    </a:lnTo>
                    <a:lnTo>
                      <a:pt x="4316" y="5832"/>
                    </a:lnTo>
                    <a:lnTo>
                      <a:pt x="4459" y="5985"/>
                    </a:lnTo>
                    <a:lnTo>
                      <a:pt x="4596" y="6143"/>
                    </a:lnTo>
                    <a:lnTo>
                      <a:pt x="4728" y="6306"/>
                    </a:lnTo>
                    <a:lnTo>
                      <a:pt x="4854" y="6473"/>
                    </a:lnTo>
                    <a:lnTo>
                      <a:pt x="4974" y="6645"/>
                    </a:lnTo>
                    <a:lnTo>
                      <a:pt x="5088" y="6820"/>
                    </a:lnTo>
                    <a:lnTo>
                      <a:pt x="5196" y="7000"/>
                    </a:lnTo>
                    <a:lnTo>
                      <a:pt x="5298" y="7183"/>
                    </a:lnTo>
                    <a:lnTo>
                      <a:pt x="5393" y="7370"/>
                    </a:lnTo>
                    <a:lnTo>
                      <a:pt x="5481" y="7560"/>
                    </a:lnTo>
                    <a:lnTo>
                      <a:pt x="5563" y="7752"/>
                    </a:lnTo>
                    <a:lnTo>
                      <a:pt x="5638" y="7948"/>
                    </a:lnTo>
                    <a:lnTo>
                      <a:pt x="5706" y="8146"/>
                    </a:lnTo>
                    <a:lnTo>
                      <a:pt x="5768" y="8346"/>
                    </a:lnTo>
                    <a:lnTo>
                      <a:pt x="5822" y="8548"/>
                    </a:lnTo>
                    <a:lnTo>
                      <a:pt x="5869" y="8753"/>
                    </a:lnTo>
                    <a:lnTo>
                      <a:pt x="5909" y="8958"/>
                    </a:lnTo>
                    <a:lnTo>
                      <a:pt x="5942" y="9165"/>
                    </a:lnTo>
                    <a:lnTo>
                      <a:pt x="5967" y="9373"/>
                    </a:lnTo>
                    <a:lnTo>
                      <a:pt x="5985" y="9581"/>
                    </a:lnTo>
                    <a:lnTo>
                      <a:pt x="5996" y="9791"/>
                    </a:lnTo>
                    <a:lnTo>
                      <a:pt x="6000" y="10000"/>
                    </a:lnTo>
                    <a:lnTo>
                      <a:pt x="6000" y="26000"/>
                    </a:lnTo>
                    <a:lnTo>
                      <a:pt x="10000" y="26000"/>
                    </a:lnTo>
                    <a:lnTo>
                      <a:pt x="10000" y="10000"/>
                    </a:lnTo>
                    <a:lnTo>
                      <a:pt x="9994" y="9651"/>
                    </a:lnTo>
                    <a:lnTo>
                      <a:pt x="9976" y="9302"/>
                    </a:lnTo>
                    <a:lnTo>
                      <a:pt x="9945" y="8955"/>
                    </a:lnTo>
                    <a:lnTo>
                      <a:pt x="9903" y="8608"/>
                    </a:lnTo>
                    <a:lnTo>
                      <a:pt x="9848" y="8264"/>
                    </a:lnTo>
                    <a:lnTo>
                      <a:pt x="9781" y="7921"/>
                    </a:lnTo>
                    <a:lnTo>
                      <a:pt x="9703" y="7581"/>
                    </a:lnTo>
                    <a:lnTo>
                      <a:pt x="9613" y="7244"/>
                    </a:lnTo>
                    <a:lnTo>
                      <a:pt x="9511" y="6910"/>
                    </a:lnTo>
                    <a:lnTo>
                      <a:pt x="9397" y="6580"/>
                    </a:lnTo>
                    <a:lnTo>
                      <a:pt x="9272" y="6254"/>
                    </a:lnTo>
                    <a:lnTo>
                      <a:pt x="9135" y="5933"/>
                    </a:lnTo>
                    <a:lnTo>
                      <a:pt x="8988" y="5616"/>
                    </a:lnTo>
                    <a:lnTo>
                      <a:pt x="8829" y="5305"/>
                    </a:lnTo>
                    <a:lnTo>
                      <a:pt x="8660" y="5000"/>
                    </a:lnTo>
                    <a:lnTo>
                      <a:pt x="8480" y="4701"/>
                    </a:lnTo>
                    <a:lnTo>
                      <a:pt x="8290" y="4408"/>
                    </a:lnTo>
                    <a:lnTo>
                      <a:pt x="8090" y="4122"/>
                    </a:lnTo>
                    <a:lnTo>
                      <a:pt x="7880" y="3843"/>
                    </a:lnTo>
                    <a:lnTo>
                      <a:pt x="7660" y="3572"/>
                    </a:lnTo>
                    <a:lnTo>
                      <a:pt x="7431" y="3309"/>
                    </a:lnTo>
                    <a:lnTo>
                      <a:pt x="7193" y="3053"/>
                    </a:lnTo>
                    <a:lnTo>
                      <a:pt x="6947" y="2807"/>
                    </a:lnTo>
                    <a:lnTo>
                      <a:pt x="6691" y="2569"/>
                    </a:lnTo>
                    <a:lnTo>
                      <a:pt x="6428" y="2340"/>
                    </a:lnTo>
                    <a:lnTo>
                      <a:pt x="6157" y="2120"/>
                    </a:lnTo>
                    <a:lnTo>
                      <a:pt x="5878" y="1910"/>
                    </a:lnTo>
                    <a:lnTo>
                      <a:pt x="5592" y="1710"/>
                    </a:lnTo>
                    <a:lnTo>
                      <a:pt x="5299" y="1520"/>
                    </a:lnTo>
                    <a:lnTo>
                      <a:pt x="5000" y="1340"/>
                    </a:lnTo>
                    <a:lnTo>
                      <a:pt x="4695" y="1171"/>
                    </a:lnTo>
                    <a:lnTo>
                      <a:pt x="4384" y="1012"/>
                    </a:lnTo>
                    <a:lnTo>
                      <a:pt x="4067" y="865"/>
                    </a:lnTo>
                    <a:lnTo>
                      <a:pt x="3746" y="728"/>
                    </a:lnTo>
                    <a:lnTo>
                      <a:pt x="3420" y="603"/>
                    </a:lnTo>
                    <a:lnTo>
                      <a:pt x="3090" y="489"/>
                    </a:lnTo>
                    <a:lnTo>
                      <a:pt x="2756" y="387"/>
                    </a:lnTo>
                    <a:lnTo>
                      <a:pt x="2419" y="297"/>
                    </a:lnTo>
                    <a:lnTo>
                      <a:pt x="2079" y="219"/>
                    </a:lnTo>
                    <a:lnTo>
                      <a:pt x="1736" y="152"/>
                    </a:lnTo>
                    <a:lnTo>
                      <a:pt x="1392" y="97"/>
                    </a:lnTo>
                    <a:lnTo>
                      <a:pt x="1045" y="55"/>
                    </a:lnTo>
                    <a:lnTo>
                      <a:pt x="698" y="24"/>
                    </a:lnTo>
                    <a:lnTo>
                      <a:pt x="349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66FF"/>
              </a:solidFill>
              <a:ln>
                <a:noFill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66FF"/>
                </a:extrusionClr>
                <a:contourClr>
                  <a:srgbClr val="3366FF"/>
                </a:contour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478" name="组合 9237">
              <a:extLst>
                <a:ext uri="{FF2B5EF4-FFF2-40B4-BE49-F238E27FC236}">
                  <a16:creationId xmlns:a16="http://schemas.microsoft.com/office/drawing/2014/main" id="{4545EA07-384A-4111-8EB7-7F10AAD6C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0" y="1247"/>
              <a:ext cx="1200" cy="1440"/>
              <a:chOff x="0" y="0"/>
              <a:chExt cx="480" cy="576"/>
            </a:xfrm>
          </p:grpSpPr>
          <p:sp>
            <p:nvSpPr>
              <p:cNvPr id="19479" name="Line 21">
                <a:extLst>
                  <a:ext uri="{FF2B5EF4-FFF2-40B4-BE49-F238E27FC236}">
                    <a16:creationId xmlns:a16="http://schemas.microsoft.com/office/drawing/2014/main" id="{EE02ED49-88FC-4593-87E2-5B5424EAF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80" cy="57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0" name="Text Box 22">
                <a:extLst>
                  <a:ext uri="{FF2B5EF4-FFF2-40B4-BE49-F238E27FC236}">
                    <a16:creationId xmlns:a16="http://schemas.microsoft.com/office/drawing/2014/main" id="{F31F08FB-6FD7-40A2-8E85-E4CBB9713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" y="36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grpSp>
          <p:nvGrpSpPr>
            <p:cNvPr id="19481" name="组合 9240">
              <a:extLst>
                <a:ext uri="{FF2B5EF4-FFF2-40B4-BE49-F238E27FC236}">
                  <a16:creationId xmlns:a16="http://schemas.microsoft.com/office/drawing/2014/main" id="{184782C1-4AD8-4D7E-A6AC-AD5845C18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5" y="1247"/>
              <a:ext cx="1740" cy="720"/>
              <a:chOff x="0" y="0"/>
              <a:chExt cx="696" cy="288"/>
            </a:xfrm>
          </p:grpSpPr>
          <p:sp>
            <p:nvSpPr>
              <p:cNvPr id="19482" name="Line 60">
                <a:extLst>
                  <a:ext uri="{FF2B5EF4-FFF2-40B4-BE49-F238E27FC236}">
                    <a16:creationId xmlns:a16="http://schemas.microsoft.com/office/drawing/2014/main" id="{BB807943-3FA1-47E3-8962-58290FA2B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240"/>
                <a:ext cx="432" cy="0"/>
              </a:xfrm>
              <a:prstGeom prst="line">
                <a:avLst/>
              </a:prstGeom>
              <a:noFill/>
              <a:ln w="28575" algn="ctr">
                <a:solidFill>
                  <a:srgbClr val="3333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Text Box 61">
                <a:extLst>
                  <a:ext uri="{FF2B5EF4-FFF2-40B4-BE49-F238E27FC236}">
                    <a16:creationId xmlns:a16="http://schemas.microsoft.com/office/drawing/2014/main" id="{E1737B83-D450-453E-AA7D-4EF73B216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</p:grpSp>
        <p:sp>
          <p:nvSpPr>
            <p:cNvPr id="19484" name="Text Box 7">
              <a:extLst>
                <a:ext uri="{FF2B5EF4-FFF2-40B4-BE49-F238E27FC236}">
                  <a16:creationId xmlns:a16="http://schemas.microsoft.com/office/drawing/2014/main" id="{B5ABB59A-23A7-42FF-9621-19B7F4AEF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755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9485" name="Text Box 7">
              <a:extLst>
                <a:ext uri="{FF2B5EF4-FFF2-40B4-BE49-F238E27FC236}">
                  <a16:creationId xmlns:a16="http://schemas.microsoft.com/office/drawing/2014/main" id="{752180CA-652E-4CD1-A8AD-F0211909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2097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486" name="组合 9245">
            <a:extLst>
              <a:ext uri="{FF2B5EF4-FFF2-40B4-BE49-F238E27FC236}">
                <a16:creationId xmlns:a16="http://schemas.microsoft.com/office/drawing/2014/main" id="{0A533D02-4F49-437A-BE62-0BB533749426}"/>
              </a:ext>
            </a:extLst>
          </p:cNvPr>
          <p:cNvGrpSpPr>
            <a:grpSpLocks/>
          </p:cNvGrpSpPr>
          <p:nvPr/>
        </p:nvGrpSpPr>
        <p:grpSpPr bwMode="auto">
          <a:xfrm>
            <a:off x="6303963" y="1781175"/>
            <a:ext cx="1104900" cy="457200"/>
            <a:chOff x="0" y="0"/>
            <a:chExt cx="696" cy="288"/>
          </a:xfrm>
        </p:grpSpPr>
        <p:sp>
          <p:nvSpPr>
            <p:cNvPr id="19487" name="Line 33">
              <a:extLst>
                <a:ext uri="{FF2B5EF4-FFF2-40B4-BE49-F238E27FC236}">
                  <a16:creationId xmlns:a16="http://schemas.microsoft.com/office/drawing/2014/main" id="{8673894B-9E3B-4E4B-B715-AF488F6B2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240"/>
              <a:ext cx="432" cy="0"/>
            </a:xfrm>
            <a:prstGeom prst="line">
              <a:avLst/>
            </a:prstGeom>
            <a:noFill/>
            <a:ln w="57150" algn="ctr">
              <a:solidFill>
                <a:srgbClr val="3333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Text Box 34">
              <a:extLst>
                <a:ext uri="{FF2B5EF4-FFF2-40B4-BE49-F238E27FC236}">
                  <a16:creationId xmlns:a16="http://schemas.microsoft.com/office/drawing/2014/main" id="{B93CD995-0B2C-48DE-97C2-9D17E893D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19489" name="组合 9248">
            <a:extLst>
              <a:ext uri="{FF2B5EF4-FFF2-40B4-BE49-F238E27FC236}">
                <a16:creationId xmlns:a16="http://schemas.microsoft.com/office/drawing/2014/main" id="{2F1E75F6-FF5E-4FBA-87E8-24D342E890EC}"/>
              </a:ext>
            </a:extLst>
          </p:cNvPr>
          <p:cNvGrpSpPr>
            <a:grpSpLocks/>
          </p:cNvGrpSpPr>
          <p:nvPr/>
        </p:nvGrpSpPr>
        <p:grpSpPr bwMode="auto">
          <a:xfrm>
            <a:off x="4968875" y="1095375"/>
            <a:ext cx="1622425" cy="2514600"/>
            <a:chOff x="-1" y="0"/>
            <a:chExt cx="2831" cy="3960"/>
          </a:xfrm>
        </p:grpSpPr>
        <p:sp>
          <p:nvSpPr>
            <p:cNvPr id="19490" name="Freeform 51">
              <a:extLst>
                <a:ext uri="{FF2B5EF4-FFF2-40B4-BE49-F238E27FC236}">
                  <a16:creationId xmlns:a16="http://schemas.microsoft.com/office/drawing/2014/main" id="{3F38FB88-A00E-473C-8334-B103A70D33AC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>
              <a:off x="900" y="677"/>
              <a:ext cx="840" cy="2640"/>
            </a:xfrm>
            <a:custGeom>
              <a:avLst/>
              <a:gdLst>
                <a:gd name="T0" fmla="*/ 209 w 10000"/>
                <a:gd name="T1" fmla="*/ 4004 h 26000"/>
                <a:gd name="T2" fmla="*/ 627 w 10000"/>
                <a:gd name="T3" fmla="*/ 4033 h 26000"/>
                <a:gd name="T4" fmla="*/ 1042 w 10000"/>
                <a:gd name="T5" fmla="*/ 4091 h 26000"/>
                <a:gd name="T6" fmla="*/ 1452 w 10000"/>
                <a:gd name="T7" fmla="*/ 4178 h 26000"/>
                <a:gd name="T8" fmla="*/ 1854 w 10000"/>
                <a:gd name="T9" fmla="*/ 4294 h 26000"/>
                <a:gd name="T10" fmla="*/ 2248 w 10000"/>
                <a:gd name="T11" fmla="*/ 4437 h 26000"/>
                <a:gd name="T12" fmla="*/ 2630 w 10000"/>
                <a:gd name="T13" fmla="*/ 4607 h 26000"/>
                <a:gd name="T14" fmla="*/ 3000 w 10000"/>
                <a:gd name="T15" fmla="*/ 4804 h 26000"/>
                <a:gd name="T16" fmla="*/ 3355 w 10000"/>
                <a:gd name="T17" fmla="*/ 5026 h 26000"/>
                <a:gd name="T18" fmla="*/ 3694 w 10000"/>
                <a:gd name="T19" fmla="*/ 5272 h 26000"/>
                <a:gd name="T20" fmla="*/ 4015 w 10000"/>
                <a:gd name="T21" fmla="*/ 5541 h 26000"/>
                <a:gd name="T22" fmla="*/ 4316 w 10000"/>
                <a:gd name="T23" fmla="*/ 5832 h 26000"/>
                <a:gd name="T24" fmla="*/ 4596 w 10000"/>
                <a:gd name="T25" fmla="*/ 6143 h 26000"/>
                <a:gd name="T26" fmla="*/ 4854 w 10000"/>
                <a:gd name="T27" fmla="*/ 6473 h 26000"/>
                <a:gd name="T28" fmla="*/ 5088 w 10000"/>
                <a:gd name="T29" fmla="*/ 6820 h 26000"/>
                <a:gd name="T30" fmla="*/ 5298 w 10000"/>
                <a:gd name="T31" fmla="*/ 7183 h 26000"/>
                <a:gd name="T32" fmla="*/ 5481 w 10000"/>
                <a:gd name="T33" fmla="*/ 7560 h 26000"/>
                <a:gd name="T34" fmla="*/ 5638 w 10000"/>
                <a:gd name="T35" fmla="*/ 7948 h 26000"/>
                <a:gd name="T36" fmla="*/ 5768 w 10000"/>
                <a:gd name="T37" fmla="*/ 8346 h 26000"/>
                <a:gd name="T38" fmla="*/ 5869 w 10000"/>
                <a:gd name="T39" fmla="*/ 8753 h 26000"/>
                <a:gd name="T40" fmla="*/ 5942 w 10000"/>
                <a:gd name="T41" fmla="*/ 9165 h 26000"/>
                <a:gd name="T42" fmla="*/ 5985 w 10000"/>
                <a:gd name="T43" fmla="*/ 9581 h 26000"/>
                <a:gd name="T44" fmla="*/ 6000 w 10000"/>
                <a:gd name="T45" fmla="*/ 10000 h 26000"/>
                <a:gd name="T46" fmla="*/ 10000 w 10000"/>
                <a:gd name="T47" fmla="*/ 26000 h 26000"/>
                <a:gd name="T48" fmla="*/ 9994 w 10000"/>
                <a:gd name="T49" fmla="*/ 9651 h 26000"/>
                <a:gd name="T50" fmla="*/ 9945 w 10000"/>
                <a:gd name="T51" fmla="*/ 8955 h 26000"/>
                <a:gd name="T52" fmla="*/ 9848 w 10000"/>
                <a:gd name="T53" fmla="*/ 8264 h 26000"/>
                <a:gd name="T54" fmla="*/ 9703 w 10000"/>
                <a:gd name="T55" fmla="*/ 7581 h 26000"/>
                <a:gd name="T56" fmla="*/ 9511 w 10000"/>
                <a:gd name="T57" fmla="*/ 6910 h 26000"/>
                <a:gd name="T58" fmla="*/ 9272 w 10000"/>
                <a:gd name="T59" fmla="*/ 6254 h 26000"/>
                <a:gd name="T60" fmla="*/ 8988 w 10000"/>
                <a:gd name="T61" fmla="*/ 5616 h 26000"/>
                <a:gd name="T62" fmla="*/ 8660 w 10000"/>
                <a:gd name="T63" fmla="*/ 5000 h 26000"/>
                <a:gd name="T64" fmla="*/ 8290 w 10000"/>
                <a:gd name="T65" fmla="*/ 4408 h 26000"/>
                <a:gd name="T66" fmla="*/ 7880 w 10000"/>
                <a:gd name="T67" fmla="*/ 3843 h 26000"/>
                <a:gd name="T68" fmla="*/ 7431 w 10000"/>
                <a:gd name="T69" fmla="*/ 3309 h 26000"/>
                <a:gd name="T70" fmla="*/ 6947 w 10000"/>
                <a:gd name="T71" fmla="*/ 2807 h 26000"/>
                <a:gd name="T72" fmla="*/ 6428 w 10000"/>
                <a:gd name="T73" fmla="*/ 2340 h 26000"/>
                <a:gd name="T74" fmla="*/ 5878 w 10000"/>
                <a:gd name="T75" fmla="*/ 1910 h 26000"/>
                <a:gd name="T76" fmla="*/ 5299 w 10000"/>
                <a:gd name="T77" fmla="*/ 1520 h 26000"/>
                <a:gd name="T78" fmla="*/ 4695 w 10000"/>
                <a:gd name="T79" fmla="*/ 1171 h 26000"/>
                <a:gd name="T80" fmla="*/ 4067 w 10000"/>
                <a:gd name="T81" fmla="*/ 865 h 26000"/>
                <a:gd name="T82" fmla="*/ 3420 w 10000"/>
                <a:gd name="T83" fmla="*/ 603 h 26000"/>
                <a:gd name="T84" fmla="*/ 2756 w 10000"/>
                <a:gd name="T85" fmla="*/ 387 h 26000"/>
                <a:gd name="T86" fmla="*/ 2079 w 10000"/>
                <a:gd name="T87" fmla="*/ 219 h 26000"/>
                <a:gd name="T88" fmla="*/ 1392 w 10000"/>
                <a:gd name="T89" fmla="*/ 97 h 26000"/>
                <a:gd name="T90" fmla="*/ 698 w 10000"/>
                <a:gd name="T91" fmla="*/ 24 h 26000"/>
                <a:gd name="T92" fmla="*/ 0 w 10000"/>
                <a:gd name="T93" fmla="*/ 0 h 2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  <a:contourClr>
                <a:srgbClr val="3366FF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9491" name="AutoShape 17">
              <a:extLst>
                <a:ext uri="{FF2B5EF4-FFF2-40B4-BE49-F238E27FC236}">
                  <a16:creationId xmlns:a16="http://schemas.microsoft.com/office/drawing/2014/main" id="{3000F395-B937-45E2-A6C2-FD58E2B10B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140000">
              <a:off x="1752" y="0"/>
              <a:ext cx="240" cy="3960"/>
            </a:xfrm>
            <a:prstGeom prst="can">
              <a:avLst>
                <a:gd name="adj" fmla="val 12497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zh-CN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19492" name="组合 9251">
              <a:extLst>
                <a:ext uri="{FF2B5EF4-FFF2-40B4-BE49-F238E27FC236}">
                  <a16:creationId xmlns:a16="http://schemas.microsoft.com/office/drawing/2014/main" id="{A9843EBB-E21A-4219-A0EC-02B81AE09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5" y="1227"/>
              <a:ext cx="1525" cy="1440"/>
              <a:chOff x="0" y="0"/>
              <a:chExt cx="610" cy="576"/>
            </a:xfrm>
          </p:grpSpPr>
          <p:sp>
            <p:nvSpPr>
              <p:cNvPr id="19493" name="Line 24">
                <a:extLst>
                  <a:ext uri="{FF2B5EF4-FFF2-40B4-BE49-F238E27FC236}">
                    <a16:creationId xmlns:a16="http://schemas.microsoft.com/office/drawing/2014/main" id="{E0F1A144-3217-40A7-9808-244155D94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80" cy="57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4" name="Text Box 25">
                <a:extLst>
                  <a:ext uri="{FF2B5EF4-FFF2-40B4-BE49-F238E27FC236}">
                    <a16:creationId xmlns:a16="http://schemas.microsoft.com/office/drawing/2014/main" id="{45F2EA63-9D83-4080-950D-68869B73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8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19495" name="Text Box 41">
              <a:extLst>
                <a:ext uri="{FF2B5EF4-FFF2-40B4-BE49-F238E27FC236}">
                  <a16:creationId xmlns:a16="http://schemas.microsoft.com/office/drawing/2014/main" id="{3D3B072D-3F66-49DA-AD4B-9A594DF37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985"/>
              <a:ext cx="113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1F497D"/>
                  </a:solidFill>
                  <a:latin typeface="Calibri" panose="020F0502020204030204" pitchFamily="34" charset="0"/>
                </a:rPr>
                <a:t>丙</a:t>
              </a:r>
              <a:endParaRPr lang="zh-CN" altLang="en-US" sz="2400" b="1">
                <a:latin typeface="Calibri" panose="020F0502020204030204" pitchFamily="34" charset="0"/>
              </a:endParaRPr>
            </a:p>
          </p:txBody>
        </p:sp>
        <p:sp>
          <p:nvSpPr>
            <p:cNvPr id="19496" name="Freeform 52">
              <a:extLst>
                <a:ext uri="{FF2B5EF4-FFF2-40B4-BE49-F238E27FC236}">
                  <a16:creationId xmlns:a16="http://schemas.microsoft.com/office/drawing/2014/main" id="{85AEAB93-10CC-491C-B87A-30B8A09B6EA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900" y="-164"/>
              <a:ext cx="840" cy="2639"/>
            </a:xfrm>
            <a:custGeom>
              <a:avLst/>
              <a:gdLst>
                <a:gd name="T0" fmla="*/ 209 w 10000"/>
                <a:gd name="T1" fmla="*/ 4004 h 26000"/>
                <a:gd name="T2" fmla="*/ 627 w 10000"/>
                <a:gd name="T3" fmla="*/ 4033 h 26000"/>
                <a:gd name="T4" fmla="*/ 1042 w 10000"/>
                <a:gd name="T5" fmla="*/ 4091 h 26000"/>
                <a:gd name="T6" fmla="*/ 1452 w 10000"/>
                <a:gd name="T7" fmla="*/ 4178 h 26000"/>
                <a:gd name="T8" fmla="*/ 1854 w 10000"/>
                <a:gd name="T9" fmla="*/ 4294 h 26000"/>
                <a:gd name="T10" fmla="*/ 2248 w 10000"/>
                <a:gd name="T11" fmla="*/ 4437 h 26000"/>
                <a:gd name="T12" fmla="*/ 2630 w 10000"/>
                <a:gd name="T13" fmla="*/ 4607 h 26000"/>
                <a:gd name="T14" fmla="*/ 3000 w 10000"/>
                <a:gd name="T15" fmla="*/ 4804 h 26000"/>
                <a:gd name="T16" fmla="*/ 3355 w 10000"/>
                <a:gd name="T17" fmla="*/ 5026 h 26000"/>
                <a:gd name="T18" fmla="*/ 3694 w 10000"/>
                <a:gd name="T19" fmla="*/ 5272 h 26000"/>
                <a:gd name="T20" fmla="*/ 4015 w 10000"/>
                <a:gd name="T21" fmla="*/ 5541 h 26000"/>
                <a:gd name="T22" fmla="*/ 4316 w 10000"/>
                <a:gd name="T23" fmla="*/ 5832 h 26000"/>
                <a:gd name="T24" fmla="*/ 4596 w 10000"/>
                <a:gd name="T25" fmla="*/ 6143 h 26000"/>
                <a:gd name="T26" fmla="*/ 4854 w 10000"/>
                <a:gd name="T27" fmla="*/ 6473 h 26000"/>
                <a:gd name="T28" fmla="*/ 5088 w 10000"/>
                <a:gd name="T29" fmla="*/ 6820 h 26000"/>
                <a:gd name="T30" fmla="*/ 5298 w 10000"/>
                <a:gd name="T31" fmla="*/ 7183 h 26000"/>
                <a:gd name="T32" fmla="*/ 5481 w 10000"/>
                <a:gd name="T33" fmla="*/ 7560 h 26000"/>
                <a:gd name="T34" fmla="*/ 5638 w 10000"/>
                <a:gd name="T35" fmla="*/ 7948 h 26000"/>
                <a:gd name="T36" fmla="*/ 5768 w 10000"/>
                <a:gd name="T37" fmla="*/ 8346 h 26000"/>
                <a:gd name="T38" fmla="*/ 5869 w 10000"/>
                <a:gd name="T39" fmla="*/ 8753 h 26000"/>
                <a:gd name="T40" fmla="*/ 5942 w 10000"/>
                <a:gd name="T41" fmla="*/ 9165 h 26000"/>
                <a:gd name="T42" fmla="*/ 5985 w 10000"/>
                <a:gd name="T43" fmla="*/ 9581 h 26000"/>
                <a:gd name="T44" fmla="*/ 6000 w 10000"/>
                <a:gd name="T45" fmla="*/ 10000 h 26000"/>
                <a:gd name="T46" fmla="*/ 10000 w 10000"/>
                <a:gd name="T47" fmla="*/ 26000 h 26000"/>
                <a:gd name="T48" fmla="*/ 9994 w 10000"/>
                <a:gd name="T49" fmla="*/ 9651 h 26000"/>
                <a:gd name="T50" fmla="*/ 9945 w 10000"/>
                <a:gd name="T51" fmla="*/ 8955 h 26000"/>
                <a:gd name="T52" fmla="*/ 9848 w 10000"/>
                <a:gd name="T53" fmla="*/ 8264 h 26000"/>
                <a:gd name="T54" fmla="*/ 9703 w 10000"/>
                <a:gd name="T55" fmla="*/ 7581 h 26000"/>
                <a:gd name="T56" fmla="*/ 9511 w 10000"/>
                <a:gd name="T57" fmla="*/ 6910 h 26000"/>
                <a:gd name="T58" fmla="*/ 9272 w 10000"/>
                <a:gd name="T59" fmla="*/ 6254 h 26000"/>
                <a:gd name="T60" fmla="*/ 8988 w 10000"/>
                <a:gd name="T61" fmla="*/ 5616 h 26000"/>
                <a:gd name="T62" fmla="*/ 8660 w 10000"/>
                <a:gd name="T63" fmla="*/ 5000 h 26000"/>
                <a:gd name="T64" fmla="*/ 8290 w 10000"/>
                <a:gd name="T65" fmla="*/ 4408 h 26000"/>
                <a:gd name="T66" fmla="*/ 7880 w 10000"/>
                <a:gd name="T67" fmla="*/ 3843 h 26000"/>
                <a:gd name="T68" fmla="*/ 7431 w 10000"/>
                <a:gd name="T69" fmla="*/ 3309 h 26000"/>
                <a:gd name="T70" fmla="*/ 6947 w 10000"/>
                <a:gd name="T71" fmla="*/ 2807 h 26000"/>
                <a:gd name="T72" fmla="*/ 6428 w 10000"/>
                <a:gd name="T73" fmla="*/ 2340 h 26000"/>
                <a:gd name="T74" fmla="*/ 5878 w 10000"/>
                <a:gd name="T75" fmla="*/ 1910 h 26000"/>
                <a:gd name="T76" fmla="*/ 5299 w 10000"/>
                <a:gd name="T77" fmla="*/ 1520 h 26000"/>
                <a:gd name="T78" fmla="*/ 4695 w 10000"/>
                <a:gd name="T79" fmla="*/ 1171 h 26000"/>
                <a:gd name="T80" fmla="*/ 4067 w 10000"/>
                <a:gd name="T81" fmla="*/ 865 h 26000"/>
                <a:gd name="T82" fmla="*/ 3420 w 10000"/>
                <a:gd name="T83" fmla="*/ 603 h 26000"/>
                <a:gd name="T84" fmla="*/ 2756 w 10000"/>
                <a:gd name="T85" fmla="*/ 387 h 26000"/>
                <a:gd name="T86" fmla="*/ 2079 w 10000"/>
                <a:gd name="T87" fmla="*/ 219 h 26000"/>
                <a:gd name="T88" fmla="*/ 1392 w 10000"/>
                <a:gd name="T89" fmla="*/ 97 h 26000"/>
                <a:gd name="T90" fmla="*/ 698 w 10000"/>
                <a:gd name="T91" fmla="*/ 24 h 26000"/>
                <a:gd name="T92" fmla="*/ 0 w 10000"/>
                <a:gd name="T93" fmla="*/ 0 h 2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00" h="26000">
                  <a:moveTo>
                    <a:pt x="0" y="4000"/>
                  </a:moveTo>
                  <a:lnTo>
                    <a:pt x="209" y="4004"/>
                  </a:lnTo>
                  <a:lnTo>
                    <a:pt x="419" y="4015"/>
                  </a:lnTo>
                  <a:lnTo>
                    <a:pt x="627" y="4033"/>
                  </a:lnTo>
                  <a:lnTo>
                    <a:pt x="835" y="4058"/>
                  </a:lnTo>
                  <a:lnTo>
                    <a:pt x="1042" y="4091"/>
                  </a:lnTo>
                  <a:lnTo>
                    <a:pt x="1247" y="4131"/>
                  </a:lnTo>
                  <a:lnTo>
                    <a:pt x="1452" y="4178"/>
                  </a:lnTo>
                  <a:lnTo>
                    <a:pt x="1654" y="4232"/>
                  </a:lnTo>
                  <a:lnTo>
                    <a:pt x="1854" y="4294"/>
                  </a:lnTo>
                  <a:lnTo>
                    <a:pt x="2052" y="4362"/>
                  </a:lnTo>
                  <a:lnTo>
                    <a:pt x="2248" y="4437"/>
                  </a:lnTo>
                  <a:lnTo>
                    <a:pt x="2440" y="4519"/>
                  </a:lnTo>
                  <a:lnTo>
                    <a:pt x="2630" y="4607"/>
                  </a:lnTo>
                  <a:lnTo>
                    <a:pt x="2817" y="4702"/>
                  </a:lnTo>
                  <a:lnTo>
                    <a:pt x="3000" y="4804"/>
                  </a:lnTo>
                  <a:lnTo>
                    <a:pt x="3180" y="4912"/>
                  </a:lnTo>
                  <a:lnTo>
                    <a:pt x="3355" y="5026"/>
                  </a:lnTo>
                  <a:lnTo>
                    <a:pt x="3527" y="5146"/>
                  </a:lnTo>
                  <a:lnTo>
                    <a:pt x="3694" y="5272"/>
                  </a:lnTo>
                  <a:lnTo>
                    <a:pt x="3857" y="5404"/>
                  </a:lnTo>
                  <a:lnTo>
                    <a:pt x="4015" y="5541"/>
                  </a:lnTo>
                  <a:lnTo>
                    <a:pt x="4168" y="5684"/>
                  </a:lnTo>
                  <a:lnTo>
                    <a:pt x="4316" y="5832"/>
                  </a:lnTo>
                  <a:lnTo>
                    <a:pt x="4459" y="5985"/>
                  </a:lnTo>
                  <a:lnTo>
                    <a:pt x="4596" y="6143"/>
                  </a:lnTo>
                  <a:lnTo>
                    <a:pt x="4728" y="6306"/>
                  </a:lnTo>
                  <a:lnTo>
                    <a:pt x="4854" y="6473"/>
                  </a:lnTo>
                  <a:lnTo>
                    <a:pt x="4974" y="6645"/>
                  </a:lnTo>
                  <a:lnTo>
                    <a:pt x="5088" y="6820"/>
                  </a:lnTo>
                  <a:lnTo>
                    <a:pt x="5196" y="7000"/>
                  </a:lnTo>
                  <a:lnTo>
                    <a:pt x="5298" y="7183"/>
                  </a:lnTo>
                  <a:lnTo>
                    <a:pt x="5393" y="7370"/>
                  </a:lnTo>
                  <a:lnTo>
                    <a:pt x="5481" y="7560"/>
                  </a:lnTo>
                  <a:lnTo>
                    <a:pt x="5563" y="7752"/>
                  </a:lnTo>
                  <a:lnTo>
                    <a:pt x="5638" y="7948"/>
                  </a:lnTo>
                  <a:lnTo>
                    <a:pt x="5706" y="8146"/>
                  </a:lnTo>
                  <a:lnTo>
                    <a:pt x="5768" y="8346"/>
                  </a:lnTo>
                  <a:lnTo>
                    <a:pt x="5822" y="8548"/>
                  </a:lnTo>
                  <a:lnTo>
                    <a:pt x="5869" y="8753"/>
                  </a:lnTo>
                  <a:lnTo>
                    <a:pt x="5909" y="8958"/>
                  </a:lnTo>
                  <a:lnTo>
                    <a:pt x="5942" y="9165"/>
                  </a:lnTo>
                  <a:lnTo>
                    <a:pt x="5967" y="9373"/>
                  </a:lnTo>
                  <a:lnTo>
                    <a:pt x="5985" y="9581"/>
                  </a:lnTo>
                  <a:lnTo>
                    <a:pt x="5996" y="9791"/>
                  </a:lnTo>
                  <a:lnTo>
                    <a:pt x="6000" y="10000"/>
                  </a:lnTo>
                  <a:lnTo>
                    <a:pt x="6000" y="26000"/>
                  </a:lnTo>
                  <a:lnTo>
                    <a:pt x="10000" y="26000"/>
                  </a:lnTo>
                  <a:lnTo>
                    <a:pt x="10000" y="10000"/>
                  </a:lnTo>
                  <a:lnTo>
                    <a:pt x="9994" y="9651"/>
                  </a:lnTo>
                  <a:lnTo>
                    <a:pt x="9976" y="9302"/>
                  </a:lnTo>
                  <a:lnTo>
                    <a:pt x="9945" y="8955"/>
                  </a:lnTo>
                  <a:lnTo>
                    <a:pt x="9903" y="8608"/>
                  </a:lnTo>
                  <a:lnTo>
                    <a:pt x="9848" y="8264"/>
                  </a:lnTo>
                  <a:lnTo>
                    <a:pt x="9781" y="7921"/>
                  </a:lnTo>
                  <a:lnTo>
                    <a:pt x="9703" y="7581"/>
                  </a:lnTo>
                  <a:lnTo>
                    <a:pt x="9613" y="7244"/>
                  </a:lnTo>
                  <a:lnTo>
                    <a:pt x="9511" y="6910"/>
                  </a:lnTo>
                  <a:lnTo>
                    <a:pt x="9397" y="6580"/>
                  </a:lnTo>
                  <a:lnTo>
                    <a:pt x="9272" y="6254"/>
                  </a:lnTo>
                  <a:lnTo>
                    <a:pt x="9135" y="5933"/>
                  </a:lnTo>
                  <a:lnTo>
                    <a:pt x="8988" y="5616"/>
                  </a:lnTo>
                  <a:lnTo>
                    <a:pt x="8829" y="5305"/>
                  </a:lnTo>
                  <a:lnTo>
                    <a:pt x="8660" y="5000"/>
                  </a:lnTo>
                  <a:lnTo>
                    <a:pt x="8480" y="4701"/>
                  </a:lnTo>
                  <a:lnTo>
                    <a:pt x="8290" y="4408"/>
                  </a:lnTo>
                  <a:lnTo>
                    <a:pt x="8090" y="4122"/>
                  </a:lnTo>
                  <a:lnTo>
                    <a:pt x="7880" y="3843"/>
                  </a:lnTo>
                  <a:lnTo>
                    <a:pt x="7660" y="3572"/>
                  </a:lnTo>
                  <a:lnTo>
                    <a:pt x="7431" y="3309"/>
                  </a:lnTo>
                  <a:lnTo>
                    <a:pt x="7193" y="3053"/>
                  </a:lnTo>
                  <a:lnTo>
                    <a:pt x="6947" y="2807"/>
                  </a:lnTo>
                  <a:lnTo>
                    <a:pt x="6691" y="2569"/>
                  </a:lnTo>
                  <a:lnTo>
                    <a:pt x="6428" y="2340"/>
                  </a:lnTo>
                  <a:lnTo>
                    <a:pt x="6157" y="2120"/>
                  </a:lnTo>
                  <a:lnTo>
                    <a:pt x="5878" y="1910"/>
                  </a:lnTo>
                  <a:lnTo>
                    <a:pt x="5592" y="1710"/>
                  </a:lnTo>
                  <a:lnTo>
                    <a:pt x="5299" y="1520"/>
                  </a:lnTo>
                  <a:lnTo>
                    <a:pt x="5000" y="1340"/>
                  </a:lnTo>
                  <a:lnTo>
                    <a:pt x="4695" y="1171"/>
                  </a:lnTo>
                  <a:lnTo>
                    <a:pt x="4384" y="1012"/>
                  </a:lnTo>
                  <a:lnTo>
                    <a:pt x="4067" y="865"/>
                  </a:lnTo>
                  <a:lnTo>
                    <a:pt x="3746" y="728"/>
                  </a:lnTo>
                  <a:lnTo>
                    <a:pt x="3420" y="603"/>
                  </a:lnTo>
                  <a:lnTo>
                    <a:pt x="3090" y="489"/>
                  </a:lnTo>
                  <a:lnTo>
                    <a:pt x="2756" y="387"/>
                  </a:lnTo>
                  <a:lnTo>
                    <a:pt x="2419" y="297"/>
                  </a:lnTo>
                  <a:lnTo>
                    <a:pt x="2079" y="219"/>
                  </a:lnTo>
                  <a:lnTo>
                    <a:pt x="1736" y="152"/>
                  </a:lnTo>
                  <a:lnTo>
                    <a:pt x="1392" y="97"/>
                  </a:lnTo>
                  <a:lnTo>
                    <a:pt x="1045" y="55"/>
                  </a:lnTo>
                  <a:lnTo>
                    <a:pt x="698" y="24"/>
                  </a:lnTo>
                  <a:lnTo>
                    <a:pt x="349" y="6"/>
                  </a:lnTo>
                  <a:lnTo>
                    <a:pt x="0" y="0"/>
                  </a:lnTo>
                </a:path>
              </a:pathLst>
            </a:custGeom>
            <a:solidFill>
              <a:srgbClr val="FF6600"/>
            </a:solidFill>
            <a:ln>
              <a:noFill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9497" name="Text Box 7">
              <a:extLst>
                <a:ext uri="{FF2B5EF4-FFF2-40B4-BE49-F238E27FC236}">
                  <a16:creationId xmlns:a16="http://schemas.microsoft.com/office/drawing/2014/main" id="{C5E69BEB-AB70-4A84-AD6E-C2831813D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850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9498" name="Text Box 7">
              <a:extLst>
                <a:ext uri="{FF2B5EF4-FFF2-40B4-BE49-F238E27FC236}">
                  <a16:creationId xmlns:a16="http://schemas.microsoft.com/office/drawing/2014/main" id="{3E0226CD-B6F9-45DC-A61A-EF5A3A2DF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545"/>
              <a:ext cx="6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9258" name="Rectangle 2">
            <a:extLst>
              <a:ext uri="{FF2B5EF4-FFF2-40B4-BE49-F238E27FC236}">
                <a16:creationId xmlns:a16="http://schemas.microsoft.com/office/drawing/2014/main" id="{FB071D2C-DB99-48AA-9FF4-7BC56AE65D2C}"/>
              </a:ext>
            </a:extLst>
          </p:cNvPr>
          <p:cNvSpPr/>
          <p:nvPr/>
        </p:nvSpPr>
        <p:spPr>
          <a:xfrm>
            <a:off x="447675" y="3513138"/>
            <a:ext cx="554038" cy="15541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实验现象</a:t>
            </a:r>
            <a:endParaRPr sz="2400" b="1">
              <a:latin typeface="宋体" pitchFamily="2" charset="-122"/>
            </a:endParaRPr>
          </a:p>
        </p:txBody>
      </p:sp>
      <p:sp>
        <p:nvSpPr>
          <p:cNvPr id="9259" name="TextBox 2">
            <a:extLst>
              <a:ext uri="{FF2B5EF4-FFF2-40B4-BE49-F238E27FC236}">
                <a16:creationId xmlns:a16="http://schemas.microsoft.com/office/drawing/2014/main" id="{09B7B089-A701-42A2-8227-D2F91521093C}"/>
              </a:ext>
            </a:extLst>
          </p:cNvPr>
          <p:cNvSpPr/>
          <p:nvPr/>
        </p:nvSpPr>
        <p:spPr>
          <a:xfrm>
            <a:off x="1212850" y="5121275"/>
            <a:ext cx="7308850" cy="1627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．通电导线在磁场中要受到力的作用。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-94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．通电直导线在磁场中受到力的方向与电流的方向、磁场的方向有关。</a:t>
            </a:r>
            <a:endParaRPr sz="2800" b="1">
              <a:latin typeface="宋体" pitchFamily="2" charset="-122"/>
            </a:endParaRPr>
          </a:p>
        </p:txBody>
      </p:sp>
      <p:sp>
        <p:nvSpPr>
          <p:cNvPr id="19501" name="文本框 9260">
            <a:extLst>
              <a:ext uri="{FF2B5EF4-FFF2-40B4-BE49-F238E27FC236}">
                <a16:creationId xmlns:a16="http://schemas.microsoft.com/office/drawing/2014/main" id="{805197D4-637D-4C4C-A45C-86CA4201B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265738"/>
            <a:ext cx="1408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结论：</a:t>
            </a:r>
          </a:p>
        </p:txBody>
      </p:sp>
      <p:sp>
        <p:nvSpPr>
          <p:cNvPr id="9261" name="矩形 4">
            <a:extLst>
              <a:ext uri="{FF2B5EF4-FFF2-40B4-BE49-F238E27FC236}">
                <a16:creationId xmlns:a16="http://schemas.microsoft.com/office/drawing/2014/main" id="{26D894EA-66B2-4FF3-96C7-F1D46D4B3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546100"/>
            <a:ext cx="4459287" cy="52705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</a:rPr>
              <a:t>一、磁场对通电导线的作用</a:t>
            </a:r>
          </a:p>
        </p:txBody>
      </p:sp>
      <p:sp>
        <p:nvSpPr>
          <p:cNvPr id="9262" name="文本框 9262">
            <a:extLst>
              <a:ext uri="{FF2B5EF4-FFF2-40B4-BE49-F238E27FC236}">
                <a16:creationId xmlns:a16="http://schemas.microsoft.com/office/drawing/2014/main" id="{50F89538-6F04-4C8D-9203-E345D82337C9}"/>
              </a:ext>
            </a:extLst>
          </p:cNvPr>
          <p:cNvSpPr/>
          <p:nvPr/>
        </p:nvSpPr>
        <p:spPr>
          <a:xfrm>
            <a:off x="5824538" y="471488"/>
            <a:ext cx="3054350" cy="944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这个力的方向跟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哪些因素有关呢？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9263" name="文本框 9263">
            <a:extLst>
              <a:ext uri="{FF2B5EF4-FFF2-40B4-BE49-F238E27FC236}">
                <a16:creationId xmlns:a16="http://schemas.microsoft.com/office/drawing/2014/main" id="{01D93678-285E-4C31-A9A3-D445FA5665D7}"/>
              </a:ext>
            </a:extLst>
          </p:cNvPr>
          <p:cNvSpPr/>
          <p:nvPr/>
        </p:nvSpPr>
        <p:spPr>
          <a:xfrm>
            <a:off x="7294563" y="1379538"/>
            <a:ext cx="1836737" cy="1797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可能跟磁场方向、电流方向有关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889</Words>
  <Application>Microsoft Office PowerPoint</Application>
  <PresentationFormat>全屏显示(4:3)</PresentationFormat>
  <Paragraphs>210</Paragraphs>
  <Slides>34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等线</vt:lpstr>
      <vt:lpstr>楷体_GB2312</vt:lpstr>
      <vt:lpstr>宋体</vt:lpstr>
      <vt:lpstr>Arial</vt:lpstr>
      <vt:lpstr>Calibri</vt:lpstr>
      <vt:lpstr>Calibri Light</vt:lpstr>
      <vt:lpstr>Times New Roman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8</cp:revision>
  <dcterms:created xsi:type="dcterms:W3CDTF">2021-10-09T05:43:02Z</dcterms:created>
  <dcterms:modified xsi:type="dcterms:W3CDTF">2021-10-15T07:48:56Z</dcterms:modified>
</cp:coreProperties>
</file>