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-17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页眉占位符 19968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99683" name="日期占位符 19968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fontAlgn="base"/>
            <a:fld id="{BB962C8B-B14F-4D97-AF65-F5344CB8AC3E}" type="datetimeFigureOut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2020/1/13</a:t>
            </a:fld>
            <a:endParaRPr lang="zh-CN" altLang="en-US" sz="1200" strike="noStrike" noProof="1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2" name="幻灯片图像占位符 19968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053" name="文本占位符 199684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 indent="0"/>
            <a:r>
              <a:rPr lang="zh-CN" altLang="en-US" dirty="0"/>
              <a:t>第二级</a:t>
            </a:r>
          </a:p>
          <a:p>
            <a:pPr lvl="2" indent="0"/>
            <a:r>
              <a:rPr lang="zh-CN" altLang="en-US" dirty="0"/>
              <a:t>第三级</a:t>
            </a:r>
          </a:p>
          <a:p>
            <a:pPr lvl="3" indent="0"/>
            <a:r>
              <a:rPr lang="zh-CN" altLang="en-US" dirty="0"/>
              <a:t>第四级</a:t>
            </a:r>
          </a:p>
          <a:p>
            <a:pPr lvl="4" indent="0"/>
            <a:r>
              <a:rPr lang="zh-CN" altLang="en-US" dirty="0"/>
              <a:t>第五级</a:t>
            </a:r>
          </a:p>
        </p:txBody>
      </p:sp>
      <p:sp>
        <p:nvSpPr>
          <p:cNvPr id="199686" name="页脚占位符 19968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99687" name="灯片编号占位符 19968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fontAlgn="base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39708802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30588" y="857250"/>
            <a:ext cx="30861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strike="noStrike" noProof="1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hyperlink" Target="&#28369;&#36718;&#32452;.swf" TargetMode="Externa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0.png"/><Relationship Id="rId10" Type="http://schemas.openxmlformats.org/officeDocument/2006/relationships/image" Target="../media/image7.png"/><Relationship Id="rId4" Type="http://schemas.openxmlformats.org/officeDocument/2006/relationships/image" Target="../media/image19.png"/><Relationship Id="rId9" Type="http://schemas.openxmlformats.org/officeDocument/2006/relationships/image" Target="../media/image2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1.wmf"/><Relationship Id="rId4" Type="http://schemas.openxmlformats.org/officeDocument/2006/relationships/oleObject" Target="../embeddings/oleObject8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15.wmf"/><Relationship Id="rId3" Type="http://schemas.openxmlformats.org/officeDocument/2006/relationships/image" Target="../media/image16.png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11" Type="http://schemas.openxmlformats.org/officeDocument/2006/relationships/image" Target="../media/image14.wmf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7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" y="840105"/>
            <a:ext cx="9145270" cy="5160645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165" y="1700808"/>
            <a:ext cx="7772400" cy="2214880"/>
          </a:xfrm>
        </p:spPr>
        <p:txBody>
          <a:bodyPr>
            <a:noAutofit/>
          </a:bodyPr>
          <a:lstStyle/>
          <a:p>
            <a:pPr algn="ctr" fontAlgn="base">
              <a:lnSpc>
                <a:spcPct val="110000"/>
              </a:lnSpc>
              <a:buClrTx/>
              <a:buSzTx/>
              <a:buFontTx/>
            </a:pPr>
            <a:r>
              <a:rPr lang="zh-CN" altLang="en-US" sz="4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第十二章  简单机械</a:t>
            </a:r>
            <a:br>
              <a:rPr lang="zh-CN" altLang="en-US" sz="4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第2节  滑轮</a:t>
            </a:r>
          </a:p>
        </p:txBody>
      </p:sp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20" y="1926590"/>
            <a:ext cx="3319145" cy="2632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874520"/>
            <a:ext cx="3023235" cy="2736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本框 5"/>
          <p:cNvSpPr txBox="1"/>
          <p:nvPr/>
        </p:nvSpPr>
        <p:spPr>
          <a:xfrm>
            <a:off x="744220" y="4616450"/>
            <a:ext cx="1462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段绳子承担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600960" y="4616450"/>
            <a:ext cx="1462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段绳子承担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943475" y="4616450"/>
            <a:ext cx="1462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段绳子承担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266305" y="4616450"/>
            <a:ext cx="1462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段绳子承担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19125" y="4902654"/>
            <a:ext cx="7958455" cy="1086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388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绳子的</a:t>
            </a:r>
            <a:r>
              <a:rPr 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开始端挂在定滑轮上，物重由</a:t>
            </a:r>
            <a:r>
              <a:rPr 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偶数段</a:t>
            </a:r>
            <a:r>
              <a:rPr 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绳子承担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88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绳子的</a:t>
            </a:r>
            <a:r>
              <a:rPr 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开始端挂在动滑轮上，物重由</a:t>
            </a:r>
            <a:r>
              <a:rPr 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奇数段</a:t>
            </a:r>
            <a:r>
              <a:rPr 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绳子承担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zh-CN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447458" y="1334972"/>
            <a:ext cx="3958508" cy="495548"/>
            <a:chOff x="2506980" y="579256"/>
            <a:chExt cx="3958508" cy="49554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滑轮组的连接规律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/>
        </p:nvSpPr>
        <p:spPr>
          <a:xfrm>
            <a:off x="3406226" y="2475230"/>
            <a:ext cx="3024505" cy="918210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25000"/>
              </a:lnSpc>
              <a:buNone/>
            </a:pPr>
            <a:r>
              <a:rPr lang="zh-CN" altLang="en-US" sz="2400" b="1" kern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若不计滑轮与轴间的摩擦及绳重。</a:t>
            </a:r>
          </a:p>
        </p:txBody>
      </p:sp>
      <p:grpSp>
        <p:nvGrpSpPr>
          <p:cNvPr id="43011" name="Group 3"/>
          <p:cNvGrpSpPr/>
          <p:nvPr/>
        </p:nvGrpSpPr>
        <p:grpSpPr>
          <a:xfrm>
            <a:off x="2400300" y="2665413"/>
            <a:ext cx="661988" cy="1035844"/>
            <a:chOff x="0" y="0"/>
            <a:chExt cx="720" cy="1296"/>
          </a:xfrm>
        </p:grpSpPr>
        <p:grpSp>
          <p:nvGrpSpPr>
            <p:cNvPr id="42056" name="Group 4"/>
            <p:cNvGrpSpPr/>
            <p:nvPr/>
          </p:nvGrpSpPr>
          <p:grpSpPr>
            <a:xfrm>
              <a:off x="0" y="240"/>
              <a:ext cx="720" cy="816"/>
              <a:chOff x="0" y="0"/>
              <a:chExt cx="720" cy="816"/>
            </a:xfrm>
          </p:grpSpPr>
          <p:sp>
            <p:nvSpPr>
              <p:cNvPr id="42065" name="Oval 5"/>
              <p:cNvSpPr/>
              <p:nvPr/>
            </p:nvSpPr>
            <p:spPr>
              <a:xfrm>
                <a:off x="0" y="48"/>
                <a:ext cx="720" cy="720"/>
              </a:xfrm>
              <a:prstGeom prst="ellipse">
                <a:avLst/>
              </a:prstGeom>
              <a:solidFill>
                <a:schemeClr val="folHlink"/>
              </a:solidFill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/>
                <a:endParaRPr lang="zh-CN" altLang="en-US" sz="135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066" name="Rectangle 6"/>
              <p:cNvSpPr/>
              <p:nvPr/>
            </p:nvSpPr>
            <p:spPr>
              <a:xfrm>
                <a:off x="288" y="0"/>
                <a:ext cx="144" cy="816"/>
              </a:xfrm>
              <a:prstGeom prst="rect">
                <a:avLst/>
              </a:prstGeom>
              <a:solidFill>
                <a:schemeClr val="bg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/>
                <a:endParaRPr lang="zh-CN" altLang="en-US" sz="135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067" name="Oval 7"/>
              <p:cNvSpPr/>
              <p:nvPr/>
            </p:nvSpPr>
            <p:spPr>
              <a:xfrm>
                <a:off x="336" y="385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/>
                <a:endParaRPr lang="zh-CN" altLang="en-US" sz="135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2057" name="Group 8"/>
            <p:cNvGrpSpPr/>
            <p:nvPr/>
          </p:nvGrpSpPr>
          <p:grpSpPr>
            <a:xfrm>
              <a:off x="300" y="1049"/>
              <a:ext cx="203" cy="247"/>
              <a:chOff x="0" y="0"/>
              <a:chExt cx="240" cy="304"/>
            </a:xfrm>
          </p:grpSpPr>
          <p:sp>
            <p:nvSpPr>
              <p:cNvPr id="42062" name="Line 9"/>
              <p:cNvSpPr/>
              <p:nvPr/>
            </p:nvSpPr>
            <p:spPr>
              <a:xfrm>
                <a:off x="79" y="0"/>
                <a:ext cx="0" cy="144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42063" name="Oval 10"/>
              <p:cNvSpPr/>
              <p:nvPr/>
            </p:nvSpPr>
            <p:spPr>
              <a:xfrm>
                <a:off x="0" y="112"/>
                <a:ext cx="192" cy="192"/>
              </a:xfrm>
              <a:prstGeom prst="ellipse">
                <a:avLst/>
              </a:prstGeom>
              <a:noFill/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/>
                <a:endParaRPr lang="zh-CN" altLang="en-US" sz="135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064" name="Rectangle 11"/>
              <p:cNvSpPr/>
              <p:nvPr/>
            </p:nvSpPr>
            <p:spPr>
              <a:xfrm>
                <a:off x="96" y="112"/>
                <a:ext cx="144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/>
              </a:ln>
            </p:spPr>
            <p:txBody>
              <a:bodyPr wrap="none" anchor="ctr"/>
              <a:lstStyle/>
              <a:p>
                <a:pPr lvl="0"/>
                <a:endParaRPr lang="zh-CN" altLang="en-US" sz="135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2058" name="Group 12"/>
            <p:cNvGrpSpPr/>
            <p:nvPr/>
          </p:nvGrpSpPr>
          <p:grpSpPr>
            <a:xfrm flipH="1" flipV="1">
              <a:off x="238" y="0"/>
              <a:ext cx="203" cy="247"/>
              <a:chOff x="0" y="0"/>
              <a:chExt cx="240" cy="304"/>
            </a:xfrm>
          </p:grpSpPr>
          <p:sp>
            <p:nvSpPr>
              <p:cNvPr id="42059" name="Line 13"/>
              <p:cNvSpPr/>
              <p:nvPr/>
            </p:nvSpPr>
            <p:spPr>
              <a:xfrm>
                <a:off x="79" y="0"/>
                <a:ext cx="0" cy="144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42060" name="Oval 14"/>
              <p:cNvSpPr/>
              <p:nvPr/>
            </p:nvSpPr>
            <p:spPr>
              <a:xfrm>
                <a:off x="0" y="112"/>
                <a:ext cx="192" cy="192"/>
              </a:xfrm>
              <a:prstGeom prst="ellipse">
                <a:avLst/>
              </a:prstGeom>
              <a:noFill/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/>
                <a:endParaRPr lang="zh-CN" altLang="en-US" sz="135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061" name="Rectangle 15"/>
              <p:cNvSpPr/>
              <p:nvPr/>
            </p:nvSpPr>
            <p:spPr>
              <a:xfrm>
                <a:off x="96" y="112"/>
                <a:ext cx="144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/>
              </a:ln>
            </p:spPr>
            <p:txBody>
              <a:bodyPr wrap="none" anchor="ctr"/>
              <a:lstStyle/>
              <a:p>
                <a:pPr lvl="0"/>
                <a:endParaRPr lang="zh-CN" altLang="en-US" sz="135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3024" name="Group 16"/>
          <p:cNvGrpSpPr/>
          <p:nvPr/>
        </p:nvGrpSpPr>
        <p:grpSpPr>
          <a:xfrm>
            <a:off x="2471738" y="3701256"/>
            <a:ext cx="520304" cy="429816"/>
            <a:chOff x="0" y="0"/>
            <a:chExt cx="565" cy="537"/>
          </a:xfrm>
        </p:grpSpPr>
        <p:sp>
          <p:nvSpPr>
            <p:cNvPr id="42054" name="Line 17"/>
            <p:cNvSpPr/>
            <p:nvPr/>
          </p:nvSpPr>
          <p:spPr>
            <a:xfrm>
              <a:off x="283" y="0"/>
              <a:ext cx="0" cy="144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2055" name="Rectangle 18"/>
            <p:cNvSpPr/>
            <p:nvPr/>
          </p:nvSpPr>
          <p:spPr>
            <a:xfrm>
              <a:off x="0" y="144"/>
              <a:ext cx="565" cy="393"/>
            </a:xfrm>
            <a:prstGeom prst="rect">
              <a:avLst/>
            </a:prstGeom>
            <a:solidFill>
              <a:schemeClr val="bg1"/>
            </a:solidFill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algn="ctr" eaLnBrk="1" hangingPunct="1"/>
              <a:r>
                <a:rPr lang="en-US" altLang="zh-CN" i="1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G</a:t>
              </a:r>
            </a:p>
          </p:txBody>
        </p:sp>
      </p:grpSp>
      <p:sp>
        <p:nvSpPr>
          <p:cNvPr id="43027" name="Line 19"/>
          <p:cNvSpPr/>
          <p:nvPr/>
        </p:nvSpPr>
        <p:spPr>
          <a:xfrm flipH="1">
            <a:off x="2724150" y="3451225"/>
            <a:ext cx="3572" cy="1188244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stealth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43028" name="Rectangle 20"/>
          <p:cNvSpPr/>
          <p:nvPr/>
        </p:nvSpPr>
        <p:spPr>
          <a:xfrm>
            <a:off x="2130029" y="4376341"/>
            <a:ext cx="1512094" cy="8572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/>
            <a:r>
              <a:rPr lang="en-US" altLang="zh-CN" sz="3300" i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en-US" altLang="zh-CN" sz="3300" i="0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3300" i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zh-CN" altLang="en-US" sz="3300" i="0" baseline="-25000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动</a:t>
            </a:r>
          </a:p>
        </p:txBody>
      </p:sp>
      <p:sp>
        <p:nvSpPr>
          <p:cNvPr id="43029" name="Rectangle 21"/>
          <p:cNvSpPr/>
          <p:nvPr/>
        </p:nvSpPr>
        <p:spPr>
          <a:xfrm>
            <a:off x="564356" y="3452416"/>
            <a:ext cx="1133475" cy="1565672"/>
          </a:xfrm>
          <a:prstGeom prst="rect">
            <a:avLst/>
          </a:prstGeom>
          <a:noFill/>
          <a:ln w="57150" cap="flat" cmpd="sng">
            <a:solidFill>
              <a:srgbClr val="000066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endParaRPr lang="zh-CN" altLang="en-US" sz="1350" dirty="0">
              <a:solidFill>
                <a:srgbClr val="000066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3030" name="Line 22"/>
          <p:cNvSpPr/>
          <p:nvPr/>
        </p:nvSpPr>
        <p:spPr>
          <a:xfrm flipV="1">
            <a:off x="2400300" y="2533254"/>
            <a:ext cx="0" cy="702469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43031" name="Line 23"/>
          <p:cNvSpPr/>
          <p:nvPr/>
        </p:nvSpPr>
        <p:spPr>
          <a:xfrm flipV="1">
            <a:off x="3048000" y="2533254"/>
            <a:ext cx="0" cy="702469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43032" name="Rectangle 24"/>
          <p:cNvSpPr/>
          <p:nvPr/>
        </p:nvSpPr>
        <p:spPr>
          <a:xfrm>
            <a:off x="1968104" y="2101056"/>
            <a:ext cx="1079897" cy="6953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/>
            <a:r>
              <a:rPr lang="en-US" altLang="zh-CN" sz="2700" i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43033" name="Rectangle 25"/>
          <p:cNvSpPr/>
          <p:nvPr/>
        </p:nvSpPr>
        <p:spPr>
          <a:xfrm>
            <a:off x="2670572" y="2101056"/>
            <a:ext cx="1079897" cy="6953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/>
            <a:r>
              <a:rPr lang="en-US" altLang="zh-CN" sz="2700" i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41996" name="Rectangle 26"/>
          <p:cNvSpPr/>
          <p:nvPr/>
        </p:nvSpPr>
        <p:spPr>
          <a:xfrm>
            <a:off x="1103710" y="2810669"/>
            <a:ext cx="1079897" cy="6953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/>
            <a:r>
              <a:rPr lang="en-US" altLang="zh-CN" sz="2700" i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43037" name="Rectangle 29"/>
          <p:cNvSpPr/>
          <p:nvPr/>
        </p:nvSpPr>
        <p:spPr>
          <a:xfrm>
            <a:off x="3476625" y="3701415"/>
            <a:ext cx="3024505" cy="589915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marL="342900" lvl="0" indent="-342900" eaLnBrk="1" hangingPunct="1">
              <a:spcBef>
                <a:spcPct val="20000"/>
              </a:spcBef>
            </a:pPr>
            <a:r>
              <a:rPr lang="zh-CN" altLang="zh-CN" sz="2400" b="1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en-US" sz="2400" b="1" i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匀速</a:t>
            </a:r>
            <a:r>
              <a:rPr lang="zh-CN" altLang="en-US" sz="2400" b="1" i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提升物体时</a:t>
            </a:r>
          </a:p>
        </p:txBody>
      </p:sp>
      <p:grpSp>
        <p:nvGrpSpPr>
          <p:cNvPr id="42000" name="Group 30"/>
          <p:cNvGrpSpPr/>
          <p:nvPr/>
        </p:nvGrpSpPr>
        <p:grpSpPr>
          <a:xfrm>
            <a:off x="629841" y="1980804"/>
            <a:ext cx="959644" cy="2820590"/>
            <a:chOff x="0" y="0"/>
            <a:chExt cx="2014" cy="5921"/>
          </a:xfrm>
        </p:grpSpPr>
        <p:sp>
          <p:nvSpPr>
            <p:cNvPr id="42001" name="Line 31"/>
            <p:cNvSpPr/>
            <p:nvPr/>
          </p:nvSpPr>
          <p:spPr>
            <a:xfrm>
              <a:off x="33" y="227"/>
              <a:ext cx="1880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2002" name="Rectangle 32"/>
            <p:cNvSpPr/>
            <p:nvPr/>
          </p:nvSpPr>
          <p:spPr>
            <a:xfrm>
              <a:off x="33" y="0"/>
              <a:ext cx="1880" cy="227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 anchor="ctr"/>
            <a:lstStyle/>
            <a:p>
              <a:pPr lvl="0"/>
              <a:endParaRPr lang="zh-CN" altLang="en-US" sz="135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2003" name="Line 33"/>
            <p:cNvSpPr/>
            <p:nvPr/>
          </p:nvSpPr>
          <p:spPr>
            <a:xfrm flipH="1" flipV="1">
              <a:off x="255" y="1430"/>
              <a:ext cx="0" cy="2530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2004" name="Line 34"/>
            <p:cNvSpPr/>
            <p:nvPr/>
          </p:nvSpPr>
          <p:spPr>
            <a:xfrm>
              <a:off x="1738" y="1487"/>
              <a:ext cx="0" cy="1770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stealth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grpSp>
          <p:nvGrpSpPr>
            <p:cNvPr id="42005" name="Group 35"/>
            <p:cNvGrpSpPr/>
            <p:nvPr/>
          </p:nvGrpSpPr>
          <p:grpSpPr>
            <a:xfrm>
              <a:off x="303" y="187"/>
              <a:ext cx="1390" cy="5735"/>
              <a:chOff x="0" y="0"/>
              <a:chExt cx="720" cy="3417"/>
            </a:xfrm>
          </p:grpSpPr>
          <p:grpSp>
            <p:nvGrpSpPr>
              <p:cNvPr id="42024" name="Group 36"/>
              <p:cNvGrpSpPr/>
              <p:nvPr/>
            </p:nvGrpSpPr>
            <p:grpSpPr>
              <a:xfrm>
                <a:off x="0" y="96"/>
                <a:ext cx="720" cy="1296"/>
                <a:chOff x="0" y="0"/>
                <a:chExt cx="720" cy="1296"/>
              </a:xfrm>
            </p:grpSpPr>
            <p:grpSp>
              <p:nvGrpSpPr>
                <p:cNvPr id="42042" name="Group 37"/>
                <p:cNvGrpSpPr/>
                <p:nvPr/>
              </p:nvGrpSpPr>
              <p:grpSpPr>
                <a:xfrm>
                  <a:off x="0" y="240"/>
                  <a:ext cx="720" cy="816"/>
                  <a:chOff x="0" y="0"/>
                  <a:chExt cx="720" cy="816"/>
                </a:xfrm>
              </p:grpSpPr>
              <p:sp>
                <p:nvSpPr>
                  <p:cNvPr id="42051" name="Oval 38"/>
                  <p:cNvSpPr/>
                  <p:nvPr/>
                </p:nvSpPr>
                <p:spPr>
                  <a:xfrm>
                    <a:off x="0" y="48"/>
                    <a:ext cx="720" cy="720"/>
                  </a:xfrm>
                  <a:prstGeom prst="ellipse">
                    <a:avLst/>
                  </a:prstGeom>
                  <a:solidFill>
                    <a:schemeClr val="folHlink"/>
                  </a:solidFill>
                  <a:ln w="3810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2052" name="Rectangle 39"/>
                  <p:cNvSpPr/>
                  <p:nvPr/>
                </p:nvSpPr>
                <p:spPr>
                  <a:xfrm>
                    <a:off x="288" y="0"/>
                    <a:ext cx="144" cy="81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2053" name="Oval 40"/>
                  <p:cNvSpPr/>
                  <p:nvPr/>
                </p:nvSpPr>
                <p:spPr>
                  <a:xfrm>
                    <a:off x="336" y="385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42043" name="Group 41"/>
                <p:cNvGrpSpPr/>
                <p:nvPr/>
              </p:nvGrpSpPr>
              <p:grpSpPr>
                <a:xfrm>
                  <a:off x="300" y="1049"/>
                  <a:ext cx="203" cy="247"/>
                  <a:chOff x="0" y="0"/>
                  <a:chExt cx="240" cy="304"/>
                </a:xfrm>
              </p:grpSpPr>
              <p:sp>
                <p:nvSpPr>
                  <p:cNvPr id="42048" name="Line 42"/>
                  <p:cNvSpPr/>
                  <p:nvPr/>
                </p:nvSpPr>
                <p:spPr>
                  <a:xfrm>
                    <a:off x="79" y="0"/>
                    <a:ext cx="0" cy="144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2049" name="Oval 43"/>
                  <p:cNvSpPr/>
                  <p:nvPr/>
                </p:nvSpPr>
                <p:spPr>
                  <a:xfrm>
                    <a:off x="0" y="112"/>
                    <a:ext cx="192" cy="192"/>
                  </a:xfrm>
                  <a:prstGeom prst="ellipse">
                    <a:avLst/>
                  </a:prstGeom>
                  <a:noFill/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2050" name="Rectangle 44"/>
                  <p:cNvSpPr/>
                  <p:nvPr/>
                </p:nvSpPr>
                <p:spPr>
                  <a:xfrm>
                    <a:off x="96" y="112"/>
                    <a:ext cx="144" cy="9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42044" name="Group 45"/>
                <p:cNvGrpSpPr/>
                <p:nvPr/>
              </p:nvGrpSpPr>
              <p:grpSpPr>
                <a:xfrm flipH="1" flipV="1">
                  <a:off x="238" y="0"/>
                  <a:ext cx="203" cy="247"/>
                  <a:chOff x="0" y="0"/>
                  <a:chExt cx="240" cy="304"/>
                </a:xfrm>
              </p:grpSpPr>
              <p:sp>
                <p:nvSpPr>
                  <p:cNvPr id="42045" name="Line 46"/>
                  <p:cNvSpPr/>
                  <p:nvPr/>
                </p:nvSpPr>
                <p:spPr>
                  <a:xfrm>
                    <a:off x="79" y="0"/>
                    <a:ext cx="0" cy="144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2046" name="Oval 47"/>
                  <p:cNvSpPr/>
                  <p:nvPr/>
                </p:nvSpPr>
                <p:spPr>
                  <a:xfrm>
                    <a:off x="0" y="112"/>
                    <a:ext cx="192" cy="192"/>
                  </a:xfrm>
                  <a:prstGeom prst="ellipse">
                    <a:avLst/>
                  </a:prstGeom>
                  <a:noFill/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2047" name="Rectangle 48"/>
                  <p:cNvSpPr/>
                  <p:nvPr/>
                </p:nvSpPr>
                <p:spPr>
                  <a:xfrm>
                    <a:off x="96" y="112"/>
                    <a:ext cx="144" cy="9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grpSp>
            <p:nvGrpSpPr>
              <p:cNvPr id="42025" name="Group 49"/>
              <p:cNvGrpSpPr/>
              <p:nvPr/>
            </p:nvGrpSpPr>
            <p:grpSpPr>
              <a:xfrm>
                <a:off x="0" y="1584"/>
                <a:ext cx="720" cy="1296"/>
                <a:chOff x="0" y="0"/>
                <a:chExt cx="720" cy="1296"/>
              </a:xfrm>
            </p:grpSpPr>
            <p:grpSp>
              <p:nvGrpSpPr>
                <p:cNvPr id="42030" name="Group 50"/>
                <p:cNvGrpSpPr/>
                <p:nvPr/>
              </p:nvGrpSpPr>
              <p:grpSpPr>
                <a:xfrm>
                  <a:off x="0" y="240"/>
                  <a:ext cx="720" cy="816"/>
                  <a:chOff x="0" y="0"/>
                  <a:chExt cx="720" cy="816"/>
                </a:xfrm>
              </p:grpSpPr>
              <p:sp>
                <p:nvSpPr>
                  <p:cNvPr id="42039" name="Oval 51"/>
                  <p:cNvSpPr/>
                  <p:nvPr/>
                </p:nvSpPr>
                <p:spPr>
                  <a:xfrm>
                    <a:off x="0" y="48"/>
                    <a:ext cx="720" cy="720"/>
                  </a:xfrm>
                  <a:prstGeom prst="ellipse">
                    <a:avLst/>
                  </a:prstGeom>
                  <a:solidFill>
                    <a:schemeClr val="folHlink"/>
                  </a:solidFill>
                  <a:ln w="3810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2040" name="Rectangle 52"/>
                  <p:cNvSpPr/>
                  <p:nvPr/>
                </p:nvSpPr>
                <p:spPr>
                  <a:xfrm>
                    <a:off x="288" y="0"/>
                    <a:ext cx="144" cy="81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2041" name="Oval 53"/>
                  <p:cNvSpPr/>
                  <p:nvPr/>
                </p:nvSpPr>
                <p:spPr>
                  <a:xfrm>
                    <a:off x="336" y="385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42031" name="Group 54"/>
                <p:cNvGrpSpPr/>
                <p:nvPr/>
              </p:nvGrpSpPr>
              <p:grpSpPr>
                <a:xfrm>
                  <a:off x="300" y="1049"/>
                  <a:ext cx="203" cy="247"/>
                  <a:chOff x="0" y="0"/>
                  <a:chExt cx="240" cy="304"/>
                </a:xfrm>
              </p:grpSpPr>
              <p:sp>
                <p:nvSpPr>
                  <p:cNvPr id="42036" name="Line 55"/>
                  <p:cNvSpPr/>
                  <p:nvPr/>
                </p:nvSpPr>
                <p:spPr>
                  <a:xfrm>
                    <a:off x="79" y="0"/>
                    <a:ext cx="0" cy="144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2037" name="Oval 56"/>
                  <p:cNvSpPr/>
                  <p:nvPr/>
                </p:nvSpPr>
                <p:spPr>
                  <a:xfrm>
                    <a:off x="0" y="112"/>
                    <a:ext cx="192" cy="192"/>
                  </a:xfrm>
                  <a:prstGeom prst="ellipse">
                    <a:avLst/>
                  </a:prstGeom>
                  <a:noFill/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2038" name="Rectangle 57"/>
                  <p:cNvSpPr/>
                  <p:nvPr/>
                </p:nvSpPr>
                <p:spPr>
                  <a:xfrm>
                    <a:off x="96" y="112"/>
                    <a:ext cx="144" cy="9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42032" name="Group 58"/>
                <p:cNvGrpSpPr/>
                <p:nvPr/>
              </p:nvGrpSpPr>
              <p:grpSpPr>
                <a:xfrm flipH="1" flipV="1">
                  <a:off x="238" y="0"/>
                  <a:ext cx="203" cy="247"/>
                  <a:chOff x="0" y="0"/>
                  <a:chExt cx="240" cy="304"/>
                </a:xfrm>
              </p:grpSpPr>
              <p:sp>
                <p:nvSpPr>
                  <p:cNvPr id="42033" name="Line 59"/>
                  <p:cNvSpPr/>
                  <p:nvPr/>
                </p:nvSpPr>
                <p:spPr>
                  <a:xfrm>
                    <a:off x="79" y="0"/>
                    <a:ext cx="0" cy="144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2034" name="Oval 60"/>
                  <p:cNvSpPr/>
                  <p:nvPr/>
                </p:nvSpPr>
                <p:spPr>
                  <a:xfrm>
                    <a:off x="0" y="112"/>
                    <a:ext cx="192" cy="192"/>
                  </a:xfrm>
                  <a:prstGeom prst="ellipse">
                    <a:avLst/>
                  </a:prstGeom>
                  <a:noFill/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2035" name="Rectangle 61"/>
                  <p:cNvSpPr/>
                  <p:nvPr/>
                </p:nvSpPr>
                <p:spPr>
                  <a:xfrm>
                    <a:off x="96" y="112"/>
                    <a:ext cx="144" cy="9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grpSp>
            <p:nvGrpSpPr>
              <p:cNvPr id="42026" name="Group 62"/>
              <p:cNvGrpSpPr/>
              <p:nvPr/>
            </p:nvGrpSpPr>
            <p:grpSpPr>
              <a:xfrm>
                <a:off x="78" y="2880"/>
                <a:ext cx="565" cy="537"/>
                <a:chOff x="0" y="0"/>
                <a:chExt cx="565" cy="537"/>
              </a:xfrm>
            </p:grpSpPr>
            <p:sp>
              <p:nvSpPr>
                <p:cNvPr id="42028" name="Line 63"/>
                <p:cNvSpPr/>
                <p:nvPr/>
              </p:nvSpPr>
              <p:spPr>
                <a:xfrm>
                  <a:off x="283" y="0"/>
                  <a:ext cx="0" cy="144"/>
                </a:xfrm>
                <a:prstGeom prst="line">
                  <a:avLst/>
                </a:prstGeom>
                <a:ln w="5715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42029" name="Rectangle 64"/>
                <p:cNvSpPr/>
                <p:nvPr/>
              </p:nvSpPr>
              <p:spPr>
                <a:xfrm>
                  <a:off x="0" y="144"/>
                  <a:ext cx="565" cy="393"/>
                </a:xfrm>
                <a:prstGeom prst="rect">
                  <a:avLst/>
                </a:prstGeom>
                <a:solidFill>
                  <a:schemeClr val="bg1"/>
                </a:solidFill>
                <a:ln w="38100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lvl="0" algn="ctr" eaLnBrk="1" hangingPunct="1"/>
                  <a:r>
                    <a:rPr lang="en-US" altLang="zh-CN" i="1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G</a:t>
                  </a:r>
                </a:p>
              </p:txBody>
            </p:sp>
          </p:grpSp>
          <p:sp>
            <p:nvSpPr>
              <p:cNvPr id="42027" name="Line 65"/>
              <p:cNvSpPr/>
              <p:nvPr/>
            </p:nvSpPr>
            <p:spPr>
              <a:xfrm>
                <a:off x="360" y="0"/>
                <a:ext cx="0" cy="96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42006" name="Group 66"/>
            <p:cNvGrpSpPr/>
            <p:nvPr/>
          </p:nvGrpSpPr>
          <p:grpSpPr>
            <a:xfrm>
              <a:off x="255" y="842"/>
              <a:ext cx="1483" cy="645"/>
              <a:chOff x="0" y="0"/>
              <a:chExt cx="768" cy="384"/>
            </a:xfrm>
          </p:grpSpPr>
          <p:sp>
            <p:nvSpPr>
              <p:cNvPr id="42022" name="Arc 67"/>
              <p:cNvSpPr/>
              <p:nvPr/>
            </p:nvSpPr>
            <p:spPr>
              <a:xfrm flipH="1">
                <a:off x="0" y="0"/>
                <a:ext cx="384" cy="38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4" y="384"/>
                  </a:cxn>
                  <a:cxn ang="0">
                    <a:pos x="0" y="384"/>
                  </a:cxn>
                </a:cxnLst>
                <a:rect l="0" t="0" r="0" b="0"/>
                <a:pathLst>
                  <a:path w="21600" h="21600" fill="none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FF0000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023" name="Arc 68"/>
              <p:cNvSpPr/>
              <p:nvPr/>
            </p:nvSpPr>
            <p:spPr>
              <a:xfrm>
                <a:off x="384" y="0"/>
                <a:ext cx="384" cy="38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4" y="384"/>
                  </a:cxn>
                  <a:cxn ang="0">
                    <a:pos x="0" y="384"/>
                  </a:cxn>
                </a:cxnLst>
                <a:rect l="0" t="0" r="0" b="0"/>
                <a:pathLst>
                  <a:path w="21600" h="21600" fill="none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FF0000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2007" name="Group 69"/>
            <p:cNvGrpSpPr/>
            <p:nvPr/>
          </p:nvGrpSpPr>
          <p:grpSpPr>
            <a:xfrm flipV="1">
              <a:off x="255" y="3920"/>
              <a:ext cx="1483" cy="645"/>
              <a:chOff x="0" y="0"/>
              <a:chExt cx="768" cy="384"/>
            </a:xfrm>
          </p:grpSpPr>
          <p:sp>
            <p:nvSpPr>
              <p:cNvPr id="42020" name="Arc 70"/>
              <p:cNvSpPr/>
              <p:nvPr/>
            </p:nvSpPr>
            <p:spPr>
              <a:xfrm flipH="1">
                <a:off x="0" y="0"/>
                <a:ext cx="384" cy="38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4" y="384"/>
                  </a:cxn>
                  <a:cxn ang="0">
                    <a:pos x="0" y="384"/>
                  </a:cxn>
                </a:cxnLst>
                <a:rect l="0" t="0" r="0" b="0"/>
                <a:pathLst>
                  <a:path w="21600" h="21600" fill="none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FF0000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021" name="Arc 71"/>
              <p:cNvSpPr/>
              <p:nvPr/>
            </p:nvSpPr>
            <p:spPr>
              <a:xfrm>
                <a:off x="384" y="0"/>
                <a:ext cx="384" cy="38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4" y="384"/>
                  </a:cxn>
                  <a:cxn ang="0">
                    <a:pos x="0" y="384"/>
                  </a:cxn>
                </a:cxnLst>
                <a:rect l="0" t="0" r="0" b="0"/>
                <a:pathLst>
                  <a:path w="21600" h="21600" fill="none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FF0000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008" name="Line 72"/>
            <p:cNvSpPr/>
            <p:nvPr/>
          </p:nvSpPr>
          <p:spPr>
            <a:xfrm>
              <a:off x="1053" y="2512"/>
              <a:ext cx="685" cy="1405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grpSp>
          <p:nvGrpSpPr>
            <p:cNvPr id="42009" name="Group 73"/>
            <p:cNvGrpSpPr/>
            <p:nvPr/>
          </p:nvGrpSpPr>
          <p:grpSpPr>
            <a:xfrm>
              <a:off x="0" y="35"/>
              <a:ext cx="1883" cy="227"/>
              <a:chOff x="0" y="0"/>
              <a:chExt cx="5760" cy="45"/>
            </a:xfrm>
          </p:grpSpPr>
          <p:sp>
            <p:nvSpPr>
              <p:cNvPr id="42018" name="Line 74"/>
              <p:cNvSpPr/>
              <p:nvPr/>
            </p:nvSpPr>
            <p:spPr>
              <a:xfrm>
                <a:off x="0" y="45"/>
                <a:ext cx="5760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42019" name="Rectangle 75"/>
              <p:cNvSpPr/>
              <p:nvPr/>
            </p:nvSpPr>
            <p:spPr>
              <a:xfrm>
                <a:off x="0" y="0"/>
                <a:ext cx="5760" cy="4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none" anchor="ctr"/>
              <a:lstStyle/>
              <a:p>
                <a:pPr lvl="0"/>
                <a:endParaRPr lang="zh-CN" altLang="en-US" sz="135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010" name="Line 76"/>
            <p:cNvSpPr/>
            <p:nvPr/>
          </p:nvSpPr>
          <p:spPr>
            <a:xfrm flipV="1">
              <a:off x="0" y="35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2011" name="Line 77"/>
            <p:cNvSpPr/>
            <p:nvPr/>
          </p:nvSpPr>
          <p:spPr>
            <a:xfrm flipV="1">
              <a:off x="263" y="35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2012" name="Line 78"/>
            <p:cNvSpPr/>
            <p:nvPr/>
          </p:nvSpPr>
          <p:spPr>
            <a:xfrm flipV="1">
              <a:off x="525" y="35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2013" name="Line 79"/>
            <p:cNvSpPr/>
            <p:nvPr/>
          </p:nvSpPr>
          <p:spPr>
            <a:xfrm flipV="1">
              <a:off x="788" y="35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2014" name="Line 80"/>
            <p:cNvSpPr/>
            <p:nvPr/>
          </p:nvSpPr>
          <p:spPr>
            <a:xfrm flipV="1">
              <a:off x="1050" y="35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2015" name="Line 81"/>
            <p:cNvSpPr/>
            <p:nvPr/>
          </p:nvSpPr>
          <p:spPr>
            <a:xfrm flipV="1">
              <a:off x="1840" y="35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2016" name="Line 82"/>
            <p:cNvSpPr/>
            <p:nvPr/>
          </p:nvSpPr>
          <p:spPr>
            <a:xfrm flipV="1">
              <a:off x="1578" y="35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2017" name="Line 83"/>
            <p:cNvSpPr/>
            <p:nvPr/>
          </p:nvSpPr>
          <p:spPr>
            <a:xfrm flipV="1">
              <a:off x="1313" y="35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47106" name="Rectangle 2"/>
          <p:cNvSpPr/>
          <p:nvPr/>
        </p:nvSpPr>
        <p:spPr>
          <a:xfrm>
            <a:off x="7011591" y="2812891"/>
            <a:ext cx="1512094" cy="8572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/>
            <a:r>
              <a:rPr lang="en-US" altLang="zh-CN" sz="3300" i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</a:p>
        </p:txBody>
      </p:sp>
      <p:grpSp>
        <p:nvGrpSpPr>
          <p:cNvPr id="48133" name="Group 5"/>
          <p:cNvGrpSpPr/>
          <p:nvPr/>
        </p:nvGrpSpPr>
        <p:grpSpPr>
          <a:xfrm>
            <a:off x="8290322" y="3758248"/>
            <a:ext cx="520303" cy="429816"/>
            <a:chOff x="0" y="0"/>
            <a:chExt cx="565" cy="537"/>
          </a:xfrm>
        </p:grpSpPr>
        <p:sp>
          <p:nvSpPr>
            <p:cNvPr id="47189" name="Line 6"/>
            <p:cNvSpPr/>
            <p:nvPr/>
          </p:nvSpPr>
          <p:spPr>
            <a:xfrm>
              <a:off x="283" y="0"/>
              <a:ext cx="0" cy="144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7190" name="Rectangle 7"/>
            <p:cNvSpPr/>
            <p:nvPr/>
          </p:nvSpPr>
          <p:spPr>
            <a:xfrm>
              <a:off x="0" y="144"/>
              <a:ext cx="565" cy="393"/>
            </a:xfrm>
            <a:prstGeom prst="rect">
              <a:avLst/>
            </a:prstGeom>
            <a:solidFill>
              <a:schemeClr val="bg1"/>
            </a:solidFill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algn="ctr" eaLnBrk="1" hangingPunct="1"/>
              <a:r>
                <a:rPr lang="en-US" altLang="zh-CN" i="1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G</a:t>
              </a:r>
            </a:p>
          </p:txBody>
        </p:sp>
      </p:grpSp>
      <p:grpSp>
        <p:nvGrpSpPr>
          <p:cNvPr id="48136" name="Group 8"/>
          <p:cNvGrpSpPr/>
          <p:nvPr/>
        </p:nvGrpSpPr>
        <p:grpSpPr>
          <a:xfrm>
            <a:off x="8218885" y="2722404"/>
            <a:ext cx="661988" cy="1035844"/>
            <a:chOff x="0" y="0"/>
            <a:chExt cx="720" cy="1296"/>
          </a:xfrm>
        </p:grpSpPr>
        <p:grpSp>
          <p:nvGrpSpPr>
            <p:cNvPr id="47177" name="Group 9"/>
            <p:cNvGrpSpPr/>
            <p:nvPr/>
          </p:nvGrpSpPr>
          <p:grpSpPr>
            <a:xfrm>
              <a:off x="0" y="240"/>
              <a:ext cx="720" cy="816"/>
              <a:chOff x="0" y="0"/>
              <a:chExt cx="720" cy="816"/>
            </a:xfrm>
          </p:grpSpPr>
          <p:sp>
            <p:nvSpPr>
              <p:cNvPr id="47186" name="Oval 10"/>
              <p:cNvSpPr/>
              <p:nvPr/>
            </p:nvSpPr>
            <p:spPr>
              <a:xfrm>
                <a:off x="0" y="48"/>
                <a:ext cx="720" cy="720"/>
              </a:xfrm>
              <a:prstGeom prst="ellipse">
                <a:avLst/>
              </a:prstGeom>
              <a:solidFill>
                <a:schemeClr val="folHlink"/>
              </a:solidFill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/>
                <a:endParaRPr lang="zh-CN" altLang="en-US" sz="135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187" name="Rectangle 11"/>
              <p:cNvSpPr/>
              <p:nvPr/>
            </p:nvSpPr>
            <p:spPr>
              <a:xfrm>
                <a:off x="288" y="0"/>
                <a:ext cx="144" cy="816"/>
              </a:xfrm>
              <a:prstGeom prst="rect">
                <a:avLst/>
              </a:prstGeom>
              <a:solidFill>
                <a:schemeClr val="bg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/>
                <a:endParaRPr lang="zh-CN" altLang="en-US" sz="135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188" name="Oval 12"/>
              <p:cNvSpPr/>
              <p:nvPr/>
            </p:nvSpPr>
            <p:spPr>
              <a:xfrm>
                <a:off x="336" y="385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/>
                <a:endParaRPr lang="zh-CN" altLang="en-US" sz="135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7178" name="Group 13"/>
            <p:cNvGrpSpPr/>
            <p:nvPr/>
          </p:nvGrpSpPr>
          <p:grpSpPr>
            <a:xfrm>
              <a:off x="300" y="1049"/>
              <a:ext cx="203" cy="247"/>
              <a:chOff x="0" y="0"/>
              <a:chExt cx="240" cy="304"/>
            </a:xfrm>
          </p:grpSpPr>
          <p:sp>
            <p:nvSpPr>
              <p:cNvPr id="47183" name="Line 14"/>
              <p:cNvSpPr/>
              <p:nvPr/>
            </p:nvSpPr>
            <p:spPr>
              <a:xfrm>
                <a:off x="79" y="0"/>
                <a:ext cx="0" cy="144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47184" name="Oval 15"/>
              <p:cNvSpPr/>
              <p:nvPr/>
            </p:nvSpPr>
            <p:spPr>
              <a:xfrm>
                <a:off x="0" y="112"/>
                <a:ext cx="192" cy="192"/>
              </a:xfrm>
              <a:prstGeom prst="ellipse">
                <a:avLst/>
              </a:prstGeom>
              <a:noFill/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/>
                <a:endParaRPr lang="zh-CN" altLang="en-US" sz="135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185" name="Rectangle 16"/>
              <p:cNvSpPr/>
              <p:nvPr/>
            </p:nvSpPr>
            <p:spPr>
              <a:xfrm>
                <a:off x="96" y="112"/>
                <a:ext cx="144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/>
              </a:ln>
            </p:spPr>
            <p:txBody>
              <a:bodyPr wrap="none" anchor="ctr"/>
              <a:lstStyle/>
              <a:p>
                <a:pPr lvl="0"/>
                <a:endParaRPr lang="zh-CN" altLang="en-US" sz="135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7179" name="Group 17"/>
            <p:cNvGrpSpPr/>
            <p:nvPr/>
          </p:nvGrpSpPr>
          <p:grpSpPr>
            <a:xfrm flipH="1" flipV="1">
              <a:off x="238" y="0"/>
              <a:ext cx="203" cy="247"/>
              <a:chOff x="0" y="0"/>
              <a:chExt cx="240" cy="304"/>
            </a:xfrm>
          </p:grpSpPr>
          <p:sp>
            <p:nvSpPr>
              <p:cNvPr id="47180" name="Line 18"/>
              <p:cNvSpPr/>
              <p:nvPr/>
            </p:nvSpPr>
            <p:spPr>
              <a:xfrm>
                <a:off x="79" y="0"/>
                <a:ext cx="0" cy="144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47181" name="Oval 19"/>
              <p:cNvSpPr/>
              <p:nvPr/>
            </p:nvSpPr>
            <p:spPr>
              <a:xfrm>
                <a:off x="0" y="112"/>
                <a:ext cx="192" cy="192"/>
              </a:xfrm>
              <a:prstGeom prst="ellipse">
                <a:avLst/>
              </a:prstGeom>
              <a:noFill/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/>
                <a:endParaRPr lang="zh-CN" altLang="en-US" sz="135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182" name="Rectangle 20"/>
              <p:cNvSpPr/>
              <p:nvPr/>
            </p:nvSpPr>
            <p:spPr>
              <a:xfrm>
                <a:off x="96" y="112"/>
                <a:ext cx="144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/>
              </a:ln>
            </p:spPr>
            <p:txBody>
              <a:bodyPr wrap="none" anchor="ctr"/>
              <a:lstStyle/>
              <a:p>
                <a:pPr lvl="0"/>
                <a:endParaRPr lang="zh-CN" altLang="en-US" sz="135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8149" name="Line 21"/>
          <p:cNvSpPr/>
          <p:nvPr/>
        </p:nvSpPr>
        <p:spPr>
          <a:xfrm>
            <a:off x="8553450" y="3690382"/>
            <a:ext cx="0" cy="1026319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48150" name="Rectangle 22"/>
          <p:cNvSpPr/>
          <p:nvPr/>
        </p:nvSpPr>
        <p:spPr>
          <a:xfrm>
            <a:off x="6500813" y="3311764"/>
            <a:ext cx="1079897" cy="1675209"/>
          </a:xfrm>
          <a:prstGeom prst="rect">
            <a:avLst/>
          </a:prstGeom>
          <a:noFill/>
          <a:ln w="57150" cap="flat" cmpd="sng">
            <a:solidFill>
              <a:srgbClr val="000099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endParaRPr lang="zh-CN" altLang="en-US" sz="1350" dirty="0">
              <a:solidFill>
                <a:srgbClr val="000099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8151" name="Line 23"/>
          <p:cNvSpPr/>
          <p:nvPr/>
        </p:nvSpPr>
        <p:spPr>
          <a:xfrm flipV="1">
            <a:off x="8228410" y="2555716"/>
            <a:ext cx="0" cy="6477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48152" name="Line 24"/>
          <p:cNvSpPr/>
          <p:nvPr/>
        </p:nvSpPr>
        <p:spPr>
          <a:xfrm flipV="1">
            <a:off x="8877300" y="2555716"/>
            <a:ext cx="0" cy="6477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48153" name="Line 25"/>
          <p:cNvSpPr/>
          <p:nvPr/>
        </p:nvSpPr>
        <p:spPr>
          <a:xfrm flipH="1" flipV="1">
            <a:off x="8549640" y="2099945"/>
            <a:ext cx="3810" cy="83439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48154" name="Rectangle 26"/>
          <p:cNvSpPr/>
          <p:nvPr/>
        </p:nvSpPr>
        <p:spPr>
          <a:xfrm>
            <a:off x="7907020" y="1864995"/>
            <a:ext cx="530860" cy="8572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/>
            <a:r>
              <a:rPr lang="en-US" altLang="zh-CN" sz="3300" i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</a:p>
        </p:txBody>
      </p:sp>
      <p:grpSp>
        <p:nvGrpSpPr>
          <p:cNvPr id="47123" name="Group 33"/>
          <p:cNvGrpSpPr/>
          <p:nvPr/>
        </p:nvGrpSpPr>
        <p:grpSpPr>
          <a:xfrm>
            <a:off x="6609160" y="1949689"/>
            <a:ext cx="958453" cy="2874169"/>
            <a:chOff x="0" y="0"/>
            <a:chExt cx="2011" cy="6034"/>
          </a:xfrm>
        </p:grpSpPr>
        <p:sp>
          <p:nvSpPr>
            <p:cNvPr id="47124" name="Line 34"/>
            <p:cNvSpPr/>
            <p:nvPr/>
          </p:nvSpPr>
          <p:spPr>
            <a:xfrm>
              <a:off x="0" y="267"/>
              <a:ext cx="1882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7125" name="Rectangle 35"/>
            <p:cNvSpPr/>
            <p:nvPr/>
          </p:nvSpPr>
          <p:spPr>
            <a:xfrm>
              <a:off x="0" y="40"/>
              <a:ext cx="1882" cy="227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 anchor="ctr"/>
            <a:lstStyle/>
            <a:p>
              <a:pPr lvl="0"/>
              <a:endParaRPr lang="zh-CN" altLang="en-US" sz="135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47126" name="Group 36"/>
            <p:cNvGrpSpPr/>
            <p:nvPr/>
          </p:nvGrpSpPr>
          <p:grpSpPr>
            <a:xfrm>
              <a:off x="257" y="300"/>
              <a:ext cx="1390" cy="5735"/>
              <a:chOff x="0" y="0"/>
              <a:chExt cx="720" cy="3417"/>
            </a:xfrm>
          </p:grpSpPr>
          <p:grpSp>
            <p:nvGrpSpPr>
              <p:cNvPr id="47147" name="Group 37"/>
              <p:cNvGrpSpPr/>
              <p:nvPr/>
            </p:nvGrpSpPr>
            <p:grpSpPr>
              <a:xfrm>
                <a:off x="0" y="96"/>
                <a:ext cx="720" cy="1296"/>
                <a:chOff x="0" y="0"/>
                <a:chExt cx="720" cy="1296"/>
              </a:xfrm>
            </p:grpSpPr>
            <p:grpSp>
              <p:nvGrpSpPr>
                <p:cNvPr id="47165" name="Group 38"/>
                <p:cNvGrpSpPr/>
                <p:nvPr/>
              </p:nvGrpSpPr>
              <p:grpSpPr>
                <a:xfrm>
                  <a:off x="0" y="240"/>
                  <a:ext cx="720" cy="816"/>
                  <a:chOff x="0" y="0"/>
                  <a:chExt cx="720" cy="816"/>
                </a:xfrm>
              </p:grpSpPr>
              <p:sp>
                <p:nvSpPr>
                  <p:cNvPr id="47174" name="Oval 39"/>
                  <p:cNvSpPr/>
                  <p:nvPr/>
                </p:nvSpPr>
                <p:spPr>
                  <a:xfrm>
                    <a:off x="0" y="48"/>
                    <a:ext cx="720" cy="720"/>
                  </a:xfrm>
                  <a:prstGeom prst="ellipse">
                    <a:avLst/>
                  </a:prstGeom>
                  <a:solidFill>
                    <a:schemeClr val="folHlink"/>
                  </a:solidFill>
                  <a:ln w="3810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175" name="Rectangle 40"/>
                  <p:cNvSpPr/>
                  <p:nvPr/>
                </p:nvSpPr>
                <p:spPr>
                  <a:xfrm>
                    <a:off x="288" y="0"/>
                    <a:ext cx="144" cy="81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176" name="Oval 41"/>
                  <p:cNvSpPr/>
                  <p:nvPr/>
                </p:nvSpPr>
                <p:spPr>
                  <a:xfrm>
                    <a:off x="336" y="385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47166" name="Group 42"/>
                <p:cNvGrpSpPr/>
                <p:nvPr/>
              </p:nvGrpSpPr>
              <p:grpSpPr>
                <a:xfrm>
                  <a:off x="300" y="1049"/>
                  <a:ext cx="203" cy="247"/>
                  <a:chOff x="0" y="0"/>
                  <a:chExt cx="240" cy="304"/>
                </a:xfrm>
              </p:grpSpPr>
              <p:sp>
                <p:nvSpPr>
                  <p:cNvPr id="47171" name="Line 43"/>
                  <p:cNvSpPr/>
                  <p:nvPr/>
                </p:nvSpPr>
                <p:spPr>
                  <a:xfrm>
                    <a:off x="79" y="0"/>
                    <a:ext cx="0" cy="144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7172" name="Oval 44"/>
                  <p:cNvSpPr/>
                  <p:nvPr/>
                </p:nvSpPr>
                <p:spPr>
                  <a:xfrm>
                    <a:off x="0" y="112"/>
                    <a:ext cx="192" cy="192"/>
                  </a:xfrm>
                  <a:prstGeom prst="ellipse">
                    <a:avLst/>
                  </a:prstGeom>
                  <a:noFill/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173" name="Rectangle 45"/>
                  <p:cNvSpPr/>
                  <p:nvPr/>
                </p:nvSpPr>
                <p:spPr>
                  <a:xfrm>
                    <a:off x="96" y="112"/>
                    <a:ext cx="144" cy="9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47167" name="Group 46"/>
                <p:cNvGrpSpPr/>
                <p:nvPr/>
              </p:nvGrpSpPr>
              <p:grpSpPr>
                <a:xfrm flipH="1" flipV="1">
                  <a:off x="238" y="0"/>
                  <a:ext cx="203" cy="247"/>
                  <a:chOff x="0" y="0"/>
                  <a:chExt cx="240" cy="304"/>
                </a:xfrm>
              </p:grpSpPr>
              <p:sp>
                <p:nvSpPr>
                  <p:cNvPr id="47168" name="Line 47"/>
                  <p:cNvSpPr/>
                  <p:nvPr/>
                </p:nvSpPr>
                <p:spPr>
                  <a:xfrm>
                    <a:off x="79" y="0"/>
                    <a:ext cx="0" cy="144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7169" name="Oval 48"/>
                  <p:cNvSpPr/>
                  <p:nvPr/>
                </p:nvSpPr>
                <p:spPr>
                  <a:xfrm>
                    <a:off x="0" y="112"/>
                    <a:ext cx="192" cy="192"/>
                  </a:xfrm>
                  <a:prstGeom prst="ellipse">
                    <a:avLst/>
                  </a:prstGeom>
                  <a:noFill/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170" name="Rectangle 49"/>
                  <p:cNvSpPr/>
                  <p:nvPr/>
                </p:nvSpPr>
                <p:spPr>
                  <a:xfrm>
                    <a:off x="96" y="112"/>
                    <a:ext cx="144" cy="9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grpSp>
            <p:nvGrpSpPr>
              <p:cNvPr id="47148" name="Group 50"/>
              <p:cNvGrpSpPr/>
              <p:nvPr/>
            </p:nvGrpSpPr>
            <p:grpSpPr>
              <a:xfrm>
                <a:off x="78" y="2880"/>
                <a:ext cx="565" cy="537"/>
                <a:chOff x="0" y="0"/>
                <a:chExt cx="565" cy="537"/>
              </a:xfrm>
            </p:grpSpPr>
            <p:sp>
              <p:nvSpPr>
                <p:cNvPr id="47163" name="Line 51"/>
                <p:cNvSpPr/>
                <p:nvPr/>
              </p:nvSpPr>
              <p:spPr>
                <a:xfrm>
                  <a:off x="283" y="0"/>
                  <a:ext cx="0" cy="144"/>
                </a:xfrm>
                <a:prstGeom prst="line">
                  <a:avLst/>
                </a:prstGeom>
                <a:ln w="5715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47164" name="Rectangle 52"/>
                <p:cNvSpPr/>
                <p:nvPr/>
              </p:nvSpPr>
              <p:spPr>
                <a:xfrm>
                  <a:off x="0" y="144"/>
                  <a:ext cx="565" cy="393"/>
                </a:xfrm>
                <a:prstGeom prst="rect">
                  <a:avLst/>
                </a:prstGeom>
                <a:solidFill>
                  <a:schemeClr val="bg1"/>
                </a:solidFill>
                <a:ln w="38100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lvl="0" algn="ctr" eaLnBrk="1" hangingPunct="1"/>
                  <a:r>
                    <a:rPr lang="en-US" altLang="zh-CN" i="1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G</a:t>
                  </a:r>
                </a:p>
              </p:txBody>
            </p:sp>
          </p:grpSp>
          <p:sp>
            <p:nvSpPr>
              <p:cNvPr id="47149" name="Line 53"/>
              <p:cNvSpPr/>
              <p:nvPr/>
            </p:nvSpPr>
            <p:spPr>
              <a:xfrm>
                <a:off x="360" y="0"/>
                <a:ext cx="0" cy="96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grpSp>
            <p:nvGrpSpPr>
              <p:cNvPr id="47150" name="Group 54"/>
              <p:cNvGrpSpPr/>
              <p:nvPr/>
            </p:nvGrpSpPr>
            <p:grpSpPr>
              <a:xfrm>
                <a:off x="0" y="1584"/>
                <a:ext cx="720" cy="1296"/>
                <a:chOff x="0" y="0"/>
                <a:chExt cx="720" cy="1296"/>
              </a:xfrm>
            </p:grpSpPr>
            <p:grpSp>
              <p:nvGrpSpPr>
                <p:cNvPr id="47151" name="Group 55"/>
                <p:cNvGrpSpPr/>
                <p:nvPr/>
              </p:nvGrpSpPr>
              <p:grpSpPr>
                <a:xfrm>
                  <a:off x="0" y="240"/>
                  <a:ext cx="720" cy="816"/>
                  <a:chOff x="0" y="0"/>
                  <a:chExt cx="720" cy="816"/>
                </a:xfrm>
              </p:grpSpPr>
              <p:sp>
                <p:nvSpPr>
                  <p:cNvPr id="47160" name="Oval 56"/>
                  <p:cNvSpPr/>
                  <p:nvPr/>
                </p:nvSpPr>
                <p:spPr>
                  <a:xfrm>
                    <a:off x="0" y="48"/>
                    <a:ext cx="720" cy="720"/>
                  </a:xfrm>
                  <a:prstGeom prst="ellipse">
                    <a:avLst/>
                  </a:prstGeom>
                  <a:solidFill>
                    <a:schemeClr val="folHlink"/>
                  </a:solidFill>
                  <a:ln w="3810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161" name="Rectangle 57"/>
                  <p:cNvSpPr/>
                  <p:nvPr/>
                </p:nvSpPr>
                <p:spPr>
                  <a:xfrm>
                    <a:off x="288" y="0"/>
                    <a:ext cx="144" cy="81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162" name="Oval 58"/>
                  <p:cNvSpPr/>
                  <p:nvPr/>
                </p:nvSpPr>
                <p:spPr>
                  <a:xfrm>
                    <a:off x="336" y="385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47152" name="Group 59"/>
                <p:cNvGrpSpPr/>
                <p:nvPr/>
              </p:nvGrpSpPr>
              <p:grpSpPr>
                <a:xfrm>
                  <a:off x="300" y="1049"/>
                  <a:ext cx="203" cy="247"/>
                  <a:chOff x="0" y="0"/>
                  <a:chExt cx="240" cy="304"/>
                </a:xfrm>
              </p:grpSpPr>
              <p:sp>
                <p:nvSpPr>
                  <p:cNvPr id="47157" name="Line 60"/>
                  <p:cNvSpPr/>
                  <p:nvPr/>
                </p:nvSpPr>
                <p:spPr>
                  <a:xfrm>
                    <a:off x="79" y="0"/>
                    <a:ext cx="0" cy="144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7158" name="Oval 61"/>
                  <p:cNvSpPr/>
                  <p:nvPr/>
                </p:nvSpPr>
                <p:spPr>
                  <a:xfrm>
                    <a:off x="0" y="112"/>
                    <a:ext cx="192" cy="192"/>
                  </a:xfrm>
                  <a:prstGeom prst="ellipse">
                    <a:avLst/>
                  </a:prstGeom>
                  <a:noFill/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159" name="Rectangle 62"/>
                  <p:cNvSpPr/>
                  <p:nvPr/>
                </p:nvSpPr>
                <p:spPr>
                  <a:xfrm>
                    <a:off x="96" y="112"/>
                    <a:ext cx="144" cy="9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47153" name="Group 63"/>
                <p:cNvGrpSpPr/>
                <p:nvPr/>
              </p:nvGrpSpPr>
              <p:grpSpPr>
                <a:xfrm flipH="1" flipV="1">
                  <a:off x="238" y="0"/>
                  <a:ext cx="203" cy="247"/>
                  <a:chOff x="0" y="0"/>
                  <a:chExt cx="240" cy="304"/>
                </a:xfrm>
              </p:grpSpPr>
              <p:sp>
                <p:nvSpPr>
                  <p:cNvPr id="47154" name="Line 64"/>
                  <p:cNvSpPr/>
                  <p:nvPr/>
                </p:nvSpPr>
                <p:spPr>
                  <a:xfrm>
                    <a:off x="79" y="0"/>
                    <a:ext cx="0" cy="144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7155" name="Oval 65"/>
                  <p:cNvSpPr/>
                  <p:nvPr/>
                </p:nvSpPr>
                <p:spPr>
                  <a:xfrm>
                    <a:off x="0" y="112"/>
                    <a:ext cx="192" cy="192"/>
                  </a:xfrm>
                  <a:prstGeom prst="ellipse">
                    <a:avLst/>
                  </a:prstGeom>
                  <a:noFill/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156" name="Rectangle 66"/>
                  <p:cNvSpPr/>
                  <p:nvPr/>
                </p:nvSpPr>
                <p:spPr>
                  <a:xfrm>
                    <a:off x="96" y="112"/>
                    <a:ext cx="144" cy="9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  <p:sp>
          <p:nvSpPr>
            <p:cNvPr id="47127" name="Line 67"/>
            <p:cNvSpPr/>
            <p:nvPr/>
          </p:nvSpPr>
          <p:spPr>
            <a:xfrm flipV="1">
              <a:off x="1057" y="1590"/>
              <a:ext cx="650" cy="1367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grpSp>
          <p:nvGrpSpPr>
            <p:cNvPr id="47128" name="Group 68"/>
            <p:cNvGrpSpPr/>
            <p:nvPr/>
          </p:nvGrpSpPr>
          <p:grpSpPr>
            <a:xfrm>
              <a:off x="212" y="945"/>
              <a:ext cx="1480" cy="645"/>
              <a:chOff x="0" y="0"/>
              <a:chExt cx="768" cy="384"/>
            </a:xfrm>
          </p:grpSpPr>
          <p:sp>
            <p:nvSpPr>
              <p:cNvPr id="47145" name="Arc 69"/>
              <p:cNvSpPr/>
              <p:nvPr/>
            </p:nvSpPr>
            <p:spPr>
              <a:xfrm flipH="1">
                <a:off x="0" y="0"/>
                <a:ext cx="384" cy="38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4" y="384"/>
                  </a:cxn>
                  <a:cxn ang="0">
                    <a:pos x="0" y="384"/>
                  </a:cxn>
                </a:cxnLst>
                <a:rect l="0" t="0" r="0" b="0"/>
                <a:pathLst>
                  <a:path w="21600" h="21600" fill="none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FF0000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146" name="Arc 70"/>
              <p:cNvSpPr/>
              <p:nvPr/>
            </p:nvSpPr>
            <p:spPr>
              <a:xfrm>
                <a:off x="384" y="0"/>
                <a:ext cx="384" cy="38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4" y="384"/>
                  </a:cxn>
                  <a:cxn ang="0">
                    <a:pos x="0" y="384"/>
                  </a:cxn>
                </a:cxnLst>
                <a:rect l="0" t="0" r="0" b="0"/>
                <a:pathLst>
                  <a:path w="21600" h="21600" fill="none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FF0000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7129" name="Line 71"/>
            <p:cNvSpPr/>
            <p:nvPr/>
          </p:nvSpPr>
          <p:spPr>
            <a:xfrm>
              <a:off x="212" y="1507"/>
              <a:ext cx="0" cy="2578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grpSp>
          <p:nvGrpSpPr>
            <p:cNvPr id="47130" name="Group 72"/>
            <p:cNvGrpSpPr/>
            <p:nvPr/>
          </p:nvGrpSpPr>
          <p:grpSpPr>
            <a:xfrm flipV="1">
              <a:off x="212" y="4005"/>
              <a:ext cx="1480" cy="645"/>
              <a:chOff x="0" y="0"/>
              <a:chExt cx="768" cy="384"/>
            </a:xfrm>
          </p:grpSpPr>
          <p:sp>
            <p:nvSpPr>
              <p:cNvPr id="47143" name="Arc 73"/>
              <p:cNvSpPr/>
              <p:nvPr/>
            </p:nvSpPr>
            <p:spPr>
              <a:xfrm flipH="1">
                <a:off x="0" y="0"/>
                <a:ext cx="384" cy="38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4" y="384"/>
                  </a:cxn>
                  <a:cxn ang="0">
                    <a:pos x="0" y="384"/>
                  </a:cxn>
                </a:cxnLst>
                <a:rect l="0" t="0" r="0" b="0"/>
                <a:pathLst>
                  <a:path w="21600" h="21600" fill="none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FF0000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144" name="Arc 74"/>
              <p:cNvSpPr/>
              <p:nvPr/>
            </p:nvSpPr>
            <p:spPr>
              <a:xfrm>
                <a:off x="384" y="0"/>
                <a:ext cx="384" cy="38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4" y="384"/>
                  </a:cxn>
                  <a:cxn ang="0">
                    <a:pos x="0" y="384"/>
                  </a:cxn>
                </a:cxnLst>
                <a:rect l="0" t="0" r="0" b="0"/>
                <a:pathLst>
                  <a:path w="21600" h="21600" fill="none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FF0000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7131" name="Line 75"/>
            <p:cNvSpPr/>
            <p:nvPr/>
          </p:nvSpPr>
          <p:spPr>
            <a:xfrm flipV="1">
              <a:off x="1693" y="2520"/>
              <a:ext cx="6" cy="1564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stealth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grpSp>
          <p:nvGrpSpPr>
            <p:cNvPr id="47132" name="Group 76"/>
            <p:cNvGrpSpPr/>
            <p:nvPr/>
          </p:nvGrpSpPr>
          <p:grpSpPr>
            <a:xfrm>
              <a:off x="0" y="0"/>
              <a:ext cx="1880" cy="227"/>
              <a:chOff x="0" y="0"/>
              <a:chExt cx="5760" cy="45"/>
            </a:xfrm>
          </p:grpSpPr>
          <p:sp>
            <p:nvSpPr>
              <p:cNvPr id="47141" name="Line 77"/>
              <p:cNvSpPr/>
              <p:nvPr/>
            </p:nvSpPr>
            <p:spPr>
              <a:xfrm>
                <a:off x="0" y="45"/>
                <a:ext cx="5760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47142" name="Rectangle 78"/>
              <p:cNvSpPr/>
              <p:nvPr/>
            </p:nvSpPr>
            <p:spPr>
              <a:xfrm>
                <a:off x="0" y="0"/>
                <a:ext cx="5760" cy="4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none" anchor="ctr"/>
              <a:lstStyle/>
              <a:p>
                <a:pPr lvl="0"/>
                <a:endParaRPr lang="zh-CN" altLang="en-US" sz="135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7133" name="Line 79"/>
            <p:cNvSpPr/>
            <p:nvPr/>
          </p:nvSpPr>
          <p:spPr>
            <a:xfrm flipV="1">
              <a:off x="0" y="0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7134" name="Line 80"/>
            <p:cNvSpPr/>
            <p:nvPr/>
          </p:nvSpPr>
          <p:spPr>
            <a:xfrm flipV="1">
              <a:off x="262" y="0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7135" name="Line 81"/>
            <p:cNvSpPr/>
            <p:nvPr/>
          </p:nvSpPr>
          <p:spPr>
            <a:xfrm flipV="1">
              <a:off x="525" y="0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7136" name="Line 82"/>
            <p:cNvSpPr/>
            <p:nvPr/>
          </p:nvSpPr>
          <p:spPr>
            <a:xfrm flipV="1">
              <a:off x="787" y="0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7137" name="Line 83"/>
            <p:cNvSpPr/>
            <p:nvPr/>
          </p:nvSpPr>
          <p:spPr>
            <a:xfrm flipV="1">
              <a:off x="1047" y="0"/>
              <a:ext cx="178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7138" name="Line 84"/>
            <p:cNvSpPr/>
            <p:nvPr/>
          </p:nvSpPr>
          <p:spPr>
            <a:xfrm flipV="1">
              <a:off x="1837" y="0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7139" name="Line 85"/>
            <p:cNvSpPr/>
            <p:nvPr/>
          </p:nvSpPr>
          <p:spPr>
            <a:xfrm flipV="1">
              <a:off x="1575" y="0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7140" name="Line 86"/>
            <p:cNvSpPr/>
            <p:nvPr/>
          </p:nvSpPr>
          <p:spPr>
            <a:xfrm flipV="1">
              <a:off x="1310" y="0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48132" name="Rectangle 4"/>
          <p:cNvSpPr>
            <a:spLocks noGrp="1"/>
          </p:cNvSpPr>
          <p:nvPr/>
        </p:nvSpPr>
        <p:spPr>
          <a:xfrm>
            <a:off x="8005842" y="4577239"/>
            <a:ext cx="1238250" cy="764381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None/>
            </a:pPr>
            <a:r>
              <a:rPr lang="en-US" altLang="zh-CN" sz="2700" b="1" i="1" kern="1200" dirty="0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G+G</a:t>
            </a:r>
            <a:r>
              <a:rPr lang="zh-CN" altLang="en-US" sz="2700" b="1" kern="1200" baseline="-25000" dirty="0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动</a:t>
            </a:r>
          </a:p>
        </p:txBody>
      </p:sp>
      <p:sp>
        <p:nvSpPr>
          <p:cNvPr id="2" name="Rectangle 26"/>
          <p:cNvSpPr/>
          <p:nvPr/>
        </p:nvSpPr>
        <p:spPr>
          <a:xfrm>
            <a:off x="8681085" y="1964055"/>
            <a:ext cx="530860" cy="8572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/>
            <a:r>
              <a:rPr lang="en-US" altLang="zh-CN" sz="3300" i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" name="Rectangle 26"/>
          <p:cNvSpPr/>
          <p:nvPr/>
        </p:nvSpPr>
        <p:spPr>
          <a:xfrm>
            <a:off x="8304530" y="1542415"/>
            <a:ext cx="530860" cy="8572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/>
            <a:r>
              <a:rPr lang="en-US" altLang="zh-CN" sz="3300" i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4" name="Rectangle 20"/>
          <p:cNvSpPr/>
          <p:nvPr/>
        </p:nvSpPr>
        <p:spPr>
          <a:xfrm>
            <a:off x="1869440" y="5104130"/>
            <a:ext cx="2226310" cy="8572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/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33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F=G</a:t>
            </a:r>
            <a:r>
              <a:rPr lang="en-US" altLang="zh-CN" sz="3300" b="1" i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33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zh-CN" altLang="en-US" sz="3300" b="1" i="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动</a:t>
            </a:r>
          </a:p>
        </p:txBody>
      </p:sp>
      <p:sp>
        <p:nvSpPr>
          <p:cNvPr id="5" name="Rectangle 20"/>
          <p:cNvSpPr/>
          <p:nvPr/>
        </p:nvSpPr>
        <p:spPr>
          <a:xfrm>
            <a:off x="6249035" y="5104130"/>
            <a:ext cx="2226310" cy="8572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/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33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F=G</a:t>
            </a:r>
            <a:r>
              <a:rPr lang="en-US" altLang="zh-CN" sz="3300" b="1" i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33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zh-CN" altLang="en-US" sz="3300" b="1" i="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动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2472223" y="1430003"/>
            <a:ext cx="3958508" cy="495548"/>
            <a:chOff x="2506980" y="579256"/>
            <a:chExt cx="3958508" cy="49554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滑轮组的受力分析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3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3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3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3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8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8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3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3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3028" grpId="0"/>
      <p:bldP spid="43029" grpId="0" bldLvl="0" animBg="1"/>
      <p:bldP spid="43032" grpId="0"/>
      <p:bldP spid="43033" grpId="0"/>
      <p:bldP spid="43037" grpId="1"/>
      <p:bldP spid="48150" grpId="0" bldLvl="0" animBg="1"/>
      <p:bldP spid="48154" grpId="0"/>
      <p:bldP spid="48132" grpId="0" build="p"/>
      <p:bldP spid="2" grpId="0"/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75" y="1936750"/>
            <a:ext cx="3352165" cy="2658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7300" y="1847850"/>
            <a:ext cx="3132455" cy="2835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本框 5"/>
          <p:cNvSpPr txBox="1"/>
          <p:nvPr/>
        </p:nvSpPr>
        <p:spPr>
          <a:xfrm>
            <a:off x="793109" y="4683125"/>
            <a:ext cx="146240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段绳子承担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586984" y="4683125"/>
            <a:ext cx="146240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段绳子承担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962525" y="4683125"/>
            <a:ext cx="146240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段绳子承担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142742" y="4716361"/>
            <a:ext cx="146240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段绳子承担</a:t>
            </a:r>
          </a:p>
        </p:txBody>
      </p:sp>
      <p:sp>
        <p:nvSpPr>
          <p:cNvPr id="1036" name="Rectangle 6"/>
          <p:cNvSpPr/>
          <p:nvPr/>
        </p:nvSpPr>
        <p:spPr>
          <a:xfrm>
            <a:off x="793109" y="5178476"/>
            <a:ext cx="1186547" cy="460375"/>
          </a:xfrm>
          <a:prstGeom prst="rect">
            <a:avLst/>
          </a:prstGeom>
          <a:noFill/>
          <a:ln w="25400" cap="flat" cmpd="sng">
            <a:solidFill>
              <a:srgbClr val="71893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algn="just"/>
            <a:r>
              <a:rPr lang="zh-CN" altLang="en-US" sz="24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 结论：</a:t>
            </a:r>
          </a:p>
        </p:txBody>
      </p:sp>
      <p:graphicFrame>
        <p:nvGraphicFramePr>
          <p:cNvPr id="1026" name="Object 25"/>
          <p:cNvGraphicFramePr/>
          <p:nvPr/>
        </p:nvGraphicFramePr>
        <p:xfrm>
          <a:off x="2301557" y="5135443"/>
          <a:ext cx="2318434" cy="628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Equation" r:id="rId6" imgW="24993600" imgH="9753600" progId="Equation.DSMT4">
                  <p:embed/>
                </p:oleObj>
              </mc:Choice>
              <mc:Fallback>
                <p:oleObj name="Equation" r:id="rId6" imgW="24993600" imgH="9753600" progId="Equation.DSMT4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01557" y="5135443"/>
                        <a:ext cx="2318434" cy="62850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26"/>
          <p:cNvGraphicFramePr/>
          <p:nvPr/>
        </p:nvGraphicFramePr>
        <p:xfrm>
          <a:off x="6034080" y="5253529"/>
          <a:ext cx="1198894" cy="417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Equation" r:id="rId8" imgW="10668000" imgH="4267200" progId="Equation.DSMT4">
                  <p:embed/>
                </p:oleObj>
              </mc:Choice>
              <mc:Fallback>
                <p:oleObj name="Equation" r:id="rId8" imgW="10668000" imgH="4267200" progId="Equation.DSMT4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34080" y="5253529"/>
                        <a:ext cx="1198894" cy="41766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组合 13"/>
          <p:cNvGrpSpPr/>
          <p:nvPr/>
        </p:nvGrpSpPr>
        <p:grpSpPr>
          <a:xfrm>
            <a:off x="2458253" y="1318462"/>
            <a:ext cx="3958508" cy="495548"/>
            <a:chOff x="2506980" y="579256"/>
            <a:chExt cx="3958508" cy="49554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滑轮组的数量关系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24" name="Line 132"/>
          <p:cNvSpPr>
            <a:spLocks noChangeShapeType="1"/>
          </p:cNvSpPr>
          <p:nvPr/>
        </p:nvSpPr>
        <p:spPr bwMode="auto">
          <a:xfrm>
            <a:off x="7383146" y="1981835"/>
            <a:ext cx="13652" cy="1835878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3926" name="Line 134"/>
          <p:cNvSpPr>
            <a:spLocks noChangeShapeType="1"/>
          </p:cNvSpPr>
          <p:nvPr/>
        </p:nvSpPr>
        <p:spPr bwMode="auto">
          <a:xfrm flipH="1" flipV="1">
            <a:off x="7186930" y="3293110"/>
            <a:ext cx="124320" cy="994308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3923" name="Line 131"/>
          <p:cNvSpPr>
            <a:spLocks noChangeShapeType="1"/>
          </p:cNvSpPr>
          <p:nvPr/>
        </p:nvSpPr>
        <p:spPr bwMode="auto">
          <a:xfrm flipH="1" flipV="1">
            <a:off x="7723505" y="2453640"/>
            <a:ext cx="5413" cy="131953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3925" name="Line 133"/>
          <p:cNvSpPr>
            <a:spLocks noChangeShapeType="1"/>
          </p:cNvSpPr>
          <p:nvPr/>
        </p:nvSpPr>
        <p:spPr bwMode="auto">
          <a:xfrm flipH="1" flipV="1">
            <a:off x="7839710" y="2004695"/>
            <a:ext cx="0" cy="229235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3921" name="Line 129"/>
          <p:cNvSpPr>
            <a:spLocks noChangeShapeType="1"/>
          </p:cNvSpPr>
          <p:nvPr/>
        </p:nvSpPr>
        <p:spPr bwMode="auto">
          <a:xfrm>
            <a:off x="7460746" y="2428457"/>
            <a:ext cx="114500" cy="981493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cxnSp>
        <p:nvCxnSpPr>
          <p:cNvPr id="8" name="直接连接符 7"/>
          <p:cNvCxnSpPr/>
          <p:nvPr/>
        </p:nvCxnSpPr>
        <p:spPr>
          <a:xfrm>
            <a:off x="7581074" y="4895150"/>
            <a:ext cx="5080" cy="386715"/>
          </a:xfrm>
          <a:prstGeom prst="line">
            <a:avLst/>
          </a:prstGeom>
          <a:ln w="381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55" name="Line 63"/>
          <p:cNvSpPr>
            <a:spLocks noChangeShapeType="1"/>
          </p:cNvSpPr>
          <p:nvPr/>
        </p:nvSpPr>
        <p:spPr bwMode="auto">
          <a:xfrm>
            <a:off x="5179695" y="3193415"/>
            <a:ext cx="106680" cy="901065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3856" name="Line 64"/>
          <p:cNvSpPr>
            <a:spLocks noChangeShapeType="1"/>
          </p:cNvSpPr>
          <p:nvPr/>
        </p:nvSpPr>
        <p:spPr bwMode="auto">
          <a:xfrm flipV="1">
            <a:off x="5384689" y="2574290"/>
            <a:ext cx="5191" cy="191516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3857" name="Line 65"/>
          <p:cNvSpPr>
            <a:spLocks noChangeShapeType="1"/>
          </p:cNvSpPr>
          <p:nvPr/>
        </p:nvSpPr>
        <p:spPr bwMode="auto">
          <a:xfrm>
            <a:off x="4920615" y="2644140"/>
            <a:ext cx="98425" cy="141605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3858" name="Line 66"/>
          <p:cNvSpPr>
            <a:spLocks noChangeShapeType="1"/>
          </p:cNvSpPr>
          <p:nvPr/>
        </p:nvSpPr>
        <p:spPr bwMode="auto">
          <a:xfrm flipH="1" flipV="1">
            <a:off x="4768849" y="3297555"/>
            <a:ext cx="135665" cy="112899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3860" name="Text Box 68"/>
          <p:cNvSpPr txBox="1">
            <a:spLocks noChangeArrowheads="1"/>
          </p:cNvSpPr>
          <p:nvPr/>
        </p:nvSpPr>
        <p:spPr bwMode="auto">
          <a:xfrm>
            <a:off x="4284980" y="3193415"/>
            <a:ext cx="238760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30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658770" y="2014331"/>
            <a:ext cx="936625" cy="3747397"/>
            <a:chOff x="6418" y="1637"/>
            <a:chExt cx="1475" cy="6752"/>
          </a:xfrm>
        </p:grpSpPr>
        <p:grpSp>
          <p:nvGrpSpPr>
            <p:cNvPr id="33797" name="Group 5"/>
            <p:cNvGrpSpPr/>
            <p:nvPr/>
          </p:nvGrpSpPr>
          <p:grpSpPr bwMode="auto">
            <a:xfrm>
              <a:off x="6714" y="5521"/>
              <a:ext cx="918" cy="898"/>
              <a:chOff x="2400" y="2400"/>
              <a:chExt cx="1440" cy="1440"/>
            </a:xfrm>
          </p:grpSpPr>
          <p:sp>
            <p:nvSpPr>
              <p:cNvPr id="33798" name="Oval 6"/>
              <p:cNvSpPr>
                <a:spLocks noChangeArrowheads="1"/>
              </p:cNvSpPr>
              <p:nvPr/>
            </p:nvSpPr>
            <p:spPr bwMode="auto">
              <a:xfrm>
                <a:off x="2400" y="2400"/>
                <a:ext cx="1440" cy="1440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56078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799" name="Oval 7"/>
              <p:cNvSpPr>
                <a:spLocks noChangeArrowheads="1"/>
              </p:cNvSpPr>
              <p:nvPr/>
            </p:nvSpPr>
            <p:spPr bwMode="auto">
              <a:xfrm>
                <a:off x="2600" y="2600"/>
                <a:ext cx="1040" cy="1040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00" name="Oval 8"/>
              <p:cNvSpPr>
                <a:spLocks noChangeArrowheads="1"/>
              </p:cNvSpPr>
              <p:nvPr/>
            </p:nvSpPr>
            <p:spPr bwMode="auto">
              <a:xfrm>
                <a:off x="2800" y="2800"/>
                <a:ext cx="640" cy="640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969696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01" name="Oval 9"/>
              <p:cNvSpPr>
                <a:spLocks noChangeArrowheads="1"/>
              </p:cNvSpPr>
              <p:nvPr/>
            </p:nvSpPr>
            <p:spPr bwMode="auto">
              <a:xfrm>
                <a:off x="3000" y="3000"/>
                <a:ext cx="240" cy="240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33802" name="Group 10"/>
            <p:cNvGrpSpPr/>
            <p:nvPr/>
          </p:nvGrpSpPr>
          <p:grpSpPr bwMode="auto">
            <a:xfrm>
              <a:off x="6886" y="5880"/>
              <a:ext cx="583" cy="1172"/>
              <a:chOff x="4230" y="2795"/>
              <a:chExt cx="915" cy="1879"/>
            </a:xfrm>
          </p:grpSpPr>
          <p:sp>
            <p:nvSpPr>
              <p:cNvPr id="33803" name="Freeform 11"/>
              <p:cNvSpPr/>
              <p:nvPr/>
            </p:nvSpPr>
            <p:spPr bwMode="auto">
              <a:xfrm>
                <a:off x="4460" y="3860"/>
                <a:ext cx="635" cy="814"/>
              </a:xfrm>
              <a:custGeom>
                <a:avLst/>
                <a:gdLst>
                  <a:gd name="T0" fmla="*/ 472 w 2020"/>
                  <a:gd name="T1" fmla="*/ 15 h 2594"/>
                  <a:gd name="T2" fmla="*/ 472 w 2020"/>
                  <a:gd name="T3" fmla="*/ 552 h 2594"/>
                  <a:gd name="T4" fmla="*/ 442 w 2020"/>
                  <a:gd name="T5" fmla="*/ 1005 h 2594"/>
                  <a:gd name="T6" fmla="*/ 247 w 2020"/>
                  <a:gd name="T7" fmla="*/ 1260 h 2594"/>
                  <a:gd name="T8" fmla="*/ 112 w 2020"/>
                  <a:gd name="T9" fmla="*/ 1488 h 2594"/>
                  <a:gd name="T10" fmla="*/ 7 w 2020"/>
                  <a:gd name="T11" fmla="*/ 1800 h 2594"/>
                  <a:gd name="T12" fmla="*/ 67 w 2020"/>
                  <a:gd name="T13" fmla="*/ 2055 h 2594"/>
                  <a:gd name="T14" fmla="*/ 262 w 2020"/>
                  <a:gd name="T15" fmla="*/ 2325 h 2594"/>
                  <a:gd name="T16" fmla="*/ 652 w 2020"/>
                  <a:gd name="T17" fmla="*/ 2535 h 2594"/>
                  <a:gd name="T18" fmla="*/ 1087 w 2020"/>
                  <a:gd name="T19" fmla="*/ 2550 h 2594"/>
                  <a:gd name="T20" fmla="*/ 1552 w 2020"/>
                  <a:gd name="T21" fmla="*/ 2268 h 2594"/>
                  <a:gd name="T22" fmla="*/ 1762 w 2020"/>
                  <a:gd name="T23" fmla="*/ 1965 h 2594"/>
                  <a:gd name="T24" fmla="*/ 1912 w 2020"/>
                  <a:gd name="T25" fmla="*/ 1644 h 2594"/>
                  <a:gd name="T26" fmla="*/ 2002 w 2020"/>
                  <a:gd name="T27" fmla="*/ 1275 h 2594"/>
                  <a:gd name="T28" fmla="*/ 1807 w 2020"/>
                  <a:gd name="T29" fmla="*/ 1440 h 2594"/>
                  <a:gd name="T30" fmla="*/ 1597 w 2020"/>
                  <a:gd name="T31" fmla="*/ 1785 h 2594"/>
                  <a:gd name="T32" fmla="*/ 1372 w 2020"/>
                  <a:gd name="T33" fmla="*/ 2010 h 2594"/>
                  <a:gd name="T34" fmla="*/ 1177 w 2020"/>
                  <a:gd name="T35" fmla="*/ 2130 h 2594"/>
                  <a:gd name="T36" fmla="*/ 892 w 2020"/>
                  <a:gd name="T37" fmla="*/ 2115 h 2594"/>
                  <a:gd name="T38" fmla="*/ 637 w 2020"/>
                  <a:gd name="T39" fmla="*/ 1935 h 2594"/>
                  <a:gd name="T40" fmla="*/ 652 w 2020"/>
                  <a:gd name="T41" fmla="*/ 1590 h 2594"/>
                  <a:gd name="T42" fmla="*/ 877 w 2020"/>
                  <a:gd name="T43" fmla="*/ 1260 h 2594"/>
                  <a:gd name="T44" fmla="*/ 1012 w 2020"/>
                  <a:gd name="T45" fmla="*/ 1020 h 2594"/>
                  <a:gd name="T46" fmla="*/ 1012 w 2020"/>
                  <a:gd name="T47" fmla="*/ 708 h 2594"/>
                  <a:gd name="T48" fmla="*/ 1012 w 2020"/>
                  <a:gd name="T49" fmla="*/ 552 h 2594"/>
                  <a:gd name="T50" fmla="*/ 1012 w 2020"/>
                  <a:gd name="T51" fmla="*/ 0 h 2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grpSp>
            <p:nvGrpSpPr>
              <p:cNvPr id="33804" name="Group 12"/>
              <p:cNvGrpSpPr/>
              <p:nvPr/>
            </p:nvGrpSpPr>
            <p:grpSpPr bwMode="auto">
              <a:xfrm>
                <a:off x="4230" y="2795"/>
                <a:ext cx="915" cy="1180"/>
                <a:chOff x="4230" y="2795"/>
                <a:chExt cx="915" cy="1180"/>
              </a:xfrm>
            </p:grpSpPr>
            <p:sp>
              <p:nvSpPr>
                <p:cNvPr id="33805" name="Freeform 13"/>
                <p:cNvSpPr/>
                <p:nvPr/>
              </p:nvSpPr>
              <p:spPr bwMode="auto">
                <a:xfrm>
                  <a:off x="4230" y="2795"/>
                  <a:ext cx="915" cy="1180"/>
                </a:xfrm>
                <a:custGeom>
                  <a:avLst/>
                  <a:gdLst>
                    <a:gd name="T0" fmla="*/ 0 w 915"/>
                    <a:gd name="T1" fmla="*/ 0 h 1180"/>
                    <a:gd name="T2" fmla="*/ 915 w 915"/>
                    <a:gd name="T3" fmla="*/ 15 h 1180"/>
                    <a:gd name="T4" fmla="*/ 630 w 915"/>
                    <a:gd name="T5" fmla="*/ 1180 h 1180"/>
                    <a:gd name="T6" fmla="*/ 270 w 915"/>
                    <a:gd name="T7" fmla="*/ 1155 h 1180"/>
                    <a:gd name="T8" fmla="*/ 0 w 915"/>
                    <a:gd name="T9" fmla="*/ 0 h 1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5" h="1180">
                      <a:moveTo>
                        <a:pt x="0" y="0"/>
                      </a:moveTo>
                      <a:lnTo>
                        <a:pt x="915" y="15"/>
                      </a:lnTo>
                      <a:lnTo>
                        <a:pt x="630" y="1180"/>
                      </a:lnTo>
                      <a:lnTo>
                        <a:pt x="270" y="1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50000">
                      <a:srgbClr val="969696"/>
                    </a:gs>
                    <a:gs pos="100000">
                      <a:srgbClr val="000000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06" name="Oval 14"/>
                <p:cNvSpPr>
                  <a:spLocks noChangeArrowheads="1"/>
                </p:cNvSpPr>
                <p:nvPr/>
              </p:nvSpPr>
              <p:spPr bwMode="auto">
                <a:xfrm>
                  <a:off x="4560" y="2845"/>
                  <a:ext cx="215" cy="21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C0C0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07" name="Oval 15"/>
                <p:cNvSpPr>
                  <a:spLocks noChangeArrowheads="1"/>
                </p:cNvSpPr>
                <p:nvPr/>
              </p:nvSpPr>
              <p:spPr bwMode="auto">
                <a:xfrm>
                  <a:off x="4580" y="3660"/>
                  <a:ext cx="215" cy="21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C0C0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</p:grpSp>
        <p:grpSp>
          <p:nvGrpSpPr>
            <p:cNvPr id="33809" name="Group 17"/>
            <p:cNvGrpSpPr/>
            <p:nvPr/>
          </p:nvGrpSpPr>
          <p:grpSpPr bwMode="auto">
            <a:xfrm rot="10800000">
              <a:off x="6418" y="1637"/>
              <a:ext cx="1475" cy="167"/>
              <a:chOff x="2760" y="2640"/>
              <a:chExt cx="1338" cy="130"/>
            </a:xfrm>
          </p:grpSpPr>
          <p:sp>
            <p:nvSpPr>
              <p:cNvPr id="33810" name="Line 18"/>
              <p:cNvSpPr>
                <a:spLocks noChangeShapeType="1"/>
              </p:cNvSpPr>
              <p:nvPr/>
            </p:nvSpPr>
            <p:spPr bwMode="auto">
              <a:xfrm flipH="1">
                <a:off x="2760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1" name="Line 19"/>
              <p:cNvSpPr>
                <a:spLocks noChangeShapeType="1"/>
              </p:cNvSpPr>
              <p:nvPr/>
            </p:nvSpPr>
            <p:spPr bwMode="auto">
              <a:xfrm flipH="1">
                <a:off x="2880" y="2648"/>
                <a:ext cx="121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2" name="Line 20"/>
              <p:cNvSpPr>
                <a:spLocks noChangeShapeType="1"/>
              </p:cNvSpPr>
              <p:nvPr/>
            </p:nvSpPr>
            <p:spPr bwMode="auto">
              <a:xfrm flipH="1">
                <a:off x="3001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3" name="Line 21"/>
              <p:cNvSpPr>
                <a:spLocks noChangeShapeType="1"/>
              </p:cNvSpPr>
              <p:nvPr/>
            </p:nvSpPr>
            <p:spPr bwMode="auto">
              <a:xfrm flipH="1">
                <a:off x="3121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4" name="Line 22"/>
              <p:cNvSpPr>
                <a:spLocks noChangeShapeType="1"/>
              </p:cNvSpPr>
              <p:nvPr/>
            </p:nvSpPr>
            <p:spPr bwMode="auto">
              <a:xfrm flipH="1">
                <a:off x="3241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5" name="Line 23"/>
              <p:cNvSpPr>
                <a:spLocks noChangeShapeType="1"/>
              </p:cNvSpPr>
              <p:nvPr/>
            </p:nvSpPr>
            <p:spPr bwMode="auto">
              <a:xfrm flipH="1">
                <a:off x="3361" y="2648"/>
                <a:ext cx="121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6" name="Line 24"/>
              <p:cNvSpPr>
                <a:spLocks noChangeShapeType="1"/>
              </p:cNvSpPr>
              <p:nvPr/>
            </p:nvSpPr>
            <p:spPr bwMode="auto">
              <a:xfrm flipH="1">
                <a:off x="3482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7" name="Line 25"/>
              <p:cNvSpPr>
                <a:spLocks noChangeShapeType="1"/>
              </p:cNvSpPr>
              <p:nvPr/>
            </p:nvSpPr>
            <p:spPr bwMode="auto">
              <a:xfrm flipH="1">
                <a:off x="3602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8" name="Line 26"/>
              <p:cNvSpPr>
                <a:spLocks noChangeShapeType="1"/>
              </p:cNvSpPr>
              <p:nvPr/>
            </p:nvSpPr>
            <p:spPr bwMode="auto">
              <a:xfrm flipH="1">
                <a:off x="3722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9" name="Line 27"/>
              <p:cNvSpPr>
                <a:spLocks noChangeShapeType="1"/>
              </p:cNvSpPr>
              <p:nvPr/>
            </p:nvSpPr>
            <p:spPr bwMode="auto">
              <a:xfrm flipH="1">
                <a:off x="3842" y="2648"/>
                <a:ext cx="121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20" name="Line 28"/>
              <p:cNvSpPr>
                <a:spLocks noChangeShapeType="1"/>
              </p:cNvSpPr>
              <p:nvPr/>
            </p:nvSpPr>
            <p:spPr bwMode="auto">
              <a:xfrm flipH="1">
                <a:off x="3963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21" name="Line 29"/>
              <p:cNvSpPr>
                <a:spLocks noChangeShapeType="1"/>
              </p:cNvSpPr>
              <p:nvPr/>
            </p:nvSpPr>
            <p:spPr bwMode="auto">
              <a:xfrm>
                <a:off x="2783" y="2640"/>
                <a:ext cx="1315" cy="0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33822" name="xjhlx12"/>
            <p:cNvGrpSpPr/>
            <p:nvPr/>
          </p:nvGrpSpPr>
          <p:grpSpPr bwMode="auto">
            <a:xfrm rot="10800000">
              <a:off x="6886" y="4541"/>
              <a:ext cx="574" cy="1041"/>
              <a:chOff x="3960" y="2220"/>
              <a:chExt cx="1440" cy="2454"/>
            </a:xfrm>
          </p:grpSpPr>
          <p:grpSp>
            <p:nvGrpSpPr>
              <p:cNvPr id="33823" name="Group 31"/>
              <p:cNvGrpSpPr/>
              <p:nvPr/>
            </p:nvGrpSpPr>
            <p:grpSpPr bwMode="auto">
              <a:xfrm>
                <a:off x="3960" y="2220"/>
                <a:ext cx="1440" cy="1440"/>
                <a:chOff x="2400" y="2400"/>
                <a:chExt cx="1440" cy="1440"/>
              </a:xfrm>
            </p:grpSpPr>
            <p:sp>
              <p:nvSpPr>
                <p:cNvPr id="33824" name="Oval 32"/>
                <p:cNvSpPr>
                  <a:spLocks noChangeArrowheads="1"/>
                </p:cNvSpPr>
                <p:nvPr/>
              </p:nvSpPr>
              <p:spPr bwMode="auto"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25" name="Oval 33"/>
                <p:cNvSpPr>
                  <a:spLocks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26" name="Oval 34"/>
                <p:cNvSpPr>
                  <a:spLocks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27" name="Oval 35"/>
                <p:cNvSpPr>
                  <a:spLocks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33828" name="Group 36"/>
              <p:cNvGrpSpPr/>
              <p:nvPr/>
            </p:nvGrpSpPr>
            <p:grpSpPr bwMode="auto">
              <a:xfrm>
                <a:off x="4230" y="2795"/>
                <a:ext cx="915" cy="1879"/>
                <a:chOff x="4230" y="2795"/>
                <a:chExt cx="915" cy="1879"/>
              </a:xfrm>
            </p:grpSpPr>
            <p:sp>
              <p:nvSpPr>
                <p:cNvPr id="33829" name="Freeform 37"/>
                <p:cNvSpPr/>
                <p:nvPr/>
              </p:nvSpPr>
              <p:spPr bwMode="auto">
                <a:xfrm>
                  <a:off x="4460" y="3860"/>
                  <a:ext cx="635" cy="814"/>
                </a:xfrm>
                <a:custGeom>
                  <a:avLst/>
                  <a:gdLst>
                    <a:gd name="T0" fmla="*/ 472 w 2020"/>
                    <a:gd name="T1" fmla="*/ 15 h 2594"/>
                    <a:gd name="T2" fmla="*/ 472 w 2020"/>
                    <a:gd name="T3" fmla="*/ 552 h 2594"/>
                    <a:gd name="T4" fmla="*/ 442 w 2020"/>
                    <a:gd name="T5" fmla="*/ 1005 h 2594"/>
                    <a:gd name="T6" fmla="*/ 247 w 2020"/>
                    <a:gd name="T7" fmla="*/ 1260 h 2594"/>
                    <a:gd name="T8" fmla="*/ 112 w 2020"/>
                    <a:gd name="T9" fmla="*/ 1488 h 2594"/>
                    <a:gd name="T10" fmla="*/ 7 w 2020"/>
                    <a:gd name="T11" fmla="*/ 1800 h 2594"/>
                    <a:gd name="T12" fmla="*/ 67 w 2020"/>
                    <a:gd name="T13" fmla="*/ 2055 h 2594"/>
                    <a:gd name="T14" fmla="*/ 262 w 2020"/>
                    <a:gd name="T15" fmla="*/ 2325 h 2594"/>
                    <a:gd name="T16" fmla="*/ 652 w 2020"/>
                    <a:gd name="T17" fmla="*/ 2535 h 2594"/>
                    <a:gd name="T18" fmla="*/ 1087 w 2020"/>
                    <a:gd name="T19" fmla="*/ 2550 h 2594"/>
                    <a:gd name="T20" fmla="*/ 1552 w 2020"/>
                    <a:gd name="T21" fmla="*/ 2268 h 2594"/>
                    <a:gd name="T22" fmla="*/ 1762 w 2020"/>
                    <a:gd name="T23" fmla="*/ 1965 h 2594"/>
                    <a:gd name="T24" fmla="*/ 1912 w 2020"/>
                    <a:gd name="T25" fmla="*/ 1644 h 2594"/>
                    <a:gd name="T26" fmla="*/ 2002 w 2020"/>
                    <a:gd name="T27" fmla="*/ 1275 h 2594"/>
                    <a:gd name="T28" fmla="*/ 1807 w 2020"/>
                    <a:gd name="T29" fmla="*/ 1440 h 2594"/>
                    <a:gd name="T30" fmla="*/ 1597 w 2020"/>
                    <a:gd name="T31" fmla="*/ 1785 h 2594"/>
                    <a:gd name="T32" fmla="*/ 1372 w 2020"/>
                    <a:gd name="T33" fmla="*/ 2010 h 2594"/>
                    <a:gd name="T34" fmla="*/ 1177 w 2020"/>
                    <a:gd name="T35" fmla="*/ 2130 h 2594"/>
                    <a:gd name="T36" fmla="*/ 892 w 2020"/>
                    <a:gd name="T37" fmla="*/ 2115 h 2594"/>
                    <a:gd name="T38" fmla="*/ 637 w 2020"/>
                    <a:gd name="T39" fmla="*/ 1935 h 2594"/>
                    <a:gd name="T40" fmla="*/ 652 w 2020"/>
                    <a:gd name="T41" fmla="*/ 1590 h 2594"/>
                    <a:gd name="T42" fmla="*/ 877 w 2020"/>
                    <a:gd name="T43" fmla="*/ 1260 h 2594"/>
                    <a:gd name="T44" fmla="*/ 1012 w 2020"/>
                    <a:gd name="T45" fmla="*/ 1020 h 2594"/>
                    <a:gd name="T46" fmla="*/ 1012 w 2020"/>
                    <a:gd name="T47" fmla="*/ 708 h 2594"/>
                    <a:gd name="T48" fmla="*/ 1012 w 2020"/>
                    <a:gd name="T49" fmla="*/ 552 h 2594"/>
                    <a:gd name="T50" fmla="*/ 1012 w 2020"/>
                    <a:gd name="T51" fmla="*/ 0 h 2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grpSp>
              <p:nvGrpSpPr>
                <p:cNvPr id="33830" name="Group 38"/>
                <p:cNvGrpSpPr/>
                <p:nvPr/>
              </p:nvGrpSpPr>
              <p:grpSpPr bwMode="auto"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33831" name="Freeform 39"/>
                  <p:cNvSpPr/>
                  <p:nvPr/>
                </p:nvSpPr>
                <p:spPr bwMode="auto">
                  <a:xfrm>
                    <a:off x="4230" y="2795"/>
                    <a:ext cx="915" cy="1180"/>
                  </a:xfrm>
                  <a:custGeom>
                    <a:avLst/>
                    <a:gdLst>
                      <a:gd name="T0" fmla="*/ 0 w 915"/>
                      <a:gd name="T1" fmla="*/ 0 h 1180"/>
                      <a:gd name="T2" fmla="*/ 915 w 915"/>
                      <a:gd name="T3" fmla="*/ 15 h 1180"/>
                      <a:gd name="T4" fmla="*/ 630 w 915"/>
                      <a:gd name="T5" fmla="*/ 1180 h 1180"/>
                      <a:gd name="T6" fmla="*/ 270 w 915"/>
                      <a:gd name="T7" fmla="*/ 1155 h 1180"/>
                      <a:gd name="T8" fmla="*/ 0 w 915"/>
                      <a:gd name="T9" fmla="*/ 0 h 1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832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833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</p:grpSp>
        <p:grpSp>
          <p:nvGrpSpPr>
            <p:cNvPr id="33834" name="xjhlx12"/>
            <p:cNvGrpSpPr/>
            <p:nvPr/>
          </p:nvGrpSpPr>
          <p:grpSpPr bwMode="auto">
            <a:xfrm>
              <a:off x="6705" y="2249"/>
              <a:ext cx="918" cy="1539"/>
              <a:chOff x="3960" y="2220"/>
              <a:chExt cx="1440" cy="2468"/>
            </a:xfrm>
          </p:grpSpPr>
          <p:grpSp>
            <p:nvGrpSpPr>
              <p:cNvPr id="33835" name="Group 43"/>
              <p:cNvGrpSpPr/>
              <p:nvPr/>
            </p:nvGrpSpPr>
            <p:grpSpPr bwMode="auto">
              <a:xfrm>
                <a:off x="3960" y="2220"/>
                <a:ext cx="1440" cy="1440"/>
                <a:chOff x="2400" y="2400"/>
                <a:chExt cx="1440" cy="1440"/>
              </a:xfrm>
            </p:grpSpPr>
            <p:sp>
              <p:nvSpPr>
                <p:cNvPr id="33836" name="Oval 44"/>
                <p:cNvSpPr>
                  <a:spLocks noChangeArrowheads="1"/>
                </p:cNvSpPr>
                <p:nvPr/>
              </p:nvSpPr>
              <p:spPr bwMode="auto"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37" name="Oval 45"/>
                <p:cNvSpPr>
                  <a:spLocks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38" name="Oval 46"/>
                <p:cNvSpPr>
                  <a:spLocks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39" name="Oval 47"/>
                <p:cNvSpPr>
                  <a:spLocks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33840" name="Group 48"/>
              <p:cNvGrpSpPr/>
              <p:nvPr/>
            </p:nvGrpSpPr>
            <p:grpSpPr bwMode="auto">
              <a:xfrm>
                <a:off x="4230" y="2795"/>
                <a:ext cx="915" cy="1893"/>
                <a:chOff x="4230" y="2795"/>
                <a:chExt cx="915" cy="1893"/>
              </a:xfrm>
            </p:grpSpPr>
            <p:sp>
              <p:nvSpPr>
                <p:cNvPr id="33841" name="Freeform 49"/>
                <p:cNvSpPr/>
                <p:nvPr/>
              </p:nvSpPr>
              <p:spPr bwMode="auto">
                <a:xfrm>
                  <a:off x="4532" y="3874"/>
                  <a:ext cx="421" cy="814"/>
                </a:xfrm>
                <a:custGeom>
                  <a:avLst/>
                  <a:gdLst>
                    <a:gd name="T0" fmla="*/ 472 w 2020"/>
                    <a:gd name="T1" fmla="*/ 15 h 2594"/>
                    <a:gd name="T2" fmla="*/ 472 w 2020"/>
                    <a:gd name="T3" fmla="*/ 552 h 2594"/>
                    <a:gd name="T4" fmla="*/ 442 w 2020"/>
                    <a:gd name="T5" fmla="*/ 1005 h 2594"/>
                    <a:gd name="T6" fmla="*/ 247 w 2020"/>
                    <a:gd name="T7" fmla="*/ 1260 h 2594"/>
                    <a:gd name="T8" fmla="*/ 112 w 2020"/>
                    <a:gd name="T9" fmla="*/ 1488 h 2594"/>
                    <a:gd name="T10" fmla="*/ 7 w 2020"/>
                    <a:gd name="T11" fmla="*/ 1800 h 2594"/>
                    <a:gd name="T12" fmla="*/ 67 w 2020"/>
                    <a:gd name="T13" fmla="*/ 2055 h 2594"/>
                    <a:gd name="T14" fmla="*/ 262 w 2020"/>
                    <a:gd name="T15" fmla="*/ 2325 h 2594"/>
                    <a:gd name="T16" fmla="*/ 652 w 2020"/>
                    <a:gd name="T17" fmla="*/ 2535 h 2594"/>
                    <a:gd name="T18" fmla="*/ 1087 w 2020"/>
                    <a:gd name="T19" fmla="*/ 2550 h 2594"/>
                    <a:gd name="T20" fmla="*/ 1552 w 2020"/>
                    <a:gd name="T21" fmla="*/ 2268 h 2594"/>
                    <a:gd name="T22" fmla="*/ 1762 w 2020"/>
                    <a:gd name="T23" fmla="*/ 1965 h 2594"/>
                    <a:gd name="T24" fmla="*/ 1912 w 2020"/>
                    <a:gd name="T25" fmla="*/ 1644 h 2594"/>
                    <a:gd name="T26" fmla="*/ 2002 w 2020"/>
                    <a:gd name="T27" fmla="*/ 1275 h 2594"/>
                    <a:gd name="T28" fmla="*/ 1807 w 2020"/>
                    <a:gd name="T29" fmla="*/ 1440 h 2594"/>
                    <a:gd name="T30" fmla="*/ 1597 w 2020"/>
                    <a:gd name="T31" fmla="*/ 1785 h 2594"/>
                    <a:gd name="T32" fmla="*/ 1372 w 2020"/>
                    <a:gd name="T33" fmla="*/ 2010 h 2594"/>
                    <a:gd name="T34" fmla="*/ 1177 w 2020"/>
                    <a:gd name="T35" fmla="*/ 2130 h 2594"/>
                    <a:gd name="T36" fmla="*/ 892 w 2020"/>
                    <a:gd name="T37" fmla="*/ 2115 h 2594"/>
                    <a:gd name="T38" fmla="*/ 637 w 2020"/>
                    <a:gd name="T39" fmla="*/ 1935 h 2594"/>
                    <a:gd name="T40" fmla="*/ 652 w 2020"/>
                    <a:gd name="T41" fmla="*/ 1590 h 2594"/>
                    <a:gd name="T42" fmla="*/ 877 w 2020"/>
                    <a:gd name="T43" fmla="*/ 1260 h 2594"/>
                    <a:gd name="T44" fmla="*/ 1012 w 2020"/>
                    <a:gd name="T45" fmla="*/ 1020 h 2594"/>
                    <a:gd name="T46" fmla="*/ 1012 w 2020"/>
                    <a:gd name="T47" fmla="*/ 708 h 2594"/>
                    <a:gd name="T48" fmla="*/ 1012 w 2020"/>
                    <a:gd name="T49" fmla="*/ 552 h 2594"/>
                    <a:gd name="T50" fmla="*/ 1012 w 2020"/>
                    <a:gd name="T51" fmla="*/ 0 h 2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grpSp>
              <p:nvGrpSpPr>
                <p:cNvPr id="33842" name="Group 50"/>
                <p:cNvGrpSpPr/>
                <p:nvPr/>
              </p:nvGrpSpPr>
              <p:grpSpPr bwMode="auto"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33843" name="Freeform 51"/>
                  <p:cNvSpPr/>
                  <p:nvPr/>
                </p:nvSpPr>
                <p:spPr bwMode="auto">
                  <a:xfrm>
                    <a:off x="4230" y="2795"/>
                    <a:ext cx="915" cy="1180"/>
                  </a:xfrm>
                  <a:custGeom>
                    <a:avLst/>
                    <a:gdLst>
                      <a:gd name="T0" fmla="*/ 0 w 915"/>
                      <a:gd name="T1" fmla="*/ 0 h 1180"/>
                      <a:gd name="T2" fmla="*/ 915 w 915"/>
                      <a:gd name="T3" fmla="*/ 15 h 1180"/>
                      <a:gd name="T4" fmla="*/ 630 w 915"/>
                      <a:gd name="T5" fmla="*/ 1180 h 1180"/>
                      <a:gd name="T6" fmla="*/ 270 w 915"/>
                      <a:gd name="T7" fmla="*/ 1155 h 1180"/>
                      <a:gd name="T8" fmla="*/ 0 w 915"/>
                      <a:gd name="T9" fmla="*/ 0 h 1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844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845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</p:grpSp>
        <p:sp>
          <p:nvSpPr>
            <p:cNvPr id="33846" name="Rectangle 54"/>
            <p:cNvSpPr>
              <a:spLocks noChangeArrowheads="1"/>
            </p:cNvSpPr>
            <p:nvPr/>
          </p:nvSpPr>
          <p:spPr bwMode="auto">
            <a:xfrm>
              <a:off x="7078" y="5208"/>
              <a:ext cx="172" cy="98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grpSp>
          <p:nvGrpSpPr>
            <p:cNvPr id="33847" name="xjhlx8"/>
            <p:cNvGrpSpPr>
              <a:grpSpLocks noChangeAspect="1"/>
            </p:cNvGrpSpPr>
            <p:nvPr/>
          </p:nvGrpSpPr>
          <p:grpSpPr bwMode="auto">
            <a:xfrm rot="5400000">
              <a:off x="6476" y="2049"/>
              <a:ext cx="1375" cy="918"/>
              <a:chOff x="6892" y="783"/>
              <a:chExt cx="813" cy="579"/>
            </a:xfrm>
          </p:grpSpPr>
          <p:grpSp>
            <p:nvGrpSpPr>
              <p:cNvPr id="33848" name="Group 56"/>
              <p:cNvGrpSpPr>
                <a:grpSpLocks noChangeAspect="1"/>
              </p:cNvGrpSpPr>
              <p:nvPr/>
            </p:nvGrpSpPr>
            <p:grpSpPr bwMode="auto">
              <a:xfrm>
                <a:off x="7125" y="783"/>
                <a:ext cx="580" cy="579"/>
                <a:chOff x="2400" y="2400"/>
                <a:chExt cx="1440" cy="1440"/>
              </a:xfrm>
            </p:grpSpPr>
            <p:sp>
              <p:nvSpPr>
                <p:cNvPr id="33849" name="Oval 57"/>
                <p:cNvSpPr>
                  <a:spLocks noChangeAspect="1" noChangeArrowheads="1"/>
                </p:cNvSpPr>
                <p:nvPr/>
              </p:nvSpPr>
              <p:spPr bwMode="auto"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50" name="Oval 58"/>
                <p:cNvSpPr>
                  <a:spLocks noChangeAspect="1"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51" name="Oval 59"/>
                <p:cNvSpPr>
                  <a:spLocks noChangeAspect="1"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52" name="Oval 60"/>
                <p:cNvSpPr>
                  <a:spLocks noChangeAspect="1"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sp>
            <p:nvSpPr>
              <p:cNvPr id="33853" name="Rectangle 61"/>
              <p:cNvSpPr>
                <a:spLocks noChangeAspect="1" noChangeArrowheads="1"/>
              </p:cNvSpPr>
              <p:nvPr/>
            </p:nvSpPr>
            <p:spPr bwMode="auto">
              <a:xfrm>
                <a:off x="6892" y="1024"/>
                <a:ext cx="555" cy="97"/>
              </a:xfrm>
              <a:prstGeom prst="rect">
                <a:avLst/>
              </a:prstGeom>
              <a:gradFill rotWithShape="0">
                <a:gsLst>
                  <a:gs pos="0">
                    <a:srgbClr val="000000"/>
                  </a:gs>
                  <a:gs pos="50000">
                    <a:srgbClr val="000000">
                      <a:gamma/>
                      <a:tint val="0"/>
                      <a:invGamma/>
                    </a:srgbClr>
                  </a:gs>
                  <a:gs pos="100000">
                    <a:srgbClr val="0000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sp>
          <p:nvSpPr>
            <p:cNvPr id="33854" name="Line 62"/>
            <p:cNvSpPr>
              <a:spLocks noChangeShapeType="1"/>
            </p:cNvSpPr>
            <p:nvPr/>
          </p:nvSpPr>
          <p:spPr bwMode="auto">
            <a:xfrm>
              <a:off x="7058" y="4725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cxnSp>
          <p:nvCxnSpPr>
            <p:cNvPr id="2" name="直接连接符 1"/>
            <p:cNvCxnSpPr>
              <a:stCxn id="33803" idx="8"/>
            </p:cNvCxnSpPr>
            <p:nvPr/>
          </p:nvCxnSpPr>
          <p:spPr>
            <a:xfrm>
              <a:off x="7163" y="7041"/>
              <a:ext cx="1" cy="336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95" name="矩形 5194"/>
            <p:cNvSpPr/>
            <p:nvPr/>
          </p:nvSpPr>
          <p:spPr>
            <a:xfrm rot="10800000">
              <a:off x="6580" y="7293"/>
              <a:ext cx="1247" cy="99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 cap="flat" cmpd="sng">
              <a:solidFill>
                <a:srgbClr val="FA141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805" y="7227"/>
              <a:ext cx="828" cy="116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 i="1">
                  <a:latin typeface="Times New Roman" panose="02020603050405020304" pitchFamily="18" charset="0"/>
                  <a:ea typeface="宋体" panose="02010600030101010101" pitchFamily="2" charset="-122"/>
                </a:rPr>
                <a:t>G</a:t>
              </a:r>
            </a:p>
          </p:txBody>
        </p:sp>
      </p:grpSp>
      <p:sp>
        <p:nvSpPr>
          <p:cNvPr id="33859" name="Oval 67"/>
          <p:cNvSpPr>
            <a:spLocks noChangeArrowheads="1"/>
          </p:cNvSpPr>
          <p:nvPr/>
        </p:nvSpPr>
        <p:spPr bwMode="auto">
          <a:xfrm>
            <a:off x="5133975" y="311721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/>
          </a:p>
        </p:txBody>
      </p:sp>
      <p:grpSp>
        <p:nvGrpSpPr>
          <p:cNvPr id="5" name="组合 4"/>
          <p:cNvGrpSpPr/>
          <p:nvPr/>
        </p:nvGrpSpPr>
        <p:grpSpPr>
          <a:xfrm>
            <a:off x="6998970" y="1457960"/>
            <a:ext cx="1111250" cy="3456255"/>
            <a:chOff x="9630" y="360"/>
            <a:chExt cx="2314" cy="7682"/>
          </a:xfrm>
        </p:grpSpPr>
        <p:grpSp>
          <p:nvGrpSpPr>
            <p:cNvPr id="33862" name="Group 70"/>
            <p:cNvGrpSpPr/>
            <p:nvPr/>
          </p:nvGrpSpPr>
          <p:grpSpPr bwMode="auto">
            <a:xfrm rot="10800000">
              <a:off x="9630" y="360"/>
              <a:ext cx="2314" cy="236"/>
              <a:chOff x="2760" y="2640"/>
              <a:chExt cx="1338" cy="130"/>
            </a:xfrm>
          </p:grpSpPr>
          <p:sp>
            <p:nvSpPr>
              <p:cNvPr id="33863" name="Line 71"/>
              <p:cNvSpPr>
                <a:spLocks noChangeShapeType="1"/>
              </p:cNvSpPr>
              <p:nvPr/>
            </p:nvSpPr>
            <p:spPr bwMode="auto">
              <a:xfrm flipH="1">
                <a:off x="2760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64" name="Line 72"/>
              <p:cNvSpPr>
                <a:spLocks noChangeShapeType="1"/>
              </p:cNvSpPr>
              <p:nvPr/>
            </p:nvSpPr>
            <p:spPr bwMode="auto">
              <a:xfrm flipH="1">
                <a:off x="2880" y="2648"/>
                <a:ext cx="121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65" name="Line 73"/>
              <p:cNvSpPr>
                <a:spLocks noChangeShapeType="1"/>
              </p:cNvSpPr>
              <p:nvPr/>
            </p:nvSpPr>
            <p:spPr bwMode="auto">
              <a:xfrm flipH="1">
                <a:off x="3001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66" name="Line 74"/>
              <p:cNvSpPr>
                <a:spLocks noChangeShapeType="1"/>
              </p:cNvSpPr>
              <p:nvPr/>
            </p:nvSpPr>
            <p:spPr bwMode="auto">
              <a:xfrm flipH="1">
                <a:off x="3121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67" name="Line 75"/>
              <p:cNvSpPr>
                <a:spLocks noChangeShapeType="1"/>
              </p:cNvSpPr>
              <p:nvPr/>
            </p:nvSpPr>
            <p:spPr bwMode="auto">
              <a:xfrm flipH="1">
                <a:off x="3241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68" name="Line 76"/>
              <p:cNvSpPr>
                <a:spLocks noChangeShapeType="1"/>
              </p:cNvSpPr>
              <p:nvPr/>
            </p:nvSpPr>
            <p:spPr bwMode="auto">
              <a:xfrm flipH="1">
                <a:off x="3361" y="2648"/>
                <a:ext cx="121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69" name="Line 77"/>
              <p:cNvSpPr>
                <a:spLocks noChangeShapeType="1"/>
              </p:cNvSpPr>
              <p:nvPr/>
            </p:nvSpPr>
            <p:spPr bwMode="auto">
              <a:xfrm flipH="1">
                <a:off x="3482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70" name="Line 78"/>
              <p:cNvSpPr>
                <a:spLocks noChangeShapeType="1"/>
              </p:cNvSpPr>
              <p:nvPr/>
            </p:nvSpPr>
            <p:spPr bwMode="auto">
              <a:xfrm flipH="1">
                <a:off x="3602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71" name="Line 79"/>
              <p:cNvSpPr>
                <a:spLocks noChangeShapeType="1"/>
              </p:cNvSpPr>
              <p:nvPr/>
            </p:nvSpPr>
            <p:spPr bwMode="auto">
              <a:xfrm flipH="1">
                <a:off x="3722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72" name="Line 80"/>
              <p:cNvSpPr>
                <a:spLocks noChangeShapeType="1"/>
              </p:cNvSpPr>
              <p:nvPr/>
            </p:nvSpPr>
            <p:spPr bwMode="auto">
              <a:xfrm flipH="1">
                <a:off x="3842" y="2648"/>
                <a:ext cx="121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73" name="Line 81"/>
              <p:cNvSpPr>
                <a:spLocks noChangeShapeType="1"/>
              </p:cNvSpPr>
              <p:nvPr/>
            </p:nvSpPr>
            <p:spPr bwMode="auto">
              <a:xfrm flipH="1">
                <a:off x="3963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74" name="Line 82"/>
              <p:cNvSpPr>
                <a:spLocks noChangeShapeType="1"/>
              </p:cNvSpPr>
              <p:nvPr/>
            </p:nvSpPr>
            <p:spPr bwMode="auto">
              <a:xfrm>
                <a:off x="2783" y="2640"/>
                <a:ext cx="1315" cy="0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33875" name="xjhlx12"/>
            <p:cNvGrpSpPr/>
            <p:nvPr/>
          </p:nvGrpSpPr>
          <p:grpSpPr bwMode="auto">
            <a:xfrm>
              <a:off x="10210" y="6229"/>
              <a:ext cx="1230" cy="1813"/>
              <a:chOff x="3960" y="2220"/>
              <a:chExt cx="1514" cy="2454"/>
            </a:xfrm>
          </p:grpSpPr>
          <p:grpSp>
            <p:nvGrpSpPr>
              <p:cNvPr id="33876" name="Group 84"/>
              <p:cNvGrpSpPr/>
              <p:nvPr/>
            </p:nvGrpSpPr>
            <p:grpSpPr bwMode="auto">
              <a:xfrm>
                <a:off x="3960" y="2220"/>
                <a:ext cx="1514" cy="1537"/>
                <a:chOff x="2400" y="2400"/>
                <a:chExt cx="1514" cy="1537"/>
              </a:xfrm>
            </p:grpSpPr>
            <p:sp>
              <p:nvSpPr>
                <p:cNvPr id="33877" name="Oval 85"/>
                <p:cNvSpPr>
                  <a:spLocks noChangeArrowheads="1"/>
                </p:cNvSpPr>
                <p:nvPr/>
              </p:nvSpPr>
              <p:spPr bwMode="auto">
                <a:xfrm>
                  <a:off x="2400" y="2400"/>
                  <a:ext cx="1514" cy="153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78" name="Oval 86"/>
                <p:cNvSpPr>
                  <a:spLocks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79" name="Oval 87"/>
                <p:cNvSpPr>
                  <a:spLocks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80" name="Oval 88"/>
                <p:cNvSpPr>
                  <a:spLocks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33881" name="Group 89"/>
              <p:cNvGrpSpPr/>
              <p:nvPr/>
            </p:nvGrpSpPr>
            <p:grpSpPr bwMode="auto">
              <a:xfrm>
                <a:off x="4230" y="2795"/>
                <a:ext cx="915" cy="1879"/>
                <a:chOff x="4230" y="2795"/>
                <a:chExt cx="915" cy="1879"/>
              </a:xfrm>
            </p:grpSpPr>
            <p:sp>
              <p:nvSpPr>
                <p:cNvPr id="33882" name="Freeform 90"/>
                <p:cNvSpPr/>
                <p:nvPr/>
              </p:nvSpPr>
              <p:spPr bwMode="auto">
                <a:xfrm>
                  <a:off x="4460" y="3860"/>
                  <a:ext cx="635" cy="814"/>
                </a:xfrm>
                <a:custGeom>
                  <a:avLst/>
                  <a:gdLst>
                    <a:gd name="T0" fmla="*/ 472 w 2020"/>
                    <a:gd name="T1" fmla="*/ 15 h 2594"/>
                    <a:gd name="T2" fmla="*/ 472 w 2020"/>
                    <a:gd name="T3" fmla="*/ 552 h 2594"/>
                    <a:gd name="T4" fmla="*/ 442 w 2020"/>
                    <a:gd name="T5" fmla="*/ 1005 h 2594"/>
                    <a:gd name="T6" fmla="*/ 247 w 2020"/>
                    <a:gd name="T7" fmla="*/ 1260 h 2594"/>
                    <a:gd name="T8" fmla="*/ 112 w 2020"/>
                    <a:gd name="T9" fmla="*/ 1488 h 2594"/>
                    <a:gd name="T10" fmla="*/ 7 w 2020"/>
                    <a:gd name="T11" fmla="*/ 1800 h 2594"/>
                    <a:gd name="T12" fmla="*/ 67 w 2020"/>
                    <a:gd name="T13" fmla="*/ 2055 h 2594"/>
                    <a:gd name="T14" fmla="*/ 262 w 2020"/>
                    <a:gd name="T15" fmla="*/ 2325 h 2594"/>
                    <a:gd name="T16" fmla="*/ 652 w 2020"/>
                    <a:gd name="T17" fmla="*/ 2535 h 2594"/>
                    <a:gd name="T18" fmla="*/ 1087 w 2020"/>
                    <a:gd name="T19" fmla="*/ 2550 h 2594"/>
                    <a:gd name="T20" fmla="*/ 1552 w 2020"/>
                    <a:gd name="T21" fmla="*/ 2268 h 2594"/>
                    <a:gd name="T22" fmla="*/ 1762 w 2020"/>
                    <a:gd name="T23" fmla="*/ 1965 h 2594"/>
                    <a:gd name="T24" fmla="*/ 1912 w 2020"/>
                    <a:gd name="T25" fmla="*/ 1644 h 2594"/>
                    <a:gd name="T26" fmla="*/ 2002 w 2020"/>
                    <a:gd name="T27" fmla="*/ 1275 h 2594"/>
                    <a:gd name="T28" fmla="*/ 1807 w 2020"/>
                    <a:gd name="T29" fmla="*/ 1440 h 2594"/>
                    <a:gd name="T30" fmla="*/ 1597 w 2020"/>
                    <a:gd name="T31" fmla="*/ 1785 h 2594"/>
                    <a:gd name="T32" fmla="*/ 1372 w 2020"/>
                    <a:gd name="T33" fmla="*/ 2010 h 2594"/>
                    <a:gd name="T34" fmla="*/ 1177 w 2020"/>
                    <a:gd name="T35" fmla="*/ 2130 h 2594"/>
                    <a:gd name="T36" fmla="*/ 892 w 2020"/>
                    <a:gd name="T37" fmla="*/ 2115 h 2594"/>
                    <a:gd name="T38" fmla="*/ 637 w 2020"/>
                    <a:gd name="T39" fmla="*/ 1935 h 2594"/>
                    <a:gd name="T40" fmla="*/ 652 w 2020"/>
                    <a:gd name="T41" fmla="*/ 1590 h 2594"/>
                    <a:gd name="T42" fmla="*/ 877 w 2020"/>
                    <a:gd name="T43" fmla="*/ 1260 h 2594"/>
                    <a:gd name="T44" fmla="*/ 1012 w 2020"/>
                    <a:gd name="T45" fmla="*/ 1020 h 2594"/>
                    <a:gd name="T46" fmla="*/ 1012 w 2020"/>
                    <a:gd name="T47" fmla="*/ 708 h 2594"/>
                    <a:gd name="T48" fmla="*/ 1012 w 2020"/>
                    <a:gd name="T49" fmla="*/ 552 h 2594"/>
                    <a:gd name="T50" fmla="*/ 1012 w 2020"/>
                    <a:gd name="T51" fmla="*/ 0 h 2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grpSp>
              <p:nvGrpSpPr>
                <p:cNvPr id="33883" name="Group 91"/>
                <p:cNvGrpSpPr/>
                <p:nvPr/>
              </p:nvGrpSpPr>
              <p:grpSpPr bwMode="auto"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33884" name="Freeform 92"/>
                  <p:cNvSpPr/>
                  <p:nvPr/>
                </p:nvSpPr>
                <p:spPr bwMode="auto">
                  <a:xfrm>
                    <a:off x="4230" y="2795"/>
                    <a:ext cx="915" cy="1180"/>
                  </a:xfrm>
                  <a:custGeom>
                    <a:avLst/>
                    <a:gdLst>
                      <a:gd name="T0" fmla="*/ 0 w 915"/>
                      <a:gd name="T1" fmla="*/ 0 h 1180"/>
                      <a:gd name="T2" fmla="*/ 915 w 915"/>
                      <a:gd name="T3" fmla="*/ 15 h 1180"/>
                      <a:gd name="T4" fmla="*/ 630 w 915"/>
                      <a:gd name="T5" fmla="*/ 1180 h 1180"/>
                      <a:gd name="T6" fmla="*/ 270 w 915"/>
                      <a:gd name="T7" fmla="*/ 1155 h 1180"/>
                      <a:gd name="T8" fmla="*/ 0 w 915"/>
                      <a:gd name="T9" fmla="*/ 0 h 1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885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886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</p:grpSp>
        <p:grpSp>
          <p:nvGrpSpPr>
            <p:cNvPr id="33887" name="xjhlx12"/>
            <p:cNvGrpSpPr/>
            <p:nvPr/>
          </p:nvGrpSpPr>
          <p:grpSpPr bwMode="auto">
            <a:xfrm rot="10800000">
              <a:off x="10429" y="4588"/>
              <a:ext cx="833" cy="1419"/>
              <a:chOff x="4004" y="2302"/>
              <a:chExt cx="1333" cy="2372"/>
            </a:xfrm>
          </p:grpSpPr>
          <p:grpSp>
            <p:nvGrpSpPr>
              <p:cNvPr id="33888" name="Group 96"/>
              <p:cNvGrpSpPr/>
              <p:nvPr/>
            </p:nvGrpSpPr>
            <p:grpSpPr bwMode="auto">
              <a:xfrm>
                <a:off x="4004" y="2302"/>
                <a:ext cx="1333" cy="1351"/>
                <a:chOff x="2444" y="2482"/>
                <a:chExt cx="1333" cy="1351"/>
              </a:xfrm>
            </p:grpSpPr>
            <p:sp>
              <p:nvSpPr>
                <p:cNvPr id="33889" name="Oval 97"/>
                <p:cNvSpPr>
                  <a:spLocks noChangeArrowheads="1"/>
                </p:cNvSpPr>
                <p:nvPr/>
              </p:nvSpPr>
              <p:spPr bwMode="auto">
                <a:xfrm>
                  <a:off x="2444" y="2482"/>
                  <a:ext cx="1333" cy="135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90" name="Oval 98"/>
                <p:cNvSpPr>
                  <a:spLocks noChangeArrowheads="1"/>
                </p:cNvSpPr>
                <p:nvPr/>
              </p:nvSpPr>
              <p:spPr bwMode="auto">
                <a:xfrm>
                  <a:off x="2608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91" name="Oval 99"/>
                <p:cNvSpPr>
                  <a:spLocks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92" name="Oval 100"/>
                <p:cNvSpPr>
                  <a:spLocks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33893" name="Group 101"/>
              <p:cNvGrpSpPr/>
              <p:nvPr/>
            </p:nvGrpSpPr>
            <p:grpSpPr bwMode="auto">
              <a:xfrm>
                <a:off x="4230" y="2795"/>
                <a:ext cx="915" cy="1879"/>
                <a:chOff x="4230" y="2795"/>
                <a:chExt cx="915" cy="1879"/>
              </a:xfrm>
            </p:grpSpPr>
            <p:sp>
              <p:nvSpPr>
                <p:cNvPr id="33894" name="Freeform 102"/>
                <p:cNvSpPr/>
                <p:nvPr/>
              </p:nvSpPr>
              <p:spPr bwMode="auto">
                <a:xfrm>
                  <a:off x="4460" y="3860"/>
                  <a:ext cx="635" cy="814"/>
                </a:xfrm>
                <a:custGeom>
                  <a:avLst/>
                  <a:gdLst>
                    <a:gd name="T0" fmla="*/ 472 w 2020"/>
                    <a:gd name="T1" fmla="*/ 15 h 2594"/>
                    <a:gd name="T2" fmla="*/ 472 w 2020"/>
                    <a:gd name="T3" fmla="*/ 552 h 2594"/>
                    <a:gd name="T4" fmla="*/ 442 w 2020"/>
                    <a:gd name="T5" fmla="*/ 1005 h 2594"/>
                    <a:gd name="T6" fmla="*/ 247 w 2020"/>
                    <a:gd name="T7" fmla="*/ 1260 h 2594"/>
                    <a:gd name="T8" fmla="*/ 112 w 2020"/>
                    <a:gd name="T9" fmla="*/ 1488 h 2594"/>
                    <a:gd name="T10" fmla="*/ 7 w 2020"/>
                    <a:gd name="T11" fmla="*/ 1800 h 2594"/>
                    <a:gd name="T12" fmla="*/ 67 w 2020"/>
                    <a:gd name="T13" fmla="*/ 2055 h 2594"/>
                    <a:gd name="T14" fmla="*/ 262 w 2020"/>
                    <a:gd name="T15" fmla="*/ 2325 h 2594"/>
                    <a:gd name="T16" fmla="*/ 652 w 2020"/>
                    <a:gd name="T17" fmla="*/ 2535 h 2594"/>
                    <a:gd name="T18" fmla="*/ 1087 w 2020"/>
                    <a:gd name="T19" fmla="*/ 2550 h 2594"/>
                    <a:gd name="T20" fmla="*/ 1552 w 2020"/>
                    <a:gd name="T21" fmla="*/ 2268 h 2594"/>
                    <a:gd name="T22" fmla="*/ 1762 w 2020"/>
                    <a:gd name="T23" fmla="*/ 1965 h 2594"/>
                    <a:gd name="T24" fmla="*/ 1912 w 2020"/>
                    <a:gd name="T25" fmla="*/ 1644 h 2594"/>
                    <a:gd name="T26" fmla="*/ 2002 w 2020"/>
                    <a:gd name="T27" fmla="*/ 1275 h 2594"/>
                    <a:gd name="T28" fmla="*/ 1807 w 2020"/>
                    <a:gd name="T29" fmla="*/ 1440 h 2594"/>
                    <a:gd name="T30" fmla="*/ 1597 w 2020"/>
                    <a:gd name="T31" fmla="*/ 1785 h 2594"/>
                    <a:gd name="T32" fmla="*/ 1372 w 2020"/>
                    <a:gd name="T33" fmla="*/ 2010 h 2594"/>
                    <a:gd name="T34" fmla="*/ 1177 w 2020"/>
                    <a:gd name="T35" fmla="*/ 2130 h 2594"/>
                    <a:gd name="T36" fmla="*/ 892 w 2020"/>
                    <a:gd name="T37" fmla="*/ 2115 h 2594"/>
                    <a:gd name="T38" fmla="*/ 637 w 2020"/>
                    <a:gd name="T39" fmla="*/ 1935 h 2594"/>
                    <a:gd name="T40" fmla="*/ 652 w 2020"/>
                    <a:gd name="T41" fmla="*/ 1590 h 2594"/>
                    <a:gd name="T42" fmla="*/ 877 w 2020"/>
                    <a:gd name="T43" fmla="*/ 1260 h 2594"/>
                    <a:gd name="T44" fmla="*/ 1012 w 2020"/>
                    <a:gd name="T45" fmla="*/ 1020 h 2594"/>
                    <a:gd name="T46" fmla="*/ 1012 w 2020"/>
                    <a:gd name="T47" fmla="*/ 708 h 2594"/>
                    <a:gd name="T48" fmla="*/ 1012 w 2020"/>
                    <a:gd name="T49" fmla="*/ 552 h 2594"/>
                    <a:gd name="T50" fmla="*/ 1012 w 2020"/>
                    <a:gd name="T51" fmla="*/ 0 h 2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grpSp>
              <p:nvGrpSpPr>
                <p:cNvPr id="33895" name="Group 103"/>
                <p:cNvGrpSpPr/>
                <p:nvPr/>
              </p:nvGrpSpPr>
              <p:grpSpPr bwMode="auto"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33896" name="Freeform 104"/>
                  <p:cNvSpPr/>
                  <p:nvPr/>
                </p:nvSpPr>
                <p:spPr bwMode="auto">
                  <a:xfrm>
                    <a:off x="4230" y="2795"/>
                    <a:ext cx="915" cy="1180"/>
                  </a:xfrm>
                  <a:custGeom>
                    <a:avLst/>
                    <a:gdLst>
                      <a:gd name="T0" fmla="*/ 0 w 915"/>
                      <a:gd name="T1" fmla="*/ 0 h 1180"/>
                      <a:gd name="T2" fmla="*/ 915 w 915"/>
                      <a:gd name="T3" fmla="*/ 15 h 1180"/>
                      <a:gd name="T4" fmla="*/ 630 w 915"/>
                      <a:gd name="T5" fmla="*/ 1180 h 1180"/>
                      <a:gd name="T6" fmla="*/ 270 w 915"/>
                      <a:gd name="T7" fmla="*/ 1155 h 1180"/>
                      <a:gd name="T8" fmla="*/ 0 w 915"/>
                      <a:gd name="T9" fmla="*/ 0 h 1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897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898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</p:grpSp>
        <p:grpSp>
          <p:nvGrpSpPr>
            <p:cNvPr id="33899" name="xjhlx12"/>
            <p:cNvGrpSpPr/>
            <p:nvPr/>
          </p:nvGrpSpPr>
          <p:grpSpPr bwMode="auto">
            <a:xfrm>
              <a:off x="10530" y="2087"/>
              <a:ext cx="720" cy="1295"/>
              <a:chOff x="3960" y="2220"/>
              <a:chExt cx="1440" cy="2454"/>
            </a:xfrm>
          </p:grpSpPr>
          <p:grpSp>
            <p:nvGrpSpPr>
              <p:cNvPr id="33900" name="Group 108"/>
              <p:cNvGrpSpPr/>
              <p:nvPr/>
            </p:nvGrpSpPr>
            <p:grpSpPr bwMode="auto">
              <a:xfrm>
                <a:off x="3960" y="2220"/>
                <a:ext cx="1440" cy="1440"/>
                <a:chOff x="2400" y="2400"/>
                <a:chExt cx="1440" cy="1440"/>
              </a:xfrm>
            </p:grpSpPr>
            <p:sp>
              <p:nvSpPr>
                <p:cNvPr id="33901" name="Oval 109"/>
                <p:cNvSpPr>
                  <a:spLocks noChangeArrowheads="1"/>
                </p:cNvSpPr>
                <p:nvPr/>
              </p:nvSpPr>
              <p:spPr bwMode="auto"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902" name="Oval 110"/>
                <p:cNvSpPr>
                  <a:spLocks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903" name="Oval 111"/>
                <p:cNvSpPr>
                  <a:spLocks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904" name="Oval 112"/>
                <p:cNvSpPr>
                  <a:spLocks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33905" name="Group 113"/>
              <p:cNvGrpSpPr/>
              <p:nvPr/>
            </p:nvGrpSpPr>
            <p:grpSpPr bwMode="auto">
              <a:xfrm>
                <a:off x="4230" y="2795"/>
                <a:ext cx="915" cy="1879"/>
                <a:chOff x="4230" y="2795"/>
                <a:chExt cx="915" cy="1879"/>
              </a:xfrm>
            </p:grpSpPr>
            <p:sp>
              <p:nvSpPr>
                <p:cNvPr id="33906" name="Freeform 114"/>
                <p:cNvSpPr/>
                <p:nvPr/>
              </p:nvSpPr>
              <p:spPr bwMode="auto">
                <a:xfrm>
                  <a:off x="4460" y="3860"/>
                  <a:ext cx="635" cy="814"/>
                </a:xfrm>
                <a:custGeom>
                  <a:avLst/>
                  <a:gdLst>
                    <a:gd name="T0" fmla="*/ 472 w 2020"/>
                    <a:gd name="T1" fmla="*/ 15 h 2594"/>
                    <a:gd name="T2" fmla="*/ 472 w 2020"/>
                    <a:gd name="T3" fmla="*/ 552 h 2594"/>
                    <a:gd name="T4" fmla="*/ 442 w 2020"/>
                    <a:gd name="T5" fmla="*/ 1005 h 2594"/>
                    <a:gd name="T6" fmla="*/ 247 w 2020"/>
                    <a:gd name="T7" fmla="*/ 1260 h 2594"/>
                    <a:gd name="T8" fmla="*/ 112 w 2020"/>
                    <a:gd name="T9" fmla="*/ 1488 h 2594"/>
                    <a:gd name="T10" fmla="*/ 7 w 2020"/>
                    <a:gd name="T11" fmla="*/ 1800 h 2594"/>
                    <a:gd name="T12" fmla="*/ 67 w 2020"/>
                    <a:gd name="T13" fmla="*/ 2055 h 2594"/>
                    <a:gd name="T14" fmla="*/ 262 w 2020"/>
                    <a:gd name="T15" fmla="*/ 2325 h 2594"/>
                    <a:gd name="T16" fmla="*/ 652 w 2020"/>
                    <a:gd name="T17" fmla="*/ 2535 h 2594"/>
                    <a:gd name="T18" fmla="*/ 1087 w 2020"/>
                    <a:gd name="T19" fmla="*/ 2550 h 2594"/>
                    <a:gd name="T20" fmla="*/ 1552 w 2020"/>
                    <a:gd name="T21" fmla="*/ 2268 h 2594"/>
                    <a:gd name="T22" fmla="*/ 1762 w 2020"/>
                    <a:gd name="T23" fmla="*/ 1965 h 2594"/>
                    <a:gd name="T24" fmla="*/ 1912 w 2020"/>
                    <a:gd name="T25" fmla="*/ 1644 h 2594"/>
                    <a:gd name="T26" fmla="*/ 2002 w 2020"/>
                    <a:gd name="T27" fmla="*/ 1275 h 2594"/>
                    <a:gd name="T28" fmla="*/ 1807 w 2020"/>
                    <a:gd name="T29" fmla="*/ 1440 h 2594"/>
                    <a:gd name="T30" fmla="*/ 1597 w 2020"/>
                    <a:gd name="T31" fmla="*/ 1785 h 2594"/>
                    <a:gd name="T32" fmla="*/ 1372 w 2020"/>
                    <a:gd name="T33" fmla="*/ 2010 h 2594"/>
                    <a:gd name="T34" fmla="*/ 1177 w 2020"/>
                    <a:gd name="T35" fmla="*/ 2130 h 2594"/>
                    <a:gd name="T36" fmla="*/ 892 w 2020"/>
                    <a:gd name="T37" fmla="*/ 2115 h 2594"/>
                    <a:gd name="T38" fmla="*/ 637 w 2020"/>
                    <a:gd name="T39" fmla="*/ 1935 h 2594"/>
                    <a:gd name="T40" fmla="*/ 652 w 2020"/>
                    <a:gd name="T41" fmla="*/ 1590 h 2594"/>
                    <a:gd name="T42" fmla="*/ 877 w 2020"/>
                    <a:gd name="T43" fmla="*/ 1260 h 2594"/>
                    <a:gd name="T44" fmla="*/ 1012 w 2020"/>
                    <a:gd name="T45" fmla="*/ 1020 h 2594"/>
                    <a:gd name="T46" fmla="*/ 1012 w 2020"/>
                    <a:gd name="T47" fmla="*/ 708 h 2594"/>
                    <a:gd name="T48" fmla="*/ 1012 w 2020"/>
                    <a:gd name="T49" fmla="*/ 552 h 2594"/>
                    <a:gd name="T50" fmla="*/ 1012 w 2020"/>
                    <a:gd name="T51" fmla="*/ 0 h 2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grpSp>
              <p:nvGrpSpPr>
                <p:cNvPr id="33907" name="Group 115"/>
                <p:cNvGrpSpPr/>
                <p:nvPr/>
              </p:nvGrpSpPr>
              <p:grpSpPr bwMode="auto"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33908" name="Freeform 116"/>
                  <p:cNvSpPr/>
                  <p:nvPr/>
                </p:nvSpPr>
                <p:spPr bwMode="auto">
                  <a:xfrm>
                    <a:off x="4230" y="2795"/>
                    <a:ext cx="915" cy="1180"/>
                  </a:xfrm>
                  <a:custGeom>
                    <a:avLst/>
                    <a:gdLst>
                      <a:gd name="T0" fmla="*/ 0 w 915"/>
                      <a:gd name="T1" fmla="*/ 0 h 1180"/>
                      <a:gd name="T2" fmla="*/ 915 w 915"/>
                      <a:gd name="T3" fmla="*/ 15 h 1180"/>
                      <a:gd name="T4" fmla="*/ 630 w 915"/>
                      <a:gd name="T5" fmla="*/ 1180 h 1180"/>
                      <a:gd name="T6" fmla="*/ 270 w 915"/>
                      <a:gd name="T7" fmla="*/ 1155 h 1180"/>
                      <a:gd name="T8" fmla="*/ 0 w 915"/>
                      <a:gd name="T9" fmla="*/ 0 h 1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909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910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</p:grpSp>
        <p:sp>
          <p:nvSpPr>
            <p:cNvPr id="33911" name="Rectangle 119"/>
            <p:cNvSpPr>
              <a:spLocks noChangeArrowheads="1"/>
            </p:cNvSpPr>
            <p:nvPr/>
          </p:nvSpPr>
          <p:spPr bwMode="auto">
            <a:xfrm>
              <a:off x="10750" y="5452"/>
              <a:ext cx="180" cy="138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grpSp>
          <p:nvGrpSpPr>
            <p:cNvPr id="33912" name="xjhlx8"/>
            <p:cNvGrpSpPr>
              <a:grpSpLocks noChangeAspect="1"/>
            </p:cNvGrpSpPr>
            <p:nvPr/>
          </p:nvGrpSpPr>
          <p:grpSpPr bwMode="auto">
            <a:xfrm rot="5400000">
              <a:off x="10162" y="807"/>
              <a:ext cx="1468" cy="1091"/>
              <a:chOff x="6892" y="783"/>
              <a:chExt cx="813" cy="579"/>
            </a:xfrm>
          </p:grpSpPr>
          <p:grpSp>
            <p:nvGrpSpPr>
              <p:cNvPr id="33913" name="Group 121"/>
              <p:cNvGrpSpPr>
                <a:grpSpLocks noChangeAspect="1"/>
              </p:cNvGrpSpPr>
              <p:nvPr/>
            </p:nvGrpSpPr>
            <p:grpSpPr bwMode="auto">
              <a:xfrm>
                <a:off x="7125" y="783"/>
                <a:ext cx="580" cy="579"/>
                <a:chOff x="2400" y="2400"/>
                <a:chExt cx="1440" cy="1440"/>
              </a:xfrm>
            </p:grpSpPr>
            <p:sp>
              <p:nvSpPr>
                <p:cNvPr id="33914" name="Oval 122"/>
                <p:cNvSpPr>
                  <a:spLocks noChangeAspect="1" noChangeArrowheads="1"/>
                </p:cNvSpPr>
                <p:nvPr/>
              </p:nvSpPr>
              <p:spPr bwMode="auto"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915" name="Oval 123"/>
                <p:cNvSpPr>
                  <a:spLocks noChangeAspect="1"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916" name="Oval 124"/>
                <p:cNvSpPr>
                  <a:spLocks noChangeAspect="1"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917" name="Oval 125"/>
                <p:cNvSpPr>
                  <a:spLocks noChangeAspect="1"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sp>
            <p:nvSpPr>
              <p:cNvPr id="33918" name="Rectangle 126"/>
              <p:cNvSpPr>
                <a:spLocks noChangeAspect="1" noChangeArrowheads="1"/>
              </p:cNvSpPr>
              <p:nvPr/>
            </p:nvSpPr>
            <p:spPr bwMode="auto">
              <a:xfrm>
                <a:off x="6892" y="1024"/>
                <a:ext cx="555" cy="97"/>
              </a:xfrm>
              <a:prstGeom prst="rect">
                <a:avLst/>
              </a:prstGeom>
              <a:gradFill rotWithShape="0">
                <a:gsLst>
                  <a:gs pos="0">
                    <a:srgbClr val="000000"/>
                  </a:gs>
                  <a:gs pos="50000">
                    <a:srgbClr val="000000">
                      <a:gamma/>
                      <a:tint val="0"/>
                      <a:invGamma/>
                    </a:srgbClr>
                  </a:gs>
                  <a:gs pos="100000">
                    <a:srgbClr val="0000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sp>
          <p:nvSpPr>
            <p:cNvPr id="33919" name="Line 127"/>
            <p:cNvSpPr>
              <a:spLocks noChangeShapeType="1"/>
            </p:cNvSpPr>
            <p:nvPr/>
          </p:nvSpPr>
          <p:spPr bwMode="auto">
            <a:xfrm>
              <a:off x="10660" y="4588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3920" name="Rectangle 128"/>
            <p:cNvSpPr>
              <a:spLocks noChangeArrowheads="1"/>
            </p:cNvSpPr>
            <p:nvPr/>
          </p:nvSpPr>
          <p:spPr bwMode="auto">
            <a:xfrm>
              <a:off x="10800" y="1396"/>
              <a:ext cx="180" cy="138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</p:grpSp>
      <p:sp>
        <p:nvSpPr>
          <p:cNvPr id="33922" name="Oval 130"/>
          <p:cNvSpPr>
            <a:spLocks noChangeArrowheads="1"/>
          </p:cNvSpPr>
          <p:nvPr/>
        </p:nvSpPr>
        <p:spPr bwMode="auto">
          <a:xfrm>
            <a:off x="7545326" y="3364296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/>
          </a:p>
        </p:txBody>
      </p:sp>
      <p:sp>
        <p:nvSpPr>
          <p:cNvPr id="33927" name="Text Box 135"/>
          <p:cNvSpPr txBox="1">
            <a:spLocks noChangeArrowheads="1"/>
          </p:cNvSpPr>
          <p:nvPr/>
        </p:nvSpPr>
        <p:spPr bwMode="auto">
          <a:xfrm>
            <a:off x="6549390" y="3176905"/>
            <a:ext cx="439420" cy="598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33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6" name="矩形 5"/>
          <p:cNvSpPr/>
          <p:nvPr/>
        </p:nvSpPr>
        <p:spPr>
          <a:xfrm rot="10800000">
            <a:off x="7161339" y="5101525"/>
            <a:ext cx="760095" cy="56070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>
            <a:solidFill>
              <a:srgbClr val="FA1414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273099" y="5059615"/>
            <a:ext cx="52578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2177583" y="1333598"/>
            <a:ext cx="3958508" cy="498192"/>
            <a:chOff x="2506980" y="665512"/>
            <a:chExt cx="3958508" cy="498192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6826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矩形 9"/>
            <p:cNvSpPr/>
            <p:nvPr/>
          </p:nvSpPr>
          <p:spPr>
            <a:xfrm>
              <a:off x="2593872" y="665512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滑轮组的连接方法</a:t>
              </a:r>
            </a:p>
          </p:txBody>
        </p:sp>
      </p:grpSp>
      <p:sp>
        <p:nvSpPr>
          <p:cNvPr id="4" name="Line 64"/>
          <p:cNvSpPr>
            <a:spLocks noChangeShapeType="1"/>
          </p:cNvSpPr>
          <p:nvPr/>
        </p:nvSpPr>
        <p:spPr bwMode="auto">
          <a:xfrm flipH="1" flipV="1">
            <a:off x="3303270" y="2543810"/>
            <a:ext cx="3810" cy="1851025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9" name="Line 65"/>
          <p:cNvSpPr>
            <a:spLocks noChangeShapeType="1"/>
          </p:cNvSpPr>
          <p:nvPr/>
        </p:nvSpPr>
        <p:spPr bwMode="auto">
          <a:xfrm>
            <a:off x="2889250" y="2641600"/>
            <a:ext cx="165735" cy="109347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11" name="Line 66"/>
          <p:cNvSpPr>
            <a:spLocks noChangeShapeType="1"/>
          </p:cNvSpPr>
          <p:nvPr/>
        </p:nvSpPr>
        <p:spPr bwMode="auto">
          <a:xfrm flipH="1" flipV="1">
            <a:off x="2735580" y="3020695"/>
            <a:ext cx="123190" cy="127635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12" name="Text Box 68"/>
          <p:cNvSpPr txBox="1">
            <a:spLocks noChangeArrowheads="1"/>
          </p:cNvSpPr>
          <p:nvPr/>
        </p:nvSpPr>
        <p:spPr bwMode="auto">
          <a:xfrm>
            <a:off x="2273935" y="2852420"/>
            <a:ext cx="355600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30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2680970" y="2048510"/>
            <a:ext cx="793115" cy="3528112"/>
            <a:chOff x="5344" y="1986"/>
            <a:chExt cx="1249" cy="5556"/>
          </a:xfrm>
        </p:grpSpPr>
        <p:sp>
          <p:nvSpPr>
            <p:cNvPr id="16" name="Freeform 37"/>
            <p:cNvSpPr/>
            <p:nvPr/>
          </p:nvSpPr>
          <p:spPr bwMode="auto">
            <a:xfrm rot="10800000">
              <a:off x="5832" y="4642"/>
              <a:ext cx="253" cy="345"/>
            </a:xfrm>
            <a:custGeom>
              <a:avLst/>
              <a:gdLst>
                <a:gd name="T0" fmla="*/ 472 w 2020"/>
                <a:gd name="T1" fmla="*/ 15 h 2594"/>
                <a:gd name="T2" fmla="*/ 472 w 2020"/>
                <a:gd name="T3" fmla="*/ 552 h 2594"/>
                <a:gd name="T4" fmla="*/ 442 w 2020"/>
                <a:gd name="T5" fmla="*/ 1005 h 2594"/>
                <a:gd name="T6" fmla="*/ 247 w 2020"/>
                <a:gd name="T7" fmla="*/ 1260 h 2594"/>
                <a:gd name="T8" fmla="*/ 112 w 2020"/>
                <a:gd name="T9" fmla="*/ 1488 h 2594"/>
                <a:gd name="T10" fmla="*/ 7 w 2020"/>
                <a:gd name="T11" fmla="*/ 1800 h 2594"/>
                <a:gd name="T12" fmla="*/ 67 w 2020"/>
                <a:gd name="T13" fmla="*/ 2055 h 2594"/>
                <a:gd name="T14" fmla="*/ 262 w 2020"/>
                <a:gd name="T15" fmla="*/ 2325 h 2594"/>
                <a:gd name="T16" fmla="*/ 652 w 2020"/>
                <a:gd name="T17" fmla="*/ 2535 h 2594"/>
                <a:gd name="T18" fmla="*/ 1087 w 2020"/>
                <a:gd name="T19" fmla="*/ 2550 h 2594"/>
                <a:gd name="T20" fmla="*/ 1552 w 2020"/>
                <a:gd name="T21" fmla="*/ 2268 h 2594"/>
                <a:gd name="T22" fmla="*/ 1762 w 2020"/>
                <a:gd name="T23" fmla="*/ 1965 h 2594"/>
                <a:gd name="T24" fmla="*/ 1912 w 2020"/>
                <a:gd name="T25" fmla="*/ 1644 h 2594"/>
                <a:gd name="T26" fmla="*/ 2002 w 2020"/>
                <a:gd name="T27" fmla="*/ 1275 h 2594"/>
                <a:gd name="T28" fmla="*/ 1807 w 2020"/>
                <a:gd name="T29" fmla="*/ 1440 h 2594"/>
                <a:gd name="T30" fmla="*/ 1597 w 2020"/>
                <a:gd name="T31" fmla="*/ 1785 h 2594"/>
                <a:gd name="T32" fmla="*/ 1372 w 2020"/>
                <a:gd name="T33" fmla="*/ 2010 h 2594"/>
                <a:gd name="T34" fmla="*/ 1177 w 2020"/>
                <a:gd name="T35" fmla="*/ 2130 h 2594"/>
                <a:gd name="T36" fmla="*/ 892 w 2020"/>
                <a:gd name="T37" fmla="*/ 2115 h 2594"/>
                <a:gd name="T38" fmla="*/ 637 w 2020"/>
                <a:gd name="T39" fmla="*/ 1935 h 2594"/>
                <a:gd name="T40" fmla="*/ 652 w 2020"/>
                <a:gd name="T41" fmla="*/ 1590 h 2594"/>
                <a:gd name="T42" fmla="*/ 877 w 2020"/>
                <a:gd name="T43" fmla="*/ 1260 h 2594"/>
                <a:gd name="T44" fmla="*/ 1012 w 2020"/>
                <a:gd name="T45" fmla="*/ 1020 h 2594"/>
                <a:gd name="T46" fmla="*/ 1012 w 2020"/>
                <a:gd name="T47" fmla="*/ 708 h 2594"/>
                <a:gd name="T48" fmla="*/ 1012 w 2020"/>
                <a:gd name="T49" fmla="*/ 552 h 2594"/>
                <a:gd name="T50" fmla="*/ 1012 w 2020"/>
                <a:gd name="T51" fmla="*/ 0 h 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350"/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5344" y="1986"/>
              <a:ext cx="1249" cy="5556"/>
              <a:chOff x="5434" y="1744"/>
              <a:chExt cx="1475" cy="6841"/>
            </a:xfrm>
          </p:grpSpPr>
          <p:grpSp>
            <p:nvGrpSpPr>
              <p:cNvPr id="18" name="Group 5"/>
              <p:cNvGrpSpPr/>
              <p:nvPr/>
            </p:nvGrpSpPr>
            <p:grpSpPr bwMode="auto">
              <a:xfrm>
                <a:off x="5730" y="5628"/>
                <a:ext cx="917" cy="1025"/>
                <a:chOff x="2400" y="2400"/>
                <a:chExt cx="1439" cy="1643"/>
              </a:xfrm>
            </p:grpSpPr>
            <p:sp>
              <p:nvSpPr>
                <p:cNvPr id="19" name="Oval 6"/>
                <p:cNvSpPr>
                  <a:spLocks noChangeArrowheads="1"/>
                </p:cNvSpPr>
                <p:nvPr/>
              </p:nvSpPr>
              <p:spPr bwMode="auto">
                <a:xfrm>
                  <a:off x="2400" y="2400"/>
                  <a:ext cx="1439" cy="164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20" name="Oval 7"/>
                <p:cNvSpPr>
                  <a:spLocks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22" name="Oval 8"/>
                <p:cNvSpPr>
                  <a:spLocks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23" name="Oval 9"/>
                <p:cNvSpPr>
                  <a:spLocks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24" name="Group 10"/>
              <p:cNvGrpSpPr/>
              <p:nvPr/>
            </p:nvGrpSpPr>
            <p:grpSpPr bwMode="auto">
              <a:xfrm>
                <a:off x="5902" y="5987"/>
                <a:ext cx="583" cy="1172"/>
                <a:chOff x="4230" y="2795"/>
                <a:chExt cx="915" cy="1879"/>
              </a:xfrm>
            </p:grpSpPr>
            <p:sp>
              <p:nvSpPr>
                <p:cNvPr id="25" name="Freeform 11"/>
                <p:cNvSpPr/>
                <p:nvPr/>
              </p:nvSpPr>
              <p:spPr bwMode="auto">
                <a:xfrm>
                  <a:off x="4460" y="3860"/>
                  <a:ext cx="635" cy="814"/>
                </a:xfrm>
                <a:custGeom>
                  <a:avLst/>
                  <a:gdLst>
                    <a:gd name="T0" fmla="*/ 472 w 2020"/>
                    <a:gd name="T1" fmla="*/ 15 h 2594"/>
                    <a:gd name="T2" fmla="*/ 472 w 2020"/>
                    <a:gd name="T3" fmla="*/ 552 h 2594"/>
                    <a:gd name="T4" fmla="*/ 442 w 2020"/>
                    <a:gd name="T5" fmla="*/ 1005 h 2594"/>
                    <a:gd name="T6" fmla="*/ 247 w 2020"/>
                    <a:gd name="T7" fmla="*/ 1260 h 2594"/>
                    <a:gd name="T8" fmla="*/ 112 w 2020"/>
                    <a:gd name="T9" fmla="*/ 1488 h 2594"/>
                    <a:gd name="T10" fmla="*/ 7 w 2020"/>
                    <a:gd name="T11" fmla="*/ 1800 h 2594"/>
                    <a:gd name="T12" fmla="*/ 67 w 2020"/>
                    <a:gd name="T13" fmla="*/ 2055 h 2594"/>
                    <a:gd name="T14" fmla="*/ 262 w 2020"/>
                    <a:gd name="T15" fmla="*/ 2325 h 2594"/>
                    <a:gd name="T16" fmla="*/ 652 w 2020"/>
                    <a:gd name="T17" fmla="*/ 2535 h 2594"/>
                    <a:gd name="T18" fmla="*/ 1087 w 2020"/>
                    <a:gd name="T19" fmla="*/ 2550 h 2594"/>
                    <a:gd name="T20" fmla="*/ 1552 w 2020"/>
                    <a:gd name="T21" fmla="*/ 2268 h 2594"/>
                    <a:gd name="T22" fmla="*/ 1762 w 2020"/>
                    <a:gd name="T23" fmla="*/ 1965 h 2594"/>
                    <a:gd name="T24" fmla="*/ 1912 w 2020"/>
                    <a:gd name="T25" fmla="*/ 1644 h 2594"/>
                    <a:gd name="T26" fmla="*/ 2002 w 2020"/>
                    <a:gd name="T27" fmla="*/ 1275 h 2594"/>
                    <a:gd name="T28" fmla="*/ 1807 w 2020"/>
                    <a:gd name="T29" fmla="*/ 1440 h 2594"/>
                    <a:gd name="T30" fmla="*/ 1597 w 2020"/>
                    <a:gd name="T31" fmla="*/ 1785 h 2594"/>
                    <a:gd name="T32" fmla="*/ 1372 w 2020"/>
                    <a:gd name="T33" fmla="*/ 2010 h 2594"/>
                    <a:gd name="T34" fmla="*/ 1177 w 2020"/>
                    <a:gd name="T35" fmla="*/ 2130 h 2594"/>
                    <a:gd name="T36" fmla="*/ 892 w 2020"/>
                    <a:gd name="T37" fmla="*/ 2115 h 2594"/>
                    <a:gd name="T38" fmla="*/ 637 w 2020"/>
                    <a:gd name="T39" fmla="*/ 1935 h 2594"/>
                    <a:gd name="T40" fmla="*/ 652 w 2020"/>
                    <a:gd name="T41" fmla="*/ 1590 h 2594"/>
                    <a:gd name="T42" fmla="*/ 877 w 2020"/>
                    <a:gd name="T43" fmla="*/ 1260 h 2594"/>
                    <a:gd name="T44" fmla="*/ 1012 w 2020"/>
                    <a:gd name="T45" fmla="*/ 1020 h 2594"/>
                    <a:gd name="T46" fmla="*/ 1012 w 2020"/>
                    <a:gd name="T47" fmla="*/ 708 h 2594"/>
                    <a:gd name="T48" fmla="*/ 1012 w 2020"/>
                    <a:gd name="T49" fmla="*/ 552 h 2594"/>
                    <a:gd name="T50" fmla="*/ 1012 w 2020"/>
                    <a:gd name="T51" fmla="*/ 0 h 2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grpSp>
              <p:nvGrpSpPr>
                <p:cNvPr id="26" name="Group 12"/>
                <p:cNvGrpSpPr/>
                <p:nvPr/>
              </p:nvGrpSpPr>
              <p:grpSpPr bwMode="auto"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27" name="Freeform 13"/>
                  <p:cNvSpPr/>
                  <p:nvPr/>
                </p:nvSpPr>
                <p:spPr bwMode="auto">
                  <a:xfrm>
                    <a:off x="4230" y="2795"/>
                    <a:ext cx="915" cy="1180"/>
                  </a:xfrm>
                  <a:custGeom>
                    <a:avLst/>
                    <a:gdLst>
                      <a:gd name="T0" fmla="*/ 0 w 915"/>
                      <a:gd name="T1" fmla="*/ 0 h 1180"/>
                      <a:gd name="T2" fmla="*/ 915 w 915"/>
                      <a:gd name="T3" fmla="*/ 15 h 1180"/>
                      <a:gd name="T4" fmla="*/ 630 w 915"/>
                      <a:gd name="T5" fmla="*/ 1180 h 1180"/>
                      <a:gd name="T6" fmla="*/ 270 w 915"/>
                      <a:gd name="T7" fmla="*/ 1155 h 1180"/>
                      <a:gd name="T8" fmla="*/ 0 w 915"/>
                      <a:gd name="T9" fmla="*/ 0 h 1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28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0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  <p:grpSp>
            <p:nvGrpSpPr>
              <p:cNvPr id="31" name="Group 17"/>
              <p:cNvGrpSpPr/>
              <p:nvPr/>
            </p:nvGrpSpPr>
            <p:grpSpPr bwMode="auto">
              <a:xfrm rot="10800000">
                <a:off x="5434" y="1744"/>
                <a:ext cx="1475" cy="167"/>
                <a:chOff x="2760" y="2640"/>
                <a:chExt cx="1338" cy="130"/>
              </a:xfrm>
            </p:grpSpPr>
            <p:sp>
              <p:nvSpPr>
                <p:cNvPr id="32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2760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2880" y="2648"/>
                  <a:ext cx="121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4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3001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5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3121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6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3241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7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3361" y="2648"/>
                  <a:ext cx="121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8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3482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9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3602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40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3722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41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3842" y="2648"/>
                  <a:ext cx="121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42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3963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43" name="Line 29"/>
                <p:cNvSpPr>
                  <a:spLocks noChangeShapeType="1"/>
                </p:cNvSpPr>
                <p:nvPr/>
              </p:nvSpPr>
              <p:spPr bwMode="auto">
                <a:xfrm>
                  <a:off x="2783" y="2640"/>
                  <a:ext cx="1315" cy="0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44" name="xjhlx12"/>
              <p:cNvGrpSpPr/>
              <p:nvPr/>
            </p:nvGrpSpPr>
            <p:grpSpPr bwMode="auto">
              <a:xfrm>
                <a:off x="5721" y="2356"/>
                <a:ext cx="918" cy="1539"/>
                <a:chOff x="3960" y="2220"/>
                <a:chExt cx="1440" cy="2468"/>
              </a:xfrm>
            </p:grpSpPr>
            <p:grpSp>
              <p:nvGrpSpPr>
                <p:cNvPr id="45" name="Group 43"/>
                <p:cNvGrpSpPr/>
                <p:nvPr/>
              </p:nvGrpSpPr>
              <p:grpSpPr bwMode="auto">
                <a:xfrm>
                  <a:off x="3960" y="2220"/>
                  <a:ext cx="1440" cy="1440"/>
                  <a:chOff x="2400" y="2400"/>
                  <a:chExt cx="1440" cy="1440"/>
                </a:xfrm>
              </p:grpSpPr>
              <p:sp>
                <p:nvSpPr>
                  <p:cNvPr id="46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2400"/>
                    <a:ext cx="1440" cy="14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56078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7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2600" y="2600"/>
                    <a:ext cx="1040" cy="10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0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8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2800" y="2800"/>
                    <a:ext cx="640" cy="6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808080"/>
                      </a:gs>
                      <a:gs pos="100000">
                        <a:srgbClr val="969696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9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3000" y="3000"/>
                    <a:ext cx="240" cy="240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  <p:grpSp>
              <p:nvGrpSpPr>
                <p:cNvPr id="50" name="Group 48"/>
                <p:cNvGrpSpPr/>
                <p:nvPr/>
              </p:nvGrpSpPr>
              <p:grpSpPr bwMode="auto">
                <a:xfrm>
                  <a:off x="4230" y="2795"/>
                  <a:ext cx="915" cy="1893"/>
                  <a:chOff x="4230" y="2795"/>
                  <a:chExt cx="915" cy="1893"/>
                </a:xfrm>
              </p:grpSpPr>
              <p:sp>
                <p:nvSpPr>
                  <p:cNvPr id="51" name="Freeform 49"/>
                  <p:cNvSpPr/>
                  <p:nvPr/>
                </p:nvSpPr>
                <p:spPr bwMode="auto">
                  <a:xfrm>
                    <a:off x="4532" y="3874"/>
                    <a:ext cx="421" cy="814"/>
                  </a:xfrm>
                  <a:custGeom>
                    <a:avLst/>
                    <a:gdLst>
                      <a:gd name="T0" fmla="*/ 472 w 2020"/>
                      <a:gd name="T1" fmla="*/ 15 h 2594"/>
                      <a:gd name="T2" fmla="*/ 472 w 2020"/>
                      <a:gd name="T3" fmla="*/ 552 h 2594"/>
                      <a:gd name="T4" fmla="*/ 442 w 2020"/>
                      <a:gd name="T5" fmla="*/ 1005 h 2594"/>
                      <a:gd name="T6" fmla="*/ 247 w 2020"/>
                      <a:gd name="T7" fmla="*/ 1260 h 2594"/>
                      <a:gd name="T8" fmla="*/ 112 w 2020"/>
                      <a:gd name="T9" fmla="*/ 1488 h 2594"/>
                      <a:gd name="T10" fmla="*/ 7 w 2020"/>
                      <a:gd name="T11" fmla="*/ 1800 h 2594"/>
                      <a:gd name="T12" fmla="*/ 67 w 2020"/>
                      <a:gd name="T13" fmla="*/ 2055 h 2594"/>
                      <a:gd name="T14" fmla="*/ 262 w 2020"/>
                      <a:gd name="T15" fmla="*/ 2325 h 2594"/>
                      <a:gd name="T16" fmla="*/ 652 w 2020"/>
                      <a:gd name="T17" fmla="*/ 2535 h 2594"/>
                      <a:gd name="T18" fmla="*/ 1087 w 2020"/>
                      <a:gd name="T19" fmla="*/ 2550 h 2594"/>
                      <a:gd name="T20" fmla="*/ 1552 w 2020"/>
                      <a:gd name="T21" fmla="*/ 2268 h 2594"/>
                      <a:gd name="T22" fmla="*/ 1762 w 2020"/>
                      <a:gd name="T23" fmla="*/ 1965 h 2594"/>
                      <a:gd name="T24" fmla="*/ 1912 w 2020"/>
                      <a:gd name="T25" fmla="*/ 1644 h 2594"/>
                      <a:gd name="T26" fmla="*/ 2002 w 2020"/>
                      <a:gd name="T27" fmla="*/ 1275 h 2594"/>
                      <a:gd name="T28" fmla="*/ 1807 w 2020"/>
                      <a:gd name="T29" fmla="*/ 1440 h 2594"/>
                      <a:gd name="T30" fmla="*/ 1597 w 2020"/>
                      <a:gd name="T31" fmla="*/ 1785 h 2594"/>
                      <a:gd name="T32" fmla="*/ 1372 w 2020"/>
                      <a:gd name="T33" fmla="*/ 2010 h 2594"/>
                      <a:gd name="T34" fmla="*/ 1177 w 2020"/>
                      <a:gd name="T35" fmla="*/ 2130 h 2594"/>
                      <a:gd name="T36" fmla="*/ 892 w 2020"/>
                      <a:gd name="T37" fmla="*/ 2115 h 2594"/>
                      <a:gd name="T38" fmla="*/ 637 w 2020"/>
                      <a:gd name="T39" fmla="*/ 1935 h 2594"/>
                      <a:gd name="T40" fmla="*/ 652 w 2020"/>
                      <a:gd name="T41" fmla="*/ 1590 h 2594"/>
                      <a:gd name="T42" fmla="*/ 877 w 2020"/>
                      <a:gd name="T43" fmla="*/ 1260 h 2594"/>
                      <a:gd name="T44" fmla="*/ 1012 w 2020"/>
                      <a:gd name="T45" fmla="*/ 1020 h 2594"/>
                      <a:gd name="T46" fmla="*/ 1012 w 2020"/>
                      <a:gd name="T47" fmla="*/ 708 h 2594"/>
                      <a:gd name="T48" fmla="*/ 1012 w 2020"/>
                      <a:gd name="T49" fmla="*/ 552 h 2594"/>
                      <a:gd name="T50" fmla="*/ 1012 w 2020"/>
                      <a:gd name="T51" fmla="*/ 0 h 25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020" h="2594">
                        <a:moveTo>
                          <a:pt x="472" y="15"/>
                        </a:moveTo>
                        <a:cubicBezTo>
                          <a:pt x="472" y="107"/>
                          <a:pt x="477" y="387"/>
                          <a:pt x="472" y="552"/>
                        </a:cubicBezTo>
                        <a:cubicBezTo>
                          <a:pt x="467" y="717"/>
                          <a:pt x="480" y="887"/>
                          <a:pt x="442" y="1005"/>
                        </a:cubicBezTo>
                        <a:cubicBezTo>
                          <a:pt x="404" y="1123"/>
                          <a:pt x="302" y="1180"/>
                          <a:pt x="247" y="1260"/>
                        </a:cubicBezTo>
                        <a:cubicBezTo>
                          <a:pt x="192" y="1340"/>
                          <a:pt x="152" y="1398"/>
                          <a:pt x="112" y="1488"/>
                        </a:cubicBezTo>
                        <a:cubicBezTo>
                          <a:pt x="72" y="1578"/>
                          <a:pt x="14" y="1706"/>
                          <a:pt x="7" y="1800"/>
                        </a:cubicBezTo>
                        <a:cubicBezTo>
                          <a:pt x="0" y="1894"/>
                          <a:pt x="25" y="1968"/>
                          <a:pt x="67" y="2055"/>
                        </a:cubicBezTo>
                        <a:cubicBezTo>
                          <a:pt x="109" y="2142"/>
                          <a:pt x="165" y="2245"/>
                          <a:pt x="262" y="2325"/>
                        </a:cubicBezTo>
                        <a:cubicBezTo>
                          <a:pt x="359" y="2405"/>
                          <a:pt x="515" y="2498"/>
                          <a:pt x="652" y="2535"/>
                        </a:cubicBezTo>
                        <a:cubicBezTo>
                          <a:pt x="789" y="2572"/>
                          <a:pt x="937" y="2594"/>
                          <a:pt x="1087" y="2550"/>
                        </a:cubicBezTo>
                        <a:cubicBezTo>
                          <a:pt x="1237" y="2506"/>
                          <a:pt x="1440" y="2366"/>
                          <a:pt x="1552" y="2268"/>
                        </a:cubicBezTo>
                        <a:cubicBezTo>
                          <a:pt x="1664" y="2170"/>
                          <a:pt x="1702" y="2069"/>
                          <a:pt x="1762" y="1965"/>
                        </a:cubicBezTo>
                        <a:cubicBezTo>
                          <a:pt x="1822" y="1861"/>
                          <a:pt x="1872" y="1759"/>
                          <a:pt x="1912" y="1644"/>
                        </a:cubicBezTo>
                        <a:cubicBezTo>
                          <a:pt x="1952" y="1529"/>
                          <a:pt x="2020" y="1309"/>
                          <a:pt x="2002" y="1275"/>
                        </a:cubicBezTo>
                        <a:cubicBezTo>
                          <a:pt x="1984" y="1241"/>
                          <a:pt x="1874" y="1355"/>
                          <a:pt x="1807" y="1440"/>
                        </a:cubicBezTo>
                        <a:cubicBezTo>
                          <a:pt x="1740" y="1525"/>
                          <a:pt x="1669" y="1690"/>
                          <a:pt x="1597" y="1785"/>
                        </a:cubicBezTo>
                        <a:cubicBezTo>
                          <a:pt x="1525" y="1880"/>
                          <a:pt x="1442" y="1953"/>
                          <a:pt x="1372" y="2010"/>
                        </a:cubicBezTo>
                        <a:cubicBezTo>
                          <a:pt x="1302" y="2067"/>
                          <a:pt x="1257" y="2113"/>
                          <a:pt x="1177" y="2130"/>
                        </a:cubicBezTo>
                        <a:cubicBezTo>
                          <a:pt x="1097" y="2147"/>
                          <a:pt x="982" y="2147"/>
                          <a:pt x="892" y="2115"/>
                        </a:cubicBezTo>
                        <a:cubicBezTo>
                          <a:pt x="802" y="2083"/>
                          <a:pt x="677" y="2022"/>
                          <a:pt x="637" y="1935"/>
                        </a:cubicBezTo>
                        <a:cubicBezTo>
                          <a:pt x="597" y="1848"/>
                          <a:pt x="612" y="1702"/>
                          <a:pt x="652" y="1590"/>
                        </a:cubicBezTo>
                        <a:cubicBezTo>
                          <a:pt x="692" y="1478"/>
                          <a:pt x="817" y="1355"/>
                          <a:pt x="877" y="1260"/>
                        </a:cubicBezTo>
                        <a:cubicBezTo>
                          <a:pt x="937" y="1165"/>
                          <a:pt x="990" y="1112"/>
                          <a:pt x="1012" y="1020"/>
                        </a:cubicBezTo>
                        <a:cubicBezTo>
                          <a:pt x="1034" y="928"/>
                          <a:pt x="1012" y="786"/>
                          <a:pt x="1012" y="708"/>
                        </a:cubicBezTo>
                        <a:cubicBezTo>
                          <a:pt x="1012" y="630"/>
                          <a:pt x="1012" y="670"/>
                          <a:pt x="1012" y="552"/>
                        </a:cubicBezTo>
                        <a:cubicBezTo>
                          <a:pt x="1012" y="434"/>
                          <a:pt x="1012" y="115"/>
                          <a:pt x="1012" y="0"/>
                        </a:cubicBezTo>
                      </a:path>
                    </a:pathLst>
                  </a:cu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grpSp>
                <p:nvGrpSpPr>
                  <p:cNvPr id="52" name="Group 50"/>
                  <p:cNvGrpSpPr/>
                  <p:nvPr/>
                </p:nvGrpSpPr>
                <p:grpSpPr bwMode="auto">
                  <a:xfrm>
                    <a:off x="4230" y="2795"/>
                    <a:ext cx="915" cy="1180"/>
                    <a:chOff x="4230" y="2795"/>
                    <a:chExt cx="915" cy="1180"/>
                  </a:xfrm>
                </p:grpSpPr>
                <p:sp>
                  <p:nvSpPr>
                    <p:cNvPr id="53" name="Freeform 51"/>
                    <p:cNvSpPr/>
                    <p:nvPr/>
                  </p:nvSpPr>
                  <p:spPr bwMode="auto">
                    <a:xfrm>
                      <a:off x="4230" y="2795"/>
                      <a:ext cx="915" cy="1180"/>
                    </a:xfrm>
                    <a:custGeom>
                      <a:avLst/>
                      <a:gdLst>
                        <a:gd name="T0" fmla="*/ 0 w 915"/>
                        <a:gd name="T1" fmla="*/ 0 h 1180"/>
                        <a:gd name="T2" fmla="*/ 915 w 915"/>
                        <a:gd name="T3" fmla="*/ 15 h 1180"/>
                        <a:gd name="T4" fmla="*/ 630 w 915"/>
                        <a:gd name="T5" fmla="*/ 1180 h 1180"/>
                        <a:gd name="T6" fmla="*/ 270 w 915"/>
                        <a:gd name="T7" fmla="*/ 1155 h 1180"/>
                        <a:gd name="T8" fmla="*/ 0 w 915"/>
                        <a:gd name="T9" fmla="*/ 0 h 11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915" h="1180">
                          <a:moveTo>
                            <a:pt x="0" y="0"/>
                          </a:moveTo>
                          <a:lnTo>
                            <a:pt x="915" y="15"/>
                          </a:lnTo>
                          <a:lnTo>
                            <a:pt x="630" y="1180"/>
                          </a:lnTo>
                          <a:lnTo>
                            <a:pt x="270" y="11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rgbClr val="969696"/>
                        </a:gs>
                        <a:gs pos="100000">
                          <a:srgbClr val="000000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round/>
                    </a:ln>
                  </p:spPr>
                  <p:txBody>
                    <a:bodyPr/>
                    <a:lstStyle/>
                    <a:p>
                      <a:endParaRPr lang="zh-CN" altLang="en-US" sz="1350"/>
                    </a:p>
                  </p:txBody>
                </p:sp>
                <p:sp>
                  <p:nvSpPr>
                    <p:cNvPr id="54" name="Oval 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60" y="2845"/>
                      <a:ext cx="215" cy="21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</a:ln>
                  </p:spPr>
                  <p:txBody>
                    <a:bodyPr/>
                    <a:lstStyle/>
                    <a:p>
                      <a:endParaRPr lang="zh-CN" altLang="en-US" sz="1350"/>
                    </a:p>
                  </p:txBody>
                </p:sp>
                <p:sp>
                  <p:nvSpPr>
                    <p:cNvPr id="55" name="Oval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80" y="3660"/>
                      <a:ext cx="215" cy="21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</a:ln>
                  </p:spPr>
                  <p:txBody>
                    <a:bodyPr/>
                    <a:lstStyle/>
                    <a:p>
                      <a:endParaRPr lang="zh-CN" altLang="en-US" sz="1350"/>
                    </a:p>
                  </p:txBody>
                </p:sp>
              </p:grpSp>
            </p:grpSp>
          </p:grpSp>
          <p:sp>
            <p:nvSpPr>
              <p:cNvPr id="56" name="Rectangle 54"/>
              <p:cNvSpPr>
                <a:spLocks noChangeArrowheads="1"/>
              </p:cNvSpPr>
              <p:nvPr/>
            </p:nvSpPr>
            <p:spPr bwMode="auto">
              <a:xfrm>
                <a:off x="6094" y="5315"/>
                <a:ext cx="172" cy="98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350"/>
              </a:p>
            </p:txBody>
          </p:sp>
          <p:grpSp>
            <p:nvGrpSpPr>
              <p:cNvPr id="57" name="xjhlx8"/>
              <p:cNvGrpSpPr>
                <a:grpSpLocks noChangeAspect="1"/>
              </p:cNvGrpSpPr>
              <p:nvPr/>
            </p:nvGrpSpPr>
            <p:grpSpPr bwMode="auto">
              <a:xfrm rot="5400000">
                <a:off x="5492" y="2156"/>
                <a:ext cx="1375" cy="918"/>
                <a:chOff x="6892" y="783"/>
                <a:chExt cx="813" cy="579"/>
              </a:xfrm>
            </p:grpSpPr>
            <p:grpSp>
              <p:nvGrpSpPr>
                <p:cNvPr id="58" name="Group 56"/>
                <p:cNvGrpSpPr>
                  <a:grpSpLocks noChangeAspect="1"/>
                </p:cNvGrpSpPr>
                <p:nvPr/>
              </p:nvGrpSpPr>
              <p:grpSpPr bwMode="auto">
                <a:xfrm>
                  <a:off x="7125" y="783"/>
                  <a:ext cx="580" cy="579"/>
                  <a:chOff x="2400" y="2400"/>
                  <a:chExt cx="1440" cy="1440"/>
                </a:xfrm>
              </p:grpSpPr>
              <p:sp>
                <p:nvSpPr>
                  <p:cNvPr id="59" name="Oval 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00" y="2400"/>
                    <a:ext cx="1440" cy="14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56078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60" name="Oval 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00" y="2600"/>
                    <a:ext cx="1040" cy="10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0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61" name="Oval 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0" y="2800"/>
                    <a:ext cx="640" cy="6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808080"/>
                      </a:gs>
                      <a:gs pos="100000">
                        <a:srgbClr val="969696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62" name="Oval 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00" y="3000"/>
                    <a:ext cx="240" cy="240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  <p:sp>
              <p:nvSpPr>
                <p:cNvPr id="63" name="Rectangle 61"/>
                <p:cNvSpPr>
                  <a:spLocks noChangeAspect="1" noChangeArrowheads="1"/>
                </p:cNvSpPr>
                <p:nvPr/>
              </p:nvSpPr>
              <p:spPr bwMode="auto">
                <a:xfrm>
                  <a:off x="6892" y="1024"/>
                  <a:ext cx="555" cy="97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rgbClr val="000000">
                        <a:gamma/>
                        <a:tint val="0"/>
                        <a:invGamma/>
                      </a:srgbClr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sp>
            <p:nvSpPr>
              <p:cNvPr id="64" name="Line 62"/>
              <p:cNvSpPr>
                <a:spLocks noChangeShapeType="1"/>
              </p:cNvSpPr>
              <p:nvPr/>
            </p:nvSpPr>
            <p:spPr bwMode="auto">
              <a:xfrm>
                <a:off x="6074" y="4832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cxnSp>
            <p:nvCxnSpPr>
              <p:cNvPr id="65" name="直接连接符 64"/>
              <p:cNvCxnSpPr>
                <a:stCxn id="25" idx="8"/>
              </p:cNvCxnSpPr>
              <p:nvPr/>
            </p:nvCxnSpPr>
            <p:spPr>
              <a:xfrm>
                <a:off x="6179" y="7148"/>
                <a:ext cx="1" cy="336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矩形 65"/>
              <p:cNvSpPr/>
              <p:nvPr/>
            </p:nvSpPr>
            <p:spPr>
              <a:xfrm rot="10800000">
                <a:off x="5596" y="7400"/>
                <a:ext cx="1247" cy="109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>
                <a:solidFill>
                  <a:srgbClr val="FA1414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" name="文本框 66"/>
              <p:cNvSpPr txBox="1"/>
              <p:nvPr/>
            </p:nvSpPr>
            <p:spPr>
              <a:xfrm>
                <a:off x="5821" y="7334"/>
                <a:ext cx="828" cy="125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 i="1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G</a:t>
                </a:r>
              </a:p>
            </p:txBody>
          </p:sp>
          <p:sp>
            <p:nvSpPr>
              <p:cNvPr id="68" name="Oval 41"/>
              <p:cNvSpPr>
                <a:spLocks noChangeArrowheads="1"/>
              </p:cNvSpPr>
              <p:nvPr/>
            </p:nvSpPr>
            <p:spPr bwMode="auto">
              <a:xfrm rot="10800000">
                <a:off x="6130" y="6104"/>
                <a:ext cx="86" cy="91"/>
              </a:xfrm>
              <a:prstGeom prst="ellipse">
                <a:avLst/>
              </a:prstGeom>
              <a:gradFill rotWithShape="0">
                <a:gsLst>
                  <a:gs pos="0">
                    <a:srgbClr val="C0C0C0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</p:grpSp>
      <p:sp>
        <p:nvSpPr>
          <p:cNvPr id="69" name="Line 64"/>
          <p:cNvSpPr>
            <a:spLocks noChangeShapeType="1"/>
          </p:cNvSpPr>
          <p:nvPr/>
        </p:nvSpPr>
        <p:spPr bwMode="auto">
          <a:xfrm flipH="1" flipV="1">
            <a:off x="955675" y="2638425"/>
            <a:ext cx="3810" cy="1851025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70" name="Line 65"/>
          <p:cNvSpPr>
            <a:spLocks noChangeShapeType="1"/>
          </p:cNvSpPr>
          <p:nvPr/>
        </p:nvSpPr>
        <p:spPr bwMode="auto">
          <a:xfrm>
            <a:off x="1177925" y="3185160"/>
            <a:ext cx="165735" cy="109347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71" name="Line 66"/>
          <p:cNvSpPr>
            <a:spLocks noChangeShapeType="1"/>
          </p:cNvSpPr>
          <p:nvPr/>
        </p:nvSpPr>
        <p:spPr bwMode="auto">
          <a:xfrm rot="9600000" flipV="1">
            <a:off x="1336040" y="2665730"/>
            <a:ext cx="222250" cy="121666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72" name="Text Box 68"/>
          <p:cNvSpPr txBox="1">
            <a:spLocks noChangeArrowheads="1"/>
          </p:cNvSpPr>
          <p:nvPr/>
        </p:nvSpPr>
        <p:spPr bwMode="auto">
          <a:xfrm>
            <a:off x="1617345" y="3409950"/>
            <a:ext cx="355600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30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</a:p>
        </p:txBody>
      </p:sp>
      <p:grpSp>
        <p:nvGrpSpPr>
          <p:cNvPr id="74" name="组合 73"/>
          <p:cNvGrpSpPr/>
          <p:nvPr/>
        </p:nvGrpSpPr>
        <p:grpSpPr>
          <a:xfrm>
            <a:off x="751205" y="2121535"/>
            <a:ext cx="793115" cy="3528112"/>
            <a:chOff x="5344" y="1986"/>
            <a:chExt cx="1249" cy="5556"/>
          </a:xfrm>
        </p:grpSpPr>
        <p:sp>
          <p:nvSpPr>
            <p:cNvPr id="75" name="Freeform 37"/>
            <p:cNvSpPr/>
            <p:nvPr/>
          </p:nvSpPr>
          <p:spPr bwMode="auto">
            <a:xfrm rot="10800000">
              <a:off x="5832" y="4653"/>
              <a:ext cx="253" cy="345"/>
            </a:xfrm>
            <a:custGeom>
              <a:avLst/>
              <a:gdLst>
                <a:gd name="T0" fmla="*/ 472 w 2020"/>
                <a:gd name="T1" fmla="*/ 15 h 2594"/>
                <a:gd name="T2" fmla="*/ 472 w 2020"/>
                <a:gd name="T3" fmla="*/ 552 h 2594"/>
                <a:gd name="T4" fmla="*/ 442 w 2020"/>
                <a:gd name="T5" fmla="*/ 1005 h 2594"/>
                <a:gd name="T6" fmla="*/ 247 w 2020"/>
                <a:gd name="T7" fmla="*/ 1260 h 2594"/>
                <a:gd name="T8" fmla="*/ 112 w 2020"/>
                <a:gd name="T9" fmla="*/ 1488 h 2594"/>
                <a:gd name="T10" fmla="*/ 7 w 2020"/>
                <a:gd name="T11" fmla="*/ 1800 h 2594"/>
                <a:gd name="T12" fmla="*/ 67 w 2020"/>
                <a:gd name="T13" fmla="*/ 2055 h 2594"/>
                <a:gd name="T14" fmla="*/ 262 w 2020"/>
                <a:gd name="T15" fmla="*/ 2325 h 2594"/>
                <a:gd name="T16" fmla="*/ 652 w 2020"/>
                <a:gd name="T17" fmla="*/ 2535 h 2594"/>
                <a:gd name="T18" fmla="*/ 1087 w 2020"/>
                <a:gd name="T19" fmla="*/ 2550 h 2594"/>
                <a:gd name="T20" fmla="*/ 1552 w 2020"/>
                <a:gd name="T21" fmla="*/ 2268 h 2594"/>
                <a:gd name="T22" fmla="*/ 1762 w 2020"/>
                <a:gd name="T23" fmla="*/ 1965 h 2594"/>
                <a:gd name="T24" fmla="*/ 1912 w 2020"/>
                <a:gd name="T25" fmla="*/ 1644 h 2594"/>
                <a:gd name="T26" fmla="*/ 2002 w 2020"/>
                <a:gd name="T27" fmla="*/ 1275 h 2594"/>
                <a:gd name="T28" fmla="*/ 1807 w 2020"/>
                <a:gd name="T29" fmla="*/ 1440 h 2594"/>
                <a:gd name="T30" fmla="*/ 1597 w 2020"/>
                <a:gd name="T31" fmla="*/ 1785 h 2594"/>
                <a:gd name="T32" fmla="*/ 1372 w 2020"/>
                <a:gd name="T33" fmla="*/ 2010 h 2594"/>
                <a:gd name="T34" fmla="*/ 1177 w 2020"/>
                <a:gd name="T35" fmla="*/ 2130 h 2594"/>
                <a:gd name="T36" fmla="*/ 892 w 2020"/>
                <a:gd name="T37" fmla="*/ 2115 h 2594"/>
                <a:gd name="T38" fmla="*/ 637 w 2020"/>
                <a:gd name="T39" fmla="*/ 1935 h 2594"/>
                <a:gd name="T40" fmla="*/ 652 w 2020"/>
                <a:gd name="T41" fmla="*/ 1590 h 2594"/>
                <a:gd name="T42" fmla="*/ 877 w 2020"/>
                <a:gd name="T43" fmla="*/ 1260 h 2594"/>
                <a:gd name="T44" fmla="*/ 1012 w 2020"/>
                <a:gd name="T45" fmla="*/ 1020 h 2594"/>
                <a:gd name="T46" fmla="*/ 1012 w 2020"/>
                <a:gd name="T47" fmla="*/ 708 h 2594"/>
                <a:gd name="T48" fmla="*/ 1012 w 2020"/>
                <a:gd name="T49" fmla="*/ 552 h 2594"/>
                <a:gd name="T50" fmla="*/ 1012 w 2020"/>
                <a:gd name="T51" fmla="*/ 0 h 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350"/>
            </a:p>
          </p:txBody>
        </p:sp>
        <p:grpSp>
          <p:nvGrpSpPr>
            <p:cNvPr id="76" name="组合 75"/>
            <p:cNvGrpSpPr/>
            <p:nvPr/>
          </p:nvGrpSpPr>
          <p:grpSpPr>
            <a:xfrm>
              <a:off x="5344" y="1986"/>
              <a:ext cx="1249" cy="5556"/>
              <a:chOff x="5434" y="1744"/>
              <a:chExt cx="1475" cy="6841"/>
            </a:xfrm>
          </p:grpSpPr>
          <p:grpSp>
            <p:nvGrpSpPr>
              <p:cNvPr id="77" name="Group 5"/>
              <p:cNvGrpSpPr/>
              <p:nvPr/>
            </p:nvGrpSpPr>
            <p:grpSpPr bwMode="auto">
              <a:xfrm>
                <a:off x="5730" y="5628"/>
                <a:ext cx="917" cy="1025"/>
                <a:chOff x="2400" y="2400"/>
                <a:chExt cx="1439" cy="1643"/>
              </a:xfrm>
            </p:grpSpPr>
            <p:sp>
              <p:nvSpPr>
                <p:cNvPr id="78" name="Oval 6"/>
                <p:cNvSpPr>
                  <a:spLocks noChangeArrowheads="1"/>
                </p:cNvSpPr>
                <p:nvPr/>
              </p:nvSpPr>
              <p:spPr bwMode="auto">
                <a:xfrm>
                  <a:off x="2400" y="2400"/>
                  <a:ext cx="1439" cy="164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79" name="Oval 7"/>
                <p:cNvSpPr>
                  <a:spLocks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80" name="Oval 8"/>
                <p:cNvSpPr>
                  <a:spLocks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81" name="Oval 9"/>
                <p:cNvSpPr>
                  <a:spLocks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82" name="Group 10"/>
              <p:cNvGrpSpPr/>
              <p:nvPr/>
            </p:nvGrpSpPr>
            <p:grpSpPr bwMode="auto">
              <a:xfrm>
                <a:off x="5902" y="5987"/>
                <a:ext cx="583" cy="1172"/>
                <a:chOff x="4230" y="2795"/>
                <a:chExt cx="915" cy="1879"/>
              </a:xfrm>
            </p:grpSpPr>
            <p:sp>
              <p:nvSpPr>
                <p:cNvPr id="83" name="Freeform 11"/>
                <p:cNvSpPr/>
                <p:nvPr/>
              </p:nvSpPr>
              <p:spPr bwMode="auto">
                <a:xfrm>
                  <a:off x="4460" y="3860"/>
                  <a:ext cx="635" cy="814"/>
                </a:xfrm>
                <a:custGeom>
                  <a:avLst/>
                  <a:gdLst>
                    <a:gd name="T0" fmla="*/ 472 w 2020"/>
                    <a:gd name="T1" fmla="*/ 15 h 2594"/>
                    <a:gd name="T2" fmla="*/ 472 w 2020"/>
                    <a:gd name="T3" fmla="*/ 552 h 2594"/>
                    <a:gd name="T4" fmla="*/ 442 w 2020"/>
                    <a:gd name="T5" fmla="*/ 1005 h 2594"/>
                    <a:gd name="T6" fmla="*/ 247 w 2020"/>
                    <a:gd name="T7" fmla="*/ 1260 h 2594"/>
                    <a:gd name="T8" fmla="*/ 112 w 2020"/>
                    <a:gd name="T9" fmla="*/ 1488 h 2594"/>
                    <a:gd name="T10" fmla="*/ 7 w 2020"/>
                    <a:gd name="T11" fmla="*/ 1800 h 2594"/>
                    <a:gd name="T12" fmla="*/ 67 w 2020"/>
                    <a:gd name="T13" fmla="*/ 2055 h 2594"/>
                    <a:gd name="T14" fmla="*/ 262 w 2020"/>
                    <a:gd name="T15" fmla="*/ 2325 h 2594"/>
                    <a:gd name="T16" fmla="*/ 652 w 2020"/>
                    <a:gd name="T17" fmla="*/ 2535 h 2594"/>
                    <a:gd name="T18" fmla="*/ 1087 w 2020"/>
                    <a:gd name="T19" fmla="*/ 2550 h 2594"/>
                    <a:gd name="T20" fmla="*/ 1552 w 2020"/>
                    <a:gd name="T21" fmla="*/ 2268 h 2594"/>
                    <a:gd name="T22" fmla="*/ 1762 w 2020"/>
                    <a:gd name="T23" fmla="*/ 1965 h 2594"/>
                    <a:gd name="T24" fmla="*/ 1912 w 2020"/>
                    <a:gd name="T25" fmla="*/ 1644 h 2594"/>
                    <a:gd name="T26" fmla="*/ 2002 w 2020"/>
                    <a:gd name="T27" fmla="*/ 1275 h 2594"/>
                    <a:gd name="T28" fmla="*/ 1807 w 2020"/>
                    <a:gd name="T29" fmla="*/ 1440 h 2594"/>
                    <a:gd name="T30" fmla="*/ 1597 w 2020"/>
                    <a:gd name="T31" fmla="*/ 1785 h 2594"/>
                    <a:gd name="T32" fmla="*/ 1372 w 2020"/>
                    <a:gd name="T33" fmla="*/ 2010 h 2594"/>
                    <a:gd name="T34" fmla="*/ 1177 w 2020"/>
                    <a:gd name="T35" fmla="*/ 2130 h 2594"/>
                    <a:gd name="T36" fmla="*/ 892 w 2020"/>
                    <a:gd name="T37" fmla="*/ 2115 h 2594"/>
                    <a:gd name="T38" fmla="*/ 637 w 2020"/>
                    <a:gd name="T39" fmla="*/ 1935 h 2594"/>
                    <a:gd name="T40" fmla="*/ 652 w 2020"/>
                    <a:gd name="T41" fmla="*/ 1590 h 2594"/>
                    <a:gd name="T42" fmla="*/ 877 w 2020"/>
                    <a:gd name="T43" fmla="*/ 1260 h 2594"/>
                    <a:gd name="T44" fmla="*/ 1012 w 2020"/>
                    <a:gd name="T45" fmla="*/ 1020 h 2594"/>
                    <a:gd name="T46" fmla="*/ 1012 w 2020"/>
                    <a:gd name="T47" fmla="*/ 708 h 2594"/>
                    <a:gd name="T48" fmla="*/ 1012 w 2020"/>
                    <a:gd name="T49" fmla="*/ 552 h 2594"/>
                    <a:gd name="T50" fmla="*/ 1012 w 2020"/>
                    <a:gd name="T51" fmla="*/ 0 h 2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grpSp>
              <p:nvGrpSpPr>
                <p:cNvPr id="84" name="Group 12"/>
                <p:cNvGrpSpPr/>
                <p:nvPr/>
              </p:nvGrpSpPr>
              <p:grpSpPr bwMode="auto"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85" name="Freeform 13"/>
                  <p:cNvSpPr/>
                  <p:nvPr/>
                </p:nvSpPr>
                <p:spPr bwMode="auto">
                  <a:xfrm>
                    <a:off x="4230" y="2795"/>
                    <a:ext cx="915" cy="1180"/>
                  </a:xfrm>
                  <a:custGeom>
                    <a:avLst/>
                    <a:gdLst>
                      <a:gd name="T0" fmla="*/ 0 w 915"/>
                      <a:gd name="T1" fmla="*/ 0 h 1180"/>
                      <a:gd name="T2" fmla="*/ 915 w 915"/>
                      <a:gd name="T3" fmla="*/ 15 h 1180"/>
                      <a:gd name="T4" fmla="*/ 630 w 915"/>
                      <a:gd name="T5" fmla="*/ 1180 h 1180"/>
                      <a:gd name="T6" fmla="*/ 270 w 915"/>
                      <a:gd name="T7" fmla="*/ 1155 h 1180"/>
                      <a:gd name="T8" fmla="*/ 0 w 915"/>
                      <a:gd name="T9" fmla="*/ 0 h 1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86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87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  <p:grpSp>
            <p:nvGrpSpPr>
              <p:cNvPr id="88" name="Group 17"/>
              <p:cNvGrpSpPr/>
              <p:nvPr/>
            </p:nvGrpSpPr>
            <p:grpSpPr bwMode="auto">
              <a:xfrm rot="10800000">
                <a:off x="5434" y="1744"/>
                <a:ext cx="1475" cy="167"/>
                <a:chOff x="2760" y="2640"/>
                <a:chExt cx="1338" cy="130"/>
              </a:xfrm>
            </p:grpSpPr>
            <p:sp>
              <p:nvSpPr>
                <p:cNvPr id="89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2760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0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2880" y="2648"/>
                  <a:ext cx="121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1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3001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2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3121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3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3241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4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3361" y="2648"/>
                  <a:ext cx="121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5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3482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6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3602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7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3722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8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3842" y="2648"/>
                  <a:ext cx="121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9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3963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100" name="Line 29"/>
                <p:cNvSpPr>
                  <a:spLocks noChangeShapeType="1"/>
                </p:cNvSpPr>
                <p:nvPr/>
              </p:nvSpPr>
              <p:spPr bwMode="auto">
                <a:xfrm>
                  <a:off x="2783" y="2640"/>
                  <a:ext cx="1315" cy="0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101" name="xjhlx12"/>
              <p:cNvGrpSpPr/>
              <p:nvPr/>
            </p:nvGrpSpPr>
            <p:grpSpPr bwMode="auto">
              <a:xfrm>
                <a:off x="5721" y="2356"/>
                <a:ext cx="918" cy="1539"/>
                <a:chOff x="3960" y="2220"/>
                <a:chExt cx="1440" cy="2468"/>
              </a:xfrm>
            </p:grpSpPr>
            <p:grpSp>
              <p:nvGrpSpPr>
                <p:cNvPr id="102" name="Group 43"/>
                <p:cNvGrpSpPr/>
                <p:nvPr/>
              </p:nvGrpSpPr>
              <p:grpSpPr bwMode="auto">
                <a:xfrm>
                  <a:off x="3960" y="2220"/>
                  <a:ext cx="1440" cy="1440"/>
                  <a:chOff x="2400" y="2400"/>
                  <a:chExt cx="1440" cy="1440"/>
                </a:xfrm>
              </p:grpSpPr>
              <p:sp>
                <p:nvSpPr>
                  <p:cNvPr id="103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2400"/>
                    <a:ext cx="1440" cy="14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56078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104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2600" y="2600"/>
                    <a:ext cx="1040" cy="10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0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105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2800" y="2800"/>
                    <a:ext cx="640" cy="6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808080"/>
                      </a:gs>
                      <a:gs pos="100000">
                        <a:srgbClr val="969696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106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3000" y="3000"/>
                    <a:ext cx="240" cy="240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  <p:grpSp>
              <p:nvGrpSpPr>
                <p:cNvPr id="107" name="Group 48"/>
                <p:cNvGrpSpPr/>
                <p:nvPr/>
              </p:nvGrpSpPr>
              <p:grpSpPr bwMode="auto">
                <a:xfrm>
                  <a:off x="4230" y="2795"/>
                  <a:ext cx="915" cy="1893"/>
                  <a:chOff x="4230" y="2795"/>
                  <a:chExt cx="915" cy="1893"/>
                </a:xfrm>
              </p:grpSpPr>
              <p:sp>
                <p:nvSpPr>
                  <p:cNvPr id="108" name="Freeform 49"/>
                  <p:cNvSpPr/>
                  <p:nvPr/>
                </p:nvSpPr>
                <p:spPr bwMode="auto">
                  <a:xfrm>
                    <a:off x="4532" y="3874"/>
                    <a:ext cx="421" cy="814"/>
                  </a:xfrm>
                  <a:custGeom>
                    <a:avLst/>
                    <a:gdLst>
                      <a:gd name="T0" fmla="*/ 472 w 2020"/>
                      <a:gd name="T1" fmla="*/ 15 h 2594"/>
                      <a:gd name="T2" fmla="*/ 472 w 2020"/>
                      <a:gd name="T3" fmla="*/ 552 h 2594"/>
                      <a:gd name="T4" fmla="*/ 442 w 2020"/>
                      <a:gd name="T5" fmla="*/ 1005 h 2594"/>
                      <a:gd name="T6" fmla="*/ 247 w 2020"/>
                      <a:gd name="T7" fmla="*/ 1260 h 2594"/>
                      <a:gd name="T8" fmla="*/ 112 w 2020"/>
                      <a:gd name="T9" fmla="*/ 1488 h 2594"/>
                      <a:gd name="T10" fmla="*/ 7 w 2020"/>
                      <a:gd name="T11" fmla="*/ 1800 h 2594"/>
                      <a:gd name="T12" fmla="*/ 67 w 2020"/>
                      <a:gd name="T13" fmla="*/ 2055 h 2594"/>
                      <a:gd name="T14" fmla="*/ 262 w 2020"/>
                      <a:gd name="T15" fmla="*/ 2325 h 2594"/>
                      <a:gd name="T16" fmla="*/ 652 w 2020"/>
                      <a:gd name="T17" fmla="*/ 2535 h 2594"/>
                      <a:gd name="T18" fmla="*/ 1087 w 2020"/>
                      <a:gd name="T19" fmla="*/ 2550 h 2594"/>
                      <a:gd name="T20" fmla="*/ 1552 w 2020"/>
                      <a:gd name="T21" fmla="*/ 2268 h 2594"/>
                      <a:gd name="T22" fmla="*/ 1762 w 2020"/>
                      <a:gd name="T23" fmla="*/ 1965 h 2594"/>
                      <a:gd name="T24" fmla="*/ 1912 w 2020"/>
                      <a:gd name="T25" fmla="*/ 1644 h 2594"/>
                      <a:gd name="T26" fmla="*/ 2002 w 2020"/>
                      <a:gd name="T27" fmla="*/ 1275 h 2594"/>
                      <a:gd name="T28" fmla="*/ 1807 w 2020"/>
                      <a:gd name="T29" fmla="*/ 1440 h 2594"/>
                      <a:gd name="T30" fmla="*/ 1597 w 2020"/>
                      <a:gd name="T31" fmla="*/ 1785 h 2594"/>
                      <a:gd name="T32" fmla="*/ 1372 w 2020"/>
                      <a:gd name="T33" fmla="*/ 2010 h 2594"/>
                      <a:gd name="T34" fmla="*/ 1177 w 2020"/>
                      <a:gd name="T35" fmla="*/ 2130 h 2594"/>
                      <a:gd name="T36" fmla="*/ 892 w 2020"/>
                      <a:gd name="T37" fmla="*/ 2115 h 2594"/>
                      <a:gd name="T38" fmla="*/ 637 w 2020"/>
                      <a:gd name="T39" fmla="*/ 1935 h 2594"/>
                      <a:gd name="T40" fmla="*/ 652 w 2020"/>
                      <a:gd name="T41" fmla="*/ 1590 h 2594"/>
                      <a:gd name="T42" fmla="*/ 877 w 2020"/>
                      <a:gd name="T43" fmla="*/ 1260 h 2594"/>
                      <a:gd name="T44" fmla="*/ 1012 w 2020"/>
                      <a:gd name="T45" fmla="*/ 1020 h 2594"/>
                      <a:gd name="T46" fmla="*/ 1012 w 2020"/>
                      <a:gd name="T47" fmla="*/ 708 h 2594"/>
                      <a:gd name="T48" fmla="*/ 1012 w 2020"/>
                      <a:gd name="T49" fmla="*/ 552 h 2594"/>
                      <a:gd name="T50" fmla="*/ 1012 w 2020"/>
                      <a:gd name="T51" fmla="*/ 0 h 25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020" h="2594">
                        <a:moveTo>
                          <a:pt x="472" y="15"/>
                        </a:moveTo>
                        <a:cubicBezTo>
                          <a:pt x="472" y="107"/>
                          <a:pt x="477" y="387"/>
                          <a:pt x="472" y="552"/>
                        </a:cubicBezTo>
                        <a:cubicBezTo>
                          <a:pt x="467" y="717"/>
                          <a:pt x="480" y="887"/>
                          <a:pt x="442" y="1005"/>
                        </a:cubicBezTo>
                        <a:cubicBezTo>
                          <a:pt x="404" y="1123"/>
                          <a:pt x="302" y="1180"/>
                          <a:pt x="247" y="1260"/>
                        </a:cubicBezTo>
                        <a:cubicBezTo>
                          <a:pt x="192" y="1340"/>
                          <a:pt x="152" y="1398"/>
                          <a:pt x="112" y="1488"/>
                        </a:cubicBezTo>
                        <a:cubicBezTo>
                          <a:pt x="72" y="1578"/>
                          <a:pt x="14" y="1706"/>
                          <a:pt x="7" y="1800"/>
                        </a:cubicBezTo>
                        <a:cubicBezTo>
                          <a:pt x="0" y="1894"/>
                          <a:pt x="25" y="1968"/>
                          <a:pt x="67" y="2055"/>
                        </a:cubicBezTo>
                        <a:cubicBezTo>
                          <a:pt x="109" y="2142"/>
                          <a:pt x="165" y="2245"/>
                          <a:pt x="262" y="2325"/>
                        </a:cubicBezTo>
                        <a:cubicBezTo>
                          <a:pt x="359" y="2405"/>
                          <a:pt x="515" y="2498"/>
                          <a:pt x="652" y="2535"/>
                        </a:cubicBezTo>
                        <a:cubicBezTo>
                          <a:pt x="789" y="2572"/>
                          <a:pt x="937" y="2594"/>
                          <a:pt x="1087" y="2550"/>
                        </a:cubicBezTo>
                        <a:cubicBezTo>
                          <a:pt x="1237" y="2506"/>
                          <a:pt x="1440" y="2366"/>
                          <a:pt x="1552" y="2268"/>
                        </a:cubicBezTo>
                        <a:cubicBezTo>
                          <a:pt x="1664" y="2170"/>
                          <a:pt x="1702" y="2069"/>
                          <a:pt x="1762" y="1965"/>
                        </a:cubicBezTo>
                        <a:cubicBezTo>
                          <a:pt x="1822" y="1861"/>
                          <a:pt x="1872" y="1759"/>
                          <a:pt x="1912" y="1644"/>
                        </a:cubicBezTo>
                        <a:cubicBezTo>
                          <a:pt x="1952" y="1529"/>
                          <a:pt x="2020" y="1309"/>
                          <a:pt x="2002" y="1275"/>
                        </a:cubicBezTo>
                        <a:cubicBezTo>
                          <a:pt x="1984" y="1241"/>
                          <a:pt x="1874" y="1355"/>
                          <a:pt x="1807" y="1440"/>
                        </a:cubicBezTo>
                        <a:cubicBezTo>
                          <a:pt x="1740" y="1525"/>
                          <a:pt x="1669" y="1690"/>
                          <a:pt x="1597" y="1785"/>
                        </a:cubicBezTo>
                        <a:cubicBezTo>
                          <a:pt x="1525" y="1880"/>
                          <a:pt x="1442" y="1953"/>
                          <a:pt x="1372" y="2010"/>
                        </a:cubicBezTo>
                        <a:cubicBezTo>
                          <a:pt x="1302" y="2067"/>
                          <a:pt x="1257" y="2113"/>
                          <a:pt x="1177" y="2130"/>
                        </a:cubicBezTo>
                        <a:cubicBezTo>
                          <a:pt x="1097" y="2147"/>
                          <a:pt x="982" y="2147"/>
                          <a:pt x="892" y="2115"/>
                        </a:cubicBezTo>
                        <a:cubicBezTo>
                          <a:pt x="802" y="2083"/>
                          <a:pt x="677" y="2022"/>
                          <a:pt x="637" y="1935"/>
                        </a:cubicBezTo>
                        <a:cubicBezTo>
                          <a:pt x="597" y="1848"/>
                          <a:pt x="612" y="1702"/>
                          <a:pt x="652" y="1590"/>
                        </a:cubicBezTo>
                        <a:cubicBezTo>
                          <a:pt x="692" y="1478"/>
                          <a:pt x="817" y="1355"/>
                          <a:pt x="877" y="1260"/>
                        </a:cubicBezTo>
                        <a:cubicBezTo>
                          <a:pt x="937" y="1165"/>
                          <a:pt x="990" y="1112"/>
                          <a:pt x="1012" y="1020"/>
                        </a:cubicBezTo>
                        <a:cubicBezTo>
                          <a:pt x="1034" y="928"/>
                          <a:pt x="1012" y="786"/>
                          <a:pt x="1012" y="708"/>
                        </a:cubicBezTo>
                        <a:cubicBezTo>
                          <a:pt x="1012" y="630"/>
                          <a:pt x="1012" y="670"/>
                          <a:pt x="1012" y="552"/>
                        </a:cubicBezTo>
                        <a:cubicBezTo>
                          <a:pt x="1012" y="434"/>
                          <a:pt x="1012" y="115"/>
                          <a:pt x="1012" y="0"/>
                        </a:cubicBezTo>
                      </a:path>
                    </a:pathLst>
                  </a:cu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grpSp>
                <p:nvGrpSpPr>
                  <p:cNvPr id="109" name="Group 50"/>
                  <p:cNvGrpSpPr/>
                  <p:nvPr/>
                </p:nvGrpSpPr>
                <p:grpSpPr bwMode="auto">
                  <a:xfrm>
                    <a:off x="4230" y="2795"/>
                    <a:ext cx="915" cy="1180"/>
                    <a:chOff x="4230" y="2795"/>
                    <a:chExt cx="915" cy="1180"/>
                  </a:xfrm>
                </p:grpSpPr>
                <p:sp>
                  <p:nvSpPr>
                    <p:cNvPr id="110" name="Freeform 51"/>
                    <p:cNvSpPr/>
                    <p:nvPr/>
                  </p:nvSpPr>
                  <p:spPr bwMode="auto">
                    <a:xfrm>
                      <a:off x="4230" y="2795"/>
                      <a:ext cx="915" cy="1180"/>
                    </a:xfrm>
                    <a:custGeom>
                      <a:avLst/>
                      <a:gdLst>
                        <a:gd name="T0" fmla="*/ 0 w 915"/>
                        <a:gd name="T1" fmla="*/ 0 h 1180"/>
                        <a:gd name="T2" fmla="*/ 915 w 915"/>
                        <a:gd name="T3" fmla="*/ 15 h 1180"/>
                        <a:gd name="T4" fmla="*/ 630 w 915"/>
                        <a:gd name="T5" fmla="*/ 1180 h 1180"/>
                        <a:gd name="T6" fmla="*/ 270 w 915"/>
                        <a:gd name="T7" fmla="*/ 1155 h 1180"/>
                        <a:gd name="T8" fmla="*/ 0 w 915"/>
                        <a:gd name="T9" fmla="*/ 0 h 11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915" h="1180">
                          <a:moveTo>
                            <a:pt x="0" y="0"/>
                          </a:moveTo>
                          <a:lnTo>
                            <a:pt x="915" y="15"/>
                          </a:lnTo>
                          <a:lnTo>
                            <a:pt x="630" y="1180"/>
                          </a:lnTo>
                          <a:lnTo>
                            <a:pt x="270" y="11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rgbClr val="969696"/>
                        </a:gs>
                        <a:gs pos="100000">
                          <a:srgbClr val="000000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round/>
                    </a:ln>
                  </p:spPr>
                  <p:txBody>
                    <a:bodyPr/>
                    <a:lstStyle/>
                    <a:p>
                      <a:endParaRPr lang="zh-CN" altLang="en-US" sz="1350"/>
                    </a:p>
                  </p:txBody>
                </p:sp>
                <p:sp>
                  <p:nvSpPr>
                    <p:cNvPr id="111" name="Oval 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60" y="2845"/>
                      <a:ext cx="215" cy="21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</a:ln>
                  </p:spPr>
                  <p:txBody>
                    <a:bodyPr/>
                    <a:lstStyle/>
                    <a:p>
                      <a:endParaRPr lang="zh-CN" altLang="en-US" sz="1350"/>
                    </a:p>
                  </p:txBody>
                </p:sp>
                <p:sp>
                  <p:nvSpPr>
                    <p:cNvPr id="112" name="Oval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80" y="3660"/>
                      <a:ext cx="215" cy="21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</a:ln>
                  </p:spPr>
                  <p:txBody>
                    <a:bodyPr/>
                    <a:lstStyle/>
                    <a:p>
                      <a:endParaRPr lang="zh-CN" altLang="en-US" sz="1350"/>
                    </a:p>
                  </p:txBody>
                </p:sp>
              </p:grpSp>
            </p:grpSp>
          </p:grpSp>
          <p:sp>
            <p:nvSpPr>
              <p:cNvPr id="113" name="Rectangle 54"/>
              <p:cNvSpPr>
                <a:spLocks noChangeArrowheads="1"/>
              </p:cNvSpPr>
              <p:nvPr/>
            </p:nvSpPr>
            <p:spPr bwMode="auto">
              <a:xfrm>
                <a:off x="6094" y="5315"/>
                <a:ext cx="172" cy="98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350"/>
              </a:p>
            </p:txBody>
          </p:sp>
          <p:grpSp>
            <p:nvGrpSpPr>
              <p:cNvPr id="114" name="xjhlx8"/>
              <p:cNvGrpSpPr>
                <a:grpSpLocks noChangeAspect="1"/>
              </p:cNvGrpSpPr>
              <p:nvPr/>
            </p:nvGrpSpPr>
            <p:grpSpPr bwMode="auto">
              <a:xfrm rot="5400000">
                <a:off x="5492" y="2156"/>
                <a:ext cx="1375" cy="918"/>
                <a:chOff x="6892" y="783"/>
                <a:chExt cx="813" cy="579"/>
              </a:xfrm>
            </p:grpSpPr>
            <p:grpSp>
              <p:nvGrpSpPr>
                <p:cNvPr id="115" name="Group 56"/>
                <p:cNvGrpSpPr>
                  <a:grpSpLocks noChangeAspect="1"/>
                </p:cNvGrpSpPr>
                <p:nvPr/>
              </p:nvGrpSpPr>
              <p:grpSpPr bwMode="auto">
                <a:xfrm>
                  <a:off x="7125" y="783"/>
                  <a:ext cx="580" cy="579"/>
                  <a:chOff x="2400" y="2400"/>
                  <a:chExt cx="1440" cy="1440"/>
                </a:xfrm>
              </p:grpSpPr>
              <p:sp>
                <p:nvSpPr>
                  <p:cNvPr id="116" name="Oval 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00" y="2400"/>
                    <a:ext cx="1440" cy="14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56078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117" name="Oval 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00" y="2600"/>
                    <a:ext cx="1040" cy="10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0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118" name="Oval 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0" y="2800"/>
                    <a:ext cx="640" cy="6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808080"/>
                      </a:gs>
                      <a:gs pos="100000">
                        <a:srgbClr val="969696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119" name="Oval 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00" y="3000"/>
                    <a:ext cx="240" cy="240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  <p:sp>
              <p:nvSpPr>
                <p:cNvPr id="120" name="Rectangle 61"/>
                <p:cNvSpPr>
                  <a:spLocks noChangeAspect="1" noChangeArrowheads="1"/>
                </p:cNvSpPr>
                <p:nvPr/>
              </p:nvSpPr>
              <p:spPr bwMode="auto">
                <a:xfrm>
                  <a:off x="6892" y="1024"/>
                  <a:ext cx="555" cy="97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rgbClr val="000000">
                        <a:gamma/>
                        <a:tint val="0"/>
                        <a:invGamma/>
                      </a:srgbClr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sp>
            <p:nvSpPr>
              <p:cNvPr id="121" name="Line 62"/>
              <p:cNvSpPr>
                <a:spLocks noChangeShapeType="1"/>
              </p:cNvSpPr>
              <p:nvPr/>
            </p:nvSpPr>
            <p:spPr bwMode="auto">
              <a:xfrm>
                <a:off x="6074" y="4832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cxnSp>
            <p:nvCxnSpPr>
              <p:cNvPr id="122" name="直接连接符 121"/>
              <p:cNvCxnSpPr>
                <a:stCxn id="83" idx="8"/>
              </p:cNvCxnSpPr>
              <p:nvPr/>
            </p:nvCxnSpPr>
            <p:spPr>
              <a:xfrm>
                <a:off x="6179" y="7148"/>
                <a:ext cx="1" cy="336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矩形 122"/>
              <p:cNvSpPr/>
              <p:nvPr/>
            </p:nvSpPr>
            <p:spPr>
              <a:xfrm rot="10800000">
                <a:off x="5596" y="7400"/>
                <a:ext cx="1247" cy="104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>
                <a:solidFill>
                  <a:srgbClr val="FA1414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4" name="文本框 123"/>
              <p:cNvSpPr txBox="1"/>
              <p:nvPr/>
            </p:nvSpPr>
            <p:spPr>
              <a:xfrm>
                <a:off x="5821" y="7334"/>
                <a:ext cx="828" cy="125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 i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G</a:t>
                </a:r>
              </a:p>
            </p:txBody>
          </p:sp>
          <p:sp>
            <p:nvSpPr>
              <p:cNvPr id="125" name="Oval 41"/>
              <p:cNvSpPr>
                <a:spLocks noChangeArrowheads="1"/>
              </p:cNvSpPr>
              <p:nvPr/>
            </p:nvSpPr>
            <p:spPr bwMode="auto">
              <a:xfrm rot="10800000">
                <a:off x="6130" y="6104"/>
                <a:ext cx="86" cy="91"/>
              </a:xfrm>
              <a:prstGeom prst="ellipse">
                <a:avLst/>
              </a:prstGeom>
              <a:gradFill rotWithShape="0">
                <a:gsLst>
                  <a:gs pos="0">
                    <a:srgbClr val="C0C0C0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</p:grpSp>
      <p:sp>
        <p:nvSpPr>
          <p:cNvPr id="126" name="文本框 125"/>
          <p:cNvSpPr txBox="1"/>
          <p:nvPr/>
        </p:nvSpPr>
        <p:spPr>
          <a:xfrm>
            <a:off x="1508754" y="5068666"/>
            <a:ext cx="80518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=2</a:t>
            </a:r>
          </a:p>
        </p:txBody>
      </p:sp>
      <p:sp>
        <p:nvSpPr>
          <p:cNvPr id="127" name="文本框 126"/>
          <p:cNvSpPr txBox="1"/>
          <p:nvPr/>
        </p:nvSpPr>
        <p:spPr>
          <a:xfrm>
            <a:off x="3479800" y="4960496"/>
            <a:ext cx="80518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=3</a:t>
            </a:r>
          </a:p>
        </p:txBody>
      </p:sp>
      <p:sp>
        <p:nvSpPr>
          <p:cNvPr id="128" name="文本框 127"/>
          <p:cNvSpPr txBox="1"/>
          <p:nvPr/>
        </p:nvSpPr>
        <p:spPr>
          <a:xfrm>
            <a:off x="5599134" y="5194702"/>
            <a:ext cx="80518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=4</a:t>
            </a:r>
          </a:p>
        </p:txBody>
      </p:sp>
      <p:sp>
        <p:nvSpPr>
          <p:cNvPr id="129" name="文本框 128"/>
          <p:cNvSpPr txBox="1"/>
          <p:nvPr/>
        </p:nvSpPr>
        <p:spPr>
          <a:xfrm>
            <a:off x="8010525" y="5220322"/>
            <a:ext cx="80518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=5</a:t>
            </a:r>
          </a:p>
        </p:txBody>
      </p:sp>
      <p:sp>
        <p:nvSpPr>
          <p:cNvPr id="73" name="Oval 67"/>
          <p:cNvSpPr>
            <a:spLocks noChangeArrowheads="1"/>
          </p:cNvSpPr>
          <p:nvPr/>
        </p:nvSpPr>
        <p:spPr bwMode="auto">
          <a:xfrm flipH="1">
            <a:off x="1134110" y="318516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/>
          </a:p>
        </p:txBody>
      </p:sp>
      <p:sp>
        <p:nvSpPr>
          <p:cNvPr id="13" name="Oval 67"/>
          <p:cNvSpPr>
            <a:spLocks noChangeArrowheads="1"/>
          </p:cNvSpPr>
          <p:nvPr/>
        </p:nvSpPr>
        <p:spPr bwMode="auto">
          <a:xfrm>
            <a:off x="3031490" y="373507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7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2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12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3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3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7" dur="1" fill="hold"/>
                                        <p:tgtEl>
                                          <p:spTgt spid="3386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2" dur="1" fill="hold"/>
                                        <p:tgtEl>
                                          <p:spTgt spid="12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3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3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3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3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3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3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60" grpId="0" bldLvl="0" animBg="1"/>
      <p:bldP spid="33859" grpId="0" bldLvl="0" animBg="1"/>
      <p:bldP spid="33922" grpId="0" bldLvl="0" animBg="1"/>
      <p:bldP spid="33927" grpId="0" bldLvl="0" animBg="1"/>
      <p:bldP spid="12" grpId="0" bldLvl="0" animBg="1"/>
      <p:bldP spid="72" grpId="0" bldLvl="0" animBg="1"/>
      <p:bldP spid="126" grpId="0" bldLvl="0" animBg="1"/>
      <p:bldP spid="127" grpId="0" bldLvl="0" animBg="1"/>
      <p:bldP spid="128" grpId="0" bldLvl="0" animBg="1"/>
      <p:bldP spid="129" grpId="0" bldLvl="0" animBg="1"/>
      <p:bldP spid="73" grpId="0" bldLvl="0" animBg="1"/>
      <p:bldP spid="1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8"/>
          <p:cNvGrpSpPr/>
          <p:nvPr/>
        </p:nvGrpSpPr>
        <p:grpSpPr bwMode="auto">
          <a:xfrm>
            <a:off x="2587943" y="1493811"/>
            <a:ext cx="1487805" cy="426720"/>
            <a:chOff x="2004695" y="686607"/>
            <a:chExt cx="1983740" cy="570436"/>
          </a:xfrm>
        </p:grpSpPr>
        <p:sp>
          <p:nvSpPr>
            <p:cNvPr id="16" name="圆角矩形 15"/>
            <p:cNvSpPr/>
            <p:nvPr/>
          </p:nvSpPr>
          <p:spPr>
            <a:xfrm>
              <a:off x="2005542" y="686607"/>
              <a:ext cx="1893147" cy="555157"/>
            </a:xfrm>
            <a:prstGeom prst="roundRect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100"/>
            </a:p>
          </p:txBody>
        </p:sp>
        <p:sp>
          <p:nvSpPr>
            <p:cNvPr id="17" name="矩形 1"/>
            <p:cNvSpPr>
              <a:spLocks noChangeArrowheads="1"/>
            </p:cNvSpPr>
            <p:nvPr/>
          </p:nvSpPr>
          <p:spPr bwMode="auto">
            <a:xfrm>
              <a:off x="2004695" y="740934"/>
              <a:ext cx="1983740" cy="51610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zh-CN" altLang="en-US" sz="240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知识点 </a:t>
              </a:r>
              <a:r>
                <a:rPr lang="en-US" altLang="zh-CN" sz="2400" b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3</a:t>
              </a:r>
              <a:endParaRPr lang="zh-CN" altLang="en-US" sz="2400" b="1">
                <a:solidFill>
                  <a:sysClr val="window" lastClr="FFFFFF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8" name="矩形 4"/>
          <p:cNvSpPr>
            <a:spLocks noChangeArrowheads="1"/>
          </p:cNvSpPr>
          <p:nvPr/>
        </p:nvSpPr>
        <p:spPr bwMode="auto">
          <a:xfrm>
            <a:off x="4281170" y="1463139"/>
            <a:ext cx="190754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轮轴和斜面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5580"/>
          <a:stretch>
            <a:fillRect/>
          </a:stretch>
        </p:blipFill>
        <p:spPr>
          <a:xfrm>
            <a:off x="352339" y="2320679"/>
            <a:ext cx="3530052" cy="2550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圆角右箭头 5"/>
          <p:cNvSpPr/>
          <p:nvPr/>
        </p:nvSpPr>
        <p:spPr>
          <a:xfrm rot="10800000" flipH="1">
            <a:off x="4332605" y="2543810"/>
            <a:ext cx="1613535" cy="5461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96622" y="1875790"/>
            <a:ext cx="2743835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由具有共同转动轴的大轮和小轮组成。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287395" y="2083435"/>
            <a:ext cx="2244725" cy="495300"/>
            <a:chOff x="2506980" y="579256"/>
            <a:chExt cx="3958508" cy="49554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2593872" y="579256"/>
              <a:ext cx="3871616" cy="4606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轮轴</a:t>
              </a:r>
            </a:p>
          </p:txBody>
        </p:sp>
      </p:grp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4332605" y="5502403"/>
            <a:ext cx="4079875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CN" altLang="en-US" sz="2000" b="1" dirty="0">
                <a:solidFill>
                  <a:srgbClr val="3002C4"/>
                </a:solidFill>
                <a:ea typeface="黑体" panose="02010609060101010101" pitchFamily="49" charset="-122"/>
              </a:rPr>
              <a:t>动力臂大于阻力臂 </a:t>
            </a:r>
            <a:r>
              <a:rPr kumimoji="0" lang="en-US" altLang="zh-CN" sz="2000" b="1" dirty="0">
                <a:solidFill>
                  <a:srgbClr val="3002C4"/>
                </a:solidFill>
                <a:ea typeface="黑体" panose="02010609060101010101" pitchFamily="49" charset="-122"/>
              </a:rPr>
              <a:t>—— </a:t>
            </a:r>
            <a:r>
              <a:rPr kumimoji="0" lang="zh-CN" altLang="en-US" sz="2000" b="1" dirty="0">
                <a:solidFill>
                  <a:srgbClr val="3002C4"/>
                </a:solidFill>
                <a:ea typeface="黑体" panose="02010609060101010101" pitchFamily="49" charset="-122"/>
              </a:rPr>
              <a:t>省力杠杆</a:t>
            </a:r>
          </a:p>
        </p:txBody>
      </p:sp>
      <p:sp>
        <p:nvSpPr>
          <p:cNvPr id="9" name="右箭头 8"/>
          <p:cNvSpPr/>
          <p:nvPr/>
        </p:nvSpPr>
        <p:spPr>
          <a:xfrm>
            <a:off x="5507990" y="2172335"/>
            <a:ext cx="466725" cy="2565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5974715" y="2722245"/>
            <a:ext cx="312420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可以连续转动的杠杆。</a:t>
            </a:r>
          </a:p>
        </p:txBody>
      </p:sp>
      <p:grpSp>
        <p:nvGrpSpPr>
          <p:cNvPr id="40" name="组合 39"/>
          <p:cNvGrpSpPr/>
          <p:nvPr/>
        </p:nvGrpSpPr>
        <p:grpSpPr>
          <a:xfrm>
            <a:off x="4944110" y="3182620"/>
            <a:ext cx="2889885" cy="2451100"/>
            <a:chOff x="5415" y="3593"/>
            <a:chExt cx="4551" cy="3860"/>
          </a:xfrm>
        </p:grpSpPr>
        <p:sp>
          <p:nvSpPr>
            <p:cNvPr id="41" name="椭圆 40"/>
            <p:cNvSpPr/>
            <p:nvPr/>
          </p:nvSpPr>
          <p:spPr>
            <a:xfrm>
              <a:off x="5415" y="3593"/>
              <a:ext cx="3570" cy="3480"/>
            </a:xfrm>
            <a:prstGeom prst="ellipse">
              <a:avLst/>
            </a:prstGeom>
            <a:noFill/>
            <a:ln w="412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6600" y="4703"/>
              <a:ext cx="1200" cy="1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44450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7140" y="5236"/>
              <a:ext cx="120" cy="1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箭头连接符 43"/>
            <p:cNvCxnSpPr>
              <a:stCxn id="41" idx="6"/>
            </p:cNvCxnSpPr>
            <p:nvPr/>
          </p:nvCxnSpPr>
          <p:spPr>
            <a:xfrm>
              <a:off x="8985" y="5333"/>
              <a:ext cx="3" cy="1240"/>
            </a:xfrm>
            <a:prstGeom prst="straightConnector1">
              <a:avLst/>
            </a:prstGeom>
            <a:ln w="41275" cmpd="sng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/>
            <p:cNvCxnSpPr/>
            <p:nvPr/>
          </p:nvCxnSpPr>
          <p:spPr>
            <a:xfrm>
              <a:off x="6600" y="5303"/>
              <a:ext cx="45" cy="1950"/>
            </a:xfrm>
            <a:prstGeom prst="straightConnector1">
              <a:avLst/>
            </a:prstGeom>
            <a:ln w="41275" cmpd="sng">
              <a:solidFill>
                <a:schemeClr val="accent1">
                  <a:shade val="50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本框 45"/>
            <p:cNvSpPr txBox="1"/>
            <p:nvPr/>
          </p:nvSpPr>
          <p:spPr>
            <a:xfrm>
              <a:off x="6735" y="4646"/>
              <a:ext cx="67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9030" y="6143"/>
              <a:ext cx="93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5799" y="6728"/>
              <a:ext cx="93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G</a:t>
              </a:r>
            </a:p>
          </p:txBody>
        </p:sp>
      </p:grpSp>
      <p:cxnSp>
        <p:nvCxnSpPr>
          <p:cNvPr id="49" name="直接连接符 48"/>
          <p:cNvCxnSpPr/>
          <p:nvPr/>
        </p:nvCxnSpPr>
        <p:spPr>
          <a:xfrm flipV="1">
            <a:off x="6073140" y="4242435"/>
            <a:ext cx="1162050" cy="9525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左大括号 49"/>
          <p:cNvSpPr/>
          <p:nvPr/>
        </p:nvSpPr>
        <p:spPr>
          <a:xfrm rot="5400000">
            <a:off x="6504305" y="3552190"/>
            <a:ext cx="285750" cy="1113790"/>
          </a:xfrm>
          <a:prstGeom prst="leftBrace">
            <a:avLst>
              <a:gd name="adj1" fmla="val 33333"/>
              <a:gd name="adj2" fmla="val 51181"/>
            </a:avLst>
          </a:prstGeom>
          <a:noFill/>
          <a:ln w="22225" cap="flat" cmpd="sng">
            <a:solidFill>
              <a:srgbClr val="FF505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51" name="文本框 50"/>
          <p:cNvSpPr txBox="1"/>
          <p:nvPr/>
        </p:nvSpPr>
        <p:spPr>
          <a:xfrm>
            <a:off x="6473190" y="3557905"/>
            <a:ext cx="3841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</a:t>
            </a:r>
            <a:r>
              <a:rPr lang="en-US" altLang="zh-CN" sz="2400" b="1" baseline="-2500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</a:p>
        </p:txBody>
      </p:sp>
      <p:cxnSp>
        <p:nvCxnSpPr>
          <p:cNvPr id="53" name="直接连接符 52"/>
          <p:cNvCxnSpPr/>
          <p:nvPr/>
        </p:nvCxnSpPr>
        <p:spPr>
          <a:xfrm>
            <a:off x="5711190" y="4251960"/>
            <a:ext cx="434340" cy="3810"/>
          </a:xfrm>
          <a:prstGeom prst="line">
            <a:avLst/>
          </a:prstGeom>
          <a:ln w="28575" cmpd="sng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左大括号 53"/>
          <p:cNvSpPr/>
          <p:nvPr/>
        </p:nvSpPr>
        <p:spPr>
          <a:xfrm rot="5400000" flipH="1">
            <a:off x="5789295" y="4153535"/>
            <a:ext cx="185420" cy="381635"/>
          </a:xfrm>
          <a:prstGeom prst="leftBrace">
            <a:avLst>
              <a:gd name="adj1" fmla="val 33333"/>
              <a:gd name="adj2" fmla="val 51181"/>
            </a:avLst>
          </a:prstGeom>
          <a:noFill/>
          <a:ln w="22225" cap="flat" cmpd="sng">
            <a:solidFill>
              <a:srgbClr val="00B0F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55" name="文本框 54"/>
          <p:cNvSpPr txBox="1"/>
          <p:nvPr/>
        </p:nvSpPr>
        <p:spPr>
          <a:xfrm>
            <a:off x="5766435" y="4406265"/>
            <a:ext cx="37909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</a:t>
            </a:r>
            <a:r>
              <a:rPr lang="en-US" altLang="zh-CN" sz="2400" b="1" baseline="-2500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4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4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5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5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5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5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3" dur="1" fill="hold"/>
                                        <p:tgtEl>
                                          <p:spTgt spid="5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" fill="hold"/>
                                        <p:tgtEl>
                                          <p:spTgt spid="4608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46083" grpId="0"/>
      <p:bldP spid="9" grpId="0" bldLvl="0" animBg="1"/>
      <p:bldP spid="19" grpId="0" bldLvl="0" animBg="1"/>
      <p:bldP spid="50" grpId="0" bldLvl="0" animBg="1"/>
      <p:bldP spid="51" grpId="0"/>
      <p:bldP spid="54" grpId="0" bldLvl="0" animBg="1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18" name="Picture 18" descr="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94" y="2491105"/>
            <a:ext cx="2782888" cy="23653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4" name="组合 13"/>
          <p:cNvGrpSpPr/>
          <p:nvPr/>
        </p:nvGrpSpPr>
        <p:grpSpPr>
          <a:xfrm>
            <a:off x="2307123" y="1566112"/>
            <a:ext cx="3958508" cy="495548"/>
            <a:chOff x="2506980" y="579256"/>
            <a:chExt cx="3958508" cy="49554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生活中的轮轴</a:t>
              </a:r>
            </a:p>
          </p:txBody>
        </p:sp>
      </p:grpSp>
      <p:sp>
        <p:nvSpPr>
          <p:cNvPr id="81924" name="Rectangle 4"/>
          <p:cNvSpPr/>
          <p:nvPr/>
        </p:nvSpPr>
        <p:spPr>
          <a:xfrm>
            <a:off x="6686550" y="3184525"/>
            <a:ext cx="1503680" cy="49149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600" dirty="0">
                <a:latin typeface="Times New Roman" panose="02020603050405020304" pitchFamily="18" charset="0"/>
                <a:ea typeface="黑体" panose="02010609060101010101" pitchFamily="49" charset="-122"/>
              </a:rPr>
              <a:t>门的把手     </a:t>
            </a:r>
          </a:p>
        </p:txBody>
      </p:sp>
      <p:sp>
        <p:nvSpPr>
          <p:cNvPr id="81926" name="Rectangle 6"/>
          <p:cNvSpPr/>
          <p:nvPr/>
        </p:nvSpPr>
        <p:spPr>
          <a:xfrm>
            <a:off x="6200775" y="5402580"/>
            <a:ext cx="1833880" cy="49149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600" dirty="0">
                <a:latin typeface="Times New Roman" panose="02020603050405020304" pitchFamily="18" charset="0"/>
                <a:ea typeface="黑体" panose="02010609060101010101" pitchFamily="49" charset="-122"/>
              </a:rPr>
              <a:t>单车的踏板   </a:t>
            </a:r>
          </a:p>
        </p:txBody>
      </p:sp>
      <p:pic>
        <p:nvPicPr>
          <p:cNvPr id="81927" name="Picture 7" descr="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7200" y="1939925"/>
            <a:ext cx="1682750" cy="12452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28" name="Picture 8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8963" y="3673793"/>
            <a:ext cx="2590800" cy="1700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25" name="Rectangle 5"/>
          <p:cNvSpPr/>
          <p:nvPr/>
        </p:nvSpPr>
        <p:spPr>
          <a:xfrm>
            <a:off x="4216400" y="3956050"/>
            <a:ext cx="1173480" cy="49149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600" dirty="0">
                <a:latin typeface="Times New Roman" panose="02020603050405020304" pitchFamily="18" charset="0"/>
                <a:ea typeface="黑体" panose="02010609060101010101" pitchFamily="49" charset="-122"/>
              </a:rPr>
              <a:t>螺丝刀  </a:t>
            </a:r>
          </a:p>
        </p:txBody>
      </p:sp>
      <p:pic>
        <p:nvPicPr>
          <p:cNvPr id="81930" name="Picture 10" descr="87"/>
          <p:cNvPicPr>
            <a:picLocks noChangeAspect="1"/>
          </p:cNvPicPr>
          <p:nvPr/>
        </p:nvPicPr>
        <p:blipFill>
          <a:blip r:embed="rId6"/>
          <a:srcRect t="30798" b="41283"/>
          <a:stretch>
            <a:fillRect/>
          </a:stretch>
        </p:blipFill>
        <p:spPr>
          <a:xfrm>
            <a:off x="3763963" y="3184525"/>
            <a:ext cx="2765425" cy="771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58" name="Picture 10" descr="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53" y="2961848"/>
            <a:ext cx="3887788" cy="2197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4" name="组合 13"/>
          <p:cNvGrpSpPr/>
          <p:nvPr/>
        </p:nvGrpSpPr>
        <p:grpSpPr>
          <a:xfrm>
            <a:off x="2307123" y="1332873"/>
            <a:ext cx="3958508" cy="495548"/>
            <a:chOff x="2506980" y="579256"/>
            <a:chExt cx="3958508" cy="49554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斜面</a:t>
              </a:r>
            </a:p>
          </p:txBody>
        </p:sp>
      </p:grp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908339" y="2055350"/>
            <a:ext cx="684296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  斜面也是一种简单机械，使用斜面能够省力。</a:t>
            </a:r>
          </a:p>
        </p:txBody>
      </p:sp>
      <p:pic>
        <p:nvPicPr>
          <p:cNvPr id="41988" name="Picture 4" descr="照片 0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520" y="2705735"/>
            <a:ext cx="2860675" cy="147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楼梯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520" y="4190271"/>
            <a:ext cx="2861310" cy="159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螺丝钉"/>
          <p:cNvPicPr>
            <a:picLocks noChangeAspect="1" noChangeArrowheads="1"/>
          </p:cNvPicPr>
          <p:nvPr/>
        </p:nvPicPr>
        <p:blipFill>
          <a:blip r:embed="rId2" cstate="print">
            <a:lum bright="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36249" r="10938" b="36250"/>
          <a:stretch>
            <a:fillRect/>
          </a:stretch>
        </p:blipFill>
        <p:spPr bwMode="auto">
          <a:xfrm rot="5220000">
            <a:off x="6475095" y="3479165"/>
            <a:ext cx="3414395" cy="84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4" name="Picture 6" descr="36"/>
          <p:cNvPicPr>
            <a:picLocks noChangeAspect="1"/>
          </p:cNvPicPr>
          <p:nvPr/>
        </p:nvPicPr>
        <p:blipFill>
          <a:blip r:embed="rId3"/>
          <a:srcRect l="44693"/>
          <a:stretch>
            <a:fillRect/>
          </a:stretch>
        </p:blipFill>
        <p:spPr>
          <a:xfrm>
            <a:off x="6282055" y="2125980"/>
            <a:ext cx="565785" cy="35547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084040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" y="2242820"/>
            <a:ext cx="2493010" cy="3496945"/>
          </a:xfrm>
          <a:prstGeom prst="rect">
            <a:avLst/>
          </a:prstGeom>
        </p:spPr>
      </p:pic>
      <p:pic>
        <p:nvPicPr>
          <p:cNvPr id="3" name="图片 2" descr="084040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4895" y="1880235"/>
            <a:ext cx="3352800" cy="367284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2307123" y="1530939"/>
            <a:ext cx="3958508" cy="495548"/>
            <a:chOff x="2506980" y="579256"/>
            <a:chExt cx="3958508" cy="49554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变形的斜面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2425" y="1914525"/>
            <a:ext cx="8537575" cy="34150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（2019•盐城）如图所示，工人用动滑轮匀速提升重物，这样做 （　　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A．省力，不改变施力的方向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B．不省力，改变施力的方向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C．既省力，也改变施力的方向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D．既不省力，也不改变施力的方向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703" y="2662151"/>
            <a:ext cx="2686389" cy="296929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24023" y="2578601"/>
            <a:ext cx="4038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</a:p>
        </p:txBody>
      </p:sp>
      <p:grpSp>
        <p:nvGrpSpPr>
          <p:cNvPr id="26" name="组合 3"/>
          <p:cNvGrpSpPr/>
          <p:nvPr/>
        </p:nvGrpSpPr>
        <p:grpSpPr bwMode="auto">
          <a:xfrm>
            <a:off x="3371850" y="1341695"/>
            <a:ext cx="1879997" cy="474345"/>
            <a:chOff x="497257" y="753279"/>
            <a:chExt cx="1881032" cy="475146"/>
          </a:xfrm>
        </p:grpSpPr>
        <p:grpSp>
          <p:nvGrpSpPr>
            <p:cNvPr id="27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29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1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2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8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605" y="1821180"/>
            <a:ext cx="7074092" cy="119888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（2019•嘉兴）为便于研究，某健身器材中训练拉力部分的机械结构可简化为如图所示的滑轮组。若不计摩擦，下列有关分析正确的是（　　）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523071" y="2580137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510" y="1628942"/>
            <a:ext cx="2137410" cy="236250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38785" y="2848610"/>
            <a:ext cx="841692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A．两个滑轮在装置中起的作用相同 </a:t>
            </a:r>
          </a:p>
          <a:p>
            <a:pPr fontAlgn="auto">
              <a:lnSpc>
                <a:spcPct val="20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B．拉力移动的距离与配重上升的距离相同 </a:t>
            </a:r>
          </a:p>
          <a:p>
            <a:pPr fontAlgn="auto">
              <a:lnSpc>
                <a:spcPct val="20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C．沿方向1与2匀速拉动配重，所用的力大小相等 </a:t>
            </a:r>
          </a:p>
          <a:p>
            <a:pPr fontAlgn="auto">
              <a:lnSpc>
                <a:spcPct val="20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D．将配重提升相同高度，用该装置与直接提升所做的功相等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758031" y="3142528"/>
            <a:ext cx="680720" cy="33718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1600" b="1"/>
          </a:p>
        </p:txBody>
      </p:sp>
      <p:sp>
        <p:nvSpPr>
          <p:cNvPr id="8" name="文本框 7"/>
          <p:cNvSpPr txBox="1"/>
          <p:nvPr/>
        </p:nvSpPr>
        <p:spPr>
          <a:xfrm>
            <a:off x="87630" y="3040380"/>
            <a:ext cx="508635" cy="645160"/>
          </a:xfrm>
          <a:prstGeom prst="rect">
            <a:avLst/>
          </a:prstGeom>
          <a:noFill/>
          <a:ln w="28575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</a:rPr>
              <a:t>×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2070" y="3761740"/>
            <a:ext cx="508635" cy="645160"/>
          </a:xfrm>
          <a:prstGeom prst="rect">
            <a:avLst/>
          </a:prstGeom>
          <a:noFill/>
          <a:ln w="28575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</a:rPr>
              <a:t>×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4605" y="5249545"/>
            <a:ext cx="508635" cy="645160"/>
          </a:xfrm>
          <a:prstGeom prst="rect">
            <a:avLst/>
          </a:prstGeom>
          <a:noFill/>
          <a:ln w="28575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</a:rPr>
              <a:t>×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4605" y="4505325"/>
            <a:ext cx="508635" cy="645160"/>
          </a:xfrm>
          <a:prstGeom prst="rect">
            <a:avLst/>
          </a:prstGeom>
          <a:noFill/>
          <a:ln w="28575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997903" y="3884930"/>
            <a:ext cx="4691856" cy="39878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000" b="1"/>
          </a:p>
        </p:txBody>
      </p:sp>
      <p:sp>
        <p:nvSpPr>
          <p:cNvPr id="14" name="圆角矩形标注 13"/>
          <p:cNvSpPr/>
          <p:nvPr/>
        </p:nvSpPr>
        <p:spPr>
          <a:xfrm>
            <a:off x="5584190" y="3195320"/>
            <a:ext cx="970915" cy="567055"/>
          </a:xfrm>
          <a:prstGeom prst="wedgeRoundRectCallout">
            <a:avLst>
              <a:gd name="adj1" fmla="val -128072"/>
              <a:gd name="adj2" fmla="val 7082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两倍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172166" y="5339179"/>
            <a:ext cx="1194435" cy="39878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000" b="1"/>
          </a:p>
        </p:txBody>
      </p:sp>
      <p:sp>
        <p:nvSpPr>
          <p:cNvPr id="16" name="文本框 15"/>
          <p:cNvSpPr txBox="1"/>
          <p:nvPr/>
        </p:nvSpPr>
        <p:spPr>
          <a:xfrm>
            <a:off x="8053484" y="5339179"/>
            <a:ext cx="843915" cy="39878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000" b="1"/>
          </a:p>
        </p:txBody>
      </p:sp>
      <p:sp>
        <p:nvSpPr>
          <p:cNvPr id="25" name="圆角矩形标注 24"/>
          <p:cNvSpPr/>
          <p:nvPr/>
        </p:nvSpPr>
        <p:spPr>
          <a:xfrm>
            <a:off x="7263765" y="4565184"/>
            <a:ext cx="1828800" cy="684362"/>
          </a:xfrm>
          <a:prstGeom prst="wedgeRoundRectCallout">
            <a:avLst>
              <a:gd name="adj1" fmla="val -156050"/>
              <a:gd name="adj2" fmla="val 11023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克服动滑轮重力做功</a:t>
            </a:r>
          </a:p>
        </p:txBody>
      </p:sp>
      <p:sp>
        <p:nvSpPr>
          <p:cNvPr id="32" name="圆角矩形标注 31"/>
          <p:cNvSpPr/>
          <p:nvPr/>
        </p:nvSpPr>
        <p:spPr>
          <a:xfrm>
            <a:off x="7381875" y="3916044"/>
            <a:ext cx="1710690" cy="649139"/>
          </a:xfrm>
          <a:prstGeom prst="wedgeRoundRectCallout">
            <a:avLst>
              <a:gd name="adj1" fmla="val 16773"/>
              <a:gd name="adj2" fmla="val -2550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不改变力的大小</a:t>
            </a:r>
          </a:p>
        </p:txBody>
      </p:sp>
      <p:grpSp>
        <p:nvGrpSpPr>
          <p:cNvPr id="31" name="组合 3"/>
          <p:cNvGrpSpPr/>
          <p:nvPr/>
        </p:nvGrpSpPr>
        <p:grpSpPr bwMode="auto">
          <a:xfrm>
            <a:off x="3371850" y="1366862"/>
            <a:ext cx="1879997" cy="474345"/>
            <a:chOff x="497257" y="753279"/>
            <a:chExt cx="1881032" cy="475146"/>
          </a:xfrm>
        </p:grpSpPr>
        <p:grpSp>
          <p:nvGrpSpPr>
            <p:cNvPr id="38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40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1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2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3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9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3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3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bldLvl="0" animBg="1"/>
      <p:bldP spid="8" grpId="0"/>
      <p:bldP spid="9" grpId="0"/>
      <p:bldP spid="10" grpId="0"/>
      <p:bldP spid="11" grpId="0"/>
      <p:bldP spid="13" grpId="0" bldLvl="0" animBg="1"/>
      <p:bldP spid="14" grpId="0" bldLvl="0" animBg="1"/>
      <p:bldP spid="15" grpId="0" bldLvl="0" animBg="1"/>
      <p:bldP spid="16" grpId="0" bldLvl="0" animBg="1"/>
      <p:bldP spid="25" grpId="0" bldLvl="0" animBg="1"/>
      <p:bldP spid="3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345231" y="1732600"/>
            <a:ext cx="8547100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一只小老鼠在被一只猫追得走投</a:t>
            </a:r>
            <a:endParaRPr lang="en-US" altLang="zh-CN" sz="2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无路的时候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看见前面有一个滑轮吊</a:t>
            </a:r>
            <a:endParaRPr lang="en-US" altLang="zh-CN" sz="2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着重物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它急中生智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迅速沿着绳子的</a:t>
            </a:r>
            <a:endParaRPr lang="en-US" altLang="zh-CN" sz="2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另一端爬了上去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而猫也想沿着绳子</a:t>
            </a:r>
            <a:endParaRPr lang="en-US" altLang="zh-CN" sz="2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爬上去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但由于自身的重量太大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尝试了多次也未能成功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只能看着到嘴的美餐逃之夭夭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你知道其中的道理吗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?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352" name="12201.EPS" descr="id:2147518886;FounderC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138" y="1491947"/>
            <a:ext cx="3343910" cy="2293620"/>
          </a:xfrm>
          <a:prstGeom prst="rect">
            <a:avLst/>
          </a:prstGeom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61924" y="1946275"/>
            <a:ext cx="6935161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（2019•铜仁）一个工人站在地面上，使用如图所示的滑轮组将重物从地面提升到楼顶，要求绳子的自由端要向下拉，请你用笔画代替绳子，画出滑轮组最省力的绕绳方法。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7456805" y="2089150"/>
            <a:ext cx="803820" cy="3651083"/>
            <a:chOff x="7318" y="1980"/>
            <a:chExt cx="1475" cy="7131"/>
          </a:xfrm>
        </p:grpSpPr>
        <p:grpSp>
          <p:nvGrpSpPr>
            <p:cNvPr id="11" name="Group 5"/>
            <p:cNvGrpSpPr/>
            <p:nvPr/>
          </p:nvGrpSpPr>
          <p:grpSpPr bwMode="auto">
            <a:xfrm rot="10800000">
              <a:off x="7604" y="2651"/>
              <a:ext cx="918" cy="898"/>
              <a:chOff x="2400" y="2400"/>
              <a:chExt cx="1440" cy="1440"/>
            </a:xfrm>
          </p:grpSpPr>
          <p:sp>
            <p:nvSpPr>
              <p:cNvPr id="3" name="Oval 6"/>
              <p:cNvSpPr>
                <a:spLocks noChangeArrowheads="1"/>
              </p:cNvSpPr>
              <p:nvPr/>
            </p:nvSpPr>
            <p:spPr bwMode="auto">
              <a:xfrm>
                <a:off x="2400" y="2400"/>
                <a:ext cx="1440" cy="1440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56078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4" name="Oval 7"/>
              <p:cNvSpPr>
                <a:spLocks noChangeArrowheads="1"/>
              </p:cNvSpPr>
              <p:nvPr/>
            </p:nvSpPr>
            <p:spPr bwMode="auto">
              <a:xfrm>
                <a:off x="2600" y="2600"/>
                <a:ext cx="1040" cy="1040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14" name="Oval 8"/>
              <p:cNvSpPr>
                <a:spLocks noChangeArrowheads="1"/>
              </p:cNvSpPr>
              <p:nvPr/>
            </p:nvSpPr>
            <p:spPr bwMode="auto">
              <a:xfrm>
                <a:off x="2800" y="2800"/>
                <a:ext cx="640" cy="640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969696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15" name="Oval 9"/>
              <p:cNvSpPr>
                <a:spLocks noChangeArrowheads="1"/>
              </p:cNvSpPr>
              <p:nvPr/>
            </p:nvSpPr>
            <p:spPr bwMode="auto">
              <a:xfrm>
                <a:off x="3000" y="3000"/>
                <a:ext cx="240" cy="240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5" name="Group 12"/>
            <p:cNvGrpSpPr/>
            <p:nvPr/>
          </p:nvGrpSpPr>
          <p:grpSpPr bwMode="auto">
            <a:xfrm rot="10800000">
              <a:off x="7767" y="2454"/>
              <a:ext cx="583" cy="736"/>
              <a:chOff x="4230" y="2795"/>
              <a:chExt cx="915" cy="1180"/>
            </a:xfrm>
          </p:grpSpPr>
          <p:sp>
            <p:nvSpPr>
              <p:cNvPr id="6" name="Freeform 13"/>
              <p:cNvSpPr/>
              <p:nvPr/>
            </p:nvSpPr>
            <p:spPr bwMode="auto">
              <a:xfrm>
                <a:off x="4230" y="2795"/>
                <a:ext cx="915" cy="1180"/>
              </a:xfrm>
              <a:custGeom>
                <a:avLst/>
                <a:gdLst>
                  <a:gd name="T0" fmla="*/ 0 w 915"/>
                  <a:gd name="T1" fmla="*/ 0 h 1180"/>
                  <a:gd name="T2" fmla="*/ 915 w 915"/>
                  <a:gd name="T3" fmla="*/ 15 h 1180"/>
                  <a:gd name="T4" fmla="*/ 630 w 915"/>
                  <a:gd name="T5" fmla="*/ 1180 h 1180"/>
                  <a:gd name="T6" fmla="*/ 270 w 915"/>
                  <a:gd name="T7" fmla="*/ 1155 h 1180"/>
                  <a:gd name="T8" fmla="*/ 0 w 915"/>
                  <a:gd name="T9" fmla="*/ 0 h 1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5" h="1180">
                    <a:moveTo>
                      <a:pt x="0" y="0"/>
                    </a:moveTo>
                    <a:lnTo>
                      <a:pt x="915" y="15"/>
                    </a:lnTo>
                    <a:lnTo>
                      <a:pt x="630" y="1180"/>
                    </a:lnTo>
                    <a:lnTo>
                      <a:pt x="270" y="1155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00"/>
                  </a:gs>
                  <a:gs pos="50000">
                    <a:srgbClr val="969696"/>
                  </a:gs>
                  <a:gs pos="100000">
                    <a:srgbClr val="000000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18" name="Oval 14"/>
              <p:cNvSpPr>
                <a:spLocks noChangeArrowheads="1"/>
              </p:cNvSpPr>
              <p:nvPr/>
            </p:nvSpPr>
            <p:spPr bwMode="auto">
              <a:xfrm>
                <a:off x="4560" y="2845"/>
                <a:ext cx="215" cy="215"/>
              </a:xfrm>
              <a:prstGeom prst="ellipse">
                <a:avLst/>
              </a:prstGeom>
              <a:gradFill rotWithShape="0">
                <a:gsLst>
                  <a:gs pos="0">
                    <a:srgbClr val="C0C0C0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7" name="Oval 15"/>
              <p:cNvSpPr>
                <a:spLocks noChangeArrowheads="1"/>
              </p:cNvSpPr>
              <p:nvPr/>
            </p:nvSpPr>
            <p:spPr bwMode="auto">
              <a:xfrm>
                <a:off x="4580" y="3660"/>
                <a:ext cx="215" cy="215"/>
              </a:xfrm>
              <a:prstGeom prst="ellipse">
                <a:avLst/>
              </a:prstGeom>
              <a:gradFill rotWithShape="0">
                <a:gsLst>
                  <a:gs pos="0">
                    <a:srgbClr val="C0C0C0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8" name="Group 17"/>
            <p:cNvGrpSpPr/>
            <p:nvPr/>
          </p:nvGrpSpPr>
          <p:grpSpPr bwMode="auto">
            <a:xfrm rot="10800000">
              <a:off x="7318" y="1980"/>
              <a:ext cx="1475" cy="200"/>
              <a:chOff x="2760" y="2640"/>
              <a:chExt cx="1338" cy="130"/>
            </a:xfrm>
          </p:grpSpPr>
          <p:sp>
            <p:nvSpPr>
              <p:cNvPr id="9" name="Line 18"/>
              <p:cNvSpPr>
                <a:spLocks noChangeShapeType="1"/>
              </p:cNvSpPr>
              <p:nvPr/>
            </p:nvSpPr>
            <p:spPr bwMode="auto">
              <a:xfrm flipH="1">
                <a:off x="2760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25" name="Line 19"/>
              <p:cNvSpPr>
                <a:spLocks noChangeShapeType="1"/>
              </p:cNvSpPr>
              <p:nvPr/>
            </p:nvSpPr>
            <p:spPr bwMode="auto">
              <a:xfrm flipH="1">
                <a:off x="2880" y="2648"/>
                <a:ext cx="121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1" name="Line 20"/>
              <p:cNvSpPr>
                <a:spLocks noChangeShapeType="1"/>
              </p:cNvSpPr>
              <p:nvPr/>
            </p:nvSpPr>
            <p:spPr bwMode="auto">
              <a:xfrm flipH="1">
                <a:off x="3001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2" name="Line 21"/>
              <p:cNvSpPr>
                <a:spLocks noChangeShapeType="1"/>
              </p:cNvSpPr>
              <p:nvPr/>
            </p:nvSpPr>
            <p:spPr bwMode="auto">
              <a:xfrm flipH="1">
                <a:off x="3121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" name="Line 22"/>
              <p:cNvSpPr>
                <a:spLocks noChangeShapeType="1"/>
              </p:cNvSpPr>
              <p:nvPr/>
            </p:nvSpPr>
            <p:spPr bwMode="auto">
              <a:xfrm flipH="1">
                <a:off x="3241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4" name="Line 23"/>
              <p:cNvSpPr>
                <a:spLocks noChangeShapeType="1"/>
              </p:cNvSpPr>
              <p:nvPr/>
            </p:nvSpPr>
            <p:spPr bwMode="auto">
              <a:xfrm flipH="1">
                <a:off x="3361" y="2648"/>
                <a:ext cx="121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5" name="Line 24"/>
              <p:cNvSpPr>
                <a:spLocks noChangeShapeType="1"/>
              </p:cNvSpPr>
              <p:nvPr/>
            </p:nvSpPr>
            <p:spPr bwMode="auto">
              <a:xfrm flipH="1">
                <a:off x="3482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6" name="Line 25"/>
              <p:cNvSpPr>
                <a:spLocks noChangeShapeType="1"/>
              </p:cNvSpPr>
              <p:nvPr/>
            </p:nvSpPr>
            <p:spPr bwMode="auto">
              <a:xfrm flipH="1">
                <a:off x="3602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7" name="Line 26"/>
              <p:cNvSpPr>
                <a:spLocks noChangeShapeType="1"/>
              </p:cNvSpPr>
              <p:nvPr/>
            </p:nvSpPr>
            <p:spPr bwMode="auto">
              <a:xfrm flipH="1">
                <a:off x="3722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8" name="Line 27"/>
              <p:cNvSpPr>
                <a:spLocks noChangeShapeType="1"/>
              </p:cNvSpPr>
              <p:nvPr/>
            </p:nvSpPr>
            <p:spPr bwMode="auto">
              <a:xfrm flipH="1">
                <a:off x="3842" y="2648"/>
                <a:ext cx="121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9" name="Line 28"/>
              <p:cNvSpPr>
                <a:spLocks noChangeShapeType="1"/>
              </p:cNvSpPr>
              <p:nvPr/>
            </p:nvSpPr>
            <p:spPr bwMode="auto">
              <a:xfrm flipH="1">
                <a:off x="3963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40" name="Line 29"/>
              <p:cNvSpPr>
                <a:spLocks noChangeShapeType="1"/>
              </p:cNvSpPr>
              <p:nvPr/>
            </p:nvSpPr>
            <p:spPr bwMode="auto">
              <a:xfrm>
                <a:off x="2783" y="2640"/>
                <a:ext cx="1315" cy="0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41" name="xjhlx12"/>
            <p:cNvGrpSpPr/>
            <p:nvPr/>
          </p:nvGrpSpPr>
          <p:grpSpPr bwMode="auto">
            <a:xfrm>
              <a:off x="7776" y="3488"/>
              <a:ext cx="574" cy="1041"/>
              <a:chOff x="3960" y="2220"/>
              <a:chExt cx="1440" cy="2454"/>
            </a:xfrm>
          </p:grpSpPr>
          <p:grpSp>
            <p:nvGrpSpPr>
              <p:cNvPr id="42" name="Group 31"/>
              <p:cNvGrpSpPr/>
              <p:nvPr/>
            </p:nvGrpSpPr>
            <p:grpSpPr bwMode="auto">
              <a:xfrm>
                <a:off x="3960" y="2220"/>
                <a:ext cx="1440" cy="1440"/>
                <a:chOff x="2400" y="2400"/>
                <a:chExt cx="1440" cy="1440"/>
              </a:xfrm>
            </p:grpSpPr>
            <p:sp>
              <p:nvSpPr>
                <p:cNvPr id="43" name="Oval 32"/>
                <p:cNvSpPr>
                  <a:spLocks noChangeArrowheads="1"/>
                </p:cNvSpPr>
                <p:nvPr/>
              </p:nvSpPr>
              <p:spPr bwMode="auto"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44" name="Oval 33"/>
                <p:cNvSpPr>
                  <a:spLocks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45" name="Oval 34"/>
                <p:cNvSpPr>
                  <a:spLocks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46" name="Oval 35"/>
                <p:cNvSpPr>
                  <a:spLocks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47" name="Group 36"/>
              <p:cNvGrpSpPr/>
              <p:nvPr/>
            </p:nvGrpSpPr>
            <p:grpSpPr bwMode="auto">
              <a:xfrm>
                <a:off x="4230" y="2795"/>
                <a:ext cx="915" cy="1879"/>
                <a:chOff x="4230" y="2795"/>
                <a:chExt cx="915" cy="1879"/>
              </a:xfrm>
            </p:grpSpPr>
            <p:sp>
              <p:nvSpPr>
                <p:cNvPr id="48" name="Freeform 37"/>
                <p:cNvSpPr/>
                <p:nvPr/>
              </p:nvSpPr>
              <p:spPr bwMode="auto">
                <a:xfrm>
                  <a:off x="4460" y="3860"/>
                  <a:ext cx="635" cy="814"/>
                </a:xfrm>
                <a:custGeom>
                  <a:avLst/>
                  <a:gdLst>
                    <a:gd name="T0" fmla="*/ 472 w 2020"/>
                    <a:gd name="T1" fmla="*/ 15 h 2594"/>
                    <a:gd name="T2" fmla="*/ 472 w 2020"/>
                    <a:gd name="T3" fmla="*/ 552 h 2594"/>
                    <a:gd name="T4" fmla="*/ 442 w 2020"/>
                    <a:gd name="T5" fmla="*/ 1005 h 2594"/>
                    <a:gd name="T6" fmla="*/ 247 w 2020"/>
                    <a:gd name="T7" fmla="*/ 1260 h 2594"/>
                    <a:gd name="T8" fmla="*/ 112 w 2020"/>
                    <a:gd name="T9" fmla="*/ 1488 h 2594"/>
                    <a:gd name="T10" fmla="*/ 7 w 2020"/>
                    <a:gd name="T11" fmla="*/ 1800 h 2594"/>
                    <a:gd name="T12" fmla="*/ 67 w 2020"/>
                    <a:gd name="T13" fmla="*/ 2055 h 2594"/>
                    <a:gd name="T14" fmla="*/ 262 w 2020"/>
                    <a:gd name="T15" fmla="*/ 2325 h 2594"/>
                    <a:gd name="T16" fmla="*/ 652 w 2020"/>
                    <a:gd name="T17" fmla="*/ 2535 h 2594"/>
                    <a:gd name="T18" fmla="*/ 1087 w 2020"/>
                    <a:gd name="T19" fmla="*/ 2550 h 2594"/>
                    <a:gd name="T20" fmla="*/ 1552 w 2020"/>
                    <a:gd name="T21" fmla="*/ 2268 h 2594"/>
                    <a:gd name="T22" fmla="*/ 1762 w 2020"/>
                    <a:gd name="T23" fmla="*/ 1965 h 2594"/>
                    <a:gd name="T24" fmla="*/ 1912 w 2020"/>
                    <a:gd name="T25" fmla="*/ 1644 h 2594"/>
                    <a:gd name="T26" fmla="*/ 2002 w 2020"/>
                    <a:gd name="T27" fmla="*/ 1275 h 2594"/>
                    <a:gd name="T28" fmla="*/ 1807 w 2020"/>
                    <a:gd name="T29" fmla="*/ 1440 h 2594"/>
                    <a:gd name="T30" fmla="*/ 1597 w 2020"/>
                    <a:gd name="T31" fmla="*/ 1785 h 2594"/>
                    <a:gd name="T32" fmla="*/ 1372 w 2020"/>
                    <a:gd name="T33" fmla="*/ 2010 h 2594"/>
                    <a:gd name="T34" fmla="*/ 1177 w 2020"/>
                    <a:gd name="T35" fmla="*/ 2130 h 2594"/>
                    <a:gd name="T36" fmla="*/ 892 w 2020"/>
                    <a:gd name="T37" fmla="*/ 2115 h 2594"/>
                    <a:gd name="T38" fmla="*/ 637 w 2020"/>
                    <a:gd name="T39" fmla="*/ 1935 h 2594"/>
                    <a:gd name="T40" fmla="*/ 652 w 2020"/>
                    <a:gd name="T41" fmla="*/ 1590 h 2594"/>
                    <a:gd name="T42" fmla="*/ 877 w 2020"/>
                    <a:gd name="T43" fmla="*/ 1260 h 2594"/>
                    <a:gd name="T44" fmla="*/ 1012 w 2020"/>
                    <a:gd name="T45" fmla="*/ 1020 h 2594"/>
                    <a:gd name="T46" fmla="*/ 1012 w 2020"/>
                    <a:gd name="T47" fmla="*/ 708 h 2594"/>
                    <a:gd name="T48" fmla="*/ 1012 w 2020"/>
                    <a:gd name="T49" fmla="*/ 552 h 2594"/>
                    <a:gd name="T50" fmla="*/ 1012 w 2020"/>
                    <a:gd name="T51" fmla="*/ 0 h 2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grpSp>
              <p:nvGrpSpPr>
                <p:cNvPr id="49" name="Group 38"/>
                <p:cNvGrpSpPr/>
                <p:nvPr/>
              </p:nvGrpSpPr>
              <p:grpSpPr bwMode="auto"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50" name="Freeform 39"/>
                  <p:cNvSpPr/>
                  <p:nvPr/>
                </p:nvSpPr>
                <p:spPr bwMode="auto">
                  <a:xfrm>
                    <a:off x="4230" y="2795"/>
                    <a:ext cx="915" cy="1180"/>
                  </a:xfrm>
                  <a:custGeom>
                    <a:avLst/>
                    <a:gdLst>
                      <a:gd name="T0" fmla="*/ 0 w 915"/>
                      <a:gd name="T1" fmla="*/ 0 h 1180"/>
                      <a:gd name="T2" fmla="*/ 915 w 915"/>
                      <a:gd name="T3" fmla="*/ 15 h 1180"/>
                      <a:gd name="T4" fmla="*/ 630 w 915"/>
                      <a:gd name="T5" fmla="*/ 1180 h 1180"/>
                      <a:gd name="T6" fmla="*/ 270 w 915"/>
                      <a:gd name="T7" fmla="*/ 1155 h 1180"/>
                      <a:gd name="T8" fmla="*/ 0 w 915"/>
                      <a:gd name="T9" fmla="*/ 0 h 1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51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52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</p:grpSp>
        <p:grpSp>
          <p:nvGrpSpPr>
            <p:cNvPr id="53" name="xjhlx12"/>
            <p:cNvGrpSpPr/>
            <p:nvPr/>
          </p:nvGrpSpPr>
          <p:grpSpPr bwMode="auto">
            <a:xfrm rot="10800000">
              <a:off x="7642" y="5467"/>
              <a:ext cx="918" cy="1539"/>
              <a:chOff x="3960" y="2220"/>
              <a:chExt cx="1440" cy="2468"/>
            </a:xfrm>
          </p:grpSpPr>
          <p:grpSp>
            <p:nvGrpSpPr>
              <p:cNvPr id="54" name="Group 43"/>
              <p:cNvGrpSpPr/>
              <p:nvPr/>
            </p:nvGrpSpPr>
            <p:grpSpPr bwMode="auto">
              <a:xfrm>
                <a:off x="3960" y="2220"/>
                <a:ext cx="1440" cy="1440"/>
                <a:chOff x="2400" y="2400"/>
                <a:chExt cx="1440" cy="1440"/>
              </a:xfrm>
            </p:grpSpPr>
            <p:sp>
              <p:nvSpPr>
                <p:cNvPr id="55" name="Oval 44"/>
                <p:cNvSpPr>
                  <a:spLocks noChangeArrowheads="1"/>
                </p:cNvSpPr>
                <p:nvPr/>
              </p:nvSpPr>
              <p:spPr bwMode="auto"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56" name="Oval 45"/>
                <p:cNvSpPr>
                  <a:spLocks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57" name="Oval 46"/>
                <p:cNvSpPr>
                  <a:spLocks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58" name="Oval 47"/>
                <p:cNvSpPr>
                  <a:spLocks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59" name="Group 48"/>
              <p:cNvGrpSpPr/>
              <p:nvPr/>
            </p:nvGrpSpPr>
            <p:grpSpPr bwMode="auto">
              <a:xfrm>
                <a:off x="4230" y="2795"/>
                <a:ext cx="915" cy="1893"/>
                <a:chOff x="4230" y="2795"/>
                <a:chExt cx="915" cy="1893"/>
              </a:xfrm>
            </p:grpSpPr>
            <p:sp>
              <p:nvSpPr>
                <p:cNvPr id="60" name="Freeform 49"/>
                <p:cNvSpPr/>
                <p:nvPr/>
              </p:nvSpPr>
              <p:spPr bwMode="auto">
                <a:xfrm>
                  <a:off x="4532" y="3874"/>
                  <a:ext cx="421" cy="814"/>
                </a:xfrm>
                <a:custGeom>
                  <a:avLst/>
                  <a:gdLst>
                    <a:gd name="T0" fmla="*/ 472 w 2020"/>
                    <a:gd name="T1" fmla="*/ 15 h 2594"/>
                    <a:gd name="T2" fmla="*/ 472 w 2020"/>
                    <a:gd name="T3" fmla="*/ 552 h 2594"/>
                    <a:gd name="T4" fmla="*/ 442 w 2020"/>
                    <a:gd name="T5" fmla="*/ 1005 h 2594"/>
                    <a:gd name="T6" fmla="*/ 247 w 2020"/>
                    <a:gd name="T7" fmla="*/ 1260 h 2594"/>
                    <a:gd name="T8" fmla="*/ 112 w 2020"/>
                    <a:gd name="T9" fmla="*/ 1488 h 2594"/>
                    <a:gd name="T10" fmla="*/ 7 w 2020"/>
                    <a:gd name="T11" fmla="*/ 1800 h 2594"/>
                    <a:gd name="T12" fmla="*/ 67 w 2020"/>
                    <a:gd name="T13" fmla="*/ 2055 h 2594"/>
                    <a:gd name="T14" fmla="*/ 262 w 2020"/>
                    <a:gd name="T15" fmla="*/ 2325 h 2594"/>
                    <a:gd name="T16" fmla="*/ 652 w 2020"/>
                    <a:gd name="T17" fmla="*/ 2535 h 2594"/>
                    <a:gd name="T18" fmla="*/ 1087 w 2020"/>
                    <a:gd name="T19" fmla="*/ 2550 h 2594"/>
                    <a:gd name="T20" fmla="*/ 1552 w 2020"/>
                    <a:gd name="T21" fmla="*/ 2268 h 2594"/>
                    <a:gd name="T22" fmla="*/ 1762 w 2020"/>
                    <a:gd name="T23" fmla="*/ 1965 h 2594"/>
                    <a:gd name="T24" fmla="*/ 1912 w 2020"/>
                    <a:gd name="T25" fmla="*/ 1644 h 2594"/>
                    <a:gd name="T26" fmla="*/ 2002 w 2020"/>
                    <a:gd name="T27" fmla="*/ 1275 h 2594"/>
                    <a:gd name="T28" fmla="*/ 1807 w 2020"/>
                    <a:gd name="T29" fmla="*/ 1440 h 2594"/>
                    <a:gd name="T30" fmla="*/ 1597 w 2020"/>
                    <a:gd name="T31" fmla="*/ 1785 h 2594"/>
                    <a:gd name="T32" fmla="*/ 1372 w 2020"/>
                    <a:gd name="T33" fmla="*/ 2010 h 2594"/>
                    <a:gd name="T34" fmla="*/ 1177 w 2020"/>
                    <a:gd name="T35" fmla="*/ 2130 h 2594"/>
                    <a:gd name="T36" fmla="*/ 892 w 2020"/>
                    <a:gd name="T37" fmla="*/ 2115 h 2594"/>
                    <a:gd name="T38" fmla="*/ 637 w 2020"/>
                    <a:gd name="T39" fmla="*/ 1935 h 2594"/>
                    <a:gd name="T40" fmla="*/ 652 w 2020"/>
                    <a:gd name="T41" fmla="*/ 1590 h 2594"/>
                    <a:gd name="T42" fmla="*/ 877 w 2020"/>
                    <a:gd name="T43" fmla="*/ 1260 h 2594"/>
                    <a:gd name="T44" fmla="*/ 1012 w 2020"/>
                    <a:gd name="T45" fmla="*/ 1020 h 2594"/>
                    <a:gd name="T46" fmla="*/ 1012 w 2020"/>
                    <a:gd name="T47" fmla="*/ 708 h 2594"/>
                    <a:gd name="T48" fmla="*/ 1012 w 2020"/>
                    <a:gd name="T49" fmla="*/ 552 h 2594"/>
                    <a:gd name="T50" fmla="*/ 1012 w 2020"/>
                    <a:gd name="T51" fmla="*/ 0 h 2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grpSp>
              <p:nvGrpSpPr>
                <p:cNvPr id="61" name="Group 50"/>
                <p:cNvGrpSpPr/>
                <p:nvPr/>
              </p:nvGrpSpPr>
              <p:grpSpPr bwMode="auto"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62" name="Freeform 51"/>
                  <p:cNvSpPr/>
                  <p:nvPr/>
                </p:nvSpPr>
                <p:spPr bwMode="auto">
                  <a:xfrm>
                    <a:off x="4230" y="2795"/>
                    <a:ext cx="915" cy="1180"/>
                  </a:xfrm>
                  <a:custGeom>
                    <a:avLst/>
                    <a:gdLst>
                      <a:gd name="T0" fmla="*/ 0 w 915"/>
                      <a:gd name="T1" fmla="*/ 0 h 1180"/>
                      <a:gd name="T2" fmla="*/ 915 w 915"/>
                      <a:gd name="T3" fmla="*/ 15 h 1180"/>
                      <a:gd name="T4" fmla="*/ 630 w 915"/>
                      <a:gd name="T5" fmla="*/ 1180 h 1180"/>
                      <a:gd name="T6" fmla="*/ 270 w 915"/>
                      <a:gd name="T7" fmla="*/ 1155 h 1180"/>
                      <a:gd name="T8" fmla="*/ 0 w 915"/>
                      <a:gd name="T9" fmla="*/ 0 h 1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63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64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</p:grpSp>
        <p:sp>
          <p:nvSpPr>
            <p:cNvPr id="65" name="Rectangle 54"/>
            <p:cNvSpPr>
              <a:spLocks noChangeArrowheads="1"/>
            </p:cNvSpPr>
            <p:nvPr/>
          </p:nvSpPr>
          <p:spPr bwMode="auto">
            <a:xfrm rot="10800000">
              <a:off x="7981" y="2939"/>
              <a:ext cx="172" cy="98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grpSp>
          <p:nvGrpSpPr>
            <p:cNvPr id="66" name="xjhlx8"/>
            <p:cNvGrpSpPr>
              <a:grpSpLocks noChangeAspect="1"/>
            </p:cNvGrpSpPr>
            <p:nvPr/>
          </p:nvGrpSpPr>
          <p:grpSpPr bwMode="auto">
            <a:xfrm rot="16200000">
              <a:off x="7414" y="6288"/>
              <a:ext cx="1375" cy="918"/>
              <a:chOff x="6892" y="783"/>
              <a:chExt cx="813" cy="579"/>
            </a:xfrm>
          </p:grpSpPr>
          <p:grpSp>
            <p:nvGrpSpPr>
              <p:cNvPr id="67" name="Group 56"/>
              <p:cNvGrpSpPr>
                <a:grpSpLocks noChangeAspect="1"/>
              </p:cNvGrpSpPr>
              <p:nvPr/>
            </p:nvGrpSpPr>
            <p:grpSpPr bwMode="auto">
              <a:xfrm>
                <a:off x="7125" y="783"/>
                <a:ext cx="580" cy="579"/>
                <a:chOff x="2400" y="2400"/>
                <a:chExt cx="1440" cy="1440"/>
              </a:xfrm>
            </p:grpSpPr>
            <p:sp>
              <p:nvSpPr>
                <p:cNvPr id="68" name="Oval 57"/>
                <p:cNvSpPr>
                  <a:spLocks noChangeAspect="1" noChangeArrowheads="1"/>
                </p:cNvSpPr>
                <p:nvPr/>
              </p:nvSpPr>
              <p:spPr bwMode="auto"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69" name="Oval 58"/>
                <p:cNvSpPr>
                  <a:spLocks noChangeAspect="1"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70" name="Oval 59"/>
                <p:cNvSpPr>
                  <a:spLocks noChangeAspect="1"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71" name="Oval 60"/>
                <p:cNvSpPr>
                  <a:spLocks noChangeAspect="1"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sp>
            <p:nvSpPr>
              <p:cNvPr id="72" name="Rectangle 61"/>
              <p:cNvSpPr>
                <a:spLocks noChangeAspect="1" noChangeArrowheads="1"/>
              </p:cNvSpPr>
              <p:nvPr/>
            </p:nvSpPr>
            <p:spPr bwMode="auto">
              <a:xfrm>
                <a:off x="6892" y="1024"/>
                <a:ext cx="555" cy="97"/>
              </a:xfrm>
              <a:prstGeom prst="rect">
                <a:avLst/>
              </a:prstGeom>
              <a:gradFill rotWithShape="0">
                <a:gsLst>
                  <a:gs pos="0">
                    <a:srgbClr val="000000"/>
                  </a:gs>
                  <a:gs pos="50000">
                    <a:srgbClr val="000000">
                      <a:gamma/>
                      <a:tint val="0"/>
                      <a:invGamma/>
                    </a:srgbClr>
                  </a:gs>
                  <a:gs pos="100000">
                    <a:srgbClr val="0000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sp>
          <p:nvSpPr>
            <p:cNvPr id="73" name="Line 62"/>
            <p:cNvSpPr>
              <a:spLocks noChangeShapeType="1"/>
            </p:cNvSpPr>
            <p:nvPr/>
          </p:nvSpPr>
          <p:spPr bwMode="auto">
            <a:xfrm rot="10800000">
              <a:off x="8178" y="4345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cxnSp>
          <p:nvCxnSpPr>
            <p:cNvPr id="74" name="直接连接符 73"/>
            <p:cNvCxnSpPr/>
            <p:nvPr/>
          </p:nvCxnSpPr>
          <p:spPr>
            <a:xfrm rot="10800000">
              <a:off x="8063" y="2180"/>
              <a:ext cx="1" cy="336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15"/>
            <p:cNvSpPr>
              <a:spLocks noChangeArrowheads="1"/>
            </p:cNvSpPr>
            <p:nvPr/>
          </p:nvSpPr>
          <p:spPr bwMode="auto">
            <a:xfrm rot="10800000">
              <a:off x="7987" y="3025"/>
              <a:ext cx="137" cy="134"/>
            </a:xfrm>
            <a:prstGeom prst="ellipse">
              <a:avLst/>
            </a:prstGeom>
            <a:gradFill rotWithShape="0">
              <a:gsLst>
                <a:gs pos="0">
                  <a:srgbClr val="C0C0C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76" name="Oval 15"/>
            <p:cNvSpPr>
              <a:spLocks noChangeArrowheads="1"/>
            </p:cNvSpPr>
            <p:nvPr/>
          </p:nvSpPr>
          <p:spPr bwMode="auto">
            <a:xfrm rot="10800000">
              <a:off x="8005" y="3732"/>
              <a:ext cx="137" cy="134"/>
            </a:xfrm>
            <a:prstGeom prst="ellipse">
              <a:avLst/>
            </a:prstGeom>
            <a:gradFill rotWithShape="0">
              <a:gsLst>
                <a:gs pos="0">
                  <a:srgbClr val="C0C0C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77" name="Oval 15"/>
            <p:cNvSpPr>
              <a:spLocks noChangeArrowheads="1"/>
            </p:cNvSpPr>
            <p:nvPr/>
          </p:nvSpPr>
          <p:spPr bwMode="auto">
            <a:xfrm rot="10800000">
              <a:off x="8023" y="6514"/>
              <a:ext cx="137" cy="134"/>
            </a:xfrm>
            <a:prstGeom prst="ellipse">
              <a:avLst/>
            </a:prstGeom>
            <a:gradFill rotWithShape="0">
              <a:gsLst>
                <a:gs pos="0">
                  <a:srgbClr val="C0C0C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78" name="Freeform 49"/>
            <p:cNvSpPr/>
            <p:nvPr/>
          </p:nvSpPr>
          <p:spPr bwMode="auto">
            <a:xfrm>
              <a:off x="8005" y="7274"/>
              <a:ext cx="268" cy="508"/>
            </a:xfrm>
            <a:custGeom>
              <a:avLst/>
              <a:gdLst>
                <a:gd name="T0" fmla="*/ 472 w 2020"/>
                <a:gd name="T1" fmla="*/ 15 h 2594"/>
                <a:gd name="T2" fmla="*/ 472 w 2020"/>
                <a:gd name="T3" fmla="*/ 552 h 2594"/>
                <a:gd name="T4" fmla="*/ 442 w 2020"/>
                <a:gd name="T5" fmla="*/ 1005 h 2594"/>
                <a:gd name="T6" fmla="*/ 247 w 2020"/>
                <a:gd name="T7" fmla="*/ 1260 h 2594"/>
                <a:gd name="T8" fmla="*/ 112 w 2020"/>
                <a:gd name="T9" fmla="*/ 1488 h 2594"/>
                <a:gd name="T10" fmla="*/ 7 w 2020"/>
                <a:gd name="T11" fmla="*/ 1800 h 2594"/>
                <a:gd name="T12" fmla="*/ 67 w 2020"/>
                <a:gd name="T13" fmla="*/ 2055 h 2594"/>
                <a:gd name="T14" fmla="*/ 262 w 2020"/>
                <a:gd name="T15" fmla="*/ 2325 h 2594"/>
                <a:gd name="T16" fmla="*/ 652 w 2020"/>
                <a:gd name="T17" fmla="*/ 2535 h 2594"/>
                <a:gd name="T18" fmla="*/ 1087 w 2020"/>
                <a:gd name="T19" fmla="*/ 2550 h 2594"/>
                <a:gd name="T20" fmla="*/ 1552 w 2020"/>
                <a:gd name="T21" fmla="*/ 2268 h 2594"/>
                <a:gd name="T22" fmla="*/ 1762 w 2020"/>
                <a:gd name="T23" fmla="*/ 1965 h 2594"/>
                <a:gd name="T24" fmla="*/ 1912 w 2020"/>
                <a:gd name="T25" fmla="*/ 1644 h 2594"/>
                <a:gd name="T26" fmla="*/ 2002 w 2020"/>
                <a:gd name="T27" fmla="*/ 1275 h 2594"/>
                <a:gd name="T28" fmla="*/ 1807 w 2020"/>
                <a:gd name="T29" fmla="*/ 1440 h 2594"/>
                <a:gd name="T30" fmla="*/ 1597 w 2020"/>
                <a:gd name="T31" fmla="*/ 1785 h 2594"/>
                <a:gd name="T32" fmla="*/ 1372 w 2020"/>
                <a:gd name="T33" fmla="*/ 2010 h 2594"/>
                <a:gd name="T34" fmla="*/ 1177 w 2020"/>
                <a:gd name="T35" fmla="*/ 2130 h 2594"/>
                <a:gd name="T36" fmla="*/ 892 w 2020"/>
                <a:gd name="T37" fmla="*/ 2115 h 2594"/>
                <a:gd name="T38" fmla="*/ 637 w 2020"/>
                <a:gd name="T39" fmla="*/ 1935 h 2594"/>
                <a:gd name="T40" fmla="*/ 652 w 2020"/>
                <a:gd name="T41" fmla="*/ 1590 h 2594"/>
                <a:gd name="T42" fmla="*/ 877 w 2020"/>
                <a:gd name="T43" fmla="*/ 1260 h 2594"/>
                <a:gd name="T44" fmla="*/ 1012 w 2020"/>
                <a:gd name="T45" fmla="*/ 1020 h 2594"/>
                <a:gd name="T46" fmla="*/ 1012 w 2020"/>
                <a:gd name="T47" fmla="*/ 708 h 2594"/>
                <a:gd name="T48" fmla="*/ 1012 w 2020"/>
                <a:gd name="T49" fmla="*/ 552 h 2594"/>
                <a:gd name="T50" fmla="*/ 1012 w 2020"/>
                <a:gd name="T51" fmla="*/ 0 h 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350"/>
            </a:p>
          </p:txBody>
        </p:sp>
        <p:cxnSp>
          <p:nvCxnSpPr>
            <p:cNvPr id="79" name="直接连接符 78"/>
            <p:cNvCxnSpPr/>
            <p:nvPr/>
          </p:nvCxnSpPr>
          <p:spPr>
            <a:xfrm rot="10800000">
              <a:off x="8124" y="7782"/>
              <a:ext cx="1" cy="336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矩形 79"/>
            <p:cNvSpPr/>
            <p:nvPr/>
          </p:nvSpPr>
          <p:spPr>
            <a:xfrm>
              <a:off x="7510" y="7918"/>
              <a:ext cx="1197" cy="88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 cap="flat" cmpd="sng">
              <a:solidFill>
                <a:srgbClr val="FA141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7733" y="7851"/>
              <a:ext cx="828" cy="126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 i="1">
                  <a:latin typeface="Times New Roman" panose="02020603050405020304" pitchFamily="18" charset="0"/>
                  <a:ea typeface="宋体" panose="02010600030101010101" pitchFamily="2" charset="-122"/>
                </a:rPr>
                <a:t>G</a:t>
              </a:r>
            </a:p>
          </p:txBody>
        </p:sp>
      </p:grpSp>
      <p:sp>
        <p:nvSpPr>
          <p:cNvPr id="33855" name="Line 63"/>
          <p:cNvSpPr>
            <a:spLocks noChangeShapeType="1"/>
          </p:cNvSpPr>
          <p:nvPr/>
        </p:nvSpPr>
        <p:spPr bwMode="auto">
          <a:xfrm rot="10800000">
            <a:off x="7752715" y="3054985"/>
            <a:ext cx="106680" cy="901065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3856" name="Line 64"/>
          <p:cNvSpPr>
            <a:spLocks noChangeShapeType="1"/>
          </p:cNvSpPr>
          <p:nvPr/>
        </p:nvSpPr>
        <p:spPr bwMode="auto">
          <a:xfrm rot="10800000" flipH="1" flipV="1">
            <a:off x="7642225" y="2693035"/>
            <a:ext cx="19685" cy="171831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3857" name="Line 65"/>
          <p:cNvSpPr>
            <a:spLocks noChangeShapeType="1"/>
          </p:cNvSpPr>
          <p:nvPr/>
        </p:nvSpPr>
        <p:spPr bwMode="auto">
          <a:xfrm rot="10800000">
            <a:off x="8003540" y="3044190"/>
            <a:ext cx="98425" cy="134239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3858" name="Line 66"/>
          <p:cNvSpPr>
            <a:spLocks noChangeShapeType="1"/>
          </p:cNvSpPr>
          <p:nvPr/>
        </p:nvSpPr>
        <p:spPr bwMode="auto">
          <a:xfrm rot="10800000" flipH="1" flipV="1">
            <a:off x="8101965" y="2624455"/>
            <a:ext cx="196215" cy="127635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3860" name="Text Box 68"/>
          <p:cNvSpPr txBox="1">
            <a:spLocks noChangeArrowheads="1"/>
          </p:cNvSpPr>
          <p:nvPr/>
        </p:nvSpPr>
        <p:spPr bwMode="auto">
          <a:xfrm>
            <a:off x="8222615" y="3777615"/>
            <a:ext cx="405765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30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</a:p>
        </p:txBody>
      </p:sp>
      <p:grpSp>
        <p:nvGrpSpPr>
          <p:cNvPr id="82" name="组合 81"/>
          <p:cNvGrpSpPr/>
          <p:nvPr/>
        </p:nvGrpSpPr>
        <p:grpSpPr>
          <a:xfrm>
            <a:off x="7465695" y="2089150"/>
            <a:ext cx="803820" cy="3651083"/>
            <a:chOff x="7318" y="1980"/>
            <a:chExt cx="1475" cy="7131"/>
          </a:xfrm>
        </p:grpSpPr>
        <p:grpSp>
          <p:nvGrpSpPr>
            <p:cNvPr id="33797" name="Group 5"/>
            <p:cNvGrpSpPr/>
            <p:nvPr/>
          </p:nvGrpSpPr>
          <p:grpSpPr bwMode="auto">
            <a:xfrm rot="10800000">
              <a:off x="7604" y="2651"/>
              <a:ext cx="918" cy="898"/>
              <a:chOff x="2400" y="2400"/>
              <a:chExt cx="1440" cy="1440"/>
            </a:xfrm>
          </p:grpSpPr>
          <p:sp>
            <p:nvSpPr>
              <p:cNvPr id="33798" name="Oval 6"/>
              <p:cNvSpPr>
                <a:spLocks noChangeArrowheads="1"/>
              </p:cNvSpPr>
              <p:nvPr/>
            </p:nvSpPr>
            <p:spPr bwMode="auto">
              <a:xfrm>
                <a:off x="2400" y="2400"/>
                <a:ext cx="1440" cy="1440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56078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799" name="Oval 7"/>
              <p:cNvSpPr>
                <a:spLocks noChangeArrowheads="1"/>
              </p:cNvSpPr>
              <p:nvPr/>
            </p:nvSpPr>
            <p:spPr bwMode="auto">
              <a:xfrm>
                <a:off x="2600" y="2600"/>
                <a:ext cx="1040" cy="1040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00" name="Oval 8"/>
              <p:cNvSpPr>
                <a:spLocks noChangeArrowheads="1"/>
              </p:cNvSpPr>
              <p:nvPr/>
            </p:nvSpPr>
            <p:spPr bwMode="auto">
              <a:xfrm>
                <a:off x="2800" y="2800"/>
                <a:ext cx="640" cy="640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969696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01" name="Oval 9"/>
              <p:cNvSpPr>
                <a:spLocks noChangeArrowheads="1"/>
              </p:cNvSpPr>
              <p:nvPr/>
            </p:nvSpPr>
            <p:spPr bwMode="auto">
              <a:xfrm>
                <a:off x="3000" y="3000"/>
                <a:ext cx="240" cy="240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33804" name="Group 12"/>
            <p:cNvGrpSpPr/>
            <p:nvPr/>
          </p:nvGrpSpPr>
          <p:grpSpPr bwMode="auto">
            <a:xfrm rot="10800000">
              <a:off x="7767" y="2454"/>
              <a:ext cx="583" cy="736"/>
              <a:chOff x="4230" y="2795"/>
              <a:chExt cx="915" cy="1180"/>
            </a:xfrm>
          </p:grpSpPr>
          <p:sp>
            <p:nvSpPr>
              <p:cNvPr id="33805" name="Freeform 13"/>
              <p:cNvSpPr/>
              <p:nvPr/>
            </p:nvSpPr>
            <p:spPr bwMode="auto">
              <a:xfrm>
                <a:off x="4230" y="2795"/>
                <a:ext cx="915" cy="1180"/>
              </a:xfrm>
              <a:custGeom>
                <a:avLst/>
                <a:gdLst>
                  <a:gd name="T0" fmla="*/ 0 w 915"/>
                  <a:gd name="T1" fmla="*/ 0 h 1180"/>
                  <a:gd name="T2" fmla="*/ 915 w 915"/>
                  <a:gd name="T3" fmla="*/ 15 h 1180"/>
                  <a:gd name="T4" fmla="*/ 630 w 915"/>
                  <a:gd name="T5" fmla="*/ 1180 h 1180"/>
                  <a:gd name="T6" fmla="*/ 270 w 915"/>
                  <a:gd name="T7" fmla="*/ 1155 h 1180"/>
                  <a:gd name="T8" fmla="*/ 0 w 915"/>
                  <a:gd name="T9" fmla="*/ 0 h 1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5" h="1180">
                    <a:moveTo>
                      <a:pt x="0" y="0"/>
                    </a:moveTo>
                    <a:lnTo>
                      <a:pt x="915" y="15"/>
                    </a:lnTo>
                    <a:lnTo>
                      <a:pt x="630" y="1180"/>
                    </a:lnTo>
                    <a:lnTo>
                      <a:pt x="270" y="1155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00"/>
                  </a:gs>
                  <a:gs pos="50000">
                    <a:srgbClr val="969696"/>
                  </a:gs>
                  <a:gs pos="100000">
                    <a:srgbClr val="000000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06" name="Oval 14"/>
              <p:cNvSpPr>
                <a:spLocks noChangeArrowheads="1"/>
              </p:cNvSpPr>
              <p:nvPr/>
            </p:nvSpPr>
            <p:spPr bwMode="auto">
              <a:xfrm>
                <a:off x="4560" y="2845"/>
                <a:ext cx="215" cy="215"/>
              </a:xfrm>
              <a:prstGeom prst="ellipse">
                <a:avLst/>
              </a:prstGeom>
              <a:gradFill rotWithShape="0">
                <a:gsLst>
                  <a:gs pos="0">
                    <a:srgbClr val="C0C0C0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07" name="Oval 15"/>
              <p:cNvSpPr>
                <a:spLocks noChangeArrowheads="1"/>
              </p:cNvSpPr>
              <p:nvPr/>
            </p:nvSpPr>
            <p:spPr bwMode="auto">
              <a:xfrm>
                <a:off x="4580" y="3660"/>
                <a:ext cx="215" cy="215"/>
              </a:xfrm>
              <a:prstGeom prst="ellipse">
                <a:avLst/>
              </a:prstGeom>
              <a:gradFill rotWithShape="0">
                <a:gsLst>
                  <a:gs pos="0">
                    <a:srgbClr val="C0C0C0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33809" name="Group 17"/>
            <p:cNvGrpSpPr/>
            <p:nvPr/>
          </p:nvGrpSpPr>
          <p:grpSpPr bwMode="auto">
            <a:xfrm rot="10800000">
              <a:off x="7318" y="1980"/>
              <a:ext cx="1475" cy="200"/>
              <a:chOff x="2760" y="2640"/>
              <a:chExt cx="1338" cy="130"/>
            </a:xfrm>
          </p:grpSpPr>
          <p:sp>
            <p:nvSpPr>
              <p:cNvPr id="33810" name="Line 18"/>
              <p:cNvSpPr>
                <a:spLocks noChangeShapeType="1"/>
              </p:cNvSpPr>
              <p:nvPr/>
            </p:nvSpPr>
            <p:spPr bwMode="auto">
              <a:xfrm flipH="1">
                <a:off x="2760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1" name="Line 19"/>
              <p:cNvSpPr>
                <a:spLocks noChangeShapeType="1"/>
              </p:cNvSpPr>
              <p:nvPr/>
            </p:nvSpPr>
            <p:spPr bwMode="auto">
              <a:xfrm flipH="1">
                <a:off x="2880" y="2648"/>
                <a:ext cx="121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2" name="Line 20"/>
              <p:cNvSpPr>
                <a:spLocks noChangeShapeType="1"/>
              </p:cNvSpPr>
              <p:nvPr/>
            </p:nvSpPr>
            <p:spPr bwMode="auto">
              <a:xfrm flipH="1">
                <a:off x="3001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3" name="Line 21"/>
              <p:cNvSpPr>
                <a:spLocks noChangeShapeType="1"/>
              </p:cNvSpPr>
              <p:nvPr/>
            </p:nvSpPr>
            <p:spPr bwMode="auto">
              <a:xfrm flipH="1">
                <a:off x="3121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4" name="Line 22"/>
              <p:cNvSpPr>
                <a:spLocks noChangeShapeType="1"/>
              </p:cNvSpPr>
              <p:nvPr/>
            </p:nvSpPr>
            <p:spPr bwMode="auto">
              <a:xfrm flipH="1">
                <a:off x="3241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5" name="Line 23"/>
              <p:cNvSpPr>
                <a:spLocks noChangeShapeType="1"/>
              </p:cNvSpPr>
              <p:nvPr/>
            </p:nvSpPr>
            <p:spPr bwMode="auto">
              <a:xfrm flipH="1">
                <a:off x="3361" y="2648"/>
                <a:ext cx="121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6" name="Line 24"/>
              <p:cNvSpPr>
                <a:spLocks noChangeShapeType="1"/>
              </p:cNvSpPr>
              <p:nvPr/>
            </p:nvSpPr>
            <p:spPr bwMode="auto">
              <a:xfrm flipH="1">
                <a:off x="3482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7" name="Line 25"/>
              <p:cNvSpPr>
                <a:spLocks noChangeShapeType="1"/>
              </p:cNvSpPr>
              <p:nvPr/>
            </p:nvSpPr>
            <p:spPr bwMode="auto">
              <a:xfrm flipH="1">
                <a:off x="3602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8" name="Line 26"/>
              <p:cNvSpPr>
                <a:spLocks noChangeShapeType="1"/>
              </p:cNvSpPr>
              <p:nvPr/>
            </p:nvSpPr>
            <p:spPr bwMode="auto">
              <a:xfrm flipH="1">
                <a:off x="3722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9" name="Line 27"/>
              <p:cNvSpPr>
                <a:spLocks noChangeShapeType="1"/>
              </p:cNvSpPr>
              <p:nvPr/>
            </p:nvSpPr>
            <p:spPr bwMode="auto">
              <a:xfrm flipH="1">
                <a:off x="3842" y="2648"/>
                <a:ext cx="121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20" name="Line 28"/>
              <p:cNvSpPr>
                <a:spLocks noChangeShapeType="1"/>
              </p:cNvSpPr>
              <p:nvPr/>
            </p:nvSpPr>
            <p:spPr bwMode="auto">
              <a:xfrm flipH="1">
                <a:off x="3963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21" name="Line 29"/>
              <p:cNvSpPr>
                <a:spLocks noChangeShapeType="1"/>
              </p:cNvSpPr>
              <p:nvPr/>
            </p:nvSpPr>
            <p:spPr bwMode="auto">
              <a:xfrm>
                <a:off x="2783" y="2640"/>
                <a:ext cx="1315" cy="0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33822" name="xjhlx12"/>
            <p:cNvGrpSpPr/>
            <p:nvPr/>
          </p:nvGrpSpPr>
          <p:grpSpPr bwMode="auto">
            <a:xfrm>
              <a:off x="7776" y="3488"/>
              <a:ext cx="574" cy="1041"/>
              <a:chOff x="3960" y="2220"/>
              <a:chExt cx="1440" cy="2454"/>
            </a:xfrm>
          </p:grpSpPr>
          <p:grpSp>
            <p:nvGrpSpPr>
              <p:cNvPr id="33823" name="Group 31"/>
              <p:cNvGrpSpPr/>
              <p:nvPr/>
            </p:nvGrpSpPr>
            <p:grpSpPr bwMode="auto">
              <a:xfrm>
                <a:off x="3960" y="2220"/>
                <a:ext cx="1440" cy="1440"/>
                <a:chOff x="2400" y="2400"/>
                <a:chExt cx="1440" cy="1440"/>
              </a:xfrm>
            </p:grpSpPr>
            <p:sp>
              <p:nvSpPr>
                <p:cNvPr id="33824" name="Oval 32"/>
                <p:cNvSpPr>
                  <a:spLocks noChangeArrowheads="1"/>
                </p:cNvSpPr>
                <p:nvPr/>
              </p:nvSpPr>
              <p:spPr bwMode="auto"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25" name="Oval 33"/>
                <p:cNvSpPr>
                  <a:spLocks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26" name="Oval 34"/>
                <p:cNvSpPr>
                  <a:spLocks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27" name="Oval 35"/>
                <p:cNvSpPr>
                  <a:spLocks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33828" name="Group 36"/>
              <p:cNvGrpSpPr/>
              <p:nvPr/>
            </p:nvGrpSpPr>
            <p:grpSpPr bwMode="auto">
              <a:xfrm>
                <a:off x="4230" y="2795"/>
                <a:ext cx="915" cy="1879"/>
                <a:chOff x="4230" y="2795"/>
                <a:chExt cx="915" cy="1879"/>
              </a:xfrm>
            </p:grpSpPr>
            <p:sp>
              <p:nvSpPr>
                <p:cNvPr id="33829" name="Freeform 37"/>
                <p:cNvSpPr/>
                <p:nvPr/>
              </p:nvSpPr>
              <p:spPr bwMode="auto">
                <a:xfrm>
                  <a:off x="4460" y="3860"/>
                  <a:ext cx="635" cy="814"/>
                </a:xfrm>
                <a:custGeom>
                  <a:avLst/>
                  <a:gdLst>
                    <a:gd name="T0" fmla="*/ 472 w 2020"/>
                    <a:gd name="T1" fmla="*/ 15 h 2594"/>
                    <a:gd name="T2" fmla="*/ 472 w 2020"/>
                    <a:gd name="T3" fmla="*/ 552 h 2594"/>
                    <a:gd name="T4" fmla="*/ 442 w 2020"/>
                    <a:gd name="T5" fmla="*/ 1005 h 2594"/>
                    <a:gd name="T6" fmla="*/ 247 w 2020"/>
                    <a:gd name="T7" fmla="*/ 1260 h 2594"/>
                    <a:gd name="T8" fmla="*/ 112 w 2020"/>
                    <a:gd name="T9" fmla="*/ 1488 h 2594"/>
                    <a:gd name="T10" fmla="*/ 7 w 2020"/>
                    <a:gd name="T11" fmla="*/ 1800 h 2594"/>
                    <a:gd name="T12" fmla="*/ 67 w 2020"/>
                    <a:gd name="T13" fmla="*/ 2055 h 2594"/>
                    <a:gd name="T14" fmla="*/ 262 w 2020"/>
                    <a:gd name="T15" fmla="*/ 2325 h 2594"/>
                    <a:gd name="T16" fmla="*/ 652 w 2020"/>
                    <a:gd name="T17" fmla="*/ 2535 h 2594"/>
                    <a:gd name="T18" fmla="*/ 1087 w 2020"/>
                    <a:gd name="T19" fmla="*/ 2550 h 2594"/>
                    <a:gd name="T20" fmla="*/ 1552 w 2020"/>
                    <a:gd name="T21" fmla="*/ 2268 h 2594"/>
                    <a:gd name="T22" fmla="*/ 1762 w 2020"/>
                    <a:gd name="T23" fmla="*/ 1965 h 2594"/>
                    <a:gd name="T24" fmla="*/ 1912 w 2020"/>
                    <a:gd name="T25" fmla="*/ 1644 h 2594"/>
                    <a:gd name="T26" fmla="*/ 2002 w 2020"/>
                    <a:gd name="T27" fmla="*/ 1275 h 2594"/>
                    <a:gd name="T28" fmla="*/ 1807 w 2020"/>
                    <a:gd name="T29" fmla="*/ 1440 h 2594"/>
                    <a:gd name="T30" fmla="*/ 1597 w 2020"/>
                    <a:gd name="T31" fmla="*/ 1785 h 2594"/>
                    <a:gd name="T32" fmla="*/ 1372 w 2020"/>
                    <a:gd name="T33" fmla="*/ 2010 h 2594"/>
                    <a:gd name="T34" fmla="*/ 1177 w 2020"/>
                    <a:gd name="T35" fmla="*/ 2130 h 2594"/>
                    <a:gd name="T36" fmla="*/ 892 w 2020"/>
                    <a:gd name="T37" fmla="*/ 2115 h 2594"/>
                    <a:gd name="T38" fmla="*/ 637 w 2020"/>
                    <a:gd name="T39" fmla="*/ 1935 h 2594"/>
                    <a:gd name="T40" fmla="*/ 652 w 2020"/>
                    <a:gd name="T41" fmla="*/ 1590 h 2594"/>
                    <a:gd name="T42" fmla="*/ 877 w 2020"/>
                    <a:gd name="T43" fmla="*/ 1260 h 2594"/>
                    <a:gd name="T44" fmla="*/ 1012 w 2020"/>
                    <a:gd name="T45" fmla="*/ 1020 h 2594"/>
                    <a:gd name="T46" fmla="*/ 1012 w 2020"/>
                    <a:gd name="T47" fmla="*/ 708 h 2594"/>
                    <a:gd name="T48" fmla="*/ 1012 w 2020"/>
                    <a:gd name="T49" fmla="*/ 552 h 2594"/>
                    <a:gd name="T50" fmla="*/ 1012 w 2020"/>
                    <a:gd name="T51" fmla="*/ 0 h 2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grpSp>
              <p:nvGrpSpPr>
                <p:cNvPr id="33830" name="Group 38"/>
                <p:cNvGrpSpPr/>
                <p:nvPr/>
              </p:nvGrpSpPr>
              <p:grpSpPr bwMode="auto"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33831" name="Freeform 39"/>
                  <p:cNvSpPr/>
                  <p:nvPr/>
                </p:nvSpPr>
                <p:spPr bwMode="auto">
                  <a:xfrm>
                    <a:off x="4230" y="2795"/>
                    <a:ext cx="915" cy="1180"/>
                  </a:xfrm>
                  <a:custGeom>
                    <a:avLst/>
                    <a:gdLst>
                      <a:gd name="T0" fmla="*/ 0 w 915"/>
                      <a:gd name="T1" fmla="*/ 0 h 1180"/>
                      <a:gd name="T2" fmla="*/ 915 w 915"/>
                      <a:gd name="T3" fmla="*/ 15 h 1180"/>
                      <a:gd name="T4" fmla="*/ 630 w 915"/>
                      <a:gd name="T5" fmla="*/ 1180 h 1180"/>
                      <a:gd name="T6" fmla="*/ 270 w 915"/>
                      <a:gd name="T7" fmla="*/ 1155 h 1180"/>
                      <a:gd name="T8" fmla="*/ 0 w 915"/>
                      <a:gd name="T9" fmla="*/ 0 h 1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832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833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</p:grpSp>
        <p:grpSp>
          <p:nvGrpSpPr>
            <p:cNvPr id="33834" name="xjhlx12"/>
            <p:cNvGrpSpPr/>
            <p:nvPr/>
          </p:nvGrpSpPr>
          <p:grpSpPr bwMode="auto">
            <a:xfrm rot="10800000">
              <a:off x="7642" y="5467"/>
              <a:ext cx="918" cy="1539"/>
              <a:chOff x="3960" y="2220"/>
              <a:chExt cx="1440" cy="2468"/>
            </a:xfrm>
          </p:grpSpPr>
          <p:grpSp>
            <p:nvGrpSpPr>
              <p:cNvPr id="33835" name="Group 43"/>
              <p:cNvGrpSpPr/>
              <p:nvPr/>
            </p:nvGrpSpPr>
            <p:grpSpPr bwMode="auto">
              <a:xfrm>
                <a:off x="3960" y="2220"/>
                <a:ext cx="1440" cy="1440"/>
                <a:chOff x="2400" y="2400"/>
                <a:chExt cx="1440" cy="1440"/>
              </a:xfrm>
            </p:grpSpPr>
            <p:sp>
              <p:nvSpPr>
                <p:cNvPr id="33836" name="Oval 44"/>
                <p:cNvSpPr>
                  <a:spLocks noChangeArrowheads="1"/>
                </p:cNvSpPr>
                <p:nvPr/>
              </p:nvSpPr>
              <p:spPr bwMode="auto"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37" name="Oval 45"/>
                <p:cNvSpPr>
                  <a:spLocks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38" name="Oval 46"/>
                <p:cNvSpPr>
                  <a:spLocks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39" name="Oval 47"/>
                <p:cNvSpPr>
                  <a:spLocks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33840" name="Group 48"/>
              <p:cNvGrpSpPr/>
              <p:nvPr/>
            </p:nvGrpSpPr>
            <p:grpSpPr bwMode="auto">
              <a:xfrm>
                <a:off x="4230" y="2795"/>
                <a:ext cx="915" cy="1893"/>
                <a:chOff x="4230" y="2795"/>
                <a:chExt cx="915" cy="1893"/>
              </a:xfrm>
            </p:grpSpPr>
            <p:sp>
              <p:nvSpPr>
                <p:cNvPr id="33841" name="Freeform 49"/>
                <p:cNvSpPr/>
                <p:nvPr/>
              </p:nvSpPr>
              <p:spPr bwMode="auto">
                <a:xfrm>
                  <a:off x="4532" y="3874"/>
                  <a:ext cx="421" cy="814"/>
                </a:xfrm>
                <a:custGeom>
                  <a:avLst/>
                  <a:gdLst>
                    <a:gd name="T0" fmla="*/ 472 w 2020"/>
                    <a:gd name="T1" fmla="*/ 15 h 2594"/>
                    <a:gd name="T2" fmla="*/ 472 w 2020"/>
                    <a:gd name="T3" fmla="*/ 552 h 2594"/>
                    <a:gd name="T4" fmla="*/ 442 w 2020"/>
                    <a:gd name="T5" fmla="*/ 1005 h 2594"/>
                    <a:gd name="T6" fmla="*/ 247 w 2020"/>
                    <a:gd name="T7" fmla="*/ 1260 h 2594"/>
                    <a:gd name="T8" fmla="*/ 112 w 2020"/>
                    <a:gd name="T9" fmla="*/ 1488 h 2594"/>
                    <a:gd name="T10" fmla="*/ 7 w 2020"/>
                    <a:gd name="T11" fmla="*/ 1800 h 2594"/>
                    <a:gd name="T12" fmla="*/ 67 w 2020"/>
                    <a:gd name="T13" fmla="*/ 2055 h 2594"/>
                    <a:gd name="T14" fmla="*/ 262 w 2020"/>
                    <a:gd name="T15" fmla="*/ 2325 h 2594"/>
                    <a:gd name="T16" fmla="*/ 652 w 2020"/>
                    <a:gd name="T17" fmla="*/ 2535 h 2594"/>
                    <a:gd name="T18" fmla="*/ 1087 w 2020"/>
                    <a:gd name="T19" fmla="*/ 2550 h 2594"/>
                    <a:gd name="T20" fmla="*/ 1552 w 2020"/>
                    <a:gd name="T21" fmla="*/ 2268 h 2594"/>
                    <a:gd name="T22" fmla="*/ 1762 w 2020"/>
                    <a:gd name="T23" fmla="*/ 1965 h 2594"/>
                    <a:gd name="T24" fmla="*/ 1912 w 2020"/>
                    <a:gd name="T25" fmla="*/ 1644 h 2594"/>
                    <a:gd name="T26" fmla="*/ 2002 w 2020"/>
                    <a:gd name="T27" fmla="*/ 1275 h 2594"/>
                    <a:gd name="T28" fmla="*/ 1807 w 2020"/>
                    <a:gd name="T29" fmla="*/ 1440 h 2594"/>
                    <a:gd name="T30" fmla="*/ 1597 w 2020"/>
                    <a:gd name="T31" fmla="*/ 1785 h 2594"/>
                    <a:gd name="T32" fmla="*/ 1372 w 2020"/>
                    <a:gd name="T33" fmla="*/ 2010 h 2594"/>
                    <a:gd name="T34" fmla="*/ 1177 w 2020"/>
                    <a:gd name="T35" fmla="*/ 2130 h 2594"/>
                    <a:gd name="T36" fmla="*/ 892 w 2020"/>
                    <a:gd name="T37" fmla="*/ 2115 h 2594"/>
                    <a:gd name="T38" fmla="*/ 637 w 2020"/>
                    <a:gd name="T39" fmla="*/ 1935 h 2594"/>
                    <a:gd name="T40" fmla="*/ 652 w 2020"/>
                    <a:gd name="T41" fmla="*/ 1590 h 2594"/>
                    <a:gd name="T42" fmla="*/ 877 w 2020"/>
                    <a:gd name="T43" fmla="*/ 1260 h 2594"/>
                    <a:gd name="T44" fmla="*/ 1012 w 2020"/>
                    <a:gd name="T45" fmla="*/ 1020 h 2594"/>
                    <a:gd name="T46" fmla="*/ 1012 w 2020"/>
                    <a:gd name="T47" fmla="*/ 708 h 2594"/>
                    <a:gd name="T48" fmla="*/ 1012 w 2020"/>
                    <a:gd name="T49" fmla="*/ 552 h 2594"/>
                    <a:gd name="T50" fmla="*/ 1012 w 2020"/>
                    <a:gd name="T51" fmla="*/ 0 h 2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grpSp>
              <p:nvGrpSpPr>
                <p:cNvPr id="33842" name="Group 50"/>
                <p:cNvGrpSpPr/>
                <p:nvPr/>
              </p:nvGrpSpPr>
              <p:grpSpPr bwMode="auto"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33843" name="Freeform 51"/>
                  <p:cNvSpPr/>
                  <p:nvPr/>
                </p:nvSpPr>
                <p:spPr bwMode="auto">
                  <a:xfrm>
                    <a:off x="4230" y="2795"/>
                    <a:ext cx="915" cy="1180"/>
                  </a:xfrm>
                  <a:custGeom>
                    <a:avLst/>
                    <a:gdLst>
                      <a:gd name="T0" fmla="*/ 0 w 915"/>
                      <a:gd name="T1" fmla="*/ 0 h 1180"/>
                      <a:gd name="T2" fmla="*/ 915 w 915"/>
                      <a:gd name="T3" fmla="*/ 15 h 1180"/>
                      <a:gd name="T4" fmla="*/ 630 w 915"/>
                      <a:gd name="T5" fmla="*/ 1180 h 1180"/>
                      <a:gd name="T6" fmla="*/ 270 w 915"/>
                      <a:gd name="T7" fmla="*/ 1155 h 1180"/>
                      <a:gd name="T8" fmla="*/ 0 w 915"/>
                      <a:gd name="T9" fmla="*/ 0 h 1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844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845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</p:grpSp>
        <p:sp>
          <p:nvSpPr>
            <p:cNvPr id="33846" name="Rectangle 54"/>
            <p:cNvSpPr>
              <a:spLocks noChangeArrowheads="1"/>
            </p:cNvSpPr>
            <p:nvPr/>
          </p:nvSpPr>
          <p:spPr bwMode="auto">
            <a:xfrm rot="10800000">
              <a:off x="7981" y="2939"/>
              <a:ext cx="172" cy="98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grpSp>
          <p:nvGrpSpPr>
            <p:cNvPr id="33847" name="xjhlx8"/>
            <p:cNvGrpSpPr>
              <a:grpSpLocks noChangeAspect="1"/>
            </p:cNvGrpSpPr>
            <p:nvPr/>
          </p:nvGrpSpPr>
          <p:grpSpPr bwMode="auto">
            <a:xfrm rot="16200000">
              <a:off x="7414" y="6288"/>
              <a:ext cx="1375" cy="918"/>
              <a:chOff x="6892" y="783"/>
              <a:chExt cx="813" cy="579"/>
            </a:xfrm>
          </p:grpSpPr>
          <p:grpSp>
            <p:nvGrpSpPr>
              <p:cNvPr id="33848" name="Group 56"/>
              <p:cNvGrpSpPr>
                <a:grpSpLocks noChangeAspect="1"/>
              </p:cNvGrpSpPr>
              <p:nvPr/>
            </p:nvGrpSpPr>
            <p:grpSpPr bwMode="auto">
              <a:xfrm>
                <a:off x="7125" y="783"/>
                <a:ext cx="580" cy="579"/>
                <a:chOff x="2400" y="2400"/>
                <a:chExt cx="1440" cy="1440"/>
              </a:xfrm>
            </p:grpSpPr>
            <p:sp>
              <p:nvSpPr>
                <p:cNvPr id="33849" name="Oval 57"/>
                <p:cNvSpPr>
                  <a:spLocks noChangeAspect="1" noChangeArrowheads="1"/>
                </p:cNvSpPr>
                <p:nvPr/>
              </p:nvSpPr>
              <p:spPr bwMode="auto"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50" name="Oval 58"/>
                <p:cNvSpPr>
                  <a:spLocks noChangeAspect="1"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51" name="Oval 59"/>
                <p:cNvSpPr>
                  <a:spLocks noChangeAspect="1"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52" name="Oval 60"/>
                <p:cNvSpPr>
                  <a:spLocks noChangeAspect="1"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sp>
            <p:nvSpPr>
              <p:cNvPr id="33853" name="Rectangle 61"/>
              <p:cNvSpPr>
                <a:spLocks noChangeAspect="1" noChangeArrowheads="1"/>
              </p:cNvSpPr>
              <p:nvPr/>
            </p:nvSpPr>
            <p:spPr bwMode="auto">
              <a:xfrm>
                <a:off x="6892" y="1024"/>
                <a:ext cx="555" cy="97"/>
              </a:xfrm>
              <a:prstGeom prst="rect">
                <a:avLst/>
              </a:prstGeom>
              <a:gradFill rotWithShape="0">
                <a:gsLst>
                  <a:gs pos="0">
                    <a:srgbClr val="000000"/>
                  </a:gs>
                  <a:gs pos="50000">
                    <a:srgbClr val="000000">
                      <a:gamma/>
                      <a:tint val="0"/>
                      <a:invGamma/>
                    </a:srgbClr>
                  </a:gs>
                  <a:gs pos="100000">
                    <a:srgbClr val="0000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sp>
          <p:nvSpPr>
            <p:cNvPr id="33854" name="Line 62"/>
            <p:cNvSpPr>
              <a:spLocks noChangeShapeType="1"/>
            </p:cNvSpPr>
            <p:nvPr/>
          </p:nvSpPr>
          <p:spPr bwMode="auto">
            <a:xfrm rot="10800000">
              <a:off x="8178" y="4345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cxnSp>
          <p:nvCxnSpPr>
            <p:cNvPr id="83" name="直接连接符 82"/>
            <p:cNvCxnSpPr/>
            <p:nvPr/>
          </p:nvCxnSpPr>
          <p:spPr>
            <a:xfrm rot="10800000">
              <a:off x="8063" y="2180"/>
              <a:ext cx="1" cy="336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Oval 15"/>
            <p:cNvSpPr>
              <a:spLocks noChangeArrowheads="1"/>
            </p:cNvSpPr>
            <p:nvPr/>
          </p:nvSpPr>
          <p:spPr bwMode="auto">
            <a:xfrm rot="10800000">
              <a:off x="7987" y="3025"/>
              <a:ext cx="137" cy="134"/>
            </a:xfrm>
            <a:prstGeom prst="ellipse">
              <a:avLst/>
            </a:prstGeom>
            <a:gradFill rotWithShape="0">
              <a:gsLst>
                <a:gs pos="0">
                  <a:srgbClr val="C0C0C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85" name="Oval 15"/>
            <p:cNvSpPr>
              <a:spLocks noChangeArrowheads="1"/>
            </p:cNvSpPr>
            <p:nvPr/>
          </p:nvSpPr>
          <p:spPr bwMode="auto">
            <a:xfrm rot="10800000">
              <a:off x="8005" y="3732"/>
              <a:ext cx="137" cy="134"/>
            </a:xfrm>
            <a:prstGeom prst="ellipse">
              <a:avLst/>
            </a:prstGeom>
            <a:gradFill rotWithShape="0">
              <a:gsLst>
                <a:gs pos="0">
                  <a:srgbClr val="C0C0C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86" name="Oval 15"/>
            <p:cNvSpPr>
              <a:spLocks noChangeArrowheads="1"/>
            </p:cNvSpPr>
            <p:nvPr/>
          </p:nvSpPr>
          <p:spPr bwMode="auto">
            <a:xfrm rot="10800000">
              <a:off x="8023" y="6514"/>
              <a:ext cx="137" cy="134"/>
            </a:xfrm>
            <a:prstGeom prst="ellipse">
              <a:avLst/>
            </a:prstGeom>
            <a:gradFill rotWithShape="0">
              <a:gsLst>
                <a:gs pos="0">
                  <a:srgbClr val="C0C0C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87" name="Freeform 49"/>
            <p:cNvSpPr/>
            <p:nvPr/>
          </p:nvSpPr>
          <p:spPr bwMode="auto">
            <a:xfrm>
              <a:off x="8005" y="7274"/>
              <a:ext cx="268" cy="508"/>
            </a:xfrm>
            <a:custGeom>
              <a:avLst/>
              <a:gdLst>
                <a:gd name="T0" fmla="*/ 472 w 2020"/>
                <a:gd name="T1" fmla="*/ 15 h 2594"/>
                <a:gd name="T2" fmla="*/ 472 w 2020"/>
                <a:gd name="T3" fmla="*/ 552 h 2594"/>
                <a:gd name="T4" fmla="*/ 442 w 2020"/>
                <a:gd name="T5" fmla="*/ 1005 h 2594"/>
                <a:gd name="T6" fmla="*/ 247 w 2020"/>
                <a:gd name="T7" fmla="*/ 1260 h 2594"/>
                <a:gd name="T8" fmla="*/ 112 w 2020"/>
                <a:gd name="T9" fmla="*/ 1488 h 2594"/>
                <a:gd name="T10" fmla="*/ 7 w 2020"/>
                <a:gd name="T11" fmla="*/ 1800 h 2594"/>
                <a:gd name="T12" fmla="*/ 67 w 2020"/>
                <a:gd name="T13" fmla="*/ 2055 h 2594"/>
                <a:gd name="T14" fmla="*/ 262 w 2020"/>
                <a:gd name="T15" fmla="*/ 2325 h 2594"/>
                <a:gd name="T16" fmla="*/ 652 w 2020"/>
                <a:gd name="T17" fmla="*/ 2535 h 2594"/>
                <a:gd name="T18" fmla="*/ 1087 w 2020"/>
                <a:gd name="T19" fmla="*/ 2550 h 2594"/>
                <a:gd name="T20" fmla="*/ 1552 w 2020"/>
                <a:gd name="T21" fmla="*/ 2268 h 2594"/>
                <a:gd name="T22" fmla="*/ 1762 w 2020"/>
                <a:gd name="T23" fmla="*/ 1965 h 2594"/>
                <a:gd name="T24" fmla="*/ 1912 w 2020"/>
                <a:gd name="T25" fmla="*/ 1644 h 2594"/>
                <a:gd name="T26" fmla="*/ 2002 w 2020"/>
                <a:gd name="T27" fmla="*/ 1275 h 2594"/>
                <a:gd name="T28" fmla="*/ 1807 w 2020"/>
                <a:gd name="T29" fmla="*/ 1440 h 2594"/>
                <a:gd name="T30" fmla="*/ 1597 w 2020"/>
                <a:gd name="T31" fmla="*/ 1785 h 2594"/>
                <a:gd name="T32" fmla="*/ 1372 w 2020"/>
                <a:gd name="T33" fmla="*/ 2010 h 2594"/>
                <a:gd name="T34" fmla="*/ 1177 w 2020"/>
                <a:gd name="T35" fmla="*/ 2130 h 2594"/>
                <a:gd name="T36" fmla="*/ 892 w 2020"/>
                <a:gd name="T37" fmla="*/ 2115 h 2594"/>
                <a:gd name="T38" fmla="*/ 637 w 2020"/>
                <a:gd name="T39" fmla="*/ 1935 h 2594"/>
                <a:gd name="T40" fmla="*/ 652 w 2020"/>
                <a:gd name="T41" fmla="*/ 1590 h 2594"/>
                <a:gd name="T42" fmla="*/ 877 w 2020"/>
                <a:gd name="T43" fmla="*/ 1260 h 2594"/>
                <a:gd name="T44" fmla="*/ 1012 w 2020"/>
                <a:gd name="T45" fmla="*/ 1020 h 2594"/>
                <a:gd name="T46" fmla="*/ 1012 w 2020"/>
                <a:gd name="T47" fmla="*/ 708 h 2594"/>
                <a:gd name="T48" fmla="*/ 1012 w 2020"/>
                <a:gd name="T49" fmla="*/ 552 h 2594"/>
                <a:gd name="T50" fmla="*/ 1012 w 2020"/>
                <a:gd name="T51" fmla="*/ 0 h 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350"/>
            </a:p>
          </p:txBody>
        </p:sp>
        <p:cxnSp>
          <p:nvCxnSpPr>
            <p:cNvPr id="88" name="直接连接符 87"/>
            <p:cNvCxnSpPr/>
            <p:nvPr/>
          </p:nvCxnSpPr>
          <p:spPr>
            <a:xfrm rot="10800000">
              <a:off x="8124" y="7782"/>
              <a:ext cx="1" cy="336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95" name="矩形 5194"/>
            <p:cNvSpPr/>
            <p:nvPr/>
          </p:nvSpPr>
          <p:spPr>
            <a:xfrm>
              <a:off x="7510" y="7918"/>
              <a:ext cx="1197" cy="88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 cap="flat" cmpd="sng">
              <a:solidFill>
                <a:srgbClr val="FA141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7733" y="7851"/>
              <a:ext cx="828" cy="126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 i="1">
                  <a:latin typeface="Times New Roman" panose="02020603050405020304" pitchFamily="18" charset="0"/>
                  <a:ea typeface="宋体" panose="02010600030101010101" pitchFamily="2" charset="-122"/>
                </a:rPr>
                <a:t>G</a:t>
              </a:r>
            </a:p>
          </p:txBody>
        </p:sp>
      </p:grpSp>
      <p:sp>
        <p:nvSpPr>
          <p:cNvPr id="33859" name="Oval 67"/>
          <p:cNvSpPr>
            <a:spLocks noChangeArrowheads="1"/>
          </p:cNvSpPr>
          <p:nvPr/>
        </p:nvSpPr>
        <p:spPr bwMode="auto">
          <a:xfrm rot="10800000">
            <a:off x="7833995" y="387477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/>
          </a:p>
        </p:txBody>
      </p:sp>
      <p:grpSp>
        <p:nvGrpSpPr>
          <p:cNvPr id="152" name="组合 3"/>
          <p:cNvGrpSpPr/>
          <p:nvPr/>
        </p:nvGrpSpPr>
        <p:grpSpPr bwMode="auto">
          <a:xfrm>
            <a:off x="3562031" y="1415933"/>
            <a:ext cx="1879997" cy="474345"/>
            <a:chOff x="497257" y="753279"/>
            <a:chExt cx="1881032" cy="475146"/>
          </a:xfrm>
        </p:grpSpPr>
        <p:grpSp>
          <p:nvGrpSpPr>
            <p:cNvPr id="153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155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56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57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58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54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3386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60" grpId="0" bldLvl="0" animBg="1"/>
      <p:bldP spid="33859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384175" y="2369185"/>
            <a:ext cx="86137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1.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如图所示的四种机械装置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中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不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能省力的装置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是 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(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　　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1403" name="图12-2-22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9" y="3138487"/>
            <a:ext cx="3786999" cy="1772920"/>
          </a:xfrm>
          <a:prstGeom prst="rect">
            <a:avLst/>
          </a:prstGeom>
        </p:spPr>
      </p:pic>
      <p:pic>
        <p:nvPicPr>
          <p:cNvPr id="4" name="图12-2-22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772" y="3214052"/>
            <a:ext cx="3559831" cy="1697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636683" y="2369184"/>
            <a:ext cx="38671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grpSp>
        <p:nvGrpSpPr>
          <p:cNvPr id="28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29" name="缺角矩形 28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0" name="缺角矩形 29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1" name="缺角矩形 30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2" name="缺角矩形 31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3" name="缺角矩形 32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34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/>
          <p:nvPr/>
        </p:nvSpPr>
        <p:spPr>
          <a:xfrm>
            <a:off x="170180" y="1949450"/>
            <a:ext cx="872680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．</a:t>
            </a:r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用滑轮按图甲、乙、丙所示三种不同方式，拉着同一物体在水平面上做匀速直线运动，拉力分别是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，则 （       ）</a:t>
            </a:r>
          </a:p>
          <a:p>
            <a:pPr fontAlgn="auto"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A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． 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&gt;F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&gt;F</a:t>
            </a:r>
            <a:r>
              <a:rPr lang="en-US" altLang="zh-CN" sz="2400" b="1" i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　 	           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． 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&gt;F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&gt;F</a:t>
            </a:r>
            <a:r>
              <a:rPr lang="en-US" altLang="zh-CN" sz="2400" b="1" i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　    </a:t>
            </a:r>
          </a:p>
          <a:p>
            <a:pPr fontAlgn="auto"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C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． 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&gt;F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&gt;F</a:t>
            </a:r>
            <a:r>
              <a:rPr lang="en-US" altLang="zh-CN" sz="2400" b="1" i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　	           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． 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&gt;F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&gt;F</a:t>
            </a:r>
            <a:r>
              <a:rPr lang="en-US" altLang="zh-CN" sz="2400" b="1" i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95681" y="2615745"/>
            <a:ext cx="40386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D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9222" name="Rectangle 89"/>
          <p:cNvSpPr/>
          <p:nvPr/>
        </p:nvSpPr>
        <p:spPr>
          <a:xfrm>
            <a:off x="1142577" y="3194039"/>
            <a:ext cx="309880" cy="29908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endParaRPr lang="zh-CN" altLang="en-US" sz="1350" dirty="0">
              <a:latin typeface="Arial" panose="020B0604020202020204" pitchFamily="34" charset="0"/>
            </a:endParaRPr>
          </a:p>
        </p:txBody>
      </p:sp>
      <p:grpSp>
        <p:nvGrpSpPr>
          <p:cNvPr id="9298" name="组合 9297"/>
          <p:cNvGrpSpPr/>
          <p:nvPr/>
        </p:nvGrpSpPr>
        <p:grpSpPr>
          <a:xfrm>
            <a:off x="5777865" y="4156075"/>
            <a:ext cx="3323590" cy="1739900"/>
            <a:chOff x="3702" y="3067"/>
            <a:chExt cx="1758" cy="850"/>
          </a:xfrm>
        </p:grpSpPr>
        <p:sp>
          <p:nvSpPr>
            <p:cNvPr id="9246" name="Rectangle 83"/>
            <p:cNvSpPr/>
            <p:nvPr/>
          </p:nvSpPr>
          <p:spPr>
            <a:xfrm flipH="1">
              <a:off x="4581" y="3719"/>
              <a:ext cx="160" cy="198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just"/>
              <a:r>
                <a:rPr lang="zh-CN" altLang="en-US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丙</a:t>
              </a:r>
              <a:endParaRPr lang="zh-CN" altLang="en-US" b="1" dirty="0">
                <a:latin typeface="Arial" panose="020B0604020202020204" pitchFamily="34" charset="0"/>
              </a:endParaRPr>
            </a:p>
          </p:txBody>
        </p:sp>
        <p:grpSp>
          <p:nvGrpSpPr>
            <p:cNvPr id="9295" name="组合 9294"/>
            <p:cNvGrpSpPr/>
            <p:nvPr/>
          </p:nvGrpSpPr>
          <p:grpSpPr>
            <a:xfrm>
              <a:off x="3702" y="3067"/>
              <a:ext cx="1758" cy="580"/>
              <a:chOff x="3702" y="3067"/>
              <a:chExt cx="1758" cy="580"/>
            </a:xfrm>
          </p:grpSpPr>
          <p:grpSp>
            <p:nvGrpSpPr>
              <p:cNvPr id="9241" name="Group 66"/>
              <p:cNvGrpSpPr/>
              <p:nvPr/>
            </p:nvGrpSpPr>
            <p:grpSpPr>
              <a:xfrm flipH="1">
                <a:off x="3959" y="3093"/>
                <a:ext cx="1501" cy="554"/>
                <a:chOff x="5640" y="4890"/>
                <a:chExt cx="2296" cy="900"/>
              </a:xfrm>
            </p:grpSpPr>
            <p:grpSp>
              <p:nvGrpSpPr>
                <p:cNvPr id="9254" name="Group 67"/>
                <p:cNvGrpSpPr/>
                <p:nvPr/>
              </p:nvGrpSpPr>
              <p:grpSpPr>
                <a:xfrm>
                  <a:off x="5640" y="4890"/>
                  <a:ext cx="2296" cy="855"/>
                  <a:chOff x="4034" y="10740"/>
                  <a:chExt cx="2296" cy="855"/>
                </a:xfrm>
              </p:grpSpPr>
              <p:grpSp>
                <p:nvGrpSpPr>
                  <p:cNvPr id="9256" name="Group 68"/>
                  <p:cNvGrpSpPr/>
                  <p:nvPr/>
                </p:nvGrpSpPr>
                <p:grpSpPr>
                  <a:xfrm>
                    <a:off x="4034" y="10770"/>
                    <a:ext cx="2264" cy="825"/>
                    <a:chOff x="4034" y="10770"/>
                    <a:chExt cx="2264" cy="825"/>
                  </a:xfrm>
                </p:grpSpPr>
                <p:sp>
                  <p:nvSpPr>
                    <p:cNvPr id="9258" name="Rectangle 69" descr="浅色上对角线"/>
                    <p:cNvSpPr/>
                    <p:nvPr/>
                  </p:nvSpPr>
                  <p:spPr>
                    <a:xfrm>
                      <a:off x="4034" y="10815"/>
                      <a:ext cx="2264" cy="780"/>
                    </a:xfrm>
                    <a:prstGeom prst="rect">
                      <a:avLst/>
                    </a:prstGeom>
                    <a:pattFill prst="ltUpDiag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zh-CN" altLang="en-US" sz="1350" dirty="0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259" name="Rectangle 70"/>
                    <p:cNvSpPr/>
                    <p:nvPr/>
                  </p:nvSpPr>
                  <p:spPr>
                    <a:xfrm>
                      <a:off x="4124" y="10770"/>
                      <a:ext cx="2160" cy="73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905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zh-CN" altLang="en-US" sz="1350" dirty="0">
                        <a:latin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9257" name="Rectangle 71"/>
                  <p:cNvSpPr/>
                  <p:nvPr/>
                </p:nvSpPr>
                <p:spPr>
                  <a:xfrm>
                    <a:off x="4094" y="10740"/>
                    <a:ext cx="2236" cy="7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lstStyle/>
                  <a:p>
                    <a:endParaRPr lang="zh-CN" altLang="en-US" sz="1350" dirty="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255" name="Rectangle 72"/>
                <p:cNvSpPr/>
                <p:nvPr/>
              </p:nvSpPr>
              <p:spPr>
                <a:xfrm>
                  <a:off x="7860" y="4950"/>
                  <a:ext cx="60" cy="84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1350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9242" name="Line 73"/>
              <p:cNvSpPr/>
              <p:nvPr/>
            </p:nvSpPr>
            <p:spPr>
              <a:xfrm rot="5400000" flipH="1">
                <a:off x="4928" y="2708"/>
                <a:ext cx="0" cy="954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243" name="Line 74"/>
              <p:cNvSpPr/>
              <p:nvPr/>
            </p:nvSpPr>
            <p:spPr>
              <a:xfrm rot="16200000" flipV="1">
                <a:off x="4048" y="3129"/>
                <a:ext cx="0" cy="385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triangle" w="sm" len="lg"/>
              </a:ln>
            </p:spPr>
          </p:sp>
          <p:grpSp>
            <p:nvGrpSpPr>
              <p:cNvPr id="9291" name="组合 9290"/>
              <p:cNvGrpSpPr/>
              <p:nvPr/>
            </p:nvGrpSpPr>
            <p:grpSpPr>
              <a:xfrm>
                <a:off x="4241" y="3182"/>
                <a:ext cx="380" cy="282"/>
                <a:chOff x="4241" y="3182"/>
                <a:chExt cx="380" cy="282"/>
              </a:xfrm>
            </p:grpSpPr>
            <p:grpSp>
              <p:nvGrpSpPr>
                <p:cNvPr id="9288" name="组合 9287"/>
                <p:cNvGrpSpPr/>
                <p:nvPr/>
              </p:nvGrpSpPr>
              <p:grpSpPr>
                <a:xfrm>
                  <a:off x="4241" y="3182"/>
                  <a:ext cx="380" cy="282"/>
                  <a:chOff x="4241" y="3182"/>
                  <a:chExt cx="380" cy="282"/>
                </a:xfrm>
              </p:grpSpPr>
              <p:sp>
                <p:nvSpPr>
                  <p:cNvPr id="9252" name="Oval 77"/>
                  <p:cNvSpPr/>
                  <p:nvPr/>
                </p:nvSpPr>
                <p:spPr>
                  <a:xfrm rot="5400000" flipH="1" flipV="1">
                    <a:off x="4296" y="3174"/>
                    <a:ext cx="282" cy="297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rot="0" vert="eaVert"/>
                  <a:lstStyle/>
                  <a:p>
                    <a:endParaRPr lang="zh-CN" altLang="en-US" sz="1350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9253" name="Rectangle 78"/>
                  <p:cNvSpPr/>
                  <p:nvPr/>
                </p:nvSpPr>
                <p:spPr>
                  <a:xfrm rot="5400000" flipH="1" flipV="1">
                    <a:off x="4404" y="3134"/>
                    <a:ext cx="53" cy="38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>
                    <a:solidFill>
                      <a:srgbClr val="000000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rot="0" vert="eaVert"/>
                  <a:lstStyle/>
                  <a:p>
                    <a:endParaRPr lang="zh-CN" altLang="en-US" sz="1350" dirty="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251" name="Oval 79"/>
                <p:cNvSpPr/>
                <p:nvPr/>
              </p:nvSpPr>
              <p:spPr>
                <a:xfrm rot="5400000" flipH="1" flipV="1">
                  <a:off x="4416" y="3313"/>
                  <a:ext cx="25" cy="26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0" vert="eaVert"/>
                <a:lstStyle/>
                <a:p>
                  <a:endParaRPr lang="zh-CN" altLang="en-US" sz="1350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9245" name="Line 80"/>
              <p:cNvSpPr/>
              <p:nvPr/>
            </p:nvSpPr>
            <p:spPr>
              <a:xfrm flipH="1">
                <a:off x="4410" y="3463"/>
                <a:ext cx="490" cy="0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248" name="Rectangle 86"/>
              <p:cNvSpPr/>
              <p:nvPr/>
            </p:nvSpPr>
            <p:spPr>
              <a:xfrm flipH="1">
                <a:off x="3702" y="3067"/>
                <a:ext cx="310" cy="25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b="1" i="1">
                    <a:latin typeface="Times New Roman" panose="02020603050405020304" pitchFamily="18" charset="0"/>
                  </a:rPr>
                  <a:t>F</a:t>
                </a:r>
                <a:r>
                  <a:rPr lang="en-US" altLang="zh-CN" b="1" baseline="-25000">
                    <a:latin typeface="Times New Roman" panose="02020603050405020304" pitchFamily="18" charset="0"/>
                  </a:rPr>
                  <a:t>3</a:t>
                </a:r>
                <a:endParaRPr lang="en-US" altLang="zh-CN" b="1">
                  <a:latin typeface="Arial" panose="020B0604020202020204" pitchFamily="34" charset="0"/>
                </a:endParaRPr>
              </a:p>
            </p:txBody>
          </p:sp>
          <p:sp>
            <p:nvSpPr>
              <p:cNvPr id="9249" name="Rectangle 90"/>
              <p:cNvSpPr/>
              <p:nvPr/>
            </p:nvSpPr>
            <p:spPr>
              <a:xfrm>
                <a:off x="4905" y="3353"/>
                <a:ext cx="196" cy="213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 dirty="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9297" name="组合 9296"/>
          <p:cNvGrpSpPr/>
          <p:nvPr/>
        </p:nvGrpSpPr>
        <p:grpSpPr>
          <a:xfrm>
            <a:off x="3103245" y="4034155"/>
            <a:ext cx="2734310" cy="1796415"/>
            <a:chOff x="2171" y="3067"/>
            <a:chExt cx="1446" cy="878"/>
          </a:xfrm>
        </p:grpSpPr>
        <p:sp>
          <p:nvSpPr>
            <p:cNvPr id="9240" name="Rectangle 62"/>
            <p:cNvSpPr/>
            <p:nvPr/>
          </p:nvSpPr>
          <p:spPr>
            <a:xfrm flipH="1">
              <a:off x="2767" y="3748"/>
              <a:ext cx="162" cy="197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just"/>
              <a:r>
                <a:rPr lang="zh-CN" altLang="en-US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乙</a:t>
              </a:r>
              <a:endParaRPr lang="zh-CN" altLang="en-US" b="1" dirty="0">
                <a:latin typeface="Arial" panose="020B0604020202020204" pitchFamily="34" charset="0"/>
              </a:endParaRPr>
            </a:p>
          </p:txBody>
        </p:sp>
        <p:grpSp>
          <p:nvGrpSpPr>
            <p:cNvPr id="9294" name="组合 9293"/>
            <p:cNvGrpSpPr/>
            <p:nvPr/>
          </p:nvGrpSpPr>
          <p:grpSpPr>
            <a:xfrm>
              <a:off x="2171" y="3067"/>
              <a:ext cx="1446" cy="596"/>
              <a:chOff x="2171" y="3067"/>
              <a:chExt cx="1446" cy="596"/>
            </a:xfrm>
          </p:grpSpPr>
          <p:sp>
            <p:nvSpPr>
              <p:cNvPr id="9289" name="直接连接符 9288"/>
              <p:cNvSpPr/>
              <p:nvPr/>
            </p:nvSpPr>
            <p:spPr>
              <a:xfrm>
                <a:off x="2993" y="3464"/>
                <a:ext cx="170" cy="0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grpSp>
            <p:nvGrpSpPr>
              <p:cNvPr id="9232" name="Group 48"/>
              <p:cNvGrpSpPr/>
              <p:nvPr/>
            </p:nvGrpSpPr>
            <p:grpSpPr>
              <a:xfrm rot="-5400000" flipH="1" flipV="1">
                <a:off x="2040" y="3472"/>
                <a:ext cx="321" cy="60"/>
                <a:chOff x="7369" y="3110"/>
                <a:chExt cx="2053" cy="211"/>
              </a:xfrm>
            </p:grpSpPr>
            <p:sp>
              <p:nvSpPr>
                <p:cNvPr id="9264" name="Rectangle 49" descr="浅色下对角线"/>
                <p:cNvSpPr/>
                <p:nvPr/>
              </p:nvSpPr>
              <p:spPr>
                <a:xfrm>
                  <a:off x="7369" y="3110"/>
                  <a:ext cx="2021" cy="211"/>
                </a:xfrm>
                <a:prstGeom prst="rect">
                  <a:avLst/>
                </a:prstGeom>
                <a:pattFill prst="ltDnDiag">
                  <a:fgClr>
                    <a:srgbClr val="000000"/>
                  </a:fgClr>
                  <a:bgClr>
                    <a:srgbClr val="FFFFFF"/>
                  </a:bgClr>
                </a:pattFill>
                <a:ln w="952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rot="10800000" vert="eaVert"/>
                <a:lstStyle/>
                <a:p>
                  <a:endParaRPr lang="zh-CN" altLang="en-US" sz="135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265" name="Line 50" descr="浅色下对角线"/>
                <p:cNvSpPr/>
                <p:nvPr/>
              </p:nvSpPr>
              <p:spPr>
                <a:xfrm flipV="1">
                  <a:off x="7386" y="3114"/>
                  <a:ext cx="2036" cy="1"/>
                </a:xfrm>
                <a:prstGeom prst="line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9234" name="Line 54"/>
              <p:cNvSpPr/>
              <p:nvPr/>
            </p:nvSpPr>
            <p:spPr>
              <a:xfrm rot="5400000" flipH="1" flipV="1">
                <a:off x="2539" y="3294"/>
                <a:ext cx="0" cy="623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236" name="Line 56"/>
              <p:cNvSpPr/>
              <p:nvPr/>
            </p:nvSpPr>
            <p:spPr>
              <a:xfrm flipH="1">
                <a:off x="2483" y="3322"/>
                <a:ext cx="362" cy="0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headEnd type="none" w="med" len="med"/>
                <a:tailEnd type="triangle" w="sm" len="lg"/>
              </a:ln>
            </p:spPr>
          </p:sp>
          <p:grpSp>
            <p:nvGrpSpPr>
              <p:cNvPr id="9237" name="Group 57"/>
              <p:cNvGrpSpPr/>
              <p:nvPr/>
            </p:nvGrpSpPr>
            <p:grpSpPr>
              <a:xfrm rot="10800000" flipH="1" flipV="1">
                <a:off x="3023" y="3575"/>
                <a:ext cx="594" cy="59"/>
                <a:chOff x="7369" y="3110"/>
                <a:chExt cx="2053" cy="211"/>
              </a:xfrm>
            </p:grpSpPr>
            <p:sp>
              <p:nvSpPr>
                <p:cNvPr id="9260" name="Rectangle 58" descr="浅色下对角线"/>
                <p:cNvSpPr/>
                <p:nvPr/>
              </p:nvSpPr>
              <p:spPr>
                <a:xfrm>
                  <a:off x="7369" y="3110"/>
                  <a:ext cx="2021" cy="211"/>
                </a:xfrm>
                <a:prstGeom prst="rect">
                  <a:avLst/>
                </a:prstGeom>
                <a:pattFill prst="ltDnDiag">
                  <a:fgClr>
                    <a:srgbClr val="000000"/>
                  </a:fgClr>
                  <a:bgClr>
                    <a:srgbClr val="FFFFFF"/>
                  </a:bgClr>
                </a:pattFill>
                <a:ln w="952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135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261" name="Line 59" descr="浅色下对角线"/>
                <p:cNvSpPr/>
                <p:nvPr/>
              </p:nvSpPr>
              <p:spPr>
                <a:xfrm flipV="1">
                  <a:off x="7386" y="3114"/>
                  <a:ext cx="2036" cy="1"/>
                </a:xfrm>
                <a:prstGeom prst="line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9238" name="Rectangle 60"/>
              <p:cNvSpPr/>
              <p:nvPr/>
            </p:nvSpPr>
            <p:spPr>
              <a:xfrm>
                <a:off x="3166" y="3361"/>
                <a:ext cx="196" cy="213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239" name="Rectangle 61"/>
              <p:cNvSpPr/>
              <p:nvPr/>
            </p:nvSpPr>
            <p:spPr>
              <a:xfrm flipH="1">
                <a:off x="2341" y="3067"/>
                <a:ext cx="240" cy="25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b="1" i="1">
                    <a:latin typeface="Times New Roman" panose="02020603050405020304" pitchFamily="18" charset="0"/>
                  </a:rPr>
                  <a:t>F</a:t>
                </a:r>
                <a:r>
                  <a:rPr lang="en-US" altLang="zh-CN" b="1" baseline="-25000">
                    <a:latin typeface="Times New Roman" panose="02020603050405020304" pitchFamily="18" charset="0"/>
                  </a:rPr>
                  <a:t>2</a:t>
                </a:r>
                <a:endParaRPr lang="en-US" altLang="zh-CN" b="1">
                  <a:latin typeface="Arial" panose="020B0604020202020204" pitchFamily="34" charset="0"/>
                </a:endParaRPr>
              </a:p>
            </p:txBody>
          </p:sp>
          <p:grpSp>
            <p:nvGrpSpPr>
              <p:cNvPr id="9287" name="组合 9286"/>
              <p:cNvGrpSpPr/>
              <p:nvPr/>
            </p:nvGrpSpPr>
            <p:grpSpPr>
              <a:xfrm>
                <a:off x="2653" y="3322"/>
                <a:ext cx="369" cy="282"/>
                <a:chOff x="2568" y="3322"/>
                <a:chExt cx="369" cy="282"/>
              </a:xfrm>
            </p:grpSpPr>
            <p:grpSp>
              <p:nvGrpSpPr>
                <p:cNvPr id="9286" name="组合 9285"/>
                <p:cNvGrpSpPr/>
                <p:nvPr/>
              </p:nvGrpSpPr>
              <p:grpSpPr>
                <a:xfrm>
                  <a:off x="2568" y="3322"/>
                  <a:ext cx="369" cy="282"/>
                  <a:chOff x="2568" y="3322"/>
                  <a:chExt cx="369" cy="282"/>
                </a:xfrm>
              </p:grpSpPr>
              <p:sp>
                <p:nvSpPr>
                  <p:cNvPr id="9282" name="Oval 77"/>
                  <p:cNvSpPr/>
                  <p:nvPr/>
                </p:nvSpPr>
                <p:spPr>
                  <a:xfrm rot="-5400000" flipV="1">
                    <a:off x="2610" y="3314"/>
                    <a:ext cx="282" cy="297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rot="10800000" vert="eaVert"/>
                  <a:lstStyle/>
                  <a:p>
                    <a:endParaRPr lang="zh-CN" altLang="en-US" sz="1350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9283" name="Rectangle 78"/>
                  <p:cNvSpPr/>
                  <p:nvPr/>
                </p:nvSpPr>
                <p:spPr>
                  <a:xfrm rot="-5400000" flipV="1">
                    <a:off x="2725" y="3280"/>
                    <a:ext cx="54" cy="369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>
                    <a:solidFill>
                      <a:srgbClr val="000000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rot="10800000" vert="eaVert"/>
                  <a:lstStyle/>
                  <a:p>
                    <a:endParaRPr lang="zh-CN" altLang="en-US" sz="1350" dirty="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284" name="Oval 79"/>
                <p:cNvSpPr/>
                <p:nvPr/>
              </p:nvSpPr>
              <p:spPr>
                <a:xfrm rot="-5400000" flipV="1">
                  <a:off x="2747" y="3453"/>
                  <a:ext cx="25" cy="26"/>
                </a:xfrm>
                <a:prstGeom prst="ellipse">
                  <a:avLst/>
                </a:pr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 vert="eaVert"/>
                <a:lstStyle/>
                <a:p>
                  <a:endParaRPr lang="zh-CN" altLang="en-US" sz="1350" dirty="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9296" name="组合 9295"/>
          <p:cNvGrpSpPr/>
          <p:nvPr/>
        </p:nvGrpSpPr>
        <p:grpSpPr>
          <a:xfrm>
            <a:off x="246380" y="4124325"/>
            <a:ext cx="2572385" cy="1798320"/>
            <a:chOff x="414" y="3067"/>
            <a:chExt cx="1361" cy="879"/>
          </a:xfrm>
        </p:grpSpPr>
        <p:sp>
          <p:nvSpPr>
            <p:cNvPr id="9231" name="Rectangle 47"/>
            <p:cNvSpPr/>
            <p:nvPr/>
          </p:nvSpPr>
          <p:spPr>
            <a:xfrm flipH="1">
              <a:off x="1094" y="3748"/>
              <a:ext cx="161" cy="198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just"/>
              <a:r>
                <a:rPr lang="zh-CN" altLang="en-US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甲</a:t>
              </a:r>
              <a:endParaRPr lang="zh-CN" altLang="en-US" b="1" dirty="0">
                <a:latin typeface="Arial" panose="020B0604020202020204" pitchFamily="34" charset="0"/>
              </a:endParaRPr>
            </a:p>
          </p:txBody>
        </p:sp>
        <p:grpSp>
          <p:nvGrpSpPr>
            <p:cNvPr id="9293" name="组合 9292"/>
            <p:cNvGrpSpPr/>
            <p:nvPr/>
          </p:nvGrpSpPr>
          <p:grpSpPr>
            <a:xfrm>
              <a:off x="414" y="3067"/>
              <a:ext cx="1361" cy="595"/>
              <a:chOff x="612" y="3039"/>
              <a:chExt cx="1361" cy="595"/>
            </a:xfrm>
          </p:grpSpPr>
          <p:grpSp>
            <p:nvGrpSpPr>
              <p:cNvPr id="9224" name="Group 34"/>
              <p:cNvGrpSpPr/>
              <p:nvPr/>
            </p:nvGrpSpPr>
            <p:grpSpPr>
              <a:xfrm>
                <a:off x="612" y="3181"/>
                <a:ext cx="60" cy="320"/>
                <a:chOff x="1494" y="10746"/>
                <a:chExt cx="135" cy="520"/>
              </a:xfrm>
            </p:grpSpPr>
            <p:sp>
              <p:nvSpPr>
                <p:cNvPr id="9270" name="Rectangle 35" descr="浅色下对角线"/>
                <p:cNvSpPr/>
                <p:nvPr/>
              </p:nvSpPr>
              <p:spPr>
                <a:xfrm rot="-5400000" flipH="1" flipV="1">
                  <a:off x="1305" y="10935"/>
                  <a:ext cx="513" cy="135"/>
                </a:xfrm>
                <a:prstGeom prst="rect">
                  <a:avLst/>
                </a:prstGeom>
                <a:pattFill prst="ltDnDiag">
                  <a:fgClr>
                    <a:srgbClr val="000000"/>
                  </a:fgClr>
                  <a:bgClr>
                    <a:srgbClr val="FFFFFF"/>
                  </a:bgClr>
                </a:pattFill>
                <a:ln w="952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rot="10800000" vert="eaVert"/>
                <a:lstStyle/>
                <a:p>
                  <a:endParaRPr lang="zh-CN" altLang="en-US" sz="135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271" name="Line 36" descr="浅色下对角线"/>
                <p:cNvSpPr/>
                <p:nvPr/>
              </p:nvSpPr>
              <p:spPr>
                <a:xfrm rot="-5400000" flipH="1">
                  <a:off x="1365" y="11007"/>
                  <a:ext cx="517" cy="0"/>
                </a:xfrm>
                <a:prstGeom prst="line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9225" name="Line 37"/>
              <p:cNvSpPr/>
              <p:nvPr/>
            </p:nvSpPr>
            <p:spPr>
              <a:xfrm rot="-5400000" flipH="1">
                <a:off x="1281" y="3169"/>
                <a:ext cx="0" cy="589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227" name="Line 43"/>
              <p:cNvSpPr/>
              <p:nvPr/>
            </p:nvSpPr>
            <p:spPr>
              <a:xfrm>
                <a:off x="995" y="3179"/>
                <a:ext cx="304" cy="0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headEnd type="none" w="med" len="med"/>
                <a:tailEnd type="triangle" w="sm" len="lg"/>
              </a:ln>
            </p:spPr>
          </p:sp>
          <p:sp>
            <p:nvSpPr>
              <p:cNvPr id="9228" name="Rectangle 44" descr="浅色下对角线"/>
              <p:cNvSpPr/>
              <p:nvPr/>
            </p:nvSpPr>
            <p:spPr>
              <a:xfrm rot="10800000" flipH="1" flipV="1">
                <a:off x="1357" y="3569"/>
                <a:ext cx="616" cy="65"/>
              </a:xfrm>
              <a:prstGeom prst="rect">
                <a:avLst/>
              </a:prstGeom>
              <a:pattFill prst="ltDnDiag">
                <a:fgClr>
                  <a:srgbClr val="000000"/>
                </a:fgClr>
                <a:bgClr>
                  <a:srgbClr val="FFFFFF"/>
                </a:bgClr>
              </a:pattFill>
              <a:ln w="9525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229" name="Line 45" descr="浅色下对角线"/>
              <p:cNvSpPr/>
              <p:nvPr/>
            </p:nvSpPr>
            <p:spPr>
              <a:xfrm rot="10800000" flipH="1" flipV="1">
                <a:off x="1361" y="3571"/>
                <a:ext cx="555" cy="6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230" name="Rectangle 46"/>
              <p:cNvSpPr/>
              <p:nvPr/>
            </p:nvSpPr>
            <p:spPr>
              <a:xfrm>
                <a:off x="1576" y="3358"/>
                <a:ext cx="196" cy="213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247" name="Rectangle 85"/>
              <p:cNvSpPr/>
              <p:nvPr/>
            </p:nvSpPr>
            <p:spPr>
              <a:xfrm flipH="1">
                <a:off x="1321" y="3039"/>
                <a:ext cx="342" cy="198"/>
              </a:xfrm>
              <a:prstGeom prst="rect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b="1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F</a:t>
                </a:r>
                <a:r>
                  <a:rPr lang="en-US" altLang="zh-CN" b="1" baseline="-25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1</a:t>
                </a:r>
                <a:endParaRPr lang="en-US" altLang="zh-CN" b="1">
                  <a:latin typeface="Arial" panose="020B0604020202020204" pitchFamily="34" charset="0"/>
                </a:endParaRPr>
              </a:p>
            </p:txBody>
          </p:sp>
          <p:grpSp>
            <p:nvGrpSpPr>
              <p:cNvPr id="9292" name="组合 9291"/>
              <p:cNvGrpSpPr/>
              <p:nvPr/>
            </p:nvGrpSpPr>
            <p:grpSpPr>
              <a:xfrm>
                <a:off x="782" y="3181"/>
                <a:ext cx="375" cy="282"/>
                <a:chOff x="782" y="3181"/>
                <a:chExt cx="375" cy="282"/>
              </a:xfrm>
            </p:grpSpPr>
            <p:grpSp>
              <p:nvGrpSpPr>
                <p:cNvPr id="9285" name="组合 9284"/>
                <p:cNvGrpSpPr/>
                <p:nvPr/>
              </p:nvGrpSpPr>
              <p:grpSpPr>
                <a:xfrm>
                  <a:off x="782" y="3181"/>
                  <a:ext cx="375" cy="282"/>
                  <a:chOff x="782" y="3181"/>
                  <a:chExt cx="375" cy="282"/>
                </a:xfrm>
              </p:grpSpPr>
              <p:sp>
                <p:nvSpPr>
                  <p:cNvPr id="9277" name="Oval 77"/>
                  <p:cNvSpPr/>
                  <p:nvPr/>
                </p:nvSpPr>
                <p:spPr>
                  <a:xfrm rot="5400000" flipH="1" flipV="1">
                    <a:off x="832" y="3173"/>
                    <a:ext cx="282" cy="297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rot="0" vert="eaVert"/>
                  <a:lstStyle/>
                  <a:p>
                    <a:endParaRPr lang="zh-CN" altLang="en-US" sz="1350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9278" name="Rectangle 78"/>
                  <p:cNvSpPr/>
                  <p:nvPr/>
                </p:nvSpPr>
                <p:spPr>
                  <a:xfrm rot="5400000" flipH="1" flipV="1">
                    <a:off x="942" y="3136"/>
                    <a:ext cx="54" cy="375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>
                    <a:solidFill>
                      <a:srgbClr val="000000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rot="0" vert="eaVert"/>
                  <a:lstStyle/>
                  <a:p>
                    <a:endParaRPr lang="zh-CN" altLang="en-US" sz="1350" dirty="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279" name="Oval 79"/>
                <p:cNvSpPr/>
                <p:nvPr/>
              </p:nvSpPr>
              <p:spPr>
                <a:xfrm rot="5400000" flipH="1" flipV="1">
                  <a:off x="952" y="3312"/>
                  <a:ext cx="25" cy="26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0" vert="eaVert"/>
                <a:lstStyle/>
                <a:p>
                  <a:endParaRPr lang="zh-CN" altLang="en-US" sz="1350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9290" name="直接连接符 9289"/>
              <p:cNvSpPr/>
              <p:nvPr/>
            </p:nvSpPr>
            <p:spPr>
              <a:xfrm>
                <a:off x="669" y="3322"/>
                <a:ext cx="113" cy="0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</p:grpSp>
      <p:cxnSp>
        <p:nvCxnSpPr>
          <p:cNvPr id="9" name="直接箭头连接符 8"/>
          <p:cNvCxnSpPr/>
          <p:nvPr/>
        </p:nvCxnSpPr>
        <p:spPr>
          <a:xfrm>
            <a:off x="2279015" y="4994910"/>
            <a:ext cx="613410" cy="0"/>
          </a:xfrm>
          <a:prstGeom prst="straightConnector1">
            <a:avLst/>
          </a:prstGeom>
          <a:noFill/>
          <a:ln w="28575" cmpd="sng">
            <a:solidFill>
              <a:srgbClr val="FF0000"/>
            </a:solidFill>
            <a:prstDash val="solid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607945" y="5132070"/>
            <a:ext cx="26797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</a:t>
            </a: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5181600" y="4851400"/>
            <a:ext cx="613410" cy="0"/>
          </a:xfrm>
          <a:prstGeom prst="straightConnector1">
            <a:avLst/>
          </a:prstGeom>
          <a:noFill/>
          <a:ln w="28575" cmpd="sng">
            <a:solidFill>
              <a:srgbClr val="FF0000"/>
            </a:solidFill>
            <a:prstDash val="solid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613400" y="4966970"/>
            <a:ext cx="26797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</a:t>
            </a: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8274050" y="4959985"/>
            <a:ext cx="613410" cy="0"/>
          </a:xfrm>
          <a:prstGeom prst="straightConnector1">
            <a:avLst/>
          </a:prstGeom>
          <a:noFill/>
          <a:ln w="28575" cmpd="sng">
            <a:solidFill>
              <a:srgbClr val="FF0000"/>
            </a:solidFill>
            <a:prstDash val="solid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8705850" y="5075555"/>
            <a:ext cx="26797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</a:t>
            </a:r>
          </a:p>
        </p:txBody>
      </p:sp>
      <p:grpSp>
        <p:nvGrpSpPr>
          <p:cNvPr id="82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83" name="缺角矩形 82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84" name="缺角矩形 83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85" name="缺角矩形 84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86" name="缺角矩形 85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87" name="缺角矩形 86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88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/>
        </p:nvSpPr>
        <p:spPr>
          <a:xfrm>
            <a:off x="522605" y="2009140"/>
            <a:ext cx="8236585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3. 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把质量相等的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两物体挂在如图所示的滑轮组下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面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不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计绳子、滑轮的重力和摩擦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放手后  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(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　　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</a:p>
          <a:p>
            <a:pPr indent="0" fontAlgn="auto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A. 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上升　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B. 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下降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C. 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均静止　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D.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无法判断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26427" y="2498370"/>
            <a:ext cx="386715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pic>
        <p:nvPicPr>
          <p:cNvPr id="1409" name="X12-2-23.EPS" descr="id:2147519417;FounderC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239" y="3210205"/>
            <a:ext cx="1668780" cy="2470785"/>
          </a:xfrm>
          <a:prstGeom prst="rect">
            <a:avLst/>
          </a:prstGeom>
        </p:spPr>
      </p:pic>
      <p:grpSp>
        <p:nvGrpSpPr>
          <p:cNvPr id="28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29" name="缺角矩形 28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0" name="缺角矩形 29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1" name="缺角矩形 30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2" name="缺角矩形 31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3" name="缺角矩形 32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34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7923" y="1900281"/>
            <a:ext cx="8782526" cy="230695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4.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如图，分别用甲、乙两种形式的滑轮组把重为400N的物体匀速向上提起；已知每个滑轮重20N，忽略绳子的重力以及滑轮与绳子的摩擦，图甲中车对绳子的拉力为________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N，图乙中人对绳子的拉力为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N。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643076" y="3094294"/>
            <a:ext cx="9213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400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550838" y="3641547"/>
            <a:ext cx="8077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210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98"/>
          <a:stretch>
            <a:fillRect/>
          </a:stretch>
        </p:blipFill>
        <p:spPr>
          <a:xfrm>
            <a:off x="4108650" y="3862997"/>
            <a:ext cx="4688885" cy="1830232"/>
          </a:xfrm>
          <a:prstGeom prst="rect">
            <a:avLst/>
          </a:prstGeom>
        </p:spPr>
      </p:pic>
      <p:grpSp>
        <p:nvGrpSpPr>
          <p:cNvPr id="28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29" name="缺角矩形 28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0" name="缺角矩形 29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1" name="缺角矩形 30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2" name="缺角矩形 31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3" name="缺角矩形 32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34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1925" y="2205990"/>
            <a:ext cx="5735314" cy="156845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5.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在图中。画出使用滑轮组提升物体时最省力的绳子绕法。</a:t>
            </a:r>
          </a:p>
        </p:txBody>
      </p:sp>
      <p:sp>
        <p:nvSpPr>
          <p:cNvPr id="4" name="Line 64"/>
          <p:cNvSpPr>
            <a:spLocks noChangeShapeType="1"/>
          </p:cNvSpPr>
          <p:nvPr/>
        </p:nvSpPr>
        <p:spPr bwMode="auto">
          <a:xfrm flipH="1" flipV="1">
            <a:off x="7163435" y="2701290"/>
            <a:ext cx="3810" cy="1851025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9" name="Line 65"/>
          <p:cNvSpPr>
            <a:spLocks noChangeShapeType="1"/>
          </p:cNvSpPr>
          <p:nvPr/>
        </p:nvSpPr>
        <p:spPr bwMode="auto">
          <a:xfrm>
            <a:off x="6749415" y="2799080"/>
            <a:ext cx="165735" cy="109347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66"/>
          <p:cNvSpPr>
            <a:spLocks noChangeShapeType="1"/>
          </p:cNvSpPr>
          <p:nvPr/>
        </p:nvSpPr>
        <p:spPr bwMode="auto">
          <a:xfrm flipH="1" flipV="1">
            <a:off x="6595745" y="3178175"/>
            <a:ext cx="123190" cy="127635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" name="Text Box 68"/>
          <p:cNvSpPr txBox="1">
            <a:spLocks noChangeArrowheads="1"/>
          </p:cNvSpPr>
          <p:nvPr/>
        </p:nvSpPr>
        <p:spPr bwMode="auto">
          <a:xfrm>
            <a:off x="6134100" y="3009900"/>
            <a:ext cx="355600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30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6541135" y="2205990"/>
            <a:ext cx="793115" cy="3528112"/>
            <a:chOff x="5344" y="1986"/>
            <a:chExt cx="1249" cy="5556"/>
          </a:xfrm>
        </p:grpSpPr>
        <p:sp>
          <p:nvSpPr>
            <p:cNvPr id="7" name="Freeform 37"/>
            <p:cNvSpPr/>
            <p:nvPr/>
          </p:nvSpPr>
          <p:spPr bwMode="auto">
            <a:xfrm rot="10800000">
              <a:off x="5832" y="4642"/>
              <a:ext cx="253" cy="345"/>
            </a:xfrm>
            <a:custGeom>
              <a:avLst/>
              <a:gdLst>
                <a:gd name="T0" fmla="*/ 472 w 2020"/>
                <a:gd name="T1" fmla="*/ 15 h 2594"/>
                <a:gd name="T2" fmla="*/ 472 w 2020"/>
                <a:gd name="T3" fmla="*/ 552 h 2594"/>
                <a:gd name="T4" fmla="*/ 442 w 2020"/>
                <a:gd name="T5" fmla="*/ 1005 h 2594"/>
                <a:gd name="T6" fmla="*/ 247 w 2020"/>
                <a:gd name="T7" fmla="*/ 1260 h 2594"/>
                <a:gd name="T8" fmla="*/ 112 w 2020"/>
                <a:gd name="T9" fmla="*/ 1488 h 2594"/>
                <a:gd name="T10" fmla="*/ 7 w 2020"/>
                <a:gd name="T11" fmla="*/ 1800 h 2594"/>
                <a:gd name="T12" fmla="*/ 67 w 2020"/>
                <a:gd name="T13" fmla="*/ 2055 h 2594"/>
                <a:gd name="T14" fmla="*/ 262 w 2020"/>
                <a:gd name="T15" fmla="*/ 2325 h 2594"/>
                <a:gd name="T16" fmla="*/ 652 w 2020"/>
                <a:gd name="T17" fmla="*/ 2535 h 2594"/>
                <a:gd name="T18" fmla="*/ 1087 w 2020"/>
                <a:gd name="T19" fmla="*/ 2550 h 2594"/>
                <a:gd name="T20" fmla="*/ 1552 w 2020"/>
                <a:gd name="T21" fmla="*/ 2268 h 2594"/>
                <a:gd name="T22" fmla="*/ 1762 w 2020"/>
                <a:gd name="T23" fmla="*/ 1965 h 2594"/>
                <a:gd name="T24" fmla="*/ 1912 w 2020"/>
                <a:gd name="T25" fmla="*/ 1644 h 2594"/>
                <a:gd name="T26" fmla="*/ 2002 w 2020"/>
                <a:gd name="T27" fmla="*/ 1275 h 2594"/>
                <a:gd name="T28" fmla="*/ 1807 w 2020"/>
                <a:gd name="T29" fmla="*/ 1440 h 2594"/>
                <a:gd name="T30" fmla="*/ 1597 w 2020"/>
                <a:gd name="T31" fmla="*/ 1785 h 2594"/>
                <a:gd name="T32" fmla="*/ 1372 w 2020"/>
                <a:gd name="T33" fmla="*/ 2010 h 2594"/>
                <a:gd name="T34" fmla="*/ 1177 w 2020"/>
                <a:gd name="T35" fmla="*/ 2130 h 2594"/>
                <a:gd name="T36" fmla="*/ 892 w 2020"/>
                <a:gd name="T37" fmla="*/ 2115 h 2594"/>
                <a:gd name="T38" fmla="*/ 637 w 2020"/>
                <a:gd name="T39" fmla="*/ 1935 h 2594"/>
                <a:gd name="T40" fmla="*/ 652 w 2020"/>
                <a:gd name="T41" fmla="*/ 1590 h 2594"/>
                <a:gd name="T42" fmla="*/ 877 w 2020"/>
                <a:gd name="T43" fmla="*/ 1260 h 2594"/>
                <a:gd name="T44" fmla="*/ 1012 w 2020"/>
                <a:gd name="T45" fmla="*/ 1020 h 2594"/>
                <a:gd name="T46" fmla="*/ 1012 w 2020"/>
                <a:gd name="T47" fmla="*/ 708 h 2594"/>
                <a:gd name="T48" fmla="*/ 1012 w 2020"/>
                <a:gd name="T49" fmla="*/ 552 h 2594"/>
                <a:gd name="T50" fmla="*/ 1012 w 2020"/>
                <a:gd name="T51" fmla="*/ 0 h 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350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5344" y="1986"/>
              <a:ext cx="1249" cy="5556"/>
              <a:chOff x="5434" y="1744"/>
              <a:chExt cx="1475" cy="6841"/>
            </a:xfrm>
          </p:grpSpPr>
          <p:grpSp>
            <p:nvGrpSpPr>
              <p:cNvPr id="18" name="Group 5"/>
              <p:cNvGrpSpPr/>
              <p:nvPr/>
            </p:nvGrpSpPr>
            <p:grpSpPr bwMode="auto">
              <a:xfrm>
                <a:off x="5730" y="5628"/>
                <a:ext cx="917" cy="1025"/>
                <a:chOff x="2400" y="2400"/>
                <a:chExt cx="1439" cy="1643"/>
              </a:xfrm>
            </p:grpSpPr>
            <p:sp>
              <p:nvSpPr>
                <p:cNvPr id="19" name="Oval 6"/>
                <p:cNvSpPr>
                  <a:spLocks noChangeArrowheads="1"/>
                </p:cNvSpPr>
                <p:nvPr/>
              </p:nvSpPr>
              <p:spPr bwMode="auto">
                <a:xfrm>
                  <a:off x="2400" y="2400"/>
                  <a:ext cx="1439" cy="164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20" name="Oval 7"/>
                <p:cNvSpPr>
                  <a:spLocks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22" name="Oval 8"/>
                <p:cNvSpPr>
                  <a:spLocks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23" name="Oval 9"/>
                <p:cNvSpPr>
                  <a:spLocks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24" name="Group 10"/>
              <p:cNvGrpSpPr/>
              <p:nvPr/>
            </p:nvGrpSpPr>
            <p:grpSpPr bwMode="auto">
              <a:xfrm>
                <a:off x="5902" y="5987"/>
                <a:ext cx="583" cy="1172"/>
                <a:chOff x="4230" y="2795"/>
                <a:chExt cx="915" cy="1879"/>
              </a:xfrm>
            </p:grpSpPr>
            <p:sp>
              <p:nvSpPr>
                <p:cNvPr id="25" name="Freeform 11"/>
                <p:cNvSpPr/>
                <p:nvPr/>
              </p:nvSpPr>
              <p:spPr bwMode="auto">
                <a:xfrm>
                  <a:off x="4460" y="3860"/>
                  <a:ext cx="635" cy="814"/>
                </a:xfrm>
                <a:custGeom>
                  <a:avLst/>
                  <a:gdLst>
                    <a:gd name="T0" fmla="*/ 472 w 2020"/>
                    <a:gd name="T1" fmla="*/ 15 h 2594"/>
                    <a:gd name="T2" fmla="*/ 472 w 2020"/>
                    <a:gd name="T3" fmla="*/ 552 h 2594"/>
                    <a:gd name="T4" fmla="*/ 442 w 2020"/>
                    <a:gd name="T5" fmla="*/ 1005 h 2594"/>
                    <a:gd name="T6" fmla="*/ 247 w 2020"/>
                    <a:gd name="T7" fmla="*/ 1260 h 2594"/>
                    <a:gd name="T8" fmla="*/ 112 w 2020"/>
                    <a:gd name="T9" fmla="*/ 1488 h 2594"/>
                    <a:gd name="T10" fmla="*/ 7 w 2020"/>
                    <a:gd name="T11" fmla="*/ 1800 h 2594"/>
                    <a:gd name="T12" fmla="*/ 67 w 2020"/>
                    <a:gd name="T13" fmla="*/ 2055 h 2594"/>
                    <a:gd name="T14" fmla="*/ 262 w 2020"/>
                    <a:gd name="T15" fmla="*/ 2325 h 2594"/>
                    <a:gd name="T16" fmla="*/ 652 w 2020"/>
                    <a:gd name="T17" fmla="*/ 2535 h 2594"/>
                    <a:gd name="T18" fmla="*/ 1087 w 2020"/>
                    <a:gd name="T19" fmla="*/ 2550 h 2594"/>
                    <a:gd name="T20" fmla="*/ 1552 w 2020"/>
                    <a:gd name="T21" fmla="*/ 2268 h 2594"/>
                    <a:gd name="T22" fmla="*/ 1762 w 2020"/>
                    <a:gd name="T23" fmla="*/ 1965 h 2594"/>
                    <a:gd name="T24" fmla="*/ 1912 w 2020"/>
                    <a:gd name="T25" fmla="*/ 1644 h 2594"/>
                    <a:gd name="T26" fmla="*/ 2002 w 2020"/>
                    <a:gd name="T27" fmla="*/ 1275 h 2594"/>
                    <a:gd name="T28" fmla="*/ 1807 w 2020"/>
                    <a:gd name="T29" fmla="*/ 1440 h 2594"/>
                    <a:gd name="T30" fmla="*/ 1597 w 2020"/>
                    <a:gd name="T31" fmla="*/ 1785 h 2594"/>
                    <a:gd name="T32" fmla="*/ 1372 w 2020"/>
                    <a:gd name="T33" fmla="*/ 2010 h 2594"/>
                    <a:gd name="T34" fmla="*/ 1177 w 2020"/>
                    <a:gd name="T35" fmla="*/ 2130 h 2594"/>
                    <a:gd name="T36" fmla="*/ 892 w 2020"/>
                    <a:gd name="T37" fmla="*/ 2115 h 2594"/>
                    <a:gd name="T38" fmla="*/ 637 w 2020"/>
                    <a:gd name="T39" fmla="*/ 1935 h 2594"/>
                    <a:gd name="T40" fmla="*/ 652 w 2020"/>
                    <a:gd name="T41" fmla="*/ 1590 h 2594"/>
                    <a:gd name="T42" fmla="*/ 877 w 2020"/>
                    <a:gd name="T43" fmla="*/ 1260 h 2594"/>
                    <a:gd name="T44" fmla="*/ 1012 w 2020"/>
                    <a:gd name="T45" fmla="*/ 1020 h 2594"/>
                    <a:gd name="T46" fmla="*/ 1012 w 2020"/>
                    <a:gd name="T47" fmla="*/ 708 h 2594"/>
                    <a:gd name="T48" fmla="*/ 1012 w 2020"/>
                    <a:gd name="T49" fmla="*/ 552 h 2594"/>
                    <a:gd name="T50" fmla="*/ 1012 w 2020"/>
                    <a:gd name="T51" fmla="*/ 0 h 2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grpSp>
              <p:nvGrpSpPr>
                <p:cNvPr id="26" name="Group 12"/>
                <p:cNvGrpSpPr/>
                <p:nvPr/>
              </p:nvGrpSpPr>
              <p:grpSpPr bwMode="auto"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27" name="Freeform 13"/>
                  <p:cNvSpPr/>
                  <p:nvPr/>
                </p:nvSpPr>
                <p:spPr bwMode="auto">
                  <a:xfrm>
                    <a:off x="4230" y="2795"/>
                    <a:ext cx="915" cy="1180"/>
                  </a:xfrm>
                  <a:custGeom>
                    <a:avLst/>
                    <a:gdLst>
                      <a:gd name="T0" fmla="*/ 0 w 915"/>
                      <a:gd name="T1" fmla="*/ 0 h 1180"/>
                      <a:gd name="T2" fmla="*/ 915 w 915"/>
                      <a:gd name="T3" fmla="*/ 15 h 1180"/>
                      <a:gd name="T4" fmla="*/ 630 w 915"/>
                      <a:gd name="T5" fmla="*/ 1180 h 1180"/>
                      <a:gd name="T6" fmla="*/ 270 w 915"/>
                      <a:gd name="T7" fmla="*/ 1155 h 1180"/>
                      <a:gd name="T8" fmla="*/ 0 w 915"/>
                      <a:gd name="T9" fmla="*/ 0 h 1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28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0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  <p:grpSp>
            <p:nvGrpSpPr>
              <p:cNvPr id="31" name="Group 17"/>
              <p:cNvGrpSpPr/>
              <p:nvPr/>
            </p:nvGrpSpPr>
            <p:grpSpPr bwMode="auto">
              <a:xfrm rot="10800000">
                <a:off x="5434" y="1744"/>
                <a:ext cx="1475" cy="167"/>
                <a:chOff x="2760" y="2640"/>
                <a:chExt cx="1338" cy="130"/>
              </a:xfrm>
            </p:grpSpPr>
            <p:sp>
              <p:nvSpPr>
                <p:cNvPr id="32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2760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2880" y="2648"/>
                  <a:ext cx="121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4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3001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5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3121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6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3241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7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3361" y="2648"/>
                  <a:ext cx="121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8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3482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9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3602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40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3722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41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3842" y="2648"/>
                  <a:ext cx="121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42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3963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43" name="Line 29"/>
                <p:cNvSpPr>
                  <a:spLocks noChangeShapeType="1"/>
                </p:cNvSpPr>
                <p:nvPr/>
              </p:nvSpPr>
              <p:spPr bwMode="auto">
                <a:xfrm>
                  <a:off x="2783" y="2640"/>
                  <a:ext cx="1315" cy="0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44" name="xjhlx12"/>
              <p:cNvGrpSpPr/>
              <p:nvPr/>
            </p:nvGrpSpPr>
            <p:grpSpPr bwMode="auto">
              <a:xfrm>
                <a:off x="5721" y="2356"/>
                <a:ext cx="918" cy="1539"/>
                <a:chOff x="3960" y="2220"/>
                <a:chExt cx="1440" cy="2468"/>
              </a:xfrm>
            </p:grpSpPr>
            <p:grpSp>
              <p:nvGrpSpPr>
                <p:cNvPr id="45" name="Group 43"/>
                <p:cNvGrpSpPr/>
                <p:nvPr/>
              </p:nvGrpSpPr>
              <p:grpSpPr bwMode="auto">
                <a:xfrm>
                  <a:off x="3960" y="2220"/>
                  <a:ext cx="1440" cy="1440"/>
                  <a:chOff x="2400" y="2400"/>
                  <a:chExt cx="1440" cy="1440"/>
                </a:xfrm>
              </p:grpSpPr>
              <p:sp>
                <p:nvSpPr>
                  <p:cNvPr id="46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2400"/>
                    <a:ext cx="1440" cy="14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56078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7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2600" y="2600"/>
                    <a:ext cx="1040" cy="10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0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8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2800" y="2800"/>
                    <a:ext cx="640" cy="6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808080"/>
                      </a:gs>
                      <a:gs pos="100000">
                        <a:srgbClr val="969696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9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3000" y="3000"/>
                    <a:ext cx="240" cy="240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  <p:grpSp>
              <p:nvGrpSpPr>
                <p:cNvPr id="50" name="Group 48"/>
                <p:cNvGrpSpPr/>
                <p:nvPr/>
              </p:nvGrpSpPr>
              <p:grpSpPr bwMode="auto">
                <a:xfrm>
                  <a:off x="4230" y="2795"/>
                  <a:ext cx="915" cy="1893"/>
                  <a:chOff x="4230" y="2795"/>
                  <a:chExt cx="915" cy="1893"/>
                </a:xfrm>
              </p:grpSpPr>
              <p:sp>
                <p:nvSpPr>
                  <p:cNvPr id="51" name="Freeform 49"/>
                  <p:cNvSpPr/>
                  <p:nvPr/>
                </p:nvSpPr>
                <p:spPr bwMode="auto">
                  <a:xfrm>
                    <a:off x="4532" y="3874"/>
                    <a:ext cx="421" cy="814"/>
                  </a:xfrm>
                  <a:custGeom>
                    <a:avLst/>
                    <a:gdLst>
                      <a:gd name="T0" fmla="*/ 472 w 2020"/>
                      <a:gd name="T1" fmla="*/ 15 h 2594"/>
                      <a:gd name="T2" fmla="*/ 472 w 2020"/>
                      <a:gd name="T3" fmla="*/ 552 h 2594"/>
                      <a:gd name="T4" fmla="*/ 442 w 2020"/>
                      <a:gd name="T5" fmla="*/ 1005 h 2594"/>
                      <a:gd name="T6" fmla="*/ 247 w 2020"/>
                      <a:gd name="T7" fmla="*/ 1260 h 2594"/>
                      <a:gd name="T8" fmla="*/ 112 w 2020"/>
                      <a:gd name="T9" fmla="*/ 1488 h 2594"/>
                      <a:gd name="T10" fmla="*/ 7 w 2020"/>
                      <a:gd name="T11" fmla="*/ 1800 h 2594"/>
                      <a:gd name="T12" fmla="*/ 67 w 2020"/>
                      <a:gd name="T13" fmla="*/ 2055 h 2594"/>
                      <a:gd name="T14" fmla="*/ 262 w 2020"/>
                      <a:gd name="T15" fmla="*/ 2325 h 2594"/>
                      <a:gd name="T16" fmla="*/ 652 w 2020"/>
                      <a:gd name="T17" fmla="*/ 2535 h 2594"/>
                      <a:gd name="T18" fmla="*/ 1087 w 2020"/>
                      <a:gd name="T19" fmla="*/ 2550 h 2594"/>
                      <a:gd name="T20" fmla="*/ 1552 w 2020"/>
                      <a:gd name="T21" fmla="*/ 2268 h 2594"/>
                      <a:gd name="T22" fmla="*/ 1762 w 2020"/>
                      <a:gd name="T23" fmla="*/ 1965 h 2594"/>
                      <a:gd name="T24" fmla="*/ 1912 w 2020"/>
                      <a:gd name="T25" fmla="*/ 1644 h 2594"/>
                      <a:gd name="T26" fmla="*/ 2002 w 2020"/>
                      <a:gd name="T27" fmla="*/ 1275 h 2594"/>
                      <a:gd name="T28" fmla="*/ 1807 w 2020"/>
                      <a:gd name="T29" fmla="*/ 1440 h 2594"/>
                      <a:gd name="T30" fmla="*/ 1597 w 2020"/>
                      <a:gd name="T31" fmla="*/ 1785 h 2594"/>
                      <a:gd name="T32" fmla="*/ 1372 w 2020"/>
                      <a:gd name="T33" fmla="*/ 2010 h 2594"/>
                      <a:gd name="T34" fmla="*/ 1177 w 2020"/>
                      <a:gd name="T35" fmla="*/ 2130 h 2594"/>
                      <a:gd name="T36" fmla="*/ 892 w 2020"/>
                      <a:gd name="T37" fmla="*/ 2115 h 2594"/>
                      <a:gd name="T38" fmla="*/ 637 w 2020"/>
                      <a:gd name="T39" fmla="*/ 1935 h 2594"/>
                      <a:gd name="T40" fmla="*/ 652 w 2020"/>
                      <a:gd name="T41" fmla="*/ 1590 h 2594"/>
                      <a:gd name="T42" fmla="*/ 877 w 2020"/>
                      <a:gd name="T43" fmla="*/ 1260 h 2594"/>
                      <a:gd name="T44" fmla="*/ 1012 w 2020"/>
                      <a:gd name="T45" fmla="*/ 1020 h 2594"/>
                      <a:gd name="T46" fmla="*/ 1012 w 2020"/>
                      <a:gd name="T47" fmla="*/ 708 h 2594"/>
                      <a:gd name="T48" fmla="*/ 1012 w 2020"/>
                      <a:gd name="T49" fmla="*/ 552 h 2594"/>
                      <a:gd name="T50" fmla="*/ 1012 w 2020"/>
                      <a:gd name="T51" fmla="*/ 0 h 25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020" h="2594">
                        <a:moveTo>
                          <a:pt x="472" y="15"/>
                        </a:moveTo>
                        <a:cubicBezTo>
                          <a:pt x="472" y="107"/>
                          <a:pt x="477" y="387"/>
                          <a:pt x="472" y="552"/>
                        </a:cubicBezTo>
                        <a:cubicBezTo>
                          <a:pt x="467" y="717"/>
                          <a:pt x="480" y="887"/>
                          <a:pt x="442" y="1005"/>
                        </a:cubicBezTo>
                        <a:cubicBezTo>
                          <a:pt x="404" y="1123"/>
                          <a:pt x="302" y="1180"/>
                          <a:pt x="247" y="1260"/>
                        </a:cubicBezTo>
                        <a:cubicBezTo>
                          <a:pt x="192" y="1340"/>
                          <a:pt x="152" y="1398"/>
                          <a:pt x="112" y="1488"/>
                        </a:cubicBezTo>
                        <a:cubicBezTo>
                          <a:pt x="72" y="1578"/>
                          <a:pt x="14" y="1706"/>
                          <a:pt x="7" y="1800"/>
                        </a:cubicBezTo>
                        <a:cubicBezTo>
                          <a:pt x="0" y="1894"/>
                          <a:pt x="25" y="1968"/>
                          <a:pt x="67" y="2055"/>
                        </a:cubicBezTo>
                        <a:cubicBezTo>
                          <a:pt x="109" y="2142"/>
                          <a:pt x="165" y="2245"/>
                          <a:pt x="262" y="2325"/>
                        </a:cubicBezTo>
                        <a:cubicBezTo>
                          <a:pt x="359" y="2405"/>
                          <a:pt x="515" y="2498"/>
                          <a:pt x="652" y="2535"/>
                        </a:cubicBezTo>
                        <a:cubicBezTo>
                          <a:pt x="789" y="2572"/>
                          <a:pt x="937" y="2594"/>
                          <a:pt x="1087" y="2550"/>
                        </a:cubicBezTo>
                        <a:cubicBezTo>
                          <a:pt x="1237" y="2506"/>
                          <a:pt x="1440" y="2366"/>
                          <a:pt x="1552" y="2268"/>
                        </a:cubicBezTo>
                        <a:cubicBezTo>
                          <a:pt x="1664" y="2170"/>
                          <a:pt x="1702" y="2069"/>
                          <a:pt x="1762" y="1965"/>
                        </a:cubicBezTo>
                        <a:cubicBezTo>
                          <a:pt x="1822" y="1861"/>
                          <a:pt x="1872" y="1759"/>
                          <a:pt x="1912" y="1644"/>
                        </a:cubicBezTo>
                        <a:cubicBezTo>
                          <a:pt x="1952" y="1529"/>
                          <a:pt x="2020" y="1309"/>
                          <a:pt x="2002" y="1275"/>
                        </a:cubicBezTo>
                        <a:cubicBezTo>
                          <a:pt x="1984" y="1241"/>
                          <a:pt x="1874" y="1355"/>
                          <a:pt x="1807" y="1440"/>
                        </a:cubicBezTo>
                        <a:cubicBezTo>
                          <a:pt x="1740" y="1525"/>
                          <a:pt x="1669" y="1690"/>
                          <a:pt x="1597" y="1785"/>
                        </a:cubicBezTo>
                        <a:cubicBezTo>
                          <a:pt x="1525" y="1880"/>
                          <a:pt x="1442" y="1953"/>
                          <a:pt x="1372" y="2010"/>
                        </a:cubicBezTo>
                        <a:cubicBezTo>
                          <a:pt x="1302" y="2067"/>
                          <a:pt x="1257" y="2113"/>
                          <a:pt x="1177" y="2130"/>
                        </a:cubicBezTo>
                        <a:cubicBezTo>
                          <a:pt x="1097" y="2147"/>
                          <a:pt x="982" y="2147"/>
                          <a:pt x="892" y="2115"/>
                        </a:cubicBezTo>
                        <a:cubicBezTo>
                          <a:pt x="802" y="2083"/>
                          <a:pt x="677" y="2022"/>
                          <a:pt x="637" y="1935"/>
                        </a:cubicBezTo>
                        <a:cubicBezTo>
                          <a:pt x="597" y="1848"/>
                          <a:pt x="612" y="1702"/>
                          <a:pt x="652" y="1590"/>
                        </a:cubicBezTo>
                        <a:cubicBezTo>
                          <a:pt x="692" y="1478"/>
                          <a:pt x="817" y="1355"/>
                          <a:pt x="877" y="1260"/>
                        </a:cubicBezTo>
                        <a:cubicBezTo>
                          <a:pt x="937" y="1165"/>
                          <a:pt x="990" y="1112"/>
                          <a:pt x="1012" y="1020"/>
                        </a:cubicBezTo>
                        <a:cubicBezTo>
                          <a:pt x="1034" y="928"/>
                          <a:pt x="1012" y="786"/>
                          <a:pt x="1012" y="708"/>
                        </a:cubicBezTo>
                        <a:cubicBezTo>
                          <a:pt x="1012" y="630"/>
                          <a:pt x="1012" y="670"/>
                          <a:pt x="1012" y="552"/>
                        </a:cubicBezTo>
                        <a:cubicBezTo>
                          <a:pt x="1012" y="434"/>
                          <a:pt x="1012" y="115"/>
                          <a:pt x="1012" y="0"/>
                        </a:cubicBezTo>
                      </a:path>
                    </a:pathLst>
                  </a:cu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grpSp>
                <p:nvGrpSpPr>
                  <p:cNvPr id="52" name="Group 50"/>
                  <p:cNvGrpSpPr/>
                  <p:nvPr/>
                </p:nvGrpSpPr>
                <p:grpSpPr bwMode="auto">
                  <a:xfrm>
                    <a:off x="4230" y="2795"/>
                    <a:ext cx="915" cy="1180"/>
                    <a:chOff x="4230" y="2795"/>
                    <a:chExt cx="915" cy="1180"/>
                  </a:xfrm>
                </p:grpSpPr>
                <p:sp>
                  <p:nvSpPr>
                    <p:cNvPr id="53" name="Freeform 51"/>
                    <p:cNvSpPr/>
                    <p:nvPr/>
                  </p:nvSpPr>
                  <p:spPr bwMode="auto">
                    <a:xfrm>
                      <a:off x="4230" y="2795"/>
                      <a:ext cx="915" cy="1180"/>
                    </a:xfrm>
                    <a:custGeom>
                      <a:avLst/>
                      <a:gdLst>
                        <a:gd name="T0" fmla="*/ 0 w 915"/>
                        <a:gd name="T1" fmla="*/ 0 h 1180"/>
                        <a:gd name="T2" fmla="*/ 915 w 915"/>
                        <a:gd name="T3" fmla="*/ 15 h 1180"/>
                        <a:gd name="T4" fmla="*/ 630 w 915"/>
                        <a:gd name="T5" fmla="*/ 1180 h 1180"/>
                        <a:gd name="T6" fmla="*/ 270 w 915"/>
                        <a:gd name="T7" fmla="*/ 1155 h 1180"/>
                        <a:gd name="T8" fmla="*/ 0 w 915"/>
                        <a:gd name="T9" fmla="*/ 0 h 11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915" h="1180">
                          <a:moveTo>
                            <a:pt x="0" y="0"/>
                          </a:moveTo>
                          <a:lnTo>
                            <a:pt x="915" y="15"/>
                          </a:lnTo>
                          <a:lnTo>
                            <a:pt x="630" y="1180"/>
                          </a:lnTo>
                          <a:lnTo>
                            <a:pt x="270" y="11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rgbClr val="969696"/>
                        </a:gs>
                        <a:gs pos="100000">
                          <a:srgbClr val="000000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round/>
                    </a:ln>
                  </p:spPr>
                  <p:txBody>
                    <a:bodyPr/>
                    <a:lstStyle/>
                    <a:p>
                      <a:endParaRPr lang="zh-CN" altLang="en-US" sz="1350"/>
                    </a:p>
                  </p:txBody>
                </p:sp>
                <p:sp>
                  <p:nvSpPr>
                    <p:cNvPr id="54" name="Oval 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60" y="2845"/>
                      <a:ext cx="215" cy="21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</a:ln>
                  </p:spPr>
                  <p:txBody>
                    <a:bodyPr/>
                    <a:lstStyle/>
                    <a:p>
                      <a:endParaRPr lang="zh-CN" altLang="en-US" sz="1350"/>
                    </a:p>
                  </p:txBody>
                </p:sp>
                <p:sp>
                  <p:nvSpPr>
                    <p:cNvPr id="55" name="Oval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80" y="3660"/>
                      <a:ext cx="215" cy="21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</a:ln>
                  </p:spPr>
                  <p:txBody>
                    <a:bodyPr/>
                    <a:lstStyle/>
                    <a:p>
                      <a:endParaRPr lang="zh-CN" altLang="en-US" sz="1350"/>
                    </a:p>
                  </p:txBody>
                </p:sp>
              </p:grpSp>
            </p:grpSp>
          </p:grpSp>
          <p:sp>
            <p:nvSpPr>
              <p:cNvPr id="56" name="Rectangle 54"/>
              <p:cNvSpPr>
                <a:spLocks noChangeArrowheads="1"/>
              </p:cNvSpPr>
              <p:nvPr/>
            </p:nvSpPr>
            <p:spPr bwMode="auto">
              <a:xfrm>
                <a:off x="6094" y="5315"/>
                <a:ext cx="172" cy="98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350"/>
              </a:p>
            </p:txBody>
          </p:sp>
          <p:grpSp>
            <p:nvGrpSpPr>
              <p:cNvPr id="57" name="xjhlx8"/>
              <p:cNvGrpSpPr>
                <a:grpSpLocks noChangeAspect="1"/>
              </p:cNvGrpSpPr>
              <p:nvPr/>
            </p:nvGrpSpPr>
            <p:grpSpPr bwMode="auto">
              <a:xfrm rot="5400000">
                <a:off x="5492" y="2156"/>
                <a:ext cx="1375" cy="918"/>
                <a:chOff x="6892" y="783"/>
                <a:chExt cx="813" cy="579"/>
              </a:xfrm>
            </p:grpSpPr>
            <p:grpSp>
              <p:nvGrpSpPr>
                <p:cNvPr id="58" name="Group 56"/>
                <p:cNvGrpSpPr>
                  <a:grpSpLocks noChangeAspect="1"/>
                </p:cNvGrpSpPr>
                <p:nvPr/>
              </p:nvGrpSpPr>
              <p:grpSpPr bwMode="auto">
                <a:xfrm>
                  <a:off x="7125" y="783"/>
                  <a:ext cx="580" cy="579"/>
                  <a:chOff x="2400" y="2400"/>
                  <a:chExt cx="1440" cy="1440"/>
                </a:xfrm>
              </p:grpSpPr>
              <p:sp>
                <p:nvSpPr>
                  <p:cNvPr id="59" name="Oval 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00" y="2400"/>
                    <a:ext cx="1440" cy="14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56078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60" name="Oval 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00" y="2600"/>
                    <a:ext cx="1040" cy="10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0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61" name="Oval 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0" y="2800"/>
                    <a:ext cx="640" cy="6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808080"/>
                      </a:gs>
                      <a:gs pos="100000">
                        <a:srgbClr val="969696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62" name="Oval 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00" y="3000"/>
                    <a:ext cx="240" cy="240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  <p:sp>
              <p:nvSpPr>
                <p:cNvPr id="63" name="Rectangle 61"/>
                <p:cNvSpPr>
                  <a:spLocks noChangeAspect="1" noChangeArrowheads="1"/>
                </p:cNvSpPr>
                <p:nvPr/>
              </p:nvSpPr>
              <p:spPr bwMode="auto">
                <a:xfrm>
                  <a:off x="6892" y="1024"/>
                  <a:ext cx="555" cy="97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rgbClr val="000000">
                        <a:gamma/>
                        <a:tint val="0"/>
                        <a:invGamma/>
                      </a:srgbClr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sp>
            <p:nvSpPr>
              <p:cNvPr id="64" name="Line 62"/>
              <p:cNvSpPr>
                <a:spLocks noChangeShapeType="1"/>
              </p:cNvSpPr>
              <p:nvPr/>
            </p:nvSpPr>
            <p:spPr bwMode="auto">
              <a:xfrm>
                <a:off x="6074" y="4832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cxnSp>
            <p:nvCxnSpPr>
              <p:cNvPr id="65" name="直接连接符 64"/>
              <p:cNvCxnSpPr>
                <a:stCxn id="25" idx="8"/>
              </p:cNvCxnSpPr>
              <p:nvPr/>
            </p:nvCxnSpPr>
            <p:spPr>
              <a:xfrm>
                <a:off x="6179" y="7148"/>
                <a:ext cx="1" cy="336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矩形 65"/>
              <p:cNvSpPr/>
              <p:nvPr/>
            </p:nvSpPr>
            <p:spPr>
              <a:xfrm rot="10800000">
                <a:off x="5596" y="7400"/>
                <a:ext cx="1197" cy="88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>
                <a:solidFill>
                  <a:srgbClr val="FA1414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" name="文本框 66"/>
              <p:cNvSpPr txBox="1"/>
              <p:nvPr/>
            </p:nvSpPr>
            <p:spPr>
              <a:xfrm>
                <a:off x="5821" y="7334"/>
                <a:ext cx="828" cy="125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 i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G</a:t>
                </a:r>
              </a:p>
            </p:txBody>
          </p:sp>
          <p:sp>
            <p:nvSpPr>
              <p:cNvPr id="68" name="Oval 41"/>
              <p:cNvSpPr>
                <a:spLocks noChangeArrowheads="1"/>
              </p:cNvSpPr>
              <p:nvPr/>
            </p:nvSpPr>
            <p:spPr bwMode="auto">
              <a:xfrm rot="10800000">
                <a:off x="6130" y="6104"/>
                <a:ext cx="86" cy="91"/>
              </a:xfrm>
              <a:prstGeom prst="ellipse">
                <a:avLst/>
              </a:prstGeom>
              <a:gradFill rotWithShape="0">
                <a:gsLst>
                  <a:gs pos="0">
                    <a:srgbClr val="C0C0C0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</p:grpSp>
      <p:sp>
        <p:nvSpPr>
          <p:cNvPr id="10" name="Oval 67"/>
          <p:cNvSpPr>
            <a:spLocks noChangeArrowheads="1"/>
          </p:cNvSpPr>
          <p:nvPr/>
        </p:nvSpPr>
        <p:spPr bwMode="auto">
          <a:xfrm>
            <a:off x="6891655" y="38925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/>
          </a:p>
        </p:txBody>
      </p:sp>
      <p:grpSp>
        <p:nvGrpSpPr>
          <p:cNvPr id="71" name="组合 70"/>
          <p:cNvGrpSpPr/>
          <p:nvPr/>
        </p:nvGrpSpPr>
        <p:grpSpPr>
          <a:xfrm>
            <a:off x="6550660" y="2192655"/>
            <a:ext cx="793115" cy="3528112"/>
            <a:chOff x="5344" y="1986"/>
            <a:chExt cx="1249" cy="5556"/>
          </a:xfrm>
        </p:grpSpPr>
        <p:sp>
          <p:nvSpPr>
            <p:cNvPr id="72" name="Freeform 37"/>
            <p:cNvSpPr/>
            <p:nvPr/>
          </p:nvSpPr>
          <p:spPr bwMode="auto">
            <a:xfrm rot="10800000">
              <a:off x="5832" y="4642"/>
              <a:ext cx="253" cy="345"/>
            </a:xfrm>
            <a:custGeom>
              <a:avLst/>
              <a:gdLst>
                <a:gd name="T0" fmla="*/ 472 w 2020"/>
                <a:gd name="T1" fmla="*/ 15 h 2594"/>
                <a:gd name="T2" fmla="*/ 472 w 2020"/>
                <a:gd name="T3" fmla="*/ 552 h 2594"/>
                <a:gd name="T4" fmla="*/ 442 w 2020"/>
                <a:gd name="T5" fmla="*/ 1005 h 2594"/>
                <a:gd name="T6" fmla="*/ 247 w 2020"/>
                <a:gd name="T7" fmla="*/ 1260 h 2594"/>
                <a:gd name="T8" fmla="*/ 112 w 2020"/>
                <a:gd name="T9" fmla="*/ 1488 h 2594"/>
                <a:gd name="T10" fmla="*/ 7 w 2020"/>
                <a:gd name="T11" fmla="*/ 1800 h 2594"/>
                <a:gd name="T12" fmla="*/ 67 w 2020"/>
                <a:gd name="T13" fmla="*/ 2055 h 2594"/>
                <a:gd name="T14" fmla="*/ 262 w 2020"/>
                <a:gd name="T15" fmla="*/ 2325 h 2594"/>
                <a:gd name="T16" fmla="*/ 652 w 2020"/>
                <a:gd name="T17" fmla="*/ 2535 h 2594"/>
                <a:gd name="T18" fmla="*/ 1087 w 2020"/>
                <a:gd name="T19" fmla="*/ 2550 h 2594"/>
                <a:gd name="T20" fmla="*/ 1552 w 2020"/>
                <a:gd name="T21" fmla="*/ 2268 h 2594"/>
                <a:gd name="T22" fmla="*/ 1762 w 2020"/>
                <a:gd name="T23" fmla="*/ 1965 h 2594"/>
                <a:gd name="T24" fmla="*/ 1912 w 2020"/>
                <a:gd name="T25" fmla="*/ 1644 h 2594"/>
                <a:gd name="T26" fmla="*/ 2002 w 2020"/>
                <a:gd name="T27" fmla="*/ 1275 h 2594"/>
                <a:gd name="T28" fmla="*/ 1807 w 2020"/>
                <a:gd name="T29" fmla="*/ 1440 h 2594"/>
                <a:gd name="T30" fmla="*/ 1597 w 2020"/>
                <a:gd name="T31" fmla="*/ 1785 h 2594"/>
                <a:gd name="T32" fmla="*/ 1372 w 2020"/>
                <a:gd name="T33" fmla="*/ 2010 h 2594"/>
                <a:gd name="T34" fmla="*/ 1177 w 2020"/>
                <a:gd name="T35" fmla="*/ 2130 h 2594"/>
                <a:gd name="T36" fmla="*/ 892 w 2020"/>
                <a:gd name="T37" fmla="*/ 2115 h 2594"/>
                <a:gd name="T38" fmla="*/ 637 w 2020"/>
                <a:gd name="T39" fmla="*/ 1935 h 2594"/>
                <a:gd name="T40" fmla="*/ 652 w 2020"/>
                <a:gd name="T41" fmla="*/ 1590 h 2594"/>
                <a:gd name="T42" fmla="*/ 877 w 2020"/>
                <a:gd name="T43" fmla="*/ 1260 h 2594"/>
                <a:gd name="T44" fmla="*/ 1012 w 2020"/>
                <a:gd name="T45" fmla="*/ 1020 h 2594"/>
                <a:gd name="T46" fmla="*/ 1012 w 2020"/>
                <a:gd name="T47" fmla="*/ 708 h 2594"/>
                <a:gd name="T48" fmla="*/ 1012 w 2020"/>
                <a:gd name="T49" fmla="*/ 552 h 2594"/>
                <a:gd name="T50" fmla="*/ 1012 w 2020"/>
                <a:gd name="T51" fmla="*/ 0 h 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350"/>
            </a:p>
          </p:txBody>
        </p:sp>
        <p:grpSp>
          <p:nvGrpSpPr>
            <p:cNvPr id="73" name="组合 72"/>
            <p:cNvGrpSpPr/>
            <p:nvPr/>
          </p:nvGrpSpPr>
          <p:grpSpPr>
            <a:xfrm>
              <a:off x="5344" y="1986"/>
              <a:ext cx="1249" cy="5556"/>
              <a:chOff x="5434" y="1744"/>
              <a:chExt cx="1475" cy="6841"/>
            </a:xfrm>
          </p:grpSpPr>
          <p:grpSp>
            <p:nvGrpSpPr>
              <p:cNvPr id="74" name="Group 5"/>
              <p:cNvGrpSpPr/>
              <p:nvPr/>
            </p:nvGrpSpPr>
            <p:grpSpPr bwMode="auto">
              <a:xfrm>
                <a:off x="5730" y="5628"/>
                <a:ext cx="917" cy="1025"/>
                <a:chOff x="2400" y="2400"/>
                <a:chExt cx="1439" cy="1643"/>
              </a:xfrm>
            </p:grpSpPr>
            <p:sp>
              <p:nvSpPr>
                <p:cNvPr id="75" name="Oval 6"/>
                <p:cNvSpPr>
                  <a:spLocks noChangeArrowheads="1"/>
                </p:cNvSpPr>
                <p:nvPr/>
              </p:nvSpPr>
              <p:spPr bwMode="auto">
                <a:xfrm>
                  <a:off x="2400" y="2400"/>
                  <a:ext cx="1439" cy="164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76" name="Oval 7"/>
                <p:cNvSpPr>
                  <a:spLocks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77" name="Oval 8"/>
                <p:cNvSpPr>
                  <a:spLocks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78" name="Oval 9"/>
                <p:cNvSpPr>
                  <a:spLocks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79" name="Group 10"/>
              <p:cNvGrpSpPr/>
              <p:nvPr/>
            </p:nvGrpSpPr>
            <p:grpSpPr bwMode="auto">
              <a:xfrm>
                <a:off x="5902" y="5987"/>
                <a:ext cx="583" cy="1172"/>
                <a:chOff x="4230" y="2795"/>
                <a:chExt cx="915" cy="1879"/>
              </a:xfrm>
            </p:grpSpPr>
            <p:sp>
              <p:nvSpPr>
                <p:cNvPr id="80" name="Freeform 11"/>
                <p:cNvSpPr/>
                <p:nvPr/>
              </p:nvSpPr>
              <p:spPr bwMode="auto">
                <a:xfrm>
                  <a:off x="4460" y="3860"/>
                  <a:ext cx="635" cy="814"/>
                </a:xfrm>
                <a:custGeom>
                  <a:avLst/>
                  <a:gdLst>
                    <a:gd name="T0" fmla="*/ 472 w 2020"/>
                    <a:gd name="T1" fmla="*/ 15 h 2594"/>
                    <a:gd name="T2" fmla="*/ 472 w 2020"/>
                    <a:gd name="T3" fmla="*/ 552 h 2594"/>
                    <a:gd name="T4" fmla="*/ 442 w 2020"/>
                    <a:gd name="T5" fmla="*/ 1005 h 2594"/>
                    <a:gd name="T6" fmla="*/ 247 w 2020"/>
                    <a:gd name="T7" fmla="*/ 1260 h 2594"/>
                    <a:gd name="T8" fmla="*/ 112 w 2020"/>
                    <a:gd name="T9" fmla="*/ 1488 h 2594"/>
                    <a:gd name="T10" fmla="*/ 7 w 2020"/>
                    <a:gd name="T11" fmla="*/ 1800 h 2594"/>
                    <a:gd name="T12" fmla="*/ 67 w 2020"/>
                    <a:gd name="T13" fmla="*/ 2055 h 2594"/>
                    <a:gd name="T14" fmla="*/ 262 w 2020"/>
                    <a:gd name="T15" fmla="*/ 2325 h 2594"/>
                    <a:gd name="T16" fmla="*/ 652 w 2020"/>
                    <a:gd name="T17" fmla="*/ 2535 h 2594"/>
                    <a:gd name="T18" fmla="*/ 1087 w 2020"/>
                    <a:gd name="T19" fmla="*/ 2550 h 2594"/>
                    <a:gd name="T20" fmla="*/ 1552 w 2020"/>
                    <a:gd name="T21" fmla="*/ 2268 h 2594"/>
                    <a:gd name="T22" fmla="*/ 1762 w 2020"/>
                    <a:gd name="T23" fmla="*/ 1965 h 2594"/>
                    <a:gd name="T24" fmla="*/ 1912 w 2020"/>
                    <a:gd name="T25" fmla="*/ 1644 h 2594"/>
                    <a:gd name="T26" fmla="*/ 2002 w 2020"/>
                    <a:gd name="T27" fmla="*/ 1275 h 2594"/>
                    <a:gd name="T28" fmla="*/ 1807 w 2020"/>
                    <a:gd name="T29" fmla="*/ 1440 h 2594"/>
                    <a:gd name="T30" fmla="*/ 1597 w 2020"/>
                    <a:gd name="T31" fmla="*/ 1785 h 2594"/>
                    <a:gd name="T32" fmla="*/ 1372 w 2020"/>
                    <a:gd name="T33" fmla="*/ 2010 h 2594"/>
                    <a:gd name="T34" fmla="*/ 1177 w 2020"/>
                    <a:gd name="T35" fmla="*/ 2130 h 2594"/>
                    <a:gd name="T36" fmla="*/ 892 w 2020"/>
                    <a:gd name="T37" fmla="*/ 2115 h 2594"/>
                    <a:gd name="T38" fmla="*/ 637 w 2020"/>
                    <a:gd name="T39" fmla="*/ 1935 h 2594"/>
                    <a:gd name="T40" fmla="*/ 652 w 2020"/>
                    <a:gd name="T41" fmla="*/ 1590 h 2594"/>
                    <a:gd name="T42" fmla="*/ 877 w 2020"/>
                    <a:gd name="T43" fmla="*/ 1260 h 2594"/>
                    <a:gd name="T44" fmla="*/ 1012 w 2020"/>
                    <a:gd name="T45" fmla="*/ 1020 h 2594"/>
                    <a:gd name="T46" fmla="*/ 1012 w 2020"/>
                    <a:gd name="T47" fmla="*/ 708 h 2594"/>
                    <a:gd name="T48" fmla="*/ 1012 w 2020"/>
                    <a:gd name="T49" fmla="*/ 552 h 2594"/>
                    <a:gd name="T50" fmla="*/ 1012 w 2020"/>
                    <a:gd name="T51" fmla="*/ 0 h 2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grpSp>
              <p:nvGrpSpPr>
                <p:cNvPr id="81" name="Group 12"/>
                <p:cNvGrpSpPr/>
                <p:nvPr/>
              </p:nvGrpSpPr>
              <p:grpSpPr bwMode="auto"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82" name="Freeform 13"/>
                  <p:cNvSpPr/>
                  <p:nvPr/>
                </p:nvSpPr>
                <p:spPr bwMode="auto">
                  <a:xfrm>
                    <a:off x="4230" y="2795"/>
                    <a:ext cx="915" cy="1180"/>
                  </a:xfrm>
                  <a:custGeom>
                    <a:avLst/>
                    <a:gdLst>
                      <a:gd name="T0" fmla="*/ 0 w 915"/>
                      <a:gd name="T1" fmla="*/ 0 h 1180"/>
                      <a:gd name="T2" fmla="*/ 915 w 915"/>
                      <a:gd name="T3" fmla="*/ 15 h 1180"/>
                      <a:gd name="T4" fmla="*/ 630 w 915"/>
                      <a:gd name="T5" fmla="*/ 1180 h 1180"/>
                      <a:gd name="T6" fmla="*/ 270 w 915"/>
                      <a:gd name="T7" fmla="*/ 1155 h 1180"/>
                      <a:gd name="T8" fmla="*/ 0 w 915"/>
                      <a:gd name="T9" fmla="*/ 0 h 1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83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84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  <p:grpSp>
            <p:nvGrpSpPr>
              <p:cNvPr id="85" name="Group 17"/>
              <p:cNvGrpSpPr/>
              <p:nvPr/>
            </p:nvGrpSpPr>
            <p:grpSpPr bwMode="auto">
              <a:xfrm rot="10800000">
                <a:off x="5434" y="1744"/>
                <a:ext cx="1475" cy="167"/>
                <a:chOff x="2760" y="2640"/>
                <a:chExt cx="1338" cy="130"/>
              </a:xfrm>
            </p:grpSpPr>
            <p:sp>
              <p:nvSpPr>
                <p:cNvPr id="86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2760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87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2880" y="2648"/>
                  <a:ext cx="121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88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3001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89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3121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0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3241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1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3361" y="2648"/>
                  <a:ext cx="121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2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3482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3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3602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4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3722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5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3842" y="2648"/>
                  <a:ext cx="121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6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3963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7" name="Line 29"/>
                <p:cNvSpPr>
                  <a:spLocks noChangeShapeType="1"/>
                </p:cNvSpPr>
                <p:nvPr/>
              </p:nvSpPr>
              <p:spPr bwMode="auto">
                <a:xfrm>
                  <a:off x="2783" y="2640"/>
                  <a:ext cx="1315" cy="0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98" name="xjhlx12"/>
              <p:cNvGrpSpPr/>
              <p:nvPr/>
            </p:nvGrpSpPr>
            <p:grpSpPr bwMode="auto">
              <a:xfrm>
                <a:off x="5721" y="2356"/>
                <a:ext cx="918" cy="1539"/>
                <a:chOff x="3960" y="2220"/>
                <a:chExt cx="1440" cy="2468"/>
              </a:xfrm>
            </p:grpSpPr>
            <p:grpSp>
              <p:nvGrpSpPr>
                <p:cNvPr id="99" name="Group 43"/>
                <p:cNvGrpSpPr/>
                <p:nvPr/>
              </p:nvGrpSpPr>
              <p:grpSpPr bwMode="auto">
                <a:xfrm>
                  <a:off x="3960" y="2220"/>
                  <a:ext cx="1440" cy="1440"/>
                  <a:chOff x="2400" y="2400"/>
                  <a:chExt cx="1440" cy="1440"/>
                </a:xfrm>
              </p:grpSpPr>
              <p:sp>
                <p:nvSpPr>
                  <p:cNvPr id="100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2400"/>
                    <a:ext cx="1440" cy="14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56078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101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2600" y="2600"/>
                    <a:ext cx="1040" cy="10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0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102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2800" y="2800"/>
                    <a:ext cx="640" cy="6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808080"/>
                      </a:gs>
                      <a:gs pos="100000">
                        <a:srgbClr val="969696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103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3000" y="3000"/>
                    <a:ext cx="240" cy="240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  <p:grpSp>
              <p:nvGrpSpPr>
                <p:cNvPr id="104" name="Group 48"/>
                <p:cNvGrpSpPr/>
                <p:nvPr/>
              </p:nvGrpSpPr>
              <p:grpSpPr bwMode="auto">
                <a:xfrm>
                  <a:off x="4230" y="2795"/>
                  <a:ext cx="915" cy="1893"/>
                  <a:chOff x="4230" y="2795"/>
                  <a:chExt cx="915" cy="1893"/>
                </a:xfrm>
              </p:grpSpPr>
              <p:sp>
                <p:nvSpPr>
                  <p:cNvPr id="105" name="Freeform 49"/>
                  <p:cNvSpPr/>
                  <p:nvPr/>
                </p:nvSpPr>
                <p:spPr bwMode="auto">
                  <a:xfrm>
                    <a:off x="4532" y="3874"/>
                    <a:ext cx="421" cy="814"/>
                  </a:xfrm>
                  <a:custGeom>
                    <a:avLst/>
                    <a:gdLst>
                      <a:gd name="T0" fmla="*/ 472 w 2020"/>
                      <a:gd name="T1" fmla="*/ 15 h 2594"/>
                      <a:gd name="T2" fmla="*/ 472 w 2020"/>
                      <a:gd name="T3" fmla="*/ 552 h 2594"/>
                      <a:gd name="T4" fmla="*/ 442 w 2020"/>
                      <a:gd name="T5" fmla="*/ 1005 h 2594"/>
                      <a:gd name="T6" fmla="*/ 247 w 2020"/>
                      <a:gd name="T7" fmla="*/ 1260 h 2594"/>
                      <a:gd name="T8" fmla="*/ 112 w 2020"/>
                      <a:gd name="T9" fmla="*/ 1488 h 2594"/>
                      <a:gd name="T10" fmla="*/ 7 w 2020"/>
                      <a:gd name="T11" fmla="*/ 1800 h 2594"/>
                      <a:gd name="T12" fmla="*/ 67 w 2020"/>
                      <a:gd name="T13" fmla="*/ 2055 h 2594"/>
                      <a:gd name="T14" fmla="*/ 262 w 2020"/>
                      <a:gd name="T15" fmla="*/ 2325 h 2594"/>
                      <a:gd name="T16" fmla="*/ 652 w 2020"/>
                      <a:gd name="T17" fmla="*/ 2535 h 2594"/>
                      <a:gd name="T18" fmla="*/ 1087 w 2020"/>
                      <a:gd name="T19" fmla="*/ 2550 h 2594"/>
                      <a:gd name="T20" fmla="*/ 1552 w 2020"/>
                      <a:gd name="T21" fmla="*/ 2268 h 2594"/>
                      <a:gd name="T22" fmla="*/ 1762 w 2020"/>
                      <a:gd name="T23" fmla="*/ 1965 h 2594"/>
                      <a:gd name="T24" fmla="*/ 1912 w 2020"/>
                      <a:gd name="T25" fmla="*/ 1644 h 2594"/>
                      <a:gd name="T26" fmla="*/ 2002 w 2020"/>
                      <a:gd name="T27" fmla="*/ 1275 h 2594"/>
                      <a:gd name="T28" fmla="*/ 1807 w 2020"/>
                      <a:gd name="T29" fmla="*/ 1440 h 2594"/>
                      <a:gd name="T30" fmla="*/ 1597 w 2020"/>
                      <a:gd name="T31" fmla="*/ 1785 h 2594"/>
                      <a:gd name="T32" fmla="*/ 1372 w 2020"/>
                      <a:gd name="T33" fmla="*/ 2010 h 2594"/>
                      <a:gd name="T34" fmla="*/ 1177 w 2020"/>
                      <a:gd name="T35" fmla="*/ 2130 h 2594"/>
                      <a:gd name="T36" fmla="*/ 892 w 2020"/>
                      <a:gd name="T37" fmla="*/ 2115 h 2594"/>
                      <a:gd name="T38" fmla="*/ 637 w 2020"/>
                      <a:gd name="T39" fmla="*/ 1935 h 2594"/>
                      <a:gd name="T40" fmla="*/ 652 w 2020"/>
                      <a:gd name="T41" fmla="*/ 1590 h 2594"/>
                      <a:gd name="T42" fmla="*/ 877 w 2020"/>
                      <a:gd name="T43" fmla="*/ 1260 h 2594"/>
                      <a:gd name="T44" fmla="*/ 1012 w 2020"/>
                      <a:gd name="T45" fmla="*/ 1020 h 2594"/>
                      <a:gd name="T46" fmla="*/ 1012 w 2020"/>
                      <a:gd name="T47" fmla="*/ 708 h 2594"/>
                      <a:gd name="T48" fmla="*/ 1012 w 2020"/>
                      <a:gd name="T49" fmla="*/ 552 h 2594"/>
                      <a:gd name="T50" fmla="*/ 1012 w 2020"/>
                      <a:gd name="T51" fmla="*/ 0 h 25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020" h="2594">
                        <a:moveTo>
                          <a:pt x="472" y="15"/>
                        </a:moveTo>
                        <a:cubicBezTo>
                          <a:pt x="472" y="107"/>
                          <a:pt x="477" y="387"/>
                          <a:pt x="472" y="552"/>
                        </a:cubicBezTo>
                        <a:cubicBezTo>
                          <a:pt x="467" y="717"/>
                          <a:pt x="480" y="887"/>
                          <a:pt x="442" y="1005"/>
                        </a:cubicBezTo>
                        <a:cubicBezTo>
                          <a:pt x="404" y="1123"/>
                          <a:pt x="302" y="1180"/>
                          <a:pt x="247" y="1260"/>
                        </a:cubicBezTo>
                        <a:cubicBezTo>
                          <a:pt x="192" y="1340"/>
                          <a:pt x="152" y="1398"/>
                          <a:pt x="112" y="1488"/>
                        </a:cubicBezTo>
                        <a:cubicBezTo>
                          <a:pt x="72" y="1578"/>
                          <a:pt x="14" y="1706"/>
                          <a:pt x="7" y="1800"/>
                        </a:cubicBezTo>
                        <a:cubicBezTo>
                          <a:pt x="0" y="1894"/>
                          <a:pt x="25" y="1968"/>
                          <a:pt x="67" y="2055"/>
                        </a:cubicBezTo>
                        <a:cubicBezTo>
                          <a:pt x="109" y="2142"/>
                          <a:pt x="165" y="2245"/>
                          <a:pt x="262" y="2325"/>
                        </a:cubicBezTo>
                        <a:cubicBezTo>
                          <a:pt x="359" y="2405"/>
                          <a:pt x="515" y="2498"/>
                          <a:pt x="652" y="2535"/>
                        </a:cubicBezTo>
                        <a:cubicBezTo>
                          <a:pt x="789" y="2572"/>
                          <a:pt x="937" y="2594"/>
                          <a:pt x="1087" y="2550"/>
                        </a:cubicBezTo>
                        <a:cubicBezTo>
                          <a:pt x="1237" y="2506"/>
                          <a:pt x="1440" y="2366"/>
                          <a:pt x="1552" y="2268"/>
                        </a:cubicBezTo>
                        <a:cubicBezTo>
                          <a:pt x="1664" y="2170"/>
                          <a:pt x="1702" y="2069"/>
                          <a:pt x="1762" y="1965"/>
                        </a:cubicBezTo>
                        <a:cubicBezTo>
                          <a:pt x="1822" y="1861"/>
                          <a:pt x="1872" y="1759"/>
                          <a:pt x="1912" y="1644"/>
                        </a:cubicBezTo>
                        <a:cubicBezTo>
                          <a:pt x="1952" y="1529"/>
                          <a:pt x="2020" y="1309"/>
                          <a:pt x="2002" y="1275"/>
                        </a:cubicBezTo>
                        <a:cubicBezTo>
                          <a:pt x="1984" y="1241"/>
                          <a:pt x="1874" y="1355"/>
                          <a:pt x="1807" y="1440"/>
                        </a:cubicBezTo>
                        <a:cubicBezTo>
                          <a:pt x="1740" y="1525"/>
                          <a:pt x="1669" y="1690"/>
                          <a:pt x="1597" y="1785"/>
                        </a:cubicBezTo>
                        <a:cubicBezTo>
                          <a:pt x="1525" y="1880"/>
                          <a:pt x="1442" y="1953"/>
                          <a:pt x="1372" y="2010"/>
                        </a:cubicBezTo>
                        <a:cubicBezTo>
                          <a:pt x="1302" y="2067"/>
                          <a:pt x="1257" y="2113"/>
                          <a:pt x="1177" y="2130"/>
                        </a:cubicBezTo>
                        <a:cubicBezTo>
                          <a:pt x="1097" y="2147"/>
                          <a:pt x="982" y="2147"/>
                          <a:pt x="892" y="2115"/>
                        </a:cubicBezTo>
                        <a:cubicBezTo>
                          <a:pt x="802" y="2083"/>
                          <a:pt x="677" y="2022"/>
                          <a:pt x="637" y="1935"/>
                        </a:cubicBezTo>
                        <a:cubicBezTo>
                          <a:pt x="597" y="1848"/>
                          <a:pt x="612" y="1702"/>
                          <a:pt x="652" y="1590"/>
                        </a:cubicBezTo>
                        <a:cubicBezTo>
                          <a:pt x="692" y="1478"/>
                          <a:pt x="817" y="1355"/>
                          <a:pt x="877" y="1260"/>
                        </a:cubicBezTo>
                        <a:cubicBezTo>
                          <a:pt x="937" y="1165"/>
                          <a:pt x="990" y="1112"/>
                          <a:pt x="1012" y="1020"/>
                        </a:cubicBezTo>
                        <a:cubicBezTo>
                          <a:pt x="1034" y="928"/>
                          <a:pt x="1012" y="786"/>
                          <a:pt x="1012" y="708"/>
                        </a:cubicBezTo>
                        <a:cubicBezTo>
                          <a:pt x="1012" y="630"/>
                          <a:pt x="1012" y="670"/>
                          <a:pt x="1012" y="552"/>
                        </a:cubicBezTo>
                        <a:cubicBezTo>
                          <a:pt x="1012" y="434"/>
                          <a:pt x="1012" y="115"/>
                          <a:pt x="1012" y="0"/>
                        </a:cubicBezTo>
                      </a:path>
                    </a:pathLst>
                  </a:cu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grpSp>
                <p:nvGrpSpPr>
                  <p:cNvPr id="106" name="Group 50"/>
                  <p:cNvGrpSpPr/>
                  <p:nvPr/>
                </p:nvGrpSpPr>
                <p:grpSpPr bwMode="auto">
                  <a:xfrm>
                    <a:off x="4230" y="2795"/>
                    <a:ext cx="915" cy="1180"/>
                    <a:chOff x="4230" y="2795"/>
                    <a:chExt cx="915" cy="1180"/>
                  </a:xfrm>
                </p:grpSpPr>
                <p:sp>
                  <p:nvSpPr>
                    <p:cNvPr id="107" name="Freeform 51"/>
                    <p:cNvSpPr/>
                    <p:nvPr/>
                  </p:nvSpPr>
                  <p:spPr bwMode="auto">
                    <a:xfrm>
                      <a:off x="4230" y="2795"/>
                      <a:ext cx="915" cy="1180"/>
                    </a:xfrm>
                    <a:custGeom>
                      <a:avLst/>
                      <a:gdLst>
                        <a:gd name="T0" fmla="*/ 0 w 915"/>
                        <a:gd name="T1" fmla="*/ 0 h 1180"/>
                        <a:gd name="T2" fmla="*/ 915 w 915"/>
                        <a:gd name="T3" fmla="*/ 15 h 1180"/>
                        <a:gd name="T4" fmla="*/ 630 w 915"/>
                        <a:gd name="T5" fmla="*/ 1180 h 1180"/>
                        <a:gd name="T6" fmla="*/ 270 w 915"/>
                        <a:gd name="T7" fmla="*/ 1155 h 1180"/>
                        <a:gd name="T8" fmla="*/ 0 w 915"/>
                        <a:gd name="T9" fmla="*/ 0 h 11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915" h="1180">
                          <a:moveTo>
                            <a:pt x="0" y="0"/>
                          </a:moveTo>
                          <a:lnTo>
                            <a:pt x="915" y="15"/>
                          </a:lnTo>
                          <a:lnTo>
                            <a:pt x="630" y="1180"/>
                          </a:lnTo>
                          <a:lnTo>
                            <a:pt x="270" y="11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rgbClr val="969696"/>
                        </a:gs>
                        <a:gs pos="100000">
                          <a:srgbClr val="000000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round/>
                    </a:ln>
                  </p:spPr>
                  <p:txBody>
                    <a:bodyPr/>
                    <a:lstStyle/>
                    <a:p>
                      <a:endParaRPr lang="zh-CN" altLang="en-US" sz="1350"/>
                    </a:p>
                  </p:txBody>
                </p:sp>
                <p:sp>
                  <p:nvSpPr>
                    <p:cNvPr id="108" name="Oval 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60" y="2845"/>
                      <a:ext cx="215" cy="21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</a:ln>
                  </p:spPr>
                  <p:txBody>
                    <a:bodyPr/>
                    <a:lstStyle/>
                    <a:p>
                      <a:endParaRPr lang="zh-CN" altLang="en-US" sz="1350"/>
                    </a:p>
                  </p:txBody>
                </p:sp>
                <p:sp>
                  <p:nvSpPr>
                    <p:cNvPr id="109" name="Oval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80" y="3660"/>
                      <a:ext cx="215" cy="21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</a:ln>
                  </p:spPr>
                  <p:txBody>
                    <a:bodyPr/>
                    <a:lstStyle/>
                    <a:p>
                      <a:endParaRPr lang="zh-CN" altLang="en-US" sz="1350"/>
                    </a:p>
                  </p:txBody>
                </p:sp>
              </p:grpSp>
            </p:grpSp>
          </p:grpSp>
          <p:sp>
            <p:nvSpPr>
              <p:cNvPr id="110" name="Rectangle 54"/>
              <p:cNvSpPr>
                <a:spLocks noChangeArrowheads="1"/>
              </p:cNvSpPr>
              <p:nvPr/>
            </p:nvSpPr>
            <p:spPr bwMode="auto">
              <a:xfrm>
                <a:off x="6094" y="5315"/>
                <a:ext cx="172" cy="98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350"/>
              </a:p>
            </p:txBody>
          </p:sp>
          <p:grpSp>
            <p:nvGrpSpPr>
              <p:cNvPr id="111" name="xjhlx8"/>
              <p:cNvGrpSpPr>
                <a:grpSpLocks noChangeAspect="1"/>
              </p:cNvGrpSpPr>
              <p:nvPr/>
            </p:nvGrpSpPr>
            <p:grpSpPr bwMode="auto">
              <a:xfrm rot="5400000">
                <a:off x="5492" y="2156"/>
                <a:ext cx="1375" cy="918"/>
                <a:chOff x="6892" y="783"/>
                <a:chExt cx="813" cy="579"/>
              </a:xfrm>
            </p:grpSpPr>
            <p:grpSp>
              <p:nvGrpSpPr>
                <p:cNvPr id="112" name="Group 56"/>
                <p:cNvGrpSpPr>
                  <a:grpSpLocks noChangeAspect="1"/>
                </p:cNvGrpSpPr>
                <p:nvPr/>
              </p:nvGrpSpPr>
              <p:grpSpPr bwMode="auto">
                <a:xfrm>
                  <a:off x="7125" y="783"/>
                  <a:ext cx="580" cy="579"/>
                  <a:chOff x="2400" y="2400"/>
                  <a:chExt cx="1440" cy="1440"/>
                </a:xfrm>
              </p:grpSpPr>
              <p:sp>
                <p:nvSpPr>
                  <p:cNvPr id="113" name="Oval 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00" y="2400"/>
                    <a:ext cx="1440" cy="14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56078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114" name="Oval 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00" y="2600"/>
                    <a:ext cx="1040" cy="10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0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115" name="Oval 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0" y="2800"/>
                    <a:ext cx="640" cy="6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808080"/>
                      </a:gs>
                      <a:gs pos="100000">
                        <a:srgbClr val="969696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116" name="Oval 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00" y="3000"/>
                    <a:ext cx="240" cy="240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  <p:sp>
              <p:nvSpPr>
                <p:cNvPr id="117" name="Rectangle 61"/>
                <p:cNvSpPr>
                  <a:spLocks noChangeAspect="1" noChangeArrowheads="1"/>
                </p:cNvSpPr>
                <p:nvPr/>
              </p:nvSpPr>
              <p:spPr bwMode="auto">
                <a:xfrm>
                  <a:off x="6892" y="1024"/>
                  <a:ext cx="555" cy="97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rgbClr val="000000">
                        <a:gamma/>
                        <a:tint val="0"/>
                        <a:invGamma/>
                      </a:srgbClr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sp>
            <p:nvSpPr>
              <p:cNvPr id="118" name="Line 62"/>
              <p:cNvSpPr>
                <a:spLocks noChangeShapeType="1"/>
              </p:cNvSpPr>
              <p:nvPr/>
            </p:nvSpPr>
            <p:spPr bwMode="auto">
              <a:xfrm>
                <a:off x="6074" y="4832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cxnSp>
            <p:nvCxnSpPr>
              <p:cNvPr id="119" name="直接连接符 118"/>
              <p:cNvCxnSpPr>
                <a:stCxn id="80" idx="8"/>
              </p:cNvCxnSpPr>
              <p:nvPr/>
            </p:nvCxnSpPr>
            <p:spPr>
              <a:xfrm>
                <a:off x="6179" y="7148"/>
                <a:ext cx="1" cy="336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矩形 119"/>
              <p:cNvSpPr/>
              <p:nvPr/>
            </p:nvSpPr>
            <p:spPr>
              <a:xfrm rot="10800000">
                <a:off x="5596" y="7400"/>
                <a:ext cx="1197" cy="88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>
                <a:solidFill>
                  <a:srgbClr val="FA1414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1" name="文本框 120"/>
              <p:cNvSpPr txBox="1"/>
              <p:nvPr/>
            </p:nvSpPr>
            <p:spPr>
              <a:xfrm>
                <a:off x="5821" y="7334"/>
                <a:ext cx="828" cy="125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 i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G</a:t>
                </a:r>
              </a:p>
            </p:txBody>
          </p:sp>
          <p:sp>
            <p:nvSpPr>
              <p:cNvPr id="122" name="Oval 41"/>
              <p:cNvSpPr>
                <a:spLocks noChangeArrowheads="1"/>
              </p:cNvSpPr>
              <p:nvPr/>
            </p:nvSpPr>
            <p:spPr bwMode="auto">
              <a:xfrm rot="10800000">
                <a:off x="6130" y="6104"/>
                <a:ext cx="86" cy="91"/>
              </a:xfrm>
              <a:prstGeom prst="ellipse">
                <a:avLst/>
              </a:prstGeom>
              <a:gradFill rotWithShape="0">
                <a:gsLst>
                  <a:gs pos="0">
                    <a:srgbClr val="C0C0C0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</p:grpSp>
      <p:grpSp>
        <p:nvGrpSpPr>
          <p:cNvPr id="127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140" name="缺角矩形 139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41" name="缺角矩形 140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42" name="缺角矩形 141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43" name="缺角矩形 142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44" name="缺角矩形 143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45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0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1925" y="1840865"/>
            <a:ext cx="8877300" cy="2676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电气化铁路的高压输电线，无论在严冬还是在酷夏都要绷直，才能使高压线与列车的电极接触良好，这就必须对高压线施加恒定的拉力。为此，工程师设计了如图甲所示的恒拉力系统，其简化原理图如图乙所示。实际测量得到每个水泥块的重力是130N．共悬挂20个水泥块。</a:t>
            </a: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（1）请指出图中的动滑轮、定滑轮；</a:t>
            </a: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（2）滑轮组对高压线的拉力是多大？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84" r="3003"/>
          <a:stretch>
            <a:fillRect/>
          </a:stretch>
        </p:blipFill>
        <p:spPr>
          <a:xfrm>
            <a:off x="5229253" y="3758635"/>
            <a:ext cx="3553799" cy="1840525"/>
          </a:xfrm>
          <a:prstGeom prst="rect">
            <a:avLst/>
          </a:prstGeom>
        </p:spPr>
      </p:pic>
      <p:sp>
        <p:nvSpPr>
          <p:cNvPr id="4" name="圆角矩形标注 3"/>
          <p:cNvSpPr/>
          <p:nvPr/>
        </p:nvSpPr>
        <p:spPr>
          <a:xfrm>
            <a:off x="5565140" y="2905125"/>
            <a:ext cx="1524000" cy="419100"/>
          </a:xfrm>
          <a:prstGeom prst="wedgeRoundRectCallout">
            <a:avLst>
              <a:gd name="adj1" fmla="val 81406"/>
              <a:gd name="adj2" fmla="val 241037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定滑轮</a:t>
            </a:r>
          </a:p>
        </p:txBody>
      </p:sp>
      <p:sp>
        <p:nvSpPr>
          <p:cNvPr id="5" name="圆角矩形标注 4"/>
          <p:cNvSpPr/>
          <p:nvPr/>
        </p:nvSpPr>
        <p:spPr>
          <a:xfrm>
            <a:off x="7439025" y="2828925"/>
            <a:ext cx="1524000" cy="433705"/>
          </a:xfrm>
          <a:prstGeom prst="wedgeRoundRectCallout">
            <a:avLst>
              <a:gd name="adj1" fmla="val 31669"/>
              <a:gd name="adj2" fmla="val 246941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动滑轮</a:t>
            </a:r>
          </a:p>
        </p:txBody>
      </p:sp>
      <p:graphicFrame>
        <p:nvGraphicFramePr>
          <p:cNvPr id="6" name="对象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114800" y="332105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r:id="rId4" imgW="914400" imgH="215900" progId="Equation.KSEE3">
                  <p:embed/>
                </p:oleObj>
              </mc:Choice>
              <mc:Fallback>
                <p:oleObj r:id="rId4" imgW="9144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332105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816534" y="4531269"/>
            <a:ext cx="3940024" cy="1198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=3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=3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</a:p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=3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×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130N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</a:t>
            </a:r>
          </a:p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7 800N 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4" name="组合 1"/>
          <p:cNvGrpSpPr>
            <a:grpSpLocks noChangeAspect="1"/>
          </p:cNvGrpSpPr>
          <p:nvPr/>
        </p:nvGrpSpPr>
        <p:grpSpPr bwMode="auto">
          <a:xfrm>
            <a:off x="3216593" y="1350302"/>
            <a:ext cx="2411016" cy="450056"/>
            <a:chOff x="3564387" y="597378"/>
            <a:chExt cx="2247990" cy="419195"/>
          </a:xfrm>
        </p:grpSpPr>
        <p:sp>
          <p:nvSpPr>
            <p:cNvPr id="29" name="缺角矩形 21"/>
            <p:cNvSpPr>
              <a:spLocks noChangeArrowheads="1"/>
            </p:cNvSpPr>
            <p:nvPr/>
          </p:nvSpPr>
          <p:spPr bwMode="auto">
            <a:xfrm rot="3000000">
              <a:off x="4021491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8BBB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0" name="缺角矩形 22"/>
            <p:cNvSpPr>
              <a:spLocks noChangeArrowheads="1"/>
            </p:cNvSpPr>
            <p:nvPr/>
          </p:nvSpPr>
          <p:spPr bwMode="auto">
            <a:xfrm rot="3000000">
              <a:off x="4478785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FD9F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1" name="缺角矩形 23"/>
            <p:cNvSpPr>
              <a:spLocks noChangeArrowheads="1"/>
            </p:cNvSpPr>
            <p:nvPr/>
          </p:nvSpPr>
          <p:spPr bwMode="auto">
            <a:xfrm rot="3000000">
              <a:off x="4936079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B05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2" name="缺角矩形 24"/>
            <p:cNvSpPr>
              <a:spLocks noChangeArrowheads="1"/>
            </p:cNvSpPr>
            <p:nvPr/>
          </p:nvSpPr>
          <p:spPr bwMode="auto">
            <a:xfrm rot="3000000">
              <a:off x="3564197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E72424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3" name="缺角矩形 25"/>
            <p:cNvSpPr>
              <a:spLocks noChangeArrowheads="1"/>
            </p:cNvSpPr>
            <p:nvPr/>
          </p:nvSpPr>
          <p:spPr bwMode="auto">
            <a:xfrm rot="3000000">
              <a:off x="5393372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A96A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34" name="TextBox 15"/>
          <p:cNvSpPr txBox="1">
            <a:spLocks noChangeArrowheads="1"/>
          </p:cNvSpPr>
          <p:nvPr/>
        </p:nvSpPr>
        <p:spPr bwMode="auto">
          <a:xfrm>
            <a:off x="3182065" y="1307439"/>
            <a:ext cx="2478881" cy="4743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sz="25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能力提升题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7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0" name="12221A.EPS" descr="id:2147519345;FounderCES"/>
          <p:cNvPicPr>
            <a:picLocks noChangeAspect="1"/>
          </p:cNvPicPr>
          <p:nvPr/>
        </p:nvPicPr>
        <p:blipFill>
          <a:blip r:embed="rId2"/>
          <a:srcRect l="11948" r="13512"/>
          <a:stretch>
            <a:fillRect/>
          </a:stretch>
        </p:blipFill>
        <p:spPr>
          <a:xfrm>
            <a:off x="809625" y="1503680"/>
            <a:ext cx="7524750" cy="438213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08490" y="2034110"/>
            <a:ext cx="8635510" cy="3283208"/>
            <a:chOff x="508490" y="1176860"/>
            <a:chExt cx="8635510" cy="3283208"/>
          </a:xfrm>
        </p:grpSpPr>
        <p:sp>
          <p:nvSpPr>
            <p:cNvPr id="7" name="等腰三角形 6"/>
            <p:cNvSpPr/>
            <p:nvPr>
              <p:custDataLst>
                <p:tags r:id="rId1"/>
              </p:custDataLst>
            </p:nvPr>
          </p:nvSpPr>
          <p:spPr bwMode="auto">
            <a:xfrm rot="16200000">
              <a:off x="925343" y="1289720"/>
              <a:ext cx="3283208" cy="3057488"/>
            </a:xfrm>
            <a:prstGeom prst="triangle">
              <a:avLst/>
            </a:prstGeom>
            <a:solidFill>
              <a:srgbClr val="4276AA">
                <a:lumMod val="20000"/>
                <a:lumOff val="80000"/>
              </a:srgb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椭圆 7"/>
            <p:cNvSpPr/>
            <p:nvPr>
              <p:custDataLst>
                <p:tags r:id="rId2"/>
              </p:custDataLst>
            </p:nvPr>
          </p:nvSpPr>
          <p:spPr bwMode="auto">
            <a:xfrm>
              <a:off x="508490" y="1946362"/>
              <a:ext cx="1744204" cy="1744205"/>
            </a:xfrm>
            <a:prstGeom prst="ellipse">
              <a:avLst/>
            </a:prstGeom>
            <a:solidFill>
              <a:srgbClr val="4276AA"/>
            </a:solidFill>
            <a:ln w="9525">
              <a:noFill/>
              <a:round/>
            </a:ln>
          </p:spPr>
          <p:txBody>
            <a:bodyPr vert="horz" wrap="square" lIns="67500" tIns="67500" rIns="67500" bIns="67500" anchor="ctr" anchorCtr="1" compatLnSpc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作业</a:t>
              </a:r>
            </a:p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内容</a:t>
              </a:r>
            </a:p>
          </p:txBody>
        </p:sp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4215821" y="2093443"/>
              <a:ext cx="101088" cy="531880"/>
            </a:xfrm>
            <a:prstGeom prst="roundRect">
              <a:avLst/>
            </a:prstGeom>
            <a:solidFill>
              <a:srgbClr val="178AA1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角矩形 9"/>
            <p:cNvSpPr/>
            <p:nvPr>
              <p:custDataLst>
                <p:tags r:id="rId4"/>
              </p:custDataLst>
            </p:nvPr>
          </p:nvSpPr>
          <p:spPr>
            <a:xfrm>
              <a:off x="4215821" y="3027429"/>
              <a:ext cx="101088" cy="531880"/>
            </a:xfrm>
            <a:prstGeom prst="roundRect">
              <a:avLst/>
            </a:prstGeom>
            <a:solidFill>
              <a:srgbClr val="40A693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5"/>
              </p:custDataLst>
            </p:nvPr>
          </p:nvSpPr>
          <p:spPr bwMode="auto">
            <a:xfrm>
              <a:off x="4473893" y="1946407"/>
              <a:ext cx="1544955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178AA1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教材作业</a:t>
              </a:r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 bwMode="auto">
            <a:xfrm>
              <a:off x="4316730" y="2383605"/>
              <a:ext cx="4827270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 完成课后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“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动手动脑学物理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”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练习</a:t>
              </a:r>
            </a:p>
          </p:txBody>
        </p:sp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 bwMode="auto">
            <a:xfrm>
              <a:off x="4473893" y="2880334"/>
              <a:ext cx="1545431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40A693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自主安排</a:t>
              </a:r>
            </a:p>
          </p:txBody>
        </p:sp>
        <p:sp>
          <p:nvSpPr>
            <p:cNvPr id="18" name="文本框 17"/>
            <p:cNvSpPr txBox="1"/>
            <p:nvPr>
              <p:custDataLst>
                <p:tags r:id="rId8"/>
              </p:custDataLst>
            </p:nvPr>
          </p:nvSpPr>
          <p:spPr bwMode="auto">
            <a:xfrm>
              <a:off x="4473893" y="3182752"/>
              <a:ext cx="3659505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sym typeface="Arial" panose="020B0604020202020204" pitchFamily="34" charset="0"/>
                </a:rPr>
                <a:t>配套练习册练习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/>
          <p:cNvSpPr txBox="1"/>
          <p:nvPr/>
        </p:nvSpPr>
        <p:spPr bwMode="auto">
          <a:xfrm>
            <a:off x="626745" y="3672655"/>
            <a:ext cx="7385050" cy="1576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1. </a:t>
            </a:r>
            <a:r>
              <a:rPr lang="en-US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知道</a:t>
            </a:r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定滑轮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动滑轮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和</a:t>
            </a:r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滑轮组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的构造及其特点；会分析滑轮和滑轮组的工作原理；了解其他简单机械的一些应用。</a:t>
            </a:r>
          </a:p>
          <a:p>
            <a:pPr eaLnBrk="1" hangingPunct="1"/>
            <a:endParaRPr kumimoji="0" lang="zh-CN" altLang="zh-CN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" name="内容占位符 2"/>
          <p:cNvSpPr txBox="1"/>
          <p:nvPr/>
        </p:nvSpPr>
        <p:spPr bwMode="auto">
          <a:xfrm>
            <a:off x="1303020" y="1814645"/>
            <a:ext cx="7370445" cy="1647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 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知道定滑轮和动滑轮</a:t>
            </a:r>
            <a:r>
              <a:rPr lang="zh-CN" altLang="zh-CN" sz="28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在实际生产中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的应用；经历组装滑轮组的过程</a:t>
            </a:r>
            <a:r>
              <a:rPr lang="zh-CN" altLang="en-US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学会按要求组装滑轮组的方法。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78815" y="1487620"/>
            <a:ext cx="8214995" cy="3888105"/>
            <a:chOff x="987" y="819"/>
            <a:chExt cx="12937" cy="6123"/>
          </a:xfrm>
        </p:grpSpPr>
        <p:cxnSp>
          <p:nvCxnSpPr>
            <p:cNvPr id="16" name="直接连接符 15"/>
            <p:cNvCxnSpPr/>
            <p:nvPr/>
          </p:nvCxnSpPr>
          <p:spPr>
            <a:xfrm flipV="1">
              <a:off x="987" y="6916"/>
              <a:ext cx="12104" cy="26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3027" y="4042"/>
              <a:ext cx="0" cy="2874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12993" y="4057"/>
              <a:ext cx="912" cy="7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 flipH="1" flipV="1">
              <a:off x="13924" y="819"/>
              <a:ext cx="0" cy="3291"/>
            </a:xfrm>
            <a:prstGeom prst="straightConnector1">
              <a:avLst/>
            </a:prstGeom>
            <a:ln w="57150">
              <a:solidFill>
                <a:srgbClr val="0B5FD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2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768600" y="1421130"/>
            <a:ext cx="4165600" cy="463550"/>
            <a:chOff x="4360" y="888"/>
            <a:chExt cx="6560" cy="730"/>
          </a:xfrm>
        </p:grpSpPr>
        <p:grpSp>
          <p:nvGrpSpPr>
            <p:cNvPr id="8200" name="组合 18"/>
            <p:cNvGrpSpPr/>
            <p:nvPr/>
          </p:nvGrpSpPr>
          <p:grpSpPr bwMode="auto">
            <a:xfrm>
              <a:off x="4360" y="946"/>
              <a:ext cx="2343" cy="672"/>
              <a:chOff x="2004695" y="686607"/>
              <a:chExt cx="1983740" cy="570436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2005542" y="686607"/>
                <a:ext cx="1893147" cy="555157"/>
              </a:xfrm>
              <a:prstGeom prst="roundRect">
                <a:avLst/>
              </a:prstGeom>
              <a:solidFill>
                <a:srgbClr val="F07474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00"/>
              </a:p>
            </p:txBody>
          </p:sp>
          <p:sp>
            <p:nvSpPr>
              <p:cNvPr id="30737" name="矩形 1"/>
              <p:cNvSpPr>
                <a:spLocks noChangeArrowheads="1"/>
              </p:cNvSpPr>
              <p:nvPr/>
            </p:nvSpPr>
            <p:spPr bwMode="auto">
              <a:xfrm>
                <a:off x="2004695" y="740934"/>
                <a:ext cx="1983740" cy="51610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altLang="zh-CN" sz="2400" b="1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1</a:t>
                </a:r>
                <a:endParaRPr lang="zh-CN" altLang="en-US" sz="2400" b="1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22" name="矩形 4"/>
            <p:cNvSpPr>
              <a:spLocks noChangeArrowheads="1"/>
            </p:cNvSpPr>
            <p:nvPr/>
          </p:nvSpPr>
          <p:spPr bwMode="auto">
            <a:xfrm>
              <a:off x="7026" y="888"/>
              <a:ext cx="3894" cy="7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定滑轮和动滑轮</a:t>
              </a:r>
            </a:p>
          </p:txBody>
        </p:sp>
      </p:grpSp>
      <p:grpSp>
        <p:nvGrpSpPr>
          <p:cNvPr id="4113" name="组合 4112"/>
          <p:cNvGrpSpPr/>
          <p:nvPr/>
        </p:nvGrpSpPr>
        <p:grpSpPr>
          <a:xfrm>
            <a:off x="3059430" y="2399665"/>
            <a:ext cx="2914650" cy="1987550"/>
            <a:chOff x="1973" y="969"/>
            <a:chExt cx="1836" cy="1252"/>
          </a:xfrm>
        </p:grpSpPr>
        <p:pic>
          <p:nvPicPr>
            <p:cNvPr id="4110" name="图片 4109" descr="滑轮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73" y="969"/>
              <a:ext cx="1836" cy="125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11" name="矩形 4110"/>
            <p:cNvSpPr/>
            <p:nvPr/>
          </p:nvSpPr>
          <p:spPr>
            <a:xfrm>
              <a:off x="2001" y="986"/>
              <a:ext cx="1786" cy="1207"/>
            </a:xfrm>
            <a:prstGeom prst="rect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961270" y="4997983"/>
            <a:ext cx="5998210" cy="4603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eaLnBrk="1" hangingPunct="1"/>
            <a:r>
              <a:rPr lang="zh-CN" altLang="en-US" sz="2400" b="1" dirty="0">
                <a:latin typeface="宋体" panose="02010600030101010101" pitchFamily="2" charset="-122"/>
              </a:rPr>
              <a:t>　这些都是滑轮，请你观察它们的结构吧。</a:t>
            </a:r>
          </a:p>
        </p:txBody>
      </p:sp>
      <p:pic>
        <p:nvPicPr>
          <p:cNvPr id="4103" name="图片 9" descr="zt_20100714135802473.jpg"/>
          <p:cNvPicPr>
            <a:picLocks noChangeAspect="1"/>
          </p:cNvPicPr>
          <p:nvPr/>
        </p:nvPicPr>
        <p:blipFill>
          <a:blip r:embed="rId3"/>
          <a:srcRect l="5930" t="10451"/>
          <a:stretch>
            <a:fillRect/>
          </a:stretch>
        </p:blipFill>
        <p:spPr>
          <a:xfrm>
            <a:off x="441643" y="2382203"/>
            <a:ext cx="2519362" cy="2041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119" y="2237739"/>
            <a:ext cx="2352675" cy="22574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t="5047" r="14800" b="-1"/>
          <a:stretch>
            <a:fillRect/>
          </a:stretch>
        </p:blipFill>
        <p:spPr bwMode="auto">
          <a:xfrm rot="5400000">
            <a:off x="2789588" y="2211916"/>
            <a:ext cx="3079565" cy="231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97378" y="5060572"/>
            <a:ext cx="7217559" cy="4603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eaLnBrk="1" hangingPunct="1"/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　滑轮：边缘有凹槽，能绕轴转动的小轮。</a:t>
            </a:r>
          </a:p>
        </p:txBody>
      </p:sp>
      <p:sp>
        <p:nvSpPr>
          <p:cNvPr id="4107" name="圆角矩形标注 12"/>
          <p:cNvSpPr/>
          <p:nvPr/>
        </p:nvSpPr>
        <p:spPr>
          <a:xfrm>
            <a:off x="2211734" y="4279610"/>
            <a:ext cx="866775" cy="360045"/>
          </a:xfrm>
          <a:prstGeom prst="wedgeRoundRectCallout">
            <a:avLst>
              <a:gd name="adj1" fmla="val 190901"/>
              <a:gd name="adj2" fmla="val -38588"/>
              <a:gd name="adj3" fmla="val 16667"/>
            </a:avLst>
          </a:prstGeom>
          <a:solidFill>
            <a:srgbClr val="FFFFFF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轴</a:t>
            </a:r>
          </a:p>
        </p:txBody>
      </p:sp>
      <p:sp>
        <p:nvSpPr>
          <p:cNvPr id="4108" name="圆角矩形标注 13"/>
          <p:cNvSpPr/>
          <p:nvPr/>
        </p:nvSpPr>
        <p:spPr>
          <a:xfrm>
            <a:off x="5578054" y="2167453"/>
            <a:ext cx="914400" cy="469900"/>
          </a:xfrm>
          <a:prstGeom prst="wedgeRoundRectCallout">
            <a:avLst>
              <a:gd name="adj1" fmla="val -107256"/>
              <a:gd name="adj2" fmla="val 270945"/>
              <a:gd name="adj3" fmla="val 16667"/>
            </a:avLst>
          </a:prstGeom>
          <a:solidFill>
            <a:srgbClr val="FFFFFF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小轮</a:t>
            </a:r>
          </a:p>
        </p:txBody>
      </p:sp>
      <p:sp>
        <p:nvSpPr>
          <p:cNvPr id="4106" name="圆角矩形标注 11"/>
          <p:cNvSpPr/>
          <p:nvPr/>
        </p:nvSpPr>
        <p:spPr>
          <a:xfrm>
            <a:off x="7037738" y="3982805"/>
            <a:ext cx="914400" cy="469900"/>
          </a:xfrm>
          <a:prstGeom prst="wedgeRoundRectCallout">
            <a:avLst>
              <a:gd name="adj1" fmla="val -274505"/>
              <a:gd name="adj2" fmla="val -32341"/>
              <a:gd name="adj3" fmla="val 16667"/>
            </a:avLst>
          </a:prstGeom>
          <a:solidFill>
            <a:srgbClr val="FFFFFF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凹槽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2548955" y="1270268"/>
            <a:ext cx="3958508" cy="526293"/>
            <a:chOff x="2593872" y="579256"/>
            <a:chExt cx="3958508" cy="526293"/>
          </a:xfrm>
        </p:grpSpPr>
        <p:pic>
          <p:nvPicPr>
            <p:cNvPr id="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93872" y="624536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矩形 27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滑轮的结构</a:t>
              </a:r>
            </a:p>
          </p:txBody>
        </p:sp>
      </p:grp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7" grpId="0" bldLvl="0" animBg="1"/>
      <p:bldP spid="4108" grpId="0" bldLvl="0" animBg="1"/>
      <p:bldP spid="410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/>
          <p:nvPr/>
        </p:nvSpPr>
        <p:spPr>
          <a:xfrm>
            <a:off x="2941320" y="2296795"/>
            <a:ext cx="326072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定滑轮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：轴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不随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轮动。</a:t>
            </a:r>
          </a:p>
        </p:txBody>
      </p:sp>
      <p:sp>
        <p:nvSpPr>
          <p:cNvPr id="5211" name="文本框 5210"/>
          <p:cNvSpPr txBox="1"/>
          <p:nvPr/>
        </p:nvSpPr>
        <p:spPr>
          <a:xfrm>
            <a:off x="3284671" y="3035851"/>
            <a:ext cx="2590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实质：</a:t>
            </a:r>
            <a:r>
              <a:rPr lang="zh-CN" altLang="en-US" sz="2400" b="1" dirty="0">
                <a:solidFill>
                  <a:srgbClr val="FA141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等臂杠杆。</a:t>
            </a:r>
            <a:endParaRPr lang="zh-CN" altLang="en-US" sz="2400" b="1" baseline="-25000" dirty="0">
              <a:solidFill>
                <a:srgbClr val="FA1414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2941320" y="3813400"/>
            <a:ext cx="3482748" cy="1476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 anchor="ctr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5pPr>
          </a:lstStyle>
          <a:p>
            <a:pPr lvl="0" algn="ctr" eaLnBrk="1" hangingPunct="1">
              <a:lnSpc>
                <a:spcPct val="125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</a:rPr>
              <a:t>结论：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</a:rPr>
              <a:t>使用定滑轮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不省力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</a:rPr>
              <a:t>，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不省距离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</a:rPr>
              <a:t>；但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可以改变力的方向。</a:t>
            </a:r>
            <a:endParaRPr lang="zh-CN" altLang="en-US" sz="24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83" y="2185361"/>
            <a:ext cx="2273352" cy="338928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495" y="2092554"/>
            <a:ext cx="2173890" cy="3574899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2462063" y="1489912"/>
            <a:ext cx="3958508" cy="495548"/>
            <a:chOff x="2506980" y="579256"/>
            <a:chExt cx="3958508" cy="495548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定滑轮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2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5211" grpId="0"/>
      <p:bldP spid="1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58" y="2164813"/>
            <a:ext cx="2525087" cy="333609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765" y="2146769"/>
            <a:ext cx="2162897" cy="3535649"/>
          </a:xfrm>
          <a:prstGeom prst="rect">
            <a:avLst/>
          </a:prstGeom>
        </p:spPr>
      </p:pic>
      <p:sp>
        <p:nvSpPr>
          <p:cNvPr id="6146" name="Text Box 4"/>
          <p:cNvSpPr txBox="1"/>
          <p:nvPr/>
        </p:nvSpPr>
        <p:spPr>
          <a:xfrm>
            <a:off x="2941320" y="2296795"/>
            <a:ext cx="326072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动滑轮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：轴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随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轮动。</a:t>
            </a:r>
          </a:p>
        </p:txBody>
      </p:sp>
      <p:sp>
        <p:nvSpPr>
          <p:cNvPr id="5211" name="文本框 5210"/>
          <p:cNvSpPr txBox="1"/>
          <p:nvPr/>
        </p:nvSpPr>
        <p:spPr>
          <a:xfrm>
            <a:off x="2928619" y="2935803"/>
            <a:ext cx="3556071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实质：</a:t>
            </a:r>
            <a:r>
              <a:rPr lang="zh-CN" altLang="en-US" sz="2400" b="1" dirty="0">
                <a:solidFill>
                  <a:srgbClr val="FA141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动力臂是阻力臂两倍的杠杆。</a:t>
            </a:r>
            <a:endParaRPr lang="zh-CN" altLang="en-US" sz="2400" b="1" baseline="-25000" dirty="0">
              <a:solidFill>
                <a:srgbClr val="FA1414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941406" y="3914594"/>
            <a:ext cx="3434080" cy="1476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 anchor="ctr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5pPr>
          </a:lstStyle>
          <a:p>
            <a:pPr lvl="0" algn="just" eaLnBrk="1" hangingPunct="1">
              <a:lnSpc>
                <a:spcPct val="125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</a:rPr>
              <a:t>结论：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</a:rPr>
              <a:t>使用动滑轮可以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省力</a:t>
            </a:r>
            <a:r>
              <a:rPr lang="zh-CN" altLang="en-US" sz="2400" b="1" dirty="0" smtClean="0">
                <a:solidFill>
                  <a:schemeClr val="tx1"/>
                </a:solidFill>
                <a:latin typeface="宋体" panose="02010600030101010101" pitchFamily="2" charset="-122"/>
              </a:rPr>
              <a:t>；但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</a:rPr>
              <a:t>费距离，且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不改变力的方向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</a:rPr>
              <a:t>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2416978" y="1473789"/>
            <a:ext cx="3958508" cy="495548"/>
            <a:chOff x="2506980" y="579256"/>
            <a:chExt cx="3958508" cy="49554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2B3C5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ysClr val="windowText" lastClr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动滑轮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2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5211" grpId="0"/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/>
        </p:nvCxnSpPr>
        <p:spPr>
          <a:xfrm flipV="1">
            <a:off x="798195" y="4281170"/>
            <a:ext cx="1366520" cy="635"/>
          </a:xfrm>
          <a:prstGeom prst="line">
            <a:avLst/>
          </a:prstGeom>
          <a:ln w="34925" cmpd="sng"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左大括号 49"/>
          <p:cNvSpPr/>
          <p:nvPr/>
        </p:nvSpPr>
        <p:spPr>
          <a:xfrm rot="5400000">
            <a:off x="5327015" y="3013710"/>
            <a:ext cx="273050" cy="645160"/>
          </a:xfrm>
          <a:prstGeom prst="leftBrace">
            <a:avLst>
              <a:gd name="adj1" fmla="val 33333"/>
              <a:gd name="adj2" fmla="val 50000"/>
            </a:avLst>
          </a:prstGeom>
          <a:noFill/>
          <a:ln w="57150" cap="flat" cmpd="sng">
            <a:solidFill>
              <a:srgbClr val="FF505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8" name="直接连接符 47"/>
          <p:cNvSpPr/>
          <p:nvPr/>
        </p:nvSpPr>
        <p:spPr>
          <a:xfrm>
            <a:off x="5812288" y="1891903"/>
            <a:ext cx="0" cy="1647446"/>
          </a:xfrm>
          <a:prstGeom prst="line">
            <a:avLst/>
          </a:prstGeom>
          <a:noFill/>
          <a:ln w="44450" cap="flat" cmpd="sng">
            <a:solidFill>
              <a:srgbClr val="FA1414"/>
            </a:solidFill>
            <a:prstDash val="solid"/>
            <a:headEnd type="arrow" w="med" len="med"/>
            <a:tailEnd type="none" w="lg" len="lg"/>
          </a:ln>
        </p:spPr>
      </p:sp>
      <p:grpSp>
        <p:nvGrpSpPr>
          <p:cNvPr id="5200" name="组合 5199"/>
          <p:cNvGrpSpPr/>
          <p:nvPr/>
        </p:nvGrpSpPr>
        <p:grpSpPr>
          <a:xfrm rot="10800000">
            <a:off x="4663952" y="2723422"/>
            <a:ext cx="2106418" cy="3116680"/>
            <a:chOff x="1371" y="316"/>
            <a:chExt cx="2635" cy="3775"/>
          </a:xfrm>
          <a:noFill/>
        </p:grpSpPr>
        <p:grpSp>
          <p:nvGrpSpPr>
            <p:cNvPr id="5179" name="组合 5178"/>
            <p:cNvGrpSpPr/>
            <p:nvPr/>
          </p:nvGrpSpPr>
          <p:grpSpPr>
            <a:xfrm rot="-10793697">
              <a:off x="2273" y="316"/>
              <a:ext cx="1733" cy="185"/>
              <a:chOff x="2953" y="2631"/>
              <a:chExt cx="555" cy="84"/>
            </a:xfrm>
            <a:grpFill/>
          </p:grpSpPr>
          <p:sp>
            <p:nvSpPr>
              <p:cNvPr id="5182" name="直接连接符 5181"/>
              <p:cNvSpPr/>
              <p:nvPr/>
            </p:nvSpPr>
            <p:spPr>
              <a:xfrm flipH="1">
                <a:off x="3093" y="2643"/>
                <a:ext cx="51" cy="62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183" name="直接连接符 5182"/>
              <p:cNvSpPr/>
              <p:nvPr/>
            </p:nvSpPr>
            <p:spPr>
              <a:xfrm flipH="1">
                <a:off x="3235" y="2642"/>
                <a:ext cx="53" cy="66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184" name="直接连接符 5183"/>
              <p:cNvSpPr/>
              <p:nvPr/>
            </p:nvSpPr>
            <p:spPr>
              <a:xfrm flipH="1">
                <a:off x="3365" y="2642"/>
                <a:ext cx="47" cy="66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185" name="直接连接符 5184"/>
              <p:cNvSpPr/>
              <p:nvPr/>
            </p:nvSpPr>
            <p:spPr>
              <a:xfrm flipH="1">
                <a:off x="3454" y="2631"/>
                <a:ext cx="53" cy="84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186" name="直接连接符 5185"/>
              <p:cNvSpPr/>
              <p:nvPr/>
            </p:nvSpPr>
            <p:spPr>
              <a:xfrm flipH="1">
                <a:off x="2957" y="2648"/>
                <a:ext cx="51" cy="61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191" name="直接连接符 5190"/>
              <p:cNvSpPr/>
              <p:nvPr/>
            </p:nvSpPr>
            <p:spPr>
              <a:xfrm flipV="1">
                <a:off x="2953" y="2636"/>
                <a:ext cx="555" cy="5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5192" name="椭圆 5191"/>
            <p:cNvSpPr/>
            <p:nvPr/>
          </p:nvSpPr>
          <p:spPr>
            <a:xfrm>
              <a:off x="1734" y="2361"/>
              <a:ext cx="1728" cy="1730"/>
            </a:xfrm>
            <a:prstGeom prst="ellipse">
              <a:avLst/>
            </a:prstGeom>
            <a:grpFill/>
            <a:ln w="57150" cap="flat" cmpd="sng">
              <a:solidFill>
                <a:srgbClr val="040708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5193" name="组合 5192"/>
            <p:cNvGrpSpPr/>
            <p:nvPr/>
          </p:nvGrpSpPr>
          <p:grpSpPr>
            <a:xfrm>
              <a:off x="1371" y="1094"/>
              <a:ext cx="714" cy="2125"/>
              <a:chOff x="787" y="2575"/>
              <a:chExt cx="240" cy="1416"/>
            </a:xfrm>
            <a:grpFill/>
          </p:grpSpPr>
          <p:sp>
            <p:nvSpPr>
              <p:cNvPr id="5194" name="直接连接符 5193"/>
              <p:cNvSpPr/>
              <p:nvPr/>
            </p:nvSpPr>
            <p:spPr>
              <a:xfrm flipH="1">
                <a:off x="907" y="2863"/>
                <a:ext cx="2" cy="1128"/>
              </a:xfrm>
              <a:prstGeom prst="line">
                <a:avLst/>
              </a:prstGeom>
              <a:grpFill/>
              <a:ln w="44450" cap="flat" cmpd="sng">
                <a:solidFill>
                  <a:srgbClr val="FA1414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195" name="矩形 5194"/>
              <p:cNvSpPr/>
              <p:nvPr/>
            </p:nvSpPr>
            <p:spPr>
              <a:xfrm>
                <a:off x="787" y="2575"/>
                <a:ext cx="240" cy="33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>
                <a:solidFill>
                  <a:srgbClr val="FA1414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5197" name="直接连接符 5196"/>
            <p:cNvSpPr/>
            <p:nvPr/>
          </p:nvSpPr>
          <p:spPr>
            <a:xfrm flipH="1" flipV="1">
              <a:off x="3409" y="491"/>
              <a:ext cx="52" cy="2856"/>
            </a:xfrm>
            <a:prstGeom prst="line">
              <a:avLst/>
            </a:prstGeom>
            <a:grpFill/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5203" name="文本框 5202"/>
          <p:cNvSpPr txBox="1"/>
          <p:nvPr/>
        </p:nvSpPr>
        <p:spPr>
          <a:xfrm rot="10800000">
            <a:off x="4397375" y="2992755"/>
            <a:ext cx="65024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i="1"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6199505" y="4665980"/>
            <a:ext cx="5708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i="1"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</a:p>
        </p:txBody>
      </p:sp>
      <p:sp>
        <p:nvSpPr>
          <p:cNvPr id="46" name="椭圆 45"/>
          <p:cNvSpPr/>
          <p:nvPr/>
        </p:nvSpPr>
        <p:spPr>
          <a:xfrm>
            <a:off x="5709920" y="3336290"/>
            <a:ext cx="204470" cy="202565"/>
          </a:xfrm>
          <a:prstGeom prst="ellipse">
            <a:avLst/>
          </a:prstGeom>
          <a:solidFill>
            <a:srgbClr val="417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2" name="文本框 51"/>
          <p:cNvSpPr txBox="1"/>
          <p:nvPr/>
        </p:nvSpPr>
        <p:spPr>
          <a:xfrm>
            <a:off x="5327015" y="2739390"/>
            <a:ext cx="72199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</a:t>
            </a:r>
            <a:r>
              <a:rPr lang="en-US" altLang="zh-CN" sz="2400" b="1" baseline="-2500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</a:p>
        </p:txBody>
      </p:sp>
      <p:cxnSp>
        <p:nvCxnSpPr>
          <p:cNvPr id="53" name="直接连接符 52"/>
          <p:cNvCxnSpPr/>
          <p:nvPr/>
        </p:nvCxnSpPr>
        <p:spPr>
          <a:xfrm flipV="1">
            <a:off x="5100955" y="3444240"/>
            <a:ext cx="725805" cy="7620"/>
          </a:xfrm>
          <a:prstGeom prst="line">
            <a:avLst/>
          </a:prstGeom>
          <a:ln w="34925" cmpd="sng"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/>
          <p:cNvSpPr txBox="1"/>
          <p:nvPr/>
        </p:nvSpPr>
        <p:spPr>
          <a:xfrm>
            <a:off x="5507355" y="3578860"/>
            <a:ext cx="6096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rgbClr val="FF505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</a:t>
            </a:r>
            <a:r>
              <a:rPr lang="en-US" altLang="zh-CN" sz="2400" b="1" baseline="-25000">
                <a:solidFill>
                  <a:srgbClr val="FF505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56" name="椭圆 55"/>
          <p:cNvSpPr/>
          <p:nvPr/>
        </p:nvSpPr>
        <p:spPr>
          <a:xfrm>
            <a:off x="5063490" y="3411220"/>
            <a:ext cx="88900" cy="977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57" name="直接连接符 56"/>
          <p:cNvCxnSpPr/>
          <p:nvPr/>
        </p:nvCxnSpPr>
        <p:spPr>
          <a:xfrm flipV="1">
            <a:off x="5081905" y="3443605"/>
            <a:ext cx="1366520" cy="635"/>
          </a:xfrm>
          <a:prstGeom prst="line">
            <a:avLst/>
          </a:prstGeom>
          <a:ln w="34925" cmpd="sng"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左大括号 57"/>
          <p:cNvSpPr/>
          <p:nvPr/>
        </p:nvSpPr>
        <p:spPr>
          <a:xfrm rot="5400000" flipH="1">
            <a:off x="5683885" y="2930525"/>
            <a:ext cx="222250" cy="1306830"/>
          </a:xfrm>
          <a:prstGeom prst="leftBrace">
            <a:avLst>
              <a:gd name="adj1" fmla="val 33333"/>
              <a:gd name="adj2" fmla="val 51181"/>
            </a:avLst>
          </a:prstGeom>
          <a:noFill/>
          <a:ln w="57150" cap="flat" cmpd="sng">
            <a:solidFill>
              <a:srgbClr val="FF505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59" name="文本框 58"/>
          <p:cNvSpPr txBox="1"/>
          <p:nvPr/>
        </p:nvSpPr>
        <p:spPr>
          <a:xfrm>
            <a:off x="5914256" y="1750981"/>
            <a:ext cx="758324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i="1">
                <a:solidFill>
                  <a:srgbClr val="FA141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endParaRPr lang="en-US" altLang="zh-CN" sz="3200" b="1" baseline="-25000">
              <a:solidFill>
                <a:srgbClr val="FA1414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" name="直接连接符 2"/>
          <p:cNvSpPr/>
          <p:nvPr/>
        </p:nvSpPr>
        <p:spPr>
          <a:xfrm>
            <a:off x="2184533" y="2599928"/>
            <a:ext cx="0" cy="1647446"/>
          </a:xfrm>
          <a:prstGeom prst="line">
            <a:avLst/>
          </a:prstGeom>
          <a:noFill/>
          <a:ln w="44450" cap="flat" cmpd="sng">
            <a:solidFill>
              <a:srgbClr val="FA1414"/>
            </a:solidFill>
            <a:prstDash val="solid"/>
            <a:headEnd type="arrow" w="med" len="med"/>
            <a:tailEnd type="none" w="lg" len="lg"/>
          </a:ln>
        </p:spPr>
      </p:sp>
      <p:grpSp>
        <p:nvGrpSpPr>
          <p:cNvPr id="4" name="组合 3"/>
          <p:cNvGrpSpPr/>
          <p:nvPr/>
        </p:nvGrpSpPr>
        <p:grpSpPr>
          <a:xfrm>
            <a:off x="306177" y="1886631"/>
            <a:ext cx="1875874" cy="3858903"/>
            <a:chOff x="1115" y="296"/>
            <a:chExt cx="2347" cy="4675"/>
          </a:xfrm>
          <a:noFill/>
        </p:grpSpPr>
        <p:grpSp>
          <p:nvGrpSpPr>
            <p:cNvPr id="5" name="组合 4"/>
            <p:cNvGrpSpPr/>
            <p:nvPr/>
          </p:nvGrpSpPr>
          <p:grpSpPr>
            <a:xfrm rot="-10793697">
              <a:off x="1115" y="296"/>
              <a:ext cx="1751" cy="195"/>
              <a:chOff x="3318" y="2635"/>
              <a:chExt cx="561" cy="88"/>
            </a:xfrm>
            <a:grpFill/>
          </p:grpSpPr>
          <p:sp>
            <p:nvSpPr>
              <p:cNvPr id="6" name="直接连接符 5"/>
              <p:cNvSpPr/>
              <p:nvPr/>
            </p:nvSpPr>
            <p:spPr>
              <a:xfrm flipH="1">
                <a:off x="3681" y="2652"/>
                <a:ext cx="51" cy="62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7" name="直接连接符 6"/>
              <p:cNvSpPr/>
              <p:nvPr/>
            </p:nvSpPr>
            <p:spPr>
              <a:xfrm flipH="1">
                <a:off x="3804" y="2648"/>
                <a:ext cx="53" cy="66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8" name="直接连接符 7"/>
              <p:cNvSpPr/>
              <p:nvPr/>
            </p:nvSpPr>
            <p:spPr>
              <a:xfrm flipH="1">
                <a:off x="3318" y="2641"/>
                <a:ext cx="47" cy="66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" name="直接连接符 8"/>
              <p:cNvSpPr/>
              <p:nvPr/>
            </p:nvSpPr>
            <p:spPr>
              <a:xfrm flipH="1">
                <a:off x="3538" y="2652"/>
                <a:ext cx="62" cy="71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" name="直接连接符 9"/>
              <p:cNvSpPr/>
              <p:nvPr/>
            </p:nvSpPr>
            <p:spPr>
              <a:xfrm flipH="1">
                <a:off x="3412" y="2658"/>
                <a:ext cx="51" cy="61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" name="直接连接符 10"/>
              <p:cNvSpPr/>
              <p:nvPr/>
            </p:nvSpPr>
            <p:spPr>
              <a:xfrm flipV="1">
                <a:off x="3324" y="2635"/>
                <a:ext cx="555" cy="5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12" name="椭圆 11"/>
            <p:cNvSpPr/>
            <p:nvPr/>
          </p:nvSpPr>
          <p:spPr>
            <a:xfrm>
              <a:off x="1734" y="2361"/>
              <a:ext cx="1728" cy="1730"/>
            </a:xfrm>
            <a:prstGeom prst="ellipse">
              <a:avLst/>
            </a:prstGeom>
            <a:grpFill/>
            <a:ln w="57150" cap="flat" cmpd="sng">
              <a:solidFill>
                <a:srgbClr val="040708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2243" y="3154"/>
              <a:ext cx="714" cy="1816"/>
              <a:chOff x="1080" y="3948"/>
              <a:chExt cx="240" cy="1210"/>
            </a:xfrm>
            <a:grpFill/>
          </p:grpSpPr>
          <p:sp>
            <p:nvSpPr>
              <p:cNvPr id="14" name="直接连接符 13"/>
              <p:cNvSpPr/>
              <p:nvPr/>
            </p:nvSpPr>
            <p:spPr>
              <a:xfrm flipH="1">
                <a:off x="1199" y="3948"/>
                <a:ext cx="2" cy="1128"/>
              </a:xfrm>
              <a:prstGeom prst="line">
                <a:avLst/>
              </a:prstGeom>
              <a:grpFill/>
              <a:ln w="44450" cap="flat" cmpd="sng">
                <a:solidFill>
                  <a:srgbClr val="FA1414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5" name="矩形 14"/>
              <p:cNvSpPr/>
              <p:nvPr/>
            </p:nvSpPr>
            <p:spPr>
              <a:xfrm>
                <a:off x="1080" y="4822"/>
                <a:ext cx="240" cy="33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>
                <a:solidFill>
                  <a:srgbClr val="FA1414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6" name="直接连接符 15"/>
            <p:cNvSpPr/>
            <p:nvPr/>
          </p:nvSpPr>
          <p:spPr>
            <a:xfrm flipV="1">
              <a:off x="1734" y="478"/>
              <a:ext cx="57" cy="2858"/>
            </a:xfrm>
            <a:prstGeom prst="line">
              <a:avLst/>
            </a:prstGeom>
            <a:grpFill/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7" name="文本框 16"/>
          <p:cNvSpPr txBox="1"/>
          <p:nvPr/>
        </p:nvSpPr>
        <p:spPr>
          <a:xfrm rot="10800000">
            <a:off x="101600" y="3945255"/>
            <a:ext cx="65024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i="1"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184910" y="5215255"/>
            <a:ext cx="59309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i="1"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</a:p>
        </p:txBody>
      </p:sp>
      <p:sp>
        <p:nvSpPr>
          <p:cNvPr id="19" name="椭圆 18"/>
          <p:cNvSpPr/>
          <p:nvPr/>
        </p:nvSpPr>
        <p:spPr>
          <a:xfrm>
            <a:off x="1384300" y="4174490"/>
            <a:ext cx="204470" cy="202565"/>
          </a:xfrm>
          <a:prstGeom prst="ellipse">
            <a:avLst/>
          </a:prstGeom>
          <a:solidFill>
            <a:srgbClr val="417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文本框 19"/>
          <p:cNvSpPr txBox="1"/>
          <p:nvPr/>
        </p:nvSpPr>
        <p:spPr>
          <a:xfrm>
            <a:off x="1207770" y="3570605"/>
            <a:ext cx="72199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</a:t>
            </a:r>
            <a:r>
              <a:rPr lang="en-US" altLang="zh-CN" sz="2400" b="1" baseline="-2500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</a:p>
        </p:txBody>
      </p:sp>
      <p:cxnSp>
        <p:nvCxnSpPr>
          <p:cNvPr id="21" name="直接连接符 20"/>
          <p:cNvCxnSpPr>
            <a:endCxn id="42" idx="1"/>
          </p:cNvCxnSpPr>
          <p:nvPr/>
        </p:nvCxnSpPr>
        <p:spPr>
          <a:xfrm flipV="1">
            <a:off x="800735" y="4281805"/>
            <a:ext cx="690880" cy="7620"/>
          </a:xfrm>
          <a:prstGeom prst="line">
            <a:avLst/>
          </a:prstGeom>
          <a:ln w="34925" cmpd="sng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882015" y="4413250"/>
            <a:ext cx="6096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rgbClr val="FF505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</a:t>
            </a:r>
            <a:r>
              <a:rPr lang="en-US" altLang="zh-CN" sz="2400" b="1" baseline="-25000">
                <a:solidFill>
                  <a:srgbClr val="FF505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23" name="椭圆 22"/>
          <p:cNvSpPr/>
          <p:nvPr/>
        </p:nvSpPr>
        <p:spPr>
          <a:xfrm>
            <a:off x="757555" y="4221480"/>
            <a:ext cx="88900" cy="977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5" name="左大括号 24"/>
          <p:cNvSpPr/>
          <p:nvPr/>
        </p:nvSpPr>
        <p:spPr>
          <a:xfrm rot="5400000">
            <a:off x="1353185" y="3392805"/>
            <a:ext cx="276225" cy="1381125"/>
          </a:xfrm>
          <a:prstGeom prst="leftBrace">
            <a:avLst>
              <a:gd name="adj1" fmla="val 33333"/>
              <a:gd name="adj2" fmla="val 47813"/>
            </a:avLst>
          </a:prstGeom>
          <a:noFill/>
          <a:ln w="57150" cap="flat" cmpd="sng">
            <a:solidFill>
              <a:srgbClr val="FF505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6" name="文本框 25"/>
          <p:cNvSpPr txBox="1"/>
          <p:nvPr/>
        </p:nvSpPr>
        <p:spPr>
          <a:xfrm>
            <a:off x="1526406" y="2507266"/>
            <a:ext cx="758324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i="1">
                <a:solidFill>
                  <a:srgbClr val="FA141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endParaRPr lang="en-US" altLang="zh-CN" sz="3200" b="1" baseline="-25000">
              <a:solidFill>
                <a:srgbClr val="FA1414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466975" y="2352675"/>
            <a:ext cx="1838325" cy="1198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动力作用在轮上，省力但费距离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7168515" y="2305685"/>
            <a:ext cx="1838325" cy="1198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/>
              <a:t>动力作用在轴上，费力但省距离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2438901" y="4249071"/>
            <a:ext cx="758324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i="1">
                <a:solidFill>
                  <a:srgbClr val="FA141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F=</a:t>
            </a:r>
            <a:endParaRPr lang="en-US" altLang="zh-CN" sz="3200" b="1" baseline="-25000">
              <a:solidFill>
                <a:srgbClr val="FA1414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100705" y="3957320"/>
            <a:ext cx="14820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i="1">
                <a:solidFill>
                  <a:srgbClr val="FA141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G+G</a:t>
            </a:r>
            <a:r>
              <a:rPr lang="zh-CN" altLang="en-US" sz="3200" b="1" baseline="-25000">
                <a:solidFill>
                  <a:srgbClr val="FA141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动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3390131" y="4550061"/>
            <a:ext cx="758324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>
                <a:solidFill>
                  <a:srgbClr val="FA141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endParaRPr lang="en-US" altLang="zh-CN" sz="3200" b="1" baseline="-25000">
              <a:solidFill>
                <a:srgbClr val="FA1414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33" name="直接连接符 32"/>
          <p:cNvCxnSpPr>
            <a:stCxn id="30" idx="3"/>
          </p:cNvCxnSpPr>
          <p:nvPr/>
        </p:nvCxnSpPr>
        <p:spPr>
          <a:xfrm>
            <a:off x="3197225" y="4540885"/>
            <a:ext cx="1144270" cy="889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6852151" y="4164616"/>
            <a:ext cx="758324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i="1">
                <a:solidFill>
                  <a:srgbClr val="FA141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F=</a:t>
            </a:r>
            <a:endParaRPr lang="en-US" altLang="zh-CN" sz="3200" b="1" baseline="-25000">
              <a:solidFill>
                <a:srgbClr val="FA1414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524750" y="4120515"/>
            <a:ext cx="1482090" cy="9036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>
                <a:solidFill>
                  <a:srgbClr val="FA141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sz="3200" b="1" i="1">
                <a:solidFill>
                  <a:srgbClr val="FA141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G+G</a:t>
            </a:r>
            <a:r>
              <a:rPr lang="zh-CN" altLang="en-US" sz="3200" b="1" baseline="-25000">
                <a:solidFill>
                  <a:srgbClr val="FA141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动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2458253" y="1318462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动滑轮的两种用法</a:t>
              </a:r>
            </a:p>
          </p:txBody>
        </p:sp>
      </p:grpSp>
      <p:sp>
        <p:nvSpPr>
          <p:cNvPr id="36" name="直接连接符 35"/>
          <p:cNvSpPr/>
          <p:nvPr/>
        </p:nvSpPr>
        <p:spPr>
          <a:xfrm flipH="1">
            <a:off x="800100" y="2568575"/>
            <a:ext cx="45720" cy="1652905"/>
          </a:xfrm>
          <a:prstGeom prst="line">
            <a:avLst/>
          </a:prstGeom>
          <a:noFill/>
          <a:ln w="44450" cap="flat" cmpd="sng">
            <a:solidFill>
              <a:srgbClr val="FA1414"/>
            </a:solidFill>
            <a:prstDash val="solid"/>
            <a:headEnd type="arrow" w="med" len="med"/>
            <a:tailEnd type="none" w="lg" len="lg"/>
          </a:ln>
        </p:spPr>
      </p:sp>
      <p:sp>
        <p:nvSpPr>
          <p:cNvPr id="37" name="文本框 36"/>
          <p:cNvSpPr txBox="1"/>
          <p:nvPr/>
        </p:nvSpPr>
        <p:spPr>
          <a:xfrm>
            <a:off x="161791" y="2507266"/>
            <a:ext cx="758324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i="1">
                <a:solidFill>
                  <a:srgbClr val="FA141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endParaRPr lang="en-US" altLang="zh-CN" sz="3200" b="1" baseline="-25000">
              <a:solidFill>
                <a:srgbClr val="FA1414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1" name="直接连接符 40"/>
          <p:cNvSpPr/>
          <p:nvPr/>
        </p:nvSpPr>
        <p:spPr>
          <a:xfrm rot="10800000" flipH="1">
            <a:off x="1495425" y="4590415"/>
            <a:ext cx="3810" cy="776605"/>
          </a:xfrm>
          <a:prstGeom prst="line">
            <a:avLst/>
          </a:prstGeom>
          <a:noFill/>
          <a:ln w="44450" cap="flat" cmpd="sng">
            <a:solidFill>
              <a:srgbClr val="FA1414"/>
            </a:solidFill>
            <a:prstDash val="solid"/>
            <a:headEnd type="arrow" w="med" len="med"/>
            <a:tailEnd type="none" w="lg" len="lg"/>
          </a:ln>
        </p:spPr>
      </p:sp>
      <p:sp>
        <p:nvSpPr>
          <p:cNvPr id="42" name="直接连接符 41"/>
          <p:cNvSpPr/>
          <p:nvPr/>
        </p:nvSpPr>
        <p:spPr>
          <a:xfrm rot="10800000">
            <a:off x="1491615" y="4281805"/>
            <a:ext cx="3175" cy="673100"/>
          </a:xfrm>
          <a:prstGeom prst="line">
            <a:avLst/>
          </a:prstGeom>
          <a:noFill/>
          <a:ln w="44450" cap="flat" cmpd="sng">
            <a:solidFill>
              <a:srgbClr val="FA1414"/>
            </a:solidFill>
            <a:prstDash val="solid"/>
            <a:headEnd type="arrow" w="med" len="med"/>
            <a:tailEnd type="none" w="lg" len="lg"/>
          </a:ln>
        </p:spPr>
      </p:sp>
      <p:sp>
        <p:nvSpPr>
          <p:cNvPr id="43" name="文本框 42"/>
          <p:cNvSpPr txBox="1"/>
          <p:nvPr/>
        </p:nvSpPr>
        <p:spPr>
          <a:xfrm>
            <a:off x="1588135" y="4488180"/>
            <a:ext cx="8509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i="1"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  <a:r>
              <a:rPr lang="zh-CN" altLang="en-US" sz="36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动</a:t>
            </a:r>
          </a:p>
        </p:txBody>
      </p:sp>
      <p:sp>
        <p:nvSpPr>
          <p:cNvPr id="44" name="直接连接符 43"/>
          <p:cNvSpPr/>
          <p:nvPr/>
        </p:nvSpPr>
        <p:spPr>
          <a:xfrm rot="10800000">
            <a:off x="5099050" y="3478530"/>
            <a:ext cx="20320" cy="1270000"/>
          </a:xfrm>
          <a:prstGeom prst="line">
            <a:avLst/>
          </a:prstGeom>
          <a:noFill/>
          <a:ln w="44450" cap="flat" cmpd="sng">
            <a:solidFill>
              <a:srgbClr val="FA1414"/>
            </a:solidFill>
            <a:prstDash val="solid"/>
            <a:headEnd type="arrow" w="med" len="med"/>
            <a:tailEnd type="none" w="lg" len="lg"/>
          </a:ln>
        </p:spPr>
      </p:sp>
      <p:sp>
        <p:nvSpPr>
          <p:cNvPr id="62" name="直接连接符 61"/>
          <p:cNvSpPr/>
          <p:nvPr/>
        </p:nvSpPr>
        <p:spPr>
          <a:xfrm rot="10800000">
            <a:off x="6484620" y="3668395"/>
            <a:ext cx="635" cy="1079500"/>
          </a:xfrm>
          <a:prstGeom prst="line">
            <a:avLst/>
          </a:prstGeom>
          <a:noFill/>
          <a:ln w="44450" cap="flat" cmpd="sng">
            <a:solidFill>
              <a:srgbClr val="FA1414"/>
            </a:solidFill>
            <a:prstDash val="solid"/>
            <a:headEnd type="arrow" w="med" len="med"/>
            <a:tailEnd type="none" w="lg" len="lg"/>
          </a:ln>
        </p:spPr>
      </p:sp>
      <p:sp>
        <p:nvSpPr>
          <p:cNvPr id="63" name="文本框 62"/>
          <p:cNvSpPr txBox="1"/>
          <p:nvPr/>
        </p:nvSpPr>
        <p:spPr>
          <a:xfrm>
            <a:off x="4570095" y="4488180"/>
            <a:ext cx="5708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i="1"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</a:p>
        </p:txBody>
      </p:sp>
      <p:sp>
        <p:nvSpPr>
          <p:cNvPr id="64" name="直接连接符 63"/>
          <p:cNvSpPr/>
          <p:nvPr/>
        </p:nvSpPr>
        <p:spPr>
          <a:xfrm rot="10800000">
            <a:off x="5812155" y="3442970"/>
            <a:ext cx="14605" cy="805815"/>
          </a:xfrm>
          <a:prstGeom prst="line">
            <a:avLst/>
          </a:prstGeom>
          <a:noFill/>
          <a:ln w="44450" cap="flat" cmpd="sng">
            <a:solidFill>
              <a:srgbClr val="FA1414"/>
            </a:solidFill>
            <a:prstDash val="solid"/>
            <a:headEnd type="arrow" w="med" len="med"/>
            <a:tailEnd type="oval" w="lg" len="lg"/>
          </a:ln>
        </p:spPr>
      </p:sp>
      <p:sp>
        <p:nvSpPr>
          <p:cNvPr id="65" name="文本框 64"/>
          <p:cNvSpPr txBox="1"/>
          <p:nvPr/>
        </p:nvSpPr>
        <p:spPr>
          <a:xfrm>
            <a:off x="5507355" y="4320540"/>
            <a:ext cx="8509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i="1"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  <a:r>
              <a:rPr lang="zh-CN" altLang="en-US" sz="36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动</a:t>
            </a:r>
          </a:p>
        </p:txBody>
      </p:sp>
      <p:sp>
        <p:nvSpPr>
          <p:cNvPr id="2" name="左大括号 1"/>
          <p:cNvSpPr/>
          <p:nvPr/>
        </p:nvSpPr>
        <p:spPr>
          <a:xfrm rot="5400000" flipH="1">
            <a:off x="1005205" y="4102735"/>
            <a:ext cx="231140" cy="645160"/>
          </a:xfrm>
          <a:prstGeom prst="leftBrace">
            <a:avLst>
              <a:gd name="adj1" fmla="val 33333"/>
              <a:gd name="adj2" fmla="val 50000"/>
            </a:avLst>
          </a:prstGeom>
          <a:noFill/>
          <a:ln w="57150" cap="flat" cmpd="sng">
            <a:solidFill>
              <a:srgbClr val="FF505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20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20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4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2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2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2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2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2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6" dur="1" fill="hold"/>
                                        <p:tgtEl>
                                          <p:spTgt spid="2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8" dur="1" fill="hold"/>
                                        <p:tgtEl>
                                          <p:spTgt spid="5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3" dur="1" fill="hold"/>
                                        <p:tgtEl>
                                          <p:spTgt spid="5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8" dur="1" fill="hold"/>
                                        <p:tgtEl>
                                          <p:spTgt spid="5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3" dur="1" fill="hold"/>
                                        <p:tgtEl>
                                          <p:spTgt spid="5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8" dur="1" fill="hold"/>
                                        <p:tgtEl>
                                          <p:spTgt spid="5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3" dur="1" fill="hold"/>
                                        <p:tgtEl>
                                          <p:spTgt spid="5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8" dur="1" fill="hold"/>
                                        <p:tgtEl>
                                          <p:spTgt spid="5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3" dur="1" fill="hold"/>
                                        <p:tgtEl>
                                          <p:spTgt spid="2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1" dur="1" fill="hold"/>
                                        <p:tgtEl>
                                          <p:spTgt spid="6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  <p:bldP spid="5203" grpId="0"/>
      <p:bldP spid="29" grpId="0"/>
      <p:bldP spid="46" grpId="0" bldLvl="0" animBg="1"/>
      <p:bldP spid="52" grpId="0"/>
      <p:bldP spid="54" grpId="0"/>
      <p:bldP spid="56" grpId="0" bldLvl="0" animBg="1"/>
      <p:bldP spid="58" grpId="0" bldLvl="0" animBg="1"/>
      <p:bldP spid="20" grpId="0"/>
      <p:bldP spid="22" grpId="0"/>
      <p:bldP spid="23" grpId="0" bldLvl="0" animBg="1"/>
      <p:bldP spid="25" grpId="0" bldLvl="0" animBg="1"/>
      <p:bldP spid="27" grpId="0" bldLvl="0" animBg="1"/>
      <p:bldP spid="28" grpId="0" bldLvl="0" animBg="1"/>
      <p:bldP spid="30" grpId="0"/>
      <p:bldP spid="31" grpId="0"/>
      <p:bldP spid="32" grpId="0"/>
      <p:bldP spid="34" grpId="0"/>
      <p:bldP spid="35" grpId="0"/>
      <p:bldP spid="43" grpId="0"/>
      <p:bldP spid="63" grpId="0"/>
      <p:bldP spid="65" grpId="0"/>
      <p:bldP spid="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768600" y="1421130"/>
            <a:ext cx="4165600" cy="463550"/>
            <a:chOff x="4360" y="888"/>
            <a:chExt cx="6560" cy="730"/>
          </a:xfrm>
        </p:grpSpPr>
        <p:grpSp>
          <p:nvGrpSpPr>
            <p:cNvPr id="8200" name="组合 18"/>
            <p:cNvGrpSpPr/>
            <p:nvPr/>
          </p:nvGrpSpPr>
          <p:grpSpPr bwMode="auto">
            <a:xfrm>
              <a:off x="4360" y="946"/>
              <a:ext cx="2343" cy="672"/>
              <a:chOff x="2004695" y="686607"/>
              <a:chExt cx="1983740" cy="570436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2005542" y="686607"/>
                <a:ext cx="1893147" cy="555157"/>
              </a:xfrm>
              <a:prstGeom prst="roundRect">
                <a:avLst/>
              </a:prstGeom>
              <a:solidFill>
                <a:srgbClr val="F07474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00"/>
              </a:p>
            </p:txBody>
          </p:sp>
          <p:sp>
            <p:nvSpPr>
              <p:cNvPr id="30737" name="矩形 1"/>
              <p:cNvSpPr>
                <a:spLocks noChangeArrowheads="1"/>
              </p:cNvSpPr>
              <p:nvPr/>
            </p:nvSpPr>
            <p:spPr bwMode="auto">
              <a:xfrm>
                <a:off x="2004695" y="740934"/>
                <a:ext cx="1983740" cy="51610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sz="2400" b="1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2</a:t>
                </a:r>
              </a:p>
            </p:txBody>
          </p:sp>
        </p:grpSp>
        <p:sp>
          <p:nvSpPr>
            <p:cNvPr id="22" name="矩形 4"/>
            <p:cNvSpPr>
              <a:spLocks noChangeArrowheads="1"/>
            </p:cNvSpPr>
            <p:nvPr/>
          </p:nvSpPr>
          <p:spPr bwMode="auto">
            <a:xfrm>
              <a:off x="7026" y="888"/>
              <a:ext cx="3894" cy="7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滑轮组</a:t>
              </a:r>
            </a:p>
          </p:txBody>
        </p:sp>
      </p:grpSp>
      <p:sp>
        <p:nvSpPr>
          <p:cNvPr id="10242" name="TextBox 4"/>
          <p:cNvSpPr txBox="1"/>
          <p:nvPr/>
        </p:nvSpPr>
        <p:spPr>
          <a:xfrm>
            <a:off x="150495" y="1947545"/>
            <a:ext cx="8942070" cy="14204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想一想：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定滑轮可以改变力的方向，但不能省力。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动滑轮可以省力，但不能改变力的方向。能否得到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这样一种机械，它既可以省力，又可以改变力的方向呢？</a:t>
            </a:r>
          </a:p>
        </p:txBody>
      </p:sp>
      <p:pic>
        <p:nvPicPr>
          <p:cNvPr id="1024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3368040"/>
            <a:ext cx="1264920" cy="26054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385" y="3368040"/>
            <a:ext cx="969010" cy="260540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1" name="对象 10"/>
          <p:cNvGraphicFramePr/>
          <p:nvPr/>
        </p:nvGraphicFramePr>
        <p:xfrm>
          <a:off x="3194685" y="3368040"/>
          <a:ext cx="938530" cy="905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r:id="rId5" imgW="1143000" imgH="904875" progId="Paint.Picture">
                  <p:embed/>
                </p:oleObj>
              </mc:Choice>
              <mc:Fallback>
                <p:oleObj r:id="rId5" imgW="1143000" imgH="904875" progId="Paint.Picture">
                  <p:embed/>
                  <p:pic>
                    <p:nvPicPr>
                      <p:cNvPr id="0" name="图片 11"/>
                      <p:cNvPicPr/>
                      <p:nvPr/>
                    </p:nvPicPr>
                    <p:blipFill>
                      <a:blip r:embed="rId6"/>
                      <a:srcRect l="17934"/>
                      <a:stretch>
                        <a:fillRect/>
                      </a:stretch>
                    </p:blipFill>
                    <p:spPr>
                      <a:xfrm>
                        <a:off x="3194685" y="3368040"/>
                        <a:ext cx="938530" cy="9055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/>
          <p:cNvGraphicFramePr/>
          <p:nvPr/>
        </p:nvGraphicFramePr>
        <p:xfrm>
          <a:off x="3528060" y="4079240"/>
          <a:ext cx="829310" cy="1849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r:id="rId7" imgW="828675" imgH="1847850" progId="Paint.Picture">
                  <p:embed/>
                </p:oleObj>
              </mc:Choice>
              <mc:Fallback>
                <p:oleObj r:id="rId7" imgW="828675" imgH="1847850" progId="Paint.Picture">
                  <p:embed/>
                  <p:pic>
                    <p:nvPicPr>
                      <p:cNvPr id="0" name="图片 1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28060" y="4079240"/>
                        <a:ext cx="829310" cy="1849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/>
          <p:cNvGraphicFramePr/>
          <p:nvPr/>
        </p:nvGraphicFramePr>
        <p:xfrm>
          <a:off x="3526155" y="4079240"/>
          <a:ext cx="829310" cy="1849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" r:id="rId9" imgW="828675" imgH="1847850" progId="Paint.Picture">
                  <p:embed/>
                </p:oleObj>
              </mc:Choice>
              <mc:Fallback>
                <p:oleObj r:id="rId9" imgW="828675" imgH="1847850" progId="Paint.Picture">
                  <p:embed/>
                  <p:pic>
                    <p:nvPicPr>
                      <p:cNvPr id="0" name="图片 1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26155" y="4079240"/>
                        <a:ext cx="829310" cy="1849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/>
          <p:cNvGraphicFramePr/>
          <p:nvPr/>
        </p:nvGraphicFramePr>
        <p:xfrm>
          <a:off x="3234690" y="4170045"/>
          <a:ext cx="142875" cy="819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" r:id="rId10" imgW="142875" imgH="819150" progId="Paint.Picture">
                  <p:embed/>
                </p:oleObj>
              </mc:Choice>
              <mc:Fallback>
                <p:oleObj r:id="rId10" imgW="142875" imgH="819150" progId="Paint.Picture">
                  <p:embed/>
                  <p:pic>
                    <p:nvPicPr>
                      <p:cNvPr id="0" name="图片 17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234690" y="4170045"/>
                        <a:ext cx="142875" cy="8197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对象 27"/>
          <p:cNvGraphicFramePr/>
          <p:nvPr/>
        </p:nvGraphicFramePr>
        <p:xfrm>
          <a:off x="3225800" y="4122420"/>
          <a:ext cx="200025" cy="867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" r:id="rId12" imgW="200025" imgH="866775" progId="Paint.Picture">
                  <p:embed/>
                </p:oleObj>
              </mc:Choice>
              <mc:Fallback>
                <p:oleObj r:id="rId12" imgW="200025" imgH="866775" progId="Paint.Picture">
                  <p:embed/>
                  <p:pic>
                    <p:nvPicPr>
                      <p:cNvPr id="0" name="图片 28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225800" y="4122420"/>
                        <a:ext cx="200025" cy="867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776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59065" y="2203768"/>
            <a:ext cx="1200150" cy="3724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文本框 29"/>
          <p:cNvSpPr txBox="1"/>
          <p:nvPr/>
        </p:nvSpPr>
        <p:spPr>
          <a:xfrm>
            <a:off x="6851015" y="3743325"/>
            <a:ext cx="641985" cy="64516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或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30000 -0.001975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" y="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29653 -0.000741 " pathEditMode="relative" rAng="0" ptsTypes="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72 0.000000 L 0.230139 0.000000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KSO_WM_SLIDE_MODEL_TYPE" val="cove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2_1"/>
  <p:tag name="KSO_WM_UNIT_ID" val="diagram20187637_2*n_h_h_f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i"/>
  <p:tag name="KSO_WM_UNIT_INDEX" val="1_1_1"/>
  <p:tag name="KSO_WM_UNIT_ID" val="diagram20187637_2*n_h_i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54"/>
  <p:tag name="KSO_WM_UNIT_HIGHLIGHT" val="0"/>
  <p:tag name="KSO_WM_UNIT_COMPATIBLE" val="0"/>
  <p:tag name="KSO_WM_DIAGRAM_GROUP_CODE" val="n1-1"/>
  <p:tag name="KSO_WM_UNIT_TYPE" val="n_h_a"/>
  <p:tag name="KSO_WM_UNIT_INDEX" val="1_1_1"/>
  <p:tag name="KSO_WM_UNIT_ID" val="diagram20187637_2*n_h_a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PRESET_TEXT" val="添加标题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1_1"/>
  <p:tag name="KSO_WM_UNIT_ID" val="diagram20187637_2*n_h_h_i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2_1"/>
  <p:tag name="KSO_WM_UNIT_ID" val="diagram20187637_2*n_h_h_i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1_1"/>
  <p:tag name="KSO_WM_UNIT_ID" val="diagram20187637_2*n_h_h_a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6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1_1"/>
  <p:tag name="KSO_WM_UNIT_ID" val="diagram20187637_2*n_h_h_f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2_1"/>
  <p:tag name="KSO_WM_UNIT_ID" val="diagram20187637_2*n_h_h_a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7"/>
  <p:tag name="KSO_WM_UNIT_TEXT_FILL_TYPE" val="1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1048</Words>
  <Application>Microsoft Office PowerPoint</Application>
  <PresentationFormat>全屏显示(4:3)</PresentationFormat>
  <Paragraphs>189</Paragraphs>
  <Slides>28</Slides>
  <Notes>4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28</vt:i4>
      </vt:variant>
    </vt:vector>
  </HeadingPairs>
  <TitlesOfParts>
    <vt:vector size="32" baseType="lpstr">
      <vt:lpstr>默认设计模板</vt:lpstr>
      <vt:lpstr>Bitmap Image</vt:lpstr>
      <vt:lpstr>Equation</vt:lpstr>
      <vt:lpstr>Equation.KSEE3</vt:lpstr>
      <vt:lpstr> 第十二章  简单机械  第2节  滑轮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User</cp:lastModifiedBy>
  <cp:revision>57</cp:revision>
  <dcterms:created xsi:type="dcterms:W3CDTF">2017-03-15T04:23:00Z</dcterms:created>
  <dcterms:modified xsi:type="dcterms:W3CDTF">2020-01-13T01:50:05Z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2052-11.1.0.9175</vt:lpwstr>
  </property>
</Properties>
</file>