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6"/>
  </p:notesMasterIdLst>
  <p:sldIdLst>
    <p:sldId id="304" r:id="rId2"/>
    <p:sldId id="423" r:id="rId3"/>
    <p:sldId id="367" r:id="rId4"/>
    <p:sldId id="463" r:id="rId5"/>
    <p:sldId id="444" r:id="rId6"/>
    <p:sldId id="445" r:id="rId7"/>
    <p:sldId id="464" r:id="rId8"/>
    <p:sldId id="446" r:id="rId9"/>
    <p:sldId id="465" r:id="rId10"/>
    <p:sldId id="447" r:id="rId11"/>
    <p:sldId id="466" r:id="rId12"/>
    <p:sldId id="448" r:id="rId13"/>
    <p:sldId id="449" r:id="rId14"/>
    <p:sldId id="467" r:id="rId15"/>
    <p:sldId id="468" r:id="rId16"/>
    <p:sldId id="450" r:id="rId17"/>
    <p:sldId id="451" r:id="rId18"/>
    <p:sldId id="469" r:id="rId19"/>
    <p:sldId id="452" r:id="rId20"/>
    <p:sldId id="470" r:id="rId21"/>
    <p:sldId id="471" r:id="rId22"/>
    <p:sldId id="472" r:id="rId23"/>
    <p:sldId id="453" r:id="rId24"/>
    <p:sldId id="473" r:id="rId25"/>
    <p:sldId id="474" r:id="rId26"/>
    <p:sldId id="454" r:id="rId27"/>
    <p:sldId id="475" r:id="rId28"/>
    <p:sldId id="476" r:id="rId29"/>
    <p:sldId id="455" r:id="rId30"/>
    <p:sldId id="456" r:id="rId31"/>
    <p:sldId id="477" r:id="rId32"/>
    <p:sldId id="478" r:id="rId33"/>
    <p:sldId id="479" r:id="rId34"/>
    <p:sldId id="457" r:id="rId35"/>
    <p:sldId id="480" r:id="rId36"/>
    <p:sldId id="458" r:id="rId37"/>
    <p:sldId id="459" r:id="rId38"/>
    <p:sldId id="460" r:id="rId39"/>
    <p:sldId id="481" r:id="rId40"/>
    <p:sldId id="461" r:id="rId41"/>
    <p:sldId id="482" r:id="rId42"/>
    <p:sldId id="462" r:id="rId43"/>
    <p:sldId id="483" r:id="rId44"/>
    <p:sldId id="443" r:id="rId45"/>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857" autoAdjust="0"/>
    <p:restoredTop sz="99816" autoAdjust="0"/>
  </p:normalViewPr>
  <p:slideViewPr>
    <p:cSldViewPr snapToGrid="0" showGuides="1">
      <p:cViewPr>
        <p:scale>
          <a:sx n="62" d="100"/>
          <a:sy n="62" d="100"/>
        </p:scale>
        <p:origin x="-3024" y="-1530"/>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pPr/>
              <a:t>2019/10/9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12</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26</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36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44</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3.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4.png"/><Relationship Id="rId4" Type="http://schemas.openxmlformats.org/officeDocument/2006/relationships/image" Target="../media/image2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1962626" y="3100035"/>
            <a:ext cx="4438184" cy="1569660"/>
            <a:chOff x="6053682" y="2916363"/>
            <a:chExt cx="3825180" cy="1684623"/>
          </a:xfrm>
        </p:grpSpPr>
        <p:grpSp>
          <p:nvGrpSpPr>
            <p:cNvPr id="89" name="组合 72"/>
            <p:cNvGrpSpPr/>
            <p:nvPr/>
          </p:nvGrpSpPr>
          <p:grpSpPr>
            <a:xfrm>
              <a:off x="6053682" y="2916363"/>
              <a:ext cx="3825180" cy="1684623"/>
              <a:chOff x="6053682" y="2916363"/>
              <a:chExt cx="3825180" cy="1684623"/>
            </a:xfrm>
          </p:grpSpPr>
          <p:sp>
            <p:nvSpPr>
              <p:cNvPr id="94" name="文本框 79"/>
              <p:cNvSpPr txBox="1"/>
              <p:nvPr/>
            </p:nvSpPr>
            <p:spPr>
              <a:xfrm>
                <a:off x="6053682" y="2916363"/>
                <a:ext cx="3774795" cy="1684623"/>
              </a:xfrm>
              <a:prstGeom prst="rect">
                <a:avLst/>
              </a:prstGeom>
              <a:noFill/>
            </p:spPr>
            <p:txBody>
              <a:bodyPr wrap="non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      新课标北师版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rgbClr val="319095"/>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469035" cy="1476135"/>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02932" y="182526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800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运动和静止的相对性</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87680" y="4052704"/>
            <a:ext cx="7406640"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乘客以地面的学生为参照物是运动的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以司机为参照物是静止的</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f164.jpg" descr="id:2147510213;FounderCES"/>
          <p:cNvPicPr/>
          <p:nvPr/>
        </p:nvPicPr>
        <p:blipFill>
          <a:blip r:embed="rId4" cstate="print"/>
          <a:stretch>
            <a:fillRect/>
          </a:stretch>
        </p:blipFill>
        <p:spPr>
          <a:xfrm>
            <a:off x="2619720" y="1326570"/>
            <a:ext cx="3948720" cy="22387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800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运动和静止的相对性</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41960" y="1903864"/>
            <a:ext cx="740664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运动和静止的相对性包含三层含义</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运动是绝对的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一切物体都在运动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静止是相对的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绝对静止的物体并不存在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选择不同的参照物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同一物体的运动状态一般不同</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92435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第三章 物质的简单运动</a:t>
            </a:r>
          </a:p>
        </p:txBody>
      </p:sp>
      <p:sp>
        <p:nvSpPr>
          <p:cNvPr id="64" name="文本框 78"/>
          <p:cNvSpPr txBox="1"/>
          <p:nvPr/>
        </p:nvSpPr>
        <p:spPr>
          <a:xfrm>
            <a:off x="1210497" y="2140171"/>
            <a:ext cx="7400103"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第二节　探究</a:t>
            </a:r>
            <a:r>
              <a:rPr lang="en-US" altLang="zh-CN" sz="3300" dirty="0" smtClean="0">
                <a:solidFill>
                  <a:schemeClr val="accent1"/>
                </a:solidFill>
              </a:rPr>
              <a:t>——</a:t>
            </a:r>
            <a:r>
              <a:rPr lang="zh-CN" altLang="en-US" sz="3300" dirty="0" smtClean="0">
                <a:solidFill>
                  <a:schemeClr val="accent1"/>
                </a:solidFill>
              </a:rPr>
              <a:t>比较物体运动的快慢</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810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时间及其测量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021080" y="4052704"/>
            <a:ext cx="7406640" cy="50129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“日晷”古代利用日影测得时刻的一种计时仪器</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bw221.jpg" descr="id:2147510663;FounderCES"/>
          <p:cNvPicPr/>
          <p:nvPr/>
        </p:nvPicPr>
        <p:blipFill>
          <a:blip r:embed="rId4" cstate="print"/>
          <a:stretch>
            <a:fillRect/>
          </a:stretch>
        </p:blipFill>
        <p:spPr>
          <a:xfrm>
            <a:off x="2802600" y="1376969"/>
            <a:ext cx="2760000" cy="242572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810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时间及其测量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53440" y="2162944"/>
            <a:ext cx="740664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时、分、秒每相邻两个单位之间的进位是</a:t>
            </a:r>
            <a:r>
              <a:rPr lang="en-US" altLang="zh-CN" sz="2000" dirty="0" smtClean="0">
                <a:latin typeface="微软雅黑" panose="020B0503020204020204" pitchFamily="34" charset="-122"/>
                <a:ea typeface="微软雅黑" panose="020B0503020204020204" pitchFamily="34" charset="-122"/>
              </a:rPr>
              <a:t>60.</a:t>
            </a:r>
          </a:p>
          <a:p>
            <a:pPr>
              <a:lnSpc>
                <a:spcPct val="150000"/>
              </a:lnSpc>
            </a:pP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光年”不是时间单位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是长度单位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是光在宇宙真空中沿直线传播了一年时间的距离</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0" y="92435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8100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时间及其测量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53440" y="2162944"/>
            <a:ext cx="7406640" cy="142462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机械停表有两个表盘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小盘表示分钟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大盘表示秒</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读数时先看小盘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并且判断是前半分钟还是后半分钟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再看大盘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若为前半分钟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按照</a:t>
            </a:r>
            <a:r>
              <a:rPr lang="en-US" altLang="zh-CN" sz="2000" dirty="0" smtClean="0">
                <a:latin typeface="微软雅黑" panose="020B0503020204020204" pitchFamily="34" charset="-122"/>
                <a:ea typeface="微软雅黑" panose="020B0503020204020204" pitchFamily="34" charset="-122"/>
              </a:rPr>
              <a:t>0~30 s</a:t>
            </a:r>
            <a:r>
              <a:rPr lang="zh-CN" altLang="en-US" sz="2000" dirty="0" smtClean="0">
                <a:latin typeface="微软雅黑" panose="020B0503020204020204" pitchFamily="34" charset="-122"/>
                <a:ea typeface="微软雅黑" panose="020B0503020204020204" pitchFamily="34" charset="-122"/>
              </a:rPr>
              <a:t>刻度读数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若为后半分钟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按照</a:t>
            </a:r>
            <a:r>
              <a:rPr lang="en-US" altLang="zh-CN" sz="2000" dirty="0" smtClean="0">
                <a:latin typeface="微软雅黑" panose="020B0503020204020204" pitchFamily="34" charset="-122"/>
                <a:ea typeface="微软雅黑" panose="020B0503020204020204" pitchFamily="34" charset="-122"/>
              </a:rPr>
              <a:t>31~60 s</a:t>
            </a:r>
            <a:r>
              <a:rPr lang="zh-CN" altLang="en-US" sz="2000" dirty="0" smtClean="0">
                <a:latin typeface="微软雅黑" panose="020B0503020204020204" pitchFamily="34" charset="-122"/>
                <a:ea typeface="微软雅黑" panose="020B0503020204020204" pitchFamily="34" charset="-122"/>
              </a:rPr>
              <a:t>刻度读数</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7526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61264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83557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探究</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比较物体运动的快慢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021080" y="4052704"/>
            <a:ext cx="7406640" cy="50129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“龟兔赛跑”的故事中涉及比较物体运动快慢的方法</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bw223.jpg" descr="id:2147510721;FounderCES"/>
          <p:cNvPicPr/>
          <p:nvPr/>
        </p:nvPicPr>
        <p:blipFill>
          <a:blip r:embed="rId4" cstate="print"/>
          <a:stretch>
            <a:fillRect/>
          </a:stretch>
        </p:blipFill>
        <p:spPr>
          <a:xfrm>
            <a:off x="2374440" y="1402889"/>
            <a:ext cx="3691080" cy="22127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61264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83557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探究</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比较物体运动的快慢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04800" y="1933002"/>
            <a:ext cx="7406640"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比较物体运动快慢时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控制时间或者路程相同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研究另一个变量对物体运动快慢的影响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进而得到实验结论的方法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体现了控制变量法的思想</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a:t>
            </a:r>
          </a:p>
        </p:txBody>
      </p:sp>
      <p:pic>
        <p:nvPicPr>
          <p:cNvPr id="12" name="图片 11" descr="图片7.png"/>
          <p:cNvPicPr>
            <a:picLocks noChangeAspect="1"/>
          </p:cNvPicPr>
          <p:nvPr/>
        </p:nvPicPr>
        <p:blipFill>
          <a:blip r:embed="rId3" cstate="print"/>
          <a:stretch>
            <a:fillRect/>
          </a:stretch>
        </p:blipFill>
        <p:spPr>
          <a:xfrm>
            <a:off x="0" y="101579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61264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83557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探究</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比较物体运动的快慢</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04800" y="1933002"/>
            <a:ext cx="740664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比较物体运动快慢的方法</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物体运动相同时间比较通过的路程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通过路程长的运动快</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物体通过相同的路程比较所用的时间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所用时间短的运动快</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2954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3839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15616" cy="500137"/>
          </a:xfrm>
          <a:prstGeom prst="rect">
            <a:avLst/>
          </a:prstGeom>
        </p:spPr>
        <p:txBody>
          <a:bodyPr wrap="none" lIns="68580" tIns="34290" rIns="68580" bIns="34290">
            <a:spAutoFit/>
          </a:bodyPr>
          <a:lstStyle/>
          <a:p>
            <a:r>
              <a:rPr lang="zh-CN" altLang="zh-CN" sz="2700" dirty="0" smtClean="0">
                <a:latin typeface="微软雅黑" panose="020B0503020204020204" pitchFamily="34" charset="-122"/>
                <a:ea typeface="微软雅黑" panose="020B0503020204020204" pitchFamily="34" charset="-122"/>
              </a:rPr>
              <a:t>知识点</a:t>
            </a:r>
            <a:r>
              <a:rPr lang="en-US" altLang="zh-CN" sz="2700" dirty="0" smtClean="0">
                <a:latin typeface="微软雅黑" panose="020B0503020204020204" pitchFamily="34" charset="-122"/>
                <a:ea typeface="微软雅黑" panose="020B0503020204020204" pitchFamily="34" charset="-122"/>
              </a:rPr>
              <a:t> </a:t>
            </a:r>
            <a:r>
              <a:rPr lang="zh-CN" altLang="zh-CN" sz="2700" dirty="0" smtClean="0">
                <a:latin typeface="微软雅黑" panose="020B0503020204020204" pitchFamily="34" charset="-122"/>
                <a:ea typeface="微软雅黑" panose="020B0503020204020204" pitchFamily="34" charset="-122"/>
              </a:rPr>
              <a:t>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02920" y="4036122"/>
            <a:ext cx="7406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目前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中国是动车组运营速度最快的国家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最高时速</a:t>
            </a:r>
            <a:r>
              <a:rPr lang="en-US" altLang="zh-CN" sz="2000" dirty="0" smtClean="0">
                <a:latin typeface="微软雅黑" panose="020B0503020204020204" pitchFamily="34" charset="-122"/>
                <a:ea typeface="微软雅黑" panose="020B0503020204020204" pitchFamily="34" charset="-122"/>
              </a:rPr>
              <a:t>500 km/h.	</a:t>
            </a:r>
          </a:p>
        </p:txBody>
      </p:sp>
      <p:pic>
        <p:nvPicPr>
          <p:cNvPr id="10" name="bw227.jpg" descr="id:2147510827;FounderCES"/>
          <p:cNvPicPr/>
          <p:nvPr/>
        </p:nvPicPr>
        <p:blipFill>
          <a:blip r:embed="rId3" cstate="print"/>
          <a:stretch>
            <a:fillRect/>
          </a:stretch>
        </p:blipFill>
        <p:spPr>
          <a:xfrm>
            <a:off x="2496360" y="1554480"/>
            <a:ext cx="3368790" cy="2224290"/>
          </a:xfrm>
          <a:prstGeom prst="rect">
            <a:avLst/>
          </a:prstGeom>
        </p:spPr>
      </p:pic>
      <p:pic>
        <p:nvPicPr>
          <p:cNvPr id="11" name="图片 10" descr="图片6.png"/>
          <p:cNvPicPr>
            <a:picLocks noChangeAspect="1"/>
          </p:cNvPicPr>
          <p:nvPr/>
        </p:nvPicPr>
        <p:blipFill>
          <a:blip r:embed="rId4" cstate="print"/>
          <a:stretch>
            <a:fillRect/>
          </a:stretch>
        </p:blipFill>
        <p:spPr>
          <a:xfrm>
            <a:off x="0" y="106944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第三章 物质的简单运动</a:t>
            </a:r>
          </a:p>
        </p:txBody>
      </p:sp>
      <p:sp>
        <p:nvSpPr>
          <p:cNvPr id="64" name="文本框 78"/>
          <p:cNvSpPr txBox="1"/>
          <p:nvPr/>
        </p:nvSpPr>
        <p:spPr>
          <a:xfrm>
            <a:off x="2822615" y="2094451"/>
            <a:ext cx="3947234"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第一节　运动与静止</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3839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15616" cy="500137"/>
          </a:xfrm>
          <a:prstGeom prst="rect">
            <a:avLst/>
          </a:prstGeom>
        </p:spPr>
        <p:txBody>
          <a:bodyPr wrap="none" lIns="68580" tIns="34290" rIns="68580" bIns="34290">
            <a:spAutoFit/>
          </a:bodyPr>
          <a:lstStyle/>
          <a:p>
            <a:r>
              <a:rPr lang="zh-CN" altLang="zh-CN" sz="2700" dirty="0" smtClean="0">
                <a:latin typeface="微软雅黑" panose="020B0503020204020204" pitchFamily="34" charset="-122"/>
                <a:ea typeface="微软雅黑" panose="020B0503020204020204" pitchFamily="34" charset="-122"/>
              </a:rPr>
              <a:t>知识点</a:t>
            </a:r>
            <a:r>
              <a:rPr lang="en-US" altLang="zh-CN" sz="2700" dirty="0" smtClean="0">
                <a:latin typeface="微软雅黑" panose="020B0503020204020204" pitchFamily="34" charset="-122"/>
                <a:ea typeface="微软雅黑" panose="020B0503020204020204" pitchFamily="34" charset="-122"/>
              </a:rPr>
              <a:t> </a:t>
            </a:r>
            <a:r>
              <a:rPr lang="zh-CN" altLang="zh-CN" sz="2700" dirty="0" smtClean="0">
                <a:latin typeface="微软雅黑" panose="020B0503020204020204" pitchFamily="34" charset="-122"/>
                <a:ea typeface="微软雅黑" panose="020B0503020204020204" pitchFamily="34" charset="-122"/>
              </a:rPr>
              <a:t>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33400" y="1780602"/>
            <a:ext cx="7406640" cy="1884618"/>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计算中出现不同物体或不同运动过程的相同物理量时要用下角标进行区分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例如出现多个路程时用</a:t>
            </a:r>
            <a:r>
              <a:rPr lang="en-US" altLang="zh-CN" sz="2000" dirty="0" smtClean="0">
                <a:latin typeface="微软雅黑" panose="020B0503020204020204" pitchFamily="34" charset="-122"/>
                <a:ea typeface="微软雅黑" panose="020B0503020204020204" pitchFamily="34" charset="-122"/>
              </a:rPr>
              <a:t>s1</a:t>
            </a:r>
            <a:r>
              <a:rPr lang="zh-CN" altLang="en-US" sz="2000" dirty="0" smtClean="0">
                <a:latin typeface="微软雅黑" panose="020B0503020204020204" pitchFamily="34" charset="-122"/>
                <a:ea typeface="微软雅黑" panose="020B0503020204020204" pitchFamily="34" charset="-122"/>
              </a:rPr>
              <a:t>、</a:t>
            </a:r>
            <a:r>
              <a:rPr lang="en-US" altLang="zh-CN" sz="2000" dirty="0" smtClean="0">
                <a:latin typeface="微软雅黑" panose="020B0503020204020204" pitchFamily="34" charset="-122"/>
                <a:ea typeface="微软雅黑" panose="020B0503020204020204" pitchFamily="34" charset="-122"/>
              </a:rPr>
              <a:t>s2</a:t>
            </a:r>
            <a:r>
              <a:rPr lang="zh-CN" altLang="en-US" sz="2000" dirty="0" smtClean="0">
                <a:latin typeface="微软雅黑" panose="020B0503020204020204" pitchFamily="34" charset="-122"/>
                <a:ea typeface="微软雅黑" panose="020B0503020204020204" pitchFamily="34" charset="-122"/>
              </a:rPr>
              <a:t>分别表示</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同一公式中的每个物理量必须一一对应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即必须是同一物体在同一运动过程中的物理量</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83291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3839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15616" cy="500137"/>
          </a:xfrm>
          <a:prstGeom prst="rect">
            <a:avLst/>
          </a:prstGeom>
        </p:spPr>
        <p:txBody>
          <a:bodyPr wrap="none" lIns="68580" tIns="34290" rIns="68580" bIns="34290">
            <a:spAutoFit/>
          </a:bodyPr>
          <a:lstStyle/>
          <a:p>
            <a:r>
              <a:rPr lang="zh-CN" altLang="zh-CN" sz="2700" dirty="0" smtClean="0">
                <a:latin typeface="微软雅黑" panose="020B0503020204020204" pitchFamily="34" charset="-122"/>
                <a:ea typeface="微软雅黑" panose="020B0503020204020204" pitchFamily="34" charset="-122"/>
              </a:rPr>
              <a:t>知识点</a:t>
            </a:r>
            <a:r>
              <a:rPr lang="en-US" altLang="zh-CN" sz="2700" dirty="0" smtClean="0">
                <a:latin typeface="微软雅黑" panose="020B0503020204020204" pitchFamily="34" charset="-122"/>
                <a:ea typeface="微软雅黑" panose="020B0503020204020204" pitchFamily="34" charset="-122"/>
              </a:rPr>
              <a:t> </a:t>
            </a:r>
            <a:r>
              <a:rPr lang="zh-CN" altLang="zh-CN" sz="2700" dirty="0" smtClean="0">
                <a:latin typeface="微软雅黑" panose="020B0503020204020204" pitchFamily="34" charset="-122"/>
                <a:ea typeface="微软雅黑" panose="020B0503020204020204" pitchFamily="34" charset="-122"/>
              </a:rPr>
              <a:t>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68680" y="1384362"/>
            <a:ext cx="7406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车过桥是物理上的常考题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火车过桥的路程如何求呢</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5.png"/>
          <p:cNvPicPr>
            <a:picLocks noChangeAspect="1"/>
          </p:cNvPicPr>
          <p:nvPr/>
        </p:nvPicPr>
        <p:blipFill>
          <a:blip r:embed="rId3" cstate="print"/>
          <a:stretch>
            <a:fillRect/>
          </a:stretch>
        </p:blipFill>
        <p:spPr>
          <a:xfrm>
            <a:off x="0" y="888608"/>
            <a:ext cx="1597020" cy="670505"/>
          </a:xfrm>
          <a:prstGeom prst="rect">
            <a:avLst/>
          </a:prstGeom>
        </p:spPr>
      </p:pic>
      <p:pic>
        <p:nvPicPr>
          <p:cNvPr id="11" name="a39.jpg" descr="id:2147510848;FounderCES"/>
          <p:cNvPicPr/>
          <p:nvPr/>
        </p:nvPicPr>
        <p:blipFill>
          <a:blip r:embed="rId4" cstate="print"/>
          <a:stretch>
            <a:fillRect/>
          </a:stretch>
        </p:blipFill>
        <p:spPr>
          <a:xfrm>
            <a:off x="2904780" y="1916429"/>
            <a:ext cx="2292060" cy="1585055"/>
          </a:xfrm>
          <a:prstGeom prst="rect">
            <a:avLst/>
          </a:prstGeom>
        </p:spPr>
      </p:pic>
      <p:sp>
        <p:nvSpPr>
          <p:cNvPr id="13" name="矩形 12"/>
          <p:cNvSpPr/>
          <p:nvPr/>
        </p:nvSpPr>
        <p:spPr>
          <a:xfrm>
            <a:off x="1021080" y="3563682"/>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如果一列火车要完全通过一座桥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通过的路程为桥长加车长</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而火车完全在桥上的路程为桥长减车长</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par>
                          <p:cTn id="20" fill="hold">
                            <p:stCondLst>
                              <p:cond delay="500"/>
                            </p:stCondLst>
                            <p:childTnLst>
                              <p:par>
                                <p:cTn id="21" presetID="22" presetClass="entr" presetSubtype="4"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43839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015616" cy="500137"/>
          </a:xfrm>
          <a:prstGeom prst="rect">
            <a:avLst/>
          </a:prstGeom>
        </p:spPr>
        <p:txBody>
          <a:bodyPr wrap="none" lIns="68580" tIns="34290" rIns="68580" bIns="34290">
            <a:spAutoFit/>
          </a:bodyPr>
          <a:lstStyle/>
          <a:p>
            <a:r>
              <a:rPr lang="zh-CN" altLang="zh-CN" sz="2700" dirty="0" smtClean="0">
                <a:latin typeface="微软雅黑" panose="020B0503020204020204" pitchFamily="34" charset="-122"/>
                <a:ea typeface="微软雅黑" panose="020B0503020204020204" pitchFamily="34" charset="-122"/>
              </a:rPr>
              <a:t>知识点</a:t>
            </a:r>
            <a:r>
              <a:rPr lang="en-US" altLang="zh-CN" sz="2700" dirty="0" smtClean="0">
                <a:latin typeface="微软雅黑" panose="020B0503020204020204" pitchFamily="34" charset="-122"/>
                <a:ea typeface="微软雅黑" panose="020B0503020204020204" pitchFamily="34" charset="-122"/>
              </a:rPr>
              <a:t> </a:t>
            </a:r>
            <a:r>
              <a:rPr lang="zh-CN" altLang="zh-CN" sz="2700" dirty="0" smtClean="0">
                <a:latin typeface="微软雅黑" panose="020B0503020204020204" pitchFamily="34" charset="-122"/>
                <a:ea typeface="微软雅黑" panose="020B0503020204020204" pitchFamily="34" charset="-122"/>
              </a:rPr>
              <a:t>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53440" y="1978722"/>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解答与速度相关的计算类题目时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一定要注意单位是否统一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若不统一要先进行单位换算</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0" y="82954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657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737360" y="4182211"/>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平稳上升的扶梯可以近似看做匀速直线运动</a:t>
            </a:r>
          </a:p>
          <a:p>
            <a:pPr>
              <a:lnSpc>
                <a:spcPct val="150000"/>
              </a:lnSpc>
            </a:pPr>
            <a:r>
              <a:rPr lang="zh-CN" altLang="en-US" sz="2000" dirty="0" smtClean="0">
                <a:latin typeface="微软雅黑" panose="020B0503020204020204" pitchFamily="34" charset="-122"/>
                <a:ea typeface="微软雅黑" panose="020B0503020204020204" pitchFamily="34" charset="-122"/>
              </a:rPr>
              <a:t> </a:t>
            </a:r>
          </a:p>
        </p:txBody>
      </p:sp>
      <p:pic>
        <p:nvPicPr>
          <p:cNvPr id="11" name="图片 10"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bw234.jpg" descr="id:2147510920;FounderCES"/>
          <p:cNvPicPr/>
          <p:nvPr/>
        </p:nvPicPr>
        <p:blipFill>
          <a:blip r:embed="rId4" cstate="print"/>
          <a:stretch>
            <a:fillRect/>
          </a:stretch>
        </p:blipFill>
        <p:spPr>
          <a:xfrm>
            <a:off x="2481120" y="1171230"/>
            <a:ext cx="3569160" cy="26768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657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92480" y="2109571"/>
            <a:ext cx="7406640" cy="962956"/>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判断物体是否做匀速直线运动的关键的两点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一是匀速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即快慢不变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二是物体沿直线运动</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7.png"/>
          <p:cNvPicPr>
            <a:picLocks noChangeAspect="1"/>
          </p:cNvPicPr>
          <p:nvPr/>
        </p:nvPicPr>
        <p:blipFill>
          <a:blip r:embed="rId3" cstate="print"/>
          <a:stretch>
            <a:fillRect/>
          </a:stretch>
        </p:blipFill>
        <p:spPr>
          <a:xfrm>
            <a:off x="252491" y="9700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657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58240" y="1144488"/>
            <a:ext cx="7985760" cy="3785652"/>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s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可以求出物体的运动速度大小、某时间段内的路程、某段路程所用的时间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可以比较出同一图中不同物体的运动速度</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v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可以用求面积的方法求出物体运动的路程</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72286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第三章 物质的简单运动</a:t>
            </a:r>
          </a:p>
        </p:txBody>
      </p:sp>
      <p:sp>
        <p:nvSpPr>
          <p:cNvPr id="64" name="文本框 78"/>
          <p:cNvSpPr txBox="1"/>
          <p:nvPr/>
        </p:nvSpPr>
        <p:spPr>
          <a:xfrm>
            <a:off x="1210497" y="2140171"/>
            <a:ext cx="5640006"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第三节　平均速度与瞬时速度</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01040" y="1469491"/>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火车是我们常用的出行工具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下表为</a:t>
            </a:r>
            <a:r>
              <a:rPr lang="en-US" altLang="zh-CN" sz="2000" dirty="0" smtClean="0">
                <a:latin typeface="微软雅黑" panose="020B0503020204020204" pitchFamily="34" charset="-122"/>
                <a:ea typeface="微软雅黑" panose="020B0503020204020204" pitchFamily="34" charset="-122"/>
              </a:rPr>
              <a:t>G101</a:t>
            </a:r>
            <a:r>
              <a:rPr lang="zh-CN" altLang="en-US" sz="2000" dirty="0" smtClean="0">
                <a:latin typeface="微软雅黑" panose="020B0503020204020204" pitchFamily="34" charset="-122"/>
                <a:ea typeface="微软雅黑" panose="020B0503020204020204" pitchFamily="34" charset="-122"/>
              </a:rPr>
              <a:t>车次列车的时刻表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你可以求出从北京南站到上海虹桥站的平均速度吗</a:t>
            </a:r>
            <a:r>
              <a:rPr lang="en-US" altLang="zh-CN" sz="2000" dirty="0" smtClean="0">
                <a:latin typeface="微软雅黑" panose="020B0503020204020204" pitchFamily="34" charset="-122"/>
                <a:ea typeface="微软雅黑" panose="020B0503020204020204" pitchFamily="34" charset="-122"/>
              </a:rPr>
              <a:t>?</a:t>
            </a:r>
          </a:p>
        </p:txBody>
      </p:sp>
      <p:pic>
        <p:nvPicPr>
          <p:cNvPr id="1026" name="Picture 2" descr="C:\Users\Administrator\Desktop\生活中的物理.png"/>
          <p:cNvPicPr>
            <a:picLocks noChangeAspect="1" noChangeArrowheads="1"/>
          </p:cNvPicPr>
          <p:nvPr/>
        </p:nvPicPr>
        <p:blipFill>
          <a:blip r:embed="rId3" cstate="print"/>
          <a:srcRect/>
          <a:stretch>
            <a:fillRect/>
          </a:stretch>
        </p:blipFill>
        <p:spPr bwMode="auto">
          <a:xfrm>
            <a:off x="304165" y="1014413"/>
            <a:ext cx="1858963" cy="523875"/>
          </a:xfrm>
          <a:prstGeom prst="rect">
            <a:avLst/>
          </a:prstGeom>
          <a:noFill/>
        </p:spPr>
      </p:pic>
      <p:graphicFrame>
        <p:nvGraphicFramePr>
          <p:cNvPr id="12" name="表格 11"/>
          <p:cNvGraphicFramePr>
            <a:graphicFrameLocks noGrp="1"/>
          </p:cNvGraphicFramePr>
          <p:nvPr/>
        </p:nvGraphicFramePr>
        <p:xfrm>
          <a:off x="1569720" y="2499354"/>
          <a:ext cx="5335142" cy="2570803"/>
        </p:xfrm>
        <a:graphic>
          <a:graphicData uri="http://schemas.openxmlformats.org/drawingml/2006/table">
            <a:tbl>
              <a:tblPr/>
              <a:tblGrid>
                <a:gridCol w="393106"/>
                <a:gridCol w="841661"/>
                <a:gridCol w="841661"/>
                <a:gridCol w="841661"/>
                <a:gridCol w="564409"/>
                <a:gridCol w="504997"/>
                <a:gridCol w="898102"/>
                <a:gridCol w="449545"/>
              </a:tblGrid>
              <a:tr h="199073">
                <a:tc>
                  <a:txBody>
                    <a:bodyPr/>
                    <a:lstStyle/>
                    <a:p>
                      <a:pPr algn="ctr">
                        <a:lnSpc>
                          <a:spcPts val="1500"/>
                        </a:lnSpc>
                        <a:spcAft>
                          <a:spcPts val="0"/>
                        </a:spcAft>
                      </a:pPr>
                      <a:r>
                        <a:rPr lang="zh-CN" sz="1400" kern="100" dirty="0">
                          <a:solidFill>
                            <a:srgbClr val="000000"/>
                          </a:solidFill>
                          <a:latin typeface="NEU-BZ-S92"/>
                          <a:ea typeface="方正宋三_GBK"/>
                          <a:cs typeface="Times New Roman" panose="02020603050405020304"/>
                        </a:rPr>
                        <a:t>站次</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站名</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到达时间</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开车时间</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停留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天数</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运行时间</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里程</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1</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dirty="0">
                          <a:solidFill>
                            <a:srgbClr val="000000"/>
                          </a:solidFill>
                          <a:latin typeface="NEU-BZ-S92"/>
                          <a:ea typeface="方正宋三_GBK"/>
                          <a:cs typeface="Times New Roman" panose="02020603050405020304"/>
                        </a:rPr>
                        <a:t>北京南站</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始发站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06</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43</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dirty="0">
                          <a:solidFill>
                            <a:srgbClr val="000000"/>
                          </a:solidFill>
                          <a:latin typeface="NEU-BZ-S92"/>
                          <a:ea typeface="方正宋三_GBK"/>
                          <a:cs typeface="Times New Roman" panose="02020603050405020304"/>
                        </a:rPr>
                        <a:t>沧州西站</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07</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35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07</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38</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3</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52</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210</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3</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dirty="0">
                          <a:solidFill>
                            <a:srgbClr val="000000"/>
                          </a:solidFill>
                          <a:latin typeface="NEU-BZ-S92"/>
                          <a:ea typeface="方正宋三_GBK"/>
                          <a:cs typeface="Times New Roman" panose="02020603050405020304"/>
                        </a:rPr>
                        <a:t>德州东站</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08</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05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08</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13</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8</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22</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314</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4</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dirty="0">
                          <a:solidFill>
                            <a:srgbClr val="000000"/>
                          </a:solidFill>
                          <a:latin typeface="NEU-BZ-S92"/>
                          <a:ea typeface="方正宋三_GBK"/>
                          <a:cs typeface="Times New Roman" panose="02020603050405020304"/>
                        </a:rPr>
                        <a:t>济南西站</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08</a:t>
                      </a:r>
                      <a:r>
                        <a:rPr lang="en-US" sz="1400" kern="100" dirty="0">
                          <a:solidFill>
                            <a:srgbClr val="000000"/>
                          </a:solidFill>
                          <a:latin typeface="方正宋三_GBK"/>
                          <a:ea typeface="方正宋三_GBK"/>
                          <a:cs typeface="Times New Roman" panose="02020603050405020304"/>
                        </a:rPr>
                        <a:t>:</a:t>
                      </a:r>
                      <a:r>
                        <a:rPr lang="en-US" sz="1400" kern="100" dirty="0">
                          <a:solidFill>
                            <a:srgbClr val="000000"/>
                          </a:solidFill>
                          <a:latin typeface="NEU-BZ-S92"/>
                          <a:ea typeface="方正宋三_GBK"/>
                          <a:cs typeface="Times New Roman" panose="02020603050405020304"/>
                        </a:rPr>
                        <a:t>37</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08</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41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4</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54</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406</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曲阜东站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09</a:t>
                      </a:r>
                      <a:r>
                        <a:rPr lang="en-US" sz="1400" kern="100" dirty="0">
                          <a:solidFill>
                            <a:srgbClr val="000000"/>
                          </a:solidFill>
                          <a:latin typeface="方正宋三_GBK"/>
                          <a:ea typeface="方正宋三_GBK"/>
                          <a:cs typeface="Times New Roman" panose="02020603050405020304"/>
                        </a:rPr>
                        <a:t>:</a:t>
                      </a:r>
                      <a:r>
                        <a:rPr lang="en-US" sz="1400" kern="100" dirty="0">
                          <a:solidFill>
                            <a:srgbClr val="000000"/>
                          </a:solidFill>
                          <a:latin typeface="NEU-BZ-S92"/>
                          <a:ea typeface="方正宋三_GBK"/>
                          <a:cs typeface="Times New Roman" panose="02020603050405020304"/>
                        </a:rPr>
                        <a:t>13</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09</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30</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535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6</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枣庄站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09</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38</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09</a:t>
                      </a:r>
                      <a:r>
                        <a:rPr lang="en-US" sz="1400" kern="100" dirty="0">
                          <a:solidFill>
                            <a:srgbClr val="000000"/>
                          </a:solidFill>
                          <a:latin typeface="方正宋三_GBK"/>
                          <a:ea typeface="方正宋三_GBK"/>
                          <a:cs typeface="Times New Roman" panose="02020603050405020304"/>
                        </a:rPr>
                        <a:t>:</a:t>
                      </a:r>
                      <a:r>
                        <a:rPr lang="en-US" sz="1400" kern="100" dirty="0">
                          <a:solidFill>
                            <a:srgbClr val="000000"/>
                          </a:solidFill>
                          <a:latin typeface="NEU-BZ-S92"/>
                          <a:ea typeface="方正宋三_GBK"/>
                          <a:cs typeface="Times New Roman" panose="02020603050405020304"/>
                        </a:rPr>
                        <a:t>40</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55</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627</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7</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宿州东站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10</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12</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10</a:t>
                      </a:r>
                      <a:r>
                        <a:rPr lang="en-US" sz="1400" kern="100" dirty="0">
                          <a:solidFill>
                            <a:srgbClr val="000000"/>
                          </a:solidFill>
                          <a:latin typeface="方正宋三_GBK"/>
                          <a:ea typeface="方正宋三_GBK"/>
                          <a:cs typeface="Times New Roman" panose="02020603050405020304"/>
                        </a:rPr>
                        <a:t>:</a:t>
                      </a:r>
                      <a:r>
                        <a:rPr lang="en-US" sz="1400" kern="100" dirty="0">
                          <a:solidFill>
                            <a:srgbClr val="000000"/>
                          </a:solidFill>
                          <a:latin typeface="NEU-BZ-S92"/>
                          <a:ea typeface="方正宋三_GBK"/>
                          <a:cs typeface="Times New Roman" panose="02020603050405020304"/>
                        </a:rPr>
                        <a:t>14</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2</a:t>
                      </a:r>
                      <a:r>
                        <a:rPr lang="zh-CN" sz="1400" kern="100" dirty="0">
                          <a:solidFill>
                            <a:srgbClr val="000000"/>
                          </a:solidFill>
                          <a:latin typeface="NEU-BZ-S92"/>
                          <a:ea typeface="方正宋三_GBK"/>
                          <a:cs typeface="Times New Roman" panose="02020603050405020304"/>
                        </a:rPr>
                        <a:t>分钟</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3</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29</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760</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8</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南京南站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11</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14</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11</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16</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2</a:t>
                      </a:r>
                      <a:r>
                        <a:rPr lang="zh-CN" sz="1400" kern="100" dirty="0">
                          <a:solidFill>
                            <a:srgbClr val="000000"/>
                          </a:solidFill>
                          <a:latin typeface="NEU-BZ-S92"/>
                          <a:ea typeface="方正宋三_GBK"/>
                          <a:cs typeface="Times New Roman" panose="02020603050405020304"/>
                        </a:rPr>
                        <a:t>分钟</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1</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4</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31</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1023</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9</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镇江南站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11</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35</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11</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37</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1</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4</a:t>
                      </a:r>
                      <a:r>
                        <a:rPr lang="zh-CN" sz="1400" kern="100" dirty="0">
                          <a:solidFill>
                            <a:srgbClr val="000000"/>
                          </a:solidFill>
                          <a:latin typeface="NEU-BZ-S92"/>
                          <a:ea typeface="方正宋三_GBK"/>
                          <a:cs typeface="Times New Roman" panose="02020603050405020304"/>
                        </a:rPr>
                        <a:t>小时</a:t>
                      </a:r>
                      <a:r>
                        <a:rPr lang="en-US" sz="1400" kern="100" dirty="0">
                          <a:solidFill>
                            <a:srgbClr val="000000"/>
                          </a:solidFill>
                          <a:latin typeface="NEU-BZ-S92"/>
                          <a:ea typeface="方正宋三_GBK"/>
                          <a:cs typeface="Times New Roman" panose="02020603050405020304"/>
                        </a:rPr>
                        <a:t>52</a:t>
                      </a:r>
                      <a:r>
                        <a:rPr lang="zh-CN" sz="1400" kern="100" dirty="0">
                          <a:solidFill>
                            <a:srgbClr val="000000"/>
                          </a:solidFill>
                          <a:latin typeface="NEU-BZ-S92"/>
                          <a:ea typeface="方正宋三_GBK"/>
                          <a:cs typeface="Times New Roman" panose="02020603050405020304"/>
                        </a:rPr>
                        <a:t>分</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1088</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10</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苏州北站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12</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14</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12</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16</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2</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5</a:t>
                      </a:r>
                      <a:r>
                        <a:rPr lang="zh-CN" sz="1400" kern="100" dirty="0">
                          <a:solidFill>
                            <a:srgbClr val="000000"/>
                          </a:solidFill>
                          <a:latin typeface="NEU-BZ-S92"/>
                          <a:ea typeface="方正宋三_GBK"/>
                          <a:cs typeface="Times New Roman" panose="02020603050405020304"/>
                        </a:rPr>
                        <a:t>小时</a:t>
                      </a:r>
                      <a:r>
                        <a:rPr lang="en-US" sz="1400" kern="100" dirty="0">
                          <a:solidFill>
                            <a:srgbClr val="000000"/>
                          </a:solidFill>
                          <a:latin typeface="NEU-BZ-S92"/>
                          <a:ea typeface="方正宋三_GBK"/>
                          <a:cs typeface="Times New Roman" panose="02020603050405020304"/>
                        </a:rPr>
                        <a:t>31</a:t>
                      </a:r>
                      <a:r>
                        <a:rPr lang="zh-CN" sz="1400" kern="100" dirty="0">
                          <a:solidFill>
                            <a:srgbClr val="000000"/>
                          </a:solidFill>
                          <a:latin typeface="NEU-BZ-S92"/>
                          <a:ea typeface="方正宋三_GBK"/>
                          <a:cs typeface="Times New Roman" panose="02020603050405020304"/>
                        </a:rPr>
                        <a:t>分</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1237</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199073">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上海虹桥站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12</a:t>
                      </a:r>
                      <a:r>
                        <a:rPr lang="en-US" sz="1400" kern="100">
                          <a:solidFill>
                            <a:srgbClr val="000000"/>
                          </a:solidFill>
                          <a:latin typeface="方正宋三_GBK"/>
                          <a:ea typeface="方正宋三_GBK"/>
                          <a:cs typeface="Times New Roman" panose="02020603050405020304"/>
                        </a:rPr>
                        <a:t>:</a:t>
                      </a:r>
                      <a:r>
                        <a:rPr lang="en-US" sz="1400" kern="100">
                          <a:solidFill>
                            <a:srgbClr val="000000"/>
                          </a:solidFill>
                          <a:latin typeface="NEU-BZ-S92"/>
                          <a:ea typeface="方正宋三_GBK"/>
                          <a:cs typeface="Times New Roman" panose="02020603050405020304"/>
                        </a:rPr>
                        <a:t>40</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zh-CN" sz="1400" kern="100">
                          <a:solidFill>
                            <a:srgbClr val="000000"/>
                          </a:solidFill>
                          <a:latin typeface="NEU-BZ-S92"/>
                          <a:ea typeface="方正宋三_GBK"/>
                          <a:cs typeface="Times New Roman" panose="02020603050405020304"/>
                        </a:rPr>
                        <a:t>终点站</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0</a:t>
                      </a:r>
                      <a:r>
                        <a:rPr lang="zh-CN" sz="1400" kern="100">
                          <a:solidFill>
                            <a:srgbClr val="000000"/>
                          </a:solidFill>
                          <a:latin typeface="NEU-BZ-S92"/>
                          <a:ea typeface="方正宋三_GBK"/>
                          <a:cs typeface="Times New Roman" panose="02020603050405020304"/>
                        </a:rPr>
                        <a:t>分钟</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1</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a:solidFill>
                            <a:srgbClr val="000000"/>
                          </a:solidFill>
                          <a:latin typeface="NEU-BZ-S92"/>
                          <a:ea typeface="方正宋三_GBK"/>
                          <a:cs typeface="Times New Roman" panose="02020603050405020304"/>
                        </a:rPr>
                        <a:t>5</a:t>
                      </a:r>
                      <a:r>
                        <a:rPr lang="zh-CN" sz="1400" kern="100">
                          <a:solidFill>
                            <a:srgbClr val="000000"/>
                          </a:solidFill>
                          <a:latin typeface="NEU-BZ-S92"/>
                          <a:ea typeface="方正宋三_GBK"/>
                          <a:cs typeface="Times New Roman" panose="02020603050405020304"/>
                        </a:rPr>
                        <a:t>小时</a:t>
                      </a:r>
                      <a:r>
                        <a:rPr lang="en-US" sz="1400" kern="100">
                          <a:solidFill>
                            <a:srgbClr val="000000"/>
                          </a:solidFill>
                          <a:latin typeface="NEU-BZ-S92"/>
                          <a:ea typeface="方正宋三_GBK"/>
                          <a:cs typeface="Times New Roman" panose="02020603050405020304"/>
                        </a:rPr>
                        <a:t>57</a:t>
                      </a:r>
                      <a:r>
                        <a:rPr lang="zh-CN" sz="1400" kern="100">
                          <a:solidFill>
                            <a:srgbClr val="000000"/>
                          </a:solidFill>
                          <a:latin typeface="NEU-BZ-S92"/>
                          <a:ea typeface="方正宋三_GBK"/>
                          <a:cs typeface="Times New Roman" panose="02020603050405020304"/>
                        </a:rPr>
                        <a:t>分</a:t>
                      </a:r>
                      <a:endParaRPr lang="zh-CN" sz="1600" kern="10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ts val="1500"/>
                        </a:lnSpc>
                        <a:spcAft>
                          <a:spcPts val="0"/>
                        </a:spcAft>
                      </a:pPr>
                      <a:r>
                        <a:rPr lang="en-US" sz="1400" kern="100" dirty="0">
                          <a:solidFill>
                            <a:srgbClr val="000000"/>
                          </a:solidFill>
                          <a:latin typeface="NEU-BZ-S92"/>
                          <a:ea typeface="方正宋三_GBK"/>
                          <a:cs typeface="Times New Roman" panose="02020603050405020304"/>
                        </a:rPr>
                        <a:t>1318</a:t>
                      </a:r>
                      <a:endParaRPr lang="zh-CN" sz="1600" kern="100" dirty="0">
                        <a:solidFill>
                          <a:srgbClr val="000000"/>
                        </a:solidFill>
                        <a:latin typeface="NEU-BZ-S92"/>
                        <a:ea typeface="方正宋三_GBK"/>
                        <a:cs typeface="Times New Roman" panose="02020603050405020304"/>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01040" y="1926691"/>
            <a:ext cx="7406640" cy="1477328"/>
          </a:xfrm>
          <a:prstGeom prst="rect">
            <a:avLst/>
          </a:prstGeom>
        </p:spPr>
        <p:txBody>
          <a:bodyPr wrap="square">
            <a:spAutoFit/>
          </a:bodyPr>
          <a:lstStyle/>
          <a:p>
            <a:pPr>
              <a:lnSpc>
                <a:spcPct val="150000"/>
              </a:lnSpc>
            </a:pPr>
            <a:r>
              <a:rPr lang="zh-CN" altLang="zh-CN" sz="2000" dirty="0" smtClean="0">
                <a:latin typeface="微软雅黑" panose="020B0503020204020204" pitchFamily="34" charset="-122"/>
                <a:ea typeface="微软雅黑" panose="020B0503020204020204" pitchFamily="34" charset="-122"/>
              </a:rPr>
              <a:t>根据图中信息可知</a:t>
            </a:r>
            <a:r>
              <a:rPr lang="en-US" altLang="zh-CN" sz="2000" dirty="0" smtClean="0">
                <a:latin typeface="微软雅黑" panose="020B0503020204020204" pitchFamily="34" charset="-122"/>
                <a:ea typeface="微软雅黑" panose="020B0503020204020204" pitchFamily="34" charset="-122"/>
              </a:rPr>
              <a:t>,</a:t>
            </a:r>
            <a:r>
              <a:rPr lang="zh-CN" altLang="zh-CN" sz="2000" dirty="0" smtClean="0">
                <a:latin typeface="微软雅黑" panose="020B0503020204020204" pitchFamily="34" charset="-122"/>
                <a:ea typeface="微软雅黑" panose="020B0503020204020204" pitchFamily="34" charset="-122"/>
              </a:rPr>
              <a:t>从北京南站到上海虹桥站的总路程为</a:t>
            </a:r>
            <a:r>
              <a:rPr lang="en-US" altLang="zh-CN" sz="2000" dirty="0" smtClean="0">
                <a:latin typeface="微软雅黑" panose="020B0503020204020204" pitchFamily="34" charset="-122"/>
                <a:ea typeface="微软雅黑" panose="020B0503020204020204" pitchFamily="34" charset="-122"/>
              </a:rPr>
              <a:t>1318 km,</a:t>
            </a:r>
            <a:r>
              <a:rPr lang="zh-CN" altLang="zh-CN" sz="2000" dirty="0" smtClean="0">
                <a:latin typeface="微软雅黑" panose="020B0503020204020204" pitchFamily="34" charset="-122"/>
                <a:ea typeface="微软雅黑" panose="020B0503020204020204" pitchFamily="34" charset="-122"/>
              </a:rPr>
              <a:t>总时间为</a:t>
            </a:r>
            <a:r>
              <a:rPr lang="en-US" altLang="zh-CN" sz="2000" dirty="0" smtClean="0">
                <a:latin typeface="微软雅黑" panose="020B0503020204020204" pitchFamily="34" charset="-122"/>
                <a:ea typeface="微软雅黑" panose="020B0503020204020204" pitchFamily="34" charset="-122"/>
              </a:rPr>
              <a:t>5</a:t>
            </a:r>
            <a:r>
              <a:rPr lang="zh-CN" altLang="zh-CN" sz="2000" dirty="0" smtClean="0">
                <a:latin typeface="微软雅黑" panose="020B0503020204020204" pitchFamily="34" charset="-122"/>
                <a:ea typeface="微软雅黑" panose="020B0503020204020204" pitchFamily="34" charset="-122"/>
              </a:rPr>
              <a:t>小时</a:t>
            </a:r>
            <a:r>
              <a:rPr lang="en-US" altLang="zh-CN" sz="2000" dirty="0" smtClean="0">
                <a:latin typeface="微软雅黑" panose="020B0503020204020204" pitchFamily="34" charset="-122"/>
                <a:ea typeface="微软雅黑" panose="020B0503020204020204" pitchFamily="34" charset="-122"/>
              </a:rPr>
              <a:t>57</a:t>
            </a:r>
            <a:r>
              <a:rPr lang="zh-CN" altLang="zh-CN" sz="2000" dirty="0" smtClean="0">
                <a:latin typeface="微软雅黑" panose="020B0503020204020204" pitchFamily="34" charset="-122"/>
                <a:ea typeface="微软雅黑" panose="020B0503020204020204" pitchFamily="34" charset="-122"/>
              </a:rPr>
              <a:t>分钟</a:t>
            </a:r>
            <a:r>
              <a:rPr lang="en-US" altLang="zh-CN" sz="2000" dirty="0" smtClean="0">
                <a:latin typeface="微软雅黑" panose="020B0503020204020204" pitchFamily="34" charset="-122"/>
                <a:ea typeface="微软雅黑" panose="020B0503020204020204" pitchFamily="34" charset="-122"/>
              </a:rPr>
              <a:t>,</a:t>
            </a:r>
            <a:r>
              <a:rPr lang="zh-CN" altLang="zh-CN" sz="2000" dirty="0" smtClean="0">
                <a:latin typeface="微软雅黑" panose="020B0503020204020204" pitchFamily="34" charset="-122"/>
                <a:ea typeface="微软雅黑" panose="020B0503020204020204" pitchFamily="34" charset="-122"/>
              </a:rPr>
              <a:t>即</a:t>
            </a:r>
            <a:r>
              <a:rPr lang="en-US" altLang="zh-CN" sz="2000" dirty="0" smtClean="0">
                <a:latin typeface="微软雅黑" panose="020B0503020204020204" pitchFamily="34" charset="-122"/>
                <a:ea typeface="微软雅黑" panose="020B0503020204020204" pitchFamily="34" charset="-122"/>
              </a:rPr>
              <a:t>5.95 h,</a:t>
            </a:r>
            <a:r>
              <a:rPr lang="zh-CN" altLang="zh-CN" sz="2000" dirty="0" smtClean="0">
                <a:latin typeface="微软雅黑" panose="020B0503020204020204" pitchFamily="34" charset="-122"/>
                <a:ea typeface="微软雅黑" panose="020B0503020204020204" pitchFamily="34" charset="-122"/>
              </a:rPr>
              <a:t>所以全程的平均速度</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v=             =                   </a:t>
            </a:r>
            <a:r>
              <a:rPr lang="zh-CN" altLang="zh-CN" sz="2000" dirty="0" smtClean="0">
                <a:latin typeface="微软雅黑" panose="020B0503020204020204" pitchFamily="34" charset="-122"/>
                <a:ea typeface="微软雅黑" panose="020B0503020204020204" pitchFamily="34" charset="-122"/>
              </a:rPr>
              <a:t>≈</a:t>
            </a:r>
            <a:r>
              <a:rPr lang="en-US" altLang="zh-CN" sz="2000" dirty="0" smtClean="0">
                <a:latin typeface="微软雅黑" panose="020B0503020204020204" pitchFamily="34" charset="-122"/>
                <a:ea typeface="微软雅黑" panose="020B0503020204020204" pitchFamily="34" charset="-122"/>
              </a:rPr>
              <a:t>221.5 km/h.</a:t>
            </a:r>
            <a:endParaRPr lang="zh-CN" altLang="zh-CN" sz="2000" dirty="0" smtClean="0">
              <a:latin typeface="微软雅黑" panose="020B0503020204020204" pitchFamily="34" charset="-122"/>
              <a:ea typeface="微软雅黑" panose="020B0503020204020204" pitchFamily="34" charset="-122"/>
            </a:endParaRPr>
          </a:p>
        </p:txBody>
      </p:sp>
      <p:pic>
        <p:nvPicPr>
          <p:cNvPr id="1026" name="Picture 2" descr="C:\Users\Administrator\Desktop\生活中的物理.png"/>
          <p:cNvPicPr>
            <a:picLocks noChangeAspect="1" noChangeArrowheads="1"/>
          </p:cNvPicPr>
          <p:nvPr/>
        </p:nvPicPr>
        <p:blipFill>
          <a:blip r:embed="rId3" cstate="print"/>
          <a:srcRect/>
          <a:stretch>
            <a:fillRect/>
          </a:stretch>
        </p:blipFill>
        <p:spPr bwMode="auto">
          <a:xfrm>
            <a:off x="304165" y="1014413"/>
            <a:ext cx="1858963" cy="523875"/>
          </a:xfrm>
          <a:prstGeom prst="rect">
            <a:avLst/>
          </a:prstGeom>
          <a:noFill/>
        </p:spPr>
      </p:pic>
      <p:graphicFrame>
        <p:nvGraphicFramePr>
          <p:cNvPr id="18" name="表格 17"/>
          <p:cNvGraphicFramePr>
            <a:graphicFrameLocks noGrp="1"/>
          </p:cNvGraphicFramePr>
          <p:nvPr/>
        </p:nvGraphicFramePr>
        <p:xfrm>
          <a:off x="1422400" y="2795270"/>
          <a:ext cx="345440" cy="792480"/>
        </p:xfrm>
        <a:graphic>
          <a:graphicData uri="http://schemas.openxmlformats.org/drawingml/2006/table">
            <a:tbl>
              <a:tblPr firstRow="1" bandRow="1">
                <a:tableStyleId>{5C22544A-7EE6-4342-B048-85BDC9FD1C3A}</a:tableStyleId>
              </a:tblPr>
              <a:tblGrid>
                <a:gridCol w="345440"/>
              </a:tblGrid>
              <a:tr h="370840">
                <a:tc>
                  <a:txBody>
                    <a:bodyPr/>
                    <a:lstStyle/>
                    <a:p>
                      <a:r>
                        <a:rPr lang="en-US" altLang="zh-CN" sz="2000" b="0" kern="1200" dirty="0" smtClean="0">
                          <a:solidFill>
                            <a:schemeClr val="tx1"/>
                          </a:solidFill>
                          <a:latin typeface="微软雅黑" panose="020B0503020204020204" pitchFamily="34" charset="-122"/>
                          <a:ea typeface="微软雅黑" panose="020B0503020204020204" pitchFamily="34" charset="-122"/>
                          <a:cs typeface="+mn-cs"/>
                        </a:rPr>
                        <a:t>S</a:t>
                      </a:r>
                      <a:endParaRPr lang="zh-CN" altLang="en-US" sz="2000" b="0" kern="1200" dirty="0" smtClean="0">
                        <a:solidFill>
                          <a:schemeClr val="tx1"/>
                        </a:solidFill>
                        <a:latin typeface="微软雅黑" panose="020B0503020204020204" pitchFamily="34" charset="-122"/>
                        <a:ea typeface="微软雅黑" panose="020B0503020204020204" pitchFamily="34" charset="-122"/>
                        <a:cs typeface="+mn-cs"/>
                      </a:endParaRPr>
                    </a:p>
                  </a:txBody>
                  <a:tcPr>
                    <a:lnB w="12700" cap="flat" cmpd="sng" algn="ctr">
                      <a:solidFill>
                        <a:schemeClr val="tx1"/>
                      </a:solidFill>
                      <a:prstDash val="solid"/>
                      <a:round/>
                      <a:headEnd type="none" w="med" len="med"/>
                      <a:tailEnd type="none" w="med" len="med"/>
                    </a:lnB>
                    <a:noFill/>
                  </a:tcPr>
                </a:tc>
              </a:tr>
              <a:tr h="370840">
                <a:tc>
                  <a:txBody>
                    <a:bodyPr/>
                    <a:lstStyle/>
                    <a:p>
                      <a:r>
                        <a:rPr lang="en-US" altLang="zh-CN" sz="2000" b="0" kern="1200" dirty="0" smtClean="0">
                          <a:solidFill>
                            <a:schemeClr val="tx1"/>
                          </a:solidFill>
                          <a:latin typeface="微软雅黑" panose="020B0503020204020204" pitchFamily="34" charset="-122"/>
                          <a:ea typeface="微软雅黑" panose="020B0503020204020204" pitchFamily="34" charset="-122"/>
                          <a:cs typeface="+mn-cs"/>
                        </a:rPr>
                        <a:t>t</a:t>
                      </a:r>
                      <a:endParaRPr lang="zh-CN" altLang="en-US" sz="2000" b="0" kern="1200" dirty="0" smtClean="0">
                        <a:solidFill>
                          <a:schemeClr val="tx1"/>
                        </a:solidFill>
                        <a:latin typeface="微软雅黑" panose="020B0503020204020204" pitchFamily="34" charset="-122"/>
                        <a:ea typeface="微软雅黑" panose="020B0503020204020204" pitchFamily="34" charset="-122"/>
                        <a:cs typeface="+mn-cs"/>
                      </a:endParaRPr>
                    </a:p>
                  </a:txBody>
                  <a:tcPr>
                    <a:lnT w="12700" cap="flat" cmpd="sng" algn="ctr">
                      <a:solidFill>
                        <a:schemeClr val="tx1"/>
                      </a:solidFill>
                      <a:prstDash val="solid"/>
                      <a:round/>
                      <a:headEnd type="none" w="med" len="med"/>
                      <a:tailEnd type="none" w="med" len="med"/>
                    </a:lnT>
                    <a:noFill/>
                  </a:tcPr>
                </a:tc>
              </a:tr>
            </a:tbl>
          </a:graphicData>
        </a:graphic>
      </p:graphicFrame>
      <p:graphicFrame>
        <p:nvGraphicFramePr>
          <p:cNvPr id="20" name="表格 19"/>
          <p:cNvGraphicFramePr>
            <a:graphicFrameLocks noGrp="1"/>
          </p:cNvGraphicFramePr>
          <p:nvPr/>
        </p:nvGraphicFramePr>
        <p:xfrm>
          <a:off x="2321560" y="2764790"/>
          <a:ext cx="1366520" cy="831850"/>
        </p:xfrm>
        <a:graphic>
          <a:graphicData uri="http://schemas.openxmlformats.org/drawingml/2006/table">
            <a:tbl>
              <a:tblPr firstRow="1" bandRow="1">
                <a:tableStyleId>{5C22544A-7EE6-4342-B048-85BDC9FD1C3A}</a:tableStyleId>
              </a:tblPr>
              <a:tblGrid>
                <a:gridCol w="1366520"/>
              </a:tblGrid>
              <a:tr h="415925">
                <a:tc>
                  <a:txBody>
                    <a:bodyPr/>
                    <a:lstStyle/>
                    <a:p>
                      <a:pPr algn="ctr"/>
                      <a:r>
                        <a:rPr lang="en-US" altLang="zh-CN" sz="2000" b="0" kern="1200" dirty="0" smtClean="0">
                          <a:solidFill>
                            <a:schemeClr val="tx1"/>
                          </a:solidFill>
                          <a:latin typeface="微软雅黑" panose="020B0503020204020204" pitchFamily="34" charset="-122"/>
                          <a:ea typeface="微软雅黑" panose="020B0503020204020204" pitchFamily="34" charset="-122"/>
                          <a:cs typeface="+mn-cs"/>
                        </a:rPr>
                        <a:t>1318km</a:t>
                      </a:r>
                      <a:endParaRPr lang="zh-CN" altLang="en-US" sz="2000" b="0" kern="1200" dirty="0" smtClean="0">
                        <a:solidFill>
                          <a:schemeClr val="tx1"/>
                        </a:solidFill>
                        <a:latin typeface="微软雅黑" panose="020B0503020204020204" pitchFamily="34" charset="-122"/>
                        <a:ea typeface="微软雅黑" panose="020B0503020204020204" pitchFamily="34" charset="-122"/>
                        <a:cs typeface="+mn-cs"/>
                      </a:endParaRPr>
                    </a:p>
                  </a:txBody>
                  <a:tcPr>
                    <a:lnB w="12700" cap="flat" cmpd="sng" algn="ctr">
                      <a:solidFill>
                        <a:schemeClr val="tx1"/>
                      </a:solidFill>
                      <a:prstDash val="solid"/>
                      <a:round/>
                      <a:headEnd type="none" w="med" len="med"/>
                      <a:tailEnd type="none" w="med" len="med"/>
                    </a:lnB>
                    <a:noFill/>
                  </a:tcPr>
                </a:tc>
              </a:tr>
              <a:tr h="415925">
                <a:tc>
                  <a:txBody>
                    <a:bodyPr/>
                    <a:lstStyle/>
                    <a:p>
                      <a:pPr algn="ctr"/>
                      <a:r>
                        <a:rPr lang="en-US" altLang="zh-CN" sz="2000" b="0" kern="1200" dirty="0" smtClean="0">
                          <a:solidFill>
                            <a:schemeClr val="tx1"/>
                          </a:solidFill>
                          <a:latin typeface="微软雅黑" panose="020B0503020204020204" pitchFamily="34" charset="-122"/>
                          <a:ea typeface="微软雅黑" panose="020B0503020204020204" pitchFamily="34" charset="-122"/>
                          <a:cs typeface="+mn-cs"/>
                        </a:rPr>
                        <a:t>5.95h</a:t>
                      </a:r>
                      <a:endParaRPr lang="zh-CN" altLang="en-US" sz="2000" b="0" kern="1200" dirty="0" smtClean="0">
                        <a:solidFill>
                          <a:schemeClr val="tx1"/>
                        </a:solidFill>
                        <a:latin typeface="微软雅黑" panose="020B0503020204020204" pitchFamily="34" charset="-122"/>
                        <a:ea typeface="微软雅黑" panose="020B0503020204020204" pitchFamily="34" charset="-122"/>
                        <a:cs typeface="+mn-cs"/>
                      </a:endParaRPr>
                    </a:p>
                  </a:txBody>
                  <a:tcPr>
                    <a:lnT w="12700" cap="flat" cmpd="sng" algn="ctr">
                      <a:solidFill>
                        <a:schemeClr val="tx1"/>
                      </a:solidFill>
                      <a:prstDash val="solid"/>
                      <a:round/>
                      <a:headEnd type="none" w="med" len="med"/>
                      <a:tailEnd type="none" w="med" len="med"/>
                    </a:lnT>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72440" y="4182211"/>
            <a:ext cx="7406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“苏炳添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中国飞人领跑亚洲”</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百米比赛时所做的是变速运动</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3" name="bw258.jpg" descr="id:2147511380;FounderCES"/>
          <p:cNvPicPr/>
          <p:nvPr/>
        </p:nvPicPr>
        <p:blipFill>
          <a:blip r:embed="rId4" cstate="print"/>
          <a:stretch>
            <a:fillRect/>
          </a:stretch>
        </p:blipFill>
        <p:spPr>
          <a:xfrm>
            <a:off x="2435400" y="1468349"/>
            <a:ext cx="3614880" cy="240439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55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参照物与机械运动</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2609279" y="3397384"/>
            <a:ext cx="4572000" cy="962956"/>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“两岸青山相对出”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以水中运动的小船为参照物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两岸的山是运动的</a:t>
            </a:r>
            <a:r>
              <a:rPr lang="en-US" altLang="zh-CN" sz="2000" dirty="0" smtClean="0">
                <a:latin typeface="微软雅黑" panose="020B0503020204020204" pitchFamily="34" charset="-122"/>
                <a:ea typeface="微软雅黑" panose="020B0503020204020204" pitchFamily="34" charset="-122"/>
              </a:rPr>
              <a:t>.</a:t>
            </a:r>
          </a:p>
        </p:txBody>
      </p:sp>
      <p:pic>
        <p:nvPicPr>
          <p:cNvPr id="11" name="bw208.jpg" descr="id:2147510092;FounderCES"/>
          <p:cNvPicPr/>
          <p:nvPr/>
        </p:nvPicPr>
        <p:blipFill>
          <a:blip r:embed="rId4" cstate="print"/>
          <a:stretch>
            <a:fillRect/>
          </a:stretch>
        </p:blipFill>
        <p:spPr>
          <a:xfrm>
            <a:off x="3198840" y="1160550"/>
            <a:ext cx="2775240" cy="192067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19"/>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63880" y="1789531"/>
            <a:ext cx="7406640" cy="234628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平均速度的计算与做匀速直线运动的物体关于速度的计算相类似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需要注意的是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在求平均速度时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必须指出是哪段路程或哪段时间内的平均速度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因为在不同时间或路程中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平均速度可能不同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其平均速度为这段路程与时间的比值</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a:t>
            </a:r>
          </a:p>
        </p:txBody>
      </p:sp>
      <p:pic>
        <p:nvPicPr>
          <p:cNvPr id="12" name="图片 11" descr="图片7.png"/>
          <p:cNvPicPr>
            <a:picLocks noChangeAspect="1"/>
          </p:cNvPicPr>
          <p:nvPr/>
        </p:nvPicPr>
        <p:blipFill>
          <a:blip r:embed="rId3" cstate="print"/>
          <a:stretch>
            <a:fillRect/>
          </a:stretch>
        </p:blipFill>
        <p:spPr>
          <a:xfrm>
            <a:off x="0" y="8938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63880" y="1789531"/>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全程的平均速度不是几个速度的平均值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求全程的平均速度必须用总路程除以总时间</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205914" y="92098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63880" y="1789531"/>
            <a:ext cx="7406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区间测速如何判定车辆违章呢</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5.png"/>
          <p:cNvPicPr>
            <a:picLocks noChangeAspect="1"/>
          </p:cNvPicPr>
          <p:nvPr/>
        </p:nvPicPr>
        <p:blipFill>
          <a:blip r:embed="rId3" cstate="print"/>
          <a:stretch>
            <a:fillRect/>
          </a:stretch>
        </p:blipFill>
        <p:spPr>
          <a:xfrm>
            <a:off x="0" y="858128"/>
            <a:ext cx="1597020" cy="670505"/>
          </a:xfrm>
          <a:prstGeom prst="rect">
            <a:avLst/>
          </a:prstGeom>
        </p:spPr>
      </p:pic>
      <p:sp>
        <p:nvSpPr>
          <p:cNvPr id="12" name="矩形 11"/>
          <p:cNvSpPr/>
          <p:nvPr/>
        </p:nvSpPr>
        <p:spPr>
          <a:xfrm>
            <a:off x="563880" y="2597251"/>
            <a:ext cx="740664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区间测速是在同一路段上布设两个相邻的监控点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基于车辆通过前后两个监控点的时间来计算车辆在该路段上的平均行驶速度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并依据该路段上的限速标准判定车辆是否超速违章</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63880" y="1789531"/>
            <a:ext cx="7406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判断汽车是否超速有两种方法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一种是根据瞬时速度判断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另一种是根据平均速度判断</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7.png"/>
          <p:cNvPicPr>
            <a:picLocks noChangeAspect="1"/>
          </p:cNvPicPr>
          <p:nvPr/>
        </p:nvPicPr>
        <p:blipFill>
          <a:blip r:embed="rId3" cstate="print"/>
          <a:stretch>
            <a:fillRect/>
          </a:stretch>
        </p:blipFill>
        <p:spPr>
          <a:xfrm>
            <a:off x="0" y="8938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瞬时速度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60120" y="3848777"/>
            <a:ext cx="7406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汽车速度表上指针指示的速度为汽车的瞬时速度</a:t>
            </a:r>
            <a:r>
              <a:rPr lang="en-US" altLang="zh-CN" sz="2000" dirty="0" smtClean="0">
                <a:latin typeface="微软雅黑" panose="020B0503020204020204" pitchFamily="34" charset="-122"/>
                <a:ea typeface="微软雅黑" panose="020B0503020204020204" pitchFamily="34" charset="-122"/>
              </a:rPr>
              <a:t>.</a:t>
            </a:r>
          </a:p>
        </p:txBody>
      </p:sp>
      <p:pic>
        <p:nvPicPr>
          <p:cNvPr id="10" name="bw260.jpg" descr="id:2147511459;FounderCES"/>
          <p:cNvPicPr/>
          <p:nvPr/>
        </p:nvPicPr>
        <p:blipFill>
          <a:blip r:embed="rId3" cstate="print"/>
          <a:stretch>
            <a:fillRect/>
          </a:stretch>
        </p:blipFill>
        <p:spPr>
          <a:xfrm>
            <a:off x="2740260" y="1273410"/>
            <a:ext cx="2502300" cy="2502300"/>
          </a:xfrm>
          <a:prstGeom prst="rect">
            <a:avLst/>
          </a:prstGeom>
        </p:spPr>
      </p:pic>
      <p:pic>
        <p:nvPicPr>
          <p:cNvPr id="11" name="图片 10" descr="图片6.png"/>
          <p:cNvPicPr>
            <a:picLocks noChangeAspect="1"/>
          </p:cNvPicPr>
          <p:nvPr/>
        </p:nvPicPr>
        <p:blipFill>
          <a:blip r:embed="rId4" cstate="print"/>
          <a:stretch>
            <a:fillRect/>
          </a:stretch>
        </p:blipFill>
        <p:spPr>
          <a:xfrm>
            <a:off x="0" y="106944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3"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1851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瞬时速度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77240" y="1882817"/>
            <a:ext cx="740664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在变速运动中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瞬时速度在各个时刻可能不同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可能相同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做匀速直线运动的物体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它任何时刻的瞬时速度都相同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且等于整个运动过程中的平均速度</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0" y="93622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第三章 物质的简单运动</a:t>
            </a:r>
          </a:p>
        </p:txBody>
      </p:sp>
      <p:sp>
        <p:nvSpPr>
          <p:cNvPr id="64" name="文本框 78"/>
          <p:cNvSpPr txBox="1"/>
          <p:nvPr/>
        </p:nvSpPr>
        <p:spPr>
          <a:xfrm>
            <a:off x="2719257" y="2170651"/>
            <a:ext cx="4793620"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第四节　平均速度的测量</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7665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716606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测量正常行走、竞走和跑步的平均速度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834640" y="3914477"/>
            <a:ext cx="533400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已知路程和限速</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可以计算出通过</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测速区间所用的最短时间是多少</a:t>
            </a:r>
            <a:r>
              <a:rPr lang="en-US" altLang="zh-CN" sz="2000" dirty="0" smtClean="0">
                <a:latin typeface="微软雅黑" panose="020B0503020204020204" pitchFamily="34" charset="-122"/>
                <a:ea typeface="微软雅黑" panose="020B0503020204020204" pitchFamily="34" charset="-122"/>
              </a:rPr>
              <a:t>.</a:t>
            </a:r>
          </a:p>
        </p:txBody>
      </p:sp>
      <p:pic>
        <p:nvPicPr>
          <p:cNvPr id="11" name="bw272.jpg" descr="id:2147511849;FounderCES"/>
          <p:cNvPicPr/>
          <p:nvPr/>
        </p:nvPicPr>
        <p:blipFill>
          <a:blip r:embed="rId3" cstate="print"/>
          <a:stretch>
            <a:fillRect/>
          </a:stretch>
        </p:blipFill>
        <p:spPr>
          <a:xfrm>
            <a:off x="2801160" y="1204769"/>
            <a:ext cx="3752040" cy="2522515"/>
          </a:xfrm>
          <a:prstGeom prst="rect">
            <a:avLst/>
          </a:prstGeom>
        </p:spPr>
      </p:pic>
      <p:pic>
        <p:nvPicPr>
          <p:cNvPr id="13" name="图片 12" descr="图片6.png"/>
          <p:cNvPicPr>
            <a:picLocks noChangeAspect="1"/>
          </p:cNvPicPr>
          <p:nvPr/>
        </p:nvPicPr>
        <p:blipFill>
          <a:blip r:embed="rId4" cstate="print"/>
          <a:stretch>
            <a:fillRect/>
          </a:stretch>
        </p:blipFill>
        <p:spPr>
          <a:xfrm>
            <a:off x="0" y="106944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7665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716606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测量正常行走、竞走和跑步的平均速度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042160" y="1948517"/>
            <a:ext cx="5334000" cy="234628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在测量性实验中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必须做到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明确测量的目的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即明确测量的物理量是什么</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明确要用哪些器材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明确所测的物理量是否能直接测量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若不能直接测量时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要明确应改测哪些物理量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并根据什么公式计算出所要测量的物理量</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465851" y="8176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7665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716606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测量正常行走、竞走和跑步的平均速度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783080" y="1948517"/>
            <a:ext cx="5593080"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要测量平均速度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必测路程和时间</a:t>
            </a:r>
            <a:r>
              <a:rPr lang="en-US" altLang="zh-CN" sz="2000" dirty="0" smtClean="0">
                <a:latin typeface="微软雅黑" panose="020B0503020204020204" pitchFamily="34" charset="-122"/>
                <a:ea typeface="微软雅黑" panose="020B0503020204020204" pitchFamily="34" charset="-122"/>
              </a:rPr>
              <a:t>;s</a:t>
            </a:r>
            <a:r>
              <a:rPr lang="zh-CN" altLang="en-US" sz="2000" dirty="0" smtClean="0">
                <a:latin typeface="微软雅黑" panose="020B0503020204020204" pitchFamily="34" charset="-122"/>
                <a:ea typeface="微软雅黑" panose="020B0503020204020204" pitchFamily="34" charset="-122"/>
              </a:rPr>
              <a:t>是指总路程</a:t>
            </a:r>
            <a:r>
              <a:rPr lang="en-US" altLang="zh-CN" sz="2000" dirty="0" smtClean="0">
                <a:latin typeface="微软雅黑" panose="020B0503020204020204" pitchFamily="34" charset="-122"/>
                <a:ea typeface="微软雅黑" panose="020B0503020204020204" pitchFamily="34" charset="-122"/>
              </a:rPr>
              <a:t>,t</a:t>
            </a:r>
            <a:r>
              <a:rPr lang="zh-CN" altLang="en-US" sz="2000" dirty="0" smtClean="0">
                <a:latin typeface="微软雅黑" panose="020B0503020204020204" pitchFamily="34" charset="-122"/>
                <a:ea typeface="微软雅黑" panose="020B0503020204020204" pitchFamily="34" charset="-122"/>
              </a:rPr>
              <a:t>是指总时间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不管途中停与走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时间都要算在内</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905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55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参照物与机械运动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969198" y="2010544"/>
            <a:ext cx="5132641" cy="147732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参照物必须是具体的物体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而不是抽象的事物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如不能选择“天空”“地平线”“宇宙”等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研究多个对象时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应选同一参照物</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95483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55321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测量骑自行车的平均速度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29640" y="1357848"/>
            <a:ext cx="7071360" cy="332398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测量时间所用的测量工具</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　　</a:t>
            </a: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日常生活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钟表</a:t>
            </a: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物理实验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停表、光电计时器</a:t>
            </a: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体育比赛</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电子计时系统</a:t>
            </a: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科学实验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精密计时器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准确到</a:t>
            </a:r>
            <a:r>
              <a:rPr lang="en-US" altLang="zh-CN" sz="2000" dirty="0" smtClean="0">
                <a:latin typeface="微软雅黑" panose="020B0503020204020204" pitchFamily="34" charset="-122"/>
                <a:ea typeface="微软雅黑" panose="020B0503020204020204" pitchFamily="34" charset="-122"/>
              </a:rPr>
              <a:t>10-6 s).</a:t>
            </a:r>
          </a:p>
          <a:p>
            <a:pPr>
              <a:lnSpc>
                <a:spcPct val="150000"/>
              </a:lnSpc>
            </a:pPr>
            <a:r>
              <a:rPr lang="zh-CN" altLang="en-US" sz="2000" dirty="0" smtClean="0">
                <a:latin typeface="微软雅黑" panose="020B0503020204020204" pitchFamily="34" charset="-122"/>
                <a:ea typeface="微软雅黑" panose="020B0503020204020204" pitchFamily="34" charset="-122"/>
              </a:rPr>
              <a:t>测量路程所用的测量工具</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　　</a:t>
            </a: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日常生活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皮尺、卷尺等刻度尺</a:t>
            </a: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交通运输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交通路标、里程碑、电线杆间距、 一节铁轨的长度、里程表等</a:t>
            </a: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天文学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以光年为单位。</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7.png"/>
          <p:cNvPicPr>
            <a:picLocks noChangeAspect="1"/>
          </p:cNvPicPr>
          <p:nvPr/>
        </p:nvPicPr>
        <p:blipFill>
          <a:blip r:embed="rId3" cstate="print"/>
          <a:stretch>
            <a:fillRect/>
          </a:stretch>
        </p:blipFill>
        <p:spPr>
          <a:xfrm>
            <a:off x="465851" y="8176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55321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测量骑自行车的平均速度</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14400" y="1952208"/>
            <a:ext cx="707136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要根据不同情况选择不同精度的实验器材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粗略计算时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可利用自己脉搏的正常跳动次数来测时间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人的脉搏正常跳动约为</a:t>
            </a:r>
            <a:r>
              <a:rPr lang="en-US" altLang="zh-CN" sz="2000" dirty="0" smtClean="0">
                <a:latin typeface="微软雅黑" panose="020B0503020204020204" pitchFamily="34" charset="-122"/>
                <a:ea typeface="微软雅黑" panose="020B0503020204020204" pitchFamily="34" charset="-122"/>
              </a:rPr>
              <a:t>75</a:t>
            </a:r>
            <a:r>
              <a:rPr lang="zh-CN" altLang="en-US" sz="2000" dirty="0" smtClean="0">
                <a:latin typeface="微软雅黑" panose="020B0503020204020204" pitchFamily="34" charset="-122"/>
                <a:ea typeface="微软雅黑" panose="020B0503020204020204" pitchFamily="34" charset="-122"/>
              </a:rPr>
              <a:t>次</a:t>
            </a:r>
            <a:r>
              <a:rPr lang="en-US" altLang="zh-CN" sz="2000" dirty="0" smtClean="0">
                <a:latin typeface="微软雅黑" panose="020B0503020204020204" pitchFamily="34" charset="-122"/>
                <a:ea typeface="微软雅黑" panose="020B0503020204020204" pitchFamily="34" charset="-122"/>
              </a:rPr>
              <a:t>/min.</a:t>
            </a:r>
          </a:p>
        </p:txBody>
      </p:sp>
      <p:pic>
        <p:nvPicPr>
          <p:cNvPr id="12" name="图片 11" descr="图片7.png"/>
          <p:cNvPicPr>
            <a:picLocks noChangeAspect="1"/>
          </p:cNvPicPr>
          <p:nvPr/>
        </p:nvPicPr>
        <p:blipFill>
          <a:blip r:embed="rId3" cstate="print"/>
          <a:stretch>
            <a:fillRect/>
          </a:stretch>
        </p:blipFill>
        <p:spPr>
          <a:xfrm>
            <a:off x="465851" y="8176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8404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现代测速方法</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005840" y="4177248"/>
            <a:ext cx="707136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交警使用雷达测速仪可以快速测定物体运动的瞬时速度</a:t>
            </a:r>
            <a:r>
              <a:rPr lang="en-US" altLang="zh-CN" sz="2000" dirty="0" smtClean="0">
                <a:latin typeface="微软雅黑" panose="020B0503020204020204" pitchFamily="34" charset="-122"/>
                <a:ea typeface="微软雅黑" panose="020B0503020204020204" pitchFamily="34" charset="-122"/>
              </a:rPr>
              <a:t>.</a:t>
            </a:r>
          </a:p>
        </p:txBody>
      </p:sp>
      <p:pic>
        <p:nvPicPr>
          <p:cNvPr id="10" name="bw275.jpg" descr="id:2147511936;FounderCES"/>
          <p:cNvPicPr/>
          <p:nvPr/>
        </p:nvPicPr>
        <p:blipFill>
          <a:blip r:embed="rId3" cstate="print"/>
          <a:stretch>
            <a:fillRect/>
          </a:stretch>
        </p:blipFill>
        <p:spPr>
          <a:xfrm>
            <a:off x="2267640" y="1033950"/>
            <a:ext cx="4070160" cy="3027510"/>
          </a:xfrm>
          <a:prstGeom prst="rect">
            <a:avLst/>
          </a:prstGeom>
        </p:spPr>
      </p:pic>
      <p:pic>
        <p:nvPicPr>
          <p:cNvPr id="11" name="图片 10" descr="图片6.png"/>
          <p:cNvPicPr>
            <a:picLocks noChangeAspect="1"/>
          </p:cNvPicPr>
          <p:nvPr/>
        </p:nvPicPr>
        <p:blipFill>
          <a:blip r:embed="rId4" cstate="print"/>
          <a:stretch>
            <a:fillRect/>
          </a:stretch>
        </p:blipFill>
        <p:spPr>
          <a:xfrm>
            <a:off x="106680" y="856087"/>
            <a:ext cx="1597020" cy="58093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8404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现代测速方法</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731520" y="1997928"/>
            <a:ext cx="7071360" cy="957955"/>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汽车上的速度计可以显示汽车行驶的瞬时速度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雷达测速也是测量的瞬时速度</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3.png"/>
          <p:cNvPicPr>
            <a:picLocks noChangeAspect="1"/>
          </p:cNvPicPr>
          <p:nvPr/>
        </p:nvPicPr>
        <p:blipFill>
          <a:blip r:embed="rId3" cstate="print"/>
          <a:stretch>
            <a:fillRect/>
          </a:stretch>
        </p:blipFill>
        <p:spPr>
          <a:xfrm>
            <a:off x="0" y="90574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xmlns=""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6" presetClass="entr" presetSubtype="0" fill="hold" grpId="0"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 y="-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55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参照物与机械运动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47800" y="1675264"/>
            <a:ext cx="702564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我们判断任何一个物体是否运动时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都经历了三个步骤</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参照物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二“看”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被研究的物体相对于参照物的位置是否变化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三“判断”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物体是否运动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a:t>
            </a:r>
          </a:p>
        </p:txBody>
      </p:sp>
      <p:pic>
        <p:nvPicPr>
          <p:cNvPr id="12" name="图片 11" descr="图片3.png"/>
          <p:cNvPicPr>
            <a:picLocks noChangeAspect="1"/>
          </p:cNvPicPr>
          <p:nvPr/>
        </p:nvPicPr>
        <p:blipFill>
          <a:blip r:embed="rId3" cstate="print"/>
          <a:stretch>
            <a:fillRect/>
          </a:stretch>
        </p:blipFill>
        <p:spPr>
          <a:xfrm>
            <a:off x="0" y="8143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55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参照物与机械运动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118360" y="3747904"/>
            <a:ext cx="702564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国产</a:t>
            </a:r>
            <a:r>
              <a:rPr lang="en-US" altLang="zh-CN" sz="2000" dirty="0" smtClean="0">
                <a:latin typeface="微软雅黑" panose="020B0503020204020204" pitchFamily="34" charset="-122"/>
                <a:ea typeface="微软雅黑" panose="020B0503020204020204" pitchFamily="34" charset="-122"/>
              </a:rPr>
              <a:t>C919</a:t>
            </a:r>
            <a:r>
              <a:rPr lang="zh-CN" altLang="en-US" sz="2000" dirty="0" smtClean="0">
                <a:latin typeface="微软雅黑" panose="020B0503020204020204" pitchFamily="34" charset="-122"/>
                <a:ea typeface="微软雅黑" panose="020B0503020204020204" pitchFamily="34" charset="-122"/>
              </a:rPr>
              <a:t>客机起飞是机械运动</a:t>
            </a:r>
          </a:p>
        </p:txBody>
      </p:sp>
      <p:pic>
        <p:nvPicPr>
          <p:cNvPr id="10" name="图片 9"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1" name="a23.jpg" descr="id:2147510134;FounderCES"/>
          <p:cNvPicPr/>
          <p:nvPr/>
        </p:nvPicPr>
        <p:blipFill>
          <a:blip r:embed="rId4" cstate="print"/>
          <a:stretch>
            <a:fillRect/>
          </a:stretch>
        </p:blipFill>
        <p:spPr>
          <a:xfrm>
            <a:off x="2706660" y="1789125"/>
            <a:ext cx="2916900" cy="19699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55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参照物与机械运动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127760" y="2300104"/>
            <a:ext cx="7025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社会经济活动、微观世界的分子、原子运动、生物体的生命活动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如人长高了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等不属于机械运动</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7.png"/>
          <p:cNvPicPr>
            <a:picLocks noChangeAspect="1"/>
          </p:cNvPicPr>
          <p:nvPr/>
        </p:nvPicPr>
        <p:blipFill>
          <a:blip r:embed="rId3" cstate="print"/>
          <a:stretch>
            <a:fillRect/>
          </a:stretch>
        </p:blipFill>
        <p:spPr>
          <a:xfrm>
            <a:off x="0" y="95483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800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直线运动与曲线运动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468880" y="4052704"/>
            <a:ext cx="7025640" cy="50129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过山车的路线是曲线运动</a:t>
            </a:r>
          </a:p>
        </p:txBody>
      </p:sp>
      <p:pic>
        <p:nvPicPr>
          <p:cNvPr id="10" name="图片 9" descr="图片6.png"/>
          <p:cNvPicPr>
            <a:picLocks noChangeAspect="1"/>
          </p:cNvPicPr>
          <p:nvPr/>
        </p:nvPicPr>
        <p:blipFill>
          <a:blip r:embed="rId3" cstate="print"/>
          <a:stretch>
            <a:fillRect/>
          </a:stretch>
        </p:blipFill>
        <p:spPr>
          <a:xfrm>
            <a:off x="0" y="1069447"/>
            <a:ext cx="1597020" cy="580934"/>
          </a:xfrm>
          <a:prstGeom prst="rect">
            <a:avLst/>
          </a:prstGeom>
        </p:spPr>
      </p:pic>
      <p:pic>
        <p:nvPicPr>
          <p:cNvPr id="12" name="h63.jpg" descr="id:2147510170;FounderCES"/>
          <p:cNvPicPr/>
          <p:nvPr/>
        </p:nvPicPr>
        <p:blipFill>
          <a:blip r:embed="rId4" cstate="print"/>
          <a:stretch>
            <a:fillRect/>
          </a:stretch>
        </p:blipFill>
        <p:spPr>
          <a:xfrm>
            <a:off x="2450520" y="1221570"/>
            <a:ext cx="3401640" cy="26731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3" presetClass="entr" presetSubtype="1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800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直线运动与曲线运动</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219200" y="2101984"/>
            <a:ext cx="702564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判断物体做哪种运动的关键是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看物体从一位置到另一位置所经过的路线是直线还是曲线</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3.png"/>
          <p:cNvPicPr>
            <a:picLocks noChangeAspect="1"/>
          </p:cNvPicPr>
          <p:nvPr/>
        </p:nvPicPr>
        <p:blipFill>
          <a:blip r:embed="rId3" cstate="print"/>
          <a:stretch>
            <a:fillRect/>
          </a:stretch>
        </p:blipFill>
        <p:spPr>
          <a:xfrm>
            <a:off x="190674" y="92098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1641</Words>
  <Application>WPS 演示</Application>
  <PresentationFormat>全屏显示(16:9)</PresentationFormat>
  <Paragraphs>216</Paragraphs>
  <Slides>44</Slides>
  <Notes>6</Notes>
  <HiddenSlides>0</HiddenSlides>
  <MMClips>0</MMClips>
  <ScaleCrop>false</ScaleCrop>
  <HeadingPairs>
    <vt:vector size="4" baseType="variant">
      <vt:variant>
        <vt:lpstr>主题</vt:lpstr>
      </vt:variant>
      <vt:variant>
        <vt:i4>1</vt:i4>
      </vt:variant>
      <vt:variant>
        <vt:lpstr>幻灯片标题</vt:lpstr>
      </vt:variant>
      <vt:variant>
        <vt:i4>44</vt:i4>
      </vt:variant>
    </vt:vector>
  </HeadingPairs>
  <TitlesOfParts>
    <vt:vector size="45"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User</cp:lastModifiedBy>
  <cp:revision>3</cp:revision>
  <dcterms:created xsi:type="dcterms:W3CDTF">2019-08-20T00:26:11Z</dcterms:created>
  <dcterms:modified xsi:type="dcterms:W3CDTF">2019-10-08T22:24:27Z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