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</p:sldIdLst>
  <p:sldSz cx="9144000" cy="5143500" type="screen16x9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44" d="100"/>
          <a:sy n="144" d="100"/>
        </p:scale>
        <p:origin x="-684" y="-9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AFFBB0-F083-45DE-B28E-AC139F23A2E5}" type="datetimeFigureOut">
              <a:rPr lang="zh-CN" altLang="en-US" smtClean="0"/>
              <a:t>2020/9/13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91B568-E2D5-4A82-814E-3275850164E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790375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miter lim="800000"/>
          </a:ln>
        </p:spPr>
      </p:sp>
      <p:sp>
        <p:nvSpPr>
          <p:cNvPr id="66563" name="文本占位符 2"/>
          <p:cNvSpPr>
            <a:spLocks noGrp="1"/>
          </p:cNvSpPr>
          <p:nvPr>
            <p:ph type="body"/>
          </p:nvPr>
        </p:nvSpPr>
        <p:spPr/>
        <p:txBody>
          <a:bodyPr wrap="square" lIns="91440" tIns="45720" rIns="91440" bIns="45720" anchor="t"/>
          <a:lstStyle/>
          <a:p>
            <a:pPr lvl="0"/>
            <a:endParaRPr lang="zh-CN" alt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2020/9/13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2020/9/13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2020/9/13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95395326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1615262"/>
      </p:ext>
    </p:extLst>
  </p:cSld>
  <p:clrMapOvr>
    <a:masterClrMapping/>
  </p:clrMapOvr>
  <p:transition>
    <p:push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2020/9/13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2020/9/13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2020/9/13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2020/9/13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2020/9/13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2020/9/13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2020/9/13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2020/9/13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2020/9/13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332749" y="1939186"/>
            <a:ext cx="1829733" cy="461663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zh-CN" altLang="en-US" sz="24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中物理</a:t>
            </a:r>
            <a:endParaRPr kumimoji="0" lang="zh-CN" altLang="en-US" sz="2400" b="1" i="0" u="none" strike="noStrike" cap="none" spc="0" normalizeH="0" dirty="0">
              <a:ln>
                <a:noFill/>
              </a:ln>
              <a:solidFill>
                <a:schemeClr val="bg1"/>
              </a:solidFill>
              <a:effectLst/>
              <a:uFillTx/>
              <a:latin typeface="微软雅黑" panose="020B0503020204020204" charset="-122"/>
              <a:ea typeface="微软雅黑" panose="020B0503020204020204" charset="-122"/>
              <a:sym typeface="Arial" panose="020B0604020202020204"/>
            </a:endParaRPr>
          </a:p>
        </p:txBody>
      </p:sp>
      <p:sp>
        <p:nvSpPr>
          <p:cNvPr id="40" name="Shape 40"/>
          <p:cNvSpPr/>
          <p:nvPr/>
        </p:nvSpPr>
        <p:spPr>
          <a:xfrm>
            <a:off x="4139952" y="2069619"/>
            <a:ext cx="4608512" cy="502702"/>
          </a:xfrm>
          <a:prstGeom prst="rect">
            <a:avLst/>
          </a:prstGeom>
          <a:ln w="12700">
            <a:miter lim="400000"/>
          </a:ln>
        </p:spPr>
        <p:txBody>
          <a:bodyPr wrap="square" lIns="45719" rIns="45719">
            <a:spAutoFit/>
          </a:bodyPr>
          <a:lstStyle>
            <a:lvl1pPr>
              <a:defRPr sz="3600">
                <a:solidFill>
                  <a:srgbClr val="B61C22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微软雅黑" panose="020B0503020204020204" charset="-122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zh-CN" altLang="en-US" sz="4000" b="1" baseline="-25000" dirty="0" smtClean="0">
                <a:solidFill>
                  <a:srgbClr val="FF0000"/>
                </a:solidFill>
                <a:latin typeface="方正细倩简体" pitchFamily="65" charset="-122"/>
                <a:ea typeface="方正细倩简体" pitchFamily="65" charset="-122"/>
              </a:rPr>
              <a:t>第</a:t>
            </a:r>
            <a:r>
              <a:rPr lang="zh-CN" altLang="en-US" sz="4000" b="1" baseline="-25000" dirty="0">
                <a:solidFill>
                  <a:srgbClr val="FF0000"/>
                </a:solidFill>
                <a:latin typeface="方正细倩简体" pitchFamily="65" charset="-122"/>
                <a:ea typeface="方正细倩简体" pitchFamily="65" charset="-122"/>
              </a:rPr>
              <a:t>二</a:t>
            </a:r>
            <a:r>
              <a:rPr lang="zh-CN" altLang="en-US" sz="4000" b="1" baseline="-25000" dirty="0" smtClean="0">
                <a:solidFill>
                  <a:srgbClr val="FF0000"/>
                </a:solidFill>
                <a:latin typeface="方正细倩简体" pitchFamily="65" charset="-122"/>
                <a:ea typeface="方正细倩简体" pitchFamily="65" charset="-122"/>
              </a:rPr>
              <a:t>十</a:t>
            </a:r>
            <a:r>
              <a:rPr lang="zh-CN" altLang="en-US" sz="4000" b="1" baseline="-25000" dirty="0">
                <a:solidFill>
                  <a:srgbClr val="FF0000"/>
                </a:solidFill>
                <a:latin typeface="方正细倩简体" pitchFamily="65" charset="-122"/>
                <a:ea typeface="方正细倩简体" pitchFamily="65" charset="-122"/>
              </a:rPr>
              <a:t>二</a:t>
            </a:r>
            <a:r>
              <a:rPr lang="zh-CN" altLang="en-US" sz="4000" b="1" baseline="-25000" dirty="0" smtClean="0">
                <a:solidFill>
                  <a:srgbClr val="FF0000"/>
                </a:solidFill>
                <a:latin typeface="方正细倩简体" pitchFamily="65" charset="-122"/>
                <a:ea typeface="方正细倩简体" pitchFamily="65" charset="-122"/>
              </a:rPr>
              <a:t>章 能</a:t>
            </a:r>
            <a:r>
              <a:rPr lang="zh-CN" altLang="en-US" sz="4000" b="1" baseline="-25000" dirty="0">
                <a:solidFill>
                  <a:srgbClr val="FF0000"/>
                </a:solidFill>
                <a:latin typeface="方正细倩简体" pitchFamily="65" charset="-122"/>
                <a:ea typeface="方正细倩简体" pitchFamily="65" charset="-122"/>
              </a:rPr>
              <a:t>源与可持续发展</a:t>
            </a:r>
            <a:endParaRPr lang="zh-CN" sz="4000" b="1" baseline="-25000" dirty="0">
              <a:solidFill>
                <a:srgbClr val="FF0000"/>
              </a:solidFill>
              <a:latin typeface="方正细倩简体" pitchFamily="65" charset="-122"/>
              <a:ea typeface="方正细倩简体" pitchFamily="65" charset="-122"/>
            </a:endParaRPr>
          </a:p>
        </p:txBody>
      </p:sp>
      <p:sp>
        <p:nvSpPr>
          <p:cNvPr id="5" name="Shape 40"/>
          <p:cNvSpPr/>
          <p:nvPr/>
        </p:nvSpPr>
        <p:spPr>
          <a:xfrm>
            <a:off x="4716016" y="1131590"/>
            <a:ext cx="4816710" cy="584775"/>
          </a:xfrm>
          <a:prstGeom prst="rect">
            <a:avLst/>
          </a:prstGeom>
          <a:ln w="12700">
            <a:miter lim="400000"/>
          </a:ln>
        </p:spPr>
        <p:txBody>
          <a:bodyPr wrap="square" lIns="45719" rIns="45719">
            <a:spAutoFit/>
          </a:bodyPr>
          <a:lstStyle>
            <a:lvl1pPr>
              <a:defRPr sz="3600">
                <a:solidFill>
                  <a:srgbClr val="B61C22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微软雅黑" panose="020B0503020204020204" charset="-122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zh-CN" altLang="en-US" sz="4800" b="1" baseline="-25000" dirty="0">
                <a:solidFill>
                  <a:srgbClr val="007E27"/>
                </a:solidFill>
                <a:latin typeface="方正中倩简体" pitchFamily="65" charset="-122"/>
                <a:ea typeface="方正中倩简体" pitchFamily="65" charset="-122"/>
              </a:rPr>
              <a:t>人教</a:t>
            </a:r>
            <a:r>
              <a:rPr lang="zh-CN" altLang="en-US" sz="4800" b="1" baseline="-25000" dirty="0" smtClean="0">
                <a:solidFill>
                  <a:srgbClr val="007E27"/>
                </a:solidFill>
                <a:latin typeface="方正中倩简体" pitchFamily="65" charset="-122"/>
                <a:ea typeface="方正中倩简体" pitchFamily="65" charset="-122"/>
              </a:rPr>
              <a:t>版物</a:t>
            </a:r>
            <a:r>
              <a:rPr lang="zh-CN" altLang="en-US" sz="4800" b="1" baseline="-25000" dirty="0">
                <a:solidFill>
                  <a:srgbClr val="007E27"/>
                </a:solidFill>
                <a:latin typeface="方正中倩简体" pitchFamily="65" charset="-122"/>
                <a:ea typeface="方正中倩简体" pitchFamily="65" charset="-122"/>
              </a:rPr>
              <a:t>理（初中）</a:t>
            </a:r>
            <a:endParaRPr lang="zh-CN" sz="4800" b="1" baseline="-25000" dirty="0">
              <a:solidFill>
                <a:srgbClr val="007E27"/>
              </a:solidFill>
              <a:latin typeface="方正中倩简体" pitchFamily="65" charset="-122"/>
              <a:ea typeface="方正中倩简体" pitchFamily="65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5322236" y="2859782"/>
            <a:ext cx="3240360" cy="707884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vertOverflow="overflow" horzOverflow="overflow" vert="horz" wrap="square" lIns="45719" tIns="45719" rIns="45719" bIns="45719" numCol="1" spcCol="38100" rtlCol="0" anchor="t" forceAA="0">
            <a:spAutoFit/>
          </a:bodyPr>
          <a:lstStyle/>
          <a:p>
            <a:pPr lvl="0" latinLnBrk="1" hangingPunct="0"/>
            <a:r>
              <a:rPr lang="zh-CN" altLang="en-US" sz="6000" baseline="-25000" dirty="0" smtClean="0">
                <a:solidFill>
                  <a:srgbClr val="FF0000"/>
                </a:solidFill>
                <a:latin typeface="迷你简粗倩" pitchFamily="65" charset="-122"/>
                <a:ea typeface="迷你简粗倩" pitchFamily="65" charset="-122"/>
              </a:rPr>
              <a:t>本章复习</a:t>
            </a:r>
            <a:endParaRPr lang="zh-CN" altLang="en-US" sz="6000" baseline="-25000" dirty="0">
              <a:solidFill>
                <a:srgbClr val="FF0000"/>
              </a:solidFill>
              <a:latin typeface="迷你简粗倩" pitchFamily="65" charset="-122"/>
              <a:ea typeface="迷你简粗倩" pitchFamily="65" charset="-122"/>
            </a:endParaRPr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741479"/>
            <a:ext cx="3638827" cy="36388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65005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文本框 10"/>
          <p:cNvSpPr txBox="1"/>
          <p:nvPr/>
        </p:nvSpPr>
        <p:spPr>
          <a:xfrm>
            <a:off x="113049" y="701389"/>
            <a:ext cx="8522237" cy="315911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just">
              <a:lnSpc>
                <a:spcPct val="120000"/>
              </a:lnSpc>
            </a:pPr>
            <a:r>
              <a:rPr sz="2095" b="1" dirty="0">
                <a:latin typeface="宋体" panose="02010600030101010101" pitchFamily="2" charset="-122"/>
                <a:cs typeface="宋体" panose="02010600030101010101" pitchFamily="2" charset="-122"/>
              </a:rPr>
              <a:t>2.能量的转移和转化的方向</a:t>
            </a:r>
            <a:r>
              <a:rPr sz="2095" dirty="0">
                <a:latin typeface="宋体" panose="02010600030101010101" pitchFamily="2" charset="-122"/>
                <a:cs typeface="宋体" panose="02010600030101010101" pitchFamily="2" charset="-122"/>
              </a:rPr>
              <a:t>性：能量的转化、转移，都是有       </a:t>
            </a:r>
            <a:r>
              <a:rPr sz="2095" u="sng" dirty="0">
                <a:latin typeface="宋体" panose="02010600030101010101" pitchFamily="2" charset="-122"/>
                <a:cs typeface="宋体" panose="02010600030101010101" pitchFamily="2" charset="-122"/>
              </a:rPr>
              <a:t>                  </a:t>
            </a:r>
            <a:r>
              <a:rPr sz="2095" dirty="0">
                <a:latin typeface="宋体" panose="02010600030101010101" pitchFamily="2" charset="-122"/>
                <a:cs typeface="宋体" panose="02010600030101010101" pitchFamily="2" charset="-122"/>
              </a:rPr>
              <a:t>. </a:t>
            </a:r>
          </a:p>
          <a:p>
            <a:pPr algn="just">
              <a:lnSpc>
                <a:spcPct val="120000"/>
              </a:lnSpc>
            </a:pPr>
            <a:r>
              <a:rPr sz="2095" dirty="0">
                <a:latin typeface="宋体" panose="02010600030101010101" pitchFamily="2" charset="-122"/>
                <a:cs typeface="宋体" panose="02010600030101010101" pitchFamily="2" charset="-122"/>
              </a:rPr>
              <a:t>3. </a:t>
            </a:r>
            <a:r>
              <a:rPr sz="2095" dirty="0" err="1">
                <a:latin typeface="宋体" panose="02010600030101010101" pitchFamily="2" charset="-122"/>
                <a:cs typeface="宋体" panose="02010600030101010101" pitchFamily="2" charset="-122"/>
              </a:rPr>
              <a:t>保护环境，控制和消除</a:t>
            </a:r>
            <a:r>
              <a:rPr sz="2095" dirty="0">
                <a:latin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2095" u="sng" dirty="0">
                <a:latin typeface="宋体" panose="02010600030101010101" pitchFamily="2" charset="-122"/>
                <a:cs typeface="宋体" panose="02010600030101010101" pitchFamily="2" charset="-122"/>
              </a:rPr>
              <a:t>                  </a:t>
            </a:r>
            <a:r>
              <a:rPr sz="2095" dirty="0" err="1">
                <a:latin typeface="宋体" panose="02010600030101010101" pitchFamily="2" charset="-122"/>
                <a:cs typeface="宋体" panose="02010600030101010101" pitchFamily="2" charset="-122"/>
              </a:rPr>
              <a:t>污染，已经成为当前世界需要解决的重要课题</a:t>
            </a:r>
            <a:r>
              <a:rPr sz="2095" dirty="0">
                <a:latin typeface="宋体" panose="02010600030101010101" pitchFamily="2" charset="-122"/>
                <a:cs typeface="宋体" panose="02010600030101010101" pitchFamily="2" charset="-122"/>
              </a:rPr>
              <a:t>. </a:t>
            </a:r>
          </a:p>
          <a:p>
            <a:pPr algn="just">
              <a:lnSpc>
                <a:spcPct val="120000"/>
              </a:lnSpc>
            </a:pPr>
            <a:r>
              <a:rPr sz="2095" dirty="0">
                <a:latin typeface="宋体" panose="02010600030101010101" pitchFamily="2" charset="-122"/>
                <a:cs typeface="宋体" panose="02010600030101010101" pitchFamily="2" charset="-122"/>
              </a:rPr>
              <a:t>4. </a:t>
            </a:r>
            <a:r>
              <a:rPr sz="2095" dirty="0" err="1">
                <a:latin typeface="宋体" panose="02010600030101010101" pitchFamily="2" charset="-122"/>
                <a:cs typeface="宋体" panose="02010600030101010101" pitchFamily="2" charset="-122"/>
              </a:rPr>
              <a:t>未来的理想能源必须满足以下几点：必须足够</a:t>
            </a:r>
            <a:r>
              <a:rPr sz="2095" u="sng" dirty="0">
                <a:latin typeface="宋体" panose="02010600030101010101" pitchFamily="2" charset="-122"/>
                <a:cs typeface="宋体" panose="02010600030101010101" pitchFamily="2" charset="-122"/>
              </a:rPr>
              <a:t>               </a:t>
            </a:r>
            <a:r>
              <a:rPr sz="2095" dirty="0">
                <a:latin typeface="宋体" panose="02010600030101010101" pitchFamily="2" charset="-122"/>
                <a:cs typeface="宋体" panose="02010600030101010101" pitchFamily="2" charset="-122"/>
              </a:rPr>
              <a:t>，</a:t>
            </a:r>
            <a:r>
              <a:rPr sz="2095" dirty="0" err="1">
                <a:latin typeface="宋体" panose="02010600030101010101" pitchFamily="2" charset="-122"/>
                <a:cs typeface="宋体" panose="02010600030101010101" pitchFamily="2" charset="-122"/>
              </a:rPr>
              <a:t>可以保证多数人用得起；相关的技术必须</a:t>
            </a:r>
            <a:r>
              <a:rPr sz="2095" u="sng" dirty="0">
                <a:latin typeface="宋体" panose="02010600030101010101" pitchFamily="2" charset="-122"/>
                <a:cs typeface="宋体" panose="02010600030101010101" pitchFamily="2" charset="-122"/>
              </a:rPr>
              <a:t>            </a:t>
            </a:r>
            <a:r>
              <a:rPr sz="2095" dirty="0">
                <a:latin typeface="宋体" panose="02010600030101010101" pitchFamily="2" charset="-122"/>
                <a:cs typeface="宋体" panose="02010600030101010101" pitchFamily="2" charset="-122"/>
              </a:rPr>
              <a:t>，</a:t>
            </a:r>
            <a:r>
              <a:rPr sz="2095" dirty="0" err="1">
                <a:latin typeface="宋体" panose="02010600030101010101" pitchFamily="2" charset="-122"/>
                <a:cs typeface="宋体" panose="02010600030101010101" pitchFamily="2" charset="-122"/>
              </a:rPr>
              <a:t>可以保证大规模使用；必须足够安全</a:t>
            </a:r>
            <a:r>
              <a:rPr sz="2095" dirty="0">
                <a:latin typeface="宋体" panose="02010600030101010101" pitchFamily="2" charset="-122"/>
                <a:cs typeface="宋体" panose="02010600030101010101" pitchFamily="2" charset="-122"/>
              </a:rPr>
              <a:t>、</a:t>
            </a:r>
            <a:r>
              <a:rPr sz="2095" u="sng" dirty="0">
                <a:latin typeface="宋体" panose="02010600030101010101" pitchFamily="2" charset="-122"/>
                <a:cs typeface="宋体" panose="02010600030101010101" pitchFamily="2" charset="-122"/>
              </a:rPr>
              <a:t>                  　        </a:t>
            </a:r>
            <a:r>
              <a:rPr sz="2095" dirty="0">
                <a:latin typeface="宋体" panose="02010600030101010101" pitchFamily="2" charset="-122"/>
                <a:cs typeface="宋体" panose="02010600030101010101" pitchFamily="2" charset="-122"/>
              </a:rPr>
              <a:t>，</a:t>
            </a:r>
            <a:r>
              <a:rPr sz="2095" dirty="0" err="1">
                <a:latin typeface="宋体" panose="02010600030101010101" pitchFamily="2" charset="-122"/>
                <a:cs typeface="宋体" panose="02010600030101010101" pitchFamily="2" charset="-122"/>
              </a:rPr>
              <a:t>可以保证不会严重影响环境</a:t>
            </a:r>
            <a:r>
              <a:rPr sz="2095" dirty="0">
                <a:latin typeface="宋体" panose="02010600030101010101" pitchFamily="2" charset="-122"/>
                <a:cs typeface="宋体" panose="02010600030101010101" pitchFamily="2" charset="-122"/>
              </a:rPr>
              <a:t>. </a:t>
            </a:r>
          </a:p>
        </p:txBody>
      </p:sp>
      <p:sp>
        <p:nvSpPr>
          <p:cNvPr id="2" name="文本框 3"/>
          <p:cNvSpPr txBox="1"/>
          <p:nvPr/>
        </p:nvSpPr>
        <p:spPr>
          <a:xfrm>
            <a:off x="7032173" y="696380"/>
            <a:ext cx="1329257" cy="479339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zh-CN" altLang="en-US" sz="2095" b="1" dirty="0">
                <a:solidFill>
                  <a:srgbClr val="FF0000"/>
                </a:solidFill>
                <a:latin typeface="Times New Roman" panose="02020603050405020304" charset="0"/>
              </a:rPr>
              <a:t>方向性  </a:t>
            </a:r>
          </a:p>
        </p:txBody>
      </p:sp>
      <p:sp>
        <p:nvSpPr>
          <p:cNvPr id="3" name="文本框 3"/>
          <p:cNvSpPr txBox="1"/>
          <p:nvPr/>
        </p:nvSpPr>
        <p:spPr>
          <a:xfrm>
            <a:off x="4300362" y="1346925"/>
            <a:ext cx="1329257" cy="479339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zh-CN" altLang="en-US" sz="2095" b="1" dirty="0">
                <a:solidFill>
                  <a:srgbClr val="FF0000"/>
                </a:solidFill>
                <a:latin typeface="Times New Roman" panose="02020603050405020304" charset="0"/>
              </a:rPr>
              <a:t>大气 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5994095" y="2158606"/>
            <a:ext cx="1329257" cy="479339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zh-CN" altLang="en-US" sz="2095" b="1" dirty="0">
                <a:solidFill>
                  <a:srgbClr val="FF0000"/>
                </a:solidFill>
                <a:latin typeface="Times New Roman" panose="02020603050405020304" charset="0"/>
              </a:rPr>
              <a:t>便宜 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4854601" y="2603713"/>
            <a:ext cx="1329257" cy="479339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zh-CN" altLang="en-US" sz="2095" b="1" dirty="0">
                <a:solidFill>
                  <a:srgbClr val="FF0000"/>
                </a:solidFill>
                <a:latin typeface="Times New Roman" panose="02020603050405020304" charset="0"/>
              </a:rPr>
              <a:t>成熟  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4189972" y="2992437"/>
            <a:ext cx="1329257" cy="479339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zh-CN" altLang="en-US" sz="2095" b="1" dirty="0">
                <a:solidFill>
                  <a:srgbClr val="FF0000"/>
                </a:solidFill>
                <a:latin typeface="Times New Roman" panose="02020603050405020304" charset="0"/>
              </a:rPr>
              <a:t>清洁 </a:t>
            </a:r>
          </a:p>
        </p:txBody>
      </p:sp>
    </p:spTree>
    <p:extLst>
      <p:ext uri="{BB962C8B-B14F-4D97-AF65-F5344CB8AC3E}">
        <p14:creationId xmlns:p14="http://schemas.microsoft.com/office/powerpoint/2010/main" val="1105339321"/>
      </p:ext>
    </p:extLst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3" grpId="0"/>
      <p:bldP spid="3" grpId="1"/>
      <p:bldP spid="4" grpId="0"/>
      <p:bldP spid="4" grpId="1"/>
      <p:bldP spid="5" grpId="0"/>
      <p:bldP spid="5" grpId="1"/>
      <p:bldP spid="7" grpId="0"/>
      <p:bldP spid="7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89231" y="970136"/>
            <a:ext cx="7169785" cy="2521461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just" eaLnBrk="1" fontAlgn="auto" latinLnBrk="0" hangingPunct="1">
              <a:lnSpc>
                <a:spcPct val="150000"/>
              </a:lnSpc>
            </a:pPr>
            <a:r>
              <a:rPr lang="zh-CN" altLang="en-US" sz="2095">
                <a:latin typeface="宋体" panose="02010600030101010101" pitchFamily="2" charset="-122"/>
                <a:cs typeface="宋体" panose="02010600030101010101" pitchFamily="2" charset="-122"/>
              </a:rPr>
              <a:t>1.下列利用不可再生能源发电的是（      ）</a:t>
            </a:r>
          </a:p>
          <a:p>
            <a:pPr algn="just" eaLnBrk="1" fontAlgn="auto" latinLnBrk="0" hangingPunct="1">
              <a:lnSpc>
                <a:spcPct val="150000"/>
              </a:lnSpc>
            </a:pPr>
            <a:endParaRPr lang="zh-CN" altLang="en-US" sz="2095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algn="just" eaLnBrk="1" fontAlgn="auto" latinLnBrk="0" hangingPunct="1">
              <a:lnSpc>
                <a:spcPct val="150000"/>
              </a:lnSpc>
            </a:pPr>
            <a:endParaRPr lang="zh-CN" altLang="en-US" sz="2095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algn="just" eaLnBrk="1" fontAlgn="auto" latinLnBrk="0" hangingPunct="1">
              <a:lnSpc>
                <a:spcPct val="150000"/>
              </a:lnSpc>
            </a:pPr>
            <a:r>
              <a:rPr lang="zh-CN" altLang="en-US" sz="2095">
                <a:latin typeface="宋体" panose="02010600030101010101" pitchFamily="2" charset="-122"/>
                <a:cs typeface="宋体" panose="02010600030101010101" pitchFamily="2" charset="-122"/>
              </a:rPr>
              <a:t>A. 水力发电          	B. 风力发电</a:t>
            </a:r>
          </a:p>
          <a:p>
            <a:pPr algn="just" eaLnBrk="1" fontAlgn="auto" latinLnBrk="0" hangingPunct="1">
              <a:lnSpc>
                <a:spcPct val="150000"/>
              </a:lnSpc>
            </a:pPr>
            <a:r>
              <a:rPr lang="zh-CN" altLang="en-US" sz="2095">
                <a:latin typeface="宋体" panose="02010600030101010101" pitchFamily="2" charset="-122"/>
                <a:cs typeface="宋体" panose="02010600030101010101" pitchFamily="2" charset="-122"/>
              </a:rPr>
              <a:t>C. 光伏发电          	D. 核能发电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4741517" y="1204219"/>
            <a:ext cx="375285" cy="41504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algn="ctr"/>
            <a:r>
              <a:rPr lang="en-US" altLang="zh-CN" sz="2095" b="1" dirty="0">
                <a:solidFill>
                  <a:srgbClr val="FF0000"/>
                </a:solidFill>
                <a:latin typeface="Times New Roman" panose="02020603050405020304" charset="0"/>
                <a:sym typeface="+mn-ea"/>
              </a:rPr>
              <a:t>D</a:t>
            </a:r>
          </a:p>
        </p:txBody>
      </p:sp>
      <p:sp>
        <p:nvSpPr>
          <p:cNvPr id="5123" name="TextBox 1"/>
          <p:cNvSpPr txBox="1"/>
          <p:nvPr/>
        </p:nvSpPr>
        <p:spPr>
          <a:xfrm>
            <a:off x="240415" y="238585"/>
            <a:ext cx="5118923" cy="46151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marL="0" lvl="1" indent="-182880" algn="l" eaLnBrk="1" hangingPunct="1"/>
            <a:r>
              <a:rPr lang="zh-CN" altLang="en-US" sz="2395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sym typeface="Arial" panose="020B0604020202020204" pitchFamily="34" charset="0"/>
              </a:rPr>
              <a:t>知识点练习</a:t>
            </a:r>
          </a:p>
        </p:txBody>
      </p:sp>
    </p:spTree>
    <p:extLst>
      <p:ext uri="{BB962C8B-B14F-4D97-AF65-F5344CB8AC3E}">
        <p14:creationId xmlns:p14="http://schemas.microsoft.com/office/powerpoint/2010/main" val="1087357213"/>
      </p:ext>
    </p:extLst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708660" y="800808"/>
            <a:ext cx="7777480" cy="242088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zh-CN" altLang="en-US" sz="2095">
                <a:latin typeface="宋体" panose="02010600030101010101" pitchFamily="2" charset="-122"/>
                <a:cs typeface="宋体" panose="02010600030101010101" pitchFamily="2" charset="-122"/>
              </a:rPr>
              <a:t>2. 以下属于非清洁能源的是（      ） </a:t>
            </a:r>
          </a:p>
          <a:p>
            <a:pPr algn="just">
              <a:lnSpc>
                <a:spcPct val="120000"/>
              </a:lnSpc>
            </a:pPr>
            <a:endParaRPr lang="zh-CN" altLang="en-US" sz="2095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algn="just">
              <a:lnSpc>
                <a:spcPct val="120000"/>
              </a:lnSpc>
            </a:pPr>
            <a:endParaRPr lang="zh-CN" altLang="en-US" sz="2095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algn="just">
              <a:lnSpc>
                <a:spcPct val="120000"/>
              </a:lnSpc>
            </a:pPr>
            <a:endParaRPr lang="zh-CN" altLang="en-US" sz="2095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algn="just">
              <a:lnSpc>
                <a:spcPct val="120000"/>
              </a:lnSpc>
            </a:pPr>
            <a:r>
              <a:rPr lang="zh-CN" altLang="en-US" sz="2095">
                <a:latin typeface="宋体" panose="02010600030101010101" pitchFamily="2" charset="-122"/>
                <a:cs typeface="宋体" panose="02010600030101010101" pitchFamily="2" charset="-122"/>
              </a:rPr>
              <a:t>A. 太阳能				B. 煤炭</a:t>
            </a:r>
          </a:p>
          <a:p>
            <a:pPr algn="just">
              <a:lnSpc>
                <a:spcPct val="120000"/>
              </a:lnSpc>
            </a:pPr>
            <a:r>
              <a:rPr lang="zh-CN" altLang="en-US" sz="2095">
                <a:latin typeface="宋体" panose="02010600030101010101" pitchFamily="2" charset="-122"/>
                <a:cs typeface="宋体" panose="02010600030101010101" pitchFamily="2" charset="-122"/>
              </a:rPr>
              <a:t>C. 风能				D. 水能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4701306" y="942697"/>
            <a:ext cx="360680" cy="41504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algn="ctr"/>
            <a:r>
              <a:rPr lang="en-US" sz="2095" b="1" dirty="0">
                <a:solidFill>
                  <a:srgbClr val="FF0000"/>
                </a:solidFill>
                <a:latin typeface="Times New Roman" panose="02020603050405020304" charset="0"/>
                <a:sym typeface="+mn-ea"/>
              </a:rPr>
              <a:t>B</a:t>
            </a:r>
          </a:p>
        </p:txBody>
      </p:sp>
    </p:spTree>
    <p:extLst>
      <p:ext uri="{BB962C8B-B14F-4D97-AF65-F5344CB8AC3E}">
        <p14:creationId xmlns:p14="http://schemas.microsoft.com/office/powerpoint/2010/main" val="679432437"/>
      </p:ext>
    </p:extLst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389891" y="663945"/>
            <a:ext cx="6480175" cy="3200046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zh-CN" altLang="en-US" sz="2095">
                <a:latin typeface="宋体" panose="02010600030101010101" pitchFamily="2" charset="-122"/>
                <a:cs typeface="宋体" panose="02010600030101010101" pitchFamily="2" charset="-122"/>
              </a:rPr>
              <a:t>3. 下列关于能源说法正确的是（      ）</a:t>
            </a:r>
          </a:p>
          <a:p>
            <a:pPr algn="just">
              <a:lnSpc>
                <a:spcPct val="120000"/>
              </a:lnSpc>
            </a:pPr>
            <a:endParaRPr lang="zh-CN" altLang="en-US" sz="2095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algn="just">
              <a:lnSpc>
                <a:spcPct val="120000"/>
              </a:lnSpc>
            </a:pPr>
            <a:r>
              <a:rPr lang="zh-CN" altLang="en-US" sz="2095">
                <a:latin typeface="宋体" panose="02010600030101010101" pitchFamily="2" charset="-122"/>
                <a:cs typeface="宋体" panose="02010600030101010101" pitchFamily="2" charset="-122"/>
              </a:rPr>
              <a:t> </a:t>
            </a:r>
          </a:p>
          <a:p>
            <a:pPr algn="just" eaLnBrk="1" fontAlgn="auto" latinLnBrk="0" hangingPunct="1">
              <a:lnSpc>
                <a:spcPct val="150000"/>
              </a:lnSpc>
            </a:pPr>
            <a:r>
              <a:rPr lang="zh-CN" altLang="en-US" sz="2095">
                <a:latin typeface="宋体" panose="02010600030101010101" pitchFamily="2" charset="-122"/>
                <a:cs typeface="宋体" panose="02010600030101010101" pitchFamily="2" charset="-122"/>
              </a:rPr>
              <a:t>A． 太阳能是清洁能源</a:t>
            </a:r>
          </a:p>
          <a:p>
            <a:pPr algn="just" eaLnBrk="1" fontAlgn="auto" latinLnBrk="0" hangingPunct="1">
              <a:lnSpc>
                <a:spcPct val="150000"/>
              </a:lnSpc>
            </a:pPr>
            <a:r>
              <a:rPr lang="zh-CN" altLang="en-US" sz="2095">
                <a:latin typeface="宋体" panose="02010600030101010101" pitchFamily="2" charset="-122"/>
                <a:cs typeface="宋体" panose="02010600030101010101" pitchFamily="2" charset="-122"/>
              </a:rPr>
              <a:t>B． 核能是可再生能源	</a:t>
            </a:r>
          </a:p>
          <a:p>
            <a:pPr algn="just" eaLnBrk="1" fontAlgn="auto" latinLnBrk="0" hangingPunct="1">
              <a:lnSpc>
                <a:spcPct val="150000"/>
              </a:lnSpc>
            </a:pPr>
            <a:r>
              <a:rPr lang="zh-CN" altLang="en-US" sz="2095">
                <a:latin typeface="宋体" panose="02010600030101010101" pitchFamily="2" charset="-122"/>
                <a:cs typeface="宋体" panose="02010600030101010101" pitchFamily="2" charset="-122"/>
              </a:rPr>
              <a:t>C． 煤是新型能源	</a:t>
            </a:r>
          </a:p>
          <a:p>
            <a:pPr algn="just" eaLnBrk="1" fontAlgn="auto" latinLnBrk="0" hangingPunct="1">
              <a:lnSpc>
                <a:spcPct val="150000"/>
              </a:lnSpc>
            </a:pPr>
            <a:r>
              <a:rPr lang="zh-CN" altLang="en-US" sz="2095">
                <a:latin typeface="宋体" panose="02010600030101010101" pitchFamily="2" charset="-122"/>
                <a:cs typeface="宋体" panose="02010600030101010101" pitchFamily="2" charset="-122"/>
              </a:rPr>
              <a:t>D． 电能是一次能源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4639811" y="709957"/>
            <a:ext cx="498470" cy="414729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algn="ctr"/>
            <a:r>
              <a:rPr lang="en-US" altLang="zh-CN" sz="2095" b="1" dirty="0">
                <a:solidFill>
                  <a:srgbClr val="FF0000"/>
                </a:solidFill>
                <a:latin typeface="Times New Roman" panose="02020603050405020304" charset="0"/>
                <a:sym typeface="+mn-ea"/>
              </a:rPr>
              <a:t>A  </a:t>
            </a:r>
          </a:p>
        </p:txBody>
      </p:sp>
    </p:spTree>
    <p:extLst>
      <p:ext uri="{BB962C8B-B14F-4D97-AF65-F5344CB8AC3E}">
        <p14:creationId xmlns:p14="http://schemas.microsoft.com/office/powerpoint/2010/main" val="2444007510"/>
      </p:ext>
    </p:extLst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745491" y="512441"/>
            <a:ext cx="7740015" cy="2423429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zh-CN" altLang="en-US" sz="2095">
                <a:latin typeface="宋体" panose="02010600030101010101" pitchFamily="2" charset="-122"/>
                <a:cs typeface="宋体" panose="02010600030101010101" pitchFamily="2" charset="-122"/>
              </a:rPr>
              <a:t>4.关于核聚变，下列说法正确的是（      ）</a:t>
            </a:r>
          </a:p>
          <a:p>
            <a:pPr algn="just" eaLnBrk="1" fontAlgn="auto" latinLnBrk="0" hangingPunct="1">
              <a:lnSpc>
                <a:spcPct val="150000"/>
              </a:lnSpc>
            </a:pPr>
            <a:r>
              <a:rPr lang="zh-CN" altLang="en-US" sz="2095">
                <a:latin typeface="宋体" panose="02010600030101010101" pitchFamily="2" charset="-122"/>
                <a:cs typeface="宋体" panose="02010600030101010101" pitchFamily="2" charset="-122"/>
              </a:rPr>
              <a:t>A． 原子核必须在超高温下才能发生聚变</a:t>
            </a:r>
          </a:p>
          <a:p>
            <a:pPr algn="just" eaLnBrk="1" fontAlgn="auto" latinLnBrk="0" hangingPunct="1">
              <a:lnSpc>
                <a:spcPct val="150000"/>
              </a:lnSpc>
            </a:pPr>
            <a:r>
              <a:rPr lang="zh-CN" altLang="en-US" sz="2095">
                <a:latin typeface="宋体" panose="02010600030101010101" pitchFamily="2" charset="-122"/>
                <a:cs typeface="宋体" panose="02010600030101010101" pitchFamily="2" charset="-122"/>
              </a:rPr>
              <a:t>B． 任何两个原子核都可以发生聚变	</a:t>
            </a:r>
          </a:p>
          <a:p>
            <a:pPr algn="just" eaLnBrk="1" fontAlgn="auto" latinLnBrk="0" hangingPunct="1">
              <a:lnSpc>
                <a:spcPct val="150000"/>
              </a:lnSpc>
            </a:pPr>
            <a:r>
              <a:rPr lang="zh-CN" altLang="en-US" sz="2095">
                <a:latin typeface="宋体" panose="02010600030101010101" pitchFamily="2" charset="-122"/>
                <a:cs typeface="宋体" panose="02010600030101010101" pitchFamily="2" charset="-122"/>
              </a:rPr>
              <a:t>C． 原子弹爆炸时释放的巨大能量来自核聚变</a:t>
            </a:r>
          </a:p>
          <a:p>
            <a:pPr algn="just" eaLnBrk="1" fontAlgn="auto" latinLnBrk="0" hangingPunct="1">
              <a:lnSpc>
                <a:spcPct val="150000"/>
              </a:lnSpc>
            </a:pPr>
            <a:r>
              <a:rPr lang="zh-CN" altLang="en-US" sz="2095">
                <a:latin typeface="宋体" panose="02010600030101010101" pitchFamily="2" charset="-122"/>
                <a:cs typeface="宋体" panose="02010600030101010101" pitchFamily="2" charset="-122"/>
              </a:rPr>
              <a:t>D． 目前人类已经建成核电站，利用核聚变发电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5306044" y="512667"/>
            <a:ext cx="498470" cy="414729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algn="ctr"/>
            <a:r>
              <a:rPr lang="en-US" altLang="zh-CN" sz="2095" b="1" dirty="0">
                <a:solidFill>
                  <a:srgbClr val="FF0000"/>
                </a:solidFill>
                <a:latin typeface="Times New Roman" panose="02020603050405020304" charset="0"/>
                <a:sym typeface="+mn-ea"/>
              </a:rPr>
              <a:t>A  </a:t>
            </a:r>
          </a:p>
        </p:txBody>
      </p:sp>
    </p:spTree>
    <p:extLst>
      <p:ext uri="{BB962C8B-B14F-4D97-AF65-F5344CB8AC3E}">
        <p14:creationId xmlns:p14="http://schemas.microsoft.com/office/powerpoint/2010/main" val="2544754255"/>
      </p:ext>
    </p:extLst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663575" y="624477"/>
            <a:ext cx="8111490" cy="3585809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zh-CN" altLang="en-US" sz="2095">
                <a:latin typeface="宋体" panose="02010600030101010101" pitchFamily="2" charset="-122"/>
                <a:cs typeface="宋体" panose="02010600030101010101" pitchFamily="2" charset="-122"/>
              </a:rPr>
              <a:t>5. 如图是一款太阳能座椅，椅子顶部安装的硅光电池板，可储备能量供晚间使用，下列说法正确的是（      ）</a:t>
            </a:r>
          </a:p>
          <a:p>
            <a:pPr algn="just">
              <a:lnSpc>
                <a:spcPct val="120000"/>
              </a:lnSpc>
            </a:pPr>
            <a:endParaRPr lang="zh-CN" altLang="en-US" sz="2095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algn="just">
              <a:lnSpc>
                <a:spcPct val="120000"/>
              </a:lnSpc>
            </a:pPr>
            <a:endParaRPr lang="zh-CN" altLang="en-US" sz="2095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algn="just">
              <a:lnSpc>
                <a:spcPct val="120000"/>
              </a:lnSpc>
            </a:pPr>
            <a:endParaRPr lang="zh-CN" altLang="en-US" sz="2095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algn="just">
              <a:lnSpc>
                <a:spcPct val="120000"/>
              </a:lnSpc>
            </a:pPr>
            <a:r>
              <a:rPr lang="zh-CN" altLang="en-US" sz="2095">
                <a:latin typeface="宋体" panose="02010600030101010101" pitchFamily="2" charset="-122"/>
                <a:cs typeface="宋体" panose="02010600030101010101" pitchFamily="2" charset="-122"/>
              </a:rPr>
              <a:t>A</a:t>
            </a:r>
            <a:r>
              <a:rPr lang="en-US" altLang="zh-CN" sz="2095">
                <a:latin typeface="宋体" panose="02010600030101010101" pitchFamily="2" charset="-122"/>
                <a:cs typeface="宋体" panose="02010600030101010101" pitchFamily="2" charset="-122"/>
              </a:rPr>
              <a:t>.</a:t>
            </a:r>
            <a:r>
              <a:rPr lang="zh-CN" altLang="en-US" sz="2095">
                <a:latin typeface="宋体" panose="02010600030101010101" pitchFamily="2" charset="-122"/>
                <a:cs typeface="宋体" panose="02010600030101010101" pitchFamily="2" charset="-122"/>
              </a:rPr>
              <a:t>硅光电池板是由超导材料制成的</a:t>
            </a:r>
          </a:p>
          <a:p>
            <a:pPr algn="just">
              <a:lnSpc>
                <a:spcPct val="120000"/>
              </a:lnSpc>
            </a:pPr>
            <a:r>
              <a:rPr lang="zh-CN" altLang="en-US" sz="2095">
                <a:latin typeface="宋体" panose="02010600030101010101" pitchFamily="2" charset="-122"/>
                <a:cs typeface="宋体" panose="02010600030101010101" pitchFamily="2" charset="-122"/>
              </a:rPr>
              <a:t>B.硅光电池板可以将太阳能转化为电能</a:t>
            </a:r>
          </a:p>
          <a:p>
            <a:pPr algn="just">
              <a:lnSpc>
                <a:spcPct val="120000"/>
              </a:lnSpc>
            </a:pPr>
            <a:r>
              <a:rPr lang="zh-CN" altLang="en-US" sz="2095">
                <a:latin typeface="宋体" panose="02010600030101010101" pitchFamily="2" charset="-122"/>
                <a:cs typeface="宋体" panose="02010600030101010101" pitchFamily="2" charset="-122"/>
              </a:rPr>
              <a:t>C</a:t>
            </a:r>
            <a:r>
              <a:rPr lang="en-US" altLang="zh-CN" sz="2095">
                <a:latin typeface="宋体" panose="02010600030101010101" pitchFamily="2" charset="-122"/>
                <a:cs typeface="宋体" panose="02010600030101010101" pitchFamily="2" charset="-122"/>
              </a:rPr>
              <a:t>.</a:t>
            </a:r>
            <a:r>
              <a:rPr lang="zh-CN" altLang="en-US" sz="2095">
                <a:latin typeface="宋体" panose="02010600030101010101" pitchFamily="2" charset="-122"/>
                <a:cs typeface="宋体" panose="02010600030101010101" pitchFamily="2" charset="-122"/>
              </a:rPr>
              <a:t>太阳能来源于太阳内部氢核的裂变</a:t>
            </a:r>
          </a:p>
          <a:p>
            <a:pPr algn="just">
              <a:lnSpc>
                <a:spcPct val="120000"/>
              </a:lnSpc>
            </a:pPr>
            <a:r>
              <a:rPr lang="zh-CN" altLang="en-US" sz="2095">
                <a:latin typeface="宋体" panose="02010600030101010101" pitchFamily="2" charset="-122"/>
                <a:cs typeface="宋体" panose="02010600030101010101" pitchFamily="2" charset="-122"/>
              </a:rPr>
              <a:t>D</a:t>
            </a:r>
            <a:r>
              <a:rPr lang="en-US" altLang="zh-CN" sz="2095">
                <a:latin typeface="宋体" panose="02010600030101010101" pitchFamily="2" charset="-122"/>
                <a:cs typeface="宋体" panose="02010600030101010101" pitchFamily="2" charset="-122"/>
              </a:rPr>
              <a:t>.</a:t>
            </a:r>
            <a:r>
              <a:rPr lang="zh-CN" altLang="en-US" sz="2095">
                <a:latin typeface="宋体" panose="02010600030101010101" pitchFamily="2" charset="-122"/>
                <a:cs typeface="宋体" panose="02010600030101010101" pitchFamily="2" charset="-122"/>
              </a:rPr>
              <a:t>太阳能属于不可再生能源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5152515" y="1091787"/>
            <a:ext cx="498855" cy="414729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algn="ctr"/>
            <a:r>
              <a:rPr lang="en-US" altLang="zh-CN" sz="2095" b="1" dirty="0">
                <a:solidFill>
                  <a:srgbClr val="FF0000"/>
                </a:solidFill>
                <a:latin typeface="Times New Roman" panose="02020603050405020304" charset="0"/>
                <a:sym typeface="+mn-ea"/>
              </a:rPr>
              <a:t>B  </a:t>
            </a:r>
          </a:p>
        </p:txBody>
      </p:sp>
    </p:spTree>
    <p:extLst>
      <p:ext uri="{BB962C8B-B14F-4D97-AF65-F5344CB8AC3E}">
        <p14:creationId xmlns:p14="http://schemas.microsoft.com/office/powerpoint/2010/main" val="3111073264"/>
      </p:ext>
    </p:extLst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871856" y="537267"/>
            <a:ext cx="7339965" cy="3974118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zh-CN" altLang="en-US" sz="2095">
                <a:latin typeface="宋体" panose="02010600030101010101" pitchFamily="2" charset="-122"/>
                <a:cs typeface="宋体" panose="02010600030101010101" pitchFamily="2" charset="-122"/>
              </a:rPr>
              <a:t>7．某智能百叶窗的叶片上贴有太阳能板，在光照时发电，给电动机供电以调节百叶窗的开合. 该过程中发生的能量转换是（      ）</a:t>
            </a:r>
          </a:p>
          <a:p>
            <a:pPr algn="just">
              <a:lnSpc>
                <a:spcPct val="120000"/>
              </a:lnSpc>
            </a:pPr>
            <a:endParaRPr lang="zh-CN" altLang="en-US" sz="2095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algn="just">
              <a:lnSpc>
                <a:spcPct val="120000"/>
              </a:lnSpc>
            </a:pPr>
            <a:endParaRPr lang="zh-CN" altLang="en-US" sz="2095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algn="just">
              <a:lnSpc>
                <a:spcPct val="120000"/>
              </a:lnSpc>
            </a:pPr>
            <a:endParaRPr lang="zh-CN" altLang="en-US" sz="2095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algn="just">
              <a:lnSpc>
                <a:spcPct val="120000"/>
              </a:lnSpc>
            </a:pPr>
            <a:r>
              <a:rPr lang="zh-CN" altLang="en-US" sz="2095">
                <a:latin typeface="宋体" panose="02010600030101010101" pitchFamily="2" charset="-122"/>
                <a:cs typeface="宋体" panose="02010600030101010101" pitchFamily="2" charset="-122"/>
              </a:rPr>
              <a:t>A． 电能→机械能→光能</a:t>
            </a:r>
          </a:p>
          <a:p>
            <a:pPr algn="just">
              <a:lnSpc>
                <a:spcPct val="120000"/>
              </a:lnSpc>
            </a:pPr>
            <a:r>
              <a:rPr lang="zh-CN" altLang="en-US" sz="2095">
                <a:latin typeface="宋体" panose="02010600030101010101" pitchFamily="2" charset="-122"/>
                <a:cs typeface="宋体" panose="02010600030101010101" pitchFamily="2" charset="-122"/>
              </a:rPr>
              <a:t>B． 光能→机械能→电能</a:t>
            </a:r>
          </a:p>
          <a:p>
            <a:pPr algn="just">
              <a:lnSpc>
                <a:spcPct val="120000"/>
              </a:lnSpc>
            </a:pPr>
            <a:r>
              <a:rPr lang="zh-CN" altLang="en-US" sz="2095">
                <a:latin typeface="宋体" panose="02010600030101010101" pitchFamily="2" charset="-122"/>
                <a:cs typeface="宋体" panose="02010600030101010101" pitchFamily="2" charset="-122"/>
              </a:rPr>
              <a:t>C． 光能→电能→机械能</a:t>
            </a:r>
          </a:p>
          <a:p>
            <a:pPr algn="just">
              <a:lnSpc>
                <a:spcPct val="120000"/>
              </a:lnSpc>
            </a:pPr>
            <a:r>
              <a:rPr lang="zh-CN" altLang="en-US" sz="2095">
                <a:latin typeface="宋体" panose="02010600030101010101" pitchFamily="2" charset="-122"/>
                <a:cs typeface="宋体" panose="02010600030101010101" pitchFamily="2" charset="-122"/>
              </a:rPr>
              <a:t>D． 机械能→电能→光能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607547" y="1366625"/>
            <a:ext cx="375285" cy="41504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algn="ctr"/>
            <a:r>
              <a:rPr lang="en-US" sz="2095" b="1" dirty="0">
                <a:solidFill>
                  <a:srgbClr val="FF0000"/>
                </a:solidFill>
                <a:latin typeface="Times New Roman" panose="02020603050405020304" charset="0"/>
                <a:sym typeface="+mn-ea"/>
              </a:rPr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1819457202"/>
      </p:ext>
    </p:extLst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975360" y="765796"/>
            <a:ext cx="7302500" cy="2521461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just" eaLnBrk="1" fontAlgn="auto" latinLnBrk="0" hangingPunct="1">
              <a:lnSpc>
                <a:spcPct val="150000"/>
              </a:lnSpc>
            </a:pPr>
            <a:r>
              <a:rPr lang="zh-CN" altLang="en-US" sz="2095">
                <a:latin typeface="宋体" panose="02010600030101010101" pitchFamily="2" charset="-122"/>
                <a:cs typeface="宋体" panose="02010600030101010101" pitchFamily="2" charset="-122"/>
              </a:rPr>
              <a:t>8. 6月5日是世界环境日，为减少环境污染和生态破坏，实现节能减排，中国在沿海地区大力推广风力发电. 这种发电方式是把</a:t>
            </a:r>
            <a:r>
              <a:rPr lang="zh-CN" altLang="en-US" sz="2095" u="sng">
                <a:latin typeface="宋体" panose="02010600030101010101" pitchFamily="2" charset="-122"/>
                <a:cs typeface="宋体" panose="02010600030101010101" pitchFamily="2" charset="-122"/>
              </a:rPr>
              <a:t>            </a:t>
            </a:r>
            <a:r>
              <a:rPr lang="zh-CN" altLang="en-US" sz="2095">
                <a:latin typeface="宋体" panose="02010600030101010101" pitchFamily="2" charset="-122"/>
                <a:cs typeface="宋体" panose="02010600030101010101" pitchFamily="2" charset="-122"/>
              </a:rPr>
              <a:t>转化成电能，在众多能源中，煤、石油、天然气和铀矿等都属于</a:t>
            </a:r>
          </a:p>
          <a:p>
            <a:pPr algn="just" eaLnBrk="1" fontAlgn="auto" latinLnBrk="0" hangingPunct="1">
              <a:lnSpc>
                <a:spcPct val="150000"/>
              </a:lnSpc>
            </a:pPr>
            <a:r>
              <a:rPr lang="zh-CN" altLang="en-US" sz="2095" u="sng">
                <a:latin typeface="宋体" panose="02010600030101010101" pitchFamily="2" charset="-122"/>
                <a:cs typeface="宋体" panose="02010600030101010101" pitchFamily="2" charset="-122"/>
              </a:rPr>
              <a:t>            </a:t>
            </a:r>
            <a:r>
              <a:rPr lang="zh-CN" altLang="en-US" sz="2095">
                <a:latin typeface="宋体" panose="02010600030101010101" pitchFamily="2" charset="-122"/>
                <a:cs typeface="宋体" panose="02010600030101010101" pitchFamily="2" charset="-122"/>
              </a:rPr>
              <a:t>（选填“可再生”或“不可再生”）能源.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2181542" y="1752836"/>
            <a:ext cx="718820" cy="41504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algn="ctr"/>
            <a:r>
              <a:rPr sz="2095" b="1" dirty="0">
                <a:solidFill>
                  <a:srgbClr val="FF0000"/>
                </a:solidFill>
                <a:latin typeface="Times New Roman" panose="02020603050405020304" charset="0"/>
                <a:sym typeface="+mn-ea"/>
              </a:rPr>
              <a:t>风能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1407613" y="2639533"/>
            <a:ext cx="1254760" cy="41504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algn="ctr"/>
            <a:r>
              <a:rPr sz="2095" b="1" dirty="0">
                <a:solidFill>
                  <a:srgbClr val="FF0000"/>
                </a:solidFill>
                <a:latin typeface="Times New Roman" panose="02020603050405020304" charset="0"/>
                <a:sym typeface="+mn-ea"/>
              </a:rPr>
              <a:t>不可再生</a:t>
            </a:r>
          </a:p>
        </p:txBody>
      </p:sp>
    </p:spTree>
    <p:extLst>
      <p:ext uri="{BB962C8B-B14F-4D97-AF65-F5344CB8AC3E}">
        <p14:creationId xmlns:p14="http://schemas.microsoft.com/office/powerpoint/2010/main" val="2549397804"/>
      </p:ext>
    </p:extLst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  <p:bldP spid="4" grpId="0"/>
      <p:bldP spid="4" grpId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454026" y="1224689"/>
            <a:ext cx="7762696" cy="202683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altLang="zh-CN" sz="2095" dirty="0">
                <a:latin typeface="宋体" panose="02010600030101010101" pitchFamily="2" charset="-122"/>
                <a:cs typeface="宋体" panose="02010600030101010101" pitchFamily="2" charset="-122"/>
              </a:rPr>
              <a:t>9</a:t>
            </a:r>
            <a:r>
              <a:rPr lang="zh-CN" altLang="en-US" sz="2095" dirty="0">
                <a:latin typeface="宋体" panose="02010600030101010101" pitchFamily="2" charset="-122"/>
                <a:cs typeface="宋体" panose="02010600030101010101" pitchFamily="2" charset="-122"/>
              </a:rPr>
              <a:t>. 目前核电站利用</a:t>
            </a:r>
            <a:r>
              <a:rPr lang="zh-CN" altLang="en-US" sz="2095" u="sng" dirty="0">
                <a:latin typeface="宋体" panose="02010600030101010101" pitchFamily="2" charset="-122"/>
                <a:cs typeface="宋体" panose="02010600030101010101" pitchFamily="2" charset="-122"/>
              </a:rPr>
              <a:t>        </a:t>
            </a:r>
            <a:r>
              <a:rPr lang="en-US" altLang="zh-CN" sz="2095" dirty="0">
                <a:noFill/>
                <a:latin typeface="宋体" panose="02010600030101010101" pitchFamily="2" charset="-122"/>
                <a:cs typeface="宋体" panose="02010600030101010101" pitchFamily="2" charset="-122"/>
              </a:rPr>
              <a:t>.</a:t>
            </a:r>
            <a:r>
              <a:rPr lang="zh-CN" altLang="en-US" sz="2095" dirty="0">
                <a:latin typeface="宋体" panose="02010600030101010101" pitchFamily="2" charset="-122"/>
                <a:cs typeface="宋体" panose="02010600030101010101" pitchFamily="2" charset="-122"/>
              </a:rPr>
              <a:t>    （选填“核裂变”或“核聚变”）获得核能，太阳是人类能 源的宝库，获得太阳能的方式有三种，分别是：①光热转换；②光电转换；③光化转换. 其中太阳能热水器是通过</a:t>
            </a:r>
            <a:r>
              <a:rPr lang="zh-CN" altLang="en-US" sz="2095" u="sng" dirty="0">
                <a:latin typeface="宋体" panose="02010600030101010101" pitchFamily="2" charset="-122"/>
                <a:cs typeface="宋体" panose="02010600030101010101" pitchFamily="2" charset="-122"/>
              </a:rPr>
              <a:t> 	    </a:t>
            </a:r>
            <a:r>
              <a:rPr lang="en-US" altLang="zh-CN" sz="2095" dirty="0">
                <a:noFill/>
                <a:latin typeface="宋体" panose="02010600030101010101" pitchFamily="2" charset="-122"/>
                <a:cs typeface="宋体" panose="02010600030101010101" pitchFamily="2" charset="-122"/>
              </a:rPr>
              <a:t>.</a:t>
            </a:r>
            <a:r>
              <a:rPr lang="zh-CN" altLang="en-US" sz="2095" dirty="0">
                <a:latin typeface="宋体" panose="02010600030101010101" pitchFamily="2" charset="-122"/>
                <a:cs typeface="宋体" panose="02010600030101010101" pitchFamily="2" charset="-122"/>
              </a:rPr>
              <a:t>          方式获得内能（选填题中的序号）.    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2965110" y="1224689"/>
            <a:ext cx="986790" cy="41504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algn="ctr"/>
            <a:r>
              <a:rPr sz="2095" b="1" dirty="0">
                <a:solidFill>
                  <a:srgbClr val="FF0000"/>
                </a:solidFill>
                <a:latin typeface="Times New Roman" panose="02020603050405020304" charset="0"/>
                <a:sym typeface="+mn-ea"/>
              </a:rPr>
              <a:t>核裂变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2259280" y="2364228"/>
            <a:ext cx="450850" cy="41504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algn="ctr"/>
            <a:r>
              <a:rPr sz="2095" b="1" dirty="0">
                <a:solidFill>
                  <a:srgbClr val="FF0000"/>
                </a:solidFill>
                <a:latin typeface="Times New Roman" panose="02020603050405020304" charset="0"/>
                <a:sym typeface="+mn-ea"/>
              </a:rPr>
              <a:t>①</a:t>
            </a:r>
          </a:p>
        </p:txBody>
      </p:sp>
    </p:spTree>
    <p:extLst>
      <p:ext uri="{BB962C8B-B14F-4D97-AF65-F5344CB8AC3E}">
        <p14:creationId xmlns:p14="http://schemas.microsoft.com/office/powerpoint/2010/main" val="2491350417"/>
      </p:ext>
    </p:extLst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  <p:bldP spid="4" grpId="0"/>
      <p:bldP spid="4" grpId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452756" y="1548142"/>
            <a:ext cx="7861935" cy="1549416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just" eaLnBrk="1" fontAlgn="auto" latinLnBrk="0" hangingPunct="1">
              <a:lnSpc>
                <a:spcPct val="150000"/>
              </a:lnSpc>
            </a:pPr>
            <a:r>
              <a:rPr lang="zh-CN" altLang="en-US" sz="2095">
                <a:latin typeface="宋体" panose="02010600030101010101" pitchFamily="2" charset="-122"/>
                <a:cs typeface="宋体" panose="02010600030101010101" pitchFamily="2" charset="-122"/>
              </a:rPr>
              <a:t>1</a:t>
            </a:r>
            <a:r>
              <a:rPr lang="en-US" altLang="zh-CN" sz="2095">
                <a:latin typeface="宋体" panose="02010600030101010101" pitchFamily="2" charset="-122"/>
                <a:cs typeface="宋体" panose="02010600030101010101" pitchFamily="2" charset="-122"/>
              </a:rPr>
              <a:t>0.</a:t>
            </a:r>
            <a:r>
              <a:rPr lang="zh-CN" altLang="en-US" sz="2095">
                <a:latin typeface="宋体" panose="02010600030101010101" pitchFamily="2" charset="-122"/>
                <a:cs typeface="宋体" panose="02010600030101010101" pitchFamily="2" charset="-122"/>
              </a:rPr>
              <a:t>氢弹是利用氢核的</a:t>
            </a:r>
          </a:p>
          <a:p>
            <a:pPr algn="just" eaLnBrk="1" fontAlgn="auto" latinLnBrk="0" hangingPunct="1">
              <a:lnSpc>
                <a:spcPct val="150000"/>
              </a:lnSpc>
            </a:pPr>
            <a:r>
              <a:rPr lang="zh-CN" altLang="en-US" sz="2095" u="sng">
                <a:latin typeface="宋体" panose="02010600030101010101" pitchFamily="2" charset="-122"/>
                <a:cs typeface="宋体" panose="02010600030101010101" pitchFamily="2" charset="-122"/>
              </a:rPr>
              <a:t>            </a:t>
            </a:r>
            <a:r>
              <a:rPr lang="zh-CN" altLang="en-US" sz="2095">
                <a:latin typeface="宋体" panose="02010600030101010101" pitchFamily="2" charset="-122"/>
                <a:cs typeface="宋体" panose="02010600030101010101" pitchFamily="2" charset="-122"/>
              </a:rPr>
              <a:t>（选填“裂变”或“聚变”）在瞬间释放的能量，</a:t>
            </a:r>
          </a:p>
          <a:p>
            <a:pPr algn="just" eaLnBrk="1" fontAlgn="auto" latinLnBrk="0" hangingPunct="1">
              <a:lnSpc>
                <a:spcPct val="150000"/>
              </a:lnSpc>
            </a:pPr>
            <a:r>
              <a:rPr lang="zh-CN" altLang="en-US" sz="2095">
                <a:latin typeface="宋体" panose="02010600030101010101" pitchFamily="2" charset="-122"/>
                <a:cs typeface="宋体" panose="02010600030101010101" pitchFamily="2" charset="-122"/>
              </a:rPr>
              <a:t>核能是</a:t>
            </a:r>
            <a:r>
              <a:rPr lang="zh-CN" altLang="en-US" sz="2095" u="sng">
                <a:latin typeface="宋体" panose="02010600030101010101" pitchFamily="2" charset="-122"/>
                <a:cs typeface="宋体" panose="02010600030101010101" pitchFamily="2" charset="-122"/>
              </a:rPr>
              <a:t>            </a:t>
            </a:r>
            <a:r>
              <a:rPr lang="zh-CN" altLang="en-US" sz="2095">
                <a:latin typeface="宋体" panose="02010600030101010101" pitchFamily="2" charset="-122"/>
                <a:cs typeface="宋体" panose="02010600030101010101" pitchFamily="2" charset="-122"/>
              </a:rPr>
              <a:t>（选填“可再生”或“不可再生”）能源.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996373" y="2115602"/>
            <a:ext cx="857928" cy="414729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algn="ctr"/>
            <a:r>
              <a:rPr sz="2095" b="1" dirty="0">
                <a:solidFill>
                  <a:srgbClr val="FF0000"/>
                </a:solidFill>
                <a:latin typeface="Times New Roman" panose="02020603050405020304" charset="0"/>
                <a:sym typeface="+mn-ea"/>
              </a:rPr>
              <a:t>聚变  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1738542" y="2604328"/>
            <a:ext cx="1254760" cy="41504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algn="ctr"/>
            <a:r>
              <a:rPr sz="2095" b="1" dirty="0">
                <a:solidFill>
                  <a:srgbClr val="FF0000"/>
                </a:solidFill>
                <a:latin typeface="Times New Roman" panose="02020603050405020304" charset="0"/>
                <a:sym typeface="+mn-ea"/>
              </a:rPr>
              <a:t>不可再生</a:t>
            </a:r>
          </a:p>
        </p:txBody>
      </p:sp>
    </p:spTree>
    <p:extLst>
      <p:ext uri="{BB962C8B-B14F-4D97-AF65-F5344CB8AC3E}">
        <p14:creationId xmlns:p14="http://schemas.microsoft.com/office/powerpoint/2010/main" val="3998473129"/>
      </p:ext>
    </p:extLst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  <p:bldP spid="4" grpId="0"/>
      <p:bldP spid="4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2980690" y="479976"/>
            <a:ext cx="2275840" cy="460241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vertOverflow="overflow" horzOverflow="overflow" vert="horz" wrap="square" lIns="45719" tIns="45719" rIns="45719" bIns="45719" numCol="1" spcCol="38100" rtlCol="0" anchor="t" forceAA="0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lang="zh-CN" altLang="en-US" sz="2400" b="1" i="0" u="none" strike="noStrike" cap="none" spc="0" normalizeH="0" baseline="0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宋体" panose="02010600030101010101" pitchFamily="2" charset="-122"/>
                <a:ea typeface="宋体" panose="02010600030101010101" pitchFamily="2" charset="-122"/>
                <a:cs typeface="Arial" panose="020B0604020202020204"/>
                <a:sym typeface="Arial" panose="020B0604020202020204"/>
              </a:rPr>
              <a:t>知识网络</a:t>
            </a:r>
          </a:p>
        </p:txBody>
      </p:sp>
      <p:pic>
        <p:nvPicPr>
          <p:cNvPr id="4" name="图片 3" descr="能源与可持续发展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>
                  <a:alpha val="100000"/>
                </a:srgbClr>
              </a:clrFrom>
              <a:clrTo>
                <a:srgbClr val="FFFFFF">
                  <a:alpha val="100000"/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24816" y="1263595"/>
            <a:ext cx="8123555" cy="2348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585177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ldLvl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711441" y="1956737"/>
            <a:ext cx="5907071" cy="16442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2095" b="1">
                <a:latin typeface="宋体" panose="02010600030101010101" pitchFamily="2" charset="-122"/>
                <a:cs typeface="宋体" panose="02010600030101010101" pitchFamily="2" charset="-122"/>
              </a:rPr>
              <a:t>1. 能源</a:t>
            </a:r>
            <a:r>
              <a:rPr lang="zh-CN" altLang="en-US" sz="2095">
                <a:latin typeface="宋体" panose="02010600030101010101" pitchFamily="2" charset="-122"/>
                <a:cs typeface="宋体" panose="02010600030101010101" pitchFamily="2" charset="-122"/>
              </a:rPr>
              <a:t>：凡是能提供</a:t>
            </a:r>
            <a:r>
              <a:rPr lang="zh-CN" altLang="en-US" sz="2095" u="sng">
                <a:latin typeface="宋体" panose="02010600030101010101" pitchFamily="2" charset="-122"/>
                <a:cs typeface="宋体" panose="02010600030101010101" pitchFamily="2" charset="-122"/>
              </a:rPr>
              <a:t>           　</a:t>
            </a:r>
            <a:r>
              <a:rPr lang="zh-CN" altLang="en-US" sz="2095">
                <a:latin typeface="宋体" panose="02010600030101010101" pitchFamily="2" charset="-122"/>
                <a:cs typeface="宋体" panose="02010600030101010101" pitchFamily="2" charset="-122"/>
              </a:rPr>
              <a:t>的物质资源. </a:t>
            </a:r>
          </a:p>
          <a:p>
            <a:pPr>
              <a:lnSpc>
                <a:spcPct val="120000"/>
              </a:lnSpc>
            </a:pPr>
            <a:r>
              <a:rPr lang="zh-CN" altLang="en-US" sz="2095" b="1">
                <a:latin typeface="宋体" panose="02010600030101010101" pitchFamily="2" charset="-122"/>
                <a:cs typeface="宋体" panose="02010600030101010101" pitchFamily="2" charset="-122"/>
              </a:rPr>
              <a:t>2. 化石能源</a:t>
            </a:r>
            <a:r>
              <a:rPr lang="zh-CN" altLang="en-US" sz="2095">
                <a:latin typeface="宋体" panose="02010600030101010101" pitchFamily="2" charset="-122"/>
                <a:cs typeface="宋体" panose="02010600030101010101" pitchFamily="2" charset="-122"/>
              </a:rPr>
              <a:t>：煤、</a:t>
            </a:r>
            <a:r>
              <a:rPr lang="zh-CN" altLang="en-US" sz="2095" u="sng">
                <a:latin typeface="宋体" panose="02010600030101010101" pitchFamily="2" charset="-122"/>
                <a:cs typeface="宋体" panose="02010600030101010101" pitchFamily="2" charset="-122"/>
              </a:rPr>
              <a:t>        　</a:t>
            </a:r>
            <a:r>
              <a:rPr lang="zh-CN" altLang="en-US" sz="2095">
                <a:latin typeface="宋体" panose="02010600030101010101" pitchFamily="2" charset="-122"/>
                <a:cs typeface="宋体" panose="02010600030101010101" pitchFamily="2" charset="-122"/>
              </a:rPr>
              <a:t>、天然气，是千百万年前埋在地下的动植物经过漫长的地质年代形成的. 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3381503" y="1837697"/>
            <a:ext cx="1681287" cy="4150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95" b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zh-CN" altLang="en-US" sz="2095" b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能量 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875111" y="1018539"/>
            <a:ext cx="5946027" cy="53535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l">
              <a:lnSpc>
                <a:spcPct val="120000"/>
              </a:lnSpc>
            </a:pPr>
            <a:r>
              <a:rPr lang="zh-CN" altLang="en-US" sz="2395" b="1">
                <a:solidFill>
                  <a:srgbClr val="FF0000"/>
                </a:solidFill>
                <a:latin typeface="宋体" panose="02010600030101010101" pitchFamily="2" charset="-122"/>
                <a:cs typeface="宋体" panose="02010600030101010101" pitchFamily="2" charset="-122"/>
                <a:sym typeface="+mn-ea"/>
              </a:rPr>
              <a:t>一、能源</a:t>
            </a:r>
            <a:endParaRPr lang="zh-CN" altLang="en-US" sz="2095">
              <a:latin typeface="宋体" panose="02010600030101010101" pitchFamily="2" charset="-122"/>
              <a:cs typeface="宋体" panose="02010600030101010101" pitchFamily="2" charset="-122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3007530" y="2363978"/>
            <a:ext cx="1681287" cy="4150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95" b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zh-CN" altLang="en-US" sz="2095" b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石油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207645" y="221527"/>
            <a:ext cx="2402205" cy="521989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vertOverflow="overflow" horzOverflow="overflow" vert="horz" wrap="square" lIns="45719" tIns="45719" rIns="45719" bIns="45719" numCol="1" spcCol="38100" rtlCol="0" anchor="t" forceAA="0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lang="zh-CN" altLang="en-US" sz="2800" b="1" i="0" u="none" strike="noStrike" cap="none" spc="0" normalizeH="0" baseline="0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宋体" panose="02010600030101010101" pitchFamily="2" charset="-122"/>
                <a:ea typeface="宋体" panose="02010600030101010101" pitchFamily="2" charset="-122"/>
                <a:cs typeface="Arial" panose="020B0604020202020204"/>
                <a:sym typeface="Arial" panose="020B0604020202020204"/>
              </a:rPr>
              <a:t>知识点梳理</a:t>
            </a:r>
          </a:p>
        </p:txBody>
      </p:sp>
    </p:spTree>
    <p:extLst>
      <p:ext uri="{BB962C8B-B14F-4D97-AF65-F5344CB8AC3E}">
        <p14:creationId xmlns:p14="http://schemas.microsoft.com/office/powerpoint/2010/main" val="2830180158"/>
      </p:ext>
    </p:extLst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8" grpId="1"/>
      <p:bldP spid="3" grpId="0"/>
      <p:bldP spid="3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文本框 10"/>
          <p:cNvSpPr txBox="1"/>
          <p:nvPr/>
        </p:nvSpPr>
        <p:spPr>
          <a:xfrm>
            <a:off x="410210" y="508621"/>
            <a:ext cx="8434070" cy="3974118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zh-CN" altLang="en-US" sz="2095" b="1">
                <a:latin typeface="宋体" panose="02010600030101010101" pitchFamily="2" charset="-122"/>
                <a:cs typeface="宋体" panose="02010600030101010101" pitchFamily="2" charset="-122"/>
              </a:rPr>
              <a:t>3. 分类</a:t>
            </a:r>
            <a:r>
              <a:rPr lang="zh-CN" altLang="en-US" sz="2095">
                <a:latin typeface="宋体" panose="02010600030101010101" pitchFamily="2" charset="-122"/>
                <a:cs typeface="宋体" panose="02010600030101010101" pitchFamily="2" charset="-122"/>
              </a:rPr>
              <a:t>：</a:t>
            </a:r>
          </a:p>
          <a:p>
            <a:pPr algn="just">
              <a:lnSpc>
                <a:spcPct val="120000"/>
              </a:lnSpc>
            </a:pPr>
            <a:r>
              <a:rPr lang="zh-CN" altLang="en-US" sz="2095">
                <a:latin typeface="宋体" panose="02010600030101010101" pitchFamily="2" charset="-122"/>
                <a:cs typeface="宋体" panose="02010600030101010101" pitchFamily="2" charset="-122"/>
              </a:rPr>
              <a:t>（1）</a:t>
            </a:r>
            <a:r>
              <a:rPr lang="zh-CN" altLang="en-US" sz="2095">
                <a:latin typeface="楷体" panose="02010609060101010101" charset="-122"/>
                <a:ea typeface="楷体" panose="02010609060101010101" charset="-122"/>
                <a:cs typeface="宋体" panose="02010600030101010101" pitchFamily="2" charset="-122"/>
              </a:rPr>
              <a:t>一次能源</a:t>
            </a:r>
            <a:r>
              <a:rPr lang="zh-CN" altLang="en-US" sz="2095">
                <a:latin typeface="宋体" panose="02010600030101010101" pitchFamily="2" charset="-122"/>
                <a:cs typeface="宋体" panose="02010600030101010101" pitchFamily="2" charset="-122"/>
              </a:rPr>
              <a:t>：如：化石能源中的煤、</a:t>
            </a:r>
            <a:r>
              <a:rPr lang="zh-CN" altLang="en-US" sz="2095" u="sng">
                <a:latin typeface="宋体" panose="02010600030101010101" pitchFamily="2" charset="-122"/>
                <a:cs typeface="宋体" panose="02010600030101010101" pitchFamily="2" charset="-122"/>
              </a:rPr>
              <a:t>        </a:t>
            </a:r>
            <a:r>
              <a:rPr lang="zh-CN" altLang="en-US" sz="2095">
                <a:latin typeface="宋体" panose="02010600030101010101" pitchFamily="2" charset="-122"/>
                <a:cs typeface="宋体" panose="02010600030101010101" pitchFamily="2" charset="-122"/>
              </a:rPr>
              <a:t>、</a:t>
            </a:r>
          </a:p>
          <a:p>
            <a:pPr algn="just">
              <a:lnSpc>
                <a:spcPct val="120000"/>
              </a:lnSpc>
            </a:pPr>
            <a:r>
              <a:rPr lang="zh-CN" altLang="en-US" sz="2095" u="sng">
                <a:latin typeface="宋体" panose="02010600030101010101" pitchFamily="2" charset="-122"/>
                <a:cs typeface="宋体" panose="02010600030101010101" pitchFamily="2" charset="-122"/>
              </a:rPr>
              <a:t>     　</a:t>
            </a:r>
            <a:r>
              <a:rPr lang="zh-CN" altLang="en-US" sz="2095">
                <a:latin typeface="宋体" panose="02010600030101010101" pitchFamily="2" charset="-122"/>
                <a:cs typeface="宋体" panose="02010600030101010101" pitchFamily="2" charset="-122"/>
              </a:rPr>
              <a:t>、核能. </a:t>
            </a:r>
          </a:p>
          <a:p>
            <a:pPr algn="just">
              <a:lnSpc>
                <a:spcPct val="120000"/>
              </a:lnSpc>
            </a:pPr>
            <a:r>
              <a:rPr lang="zh-CN" altLang="en-US" sz="2095">
                <a:latin typeface="楷体" panose="02010609060101010101" charset="-122"/>
                <a:ea typeface="楷体" panose="02010609060101010101" charset="-122"/>
                <a:cs typeface="宋体" panose="02010600030101010101" pitchFamily="2" charset="-122"/>
              </a:rPr>
              <a:t>    二次能源</a:t>
            </a:r>
            <a:r>
              <a:rPr lang="zh-CN" altLang="en-US" sz="2095">
                <a:latin typeface="宋体" panose="02010600030101010101" pitchFamily="2" charset="-122"/>
                <a:cs typeface="宋体" panose="02010600030101010101" pitchFamily="2" charset="-122"/>
              </a:rPr>
              <a:t>：（无法从自然界直接获取，必须通过消耗</a:t>
            </a:r>
            <a:r>
              <a:rPr lang="zh-CN" altLang="en-US" sz="2095" u="sng">
                <a:latin typeface="宋体" panose="02010600030101010101" pitchFamily="2" charset="-122"/>
                <a:cs typeface="宋体" panose="02010600030101010101" pitchFamily="2" charset="-122"/>
              </a:rPr>
              <a:t>      　</a:t>
            </a:r>
            <a:r>
              <a:rPr lang="zh-CN" altLang="en-US" sz="2095">
                <a:latin typeface="宋体" panose="02010600030101010101" pitchFamily="2" charset="-122"/>
                <a:cs typeface="宋体" panose="02010600030101010101" pitchFamily="2" charset="-122"/>
              </a:rPr>
              <a:t>才能得到的能源）如：汽油、</a:t>
            </a:r>
            <a:r>
              <a:rPr lang="zh-CN" altLang="en-US" sz="2095" u="sng">
                <a:latin typeface="宋体" panose="02010600030101010101" pitchFamily="2" charset="-122"/>
                <a:cs typeface="宋体" panose="02010600030101010101" pitchFamily="2" charset="-122"/>
              </a:rPr>
              <a:t>       　           </a:t>
            </a:r>
            <a:r>
              <a:rPr lang="zh-CN" altLang="en-US" sz="2095">
                <a:latin typeface="宋体" panose="02010600030101010101" pitchFamily="2" charset="-122"/>
                <a:cs typeface="宋体" panose="02010600030101010101" pitchFamily="2" charset="-122"/>
              </a:rPr>
              <a:t>、 </a:t>
            </a:r>
            <a:r>
              <a:rPr lang="zh-CN" altLang="en-US" sz="2095" u="sng">
                <a:latin typeface="宋体" panose="02010600030101010101" pitchFamily="2" charset="-122"/>
                <a:cs typeface="宋体" panose="02010600030101010101" pitchFamily="2" charset="-122"/>
              </a:rPr>
              <a:t>           </a:t>
            </a:r>
            <a:r>
              <a:rPr lang="zh-CN" altLang="en-US" sz="2095">
                <a:latin typeface="宋体" panose="02010600030101010101" pitchFamily="2" charset="-122"/>
                <a:cs typeface="宋体" panose="02010600030101010101" pitchFamily="2" charset="-122"/>
              </a:rPr>
              <a:t> 、沼气等.</a:t>
            </a:r>
          </a:p>
          <a:p>
            <a:pPr algn="just">
              <a:lnSpc>
                <a:spcPct val="120000"/>
              </a:lnSpc>
            </a:pPr>
            <a:r>
              <a:rPr lang="zh-CN" altLang="en-US" sz="2095">
                <a:latin typeface="宋体" panose="02010600030101010101" pitchFamily="2" charset="-122"/>
                <a:cs typeface="宋体" panose="02010600030101010101" pitchFamily="2" charset="-122"/>
              </a:rPr>
              <a:t>（2）</a:t>
            </a:r>
            <a:r>
              <a:rPr lang="zh-CN" altLang="en-US" sz="2095">
                <a:latin typeface="楷体" panose="02010609060101010101" charset="-122"/>
                <a:ea typeface="楷体" panose="02010609060101010101" charset="-122"/>
                <a:cs typeface="宋体" panose="02010600030101010101" pitchFamily="2" charset="-122"/>
              </a:rPr>
              <a:t>可再生能源</a:t>
            </a:r>
            <a:r>
              <a:rPr lang="zh-CN" altLang="en-US" sz="2095">
                <a:latin typeface="宋体" panose="02010600030101010101" pitchFamily="2" charset="-122"/>
                <a:cs typeface="宋体" panose="02010600030101010101" pitchFamily="2" charset="-122"/>
              </a:rPr>
              <a:t>：（可以在自然界里</a:t>
            </a:r>
            <a:r>
              <a:rPr lang="zh-CN" altLang="en-US" sz="2095" u="sng">
                <a:latin typeface="宋体" panose="02010600030101010101" pitchFamily="2" charset="-122"/>
                <a:cs typeface="宋体" panose="02010600030101010101" pitchFamily="2" charset="-122"/>
              </a:rPr>
              <a:t>        </a:t>
            </a:r>
            <a:r>
              <a:rPr lang="zh-CN" altLang="en-US" sz="2095">
                <a:latin typeface="宋体" panose="02010600030101010101" pitchFamily="2" charset="-122"/>
                <a:cs typeface="宋体" panose="02010600030101010101" pitchFamily="2" charset="-122"/>
              </a:rPr>
              <a:t>地得到的能源）如</a:t>
            </a:r>
            <a:r>
              <a:rPr lang="zh-CN" altLang="en-US" sz="2095" u="sng">
                <a:latin typeface="宋体" panose="02010600030101010101" pitchFamily="2" charset="-122"/>
                <a:cs typeface="宋体" panose="02010600030101010101" pitchFamily="2" charset="-122"/>
              </a:rPr>
              <a:t>      </a:t>
            </a:r>
            <a:r>
              <a:rPr lang="zh-CN" altLang="en-US" sz="2095">
                <a:latin typeface="宋体" panose="02010600030101010101" pitchFamily="2" charset="-122"/>
                <a:cs typeface="宋体" panose="02010600030101010101" pitchFamily="2" charset="-122"/>
              </a:rPr>
              <a:t>、</a:t>
            </a:r>
            <a:r>
              <a:rPr lang="zh-CN" altLang="en-US" sz="2095" u="sng">
                <a:latin typeface="宋体" panose="02010600030101010101" pitchFamily="2" charset="-122"/>
                <a:cs typeface="宋体" panose="02010600030101010101" pitchFamily="2" charset="-122"/>
              </a:rPr>
              <a:t>            </a:t>
            </a:r>
            <a:r>
              <a:rPr lang="zh-CN" altLang="en-US" sz="2095">
                <a:latin typeface="宋体" panose="02010600030101010101" pitchFamily="2" charset="-122"/>
                <a:cs typeface="宋体" panose="02010600030101010101" pitchFamily="2" charset="-122"/>
              </a:rPr>
              <a:t>　. </a:t>
            </a:r>
          </a:p>
          <a:p>
            <a:pPr algn="just">
              <a:lnSpc>
                <a:spcPct val="120000"/>
              </a:lnSpc>
            </a:pPr>
            <a:r>
              <a:rPr lang="zh-CN" altLang="en-US" sz="2095">
                <a:latin typeface="楷体" panose="02010609060101010101" charset="-122"/>
                <a:ea typeface="楷体" panose="02010609060101010101" charset="-122"/>
                <a:cs typeface="宋体" panose="02010600030101010101" pitchFamily="2" charset="-122"/>
              </a:rPr>
              <a:t>     不可再生能源</a:t>
            </a:r>
            <a:r>
              <a:rPr lang="zh-CN" altLang="en-US" sz="2095">
                <a:latin typeface="宋体" panose="02010600030101010101" pitchFamily="2" charset="-122"/>
                <a:cs typeface="宋体" panose="02010600030101010101" pitchFamily="2" charset="-122"/>
              </a:rPr>
              <a:t>：（不可以在</a:t>
            </a:r>
            <a:r>
              <a:rPr lang="zh-CN" altLang="en-US" sz="2095" u="sng">
                <a:latin typeface="宋体" panose="02010600030101010101" pitchFamily="2" charset="-122"/>
                <a:cs typeface="宋体" panose="02010600030101010101" pitchFamily="2" charset="-122"/>
              </a:rPr>
              <a:t>      </a:t>
            </a:r>
            <a:r>
              <a:rPr lang="zh-CN" altLang="en-US" sz="2095">
                <a:latin typeface="宋体" panose="02010600030101010101" pitchFamily="2" charset="-122"/>
                <a:cs typeface="宋体" panose="02010600030101010101" pitchFamily="2" charset="-122"/>
              </a:rPr>
              <a:t>从自然界得到补充的能源）如</a:t>
            </a:r>
            <a:r>
              <a:rPr lang="zh-CN" altLang="en-US" sz="2095" u="sng">
                <a:latin typeface="宋体" panose="02010600030101010101" pitchFamily="2" charset="-122"/>
                <a:cs typeface="宋体" panose="02010600030101010101" pitchFamily="2" charset="-122"/>
              </a:rPr>
              <a:t>           </a:t>
            </a:r>
            <a:r>
              <a:rPr lang="zh-CN" altLang="en-US" sz="2095">
                <a:latin typeface="宋体" panose="02010600030101010101" pitchFamily="2" charset="-122"/>
                <a:cs typeface="宋体" panose="02010600030101010101" pitchFamily="2" charset="-122"/>
              </a:rPr>
              <a:t>、</a:t>
            </a:r>
            <a:r>
              <a:rPr lang="zh-CN" altLang="en-US" sz="2095" u="sng">
                <a:latin typeface="宋体" panose="02010600030101010101" pitchFamily="2" charset="-122"/>
                <a:cs typeface="宋体" panose="02010600030101010101" pitchFamily="2" charset="-122"/>
              </a:rPr>
              <a:t>           </a:t>
            </a:r>
            <a:r>
              <a:rPr lang="zh-CN" altLang="en-US" sz="2095">
                <a:latin typeface="宋体" panose="02010600030101010101" pitchFamily="2" charset="-122"/>
                <a:cs typeface="宋体" panose="02010600030101010101" pitchFamily="2" charset="-122"/>
              </a:rPr>
              <a:t>. </a:t>
            </a:r>
          </a:p>
        </p:txBody>
      </p:sp>
      <p:sp>
        <p:nvSpPr>
          <p:cNvPr id="2" name="文本框 3"/>
          <p:cNvSpPr txBox="1"/>
          <p:nvPr/>
        </p:nvSpPr>
        <p:spPr>
          <a:xfrm>
            <a:off x="409981" y="1208189"/>
            <a:ext cx="1329257" cy="479339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zh-CN" altLang="en-US" sz="2095" b="1" dirty="0">
                <a:solidFill>
                  <a:srgbClr val="FF0000"/>
                </a:solidFill>
                <a:latin typeface="Times New Roman" panose="02020603050405020304" charset="0"/>
              </a:rPr>
              <a:t>太阳能</a:t>
            </a:r>
          </a:p>
        </p:txBody>
      </p:sp>
      <p:sp>
        <p:nvSpPr>
          <p:cNvPr id="3" name="文本框 3"/>
          <p:cNvSpPr txBox="1"/>
          <p:nvPr/>
        </p:nvSpPr>
        <p:spPr>
          <a:xfrm>
            <a:off x="5236131" y="663926"/>
            <a:ext cx="1329257" cy="479339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zh-CN" altLang="en-US" sz="2095" b="1" dirty="0">
                <a:solidFill>
                  <a:srgbClr val="FF0000"/>
                </a:solidFill>
                <a:latin typeface="Times New Roman" panose="02020603050405020304" charset="0"/>
              </a:rPr>
              <a:t>天然气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7316305" y="1600587"/>
            <a:ext cx="1329257" cy="479339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zh-CN" altLang="en-US" sz="2095" b="1" dirty="0">
                <a:solidFill>
                  <a:srgbClr val="FF0000"/>
                </a:solidFill>
                <a:latin typeface="Times New Roman" panose="02020603050405020304" charset="0"/>
              </a:rPr>
              <a:t>一次能源 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3968389" y="2134935"/>
            <a:ext cx="1329257" cy="479339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zh-CN" altLang="en-US" sz="2095" b="1" dirty="0">
                <a:solidFill>
                  <a:srgbClr val="FF0000"/>
                </a:solidFill>
                <a:latin typeface="Times New Roman" panose="02020603050405020304" charset="0"/>
              </a:rPr>
              <a:t>电能 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6925527" y="2079911"/>
            <a:ext cx="1329257" cy="479339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zh-CN" altLang="en-US" sz="2095" b="1" dirty="0">
                <a:solidFill>
                  <a:srgbClr val="FF0000"/>
                </a:solidFill>
                <a:latin typeface="Times New Roman" panose="02020603050405020304" charset="0"/>
              </a:rPr>
              <a:t>酒精 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5156667" y="2793811"/>
            <a:ext cx="1329257" cy="479339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zh-CN" altLang="en-US" sz="2095" b="1" dirty="0">
                <a:solidFill>
                  <a:srgbClr val="FF0000"/>
                </a:solidFill>
                <a:latin typeface="Times New Roman" panose="02020603050405020304" charset="0"/>
              </a:rPr>
              <a:t>源源不断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665904" y="3211236"/>
            <a:ext cx="1329257" cy="479339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zh-CN" altLang="en-US" sz="2095" b="1" dirty="0">
                <a:solidFill>
                  <a:srgbClr val="FF0000"/>
                </a:solidFill>
                <a:latin typeface="Times New Roman" panose="02020603050405020304" charset="0"/>
              </a:rPr>
              <a:t>风能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1995143" y="3055276"/>
            <a:ext cx="1329257" cy="479339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zh-CN" altLang="en-US" sz="2095" b="1" dirty="0">
                <a:solidFill>
                  <a:srgbClr val="FF0000"/>
                </a:solidFill>
                <a:latin typeface="Times New Roman" panose="02020603050405020304" charset="0"/>
              </a:rPr>
              <a:t>太阳能 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4258739" y="3430419"/>
            <a:ext cx="1329257" cy="479339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zh-CN" altLang="en-US" sz="2095" b="1" dirty="0">
                <a:solidFill>
                  <a:srgbClr val="FF0000"/>
                </a:solidFill>
                <a:latin typeface="Times New Roman" panose="02020603050405020304" charset="0"/>
              </a:rPr>
              <a:t>短期</a:t>
            </a:r>
          </a:p>
        </p:txBody>
      </p:sp>
      <p:sp>
        <p:nvSpPr>
          <p:cNvPr id="12" name="文本框 11"/>
          <p:cNvSpPr txBox="1"/>
          <p:nvPr/>
        </p:nvSpPr>
        <p:spPr>
          <a:xfrm>
            <a:off x="711874" y="3910023"/>
            <a:ext cx="1329257" cy="479339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zh-CN" altLang="en-US" sz="2095" b="1" dirty="0">
                <a:solidFill>
                  <a:srgbClr val="FF0000"/>
                </a:solidFill>
                <a:latin typeface="Times New Roman" panose="02020603050405020304" charset="0"/>
              </a:rPr>
              <a:t> 核能</a:t>
            </a:r>
          </a:p>
        </p:txBody>
      </p:sp>
      <p:sp>
        <p:nvSpPr>
          <p:cNvPr id="13" name="文本框 12"/>
          <p:cNvSpPr txBox="1"/>
          <p:nvPr/>
        </p:nvSpPr>
        <p:spPr>
          <a:xfrm>
            <a:off x="2457696" y="4003329"/>
            <a:ext cx="1329257" cy="479339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zh-CN" altLang="en-US" sz="2095" b="1" dirty="0">
                <a:solidFill>
                  <a:srgbClr val="FF0000"/>
                </a:solidFill>
                <a:latin typeface="Times New Roman" panose="02020603050405020304" charset="0"/>
              </a:rPr>
              <a:t>化石能源</a:t>
            </a:r>
          </a:p>
        </p:txBody>
      </p:sp>
    </p:spTree>
    <p:extLst>
      <p:ext uri="{BB962C8B-B14F-4D97-AF65-F5344CB8AC3E}">
        <p14:creationId xmlns:p14="http://schemas.microsoft.com/office/powerpoint/2010/main" val="3107995728"/>
      </p:ext>
    </p:extLst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3" grpId="0"/>
      <p:bldP spid="3" grpId="1"/>
      <p:bldP spid="4" grpId="0"/>
      <p:bldP spid="4" grpId="1"/>
      <p:bldP spid="5" grpId="0"/>
      <p:bldP spid="5" grpId="1"/>
      <p:bldP spid="6" grpId="0"/>
      <p:bldP spid="6" grpId="1"/>
      <p:bldP spid="7" grpId="0"/>
      <p:bldP spid="7" grpId="1"/>
      <p:bldP spid="8" grpId="0"/>
      <p:bldP spid="8" grpId="1"/>
      <p:bldP spid="9" grpId="0"/>
      <p:bldP spid="9" grpId="1"/>
      <p:bldP spid="10" grpId="0"/>
      <p:bldP spid="10" grpId="1"/>
      <p:bldP spid="12" grpId="0"/>
      <p:bldP spid="12" grpId="1"/>
      <p:bldP spid="13" grpId="0"/>
      <p:bldP spid="13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1044575" y="784894"/>
            <a:ext cx="7923530" cy="31975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2095">
                <a:latin typeface="宋体" panose="02010600030101010101" pitchFamily="2" charset="-122"/>
                <a:cs typeface="宋体" panose="02010600030101010101" pitchFamily="2" charset="-122"/>
              </a:rPr>
              <a:t>1. 分子是由</a:t>
            </a:r>
            <a:r>
              <a:rPr lang="zh-CN" altLang="en-US" sz="2095" u="sng">
                <a:latin typeface="宋体" panose="02010600030101010101" pitchFamily="2" charset="-122"/>
                <a:cs typeface="宋体" panose="02010600030101010101" pitchFamily="2" charset="-122"/>
              </a:rPr>
              <a:t>     </a:t>
            </a:r>
            <a:r>
              <a:rPr lang="zh-CN" altLang="en-US" sz="2095">
                <a:latin typeface="宋体" panose="02010600030101010101" pitchFamily="2" charset="-122"/>
                <a:cs typeface="宋体" panose="02010600030101010101" pitchFamily="2" charset="-122"/>
              </a:rPr>
              <a:t>构成的，原子的中心是</a:t>
            </a:r>
            <a:r>
              <a:rPr lang="zh-CN" altLang="en-US" sz="2095" u="sng">
                <a:latin typeface="宋体" panose="02010600030101010101" pitchFamily="2" charset="-122"/>
                <a:cs typeface="宋体" panose="02010600030101010101" pitchFamily="2" charset="-122"/>
              </a:rPr>
              <a:t>       </a:t>
            </a:r>
            <a:r>
              <a:rPr lang="zh-CN" altLang="en-US" sz="2095">
                <a:latin typeface="宋体" panose="02010600030101010101" pitchFamily="2" charset="-122"/>
                <a:cs typeface="宋体" panose="02010600030101010101" pitchFamily="2" charset="-122"/>
              </a:rPr>
              <a:t>，原子核的周围有一定数目的</a:t>
            </a:r>
            <a:r>
              <a:rPr lang="zh-CN" altLang="en-US" sz="2095" u="sng">
                <a:latin typeface="宋体" panose="02010600030101010101" pitchFamily="2" charset="-122"/>
                <a:cs typeface="宋体" panose="02010600030101010101" pitchFamily="2" charset="-122"/>
              </a:rPr>
              <a:t>      </a:t>
            </a:r>
            <a:r>
              <a:rPr lang="zh-CN" altLang="en-US" sz="2095">
                <a:latin typeface="宋体" panose="02010600030101010101" pitchFamily="2" charset="-122"/>
                <a:cs typeface="宋体" panose="02010600030101010101" pitchFamily="2" charset="-122"/>
              </a:rPr>
              <a:t>在核外运动. 原子核由</a:t>
            </a:r>
            <a:r>
              <a:rPr lang="zh-CN" altLang="en-US" sz="2095" u="sng">
                <a:latin typeface="宋体" panose="02010600030101010101" pitchFamily="2" charset="-122"/>
                <a:cs typeface="宋体" panose="02010600030101010101" pitchFamily="2" charset="-122"/>
              </a:rPr>
              <a:t>           　</a:t>
            </a:r>
            <a:r>
              <a:rPr lang="zh-CN" altLang="en-US" sz="2095">
                <a:latin typeface="宋体" panose="02010600030101010101" pitchFamily="2" charset="-122"/>
                <a:cs typeface="宋体" panose="02010600030101010101" pitchFamily="2" charset="-122"/>
              </a:rPr>
              <a:t>和</a:t>
            </a:r>
            <a:r>
              <a:rPr lang="zh-CN" altLang="en-US" sz="2095" u="sng">
                <a:latin typeface="宋体" panose="02010600030101010101" pitchFamily="2" charset="-122"/>
                <a:cs typeface="宋体" panose="02010600030101010101" pitchFamily="2" charset="-122"/>
              </a:rPr>
              <a:t>          　</a:t>
            </a:r>
            <a:r>
              <a:rPr lang="zh-CN" altLang="en-US" sz="2095">
                <a:latin typeface="宋体" panose="02010600030101010101" pitchFamily="2" charset="-122"/>
                <a:cs typeface="宋体" panose="02010600030101010101" pitchFamily="2" charset="-122"/>
              </a:rPr>
              <a:t>组成. </a:t>
            </a:r>
          </a:p>
          <a:p>
            <a:pPr>
              <a:lnSpc>
                <a:spcPct val="120000"/>
              </a:lnSpc>
            </a:pPr>
            <a:r>
              <a:rPr lang="zh-CN" altLang="en-US" sz="2095" b="1">
                <a:latin typeface="宋体" panose="02010600030101010101" pitchFamily="2" charset="-122"/>
                <a:cs typeface="宋体" panose="02010600030101010101" pitchFamily="2" charset="-122"/>
              </a:rPr>
              <a:t>2. 核能获得的途径</a:t>
            </a:r>
            <a:r>
              <a:rPr lang="zh-CN" altLang="en-US" sz="2095">
                <a:latin typeface="宋体" panose="02010600030101010101" pitchFamily="2" charset="-122"/>
                <a:cs typeface="宋体" panose="02010600030101010101" pitchFamily="2" charset="-122"/>
              </a:rPr>
              <a:t>：</a:t>
            </a:r>
          </a:p>
          <a:p>
            <a:pPr>
              <a:lnSpc>
                <a:spcPct val="120000"/>
              </a:lnSpc>
            </a:pPr>
            <a:r>
              <a:rPr lang="zh-CN" altLang="en-US" sz="2095">
                <a:latin typeface="宋体" panose="02010600030101010101" pitchFamily="2" charset="-122"/>
                <a:cs typeface="宋体" panose="02010600030101010101" pitchFamily="2" charset="-122"/>
              </a:rPr>
              <a:t>（1）原子核的</a:t>
            </a:r>
            <a:r>
              <a:rPr lang="zh-CN" altLang="en-US" sz="2095" u="sng">
                <a:latin typeface="宋体" panose="02010600030101010101" pitchFamily="2" charset="-122"/>
                <a:cs typeface="宋体" panose="02010600030101010101" pitchFamily="2" charset="-122"/>
              </a:rPr>
              <a:t>            　</a:t>
            </a:r>
            <a:r>
              <a:rPr lang="zh-CN" altLang="en-US" sz="2095">
                <a:latin typeface="宋体" panose="02010600030101010101" pitchFamily="2" charset="-122"/>
                <a:cs typeface="宋体" panose="02010600030101010101" pitchFamily="2" charset="-122"/>
              </a:rPr>
              <a:t>：如：</a:t>
            </a:r>
            <a:r>
              <a:rPr lang="zh-CN" altLang="en-US" sz="2095" u="sng">
                <a:latin typeface="宋体" panose="02010600030101010101" pitchFamily="2" charset="-122"/>
                <a:cs typeface="宋体" panose="02010600030101010101" pitchFamily="2" charset="-122"/>
              </a:rPr>
              <a:t>          </a:t>
            </a:r>
            <a:r>
              <a:rPr lang="zh-CN" altLang="en-US" sz="2095">
                <a:latin typeface="宋体" panose="02010600030101010101" pitchFamily="2" charset="-122"/>
                <a:cs typeface="宋体" panose="02010600030101010101" pitchFamily="2" charset="-122"/>
              </a:rPr>
              <a:t>、             </a:t>
            </a:r>
            <a:r>
              <a:rPr lang="zh-CN" altLang="en-US" sz="2095" u="sng">
                <a:latin typeface="宋体" panose="02010600030101010101" pitchFamily="2" charset="-122"/>
                <a:cs typeface="宋体" panose="02010600030101010101" pitchFamily="2" charset="-122"/>
              </a:rPr>
              <a:t>　          </a:t>
            </a:r>
            <a:r>
              <a:rPr lang="zh-CN" altLang="en-US" sz="2095">
                <a:latin typeface="宋体" panose="02010600030101010101" pitchFamily="2" charset="-122"/>
                <a:cs typeface="宋体" panose="02010600030101010101" pitchFamily="2" charset="-122"/>
              </a:rPr>
              <a:t>. </a:t>
            </a:r>
          </a:p>
          <a:p>
            <a:pPr>
              <a:lnSpc>
                <a:spcPct val="120000"/>
              </a:lnSpc>
            </a:pPr>
            <a:r>
              <a:rPr lang="zh-CN" altLang="en-US" sz="2095">
                <a:latin typeface="宋体" panose="02010600030101010101" pitchFamily="2" charset="-122"/>
                <a:cs typeface="宋体" panose="02010600030101010101" pitchFamily="2" charset="-122"/>
              </a:rPr>
              <a:t>（2）原子核的</a:t>
            </a:r>
            <a:r>
              <a:rPr lang="zh-CN" altLang="en-US" sz="2095" u="sng">
                <a:latin typeface="宋体" panose="02010600030101010101" pitchFamily="2" charset="-122"/>
                <a:cs typeface="宋体" panose="02010600030101010101" pitchFamily="2" charset="-122"/>
              </a:rPr>
              <a:t>        　    </a:t>
            </a:r>
            <a:r>
              <a:rPr lang="zh-CN" altLang="en-US" sz="2095">
                <a:latin typeface="宋体" panose="02010600030101010101" pitchFamily="2" charset="-122"/>
                <a:cs typeface="宋体" panose="02010600030101010101" pitchFamily="2" charset="-122"/>
              </a:rPr>
              <a:t>：太阳能（太阳核聚变）的利用、</a:t>
            </a:r>
            <a:r>
              <a:rPr lang="zh-CN" altLang="en-US" sz="2095" u="sng">
                <a:latin typeface="宋体" panose="02010600030101010101" pitchFamily="2" charset="-122"/>
                <a:cs typeface="宋体" panose="02010600030101010101" pitchFamily="2" charset="-122"/>
              </a:rPr>
              <a:t>                　</a:t>
            </a:r>
            <a:r>
              <a:rPr lang="zh-CN" altLang="en-US" sz="2095">
                <a:latin typeface="宋体" panose="02010600030101010101" pitchFamily="2" charset="-122"/>
                <a:cs typeface="宋体" panose="02010600030101010101" pitchFamily="2" charset="-122"/>
              </a:rPr>
              <a:t>. 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353776" y="108619"/>
            <a:ext cx="5946027" cy="53535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l">
              <a:lnSpc>
                <a:spcPct val="120000"/>
              </a:lnSpc>
            </a:pPr>
            <a:r>
              <a:rPr lang="zh-CN" altLang="en-US" sz="2395" b="1">
                <a:solidFill>
                  <a:srgbClr val="FF0000"/>
                </a:solidFill>
                <a:latin typeface="宋体" panose="02010600030101010101" pitchFamily="2" charset="-122"/>
                <a:cs typeface="宋体" panose="02010600030101010101" pitchFamily="2" charset="-122"/>
                <a:sym typeface="+mn-ea"/>
              </a:rPr>
              <a:t>二、核能</a:t>
            </a:r>
            <a:endParaRPr lang="zh-CN" altLang="en-US" sz="2095">
              <a:latin typeface="宋体" panose="02010600030101010101" pitchFamily="2" charset="-122"/>
              <a:cs typeface="宋体" panose="02010600030101010101" pitchFamily="2" charset="-122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2133083" y="830571"/>
            <a:ext cx="1408120" cy="4150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zh-CN" altLang="en-US" sz="2095" b="1" dirty="0">
                <a:solidFill>
                  <a:srgbClr val="FF0000"/>
                </a:solidFill>
                <a:latin typeface="Times New Roman" panose="02020603050405020304" charset="0"/>
                <a:sym typeface="+mn-ea"/>
              </a:rPr>
              <a:t>原子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5716548" y="733175"/>
            <a:ext cx="1408120" cy="4150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zh-CN" altLang="en-US" sz="2095" b="1" dirty="0">
                <a:solidFill>
                  <a:srgbClr val="FF0000"/>
                </a:solidFill>
                <a:latin typeface="Times New Roman" panose="02020603050405020304" charset="0"/>
                <a:sym typeface="+mn-ea"/>
              </a:rPr>
              <a:t>原子核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2459252" y="1148206"/>
            <a:ext cx="1408120" cy="4150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zh-CN" altLang="en-US" sz="2095" b="1" dirty="0">
                <a:solidFill>
                  <a:srgbClr val="FF0000"/>
                </a:solidFill>
                <a:latin typeface="Times New Roman" panose="02020603050405020304" charset="0"/>
                <a:sym typeface="+mn-ea"/>
              </a:rPr>
              <a:t>电子 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6092025" y="1193874"/>
            <a:ext cx="1408120" cy="4150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zh-CN" altLang="en-US" sz="2095" b="1" dirty="0">
                <a:solidFill>
                  <a:srgbClr val="FF0000"/>
                </a:solidFill>
                <a:latin typeface="Times New Roman" panose="02020603050405020304" charset="0"/>
                <a:sym typeface="+mn-ea"/>
              </a:rPr>
              <a:t>质子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7804630" y="1193389"/>
            <a:ext cx="1408120" cy="4150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zh-CN" altLang="en-US" sz="2095" b="1" dirty="0">
                <a:solidFill>
                  <a:srgbClr val="FF0000"/>
                </a:solidFill>
                <a:latin typeface="Times New Roman" panose="02020603050405020304" charset="0"/>
                <a:sym typeface="+mn-ea"/>
              </a:rPr>
              <a:t>中子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3171223" y="2274778"/>
            <a:ext cx="1408120" cy="4150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zh-CN" altLang="en-US" sz="2095" b="1" dirty="0">
                <a:solidFill>
                  <a:srgbClr val="FF0000"/>
                </a:solidFill>
                <a:latin typeface="Times New Roman" panose="02020603050405020304" charset="0"/>
                <a:sym typeface="+mn-ea"/>
              </a:rPr>
              <a:t>核裂变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5483907" y="2274778"/>
            <a:ext cx="1408120" cy="4150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zh-CN" altLang="en-US" sz="2095" b="1" dirty="0">
                <a:solidFill>
                  <a:srgbClr val="FF0000"/>
                </a:solidFill>
                <a:latin typeface="Times New Roman" panose="02020603050405020304" charset="0"/>
                <a:sym typeface="+mn-ea"/>
              </a:rPr>
              <a:t>核电站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1404728" y="2689808"/>
            <a:ext cx="1408120" cy="4150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zh-CN" altLang="en-US" sz="2095" b="1" dirty="0">
                <a:solidFill>
                  <a:srgbClr val="FF0000"/>
                </a:solidFill>
                <a:latin typeface="Times New Roman" panose="02020603050405020304" charset="0"/>
                <a:sym typeface="+mn-ea"/>
              </a:rPr>
              <a:t>原子弹</a:t>
            </a:r>
          </a:p>
        </p:txBody>
      </p:sp>
      <p:sp>
        <p:nvSpPr>
          <p:cNvPr id="12" name="文本框 11"/>
          <p:cNvSpPr txBox="1"/>
          <p:nvPr/>
        </p:nvSpPr>
        <p:spPr>
          <a:xfrm>
            <a:off x="3060098" y="2893714"/>
            <a:ext cx="1408120" cy="4150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zh-CN" altLang="en-US" sz="2095" b="1" dirty="0">
                <a:solidFill>
                  <a:srgbClr val="FF0000"/>
                </a:solidFill>
                <a:latin typeface="Times New Roman" panose="02020603050405020304" charset="0"/>
                <a:sym typeface="+mn-ea"/>
              </a:rPr>
              <a:t>核聚变 </a:t>
            </a:r>
          </a:p>
        </p:txBody>
      </p:sp>
      <p:sp>
        <p:nvSpPr>
          <p:cNvPr id="13" name="文本框 12"/>
          <p:cNvSpPr txBox="1"/>
          <p:nvPr/>
        </p:nvSpPr>
        <p:spPr>
          <a:xfrm>
            <a:off x="724690" y="3567193"/>
            <a:ext cx="1408120" cy="4150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zh-CN" altLang="en-US" sz="2095" b="1" dirty="0">
                <a:solidFill>
                  <a:srgbClr val="FF0000"/>
                </a:solidFill>
                <a:latin typeface="Times New Roman" panose="02020603050405020304" charset="0"/>
                <a:sym typeface="+mn-ea"/>
              </a:rPr>
              <a:t> 氢弹</a:t>
            </a:r>
          </a:p>
        </p:txBody>
      </p:sp>
    </p:spTree>
    <p:extLst>
      <p:ext uri="{BB962C8B-B14F-4D97-AF65-F5344CB8AC3E}">
        <p14:creationId xmlns:p14="http://schemas.microsoft.com/office/powerpoint/2010/main" val="4161528191"/>
      </p:ext>
    </p:extLst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2" grpId="0"/>
      <p:bldP spid="2" grpId="1"/>
      <p:bldP spid="4" grpId="0"/>
      <p:bldP spid="4" grpId="1"/>
      <p:bldP spid="7" grpId="0"/>
      <p:bldP spid="7" grpId="1"/>
      <p:bldP spid="8" grpId="0"/>
      <p:bldP spid="8" grpId="1"/>
      <p:bldP spid="9" grpId="0"/>
      <p:bldP spid="9" grpId="1"/>
      <p:bldP spid="10" grpId="0"/>
      <p:bldP spid="10" grpId="1"/>
      <p:bldP spid="11" grpId="0"/>
      <p:bldP spid="11" grpId="1"/>
      <p:bldP spid="12" grpId="0"/>
      <p:bldP spid="12" grpId="1"/>
      <p:bldP spid="13" grpId="0"/>
      <p:bldP spid="13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文本框 10"/>
          <p:cNvSpPr txBox="1"/>
          <p:nvPr/>
        </p:nvSpPr>
        <p:spPr>
          <a:xfrm>
            <a:off x="1618941" y="1465421"/>
            <a:ext cx="5906121" cy="135462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just">
              <a:lnSpc>
                <a:spcPct val="130000"/>
              </a:lnSpc>
            </a:pPr>
            <a:r>
              <a:rPr lang="zh-CN" altLang="en-US" sz="2095">
                <a:latin typeface="宋体" panose="02010600030101010101" pitchFamily="2" charset="-122"/>
                <a:cs typeface="宋体" panose="02010600030101010101" pitchFamily="2" charset="-122"/>
              </a:rPr>
              <a:t>3. 核电站是利用</a:t>
            </a:r>
            <a:r>
              <a:rPr lang="zh-CN" altLang="en-US" sz="2095" u="sng">
                <a:latin typeface="宋体" panose="02010600030101010101" pitchFamily="2" charset="-122"/>
                <a:cs typeface="宋体" panose="02010600030101010101" pitchFamily="2" charset="-122"/>
              </a:rPr>
              <a:t>               　</a:t>
            </a:r>
            <a:r>
              <a:rPr lang="zh-CN" altLang="en-US" sz="2095">
                <a:latin typeface="宋体" panose="02010600030101010101" pitchFamily="2" charset="-122"/>
                <a:cs typeface="宋体" panose="02010600030101010101" pitchFamily="2" charset="-122"/>
              </a:rPr>
              <a:t>变发电的，它的核心设备是</a:t>
            </a:r>
            <a:r>
              <a:rPr lang="zh-CN" altLang="en-US" sz="2095" u="sng">
                <a:latin typeface="宋体" panose="02010600030101010101" pitchFamily="2" charset="-122"/>
                <a:cs typeface="宋体" panose="02010600030101010101" pitchFamily="2" charset="-122"/>
              </a:rPr>
              <a:t>               　</a:t>
            </a:r>
            <a:r>
              <a:rPr lang="zh-CN" altLang="en-US" sz="2095">
                <a:latin typeface="宋体" panose="02010600030101010101" pitchFamily="2" charset="-122"/>
                <a:cs typeface="宋体" panose="02010600030101010101" pitchFamily="2" charset="-122"/>
              </a:rPr>
              <a:t>，其发生的 </a:t>
            </a:r>
          </a:p>
          <a:p>
            <a:pPr algn="just">
              <a:lnSpc>
                <a:spcPct val="130000"/>
              </a:lnSpc>
            </a:pPr>
            <a:r>
              <a:rPr lang="zh-CN" altLang="en-US" sz="2095" u="sng">
                <a:latin typeface="宋体" panose="02010600030101010101" pitchFamily="2" charset="-122"/>
                <a:cs typeface="宋体" panose="02010600030101010101" pitchFamily="2" charset="-122"/>
              </a:rPr>
              <a:t>             　</a:t>
            </a:r>
            <a:r>
              <a:rPr lang="zh-CN" altLang="en-US" sz="2095">
                <a:latin typeface="宋体" panose="02010600030101010101" pitchFamily="2" charset="-122"/>
                <a:cs typeface="宋体" panose="02010600030101010101" pitchFamily="2" charset="-122"/>
              </a:rPr>
              <a:t>是可以控制的. </a:t>
            </a:r>
          </a:p>
        </p:txBody>
      </p:sp>
      <p:sp>
        <p:nvSpPr>
          <p:cNvPr id="2" name="文本框 3"/>
          <p:cNvSpPr txBox="1"/>
          <p:nvPr/>
        </p:nvSpPr>
        <p:spPr>
          <a:xfrm>
            <a:off x="4248000" y="1465422"/>
            <a:ext cx="1329257" cy="479339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zh-CN" altLang="en-US" sz="2095" b="1" dirty="0">
                <a:solidFill>
                  <a:srgbClr val="FF0000"/>
                </a:solidFill>
                <a:latin typeface="Times New Roman" panose="02020603050405020304" charset="0"/>
              </a:rPr>
              <a:t>裂变</a:t>
            </a:r>
          </a:p>
        </p:txBody>
      </p:sp>
      <p:sp>
        <p:nvSpPr>
          <p:cNvPr id="3" name="文本框 3"/>
          <p:cNvSpPr txBox="1"/>
          <p:nvPr/>
        </p:nvSpPr>
        <p:spPr>
          <a:xfrm>
            <a:off x="4238024" y="1901191"/>
            <a:ext cx="1329257" cy="479339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zh-CN" altLang="en-US" sz="2095" b="1" dirty="0">
                <a:solidFill>
                  <a:srgbClr val="FF0000"/>
                </a:solidFill>
                <a:latin typeface="Times New Roman" panose="02020603050405020304" charset="0"/>
              </a:rPr>
              <a:t>核反应堆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1925363" y="2249329"/>
            <a:ext cx="1329257" cy="479339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zh-CN" altLang="en-US" sz="2095" b="1" dirty="0">
                <a:solidFill>
                  <a:srgbClr val="FF0000"/>
                </a:solidFill>
                <a:latin typeface="Times New Roman" panose="02020603050405020304" charset="0"/>
              </a:rPr>
              <a:t>链式反应 </a:t>
            </a:r>
          </a:p>
        </p:txBody>
      </p:sp>
    </p:spTree>
    <p:extLst>
      <p:ext uri="{BB962C8B-B14F-4D97-AF65-F5344CB8AC3E}">
        <p14:creationId xmlns:p14="http://schemas.microsoft.com/office/powerpoint/2010/main" val="3010403327"/>
      </p:ext>
    </p:extLst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3" grpId="0"/>
      <p:bldP spid="3" grpId="1"/>
      <p:bldP spid="4" grpId="0"/>
      <p:bldP spid="4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733425" y="732058"/>
            <a:ext cx="7604760" cy="31975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2095" b="1">
                <a:latin typeface="宋体" panose="02010600030101010101" pitchFamily="2" charset="-122"/>
                <a:cs typeface="宋体" panose="02010600030101010101" pitchFamily="2" charset="-122"/>
              </a:rPr>
              <a:t>1. 太阳能</a:t>
            </a:r>
            <a:r>
              <a:rPr lang="zh-CN" altLang="en-US" sz="2095">
                <a:latin typeface="宋体" panose="02010600030101010101" pitchFamily="2" charset="-122"/>
                <a:cs typeface="宋体" panose="02010600030101010101" pitchFamily="2" charset="-122"/>
              </a:rPr>
              <a:t>：轻核</a:t>
            </a:r>
            <a:r>
              <a:rPr lang="zh-CN" altLang="en-US" sz="2095" u="sng">
                <a:latin typeface="宋体" panose="02010600030101010101" pitchFamily="2" charset="-122"/>
                <a:cs typeface="宋体" panose="02010600030101010101" pitchFamily="2" charset="-122"/>
              </a:rPr>
              <a:t>       </a:t>
            </a:r>
            <a:r>
              <a:rPr lang="zh-CN" altLang="en-US" sz="2095">
                <a:latin typeface="宋体" panose="02010600030101010101" pitchFamily="2" charset="-122"/>
                <a:cs typeface="宋体" panose="02010600030101010101" pitchFamily="2" charset="-122"/>
              </a:rPr>
              <a:t>释放的核能以电磁波的形式辐射出去.</a:t>
            </a:r>
          </a:p>
          <a:p>
            <a:pPr>
              <a:lnSpc>
                <a:spcPct val="120000"/>
              </a:lnSpc>
            </a:pPr>
            <a:r>
              <a:rPr lang="zh-CN" altLang="en-US" sz="2095" b="1">
                <a:latin typeface="宋体" panose="02010600030101010101" pitchFamily="2" charset="-122"/>
                <a:cs typeface="宋体" panose="02010600030101010101" pitchFamily="2" charset="-122"/>
              </a:rPr>
              <a:t>2. 优点</a:t>
            </a:r>
            <a:r>
              <a:rPr lang="zh-CN" altLang="en-US" sz="2095">
                <a:latin typeface="宋体" panose="02010600030101010101" pitchFamily="2" charset="-122"/>
                <a:cs typeface="宋体" panose="02010600030101010101" pitchFamily="2" charset="-122"/>
              </a:rPr>
              <a:t>：</a:t>
            </a:r>
          </a:p>
          <a:p>
            <a:pPr>
              <a:lnSpc>
                <a:spcPct val="120000"/>
              </a:lnSpc>
            </a:pPr>
            <a:r>
              <a:rPr lang="zh-CN" altLang="en-US" sz="2095">
                <a:latin typeface="宋体" panose="02010600030101010101" pitchFamily="2" charset="-122"/>
                <a:cs typeface="宋体" panose="02010600030101010101" pitchFamily="2" charset="-122"/>
              </a:rPr>
              <a:t>（1）普遍：处处皆有，可</a:t>
            </a:r>
            <a:r>
              <a:rPr lang="zh-CN" altLang="en-US" sz="2095" u="sng">
                <a:latin typeface="宋体" panose="02010600030101010101" pitchFamily="2" charset="-122"/>
                <a:cs typeface="宋体" panose="02010600030101010101" pitchFamily="2" charset="-122"/>
              </a:rPr>
              <a:t>          </a:t>
            </a:r>
            <a:r>
              <a:rPr lang="zh-CN" altLang="en-US" sz="2095">
                <a:latin typeface="宋体" panose="02010600030101010101" pitchFamily="2" charset="-122"/>
                <a:cs typeface="宋体" panose="02010600030101010101" pitchFamily="2" charset="-122"/>
              </a:rPr>
              <a:t>开发和利用.</a:t>
            </a:r>
          </a:p>
          <a:p>
            <a:pPr>
              <a:lnSpc>
                <a:spcPct val="120000"/>
              </a:lnSpc>
            </a:pPr>
            <a:r>
              <a:rPr lang="zh-CN" altLang="en-US" sz="2095">
                <a:latin typeface="宋体" panose="02010600030101010101" pitchFamily="2" charset="-122"/>
                <a:cs typeface="宋体" panose="02010600030101010101" pitchFamily="2" charset="-122"/>
              </a:rPr>
              <a:t>（2）无害：开发利用太阳能不会污染环境，它是最</a:t>
            </a:r>
            <a:r>
              <a:rPr lang="zh-CN" altLang="en-US" sz="2095" u="sng">
                <a:latin typeface="宋体" panose="02010600030101010101" pitchFamily="2" charset="-122"/>
                <a:cs typeface="宋体" panose="02010600030101010101" pitchFamily="2" charset="-122"/>
              </a:rPr>
              <a:t>             </a:t>
            </a:r>
            <a:r>
              <a:rPr lang="zh-CN" altLang="en-US" sz="2095">
                <a:latin typeface="宋体" panose="02010600030101010101" pitchFamily="2" charset="-122"/>
                <a:cs typeface="宋体" panose="02010600030101010101" pitchFamily="2" charset="-122"/>
              </a:rPr>
              <a:t>的能源.</a:t>
            </a:r>
          </a:p>
          <a:p>
            <a:pPr>
              <a:lnSpc>
                <a:spcPct val="120000"/>
              </a:lnSpc>
            </a:pPr>
            <a:r>
              <a:rPr lang="zh-CN" altLang="en-US" sz="2095">
                <a:latin typeface="宋体" panose="02010600030101010101" pitchFamily="2" charset="-122"/>
                <a:cs typeface="宋体" panose="02010600030101010101" pitchFamily="2" charset="-122"/>
              </a:rPr>
              <a:t>（3）巨大：是“</a:t>
            </a:r>
            <a:r>
              <a:rPr lang="zh-CN" altLang="en-US" sz="2095" u="sng">
                <a:latin typeface="宋体" panose="02010600030101010101" pitchFamily="2" charset="-122"/>
                <a:cs typeface="宋体" panose="02010600030101010101" pitchFamily="2" charset="-122"/>
              </a:rPr>
              <a:t>             　</a:t>
            </a:r>
            <a:r>
              <a:rPr lang="zh-CN" altLang="en-US" sz="2095">
                <a:latin typeface="宋体" panose="02010600030101010101" pitchFamily="2" charset="-122"/>
                <a:cs typeface="宋体" panose="02010600030101010101" pitchFamily="2" charset="-122"/>
              </a:rPr>
              <a:t>火炉”，现今世界上可以开发的最大能源.</a:t>
            </a:r>
          </a:p>
          <a:p>
            <a:pPr>
              <a:lnSpc>
                <a:spcPct val="120000"/>
              </a:lnSpc>
            </a:pPr>
            <a:r>
              <a:rPr lang="zh-CN" altLang="en-US" sz="2095">
                <a:latin typeface="宋体" panose="02010600030101010101" pitchFamily="2" charset="-122"/>
                <a:cs typeface="宋体" panose="02010600030101010101" pitchFamily="2" charset="-122"/>
              </a:rPr>
              <a:t>（4）长久：取之不尽，用之不竭. 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202378" y="136863"/>
            <a:ext cx="5946027" cy="53535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l">
              <a:lnSpc>
                <a:spcPct val="120000"/>
              </a:lnSpc>
            </a:pPr>
            <a:r>
              <a:rPr lang="zh-CN" altLang="en-US" sz="2395" b="1">
                <a:solidFill>
                  <a:srgbClr val="FF0000"/>
                </a:solidFill>
                <a:latin typeface="宋体" panose="02010600030101010101" pitchFamily="2" charset="-122"/>
                <a:cs typeface="宋体" panose="02010600030101010101" pitchFamily="2" charset="-122"/>
                <a:sym typeface="+mn-ea"/>
              </a:rPr>
              <a:t>三、太阳能</a:t>
            </a:r>
            <a:endParaRPr lang="zh-CN" altLang="en-US" sz="2095">
              <a:latin typeface="宋体" panose="02010600030101010101" pitchFamily="2" charset="-122"/>
              <a:cs typeface="宋体" panose="02010600030101010101" pitchFamily="2" charset="-122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2471712" y="671909"/>
            <a:ext cx="1408120" cy="4150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zh-CN" altLang="en-US" sz="2095" b="1" dirty="0">
                <a:solidFill>
                  <a:srgbClr val="FF0000"/>
                </a:solidFill>
                <a:latin typeface="Times New Roman" panose="02020603050405020304" charset="0"/>
                <a:sym typeface="+mn-ea"/>
              </a:rPr>
              <a:t>聚变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3831458" y="1470472"/>
            <a:ext cx="1408120" cy="4150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zh-CN" altLang="en-US" sz="2095" b="1" dirty="0">
                <a:solidFill>
                  <a:srgbClr val="FF0000"/>
                </a:solidFill>
                <a:latin typeface="Times New Roman" panose="02020603050405020304" charset="0"/>
                <a:sym typeface="+mn-ea"/>
              </a:rPr>
              <a:t>直接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6760422" y="1885346"/>
            <a:ext cx="1408120" cy="4150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zh-CN" altLang="en-US" sz="2095" b="1" dirty="0">
                <a:solidFill>
                  <a:srgbClr val="FF0000"/>
                </a:solidFill>
                <a:latin typeface="Times New Roman" panose="02020603050405020304" charset="0"/>
                <a:sym typeface="+mn-ea"/>
              </a:rPr>
              <a:t>清洁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2708948" y="2631427"/>
            <a:ext cx="1408120" cy="4150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zh-CN" altLang="en-US" sz="2095" b="1" dirty="0">
                <a:solidFill>
                  <a:srgbClr val="FF0000"/>
                </a:solidFill>
                <a:latin typeface="Times New Roman" panose="02020603050405020304" charset="0"/>
                <a:sym typeface="+mn-ea"/>
              </a:rPr>
              <a:t>核能</a:t>
            </a:r>
          </a:p>
        </p:txBody>
      </p:sp>
    </p:spTree>
    <p:extLst>
      <p:ext uri="{BB962C8B-B14F-4D97-AF65-F5344CB8AC3E}">
        <p14:creationId xmlns:p14="http://schemas.microsoft.com/office/powerpoint/2010/main" val="134384"/>
      </p:ext>
    </p:extLst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2" grpId="0"/>
      <p:bldP spid="2" grpId="1"/>
      <p:bldP spid="4" grpId="0"/>
      <p:bldP spid="4" grpId="1"/>
      <p:bldP spid="7" grpId="0"/>
      <p:bldP spid="7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文本框 10"/>
          <p:cNvSpPr txBox="1"/>
          <p:nvPr/>
        </p:nvSpPr>
        <p:spPr>
          <a:xfrm>
            <a:off x="194945" y="942127"/>
            <a:ext cx="8895080" cy="31975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just">
              <a:lnSpc>
                <a:spcPct val="120000"/>
              </a:lnSpc>
            </a:pPr>
            <a:r>
              <a:rPr sz="2095">
                <a:latin typeface="宋体" panose="02010600030101010101" pitchFamily="2" charset="-122"/>
                <a:cs typeface="宋体" panose="02010600030101010101" pitchFamily="2" charset="-122"/>
              </a:rPr>
              <a:t>3. 地球上除核能、地热能和潮汐能以外的所有的能量，如化石能源、风能、水能、生物质能等，几乎都来自</a:t>
            </a:r>
            <a:r>
              <a:rPr sz="2095" u="sng">
                <a:latin typeface="宋体" panose="02010600030101010101" pitchFamily="2" charset="-122"/>
                <a:cs typeface="宋体" panose="02010600030101010101" pitchFamily="2" charset="-122"/>
              </a:rPr>
              <a:t>        　</a:t>
            </a:r>
            <a:r>
              <a:rPr sz="2095">
                <a:latin typeface="宋体" panose="02010600030101010101" pitchFamily="2" charset="-122"/>
                <a:cs typeface="宋体" panose="02010600030101010101" pitchFamily="2" charset="-122"/>
              </a:rPr>
              <a:t>.</a:t>
            </a:r>
          </a:p>
          <a:p>
            <a:pPr algn="just">
              <a:lnSpc>
                <a:spcPct val="120000"/>
              </a:lnSpc>
            </a:pPr>
            <a:r>
              <a:rPr sz="2095">
                <a:latin typeface="宋体" panose="02010600030101010101" pitchFamily="2" charset="-122"/>
                <a:cs typeface="宋体" panose="02010600030101010101" pitchFamily="2" charset="-122"/>
              </a:rPr>
              <a:t>4. 利用太阳能的三种方式：</a:t>
            </a:r>
          </a:p>
          <a:p>
            <a:pPr algn="just">
              <a:lnSpc>
                <a:spcPct val="120000"/>
              </a:lnSpc>
            </a:pPr>
            <a:r>
              <a:rPr sz="2095">
                <a:latin typeface="宋体" panose="02010600030101010101" pitchFamily="2" charset="-122"/>
                <a:cs typeface="宋体" panose="02010600030101010101" pitchFamily="2" charset="-122"/>
              </a:rPr>
              <a:t>（1）光热转换：把太阳能直接转化为</a:t>
            </a:r>
            <a:r>
              <a:rPr sz="2095" u="sng">
                <a:latin typeface="宋体" panose="02010600030101010101" pitchFamily="2" charset="-122"/>
                <a:cs typeface="宋体" panose="02010600030101010101" pitchFamily="2" charset="-122"/>
              </a:rPr>
              <a:t>        </a:t>
            </a:r>
            <a:r>
              <a:rPr sz="2095">
                <a:latin typeface="宋体" panose="02010600030101010101" pitchFamily="2" charset="-122"/>
                <a:cs typeface="宋体" panose="02010600030101010101" pitchFamily="2" charset="-122"/>
              </a:rPr>
              <a:t>能. 如：太阳能热水器. </a:t>
            </a:r>
          </a:p>
          <a:p>
            <a:pPr algn="just">
              <a:lnSpc>
                <a:spcPct val="120000"/>
              </a:lnSpc>
            </a:pPr>
            <a:r>
              <a:rPr sz="2095">
                <a:latin typeface="宋体" panose="02010600030101010101" pitchFamily="2" charset="-122"/>
                <a:cs typeface="宋体" panose="02010600030101010101" pitchFamily="2" charset="-122"/>
              </a:rPr>
              <a:t>（2）光电转换：把太阳能直接转化为</a:t>
            </a:r>
            <a:r>
              <a:rPr sz="2095" u="sng">
                <a:latin typeface="宋体" panose="02010600030101010101" pitchFamily="2" charset="-122"/>
                <a:cs typeface="宋体" panose="02010600030101010101" pitchFamily="2" charset="-122"/>
              </a:rPr>
              <a:t>        </a:t>
            </a:r>
            <a:r>
              <a:rPr sz="2095">
                <a:latin typeface="宋体" panose="02010600030101010101" pitchFamily="2" charset="-122"/>
                <a:cs typeface="宋体" panose="02010600030101010101" pitchFamily="2" charset="-122"/>
              </a:rPr>
              <a:t>能. 如： </a:t>
            </a:r>
            <a:r>
              <a:rPr sz="2095" u="sng">
                <a:latin typeface="宋体" panose="02010600030101010101" pitchFamily="2" charset="-122"/>
                <a:cs typeface="宋体" panose="02010600030101010101" pitchFamily="2" charset="-122"/>
              </a:rPr>
              <a:t>                         　                    </a:t>
            </a:r>
            <a:r>
              <a:rPr sz="2095">
                <a:latin typeface="宋体" panose="02010600030101010101" pitchFamily="2" charset="-122"/>
                <a:cs typeface="宋体" panose="02010600030101010101" pitchFamily="2" charset="-122"/>
              </a:rPr>
              <a:t>. </a:t>
            </a:r>
          </a:p>
          <a:p>
            <a:pPr algn="just">
              <a:lnSpc>
                <a:spcPct val="120000"/>
              </a:lnSpc>
            </a:pPr>
            <a:r>
              <a:rPr sz="2095">
                <a:latin typeface="宋体" panose="02010600030101010101" pitchFamily="2" charset="-122"/>
                <a:cs typeface="宋体" panose="02010600030101010101" pitchFamily="2" charset="-122"/>
              </a:rPr>
              <a:t>（3）光化转换：把太阳能直接转化为</a:t>
            </a:r>
            <a:r>
              <a:rPr sz="2095" u="sng">
                <a:latin typeface="宋体" panose="02010600030101010101" pitchFamily="2" charset="-122"/>
                <a:cs typeface="宋体" panose="02010600030101010101" pitchFamily="2" charset="-122"/>
              </a:rPr>
              <a:t>        </a:t>
            </a:r>
            <a:r>
              <a:rPr sz="2095">
                <a:latin typeface="宋体" panose="02010600030101010101" pitchFamily="2" charset="-122"/>
                <a:cs typeface="宋体" panose="02010600030101010101" pitchFamily="2" charset="-122"/>
              </a:rPr>
              <a:t>能. 如：</a:t>
            </a:r>
            <a:r>
              <a:rPr sz="2095" u="sng">
                <a:latin typeface="宋体" panose="02010600030101010101" pitchFamily="2" charset="-122"/>
                <a:cs typeface="宋体" panose="02010600030101010101" pitchFamily="2" charset="-122"/>
              </a:rPr>
              <a:t>                          　                  </a:t>
            </a:r>
            <a:r>
              <a:rPr sz="2095">
                <a:latin typeface="宋体" panose="02010600030101010101" pitchFamily="2" charset="-122"/>
                <a:cs typeface="宋体" panose="02010600030101010101" pitchFamily="2" charset="-122"/>
              </a:rPr>
              <a:t>. </a:t>
            </a:r>
          </a:p>
        </p:txBody>
      </p:sp>
      <p:sp>
        <p:nvSpPr>
          <p:cNvPr id="6" name="文本框 3"/>
          <p:cNvSpPr txBox="1"/>
          <p:nvPr/>
        </p:nvSpPr>
        <p:spPr>
          <a:xfrm>
            <a:off x="3977937" y="1262360"/>
            <a:ext cx="1329257" cy="479339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zh-CN" altLang="en-US" sz="2095" b="1" dirty="0">
                <a:solidFill>
                  <a:srgbClr val="FF0000"/>
                </a:solidFill>
                <a:latin typeface="Times New Roman" panose="02020603050405020304" charset="0"/>
              </a:rPr>
              <a:t>太阳能</a:t>
            </a:r>
          </a:p>
        </p:txBody>
      </p:sp>
      <p:sp>
        <p:nvSpPr>
          <p:cNvPr id="2" name="文本框 3"/>
          <p:cNvSpPr txBox="1"/>
          <p:nvPr/>
        </p:nvSpPr>
        <p:spPr>
          <a:xfrm>
            <a:off x="4501671" y="1888048"/>
            <a:ext cx="1329257" cy="479339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zh-CN" altLang="en-US" sz="2095" b="1" dirty="0">
                <a:solidFill>
                  <a:srgbClr val="FF0000"/>
                </a:solidFill>
                <a:latin typeface="Times New Roman" panose="02020603050405020304" charset="0"/>
              </a:rPr>
              <a:t>内 </a:t>
            </a:r>
          </a:p>
        </p:txBody>
      </p:sp>
      <p:sp>
        <p:nvSpPr>
          <p:cNvPr id="3" name="文本框 3"/>
          <p:cNvSpPr txBox="1"/>
          <p:nvPr/>
        </p:nvSpPr>
        <p:spPr>
          <a:xfrm>
            <a:off x="6275593" y="2467895"/>
            <a:ext cx="1329257" cy="479339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zh-CN" altLang="en-US" sz="2095" b="1" dirty="0">
                <a:solidFill>
                  <a:srgbClr val="FF0000"/>
                </a:solidFill>
                <a:latin typeface="Times New Roman" panose="02020603050405020304" charset="0"/>
              </a:rPr>
              <a:t>电   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415582" y="2756917"/>
            <a:ext cx="3562580" cy="479339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zh-CN" altLang="en-US" sz="2095" b="1" dirty="0">
                <a:solidFill>
                  <a:srgbClr val="FF0000"/>
                </a:solidFill>
                <a:latin typeface="Times New Roman" panose="02020603050405020304" charset="0"/>
              </a:rPr>
              <a:t>太阳能电池 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5934391" y="3120678"/>
            <a:ext cx="1798155" cy="479339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zh-CN" altLang="en-US" sz="2095" b="1" dirty="0">
                <a:solidFill>
                  <a:srgbClr val="FF0000"/>
                </a:solidFill>
                <a:latin typeface="Times New Roman" panose="02020603050405020304" charset="0"/>
              </a:rPr>
              <a:t>化学 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318281" y="3600044"/>
            <a:ext cx="3562580" cy="479339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zh-CN" altLang="en-US" sz="2095" b="1" dirty="0">
                <a:solidFill>
                  <a:srgbClr val="FF0000"/>
                </a:solidFill>
                <a:latin typeface="Times New Roman" panose="02020603050405020304" charset="0"/>
              </a:rPr>
              <a:t>植物光合作用 </a:t>
            </a:r>
          </a:p>
        </p:txBody>
      </p:sp>
    </p:spTree>
    <p:extLst>
      <p:ext uri="{BB962C8B-B14F-4D97-AF65-F5344CB8AC3E}">
        <p14:creationId xmlns:p14="http://schemas.microsoft.com/office/powerpoint/2010/main" val="2438766512"/>
      </p:ext>
    </p:extLst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2" grpId="0"/>
      <p:bldP spid="2" grpId="1"/>
      <p:bldP spid="3" grpId="0"/>
      <p:bldP spid="3" grpId="1"/>
      <p:bldP spid="4" grpId="0"/>
      <p:bldP spid="4" grpId="1"/>
      <p:bldP spid="5" grpId="0"/>
      <p:bldP spid="5" grpId="1"/>
      <p:bldP spid="7" grpId="0"/>
      <p:bldP spid="7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1653146" y="1562577"/>
            <a:ext cx="5907071" cy="31975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2095" b="1">
                <a:latin typeface="宋体" panose="02010600030101010101" pitchFamily="2" charset="-122"/>
                <a:cs typeface="宋体" panose="02010600030101010101" pitchFamily="2" charset="-122"/>
              </a:rPr>
              <a:t>1. 能源革命</a:t>
            </a:r>
            <a:r>
              <a:rPr lang="zh-CN" altLang="en-US" sz="2095">
                <a:latin typeface="宋体" panose="02010600030101010101" pitchFamily="2" charset="-122"/>
                <a:cs typeface="宋体" panose="02010600030101010101" pitchFamily="2" charset="-122"/>
              </a:rPr>
              <a:t>：</a:t>
            </a:r>
          </a:p>
          <a:p>
            <a:pPr>
              <a:lnSpc>
                <a:spcPct val="120000"/>
              </a:lnSpc>
            </a:pPr>
            <a:r>
              <a:rPr lang="zh-CN" altLang="en-US" sz="2095">
                <a:latin typeface="宋体" panose="02010600030101010101" pitchFamily="2" charset="-122"/>
                <a:cs typeface="宋体" panose="02010600030101010101" pitchFamily="2" charset="-122"/>
              </a:rPr>
              <a:t>（1）第一次能源革命：钻木取火；主要能源：</a:t>
            </a:r>
          </a:p>
          <a:p>
            <a:pPr>
              <a:lnSpc>
                <a:spcPct val="120000"/>
              </a:lnSpc>
            </a:pPr>
            <a:r>
              <a:rPr lang="zh-CN" altLang="en-US" sz="2095" u="sng">
                <a:latin typeface="宋体" panose="02010600030101010101" pitchFamily="2" charset="-122"/>
                <a:cs typeface="宋体" panose="02010600030101010101" pitchFamily="2" charset="-122"/>
              </a:rPr>
              <a:t>                  　</a:t>
            </a:r>
            <a:r>
              <a:rPr lang="zh-CN" altLang="en-US" sz="2095">
                <a:latin typeface="宋体" panose="02010600030101010101" pitchFamily="2" charset="-122"/>
                <a:cs typeface="宋体" panose="02010600030101010101" pitchFamily="2" charset="-122"/>
              </a:rPr>
              <a:t>.</a:t>
            </a:r>
          </a:p>
          <a:p>
            <a:pPr>
              <a:lnSpc>
                <a:spcPct val="120000"/>
              </a:lnSpc>
            </a:pPr>
            <a:r>
              <a:rPr lang="zh-CN" altLang="en-US" sz="2095">
                <a:latin typeface="宋体" panose="02010600030101010101" pitchFamily="2" charset="-122"/>
                <a:cs typeface="宋体" panose="02010600030101010101" pitchFamily="2" charset="-122"/>
              </a:rPr>
              <a:t>（2）第二次能源革命：蒸汽机的发明；主要能源：</a:t>
            </a:r>
          </a:p>
          <a:p>
            <a:pPr>
              <a:lnSpc>
                <a:spcPct val="120000"/>
              </a:lnSpc>
            </a:pPr>
            <a:r>
              <a:rPr lang="zh-CN" altLang="en-US" sz="2095" u="sng">
                <a:latin typeface="宋体" panose="02010600030101010101" pitchFamily="2" charset="-122"/>
                <a:cs typeface="宋体" panose="02010600030101010101" pitchFamily="2" charset="-122"/>
              </a:rPr>
              <a:t>                  　</a:t>
            </a:r>
            <a:r>
              <a:rPr lang="zh-CN" altLang="en-US" sz="2095">
                <a:latin typeface="宋体" panose="02010600030101010101" pitchFamily="2" charset="-122"/>
                <a:cs typeface="宋体" panose="02010600030101010101" pitchFamily="2" charset="-122"/>
              </a:rPr>
              <a:t>. </a:t>
            </a:r>
          </a:p>
          <a:p>
            <a:pPr>
              <a:lnSpc>
                <a:spcPct val="120000"/>
              </a:lnSpc>
            </a:pPr>
            <a:r>
              <a:rPr lang="zh-CN" altLang="en-US" sz="2095">
                <a:latin typeface="宋体" panose="02010600030101010101" pitchFamily="2" charset="-122"/>
                <a:cs typeface="宋体" panose="02010600030101010101" pitchFamily="2" charset="-122"/>
              </a:rPr>
              <a:t>（3）第三次能源革命：主要能源：</a:t>
            </a:r>
            <a:r>
              <a:rPr lang="zh-CN" altLang="en-US" sz="2095" u="sng">
                <a:latin typeface="宋体" panose="02010600030101010101" pitchFamily="2" charset="-122"/>
                <a:cs typeface="宋体" panose="02010600030101010101" pitchFamily="2" charset="-122"/>
              </a:rPr>
              <a:t>         </a:t>
            </a:r>
            <a:r>
              <a:rPr lang="zh-CN" altLang="en-US" sz="2095">
                <a:latin typeface="宋体" panose="02010600030101010101" pitchFamily="2" charset="-122"/>
                <a:cs typeface="宋体" panose="02010600030101010101" pitchFamily="2" charset="-122"/>
              </a:rPr>
              <a:t>的使用.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518876" y="346060"/>
            <a:ext cx="5946027" cy="53535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l">
              <a:lnSpc>
                <a:spcPct val="120000"/>
              </a:lnSpc>
            </a:pPr>
            <a:r>
              <a:rPr lang="zh-CN" altLang="en-US" sz="2395" b="1">
                <a:solidFill>
                  <a:srgbClr val="FF0000"/>
                </a:solidFill>
                <a:latin typeface="宋体" panose="02010600030101010101" pitchFamily="2" charset="-122"/>
                <a:cs typeface="宋体" panose="02010600030101010101" pitchFamily="2" charset="-122"/>
                <a:sym typeface="+mn-ea"/>
              </a:rPr>
              <a:t>四、能源与可持续发展</a:t>
            </a:r>
            <a:endParaRPr lang="zh-CN" altLang="en-US" sz="2095">
              <a:latin typeface="宋体" panose="02010600030101010101" pitchFamily="2" charset="-122"/>
              <a:cs typeface="宋体" panose="02010600030101010101" pitchFamily="2" charset="-122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2217058" y="2376012"/>
            <a:ext cx="1408120" cy="4150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zh-CN" altLang="en-US" sz="2095" b="1" dirty="0">
                <a:solidFill>
                  <a:srgbClr val="FF0000"/>
                </a:solidFill>
                <a:latin typeface="Times New Roman" panose="02020603050405020304" charset="0"/>
                <a:sym typeface="+mn-ea"/>
              </a:rPr>
              <a:t>柴薪 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2216691" y="3342647"/>
            <a:ext cx="1408120" cy="4150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zh-CN" altLang="en-US" sz="2095" b="1" dirty="0">
                <a:solidFill>
                  <a:srgbClr val="FF0000"/>
                </a:solidFill>
                <a:latin typeface="Times New Roman" panose="02020603050405020304" charset="0"/>
                <a:sym typeface="+mn-ea"/>
              </a:rPr>
              <a:t>化石能源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5826506" y="3847161"/>
            <a:ext cx="1408120" cy="4150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zh-CN" altLang="en-US" sz="2095" b="1" dirty="0">
                <a:solidFill>
                  <a:srgbClr val="FF0000"/>
                </a:solidFill>
                <a:latin typeface="Times New Roman" panose="02020603050405020304" charset="0"/>
                <a:sym typeface="+mn-ea"/>
              </a:rPr>
              <a:t>核能 </a:t>
            </a:r>
          </a:p>
        </p:txBody>
      </p:sp>
    </p:spTree>
    <p:extLst>
      <p:ext uri="{BB962C8B-B14F-4D97-AF65-F5344CB8AC3E}">
        <p14:creationId xmlns:p14="http://schemas.microsoft.com/office/powerpoint/2010/main" val="2363217201"/>
      </p:ext>
    </p:extLst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2" grpId="0"/>
      <p:bldP spid="2" grpId="1"/>
      <p:bldP spid="4" grpId="0"/>
      <p:bldP spid="4" grpId="1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1026</Words>
  <Application>Microsoft Office PowerPoint</Application>
  <PresentationFormat>全屏显示(16:9)</PresentationFormat>
  <Paragraphs>146</Paragraphs>
  <Slides>19</Slides>
  <Notes>3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19</vt:i4>
      </vt:variant>
    </vt:vector>
  </HeadingPairs>
  <TitlesOfParts>
    <vt:vector size="20" baseType="lpstr"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User</cp:lastModifiedBy>
  <cp:revision>9</cp:revision>
  <dcterms:created xsi:type="dcterms:W3CDTF">2020-08-24T01:03:12Z</dcterms:created>
  <dcterms:modified xsi:type="dcterms:W3CDTF">2020-09-13T03:15:22Z</dcterms:modified>
</cp:coreProperties>
</file>