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78" r:id="rId3"/>
    <p:sldId id="270" r:id="rId4"/>
    <p:sldId id="288" r:id="rId5"/>
    <p:sldId id="293" r:id="rId6"/>
    <p:sldId id="294" r:id="rId7"/>
    <p:sldId id="291" r:id="rId8"/>
    <p:sldId id="292" r:id="rId9"/>
    <p:sldId id="295" r:id="rId10"/>
    <p:sldId id="296" r:id="rId11"/>
    <p:sldId id="299" r:id="rId12"/>
    <p:sldId id="309" r:id="rId13"/>
    <p:sldId id="307" r:id="rId14"/>
    <p:sldId id="306" r:id="rId15"/>
    <p:sldId id="300" r:id="rId16"/>
    <p:sldId id="289" r:id="rId17"/>
    <p:sldId id="310" r:id="rId18"/>
    <p:sldId id="311" r:id="rId19"/>
    <p:sldId id="313" r:id="rId20"/>
    <p:sldId id="312" r:id="rId21"/>
  </p:sldIdLst>
  <p:sldSz cx="9144000" cy="5130800"/>
  <p:notesSz cx="6858000" cy="9144000"/>
  <p:defaultTextStyle>
    <a:lvl1pPr>
      <a:defRPr>
        <a:latin typeface="Arial" panose="020B0706020202030204"/>
        <a:ea typeface="Arial" panose="020B0706020202030204"/>
        <a:cs typeface="Arial" panose="020B0706020202030204"/>
        <a:sym typeface="Arial" panose="020B0706020202030204"/>
      </a:defRPr>
    </a:lvl1pPr>
    <a:lvl2pPr indent="457200">
      <a:defRPr>
        <a:latin typeface="Arial" panose="020B0706020202030204"/>
        <a:ea typeface="Arial" panose="020B0706020202030204"/>
        <a:cs typeface="Arial" panose="020B0706020202030204"/>
        <a:sym typeface="Arial" panose="020B0706020202030204"/>
      </a:defRPr>
    </a:lvl2pPr>
    <a:lvl3pPr indent="914400">
      <a:defRPr>
        <a:latin typeface="Arial" panose="020B0706020202030204"/>
        <a:ea typeface="Arial" panose="020B0706020202030204"/>
        <a:cs typeface="Arial" panose="020B0706020202030204"/>
        <a:sym typeface="Arial" panose="020B0706020202030204"/>
      </a:defRPr>
    </a:lvl3pPr>
    <a:lvl4pPr indent="1371600">
      <a:defRPr>
        <a:latin typeface="Arial" panose="020B0706020202030204"/>
        <a:ea typeface="Arial" panose="020B0706020202030204"/>
        <a:cs typeface="Arial" panose="020B0706020202030204"/>
        <a:sym typeface="Arial" panose="020B0706020202030204"/>
      </a:defRPr>
    </a:lvl4pPr>
    <a:lvl5pPr indent="1828800">
      <a:defRPr>
        <a:latin typeface="Arial" panose="020B0706020202030204"/>
        <a:ea typeface="Arial" panose="020B0706020202030204"/>
        <a:cs typeface="Arial" panose="020B0706020202030204"/>
        <a:sym typeface="Arial" panose="020B0706020202030204"/>
      </a:defRPr>
    </a:lvl5pPr>
    <a:lvl6pPr indent="2286000">
      <a:defRPr>
        <a:latin typeface="Arial" panose="020B0706020202030204"/>
        <a:ea typeface="Arial" panose="020B0706020202030204"/>
        <a:cs typeface="Arial" panose="020B0706020202030204"/>
        <a:sym typeface="Arial" panose="020B0706020202030204"/>
      </a:defRPr>
    </a:lvl6pPr>
    <a:lvl7pPr indent="2743200">
      <a:defRPr>
        <a:latin typeface="Arial" panose="020B0706020202030204"/>
        <a:ea typeface="Arial" panose="020B0706020202030204"/>
        <a:cs typeface="Arial" panose="020B0706020202030204"/>
        <a:sym typeface="Arial" panose="020B0706020202030204"/>
      </a:defRPr>
    </a:lvl7pPr>
    <a:lvl8pPr indent="3200400">
      <a:defRPr>
        <a:latin typeface="Arial" panose="020B0706020202030204"/>
        <a:ea typeface="Arial" panose="020B0706020202030204"/>
        <a:cs typeface="Arial" panose="020B0706020202030204"/>
        <a:sym typeface="Arial" panose="020B0706020202030204"/>
      </a:defRPr>
    </a:lvl8pPr>
    <a:lvl9pPr indent="3657600">
      <a:defRPr>
        <a:latin typeface="Arial" panose="020B0706020202030204"/>
        <a:ea typeface="Arial" panose="020B0706020202030204"/>
        <a:cs typeface="Arial" panose="020B0706020202030204"/>
        <a:sym typeface="Arial" panose="020B0706020202030204"/>
      </a:defRPr>
    </a:lvl9pPr>
  </p:defaultTextStyle>
  <p:extLst>
    <p:ext uri="{EFAFB233-063F-42B5-8137-9DF3F51BA10A}">
      <p15:sldGuideLst xmlns:p15="http://schemas.microsoft.com/office/powerpoint/2012/main" xmlns="">
        <p15:guide id="1" orient="horz" pos="161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7E27"/>
    <a:srgbClr val="66FF33"/>
    <a:srgbClr val="01457D"/>
    <a:srgbClr val="025EAA"/>
    <a:srgbClr val="0039A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112" d="100"/>
          <a:sy n="112" d="100"/>
        </p:scale>
        <p:origin x="-744" y="-84"/>
      </p:cViewPr>
      <p:guideLst>
        <p:guide orient="horz" pos="1616"/>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xmlns="" val="1750997338"/>
      </p:ext>
    </p:extLst>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9181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hasCustomPrompt="1"/>
          </p:nvPr>
        </p:nvSpPr>
        <p:spPr>
          <a:prstGeom prst="rect">
            <a:avLst/>
          </a:prstGeom>
        </p:spPr>
        <p:txBody>
          <a:bodyPr/>
          <a:lstStyle/>
          <a:p>
            <a:pPr lvl="0">
              <a:defRPr sz="1800"/>
            </a:pPr>
            <a:r>
              <a:rPr sz="4400"/>
              <a:t>标题文本</a:t>
            </a:r>
          </a:p>
        </p:txBody>
      </p:sp>
      <p:sp>
        <p:nvSpPr>
          <p:cNvPr id="9" name="Shape 9"/>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grpSp>
        <p:nvGrpSpPr>
          <p:cNvPr id="3" name="组合 2"/>
          <p:cNvGrpSpPr/>
          <p:nvPr userDrawn="1"/>
        </p:nvGrpSpPr>
        <p:grpSpPr>
          <a:xfrm>
            <a:off x="7864747" y="126477"/>
            <a:ext cx="1135204" cy="341359"/>
            <a:chOff x="468128" y="370735"/>
            <a:chExt cx="1135204" cy="341359"/>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7" name="组合 6"/>
          <p:cNvGrpSpPr/>
          <p:nvPr userDrawn="1"/>
        </p:nvGrpSpPr>
        <p:grpSpPr>
          <a:xfrm>
            <a:off x="7450969" y="126477"/>
            <a:ext cx="1433080" cy="430931"/>
            <a:chOff x="468128" y="370735"/>
            <a:chExt cx="1135204" cy="341359"/>
          </a:xfrm>
        </p:grpSpPr>
        <p:pic>
          <p:nvPicPr>
            <p:cNvPr id="8" name="图片 7"/>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9" name="图片 8"/>
            <p:cNvPicPr>
              <a:picLocks noChangeAspect="1"/>
            </p:cNvPicPr>
            <p:nvPr userDrawn="1"/>
          </p:nvPicPr>
          <p:blipFill>
            <a:blip r:embed="rId17"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algn="ctr">
        <a:defRPr sz="4400">
          <a:latin typeface="Arial" panose="020B0706020202030204"/>
          <a:ea typeface="Arial" panose="020B0706020202030204"/>
          <a:cs typeface="Arial" panose="020B0706020202030204"/>
          <a:sym typeface="Arial" panose="020B0706020202030204"/>
        </a:defRPr>
      </a:lvl1pPr>
      <a:lvl2pPr algn="ctr">
        <a:defRPr sz="4400">
          <a:latin typeface="Arial" panose="020B0706020202030204"/>
          <a:ea typeface="Arial" panose="020B0706020202030204"/>
          <a:cs typeface="Arial" panose="020B0706020202030204"/>
          <a:sym typeface="Arial" panose="020B0706020202030204"/>
        </a:defRPr>
      </a:lvl2pPr>
      <a:lvl3pPr algn="ctr">
        <a:defRPr sz="4400">
          <a:latin typeface="Arial" panose="020B0706020202030204"/>
          <a:ea typeface="Arial" panose="020B0706020202030204"/>
          <a:cs typeface="Arial" panose="020B0706020202030204"/>
          <a:sym typeface="Arial" panose="020B0706020202030204"/>
        </a:defRPr>
      </a:lvl3pPr>
      <a:lvl4pPr algn="ctr">
        <a:defRPr sz="4400">
          <a:latin typeface="Arial" panose="020B0706020202030204"/>
          <a:ea typeface="Arial" panose="020B0706020202030204"/>
          <a:cs typeface="Arial" panose="020B0706020202030204"/>
          <a:sym typeface="Arial" panose="020B0706020202030204"/>
        </a:defRPr>
      </a:lvl4pPr>
      <a:lvl5pPr algn="ctr">
        <a:defRPr sz="4400">
          <a:latin typeface="Arial" panose="020B0706020202030204"/>
          <a:ea typeface="Arial" panose="020B0706020202030204"/>
          <a:cs typeface="Arial" panose="020B0706020202030204"/>
          <a:sym typeface="Arial" panose="020B0706020202030204"/>
        </a:defRPr>
      </a:lvl5pPr>
      <a:lvl6pPr indent="457200" algn="ctr">
        <a:defRPr sz="4400">
          <a:latin typeface="Arial" panose="020B0706020202030204"/>
          <a:ea typeface="Arial" panose="020B0706020202030204"/>
          <a:cs typeface="Arial" panose="020B0706020202030204"/>
          <a:sym typeface="Arial" panose="020B0706020202030204"/>
        </a:defRPr>
      </a:lvl6pPr>
      <a:lvl7pPr indent="914400" algn="ctr">
        <a:defRPr sz="4400">
          <a:latin typeface="Arial" panose="020B0706020202030204"/>
          <a:ea typeface="Arial" panose="020B0706020202030204"/>
          <a:cs typeface="Arial" panose="020B0706020202030204"/>
          <a:sym typeface="Arial" panose="020B0706020202030204"/>
        </a:defRPr>
      </a:lvl7pPr>
      <a:lvl8pPr indent="1371600" algn="ctr">
        <a:defRPr sz="4400">
          <a:latin typeface="Arial" panose="020B0706020202030204"/>
          <a:ea typeface="Arial" panose="020B0706020202030204"/>
          <a:cs typeface="Arial" panose="020B0706020202030204"/>
          <a:sym typeface="Arial" panose="020B0706020202030204"/>
        </a:defRPr>
      </a:lvl8pPr>
      <a:lvl9pPr indent="1828800" algn="ctr">
        <a:defRPr sz="4400">
          <a:latin typeface="Arial" panose="020B0706020202030204"/>
          <a:ea typeface="Arial" panose="020B0706020202030204"/>
          <a:cs typeface="Arial" panose="020B0706020202030204"/>
          <a:sym typeface="Arial" panose="020B0706020202030204"/>
        </a:defRPr>
      </a:lvl9pPr>
    </p:titleStyle>
    <p:bodyStyle>
      <a:lvl1pPr marL="342900" indent="-342900">
        <a:spcBef>
          <a:spcPts val="700"/>
        </a:spcBef>
        <a:buSzPct val="100000"/>
        <a:buChar char="•"/>
        <a:defRPr sz="3200">
          <a:latin typeface="Arial" panose="020B0706020202030204"/>
          <a:ea typeface="Arial" panose="020B0706020202030204"/>
          <a:cs typeface="Arial" panose="020B0706020202030204"/>
          <a:sym typeface="Arial" panose="020B0706020202030204"/>
        </a:defRPr>
      </a:lvl1pPr>
      <a:lvl2pPr marL="783590" indent="-326390">
        <a:spcBef>
          <a:spcPts val="700"/>
        </a:spcBef>
        <a:buSzPct val="100000"/>
        <a:buChar char="–"/>
        <a:defRPr sz="3200">
          <a:latin typeface="Arial" panose="020B0706020202030204"/>
          <a:ea typeface="Arial" panose="020B0706020202030204"/>
          <a:cs typeface="Arial" panose="020B0706020202030204"/>
          <a:sym typeface="Arial" panose="020B0706020202030204"/>
        </a:defRPr>
      </a:lvl2pPr>
      <a:lvl3pPr marL="1219200" indent="-304800">
        <a:spcBef>
          <a:spcPts val="700"/>
        </a:spcBef>
        <a:buSzPct val="100000"/>
        <a:buChar char="•"/>
        <a:defRPr sz="3200">
          <a:latin typeface="Arial" panose="020B0706020202030204"/>
          <a:ea typeface="Arial" panose="020B0706020202030204"/>
          <a:cs typeface="Arial" panose="020B0706020202030204"/>
          <a:sym typeface="Arial" panose="020B0706020202030204"/>
        </a:defRPr>
      </a:lvl3pPr>
      <a:lvl4pPr marL="1737360" indent="-365760">
        <a:spcBef>
          <a:spcPts val="700"/>
        </a:spcBef>
        <a:buSzPct val="100000"/>
        <a:buChar char="–"/>
        <a:defRPr sz="3200">
          <a:latin typeface="Arial" panose="020B0706020202030204"/>
          <a:ea typeface="Arial" panose="020B0706020202030204"/>
          <a:cs typeface="Arial" panose="020B0706020202030204"/>
          <a:sym typeface="Arial" panose="020B0706020202030204"/>
        </a:defRPr>
      </a:lvl4pPr>
      <a:lvl5pPr marL="2194560" indent="-365760">
        <a:spcBef>
          <a:spcPts val="700"/>
        </a:spcBef>
        <a:buSzPct val="100000"/>
        <a:buChar char="»"/>
        <a:defRPr sz="3200">
          <a:latin typeface="Arial" panose="020B0706020202030204"/>
          <a:ea typeface="Arial" panose="020B0706020202030204"/>
          <a:cs typeface="Arial" panose="020B0706020202030204"/>
          <a:sym typeface="Arial" panose="020B0706020202030204"/>
        </a:defRPr>
      </a:lvl5pPr>
      <a:lvl6pPr marL="26924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6pPr>
      <a:lvl7pPr marL="31496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7pPr>
      <a:lvl8pPr marL="36068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8pPr>
      <a:lvl9pPr marL="40640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9pPr>
    </p:bodyStyle>
    <p:otherStyle>
      <a:lvl1pPr algn="r">
        <a:defRPr sz="1200">
          <a:solidFill>
            <a:schemeClr val="tx1"/>
          </a:solidFill>
          <a:latin typeface="+mn-lt"/>
          <a:ea typeface="+mn-ea"/>
          <a:cs typeface="+mn-cs"/>
          <a:sym typeface="Arial" panose="020B0706020202030204"/>
        </a:defRPr>
      </a:lvl1pPr>
      <a:lvl2pPr indent="457200" algn="r">
        <a:defRPr sz="1200">
          <a:solidFill>
            <a:schemeClr val="tx1"/>
          </a:solidFill>
          <a:latin typeface="+mn-lt"/>
          <a:ea typeface="+mn-ea"/>
          <a:cs typeface="+mn-cs"/>
          <a:sym typeface="Arial" panose="020B0706020202030204"/>
        </a:defRPr>
      </a:lvl2pPr>
      <a:lvl3pPr indent="914400" algn="r">
        <a:defRPr sz="1200">
          <a:solidFill>
            <a:schemeClr val="tx1"/>
          </a:solidFill>
          <a:latin typeface="+mn-lt"/>
          <a:ea typeface="+mn-ea"/>
          <a:cs typeface="+mn-cs"/>
          <a:sym typeface="Arial" panose="020B0706020202030204"/>
        </a:defRPr>
      </a:lvl3pPr>
      <a:lvl4pPr indent="1371600" algn="r">
        <a:defRPr sz="1200">
          <a:solidFill>
            <a:schemeClr val="tx1"/>
          </a:solidFill>
          <a:latin typeface="+mn-lt"/>
          <a:ea typeface="+mn-ea"/>
          <a:cs typeface="+mn-cs"/>
          <a:sym typeface="Arial" panose="020B0706020202030204"/>
        </a:defRPr>
      </a:lvl4pPr>
      <a:lvl5pPr indent="1828800" algn="r">
        <a:defRPr sz="1200">
          <a:solidFill>
            <a:schemeClr val="tx1"/>
          </a:solidFill>
          <a:latin typeface="+mn-lt"/>
          <a:ea typeface="+mn-ea"/>
          <a:cs typeface="+mn-cs"/>
          <a:sym typeface="Arial" panose="020B0706020202030204"/>
        </a:defRPr>
      </a:lvl5pPr>
      <a:lvl6pPr indent="2286000" algn="r">
        <a:defRPr sz="1200">
          <a:solidFill>
            <a:schemeClr val="tx1"/>
          </a:solidFill>
          <a:latin typeface="+mn-lt"/>
          <a:ea typeface="+mn-ea"/>
          <a:cs typeface="+mn-cs"/>
          <a:sym typeface="Arial" panose="020B0706020202030204"/>
        </a:defRPr>
      </a:lvl6pPr>
      <a:lvl7pPr indent="2743200" algn="r">
        <a:defRPr sz="1200">
          <a:solidFill>
            <a:schemeClr val="tx1"/>
          </a:solidFill>
          <a:latin typeface="+mn-lt"/>
          <a:ea typeface="+mn-ea"/>
          <a:cs typeface="+mn-cs"/>
          <a:sym typeface="Arial" panose="020B0706020202030204"/>
        </a:defRPr>
      </a:lvl7pPr>
      <a:lvl8pPr indent="3200400" algn="r">
        <a:defRPr sz="1200">
          <a:solidFill>
            <a:schemeClr val="tx1"/>
          </a:solidFill>
          <a:latin typeface="+mn-lt"/>
          <a:ea typeface="+mn-ea"/>
          <a:cs typeface="+mn-cs"/>
          <a:sym typeface="Arial" panose="020B0706020202030204"/>
        </a:defRPr>
      </a:lvl8pPr>
      <a:lvl9pPr indent="3657600" algn="r">
        <a:defRPr sz="1200">
          <a:solidFill>
            <a:schemeClr val="tx1"/>
          </a:solidFill>
          <a:latin typeface="+mn-lt"/>
          <a:ea typeface="+mn-ea"/>
          <a:cs typeface="+mn-cs"/>
          <a:sym typeface="Arial" panose="020B070602020203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13.xml"/><Relationship Id="rId1" Type="http://schemas.openxmlformats.org/officeDocument/2006/relationships/vmlDrawing" Target="../drawings/vmlDrawing3.vml"/><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chemeClr val="bg1"/>
                </a:solidFill>
                <a:latin typeface="微软雅黑" panose="020B0503020204020204" pitchFamily="34" charset="-122"/>
                <a:ea typeface="微软雅黑" panose="020B0503020204020204" pitchFamily="34" charset="-122"/>
              </a:rPr>
              <a:t>中物理</a:t>
            </a:r>
            <a:endParaRPr kumimoji="0" lang="zh-CN" altLang="en-US" sz="2400" b="1" i="0" u="none" strike="noStrike" cap="none" spc="0" normalizeH="0" dirty="0">
              <a:ln>
                <a:noFill/>
              </a:ln>
              <a:solidFill>
                <a:schemeClr val="bg1"/>
              </a:solidFill>
              <a:effectLst/>
              <a:uFillTx/>
              <a:latin typeface="微软雅黑" panose="020B0503020204020204" pitchFamily="34" charset="-122"/>
              <a:ea typeface="微软雅黑" panose="020B0503020204020204" pitchFamily="34" charset="-122"/>
              <a:sym typeface="Arial" panose="020B0706020202030204"/>
            </a:endParaRPr>
          </a:p>
        </p:txBody>
      </p:sp>
      <p:sp>
        <p:nvSpPr>
          <p:cNvPr id="40" name="Shape 40"/>
          <p:cNvSpPr/>
          <p:nvPr/>
        </p:nvSpPr>
        <p:spPr>
          <a:xfrm>
            <a:off x="4875842" y="2749133"/>
            <a:ext cx="3048344" cy="502702"/>
          </a:xfrm>
          <a:prstGeom prst="rect">
            <a:avLst/>
          </a:prstGeom>
          <a:ln w="12700">
            <a:miter lim="400000"/>
          </a:ln>
        </p:spPr>
        <p:txBody>
          <a:bodyPr wrap="square" lIns="45719" rIns="45719">
            <a:spAutoFit/>
          </a:bodyPr>
          <a:lstStyle>
            <a:lvl1pPr>
              <a:defRPr sz="3600">
                <a:solidFill>
                  <a:srgbClr val="B61C22"/>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lvl="0">
              <a:defRPr sz="1800">
                <a:solidFill>
                  <a:srgbClr val="000000"/>
                </a:solidFill>
              </a:defRPr>
            </a:pPr>
            <a:r>
              <a:rPr lang="zh-CN" altLang="en-US" sz="4000" baseline="-25000" dirty="0">
                <a:solidFill>
                  <a:schemeClr val="tx1"/>
                </a:solidFill>
                <a:latin typeface="微软雅黑" pitchFamily="34" charset="-122"/>
                <a:ea typeface="微软雅黑" pitchFamily="34" charset="-122"/>
              </a:rPr>
              <a:t>第十七章  第</a:t>
            </a:r>
            <a:r>
              <a:rPr lang="en-US" altLang="zh-CN" sz="4000" baseline="-25000" dirty="0">
                <a:solidFill>
                  <a:schemeClr val="tx1"/>
                </a:solidFill>
                <a:latin typeface="微软雅黑" pitchFamily="34" charset="-122"/>
                <a:ea typeface="微软雅黑" pitchFamily="34" charset="-122"/>
              </a:rPr>
              <a:t>2</a:t>
            </a:r>
            <a:r>
              <a:rPr lang="zh-CN" altLang="en-US" sz="4000" baseline="-25000" dirty="0">
                <a:solidFill>
                  <a:schemeClr val="tx1"/>
                </a:solidFill>
                <a:latin typeface="微软雅黑" pitchFamily="34" charset="-122"/>
                <a:ea typeface="微软雅黑" pitchFamily="34" charset="-122"/>
              </a:rPr>
              <a:t>节</a:t>
            </a:r>
            <a:endParaRPr lang="zh-CN" sz="4000" baseline="-25000" dirty="0">
              <a:solidFill>
                <a:schemeClr val="tx1"/>
              </a:solidFill>
              <a:latin typeface="微软雅黑" pitchFamily="34" charset="-122"/>
              <a:ea typeface="微软雅黑" pitchFamily="34" charset="-122"/>
            </a:endParaRPr>
          </a:p>
        </p:txBody>
      </p:sp>
      <p:sp>
        <p:nvSpPr>
          <p:cNvPr id="5" name="Shape 40"/>
          <p:cNvSpPr/>
          <p:nvPr/>
        </p:nvSpPr>
        <p:spPr>
          <a:xfrm>
            <a:off x="4299668" y="1086225"/>
            <a:ext cx="4095469" cy="830997"/>
          </a:xfrm>
          <a:prstGeom prst="rect">
            <a:avLst/>
          </a:prstGeom>
          <a:ln w="12700">
            <a:miter lim="400000"/>
          </a:ln>
        </p:spPr>
        <p:txBody>
          <a:bodyPr wrap="square" lIns="45719" rIns="45719">
            <a:spAutoFit/>
          </a:bodyPr>
          <a:lstStyle>
            <a:lvl1pPr>
              <a:defRPr sz="3600">
                <a:solidFill>
                  <a:srgbClr val="B61C22"/>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lvl="0">
              <a:defRPr sz="1800">
                <a:solidFill>
                  <a:srgbClr val="000000"/>
                </a:solidFill>
              </a:defRPr>
            </a:pPr>
            <a:r>
              <a:rPr lang="zh-CN" altLang="en-US" sz="7200" b="1" baseline="-25000" dirty="0">
                <a:solidFill>
                  <a:srgbClr val="007E27"/>
                </a:solidFill>
                <a:latin typeface="方正姚体" panose="02010601030101010101" pitchFamily="2" charset="-122"/>
                <a:ea typeface="方正姚体" panose="02010601030101010101" pitchFamily="2" charset="-122"/>
              </a:rPr>
              <a:t>人教版  物理</a:t>
            </a:r>
            <a:r>
              <a:rPr lang="zh-CN" altLang="en-US" sz="2400" b="1" baseline="-25000" dirty="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5020733" y="3441021"/>
            <a:ext cx="2790815" cy="707886"/>
          </a:xfrm>
          <a:prstGeom prst="rect">
            <a:avLst/>
          </a:prstGeom>
          <a:ln w="12700">
            <a:miter lim="400000"/>
          </a:ln>
        </p:spPr>
        <p:txBody>
          <a:bodyPr wrap="square" lIns="45719" rIns="45719">
            <a:spAutoFit/>
          </a:bodyPr>
          <a:lstStyle>
            <a:lvl1pPr>
              <a:defRPr sz="3600">
                <a:solidFill>
                  <a:srgbClr val="B61C22"/>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lvl="0">
              <a:defRPr sz="1800">
                <a:solidFill>
                  <a:srgbClr val="000000"/>
                </a:solidFill>
              </a:defRPr>
            </a:pPr>
            <a:r>
              <a:rPr lang="zh-CN" altLang="en-US" sz="6000" baseline="-25000" dirty="0">
                <a:solidFill>
                  <a:srgbClr val="FF0000"/>
                </a:solidFill>
                <a:latin typeface="微软雅黑" pitchFamily="34" charset="-122"/>
                <a:ea typeface="微软雅黑" pitchFamily="34" charset="-122"/>
              </a:rPr>
              <a:t>欧姆定律</a:t>
            </a:r>
            <a:endParaRPr lang="zh-CN" sz="6000" baseline="-25000" dirty="0">
              <a:solidFill>
                <a:srgbClr val="FF0000"/>
              </a:solidFill>
              <a:latin typeface="微软雅黑" pitchFamily="34" charset="-122"/>
              <a:ea typeface="微软雅黑" pitchFamily="34" charset="-122"/>
            </a:endParaRPr>
          </a:p>
        </p:txBody>
      </p:sp>
      <p:sp>
        <p:nvSpPr>
          <p:cNvPr id="4" name="矩形 3"/>
          <p:cNvSpPr/>
          <p:nvPr/>
        </p:nvSpPr>
        <p:spPr>
          <a:xfrm>
            <a:off x="217314" y="203839"/>
            <a:ext cx="1530566" cy="30777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2040204020203" charset="-122"/>
                <a:sym typeface="微软雅黑" panose="020B0502040204020203" charset="-122"/>
              </a:rPr>
              <a:t>精品</a:t>
            </a:r>
            <a:r>
              <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2040204020203" charset="-122"/>
                <a:sym typeface="微软雅黑" panose="020B0502040204020203" charset="-122"/>
              </a:rPr>
              <a:t>课堂</a:t>
            </a:r>
          </a:p>
        </p:txBody>
      </p:sp>
      <p:sp>
        <p:nvSpPr>
          <p:cNvPr id="7" name="文本框 6"/>
          <p:cNvSpPr txBox="1"/>
          <p:nvPr/>
        </p:nvSpPr>
        <p:spPr>
          <a:xfrm>
            <a:off x="7420720" y="2190617"/>
            <a:ext cx="1246493"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a:ln>
                  <a:noFill/>
                </a:ln>
                <a:solidFill>
                  <a:srgbClr val="000000"/>
                </a:solidFill>
                <a:effectLst/>
                <a:uFillTx/>
                <a:latin typeface="微软雅黑" pitchFamily="34" charset="-122"/>
                <a:ea typeface="微软雅黑" pitchFamily="34" charset="-122"/>
                <a:sym typeface="Arial" panose="020B0706020202030204"/>
              </a:rPr>
              <a:t>（九年级）</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2693" y="764897"/>
            <a:ext cx="3592864" cy="3590100"/>
          </a:xfrm>
          <a:prstGeom prst="rect">
            <a:avLst/>
          </a:prstGeom>
          <a:effectLst>
            <a:glow rad="63500">
              <a:schemeClr val="accent3">
                <a:satMod val="175000"/>
                <a:alpha val="40000"/>
              </a:schemeClr>
            </a:glow>
            <a:outerShdw blurRad="50800" dist="38100" dir="5400000" algn="t" rotWithShape="0">
              <a:prstClr val="black">
                <a:alpha val="40000"/>
              </a:prstClr>
            </a:outerShdw>
          </a:effectLst>
        </p:spPr>
      </p:pic>
    </p:spTree>
  </p:cSld>
  <p:clrMapOvr>
    <a:masterClrMapping/>
  </p:clrMapOvr>
  <p:transition spd="med" advClick="0" advTm="2000"/>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344214" y="228600"/>
            <a:ext cx="3857296"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a:lnSpc>
                <a:spcPct val="150000"/>
              </a:lnSpc>
            </a:pPr>
            <a:r>
              <a:rPr lang="en-US" altLang="zh-CN" sz="2400" dirty="0">
                <a:solidFill>
                  <a:srgbClr val="FF0000"/>
                </a:solidFill>
                <a:latin typeface="微软雅黑" pitchFamily="34" charset="-122"/>
                <a:ea typeface="微软雅黑" pitchFamily="34" charset="-122"/>
              </a:rPr>
              <a:t>3.</a:t>
            </a:r>
            <a:r>
              <a:rPr lang="zh-CN" altLang="en-US" sz="2400" dirty="0">
                <a:solidFill>
                  <a:srgbClr val="FF0000"/>
                </a:solidFill>
                <a:latin typeface="微软雅黑" pitchFamily="34" charset="-122"/>
                <a:ea typeface="微软雅黑" pitchFamily="34" charset="-122"/>
              </a:rPr>
              <a:t>已知电流、电压，求电阻</a:t>
            </a:r>
            <a:r>
              <a:rPr lang="en-US" altLang="zh-CN" sz="2400" dirty="0">
                <a:solidFill>
                  <a:srgbClr val="FF0000"/>
                </a:solidFill>
                <a:latin typeface="微软雅黑" pitchFamily="34" charset="-122"/>
                <a:ea typeface="微软雅黑" pitchFamily="34" charset="-122"/>
              </a:rPr>
              <a:t>:</a:t>
            </a:r>
            <a:endParaRPr lang="zh-CN" altLang="en-US" sz="2400" dirty="0">
              <a:solidFill>
                <a:srgbClr val="FF0000"/>
              </a:solidFill>
              <a:latin typeface="微软雅黑" pitchFamily="34" charset="-122"/>
              <a:ea typeface="微软雅黑" pitchFamily="34" charset="-122"/>
            </a:endParaRPr>
          </a:p>
        </p:txBody>
      </p:sp>
      <p:grpSp>
        <p:nvGrpSpPr>
          <p:cNvPr id="8" name="组合 7"/>
          <p:cNvGrpSpPr/>
          <p:nvPr/>
        </p:nvGrpSpPr>
        <p:grpSpPr>
          <a:xfrm>
            <a:off x="4200288" y="78690"/>
            <a:ext cx="1781270" cy="946150"/>
            <a:chOff x="4364108" y="259556"/>
            <a:chExt cx="1781270" cy="946150"/>
          </a:xfrm>
        </p:grpSpPr>
        <p:grpSp>
          <p:nvGrpSpPr>
            <p:cNvPr id="6" name="组合 5"/>
            <p:cNvGrpSpPr/>
            <p:nvPr/>
          </p:nvGrpSpPr>
          <p:grpSpPr>
            <a:xfrm>
              <a:off x="5065878" y="259556"/>
              <a:ext cx="1079500" cy="946150"/>
              <a:chOff x="4895850" y="441325"/>
              <a:chExt cx="1079500" cy="946150"/>
            </a:xfrm>
          </p:grpSpPr>
          <p:sp>
            <p:nvSpPr>
              <p:cNvPr id="3" name="Rectangle 32"/>
              <p:cNvSpPr>
                <a:spLocks noChangeArrowheads="1"/>
              </p:cNvSpPr>
              <p:nvPr/>
            </p:nvSpPr>
            <p:spPr bwMode="auto">
              <a:xfrm>
                <a:off x="4895850" y="657225"/>
                <a:ext cx="1079500" cy="519113"/>
              </a:xfrm>
              <a:prstGeom prst="rect">
                <a:avLst/>
              </a:prstGeom>
              <a:noFill/>
              <a:ln w="9525">
                <a:noFill/>
                <a:miter lim="800000"/>
                <a:headEnd/>
                <a:tailEnd/>
              </a:ln>
            </p:spPr>
            <p:txBody>
              <a:bodyPr>
                <a:spAutoFit/>
              </a:bodyPr>
              <a:lstStyle/>
              <a:p>
                <a:pPr>
                  <a:buFont typeface="Arial" charset="0"/>
                  <a:buNone/>
                </a:pPr>
                <a:r>
                  <a:rPr lang="en-US" altLang="zh-CN" sz="2800" i="1" dirty="0">
                    <a:solidFill>
                      <a:srgbClr val="FF0000"/>
                    </a:solidFill>
                    <a:latin typeface="Times New Roman" pitchFamily="18" charset="0"/>
                  </a:rPr>
                  <a:t>R</a:t>
                </a:r>
                <a:r>
                  <a:rPr lang="en-US" altLang="zh-CN" sz="2800" dirty="0">
                    <a:solidFill>
                      <a:srgbClr val="FF0000"/>
                    </a:solidFill>
                    <a:latin typeface="Times New Roman" pitchFamily="18" charset="0"/>
                  </a:rPr>
                  <a:t>=</a:t>
                </a:r>
              </a:p>
            </p:txBody>
          </p:sp>
          <p:sp>
            <p:nvSpPr>
              <p:cNvPr id="4" name="Rectangle 33"/>
              <p:cNvSpPr>
                <a:spLocks noChangeArrowheads="1"/>
              </p:cNvSpPr>
              <p:nvPr/>
            </p:nvSpPr>
            <p:spPr bwMode="auto">
              <a:xfrm>
                <a:off x="5507038" y="441325"/>
                <a:ext cx="441325" cy="946150"/>
              </a:xfrm>
              <a:prstGeom prst="rect">
                <a:avLst/>
              </a:prstGeom>
              <a:noFill/>
              <a:ln w="9525">
                <a:noFill/>
                <a:miter lim="800000"/>
                <a:headEnd/>
                <a:tailEnd/>
              </a:ln>
            </p:spPr>
            <p:txBody>
              <a:bodyPr wrap="none">
                <a:spAutoFit/>
              </a:bodyPr>
              <a:lstStyle/>
              <a:p>
                <a:pPr>
                  <a:buFont typeface="Arial" charset="0"/>
                  <a:buNone/>
                </a:pPr>
                <a:r>
                  <a:rPr lang="en-US" altLang="zh-CN" sz="2800" i="1" dirty="0">
                    <a:solidFill>
                      <a:srgbClr val="FF0000"/>
                    </a:solidFill>
                    <a:latin typeface="Times New Roman" pitchFamily="18" charset="0"/>
                  </a:rPr>
                  <a:t>U</a:t>
                </a:r>
              </a:p>
              <a:p>
                <a:pPr>
                  <a:buFont typeface="Arial" charset="0"/>
                  <a:buNone/>
                </a:pPr>
                <a:r>
                  <a:rPr lang="en-US" altLang="zh-CN" sz="2800" i="1" dirty="0">
                    <a:solidFill>
                      <a:srgbClr val="FF0000"/>
                    </a:solidFill>
                    <a:latin typeface="Times New Roman" pitchFamily="18" charset="0"/>
                  </a:rPr>
                  <a:t>I</a:t>
                </a:r>
              </a:p>
            </p:txBody>
          </p:sp>
          <p:sp>
            <p:nvSpPr>
              <p:cNvPr id="5" name="Line 34"/>
              <p:cNvSpPr>
                <a:spLocks noChangeShapeType="1"/>
              </p:cNvSpPr>
              <p:nvPr/>
            </p:nvSpPr>
            <p:spPr bwMode="auto">
              <a:xfrm>
                <a:off x="5507038" y="909638"/>
                <a:ext cx="433388" cy="0"/>
              </a:xfrm>
              <a:prstGeom prst="line">
                <a:avLst/>
              </a:prstGeom>
              <a:noFill/>
              <a:ln w="12700">
                <a:solidFill>
                  <a:srgbClr val="FF0000"/>
                </a:solidFill>
                <a:round/>
                <a:headEnd/>
                <a:tailEnd/>
              </a:ln>
            </p:spPr>
            <p:txBody>
              <a:bodyPr/>
              <a:lstStyle/>
              <a:p>
                <a:endParaRPr lang="zh-CN" altLang="en-US">
                  <a:solidFill>
                    <a:srgbClr val="FF0000"/>
                  </a:solidFill>
                </a:endParaRPr>
              </a:p>
            </p:txBody>
          </p:sp>
        </p:grpSp>
        <p:sp>
          <p:nvSpPr>
            <p:cNvPr id="7" name="文本框 30728"/>
            <p:cNvSpPr txBox="1"/>
            <p:nvPr/>
          </p:nvSpPr>
          <p:spPr>
            <a:xfrm>
              <a:off x="4364108" y="501650"/>
              <a:ext cx="860822" cy="461963"/>
            </a:xfrm>
            <a:prstGeom prst="rect">
              <a:avLst/>
            </a:prstGeom>
            <a:noFill/>
            <a:ln w="9525">
              <a:noFill/>
            </a:ln>
          </p:spPr>
          <p:txBody>
            <a:bodyPr wrap="square">
              <a:spAutoFit/>
            </a:bodyPr>
            <a:lstStyle/>
            <a:p>
              <a:pPr>
                <a:spcBef>
                  <a:spcPct val="50000"/>
                </a:spcBef>
              </a:pPr>
              <a:r>
                <a:rPr lang="zh-CN" altLang="en-US" sz="2400" b="1" dirty="0">
                  <a:solidFill>
                    <a:srgbClr val="FF0000"/>
                  </a:solidFill>
                  <a:latin typeface="Times New Roman" panose="02020603050405020304" pitchFamily="18" charset="0"/>
                </a:rPr>
                <a:t>根据</a:t>
              </a:r>
            </a:p>
          </p:txBody>
        </p:sp>
      </p:grpSp>
      <p:graphicFrame>
        <p:nvGraphicFramePr>
          <p:cNvPr id="12" name="Object 11"/>
          <p:cNvGraphicFramePr>
            <a:graphicFrameLocks noChangeAspect="1"/>
          </p:cNvGraphicFramePr>
          <p:nvPr>
            <p:extLst>
              <p:ext uri="{D42A27DB-BD31-4B8C-83A1-F6EECF244321}">
                <p14:modId xmlns:p14="http://schemas.microsoft.com/office/powerpoint/2010/main" xmlns="" val="2606877204"/>
              </p:ext>
            </p:extLst>
          </p:nvPr>
        </p:nvGraphicFramePr>
        <p:xfrm>
          <a:off x="5333260" y="1925488"/>
          <a:ext cx="2675622" cy="2390815"/>
        </p:xfrm>
        <a:graphic>
          <a:graphicData uri="http://schemas.openxmlformats.org/presentationml/2006/ole">
            <p:oleObj spid="_x0000_s1111" r:id="rId3" imgW="1197223" imgH="1135614" progId="">
              <p:embed/>
            </p:oleObj>
          </a:graphicData>
        </a:graphic>
      </p:graphicFrame>
      <p:sp>
        <p:nvSpPr>
          <p:cNvPr id="13" name="Text Box 6"/>
          <p:cNvSpPr txBox="1">
            <a:spLocks noChangeArrowheads="1"/>
          </p:cNvSpPr>
          <p:nvPr/>
        </p:nvSpPr>
        <p:spPr bwMode="auto">
          <a:xfrm>
            <a:off x="344214" y="874931"/>
            <a:ext cx="7614745" cy="10536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lnSpc>
                <a:spcPct val="150000"/>
              </a:lnSpc>
            </a:pPr>
            <a:r>
              <a:rPr lang="en-US" sz="2400" dirty="0">
                <a:latin typeface="微软雅黑" pitchFamily="34" charset="-122"/>
                <a:ea typeface="微软雅黑" pitchFamily="34" charset="-122"/>
              </a:rPr>
              <a:t>    </a:t>
            </a:r>
            <a:r>
              <a:rPr lang="zh-CN" altLang="en-US" sz="2400" dirty="0">
                <a:latin typeface="微软雅黑" pitchFamily="34" charset="-122"/>
                <a:ea typeface="微软雅黑" pitchFamily="34" charset="-122"/>
              </a:rPr>
              <a:t>例题</a:t>
            </a:r>
            <a:r>
              <a:rPr lang="en-US" sz="2400" dirty="0">
                <a:latin typeface="微软雅黑" pitchFamily="34" charset="-122"/>
                <a:ea typeface="微软雅黑" pitchFamily="34" charset="-122"/>
              </a:rPr>
              <a:t>3  </a:t>
            </a:r>
            <a:r>
              <a:rPr lang="zh-CN" altLang="en-US" sz="2000" dirty="0">
                <a:latin typeface="微软雅黑" pitchFamily="34" charset="-122"/>
                <a:ea typeface="微软雅黑" pitchFamily="34" charset="-122"/>
              </a:rPr>
              <a:t>如图所示，闭合开关后，电压表的示数为</a:t>
            </a:r>
            <a:r>
              <a:rPr lang="en-US" sz="2000" dirty="0">
                <a:latin typeface="微软雅黑" pitchFamily="34" charset="-122"/>
                <a:ea typeface="微软雅黑" pitchFamily="34" charset="-122"/>
              </a:rPr>
              <a:t>6V</a:t>
            </a:r>
            <a:r>
              <a:rPr lang="zh-CN" altLang="en-US" sz="2000" dirty="0">
                <a:latin typeface="微软雅黑" pitchFamily="34" charset="-122"/>
                <a:ea typeface="微软雅黑" pitchFamily="34" charset="-122"/>
              </a:rPr>
              <a:t>，电流表的示数为</a:t>
            </a:r>
            <a:r>
              <a:rPr lang="en-US" sz="2000" dirty="0">
                <a:latin typeface="微软雅黑" pitchFamily="34" charset="-122"/>
                <a:ea typeface="微软雅黑" pitchFamily="34" charset="-122"/>
              </a:rPr>
              <a:t>0.3A</a:t>
            </a:r>
            <a:r>
              <a:rPr lang="zh-CN" altLang="en-US" sz="2000" dirty="0">
                <a:latin typeface="微软雅黑" pitchFamily="34" charset="-122"/>
                <a:ea typeface="微软雅黑" pitchFamily="34" charset="-122"/>
              </a:rPr>
              <a:t>，求电阻</a:t>
            </a:r>
            <a:r>
              <a:rPr lang="en-US" sz="2000" i="1" dirty="0">
                <a:latin typeface="微软雅黑" pitchFamily="34" charset="-122"/>
                <a:ea typeface="微软雅黑" pitchFamily="34" charset="-122"/>
              </a:rPr>
              <a:t>R </a:t>
            </a:r>
            <a:r>
              <a:rPr lang="zh-CN" altLang="en-US" sz="2000" dirty="0">
                <a:latin typeface="微软雅黑" pitchFamily="34" charset="-122"/>
                <a:ea typeface="微软雅黑" pitchFamily="34" charset="-122"/>
              </a:rPr>
              <a:t>的阻值。</a:t>
            </a:r>
          </a:p>
        </p:txBody>
      </p:sp>
      <p:grpSp>
        <p:nvGrpSpPr>
          <p:cNvPr id="9" name="组合 8"/>
          <p:cNvGrpSpPr/>
          <p:nvPr/>
        </p:nvGrpSpPr>
        <p:grpSpPr>
          <a:xfrm>
            <a:off x="316311" y="2075260"/>
            <a:ext cx="4585747" cy="1871561"/>
            <a:chOff x="316311" y="2075260"/>
            <a:chExt cx="4585747" cy="1871561"/>
          </a:xfrm>
        </p:grpSpPr>
        <p:sp>
          <p:nvSpPr>
            <p:cNvPr id="10" name="Text Box 4"/>
            <p:cNvSpPr txBox="1">
              <a:spLocks noChangeArrowheads="1"/>
            </p:cNvSpPr>
            <p:nvPr/>
          </p:nvSpPr>
          <p:spPr bwMode="auto">
            <a:xfrm>
              <a:off x="316311" y="2158356"/>
              <a:ext cx="74468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lnSpc>
                  <a:spcPct val="150000"/>
                </a:lnSpc>
              </a:pPr>
              <a:r>
                <a:rPr lang="zh-CN" altLang="en-US" sz="2400" dirty="0">
                  <a:solidFill>
                    <a:srgbClr val="FF0000"/>
                  </a:solidFill>
                  <a:latin typeface="微软雅黑" pitchFamily="34" charset="-122"/>
                  <a:ea typeface="微软雅黑" pitchFamily="34" charset="-122"/>
                </a:rPr>
                <a:t>解</a:t>
              </a:r>
              <a:r>
                <a:rPr lang="en-US" sz="2400" dirty="0">
                  <a:solidFill>
                    <a:srgbClr val="FF0000"/>
                  </a:solidFill>
                  <a:latin typeface="微软雅黑" pitchFamily="34" charset="-122"/>
                  <a:ea typeface="微软雅黑" pitchFamily="34" charset="-122"/>
                </a:rPr>
                <a:t>:</a:t>
              </a:r>
            </a:p>
          </p:txBody>
        </p:sp>
        <p:grpSp>
          <p:nvGrpSpPr>
            <p:cNvPr id="19" name="组合 18"/>
            <p:cNvGrpSpPr/>
            <p:nvPr/>
          </p:nvGrpSpPr>
          <p:grpSpPr>
            <a:xfrm>
              <a:off x="834883" y="2075260"/>
              <a:ext cx="4067175" cy="957161"/>
              <a:chOff x="834883" y="2075260"/>
              <a:chExt cx="4067175" cy="957161"/>
            </a:xfrm>
          </p:grpSpPr>
          <p:sp>
            <p:nvSpPr>
              <p:cNvPr id="16" name="Rectangle 4"/>
              <p:cNvSpPr>
                <a:spLocks noChangeArrowheads="1"/>
              </p:cNvSpPr>
              <p:nvPr/>
            </p:nvSpPr>
            <p:spPr bwMode="auto">
              <a:xfrm>
                <a:off x="834883" y="2201424"/>
                <a:ext cx="4067175" cy="830997"/>
              </a:xfrm>
              <a:prstGeom prst="rect">
                <a:avLst/>
              </a:prstGeom>
              <a:noFill/>
              <a:ln w="9525">
                <a:noFill/>
                <a:miter lim="800000"/>
                <a:headEnd/>
                <a:tailEnd/>
              </a:ln>
            </p:spPr>
            <p:txBody>
              <a:bodyPr>
                <a:spAutoFit/>
              </a:bodyPr>
              <a:lstStyle/>
              <a:p>
                <a:pPr>
                  <a:lnSpc>
                    <a:spcPct val="120000"/>
                  </a:lnSpc>
                  <a:buFont typeface="Arial" charset="0"/>
                  <a:buNone/>
                </a:pPr>
                <a:r>
                  <a:rPr lang="zh-CN" altLang="en-US" sz="2400" dirty="0">
                    <a:solidFill>
                      <a:srgbClr val="FF0000"/>
                    </a:solidFill>
                    <a:latin typeface="微软雅黑" pitchFamily="34" charset="-122"/>
                    <a:ea typeface="微软雅黑" pitchFamily="34" charset="-122"/>
                  </a:rPr>
                  <a:t>由欧姆定律           得：</a:t>
                </a:r>
                <a:endParaRPr lang="en-US" altLang="zh-CN" sz="2400" dirty="0">
                  <a:solidFill>
                    <a:srgbClr val="FF0000"/>
                  </a:solidFill>
                  <a:latin typeface="微软雅黑" pitchFamily="34" charset="-122"/>
                  <a:ea typeface="微软雅黑" pitchFamily="34" charset="-122"/>
                </a:endParaRPr>
              </a:p>
              <a:p>
                <a:pPr>
                  <a:lnSpc>
                    <a:spcPct val="120000"/>
                  </a:lnSpc>
                  <a:buFont typeface="Arial" charset="0"/>
                  <a:buNone/>
                </a:pPr>
                <a:endParaRPr lang="en-US" altLang="zh-CN" sz="2400" baseline="-25000" dirty="0">
                  <a:solidFill>
                    <a:srgbClr val="FF0000"/>
                  </a:solidFill>
                  <a:latin typeface="微软雅黑" pitchFamily="34" charset="-122"/>
                  <a:ea typeface="微软雅黑" pitchFamily="34" charset="-122"/>
                </a:endParaRPr>
              </a:p>
            </p:txBody>
          </p:sp>
          <p:graphicFrame>
            <p:nvGraphicFramePr>
              <p:cNvPr id="17" name="Object 2"/>
              <p:cNvGraphicFramePr>
                <a:graphicFrameLocks noChangeAspect="1"/>
              </p:cNvGraphicFramePr>
              <p:nvPr>
                <p:extLst>
                  <p:ext uri="{D42A27DB-BD31-4B8C-83A1-F6EECF244321}">
                    <p14:modId xmlns:p14="http://schemas.microsoft.com/office/powerpoint/2010/main" xmlns="" val="2638017703"/>
                  </p:ext>
                </p:extLst>
              </p:nvPr>
            </p:nvGraphicFramePr>
            <p:xfrm>
              <a:off x="2544270" y="2075260"/>
              <a:ext cx="865187" cy="812800"/>
            </p:xfrm>
            <a:graphic>
              <a:graphicData uri="http://schemas.openxmlformats.org/presentationml/2006/ole">
                <p:oleObj spid="_x0000_s1112" name="Equation" r:id="rId4" imgW="418918" imgH="393529" progId="">
                  <p:embed/>
                </p:oleObj>
              </a:graphicData>
            </a:graphic>
          </p:graphicFrame>
        </p:grpSp>
        <p:graphicFrame>
          <p:nvGraphicFramePr>
            <p:cNvPr id="18" name="Object 3"/>
            <p:cNvGraphicFramePr>
              <a:graphicFrameLocks noChangeAspect="1"/>
            </p:cNvGraphicFramePr>
            <p:nvPr>
              <p:extLst>
                <p:ext uri="{D42A27DB-BD31-4B8C-83A1-F6EECF244321}">
                  <p14:modId xmlns:p14="http://schemas.microsoft.com/office/powerpoint/2010/main" xmlns="" val="787256584"/>
                </p:ext>
              </p:extLst>
            </p:nvPr>
          </p:nvGraphicFramePr>
          <p:xfrm>
            <a:off x="834883" y="3032421"/>
            <a:ext cx="3097212" cy="914400"/>
          </p:xfrm>
          <a:graphic>
            <a:graphicData uri="http://schemas.openxmlformats.org/presentationml/2006/ole">
              <p:oleObj spid="_x0000_s1113" name="Equation" r:id="rId5" imgW="1333500" imgH="393700" progId="">
                <p:embed/>
              </p:oleObj>
            </a:graphicData>
          </a:graphic>
        </p:graphicFrame>
      </p:grpSp>
    </p:spTree>
    <p:extLst>
      <p:ext uri="{BB962C8B-B14F-4D97-AF65-F5344CB8AC3E}">
        <p14:creationId xmlns:p14="http://schemas.microsoft.com/office/powerpoint/2010/main" xmlns="" val="47439605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2"/>
          <p:cNvSpPr txBox="1"/>
          <p:nvPr/>
        </p:nvSpPr>
        <p:spPr>
          <a:xfrm>
            <a:off x="192690" y="143592"/>
            <a:ext cx="1541517" cy="646331"/>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lgn="l">
              <a:lnSpc>
                <a:spcPct val="150000"/>
              </a:lnSpc>
              <a:defRPr sz="2400">
                <a:solidFill>
                  <a:srgbClr val="FF0000"/>
                </a:solidFill>
                <a:latin typeface="微软雅黑" pitchFamily="34" charset="-122"/>
                <a:ea typeface="微软雅黑" pitchFamily="34" charset="-122"/>
              </a:defRPr>
            </a:lvl1pPr>
          </a:lstStyle>
          <a:p>
            <a:r>
              <a:rPr lang="zh-CN" altLang="zh-CN" dirty="0"/>
              <a:t>想想议议</a:t>
            </a:r>
          </a:p>
        </p:txBody>
      </p:sp>
      <p:grpSp>
        <p:nvGrpSpPr>
          <p:cNvPr id="3" name="组合 2"/>
          <p:cNvGrpSpPr/>
          <p:nvPr/>
        </p:nvGrpSpPr>
        <p:grpSpPr>
          <a:xfrm>
            <a:off x="203045" y="789923"/>
            <a:ext cx="8749187" cy="876301"/>
            <a:chOff x="113" y="1155"/>
            <a:chExt cx="18371" cy="1380"/>
          </a:xfrm>
        </p:grpSpPr>
        <p:sp>
          <p:nvSpPr>
            <p:cNvPr id="4" name="文本框 3"/>
            <p:cNvSpPr txBox="1"/>
            <p:nvPr/>
          </p:nvSpPr>
          <p:spPr>
            <a:xfrm>
              <a:off x="217" y="1447"/>
              <a:ext cx="18267" cy="902"/>
            </a:xfrm>
            <a:prstGeom prst="rect">
              <a:avLst/>
            </a:prstGeom>
            <a:solidFill>
              <a:schemeClr val="bg1"/>
            </a:solidFill>
          </p:spPr>
          <p:txBody>
            <a:bodyPr wrap="square" rtlCol="0" anchor="t">
              <a:spAutoFit/>
            </a:bodyPr>
            <a:lstStyle/>
            <a:p>
              <a:pPr fontAlgn="auto">
                <a:lnSpc>
                  <a:spcPct val="130000"/>
                </a:lnSpc>
                <a:spcBef>
                  <a:spcPts val="0"/>
                </a:spcBef>
                <a:buClr>
                  <a:schemeClr val="bg1"/>
                </a:buClr>
              </a:pPr>
              <a:r>
                <a:rPr lang="en-US" altLang="zh-CN" sz="2400" dirty="0">
                  <a:solidFill>
                    <a:schemeClr val="tx1"/>
                  </a:solidFill>
                  <a:latin typeface="微软雅黑" pitchFamily="34" charset="-122"/>
                  <a:ea typeface="微软雅黑" pitchFamily="34" charset="-122"/>
                  <a:cs typeface="楷体" panose="02010609060101010101" charset="-122"/>
                  <a:sym typeface="+mn-ea"/>
                </a:rPr>
                <a:t>       </a:t>
              </a:r>
              <a:r>
                <a:rPr lang="zh-CN" altLang="en-US" sz="2400" dirty="0">
                  <a:solidFill>
                    <a:schemeClr val="tx1"/>
                  </a:solidFill>
                  <a:latin typeface="微软雅黑" pitchFamily="34" charset="-122"/>
                  <a:ea typeface="微软雅黑" pitchFamily="34" charset="-122"/>
                  <a:cs typeface="楷体" panose="02010609060101010101" charset="-122"/>
                  <a:sym typeface="+mn-ea"/>
                </a:rPr>
                <a:t>跟        相似，能否认为电阻跟电压成正比，跟电流成反比？</a:t>
              </a:r>
            </a:p>
          </p:txBody>
        </p:sp>
        <p:graphicFrame>
          <p:nvGraphicFramePr>
            <p:cNvPr id="5" name="对象 4">
              <a:hlinkClick r:id="" action="ppaction://ole?verb=0"/>
            </p:cNvPr>
            <p:cNvGraphicFramePr>
              <a:graphicFrameLocks/>
            </p:cNvGraphicFramePr>
            <p:nvPr>
              <p:extLst>
                <p:ext uri="{D42A27DB-BD31-4B8C-83A1-F6EECF244321}">
                  <p14:modId xmlns:p14="http://schemas.microsoft.com/office/powerpoint/2010/main" xmlns="" val="2761396434"/>
                </p:ext>
              </p:extLst>
            </p:nvPr>
          </p:nvGraphicFramePr>
          <p:xfrm>
            <a:off x="113" y="1155"/>
            <a:ext cx="1556" cy="1380"/>
          </p:xfrm>
          <a:graphic>
            <a:graphicData uri="http://schemas.openxmlformats.org/presentationml/2006/ole">
              <p:oleObj spid="_x0000_s2131" r:id="rId3" imgW="444307" imgH="393529" progId="Equation.3">
                <p:embed/>
              </p:oleObj>
            </a:graphicData>
          </a:graphic>
        </p:graphicFrame>
        <p:graphicFrame>
          <p:nvGraphicFramePr>
            <p:cNvPr id="6" name="Object 2"/>
            <p:cNvGraphicFramePr>
              <a:graphicFrameLocks/>
            </p:cNvGraphicFramePr>
            <p:nvPr>
              <p:extLst>
                <p:ext uri="{D42A27DB-BD31-4B8C-83A1-F6EECF244321}">
                  <p14:modId xmlns:p14="http://schemas.microsoft.com/office/powerpoint/2010/main" xmlns="" val="3292344495"/>
                </p:ext>
              </p:extLst>
            </p:nvPr>
          </p:nvGraphicFramePr>
          <p:xfrm>
            <a:off x="2414" y="1155"/>
            <a:ext cx="1433" cy="1237"/>
          </p:xfrm>
          <a:graphic>
            <a:graphicData uri="http://schemas.openxmlformats.org/presentationml/2006/ole">
              <p:oleObj spid="_x0000_s2132" r:id="rId4" imgW="418918" imgH="393529" progId="Equation.3">
                <p:embed/>
              </p:oleObj>
            </a:graphicData>
          </a:graphic>
        </p:graphicFrame>
      </p:grpSp>
      <p:grpSp>
        <p:nvGrpSpPr>
          <p:cNvPr id="9" name="组合 8"/>
          <p:cNvGrpSpPr/>
          <p:nvPr/>
        </p:nvGrpSpPr>
        <p:grpSpPr>
          <a:xfrm>
            <a:off x="191658" y="1714500"/>
            <a:ext cx="8581852" cy="2438616"/>
            <a:chOff x="191658" y="1714500"/>
            <a:chExt cx="8581852" cy="2438616"/>
          </a:xfrm>
        </p:grpSpPr>
        <p:sp>
          <p:nvSpPr>
            <p:cNvPr id="7" name="文本框 132099"/>
            <p:cNvSpPr txBox="1"/>
            <p:nvPr/>
          </p:nvSpPr>
          <p:spPr>
            <a:xfrm>
              <a:off x="191658" y="1714500"/>
              <a:ext cx="8581852" cy="2438616"/>
            </a:xfrm>
            <a:prstGeom prst="rect">
              <a:avLst/>
            </a:prstGeom>
            <a:noFill/>
            <a:ln w="9525">
              <a:noFill/>
            </a:ln>
          </p:spPr>
          <p:txBody>
            <a:bodyPr wrap="square">
              <a:spAutoFit/>
            </a:bodyPr>
            <a:lstStyle/>
            <a:p>
              <a:pPr algn="l" defTabSz="0">
                <a:lnSpc>
                  <a:spcPct val="150000"/>
                </a:lnSpc>
                <a:buClr>
                  <a:schemeClr val="bg1"/>
                </a:buClr>
                <a:tabLst>
                  <a:tab pos="4308475" algn="l"/>
                </a:tabLst>
              </a:pPr>
              <a:r>
                <a:rPr lang="en-US" altLang="zh-CN" sz="2400" dirty="0">
                  <a:effectLst/>
                  <a:latin typeface="微软雅黑" pitchFamily="34" charset="-122"/>
                  <a:ea typeface="微软雅黑" pitchFamily="34" charset="-122"/>
                  <a:cs typeface="仿宋" panose="02010609060101010101" charset="-122"/>
                </a:rPr>
                <a:t>  </a:t>
              </a:r>
              <a:r>
                <a:rPr lang="zh-CN" altLang="en-US" sz="2400" dirty="0">
                  <a:effectLst/>
                  <a:latin typeface="微软雅黑" pitchFamily="34" charset="-122"/>
                  <a:ea typeface="微软雅黑" pitchFamily="34" charset="-122"/>
                  <a:cs typeface="仿宋" panose="02010609060101010101" charset="-122"/>
                </a:rPr>
                <a:t>答：</a:t>
              </a:r>
              <a:r>
                <a:rPr lang="en-US" altLang="zh-CN" sz="2400" dirty="0">
                  <a:effectLst/>
                  <a:latin typeface="微软雅黑" pitchFamily="34" charset="-122"/>
                  <a:ea typeface="微软雅黑" pitchFamily="34" charset="-122"/>
                  <a:cs typeface="仿宋" panose="02010609060101010101" charset="-122"/>
                </a:rPr>
                <a:t> </a:t>
              </a:r>
              <a:r>
                <a:rPr lang="zh-CN" altLang="en-US" sz="2000" dirty="0">
                  <a:solidFill>
                    <a:schemeClr val="tx1"/>
                  </a:solidFill>
                  <a:effectLst/>
                  <a:latin typeface="微软雅黑" pitchFamily="34" charset="-122"/>
                  <a:ea typeface="微软雅黑" pitchFamily="34" charset="-122"/>
                  <a:cs typeface="仿宋" panose="02010609060101010101" charset="-122"/>
                </a:rPr>
                <a:t>导体的电阻是导体本身的</a:t>
              </a:r>
              <a:r>
                <a:rPr lang="zh-CN" altLang="en-US" sz="2000" dirty="0">
                  <a:solidFill>
                    <a:srgbClr val="FF0000"/>
                  </a:solidFill>
                  <a:effectLst/>
                  <a:latin typeface="微软雅黑" pitchFamily="34" charset="-122"/>
                  <a:ea typeface="微软雅黑" pitchFamily="34" charset="-122"/>
                  <a:cs typeface="仿宋" panose="02010609060101010101" charset="-122"/>
                </a:rPr>
                <a:t>一种性质</a:t>
              </a:r>
              <a:r>
                <a:rPr lang="zh-CN" altLang="en-US" sz="2000" dirty="0">
                  <a:solidFill>
                    <a:schemeClr val="tx1"/>
                  </a:solidFill>
                  <a:effectLst/>
                  <a:latin typeface="微软雅黑" pitchFamily="34" charset="-122"/>
                  <a:ea typeface="微软雅黑" pitchFamily="34" charset="-122"/>
                  <a:cs typeface="仿宋" panose="02010609060101010101" charset="-122"/>
                </a:rPr>
                <a:t>，电阻的大小</a:t>
              </a:r>
              <a:r>
                <a:rPr lang="zh-CN" altLang="en-US" sz="2000" dirty="0">
                  <a:solidFill>
                    <a:srgbClr val="FF0000"/>
                  </a:solidFill>
                  <a:effectLst/>
                  <a:latin typeface="微软雅黑" pitchFamily="34" charset="-122"/>
                  <a:ea typeface="微软雅黑" pitchFamily="34" charset="-122"/>
                  <a:cs typeface="仿宋" panose="02010609060101010101" charset="-122"/>
                </a:rPr>
                <a:t>由导体的长度、横截面积和材料决定的</a:t>
              </a:r>
              <a:r>
                <a:rPr lang="zh-CN" altLang="en-US" sz="2000" dirty="0">
                  <a:solidFill>
                    <a:schemeClr val="tx1"/>
                  </a:solidFill>
                  <a:effectLst/>
                  <a:latin typeface="微软雅黑" pitchFamily="34" charset="-122"/>
                  <a:ea typeface="微软雅黑" pitchFamily="34" charset="-122"/>
                  <a:cs typeface="仿宋" panose="02010609060101010101" charset="-122"/>
                </a:rPr>
                <a:t>，当电阻两端电压改变时，通过它的电流也成正比例改变，而电压与电流比值（即电阻）不变，是一个定值，故</a:t>
              </a:r>
              <a:r>
                <a:rPr lang="zh-CN" altLang="en-US" sz="2000" dirty="0">
                  <a:solidFill>
                    <a:srgbClr val="FF0000"/>
                  </a:solidFill>
                  <a:effectLst/>
                  <a:latin typeface="微软雅黑" pitchFamily="34" charset="-122"/>
                  <a:ea typeface="微软雅黑" pitchFamily="34" charset="-122"/>
                  <a:cs typeface="仿宋" panose="02010609060101010101" charset="-122"/>
                </a:rPr>
                <a:t>电阻跟电压、电流无关，不存在正、反比的关系</a:t>
              </a:r>
              <a:r>
                <a:rPr lang="zh-CN" altLang="en-US" sz="2000" dirty="0">
                  <a:solidFill>
                    <a:schemeClr val="tx1"/>
                  </a:solidFill>
                  <a:effectLst/>
                  <a:latin typeface="微软雅黑" pitchFamily="34" charset="-122"/>
                  <a:ea typeface="微软雅黑" pitchFamily="34" charset="-122"/>
                  <a:cs typeface="仿宋" panose="02010609060101010101" charset="-122"/>
                </a:rPr>
                <a:t>。所以，只能用          来计算电阻的大小，而不能用作电阻的定义式 。</a:t>
              </a:r>
            </a:p>
          </p:txBody>
        </p:sp>
        <p:graphicFrame>
          <p:nvGraphicFramePr>
            <p:cNvPr id="8" name="对象 7">
              <a:hlinkClick r:id="" action="ppaction://ole?verb=0"/>
            </p:cNvPr>
            <p:cNvGraphicFramePr>
              <a:graphicFrameLocks/>
            </p:cNvGraphicFramePr>
            <p:nvPr>
              <p:extLst>
                <p:ext uri="{D42A27DB-BD31-4B8C-83A1-F6EECF244321}">
                  <p14:modId xmlns:p14="http://schemas.microsoft.com/office/powerpoint/2010/main" xmlns="" val="1506345043"/>
                </p:ext>
              </p:extLst>
            </p:nvPr>
          </p:nvGraphicFramePr>
          <p:xfrm>
            <a:off x="5353833" y="3143667"/>
            <a:ext cx="753292" cy="822564"/>
          </p:xfrm>
          <a:graphic>
            <a:graphicData uri="http://schemas.openxmlformats.org/presentationml/2006/ole">
              <p:oleObj spid="_x0000_s2133" r:id="rId5" imgW="444307" imgH="393529" progId="Equation.3">
                <p:embed/>
              </p:oleObj>
            </a:graphicData>
          </a:graphic>
        </p:graphicFrame>
      </p:grpSp>
    </p:spTree>
    <p:extLst>
      <p:ext uri="{BB962C8B-B14F-4D97-AF65-F5344CB8AC3E}">
        <p14:creationId xmlns:p14="http://schemas.microsoft.com/office/powerpoint/2010/main" xmlns="" val="38819461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0576" y="1205702"/>
            <a:ext cx="5976938" cy="2862322"/>
          </a:xfrm>
          <a:prstGeom prst="rect">
            <a:avLst/>
          </a:prstGeom>
        </p:spPr>
        <p:txBody>
          <a:bodyPr>
            <a:spAutoFit/>
          </a:bodyPr>
          <a:lstStyle/>
          <a:p>
            <a:pPr algn="l">
              <a:lnSpc>
                <a:spcPct val="150000"/>
              </a:lnSpc>
              <a:buFontTx/>
              <a:buNone/>
              <a:defRPr/>
            </a:pPr>
            <a:r>
              <a:rPr lang="zh-CN" altLang="en-US" sz="2000" dirty="0">
                <a:latin typeface="微软雅黑" panose="020B0503020204020204" charset="-122"/>
                <a:ea typeface="微软雅黑" panose="020B0503020204020204" charset="-122"/>
              </a:rPr>
              <a:t>例题</a:t>
            </a:r>
            <a:r>
              <a:rPr lang="en-US" altLang="zh-CN" sz="2000" dirty="0">
                <a:latin typeface="微软雅黑" panose="020B0503020204020204" charset="-122"/>
                <a:ea typeface="微软雅黑" panose="020B0503020204020204" charset="-122"/>
              </a:rPr>
              <a:t>4</a:t>
            </a:r>
            <a:r>
              <a:rPr lang="en-US"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在某一温度下，两个电路元件甲和乙中的电流与电压的关系如图所示，由图可知，元件甲的电阻是</a:t>
            </a:r>
            <a:r>
              <a:rPr lang="en-US" altLang="zh-CN" sz="2000" dirty="0">
                <a:latin typeface="微软雅黑" panose="020B0503020204020204" charset="-122"/>
                <a:ea typeface="微软雅黑" panose="020B0503020204020204" charset="-122"/>
              </a:rPr>
              <a:t>____Ω</a:t>
            </a:r>
            <a:r>
              <a:rPr lang="zh-CN" altLang="en-US" sz="2000" dirty="0">
                <a:latin typeface="微软雅黑" panose="020B0503020204020204" charset="-122"/>
                <a:ea typeface="微软雅黑" panose="020B0503020204020204" charset="-122"/>
              </a:rPr>
              <a:t>，将元件甲接在电压为</a:t>
            </a:r>
            <a:r>
              <a:rPr lang="en-US" altLang="zh-CN" sz="2000" dirty="0">
                <a:latin typeface="微软雅黑" panose="020B0503020204020204" charset="-122"/>
                <a:ea typeface="微软雅黑" panose="020B0503020204020204" charset="-122"/>
              </a:rPr>
              <a:t>2V</a:t>
            </a:r>
            <a:r>
              <a:rPr lang="zh-CN" altLang="en-US" sz="2000" dirty="0">
                <a:latin typeface="微软雅黑" panose="020B0503020204020204" charset="-122"/>
                <a:ea typeface="微软雅黑" panose="020B0503020204020204" charset="-122"/>
              </a:rPr>
              <a:t>的电源两端，则流过元件甲的电流是</a:t>
            </a:r>
            <a:r>
              <a:rPr lang="en-US" altLang="zh-CN" sz="2000" dirty="0">
                <a:latin typeface="微软雅黑" panose="020B0503020204020204" charset="-122"/>
                <a:ea typeface="微软雅黑" panose="020B0503020204020204" charset="-122"/>
              </a:rPr>
              <a:t>_______A</a:t>
            </a:r>
            <a:r>
              <a:rPr lang="zh-CN" altLang="en-US" sz="2000" dirty="0">
                <a:latin typeface="微软雅黑" panose="020B0503020204020204" charset="-122"/>
                <a:ea typeface="微软雅黑" panose="020B0503020204020204" charset="-122"/>
              </a:rPr>
              <a:t>，将乙接在电压为</a:t>
            </a:r>
            <a:r>
              <a:rPr lang="en-US" altLang="zh-CN" sz="2000" dirty="0">
                <a:latin typeface="微软雅黑" panose="020B0503020204020204" charset="-122"/>
                <a:ea typeface="微软雅黑" panose="020B0503020204020204" charset="-122"/>
              </a:rPr>
              <a:t>2.5V</a:t>
            </a:r>
            <a:r>
              <a:rPr lang="zh-CN" altLang="en-US" sz="2000" dirty="0">
                <a:latin typeface="微软雅黑" panose="020B0503020204020204" charset="-122"/>
                <a:ea typeface="微软雅黑" panose="020B0503020204020204" charset="-122"/>
              </a:rPr>
              <a:t>的电源两端，则流过元件乙的电流是</a:t>
            </a:r>
            <a:r>
              <a:rPr lang="en-US" altLang="zh-CN" sz="2000" dirty="0">
                <a:latin typeface="微软雅黑" panose="020B0503020204020204" charset="-122"/>
                <a:ea typeface="微软雅黑" panose="020B0503020204020204" charset="-122"/>
              </a:rPr>
              <a:t>______A</a:t>
            </a:r>
            <a:r>
              <a:rPr lang="zh-CN" altLang="en-US" sz="2000" dirty="0">
                <a:latin typeface="微软雅黑" panose="020B0503020204020204" charset="-122"/>
                <a:ea typeface="微软雅黑" panose="020B0503020204020204" charset="-122"/>
              </a:rPr>
              <a:t>，此时元件乙的电阻是</a:t>
            </a:r>
            <a:r>
              <a:rPr lang="en-US" altLang="zh-CN" sz="2000" dirty="0">
                <a:latin typeface="微软雅黑" panose="020B0503020204020204" charset="-122"/>
                <a:ea typeface="微软雅黑" panose="020B0503020204020204" charset="-122"/>
              </a:rPr>
              <a:t>______Ω.</a:t>
            </a:r>
            <a:endParaRPr lang="zh-CN" altLang="en-US" sz="2000" dirty="0">
              <a:latin typeface="微软雅黑" panose="020B0503020204020204" charset="-122"/>
              <a:ea typeface="微软雅黑" panose="020B0503020204020204" charset="-122"/>
            </a:endParaRPr>
          </a:p>
        </p:txBody>
      </p:sp>
      <p:sp>
        <p:nvSpPr>
          <p:cNvPr id="8" name="矩形 7"/>
          <p:cNvSpPr/>
          <p:nvPr/>
        </p:nvSpPr>
        <p:spPr>
          <a:xfrm>
            <a:off x="809901" y="2135114"/>
            <a:ext cx="542925" cy="461665"/>
          </a:xfrm>
          <a:prstGeom prst="rect">
            <a:avLst/>
          </a:prstGeom>
        </p:spPr>
        <p:txBody>
          <a:bodyPr>
            <a:spAutoFit/>
          </a:bodyPr>
          <a:lstStyle/>
          <a:p>
            <a:pPr>
              <a:buFontTx/>
              <a:buNone/>
              <a:defRPr/>
            </a:pPr>
            <a:r>
              <a:rPr lang="en-US" altLang="zh-CN" sz="2400" dirty="0">
                <a:solidFill>
                  <a:srgbClr val="FF0000"/>
                </a:solidFill>
                <a:latin typeface="微软雅黑" panose="020B0503020204020204" charset="-122"/>
                <a:ea typeface="微软雅黑" panose="020B0503020204020204" charset="-122"/>
              </a:rPr>
              <a:t>5</a:t>
            </a:r>
          </a:p>
        </p:txBody>
      </p:sp>
      <p:sp>
        <p:nvSpPr>
          <p:cNvPr id="9" name="矩形 8"/>
          <p:cNvSpPr/>
          <p:nvPr/>
        </p:nvSpPr>
        <p:spPr>
          <a:xfrm>
            <a:off x="2849791" y="2579551"/>
            <a:ext cx="681199" cy="461665"/>
          </a:xfrm>
          <a:prstGeom prst="rect">
            <a:avLst/>
          </a:prstGeom>
        </p:spPr>
        <p:txBody>
          <a:bodyPr wrap="square">
            <a:spAutoFit/>
          </a:bodyPr>
          <a:lstStyle/>
          <a:p>
            <a:r>
              <a:rPr lang="en-US" altLang="zh-CN" sz="2400" dirty="0">
                <a:solidFill>
                  <a:srgbClr val="FF0000"/>
                </a:solidFill>
                <a:latin typeface="微软雅黑" panose="020B0503020204020204" charset="-122"/>
                <a:ea typeface="微软雅黑" panose="020B0503020204020204" charset="-122"/>
                <a:sym typeface="+mn-ea"/>
              </a:rPr>
              <a:t>0.4</a:t>
            </a:r>
          </a:p>
        </p:txBody>
      </p:sp>
      <p:sp>
        <p:nvSpPr>
          <p:cNvPr id="10" name="矩形 9"/>
          <p:cNvSpPr/>
          <p:nvPr/>
        </p:nvSpPr>
        <p:spPr>
          <a:xfrm>
            <a:off x="4895708" y="3041216"/>
            <a:ext cx="717304" cy="461665"/>
          </a:xfrm>
          <a:prstGeom prst="rect">
            <a:avLst/>
          </a:prstGeom>
        </p:spPr>
        <p:txBody>
          <a:bodyPr wrap="square">
            <a:spAutoFit/>
          </a:bodyPr>
          <a:lstStyle/>
          <a:p>
            <a:pPr>
              <a:buFontTx/>
              <a:buNone/>
              <a:defRPr/>
            </a:pPr>
            <a:r>
              <a:rPr lang="en-US" altLang="zh-CN" sz="2400" dirty="0">
                <a:solidFill>
                  <a:srgbClr val="FF0000"/>
                </a:solidFill>
                <a:latin typeface="微软雅黑" panose="020B0503020204020204" charset="-122"/>
                <a:ea typeface="微软雅黑" panose="020B0503020204020204" charset="-122"/>
                <a:sym typeface="+mn-ea"/>
              </a:rPr>
              <a:t>0.5</a:t>
            </a:r>
          </a:p>
        </p:txBody>
      </p:sp>
      <p:sp>
        <p:nvSpPr>
          <p:cNvPr id="11" name="矩形 10"/>
          <p:cNvSpPr/>
          <p:nvPr/>
        </p:nvSpPr>
        <p:spPr>
          <a:xfrm>
            <a:off x="2701051" y="3508349"/>
            <a:ext cx="542925" cy="461665"/>
          </a:xfrm>
          <a:prstGeom prst="rect">
            <a:avLst/>
          </a:prstGeom>
        </p:spPr>
        <p:txBody>
          <a:bodyPr>
            <a:spAutoFit/>
          </a:bodyPr>
          <a:lstStyle/>
          <a:p>
            <a:r>
              <a:rPr lang="en-US" altLang="zh-CN" sz="2400" dirty="0">
                <a:solidFill>
                  <a:srgbClr val="FF0000"/>
                </a:solidFill>
                <a:latin typeface="微软雅黑" panose="020B0503020204020204" charset="-122"/>
                <a:ea typeface="微软雅黑" panose="020B0503020204020204" charset="-122"/>
                <a:sym typeface="+mn-ea"/>
              </a:rPr>
              <a:t>5</a:t>
            </a:r>
          </a:p>
        </p:txBody>
      </p:sp>
      <p:grpSp>
        <p:nvGrpSpPr>
          <p:cNvPr id="3" name="组合 2"/>
          <p:cNvGrpSpPr/>
          <p:nvPr/>
        </p:nvGrpSpPr>
        <p:grpSpPr>
          <a:xfrm>
            <a:off x="5954220" y="1602574"/>
            <a:ext cx="3175000" cy="2065384"/>
            <a:chOff x="5954220" y="1602574"/>
            <a:chExt cx="3175000" cy="2065384"/>
          </a:xfrm>
        </p:grpSpPr>
        <p:pic>
          <p:nvPicPr>
            <p:cNvPr id="21507" name="Picture 2" descr="WJA55-Y"/>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954220" y="1602574"/>
              <a:ext cx="3175000" cy="2065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椭圆 12"/>
            <p:cNvSpPr>
              <a:spLocks noChangeArrowheads="1"/>
            </p:cNvSpPr>
            <p:nvPr/>
          </p:nvSpPr>
          <p:spPr bwMode="auto">
            <a:xfrm>
              <a:off x="8207375" y="2015924"/>
              <a:ext cx="45719" cy="119190"/>
            </a:xfrm>
            <a:prstGeom prst="ellipse">
              <a:avLst/>
            </a:pr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ea typeface="黑体" pitchFamily="49" charset="-122"/>
              </a:endParaRPr>
            </a:p>
          </p:txBody>
        </p:sp>
        <p:sp>
          <p:nvSpPr>
            <p:cNvPr id="12" name="椭圆 11"/>
            <p:cNvSpPr>
              <a:spLocks noChangeArrowheads="1"/>
            </p:cNvSpPr>
            <p:nvPr/>
          </p:nvSpPr>
          <p:spPr bwMode="auto">
            <a:xfrm>
              <a:off x="7825872" y="2280055"/>
              <a:ext cx="45719" cy="137328"/>
            </a:xfrm>
            <a:prstGeom prst="ellipse">
              <a:avLst/>
            </a:pr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ea typeface="黑体" pitchFamily="49" charset="-122"/>
              </a:endParaRPr>
            </a:p>
          </p:txBody>
        </p:sp>
      </p:grpSp>
      <p:sp>
        <p:nvSpPr>
          <p:cNvPr id="14" name="矩形 13"/>
          <p:cNvSpPr/>
          <p:nvPr/>
        </p:nvSpPr>
        <p:spPr>
          <a:xfrm>
            <a:off x="6279657" y="3667958"/>
            <a:ext cx="2524125" cy="1200329"/>
          </a:xfrm>
          <a:prstGeom prst="rect">
            <a:avLst/>
          </a:prstGeom>
        </p:spPr>
        <p:txBody>
          <a:bodyPr>
            <a:spAutoFit/>
          </a:bodyPr>
          <a:lstStyle/>
          <a:p>
            <a:pPr eaLnBrk="1" hangingPunct="1">
              <a:defRPr/>
            </a:pPr>
            <a:r>
              <a:rPr lang="en-US" altLang="zh-CN" sz="2400" i="1" dirty="0">
                <a:solidFill>
                  <a:srgbClr val="FF0000"/>
                </a:solidFill>
                <a:latin typeface="微软雅黑" pitchFamily="34" charset="-122"/>
                <a:ea typeface="微软雅黑" pitchFamily="34" charset="-122"/>
              </a:rPr>
              <a:t>R</a:t>
            </a:r>
            <a:r>
              <a:rPr lang="zh-CN" altLang="en-US" sz="2400" baseline="-25000" dirty="0">
                <a:solidFill>
                  <a:srgbClr val="FF0000"/>
                </a:solidFill>
                <a:latin typeface="微软雅黑" pitchFamily="34" charset="-122"/>
                <a:ea typeface="微软雅黑" pitchFamily="34" charset="-122"/>
              </a:rPr>
              <a:t>乙</a:t>
            </a:r>
            <a:r>
              <a:rPr lang="zh-CN" altLang="en-US" sz="2400" dirty="0">
                <a:solidFill>
                  <a:srgbClr val="FF0000"/>
                </a:solidFill>
                <a:latin typeface="微软雅黑" pitchFamily="34" charset="-122"/>
                <a:ea typeface="微软雅黑" pitchFamily="34" charset="-122"/>
              </a:rPr>
              <a:t>随着电压的增大逐渐减小，可能受温度影响</a:t>
            </a:r>
          </a:p>
        </p:txBody>
      </p:sp>
      <p:sp>
        <p:nvSpPr>
          <p:cNvPr id="15" name="矩形 14"/>
          <p:cNvSpPr/>
          <p:nvPr/>
        </p:nvSpPr>
        <p:spPr>
          <a:xfrm>
            <a:off x="6362702" y="974870"/>
            <a:ext cx="2657475" cy="461665"/>
          </a:xfrm>
          <a:prstGeom prst="rect">
            <a:avLst/>
          </a:prstGeom>
        </p:spPr>
        <p:txBody>
          <a:bodyPr>
            <a:spAutoFit/>
          </a:bodyPr>
          <a:lstStyle/>
          <a:p>
            <a:pPr eaLnBrk="1" hangingPunct="1">
              <a:defRPr/>
            </a:pPr>
            <a:r>
              <a:rPr lang="en-US" altLang="zh-CN" sz="2400" i="1" dirty="0">
                <a:solidFill>
                  <a:srgbClr val="FF0000"/>
                </a:solidFill>
                <a:latin typeface="微软雅黑" pitchFamily="34" charset="-122"/>
                <a:ea typeface="微软雅黑" pitchFamily="34" charset="-122"/>
              </a:rPr>
              <a:t>R</a:t>
            </a:r>
            <a:r>
              <a:rPr lang="zh-CN" altLang="en-US" sz="2400" baseline="-25000" dirty="0">
                <a:solidFill>
                  <a:srgbClr val="FF0000"/>
                </a:solidFill>
                <a:latin typeface="微软雅黑" pitchFamily="34" charset="-122"/>
                <a:ea typeface="微软雅黑" pitchFamily="34" charset="-122"/>
              </a:rPr>
              <a:t>甲</a:t>
            </a:r>
            <a:r>
              <a:rPr lang="zh-CN" altLang="en-US" sz="2400" dirty="0">
                <a:solidFill>
                  <a:srgbClr val="FF0000"/>
                </a:solidFill>
                <a:latin typeface="微软雅黑" pitchFamily="34" charset="-122"/>
                <a:ea typeface="微软雅黑" pitchFamily="34" charset="-122"/>
              </a:rPr>
              <a:t>是固定不变的</a:t>
            </a:r>
          </a:p>
        </p:txBody>
      </p:sp>
      <p:graphicFrame>
        <p:nvGraphicFramePr>
          <p:cNvPr id="4" name="对象 3"/>
          <p:cNvGraphicFramePr>
            <a:graphicFrameLocks noChangeAspect="1"/>
          </p:cNvGraphicFramePr>
          <p:nvPr>
            <p:extLst>
              <p:ext uri="{D42A27DB-BD31-4B8C-83A1-F6EECF244321}">
                <p14:modId xmlns:p14="http://schemas.microsoft.com/office/powerpoint/2010/main" xmlns="" val="3128210755"/>
              </p:ext>
            </p:extLst>
          </p:nvPr>
        </p:nvGraphicFramePr>
        <p:xfrm>
          <a:off x="311695" y="4068024"/>
          <a:ext cx="2577788" cy="800263"/>
        </p:xfrm>
        <a:graphic>
          <a:graphicData uri="http://schemas.openxmlformats.org/presentationml/2006/ole">
            <p:oleObj spid="_x0000_s4142" name="Equation" r:id="rId4" imgW="1435100" imgH="444500" progId="">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727110039"/>
              </p:ext>
            </p:extLst>
          </p:nvPr>
        </p:nvGraphicFramePr>
        <p:xfrm>
          <a:off x="3159045" y="3985582"/>
          <a:ext cx="2668296" cy="817330"/>
        </p:xfrm>
        <a:graphic>
          <a:graphicData uri="http://schemas.openxmlformats.org/presentationml/2006/ole">
            <p:oleObj spid="_x0000_s4143" name="Equation" r:id="rId5" imgW="1459866" imgH="444307" progId="">
              <p:embed/>
            </p:oleObj>
          </a:graphicData>
        </a:graphic>
      </p:graphicFrame>
      <p:sp>
        <p:nvSpPr>
          <p:cNvPr id="16" name="矩形 15"/>
          <p:cNvSpPr/>
          <p:nvPr/>
        </p:nvSpPr>
        <p:spPr>
          <a:xfrm>
            <a:off x="170576" y="325171"/>
            <a:ext cx="7934325" cy="961289"/>
          </a:xfrm>
          <a:prstGeom prst="rect">
            <a:avLst/>
          </a:prstGeom>
        </p:spPr>
        <p:txBody>
          <a:bodyPr>
            <a:spAutoFit/>
          </a:bodyPr>
          <a:lstStyle/>
          <a:p>
            <a:pPr algn="l" eaLnBrk="1" hangingPunct="1">
              <a:lnSpc>
                <a:spcPct val="150000"/>
              </a:lnSpc>
              <a:defRPr/>
            </a:pPr>
            <a:r>
              <a:rPr lang="zh-CN" altLang="en-US" sz="2000" b="1" dirty="0">
                <a:latin typeface="微软雅黑" pitchFamily="34" charset="-122"/>
                <a:ea typeface="微软雅黑" pitchFamily="34" charset="-122"/>
              </a:rPr>
              <a:t>   在理解欧姆定律的基础上，我们还要学会运用欧姆定律分析图象中电阻的大小，比如</a:t>
            </a:r>
            <a:r>
              <a:rPr lang="en-US" altLang="zh-CN" sz="2000" b="1" i="1" dirty="0">
                <a:latin typeface="微软雅黑" pitchFamily="34" charset="-122"/>
                <a:ea typeface="微软雅黑" pitchFamily="34" charset="-122"/>
              </a:rPr>
              <a:t>I</a:t>
            </a:r>
            <a:r>
              <a:rPr lang="en-US" altLang="zh-CN" sz="2000" b="1" dirty="0">
                <a:latin typeface="微软雅黑" pitchFamily="34" charset="-122"/>
                <a:ea typeface="微软雅黑" pitchFamily="34" charset="-122"/>
              </a:rPr>
              <a:t>-</a:t>
            </a:r>
            <a:r>
              <a:rPr lang="en-US" altLang="zh-CN" sz="2000" b="1" i="1" dirty="0">
                <a:latin typeface="微软雅黑" pitchFamily="34" charset="-122"/>
                <a:ea typeface="微软雅黑" pitchFamily="34" charset="-122"/>
              </a:rPr>
              <a:t>U</a:t>
            </a:r>
            <a:r>
              <a:rPr lang="zh-CN" altLang="en-US" sz="2000" b="1" dirty="0">
                <a:latin typeface="微软雅黑" pitchFamily="34" charset="-122"/>
                <a:ea typeface="微软雅黑" pitchFamily="34" charset="-122"/>
              </a:rPr>
              <a:t>图象</a:t>
            </a:r>
            <a:r>
              <a:rPr lang="en-US" altLang="zh-CN" sz="2000" b="1" dirty="0">
                <a:latin typeface="微软雅黑" pitchFamily="34" charset="-122"/>
                <a:ea typeface="微软雅黑" pitchFamily="34" charset="-122"/>
              </a:rPr>
              <a:t>.</a:t>
            </a:r>
            <a:endParaRPr lang="zh-CN" altLang="en-US" sz="2000" b="1" dirty="0">
              <a:latin typeface="微软雅黑" pitchFamily="34" charset="-122"/>
              <a:ea typeface="微软雅黑" pitchFamily="34" charset="-122"/>
            </a:endParaRPr>
          </a:p>
        </p:txBody>
      </p:sp>
      <p:sp>
        <p:nvSpPr>
          <p:cNvPr id="17" name="矩形 16"/>
          <p:cNvSpPr>
            <a:spLocks noChangeArrowheads="1"/>
          </p:cNvSpPr>
          <p:nvPr/>
        </p:nvSpPr>
        <p:spPr bwMode="auto">
          <a:xfrm>
            <a:off x="122715" y="-78827"/>
            <a:ext cx="800219" cy="646331"/>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a:lnSpc>
                <a:spcPct val="150000"/>
              </a:lnSpc>
            </a:pPr>
            <a:r>
              <a:rPr lang="zh-CN" altLang="en-US" sz="2400" dirty="0">
                <a:solidFill>
                  <a:srgbClr val="FF0000"/>
                </a:solidFill>
                <a:latin typeface="微软雅黑" pitchFamily="34" charset="-122"/>
                <a:ea typeface="微软雅黑" pitchFamily="34" charset="-122"/>
              </a:rPr>
              <a:t>拓展</a:t>
            </a:r>
          </a:p>
        </p:txBody>
      </p:sp>
    </p:spTree>
    <p:extLst>
      <p:ext uri="{BB962C8B-B14F-4D97-AF65-F5344CB8AC3E}">
        <p14:creationId xmlns:p14="http://schemas.microsoft.com/office/powerpoint/2010/main" xmlns="" val="11223535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文本框 23553"/>
          <p:cNvSpPr txBox="1">
            <a:spLocks noChangeArrowheads="1"/>
          </p:cNvSpPr>
          <p:nvPr/>
        </p:nvSpPr>
        <p:spPr bwMode="auto">
          <a:xfrm>
            <a:off x="133350" y="305235"/>
            <a:ext cx="8890000" cy="3720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gn="l">
              <a:lnSpc>
                <a:spcPct val="150000"/>
              </a:lnSpc>
            </a:pPr>
            <a:r>
              <a:rPr lang="zh-CN" altLang="en-US" sz="2400" dirty="0">
                <a:solidFill>
                  <a:srgbClr val="FF0000"/>
                </a:solidFill>
                <a:latin typeface="微软雅黑" pitchFamily="34" charset="-122"/>
                <a:ea typeface="微软雅黑" pitchFamily="34" charset="-122"/>
              </a:rPr>
              <a:t>练习：</a:t>
            </a:r>
            <a:endParaRPr lang="en-US" altLang="zh-CN" sz="2400" dirty="0">
              <a:solidFill>
                <a:srgbClr val="FF0000"/>
              </a:solidFill>
              <a:latin typeface="微软雅黑" pitchFamily="34" charset="-122"/>
              <a:ea typeface="微软雅黑" pitchFamily="34" charset="-122"/>
            </a:endParaRPr>
          </a:p>
          <a:p>
            <a:pPr algn="l">
              <a:lnSpc>
                <a:spcPct val="200000"/>
              </a:lnSpc>
            </a:pPr>
            <a:r>
              <a:rPr lang="en-US" altLang="zh-CN" sz="2400" dirty="0">
                <a:solidFill>
                  <a:srgbClr val="000000"/>
                </a:solidFill>
                <a:latin typeface="微软雅黑" pitchFamily="34" charset="-122"/>
                <a:ea typeface="微软雅黑" pitchFamily="34" charset="-122"/>
              </a:rPr>
              <a:t>1.</a:t>
            </a:r>
            <a:r>
              <a:rPr lang="zh-CN" altLang="en-US" dirty="0">
                <a:solidFill>
                  <a:srgbClr val="000000"/>
                </a:solidFill>
                <a:latin typeface="微软雅黑" pitchFamily="34" charset="-122"/>
                <a:ea typeface="微软雅黑" pitchFamily="34" charset="-122"/>
              </a:rPr>
              <a:t>在探究电阻两端的电压跟通过电阻的电流的关系时，小东选用了两个定值电阻</a:t>
            </a:r>
            <a:r>
              <a:rPr lang="en-US" i="1" dirty="0">
                <a:solidFill>
                  <a:srgbClr val="000000"/>
                </a:solidFill>
                <a:latin typeface="微软雅黑" pitchFamily="34" charset="-122"/>
                <a:ea typeface="微软雅黑" pitchFamily="34" charset="-122"/>
              </a:rPr>
              <a:t>R</a:t>
            </a:r>
            <a:r>
              <a:rPr lang="en-US" baseline="-25000" dirty="0">
                <a:solidFill>
                  <a:srgbClr val="000000"/>
                </a:solidFill>
                <a:latin typeface="微软雅黑" pitchFamily="34" charset="-122"/>
                <a:ea typeface="微软雅黑" pitchFamily="34" charset="-122"/>
              </a:rPr>
              <a:t>1</a:t>
            </a:r>
            <a:r>
              <a:rPr lang="zh-CN" altLang="en-US" dirty="0">
                <a:solidFill>
                  <a:srgbClr val="000000"/>
                </a:solidFill>
                <a:latin typeface="微软雅黑" pitchFamily="34" charset="-122"/>
                <a:ea typeface="微软雅黑" pitchFamily="34" charset="-122"/>
              </a:rPr>
              <a:t>、</a:t>
            </a:r>
            <a:r>
              <a:rPr lang="en-US" i="1" dirty="0">
                <a:solidFill>
                  <a:srgbClr val="000000"/>
                </a:solidFill>
                <a:latin typeface="微软雅黑" pitchFamily="34" charset="-122"/>
                <a:ea typeface="微软雅黑" pitchFamily="34" charset="-122"/>
              </a:rPr>
              <a:t>R</a:t>
            </a:r>
            <a:r>
              <a:rPr lang="en-US" baseline="-25000" dirty="0">
                <a:solidFill>
                  <a:srgbClr val="000000"/>
                </a:solidFill>
                <a:latin typeface="微软雅黑" pitchFamily="34" charset="-122"/>
                <a:ea typeface="微软雅黑" pitchFamily="34" charset="-122"/>
              </a:rPr>
              <a:t>2</a:t>
            </a:r>
            <a:r>
              <a:rPr lang="zh-CN" altLang="en-US" dirty="0">
                <a:solidFill>
                  <a:srgbClr val="000000"/>
                </a:solidFill>
                <a:latin typeface="微软雅黑" pitchFamily="34" charset="-122"/>
                <a:ea typeface="微软雅黑" pitchFamily="34" charset="-122"/>
              </a:rPr>
              <a:t>分别做实验，他根据实验数据画出了如图所示的图象，请你根据图象比较电阻</a:t>
            </a:r>
            <a:r>
              <a:rPr lang="en-US" i="1" dirty="0">
                <a:solidFill>
                  <a:srgbClr val="000000"/>
                </a:solidFill>
                <a:latin typeface="微软雅黑" pitchFamily="34" charset="-122"/>
                <a:ea typeface="微软雅黑" pitchFamily="34" charset="-122"/>
              </a:rPr>
              <a:t>R</a:t>
            </a:r>
            <a:r>
              <a:rPr lang="en-US" baseline="-25000" dirty="0">
                <a:solidFill>
                  <a:srgbClr val="000000"/>
                </a:solidFill>
                <a:latin typeface="微软雅黑" pitchFamily="34" charset="-122"/>
                <a:ea typeface="微软雅黑" pitchFamily="34" charset="-122"/>
              </a:rPr>
              <a:t>1</a:t>
            </a:r>
            <a:r>
              <a:rPr lang="zh-CN" altLang="en-US" dirty="0">
                <a:solidFill>
                  <a:srgbClr val="000000"/>
                </a:solidFill>
                <a:latin typeface="微软雅黑" pitchFamily="34" charset="-122"/>
                <a:ea typeface="微软雅黑" pitchFamily="34" charset="-122"/>
              </a:rPr>
              <a:t>与</a:t>
            </a:r>
            <a:r>
              <a:rPr lang="en-US" i="1" dirty="0">
                <a:solidFill>
                  <a:srgbClr val="000000"/>
                </a:solidFill>
                <a:latin typeface="微软雅黑" pitchFamily="34" charset="-122"/>
                <a:ea typeface="微软雅黑" pitchFamily="34" charset="-122"/>
              </a:rPr>
              <a:t>R</a:t>
            </a:r>
            <a:r>
              <a:rPr lang="en-US" baseline="-25000" dirty="0">
                <a:solidFill>
                  <a:srgbClr val="000000"/>
                </a:solidFill>
                <a:latin typeface="微软雅黑" pitchFamily="34" charset="-122"/>
                <a:ea typeface="微软雅黑" pitchFamily="34" charset="-122"/>
              </a:rPr>
              <a:t>2</a:t>
            </a:r>
            <a:r>
              <a:rPr lang="zh-CN" altLang="en-US" dirty="0">
                <a:solidFill>
                  <a:srgbClr val="000000"/>
                </a:solidFill>
                <a:latin typeface="微软雅黑" pitchFamily="34" charset="-122"/>
                <a:ea typeface="微软雅黑" pitchFamily="34" charset="-122"/>
              </a:rPr>
              <a:t>的大小，</a:t>
            </a:r>
            <a:r>
              <a:rPr lang="en-US" i="1" dirty="0">
                <a:solidFill>
                  <a:srgbClr val="000000"/>
                </a:solidFill>
                <a:latin typeface="微软雅黑" pitchFamily="34" charset="-122"/>
                <a:ea typeface="微软雅黑" pitchFamily="34" charset="-122"/>
              </a:rPr>
              <a:t>R</a:t>
            </a:r>
            <a:r>
              <a:rPr lang="en-US" baseline="-25000" dirty="0">
                <a:solidFill>
                  <a:srgbClr val="000000"/>
                </a:solidFill>
                <a:latin typeface="微软雅黑" pitchFamily="34" charset="-122"/>
                <a:ea typeface="微软雅黑" pitchFamily="34" charset="-122"/>
              </a:rPr>
              <a:t>1</a:t>
            </a:r>
            <a:r>
              <a:rPr lang="en-US" u="sng" dirty="0">
                <a:solidFill>
                  <a:srgbClr val="000000"/>
                </a:solidFill>
                <a:latin typeface="微软雅黑" pitchFamily="34" charset="-122"/>
                <a:ea typeface="微软雅黑" pitchFamily="34" charset="-122"/>
              </a:rPr>
              <a:t>             </a:t>
            </a:r>
            <a:r>
              <a:rPr lang="en-US" i="1" dirty="0">
                <a:solidFill>
                  <a:srgbClr val="000000"/>
                </a:solidFill>
                <a:latin typeface="微软雅黑" pitchFamily="34" charset="-122"/>
                <a:ea typeface="微软雅黑" pitchFamily="34" charset="-122"/>
              </a:rPr>
              <a:t>R</a:t>
            </a:r>
            <a:r>
              <a:rPr lang="en-US" baseline="-25000" dirty="0">
                <a:solidFill>
                  <a:srgbClr val="000000"/>
                </a:solidFill>
                <a:latin typeface="微软雅黑" pitchFamily="34" charset="-122"/>
                <a:ea typeface="微软雅黑" pitchFamily="34" charset="-122"/>
              </a:rPr>
              <a:t>2</a:t>
            </a:r>
            <a:r>
              <a:rPr lang="zh-CN" altLang="en-US" dirty="0">
                <a:solidFill>
                  <a:srgbClr val="000000"/>
                </a:solidFill>
                <a:latin typeface="微软雅黑" pitchFamily="34" charset="-122"/>
                <a:ea typeface="微软雅黑" pitchFamily="34" charset="-122"/>
              </a:rPr>
              <a:t>。（选填“大于”、“等于” 或“小于”） </a:t>
            </a:r>
          </a:p>
          <a:p>
            <a:pPr algn="l">
              <a:lnSpc>
                <a:spcPct val="150000"/>
              </a:lnSpc>
            </a:pPr>
            <a:endParaRPr lang="zh-CN" altLang="en-US" sz="2400" dirty="0">
              <a:solidFill>
                <a:srgbClr val="FF0000"/>
              </a:solidFill>
              <a:latin typeface="微软雅黑" pitchFamily="34" charset="-122"/>
              <a:ea typeface="微软雅黑" pitchFamily="34" charset="-122"/>
            </a:endParaRPr>
          </a:p>
        </p:txBody>
      </p:sp>
      <p:sp>
        <p:nvSpPr>
          <p:cNvPr id="23555" name="矩形 23554"/>
          <p:cNvSpPr>
            <a:spLocks noChangeArrowheads="1"/>
          </p:cNvSpPr>
          <p:nvPr/>
        </p:nvSpPr>
        <p:spPr bwMode="auto">
          <a:xfrm>
            <a:off x="3371275" y="2298262"/>
            <a:ext cx="80342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dirty="0">
                <a:solidFill>
                  <a:srgbClr val="FF0000"/>
                </a:solidFill>
              </a:rPr>
              <a:t>大于</a:t>
            </a:r>
          </a:p>
        </p:txBody>
      </p:sp>
      <p:grpSp>
        <p:nvGrpSpPr>
          <p:cNvPr id="22532" name="组合 23555"/>
          <p:cNvGrpSpPr>
            <a:grpSpLocks/>
          </p:cNvGrpSpPr>
          <p:nvPr/>
        </p:nvGrpSpPr>
        <p:grpSpPr bwMode="auto">
          <a:xfrm>
            <a:off x="3661920" y="2981853"/>
            <a:ext cx="2593975" cy="1954336"/>
            <a:chOff x="0" y="0"/>
            <a:chExt cx="1725" cy="1856"/>
          </a:xfrm>
        </p:grpSpPr>
        <p:grpSp>
          <p:nvGrpSpPr>
            <p:cNvPr id="22533" name="组合 23556"/>
            <p:cNvGrpSpPr>
              <a:grpSpLocks/>
            </p:cNvGrpSpPr>
            <p:nvPr/>
          </p:nvGrpSpPr>
          <p:grpSpPr bwMode="auto">
            <a:xfrm>
              <a:off x="0" y="0"/>
              <a:ext cx="1725" cy="1856"/>
              <a:chOff x="0" y="0"/>
              <a:chExt cx="1725" cy="1856"/>
            </a:xfrm>
          </p:grpSpPr>
          <p:sp>
            <p:nvSpPr>
              <p:cNvPr id="22534" name="直接连接符 23557"/>
              <p:cNvSpPr>
                <a:spLocks noChangeShapeType="1"/>
              </p:cNvSpPr>
              <p:nvPr/>
            </p:nvSpPr>
            <p:spPr bwMode="auto">
              <a:xfrm flipV="1">
                <a:off x="182" y="159"/>
                <a:ext cx="0" cy="1406"/>
              </a:xfrm>
              <a:prstGeom prst="line">
                <a:avLst/>
              </a:prstGeom>
              <a:noFill/>
              <a:ln w="28575">
                <a:solidFill>
                  <a:schemeClr val="tx1"/>
                </a:solidFill>
                <a:round/>
                <a:headEnd/>
                <a:tailEnd type="triangle" w="med" len="lg"/>
              </a:ln>
              <a:extLst>
                <a:ext uri="{909E8E84-426E-40DD-AFC4-6F175D3DCCD1}">
                  <a14:hiddenFill xmlns:a14="http://schemas.microsoft.com/office/drawing/2010/main" xmlns="">
                    <a:noFill/>
                  </a14:hiddenFill>
                </a:ext>
              </a:extLst>
            </p:spPr>
            <p:txBody>
              <a:bodyPr/>
              <a:lstStyle/>
              <a:p>
                <a:endParaRPr lang="zh-CN" altLang="en-US"/>
              </a:p>
            </p:txBody>
          </p:sp>
          <p:sp>
            <p:nvSpPr>
              <p:cNvPr id="22535" name="直接连接符 23558"/>
              <p:cNvSpPr>
                <a:spLocks noChangeShapeType="1"/>
              </p:cNvSpPr>
              <p:nvPr/>
            </p:nvSpPr>
            <p:spPr bwMode="auto">
              <a:xfrm rot="5400000" flipH="1" flipV="1">
                <a:off x="885" y="862"/>
                <a:ext cx="0" cy="1406"/>
              </a:xfrm>
              <a:prstGeom prst="line">
                <a:avLst/>
              </a:prstGeom>
              <a:noFill/>
              <a:ln w="28575">
                <a:solidFill>
                  <a:schemeClr val="tx1"/>
                </a:solidFill>
                <a:round/>
                <a:headEnd/>
                <a:tailEnd type="triangle" w="med" len="lg"/>
              </a:ln>
              <a:extLst>
                <a:ext uri="{909E8E84-426E-40DD-AFC4-6F175D3DCCD1}">
                  <a14:hiddenFill xmlns:a14="http://schemas.microsoft.com/office/drawing/2010/main" xmlns="">
                    <a:noFill/>
                  </a14:hiddenFill>
                </a:ext>
              </a:extLst>
            </p:spPr>
            <p:txBody>
              <a:bodyPr/>
              <a:lstStyle/>
              <a:p>
                <a:endParaRPr lang="zh-CN" altLang="en-US"/>
              </a:p>
            </p:txBody>
          </p:sp>
          <p:grpSp>
            <p:nvGrpSpPr>
              <p:cNvPr id="22536" name="组合 23559"/>
              <p:cNvGrpSpPr>
                <a:grpSpLocks/>
              </p:cNvGrpSpPr>
              <p:nvPr/>
            </p:nvGrpSpPr>
            <p:grpSpPr bwMode="auto">
              <a:xfrm>
                <a:off x="182" y="386"/>
                <a:ext cx="46" cy="1020"/>
                <a:chOff x="0" y="0"/>
                <a:chExt cx="46" cy="1020"/>
              </a:xfrm>
            </p:grpSpPr>
            <p:grpSp>
              <p:nvGrpSpPr>
                <p:cNvPr id="22537" name="组合 23560"/>
                <p:cNvGrpSpPr>
                  <a:grpSpLocks/>
                </p:cNvGrpSpPr>
                <p:nvPr/>
              </p:nvGrpSpPr>
              <p:grpSpPr bwMode="auto">
                <a:xfrm>
                  <a:off x="0" y="850"/>
                  <a:ext cx="46" cy="170"/>
                  <a:chOff x="0" y="0"/>
                  <a:chExt cx="46" cy="136"/>
                </a:xfrm>
              </p:grpSpPr>
              <p:sp>
                <p:nvSpPr>
                  <p:cNvPr id="22538" name="直接连接符 23561"/>
                  <p:cNvSpPr>
                    <a:spLocks noChangeShapeType="1"/>
                  </p:cNvSpPr>
                  <p:nvPr/>
                </p:nvSpPr>
                <p:spPr bwMode="auto">
                  <a:xfrm>
                    <a:off x="0" y="136"/>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2539" name="直接连接符 23562"/>
                  <p:cNvSpPr>
                    <a:spLocks noChangeShapeType="1"/>
                  </p:cNvSpPr>
                  <p:nvPr/>
                </p:nvSpPr>
                <p:spPr bwMode="auto">
                  <a:xfrm>
                    <a:off x="0" y="0"/>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22540" name="组合 23563"/>
                <p:cNvGrpSpPr>
                  <a:grpSpLocks/>
                </p:cNvGrpSpPr>
                <p:nvPr/>
              </p:nvGrpSpPr>
              <p:grpSpPr bwMode="auto">
                <a:xfrm>
                  <a:off x="0" y="510"/>
                  <a:ext cx="46" cy="170"/>
                  <a:chOff x="0" y="0"/>
                  <a:chExt cx="46" cy="136"/>
                </a:xfrm>
              </p:grpSpPr>
              <p:sp>
                <p:nvSpPr>
                  <p:cNvPr id="22541" name="直接连接符 23564"/>
                  <p:cNvSpPr>
                    <a:spLocks noChangeShapeType="1"/>
                  </p:cNvSpPr>
                  <p:nvPr/>
                </p:nvSpPr>
                <p:spPr bwMode="auto">
                  <a:xfrm>
                    <a:off x="0" y="136"/>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2542" name="直接连接符 23565"/>
                  <p:cNvSpPr>
                    <a:spLocks noChangeShapeType="1"/>
                  </p:cNvSpPr>
                  <p:nvPr/>
                </p:nvSpPr>
                <p:spPr bwMode="auto">
                  <a:xfrm>
                    <a:off x="0" y="0"/>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22543" name="组合 23566"/>
                <p:cNvGrpSpPr>
                  <a:grpSpLocks/>
                </p:cNvGrpSpPr>
                <p:nvPr/>
              </p:nvGrpSpPr>
              <p:grpSpPr bwMode="auto">
                <a:xfrm>
                  <a:off x="0" y="170"/>
                  <a:ext cx="46" cy="170"/>
                  <a:chOff x="0" y="0"/>
                  <a:chExt cx="46" cy="136"/>
                </a:xfrm>
              </p:grpSpPr>
              <p:sp>
                <p:nvSpPr>
                  <p:cNvPr id="22544" name="直接连接符 23567"/>
                  <p:cNvSpPr>
                    <a:spLocks noChangeShapeType="1"/>
                  </p:cNvSpPr>
                  <p:nvPr/>
                </p:nvSpPr>
                <p:spPr bwMode="auto">
                  <a:xfrm>
                    <a:off x="0" y="136"/>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2545" name="直接连接符 23568"/>
                  <p:cNvSpPr>
                    <a:spLocks noChangeShapeType="1"/>
                  </p:cNvSpPr>
                  <p:nvPr/>
                </p:nvSpPr>
                <p:spPr bwMode="auto">
                  <a:xfrm>
                    <a:off x="0" y="0"/>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22546" name="直接连接符 23569"/>
                <p:cNvSpPr>
                  <a:spLocks noChangeShapeType="1"/>
                </p:cNvSpPr>
                <p:nvPr/>
              </p:nvSpPr>
              <p:spPr bwMode="auto">
                <a:xfrm>
                  <a:off x="0" y="0"/>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22547" name="组合 23570"/>
              <p:cNvGrpSpPr>
                <a:grpSpLocks/>
              </p:cNvGrpSpPr>
              <p:nvPr/>
            </p:nvGrpSpPr>
            <p:grpSpPr bwMode="auto">
              <a:xfrm rot="5400000">
                <a:off x="401" y="1460"/>
                <a:ext cx="46" cy="164"/>
                <a:chOff x="0" y="0"/>
                <a:chExt cx="46" cy="136"/>
              </a:xfrm>
            </p:grpSpPr>
            <p:sp>
              <p:nvSpPr>
                <p:cNvPr id="22548" name="直接连接符 23571"/>
                <p:cNvSpPr>
                  <a:spLocks noChangeShapeType="1"/>
                </p:cNvSpPr>
                <p:nvPr/>
              </p:nvSpPr>
              <p:spPr bwMode="auto">
                <a:xfrm>
                  <a:off x="0" y="136"/>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2549" name="直接连接符 23572"/>
                <p:cNvSpPr>
                  <a:spLocks noChangeShapeType="1"/>
                </p:cNvSpPr>
                <p:nvPr/>
              </p:nvSpPr>
              <p:spPr bwMode="auto">
                <a:xfrm>
                  <a:off x="0" y="0"/>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22550" name="组合 23573"/>
              <p:cNvGrpSpPr>
                <a:grpSpLocks/>
              </p:cNvGrpSpPr>
              <p:nvPr/>
            </p:nvGrpSpPr>
            <p:grpSpPr bwMode="auto">
              <a:xfrm rot="5400000">
                <a:off x="730" y="1460"/>
                <a:ext cx="46" cy="164"/>
                <a:chOff x="0" y="0"/>
                <a:chExt cx="46" cy="136"/>
              </a:xfrm>
            </p:grpSpPr>
            <p:sp>
              <p:nvSpPr>
                <p:cNvPr id="22551" name="直接连接符 23574"/>
                <p:cNvSpPr>
                  <a:spLocks noChangeShapeType="1"/>
                </p:cNvSpPr>
                <p:nvPr/>
              </p:nvSpPr>
              <p:spPr bwMode="auto">
                <a:xfrm>
                  <a:off x="0" y="136"/>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2552" name="直接连接符 23575"/>
                <p:cNvSpPr>
                  <a:spLocks noChangeShapeType="1"/>
                </p:cNvSpPr>
                <p:nvPr/>
              </p:nvSpPr>
              <p:spPr bwMode="auto">
                <a:xfrm>
                  <a:off x="0" y="0"/>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22553" name="组合 23576"/>
              <p:cNvGrpSpPr>
                <a:grpSpLocks/>
              </p:cNvGrpSpPr>
              <p:nvPr/>
            </p:nvGrpSpPr>
            <p:grpSpPr bwMode="auto">
              <a:xfrm rot="5400000">
                <a:off x="1049" y="1450"/>
                <a:ext cx="46" cy="165"/>
                <a:chOff x="0" y="0"/>
                <a:chExt cx="46" cy="136"/>
              </a:xfrm>
            </p:grpSpPr>
            <p:sp>
              <p:nvSpPr>
                <p:cNvPr id="22554" name="直接连接符 23577"/>
                <p:cNvSpPr>
                  <a:spLocks noChangeShapeType="1"/>
                </p:cNvSpPr>
                <p:nvPr/>
              </p:nvSpPr>
              <p:spPr bwMode="auto">
                <a:xfrm>
                  <a:off x="0" y="136"/>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2555" name="直接连接符 23578"/>
                <p:cNvSpPr>
                  <a:spLocks noChangeShapeType="1"/>
                </p:cNvSpPr>
                <p:nvPr/>
              </p:nvSpPr>
              <p:spPr bwMode="auto">
                <a:xfrm>
                  <a:off x="0" y="0"/>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22556" name="直接连接符 23579"/>
              <p:cNvSpPr>
                <a:spLocks noChangeShapeType="1"/>
              </p:cNvSpPr>
              <p:nvPr/>
            </p:nvSpPr>
            <p:spPr bwMode="auto">
              <a:xfrm rot="5400000">
                <a:off x="1305" y="1541"/>
                <a:ext cx="46"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2557" name="文本框 23580"/>
              <p:cNvSpPr txBox="1">
                <a:spLocks noChangeArrowheads="1"/>
              </p:cNvSpPr>
              <p:nvPr/>
            </p:nvSpPr>
            <p:spPr bwMode="auto">
              <a:xfrm>
                <a:off x="0" y="1088"/>
                <a:ext cx="182" cy="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en-US" b="1" dirty="0">
                    <a:latin typeface="Times New Roman" pitchFamily="18" charset="0"/>
                  </a:rPr>
                  <a:t>1</a:t>
                </a:r>
              </a:p>
            </p:txBody>
          </p:sp>
          <p:sp>
            <p:nvSpPr>
              <p:cNvPr id="22558" name="文本框 23581"/>
              <p:cNvSpPr txBox="1">
                <a:spLocks noChangeArrowheads="1"/>
              </p:cNvSpPr>
              <p:nvPr/>
            </p:nvSpPr>
            <p:spPr bwMode="auto">
              <a:xfrm>
                <a:off x="0" y="755"/>
                <a:ext cx="250" cy="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en-US" b="1">
                    <a:latin typeface="Times New Roman" pitchFamily="18" charset="0"/>
                  </a:rPr>
                  <a:t>2</a:t>
                </a:r>
              </a:p>
            </p:txBody>
          </p:sp>
          <p:sp>
            <p:nvSpPr>
              <p:cNvPr id="22559" name="文本框 23582"/>
              <p:cNvSpPr txBox="1">
                <a:spLocks noChangeArrowheads="1"/>
              </p:cNvSpPr>
              <p:nvPr/>
            </p:nvSpPr>
            <p:spPr bwMode="auto">
              <a:xfrm>
                <a:off x="0" y="430"/>
                <a:ext cx="250" cy="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en-US" b="1" dirty="0">
                    <a:latin typeface="Times New Roman" pitchFamily="18" charset="0"/>
                  </a:rPr>
                  <a:t>3</a:t>
                </a:r>
              </a:p>
            </p:txBody>
          </p:sp>
          <p:sp>
            <p:nvSpPr>
              <p:cNvPr id="22560" name="文本框 23583"/>
              <p:cNvSpPr txBox="1">
                <a:spLocks noChangeArrowheads="1"/>
              </p:cNvSpPr>
              <p:nvPr/>
            </p:nvSpPr>
            <p:spPr bwMode="auto">
              <a:xfrm>
                <a:off x="205" y="0"/>
                <a:ext cx="499" cy="3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en-US" sz="2400" b="1" i="1">
                    <a:latin typeface="Times New Roman" pitchFamily="18" charset="0"/>
                  </a:rPr>
                  <a:t>U</a:t>
                </a:r>
                <a:r>
                  <a:rPr lang="en-US" sz="2400" b="1">
                    <a:latin typeface="Times New Roman" pitchFamily="18" charset="0"/>
                  </a:rPr>
                  <a:t>/V</a:t>
                </a:r>
              </a:p>
            </p:txBody>
          </p:sp>
          <p:sp>
            <p:nvSpPr>
              <p:cNvPr id="22561" name="文本框 23584"/>
              <p:cNvSpPr txBox="1">
                <a:spLocks noChangeArrowheads="1"/>
              </p:cNvSpPr>
              <p:nvPr/>
            </p:nvSpPr>
            <p:spPr bwMode="auto">
              <a:xfrm>
                <a:off x="1362" y="1519"/>
                <a:ext cx="363" cy="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en-US" b="1" i="1">
                    <a:latin typeface="Times New Roman" pitchFamily="18" charset="0"/>
                  </a:rPr>
                  <a:t>I</a:t>
                </a:r>
                <a:r>
                  <a:rPr lang="en-US" b="1">
                    <a:latin typeface="Times New Roman" pitchFamily="18" charset="0"/>
                  </a:rPr>
                  <a:t>/A</a:t>
                </a:r>
              </a:p>
            </p:txBody>
          </p:sp>
          <p:sp>
            <p:nvSpPr>
              <p:cNvPr id="22562" name="文本框 23585"/>
              <p:cNvSpPr txBox="1">
                <a:spLocks noChangeArrowheads="1"/>
              </p:cNvSpPr>
              <p:nvPr/>
            </p:nvSpPr>
            <p:spPr bwMode="auto">
              <a:xfrm>
                <a:off x="24" y="1451"/>
                <a:ext cx="182" cy="3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en-US" sz="2400" b="1">
                    <a:latin typeface="Times New Roman" pitchFamily="18" charset="0"/>
                  </a:rPr>
                  <a:t>0</a:t>
                </a:r>
              </a:p>
            </p:txBody>
          </p:sp>
          <p:sp>
            <p:nvSpPr>
              <p:cNvPr id="22563" name="文本框 23586"/>
              <p:cNvSpPr txBox="1">
                <a:spLocks noChangeArrowheads="1"/>
              </p:cNvSpPr>
              <p:nvPr/>
            </p:nvSpPr>
            <p:spPr bwMode="auto">
              <a:xfrm>
                <a:off x="341" y="1519"/>
                <a:ext cx="363" cy="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en-US" b="1">
                    <a:latin typeface="Times New Roman" pitchFamily="18" charset="0"/>
                  </a:rPr>
                  <a:t>0.2</a:t>
                </a:r>
              </a:p>
            </p:txBody>
          </p:sp>
          <p:sp>
            <p:nvSpPr>
              <p:cNvPr id="22564" name="文本框 23587"/>
              <p:cNvSpPr txBox="1">
                <a:spLocks noChangeArrowheads="1"/>
              </p:cNvSpPr>
              <p:nvPr/>
            </p:nvSpPr>
            <p:spPr bwMode="auto">
              <a:xfrm>
                <a:off x="636" y="1519"/>
                <a:ext cx="363" cy="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en-US" b="1">
                    <a:latin typeface="Times New Roman" pitchFamily="18" charset="0"/>
                  </a:rPr>
                  <a:t>0.4</a:t>
                </a:r>
              </a:p>
            </p:txBody>
          </p:sp>
          <p:sp>
            <p:nvSpPr>
              <p:cNvPr id="22565" name="文本框 23588"/>
              <p:cNvSpPr txBox="1">
                <a:spLocks noChangeArrowheads="1"/>
              </p:cNvSpPr>
              <p:nvPr/>
            </p:nvSpPr>
            <p:spPr bwMode="auto">
              <a:xfrm>
                <a:off x="999" y="1519"/>
                <a:ext cx="363" cy="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en-US" b="1">
                    <a:latin typeface="Times New Roman" pitchFamily="18" charset="0"/>
                  </a:rPr>
                  <a:t>0.6</a:t>
                </a:r>
              </a:p>
            </p:txBody>
          </p:sp>
        </p:grpSp>
        <p:sp>
          <p:nvSpPr>
            <p:cNvPr id="22566" name="直接连接符 23589"/>
            <p:cNvSpPr>
              <a:spLocks noChangeShapeType="1"/>
            </p:cNvSpPr>
            <p:nvPr/>
          </p:nvSpPr>
          <p:spPr bwMode="auto">
            <a:xfrm flipV="1">
              <a:off x="182" y="363"/>
              <a:ext cx="635" cy="1202"/>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2567" name="直接连接符 23590"/>
            <p:cNvSpPr>
              <a:spLocks noChangeShapeType="1"/>
            </p:cNvSpPr>
            <p:nvPr/>
          </p:nvSpPr>
          <p:spPr bwMode="auto">
            <a:xfrm flipV="1">
              <a:off x="182" y="567"/>
              <a:ext cx="1112" cy="998"/>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2568" name="矩形 23591"/>
            <p:cNvSpPr>
              <a:spLocks noChangeArrowheads="1"/>
            </p:cNvSpPr>
            <p:nvPr/>
          </p:nvSpPr>
          <p:spPr bwMode="auto">
            <a:xfrm>
              <a:off x="772" y="204"/>
              <a:ext cx="310" cy="3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2400" b="1" i="1">
                  <a:solidFill>
                    <a:srgbClr val="000000"/>
                  </a:solidFill>
                  <a:latin typeface="Times New Roman" pitchFamily="18" charset="0"/>
                </a:rPr>
                <a:t>R</a:t>
              </a:r>
              <a:r>
                <a:rPr lang="en-US" sz="2400" b="1" baseline="-25000">
                  <a:solidFill>
                    <a:srgbClr val="000000"/>
                  </a:solidFill>
                  <a:latin typeface="Times New Roman" pitchFamily="18" charset="0"/>
                </a:rPr>
                <a:t>1</a:t>
              </a:r>
              <a:endParaRPr lang="zh-CN" altLang="en-US" sz="2400" b="1" baseline="-25000">
                <a:solidFill>
                  <a:srgbClr val="000000"/>
                </a:solidFill>
                <a:latin typeface="Times New Roman" pitchFamily="18" charset="0"/>
              </a:endParaRPr>
            </a:p>
          </p:txBody>
        </p:sp>
        <p:sp>
          <p:nvSpPr>
            <p:cNvPr id="22569" name="矩形 23592"/>
            <p:cNvSpPr>
              <a:spLocks noChangeArrowheads="1"/>
            </p:cNvSpPr>
            <p:nvPr/>
          </p:nvSpPr>
          <p:spPr bwMode="auto">
            <a:xfrm>
              <a:off x="1271" y="408"/>
              <a:ext cx="310" cy="3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2400" b="1" i="1">
                  <a:solidFill>
                    <a:srgbClr val="000000"/>
                  </a:solidFill>
                  <a:latin typeface="Times New Roman" pitchFamily="18" charset="0"/>
                </a:rPr>
                <a:t>R</a:t>
              </a:r>
              <a:r>
                <a:rPr lang="en-US" sz="2400" b="1" baseline="-25000">
                  <a:solidFill>
                    <a:srgbClr val="000000"/>
                  </a:solidFill>
                  <a:latin typeface="Times New Roman" pitchFamily="18" charset="0"/>
                </a:rPr>
                <a:t>2</a:t>
              </a:r>
              <a:endParaRPr lang="zh-CN" altLang="en-US" sz="2400" b="1" baseline="-25000">
                <a:solidFill>
                  <a:srgbClr val="000000"/>
                </a:solidFill>
                <a:latin typeface="Times New Roman" pitchFamily="18" charset="0"/>
              </a:endParaRPr>
            </a:p>
          </p:txBody>
        </p:sp>
      </p:grpSp>
    </p:spTree>
    <p:extLst>
      <p:ext uri="{BB962C8B-B14F-4D97-AF65-F5344CB8AC3E}">
        <p14:creationId xmlns:p14="http://schemas.microsoft.com/office/powerpoint/2010/main" xmlns="" val="82768865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5" name="Text Box 3"/>
          <p:cNvSpPr txBox="1">
            <a:spLocks noChangeArrowheads="1"/>
          </p:cNvSpPr>
          <p:nvPr/>
        </p:nvSpPr>
        <p:spPr bwMode="auto">
          <a:xfrm>
            <a:off x="306776" y="312445"/>
            <a:ext cx="7342147" cy="35317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gn="l">
              <a:lnSpc>
                <a:spcPct val="150000"/>
              </a:lnSpc>
            </a:pPr>
            <a:r>
              <a:rPr lang="en-US" altLang="zh-CN" sz="2400" dirty="0">
                <a:latin typeface="微软雅黑" pitchFamily="34" charset="-122"/>
                <a:ea typeface="微软雅黑" pitchFamily="34" charset="-122"/>
              </a:rPr>
              <a:t>2.</a:t>
            </a:r>
            <a:r>
              <a:rPr lang="zh-CN" altLang="zh-CN" dirty="0">
                <a:latin typeface="微软雅黑" pitchFamily="34" charset="-122"/>
                <a:ea typeface="微软雅黑" pitchFamily="34" charset="-122"/>
              </a:rPr>
              <a:t>某导体中的电流与它两端电压的关系如图所示</a:t>
            </a:r>
            <a:r>
              <a:rPr lang="en-US" altLang="zh-CN" dirty="0">
                <a:latin typeface="微软雅黑" pitchFamily="34" charset="-122"/>
                <a:ea typeface="微软雅黑" pitchFamily="34" charset="-122"/>
              </a:rPr>
              <a:t>,</a:t>
            </a:r>
            <a:r>
              <a:rPr lang="zh-CN" altLang="zh-CN" dirty="0">
                <a:latin typeface="微软雅黑" pitchFamily="34" charset="-122"/>
                <a:ea typeface="微软雅黑" pitchFamily="34" charset="-122"/>
              </a:rPr>
              <a:t>下列分析正确的是</a:t>
            </a:r>
            <a:r>
              <a:rPr lang="en-US" altLang="zh-CN" dirty="0">
                <a:latin typeface="微软雅黑" pitchFamily="34" charset="-122"/>
                <a:ea typeface="微软雅黑" pitchFamily="34" charset="-122"/>
              </a:rPr>
              <a:t>	(</a:t>
            </a:r>
            <a:r>
              <a:rPr lang="zh-CN" altLang="zh-CN" dirty="0">
                <a:latin typeface="微软雅黑" pitchFamily="34" charset="-122"/>
                <a:ea typeface="微软雅黑" pitchFamily="34" charset="-122"/>
              </a:rPr>
              <a:t>　　</a:t>
            </a:r>
            <a:r>
              <a:rPr lang="en-US" altLang="zh-CN" dirty="0">
                <a:latin typeface="微软雅黑" pitchFamily="34" charset="-122"/>
                <a:ea typeface="微软雅黑" pitchFamily="34" charset="-122"/>
              </a:rPr>
              <a:t>)</a:t>
            </a:r>
            <a:endParaRPr lang="zh-CN" altLang="zh-CN" dirty="0">
              <a:latin typeface="微软雅黑" pitchFamily="34" charset="-122"/>
              <a:ea typeface="微软雅黑" pitchFamily="34" charset="-122"/>
            </a:endParaRPr>
          </a:p>
          <a:p>
            <a:pPr algn="l">
              <a:lnSpc>
                <a:spcPct val="150000"/>
              </a:lnSpc>
            </a:pPr>
            <a:r>
              <a:rPr lang="en-US" altLang="zh-CN" dirty="0">
                <a:latin typeface="微软雅黑" pitchFamily="34" charset="-122"/>
                <a:ea typeface="微软雅黑" pitchFamily="34" charset="-122"/>
              </a:rPr>
              <a:t>A.</a:t>
            </a:r>
            <a:r>
              <a:rPr lang="zh-CN" altLang="zh-CN" dirty="0">
                <a:latin typeface="微软雅黑" pitchFamily="34" charset="-122"/>
                <a:ea typeface="微软雅黑" pitchFamily="34" charset="-122"/>
              </a:rPr>
              <a:t>该导体中的电流随电压的增大而减小</a:t>
            </a:r>
          </a:p>
          <a:p>
            <a:pPr algn="l">
              <a:lnSpc>
                <a:spcPct val="150000"/>
              </a:lnSpc>
            </a:pPr>
            <a:r>
              <a:rPr lang="en-US" altLang="zh-CN" dirty="0">
                <a:latin typeface="微软雅黑" pitchFamily="34" charset="-122"/>
                <a:ea typeface="微软雅黑" pitchFamily="34" charset="-122"/>
              </a:rPr>
              <a:t>B.</a:t>
            </a:r>
            <a:r>
              <a:rPr lang="zh-CN" altLang="zh-CN" dirty="0">
                <a:latin typeface="微软雅黑" pitchFamily="34" charset="-122"/>
                <a:ea typeface="微软雅黑" pitchFamily="34" charset="-122"/>
              </a:rPr>
              <a:t>当导体两端的电压为</a:t>
            </a:r>
            <a:r>
              <a:rPr lang="en-US" altLang="zh-CN" dirty="0">
                <a:latin typeface="微软雅黑" pitchFamily="34" charset="-122"/>
                <a:ea typeface="微软雅黑" pitchFamily="34" charset="-122"/>
              </a:rPr>
              <a:t>0 V</a:t>
            </a:r>
            <a:r>
              <a:rPr lang="zh-CN" altLang="zh-CN" dirty="0">
                <a:latin typeface="微软雅黑" pitchFamily="34" charset="-122"/>
                <a:ea typeface="微软雅黑" pitchFamily="34" charset="-122"/>
              </a:rPr>
              <a:t>时</a:t>
            </a:r>
            <a:r>
              <a:rPr lang="en-US" altLang="zh-CN" dirty="0">
                <a:latin typeface="微软雅黑" pitchFamily="34" charset="-122"/>
                <a:ea typeface="微软雅黑" pitchFamily="34" charset="-122"/>
              </a:rPr>
              <a:t>,</a:t>
            </a:r>
            <a:r>
              <a:rPr lang="zh-CN" altLang="zh-CN" dirty="0">
                <a:latin typeface="微软雅黑" pitchFamily="34" charset="-122"/>
                <a:ea typeface="微软雅黑" pitchFamily="34" charset="-122"/>
              </a:rPr>
              <a:t>电流为</a:t>
            </a:r>
            <a:r>
              <a:rPr lang="en-US" altLang="zh-CN" dirty="0">
                <a:latin typeface="微软雅黑" pitchFamily="34" charset="-122"/>
                <a:ea typeface="微软雅黑" pitchFamily="34" charset="-122"/>
              </a:rPr>
              <a:t>0 A</a:t>
            </a:r>
            <a:endParaRPr lang="zh-CN" altLang="zh-CN" dirty="0">
              <a:latin typeface="微软雅黑" pitchFamily="34" charset="-122"/>
              <a:ea typeface="微软雅黑" pitchFamily="34" charset="-122"/>
            </a:endParaRPr>
          </a:p>
          <a:p>
            <a:pPr algn="l">
              <a:lnSpc>
                <a:spcPct val="150000"/>
              </a:lnSpc>
            </a:pPr>
            <a:r>
              <a:rPr lang="en-US" altLang="zh-CN" dirty="0">
                <a:latin typeface="微软雅黑" pitchFamily="34" charset="-122"/>
                <a:ea typeface="微软雅黑" pitchFamily="34" charset="-122"/>
              </a:rPr>
              <a:t>C.</a:t>
            </a:r>
            <a:r>
              <a:rPr lang="zh-CN" altLang="zh-CN" dirty="0">
                <a:latin typeface="微软雅黑" pitchFamily="34" charset="-122"/>
                <a:ea typeface="微软雅黑" pitchFamily="34" charset="-122"/>
              </a:rPr>
              <a:t>当导体两端的电压为</a:t>
            </a:r>
            <a:r>
              <a:rPr lang="en-US" altLang="zh-CN" dirty="0">
                <a:latin typeface="微软雅黑" pitchFamily="34" charset="-122"/>
                <a:ea typeface="微软雅黑" pitchFamily="34" charset="-122"/>
              </a:rPr>
              <a:t>0 V</a:t>
            </a:r>
            <a:r>
              <a:rPr lang="zh-CN" altLang="zh-CN" dirty="0">
                <a:latin typeface="微软雅黑" pitchFamily="34" charset="-122"/>
                <a:ea typeface="微软雅黑" pitchFamily="34" charset="-122"/>
              </a:rPr>
              <a:t>时</a:t>
            </a:r>
            <a:r>
              <a:rPr lang="en-US" altLang="zh-CN" dirty="0">
                <a:latin typeface="微软雅黑" pitchFamily="34" charset="-122"/>
                <a:ea typeface="微软雅黑" pitchFamily="34" charset="-122"/>
              </a:rPr>
              <a:t>,</a:t>
            </a:r>
            <a:r>
              <a:rPr lang="zh-CN" altLang="zh-CN" dirty="0">
                <a:latin typeface="微软雅黑" pitchFamily="34" charset="-122"/>
                <a:ea typeface="微软雅黑" pitchFamily="34" charset="-122"/>
              </a:rPr>
              <a:t>电阻为</a:t>
            </a:r>
            <a:r>
              <a:rPr lang="en-US" altLang="zh-CN" dirty="0">
                <a:latin typeface="微软雅黑" pitchFamily="34" charset="-122"/>
                <a:ea typeface="微软雅黑" pitchFamily="34" charset="-122"/>
              </a:rPr>
              <a:t>0 Ω</a:t>
            </a:r>
            <a:endParaRPr lang="zh-CN" altLang="zh-CN" dirty="0">
              <a:latin typeface="微软雅黑" pitchFamily="34" charset="-122"/>
              <a:ea typeface="微软雅黑" pitchFamily="34" charset="-122"/>
            </a:endParaRPr>
          </a:p>
          <a:p>
            <a:pPr algn="l">
              <a:lnSpc>
                <a:spcPct val="150000"/>
              </a:lnSpc>
            </a:pPr>
            <a:r>
              <a:rPr lang="en-US" altLang="zh-CN" dirty="0">
                <a:latin typeface="微软雅黑" pitchFamily="34" charset="-122"/>
                <a:ea typeface="微软雅黑" pitchFamily="34" charset="-122"/>
              </a:rPr>
              <a:t>D.</a:t>
            </a:r>
            <a:r>
              <a:rPr lang="zh-CN" altLang="zh-CN" dirty="0">
                <a:latin typeface="微软雅黑" pitchFamily="34" charset="-122"/>
                <a:ea typeface="微软雅黑" pitchFamily="34" charset="-122"/>
              </a:rPr>
              <a:t>当导体两端的电压为</a:t>
            </a:r>
            <a:r>
              <a:rPr lang="en-US" altLang="zh-CN" dirty="0">
                <a:latin typeface="微软雅黑" pitchFamily="34" charset="-122"/>
                <a:ea typeface="微软雅黑" pitchFamily="34" charset="-122"/>
              </a:rPr>
              <a:t>2 V</a:t>
            </a:r>
            <a:r>
              <a:rPr lang="zh-CN" altLang="zh-CN" dirty="0">
                <a:latin typeface="微软雅黑" pitchFamily="34" charset="-122"/>
                <a:ea typeface="微软雅黑" pitchFamily="34" charset="-122"/>
              </a:rPr>
              <a:t>时</a:t>
            </a:r>
            <a:r>
              <a:rPr lang="en-US" altLang="zh-CN" dirty="0">
                <a:latin typeface="微软雅黑" pitchFamily="34" charset="-122"/>
                <a:ea typeface="微软雅黑" pitchFamily="34" charset="-122"/>
              </a:rPr>
              <a:t>,</a:t>
            </a:r>
            <a:r>
              <a:rPr lang="zh-CN" altLang="zh-CN" dirty="0">
                <a:latin typeface="微软雅黑" pitchFamily="34" charset="-122"/>
                <a:ea typeface="微软雅黑" pitchFamily="34" charset="-122"/>
              </a:rPr>
              <a:t>电流为</a:t>
            </a:r>
            <a:r>
              <a:rPr lang="en-US" altLang="zh-CN" dirty="0">
                <a:latin typeface="微软雅黑" pitchFamily="34" charset="-122"/>
                <a:ea typeface="微软雅黑" pitchFamily="34" charset="-122"/>
              </a:rPr>
              <a:t>0.2 A</a:t>
            </a:r>
            <a:endParaRPr lang="zh-CN" altLang="zh-CN" dirty="0">
              <a:latin typeface="微软雅黑" pitchFamily="34" charset="-122"/>
              <a:ea typeface="微软雅黑" pitchFamily="34" charset="-122"/>
            </a:endParaRPr>
          </a:p>
          <a:p>
            <a:pPr algn="l">
              <a:lnSpc>
                <a:spcPts val="4500"/>
              </a:lnSpc>
            </a:pPr>
            <a:endParaRPr lang="zh-CN" altLang="zh-CN" sz="2400" dirty="0">
              <a:latin typeface="微软雅黑" pitchFamily="34" charset="-122"/>
              <a:ea typeface="微软雅黑" pitchFamily="34" charset="-122"/>
            </a:endParaRPr>
          </a:p>
        </p:txBody>
      </p:sp>
      <p:sp>
        <p:nvSpPr>
          <p:cNvPr id="9" name="Text Box 8"/>
          <p:cNvSpPr txBox="1">
            <a:spLocks noChangeArrowheads="1"/>
          </p:cNvSpPr>
          <p:nvPr/>
        </p:nvSpPr>
        <p:spPr bwMode="auto">
          <a:xfrm>
            <a:off x="1477774" y="848283"/>
            <a:ext cx="55403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en-US" altLang="zh-CN" sz="3200" b="1" dirty="0">
                <a:solidFill>
                  <a:srgbClr val="FF3300"/>
                </a:solidFill>
                <a:latin typeface="宋体" pitchFamily="2" charset="-122"/>
              </a:rPr>
              <a:t>B</a:t>
            </a:r>
          </a:p>
        </p:txBody>
      </p:sp>
      <p:pic>
        <p:nvPicPr>
          <p:cNvPr id="10" name="图片 9"/>
          <p:cNvPicPr>
            <a:picLocks noChangeAspect="1" noChangeArrowheads="1"/>
          </p:cNvPicPr>
          <p:nvPr/>
        </p:nvPicPr>
        <p:blipFill>
          <a:blip r:embed="rId3">
            <a:duotone>
              <a:prstClr val="black"/>
              <a:schemeClr val="accent6">
                <a:tint val="45000"/>
                <a:satMod val="400000"/>
              </a:schemeClr>
            </a:duotone>
          </a:blip>
          <a:srcRect/>
          <a:stretch>
            <a:fillRect/>
          </a:stretch>
        </p:blipFill>
        <p:spPr bwMode="auto">
          <a:xfrm>
            <a:off x="2668365" y="3430605"/>
            <a:ext cx="2941548" cy="1350014"/>
          </a:xfrm>
          <a:prstGeom prst="rect">
            <a:avLst/>
          </a:prstGeom>
          <a:noFill/>
          <a:ln w="9525">
            <a:noFill/>
            <a:miter lim="800000"/>
            <a:headEnd/>
            <a:tailEnd/>
          </a:ln>
        </p:spPr>
      </p:pic>
    </p:spTree>
    <p:extLst>
      <p:ext uri="{BB962C8B-B14F-4D97-AF65-F5344CB8AC3E}">
        <p14:creationId xmlns:p14="http://schemas.microsoft.com/office/powerpoint/2010/main" xmlns="" val="25932485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500" fill="hold"/>
                                        <p:tgtEl>
                                          <p:spTgt spid="23555"/>
                                        </p:tgtEl>
                                        <p:attrNameLst>
                                          <p:attrName>ppt_x</p:attrName>
                                        </p:attrNameLst>
                                      </p:cBhvr>
                                      <p:tavLst>
                                        <p:tav tm="0">
                                          <p:val>
                                            <p:strVal val="#ppt_x"/>
                                          </p:val>
                                        </p:tav>
                                        <p:tav tm="100000">
                                          <p:val>
                                            <p:strVal val="#ppt_x"/>
                                          </p:val>
                                        </p:tav>
                                      </p:tavLst>
                                    </p:anim>
                                    <p:anim calcmode="lin" valueType="num">
                                      <p:cBhvr>
                                        <p:cTn id="8" dur="500" fill="hold"/>
                                        <p:tgtEl>
                                          <p:spTgt spid="2355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2" name="chimes.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322630" y="1053618"/>
            <a:ext cx="2670476" cy="1350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a:spLocks noChangeArrowheads="1"/>
          </p:cNvSpPr>
          <p:nvPr/>
        </p:nvSpPr>
        <p:spPr bwMode="auto">
          <a:xfrm>
            <a:off x="2483071" y="434506"/>
            <a:ext cx="2339102"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lstStyle/>
          <a:p>
            <a:pPr eaLnBrk="1" hangingPunct="1">
              <a:buFont typeface="Arial" pitchFamily="34" charset="0"/>
              <a:buNone/>
              <a:defRPr/>
            </a:pPr>
            <a:r>
              <a:rPr lang="zh-CN" altLang="en-US" sz="2400" dirty="0">
                <a:solidFill>
                  <a:schemeClr val="tx1"/>
                </a:solidFill>
                <a:latin typeface="微软雅黑" pitchFamily="34" charset="-122"/>
                <a:ea typeface="微软雅黑" pitchFamily="34" charset="-122"/>
              </a:rPr>
              <a:t>酒精浓度检测仪</a:t>
            </a:r>
          </a:p>
        </p:txBody>
      </p:sp>
      <p:pic>
        <p:nvPicPr>
          <p:cNvPr id="4" name="Picture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769836" y="2672396"/>
            <a:ext cx="1357153" cy="2228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文本框 2"/>
          <p:cNvSpPr txBox="1"/>
          <p:nvPr/>
        </p:nvSpPr>
        <p:spPr>
          <a:xfrm>
            <a:off x="192689" y="139798"/>
            <a:ext cx="1541517" cy="581057"/>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lgn="l">
              <a:lnSpc>
                <a:spcPct val="150000"/>
              </a:lnSpc>
              <a:defRPr sz="2400">
                <a:solidFill>
                  <a:srgbClr val="FF0000"/>
                </a:solidFill>
                <a:latin typeface="微软雅黑" pitchFamily="34" charset="-122"/>
                <a:ea typeface="微软雅黑" pitchFamily="34" charset="-122"/>
              </a:defRPr>
            </a:lvl1pPr>
          </a:lstStyle>
          <a:p>
            <a:r>
              <a:rPr lang="zh-CN" altLang="en-US" dirty="0"/>
              <a:t>科学世界</a:t>
            </a:r>
            <a:endParaRPr lang="zh-CN" altLang="zh-CN" dirty="0"/>
          </a:p>
        </p:txBody>
      </p:sp>
      <p:sp>
        <p:nvSpPr>
          <p:cNvPr id="6" name="矩形 5"/>
          <p:cNvSpPr/>
          <p:nvPr/>
        </p:nvSpPr>
        <p:spPr>
          <a:xfrm>
            <a:off x="350455" y="1032934"/>
            <a:ext cx="5972175" cy="2900281"/>
          </a:xfrm>
          <a:prstGeom prst="rect">
            <a:avLst/>
          </a:prstGeom>
        </p:spPr>
        <p:txBody>
          <a:bodyPr>
            <a:spAutoFit/>
          </a:bodyPr>
          <a:lstStyle/>
          <a:p>
            <a:pPr eaLnBrk="1" hangingPunct="1">
              <a:lnSpc>
                <a:spcPct val="150000"/>
              </a:lnSpc>
              <a:defRPr/>
            </a:pPr>
            <a:r>
              <a:rPr lang="zh-CN" altLang="en-US" sz="24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酒精测试仪实际上是由酒精气体传感器（相当于随酒精气体浓度变化的变阻器）与一个定值电阻及一个电压表或电流表组成。酒精气体传感器的电阻值随酒精气体浓度的增大而减小，如果驾驶员呼出的酒精气体浓度越大，那么测试仪的电压表示数越大。</a:t>
            </a:r>
          </a:p>
        </p:txBody>
      </p:sp>
      <p:pic>
        <p:nvPicPr>
          <p:cNvPr id="7"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529350" y="3563055"/>
            <a:ext cx="1483393" cy="14241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811514" y="3533237"/>
            <a:ext cx="1712345" cy="14539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37516667"/>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284119" y="341198"/>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 name="文本框 1"/>
          <p:cNvSpPr txBox="1"/>
          <p:nvPr/>
        </p:nvSpPr>
        <p:spPr>
          <a:xfrm>
            <a:off x="1204089" y="34119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课堂小结</a:t>
            </a: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7" name="TextBox 25"/>
          <p:cNvSpPr txBox="1">
            <a:spLocks noChangeArrowheads="1"/>
          </p:cNvSpPr>
          <p:nvPr/>
        </p:nvSpPr>
        <p:spPr bwMode="auto">
          <a:xfrm>
            <a:off x="4112759" y="4460262"/>
            <a:ext cx="448536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1" hangingPunct="1">
              <a:defRPr sz="2400">
                <a:solidFill>
                  <a:srgbClr val="FF0000"/>
                </a:solidFill>
                <a:latin typeface="微软雅黑" pitchFamily="34" charset="-122"/>
                <a:ea typeface="微软雅黑" pitchFamily="34"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dirty="0"/>
              <a:t>学习难点：</a:t>
            </a:r>
            <a:r>
              <a:rPr lang="zh-CN" altLang="en-US" sz="2000" dirty="0"/>
              <a:t>根据欧姆定律的计算</a:t>
            </a:r>
          </a:p>
        </p:txBody>
      </p:sp>
      <p:sp>
        <p:nvSpPr>
          <p:cNvPr id="9" name="TextBox 26"/>
          <p:cNvSpPr txBox="1">
            <a:spLocks noChangeArrowheads="1"/>
          </p:cNvSpPr>
          <p:nvPr/>
        </p:nvSpPr>
        <p:spPr bwMode="auto">
          <a:xfrm>
            <a:off x="121613" y="4454767"/>
            <a:ext cx="409897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lang="zh-CN" altLang="en-US" sz="2400" dirty="0">
                <a:solidFill>
                  <a:srgbClr val="FF0000"/>
                </a:solidFill>
                <a:latin typeface="微软雅黑" pitchFamily="34" charset="-122"/>
                <a:ea typeface="微软雅黑" pitchFamily="34" charset="-122"/>
              </a:rPr>
              <a:t>学习重点：</a:t>
            </a:r>
            <a:r>
              <a:rPr lang="zh-CN" altLang="en-US" sz="2000" dirty="0">
                <a:solidFill>
                  <a:srgbClr val="FF0000"/>
                </a:solidFill>
                <a:latin typeface="微软雅黑" pitchFamily="34" charset="-122"/>
                <a:ea typeface="微软雅黑" pitchFamily="34" charset="-122"/>
              </a:rPr>
              <a:t>欧姆定律的理解</a:t>
            </a:r>
          </a:p>
        </p:txBody>
      </p:sp>
      <p:pic>
        <p:nvPicPr>
          <p:cNvPr id="4" name="图片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199370" y="974114"/>
            <a:ext cx="8102145" cy="3356426"/>
          </a:xfrm>
          <a:prstGeom prst="rect">
            <a:avLst/>
          </a:prstGeom>
        </p:spPr>
      </p:pic>
    </p:spTree>
    <p:extLst>
      <p:ext uri="{BB962C8B-B14F-4D97-AF65-F5344CB8AC3E}">
        <p14:creationId xmlns:p14="http://schemas.microsoft.com/office/powerpoint/2010/main" xmlns="" val="4045963265"/>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907636" y="112042"/>
            <a:ext cx="1549518"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典例分析</a:t>
            </a:r>
          </a:p>
        </p:txBody>
      </p:sp>
      <p:sp>
        <p:nvSpPr>
          <p:cNvPr id="3" name="Shape 108"/>
          <p:cNvSpPr/>
          <p:nvPr/>
        </p:nvSpPr>
        <p:spPr>
          <a:xfrm>
            <a:off x="194195" y="92769"/>
            <a:ext cx="562930" cy="5732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4" name="Shape 112"/>
          <p:cNvSpPr/>
          <p:nvPr/>
        </p:nvSpPr>
        <p:spPr>
          <a:xfrm>
            <a:off x="123773" y="81264"/>
            <a:ext cx="562931"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rPr>
              <a:t>4</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5" name="矩形 4"/>
          <p:cNvSpPr/>
          <p:nvPr/>
        </p:nvSpPr>
        <p:spPr>
          <a:xfrm>
            <a:off x="907636" y="708501"/>
            <a:ext cx="6592128" cy="523220"/>
          </a:xfrm>
          <a:prstGeom prst="rect">
            <a:avLst/>
          </a:prstGeom>
        </p:spPr>
        <p:txBody>
          <a:bodyPr wrap="square">
            <a:spAutoFit/>
          </a:bodyPr>
          <a:lstStyle/>
          <a:p>
            <a:r>
              <a:rPr lang="zh-CN" altLang="zh-CN" sz="2800" dirty="0">
                <a:solidFill>
                  <a:srgbClr val="FF0000"/>
                </a:solidFill>
                <a:latin typeface="微软雅黑" pitchFamily="34" charset="-122"/>
                <a:ea typeface="微软雅黑" pitchFamily="34" charset="-122"/>
              </a:rPr>
              <a:t>考点一</a:t>
            </a:r>
            <a:r>
              <a:rPr lang="en-US" altLang="zh-CN" sz="2800" dirty="0">
                <a:solidFill>
                  <a:srgbClr val="FF0000"/>
                </a:solidFill>
                <a:latin typeface="微软雅黑" pitchFamily="34" charset="-122"/>
                <a:ea typeface="微软雅黑" pitchFamily="34" charset="-122"/>
              </a:rPr>
              <a:t>  </a:t>
            </a:r>
            <a:r>
              <a:rPr lang="zh-CN" altLang="en-US" sz="2800" dirty="0">
                <a:solidFill>
                  <a:srgbClr val="FF0000"/>
                </a:solidFill>
                <a:latin typeface="微软雅黑" pitchFamily="34" charset="-122"/>
                <a:ea typeface="微软雅黑" pitchFamily="34" charset="-122"/>
              </a:rPr>
              <a:t>欧姆定律的理解</a:t>
            </a:r>
            <a:endParaRPr lang="zh-CN" altLang="zh-CN" sz="2800" dirty="0">
              <a:solidFill>
                <a:srgbClr val="FF0000"/>
              </a:solidFill>
              <a:latin typeface="微软雅黑" pitchFamily="34" charset="-122"/>
              <a:ea typeface="微软雅黑" pitchFamily="34" charset="-122"/>
            </a:endParaRPr>
          </a:p>
        </p:txBody>
      </p:sp>
      <p:sp>
        <p:nvSpPr>
          <p:cNvPr id="6" name="矩形 5"/>
          <p:cNvSpPr/>
          <p:nvPr/>
        </p:nvSpPr>
        <p:spPr>
          <a:xfrm>
            <a:off x="757125" y="1313002"/>
            <a:ext cx="2549096" cy="523220"/>
          </a:xfrm>
          <a:prstGeom prst="rect">
            <a:avLst/>
          </a:prstGeom>
        </p:spPr>
        <p:txBody>
          <a:bodyPr wrap="none">
            <a:spAutoFit/>
          </a:bodyPr>
          <a:lstStyle/>
          <a:p>
            <a:r>
              <a:rPr lang="zh-CN" altLang="zh-CN" sz="2800" dirty="0">
                <a:solidFill>
                  <a:srgbClr val="008080"/>
                </a:solidFill>
                <a:latin typeface="微软雅黑" pitchFamily="34" charset="-122"/>
                <a:ea typeface="微软雅黑" pitchFamily="34" charset="-122"/>
              </a:rPr>
              <a:t>【典型例题</a:t>
            </a:r>
            <a:r>
              <a:rPr lang="en-US" altLang="zh-CN" sz="2800" dirty="0">
                <a:solidFill>
                  <a:srgbClr val="008080"/>
                </a:solidFill>
                <a:latin typeface="微软雅黑" pitchFamily="34" charset="-122"/>
                <a:ea typeface="微软雅黑" pitchFamily="34" charset="-122"/>
              </a:rPr>
              <a:t>1</a:t>
            </a:r>
            <a:r>
              <a:rPr lang="zh-CN" altLang="zh-CN" sz="2800" dirty="0">
                <a:solidFill>
                  <a:srgbClr val="008080"/>
                </a:solidFill>
                <a:latin typeface="微软雅黑" pitchFamily="34" charset="-122"/>
                <a:ea typeface="微软雅黑" pitchFamily="34" charset="-122"/>
              </a:rPr>
              <a:t>】</a:t>
            </a:r>
            <a:endParaRPr lang="zh-CN" altLang="en-US" sz="2800" dirty="0">
              <a:solidFill>
                <a:srgbClr val="008080"/>
              </a:solidFill>
              <a:latin typeface="微软雅黑" pitchFamily="34" charset="-122"/>
              <a:ea typeface="微软雅黑" pitchFamily="34" charset="-122"/>
            </a:endParaRPr>
          </a:p>
        </p:txBody>
      </p:sp>
      <p:sp>
        <p:nvSpPr>
          <p:cNvPr id="7" name="Rectangle 2"/>
          <p:cNvSpPr>
            <a:spLocks noChangeArrowheads="1"/>
          </p:cNvSpPr>
          <p:nvPr/>
        </p:nvSpPr>
        <p:spPr bwMode="auto">
          <a:xfrm>
            <a:off x="142164" y="1867001"/>
            <a:ext cx="8513105" cy="15043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2000" b="1"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1"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2019 </a:t>
            </a:r>
            <a:r>
              <a:rPr kumimoji="0" lang="zh-CN" altLang="en-US" sz="2000" b="1"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湖南邵阳市）</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一盏调光台灯，其原理如图所示，闭合</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S</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，将滑片从左向右移动，电流表的示数和灯</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两端的电压变化分别是（　　）</a:t>
            </a:r>
            <a:endParaRPr kumimoji="0" lang="zh-CN" altLang="en-US" sz="2000" b="0" i="0" u="none" strike="noStrike" cap="none" normalizeH="0" baseline="0" dirty="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zh-CN" altLang="en-US" sz="2400" b="0" i="0" u="none" strike="noStrike" cap="none" normalizeH="0" baseline="0" dirty="0">
              <a:ln>
                <a:noFill/>
              </a:ln>
              <a:solidFill>
                <a:schemeClr val="tx1"/>
              </a:solidFill>
              <a:effectLst/>
              <a:latin typeface="微软雅黑" pitchFamily="34" charset="-122"/>
              <a:ea typeface="微软雅黑" pitchFamily="34" charset="-122"/>
              <a:cs typeface="宋体" pitchFamily="2" charset="-122"/>
            </a:endParaRPr>
          </a:p>
        </p:txBody>
      </p:sp>
      <p:pic>
        <p:nvPicPr>
          <p:cNvPr id="8193" name="图片24" descr="说明:  "/>
          <p:cNvPicPr>
            <a:picLocks noChangeAspect="1" noChangeArrowheads="1"/>
          </p:cNvPicPr>
          <p:nvPr/>
        </p:nvPicPr>
        <p:blipFill>
          <a:blip r:embed="rId2">
            <a:clrChange>
              <a:clrFrom>
                <a:srgbClr val="FFFFFF"/>
              </a:clrFrom>
              <a:clrTo>
                <a:srgbClr val="FFFFFF">
                  <a:alpha val="0"/>
                </a:srgbClr>
              </a:clrTo>
            </a:clrChange>
            <a:lum bright="-20000"/>
            <a:extLst>
              <a:ext uri="{28A0092B-C50C-407E-A947-70E740481C1C}">
                <a14:useLocalDpi xmlns:a14="http://schemas.microsoft.com/office/drawing/2010/main" xmlns="" val="0"/>
              </a:ext>
            </a:extLst>
          </a:blip>
          <a:srcRect/>
          <a:stretch>
            <a:fillRect/>
          </a:stretch>
        </p:blipFill>
        <p:spPr bwMode="auto">
          <a:xfrm>
            <a:off x="6230747" y="2952517"/>
            <a:ext cx="1990970" cy="1641677"/>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3"/>
          <p:cNvSpPr>
            <a:spLocks noChangeArrowheads="1"/>
          </p:cNvSpPr>
          <p:nvPr/>
        </p:nvSpPr>
        <p:spPr bwMode="auto">
          <a:xfrm>
            <a:off x="560024" y="2967127"/>
            <a:ext cx="4801314" cy="1015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tab pos="1460500" algn="l"/>
                <a:tab pos="2794000" algn="l"/>
                <a:tab pos="4064000" algn="l"/>
              </a:tabLst>
            </a:pP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．变、变大	                  </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．变大、变小	</a:t>
            </a:r>
            <a:endPar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tabLst>
                <a:tab pos="1460500" algn="l"/>
                <a:tab pos="2794000" algn="l"/>
                <a:tab pos="4064000" algn="l"/>
              </a:tabLst>
            </a:pP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．变小、变小	</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．变小、变大</a:t>
            </a:r>
            <a:endParaRPr kumimoji="0" lang="zh-CN" altLang="en-US" sz="2000" b="0" i="0" u="none" strike="noStrike" cap="none" normalizeH="0" baseline="0" dirty="0">
              <a:ln>
                <a:noFill/>
              </a:ln>
              <a:solidFill>
                <a:schemeClr val="tx1"/>
              </a:solidFill>
              <a:effectLst/>
              <a:latin typeface="微软雅黑" pitchFamily="34" charset="-122"/>
              <a:ea typeface="微软雅黑" pitchFamily="34" charset="-122"/>
              <a:cs typeface="宋体" pitchFamily="2" charset="-122"/>
            </a:endParaRPr>
          </a:p>
        </p:txBody>
      </p:sp>
      <p:sp>
        <p:nvSpPr>
          <p:cNvPr id="9" name="矩形 8"/>
          <p:cNvSpPr/>
          <p:nvPr/>
        </p:nvSpPr>
        <p:spPr>
          <a:xfrm>
            <a:off x="6692082" y="2326806"/>
            <a:ext cx="458780" cy="584775"/>
          </a:xfrm>
          <a:prstGeom prst="rect">
            <a:avLst/>
          </a:prstGeom>
        </p:spPr>
        <p:txBody>
          <a:bodyPr wrap="none">
            <a:spAutoFit/>
          </a:bodyPr>
          <a:lstStyle/>
          <a:p>
            <a:pPr marL="0" marR="0" lvl="0" indent="0" algn="l" defTabSz="914400" rtl="0" eaLnBrk="0" fontAlgn="ctr" latinLnBrk="0" hangingPunct="0">
              <a:lnSpc>
                <a:spcPct val="100000"/>
              </a:lnSpc>
              <a:spcBef>
                <a:spcPct val="0"/>
              </a:spcBef>
              <a:spcAft>
                <a:spcPct val="0"/>
              </a:spcAft>
              <a:buClrTx/>
              <a:buSzTx/>
              <a:buFontTx/>
              <a:buNone/>
              <a:tabLst>
                <a:tab pos="1460500" algn="l"/>
                <a:tab pos="2794000" algn="l"/>
                <a:tab pos="4064000" algn="l"/>
              </a:tabLst>
            </a:pPr>
            <a:r>
              <a:rPr lang="en-US" altLang="zh-CN" sz="3200" dirty="0">
                <a:solidFill>
                  <a:srgbClr val="FF0000"/>
                </a:solidFill>
                <a:latin typeface="微软雅黑" pitchFamily="34" charset="-122"/>
                <a:ea typeface="微软雅黑" pitchFamily="34" charset="-122"/>
                <a:cs typeface="Times New Roman" pitchFamily="18" charset="0"/>
              </a:rPr>
              <a:t>C</a:t>
            </a:r>
            <a:endParaRPr lang="en-US" altLang="zh-CN" sz="3200" dirty="0">
              <a:solidFill>
                <a:schemeClr val="tx1"/>
              </a:solidFill>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xmlns="" val="26337339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77469" y="172863"/>
            <a:ext cx="2616351" cy="523220"/>
          </a:xfrm>
          <a:prstGeom prst="rect">
            <a:avLst/>
          </a:prstGeom>
        </p:spPr>
        <p:txBody>
          <a:bodyPr wrap="square">
            <a:spAutoFit/>
          </a:bodyPr>
          <a:lstStyle/>
          <a:p>
            <a:r>
              <a:rPr lang="zh-CN" altLang="zh-CN" sz="2800" dirty="0">
                <a:solidFill>
                  <a:srgbClr val="008080"/>
                </a:solidFill>
                <a:latin typeface="微软雅黑" pitchFamily="34" charset="-122"/>
                <a:ea typeface="微软雅黑" pitchFamily="34" charset="-122"/>
              </a:rPr>
              <a:t>【迁移训练</a:t>
            </a:r>
            <a:r>
              <a:rPr lang="en-US" altLang="zh-CN" sz="2800" dirty="0">
                <a:solidFill>
                  <a:srgbClr val="008080"/>
                </a:solidFill>
                <a:latin typeface="微软雅黑" pitchFamily="34" charset="-122"/>
                <a:ea typeface="微软雅黑" pitchFamily="34" charset="-122"/>
              </a:rPr>
              <a:t>1</a:t>
            </a:r>
            <a:r>
              <a:rPr lang="zh-CN" altLang="zh-CN" sz="2800" dirty="0">
                <a:solidFill>
                  <a:srgbClr val="008080"/>
                </a:solidFill>
                <a:latin typeface="微软雅黑" pitchFamily="34" charset="-122"/>
                <a:ea typeface="微软雅黑" pitchFamily="34" charset="-122"/>
              </a:rPr>
              <a:t>】</a:t>
            </a:r>
            <a:endParaRPr lang="en-US" altLang="zh-CN" sz="2800" dirty="0">
              <a:solidFill>
                <a:srgbClr val="008080"/>
              </a:solidFill>
              <a:latin typeface="微软雅黑" pitchFamily="34" charset="-122"/>
              <a:ea typeface="微软雅黑" pitchFamily="34" charset="-122"/>
            </a:endParaRPr>
          </a:p>
        </p:txBody>
      </p:sp>
      <p:sp>
        <p:nvSpPr>
          <p:cNvPr id="3" name="Rectangle 2"/>
          <p:cNvSpPr>
            <a:spLocks noChangeArrowheads="1"/>
          </p:cNvSpPr>
          <p:nvPr/>
        </p:nvSpPr>
        <p:spPr bwMode="auto">
          <a:xfrm>
            <a:off x="692064" y="871534"/>
            <a:ext cx="7831700" cy="3269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ctr" latinLnBrk="0" hangingPunct="1">
              <a:lnSpc>
                <a:spcPct val="150000"/>
              </a:lnSpc>
              <a:spcBef>
                <a:spcPct val="0"/>
              </a:spcBef>
              <a:spcAft>
                <a:spcPct val="0"/>
              </a:spcAft>
              <a:buClrTx/>
              <a:buSzTx/>
              <a:buFontTx/>
              <a:buNone/>
              <a:tabLst/>
            </a:pPr>
            <a:r>
              <a:rPr kumimoji="0" lang="en-US" altLang="zh-CN" sz="2000" b="1" i="0" u="none" strike="noStrike" cap="none" normalizeH="0" baseline="0" dirty="0">
                <a:ln>
                  <a:noFill/>
                </a:ln>
                <a:solidFill>
                  <a:srgbClr val="000000"/>
                </a:solidFill>
                <a:effectLst/>
                <a:latin typeface="微软雅黑" pitchFamily="34" charset="-122"/>
                <a:ea typeface="微软雅黑" pitchFamily="34" charset="-122"/>
                <a:cs typeface="MS UI Gothic" pitchFamily="34" charset="-128"/>
              </a:rPr>
              <a:t>(</a:t>
            </a:r>
            <a:r>
              <a:rPr kumimoji="0" lang="en-US" altLang="zh-CN" sz="2000" b="1"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2019</a:t>
            </a:r>
            <a:r>
              <a:rPr kumimoji="0" lang="zh-CN" altLang="en-US" sz="2000" b="1"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北京</a:t>
            </a:r>
            <a:r>
              <a:rPr kumimoji="0" lang="en-US" altLang="zh-CN" sz="2000" b="1"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如</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图所示的电路中，电源两端电压保持不变，当开光</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S</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闭合时，灯</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正常发光，如果将滑动变阻器的滑片</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P</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向右滑动，则下列说法中正确的是</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a:ln>
                <a:noFill/>
              </a:ln>
              <a:solidFill>
                <a:schemeClr val="tx1"/>
              </a:solidFill>
              <a:effectLst/>
              <a:latin typeface="微软雅黑" pitchFamily="34" charset="-122"/>
              <a:ea typeface="微软雅黑" pitchFamily="34" charset="-122"/>
              <a:cs typeface="宋体" pitchFamily="2" charset="-122"/>
            </a:endParaRPr>
          </a:p>
          <a:p>
            <a:pPr marL="457200" marR="0" lvl="0" indent="-457200" algn="l" defTabSz="914400" rtl="0" eaLnBrk="0" fontAlgn="base" latinLnBrk="0" hangingPunct="0">
              <a:lnSpc>
                <a:spcPct val="150000"/>
              </a:lnSpc>
              <a:spcBef>
                <a:spcPct val="0"/>
              </a:spcBef>
              <a:spcAft>
                <a:spcPct val="0"/>
              </a:spcAft>
              <a:buClrTx/>
              <a:buSzTx/>
              <a:buFontTx/>
              <a:buAutoNum type="alphaUcPeriod"/>
              <a:tabLst/>
            </a:pP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电流表的示数变大，灯</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变亮            </a:t>
            </a:r>
            <a:endPar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endParaRPr>
          </a:p>
          <a:p>
            <a:pPr marL="457200" marR="0" lvl="0" indent="-457200" algn="l" defTabSz="914400" rtl="0" eaLnBrk="0" fontAlgn="base" latinLnBrk="0" hangingPunct="0">
              <a:lnSpc>
                <a:spcPct val="150000"/>
              </a:lnSpc>
              <a:spcBef>
                <a:spcPct val="0"/>
              </a:spcBef>
              <a:spcAft>
                <a:spcPct val="0"/>
              </a:spcAft>
              <a:buClrTx/>
              <a:buSzTx/>
              <a:buFontTx/>
              <a:buAutoNum type="alphaUcPeriod"/>
              <a:tabLst/>
            </a:pP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B. </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电流表的示数变大灯</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变暗</a:t>
            </a:r>
            <a:endParaRPr kumimoji="0" lang="zh-CN" altLang="en-US" sz="2000" b="0" i="0" u="none" strike="noStrike" cap="none" normalizeH="0" baseline="0" dirty="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C.   </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电流表的示数变小，灯</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变亮            </a:t>
            </a:r>
            <a:endPar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D.   </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电流表的示数变小，灯</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变暗</a:t>
            </a:r>
            <a:endParaRPr kumimoji="0" lang="zh-CN" altLang="en-US" sz="2000" b="0" i="0" u="none" strike="noStrike" cap="none" normalizeH="0" baseline="0" dirty="0">
              <a:ln>
                <a:noFill/>
              </a:ln>
              <a:solidFill>
                <a:schemeClr val="tx1"/>
              </a:solidFill>
              <a:effectLst/>
              <a:latin typeface="微软雅黑" pitchFamily="34" charset="-122"/>
              <a:ea typeface="微软雅黑" pitchFamily="34" charset="-122"/>
              <a:cs typeface="宋体" pitchFamily="2" charset="-122"/>
            </a:endParaRPr>
          </a:p>
        </p:txBody>
      </p:sp>
      <p:pic>
        <p:nvPicPr>
          <p:cNvPr id="9217" name="图片 235" descr="说明:  "/>
          <p:cNvPicPr>
            <a:picLocks noChangeAspect="1" noChangeArrowheads="1"/>
          </p:cNvPicPr>
          <p:nvPr/>
        </p:nvPicPr>
        <p:blipFill rotWithShape="1">
          <a:blip r:embed="rId2">
            <a:clrChange>
              <a:clrFrom>
                <a:srgbClr val="FFFFFF"/>
              </a:clrFrom>
              <a:clrTo>
                <a:srgbClr val="FFFFFF">
                  <a:alpha val="0"/>
                </a:srgbClr>
              </a:clrTo>
            </a:clrChange>
            <a:lum bright="-20000"/>
            <a:extLst>
              <a:ext uri="{28A0092B-C50C-407E-A947-70E740481C1C}">
                <a14:useLocalDpi xmlns:a14="http://schemas.microsoft.com/office/drawing/2010/main" xmlns="" val="0"/>
              </a:ext>
            </a:extLst>
          </a:blip>
          <a:srcRect b="14653"/>
          <a:stretch/>
        </p:blipFill>
        <p:spPr bwMode="auto">
          <a:xfrm>
            <a:off x="5457960" y="2506341"/>
            <a:ext cx="2041248" cy="137702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2893820" y="1844478"/>
            <a:ext cx="497252" cy="584775"/>
          </a:xfrm>
          <a:prstGeom prst="rect">
            <a:avLst/>
          </a:prstGeom>
        </p:spPr>
        <p:txBody>
          <a:bodyPr wrap="none">
            <a:spAutoFit/>
          </a:bodyPr>
          <a:lstStyle/>
          <a:p>
            <a:r>
              <a:rPr lang="en-US" altLang="zh-CN" sz="3200" dirty="0">
                <a:solidFill>
                  <a:srgbClr val="FF0000"/>
                </a:solidFill>
                <a:latin typeface="微软雅黑" pitchFamily="34" charset="-122"/>
                <a:ea typeface="微软雅黑" pitchFamily="34" charset="-122"/>
              </a:rPr>
              <a:t>D</a:t>
            </a:r>
            <a:endParaRPr lang="zh-CN" altLang="en-US" sz="32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8687993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5948" y="150674"/>
            <a:ext cx="5360678" cy="523220"/>
          </a:xfrm>
          <a:prstGeom prst="rect">
            <a:avLst/>
          </a:prstGeom>
        </p:spPr>
        <p:txBody>
          <a:bodyPr wrap="square">
            <a:spAutoFit/>
          </a:bodyPr>
          <a:lstStyle/>
          <a:p>
            <a:r>
              <a:rPr lang="zh-CN" altLang="zh-CN" sz="2800" dirty="0">
                <a:solidFill>
                  <a:srgbClr val="FF0000"/>
                </a:solidFill>
                <a:latin typeface="微软雅黑" pitchFamily="34" charset="-122"/>
                <a:ea typeface="微软雅黑" pitchFamily="34" charset="-122"/>
              </a:rPr>
              <a:t>考点</a:t>
            </a:r>
            <a:r>
              <a:rPr lang="zh-CN" altLang="en-US" sz="2800" dirty="0">
                <a:solidFill>
                  <a:srgbClr val="FF0000"/>
                </a:solidFill>
                <a:latin typeface="微软雅黑" pitchFamily="34" charset="-122"/>
                <a:ea typeface="微软雅黑" pitchFamily="34" charset="-122"/>
              </a:rPr>
              <a:t>二</a:t>
            </a:r>
            <a:r>
              <a:rPr lang="zh-CN" altLang="zh-CN" sz="2800" dirty="0">
                <a:solidFill>
                  <a:srgbClr val="FF0000"/>
                </a:solidFill>
                <a:latin typeface="微软雅黑" pitchFamily="34" charset="-122"/>
                <a:ea typeface="微软雅黑" pitchFamily="34" charset="-122"/>
              </a:rPr>
              <a:t>：</a:t>
            </a:r>
            <a:r>
              <a:rPr lang="zh-CN" altLang="en-US" sz="2800" dirty="0">
                <a:solidFill>
                  <a:srgbClr val="FF0000"/>
                </a:solidFill>
                <a:latin typeface="微软雅黑" pitchFamily="34" charset="-122"/>
                <a:ea typeface="微软雅黑" pitchFamily="34" charset="-122"/>
              </a:rPr>
              <a:t>欧姆定律的应用</a:t>
            </a:r>
            <a:endParaRPr lang="en-US" altLang="zh-CN" sz="2800" dirty="0">
              <a:solidFill>
                <a:srgbClr val="FF0000"/>
              </a:solidFill>
              <a:latin typeface="微软雅黑" pitchFamily="34" charset="-122"/>
              <a:ea typeface="微软雅黑" pitchFamily="34" charset="-122"/>
            </a:endParaRPr>
          </a:p>
        </p:txBody>
      </p:sp>
      <p:sp>
        <p:nvSpPr>
          <p:cNvPr id="3" name="矩形 2"/>
          <p:cNvSpPr/>
          <p:nvPr/>
        </p:nvSpPr>
        <p:spPr>
          <a:xfrm>
            <a:off x="360378" y="619082"/>
            <a:ext cx="2549096" cy="523220"/>
          </a:xfrm>
          <a:prstGeom prst="rect">
            <a:avLst/>
          </a:prstGeom>
        </p:spPr>
        <p:txBody>
          <a:bodyPr wrap="none">
            <a:spAutoFit/>
          </a:bodyPr>
          <a:lstStyle/>
          <a:p>
            <a:r>
              <a:rPr lang="zh-CN" altLang="zh-CN" sz="2800" dirty="0">
                <a:solidFill>
                  <a:srgbClr val="008080"/>
                </a:solidFill>
                <a:latin typeface="微软雅黑" pitchFamily="34" charset="-122"/>
                <a:ea typeface="微软雅黑" pitchFamily="34" charset="-122"/>
              </a:rPr>
              <a:t>【典型例题</a:t>
            </a:r>
            <a:r>
              <a:rPr lang="en-US" altLang="zh-CN" sz="2800" dirty="0">
                <a:solidFill>
                  <a:srgbClr val="008080"/>
                </a:solidFill>
                <a:latin typeface="微软雅黑" pitchFamily="34" charset="-122"/>
                <a:ea typeface="微软雅黑" pitchFamily="34" charset="-122"/>
              </a:rPr>
              <a:t>2</a:t>
            </a:r>
            <a:r>
              <a:rPr lang="zh-CN" altLang="zh-CN" sz="2800" dirty="0">
                <a:solidFill>
                  <a:srgbClr val="008080"/>
                </a:solidFill>
                <a:latin typeface="微软雅黑" pitchFamily="34" charset="-122"/>
                <a:ea typeface="微软雅黑" pitchFamily="34" charset="-122"/>
              </a:rPr>
              <a:t>】</a:t>
            </a:r>
            <a:endParaRPr lang="zh-CN" altLang="en-US" sz="2800" dirty="0">
              <a:solidFill>
                <a:srgbClr val="008080"/>
              </a:solidFill>
              <a:latin typeface="微软雅黑" pitchFamily="34" charset="-122"/>
              <a:ea typeface="微软雅黑" pitchFamily="34" charset="-122"/>
            </a:endParaRPr>
          </a:p>
        </p:txBody>
      </p:sp>
      <p:sp>
        <p:nvSpPr>
          <p:cNvPr id="4" name="Rectangle 2"/>
          <p:cNvSpPr>
            <a:spLocks noChangeArrowheads="1"/>
          </p:cNvSpPr>
          <p:nvPr/>
        </p:nvSpPr>
        <p:spPr bwMode="auto">
          <a:xfrm>
            <a:off x="228601" y="1261821"/>
            <a:ext cx="8269013" cy="15152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2400" b="1"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a:t>
            </a:r>
            <a:r>
              <a:rPr kumimoji="0" lang="en-US" altLang="zh-CN" sz="2400" b="1"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2019  </a:t>
            </a:r>
            <a:r>
              <a:rPr kumimoji="0" lang="zh-CN" altLang="en-US" sz="2400" b="1"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成都）</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如图所示</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电源电压不变</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开关</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s</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闭合后</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把滑片</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P</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向右移动</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则滑动变阻器接入电路的阻值将</a:t>
            </a:r>
            <a:r>
              <a:rPr kumimoji="0" lang="zh-CN" altLang="en-US" sz="2000" b="0" i="0" u="sng"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           </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 </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电压表示数将</a:t>
            </a:r>
            <a:r>
              <a:rPr kumimoji="0" lang="zh-CN" altLang="en-US" sz="2000" b="0" i="0" u="sng"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             </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两空均选填“变大”、“变小”或“不变”</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华文仿宋" pitchFamily="2" charset="-122"/>
              </a:rPr>
              <a:t>。</a:t>
            </a:r>
            <a:endParaRPr kumimoji="0" lang="zh-CN" altLang="en-US" sz="2000" b="0" i="0" u="none" strike="noStrike" cap="none" normalizeH="0" baseline="0" dirty="0">
              <a:ln>
                <a:noFill/>
              </a:ln>
              <a:solidFill>
                <a:schemeClr val="tx1"/>
              </a:solidFill>
              <a:effectLst/>
              <a:latin typeface="微软雅黑" pitchFamily="34" charset="-122"/>
              <a:ea typeface="微软雅黑" pitchFamily="34" charset="-122"/>
              <a:cs typeface="宋体" pitchFamily="2" charset="-122"/>
            </a:endParaRPr>
          </a:p>
        </p:txBody>
      </p:sp>
      <p:pic>
        <p:nvPicPr>
          <p:cNvPr id="6145" name="图片 892943969" descr="说明:  "/>
          <p:cNvPicPr>
            <a:picLocks noChangeAspect="1" noChangeArrowheads="1"/>
          </p:cNvPicPr>
          <p:nvPr/>
        </p:nvPicPr>
        <p:blipFill>
          <a:blip r:embed="rId2">
            <a:clrChange>
              <a:clrFrom>
                <a:srgbClr val="FFFFFF"/>
              </a:clrFrom>
              <a:clrTo>
                <a:srgbClr val="FFFFFF">
                  <a:alpha val="0"/>
                </a:srgbClr>
              </a:clrTo>
            </a:clrChange>
            <a:lum bright="-20000"/>
            <a:extLst>
              <a:ext uri="{28A0092B-C50C-407E-A947-70E740481C1C}">
                <a14:useLocalDpi xmlns:a14="http://schemas.microsoft.com/office/drawing/2010/main" xmlns="" val="0"/>
              </a:ext>
            </a:extLst>
          </a:blip>
          <a:srcRect/>
          <a:stretch>
            <a:fillRect/>
          </a:stretch>
        </p:blipFill>
        <p:spPr bwMode="auto">
          <a:xfrm>
            <a:off x="2735318" y="2896628"/>
            <a:ext cx="2293882" cy="182820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3"/>
          <p:cNvSpPr>
            <a:spLocks noChangeArrowheads="1"/>
          </p:cNvSpPr>
          <p:nvPr/>
        </p:nvSpPr>
        <p:spPr bwMode="auto">
          <a:xfrm>
            <a:off x="4171890" y="1795181"/>
            <a:ext cx="800219"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a:ln>
                  <a:noFill/>
                </a:ln>
                <a:solidFill>
                  <a:srgbClr val="FF0000"/>
                </a:solidFill>
                <a:effectLst/>
                <a:latin typeface="微软雅黑" pitchFamily="34" charset="-122"/>
                <a:ea typeface="微软雅黑" pitchFamily="34" charset="-122"/>
                <a:cs typeface="Times New Roman" pitchFamily="18" charset="0"/>
              </a:rPr>
              <a:t>变</a:t>
            </a:r>
            <a:r>
              <a:rPr kumimoji="0" lang="zh-CN" altLang="en-US" sz="2400" b="0" i="0" u="none" strike="noStrike" cap="none" normalizeH="0" baseline="0" dirty="0">
                <a:ln>
                  <a:noFill/>
                </a:ln>
                <a:solidFill>
                  <a:srgbClr val="FF0000"/>
                </a:solidFill>
                <a:effectLst/>
                <a:latin typeface="微软雅黑" pitchFamily="34" charset="-122"/>
                <a:ea typeface="微软雅黑" pitchFamily="34" charset="-122"/>
                <a:cs typeface="Times New Roman" pitchFamily="18" charset="0"/>
              </a:rPr>
              <a:t>大</a:t>
            </a:r>
            <a:endParaRPr kumimoji="0" lang="zh-CN" sz="2400" b="0" i="0" u="none" strike="noStrike" cap="none" normalizeH="0" baseline="0" dirty="0">
              <a:ln>
                <a:noFill/>
              </a:ln>
              <a:solidFill>
                <a:schemeClr val="tx1"/>
              </a:solidFill>
              <a:effectLst/>
              <a:latin typeface="微软雅黑" pitchFamily="34" charset="-122"/>
              <a:ea typeface="微软雅黑" pitchFamily="34" charset="-122"/>
              <a:cs typeface="宋体" pitchFamily="2" charset="-122"/>
            </a:endParaRPr>
          </a:p>
        </p:txBody>
      </p:sp>
      <p:sp>
        <p:nvSpPr>
          <p:cNvPr id="7" name="Rectangle 3"/>
          <p:cNvSpPr>
            <a:spLocks noChangeArrowheads="1"/>
          </p:cNvSpPr>
          <p:nvPr/>
        </p:nvSpPr>
        <p:spPr bwMode="auto">
          <a:xfrm>
            <a:off x="6764403" y="1788631"/>
            <a:ext cx="800219"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l" rtl="0" fontAlgn="base">
              <a:spcBef>
                <a:spcPct val="0"/>
              </a:spcBef>
              <a:spcAft>
                <a:spcPct val="0"/>
              </a:spcAft>
            </a:pPr>
            <a:r>
              <a:rPr lang="zh-CN" sz="2400" dirty="0">
                <a:solidFill>
                  <a:srgbClr val="FF0000"/>
                </a:solidFill>
                <a:latin typeface="微软雅黑" pitchFamily="34" charset="-122"/>
                <a:ea typeface="微软雅黑" pitchFamily="34" charset="-122"/>
                <a:cs typeface="Times New Roman" pitchFamily="18" charset="0"/>
              </a:rPr>
              <a:t>变小</a:t>
            </a:r>
          </a:p>
        </p:txBody>
      </p:sp>
    </p:spTree>
    <p:extLst>
      <p:ext uri="{BB962C8B-B14F-4D97-AF65-F5344CB8AC3E}">
        <p14:creationId xmlns:p14="http://schemas.microsoft.com/office/powerpoint/2010/main" xmlns="" val="32226363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284119" y="341198"/>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 name="文本框 1"/>
          <p:cNvSpPr txBox="1"/>
          <p:nvPr/>
        </p:nvSpPr>
        <p:spPr>
          <a:xfrm>
            <a:off x="1204089" y="34119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课堂导入</a:t>
            </a: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grpSp>
        <p:nvGrpSpPr>
          <p:cNvPr id="7" name="组合 6"/>
          <p:cNvGrpSpPr/>
          <p:nvPr/>
        </p:nvGrpSpPr>
        <p:grpSpPr>
          <a:xfrm>
            <a:off x="6179566" y="648974"/>
            <a:ext cx="2234350" cy="1518939"/>
            <a:chOff x="3563200" y="122535"/>
            <a:chExt cx="2234350" cy="1518939"/>
          </a:xfrm>
        </p:grpSpPr>
        <p:grpSp>
          <p:nvGrpSpPr>
            <p:cNvPr id="9" name="组合 8"/>
            <p:cNvGrpSpPr/>
            <p:nvPr/>
          </p:nvGrpSpPr>
          <p:grpSpPr>
            <a:xfrm>
              <a:off x="3563200" y="122535"/>
              <a:ext cx="2234350" cy="1518939"/>
              <a:chOff x="3563200" y="122536"/>
              <a:chExt cx="2017168" cy="1362080"/>
            </a:xfrm>
          </p:grpSpPr>
          <p:sp>
            <p:nvSpPr>
              <p:cNvPr id="11" name="Line 7"/>
              <p:cNvSpPr>
                <a:spLocks noChangeShapeType="1"/>
              </p:cNvSpPr>
              <p:nvPr/>
            </p:nvSpPr>
            <p:spPr bwMode="auto">
              <a:xfrm flipH="1">
                <a:off x="4024313" y="1227549"/>
                <a:ext cx="431800" cy="0"/>
              </a:xfrm>
              <a:prstGeom prst="line">
                <a:avLst/>
              </a:prstGeom>
              <a:noFill/>
              <a:ln w="38100">
                <a:solidFill>
                  <a:srgbClr val="FF0000"/>
                </a:solidFill>
                <a:round/>
                <a:headEnd/>
                <a:tailEnd type="triangle" w="sm"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lstStyle/>
              <a:p>
                <a:endParaRPr lang="zh-CN" altLang="en-US"/>
              </a:p>
            </p:txBody>
          </p:sp>
          <p:sp>
            <p:nvSpPr>
              <p:cNvPr id="12" name="Line 8"/>
              <p:cNvSpPr>
                <a:spLocks noChangeShapeType="1"/>
              </p:cNvSpPr>
              <p:nvPr/>
            </p:nvSpPr>
            <p:spPr bwMode="auto">
              <a:xfrm>
                <a:off x="4797730" y="1228501"/>
                <a:ext cx="433387" cy="0"/>
              </a:xfrm>
              <a:prstGeom prst="line">
                <a:avLst/>
              </a:prstGeom>
              <a:noFill/>
              <a:ln w="38100">
                <a:solidFill>
                  <a:srgbClr val="FF0000"/>
                </a:solidFill>
                <a:round/>
                <a:headEnd/>
                <a:tailEnd type="triangle" w="sm"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lstStyle/>
              <a:p>
                <a:endParaRPr lang="zh-CN" altLang="en-US"/>
              </a:p>
            </p:txBody>
          </p:sp>
          <p:sp>
            <p:nvSpPr>
              <p:cNvPr id="13" name="Line 42"/>
              <p:cNvSpPr>
                <a:spLocks noChangeShapeType="1"/>
              </p:cNvSpPr>
              <p:nvPr/>
            </p:nvSpPr>
            <p:spPr bwMode="auto">
              <a:xfrm>
                <a:off x="4004755" y="729418"/>
                <a:ext cx="0" cy="682797"/>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4" name="Line 43"/>
              <p:cNvSpPr>
                <a:spLocks noChangeShapeType="1"/>
              </p:cNvSpPr>
              <p:nvPr/>
            </p:nvSpPr>
            <p:spPr bwMode="auto">
              <a:xfrm flipH="1" flipV="1">
                <a:off x="5211781" y="729417"/>
                <a:ext cx="19336" cy="682797"/>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nvGrpSpPr>
              <p:cNvPr id="15" name="组合 14"/>
              <p:cNvGrpSpPr/>
              <p:nvPr/>
            </p:nvGrpSpPr>
            <p:grpSpPr>
              <a:xfrm>
                <a:off x="3637756" y="584201"/>
                <a:ext cx="1942612" cy="252412"/>
                <a:chOff x="6380162" y="989806"/>
                <a:chExt cx="1942612" cy="252412"/>
              </a:xfrm>
            </p:grpSpPr>
            <p:sp>
              <p:nvSpPr>
                <p:cNvPr id="19" name="Line 39"/>
                <p:cNvSpPr>
                  <a:spLocks noChangeShapeType="1"/>
                </p:cNvSpPr>
                <p:nvPr/>
              </p:nvSpPr>
              <p:spPr bwMode="auto">
                <a:xfrm>
                  <a:off x="7540136" y="1116012"/>
                  <a:ext cx="782638" cy="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0" name="Rectangle 40"/>
                <p:cNvSpPr>
                  <a:spLocks noChangeArrowheads="1"/>
                </p:cNvSpPr>
                <p:nvPr/>
              </p:nvSpPr>
              <p:spPr bwMode="auto">
                <a:xfrm>
                  <a:off x="7050087" y="989806"/>
                  <a:ext cx="474663" cy="25241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 name="Line 41"/>
                <p:cNvSpPr>
                  <a:spLocks noChangeShapeType="1"/>
                </p:cNvSpPr>
                <p:nvPr/>
              </p:nvSpPr>
              <p:spPr bwMode="auto">
                <a:xfrm flipH="1">
                  <a:off x="6380162" y="1133155"/>
                  <a:ext cx="669925" cy="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16" name="矩形 15"/>
              <p:cNvSpPr/>
              <p:nvPr/>
            </p:nvSpPr>
            <p:spPr>
              <a:xfrm>
                <a:off x="4395292" y="122536"/>
                <a:ext cx="389851" cy="461665"/>
              </a:xfrm>
              <a:prstGeom prst="rect">
                <a:avLst/>
              </a:prstGeom>
            </p:spPr>
            <p:txBody>
              <a:bodyPr wrap="none">
                <a:spAutoFit/>
              </a:bodyPr>
              <a:lstStyle/>
              <a:p>
                <a:pPr algn="ctr"/>
                <a:r>
                  <a:rPr lang="en-US" altLang="zh-CN" sz="2400" dirty="0">
                    <a:latin typeface="Times New Roman" pitchFamily="18" charset="0"/>
                  </a:rPr>
                  <a:t>R</a:t>
                </a:r>
              </a:p>
            </p:txBody>
          </p:sp>
          <p:sp>
            <p:nvSpPr>
              <p:cNvPr id="17" name="矩形 16"/>
              <p:cNvSpPr/>
              <p:nvPr/>
            </p:nvSpPr>
            <p:spPr>
              <a:xfrm>
                <a:off x="3563200" y="858217"/>
                <a:ext cx="304892" cy="461665"/>
              </a:xfrm>
              <a:prstGeom prst="rect">
                <a:avLst/>
              </a:prstGeom>
            </p:spPr>
            <p:txBody>
              <a:bodyPr wrap="none">
                <a:spAutoFit/>
              </a:bodyPr>
              <a:lstStyle/>
              <a:p>
                <a:pPr algn="ctr"/>
                <a:r>
                  <a:rPr lang="en-US" altLang="zh-CN" sz="2400" b="1" dirty="0">
                    <a:solidFill>
                      <a:srgbClr val="0000FF"/>
                    </a:solidFill>
                    <a:latin typeface="Times New Roman" pitchFamily="18" charset="0"/>
                  </a:rPr>
                  <a:t>I</a:t>
                </a:r>
              </a:p>
            </p:txBody>
          </p:sp>
          <p:sp>
            <p:nvSpPr>
              <p:cNvPr id="18" name="矩形 17"/>
              <p:cNvSpPr/>
              <p:nvPr/>
            </p:nvSpPr>
            <p:spPr>
              <a:xfrm>
                <a:off x="4416461" y="1022951"/>
                <a:ext cx="407484" cy="461665"/>
              </a:xfrm>
              <a:prstGeom prst="rect">
                <a:avLst/>
              </a:prstGeom>
            </p:spPr>
            <p:txBody>
              <a:bodyPr wrap="none">
                <a:spAutoFit/>
              </a:bodyPr>
              <a:lstStyle/>
              <a:p>
                <a:r>
                  <a:rPr lang="en-US" altLang="zh-CN" sz="2400" b="1" dirty="0">
                    <a:solidFill>
                      <a:srgbClr val="FF1901"/>
                    </a:solidFill>
                    <a:latin typeface="Times New Roman" pitchFamily="18" charset="0"/>
                  </a:rPr>
                  <a:t>U</a:t>
                </a:r>
                <a:endParaRPr lang="zh-CN" altLang="en-US" sz="2400" dirty="0"/>
              </a:p>
            </p:txBody>
          </p:sp>
        </p:grpSp>
        <p:sp>
          <p:nvSpPr>
            <p:cNvPr id="10" name="Line 8"/>
            <p:cNvSpPr>
              <a:spLocks noChangeShapeType="1"/>
            </p:cNvSpPr>
            <p:nvPr/>
          </p:nvSpPr>
          <p:spPr bwMode="auto">
            <a:xfrm>
              <a:off x="3715646" y="787339"/>
              <a:ext cx="433387" cy="0"/>
            </a:xfrm>
            <a:prstGeom prst="line">
              <a:avLst/>
            </a:prstGeom>
            <a:noFill/>
            <a:ln w="38100">
              <a:solidFill>
                <a:srgbClr val="FF0000"/>
              </a:solidFill>
              <a:round/>
              <a:headEnd/>
              <a:tailEnd type="triangle" w="sm"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lstStyle/>
            <a:p>
              <a:endParaRPr lang="zh-CN" altLang="en-US"/>
            </a:p>
          </p:txBody>
        </p:sp>
      </p:grpSp>
      <p:sp>
        <p:nvSpPr>
          <p:cNvPr id="22" name="TextBox 21"/>
          <p:cNvSpPr txBox="1"/>
          <p:nvPr/>
        </p:nvSpPr>
        <p:spPr bwMode="auto">
          <a:xfrm>
            <a:off x="269326" y="1127456"/>
            <a:ext cx="943986" cy="461665"/>
          </a:xfrm>
          <a:prstGeom prst="rect">
            <a:avLst/>
          </a:prstGeom>
          <a:noFill/>
        </p:spPr>
        <p:txBody>
          <a:bodyPr wrap="square">
            <a:spAutoFit/>
          </a:bodyPr>
          <a:lstStyle/>
          <a:p>
            <a:pPr>
              <a:defRPr/>
            </a:pPr>
            <a:r>
              <a:rPr lang="zh-CN" altLang="en-US" sz="2400" spc="-100" dirty="0">
                <a:solidFill>
                  <a:srgbClr val="FF0000"/>
                </a:solidFill>
                <a:latin typeface="微软雅黑" panose="020B0503020204020204" charset="-122"/>
                <a:ea typeface="微软雅黑" panose="020B0503020204020204" charset="-122"/>
              </a:rPr>
              <a:t>复习</a:t>
            </a:r>
          </a:p>
        </p:txBody>
      </p:sp>
      <p:sp>
        <p:nvSpPr>
          <p:cNvPr id="23" name="文本框 4098"/>
          <p:cNvSpPr txBox="1">
            <a:spLocks noChangeArrowheads="1"/>
          </p:cNvSpPr>
          <p:nvPr/>
        </p:nvSpPr>
        <p:spPr bwMode="auto">
          <a:xfrm>
            <a:off x="1029041" y="1156144"/>
            <a:ext cx="505645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zh-CN" altLang="en-US" dirty="0">
                <a:latin typeface="微软雅黑" pitchFamily="34" charset="-122"/>
                <a:ea typeface="微软雅黑" pitchFamily="34" charset="-122"/>
              </a:rPr>
              <a:t>导体中的电流和电压、电阻的关系？</a:t>
            </a:r>
          </a:p>
        </p:txBody>
      </p:sp>
      <p:sp>
        <p:nvSpPr>
          <p:cNvPr id="24" name="Text Box 12"/>
          <p:cNvSpPr txBox="1">
            <a:spLocks noChangeArrowheads="1"/>
          </p:cNvSpPr>
          <p:nvPr/>
        </p:nvSpPr>
        <p:spPr bwMode="auto">
          <a:xfrm>
            <a:off x="167454" y="2218736"/>
            <a:ext cx="747093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zh-CN" altLang="zh-CN" b="1" dirty="0"/>
              <a:t>①</a:t>
            </a:r>
            <a:r>
              <a:rPr lang="zh-CN" altLang="en-US" dirty="0">
                <a:latin typeface="微软雅黑" pitchFamily="34" charset="-122"/>
                <a:ea typeface="微软雅黑" pitchFamily="34" charset="-122"/>
              </a:rPr>
              <a:t>电阻一定，导体中的电流跟导体两端的电压成正比。</a:t>
            </a:r>
          </a:p>
        </p:txBody>
      </p:sp>
      <p:sp>
        <p:nvSpPr>
          <p:cNvPr id="25" name="矩形 7"/>
          <p:cNvSpPr txBox="1">
            <a:spLocks noChangeArrowheads="1"/>
          </p:cNvSpPr>
          <p:nvPr/>
        </p:nvSpPr>
        <p:spPr bwMode="auto">
          <a:xfrm>
            <a:off x="167454" y="2797101"/>
            <a:ext cx="672456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zh-CN" altLang="zh-CN" b="1" dirty="0"/>
              <a:t>②</a:t>
            </a:r>
            <a:r>
              <a:rPr lang="zh-CN" altLang="en-US" dirty="0">
                <a:latin typeface="微软雅黑" pitchFamily="34" charset="-122"/>
                <a:ea typeface="微软雅黑" pitchFamily="34" charset="-122"/>
              </a:rPr>
              <a:t>电压一定，导体中的电流跟导体的电阻成反比。</a:t>
            </a:r>
          </a:p>
        </p:txBody>
      </p:sp>
      <p:grpSp>
        <p:nvGrpSpPr>
          <p:cNvPr id="30" name="组合 29"/>
          <p:cNvGrpSpPr/>
          <p:nvPr/>
        </p:nvGrpSpPr>
        <p:grpSpPr>
          <a:xfrm>
            <a:off x="510976" y="3372674"/>
            <a:ext cx="2160000" cy="1677206"/>
            <a:chOff x="510976" y="3372674"/>
            <a:chExt cx="2160000" cy="1685500"/>
          </a:xfrm>
        </p:grpSpPr>
        <p:pic>
          <p:nvPicPr>
            <p:cNvPr id="26" name="Picture 3"/>
            <p:cNvPicPr preferRelativeResize="0">
              <a:picLocks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10976" y="3372674"/>
              <a:ext cx="2160000" cy="126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1382425" y="4596509"/>
              <a:ext cx="494046" cy="461665"/>
            </a:xfrm>
            <a:prstGeom prst="rect">
              <a:avLst/>
            </a:prstGeom>
          </p:spPr>
          <p:txBody>
            <a:bodyPr wrap="none">
              <a:spAutoFit/>
            </a:bodyPr>
            <a:lstStyle/>
            <a:p>
              <a:r>
                <a:rPr lang="zh-CN" altLang="zh-CN" sz="2400" b="1" dirty="0"/>
                <a:t>①</a:t>
              </a:r>
              <a:endParaRPr lang="zh-CN" altLang="en-US" sz="2400" dirty="0"/>
            </a:p>
          </p:txBody>
        </p:sp>
      </p:grpSp>
      <p:grpSp>
        <p:nvGrpSpPr>
          <p:cNvPr id="31" name="组合 30"/>
          <p:cNvGrpSpPr/>
          <p:nvPr/>
        </p:nvGrpSpPr>
        <p:grpSpPr>
          <a:xfrm>
            <a:off x="3097923" y="3362821"/>
            <a:ext cx="2160000" cy="1687059"/>
            <a:chOff x="3097923" y="3362821"/>
            <a:chExt cx="2160000" cy="1724047"/>
          </a:xfrm>
        </p:grpSpPr>
        <p:pic>
          <p:nvPicPr>
            <p:cNvPr id="27" name="Picture 4"/>
            <p:cNvPicPr preferRelativeResize="0">
              <a:picLocks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097923" y="3362821"/>
              <a:ext cx="2160000" cy="126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矩形 28"/>
            <p:cNvSpPr/>
            <p:nvPr/>
          </p:nvSpPr>
          <p:spPr>
            <a:xfrm>
              <a:off x="3930900" y="4625203"/>
              <a:ext cx="494046" cy="461665"/>
            </a:xfrm>
            <a:prstGeom prst="rect">
              <a:avLst/>
            </a:prstGeom>
          </p:spPr>
          <p:txBody>
            <a:bodyPr wrap="none">
              <a:spAutoFit/>
            </a:bodyPr>
            <a:lstStyle/>
            <a:p>
              <a:r>
                <a:rPr lang="zh-CN" altLang="zh-CN" sz="2400" b="1" dirty="0"/>
                <a:t>②</a:t>
              </a:r>
              <a:endParaRPr lang="zh-CN" altLang="en-US" sz="2400" dirty="0"/>
            </a:p>
          </p:txBody>
        </p:sp>
      </p:grpSp>
      <p:grpSp>
        <p:nvGrpSpPr>
          <p:cNvPr id="33" name="组合 32"/>
          <p:cNvGrpSpPr/>
          <p:nvPr/>
        </p:nvGrpSpPr>
        <p:grpSpPr>
          <a:xfrm>
            <a:off x="5817656" y="2275001"/>
            <a:ext cx="2999006" cy="2500732"/>
            <a:chOff x="5817656" y="2275001"/>
            <a:chExt cx="2999006" cy="2500732"/>
          </a:xfrm>
        </p:grpSpPr>
        <p:sp>
          <p:nvSpPr>
            <p:cNvPr id="28" name="圆角矩形标注 27"/>
            <p:cNvSpPr/>
            <p:nvPr/>
          </p:nvSpPr>
          <p:spPr bwMode="auto">
            <a:xfrm>
              <a:off x="5817656" y="4153542"/>
              <a:ext cx="2999006" cy="622191"/>
            </a:xfrm>
            <a:prstGeom prst="wedgeRoundRectCallout">
              <a:avLst>
                <a:gd name="adj1" fmla="val 12777"/>
                <a:gd name="adj2" fmla="val -261714"/>
                <a:gd name="adj3" fmla="val 16667"/>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lstStyle/>
            <a:p>
              <a:pPr algn="r">
                <a:buFontTx/>
                <a:buNone/>
                <a:defRPr/>
              </a:pPr>
              <a:r>
                <a:rPr lang="zh-CN" altLang="en-US" sz="2400" dirty="0">
                  <a:latin typeface="微软雅黑" panose="020B0503020204020204" charset="-122"/>
                  <a:ea typeface="微软雅黑" panose="020B0503020204020204" charset="-122"/>
                </a:rPr>
                <a:t>这是不是普遍规律呢？</a:t>
              </a:r>
            </a:p>
          </p:txBody>
        </p:sp>
        <p:sp>
          <p:nvSpPr>
            <p:cNvPr id="32" name="右大括号 31"/>
            <p:cNvSpPr/>
            <p:nvPr/>
          </p:nvSpPr>
          <p:spPr>
            <a:xfrm>
              <a:off x="7267087" y="2275001"/>
              <a:ext cx="392180" cy="1125963"/>
            </a:xfrm>
            <a:prstGeom prst="rightBrace">
              <a:avLst/>
            </a:prstGeom>
            <a:noFill/>
            <a:ln w="28575" cap="flat">
              <a:solidFill>
                <a:srgbClr val="002060"/>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grpSp>
    </p:spTree>
    <p:extLst>
      <p:ext uri="{BB962C8B-B14F-4D97-AF65-F5344CB8AC3E}">
        <p14:creationId xmlns:p14="http://schemas.microsoft.com/office/powerpoint/2010/main" xmlns="" val="3963752709"/>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heel(1)">
                                      <p:cBhvr>
                                        <p:cTn id="17" dur="2000"/>
                                        <p:tgtEl>
                                          <p:spTgt spid="25"/>
                                        </p:tgtEl>
                                      </p:cBhvr>
                                    </p:animEffect>
                                  </p:childTnLst>
                                </p:cTn>
                              </p:par>
                              <p:par>
                                <p:cTn id="18" presetID="21" presetClass="entr" presetSubtype="1"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heel(1)">
                                      <p:cBhvr>
                                        <p:cTn id="20" dur="2000"/>
                                        <p:tgtEl>
                                          <p:spTgt spid="3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down)">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68012" y="267382"/>
            <a:ext cx="2616351" cy="523220"/>
          </a:xfrm>
          <a:prstGeom prst="rect">
            <a:avLst/>
          </a:prstGeom>
        </p:spPr>
        <p:txBody>
          <a:bodyPr wrap="square">
            <a:spAutoFit/>
          </a:bodyPr>
          <a:lstStyle/>
          <a:p>
            <a:r>
              <a:rPr lang="zh-CN" altLang="zh-CN" sz="2800" dirty="0">
                <a:solidFill>
                  <a:srgbClr val="008080"/>
                </a:solidFill>
                <a:latin typeface="微软雅黑" pitchFamily="34" charset="-122"/>
                <a:ea typeface="微软雅黑" pitchFamily="34" charset="-122"/>
              </a:rPr>
              <a:t>【迁移训练</a:t>
            </a:r>
            <a:r>
              <a:rPr lang="en-US" altLang="zh-CN" sz="2800" dirty="0">
                <a:solidFill>
                  <a:srgbClr val="008080"/>
                </a:solidFill>
                <a:latin typeface="微软雅黑" pitchFamily="34" charset="-122"/>
                <a:ea typeface="微软雅黑" pitchFamily="34" charset="-122"/>
              </a:rPr>
              <a:t>2</a:t>
            </a:r>
            <a:r>
              <a:rPr lang="zh-CN" altLang="zh-CN" sz="2800" dirty="0">
                <a:solidFill>
                  <a:srgbClr val="008080"/>
                </a:solidFill>
                <a:latin typeface="微软雅黑" pitchFamily="34" charset="-122"/>
                <a:ea typeface="微软雅黑" pitchFamily="34" charset="-122"/>
              </a:rPr>
              <a:t>】</a:t>
            </a:r>
            <a:endParaRPr lang="en-US" altLang="zh-CN" sz="2800" dirty="0">
              <a:solidFill>
                <a:srgbClr val="008080"/>
              </a:solidFill>
              <a:latin typeface="微软雅黑" pitchFamily="34" charset="-122"/>
              <a:ea typeface="微软雅黑" pitchFamily="34" charset="-122"/>
            </a:endParaRPr>
          </a:p>
        </p:txBody>
      </p:sp>
      <p:sp>
        <p:nvSpPr>
          <p:cNvPr id="3" name="Rectangle 2"/>
          <p:cNvSpPr>
            <a:spLocks noChangeArrowheads="1"/>
          </p:cNvSpPr>
          <p:nvPr/>
        </p:nvSpPr>
        <p:spPr bwMode="auto">
          <a:xfrm>
            <a:off x="268012" y="827773"/>
            <a:ext cx="8475521" cy="19389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2000" b="1"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(2019 </a:t>
            </a:r>
            <a:r>
              <a:rPr kumimoji="0" lang="zh-CN" altLang="en-US" sz="2000" b="1"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湖南郴州市</a:t>
            </a:r>
            <a:r>
              <a:rPr kumimoji="0" lang="en-US" altLang="zh-CN" sz="2000" b="1"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如图所示，电源电压恒为</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6V</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，定值电阻</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R</a:t>
            </a:r>
            <a:r>
              <a:rPr kumimoji="0" lang="en-US" altLang="zh-CN" sz="2000" b="0" i="0" u="none" strike="noStrike" cap="none" normalizeH="0" baseline="-30000" dirty="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20Ω</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．闭合开关</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S</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，电流表</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A</a:t>
            </a:r>
            <a:r>
              <a:rPr kumimoji="0" lang="en-US" altLang="zh-CN" sz="2000" b="0" i="0" u="none" strike="noStrike" cap="none" normalizeH="0" baseline="-30000" dirty="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的示数为</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0.9A</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，则电流表</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A</a:t>
            </a:r>
            <a:r>
              <a:rPr kumimoji="0" lang="en-US" altLang="zh-CN" sz="2000" b="0" i="0" u="none" strike="noStrike" cap="none" normalizeH="0" baseline="-30000" dirty="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的示数为</a:t>
            </a:r>
            <a:r>
              <a:rPr kumimoji="0" lang="zh-CN" altLang="en-US" sz="2000" b="0" i="0" u="sng"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，定值电阻</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R</a:t>
            </a:r>
            <a:r>
              <a:rPr kumimoji="0" lang="en-US" altLang="zh-CN" sz="2000" b="0" i="0" u="none" strike="noStrike" cap="none" normalizeH="0" baseline="-30000" dirty="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的阻值为</a:t>
            </a:r>
            <a:r>
              <a:rPr kumimoji="0" lang="zh-CN" altLang="en-US" sz="2000" b="0" i="0" u="sng"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Ω</a:t>
            </a:r>
            <a:r>
              <a:rPr kumimoji="0" lang="zh-CN" altLang="en-US" sz="2000" b="0" i="0" u="none" strike="noStrike" cap="none" normalizeH="0" baseline="0" dirty="0">
                <a:ln>
                  <a:noFill/>
                </a:ln>
                <a:solidFill>
                  <a:srgbClr val="000000"/>
                </a:solidFill>
                <a:effectLst/>
                <a:latin typeface="微软雅黑" pitchFamily="34" charset="-122"/>
                <a:ea typeface="微软雅黑" pitchFamily="34" charset="-122"/>
                <a:cs typeface="Times New Roman" pitchFamily="18" charset="0"/>
              </a:rPr>
              <a:t>。</a:t>
            </a:r>
            <a:endParaRPr kumimoji="0" lang="zh-CN" altLang="en-US" sz="2000" b="0" i="0" u="none" strike="noStrike" cap="none" normalizeH="0" baseline="0" dirty="0">
              <a:ln>
                <a:noFill/>
              </a:ln>
              <a:solidFill>
                <a:schemeClr val="tx1"/>
              </a:solidFill>
              <a:effectLst/>
              <a:latin typeface="微软雅黑" pitchFamily="34" charset="-122"/>
              <a:ea typeface="微软雅黑" pitchFamily="34" charset="-122"/>
              <a:cs typeface="宋体" pitchFamily="2" charset="-122"/>
            </a:endParaRPr>
          </a:p>
        </p:txBody>
      </p:sp>
      <p:pic>
        <p:nvPicPr>
          <p:cNvPr id="7169" name="图片 892943975" descr="说明:  "/>
          <p:cNvPicPr>
            <a:picLocks noChangeAspect="1" noChangeArrowheads="1"/>
          </p:cNvPicPr>
          <p:nvPr/>
        </p:nvPicPr>
        <p:blipFill>
          <a:blip r:embed="rId2">
            <a:clrChange>
              <a:clrFrom>
                <a:srgbClr val="FFFFFF"/>
              </a:clrFrom>
              <a:clrTo>
                <a:srgbClr val="FFFFFF">
                  <a:alpha val="0"/>
                </a:srgbClr>
              </a:clrTo>
            </a:clrChange>
            <a:lum bright="-20000"/>
            <a:extLst>
              <a:ext uri="{28A0092B-C50C-407E-A947-70E740481C1C}">
                <a14:useLocalDpi xmlns:a14="http://schemas.microsoft.com/office/drawing/2010/main" xmlns="" val="0"/>
              </a:ext>
            </a:extLst>
          </a:blip>
          <a:srcRect/>
          <a:stretch>
            <a:fillRect/>
          </a:stretch>
        </p:blipFill>
        <p:spPr bwMode="auto">
          <a:xfrm>
            <a:off x="2796444" y="2950960"/>
            <a:ext cx="2398293" cy="1686073"/>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a:spLocks noChangeArrowheads="1"/>
          </p:cNvSpPr>
          <p:nvPr/>
        </p:nvSpPr>
        <p:spPr bwMode="auto">
          <a:xfrm>
            <a:off x="1959354" y="2166365"/>
            <a:ext cx="546945"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l" rtl="0" fontAlgn="base">
              <a:spcBef>
                <a:spcPct val="0"/>
              </a:spcBef>
              <a:spcAft>
                <a:spcPct val="0"/>
              </a:spcAft>
            </a:pPr>
            <a:r>
              <a:rPr lang="en-US" altLang="zh-CN" sz="2400" dirty="0">
                <a:solidFill>
                  <a:srgbClr val="FF0000"/>
                </a:solidFill>
                <a:latin typeface="微软雅黑" pitchFamily="34" charset="-122"/>
                <a:ea typeface="微软雅黑" pitchFamily="34" charset="-122"/>
                <a:cs typeface="Times New Roman" pitchFamily="18" charset="0"/>
              </a:rPr>
              <a:t>10</a:t>
            </a:r>
            <a:endParaRPr lang="zh-CN" altLang="en-US" sz="2400" dirty="0">
              <a:solidFill>
                <a:srgbClr val="FF0000"/>
              </a:solidFill>
              <a:latin typeface="微软雅黑" pitchFamily="34" charset="-122"/>
              <a:ea typeface="微软雅黑" pitchFamily="34" charset="-122"/>
              <a:cs typeface="Times New Roman" pitchFamily="18" charset="0"/>
            </a:endParaRPr>
          </a:p>
        </p:txBody>
      </p:sp>
      <p:sp>
        <p:nvSpPr>
          <p:cNvPr id="6" name="Rectangle 3"/>
          <p:cNvSpPr>
            <a:spLocks noChangeArrowheads="1"/>
          </p:cNvSpPr>
          <p:nvPr/>
        </p:nvSpPr>
        <p:spPr bwMode="auto">
          <a:xfrm>
            <a:off x="6718763" y="1566436"/>
            <a:ext cx="62068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0000"/>
                </a:solidFill>
                <a:effectLst/>
                <a:latin typeface="微软雅黑" pitchFamily="34" charset="-122"/>
                <a:ea typeface="微软雅黑" pitchFamily="34" charset="-122"/>
                <a:cs typeface="Times New Roman" pitchFamily="18" charset="0"/>
              </a:rPr>
              <a:t>0.3</a:t>
            </a:r>
            <a:endParaRPr kumimoji="0" lang="zh-CN" altLang="en-US" sz="2400" b="0" i="0" u="none" strike="noStrike" cap="none" normalizeH="0" baseline="0" dirty="0">
              <a:ln>
                <a:noFill/>
              </a:ln>
              <a:solidFill>
                <a:schemeClr val="tx1"/>
              </a:solidFill>
              <a:effectLst/>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xmlns="" val="15782535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8" name="矩形 7"/>
          <p:cNvSpPr/>
          <p:nvPr/>
        </p:nvSpPr>
        <p:spPr>
          <a:xfrm>
            <a:off x="1970854" y="434563"/>
            <a:ext cx="2028825" cy="461665"/>
          </a:xfrm>
          <a:prstGeom prst="rect">
            <a:avLst/>
          </a:prstGeom>
          <a:noFill/>
        </p:spPr>
        <p:txBody>
          <a:bodyPr wrap="square">
            <a:spAutoFit/>
          </a:bodyPr>
          <a:lstStyle/>
          <a:p>
            <a:r>
              <a:rPr lang="zh-CN" altLang="en-US" sz="2400" spc="-100" dirty="0">
                <a:solidFill>
                  <a:srgbClr val="FF0000"/>
                </a:solidFill>
                <a:latin typeface="微软雅黑" panose="020B0503020204020204" charset="-122"/>
                <a:ea typeface="微软雅黑" panose="020B0503020204020204" charset="-122"/>
                <a:cs typeface="Arial" panose="020B0706020202030204"/>
              </a:rPr>
              <a:t>认识欧姆</a:t>
            </a:r>
          </a:p>
        </p:txBody>
      </p:sp>
      <p:sp>
        <p:nvSpPr>
          <p:cNvPr id="9" name="Rectangle 3"/>
          <p:cNvSpPr>
            <a:spLocks noChangeArrowheads="1"/>
          </p:cNvSpPr>
          <p:nvPr/>
        </p:nvSpPr>
        <p:spPr bwMode="auto">
          <a:xfrm>
            <a:off x="5489940" y="3635474"/>
            <a:ext cx="3179763" cy="979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spAutoFit/>
          </a:bodyPr>
          <a:lstStyle/>
          <a:p>
            <a:pPr algn="ctr">
              <a:lnSpc>
                <a:spcPct val="120000"/>
              </a:lnSpc>
            </a:pPr>
            <a:r>
              <a:rPr lang="zh-CN" altLang="en-US" sz="2400" dirty="0">
                <a:solidFill>
                  <a:srgbClr val="002060"/>
                </a:solidFill>
                <a:latin typeface="微软雅黑" pitchFamily="34" charset="-122"/>
                <a:ea typeface="微软雅黑" pitchFamily="34" charset="-122"/>
              </a:rPr>
              <a:t>欧姆（</a:t>
            </a:r>
            <a:r>
              <a:rPr lang="en-US" altLang="zh-CN" sz="2400" dirty="0">
                <a:solidFill>
                  <a:srgbClr val="002060"/>
                </a:solidFill>
                <a:latin typeface="微软雅黑" pitchFamily="34" charset="-122"/>
                <a:ea typeface="微软雅黑" pitchFamily="34" charset="-122"/>
              </a:rPr>
              <a:t>1787-1854</a:t>
            </a:r>
            <a:r>
              <a:rPr lang="zh-CN" altLang="en-US" sz="2400" dirty="0">
                <a:solidFill>
                  <a:srgbClr val="002060"/>
                </a:solidFill>
                <a:latin typeface="微软雅黑" pitchFamily="34" charset="-122"/>
                <a:ea typeface="微软雅黑" pitchFamily="34" charset="-122"/>
              </a:rPr>
              <a:t>）</a:t>
            </a:r>
          </a:p>
          <a:p>
            <a:pPr algn="ctr">
              <a:lnSpc>
                <a:spcPct val="120000"/>
              </a:lnSpc>
            </a:pPr>
            <a:r>
              <a:rPr lang="zh-CN" altLang="en-US" sz="2400" dirty="0">
                <a:solidFill>
                  <a:srgbClr val="002060"/>
                </a:solidFill>
                <a:latin typeface="微软雅黑" pitchFamily="34" charset="-122"/>
                <a:ea typeface="微软雅黑" pitchFamily="34" charset="-122"/>
              </a:rPr>
              <a:t>德国物理学家 </a:t>
            </a:r>
          </a:p>
        </p:txBody>
      </p:sp>
      <p:pic>
        <p:nvPicPr>
          <p:cNvPr id="10" name="Picture 4" descr="14-图片-2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04185" y="972262"/>
            <a:ext cx="1941019" cy="2585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Box 10"/>
          <p:cNvSpPr txBox="1">
            <a:spLocks noChangeArrowheads="1"/>
          </p:cNvSpPr>
          <p:nvPr/>
        </p:nvSpPr>
        <p:spPr bwMode="auto">
          <a:xfrm>
            <a:off x="227013" y="972262"/>
            <a:ext cx="5117497" cy="3200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457200">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gn="l">
              <a:lnSpc>
                <a:spcPct val="200000"/>
              </a:lnSpc>
            </a:pPr>
            <a:r>
              <a:rPr lang="zh-CN" altLang="en-US" sz="2400" b="1" dirty="0">
                <a:latin typeface="微软雅黑" pitchFamily="34" charset="-122"/>
                <a:ea typeface="微软雅黑" pitchFamily="34" charset="-122"/>
              </a:rPr>
              <a:t>  </a:t>
            </a:r>
            <a:r>
              <a:rPr lang="zh-CN" altLang="en-US" dirty="0">
                <a:latin typeface="微软雅黑" pitchFamily="34" charset="-122"/>
                <a:ea typeface="微软雅黑" pitchFamily="34" charset="-122"/>
              </a:rPr>
              <a:t>早在</a:t>
            </a:r>
            <a:r>
              <a:rPr lang="en-US" altLang="zh-CN" dirty="0">
                <a:latin typeface="微软雅黑" pitchFamily="34" charset="-122"/>
                <a:ea typeface="微软雅黑" pitchFamily="34" charset="-122"/>
              </a:rPr>
              <a:t>19</a:t>
            </a:r>
            <a:r>
              <a:rPr lang="zh-CN" altLang="en-US" dirty="0">
                <a:latin typeface="微软雅黑" pitchFamily="34" charset="-122"/>
                <a:ea typeface="微软雅黑" pitchFamily="34" charset="-122"/>
              </a:rPr>
              <a:t>世纪</a:t>
            </a:r>
            <a:r>
              <a:rPr lang="en-US" altLang="zh-CN" dirty="0">
                <a:latin typeface="微软雅黑" pitchFamily="34" charset="-122"/>
                <a:ea typeface="微软雅黑" pitchFamily="34" charset="-122"/>
              </a:rPr>
              <a:t>20</a:t>
            </a:r>
            <a:r>
              <a:rPr lang="zh-CN" altLang="en-US" dirty="0">
                <a:latin typeface="微软雅黑" pitchFamily="34" charset="-122"/>
                <a:ea typeface="微软雅黑" pitchFamily="34" charset="-122"/>
              </a:rPr>
              <a:t>年代，德国物理学家欧姆就对电流跟电阻和电压之间的关系进行了大量实验研究，发现对大多数导体而言，上面的规律是成立的。人们为纪念他，将电阻的物理量单位以欧姆的姓氏命名。</a:t>
            </a:r>
          </a:p>
        </p:txBody>
      </p:sp>
    </p:spTree>
    <p:extLst>
      <p:ext uri="{BB962C8B-B14F-4D97-AF65-F5344CB8AC3E}">
        <p14:creationId xmlns:p14="http://schemas.microsoft.com/office/powerpoint/2010/main" xmlns="" val="3969768365"/>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262673" y="13391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177298" y="133914"/>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rPr>
              <a:t>2</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 name="文本框 1"/>
          <p:cNvSpPr txBox="1"/>
          <p:nvPr/>
        </p:nvSpPr>
        <p:spPr>
          <a:xfrm>
            <a:off x="1194233" y="195471"/>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课堂活动</a:t>
            </a:r>
          </a:p>
        </p:txBody>
      </p:sp>
      <p:cxnSp>
        <p:nvCxnSpPr>
          <p:cNvPr id="8" name="直接连接符 7"/>
          <p:cNvCxnSpPr/>
          <p:nvPr/>
        </p:nvCxnSpPr>
        <p:spPr>
          <a:xfrm>
            <a:off x="1055574" y="718689"/>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7" name="Text Box 2"/>
          <p:cNvSpPr txBox="1">
            <a:spLocks noChangeArrowheads="1"/>
          </p:cNvSpPr>
          <p:nvPr/>
        </p:nvSpPr>
        <p:spPr bwMode="auto">
          <a:xfrm>
            <a:off x="510866" y="1674514"/>
            <a:ext cx="7999413" cy="4996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nSpc>
                <a:spcPct val="150000"/>
              </a:lnSpc>
            </a:pPr>
            <a:r>
              <a:rPr lang="zh-CN" altLang="en-US" dirty="0">
                <a:latin typeface="微软雅黑" pitchFamily="34" charset="-122"/>
                <a:ea typeface="微软雅黑" pitchFamily="34" charset="-122"/>
              </a:rPr>
              <a:t>导体中的电流，跟导体两端的电压成正比，跟导体的电阻成反比</a:t>
            </a:r>
            <a:r>
              <a:rPr lang="zh-CN" altLang="en-US" b="1" dirty="0">
                <a:latin typeface="微软雅黑" pitchFamily="34" charset="-122"/>
                <a:ea typeface="微软雅黑" pitchFamily="34" charset="-122"/>
              </a:rPr>
              <a:t>。</a:t>
            </a:r>
          </a:p>
        </p:txBody>
      </p:sp>
      <p:sp>
        <p:nvSpPr>
          <p:cNvPr id="9" name="Text Box 5"/>
          <p:cNvSpPr txBox="1">
            <a:spLocks noChangeArrowheads="1"/>
          </p:cNvSpPr>
          <p:nvPr/>
        </p:nvSpPr>
        <p:spPr bwMode="auto">
          <a:xfrm>
            <a:off x="384304" y="2464105"/>
            <a:ext cx="400782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en-US" altLang="zh-CN" sz="2400" dirty="0">
                <a:solidFill>
                  <a:srgbClr val="FF0000"/>
                </a:solidFill>
                <a:latin typeface="微软雅黑" pitchFamily="34" charset="-122"/>
                <a:ea typeface="微软雅黑" pitchFamily="34" charset="-122"/>
              </a:rPr>
              <a:t>2.欧姆定律的数学表达式：  </a:t>
            </a:r>
          </a:p>
        </p:txBody>
      </p:sp>
      <p:sp>
        <p:nvSpPr>
          <p:cNvPr id="10" name="AutoShape 7"/>
          <p:cNvSpPr>
            <a:spLocks noChangeArrowheads="1"/>
          </p:cNvSpPr>
          <p:nvPr/>
        </p:nvSpPr>
        <p:spPr bwMode="auto">
          <a:xfrm>
            <a:off x="4412531" y="3219586"/>
            <a:ext cx="1189037" cy="503238"/>
          </a:xfrm>
          <a:prstGeom prst="wedgeRoundRectCallout">
            <a:avLst>
              <a:gd name="adj1" fmla="val -87519"/>
              <a:gd name="adj2" fmla="val 38014"/>
              <a:gd name="adj3" fmla="val 16667"/>
            </a:avLst>
          </a:prstGeom>
          <a:noFill/>
          <a:ln w="28575">
            <a:solidFill>
              <a:srgbClr val="0066CC"/>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algn="ctr"/>
            <a:r>
              <a:rPr lang="zh-CN" altLang="en-US" sz="2400" dirty="0">
                <a:latin typeface="微软雅黑" pitchFamily="34" charset="-122"/>
                <a:ea typeface="微软雅黑" pitchFamily="34" charset="-122"/>
              </a:rPr>
              <a:t>电压</a:t>
            </a:r>
          </a:p>
        </p:txBody>
      </p:sp>
      <p:sp>
        <p:nvSpPr>
          <p:cNvPr id="11" name="AutoShape 8"/>
          <p:cNvSpPr>
            <a:spLocks noChangeArrowheads="1"/>
          </p:cNvSpPr>
          <p:nvPr/>
        </p:nvSpPr>
        <p:spPr bwMode="auto">
          <a:xfrm>
            <a:off x="3748162" y="4439034"/>
            <a:ext cx="1258887" cy="503238"/>
          </a:xfrm>
          <a:prstGeom prst="wedgeRoundRectCallout">
            <a:avLst>
              <a:gd name="adj1" fmla="val -46722"/>
              <a:gd name="adj2" fmla="val -90694"/>
              <a:gd name="adj3" fmla="val 16667"/>
            </a:avLst>
          </a:prstGeom>
          <a:noFill/>
          <a:ln w="28575">
            <a:solidFill>
              <a:srgbClr val="0066CC"/>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algn="ctr"/>
            <a:r>
              <a:rPr lang="zh-CN" altLang="en-US" sz="2400" dirty="0">
                <a:latin typeface="微软雅黑" pitchFamily="34" charset="-122"/>
                <a:ea typeface="微软雅黑" pitchFamily="34" charset="-122"/>
              </a:rPr>
              <a:t>电阻</a:t>
            </a:r>
          </a:p>
        </p:txBody>
      </p:sp>
      <p:sp>
        <p:nvSpPr>
          <p:cNvPr id="12" name="AutoShape 9"/>
          <p:cNvSpPr>
            <a:spLocks noChangeArrowheads="1"/>
          </p:cNvSpPr>
          <p:nvPr/>
        </p:nvSpPr>
        <p:spPr bwMode="auto">
          <a:xfrm>
            <a:off x="1329100" y="3412674"/>
            <a:ext cx="1258887" cy="503237"/>
          </a:xfrm>
          <a:prstGeom prst="wedgeRoundRectCallout">
            <a:avLst>
              <a:gd name="adj1" fmla="val 60972"/>
              <a:gd name="adj2" fmla="val 64194"/>
              <a:gd name="adj3" fmla="val 16667"/>
            </a:avLst>
          </a:prstGeom>
          <a:noFill/>
          <a:ln w="28575">
            <a:solidFill>
              <a:srgbClr val="0066CC"/>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algn="ctr"/>
            <a:r>
              <a:rPr lang="zh-CN" altLang="en-US" sz="2400" dirty="0">
                <a:latin typeface="微软雅黑" pitchFamily="34" charset="-122"/>
                <a:ea typeface="微软雅黑" pitchFamily="34" charset="-122"/>
              </a:rPr>
              <a:t>电流</a:t>
            </a:r>
          </a:p>
        </p:txBody>
      </p:sp>
      <p:sp>
        <p:nvSpPr>
          <p:cNvPr id="13" name="矩形 4"/>
          <p:cNvSpPr>
            <a:spLocks noChangeArrowheads="1"/>
          </p:cNvSpPr>
          <p:nvPr/>
        </p:nvSpPr>
        <p:spPr bwMode="auto">
          <a:xfrm>
            <a:off x="279311" y="831695"/>
            <a:ext cx="2246767"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algn="l" rtl="0" latinLnBrk="1" hangingPunct="0"/>
            <a:r>
              <a:rPr lang="zh-CN" altLang="en-US" sz="2800" dirty="0">
                <a:solidFill>
                  <a:srgbClr val="000000"/>
                </a:solidFill>
                <a:latin typeface="微软雅黑" panose="020B0503020204020204" pitchFamily="34" charset="-122"/>
                <a:ea typeface="微软雅黑" panose="020B0503020204020204" pitchFamily="34" charset="-122"/>
              </a:rPr>
              <a:t>一、欧姆定律</a:t>
            </a:r>
          </a:p>
        </p:txBody>
      </p:sp>
      <p:grpSp>
        <p:nvGrpSpPr>
          <p:cNvPr id="14" name="Group 20"/>
          <p:cNvGrpSpPr>
            <a:grpSpLocks/>
          </p:cNvGrpSpPr>
          <p:nvPr/>
        </p:nvGrpSpPr>
        <p:grpSpPr bwMode="auto">
          <a:xfrm>
            <a:off x="2755706" y="3471205"/>
            <a:ext cx="1079500" cy="830262"/>
            <a:chOff x="408" y="3809"/>
            <a:chExt cx="680" cy="523"/>
          </a:xfrm>
        </p:grpSpPr>
        <p:sp>
          <p:nvSpPr>
            <p:cNvPr id="15" name="Rectangle 15"/>
            <p:cNvSpPr>
              <a:spLocks noChangeArrowheads="1"/>
            </p:cNvSpPr>
            <p:nvPr/>
          </p:nvSpPr>
          <p:spPr bwMode="auto">
            <a:xfrm>
              <a:off x="408" y="3945"/>
              <a:ext cx="680"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2400" i="1" dirty="0">
                  <a:latin typeface="微软雅黑" pitchFamily="34" charset="-122"/>
                  <a:ea typeface="微软雅黑" pitchFamily="34" charset="-122"/>
                </a:rPr>
                <a:t>I </a:t>
              </a:r>
              <a:r>
                <a:rPr lang="en-US" altLang="zh-CN" sz="2400" dirty="0">
                  <a:latin typeface="微软雅黑" pitchFamily="34" charset="-122"/>
                  <a:ea typeface="微软雅黑" pitchFamily="34" charset="-122"/>
                </a:rPr>
                <a:t>=</a:t>
              </a:r>
            </a:p>
          </p:txBody>
        </p:sp>
        <p:sp>
          <p:nvSpPr>
            <p:cNvPr id="16" name="Rectangle 16"/>
            <p:cNvSpPr>
              <a:spLocks noChangeArrowheads="1"/>
            </p:cNvSpPr>
            <p:nvPr/>
          </p:nvSpPr>
          <p:spPr bwMode="auto">
            <a:xfrm>
              <a:off x="793" y="3809"/>
              <a:ext cx="267"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400" i="1" dirty="0">
                  <a:latin typeface="微软雅黑" pitchFamily="34" charset="-122"/>
                  <a:ea typeface="微软雅黑" pitchFamily="34" charset="-122"/>
                </a:rPr>
                <a:t>U</a:t>
              </a:r>
            </a:p>
            <a:p>
              <a:r>
                <a:rPr lang="en-US" altLang="zh-CN" sz="2400" i="1" dirty="0">
                  <a:latin typeface="微软雅黑" pitchFamily="34" charset="-122"/>
                  <a:ea typeface="微软雅黑" pitchFamily="34" charset="-122"/>
                </a:rPr>
                <a:t>R</a:t>
              </a:r>
            </a:p>
          </p:txBody>
        </p:sp>
        <p:sp>
          <p:nvSpPr>
            <p:cNvPr id="17" name="Line 17"/>
            <p:cNvSpPr>
              <a:spLocks noChangeShapeType="1"/>
            </p:cNvSpPr>
            <p:nvPr/>
          </p:nvSpPr>
          <p:spPr bwMode="auto">
            <a:xfrm>
              <a:off x="841" y="4070"/>
              <a:ext cx="227" cy="1"/>
            </a:xfrm>
            <a:prstGeom prst="line">
              <a:avLst/>
            </a:prstGeom>
          </p:spPr>
          <p:style>
            <a:lnRef idx="3">
              <a:schemeClr val="dk1"/>
            </a:lnRef>
            <a:fillRef idx="0">
              <a:schemeClr val="dk1"/>
            </a:fillRef>
            <a:effectRef idx="2">
              <a:schemeClr val="dk1"/>
            </a:effectRef>
            <a:fontRef idx="minor">
              <a:schemeClr val="tx1"/>
            </a:fontRef>
          </p:style>
          <p:txBody>
            <a:bodyPr/>
            <a:lstStyle/>
            <a:p>
              <a:endParaRPr lang="zh-CN" altLang="en-US" sz="2400" b="1" noProof="1">
                <a:latin typeface="微软雅黑" pitchFamily="34" charset="-122"/>
                <a:ea typeface="微软雅黑" pitchFamily="34" charset="-122"/>
              </a:endParaRPr>
            </a:p>
          </p:txBody>
        </p:sp>
      </p:grpSp>
      <p:sp>
        <p:nvSpPr>
          <p:cNvPr id="18" name="Text Box 21"/>
          <p:cNvSpPr txBox="1">
            <a:spLocks noChangeArrowheads="1"/>
          </p:cNvSpPr>
          <p:nvPr/>
        </p:nvSpPr>
        <p:spPr bwMode="auto">
          <a:xfrm>
            <a:off x="384304" y="1299560"/>
            <a:ext cx="290175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en-US" altLang="zh-CN" sz="2400" dirty="0">
                <a:solidFill>
                  <a:srgbClr val="FF0000"/>
                </a:solidFill>
                <a:latin typeface="微软雅黑" pitchFamily="34" charset="-122"/>
                <a:ea typeface="微软雅黑" pitchFamily="34" charset="-122"/>
              </a:rPr>
              <a:t>1.</a:t>
            </a:r>
            <a:r>
              <a:rPr lang="zh-CN" altLang="en-US" sz="2400" dirty="0">
                <a:solidFill>
                  <a:srgbClr val="FF0000"/>
                </a:solidFill>
                <a:latin typeface="微软雅黑" pitchFamily="34" charset="-122"/>
                <a:ea typeface="微软雅黑" pitchFamily="34" charset="-122"/>
              </a:rPr>
              <a:t>欧姆定律的内容：</a:t>
            </a:r>
          </a:p>
        </p:txBody>
      </p:sp>
    </p:spTree>
    <p:extLst>
      <p:ext uri="{BB962C8B-B14F-4D97-AF65-F5344CB8AC3E}">
        <p14:creationId xmlns:p14="http://schemas.microsoft.com/office/powerpoint/2010/main" xmlns="" val="1609228082"/>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ox(in)">
                                      <p:cBhvr>
                                        <p:cTn id="7" dur="500"/>
                                        <p:tgtEl>
                                          <p:spTgt spid="18"/>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9"/>
                                            </p:cond>
                                          </p:stCondLst>
                                          <p:endCondLst>
                                            <p:cond evt="onStopAudio" delay="0">
                                              <p:tgtEl>
                                                <p:sldTgt/>
                                              </p:tgtEl>
                                            </p:cond>
                                          </p:endCondLst>
                                        </p:cTn>
                                        <p:tgtEl>
                                          <p:sndTgt r:embed="rId2" name="chimes.wav"/>
                                        </p:tgtEl>
                                      </p:cMediaNode>
                                    </p:audio>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23"/>
                                            </p:cond>
                                          </p:stCondLst>
                                          <p:endCondLst>
                                            <p:cond evt="onStopAudio" delay="0">
                                              <p:tgtEl>
                                                <p:sldTgt/>
                                              </p:tgtEl>
                                            </p:cond>
                                          </p:endCondLst>
                                        </p:cTn>
                                        <p:tgtEl>
                                          <p:sndTgt r:embed="rId2" name="chimes.wav"/>
                                        </p:tgtEl>
                                      </p:cMediaNode>
                                    </p:audio>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27"/>
                                            </p:cond>
                                          </p:stCondLst>
                                          <p:endCondLst>
                                            <p:cond evt="onStopAudio" delay="0">
                                              <p:tgtEl>
                                                <p:sldTgt/>
                                              </p:tgtEl>
                                            </p:cond>
                                          </p:endCondLst>
                                        </p:cTn>
                                        <p:tgtEl>
                                          <p:sndTgt r:embed="rId2" name="chimes.wav"/>
                                        </p:tgtEl>
                                      </p:cMediaNode>
                                    </p:audio>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3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bldLvl="0" animBg="1"/>
      <p:bldP spid="11" grpId="0" bldLvl="0" animBg="1"/>
      <p:bldP spid="12" grpId="0" bldLvl="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134006" y="2162916"/>
            <a:ext cx="7813675" cy="2505301"/>
          </a:xfrm>
          <a:prstGeom prst="rect">
            <a:avLst/>
          </a:prstGeom>
          <a:noFill/>
          <a:ln w="9525">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nSpc>
                <a:spcPct val="120000"/>
              </a:lnSpc>
            </a:pPr>
            <a:r>
              <a:rPr lang="en-US" altLang="zh-CN" sz="2400" dirty="0">
                <a:solidFill>
                  <a:srgbClr val="FF0000"/>
                </a:solidFill>
                <a:latin typeface="微软雅黑" pitchFamily="34" charset="-122"/>
                <a:ea typeface="微软雅黑" pitchFamily="34" charset="-122"/>
              </a:rPr>
              <a:t>4.</a:t>
            </a:r>
            <a:r>
              <a:rPr lang="zh-CN" altLang="en-US" sz="2400" dirty="0">
                <a:solidFill>
                  <a:srgbClr val="FF0000"/>
                </a:solidFill>
                <a:latin typeface="微软雅黑" pitchFamily="34" charset="-122"/>
                <a:ea typeface="微软雅黑" pitchFamily="34" charset="-122"/>
                <a:sym typeface="Wingdings" pitchFamily="2" charset="2"/>
              </a:rPr>
              <a:t>单位要统一（</a:t>
            </a:r>
            <a:r>
              <a:rPr lang="zh-CN" altLang="en-US" sz="2400" dirty="0">
                <a:solidFill>
                  <a:srgbClr val="FF0000"/>
                </a:solidFill>
                <a:latin typeface="微软雅黑" pitchFamily="34" charset="-122"/>
                <a:ea typeface="微软雅黑" pitchFamily="34" charset="-122"/>
              </a:rPr>
              <a:t>使用国际单位</a:t>
            </a:r>
            <a:r>
              <a:rPr lang="zh-CN" altLang="en-US" sz="2400" dirty="0">
                <a:solidFill>
                  <a:srgbClr val="FF0000"/>
                </a:solidFill>
                <a:latin typeface="微软雅黑" pitchFamily="34" charset="-122"/>
                <a:ea typeface="微软雅黑" pitchFamily="34" charset="-122"/>
                <a:sym typeface="Wingdings" pitchFamily="2" charset="2"/>
              </a:rPr>
              <a:t>）</a:t>
            </a:r>
          </a:p>
          <a:p>
            <a:pPr>
              <a:lnSpc>
                <a:spcPct val="200000"/>
              </a:lnSpc>
            </a:pPr>
            <a:r>
              <a:rPr lang="zh-CN" altLang="en-US" sz="2400" b="1" i="1" dirty="0">
                <a:latin typeface="微软雅黑" pitchFamily="34" charset="-122"/>
                <a:ea typeface="微软雅黑" pitchFamily="34" charset="-122"/>
              </a:rPr>
              <a:t>　　</a:t>
            </a:r>
            <a:r>
              <a:rPr lang="zh-CN" altLang="en-US" dirty="0">
                <a:latin typeface="微软雅黑" pitchFamily="34" charset="-122"/>
                <a:ea typeface="微软雅黑" pitchFamily="34" charset="-122"/>
              </a:rPr>
              <a:t>电压：</a:t>
            </a:r>
            <a:r>
              <a:rPr lang="en-US" altLang="zh-CN" i="1" dirty="0">
                <a:latin typeface="微软雅黑" pitchFamily="34" charset="-122"/>
                <a:ea typeface="微软雅黑" pitchFamily="34" charset="-122"/>
              </a:rPr>
              <a:t>U --</a:t>
            </a:r>
            <a:r>
              <a:rPr lang="zh-CN" altLang="en-US" dirty="0">
                <a:latin typeface="微软雅黑" pitchFamily="34" charset="-122"/>
                <a:ea typeface="微软雅黑" pitchFamily="34" charset="-122"/>
              </a:rPr>
              <a:t>单位：伏特（</a:t>
            </a:r>
            <a:r>
              <a:rPr lang="en-US" altLang="zh-CN" dirty="0">
                <a:latin typeface="微软雅黑" pitchFamily="34" charset="-122"/>
                <a:ea typeface="微软雅黑" pitchFamily="34" charset="-122"/>
              </a:rPr>
              <a:t>V </a:t>
            </a:r>
            <a:r>
              <a:rPr lang="zh-CN" altLang="en-US" dirty="0">
                <a:latin typeface="微软雅黑" pitchFamily="34" charset="-122"/>
                <a:ea typeface="微软雅黑" pitchFamily="34" charset="-122"/>
              </a:rPr>
              <a:t>）      </a:t>
            </a:r>
          </a:p>
          <a:p>
            <a:pPr>
              <a:lnSpc>
                <a:spcPct val="200000"/>
              </a:lnSpc>
            </a:pPr>
            <a:r>
              <a:rPr lang="zh-CN" altLang="en-US" i="1" dirty="0">
                <a:latin typeface="微软雅黑" pitchFamily="34" charset="-122"/>
                <a:ea typeface="微软雅黑" pitchFamily="34" charset="-122"/>
              </a:rPr>
              <a:t>　　 </a:t>
            </a:r>
            <a:r>
              <a:rPr lang="zh-CN" altLang="en-US" dirty="0">
                <a:latin typeface="微软雅黑" pitchFamily="34" charset="-122"/>
                <a:ea typeface="微软雅黑" pitchFamily="34" charset="-122"/>
              </a:rPr>
              <a:t>电阻：</a:t>
            </a:r>
            <a:r>
              <a:rPr lang="en-US" altLang="zh-CN" i="1" dirty="0">
                <a:latin typeface="微软雅黑" pitchFamily="34" charset="-122"/>
                <a:ea typeface="微软雅黑" pitchFamily="34" charset="-122"/>
              </a:rPr>
              <a:t>R --</a:t>
            </a:r>
            <a:r>
              <a:rPr lang="zh-CN" altLang="en-US" dirty="0">
                <a:latin typeface="微软雅黑" pitchFamily="34" charset="-122"/>
                <a:ea typeface="微软雅黑" pitchFamily="34" charset="-122"/>
              </a:rPr>
              <a:t>单位：欧姆（</a:t>
            </a:r>
            <a:r>
              <a:rPr lang="el-GR" altLang="en-US" dirty="0">
                <a:latin typeface="微软雅黑" pitchFamily="34" charset="-122"/>
                <a:ea typeface="微软雅黑" pitchFamily="34" charset="-122"/>
              </a:rPr>
              <a:t>Ω</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      </a:t>
            </a:r>
          </a:p>
          <a:p>
            <a:pPr>
              <a:lnSpc>
                <a:spcPct val="200000"/>
              </a:lnSpc>
            </a:pPr>
            <a:r>
              <a:rPr lang="zh-CN" altLang="en-US" i="1" dirty="0">
                <a:latin typeface="微软雅黑" pitchFamily="34" charset="-122"/>
                <a:ea typeface="微软雅黑" pitchFamily="34" charset="-122"/>
              </a:rPr>
              <a:t>　　 </a:t>
            </a:r>
            <a:r>
              <a:rPr lang="zh-CN" altLang="en-US" dirty="0">
                <a:latin typeface="微软雅黑" pitchFamily="34" charset="-122"/>
                <a:ea typeface="微软雅黑" pitchFamily="34" charset="-122"/>
              </a:rPr>
              <a:t>电流 ：</a:t>
            </a:r>
            <a:r>
              <a:rPr lang="en-US" altLang="zh-CN" i="1" dirty="0">
                <a:latin typeface="微软雅黑" pitchFamily="34" charset="-122"/>
                <a:ea typeface="微软雅黑" pitchFamily="34" charset="-122"/>
              </a:rPr>
              <a:t>I --</a:t>
            </a:r>
            <a:r>
              <a:rPr lang="zh-CN" altLang="en-US" dirty="0">
                <a:latin typeface="微软雅黑" pitchFamily="34" charset="-122"/>
                <a:ea typeface="微软雅黑" pitchFamily="34" charset="-122"/>
              </a:rPr>
              <a:t>单位：安培（</a:t>
            </a:r>
            <a:r>
              <a:rPr lang="en-US" altLang="zh-CN" dirty="0">
                <a:latin typeface="微软雅黑" pitchFamily="34" charset="-122"/>
                <a:ea typeface="微软雅黑" pitchFamily="34" charset="-122"/>
              </a:rPr>
              <a:t>A</a:t>
            </a:r>
            <a:r>
              <a:rPr lang="zh-CN" altLang="en-US" dirty="0">
                <a:latin typeface="微软雅黑" pitchFamily="34" charset="-122"/>
                <a:ea typeface="微软雅黑" pitchFamily="34" charset="-122"/>
              </a:rPr>
              <a:t>）</a:t>
            </a:r>
            <a:endParaRPr lang="el-GR" altLang="en-US" dirty="0">
              <a:latin typeface="微软雅黑" pitchFamily="34" charset="-122"/>
              <a:ea typeface="微软雅黑" pitchFamily="34" charset="-122"/>
            </a:endParaRPr>
          </a:p>
        </p:txBody>
      </p:sp>
      <p:sp>
        <p:nvSpPr>
          <p:cNvPr id="5" name="Text Box 6"/>
          <p:cNvSpPr txBox="1">
            <a:spLocks noChangeArrowheads="1"/>
          </p:cNvSpPr>
          <p:nvPr/>
        </p:nvSpPr>
        <p:spPr bwMode="auto">
          <a:xfrm>
            <a:off x="137948" y="476869"/>
            <a:ext cx="2359941"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nSpc>
                <a:spcPct val="120000"/>
              </a:lnSpc>
            </a:pPr>
            <a:r>
              <a:rPr lang="en-US" altLang="zh-CN" sz="2400" dirty="0">
                <a:solidFill>
                  <a:srgbClr val="FF0000"/>
                </a:solidFill>
                <a:latin typeface="微软雅黑" pitchFamily="34" charset="-122"/>
                <a:ea typeface="微软雅黑" pitchFamily="34" charset="-122"/>
              </a:rPr>
              <a:t>3.</a:t>
            </a:r>
            <a:r>
              <a:rPr lang="zh-CN" altLang="en-US" sz="2400" dirty="0">
                <a:solidFill>
                  <a:srgbClr val="FF0000"/>
                </a:solidFill>
                <a:latin typeface="微软雅黑" pitchFamily="34" charset="-122"/>
                <a:ea typeface="微软雅黑" pitchFamily="34" charset="-122"/>
              </a:rPr>
              <a:t>理解欧姆定律</a:t>
            </a:r>
            <a:r>
              <a:rPr lang="en-US" altLang="zh-CN" sz="2400" dirty="0">
                <a:solidFill>
                  <a:srgbClr val="FF0000"/>
                </a:solidFill>
                <a:latin typeface="微软雅黑" pitchFamily="34" charset="-122"/>
                <a:ea typeface="微软雅黑" pitchFamily="34" charset="-122"/>
              </a:rPr>
              <a:t>:</a:t>
            </a:r>
          </a:p>
        </p:txBody>
      </p:sp>
      <p:sp>
        <p:nvSpPr>
          <p:cNvPr id="6" name="Text Box 7"/>
          <p:cNvSpPr txBox="1">
            <a:spLocks noChangeArrowheads="1"/>
          </p:cNvSpPr>
          <p:nvPr/>
        </p:nvSpPr>
        <p:spPr bwMode="auto">
          <a:xfrm>
            <a:off x="372103" y="1266891"/>
            <a:ext cx="306612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zh-CN" altLang="en-US" sz="2400" dirty="0">
                <a:latin typeface="微软雅黑" pitchFamily="34" charset="-122"/>
                <a:ea typeface="微软雅黑" pitchFamily="34" charset="-122"/>
              </a:rPr>
              <a:t>导体中的电流决定于</a:t>
            </a:r>
            <a:endParaRPr lang="en-US" altLang="zh-CN" sz="2400" dirty="0">
              <a:latin typeface="微软雅黑" pitchFamily="34" charset="-122"/>
              <a:ea typeface="微软雅黑" pitchFamily="34" charset="-122"/>
            </a:endParaRPr>
          </a:p>
        </p:txBody>
      </p:sp>
      <p:grpSp>
        <p:nvGrpSpPr>
          <p:cNvPr id="4" name="组合 3"/>
          <p:cNvGrpSpPr/>
          <p:nvPr/>
        </p:nvGrpSpPr>
        <p:grpSpPr>
          <a:xfrm>
            <a:off x="3421117" y="926334"/>
            <a:ext cx="5084374" cy="1091099"/>
            <a:chOff x="3421117" y="926334"/>
            <a:chExt cx="5084374" cy="1091099"/>
          </a:xfrm>
        </p:grpSpPr>
        <p:sp>
          <p:nvSpPr>
            <p:cNvPr id="2" name="TextBox 1"/>
            <p:cNvSpPr txBox="1"/>
            <p:nvPr/>
          </p:nvSpPr>
          <p:spPr>
            <a:xfrm>
              <a:off x="3697008" y="926334"/>
              <a:ext cx="3909854" cy="461665"/>
            </a:xfrm>
            <a:prstGeom prst="rect">
              <a:avLst/>
            </a:prstGeom>
            <a:noFill/>
            <a:ln>
              <a:noFill/>
            </a:ln>
          </p:spPr>
          <p:txBody>
            <a:bodyPr wrap="square">
              <a:spAutoFit/>
            </a:bodyPr>
            <a:lstStyle>
              <a:lvl1pPr>
                <a:defRPr sz="2400">
                  <a:solidFill>
                    <a:schemeClr val="tx1"/>
                  </a:solidFill>
                  <a:latin typeface="微软雅黑" pitchFamily="34" charset="-122"/>
                  <a:ea typeface="微软雅黑" pitchFamily="34"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zh-CN" altLang="en-US" dirty="0"/>
                <a:t>电压（</a:t>
              </a:r>
              <a:r>
                <a:rPr lang="en-US" altLang="zh-CN" dirty="0"/>
                <a:t>U)</a:t>
              </a:r>
              <a:r>
                <a:rPr lang="zh-CN" altLang="en-US" dirty="0"/>
                <a:t>：外因（电源提供）</a:t>
              </a:r>
            </a:p>
          </p:txBody>
        </p:sp>
        <p:sp>
          <p:nvSpPr>
            <p:cNvPr id="8" name="TextBox 7"/>
            <p:cNvSpPr txBox="1"/>
            <p:nvPr/>
          </p:nvSpPr>
          <p:spPr>
            <a:xfrm>
              <a:off x="3681237" y="1555768"/>
              <a:ext cx="4824254" cy="461665"/>
            </a:xfrm>
            <a:prstGeom prst="rect">
              <a:avLst/>
            </a:prstGeom>
            <a:noFill/>
            <a:ln>
              <a:noFill/>
            </a:ln>
          </p:spPr>
          <p:txBody>
            <a:bodyPr wrap="square">
              <a:spAutoFit/>
            </a:bodyPr>
            <a:lstStyle>
              <a:lvl1pPr>
                <a:defRPr sz="2400">
                  <a:solidFill>
                    <a:schemeClr val="tx1"/>
                  </a:solidFill>
                  <a:latin typeface="微软雅黑" pitchFamily="34" charset="-122"/>
                  <a:ea typeface="微软雅黑" pitchFamily="34"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zh-CN" altLang="en-US" dirty="0"/>
                <a:t>电阻（</a:t>
              </a:r>
              <a:r>
                <a:rPr lang="en-US" altLang="zh-CN" dirty="0"/>
                <a:t>R)</a:t>
              </a:r>
              <a:r>
                <a:rPr lang="zh-CN" altLang="en-US" dirty="0"/>
                <a:t>：内因（导体本身属性）</a:t>
              </a:r>
            </a:p>
          </p:txBody>
        </p:sp>
        <p:sp>
          <p:nvSpPr>
            <p:cNvPr id="3" name="左大括号 2"/>
            <p:cNvSpPr/>
            <p:nvPr/>
          </p:nvSpPr>
          <p:spPr>
            <a:xfrm>
              <a:off x="3421117" y="1087821"/>
              <a:ext cx="354724" cy="819807"/>
            </a:xfrm>
            <a:prstGeom prst="leftBrace">
              <a:avLst/>
            </a:prstGeom>
            <a:noFill/>
            <a:ln w="12700" cap="flat">
              <a:solidFill>
                <a:srgbClr val="FF0000"/>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grpSp>
    </p:spTree>
    <p:extLst>
      <p:ext uri="{BB962C8B-B14F-4D97-AF65-F5344CB8AC3E}">
        <p14:creationId xmlns:p14="http://schemas.microsoft.com/office/powerpoint/2010/main" xmlns="" val="220019170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42955" y="1513963"/>
            <a:ext cx="8578394"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en-US" altLang="zh-CN" sz="2400" dirty="0">
                <a:solidFill>
                  <a:srgbClr val="FF0000"/>
                </a:solidFill>
                <a:latin typeface="微软雅黑" pitchFamily="34" charset="-122"/>
                <a:ea typeface="微软雅黑" pitchFamily="34" charset="-122"/>
              </a:rPr>
              <a:t>7.</a:t>
            </a:r>
            <a:r>
              <a:rPr lang="zh-CN" altLang="en-US" sz="2400" dirty="0">
                <a:solidFill>
                  <a:srgbClr val="FF0000"/>
                </a:solidFill>
                <a:latin typeface="微软雅黑" pitchFamily="34" charset="-122"/>
                <a:ea typeface="微软雅黑" pitchFamily="34" charset="-122"/>
              </a:rPr>
              <a:t>欧姆定律使用中注意事项</a:t>
            </a:r>
          </a:p>
          <a:p>
            <a:pPr>
              <a:lnSpc>
                <a:spcPct val="200000"/>
              </a:lnSpc>
            </a:pPr>
            <a:r>
              <a:rPr lang="en-US" dirty="0">
                <a:latin typeface="微软雅黑" pitchFamily="34" charset="-122"/>
                <a:ea typeface="微软雅黑" pitchFamily="34" charset="-122"/>
              </a:rPr>
              <a:t>（1）</a:t>
            </a:r>
            <a:r>
              <a:rPr lang="zh-CN" altLang="en-US" dirty="0">
                <a:latin typeface="微软雅黑" pitchFamily="34" charset="-122"/>
                <a:ea typeface="微软雅黑" pitchFamily="34" charset="-122"/>
              </a:rPr>
              <a:t>适用范围：只适用于纯电阻电路，不适用于含电动机等非纯电阻电路。 </a:t>
            </a:r>
            <a:endParaRPr lang="en-US" dirty="0">
              <a:latin typeface="微软雅黑" pitchFamily="34" charset="-122"/>
              <a:ea typeface="微软雅黑" pitchFamily="34" charset="-122"/>
            </a:endParaRPr>
          </a:p>
          <a:p>
            <a:pPr>
              <a:lnSpc>
                <a:spcPct val="200000"/>
              </a:lnSpc>
            </a:pPr>
            <a:r>
              <a:rPr lang="en-US" dirty="0">
                <a:latin typeface="微软雅黑" pitchFamily="34" charset="-122"/>
                <a:ea typeface="微软雅黑" pitchFamily="34" charset="-122"/>
              </a:rPr>
              <a:t>（2）</a:t>
            </a:r>
            <a:r>
              <a:rPr lang="zh-CN" altLang="en-US" dirty="0">
                <a:latin typeface="微软雅黑" pitchFamily="34" charset="-122"/>
                <a:ea typeface="微软雅黑" pitchFamily="34" charset="-122"/>
              </a:rPr>
              <a:t>同一性：</a:t>
            </a:r>
            <a:r>
              <a:rPr lang="en-US" i="1" dirty="0">
                <a:latin typeface="微软雅黑" pitchFamily="34" charset="-122"/>
                <a:ea typeface="微软雅黑" pitchFamily="34" charset="-122"/>
              </a:rPr>
              <a:t>I、U、R </a:t>
            </a:r>
            <a:r>
              <a:rPr lang="zh-CN" altLang="en-US" dirty="0">
                <a:latin typeface="微软雅黑" pitchFamily="34" charset="-122"/>
                <a:ea typeface="微软雅黑" pitchFamily="34" charset="-122"/>
              </a:rPr>
              <a:t>是指同一电路或同一导体中的各量，三者一一对应。</a:t>
            </a:r>
            <a:endParaRPr lang="en-US" dirty="0">
              <a:latin typeface="微软雅黑" pitchFamily="34" charset="-122"/>
              <a:ea typeface="微软雅黑" pitchFamily="34" charset="-122"/>
            </a:endParaRPr>
          </a:p>
          <a:p>
            <a:pPr>
              <a:lnSpc>
                <a:spcPct val="200000"/>
              </a:lnSpc>
            </a:pPr>
            <a:r>
              <a:rPr lang="en-US" dirty="0">
                <a:latin typeface="微软雅黑" pitchFamily="34" charset="-122"/>
                <a:ea typeface="微软雅黑" pitchFamily="34" charset="-122"/>
              </a:rPr>
              <a:t>（3）</a:t>
            </a:r>
            <a:r>
              <a:rPr lang="zh-CN" altLang="en-US" dirty="0">
                <a:latin typeface="微软雅黑" pitchFamily="34" charset="-122"/>
                <a:ea typeface="微软雅黑" pitchFamily="34" charset="-122"/>
              </a:rPr>
              <a:t>同时性：三个物理量是同一时间的值。</a:t>
            </a:r>
          </a:p>
        </p:txBody>
      </p:sp>
      <p:sp>
        <p:nvSpPr>
          <p:cNvPr id="3" name="Text Box 6"/>
          <p:cNvSpPr txBox="1">
            <a:spLocks noChangeArrowheads="1"/>
          </p:cNvSpPr>
          <p:nvPr/>
        </p:nvSpPr>
        <p:spPr bwMode="auto">
          <a:xfrm>
            <a:off x="342955" y="379984"/>
            <a:ext cx="18357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nSpc>
                <a:spcPct val="120000"/>
              </a:lnSpc>
            </a:pPr>
            <a:r>
              <a:rPr lang="en-US" altLang="zh-CN" sz="2400" dirty="0">
                <a:solidFill>
                  <a:srgbClr val="FF0000"/>
                </a:solidFill>
                <a:latin typeface="微软雅黑" pitchFamily="34" charset="-122"/>
                <a:ea typeface="微软雅黑" pitchFamily="34" charset="-122"/>
              </a:rPr>
              <a:t>6.</a:t>
            </a:r>
            <a:r>
              <a:rPr lang="zh-CN" altLang="en-US" sz="2400" dirty="0">
                <a:solidFill>
                  <a:srgbClr val="FF0000"/>
                </a:solidFill>
                <a:latin typeface="微软雅黑" pitchFamily="34" charset="-122"/>
                <a:ea typeface="微软雅黑" pitchFamily="34" charset="-122"/>
              </a:rPr>
              <a:t>变形公式 </a:t>
            </a:r>
            <a:r>
              <a:rPr lang="en-US" altLang="zh-CN" sz="2400" dirty="0">
                <a:solidFill>
                  <a:srgbClr val="FF0000"/>
                </a:solidFill>
                <a:latin typeface="微软雅黑" pitchFamily="34" charset="-122"/>
                <a:ea typeface="微软雅黑" pitchFamily="34" charset="-122"/>
              </a:rPr>
              <a:t>:</a:t>
            </a:r>
          </a:p>
        </p:txBody>
      </p:sp>
      <p:sp>
        <p:nvSpPr>
          <p:cNvPr id="4" name="Text Box 7"/>
          <p:cNvSpPr txBox="1">
            <a:spLocks noChangeArrowheads="1"/>
          </p:cNvSpPr>
          <p:nvPr/>
        </p:nvSpPr>
        <p:spPr bwMode="auto">
          <a:xfrm>
            <a:off x="2530363" y="453850"/>
            <a:ext cx="337382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en-US" altLang="zh-CN" sz="2400" i="1" dirty="0">
                <a:latin typeface="微软雅黑" pitchFamily="34" charset="-122"/>
                <a:ea typeface="微软雅黑" pitchFamily="34" charset="-122"/>
              </a:rPr>
              <a:t>U=I R       R=U/ I</a:t>
            </a:r>
          </a:p>
        </p:txBody>
      </p:sp>
    </p:spTree>
    <p:extLst>
      <p:ext uri="{BB962C8B-B14F-4D97-AF65-F5344CB8AC3E}">
        <p14:creationId xmlns:p14="http://schemas.microsoft.com/office/powerpoint/2010/main" xmlns="" val="38081754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barn(inVertical)">
                                      <p:cBhvr>
                                        <p:cTn id="12"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8" name="矩形 4"/>
          <p:cNvSpPr>
            <a:spLocks noChangeArrowheads="1"/>
          </p:cNvSpPr>
          <p:nvPr/>
        </p:nvSpPr>
        <p:spPr bwMode="auto">
          <a:xfrm>
            <a:off x="291145" y="251222"/>
            <a:ext cx="3057247" cy="5232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algn="l" rtl="0" latinLnBrk="1" hangingPunct="0"/>
            <a:r>
              <a:rPr lang="zh-CN" altLang="en-US" sz="2800" dirty="0">
                <a:solidFill>
                  <a:srgbClr val="000000"/>
                </a:solidFill>
                <a:latin typeface="微软雅黑" panose="020B0503020204020204" pitchFamily="34" charset="-122"/>
                <a:ea typeface="微软雅黑" panose="020B0503020204020204" pitchFamily="34" charset="-122"/>
              </a:rPr>
              <a:t>二、应用欧姆定律</a:t>
            </a:r>
          </a:p>
        </p:txBody>
      </p:sp>
      <p:sp>
        <p:nvSpPr>
          <p:cNvPr id="9" name="TextBox 2"/>
          <p:cNvSpPr>
            <a:spLocks noChangeArrowheads="1"/>
          </p:cNvSpPr>
          <p:nvPr/>
        </p:nvSpPr>
        <p:spPr bwMode="auto">
          <a:xfrm>
            <a:off x="181820" y="2013886"/>
            <a:ext cx="8487883" cy="2637651"/>
          </a:xfrm>
          <a:prstGeom prst="roundRect">
            <a:avLst>
              <a:gd name="adj" fmla="val 10046"/>
            </a:avLst>
          </a:prstGeom>
          <a:noFill/>
          <a:ln>
            <a:noFill/>
          </a:ln>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25400">
                <a:solidFill>
                  <a:srgbClr val="2D2D8A"/>
                </a:solidFill>
                <a:round/>
                <a:headEnd/>
                <a:tailEnd/>
              </a14:hiddenLine>
            </a:ext>
          </a:extLst>
        </p:spPr>
        <p:txBody>
          <a:bodyPr wrap="square">
            <a:spAutoFit/>
          </a:bodyPr>
          <a:lstStyle/>
          <a:p>
            <a:pPr algn="ctr">
              <a:lnSpc>
                <a:spcPct val="150000"/>
              </a:lnSpc>
            </a:pPr>
            <a:r>
              <a:rPr lang="zh-CN" altLang="en-US" sz="2400" dirty="0">
                <a:latin typeface="微软雅黑" pitchFamily="34" charset="-122"/>
                <a:ea typeface="微软雅黑" pitchFamily="34" charset="-122"/>
              </a:rPr>
              <a:t>用公式进行计算的一般步骤：</a:t>
            </a:r>
          </a:p>
          <a:p>
            <a:pPr algn="l">
              <a:lnSpc>
                <a:spcPct val="150000"/>
              </a:lnSpc>
            </a:pPr>
            <a:r>
              <a:rPr lang="zh-CN" altLang="en-US" sz="2000" dirty="0">
                <a:latin typeface="微软雅黑" pitchFamily="34" charset="-122"/>
                <a:ea typeface="微软雅黑" pitchFamily="34" charset="-122"/>
              </a:rPr>
              <a:t>（</a:t>
            </a:r>
            <a:r>
              <a:rPr lang="en-US" sz="2000" dirty="0">
                <a:latin typeface="微软雅黑" pitchFamily="34" charset="-122"/>
                <a:ea typeface="微软雅黑" pitchFamily="34" charset="-122"/>
              </a:rPr>
              <a:t>1</a:t>
            </a:r>
            <a:r>
              <a:rPr lang="zh-CN" altLang="en-US" sz="2000" dirty="0">
                <a:latin typeface="微软雅黑" pitchFamily="34" charset="-122"/>
                <a:ea typeface="微软雅黑" pitchFamily="34" charset="-122"/>
              </a:rPr>
              <a:t>）读题、审题（注意已知量的内容）；</a:t>
            </a:r>
            <a:endParaRPr lang="en-US" altLang="zh-CN" sz="2000" dirty="0">
              <a:latin typeface="微软雅黑" pitchFamily="34" charset="-122"/>
              <a:ea typeface="微软雅黑" pitchFamily="34" charset="-122"/>
            </a:endParaRPr>
          </a:p>
          <a:p>
            <a:pPr algn="l">
              <a:lnSpc>
                <a:spcPct val="150000"/>
              </a:lnSpc>
            </a:pPr>
            <a:r>
              <a:rPr lang="zh-CN" altLang="en-US" sz="2000" dirty="0">
                <a:latin typeface="微软雅黑" pitchFamily="34" charset="-122"/>
                <a:ea typeface="微软雅黑" pitchFamily="34" charset="-122"/>
              </a:rPr>
              <a:t>（</a:t>
            </a:r>
            <a:r>
              <a:rPr lang="en-US" sz="2000" dirty="0">
                <a:latin typeface="微软雅黑" pitchFamily="34" charset="-122"/>
                <a:ea typeface="微软雅黑" pitchFamily="34" charset="-122"/>
              </a:rPr>
              <a:t>2</a:t>
            </a:r>
            <a:r>
              <a:rPr lang="zh-CN" altLang="en-US" sz="2000" dirty="0">
                <a:latin typeface="微软雅黑" pitchFamily="34" charset="-122"/>
                <a:ea typeface="微软雅黑" pitchFamily="34" charset="-122"/>
              </a:rPr>
              <a:t>）根据题意画出电路图；</a:t>
            </a:r>
          </a:p>
          <a:p>
            <a:pPr algn="l">
              <a:lnSpc>
                <a:spcPct val="150000"/>
              </a:lnSpc>
            </a:pPr>
            <a:r>
              <a:rPr lang="zh-CN" altLang="en-US" sz="2000" dirty="0">
                <a:latin typeface="微软雅黑" pitchFamily="34" charset="-122"/>
                <a:ea typeface="微软雅黑" pitchFamily="34" charset="-122"/>
              </a:rPr>
              <a:t>（</a:t>
            </a:r>
            <a:r>
              <a:rPr lang="en-US" sz="2000" dirty="0">
                <a:latin typeface="微软雅黑" pitchFamily="34" charset="-122"/>
                <a:ea typeface="微软雅黑" pitchFamily="34" charset="-122"/>
              </a:rPr>
              <a:t>3</a:t>
            </a:r>
            <a:r>
              <a:rPr lang="zh-CN" altLang="en-US" sz="2000" dirty="0">
                <a:latin typeface="微软雅黑" pitchFamily="34" charset="-122"/>
                <a:ea typeface="微软雅黑" pitchFamily="34" charset="-122"/>
              </a:rPr>
              <a:t>）在图上标明已知量的符号、数值和未知量的符号；</a:t>
            </a:r>
            <a:endParaRPr lang="en-US" altLang="zh-CN" sz="2000" dirty="0">
              <a:latin typeface="微软雅黑" pitchFamily="34" charset="-122"/>
              <a:ea typeface="微软雅黑" pitchFamily="34" charset="-122"/>
            </a:endParaRPr>
          </a:p>
          <a:p>
            <a:pPr algn="l">
              <a:lnSpc>
                <a:spcPct val="150000"/>
              </a:lnSpc>
            </a:pPr>
            <a:r>
              <a:rPr lang="zh-CN" altLang="en-US" sz="2000" dirty="0">
                <a:latin typeface="微软雅黑" pitchFamily="34" charset="-122"/>
                <a:ea typeface="微软雅黑" pitchFamily="34" charset="-122"/>
              </a:rPr>
              <a:t>（</a:t>
            </a:r>
            <a:r>
              <a:rPr lang="en-US" sz="2000" dirty="0">
                <a:latin typeface="微软雅黑" pitchFamily="34" charset="-122"/>
                <a:ea typeface="微软雅黑" pitchFamily="34" charset="-122"/>
              </a:rPr>
              <a:t>4</a:t>
            </a:r>
            <a:r>
              <a:rPr lang="zh-CN" altLang="en-US" sz="2000" dirty="0">
                <a:latin typeface="微软雅黑" pitchFamily="34" charset="-122"/>
                <a:ea typeface="微软雅黑" pitchFamily="34" charset="-122"/>
              </a:rPr>
              <a:t>）选用物理公式进行计算（书写格式要完  整，规范）。</a:t>
            </a:r>
          </a:p>
        </p:txBody>
      </p:sp>
      <p:sp>
        <p:nvSpPr>
          <p:cNvPr id="11" name="Rectangle 4"/>
          <p:cNvSpPr>
            <a:spLocks noChangeArrowheads="1"/>
          </p:cNvSpPr>
          <p:nvPr/>
        </p:nvSpPr>
        <p:spPr bwMode="auto">
          <a:xfrm>
            <a:off x="414502" y="774442"/>
            <a:ext cx="8130408"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a:lnSpc>
                <a:spcPct val="150000"/>
              </a:lnSpc>
            </a:pPr>
            <a:r>
              <a:rPr lang="zh-CN" altLang="en-US" sz="2400" dirty="0">
                <a:solidFill>
                  <a:srgbClr val="FF0000"/>
                </a:solidFill>
                <a:latin typeface="微软雅黑" pitchFamily="34" charset="-122"/>
                <a:ea typeface="微软雅黑" pitchFamily="34" charset="-122"/>
              </a:rPr>
              <a:t>对于一段导体，只要知道电流、电压、电阻中的两个量，就可以利用欧姆定律求出第三个量。</a:t>
            </a:r>
          </a:p>
        </p:txBody>
      </p:sp>
    </p:spTree>
    <p:extLst>
      <p:ext uri="{BB962C8B-B14F-4D97-AF65-F5344CB8AC3E}">
        <p14:creationId xmlns:p14="http://schemas.microsoft.com/office/powerpoint/2010/main" xmlns="" val="2442000730"/>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8" name="Text Box 2"/>
          <p:cNvSpPr txBox="1">
            <a:spLocks noChangeArrowheads="1"/>
          </p:cNvSpPr>
          <p:nvPr/>
        </p:nvSpPr>
        <p:spPr bwMode="auto">
          <a:xfrm>
            <a:off x="160284" y="731443"/>
            <a:ext cx="8672786" cy="11459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a:lnSpc>
                <a:spcPct val="150000"/>
              </a:lnSpc>
            </a:pPr>
            <a:r>
              <a:rPr lang="zh-CN" altLang="en-US" sz="2800" dirty="0">
                <a:latin typeface="微软雅黑" pitchFamily="34" charset="-122"/>
                <a:ea typeface="微软雅黑" pitchFamily="34" charset="-122"/>
                <a:cs typeface="Arial" pitchFamily="34" charset="0"/>
              </a:rPr>
              <a:t>　</a:t>
            </a:r>
            <a:r>
              <a:rPr lang="zh-CN" altLang="en-US" sz="2400" dirty="0">
                <a:latin typeface="微软雅黑" pitchFamily="34" charset="-122"/>
                <a:ea typeface="微软雅黑" pitchFamily="34" charset="-122"/>
                <a:cs typeface="Arial" pitchFamily="34" charset="0"/>
              </a:rPr>
              <a:t>例题</a:t>
            </a:r>
            <a:r>
              <a:rPr lang="en-US" sz="2400" dirty="0">
                <a:latin typeface="微软雅黑" pitchFamily="34" charset="-122"/>
                <a:ea typeface="微软雅黑" pitchFamily="34" charset="-122"/>
                <a:cs typeface="Arial" pitchFamily="34" charset="0"/>
              </a:rPr>
              <a:t>1</a:t>
            </a:r>
            <a:r>
              <a:rPr lang="en-US" altLang="zh-CN" sz="2400" dirty="0">
                <a:latin typeface="微软雅黑" pitchFamily="34" charset="-122"/>
                <a:ea typeface="微软雅黑" pitchFamily="34" charset="-122"/>
                <a:cs typeface="Arial" pitchFamily="34" charset="0"/>
              </a:rPr>
              <a:t>  </a:t>
            </a:r>
            <a:r>
              <a:rPr lang="zh-CN" altLang="en-US" sz="2000" dirty="0">
                <a:latin typeface="微软雅黑" pitchFamily="34" charset="-122"/>
                <a:ea typeface="微软雅黑" pitchFamily="34" charset="-122"/>
                <a:cs typeface="Arial" pitchFamily="34" charset="0"/>
              </a:rPr>
              <a:t>一辆汽车的车</a:t>
            </a:r>
            <a:r>
              <a:rPr lang="zh-CN" altLang="en-US" sz="2000" dirty="0">
                <a:latin typeface="微软雅黑" pitchFamily="34" charset="-122"/>
                <a:ea typeface="微软雅黑" pitchFamily="34" charset="-122"/>
              </a:rPr>
              <a:t>灯，灯丝电阻为</a:t>
            </a:r>
            <a:r>
              <a:rPr lang="en-US" sz="2000" dirty="0">
                <a:latin typeface="微软雅黑" pitchFamily="34" charset="-122"/>
                <a:ea typeface="微软雅黑" pitchFamily="34" charset="-122"/>
              </a:rPr>
              <a:t>30 </a:t>
            </a:r>
            <a:r>
              <a:rPr lang="el-GR" altLang="en-US" sz="2000" dirty="0">
                <a:latin typeface="微软雅黑" pitchFamily="34" charset="-122"/>
                <a:ea typeface="微软雅黑" pitchFamily="34" charset="-122"/>
                <a:cs typeface="Arial" pitchFamily="34" charset="0"/>
              </a:rPr>
              <a:t>Ω</a:t>
            </a:r>
            <a:r>
              <a:rPr lang="zh-CN" altLang="en-US" sz="2000" dirty="0">
                <a:latin typeface="微软雅黑" pitchFamily="34" charset="-122"/>
                <a:ea typeface="微软雅黑" pitchFamily="34" charset="-122"/>
              </a:rPr>
              <a:t>，接在</a:t>
            </a:r>
            <a:r>
              <a:rPr lang="en-US" sz="2000" dirty="0">
                <a:latin typeface="微软雅黑" pitchFamily="34" charset="-122"/>
                <a:ea typeface="微软雅黑" pitchFamily="34" charset="-122"/>
              </a:rPr>
              <a:t>12 V</a:t>
            </a:r>
            <a:r>
              <a:rPr lang="zh-CN" altLang="en-US" sz="2000" dirty="0">
                <a:latin typeface="微软雅黑" pitchFamily="34" charset="-122"/>
                <a:ea typeface="微软雅黑" pitchFamily="34" charset="-122"/>
              </a:rPr>
              <a:t>的电源两端，求通过这盏电灯的电流。 </a:t>
            </a:r>
          </a:p>
        </p:txBody>
      </p:sp>
      <p:grpSp>
        <p:nvGrpSpPr>
          <p:cNvPr id="9" name="Group 3"/>
          <p:cNvGrpSpPr>
            <a:grpSpLocks/>
          </p:cNvGrpSpPr>
          <p:nvPr/>
        </p:nvGrpSpPr>
        <p:grpSpPr bwMode="auto">
          <a:xfrm>
            <a:off x="6033621" y="1638807"/>
            <a:ext cx="2528887" cy="1928813"/>
            <a:chOff x="0" y="-50"/>
            <a:chExt cx="1593" cy="1215"/>
          </a:xfrm>
        </p:grpSpPr>
        <p:pic>
          <p:nvPicPr>
            <p:cNvPr id="10" name="Picture 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0" y="227"/>
              <a:ext cx="1522" cy="8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Box 5"/>
            <p:cNvSpPr txBox="1">
              <a:spLocks noChangeArrowheads="1"/>
            </p:cNvSpPr>
            <p:nvPr/>
          </p:nvSpPr>
          <p:spPr bwMode="auto">
            <a:xfrm>
              <a:off x="346" y="758"/>
              <a:ext cx="831" cy="4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lnSpc>
                  <a:spcPct val="150000"/>
                </a:lnSpc>
              </a:pPr>
              <a:r>
                <a:rPr lang="en-US" sz="2400" i="1" dirty="0">
                  <a:latin typeface="微软雅黑" pitchFamily="34" charset="-122"/>
                  <a:ea typeface="微软雅黑" pitchFamily="34" charset="-122"/>
                </a:rPr>
                <a:t>U</a:t>
              </a:r>
              <a:r>
                <a:rPr lang="en-US" sz="2400" dirty="0">
                  <a:latin typeface="微软雅黑" pitchFamily="34" charset="-122"/>
                  <a:ea typeface="微软雅黑" pitchFamily="34" charset="-122"/>
                </a:rPr>
                <a:t>=12 V</a:t>
              </a:r>
              <a:endParaRPr lang="en-US" sz="2400" dirty="0">
                <a:effectLst>
                  <a:outerShdw blurRad="38100" dist="38100" dir="2700000" algn="tl">
                    <a:srgbClr val="C0C0C0"/>
                  </a:outerShdw>
                </a:effectLst>
                <a:latin typeface="微软雅黑" pitchFamily="34" charset="-122"/>
                <a:ea typeface="微软雅黑" pitchFamily="34" charset="-122"/>
                <a:cs typeface="Arial" pitchFamily="34" charset="0"/>
              </a:endParaRPr>
            </a:p>
          </p:txBody>
        </p:sp>
        <p:sp>
          <p:nvSpPr>
            <p:cNvPr id="12" name="Text Box 6"/>
            <p:cNvSpPr txBox="1">
              <a:spLocks noChangeArrowheads="1"/>
            </p:cNvSpPr>
            <p:nvPr/>
          </p:nvSpPr>
          <p:spPr bwMode="auto">
            <a:xfrm>
              <a:off x="930" y="363"/>
              <a:ext cx="258" cy="4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lnSpc>
                  <a:spcPct val="150000"/>
                </a:lnSpc>
              </a:pPr>
              <a:r>
                <a:rPr lang="en-US" sz="2400" i="1" dirty="0">
                  <a:latin typeface="微软雅黑" pitchFamily="34" charset="-122"/>
                  <a:ea typeface="微软雅黑" pitchFamily="34" charset="-122"/>
                </a:rPr>
                <a:t>I</a:t>
              </a:r>
              <a:endParaRPr lang="en-US" sz="2400" dirty="0">
                <a:effectLst>
                  <a:outerShdw blurRad="38100" dist="38100" dir="2700000" algn="tl">
                    <a:srgbClr val="C0C0C0"/>
                  </a:outerShdw>
                </a:effectLst>
                <a:latin typeface="微软雅黑" pitchFamily="34" charset="-122"/>
                <a:ea typeface="微软雅黑" pitchFamily="34" charset="-122"/>
                <a:cs typeface="Arial" pitchFamily="34" charset="0"/>
              </a:endParaRPr>
            </a:p>
          </p:txBody>
        </p:sp>
        <p:sp>
          <p:nvSpPr>
            <p:cNvPr id="13" name="Text Box 7"/>
            <p:cNvSpPr txBox="1">
              <a:spLocks noChangeArrowheads="1"/>
            </p:cNvSpPr>
            <p:nvPr/>
          </p:nvSpPr>
          <p:spPr bwMode="auto">
            <a:xfrm>
              <a:off x="761" y="-50"/>
              <a:ext cx="832" cy="4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lnSpc>
                  <a:spcPct val="150000"/>
                </a:lnSpc>
              </a:pPr>
              <a:r>
                <a:rPr lang="en-US" sz="2400" i="1" dirty="0">
                  <a:latin typeface="微软雅黑" pitchFamily="34" charset="-122"/>
                  <a:ea typeface="微软雅黑" pitchFamily="34" charset="-122"/>
                </a:rPr>
                <a:t>R</a:t>
              </a:r>
              <a:r>
                <a:rPr lang="en-US" sz="2400" dirty="0">
                  <a:latin typeface="微软雅黑" pitchFamily="34" charset="-122"/>
                  <a:ea typeface="微软雅黑" pitchFamily="34" charset="-122"/>
                </a:rPr>
                <a:t>=30</a:t>
              </a:r>
              <a:r>
                <a:rPr lang="en-US" altLang="zh-CN" sz="2400" dirty="0">
                  <a:latin typeface="微软雅黑" pitchFamily="34" charset="-122"/>
                  <a:ea typeface="微软雅黑" pitchFamily="34" charset="-122"/>
                </a:rPr>
                <a:t> </a:t>
              </a:r>
              <a:r>
                <a:rPr lang="el-GR" altLang="en-US" sz="2400" dirty="0">
                  <a:effectLst>
                    <a:outerShdw blurRad="38100" dist="38100" dir="2700000" algn="tl">
                      <a:srgbClr val="C0C0C0"/>
                    </a:outerShdw>
                  </a:effectLst>
                  <a:latin typeface="微软雅黑" pitchFamily="34" charset="-122"/>
                  <a:ea typeface="微软雅黑" pitchFamily="34" charset="-122"/>
                  <a:cs typeface="Arial" pitchFamily="34" charset="0"/>
                </a:rPr>
                <a:t>Ω</a:t>
              </a:r>
              <a:endParaRPr lang="en-US" sz="2400" dirty="0">
                <a:effectLst>
                  <a:outerShdw blurRad="38100" dist="38100" dir="2700000" algn="tl">
                    <a:srgbClr val="C0C0C0"/>
                  </a:outerShdw>
                </a:effectLst>
                <a:latin typeface="微软雅黑" pitchFamily="34" charset="-122"/>
                <a:ea typeface="微软雅黑" pitchFamily="34" charset="-122"/>
                <a:cs typeface="Arial" pitchFamily="34" charset="0"/>
              </a:endParaRPr>
            </a:p>
          </p:txBody>
        </p:sp>
      </p:grpSp>
      <p:sp>
        <p:nvSpPr>
          <p:cNvPr id="14" name="Text Box 8"/>
          <p:cNvSpPr txBox="1">
            <a:spLocks noChangeArrowheads="1"/>
          </p:cNvSpPr>
          <p:nvPr/>
        </p:nvSpPr>
        <p:spPr bwMode="auto">
          <a:xfrm>
            <a:off x="476578" y="3616645"/>
            <a:ext cx="1081087" cy="7386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lnSpc>
                <a:spcPct val="150000"/>
              </a:lnSpc>
            </a:pPr>
            <a:r>
              <a:rPr lang="zh-CN" altLang="en-US" sz="2800" dirty="0">
                <a:solidFill>
                  <a:srgbClr val="CC0000"/>
                </a:solidFill>
                <a:latin typeface="微软雅黑" pitchFamily="34" charset="-122"/>
                <a:ea typeface="微软雅黑" pitchFamily="34" charset="-122"/>
              </a:rPr>
              <a:t>解：</a:t>
            </a:r>
            <a:endParaRPr lang="zh-CN" altLang="en-US" sz="3200" dirty="0">
              <a:solidFill>
                <a:srgbClr val="FF0000"/>
              </a:solidFill>
              <a:latin typeface="微软雅黑" pitchFamily="34" charset="-122"/>
              <a:ea typeface="微软雅黑" pitchFamily="34" charset="-122"/>
            </a:endParaRPr>
          </a:p>
        </p:txBody>
      </p:sp>
      <p:sp>
        <p:nvSpPr>
          <p:cNvPr id="15" name="Rectangle 9"/>
          <p:cNvSpPr>
            <a:spLocks noChangeArrowheads="1"/>
          </p:cNvSpPr>
          <p:nvPr/>
        </p:nvSpPr>
        <p:spPr bwMode="auto">
          <a:xfrm>
            <a:off x="1876698" y="2024105"/>
            <a:ext cx="2952750" cy="5810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lnSpc>
                <a:spcPct val="150000"/>
              </a:lnSpc>
            </a:pPr>
            <a:r>
              <a:rPr lang="zh-CN" altLang="en-US" sz="2400" dirty="0">
                <a:latin typeface="微软雅黑" pitchFamily="34" charset="-122"/>
                <a:ea typeface="微软雅黑" pitchFamily="34" charset="-122"/>
                <a:sym typeface="Wingdings" pitchFamily="2" charset="2"/>
              </a:rPr>
              <a:t>（</a:t>
            </a:r>
            <a:r>
              <a:rPr lang="en-US" sz="2400" dirty="0">
                <a:latin typeface="微软雅黑" pitchFamily="34" charset="-122"/>
                <a:ea typeface="微软雅黑" pitchFamily="34" charset="-122"/>
                <a:sym typeface="Wingdings" pitchFamily="2" charset="2"/>
              </a:rPr>
              <a:t>1</a:t>
            </a:r>
            <a:r>
              <a:rPr lang="zh-CN" altLang="en-US" sz="2400" dirty="0">
                <a:latin typeface="微软雅黑" pitchFamily="34" charset="-122"/>
                <a:ea typeface="微软雅黑" pitchFamily="34" charset="-122"/>
                <a:sym typeface="Wingdings" pitchFamily="2" charset="2"/>
              </a:rPr>
              <a:t>）画电路图；</a:t>
            </a:r>
          </a:p>
        </p:txBody>
      </p:sp>
      <p:sp>
        <p:nvSpPr>
          <p:cNvPr id="16" name="Rectangle 10"/>
          <p:cNvSpPr>
            <a:spLocks noChangeArrowheads="1"/>
          </p:cNvSpPr>
          <p:nvPr/>
        </p:nvSpPr>
        <p:spPr bwMode="auto">
          <a:xfrm>
            <a:off x="1848207" y="2493026"/>
            <a:ext cx="547211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lnSpc>
                <a:spcPct val="150000"/>
              </a:lnSpc>
            </a:pPr>
            <a:r>
              <a:rPr lang="zh-CN" altLang="en-US" sz="2400" dirty="0">
                <a:latin typeface="微软雅黑" pitchFamily="34" charset="-122"/>
                <a:ea typeface="微软雅黑" pitchFamily="34" charset="-122"/>
                <a:sym typeface="Wingdings" pitchFamily="2" charset="2"/>
              </a:rPr>
              <a:t>（</a:t>
            </a:r>
            <a:r>
              <a:rPr lang="en-US" sz="2400" dirty="0">
                <a:latin typeface="微软雅黑" pitchFamily="34" charset="-122"/>
                <a:ea typeface="微软雅黑" pitchFamily="34" charset="-122"/>
                <a:sym typeface="Wingdings" pitchFamily="2" charset="2"/>
              </a:rPr>
              <a:t>2</a:t>
            </a:r>
            <a:r>
              <a:rPr lang="zh-CN" altLang="en-US" sz="2400" dirty="0">
                <a:latin typeface="微软雅黑" pitchFamily="34" charset="-122"/>
                <a:ea typeface="微软雅黑" pitchFamily="34" charset="-122"/>
                <a:sym typeface="Wingdings" pitchFamily="2" charset="2"/>
              </a:rPr>
              <a:t>）列出已知条件和所求量；</a:t>
            </a:r>
          </a:p>
        </p:txBody>
      </p:sp>
      <p:sp>
        <p:nvSpPr>
          <p:cNvPr id="17" name="Rectangle 11"/>
          <p:cNvSpPr>
            <a:spLocks noChangeArrowheads="1"/>
          </p:cNvSpPr>
          <p:nvPr/>
        </p:nvSpPr>
        <p:spPr bwMode="auto">
          <a:xfrm>
            <a:off x="1887843" y="2989785"/>
            <a:ext cx="298926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lnSpc>
                <a:spcPct val="150000"/>
              </a:lnSpc>
            </a:pPr>
            <a:r>
              <a:rPr lang="zh-CN" altLang="en-US" sz="2400" dirty="0">
                <a:latin typeface="微软雅黑" pitchFamily="34" charset="-122"/>
                <a:ea typeface="微软雅黑" pitchFamily="34" charset="-122"/>
                <a:sym typeface="Wingdings" pitchFamily="2" charset="2"/>
              </a:rPr>
              <a:t>（</a:t>
            </a:r>
            <a:r>
              <a:rPr lang="en-US" sz="2400" dirty="0">
                <a:latin typeface="微软雅黑" pitchFamily="34" charset="-122"/>
                <a:ea typeface="微软雅黑" pitchFamily="34" charset="-122"/>
                <a:sym typeface="Wingdings" pitchFamily="2" charset="2"/>
              </a:rPr>
              <a:t>3</a:t>
            </a:r>
            <a:r>
              <a:rPr lang="zh-CN" altLang="en-US" sz="2400" dirty="0">
                <a:latin typeface="微软雅黑" pitchFamily="34" charset="-122"/>
                <a:ea typeface="微软雅黑" pitchFamily="34" charset="-122"/>
                <a:sym typeface="Wingdings" pitchFamily="2" charset="2"/>
              </a:rPr>
              <a:t>）求解</a:t>
            </a:r>
            <a:r>
              <a:rPr lang="en-US" sz="2400" i="1" dirty="0">
                <a:latin typeface="微软雅黑" pitchFamily="34" charset="-122"/>
                <a:ea typeface="微软雅黑" pitchFamily="34" charset="-122"/>
                <a:sym typeface="Wingdings" pitchFamily="2" charset="2"/>
              </a:rPr>
              <a:t>I</a:t>
            </a:r>
            <a:r>
              <a:rPr lang="zh-CN" altLang="en-US" sz="2400" dirty="0">
                <a:latin typeface="微软雅黑" pitchFamily="34" charset="-122"/>
                <a:ea typeface="微软雅黑" pitchFamily="34" charset="-122"/>
                <a:sym typeface="Wingdings" pitchFamily="2" charset="2"/>
              </a:rPr>
              <a:t>。</a:t>
            </a:r>
          </a:p>
        </p:txBody>
      </p:sp>
      <p:sp>
        <p:nvSpPr>
          <p:cNvPr id="18" name="Rectangle 2"/>
          <p:cNvSpPr>
            <a:spLocks noChangeArrowheads="1"/>
          </p:cNvSpPr>
          <p:nvPr/>
        </p:nvSpPr>
        <p:spPr bwMode="auto">
          <a:xfrm>
            <a:off x="278331" y="2571498"/>
            <a:ext cx="1477579" cy="646331"/>
          </a:xfrm>
          <a:prstGeom prst="rect">
            <a:avLst/>
          </a:prstGeom>
          <a:solidFill>
            <a:schemeClr val="accent5"/>
          </a:solidFill>
          <a:ln w="19050">
            <a:solidFill>
              <a:schemeClr val="tx2"/>
            </a:solidFill>
            <a:miter lim="800000"/>
            <a:headEnd/>
            <a:tailEnd/>
          </a:ln>
          <a:effectLst/>
        </p:spPr>
        <p:txBody>
          <a:bodyPr wrap="square">
            <a:spAutoFit/>
          </a:bodyPr>
          <a:lstStyle/>
          <a:p>
            <a:pPr algn="l">
              <a:lnSpc>
                <a:spcPct val="150000"/>
              </a:lnSpc>
            </a:pPr>
            <a:r>
              <a:rPr lang="zh-CN" altLang="en-US" sz="2400" dirty="0">
                <a:latin typeface="微软雅黑" pitchFamily="34" charset="-122"/>
                <a:ea typeface="微软雅黑" pitchFamily="34" charset="-122"/>
              </a:rPr>
              <a:t>解题步骤</a:t>
            </a:r>
            <a:endParaRPr lang="en-US" altLang="zh-CN" sz="2400" dirty="0">
              <a:latin typeface="微软雅黑" pitchFamily="34" charset="-122"/>
              <a:ea typeface="微软雅黑" pitchFamily="34" charset="-122"/>
            </a:endParaRPr>
          </a:p>
        </p:txBody>
      </p:sp>
      <p:grpSp>
        <p:nvGrpSpPr>
          <p:cNvPr id="19" name="Group 15"/>
          <p:cNvGrpSpPr>
            <a:grpSpLocks/>
          </p:cNvGrpSpPr>
          <p:nvPr/>
        </p:nvGrpSpPr>
        <p:grpSpPr bwMode="auto">
          <a:xfrm>
            <a:off x="1384573" y="3466957"/>
            <a:ext cx="4643437" cy="1384301"/>
            <a:chOff x="2132" y="3702"/>
            <a:chExt cx="2925" cy="872"/>
          </a:xfrm>
        </p:grpSpPr>
        <p:sp>
          <p:nvSpPr>
            <p:cNvPr id="20" name="Rectangle 16"/>
            <p:cNvSpPr>
              <a:spLocks noChangeArrowheads="1"/>
            </p:cNvSpPr>
            <p:nvPr/>
          </p:nvSpPr>
          <p:spPr bwMode="auto">
            <a:xfrm>
              <a:off x="2132" y="3838"/>
              <a:ext cx="2925" cy="4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lnSpc>
                  <a:spcPct val="150000"/>
                </a:lnSpc>
              </a:pPr>
              <a:r>
                <a:rPr lang="en-US" sz="2800" i="1" dirty="0">
                  <a:solidFill>
                    <a:srgbClr val="CC0000"/>
                  </a:solidFill>
                  <a:latin typeface="微软雅黑" pitchFamily="34" charset="-122"/>
                  <a:ea typeface="微软雅黑" pitchFamily="34" charset="-122"/>
                </a:rPr>
                <a:t>I</a:t>
              </a:r>
              <a:r>
                <a:rPr lang="en-US" sz="2800" dirty="0">
                  <a:solidFill>
                    <a:srgbClr val="CC0000"/>
                  </a:solidFill>
                  <a:latin typeface="微软雅黑" pitchFamily="34" charset="-122"/>
                  <a:ea typeface="微软雅黑" pitchFamily="34" charset="-122"/>
                </a:rPr>
                <a:t>=</a:t>
              </a:r>
              <a:r>
                <a:rPr lang="zh-CN" altLang="en-US" sz="2800" dirty="0">
                  <a:solidFill>
                    <a:srgbClr val="CC0000"/>
                  </a:solidFill>
                  <a:latin typeface="微软雅黑" pitchFamily="34" charset="-122"/>
                  <a:ea typeface="微软雅黑" pitchFamily="34" charset="-122"/>
                </a:rPr>
                <a:t>　　</a:t>
              </a:r>
              <a:r>
                <a:rPr lang="en-US" altLang="zh-CN" sz="2800" dirty="0">
                  <a:solidFill>
                    <a:srgbClr val="CC0000"/>
                  </a:solidFill>
                  <a:latin typeface="微软雅黑" pitchFamily="34" charset="-122"/>
                  <a:ea typeface="微软雅黑" pitchFamily="34" charset="-122"/>
                </a:rPr>
                <a:t>=</a:t>
              </a:r>
              <a:r>
                <a:rPr lang="zh-CN" altLang="en-US" sz="2800" dirty="0">
                  <a:solidFill>
                    <a:srgbClr val="CC0000"/>
                  </a:solidFill>
                  <a:latin typeface="微软雅黑" pitchFamily="34" charset="-122"/>
                  <a:ea typeface="微软雅黑" pitchFamily="34" charset="-122"/>
                </a:rPr>
                <a:t>　　　</a:t>
              </a:r>
              <a:r>
                <a:rPr lang="en-US" altLang="zh-CN" sz="2800" dirty="0">
                  <a:solidFill>
                    <a:srgbClr val="CC0000"/>
                  </a:solidFill>
                  <a:latin typeface="微软雅黑" pitchFamily="34" charset="-122"/>
                  <a:ea typeface="微软雅黑" pitchFamily="34" charset="-122"/>
                </a:rPr>
                <a:t>=</a:t>
              </a:r>
              <a:r>
                <a:rPr lang="zh-CN" altLang="en-US" sz="2800" dirty="0">
                  <a:solidFill>
                    <a:srgbClr val="CC0000"/>
                  </a:solidFill>
                  <a:latin typeface="微软雅黑" pitchFamily="34" charset="-122"/>
                  <a:ea typeface="微软雅黑" pitchFamily="34" charset="-122"/>
                </a:rPr>
                <a:t> </a:t>
              </a:r>
              <a:r>
                <a:rPr lang="en-US" altLang="zh-CN" sz="2800" dirty="0">
                  <a:solidFill>
                    <a:srgbClr val="CC0000"/>
                  </a:solidFill>
                  <a:latin typeface="微软雅黑" pitchFamily="34" charset="-122"/>
                  <a:ea typeface="微软雅黑" pitchFamily="34" charset="-122"/>
                </a:rPr>
                <a:t>0.4 A</a:t>
              </a:r>
            </a:p>
          </p:txBody>
        </p:sp>
        <p:sp>
          <p:nvSpPr>
            <p:cNvPr id="21" name="Rectangle 17"/>
            <p:cNvSpPr>
              <a:spLocks noChangeArrowheads="1"/>
            </p:cNvSpPr>
            <p:nvPr/>
          </p:nvSpPr>
          <p:spPr bwMode="auto">
            <a:xfrm>
              <a:off x="2517" y="3702"/>
              <a:ext cx="285" cy="8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a:lnSpc>
                  <a:spcPct val="150000"/>
                </a:lnSpc>
              </a:pPr>
              <a:r>
                <a:rPr lang="en-US" altLang="zh-CN" sz="2800" i="1">
                  <a:solidFill>
                    <a:srgbClr val="CC0000"/>
                  </a:solidFill>
                  <a:latin typeface="微软雅黑" pitchFamily="34" charset="-122"/>
                  <a:ea typeface="微软雅黑" pitchFamily="34" charset="-122"/>
                </a:rPr>
                <a:t>U</a:t>
              </a:r>
            </a:p>
            <a:p>
              <a:pPr algn="l">
                <a:lnSpc>
                  <a:spcPct val="150000"/>
                </a:lnSpc>
              </a:pPr>
              <a:r>
                <a:rPr lang="en-US" altLang="zh-CN" sz="2800" i="1">
                  <a:solidFill>
                    <a:srgbClr val="CC0000"/>
                  </a:solidFill>
                  <a:latin typeface="微软雅黑" pitchFamily="34" charset="-122"/>
                  <a:ea typeface="微软雅黑" pitchFamily="34" charset="-122"/>
                </a:rPr>
                <a:t>R</a:t>
              </a:r>
            </a:p>
          </p:txBody>
        </p:sp>
        <p:sp>
          <p:nvSpPr>
            <p:cNvPr id="22" name="Line 18"/>
            <p:cNvSpPr>
              <a:spLocks noChangeShapeType="1"/>
            </p:cNvSpPr>
            <p:nvPr/>
          </p:nvSpPr>
          <p:spPr bwMode="auto">
            <a:xfrm>
              <a:off x="2517" y="4077"/>
              <a:ext cx="273" cy="0"/>
            </a:xfrm>
            <a:prstGeom prst="line">
              <a:avLst/>
            </a:prstGeom>
            <a:noFill/>
            <a:ln w="12700">
              <a:solidFill>
                <a:srgbClr val="CC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a:lnSpc>
                  <a:spcPct val="150000"/>
                </a:lnSpc>
              </a:pPr>
              <a:endParaRPr lang="zh-CN" altLang="en-US">
                <a:latin typeface="微软雅黑" pitchFamily="34" charset="-122"/>
                <a:ea typeface="微软雅黑" pitchFamily="34" charset="-122"/>
              </a:endParaRPr>
            </a:p>
          </p:txBody>
        </p:sp>
        <p:sp>
          <p:nvSpPr>
            <p:cNvPr id="23" name="Rectangle 19"/>
            <p:cNvSpPr>
              <a:spLocks noChangeArrowheads="1"/>
            </p:cNvSpPr>
            <p:nvPr/>
          </p:nvSpPr>
          <p:spPr bwMode="auto">
            <a:xfrm>
              <a:off x="3056" y="3702"/>
              <a:ext cx="632" cy="8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a:lnSpc>
                  <a:spcPct val="150000"/>
                </a:lnSpc>
              </a:pPr>
              <a:r>
                <a:rPr lang="en-US" altLang="zh-CN" sz="2800" dirty="0">
                  <a:solidFill>
                    <a:srgbClr val="CC0000"/>
                  </a:solidFill>
                  <a:latin typeface="微软雅黑" pitchFamily="34" charset="-122"/>
                  <a:ea typeface="微软雅黑" pitchFamily="34" charset="-122"/>
                </a:rPr>
                <a:t>12 V</a:t>
              </a:r>
            </a:p>
            <a:p>
              <a:pPr algn="l">
                <a:lnSpc>
                  <a:spcPct val="150000"/>
                </a:lnSpc>
              </a:pPr>
              <a:r>
                <a:rPr lang="en-US" altLang="zh-CN" sz="2800" dirty="0">
                  <a:solidFill>
                    <a:srgbClr val="CC0000"/>
                  </a:solidFill>
                  <a:latin typeface="微软雅黑" pitchFamily="34" charset="-122"/>
                  <a:ea typeface="微软雅黑" pitchFamily="34" charset="-122"/>
                </a:rPr>
                <a:t>30 </a:t>
              </a:r>
              <a:r>
                <a:rPr lang="en-US" sz="2800" dirty="0">
                  <a:solidFill>
                    <a:srgbClr val="CC0000"/>
                  </a:solidFill>
                  <a:latin typeface="微软雅黑" pitchFamily="34" charset="-122"/>
                  <a:ea typeface="微软雅黑" pitchFamily="34" charset="-122"/>
                </a:rPr>
                <a:t>Ω</a:t>
              </a:r>
              <a:endParaRPr lang="en-US" altLang="zh-CN" sz="2800" dirty="0">
                <a:solidFill>
                  <a:srgbClr val="CC0000"/>
                </a:solidFill>
                <a:latin typeface="微软雅黑" pitchFamily="34" charset="-122"/>
                <a:ea typeface="微软雅黑" pitchFamily="34" charset="-122"/>
              </a:endParaRPr>
            </a:p>
          </p:txBody>
        </p:sp>
        <p:sp>
          <p:nvSpPr>
            <p:cNvPr id="24" name="Line 20"/>
            <p:cNvSpPr>
              <a:spLocks noChangeShapeType="1"/>
            </p:cNvSpPr>
            <p:nvPr/>
          </p:nvSpPr>
          <p:spPr bwMode="auto">
            <a:xfrm>
              <a:off x="3056" y="4134"/>
              <a:ext cx="572" cy="0"/>
            </a:xfrm>
            <a:prstGeom prst="line">
              <a:avLst/>
            </a:prstGeom>
            <a:noFill/>
            <a:ln w="12700">
              <a:solidFill>
                <a:srgbClr val="CC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a:lnSpc>
                  <a:spcPct val="150000"/>
                </a:lnSpc>
              </a:pPr>
              <a:endParaRPr lang="zh-CN" altLang="en-US">
                <a:latin typeface="微软雅黑" pitchFamily="34" charset="-122"/>
                <a:ea typeface="微软雅黑" pitchFamily="34" charset="-122"/>
              </a:endParaRPr>
            </a:p>
          </p:txBody>
        </p:sp>
      </p:grpSp>
      <p:sp>
        <p:nvSpPr>
          <p:cNvPr id="25" name="Rectangle 20"/>
          <p:cNvSpPr>
            <a:spLocks noChangeArrowheads="1"/>
          </p:cNvSpPr>
          <p:nvPr/>
        </p:nvSpPr>
        <p:spPr bwMode="auto">
          <a:xfrm>
            <a:off x="74886" y="117470"/>
            <a:ext cx="7262813" cy="5810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lnSpc>
                <a:spcPct val="150000"/>
              </a:lnSpc>
            </a:pPr>
            <a:r>
              <a:rPr lang="en-US" altLang="zh-CN" sz="2400" dirty="0">
                <a:solidFill>
                  <a:srgbClr val="FF0000"/>
                </a:solidFill>
                <a:latin typeface="微软雅黑" pitchFamily="34" charset="-122"/>
                <a:ea typeface="微软雅黑" pitchFamily="34" charset="-122"/>
              </a:rPr>
              <a:t>1.</a:t>
            </a:r>
            <a:r>
              <a:rPr lang="zh-CN" altLang="en-US" sz="2400" dirty="0">
                <a:solidFill>
                  <a:srgbClr val="FF0000"/>
                </a:solidFill>
                <a:latin typeface="微软雅黑" pitchFamily="34" charset="-122"/>
                <a:ea typeface="微软雅黑" pitchFamily="34" charset="-122"/>
              </a:rPr>
              <a:t>已知电压、电阻，求电流：</a:t>
            </a:r>
          </a:p>
        </p:txBody>
      </p:sp>
      <p:grpSp>
        <p:nvGrpSpPr>
          <p:cNvPr id="26" name="组合 25"/>
          <p:cNvGrpSpPr/>
          <p:nvPr/>
        </p:nvGrpSpPr>
        <p:grpSpPr>
          <a:xfrm>
            <a:off x="4054630" y="-7134"/>
            <a:ext cx="1646917" cy="830264"/>
            <a:chOff x="2842171" y="2925068"/>
            <a:chExt cx="1646917" cy="830264"/>
          </a:xfrm>
        </p:grpSpPr>
        <p:sp>
          <p:nvSpPr>
            <p:cNvPr id="27" name="文本框 30728"/>
            <p:cNvSpPr txBox="1"/>
            <p:nvPr/>
          </p:nvSpPr>
          <p:spPr>
            <a:xfrm>
              <a:off x="2842171" y="3166720"/>
              <a:ext cx="860822" cy="461963"/>
            </a:xfrm>
            <a:prstGeom prst="rect">
              <a:avLst/>
            </a:prstGeom>
            <a:noFill/>
            <a:ln w="9525">
              <a:noFill/>
            </a:ln>
          </p:spPr>
          <p:txBody>
            <a:bodyPr wrap="square">
              <a:spAutoFit/>
            </a:bodyPr>
            <a:lstStyle/>
            <a:p>
              <a:pPr>
                <a:spcBef>
                  <a:spcPct val="50000"/>
                </a:spcBef>
              </a:pPr>
              <a:r>
                <a:rPr lang="zh-CN" altLang="en-US" sz="2400" b="1" dirty="0">
                  <a:solidFill>
                    <a:srgbClr val="FF0000"/>
                  </a:solidFill>
                  <a:latin typeface="Times New Roman" panose="02020603050405020304" pitchFamily="18" charset="0"/>
                </a:rPr>
                <a:t>根据</a:t>
              </a:r>
            </a:p>
          </p:txBody>
        </p:sp>
        <p:sp>
          <p:nvSpPr>
            <p:cNvPr id="28" name="矩形 27"/>
            <p:cNvSpPr/>
            <p:nvPr/>
          </p:nvSpPr>
          <p:spPr>
            <a:xfrm>
              <a:off x="3631838" y="3140968"/>
              <a:ext cx="809625" cy="461963"/>
            </a:xfrm>
            <a:prstGeom prst="rect">
              <a:avLst/>
            </a:prstGeom>
            <a:noFill/>
            <a:ln w="9525">
              <a:noFill/>
            </a:ln>
          </p:spPr>
          <p:txBody>
            <a:bodyPr>
              <a:spAutoFit/>
            </a:bodyPr>
            <a:lstStyle/>
            <a:p>
              <a:r>
                <a:rPr lang="en-US" altLang="zh-CN" sz="2400" b="1" i="1" dirty="0">
                  <a:solidFill>
                    <a:srgbClr val="FF0000"/>
                  </a:solidFill>
                  <a:latin typeface="Times New Roman" panose="02020603050405020304" pitchFamily="18" charset="0"/>
                </a:rPr>
                <a:t>I </a:t>
              </a:r>
              <a:r>
                <a:rPr lang="en-US" altLang="zh-CN" sz="2400" b="1" dirty="0">
                  <a:solidFill>
                    <a:srgbClr val="FF0000"/>
                  </a:solidFill>
                  <a:latin typeface="Times New Roman" panose="02020603050405020304" pitchFamily="18" charset="0"/>
                </a:rPr>
                <a:t>=</a:t>
              </a:r>
            </a:p>
          </p:txBody>
        </p:sp>
        <p:sp>
          <p:nvSpPr>
            <p:cNvPr id="29" name="矩形 28"/>
            <p:cNvSpPr/>
            <p:nvPr/>
          </p:nvSpPr>
          <p:spPr>
            <a:xfrm>
              <a:off x="4081894" y="2925068"/>
              <a:ext cx="407194" cy="830264"/>
            </a:xfrm>
            <a:prstGeom prst="rect">
              <a:avLst/>
            </a:prstGeom>
            <a:noFill/>
            <a:ln w="9525">
              <a:noFill/>
            </a:ln>
          </p:spPr>
          <p:txBody>
            <a:bodyPr wrap="none" anchor="t">
              <a:spAutoFit/>
            </a:bodyPr>
            <a:lstStyle/>
            <a:p>
              <a:r>
                <a:rPr lang="en-US" altLang="zh-CN" sz="2400" b="1" i="1" dirty="0">
                  <a:solidFill>
                    <a:srgbClr val="FF0000"/>
                  </a:solidFill>
                  <a:latin typeface="Times New Roman" panose="02020603050405020304" pitchFamily="18" charset="0"/>
                </a:rPr>
                <a:t>U</a:t>
              </a:r>
            </a:p>
            <a:p>
              <a:r>
                <a:rPr lang="en-US" altLang="zh-CN" sz="2400" b="1" i="1" dirty="0">
                  <a:solidFill>
                    <a:srgbClr val="FF0000"/>
                  </a:solidFill>
                  <a:latin typeface="Times New Roman" panose="02020603050405020304" pitchFamily="18" charset="0"/>
                </a:rPr>
                <a:t>R</a:t>
              </a:r>
            </a:p>
          </p:txBody>
        </p:sp>
        <p:sp>
          <p:nvSpPr>
            <p:cNvPr id="30" name="直接连接符 29"/>
            <p:cNvSpPr/>
            <p:nvPr/>
          </p:nvSpPr>
          <p:spPr>
            <a:xfrm>
              <a:off x="4116422" y="3371949"/>
              <a:ext cx="325041" cy="0"/>
            </a:xfrm>
            <a:prstGeom prst="line">
              <a:avLst/>
            </a:prstGeom>
            <a:ln w="12700" cap="flat" cmpd="sng">
              <a:solidFill>
                <a:srgbClr val="FF0000"/>
              </a:solidFill>
              <a:prstDash val="solid"/>
              <a:headEnd type="none" w="med" len="med"/>
              <a:tailEnd type="none" w="med" len="med"/>
            </a:ln>
          </p:spPr>
        </p:sp>
      </p:grpSp>
    </p:spTree>
    <p:extLst>
      <p:ext uri="{BB962C8B-B14F-4D97-AF65-F5344CB8AC3E}">
        <p14:creationId xmlns:p14="http://schemas.microsoft.com/office/powerpoint/2010/main" xmlns="" val="1682050076"/>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15" grpId="0" autoUpdateAnimBg="0"/>
      <p:bldP spid="16" grpId="0" autoUpdateAnimBg="0"/>
      <p:bldP spid="17" grpId="0" autoUpdateAnimBg="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25973" y="142182"/>
            <a:ext cx="3993931"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lgn="l">
              <a:lnSpc>
                <a:spcPct val="150000"/>
              </a:lnSpc>
              <a:defRPr sz="2400">
                <a:solidFill>
                  <a:srgbClr val="FF0000"/>
                </a:solidFill>
                <a:latin typeface="微软雅黑" pitchFamily="34" charset="-122"/>
                <a:ea typeface="微软雅黑" pitchFamily="34" charset="-122"/>
              </a:defRPr>
            </a:lvl1pPr>
          </a:lstStyle>
          <a:p>
            <a:r>
              <a:rPr lang="en-US" altLang="zh-CN" dirty="0"/>
              <a:t>2.</a:t>
            </a:r>
            <a:r>
              <a:rPr lang="zh-CN" altLang="en-US" dirty="0"/>
              <a:t>已知电阻、电流，求电压</a:t>
            </a:r>
            <a:r>
              <a:rPr lang="en-US" altLang="zh-CN" dirty="0"/>
              <a:t>:</a:t>
            </a:r>
            <a:endParaRPr lang="zh-CN" altLang="en-US" dirty="0"/>
          </a:p>
        </p:txBody>
      </p:sp>
      <p:sp>
        <p:nvSpPr>
          <p:cNvPr id="4" name="Rectangle 10"/>
          <p:cNvSpPr>
            <a:spLocks noChangeArrowheads="1"/>
          </p:cNvSpPr>
          <p:nvPr/>
        </p:nvSpPr>
        <p:spPr bwMode="auto">
          <a:xfrm>
            <a:off x="3986623" y="234514"/>
            <a:ext cx="1577578"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a:r>
              <a:rPr lang="zh-CN" altLang="en-US" sz="2400" dirty="0">
                <a:solidFill>
                  <a:srgbClr val="FF0000"/>
                </a:solidFill>
                <a:latin typeface="微软雅黑" pitchFamily="34" charset="-122"/>
                <a:ea typeface="微软雅黑" pitchFamily="34" charset="-122"/>
              </a:rPr>
              <a:t>根据</a:t>
            </a:r>
            <a:r>
              <a:rPr kumimoji="1" lang="en-US" altLang="zh-CN" sz="2400" i="1" dirty="0">
                <a:solidFill>
                  <a:srgbClr val="FF0000"/>
                </a:solidFill>
                <a:latin typeface="微软雅黑" pitchFamily="34" charset="-122"/>
                <a:ea typeface="微软雅黑" pitchFamily="34" charset="-122"/>
              </a:rPr>
              <a:t>U=IR</a:t>
            </a:r>
          </a:p>
        </p:txBody>
      </p:sp>
      <p:sp>
        <p:nvSpPr>
          <p:cNvPr id="5" name="Text Box 2"/>
          <p:cNvSpPr txBox="1">
            <a:spLocks noChangeArrowheads="1"/>
          </p:cNvSpPr>
          <p:nvPr/>
        </p:nvSpPr>
        <p:spPr bwMode="auto">
          <a:xfrm>
            <a:off x="284800" y="641567"/>
            <a:ext cx="8243888" cy="19692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lnSpc>
                <a:spcPct val="200000"/>
              </a:lnSpc>
            </a:pPr>
            <a:r>
              <a:rPr lang="zh-CN" altLang="en-US" sz="2400" dirty="0">
                <a:latin typeface="微软雅黑" pitchFamily="34" charset="-122"/>
                <a:ea typeface="微软雅黑" pitchFamily="34" charset="-122"/>
              </a:rPr>
              <a:t>　例题</a:t>
            </a:r>
            <a:r>
              <a:rPr lang="en-US" sz="2400" dirty="0">
                <a:latin typeface="微软雅黑" pitchFamily="34" charset="-122"/>
                <a:ea typeface="微软雅黑" pitchFamily="34" charset="-122"/>
              </a:rPr>
              <a:t>2</a:t>
            </a:r>
            <a:r>
              <a:rPr lang="zh-CN" altLang="en-US" sz="24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在如图所示的电路中，调节滑动变阻器 </a:t>
            </a:r>
            <a:r>
              <a:rPr lang="en-US" sz="2000" i="1" dirty="0">
                <a:latin typeface="微软雅黑" pitchFamily="34" charset="-122"/>
                <a:ea typeface="微软雅黑" pitchFamily="34" charset="-122"/>
              </a:rPr>
              <a:t>R</a:t>
            </a:r>
            <a:r>
              <a:rPr lang="en-US" altLang="zh-CN" sz="2000" i="1" dirty="0">
                <a:latin typeface="微软雅黑" pitchFamily="34" charset="-122"/>
                <a:ea typeface="微软雅黑" pitchFamily="34" charset="-122"/>
              </a:rPr>
              <a:t>'</a:t>
            </a:r>
            <a:r>
              <a:rPr lang="zh-CN" altLang="en-US" sz="2000" dirty="0">
                <a:latin typeface="微软雅黑" pitchFamily="34" charset="-122"/>
                <a:ea typeface="微软雅黑" pitchFamily="34" charset="-122"/>
              </a:rPr>
              <a:t>，使灯泡正常发光，用电流表测得通过它的电流值是</a:t>
            </a:r>
            <a:r>
              <a:rPr lang="en-US" sz="2000" dirty="0">
                <a:latin typeface="微软雅黑" pitchFamily="34" charset="-122"/>
                <a:ea typeface="微软雅黑" pitchFamily="34" charset="-122"/>
              </a:rPr>
              <a:t>0.6 A</a:t>
            </a:r>
            <a:r>
              <a:rPr lang="zh-CN" altLang="en-US" sz="2000" dirty="0">
                <a:latin typeface="微软雅黑" pitchFamily="34" charset="-122"/>
                <a:ea typeface="微软雅黑" pitchFamily="34" charset="-122"/>
              </a:rPr>
              <a:t>。已知该灯泡正常发光时的电阻是</a:t>
            </a:r>
            <a:r>
              <a:rPr lang="en-US" sz="2000" dirty="0">
                <a:latin typeface="微软雅黑" pitchFamily="34" charset="-122"/>
                <a:ea typeface="微软雅黑" pitchFamily="34" charset="-122"/>
              </a:rPr>
              <a:t>20 Ω</a:t>
            </a:r>
            <a:r>
              <a:rPr lang="zh-CN" altLang="en-US" sz="2000" dirty="0">
                <a:latin typeface="微软雅黑" pitchFamily="34" charset="-122"/>
                <a:ea typeface="微软雅黑" pitchFamily="34" charset="-122"/>
              </a:rPr>
              <a:t>，求灯泡两端的电压。</a:t>
            </a:r>
          </a:p>
        </p:txBody>
      </p:sp>
      <p:sp>
        <p:nvSpPr>
          <p:cNvPr id="8" name="Rectangle 5"/>
          <p:cNvSpPr>
            <a:spLocks noChangeArrowheads="1"/>
          </p:cNvSpPr>
          <p:nvPr/>
        </p:nvSpPr>
        <p:spPr bwMode="auto">
          <a:xfrm>
            <a:off x="1742306" y="3576561"/>
            <a:ext cx="1620838" cy="5539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lnSpc>
                <a:spcPct val="150000"/>
              </a:lnSpc>
            </a:pPr>
            <a:r>
              <a:rPr lang="en-US" sz="2000" i="1" dirty="0">
                <a:latin typeface="微软雅黑" pitchFamily="34" charset="-122"/>
                <a:ea typeface="微软雅黑" pitchFamily="34" charset="-122"/>
              </a:rPr>
              <a:t>R</a:t>
            </a:r>
            <a:r>
              <a:rPr lang="en-US" sz="2000" baseline="-25000" dirty="0">
                <a:latin typeface="微软雅黑" pitchFamily="34" charset="-122"/>
                <a:ea typeface="微软雅黑" pitchFamily="34" charset="-122"/>
              </a:rPr>
              <a:t>L</a:t>
            </a:r>
            <a:r>
              <a:rPr lang="en-US" sz="2000" dirty="0">
                <a:latin typeface="微软雅黑" pitchFamily="34" charset="-122"/>
                <a:ea typeface="微软雅黑" pitchFamily="34" charset="-122"/>
              </a:rPr>
              <a:t>=20</a:t>
            </a:r>
            <a:r>
              <a:rPr lang="en-US" altLang="zh-CN" sz="2000" dirty="0">
                <a:latin typeface="微软雅黑" pitchFamily="34" charset="-122"/>
                <a:ea typeface="微软雅黑" pitchFamily="34" charset="-122"/>
              </a:rPr>
              <a:t> </a:t>
            </a:r>
            <a:r>
              <a:rPr lang="en-US" sz="2000" dirty="0">
                <a:latin typeface="微软雅黑" pitchFamily="34" charset="-122"/>
                <a:ea typeface="微软雅黑" pitchFamily="34" charset="-122"/>
                <a:cs typeface="Times New Roman" pitchFamily="18" charset="0"/>
              </a:rPr>
              <a:t>Ω</a:t>
            </a:r>
          </a:p>
        </p:txBody>
      </p:sp>
      <p:sp>
        <p:nvSpPr>
          <p:cNvPr id="9" name="Rectangle 6"/>
          <p:cNvSpPr>
            <a:spLocks noChangeArrowheads="1"/>
          </p:cNvSpPr>
          <p:nvPr/>
        </p:nvSpPr>
        <p:spPr bwMode="auto">
          <a:xfrm>
            <a:off x="423836" y="3889542"/>
            <a:ext cx="1071127" cy="5539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l">
              <a:lnSpc>
                <a:spcPct val="150000"/>
              </a:lnSpc>
            </a:pPr>
            <a:r>
              <a:rPr lang="en-US" sz="2000" i="1" dirty="0">
                <a:latin typeface="微软雅黑" pitchFamily="34" charset="-122"/>
                <a:ea typeface="微软雅黑" pitchFamily="34" charset="-122"/>
                <a:cs typeface="Times New Roman" pitchFamily="18" charset="0"/>
              </a:rPr>
              <a:t>I</a:t>
            </a:r>
            <a:r>
              <a:rPr lang="en-US" sz="2000" dirty="0">
                <a:latin typeface="微软雅黑" pitchFamily="34" charset="-122"/>
                <a:ea typeface="微软雅黑" pitchFamily="34" charset="-122"/>
                <a:cs typeface="Times New Roman" pitchFamily="18" charset="0"/>
              </a:rPr>
              <a:t>=0.6 A</a:t>
            </a:r>
          </a:p>
        </p:txBody>
      </p:sp>
      <p:grpSp>
        <p:nvGrpSpPr>
          <p:cNvPr id="11" name="Group 12"/>
          <p:cNvGrpSpPr>
            <a:grpSpLocks/>
          </p:cNvGrpSpPr>
          <p:nvPr/>
        </p:nvGrpSpPr>
        <p:grpSpPr bwMode="auto">
          <a:xfrm>
            <a:off x="1242109" y="2676905"/>
            <a:ext cx="2922330" cy="1959179"/>
            <a:chOff x="0" y="-104"/>
            <a:chExt cx="1996" cy="1488"/>
          </a:xfrm>
        </p:grpSpPr>
        <p:sp>
          <p:nvSpPr>
            <p:cNvPr id="12" name="Rectangle 13"/>
            <p:cNvSpPr>
              <a:spLocks noChangeArrowheads="1"/>
            </p:cNvSpPr>
            <p:nvPr/>
          </p:nvSpPr>
          <p:spPr bwMode="auto">
            <a:xfrm>
              <a:off x="159" y="295"/>
              <a:ext cx="1792" cy="908"/>
            </a:xfrm>
            <a:prstGeom prst="rect">
              <a:avLst/>
            </a:prstGeom>
            <a:noFill/>
            <a:ln w="2857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grpSp>
          <p:nvGrpSpPr>
            <p:cNvPr id="13" name="Group 14"/>
            <p:cNvGrpSpPr>
              <a:grpSpLocks/>
            </p:cNvGrpSpPr>
            <p:nvPr/>
          </p:nvGrpSpPr>
          <p:grpSpPr bwMode="auto">
            <a:xfrm>
              <a:off x="567" y="1044"/>
              <a:ext cx="85" cy="340"/>
              <a:chOff x="0" y="0"/>
              <a:chExt cx="85" cy="340"/>
            </a:xfrm>
          </p:grpSpPr>
          <p:sp>
            <p:nvSpPr>
              <p:cNvPr id="30" name="Rectangle 19"/>
              <p:cNvSpPr>
                <a:spLocks noChangeArrowheads="1"/>
              </p:cNvSpPr>
              <p:nvPr/>
            </p:nvSpPr>
            <p:spPr bwMode="auto">
              <a:xfrm>
                <a:off x="0" y="113"/>
                <a:ext cx="85" cy="85"/>
              </a:xfrm>
              <a:prstGeom prst="rect">
                <a:avLst/>
              </a:prstGeom>
              <a:solidFill>
                <a:srgbClr val="FFFF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sp>
            <p:nvSpPr>
              <p:cNvPr id="31" name="Line 20"/>
              <p:cNvSpPr>
                <a:spLocks noChangeShapeType="1"/>
              </p:cNvSpPr>
              <p:nvPr/>
            </p:nvSpPr>
            <p:spPr bwMode="auto">
              <a:xfrm>
                <a:off x="0" y="0"/>
                <a:ext cx="0" cy="34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sp>
            <p:nvSpPr>
              <p:cNvPr id="32" name="Line 21"/>
              <p:cNvSpPr>
                <a:spLocks noChangeShapeType="1"/>
              </p:cNvSpPr>
              <p:nvPr/>
            </p:nvSpPr>
            <p:spPr bwMode="auto">
              <a:xfrm>
                <a:off x="85" y="85"/>
                <a:ext cx="0" cy="17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grpSp>
        <p:grpSp>
          <p:nvGrpSpPr>
            <p:cNvPr id="14" name="Group 18"/>
            <p:cNvGrpSpPr>
              <a:grpSpLocks/>
            </p:cNvGrpSpPr>
            <p:nvPr/>
          </p:nvGrpSpPr>
          <p:grpSpPr bwMode="auto">
            <a:xfrm>
              <a:off x="998" y="1112"/>
              <a:ext cx="283" cy="170"/>
              <a:chOff x="0" y="0"/>
              <a:chExt cx="256" cy="142"/>
            </a:xfrm>
          </p:grpSpPr>
          <p:sp>
            <p:nvSpPr>
              <p:cNvPr id="27" name="Rectangle 15"/>
              <p:cNvSpPr>
                <a:spLocks noChangeArrowheads="1"/>
              </p:cNvSpPr>
              <p:nvPr/>
            </p:nvSpPr>
            <p:spPr bwMode="auto">
              <a:xfrm>
                <a:off x="29" y="0"/>
                <a:ext cx="226" cy="142"/>
              </a:xfrm>
              <a:prstGeom prst="rect">
                <a:avLst/>
              </a:prstGeom>
              <a:solidFill>
                <a:schemeClr val="bg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sp>
            <p:nvSpPr>
              <p:cNvPr id="28" name="Line 16"/>
              <p:cNvSpPr>
                <a:spLocks noChangeShapeType="1"/>
              </p:cNvSpPr>
              <p:nvPr/>
            </p:nvSpPr>
            <p:spPr bwMode="auto">
              <a:xfrm flipV="1">
                <a:off x="29" y="0"/>
                <a:ext cx="227" cy="86"/>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sp>
            <p:nvSpPr>
              <p:cNvPr id="29" name="Oval 17"/>
              <p:cNvSpPr>
                <a:spLocks noChangeArrowheads="1"/>
              </p:cNvSpPr>
              <p:nvPr/>
            </p:nvSpPr>
            <p:spPr bwMode="auto">
              <a:xfrm>
                <a:off x="0" y="57"/>
                <a:ext cx="57" cy="56"/>
              </a:xfrm>
              <a:prstGeom prst="ellipse">
                <a:avLst/>
              </a:prstGeom>
              <a:solidFill>
                <a:srgbClr val="FFFFFF"/>
              </a:solidFill>
              <a:ln w="2857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grpSp>
        <p:grpSp>
          <p:nvGrpSpPr>
            <p:cNvPr id="15" name="Group 22"/>
            <p:cNvGrpSpPr>
              <a:grpSpLocks/>
            </p:cNvGrpSpPr>
            <p:nvPr/>
          </p:nvGrpSpPr>
          <p:grpSpPr bwMode="auto">
            <a:xfrm>
              <a:off x="1270" y="0"/>
              <a:ext cx="726" cy="363"/>
              <a:chOff x="0" y="0"/>
              <a:chExt cx="726" cy="363"/>
            </a:xfrm>
          </p:grpSpPr>
          <p:sp>
            <p:nvSpPr>
              <p:cNvPr id="23" name="Rectangle 181"/>
              <p:cNvSpPr>
                <a:spLocks noChangeArrowheads="1"/>
              </p:cNvSpPr>
              <p:nvPr/>
            </p:nvSpPr>
            <p:spPr bwMode="auto">
              <a:xfrm>
                <a:off x="0" y="0"/>
                <a:ext cx="726" cy="363"/>
              </a:xfrm>
              <a:prstGeom prst="rect">
                <a:avLst/>
              </a:prstGeom>
              <a:solidFill>
                <a:schemeClr val="bg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sp>
            <p:nvSpPr>
              <p:cNvPr id="24" name="Line 182"/>
              <p:cNvSpPr>
                <a:spLocks noChangeShapeType="1"/>
              </p:cNvSpPr>
              <p:nvPr/>
            </p:nvSpPr>
            <p:spPr bwMode="auto">
              <a:xfrm>
                <a:off x="227" y="0"/>
                <a:ext cx="453"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sp>
            <p:nvSpPr>
              <p:cNvPr id="25" name="Line 183"/>
              <p:cNvSpPr>
                <a:spLocks noChangeShapeType="1"/>
              </p:cNvSpPr>
              <p:nvPr/>
            </p:nvSpPr>
            <p:spPr bwMode="auto">
              <a:xfrm>
                <a:off x="227" y="0"/>
                <a:ext cx="0" cy="227"/>
              </a:xfrm>
              <a:prstGeom prst="line">
                <a:avLst/>
              </a:prstGeom>
              <a:noFill/>
              <a:ln w="28575">
                <a:solidFill>
                  <a:schemeClr val="tx1"/>
                </a:solidFill>
                <a:round/>
                <a:headEnd/>
                <a:tailEnd type="triangle" w="med"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sp>
            <p:nvSpPr>
              <p:cNvPr id="26" name="Rectangle 184"/>
              <p:cNvSpPr>
                <a:spLocks noChangeArrowheads="1"/>
              </p:cNvSpPr>
              <p:nvPr/>
            </p:nvSpPr>
            <p:spPr bwMode="auto">
              <a:xfrm>
                <a:off x="0" y="227"/>
                <a:ext cx="453" cy="136"/>
              </a:xfrm>
              <a:prstGeom prst="rect">
                <a:avLst/>
              </a:prstGeom>
              <a:solidFill>
                <a:srgbClr val="FFFFFF"/>
              </a:solidFill>
              <a:ln w="2857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grpSp>
        <p:grpSp>
          <p:nvGrpSpPr>
            <p:cNvPr id="16" name="Group 27"/>
            <p:cNvGrpSpPr>
              <a:grpSpLocks/>
            </p:cNvGrpSpPr>
            <p:nvPr/>
          </p:nvGrpSpPr>
          <p:grpSpPr bwMode="auto">
            <a:xfrm>
              <a:off x="0" y="451"/>
              <a:ext cx="305" cy="436"/>
              <a:chOff x="0" y="-39"/>
              <a:chExt cx="305" cy="436"/>
            </a:xfrm>
          </p:grpSpPr>
          <p:sp>
            <p:nvSpPr>
              <p:cNvPr id="21" name="Oval 197"/>
              <p:cNvSpPr>
                <a:spLocks noChangeArrowheads="1"/>
              </p:cNvSpPr>
              <p:nvPr/>
            </p:nvSpPr>
            <p:spPr bwMode="auto">
              <a:xfrm>
                <a:off x="0" y="32"/>
                <a:ext cx="295" cy="295"/>
              </a:xfrm>
              <a:prstGeom prst="ellipse">
                <a:avLst/>
              </a:prstGeom>
              <a:solidFill>
                <a:srgbClr val="FFFFFF"/>
              </a:solidFill>
              <a:ln w="2857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sp>
            <p:nvSpPr>
              <p:cNvPr id="22" name="Text Box 198"/>
              <p:cNvSpPr txBox="1">
                <a:spLocks noChangeArrowheads="1"/>
              </p:cNvSpPr>
              <p:nvPr/>
            </p:nvSpPr>
            <p:spPr bwMode="auto">
              <a:xfrm>
                <a:off x="12" y="-39"/>
                <a:ext cx="293" cy="4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l" eaLnBrk="1" hangingPunct="1">
                  <a:lnSpc>
                    <a:spcPct val="150000"/>
                  </a:lnSpc>
                </a:pPr>
                <a:r>
                  <a:rPr lang="en-US" sz="2000" dirty="0">
                    <a:latin typeface="微软雅黑" pitchFamily="34" charset="-122"/>
                    <a:ea typeface="微软雅黑" pitchFamily="34" charset="-122"/>
                  </a:rPr>
                  <a:t>A</a:t>
                </a:r>
              </a:p>
            </p:txBody>
          </p:sp>
        </p:grpSp>
        <p:sp>
          <p:nvSpPr>
            <p:cNvPr id="17" name="Text Box 4"/>
            <p:cNvSpPr txBox="1">
              <a:spLocks noChangeArrowheads="1"/>
            </p:cNvSpPr>
            <p:nvPr/>
          </p:nvSpPr>
          <p:spPr bwMode="auto">
            <a:xfrm>
              <a:off x="1306" y="352"/>
              <a:ext cx="383" cy="4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l" eaLnBrk="1" hangingPunct="1">
                <a:lnSpc>
                  <a:spcPct val="150000"/>
                </a:lnSpc>
              </a:pPr>
              <a:r>
                <a:rPr lang="en-US" sz="2000" i="1" dirty="0">
                  <a:latin typeface="微软雅黑" pitchFamily="34" charset="-122"/>
                  <a:ea typeface="微软雅黑" pitchFamily="34" charset="-122"/>
                </a:rPr>
                <a:t>R'</a:t>
              </a:r>
            </a:p>
          </p:txBody>
        </p:sp>
        <p:sp>
          <p:nvSpPr>
            <p:cNvPr id="18" name="AutoShape 31"/>
            <p:cNvSpPr>
              <a:spLocks noChangeArrowheads="1"/>
            </p:cNvSpPr>
            <p:nvPr/>
          </p:nvSpPr>
          <p:spPr bwMode="auto">
            <a:xfrm>
              <a:off x="409" y="136"/>
              <a:ext cx="288" cy="288"/>
            </a:xfrm>
            <a:prstGeom prst="flowChartSummingJunction">
              <a:avLst/>
            </a:prstGeom>
            <a:solidFill>
              <a:schemeClr val="bg1"/>
            </a:solidFill>
            <a:ln w="2857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sp>
          <p:nvSpPr>
            <p:cNvPr id="19" name="Line 32"/>
            <p:cNvSpPr>
              <a:spLocks noChangeShapeType="1"/>
            </p:cNvSpPr>
            <p:nvPr/>
          </p:nvSpPr>
          <p:spPr bwMode="auto">
            <a:xfrm>
              <a:off x="1951" y="0"/>
              <a:ext cx="0" cy="409"/>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sp>
          <p:nvSpPr>
            <p:cNvPr id="20" name="Text Box 4"/>
            <p:cNvSpPr txBox="1">
              <a:spLocks noChangeArrowheads="1"/>
            </p:cNvSpPr>
            <p:nvPr/>
          </p:nvSpPr>
          <p:spPr bwMode="auto">
            <a:xfrm>
              <a:off x="652" y="-104"/>
              <a:ext cx="317" cy="4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l" eaLnBrk="1" hangingPunct="1">
                <a:lnSpc>
                  <a:spcPct val="150000"/>
                </a:lnSpc>
              </a:pPr>
              <a:r>
                <a:rPr lang="en-US" sz="2000" dirty="0">
                  <a:latin typeface="微软雅黑" pitchFamily="34" charset="-122"/>
                  <a:ea typeface="微软雅黑" pitchFamily="34" charset="-122"/>
                </a:rPr>
                <a:t>L</a:t>
              </a:r>
            </a:p>
          </p:txBody>
        </p:sp>
      </p:grpSp>
      <p:sp>
        <p:nvSpPr>
          <p:cNvPr id="33" name="Arc 34"/>
          <p:cNvSpPr>
            <a:spLocks/>
          </p:cNvSpPr>
          <p:nvPr/>
        </p:nvSpPr>
        <p:spPr bwMode="auto">
          <a:xfrm>
            <a:off x="2749401" y="4011620"/>
            <a:ext cx="276796" cy="32093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5400">
            <a:solidFill>
              <a:schemeClr val="tx1"/>
            </a:solidFill>
            <a:round/>
            <a:headEnd/>
            <a:tailEnd type="stealth"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grpSp>
        <p:nvGrpSpPr>
          <p:cNvPr id="3" name="组合 2"/>
          <p:cNvGrpSpPr/>
          <p:nvPr/>
        </p:nvGrpSpPr>
        <p:grpSpPr>
          <a:xfrm>
            <a:off x="4239883" y="2397282"/>
            <a:ext cx="4418193" cy="1608751"/>
            <a:chOff x="4239883" y="2397282"/>
            <a:chExt cx="4418193" cy="1608751"/>
          </a:xfrm>
        </p:grpSpPr>
        <p:sp>
          <p:nvSpPr>
            <p:cNvPr id="34" name="Rectangle 8"/>
            <p:cNvSpPr>
              <a:spLocks noChangeArrowheads="1"/>
            </p:cNvSpPr>
            <p:nvPr/>
          </p:nvSpPr>
          <p:spPr bwMode="auto">
            <a:xfrm>
              <a:off x="4239883" y="2625642"/>
              <a:ext cx="803425"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2400" b="1" baseline="0" dirty="0">
                  <a:solidFill>
                    <a:srgbClr val="FF0000"/>
                  </a:solidFill>
                  <a:latin typeface="Times New Roman" pitchFamily="18" charset="0"/>
                </a:rPr>
                <a:t>解：</a:t>
              </a:r>
            </a:p>
          </p:txBody>
        </p:sp>
        <p:grpSp>
          <p:nvGrpSpPr>
            <p:cNvPr id="40" name="组合 39"/>
            <p:cNvGrpSpPr/>
            <p:nvPr/>
          </p:nvGrpSpPr>
          <p:grpSpPr>
            <a:xfrm>
              <a:off x="4775412" y="3453178"/>
              <a:ext cx="3882664" cy="552855"/>
              <a:chOff x="5088298" y="2774797"/>
              <a:chExt cx="3882664" cy="552855"/>
            </a:xfrm>
          </p:grpSpPr>
          <p:sp>
            <p:nvSpPr>
              <p:cNvPr id="35" name="Rectangle 10"/>
              <p:cNvSpPr>
                <a:spLocks noChangeArrowheads="1"/>
              </p:cNvSpPr>
              <p:nvPr/>
            </p:nvSpPr>
            <p:spPr bwMode="auto">
              <a:xfrm>
                <a:off x="5088298" y="2774797"/>
                <a:ext cx="1019175"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800" i="1" baseline="0" dirty="0">
                    <a:solidFill>
                      <a:srgbClr val="FF0000"/>
                    </a:solidFill>
                    <a:latin typeface="Times New Roman" pitchFamily="18" charset="0"/>
                  </a:rPr>
                  <a:t>U=IR</a:t>
                </a:r>
              </a:p>
            </p:txBody>
          </p:sp>
          <p:sp>
            <p:nvSpPr>
              <p:cNvPr id="36" name="Rectangle 11"/>
              <p:cNvSpPr>
                <a:spLocks noChangeArrowheads="1"/>
              </p:cNvSpPr>
              <p:nvPr/>
            </p:nvSpPr>
            <p:spPr bwMode="auto">
              <a:xfrm>
                <a:off x="6027737" y="2804432"/>
                <a:ext cx="1954381"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800" baseline="0" dirty="0">
                    <a:solidFill>
                      <a:srgbClr val="FF0000"/>
                    </a:solidFill>
                    <a:latin typeface="Times New Roman" pitchFamily="18" charset="0"/>
                  </a:rPr>
                  <a:t>=0.6A×20</a:t>
                </a:r>
                <a:r>
                  <a:rPr lang="en-US" altLang="zh-CN" sz="2800" baseline="0" dirty="0">
                    <a:solidFill>
                      <a:srgbClr val="FF0000"/>
                    </a:solidFill>
                    <a:latin typeface="Times New Roman" pitchFamily="18" charset="0"/>
                    <a:cs typeface="Times New Roman" pitchFamily="18" charset="0"/>
                  </a:rPr>
                  <a:t>Ω</a:t>
                </a:r>
              </a:p>
            </p:txBody>
          </p:sp>
          <p:sp>
            <p:nvSpPr>
              <p:cNvPr id="38" name="Rectangle 13"/>
              <p:cNvSpPr>
                <a:spLocks noChangeArrowheads="1"/>
              </p:cNvSpPr>
              <p:nvPr/>
            </p:nvSpPr>
            <p:spPr bwMode="auto">
              <a:xfrm>
                <a:off x="7970837" y="2804432"/>
                <a:ext cx="1000125"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800" baseline="0" dirty="0">
                    <a:solidFill>
                      <a:srgbClr val="FF0000"/>
                    </a:solidFill>
                    <a:latin typeface="Times New Roman" pitchFamily="18" charset="0"/>
                    <a:cs typeface="Times New Roman" pitchFamily="18" charset="0"/>
                  </a:rPr>
                  <a:t>=12V</a:t>
                </a:r>
              </a:p>
            </p:txBody>
          </p:sp>
        </p:grpSp>
        <p:grpSp>
          <p:nvGrpSpPr>
            <p:cNvPr id="45" name="组合 44"/>
            <p:cNvGrpSpPr/>
            <p:nvPr/>
          </p:nvGrpSpPr>
          <p:grpSpPr>
            <a:xfrm>
              <a:off x="4904467" y="2397282"/>
              <a:ext cx="1943100" cy="946150"/>
              <a:chOff x="4939391" y="2323996"/>
              <a:chExt cx="1943100" cy="946150"/>
            </a:xfrm>
          </p:grpSpPr>
          <p:sp>
            <p:nvSpPr>
              <p:cNvPr id="41" name="Text Box 9"/>
              <p:cNvSpPr txBox="1">
                <a:spLocks noChangeArrowheads="1"/>
              </p:cNvSpPr>
              <p:nvPr/>
            </p:nvSpPr>
            <p:spPr bwMode="auto">
              <a:xfrm>
                <a:off x="4939391" y="2504971"/>
                <a:ext cx="1260475"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2800" dirty="0">
                    <a:solidFill>
                      <a:srgbClr val="FF0000"/>
                    </a:solidFill>
                    <a:latin typeface="Times New Roman" pitchFamily="18" charset="0"/>
                  </a:rPr>
                  <a:t>根据</a:t>
                </a:r>
              </a:p>
            </p:txBody>
          </p:sp>
          <p:sp>
            <p:nvSpPr>
              <p:cNvPr id="42" name="Rectangle 37"/>
              <p:cNvSpPr>
                <a:spLocks noChangeArrowheads="1"/>
              </p:cNvSpPr>
              <p:nvPr/>
            </p:nvSpPr>
            <p:spPr bwMode="auto">
              <a:xfrm>
                <a:off x="5802991" y="2539896"/>
                <a:ext cx="10795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sz="2800" i="1" dirty="0">
                    <a:solidFill>
                      <a:srgbClr val="FF0000"/>
                    </a:solidFill>
                    <a:latin typeface="Times New Roman" pitchFamily="18" charset="0"/>
                  </a:rPr>
                  <a:t>I</a:t>
                </a:r>
                <a:r>
                  <a:rPr lang="en-US" altLang="zh-CN" sz="2800" i="1" dirty="0">
                    <a:solidFill>
                      <a:srgbClr val="FF0000"/>
                    </a:solidFill>
                    <a:latin typeface="Times New Roman" pitchFamily="18" charset="0"/>
                  </a:rPr>
                  <a:t> </a:t>
                </a:r>
                <a:r>
                  <a:rPr lang="en-US" sz="2800" dirty="0">
                    <a:solidFill>
                      <a:srgbClr val="FF0000"/>
                    </a:solidFill>
                    <a:latin typeface="Times New Roman" pitchFamily="18" charset="0"/>
                  </a:rPr>
                  <a:t>=</a:t>
                </a:r>
                <a:endParaRPr lang="en-US" altLang="zh-CN" sz="2800" dirty="0">
                  <a:solidFill>
                    <a:srgbClr val="FF0000"/>
                  </a:solidFill>
                  <a:latin typeface="Times New Roman" pitchFamily="18" charset="0"/>
                </a:endParaRPr>
              </a:p>
            </p:txBody>
          </p:sp>
          <p:sp>
            <p:nvSpPr>
              <p:cNvPr id="43" name="Rectangle 38"/>
              <p:cNvSpPr>
                <a:spLocks noChangeArrowheads="1"/>
              </p:cNvSpPr>
              <p:nvPr/>
            </p:nvSpPr>
            <p:spPr bwMode="auto">
              <a:xfrm>
                <a:off x="6414179" y="2323996"/>
                <a:ext cx="441325" cy="946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800" i="1">
                    <a:solidFill>
                      <a:srgbClr val="FF0000"/>
                    </a:solidFill>
                    <a:latin typeface="Times New Roman" pitchFamily="18" charset="0"/>
                  </a:rPr>
                  <a:t>U</a:t>
                </a:r>
              </a:p>
              <a:p>
                <a:r>
                  <a:rPr lang="en-US" altLang="zh-CN" sz="2800" i="1">
                    <a:solidFill>
                      <a:srgbClr val="FF0000"/>
                    </a:solidFill>
                    <a:latin typeface="Times New Roman" pitchFamily="18" charset="0"/>
                  </a:rPr>
                  <a:t>R</a:t>
                </a:r>
              </a:p>
            </p:txBody>
          </p:sp>
          <p:sp>
            <p:nvSpPr>
              <p:cNvPr id="44" name="Line 39"/>
              <p:cNvSpPr>
                <a:spLocks noChangeShapeType="1"/>
              </p:cNvSpPr>
              <p:nvPr/>
            </p:nvSpPr>
            <p:spPr bwMode="auto">
              <a:xfrm>
                <a:off x="6414179" y="2792309"/>
                <a:ext cx="433388" cy="0"/>
              </a:xfrm>
              <a:prstGeom prst="line">
                <a:avLst/>
              </a:prstGeom>
              <a:noFill/>
              <a:ln w="12700">
                <a:solidFill>
                  <a:srgbClr val="FF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FF0000"/>
                  </a:solidFill>
                </a:endParaRPr>
              </a:p>
            </p:txBody>
          </p:sp>
        </p:grpSp>
        <p:sp>
          <p:nvSpPr>
            <p:cNvPr id="46" name="Rectangle 8"/>
            <p:cNvSpPr>
              <a:spLocks noChangeArrowheads="1"/>
            </p:cNvSpPr>
            <p:nvPr/>
          </p:nvSpPr>
          <p:spPr bwMode="auto">
            <a:xfrm>
              <a:off x="6866871" y="2597344"/>
              <a:ext cx="1112805"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2400" b="1" dirty="0">
                  <a:solidFill>
                    <a:srgbClr val="FF0000"/>
                  </a:solidFill>
                  <a:latin typeface="Times New Roman" pitchFamily="18" charset="0"/>
                </a:rPr>
                <a:t>可得</a:t>
              </a:r>
              <a:r>
                <a:rPr lang="zh-CN" altLang="en-US" sz="2400" b="1" baseline="0" dirty="0">
                  <a:solidFill>
                    <a:srgbClr val="FF0000"/>
                  </a:solidFill>
                  <a:latin typeface="Times New Roman" pitchFamily="18" charset="0"/>
                </a:rPr>
                <a:t>：</a:t>
              </a:r>
            </a:p>
          </p:txBody>
        </p:sp>
      </p:grpSp>
    </p:spTree>
    <p:extLst>
      <p:ext uri="{BB962C8B-B14F-4D97-AF65-F5344CB8AC3E}">
        <p14:creationId xmlns:p14="http://schemas.microsoft.com/office/powerpoint/2010/main" xmlns="" val="695746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33" grpId="0" animBg="1"/>
    </p:bld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706020202030204"/>
            <a:ea typeface="Arial" panose="020B0706020202030204"/>
            <a:cs typeface="Arial" panose="020B0706020202030204"/>
            <a:sym typeface="Arial" panose="020B0706020202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706020202030204"/>
            <a:ea typeface="Arial" panose="020B0706020202030204"/>
            <a:cs typeface="Arial" panose="020B0706020202030204"/>
            <a:sym typeface="Arial" panose="020B0706020202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556</TotalTime>
  <Words>1279</Words>
  <Application>Microsoft Office PowerPoint</Application>
  <PresentationFormat>自定义</PresentationFormat>
  <Paragraphs>162</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20</vt:i4>
      </vt:variant>
    </vt:vector>
  </HeadingPairs>
  <TitlesOfParts>
    <vt:vector size="23" baseType="lpstr">
      <vt:lpstr>Default</vt:lpstr>
      <vt:lpstr>Equation</vt:lpstr>
      <vt:lpstr>Microsoft 公式 3.0</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lenovo</cp:lastModifiedBy>
  <cp:revision>70</cp:revision>
  <dcterms:created xsi:type="dcterms:W3CDTF">2019-04-02T02:49:40Z</dcterms:created>
  <dcterms:modified xsi:type="dcterms:W3CDTF">2019-10-29T01:37:07Z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2052-2.5.0.931</vt:lpwstr>
  </property>
</Properties>
</file>