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29"/>
  </p:notesMasterIdLst>
  <p:sldIdLst>
    <p:sldId id="350" r:id="rId2"/>
    <p:sldId id="309" r:id="rId3"/>
    <p:sldId id="311" r:id="rId4"/>
    <p:sldId id="312" r:id="rId5"/>
    <p:sldId id="349" r:id="rId6"/>
    <p:sldId id="314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45" r:id="rId16"/>
    <p:sldId id="346" r:id="rId17"/>
    <p:sldId id="323" r:id="rId18"/>
    <p:sldId id="327" r:id="rId19"/>
    <p:sldId id="339" r:id="rId20"/>
    <p:sldId id="328" r:id="rId21"/>
    <p:sldId id="340" r:id="rId22"/>
    <p:sldId id="330" r:id="rId23"/>
    <p:sldId id="332" r:id="rId24"/>
    <p:sldId id="333" r:id="rId25"/>
    <p:sldId id="334" r:id="rId26"/>
    <p:sldId id="343" r:id="rId27"/>
    <p:sldId id="344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33CC"/>
    <a:srgbClr val="0066FF"/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41" autoAdjust="0"/>
  </p:normalViewPr>
  <p:slideViewPr>
    <p:cSldViewPr>
      <p:cViewPr varScale="1">
        <p:scale>
          <a:sx n="109" d="100"/>
          <a:sy n="109" d="100"/>
        </p:scale>
        <p:origin x="-168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F79779A-7BE0-43B4-846A-A7A5EBB5C153}" type="datetimeFigureOut">
              <a:rPr lang="zh-CN" altLang="en-US"/>
              <a:pPr>
                <a:defRPr/>
              </a:pPr>
              <a:t>2016/8/29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106C55E-87BE-4DCB-B06C-C93B8E25C9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8725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106C55E-87BE-4DCB-B06C-C93B8E25C911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3D02-ACF5-4E9F-A9D2-8023FD708B94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717BF-1079-4383-9033-00207A5679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3D02-ACF5-4E9F-A9D2-8023FD708B94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717BF-1079-4383-9033-00207A5679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3D02-ACF5-4E9F-A9D2-8023FD708B94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717BF-1079-4383-9033-00207A5679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891E033-95CA-4217-ACCF-8969698D1441}" type="slidenum">
              <a:rPr lang="en-US" altLang="zh-CN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5682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3D02-ACF5-4E9F-A9D2-8023FD708B94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717BF-1079-4383-9033-00207A5679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3D02-ACF5-4E9F-A9D2-8023FD708B94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717BF-1079-4383-9033-00207A5679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3D02-ACF5-4E9F-A9D2-8023FD708B94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717BF-1079-4383-9033-00207A5679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3D02-ACF5-4E9F-A9D2-8023FD708B94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717BF-1079-4383-9033-00207A5679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3D02-ACF5-4E9F-A9D2-8023FD708B94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717BF-1079-4383-9033-00207A5679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3D02-ACF5-4E9F-A9D2-8023FD708B94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717BF-1079-4383-9033-00207A5679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3D02-ACF5-4E9F-A9D2-8023FD708B94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717BF-1079-4383-9033-00207A5679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3D02-ACF5-4E9F-A9D2-8023FD708B94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717BF-1079-4383-9033-00207A5679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73D02-ACF5-4E9F-A9D2-8023FD708B94}" type="datetimeFigureOut">
              <a:rPr lang="zh-CN" altLang="en-US" smtClean="0"/>
              <a:t>2016/8/29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9717BF-1079-4383-9033-00207A56793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3"/>
          <p:cNvSpPr txBox="1">
            <a:spLocks noChangeArrowheads="1"/>
          </p:cNvSpPr>
          <p:nvPr/>
        </p:nvSpPr>
        <p:spPr bwMode="auto">
          <a:xfrm>
            <a:off x="642910" y="467005"/>
            <a:ext cx="52562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八年级物理</a:t>
            </a:r>
            <a:r>
              <a:rPr lang="en-US" altLang="zh-CN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上    新课标</a:t>
            </a:r>
            <a:r>
              <a:rPr lang="en-US" altLang="zh-CN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]</a:t>
            </a:r>
            <a:r>
              <a:rPr lang="zh-CN" altLang="en-US" sz="2400" b="1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   </a:t>
            </a:r>
            <a:endParaRPr lang="zh-CN" altLang="en-US" sz="2400" b="1" dirty="0">
              <a:solidFill>
                <a:srgbClr val="CC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882796" y="5062556"/>
            <a:ext cx="2016125" cy="1009650"/>
            <a:chOff x="340" y="3022"/>
            <a:chExt cx="1270" cy="636"/>
          </a:xfrm>
        </p:grpSpPr>
        <p:sp>
          <p:nvSpPr>
            <p:cNvPr id="53252" name="Oval 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53" name="Rectangle 6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5411809" y="4991118"/>
            <a:ext cx="2160587" cy="1009650"/>
            <a:chOff x="2018" y="2976"/>
            <a:chExt cx="1361" cy="636"/>
          </a:xfrm>
        </p:grpSpPr>
        <p:sp>
          <p:nvSpPr>
            <p:cNvPr id="53255" name="Oval 8"/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56" name="Rectangle 9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pitchFamily="2" charset="-122"/>
                </a:rPr>
                <a:t>检测反馈</a:t>
              </a:r>
            </a:p>
          </p:txBody>
        </p:sp>
      </p:grp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1428728" y="3000372"/>
            <a:ext cx="6143668" cy="87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第</a:t>
            </a:r>
            <a:r>
              <a:rPr lang="en-US" altLang="zh-CN" sz="4000" dirty="0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节  长度和时间的测量</a:t>
            </a:r>
            <a:endParaRPr lang="zh-CN" altLang="en-US" sz="40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3258" name="Rectangle 10"/>
          <p:cNvSpPr>
            <a:spLocks noChangeArrowheads="1"/>
          </p:cNvSpPr>
          <p:nvPr/>
        </p:nvSpPr>
        <p:spPr bwMode="auto">
          <a:xfrm>
            <a:off x="2265365" y="1635381"/>
            <a:ext cx="4164023" cy="79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第一章  机械运动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4"/>
          <p:cNvSpPr txBox="1">
            <a:spLocks noChangeArrowheads="1"/>
          </p:cNvSpPr>
          <p:nvPr/>
        </p:nvSpPr>
        <p:spPr bwMode="auto">
          <a:xfrm>
            <a:off x="323528" y="836712"/>
            <a:ext cx="8675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228600">
              <a:buFont typeface="Arial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A.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对于较厚的刻度尺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应使刻度线贴近被测物体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如图丙所示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)</a:t>
            </a:r>
            <a:r>
              <a:rPr lang="en-US" altLang="zh-CN" sz="2400" b="1" i="1" dirty="0">
                <a:solidFill>
                  <a:srgbClr val="000000"/>
                </a:solidFill>
                <a:latin typeface="宋体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宋体" charset="-122"/>
            </a:endParaRPr>
          </a:p>
        </p:txBody>
      </p:sp>
      <p:sp>
        <p:nvSpPr>
          <p:cNvPr id="29700" name="文本框 1"/>
          <p:cNvSpPr txBox="1">
            <a:spLocks noChangeArrowheads="1"/>
          </p:cNvSpPr>
          <p:nvPr/>
        </p:nvSpPr>
        <p:spPr bwMode="auto">
          <a:xfrm>
            <a:off x="971600" y="188640"/>
            <a:ext cx="46085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特殊情况的</a:t>
            </a:r>
            <a:r>
              <a:rPr lang="en-US" altLang="zh-CN" sz="3600" b="1" dirty="0">
                <a:solidFill>
                  <a:srgbClr val="0000FF"/>
                </a:solidFill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</a:rPr>
              <a:t>放</a:t>
            </a:r>
            <a:r>
              <a:rPr lang="en-US" altLang="zh-CN" sz="3600" b="1" dirty="0">
                <a:solidFill>
                  <a:srgbClr val="0000FF"/>
                </a:solidFill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</a:rPr>
              <a:t>法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95536" y="1340768"/>
            <a:ext cx="858825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latin typeface="宋体" charset="-122"/>
                <a:sym typeface="Arial" charset="0"/>
              </a:rPr>
              <a:t> B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零刻度线磨损时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要从其他清晰整数刻度线作为起始刻度测起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, 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测量结果应该等于读出的刻度值减去作为起始的刻度值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如图丁所示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)</a:t>
            </a:r>
            <a:r>
              <a:rPr lang="en-US" altLang="zh-CN" sz="2400" b="1" i="1" dirty="0">
                <a:solidFill>
                  <a:srgbClr val="000000"/>
                </a:solidFill>
                <a:latin typeface="宋体" charset="-122"/>
                <a:sym typeface="Arial" charset="0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宋体" charset="-122"/>
            </a:endParaRP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39750" y="2708920"/>
            <a:ext cx="8064698" cy="2383780"/>
            <a:chOff x="850" y="3861"/>
            <a:chExt cx="13223" cy="4158"/>
          </a:xfrm>
        </p:grpSpPr>
        <p:grpSp>
          <p:nvGrpSpPr>
            <p:cNvPr id="29704" name="组合 4"/>
            <p:cNvGrpSpPr>
              <a:grpSpLocks/>
            </p:cNvGrpSpPr>
            <p:nvPr/>
          </p:nvGrpSpPr>
          <p:grpSpPr bwMode="auto">
            <a:xfrm>
              <a:off x="1487" y="3861"/>
              <a:ext cx="12586" cy="4158"/>
              <a:chOff x="1487" y="3861"/>
              <a:chExt cx="12586" cy="4158"/>
            </a:xfrm>
          </p:grpSpPr>
          <p:grpSp>
            <p:nvGrpSpPr>
              <p:cNvPr id="29706" name="Group 397"/>
              <p:cNvGrpSpPr>
                <a:grpSpLocks/>
              </p:cNvGrpSpPr>
              <p:nvPr/>
            </p:nvGrpSpPr>
            <p:grpSpPr bwMode="auto">
              <a:xfrm>
                <a:off x="1910" y="3861"/>
                <a:ext cx="9720" cy="1937"/>
                <a:chOff x="952" y="895"/>
                <a:chExt cx="3888" cy="775"/>
              </a:xfrm>
            </p:grpSpPr>
            <p:sp>
              <p:nvSpPr>
                <p:cNvPr id="29834" name="AutoShape 398"/>
                <p:cNvSpPr>
                  <a:spLocks noChangeArrowheads="1"/>
                </p:cNvSpPr>
                <p:nvPr/>
              </p:nvSpPr>
              <p:spPr bwMode="auto">
                <a:xfrm>
                  <a:off x="1051" y="895"/>
                  <a:ext cx="1638" cy="775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buFont typeface="Arial" charset="0"/>
                    <a:buNone/>
                  </a:pPr>
                  <a:endParaRPr lang="zh-CN" altLang="zh-CN" sz="1800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29835" name="Group 399"/>
                <p:cNvGrpSpPr>
                  <a:grpSpLocks/>
                </p:cNvGrpSpPr>
                <p:nvPr/>
              </p:nvGrpSpPr>
              <p:grpSpPr bwMode="auto">
                <a:xfrm>
                  <a:off x="952" y="1172"/>
                  <a:ext cx="3888" cy="367"/>
                  <a:chOff x="808" y="1328"/>
                  <a:chExt cx="3888" cy="499"/>
                </a:xfrm>
              </p:grpSpPr>
              <p:sp>
                <p:nvSpPr>
                  <p:cNvPr id="29836" name="AutoShape 400"/>
                  <p:cNvSpPr>
                    <a:spLocks noChangeArrowheads="1"/>
                  </p:cNvSpPr>
                  <p:nvPr/>
                </p:nvSpPr>
                <p:spPr bwMode="auto">
                  <a:xfrm>
                    <a:off x="808" y="1328"/>
                    <a:ext cx="3888" cy="499"/>
                  </a:xfrm>
                  <a:prstGeom prst="cube">
                    <a:avLst>
                      <a:gd name="adj" fmla="val 8616"/>
                    </a:avLst>
                  </a:prstGeom>
                  <a:solidFill>
                    <a:srgbClr val="FFCC00"/>
                  </a:solidFill>
                  <a:ln w="254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buFont typeface="Arial" charset="0"/>
                      <a:buNone/>
                    </a:pPr>
                    <a:r>
                      <a:rPr lang="en-US" altLang="zh-CN" sz="1200" b="1" dirty="0">
                        <a:solidFill>
                          <a:srgbClr val="000000"/>
                        </a:solidFill>
                      </a:rPr>
                      <a:t>0 cm     1            2            3           4            5           6           7            8           9          10</a:t>
                    </a:r>
                    <a:r>
                      <a:rPr lang="en-US" altLang="zh-CN" sz="1200" b="1" dirty="0">
                        <a:solidFill>
                          <a:prstClr val="black"/>
                        </a:solidFill>
                      </a:rPr>
                      <a:t> </a:t>
                    </a:r>
                  </a:p>
                </p:txBody>
              </p:sp>
              <p:sp>
                <p:nvSpPr>
                  <p:cNvPr id="29837" name="Line 401"/>
                  <p:cNvSpPr>
                    <a:spLocks noChangeShapeType="1"/>
                  </p:cNvSpPr>
                  <p:nvPr/>
                </p:nvSpPr>
                <p:spPr bwMode="auto">
                  <a:xfrm>
                    <a:off x="899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38" name="Line 402"/>
                  <p:cNvSpPr>
                    <a:spLocks noChangeShapeType="1"/>
                  </p:cNvSpPr>
                  <p:nvPr/>
                </p:nvSpPr>
                <p:spPr bwMode="auto">
                  <a:xfrm>
                    <a:off x="935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39" name="Line 403"/>
                  <p:cNvSpPr>
                    <a:spLocks noChangeShapeType="1"/>
                  </p:cNvSpPr>
                  <p:nvPr/>
                </p:nvSpPr>
                <p:spPr bwMode="auto">
                  <a:xfrm>
                    <a:off x="97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40" name="Line 404"/>
                  <p:cNvSpPr>
                    <a:spLocks noChangeShapeType="1"/>
                  </p:cNvSpPr>
                  <p:nvPr/>
                </p:nvSpPr>
                <p:spPr bwMode="auto">
                  <a:xfrm>
                    <a:off x="1008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41" name="Line 405"/>
                  <p:cNvSpPr>
                    <a:spLocks noChangeShapeType="1"/>
                  </p:cNvSpPr>
                  <p:nvPr/>
                </p:nvSpPr>
                <p:spPr bwMode="auto">
                  <a:xfrm>
                    <a:off x="104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42" name="Line 406"/>
                  <p:cNvSpPr>
                    <a:spLocks noChangeShapeType="1"/>
                  </p:cNvSpPr>
                  <p:nvPr/>
                </p:nvSpPr>
                <p:spPr bwMode="auto">
                  <a:xfrm>
                    <a:off x="1080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43" name="Line 407"/>
                  <p:cNvSpPr>
                    <a:spLocks noChangeShapeType="1"/>
                  </p:cNvSpPr>
                  <p:nvPr/>
                </p:nvSpPr>
                <p:spPr bwMode="auto">
                  <a:xfrm>
                    <a:off x="1080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44" name="Line 408"/>
                  <p:cNvSpPr>
                    <a:spLocks noChangeShapeType="1"/>
                  </p:cNvSpPr>
                  <p:nvPr/>
                </p:nvSpPr>
                <p:spPr bwMode="auto">
                  <a:xfrm>
                    <a:off x="111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45" name="Line 409"/>
                  <p:cNvSpPr>
                    <a:spLocks noChangeShapeType="1"/>
                  </p:cNvSpPr>
                  <p:nvPr/>
                </p:nvSpPr>
                <p:spPr bwMode="auto">
                  <a:xfrm>
                    <a:off x="1152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46" name="Line 410"/>
                  <p:cNvSpPr>
                    <a:spLocks noChangeShapeType="1"/>
                  </p:cNvSpPr>
                  <p:nvPr/>
                </p:nvSpPr>
                <p:spPr bwMode="auto">
                  <a:xfrm>
                    <a:off x="1189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47" name="Line 411"/>
                  <p:cNvSpPr>
                    <a:spLocks noChangeShapeType="1"/>
                  </p:cNvSpPr>
                  <p:nvPr/>
                </p:nvSpPr>
                <p:spPr bwMode="auto">
                  <a:xfrm>
                    <a:off x="1225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48" name="Line 412"/>
                  <p:cNvSpPr>
                    <a:spLocks noChangeShapeType="1"/>
                  </p:cNvSpPr>
                  <p:nvPr/>
                </p:nvSpPr>
                <p:spPr bwMode="auto">
                  <a:xfrm>
                    <a:off x="1261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49" name="Line 413"/>
                  <p:cNvSpPr>
                    <a:spLocks noChangeShapeType="1"/>
                  </p:cNvSpPr>
                  <p:nvPr/>
                </p:nvSpPr>
                <p:spPr bwMode="auto">
                  <a:xfrm>
                    <a:off x="1261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50" name="Line 414"/>
                  <p:cNvSpPr>
                    <a:spLocks noChangeShapeType="1"/>
                  </p:cNvSpPr>
                  <p:nvPr/>
                </p:nvSpPr>
                <p:spPr bwMode="auto">
                  <a:xfrm>
                    <a:off x="129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51" name="Line 415"/>
                  <p:cNvSpPr>
                    <a:spLocks noChangeShapeType="1"/>
                  </p:cNvSpPr>
                  <p:nvPr/>
                </p:nvSpPr>
                <p:spPr bwMode="auto">
                  <a:xfrm>
                    <a:off x="1333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52" name="Line 416"/>
                  <p:cNvSpPr>
                    <a:spLocks noChangeShapeType="1"/>
                  </p:cNvSpPr>
                  <p:nvPr/>
                </p:nvSpPr>
                <p:spPr bwMode="auto">
                  <a:xfrm>
                    <a:off x="137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53" name="Line 417"/>
                  <p:cNvSpPr>
                    <a:spLocks noChangeShapeType="1"/>
                  </p:cNvSpPr>
                  <p:nvPr/>
                </p:nvSpPr>
                <p:spPr bwMode="auto">
                  <a:xfrm>
                    <a:off x="140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54" name="Line 418"/>
                  <p:cNvSpPr>
                    <a:spLocks noChangeShapeType="1"/>
                  </p:cNvSpPr>
                  <p:nvPr/>
                </p:nvSpPr>
                <p:spPr bwMode="auto">
                  <a:xfrm>
                    <a:off x="1442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55" name="Line 419"/>
                  <p:cNvSpPr>
                    <a:spLocks noChangeShapeType="1"/>
                  </p:cNvSpPr>
                  <p:nvPr/>
                </p:nvSpPr>
                <p:spPr bwMode="auto">
                  <a:xfrm>
                    <a:off x="1442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56" name="Line 420"/>
                  <p:cNvSpPr>
                    <a:spLocks noChangeShapeType="1"/>
                  </p:cNvSpPr>
                  <p:nvPr/>
                </p:nvSpPr>
                <p:spPr bwMode="auto">
                  <a:xfrm>
                    <a:off x="1478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57" name="Line 421"/>
                  <p:cNvSpPr>
                    <a:spLocks noChangeShapeType="1"/>
                  </p:cNvSpPr>
                  <p:nvPr/>
                </p:nvSpPr>
                <p:spPr bwMode="auto">
                  <a:xfrm>
                    <a:off x="151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58" name="Line 422"/>
                  <p:cNvSpPr>
                    <a:spLocks noChangeShapeType="1"/>
                  </p:cNvSpPr>
                  <p:nvPr/>
                </p:nvSpPr>
                <p:spPr bwMode="auto">
                  <a:xfrm>
                    <a:off x="155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59" name="Line 423"/>
                  <p:cNvSpPr>
                    <a:spLocks noChangeShapeType="1"/>
                  </p:cNvSpPr>
                  <p:nvPr/>
                </p:nvSpPr>
                <p:spPr bwMode="auto">
                  <a:xfrm>
                    <a:off x="158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60" name="Line 424"/>
                  <p:cNvSpPr>
                    <a:spLocks noChangeShapeType="1"/>
                  </p:cNvSpPr>
                  <p:nvPr/>
                </p:nvSpPr>
                <p:spPr bwMode="auto">
                  <a:xfrm>
                    <a:off x="1623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61" name="Line 425"/>
                  <p:cNvSpPr>
                    <a:spLocks noChangeShapeType="1"/>
                  </p:cNvSpPr>
                  <p:nvPr/>
                </p:nvSpPr>
                <p:spPr bwMode="auto">
                  <a:xfrm>
                    <a:off x="1624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62" name="Line 426"/>
                  <p:cNvSpPr>
                    <a:spLocks noChangeShapeType="1"/>
                  </p:cNvSpPr>
                  <p:nvPr/>
                </p:nvSpPr>
                <p:spPr bwMode="auto">
                  <a:xfrm>
                    <a:off x="166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63" name="Line 427"/>
                  <p:cNvSpPr>
                    <a:spLocks noChangeShapeType="1"/>
                  </p:cNvSpPr>
                  <p:nvPr/>
                </p:nvSpPr>
                <p:spPr bwMode="auto">
                  <a:xfrm>
                    <a:off x="169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64" name="Line 428"/>
                  <p:cNvSpPr>
                    <a:spLocks noChangeShapeType="1"/>
                  </p:cNvSpPr>
                  <p:nvPr/>
                </p:nvSpPr>
                <p:spPr bwMode="auto">
                  <a:xfrm>
                    <a:off x="1733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65" name="Line 429"/>
                  <p:cNvSpPr>
                    <a:spLocks noChangeShapeType="1"/>
                  </p:cNvSpPr>
                  <p:nvPr/>
                </p:nvSpPr>
                <p:spPr bwMode="auto">
                  <a:xfrm>
                    <a:off x="1769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66" name="Line 430"/>
                  <p:cNvSpPr>
                    <a:spLocks noChangeShapeType="1"/>
                  </p:cNvSpPr>
                  <p:nvPr/>
                </p:nvSpPr>
                <p:spPr bwMode="auto">
                  <a:xfrm>
                    <a:off x="1805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67" name="Line 431"/>
                  <p:cNvSpPr>
                    <a:spLocks noChangeShapeType="1"/>
                  </p:cNvSpPr>
                  <p:nvPr/>
                </p:nvSpPr>
                <p:spPr bwMode="auto">
                  <a:xfrm>
                    <a:off x="1805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68" name="Line 432"/>
                  <p:cNvSpPr>
                    <a:spLocks noChangeShapeType="1"/>
                  </p:cNvSpPr>
                  <p:nvPr/>
                </p:nvSpPr>
                <p:spPr bwMode="auto">
                  <a:xfrm>
                    <a:off x="184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69" name="Line 433"/>
                  <p:cNvSpPr>
                    <a:spLocks noChangeShapeType="1"/>
                  </p:cNvSpPr>
                  <p:nvPr/>
                </p:nvSpPr>
                <p:spPr bwMode="auto">
                  <a:xfrm>
                    <a:off x="187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70" name="Line 434"/>
                  <p:cNvSpPr>
                    <a:spLocks noChangeShapeType="1"/>
                  </p:cNvSpPr>
                  <p:nvPr/>
                </p:nvSpPr>
                <p:spPr bwMode="auto">
                  <a:xfrm>
                    <a:off x="191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71" name="Line 435"/>
                  <p:cNvSpPr>
                    <a:spLocks noChangeShapeType="1"/>
                  </p:cNvSpPr>
                  <p:nvPr/>
                </p:nvSpPr>
                <p:spPr bwMode="auto">
                  <a:xfrm>
                    <a:off x="195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72" name="Line 436"/>
                  <p:cNvSpPr>
                    <a:spLocks noChangeShapeType="1"/>
                  </p:cNvSpPr>
                  <p:nvPr/>
                </p:nvSpPr>
                <p:spPr bwMode="auto">
                  <a:xfrm>
                    <a:off x="1986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73" name="Line 437"/>
                  <p:cNvSpPr>
                    <a:spLocks noChangeShapeType="1"/>
                  </p:cNvSpPr>
                  <p:nvPr/>
                </p:nvSpPr>
                <p:spPr bwMode="auto">
                  <a:xfrm>
                    <a:off x="1986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74" name="Line 438"/>
                  <p:cNvSpPr>
                    <a:spLocks noChangeShapeType="1"/>
                  </p:cNvSpPr>
                  <p:nvPr/>
                </p:nvSpPr>
                <p:spPr bwMode="auto">
                  <a:xfrm>
                    <a:off x="2022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75" name="Line 439"/>
                  <p:cNvSpPr>
                    <a:spLocks noChangeShapeType="1"/>
                  </p:cNvSpPr>
                  <p:nvPr/>
                </p:nvSpPr>
                <p:spPr bwMode="auto">
                  <a:xfrm>
                    <a:off x="2058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76" name="Line 440"/>
                  <p:cNvSpPr>
                    <a:spLocks noChangeShapeType="1"/>
                  </p:cNvSpPr>
                  <p:nvPr/>
                </p:nvSpPr>
                <p:spPr bwMode="auto">
                  <a:xfrm>
                    <a:off x="2095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77" name="Line 441"/>
                  <p:cNvSpPr>
                    <a:spLocks noChangeShapeType="1"/>
                  </p:cNvSpPr>
                  <p:nvPr/>
                </p:nvSpPr>
                <p:spPr bwMode="auto">
                  <a:xfrm>
                    <a:off x="213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78" name="Line 442"/>
                  <p:cNvSpPr>
                    <a:spLocks noChangeShapeType="1"/>
                  </p:cNvSpPr>
                  <p:nvPr/>
                </p:nvSpPr>
                <p:spPr bwMode="auto">
                  <a:xfrm>
                    <a:off x="2167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79" name="Line 443"/>
                  <p:cNvSpPr>
                    <a:spLocks noChangeShapeType="1"/>
                  </p:cNvSpPr>
                  <p:nvPr/>
                </p:nvSpPr>
                <p:spPr bwMode="auto">
                  <a:xfrm>
                    <a:off x="2167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80" name="Line 444"/>
                  <p:cNvSpPr>
                    <a:spLocks noChangeShapeType="1"/>
                  </p:cNvSpPr>
                  <p:nvPr/>
                </p:nvSpPr>
                <p:spPr bwMode="auto">
                  <a:xfrm>
                    <a:off x="2203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81" name="Line 445"/>
                  <p:cNvSpPr>
                    <a:spLocks noChangeShapeType="1"/>
                  </p:cNvSpPr>
                  <p:nvPr/>
                </p:nvSpPr>
                <p:spPr bwMode="auto">
                  <a:xfrm>
                    <a:off x="2239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82" name="Line 446"/>
                  <p:cNvSpPr>
                    <a:spLocks noChangeShapeType="1"/>
                  </p:cNvSpPr>
                  <p:nvPr/>
                </p:nvSpPr>
                <p:spPr bwMode="auto">
                  <a:xfrm>
                    <a:off x="227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83" name="Line 447"/>
                  <p:cNvSpPr>
                    <a:spLocks noChangeShapeType="1"/>
                  </p:cNvSpPr>
                  <p:nvPr/>
                </p:nvSpPr>
                <p:spPr bwMode="auto">
                  <a:xfrm>
                    <a:off x="2312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84" name="Line 448"/>
                  <p:cNvSpPr>
                    <a:spLocks noChangeShapeType="1"/>
                  </p:cNvSpPr>
                  <p:nvPr/>
                </p:nvSpPr>
                <p:spPr bwMode="auto">
                  <a:xfrm>
                    <a:off x="2348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85" name="Line 449"/>
                  <p:cNvSpPr>
                    <a:spLocks noChangeShapeType="1"/>
                  </p:cNvSpPr>
                  <p:nvPr/>
                </p:nvSpPr>
                <p:spPr bwMode="auto">
                  <a:xfrm>
                    <a:off x="2348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86" name="Line 450"/>
                  <p:cNvSpPr>
                    <a:spLocks noChangeShapeType="1"/>
                  </p:cNvSpPr>
                  <p:nvPr/>
                </p:nvSpPr>
                <p:spPr bwMode="auto">
                  <a:xfrm>
                    <a:off x="238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87" name="Line 451"/>
                  <p:cNvSpPr>
                    <a:spLocks noChangeShapeType="1"/>
                  </p:cNvSpPr>
                  <p:nvPr/>
                </p:nvSpPr>
                <p:spPr bwMode="auto">
                  <a:xfrm>
                    <a:off x="242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88" name="Line 452"/>
                  <p:cNvSpPr>
                    <a:spLocks noChangeShapeType="1"/>
                  </p:cNvSpPr>
                  <p:nvPr/>
                </p:nvSpPr>
                <p:spPr bwMode="auto">
                  <a:xfrm>
                    <a:off x="245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89" name="Line 453"/>
                  <p:cNvSpPr>
                    <a:spLocks noChangeShapeType="1"/>
                  </p:cNvSpPr>
                  <p:nvPr/>
                </p:nvSpPr>
                <p:spPr bwMode="auto">
                  <a:xfrm>
                    <a:off x="2493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90" name="Line 454"/>
                  <p:cNvSpPr>
                    <a:spLocks noChangeShapeType="1"/>
                  </p:cNvSpPr>
                  <p:nvPr/>
                </p:nvSpPr>
                <p:spPr bwMode="auto">
                  <a:xfrm>
                    <a:off x="2529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91" name="Line 455"/>
                  <p:cNvSpPr>
                    <a:spLocks noChangeShapeType="1"/>
                  </p:cNvSpPr>
                  <p:nvPr/>
                </p:nvSpPr>
                <p:spPr bwMode="auto">
                  <a:xfrm>
                    <a:off x="2529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92" name="Line 456"/>
                  <p:cNvSpPr>
                    <a:spLocks noChangeShapeType="1"/>
                  </p:cNvSpPr>
                  <p:nvPr/>
                </p:nvSpPr>
                <p:spPr bwMode="auto">
                  <a:xfrm>
                    <a:off x="2565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93" name="Line 457"/>
                  <p:cNvSpPr>
                    <a:spLocks noChangeShapeType="1"/>
                  </p:cNvSpPr>
                  <p:nvPr/>
                </p:nvSpPr>
                <p:spPr bwMode="auto">
                  <a:xfrm>
                    <a:off x="260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94" name="Line 458"/>
                  <p:cNvSpPr>
                    <a:spLocks noChangeShapeType="1"/>
                  </p:cNvSpPr>
                  <p:nvPr/>
                </p:nvSpPr>
                <p:spPr bwMode="auto">
                  <a:xfrm>
                    <a:off x="2638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95" name="Line 459"/>
                  <p:cNvSpPr>
                    <a:spLocks noChangeShapeType="1"/>
                  </p:cNvSpPr>
                  <p:nvPr/>
                </p:nvSpPr>
                <p:spPr bwMode="auto">
                  <a:xfrm>
                    <a:off x="267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96" name="Line 460"/>
                  <p:cNvSpPr>
                    <a:spLocks noChangeShapeType="1"/>
                  </p:cNvSpPr>
                  <p:nvPr/>
                </p:nvSpPr>
                <p:spPr bwMode="auto">
                  <a:xfrm>
                    <a:off x="2710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97" name="Line 461"/>
                  <p:cNvSpPr>
                    <a:spLocks noChangeShapeType="1"/>
                  </p:cNvSpPr>
                  <p:nvPr/>
                </p:nvSpPr>
                <p:spPr bwMode="auto">
                  <a:xfrm>
                    <a:off x="2710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98" name="Line 462"/>
                  <p:cNvSpPr>
                    <a:spLocks noChangeShapeType="1"/>
                  </p:cNvSpPr>
                  <p:nvPr/>
                </p:nvSpPr>
                <p:spPr bwMode="auto">
                  <a:xfrm>
                    <a:off x="274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99" name="Line 463"/>
                  <p:cNvSpPr>
                    <a:spLocks noChangeShapeType="1"/>
                  </p:cNvSpPr>
                  <p:nvPr/>
                </p:nvSpPr>
                <p:spPr bwMode="auto">
                  <a:xfrm>
                    <a:off x="2782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00" name="Line 464"/>
                  <p:cNvSpPr>
                    <a:spLocks noChangeShapeType="1"/>
                  </p:cNvSpPr>
                  <p:nvPr/>
                </p:nvSpPr>
                <p:spPr bwMode="auto">
                  <a:xfrm>
                    <a:off x="2819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01" name="Line 465"/>
                  <p:cNvSpPr>
                    <a:spLocks noChangeShapeType="1"/>
                  </p:cNvSpPr>
                  <p:nvPr/>
                </p:nvSpPr>
                <p:spPr bwMode="auto">
                  <a:xfrm>
                    <a:off x="2855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02" name="Line 466"/>
                  <p:cNvSpPr>
                    <a:spLocks noChangeShapeType="1"/>
                  </p:cNvSpPr>
                  <p:nvPr/>
                </p:nvSpPr>
                <p:spPr bwMode="auto">
                  <a:xfrm>
                    <a:off x="2891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03" name="Line 467"/>
                  <p:cNvSpPr>
                    <a:spLocks noChangeShapeType="1"/>
                  </p:cNvSpPr>
                  <p:nvPr/>
                </p:nvSpPr>
                <p:spPr bwMode="auto">
                  <a:xfrm>
                    <a:off x="2891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04" name="Line 468"/>
                  <p:cNvSpPr>
                    <a:spLocks noChangeShapeType="1"/>
                  </p:cNvSpPr>
                  <p:nvPr/>
                </p:nvSpPr>
                <p:spPr bwMode="auto">
                  <a:xfrm>
                    <a:off x="292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05" name="Line 469"/>
                  <p:cNvSpPr>
                    <a:spLocks noChangeShapeType="1"/>
                  </p:cNvSpPr>
                  <p:nvPr/>
                </p:nvSpPr>
                <p:spPr bwMode="auto">
                  <a:xfrm>
                    <a:off x="2963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06" name="Line 470"/>
                  <p:cNvSpPr>
                    <a:spLocks noChangeShapeType="1"/>
                  </p:cNvSpPr>
                  <p:nvPr/>
                </p:nvSpPr>
                <p:spPr bwMode="auto">
                  <a:xfrm>
                    <a:off x="300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07" name="Line 471"/>
                  <p:cNvSpPr>
                    <a:spLocks noChangeShapeType="1"/>
                  </p:cNvSpPr>
                  <p:nvPr/>
                </p:nvSpPr>
                <p:spPr bwMode="auto">
                  <a:xfrm>
                    <a:off x="303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08" name="Line 472"/>
                  <p:cNvSpPr>
                    <a:spLocks noChangeShapeType="1"/>
                  </p:cNvSpPr>
                  <p:nvPr/>
                </p:nvSpPr>
                <p:spPr bwMode="auto">
                  <a:xfrm>
                    <a:off x="3072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09" name="Line 473"/>
                  <p:cNvSpPr>
                    <a:spLocks noChangeShapeType="1"/>
                  </p:cNvSpPr>
                  <p:nvPr/>
                </p:nvSpPr>
                <p:spPr bwMode="auto">
                  <a:xfrm>
                    <a:off x="3072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10" name="Line 474"/>
                  <p:cNvSpPr>
                    <a:spLocks noChangeShapeType="1"/>
                  </p:cNvSpPr>
                  <p:nvPr/>
                </p:nvSpPr>
                <p:spPr bwMode="auto">
                  <a:xfrm>
                    <a:off x="3108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11" name="Line 475"/>
                  <p:cNvSpPr>
                    <a:spLocks noChangeShapeType="1"/>
                  </p:cNvSpPr>
                  <p:nvPr/>
                </p:nvSpPr>
                <p:spPr bwMode="auto">
                  <a:xfrm>
                    <a:off x="314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12" name="Line 476"/>
                  <p:cNvSpPr>
                    <a:spLocks noChangeShapeType="1"/>
                  </p:cNvSpPr>
                  <p:nvPr/>
                </p:nvSpPr>
                <p:spPr bwMode="auto">
                  <a:xfrm>
                    <a:off x="318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13" name="Line 477"/>
                  <p:cNvSpPr>
                    <a:spLocks noChangeShapeType="1"/>
                  </p:cNvSpPr>
                  <p:nvPr/>
                </p:nvSpPr>
                <p:spPr bwMode="auto">
                  <a:xfrm>
                    <a:off x="321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14" name="Line 478"/>
                  <p:cNvSpPr>
                    <a:spLocks noChangeShapeType="1"/>
                  </p:cNvSpPr>
                  <p:nvPr/>
                </p:nvSpPr>
                <p:spPr bwMode="auto">
                  <a:xfrm>
                    <a:off x="3253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15" name="Line 479"/>
                  <p:cNvSpPr>
                    <a:spLocks noChangeShapeType="1"/>
                  </p:cNvSpPr>
                  <p:nvPr/>
                </p:nvSpPr>
                <p:spPr bwMode="auto">
                  <a:xfrm>
                    <a:off x="3253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16" name="Line 480"/>
                  <p:cNvSpPr>
                    <a:spLocks noChangeShapeType="1"/>
                  </p:cNvSpPr>
                  <p:nvPr/>
                </p:nvSpPr>
                <p:spPr bwMode="auto">
                  <a:xfrm>
                    <a:off x="3289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17" name="Line 481"/>
                  <p:cNvSpPr>
                    <a:spLocks noChangeShapeType="1"/>
                  </p:cNvSpPr>
                  <p:nvPr/>
                </p:nvSpPr>
                <p:spPr bwMode="auto">
                  <a:xfrm>
                    <a:off x="3325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18" name="Line 482"/>
                  <p:cNvSpPr>
                    <a:spLocks noChangeShapeType="1"/>
                  </p:cNvSpPr>
                  <p:nvPr/>
                </p:nvSpPr>
                <p:spPr bwMode="auto">
                  <a:xfrm>
                    <a:off x="3362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19" name="Line 483"/>
                  <p:cNvSpPr>
                    <a:spLocks noChangeShapeType="1"/>
                  </p:cNvSpPr>
                  <p:nvPr/>
                </p:nvSpPr>
                <p:spPr bwMode="auto">
                  <a:xfrm>
                    <a:off x="3398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20" name="Line 484"/>
                  <p:cNvSpPr>
                    <a:spLocks noChangeShapeType="1"/>
                  </p:cNvSpPr>
                  <p:nvPr/>
                </p:nvSpPr>
                <p:spPr bwMode="auto">
                  <a:xfrm>
                    <a:off x="3434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21" name="Line 485"/>
                  <p:cNvSpPr>
                    <a:spLocks noChangeShapeType="1"/>
                  </p:cNvSpPr>
                  <p:nvPr/>
                </p:nvSpPr>
                <p:spPr bwMode="auto">
                  <a:xfrm>
                    <a:off x="3434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22" name="Line 486"/>
                  <p:cNvSpPr>
                    <a:spLocks noChangeShapeType="1"/>
                  </p:cNvSpPr>
                  <p:nvPr/>
                </p:nvSpPr>
                <p:spPr bwMode="auto">
                  <a:xfrm>
                    <a:off x="347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23" name="Line 487"/>
                  <p:cNvSpPr>
                    <a:spLocks noChangeShapeType="1"/>
                  </p:cNvSpPr>
                  <p:nvPr/>
                </p:nvSpPr>
                <p:spPr bwMode="auto">
                  <a:xfrm>
                    <a:off x="350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24" name="Line 488"/>
                  <p:cNvSpPr>
                    <a:spLocks noChangeShapeType="1"/>
                  </p:cNvSpPr>
                  <p:nvPr/>
                </p:nvSpPr>
                <p:spPr bwMode="auto">
                  <a:xfrm>
                    <a:off x="3543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25" name="Line 489"/>
                  <p:cNvSpPr>
                    <a:spLocks noChangeShapeType="1"/>
                  </p:cNvSpPr>
                  <p:nvPr/>
                </p:nvSpPr>
                <p:spPr bwMode="auto">
                  <a:xfrm>
                    <a:off x="3579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26" name="Line 490"/>
                  <p:cNvSpPr>
                    <a:spLocks noChangeShapeType="1"/>
                  </p:cNvSpPr>
                  <p:nvPr/>
                </p:nvSpPr>
                <p:spPr bwMode="auto">
                  <a:xfrm>
                    <a:off x="3615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27" name="Line 491"/>
                  <p:cNvSpPr>
                    <a:spLocks noChangeShapeType="1"/>
                  </p:cNvSpPr>
                  <p:nvPr/>
                </p:nvSpPr>
                <p:spPr bwMode="auto">
                  <a:xfrm>
                    <a:off x="3615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28" name="Line 492"/>
                  <p:cNvSpPr>
                    <a:spLocks noChangeShapeType="1"/>
                  </p:cNvSpPr>
                  <p:nvPr/>
                </p:nvSpPr>
                <p:spPr bwMode="auto">
                  <a:xfrm>
                    <a:off x="365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29" name="Line 493"/>
                  <p:cNvSpPr>
                    <a:spLocks noChangeShapeType="1"/>
                  </p:cNvSpPr>
                  <p:nvPr/>
                </p:nvSpPr>
                <p:spPr bwMode="auto">
                  <a:xfrm>
                    <a:off x="368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30" name="Line 494"/>
                  <p:cNvSpPr>
                    <a:spLocks noChangeShapeType="1"/>
                  </p:cNvSpPr>
                  <p:nvPr/>
                </p:nvSpPr>
                <p:spPr bwMode="auto">
                  <a:xfrm>
                    <a:off x="372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31" name="Line 495"/>
                  <p:cNvSpPr>
                    <a:spLocks noChangeShapeType="1"/>
                  </p:cNvSpPr>
                  <p:nvPr/>
                </p:nvSpPr>
                <p:spPr bwMode="auto">
                  <a:xfrm>
                    <a:off x="376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32" name="Line 496"/>
                  <p:cNvSpPr>
                    <a:spLocks noChangeShapeType="1"/>
                  </p:cNvSpPr>
                  <p:nvPr/>
                </p:nvSpPr>
                <p:spPr bwMode="auto">
                  <a:xfrm>
                    <a:off x="3796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29933" name="Group 497"/>
                  <p:cNvGrpSpPr>
                    <a:grpSpLocks/>
                  </p:cNvGrpSpPr>
                  <p:nvPr/>
                </p:nvGrpSpPr>
                <p:grpSpPr bwMode="auto">
                  <a:xfrm>
                    <a:off x="3796" y="1379"/>
                    <a:ext cx="145" cy="118"/>
                    <a:chOff x="3963" y="2822"/>
                    <a:chExt cx="145" cy="118"/>
                  </a:xfrm>
                </p:grpSpPr>
                <p:sp>
                  <p:nvSpPr>
                    <p:cNvPr id="29954" name="Line 4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63" y="2822"/>
                      <a:ext cx="0" cy="11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9955" name="Line 49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99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9956" name="Line 50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35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9957" name="Line 50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72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9958" name="Line 50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08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sp>
                <p:nvSpPr>
                  <p:cNvPr id="29934" name="Line 503"/>
                  <p:cNvSpPr>
                    <a:spLocks noChangeShapeType="1"/>
                  </p:cNvSpPr>
                  <p:nvPr/>
                </p:nvSpPr>
                <p:spPr bwMode="auto">
                  <a:xfrm>
                    <a:off x="3977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35" name="Line 504"/>
                  <p:cNvSpPr>
                    <a:spLocks noChangeShapeType="1"/>
                  </p:cNvSpPr>
                  <p:nvPr/>
                </p:nvSpPr>
                <p:spPr bwMode="auto">
                  <a:xfrm>
                    <a:off x="3975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36" name="Line 505"/>
                  <p:cNvSpPr>
                    <a:spLocks noChangeShapeType="1"/>
                  </p:cNvSpPr>
                  <p:nvPr/>
                </p:nvSpPr>
                <p:spPr bwMode="auto">
                  <a:xfrm>
                    <a:off x="401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37" name="Line 506"/>
                  <p:cNvSpPr>
                    <a:spLocks noChangeShapeType="1"/>
                  </p:cNvSpPr>
                  <p:nvPr/>
                </p:nvSpPr>
                <p:spPr bwMode="auto">
                  <a:xfrm>
                    <a:off x="404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38" name="Line 507"/>
                  <p:cNvSpPr>
                    <a:spLocks noChangeShapeType="1"/>
                  </p:cNvSpPr>
                  <p:nvPr/>
                </p:nvSpPr>
                <p:spPr bwMode="auto">
                  <a:xfrm>
                    <a:off x="408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939" name="Line 508"/>
                  <p:cNvSpPr>
                    <a:spLocks noChangeShapeType="1"/>
                  </p:cNvSpPr>
                  <p:nvPr/>
                </p:nvSpPr>
                <p:spPr bwMode="auto">
                  <a:xfrm>
                    <a:off x="412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29940" name="Group 509"/>
                  <p:cNvGrpSpPr>
                    <a:grpSpLocks/>
                  </p:cNvGrpSpPr>
                  <p:nvPr/>
                </p:nvGrpSpPr>
                <p:grpSpPr bwMode="auto">
                  <a:xfrm>
                    <a:off x="4156" y="1379"/>
                    <a:ext cx="145" cy="118"/>
                    <a:chOff x="3963" y="2822"/>
                    <a:chExt cx="145" cy="118"/>
                  </a:xfrm>
                </p:grpSpPr>
                <p:sp>
                  <p:nvSpPr>
                    <p:cNvPr id="29949" name="Line 51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63" y="2822"/>
                      <a:ext cx="0" cy="11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9950" name="Line 5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99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9951" name="Line 5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35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9952" name="Line 51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72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9953" name="Line 51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08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sp>
                <p:nvSpPr>
                  <p:cNvPr id="29941" name="Line 515"/>
                  <p:cNvSpPr>
                    <a:spLocks noChangeShapeType="1"/>
                  </p:cNvSpPr>
                  <p:nvPr/>
                </p:nvSpPr>
                <p:spPr bwMode="auto">
                  <a:xfrm>
                    <a:off x="4337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29942" name="Group 516"/>
                  <p:cNvGrpSpPr>
                    <a:grpSpLocks/>
                  </p:cNvGrpSpPr>
                  <p:nvPr/>
                </p:nvGrpSpPr>
                <p:grpSpPr bwMode="auto">
                  <a:xfrm>
                    <a:off x="4336" y="1379"/>
                    <a:ext cx="145" cy="118"/>
                    <a:chOff x="3963" y="2822"/>
                    <a:chExt cx="145" cy="118"/>
                  </a:xfrm>
                </p:grpSpPr>
                <p:sp>
                  <p:nvSpPr>
                    <p:cNvPr id="29944" name="Line 5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63" y="2822"/>
                      <a:ext cx="0" cy="11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9945" name="Line 51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99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9946" name="Line 5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35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9947" name="Line 52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72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9948" name="Line 52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08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sp>
                <p:nvSpPr>
                  <p:cNvPr id="29943" name="Line 522"/>
                  <p:cNvSpPr>
                    <a:spLocks noChangeShapeType="1"/>
                  </p:cNvSpPr>
                  <p:nvPr/>
                </p:nvSpPr>
                <p:spPr bwMode="auto">
                  <a:xfrm>
                    <a:off x="4517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29707" name="Group 950"/>
              <p:cNvGrpSpPr>
                <a:grpSpLocks/>
              </p:cNvGrpSpPr>
              <p:nvPr/>
            </p:nvGrpSpPr>
            <p:grpSpPr bwMode="auto">
              <a:xfrm>
                <a:off x="1486" y="6081"/>
                <a:ext cx="10092" cy="1937"/>
                <a:chOff x="476" y="2659"/>
                <a:chExt cx="4037" cy="775"/>
              </a:xfrm>
            </p:grpSpPr>
            <p:sp>
              <p:nvSpPr>
                <p:cNvPr id="29710" name="AutoShape 652"/>
                <p:cNvSpPr>
                  <a:spLocks noChangeArrowheads="1"/>
                </p:cNvSpPr>
                <p:nvPr/>
              </p:nvSpPr>
              <p:spPr bwMode="auto">
                <a:xfrm>
                  <a:off x="775" y="2659"/>
                  <a:ext cx="1638" cy="775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buFont typeface="Arial" charset="0"/>
                    <a:buNone/>
                  </a:pPr>
                  <a:endParaRPr lang="zh-CN" altLang="zh-CN"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711" name="AutoShape 650"/>
                <p:cNvSpPr>
                  <a:spLocks noChangeArrowheads="1"/>
                </p:cNvSpPr>
                <p:nvPr/>
              </p:nvSpPr>
              <p:spPr bwMode="auto">
                <a:xfrm>
                  <a:off x="476" y="2967"/>
                  <a:ext cx="4037" cy="282"/>
                </a:xfrm>
                <a:prstGeom prst="cube">
                  <a:avLst>
                    <a:gd name="adj" fmla="val 66912"/>
                  </a:avLst>
                </a:prstGeom>
                <a:solidFill>
                  <a:srgbClr val="FFCC00"/>
                </a:solidFill>
                <a:ln w="317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buFont typeface="Arial" charset="0"/>
                    <a:buNone/>
                  </a:pPr>
                  <a:endParaRPr lang="zh-CN" altLang="zh-CN" sz="1800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29712" name="Group 815"/>
                <p:cNvGrpSpPr>
                  <a:grpSpLocks/>
                </p:cNvGrpSpPr>
                <p:nvPr/>
              </p:nvGrpSpPr>
              <p:grpSpPr bwMode="auto">
                <a:xfrm>
                  <a:off x="693" y="2981"/>
                  <a:ext cx="3697" cy="16"/>
                  <a:chOff x="793" y="3884"/>
                  <a:chExt cx="3697" cy="21"/>
                </a:xfrm>
              </p:grpSpPr>
              <p:sp>
                <p:nvSpPr>
                  <p:cNvPr id="29714" name="Line 655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836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15" name="Line 656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872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16" name="Line 657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908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17" name="Line 658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945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18" name="Line 659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981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19" name="Line 660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017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20" name="Line 661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017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21" name="Line 662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053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22" name="Line 663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089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23" name="Line 664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126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24" name="Line 665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162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25" name="Line 666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198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26" name="Line 667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198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27" name="Line 668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234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28" name="Line 669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270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29" name="Line 670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307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30" name="Line 671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343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31" name="Line 672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379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32" name="Line 673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379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33" name="Line 674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415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34" name="Line 675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451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35" name="Line 676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488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36" name="Line 677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524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37" name="Line 678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560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38" name="Line 679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561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39" name="Line 680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597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40" name="Line 681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633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41" name="Line 682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670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42" name="Line 683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706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43" name="Line 684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742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44" name="Line 685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742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45" name="Line 686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778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46" name="Line 687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814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47" name="Line 688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851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48" name="Line 689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887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49" name="Line 690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923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50" name="Line 691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923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51" name="Line 692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959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52" name="Line 693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1995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53" name="Line 694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032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54" name="Line 695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068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55" name="Line 696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104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56" name="Line 697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104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57" name="Line 698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140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58" name="Line 699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176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59" name="Line 700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213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60" name="Line 701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249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61" name="Line 702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285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62" name="Line 703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285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63" name="Line 704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321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64" name="Line 705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357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65" name="Line 706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394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66" name="Line 707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430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67" name="Line 708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466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68" name="Line 709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466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69" name="Line 710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502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70" name="Line 711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538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71" name="Line 712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575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72" name="Line 713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611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73" name="Line 714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647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74" name="Line 715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647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75" name="Line 716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683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76" name="Line 717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719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77" name="Line 718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756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78" name="Line 719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792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79" name="Line 720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828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80" name="Line 721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828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81" name="Line 722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864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82" name="Line 723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900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83" name="Line 724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937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84" name="Line 725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2973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85" name="Line 726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009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86" name="Line 727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009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87" name="Line 728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045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88" name="Line 729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081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89" name="Line 730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118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90" name="Line 731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154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91" name="Line 732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190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92" name="Line 733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190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93" name="Line 734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226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94" name="Line 735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262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95" name="Line 736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299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96" name="Line 737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335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97" name="Line 738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371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98" name="Line 739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371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799" name="Line 740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407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00" name="Line 741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443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01" name="Line 742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480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02" name="Line 743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516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03" name="Line 744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552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04" name="Line 745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552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05" name="Line 746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588" y="3859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06" name="Line 778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628" y="3862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07" name="Line 779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665" y="3862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08" name="Line 780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701" y="3862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09" name="Line 781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737" y="3862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10" name="Line 782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737" y="3862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11" name="Line 783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773" y="3862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12" name="Line 784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809" y="3862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13" name="Line 785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846" y="3862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14" name="Line 786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882" y="3862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15" name="Line 787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918" y="3862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16" name="Line 788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918" y="3862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17" name="Line 789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954" y="3862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18" name="Line 790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3990" y="3862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19" name="Line 791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4027" y="3862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20" name="Line 792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4063" y="3862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21" name="Line 793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4099" y="3862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22" name="Line 794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4099" y="3862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23" name="Line 795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4135" y="3862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24" name="Line 796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4171" y="3862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25" name="Line 797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4208" y="3862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26" name="Line 798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4244" y="3862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27" name="Line 799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4280" y="3862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28" name="Line 800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4280" y="3862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29" name="Line 801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4316" y="3862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30" name="Line 808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4348" y="3868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31" name="Line 809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4384" y="3868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32" name="Line 810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4447" y="3859"/>
                    <a:ext cx="0" cy="86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833" name="Line 813"/>
                  <p:cNvSpPr>
                    <a:spLocks noChangeShapeType="1"/>
                  </p:cNvSpPr>
                  <p:nvPr/>
                </p:nvSpPr>
                <p:spPr bwMode="auto">
                  <a:xfrm rot="2700000">
                    <a:off x="4421" y="3868"/>
                    <a:ext cx="0" cy="50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29713" name="Text Box 817"/>
                <p:cNvSpPr txBox="1">
                  <a:spLocks noChangeArrowheads="1"/>
                </p:cNvSpPr>
                <p:nvPr/>
              </p:nvSpPr>
              <p:spPr bwMode="auto">
                <a:xfrm>
                  <a:off x="584" y="2976"/>
                  <a:ext cx="3901" cy="1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buFont typeface="Arial" charset="0"/>
                    <a:buNone/>
                  </a:pPr>
                  <a:r>
                    <a:rPr lang="en-US" altLang="zh-CN" sz="1200" b="1" i="1">
                      <a:solidFill>
                        <a:srgbClr val="000000"/>
                      </a:solidFill>
                    </a:rPr>
                    <a:t>0 cm      1          2            3           4            5            6           7            8          9          10</a:t>
                  </a:r>
                  <a:r>
                    <a:rPr lang="en-US" altLang="zh-CN" sz="1200" b="1" i="1">
                      <a:solidFill>
                        <a:prstClr val="black"/>
                      </a:solidFill>
                    </a:rPr>
                    <a:t> </a:t>
                  </a:r>
                  <a:endParaRPr lang="en-US" altLang="zh-CN" sz="1800" i="1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9708" name="Text Box 954"/>
              <p:cNvSpPr txBox="1">
                <a:spLocks noChangeArrowheads="1"/>
              </p:cNvSpPr>
              <p:nvPr/>
            </p:nvSpPr>
            <p:spPr bwMode="auto">
              <a:xfrm>
                <a:off x="11963" y="6194"/>
                <a:ext cx="2111" cy="1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en-US" altLang="zh-CN" sz="4400" b="1">
                    <a:solidFill>
                      <a:srgbClr val="FF0000"/>
                    </a:solidFill>
                    <a:latin typeface="Times New Roman" pitchFamily="18" charset="0"/>
                    <a:ea typeface="黑体" pitchFamily="2" charset="-122"/>
                  </a:rPr>
                  <a:t>√</a:t>
                </a:r>
              </a:p>
            </p:txBody>
          </p:sp>
          <p:sp>
            <p:nvSpPr>
              <p:cNvPr id="29709" name="Text Box 955"/>
              <p:cNvSpPr txBox="1">
                <a:spLocks noChangeArrowheads="1"/>
              </p:cNvSpPr>
              <p:nvPr/>
            </p:nvSpPr>
            <p:spPr bwMode="auto">
              <a:xfrm>
                <a:off x="11736" y="4265"/>
                <a:ext cx="1815" cy="1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en-US" altLang="zh-CN" sz="4400" b="1">
                    <a:solidFill>
                      <a:srgbClr val="FF0000"/>
                    </a:solidFill>
                    <a:latin typeface="Times New Roman" pitchFamily="18" charset="0"/>
                    <a:ea typeface="黑体" pitchFamily="2" charset="-122"/>
                  </a:rPr>
                  <a:t>×</a:t>
                </a:r>
              </a:p>
            </p:txBody>
          </p:sp>
        </p:grpSp>
        <p:sp>
          <p:nvSpPr>
            <p:cNvPr id="29705" name="文本框 3"/>
            <p:cNvSpPr txBox="1">
              <a:spLocks noChangeArrowheads="1"/>
            </p:cNvSpPr>
            <p:nvPr/>
          </p:nvSpPr>
          <p:spPr bwMode="auto">
            <a:xfrm>
              <a:off x="850" y="5786"/>
              <a:ext cx="1030" cy="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b="1">
                  <a:solidFill>
                    <a:srgbClr val="C00000"/>
                  </a:solidFill>
                  <a:latin typeface="黑体" pitchFamily="2" charset="-122"/>
                  <a:ea typeface="黑体" pitchFamily="2" charset="-122"/>
                  <a:sym typeface="Arial" charset="0"/>
                </a:rPr>
                <a:t>丙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27584" y="5229200"/>
            <a:ext cx="5113338" cy="1274762"/>
            <a:chOff x="1403350" y="5300663"/>
            <a:chExt cx="5113338" cy="1274762"/>
          </a:xfrm>
        </p:grpSpPr>
        <p:pic>
          <p:nvPicPr>
            <p:cNvPr id="29962" name="Picture 266" descr="2934349b033b5bb5745f834a35d3d539b700bcfe"/>
            <p:cNvPicPr>
              <a:picLocks noChangeAspect="1" noChangeArrowheads="1"/>
            </p:cNvPicPr>
            <p:nvPr/>
          </p:nvPicPr>
          <p:blipFill>
            <a:blip r:embed="rId2" cstate="print"/>
            <a:srcRect t="21352"/>
            <a:stretch>
              <a:fillRect/>
            </a:stretch>
          </p:blipFill>
          <p:spPr bwMode="auto">
            <a:xfrm>
              <a:off x="1403350" y="5300663"/>
              <a:ext cx="5113338" cy="1274762"/>
            </a:xfrm>
            <a:prstGeom prst="rect">
              <a:avLst/>
            </a:prstGeom>
            <a:noFill/>
          </p:spPr>
        </p:pic>
        <p:sp>
          <p:nvSpPr>
            <p:cNvPr id="29963" name="Rectangle 267"/>
            <p:cNvSpPr>
              <a:spLocks noChangeArrowheads="1"/>
            </p:cNvSpPr>
            <p:nvPr/>
          </p:nvSpPr>
          <p:spPr bwMode="auto">
            <a:xfrm>
              <a:off x="5292725" y="5373688"/>
              <a:ext cx="898525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ea typeface="黑体" pitchFamily="2" charset="-122"/>
                  <a:sym typeface="Arial" charset="0"/>
                </a:rPr>
                <a:t>图丁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118904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5"/>
          <p:cNvSpPr txBox="1">
            <a:spLocks noChangeArrowheads="1"/>
          </p:cNvSpPr>
          <p:nvPr/>
        </p:nvSpPr>
        <p:spPr bwMode="auto">
          <a:xfrm>
            <a:off x="827584" y="188640"/>
            <a:ext cx="77048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228600">
              <a:buFont typeface="Arial" charset="0"/>
              <a:buNone/>
            </a:pPr>
            <a:r>
              <a:rPr lang="en-US" altLang="zh-CN" sz="5400" b="1" dirty="0">
                <a:solidFill>
                  <a:srgbClr val="0000FF"/>
                </a:solidFill>
                <a:latin typeface="宋体" charset="-122"/>
                <a:sym typeface="Wingdings" pitchFamily="2" charset="2"/>
              </a:rPr>
              <a:t></a:t>
            </a:r>
            <a:r>
              <a:rPr lang="zh-CN" altLang="en-US" sz="5400" b="1" dirty="0">
                <a:solidFill>
                  <a:srgbClr val="0000FF"/>
                </a:solidFill>
                <a:latin typeface="宋体" charset="-122"/>
              </a:rPr>
              <a:t>读</a:t>
            </a:r>
            <a:r>
              <a:rPr lang="en-US" altLang="zh-CN" sz="5400" b="1" dirty="0">
                <a:solidFill>
                  <a:srgbClr val="0000FF"/>
                </a:solidFill>
                <a:latin typeface="宋体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即读数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视线要正对刻度线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如下图所示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)</a:t>
            </a:r>
            <a:r>
              <a:rPr lang="en-US" altLang="zh-CN" sz="2400" b="1" i="1" dirty="0">
                <a:solidFill>
                  <a:srgbClr val="000000"/>
                </a:solidFill>
                <a:latin typeface="宋体" charset="-122"/>
              </a:rPr>
              <a:t>.  </a:t>
            </a:r>
            <a:endParaRPr lang="zh-CN" altLang="en-US" sz="2400" b="1" dirty="0">
              <a:solidFill>
                <a:prstClr val="black"/>
              </a:solidFill>
              <a:latin typeface="宋体" charset="-122"/>
            </a:endParaRPr>
          </a:p>
        </p:txBody>
      </p:sp>
      <p:pic>
        <p:nvPicPr>
          <p:cNvPr id="6" name="图片 5" descr="01204010"/>
          <p:cNvPicPr>
            <a:picLocks noChangeAspect="1" noChangeArrowheads="1"/>
          </p:cNvPicPr>
          <p:nvPr/>
        </p:nvPicPr>
        <p:blipFill rotWithShape="1">
          <a:blip r:embed="rId2" cstate="print"/>
          <a:srcRect l="74013" t="1766" r="16348" b="86379"/>
          <a:stretch/>
        </p:blipFill>
        <p:spPr bwMode="auto">
          <a:xfrm>
            <a:off x="5004048" y="2204864"/>
            <a:ext cx="703585" cy="81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483768" y="1268760"/>
            <a:ext cx="62674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28600">
              <a:buFont typeface="Arial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除读出分度值以上的准确值外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,</a:t>
            </a:r>
            <a:endParaRPr lang="en-US" altLang="zh-CN" sz="2400" b="1" dirty="0">
              <a:solidFill>
                <a:srgbClr val="000000"/>
              </a:solidFill>
              <a:latin typeface="宋体" charset="-122"/>
            </a:endParaRPr>
          </a:p>
          <a:p>
            <a:pPr indent="228600">
              <a:buFont typeface="Arial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还要估读出分度值的下一位数值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估读值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)</a:t>
            </a:r>
            <a:r>
              <a:rPr lang="en-US" altLang="zh-CN" sz="2400" b="1" i="1" dirty="0">
                <a:solidFill>
                  <a:srgbClr val="000000"/>
                </a:solidFill>
                <a:latin typeface="宋体" charset="-122"/>
                <a:sym typeface="Arial" charset="0"/>
              </a:rPr>
              <a:t>. </a:t>
            </a:r>
            <a:endParaRPr lang="zh-CN" altLang="en-US" sz="2400" b="1" i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51520" y="2276872"/>
            <a:ext cx="439248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宋体" charset="-122"/>
                <a:sym typeface="宋体" charset="-122"/>
              </a:rPr>
              <a:t>图</a:t>
            </a:r>
            <a:r>
              <a:rPr lang="zh-CN" altLang="en-US" sz="2800" b="1" dirty="0">
                <a:solidFill>
                  <a:srgbClr val="000000"/>
                </a:solidFill>
                <a:latin typeface="宋体" charset="-122"/>
                <a:sym typeface="宋体" charset="-122"/>
              </a:rPr>
              <a:t>中铅笔长度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charset="-122"/>
                <a:sym typeface="宋体" charset="-122"/>
              </a:rPr>
              <a:t>为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charset="-122"/>
                <a:sym typeface="宋体" charset="-122"/>
              </a:rPr>
              <a:t>6.68 cm,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charset="-122"/>
                <a:sym typeface="宋体" charset="-122"/>
              </a:rPr>
              <a:t>其中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charset="-122"/>
                <a:sym typeface="宋体" charset="-122"/>
              </a:rPr>
              <a:t>6.6 cm</a:t>
            </a:r>
            <a:r>
              <a:rPr lang="zh-CN" altLang="en-US" sz="2800" b="1" dirty="0">
                <a:solidFill>
                  <a:srgbClr val="000000"/>
                </a:solidFill>
                <a:latin typeface="宋体" charset="-122"/>
                <a:sym typeface="宋体" charset="-122"/>
              </a:rPr>
              <a:t>是准确值</a:t>
            </a:r>
            <a:r>
              <a:rPr lang="en-US" altLang="zh-CN" sz="2800" b="1" dirty="0">
                <a:solidFill>
                  <a:srgbClr val="000000"/>
                </a:solidFill>
                <a:latin typeface="宋体" charset="-122"/>
                <a:sym typeface="宋体" charset="-122"/>
              </a:rPr>
              <a:t>,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charset="-122"/>
                <a:sym typeface="宋体" charset="-122"/>
              </a:rPr>
              <a:t>0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宋体" charset="-122"/>
                <a:sym typeface="宋体" charset="-122"/>
              </a:rPr>
              <a:t>.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charset="-122"/>
                <a:sym typeface="宋体" charset="-122"/>
              </a:rPr>
              <a:t>08 cm</a:t>
            </a:r>
            <a:r>
              <a:rPr lang="zh-CN" altLang="en-US" sz="2800" b="1" dirty="0">
                <a:solidFill>
                  <a:srgbClr val="000000"/>
                </a:solidFill>
                <a:latin typeface="宋体" charset="-122"/>
                <a:sym typeface="宋体" charset="-122"/>
              </a:rPr>
              <a:t>是估读值</a:t>
            </a:r>
            <a:r>
              <a:rPr lang="en-US" altLang="zh-CN" sz="2800" b="1" i="1" dirty="0">
                <a:solidFill>
                  <a:srgbClr val="000000"/>
                </a:solidFill>
                <a:latin typeface="宋体" charset="-122"/>
                <a:sym typeface="宋体" charset="-122"/>
              </a:rPr>
              <a:t>.</a:t>
            </a:r>
            <a:endParaRPr lang="zh-CN" altLang="en-US" sz="2800" b="1" i="1" dirty="0">
              <a:solidFill>
                <a:srgbClr val="000000"/>
              </a:solidFill>
              <a:latin typeface="宋体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71601" y="4077072"/>
            <a:ext cx="4464495" cy="742896"/>
            <a:chOff x="311150" y="2478119"/>
            <a:chExt cx="6884030" cy="1717964"/>
          </a:xfrm>
        </p:grpSpPr>
        <p:pic>
          <p:nvPicPr>
            <p:cNvPr id="30728" name="图片 5" descr="1031481675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44696" t="14131" r="21486" b="73187"/>
            <a:stretch/>
          </p:blipFill>
          <p:spPr bwMode="auto">
            <a:xfrm>
              <a:off x="326315" y="3310720"/>
              <a:ext cx="6868865" cy="885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矩形 7"/>
            <p:cNvSpPr/>
            <p:nvPr/>
          </p:nvSpPr>
          <p:spPr>
            <a:xfrm>
              <a:off x="311150" y="2478119"/>
              <a:ext cx="45719" cy="1717964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1" name="直接连接符 10"/>
          <p:cNvCxnSpPr/>
          <p:nvPr/>
        </p:nvCxnSpPr>
        <p:spPr>
          <a:xfrm flipV="1">
            <a:off x="5436096" y="3068960"/>
            <a:ext cx="0" cy="1676912"/>
          </a:xfrm>
          <a:prstGeom prst="line">
            <a:avLst/>
          </a:prstGeom>
          <a:ln w="5715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30" name="Picture 2" descr="c:\users\administrator\appdata\roaming\360se6\User Data\temp\ruler_0_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797152"/>
            <a:ext cx="8352928" cy="10426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9260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图片 47106" descr="4"/>
          <p:cNvPicPr>
            <a:picLocks noChangeAspect="1" noChangeArrowheads="1"/>
          </p:cNvPicPr>
          <p:nvPr/>
        </p:nvPicPr>
        <p:blipFill>
          <a:blip r:embed="rId2" cstate="print"/>
          <a:srcRect r="9914"/>
          <a:stretch>
            <a:fillRect/>
          </a:stretch>
        </p:blipFill>
        <p:spPr bwMode="auto">
          <a:xfrm>
            <a:off x="971550" y="3068638"/>
            <a:ext cx="6600825" cy="368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文本框 1"/>
          <p:cNvSpPr txBox="1">
            <a:spLocks noChangeArrowheads="1"/>
          </p:cNvSpPr>
          <p:nvPr/>
        </p:nvSpPr>
        <p:spPr bwMode="auto">
          <a:xfrm>
            <a:off x="395536" y="764704"/>
            <a:ext cx="84375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srgbClr val="0000FF"/>
                </a:solidFill>
              </a:rPr>
              <a:t>④记</a:t>
            </a:r>
            <a:r>
              <a:rPr lang="zh-CN" altLang="en-US" sz="1800" dirty="0">
                <a:solidFill>
                  <a:prstClr val="black"/>
                </a:solidFill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宋体" charset="-122"/>
              </a:rPr>
              <a:t>记录测量结果应包括数值</a:t>
            </a:r>
            <a:r>
              <a:rPr lang="zh-CN" altLang="en-US" sz="2400" b="1" dirty="0">
                <a:solidFill>
                  <a:srgbClr val="333399"/>
                </a:solidFill>
                <a:latin typeface="宋体" charset="-122"/>
              </a:rPr>
              <a:t>（</a:t>
            </a:r>
            <a:r>
              <a:rPr lang="zh-CN" altLang="en-US" sz="2400" b="1" dirty="0">
                <a:solidFill>
                  <a:srgbClr val="333399"/>
                </a:solidFill>
                <a:latin typeface="宋体" charset="-122"/>
                <a:sym typeface="Arial" charset="0"/>
              </a:rPr>
              <a:t>准确值、估读值） </a:t>
            </a:r>
            <a:r>
              <a:rPr lang="zh-CN" altLang="en-US" sz="2400" b="1" dirty="0">
                <a:solidFill>
                  <a:prstClr val="black"/>
                </a:solidFill>
                <a:latin typeface="宋体" charset="-122"/>
              </a:rPr>
              <a:t>和单位.</a:t>
            </a:r>
          </a:p>
        </p:txBody>
      </p:sp>
      <p:sp>
        <p:nvSpPr>
          <p:cNvPr id="72712" name="椭圆形标注 72711"/>
          <p:cNvSpPr/>
          <p:nvPr/>
        </p:nvSpPr>
        <p:spPr>
          <a:xfrm>
            <a:off x="7019608" y="2204403"/>
            <a:ext cx="1547812" cy="788987"/>
          </a:xfrm>
          <a:prstGeom prst="wedgeEllipseCallout">
            <a:avLst>
              <a:gd name="adj1" fmla="val -82184"/>
              <a:gd name="adj2" fmla="val -90362"/>
            </a:avLst>
          </a:prstGeom>
          <a:noFill/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defRPr/>
            </a:pPr>
            <a:r>
              <a:rPr lang="zh-CN" altLang="en-US" b="1" noProof="1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单位</a:t>
            </a:r>
          </a:p>
        </p:txBody>
      </p:sp>
      <p:sp>
        <p:nvSpPr>
          <p:cNvPr id="3" name="椭圆形标注 2"/>
          <p:cNvSpPr/>
          <p:nvPr/>
        </p:nvSpPr>
        <p:spPr>
          <a:xfrm rot="5400000">
            <a:off x="3100279" y="1638375"/>
            <a:ext cx="789155" cy="1920875"/>
          </a:xfrm>
          <a:prstGeom prst="wedgeEllipseCallout">
            <a:avLst>
              <a:gd name="adj1" fmla="val -77571"/>
              <a:gd name="adj2" fmla="val -68588"/>
            </a:avLst>
          </a:prstGeom>
          <a:noFill/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/>
          <a:lstStyle/>
          <a:p>
            <a:pPr algn="ctr">
              <a:defRPr/>
            </a:pPr>
            <a:r>
              <a:rPr lang="zh-CN" altLang="en-US" b="1" noProof="1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准确值</a:t>
            </a:r>
          </a:p>
        </p:txBody>
      </p:sp>
      <p:sp>
        <p:nvSpPr>
          <p:cNvPr id="4" name="椭圆形标注 3"/>
          <p:cNvSpPr/>
          <p:nvPr/>
        </p:nvSpPr>
        <p:spPr>
          <a:xfrm rot="5400000">
            <a:off x="5183777" y="1664194"/>
            <a:ext cx="792669" cy="2016224"/>
          </a:xfrm>
          <a:prstGeom prst="wedgeEllipseCallout">
            <a:avLst>
              <a:gd name="adj1" fmla="val -107767"/>
              <a:gd name="adj2" fmla="val -3270"/>
            </a:avLst>
          </a:prstGeom>
          <a:noFill/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vert="eaVert"/>
          <a:lstStyle/>
          <a:p>
            <a:pPr algn="ctr">
              <a:defRPr/>
            </a:pPr>
            <a:r>
              <a:rPr lang="zh-CN" altLang="en-US" b="1" noProof="1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估读值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127250" y="1196975"/>
            <a:ext cx="512603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宋体" charset="-122"/>
                <a:sym typeface="Arial" charset="0"/>
              </a:rPr>
              <a:t>图中木块长度为 </a:t>
            </a:r>
            <a:r>
              <a:rPr lang="zh-CN" altLang="en-US" sz="4800" b="1" u="sng" dirty="0">
                <a:solidFill>
                  <a:srgbClr val="0D0D0D"/>
                </a:solidFill>
                <a:latin typeface="宋体" charset="-122"/>
                <a:sym typeface="Arial" charset="0"/>
              </a:rPr>
              <a:t>2.</a:t>
            </a:r>
            <a:r>
              <a:rPr lang="en-US" altLang="zh-CN" sz="4800" b="1" u="sng" dirty="0">
                <a:solidFill>
                  <a:srgbClr val="0D0D0D"/>
                </a:solidFill>
                <a:latin typeface="宋体" charset="-122"/>
                <a:sym typeface="Arial" charset="0"/>
              </a:rPr>
              <a:t>7</a:t>
            </a:r>
            <a:r>
              <a:rPr lang="en-US" altLang="zh-CN" sz="4800" b="1" dirty="0">
                <a:solidFill>
                  <a:srgbClr val="0000FF"/>
                </a:solidFill>
                <a:latin typeface="宋体" charset="-122"/>
                <a:sym typeface="Arial" charset="0"/>
              </a:rPr>
              <a:t>8</a:t>
            </a:r>
            <a:r>
              <a:rPr lang="zh-CN" altLang="en-US" sz="2400" b="1" dirty="0">
                <a:solidFill>
                  <a:srgbClr val="00B050"/>
                </a:solidFill>
                <a:latin typeface="宋体" charset="-122"/>
                <a:sym typeface="Arial" charset="0"/>
              </a:rPr>
              <a:t>  </a:t>
            </a:r>
            <a:r>
              <a:rPr lang="zh-CN" altLang="en-US" sz="4800" b="1" dirty="0">
                <a:solidFill>
                  <a:srgbClr val="00B050"/>
                </a:solidFill>
                <a:latin typeface="宋体" charset="-122"/>
                <a:sym typeface="Arial" charset="0"/>
              </a:rPr>
              <a:t>cm</a:t>
            </a:r>
          </a:p>
        </p:txBody>
      </p:sp>
    </p:spTree>
    <p:extLst>
      <p:ext uri="{BB962C8B-B14F-4D97-AF65-F5344CB8AC3E}">
        <p14:creationId xmlns="" xmlns:p14="http://schemas.microsoft.com/office/powerpoint/2010/main" val="350442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99"/>
          <p:cNvSpPr txBox="1">
            <a:spLocks noChangeArrowheads="1"/>
          </p:cNvSpPr>
          <p:nvPr/>
        </p:nvSpPr>
        <p:spPr bwMode="auto">
          <a:xfrm>
            <a:off x="762000" y="1770063"/>
            <a:ext cx="77438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活动 </a:t>
            </a:r>
            <a:r>
              <a:rPr lang="en-US" altLang="zh-CN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:</a:t>
            </a:r>
            <a:r>
              <a:rPr lang="zh-CN" altLang="en-US" sz="2400" b="1" i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　</a:t>
            </a: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学生分组实验</a:t>
            </a:r>
            <a:r>
              <a:rPr lang="en-US" altLang="zh-CN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测量铅笔的长度、</a:t>
            </a: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  <a:sym typeface="宋体" charset="-122"/>
              </a:rPr>
              <a:t>木块的长度</a:t>
            </a: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、</a:t>
            </a:r>
          </a:p>
          <a:p>
            <a:pPr>
              <a:buFont typeface="Arial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         </a:t>
            </a: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  <a:sym typeface="宋体" charset="-122"/>
              </a:rPr>
              <a:t>圆柱体的高</a:t>
            </a:r>
            <a:r>
              <a:rPr lang="zh-CN" altLang="en-US" sz="2400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、物理课本的长和宽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等</a:t>
            </a:r>
            <a:r>
              <a:rPr lang="en-US" altLang="zh-CN" sz="2400" b="1" dirty="0" smtClean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32771" name="文本框 2"/>
          <p:cNvSpPr txBox="1">
            <a:spLocks noChangeArrowheads="1"/>
          </p:cNvSpPr>
          <p:nvPr/>
        </p:nvSpPr>
        <p:spPr bwMode="auto">
          <a:xfrm>
            <a:off x="542925" y="1004888"/>
            <a:ext cx="8178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28600">
              <a:buFont typeface="Arial" charset="0"/>
              <a:buNone/>
            </a:pPr>
            <a:r>
              <a:rPr lang="zh-CN" altLang="en-US" sz="2400" b="1">
                <a:solidFill>
                  <a:prstClr val="black"/>
                </a:solidFill>
                <a:latin typeface="方正书宋_GBK"/>
              </a:rPr>
              <a:t>归纳总结</a:t>
            </a:r>
            <a:r>
              <a:rPr lang="en-US" altLang="zh-CN" sz="2400" b="1">
                <a:solidFill>
                  <a:prstClr val="black"/>
                </a:solidFill>
                <a:latin typeface="方正书宋_GBK"/>
              </a:rPr>
              <a:t>:   </a:t>
            </a:r>
            <a:r>
              <a:rPr lang="zh-CN" altLang="en-US" sz="2400" b="1">
                <a:solidFill>
                  <a:prstClr val="black"/>
                </a:solidFill>
                <a:latin typeface="方正书宋_GBK"/>
              </a:rPr>
              <a:t>正确使用刻度尺的方法可用四个字加以概括</a:t>
            </a:r>
            <a:r>
              <a:rPr lang="en-US" altLang="zh-CN" sz="2400" b="1">
                <a:solidFill>
                  <a:prstClr val="black"/>
                </a:solidFill>
                <a:latin typeface="方正书宋_GBK"/>
              </a:rPr>
              <a:t>,</a:t>
            </a:r>
          </a:p>
          <a:p>
            <a:pPr indent="228600">
              <a:buFont typeface="Arial" charset="0"/>
              <a:buNone/>
            </a:pPr>
            <a:r>
              <a:rPr lang="zh-CN" altLang="en-US" sz="2400" b="1">
                <a:solidFill>
                  <a:prstClr val="black"/>
                </a:solidFill>
                <a:latin typeface="方正书宋_GBK"/>
              </a:rPr>
              <a:t>                   即“选、放、读、记”</a:t>
            </a:r>
            <a:r>
              <a:rPr lang="en-US" altLang="zh-CN" sz="2400" b="1" i="1">
                <a:solidFill>
                  <a:prstClr val="black"/>
                </a:solidFill>
                <a:latin typeface="NEU-BZ-S92"/>
              </a:rPr>
              <a:t>.</a:t>
            </a:r>
          </a:p>
        </p:txBody>
      </p:sp>
      <p:grpSp>
        <p:nvGrpSpPr>
          <p:cNvPr id="23556" name="组合 3"/>
          <p:cNvGrpSpPr>
            <a:grpSpLocks/>
          </p:cNvGrpSpPr>
          <p:nvPr/>
        </p:nvGrpSpPr>
        <p:grpSpPr bwMode="auto">
          <a:xfrm>
            <a:off x="611188" y="2997200"/>
            <a:ext cx="5375275" cy="1139825"/>
            <a:chOff x="1326" y="5236"/>
            <a:chExt cx="11746" cy="2467"/>
          </a:xfrm>
        </p:grpSpPr>
        <p:pic>
          <p:nvPicPr>
            <p:cNvPr id="32780" name="图片 1" descr="1031481675"/>
            <p:cNvPicPr>
              <a:picLocks noChangeAspect="1" noChangeArrowheads="1"/>
            </p:cNvPicPr>
            <p:nvPr/>
          </p:nvPicPr>
          <p:blipFill>
            <a:blip r:embed="rId2" cstate="print"/>
            <a:srcRect t="64221"/>
            <a:stretch>
              <a:fillRect/>
            </a:stretch>
          </p:blipFill>
          <p:spPr bwMode="auto">
            <a:xfrm>
              <a:off x="1326" y="6055"/>
              <a:ext cx="11747" cy="1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81" name="图片 2" descr="1031481675"/>
            <p:cNvPicPr>
              <a:picLocks noChangeAspect="1" noChangeArrowheads="1"/>
            </p:cNvPicPr>
            <p:nvPr/>
          </p:nvPicPr>
          <p:blipFill>
            <a:blip r:embed="rId2" cstate="print"/>
            <a:srcRect t="12093" r="18610" b="70973"/>
            <a:stretch>
              <a:fillRect/>
            </a:stretch>
          </p:blipFill>
          <p:spPr bwMode="auto">
            <a:xfrm>
              <a:off x="1326" y="5236"/>
              <a:ext cx="9561" cy="7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2707" name="图片 72706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1400" y="4721225"/>
            <a:ext cx="3252788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60" name="组合 7"/>
          <p:cNvGrpSpPr>
            <a:grpSpLocks/>
          </p:cNvGrpSpPr>
          <p:nvPr/>
        </p:nvGrpSpPr>
        <p:grpSpPr bwMode="auto">
          <a:xfrm>
            <a:off x="4859338" y="2560638"/>
            <a:ext cx="1220787" cy="3957637"/>
            <a:chOff x="7653" y="2678"/>
            <a:chExt cx="1922" cy="6232"/>
          </a:xfrm>
        </p:grpSpPr>
        <p:sp>
          <p:nvSpPr>
            <p:cNvPr id="5" name="圆柱形 4"/>
            <p:cNvSpPr/>
            <p:nvPr/>
          </p:nvSpPr>
          <p:spPr>
            <a:xfrm>
              <a:off x="7653" y="5854"/>
              <a:ext cx="1134" cy="2835"/>
            </a:xfrm>
            <a:prstGeom prst="can">
              <a:avLst/>
            </a:prstGeom>
            <a:gradFill flip="none" rotWithShape="1">
              <a:gsLst>
                <a:gs pos="42000">
                  <a:srgbClr val="C19E31">
                    <a:alpha val="100000"/>
                  </a:srgbClr>
                </a:gs>
                <a:gs pos="66000">
                  <a:srgbClr val="FFFF00"/>
                </a:gs>
                <a:gs pos="91000">
                  <a:srgbClr val="846C21"/>
                </a:gs>
              </a:gsLst>
              <a:lin ang="10800000" scaled="0"/>
            </a:gra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>
                <a:solidFill>
                  <a:prstClr val="white"/>
                </a:solidFill>
              </a:endParaRPr>
            </a:p>
          </p:txBody>
        </p:sp>
        <p:pic>
          <p:nvPicPr>
            <p:cNvPr id="32779" name="图片 5" descr="1"/>
            <p:cNvPicPr>
              <a:picLocks noChangeAspect="1" noChangeArrowheads="1"/>
            </p:cNvPicPr>
            <p:nvPr/>
          </p:nvPicPr>
          <p:blipFill>
            <a:blip r:embed="rId4" cstate="print"/>
            <a:srcRect t="10683" b="6505"/>
            <a:stretch>
              <a:fillRect/>
            </a:stretch>
          </p:blipFill>
          <p:spPr bwMode="auto">
            <a:xfrm rot="-5400000">
              <a:off x="6065" y="5400"/>
              <a:ext cx="6232" cy="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563" name="图片 6" descr="untitle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25" y="2851150"/>
            <a:ext cx="2306638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7814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1"/>
          <p:cNvSpPr txBox="1">
            <a:spLocks noChangeArrowheads="1"/>
          </p:cNvSpPr>
          <p:nvPr/>
        </p:nvSpPr>
        <p:spPr bwMode="auto">
          <a:xfrm>
            <a:off x="395536" y="1556792"/>
            <a:ext cx="85689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用</a:t>
            </a:r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刻度尺测物体长度时,被测物体末端正好落在刻度线上时,我们读的估读值为零,记录时也不能</a:t>
            </a:r>
            <a:r>
              <a:rPr lang="zh-CN" altLang="en-US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省略</a:t>
            </a:r>
            <a:r>
              <a:rPr lang="en-US" altLang="zh-CN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.</a:t>
            </a:r>
            <a:endParaRPr lang="zh-CN" altLang="en-US" b="1" dirty="0">
              <a:solidFill>
                <a:prstClr val="black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39552" y="3356992"/>
            <a:ext cx="79205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如</a:t>
            </a:r>
            <a:r>
              <a:rPr lang="zh-CN" altLang="en-US" sz="2800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图所</a:t>
            </a:r>
            <a:r>
              <a:rPr lang="zh-CN" altLang="en-US" sz="2800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示,其读数应</a:t>
            </a:r>
            <a:r>
              <a:rPr lang="zh-CN" altLang="en-US" sz="2800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为2</a:t>
            </a:r>
            <a:r>
              <a:rPr lang="zh-CN" altLang="en-US" sz="2800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.50 cm,不能读作2.5 </a:t>
            </a:r>
            <a:r>
              <a:rPr lang="zh-CN" altLang="en-US" sz="2800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cm</a:t>
            </a:r>
            <a:r>
              <a:rPr lang="en-US" altLang="zh-CN" sz="2800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.</a:t>
            </a:r>
            <a:endParaRPr lang="zh-CN" altLang="en-US" sz="2800" b="1" dirty="0">
              <a:solidFill>
                <a:prstClr val="black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4066" name="Group 274"/>
          <p:cNvGrpSpPr>
            <a:grpSpLocks/>
          </p:cNvGrpSpPr>
          <p:nvPr/>
        </p:nvGrpSpPr>
        <p:grpSpPr bwMode="auto">
          <a:xfrm>
            <a:off x="395536" y="4437112"/>
            <a:ext cx="8208912" cy="1363131"/>
            <a:chOff x="0" y="1979"/>
            <a:chExt cx="16714" cy="3179"/>
          </a:xfrm>
        </p:grpSpPr>
        <p:pic>
          <p:nvPicPr>
            <p:cNvPr id="34064" name="Picture 272" descr="5d6034a85edf8db187b71be00923dd54574e749c"/>
            <p:cNvPicPr>
              <a:picLocks noChangeAspect="1" noChangeArrowheads="1"/>
            </p:cNvPicPr>
            <p:nvPr/>
          </p:nvPicPr>
          <p:blipFill>
            <a:blip r:embed="rId2" cstate="print"/>
            <a:srcRect l="4234" t="24661" r="57022" b="59015"/>
            <a:stretch>
              <a:fillRect/>
            </a:stretch>
          </p:blipFill>
          <p:spPr bwMode="auto">
            <a:xfrm>
              <a:off x="567" y="1979"/>
              <a:ext cx="4808" cy="750"/>
            </a:xfrm>
            <a:prstGeom prst="rect">
              <a:avLst/>
            </a:prstGeom>
            <a:noFill/>
          </p:spPr>
        </p:pic>
        <p:pic>
          <p:nvPicPr>
            <p:cNvPr id="34065" name="图片 50178" descr="1"/>
            <p:cNvPicPr>
              <a:picLocks noChangeAspect="1" noChangeArrowheads="1"/>
            </p:cNvPicPr>
            <p:nvPr/>
          </p:nvPicPr>
          <p:blipFill>
            <a:blip r:embed="rId3" cstate="print"/>
            <a:srcRect l="1100" t="12415" b="4092"/>
            <a:stretch>
              <a:fillRect/>
            </a:stretch>
          </p:blipFill>
          <p:spPr bwMode="auto">
            <a:xfrm>
              <a:off x="0" y="2659"/>
              <a:ext cx="16714" cy="2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" name="矩形 3"/>
          <p:cNvSpPr/>
          <p:nvPr/>
        </p:nvSpPr>
        <p:spPr>
          <a:xfrm>
            <a:off x="1259632" y="188640"/>
            <a:ext cx="30171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[</a:t>
            </a:r>
            <a:r>
              <a:rPr lang="zh-CN" altLang="en-US" sz="4000" b="1" dirty="0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知识拓展</a:t>
            </a:r>
            <a:r>
              <a:rPr lang="zh-CN" altLang="en-US" sz="4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]</a:t>
            </a:r>
            <a:endParaRPr lang="zh-CN" altLang="en-US" sz="4000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5755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4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39552" y="2204864"/>
            <a:ext cx="799983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    </a:t>
            </a:r>
            <a:r>
              <a:rPr lang="zh-CN" altLang="en-US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若</a:t>
            </a:r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长度在两刻度线之间,我们读数时的估读值就不为零,记录时要把估</a:t>
            </a:r>
            <a:r>
              <a:rPr lang="zh-CN" altLang="en-US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读值</a:t>
            </a:r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记上。</a:t>
            </a:r>
            <a:endParaRPr lang="zh-CN" altLang="en-US" b="1" dirty="0">
              <a:solidFill>
                <a:prstClr val="black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55576" y="3933056"/>
            <a:ext cx="61654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如</a:t>
            </a:r>
            <a:r>
              <a:rPr lang="zh-CN" altLang="en-US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图所</a:t>
            </a:r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示,物体的长度为2.</a:t>
            </a:r>
            <a:r>
              <a:rPr lang="zh-CN" altLang="en-US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4</a:t>
            </a:r>
            <a:r>
              <a:rPr lang="en-US" altLang="zh-CN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7 </a:t>
            </a:r>
            <a:r>
              <a:rPr lang="en-US" altLang="zh-CN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cm.</a:t>
            </a:r>
            <a:endParaRPr lang="en-US" altLang="zh-CN" b="1" dirty="0">
              <a:solidFill>
                <a:prstClr val="black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4070" name="Group 278"/>
          <p:cNvGrpSpPr>
            <a:grpSpLocks/>
          </p:cNvGrpSpPr>
          <p:nvPr/>
        </p:nvGrpSpPr>
        <p:grpSpPr bwMode="auto">
          <a:xfrm>
            <a:off x="539552" y="5157192"/>
            <a:ext cx="8064896" cy="874727"/>
            <a:chOff x="249" y="1752"/>
            <a:chExt cx="8438" cy="1744"/>
          </a:xfrm>
        </p:grpSpPr>
        <p:pic>
          <p:nvPicPr>
            <p:cNvPr id="34068" name="Picture 276" descr="5d6034a85edf8db187b71be00923dd54574e749c"/>
            <p:cNvPicPr>
              <a:picLocks noChangeAspect="1" noChangeArrowheads="1"/>
            </p:cNvPicPr>
            <p:nvPr/>
          </p:nvPicPr>
          <p:blipFill>
            <a:blip r:embed="rId2" cstate="print"/>
            <a:srcRect l="4234" t="24661" r="57022" b="59015"/>
            <a:stretch>
              <a:fillRect/>
            </a:stretch>
          </p:blipFill>
          <p:spPr bwMode="auto">
            <a:xfrm>
              <a:off x="521" y="1752"/>
              <a:ext cx="2404" cy="715"/>
            </a:xfrm>
            <a:prstGeom prst="rect">
              <a:avLst/>
            </a:prstGeom>
            <a:noFill/>
          </p:spPr>
        </p:pic>
        <p:pic>
          <p:nvPicPr>
            <p:cNvPr id="34069" name="图片 50178" descr="1"/>
            <p:cNvPicPr>
              <a:picLocks noChangeAspect="1" noChangeArrowheads="1"/>
            </p:cNvPicPr>
            <p:nvPr/>
          </p:nvPicPr>
          <p:blipFill>
            <a:blip r:embed="rId3" cstate="print"/>
            <a:srcRect l="1100" t="12415" b="4092"/>
            <a:stretch>
              <a:fillRect/>
            </a:stretch>
          </p:blipFill>
          <p:spPr bwMode="auto">
            <a:xfrm>
              <a:off x="249" y="2387"/>
              <a:ext cx="8438" cy="1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矩形 20"/>
          <p:cNvSpPr/>
          <p:nvPr/>
        </p:nvSpPr>
        <p:spPr>
          <a:xfrm>
            <a:off x="683568" y="836712"/>
            <a:ext cx="30171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[</a:t>
            </a:r>
            <a:r>
              <a:rPr lang="zh-CN" altLang="en-US" sz="4000" b="1" dirty="0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知识拓展</a:t>
            </a:r>
            <a:r>
              <a:rPr lang="zh-CN" altLang="en-US" sz="4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]</a:t>
            </a:r>
            <a:endParaRPr lang="zh-CN" altLang="en-US" sz="4000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415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4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"/>
          <p:cNvSpPr txBox="1">
            <a:spLocks noChangeArrowheads="1"/>
          </p:cNvSpPr>
          <p:nvPr/>
        </p:nvSpPr>
        <p:spPr bwMode="auto">
          <a:xfrm>
            <a:off x="966643" y="911622"/>
            <a:ext cx="76818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  读</a:t>
            </a:r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估读值时,要读到分度值的下一位,不能再向下读</a:t>
            </a:r>
            <a:r>
              <a:rPr lang="zh-CN" altLang="en-US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了</a:t>
            </a:r>
            <a:r>
              <a:rPr lang="en-US" altLang="zh-CN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.</a:t>
            </a:r>
            <a:endParaRPr lang="zh-CN" altLang="en-US" b="1" dirty="0">
              <a:solidFill>
                <a:prstClr val="black"/>
              </a:solidFill>
              <a:latin typeface="幼圆" panose="02010509060101010101" pitchFamily="49" charset="-122"/>
              <a:ea typeface="幼圆" panose="02010509060101010101" pitchFamily="49" charset="-122"/>
              <a:sym typeface="Arial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42362" y="2063750"/>
            <a:ext cx="8028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如</a:t>
            </a:r>
            <a:r>
              <a:rPr lang="zh-CN" altLang="en-US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宋体" charset="-122"/>
              </a:rPr>
              <a:t>图</a:t>
            </a:r>
            <a:r>
              <a:rPr lang="zh-CN" altLang="en-US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，</a:t>
            </a:r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因为估读值本身已经不准确了,</a:t>
            </a:r>
            <a:r>
              <a:rPr lang="zh-CN" altLang="en-US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再向下读出</a:t>
            </a:r>
            <a:r>
              <a:rPr lang="zh-CN" altLang="en-US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charset="0"/>
              </a:rPr>
              <a:t>的值是没有意义的.</a:t>
            </a:r>
            <a:endParaRPr lang="zh-CN" altLang="en-US" b="1" dirty="0">
              <a:solidFill>
                <a:prstClr val="black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15616" y="188640"/>
            <a:ext cx="30171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[</a:t>
            </a:r>
            <a:r>
              <a:rPr lang="zh-CN" altLang="en-US" sz="4000" b="1" dirty="0" smtClean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知识拓展</a:t>
            </a:r>
            <a:r>
              <a:rPr lang="zh-CN" altLang="en-US" sz="40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]</a:t>
            </a:r>
            <a:endParaRPr lang="zh-CN" altLang="en-US" sz="4000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" descr="59b61c6a45260a4a07cc8"/>
          <p:cNvPicPr>
            <a:picLocks noChangeAspect="1" noChangeArrowheads="1"/>
          </p:cNvPicPr>
          <p:nvPr/>
        </p:nvPicPr>
        <p:blipFill rotWithShape="1">
          <a:blip r:embed="rId2" cstate="print"/>
          <a:srcRect l="3846" t="13125" r="77481" b="59327"/>
          <a:stretch/>
        </p:blipFill>
        <p:spPr bwMode="auto">
          <a:xfrm>
            <a:off x="1892436" y="4149080"/>
            <a:ext cx="4335748" cy="594518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grpSp>
        <p:nvGrpSpPr>
          <p:cNvPr id="21" name="组合 20"/>
          <p:cNvGrpSpPr/>
          <p:nvPr/>
        </p:nvGrpSpPr>
        <p:grpSpPr>
          <a:xfrm>
            <a:off x="1273602" y="4743598"/>
            <a:ext cx="6415672" cy="1061666"/>
            <a:chOff x="1273602" y="4333891"/>
            <a:chExt cx="6415672" cy="1061666"/>
          </a:xfrm>
        </p:grpSpPr>
        <p:pic>
          <p:nvPicPr>
            <p:cNvPr id="11" name="图片 1" descr="59b61c6a45260a4a07cc8"/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l="1154" t="44551" r="72989" b="37585"/>
            <a:stretch/>
          </p:blipFill>
          <p:spPr bwMode="auto">
            <a:xfrm>
              <a:off x="1273602" y="4333891"/>
              <a:ext cx="6415672" cy="10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1864714" y="4749226"/>
              <a:ext cx="14111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/>
                <a:t>0cm</a:t>
              </a:r>
              <a:endParaRPr lang="zh-CN" altLang="en-US" sz="36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20072" y="4749226"/>
              <a:ext cx="141114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/>
                <a:t>1cm</a:t>
              </a:r>
              <a:endParaRPr lang="zh-CN" altLang="en-US" sz="3600" b="1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162691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836712"/>
            <a:ext cx="8576307" cy="138499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en-US" sz="2800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宋体" pitchFamily="2" charset="-122"/>
              </a:rPr>
              <a:t>如图</a:t>
            </a:r>
            <a:r>
              <a:rPr lang="zh-CN" altLang="en-US" sz="2800" noProof="1" smtClean="0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宋体" pitchFamily="2" charset="-122"/>
              </a:rPr>
              <a:t>所示,</a:t>
            </a:r>
            <a:r>
              <a:rPr lang="zh-CN" altLang="en-US" sz="2800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宋体" pitchFamily="2" charset="-122"/>
              </a:rPr>
              <a:t>用A,B两刻度尺测同一木块的边长,就分度值而言,</a:t>
            </a:r>
            <a:r>
              <a:rPr lang="zh-CN" altLang="en-US" sz="2800" i="1" u="sng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宋体" pitchFamily="2" charset="-122"/>
              </a:rPr>
              <a:t>　　</a:t>
            </a:r>
            <a:r>
              <a:rPr lang="zh-CN" altLang="en-US" sz="2800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宋体" pitchFamily="2" charset="-122"/>
              </a:rPr>
              <a:t>尺精确些,就使用方法而言,</a:t>
            </a:r>
            <a:r>
              <a:rPr lang="zh-CN" altLang="en-US" sz="2800" u="sng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宋体" pitchFamily="2" charset="-122"/>
              </a:rPr>
              <a:t>　　</a:t>
            </a:r>
            <a:r>
              <a:rPr lang="zh-CN" altLang="en-US" sz="2800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宋体" pitchFamily="2" charset="-122"/>
              </a:rPr>
              <a:t>不正确.用A刻度尺测量出的木块长度是</a:t>
            </a:r>
            <a:r>
              <a:rPr lang="zh-CN" altLang="en-US" sz="2800" u="sng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宋体" pitchFamily="2" charset="-122"/>
              </a:rPr>
              <a:t>　　　</a:t>
            </a:r>
            <a:r>
              <a:rPr lang="zh-CN" altLang="en-US" sz="2800" u="sng" noProof="1" smtClean="0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宋体" pitchFamily="2" charset="-122"/>
              </a:rPr>
              <a:t>                            </a:t>
            </a:r>
            <a:r>
              <a:rPr lang="zh-CN" altLang="en-US" sz="2800" noProof="1" smtClean="0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宋体" pitchFamily="2" charset="-122"/>
              </a:rPr>
              <a:t>.</a:t>
            </a:r>
            <a:r>
              <a:rPr lang="zh-CN" altLang="en-US" sz="2800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宋体" pitchFamily="2" charset="-122"/>
              </a:rPr>
              <a:t> </a:t>
            </a:r>
            <a:endParaRPr lang="zh-CN" altLang="en-US" sz="2800" noProof="1"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116632"/>
            <a:ext cx="3237452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zh-CN" sz="540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itchFamily="34" charset="0"/>
                <a:ea typeface="宋体" pitchFamily="2" charset="-122"/>
              </a:rPr>
              <a:t>例  </a:t>
            </a:r>
            <a:r>
              <a:rPr lang="zh-CN" altLang="zh-CN" sz="5400" noProof="1" smtClean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itchFamily="34" charset="0"/>
                <a:ea typeface="宋体" pitchFamily="2" charset="-122"/>
              </a:rPr>
              <a:t>题</a:t>
            </a:r>
            <a:endParaRPr lang="zh-CN" altLang="zh-CN" sz="540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16890" y="1571612"/>
            <a:ext cx="369844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b="1" noProof="1">
                <a:solidFill>
                  <a:srgbClr val="FF0000"/>
                </a:solidFill>
                <a:latin typeface="宋体" charset="-122"/>
                <a:sym typeface="+mn-ea"/>
              </a:rPr>
              <a:t>2</a:t>
            </a:r>
            <a:r>
              <a:rPr lang="zh-CN" altLang="zh-CN" b="1" i="1" noProof="1">
                <a:solidFill>
                  <a:srgbClr val="FF0000"/>
                </a:solidFill>
                <a:latin typeface="宋体" charset="-122"/>
                <a:sym typeface="+mn-ea"/>
              </a:rPr>
              <a:t>.</a:t>
            </a:r>
            <a:r>
              <a:rPr lang="zh-CN" altLang="zh-CN" b="1" noProof="1">
                <a:solidFill>
                  <a:srgbClr val="FF0000"/>
                </a:solidFill>
                <a:latin typeface="宋体" charset="-122"/>
                <a:sym typeface="+mn-ea"/>
              </a:rPr>
              <a:t>2</a:t>
            </a:r>
            <a:r>
              <a:rPr lang="en-US" altLang="zh-CN" b="1" dirty="0">
                <a:solidFill>
                  <a:srgbClr val="FF0000"/>
                </a:solidFill>
                <a:latin typeface="宋体" charset="-122"/>
                <a:sym typeface="+mn-ea"/>
              </a:rPr>
              <a:t>1</a:t>
            </a:r>
            <a:r>
              <a:rPr lang="en-US" altLang="zh-CN" b="1" noProof="1">
                <a:solidFill>
                  <a:srgbClr val="FF0000"/>
                </a:solidFill>
                <a:latin typeface="宋体" charset="-122"/>
                <a:sym typeface="+mn-ea"/>
              </a:rPr>
              <a:t> cm(</a:t>
            </a:r>
            <a:r>
              <a:rPr lang="zh-CN" altLang="en-US" b="1" noProof="1">
                <a:solidFill>
                  <a:srgbClr val="FF0000"/>
                </a:solidFill>
                <a:latin typeface="宋体" charset="-122"/>
                <a:sym typeface="+mn-ea"/>
              </a:rPr>
              <a:t>或</a:t>
            </a:r>
            <a:r>
              <a:rPr lang="zh-CN" altLang="zh-CN" b="1" noProof="1">
                <a:solidFill>
                  <a:srgbClr val="FF0000"/>
                </a:solidFill>
                <a:latin typeface="宋体" charset="-122"/>
                <a:sym typeface="+mn-ea"/>
              </a:rPr>
              <a:t>22</a:t>
            </a:r>
            <a:r>
              <a:rPr lang="zh-CN" altLang="zh-CN" b="1" i="1" noProof="1">
                <a:solidFill>
                  <a:srgbClr val="FF0000"/>
                </a:solidFill>
                <a:latin typeface="宋体" charset="-122"/>
                <a:sym typeface="+mn-ea"/>
              </a:rPr>
              <a:t>.</a:t>
            </a:r>
            <a:r>
              <a:rPr lang="en-US" altLang="zh-CN" b="1" dirty="0">
                <a:solidFill>
                  <a:srgbClr val="FF0000"/>
                </a:solidFill>
                <a:latin typeface="宋体" charset="-122"/>
                <a:sym typeface="+mn-ea"/>
              </a:rPr>
              <a:t>1</a:t>
            </a:r>
            <a:r>
              <a:rPr lang="en-US" altLang="zh-CN" b="1" noProof="1">
                <a:solidFill>
                  <a:srgbClr val="FF0000"/>
                </a:solidFill>
                <a:latin typeface="宋体" charset="-122"/>
                <a:sym typeface="+mn-ea"/>
              </a:rPr>
              <a:t>mm)</a:t>
            </a:r>
            <a:endParaRPr lang="en-US" altLang="en-US" noProof="1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56176" y="1124744"/>
            <a:ext cx="39145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b="1" i="1" noProof="1">
                <a:solidFill>
                  <a:srgbClr val="FF0000"/>
                </a:solidFill>
                <a:latin typeface="宋体" charset="-122"/>
                <a:ea typeface="NEU-BZ-S92"/>
                <a:cs typeface="NEU-BZ-S92"/>
                <a:sym typeface="+mn-ea"/>
              </a:rPr>
              <a:t>B</a:t>
            </a:r>
            <a:endParaRPr lang="en-US" altLang="zh-CN" b="1" i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charset="-122"/>
              <a:ea typeface="NEU-BZ-S92"/>
              <a:cs typeface="NEU-BZ-S9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31640" y="1196752"/>
            <a:ext cx="39145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b="1" i="1" noProof="1">
                <a:solidFill>
                  <a:srgbClr val="FF0000"/>
                </a:solidFill>
                <a:latin typeface="宋体" charset="-122"/>
                <a:ea typeface="NEU-BZ-S92"/>
                <a:cs typeface="NEU-BZ-S92"/>
                <a:sym typeface="+mn-ea"/>
              </a:rPr>
              <a:t>A</a:t>
            </a:r>
            <a:endParaRPr lang="en-US" altLang="zh-CN" b="1" i="1" noProof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charset="-122"/>
              <a:ea typeface="NEU-BZ-S92"/>
              <a:cs typeface="NEU-BZ-S92"/>
              <a:sym typeface="+mn-ea"/>
            </a:endParaRPr>
          </a:p>
        </p:txBody>
      </p:sp>
      <p:grpSp>
        <p:nvGrpSpPr>
          <p:cNvPr id="34833" name="Group 17"/>
          <p:cNvGrpSpPr>
            <a:grpSpLocks/>
          </p:cNvGrpSpPr>
          <p:nvPr/>
        </p:nvGrpSpPr>
        <p:grpSpPr bwMode="auto">
          <a:xfrm>
            <a:off x="467544" y="4941168"/>
            <a:ext cx="6984776" cy="1737022"/>
            <a:chOff x="612" y="2053"/>
            <a:chExt cx="3084" cy="1939"/>
          </a:xfrm>
        </p:grpSpPr>
        <p:pic>
          <p:nvPicPr>
            <p:cNvPr id="34828" name="Picture 12" descr="images0"/>
            <p:cNvPicPr>
              <a:picLocks noChangeAspect="1" noChangeArrowheads="1"/>
            </p:cNvPicPr>
            <p:nvPr/>
          </p:nvPicPr>
          <p:blipFill>
            <a:blip r:embed="rId2" cstate="print"/>
            <a:srcRect l="974" t="13272" r="32361"/>
            <a:stretch>
              <a:fillRect/>
            </a:stretch>
          </p:blipFill>
          <p:spPr bwMode="auto">
            <a:xfrm>
              <a:off x="612" y="2296"/>
              <a:ext cx="3084" cy="1686"/>
            </a:xfrm>
            <a:prstGeom prst="rect">
              <a:avLst/>
            </a:prstGeom>
            <a:noFill/>
          </p:spPr>
        </p:pic>
        <p:sp>
          <p:nvSpPr>
            <p:cNvPr id="4" name="文本框 8"/>
            <p:cNvSpPr txBox="1"/>
            <p:nvPr/>
          </p:nvSpPr>
          <p:spPr>
            <a:xfrm>
              <a:off x="2361" y="2053"/>
              <a:ext cx="173" cy="6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i="1" noProof="1">
                  <a:solidFill>
                    <a:srgbClr val="FF0000"/>
                  </a:solidFill>
                  <a:latin typeface="宋体" charset="-122"/>
                  <a:ea typeface="NEU-BZ-S92"/>
                  <a:cs typeface="NEU-BZ-S92"/>
                  <a:sym typeface="+mn-ea"/>
                </a:rPr>
                <a:t>A</a:t>
              </a:r>
              <a:endParaRPr lang="en-US" altLang="zh-CN" b="1" i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NEU-BZ-S92"/>
                <a:cs typeface="NEU-BZ-S92"/>
                <a:sym typeface="+mn-ea"/>
              </a:endParaRPr>
            </a:p>
          </p:txBody>
        </p:sp>
        <p:sp>
          <p:nvSpPr>
            <p:cNvPr id="5" name="文本框 7"/>
            <p:cNvSpPr txBox="1"/>
            <p:nvPr/>
          </p:nvSpPr>
          <p:spPr>
            <a:xfrm>
              <a:off x="2424" y="3339"/>
              <a:ext cx="173" cy="65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i="1" noProof="1">
                  <a:solidFill>
                    <a:srgbClr val="FF0000"/>
                  </a:solidFill>
                  <a:latin typeface="宋体" charset="-122"/>
                  <a:ea typeface="NEU-BZ-S92"/>
                  <a:cs typeface="NEU-BZ-S92"/>
                  <a:sym typeface="+mn-ea"/>
                </a:rPr>
                <a:t>B</a:t>
              </a:r>
              <a:endParaRPr lang="en-US" altLang="zh-CN" b="1" i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NEU-BZ-S92"/>
                <a:cs typeface="NEU-BZ-S92"/>
                <a:sym typeface="+mn-ea"/>
              </a:endParaRPr>
            </a:p>
          </p:txBody>
        </p:sp>
        <p:sp>
          <p:nvSpPr>
            <p:cNvPr id="34831" name="Rectangle 15"/>
            <p:cNvSpPr>
              <a:spLocks noChangeArrowheads="1"/>
            </p:cNvSpPr>
            <p:nvPr/>
          </p:nvSpPr>
          <p:spPr bwMode="auto">
            <a:xfrm>
              <a:off x="975" y="3383"/>
              <a:ext cx="318" cy="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b="1" noProof="1">
                  <a:solidFill>
                    <a:prstClr val="black"/>
                  </a:solidFill>
                  <a:sym typeface="+mn-ea"/>
                </a:rPr>
                <a:t>cm</a:t>
              </a:r>
              <a:endParaRPr lang="zh-CN" altLang="en-US" b="1">
                <a:solidFill>
                  <a:prstClr val="black"/>
                </a:solidFill>
                <a:sym typeface="+mn-ea"/>
              </a:endParaRPr>
            </a:p>
          </p:txBody>
        </p:sp>
        <p:sp>
          <p:nvSpPr>
            <p:cNvPr id="34832" name="Rectangle 16"/>
            <p:cNvSpPr>
              <a:spLocks noChangeArrowheads="1"/>
            </p:cNvSpPr>
            <p:nvPr/>
          </p:nvSpPr>
          <p:spPr bwMode="auto">
            <a:xfrm>
              <a:off x="975" y="2294"/>
              <a:ext cx="318" cy="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b="1" noProof="1">
                  <a:solidFill>
                    <a:prstClr val="black"/>
                  </a:solidFill>
                  <a:sym typeface="+mn-ea"/>
                </a:rPr>
                <a:t>cm</a:t>
              </a:r>
              <a:endParaRPr lang="zh-CN" altLang="en-US" b="1">
                <a:solidFill>
                  <a:prstClr val="black"/>
                </a:solidFill>
                <a:sym typeface="+mn-ea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23528" y="2708920"/>
            <a:ext cx="8640960" cy="224676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:</a:t>
            </a:r>
            <a:r>
              <a:rPr lang="zh-CN" altLang="zh-CN" sz="2800" dirty="0" smtClean="0"/>
              <a:t>刻度尺</a:t>
            </a:r>
            <a:r>
              <a:rPr lang="en-US" altLang="zh-CN" sz="2800" i="1" dirty="0" smtClean="0"/>
              <a:t>A</a:t>
            </a:r>
            <a:r>
              <a:rPr lang="zh-CN" altLang="zh-CN" sz="2800" dirty="0" smtClean="0"/>
              <a:t>的分度值是</a:t>
            </a:r>
            <a:r>
              <a:rPr lang="en-US" altLang="zh-CN" sz="2800" dirty="0" smtClean="0"/>
              <a:t>1 mm,</a:t>
            </a:r>
            <a:r>
              <a:rPr lang="zh-CN" altLang="zh-CN" sz="2800" dirty="0" smtClean="0"/>
              <a:t>刻度尺</a:t>
            </a:r>
            <a:r>
              <a:rPr lang="en-US" altLang="zh-CN" sz="2800" i="1" dirty="0" smtClean="0"/>
              <a:t>B</a:t>
            </a:r>
            <a:r>
              <a:rPr lang="zh-CN" altLang="zh-CN" sz="2800" dirty="0" smtClean="0"/>
              <a:t>的分度值是</a:t>
            </a:r>
            <a:r>
              <a:rPr lang="en-US" altLang="zh-CN" sz="2800" dirty="0" smtClean="0"/>
              <a:t>2 mm,</a:t>
            </a:r>
            <a:r>
              <a:rPr lang="zh-CN" altLang="zh-CN" sz="2800" dirty="0" smtClean="0"/>
              <a:t>分度值越小测量越精确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因此刻度尺</a:t>
            </a:r>
            <a:r>
              <a:rPr lang="en-US" altLang="zh-CN" sz="2800" i="1" dirty="0" smtClean="0"/>
              <a:t>A</a:t>
            </a:r>
            <a:r>
              <a:rPr lang="zh-CN" altLang="zh-CN" sz="2800" dirty="0" smtClean="0"/>
              <a:t>精确些</a:t>
            </a:r>
            <a:r>
              <a:rPr lang="en-US" altLang="zh-CN" sz="2800" i="1" dirty="0" smtClean="0"/>
              <a:t>.</a:t>
            </a:r>
            <a:r>
              <a:rPr lang="zh-CN" altLang="zh-CN" sz="2800" dirty="0" smtClean="0"/>
              <a:t>刻度尺</a:t>
            </a:r>
            <a:r>
              <a:rPr lang="en-US" altLang="zh-CN" sz="2800" i="1" dirty="0" smtClean="0"/>
              <a:t>B</a:t>
            </a:r>
            <a:r>
              <a:rPr lang="zh-CN" altLang="zh-CN" sz="2800" dirty="0" smtClean="0"/>
              <a:t>有刻度的一侧没有靠近被测木块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使用方法错误</a:t>
            </a:r>
            <a:r>
              <a:rPr lang="en-US" altLang="zh-CN" sz="2800" i="1" dirty="0" smtClean="0"/>
              <a:t>.</a:t>
            </a:r>
            <a:r>
              <a:rPr lang="zh-CN" altLang="zh-CN" sz="2800" dirty="0" smtClean="0"/>
              <a:t> 此时长度准确值为</a:t>
            </a:r>
            <a:r>
              <a:rPr lang="en-US" altLang="zh-CN" sz="2800" dirty="0" smtClean="0"/>
              <a:t>2</a:t>
            </a:r>
            <a:r>
              <a:rPr lang="en-US" altLang="zh-CN" sz="2800" i="1" dirty="0" smtClean="0"/>
              <a:t>.</a:t>
            </a:r>
            <a:r>
              <a:rPr lang="en-US" altLang="zh-CN" sz="2800" dirty="0" smtClean="0"/>
              <a:t>2 cm,</a:t>
            </a:r>
            <a:r>
              <a:rPr lang="zh-CN" altLang="zh-CN" sz="2800" dirty="0" smtClean="0"/>
              <a:t>估读值为</a:t>
            </a:r>
            <a:r>
              <a:rPr lang="en-US" altLang="zh-CN" sz="2800" dirty="0" smtClean="0"/>
              <a:t>0</a:t>
            </a:r>
            <a:r>
              <a:rPr lang="en-US" altLang="zh-CN" sz="2800" i="1" dirty="0" smtClean="0"/>
              <a:t>.</a:t>
            </a:r>
            <a:r>
              <a:rPr lang="en-US" altLang="zh-CN" sz="2800" dirty="0" smtClean="0"/>
              <a:t>01 cm,</a:t>
            </a:r>
            <a:r>
              <a:rPr lang="zh-CN" altLang="zh-CN" sz="2800" dirty="0" smtClean="0"/>
              <a:t>所以木块长为</a:t>
            </a:r>
            <a:r>
              <a:rPr lang="en-US" altLang="zh-CN" sz="2800" dirty="0" smtClean="0"/>
              <a:t>2.21cm</a:t>
            </a:r>
            <a:r>
              <a:rPr lang="en-US" altLang="zh-CN" sz="2800" i="1" dirty="0" smtClean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="" xmlns:p14="http://schemas.microsoft.com/office/powerpoint/2010/main" val="377296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33" name="文本框 6"/>
          <p:cNvSpPr txBox="1">
            <a:spLocks noChangeArrowheads="1"/>
          </p:cNvSpPr>
          <p:nvPr/>
        </p:nvSpPr>
        <p:spPr bwMode="auto">
          <a:xfrm>
            <a:off x="4135962" y="5373216"/>
            <a:ext cx="10789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沙漏</a:t>
            </a:r>
          </a:p>
        </p:txBody>
      </p:sp>
      <p:pic>
        <p:nvPicPr>
          <p:cNvPr id="38929" name="图片 18" descr="2001504mc8arzztp4hah7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412776"/>
            <a:ext cx="2637492" cy="4296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30" name="文本框 7"/>
          <p:cNvSpPr txBox="1">
            <a:spLocks noChangeArrowheads="1"/>
          </p:cNvSpPr>
          <p:nvPr/>
        </p:nvSpPr>
        <p:spPr bwMode="auto">
          <a:xfrm>
            <a:off x="6084168" y="5589240"/>
            <a:ext cx="28083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有重锤的摆钟</a:t>
            </a:r>
          </a:p>
        </p:txBody>
      </p:sp>
      <p:sp>
        <p:nvSpPr>
          <p:cNvPr id="38915" name="文本框 1"/>
          <p:cNvSpPr txBox="1">
            <a:spLocks noChangeArrowheads="1"/>
          </p:cNvSpPr>
          <p:nvPr/>
        </p:nvSpPr>
        <p:spPr bwMode="auto">
          <a:xfrm>
            <a:off x="2555776" y="188640"/>
            <a:ext cx="55816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三、时间</a:t>
            </a:r>
            <a:r>
              <a:rPr lang="zh-CN" alt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的测量</a:t>
            </a:r>
          </a:p>
        </p:txBody>
      </p:sp>
      <p:pic>
        <p:nvPicPr>
          <p:cNvPr id="38923" name="图片 14" descr="4ca84d0bx7fcaa5d5bd72&amp;690"/>
          <p:cNvPicPr>
            <a:picLocks noChangeAspect="1" noChangeArrowheads="1"/>
          </p:cNvPicPr>
          <p:nvPr/>
        </p:nvPicPr>
        <p:blipFill rotWithShape="1">
          <a:blip r:embed="rId3" cstate="print"/>
          <a:srcRect r="51677" b="27403"/>
          <a:stretch/>
        </p:blipFill>
        <p:spPr bwMode="auto">
          <a:xfrm>
            <a:off x="107504" y="1628800"/>
            <a:ext cx="3105035" cy="3460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4" name="文本框 5"/>
          <p:cNvSpPr txBox="1">
            <a:spLocks noChangeArrowheads="1"/>
          </p:cNvSpPr>
          <p:nvPr/>
        </p:nvSpPr>
        <p:spPr bwMode="auto">
          <a:xfrm>
            <a:off x="1043608" y="5517232"/>
            <a:ext cx="12241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日晷</a:t>
            </a:r>
          </a:p>
        </p:txBody>
      </p:sp>
      <p:sp>
        <p:nvSpPr>
          <p:cNvPr id="10" name="文本框 4"/>
          <p:cNvSpPr txBox="1"/>
          <p:nvPr/>
        </p:nvSpPr>
        <p:spPr>
          <a:xfrm>
            <a:off x="539464" y="764704"/>
            <a:ext cx="3336288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4400" noProof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计时工具</a:t>
            </a:r>
            <a:endParaRPr lang="zh-CN" altLang="en-US" sz="4400" noProof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9218" name="Picture 2" descr="c:\users\administrator\appdata\roaming\360se6\User Data\temp\0403_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1412776"/>
            <a:ext cx="2376264" cy="39937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6416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8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3" grpId="0"/>
      <p:bldP spid="38930" grpId="0"/>
      <p:bldP spid="389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28" name="文本框 11"/>
          <p:cNvSpPr txBox="1">
            <a:spLocks noChangeArrowheads="1"/>
          </p:cNvSpPr>
          <p:nvPr/>
        </p:nvSpPr>
        <p:spPr bwMode="auto">
          <a:xfrm>
            <a:off x="5652120" y="908720"/>
            <a:ext cx="209388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电子</a:t>
            </a:r>
            <a:r>
              <a:rPr lang="zh-CN" altLang="en-US" b="1" dirty="0" smtClean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钟</a:t>
            </a:r>
            <a:endParaRPr lang="zh-CN" altLang="en-US" b="1" dirty="0">
              <a:solidFill>
                <a:srgbClr val="0000FF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8194" name="Picture 2" descr="c:\users\administrator\appdata\roaming\360se6\User Data\temp\201307150807475251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708920"/>
            <a:ext cx="4762500" cy="3571875"/>
          </a:xfrm>
          <a:prstGeom prst="rect">
            <a:avLst/>
          </a:prstGeom>
          <a:noFill/>
        </p:spPr>
      </p:pic>
      <p:pic>
        <p:nvPicPr>
          <p:cNvPr id="8196" name="Picture 4" descr="c:\users\administrator\appdata\roaming\360se6\User Data\temp\348779528_8866850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04664"/>
            <a:ext cx="4199625" cy="2169595"/>
          </a:xfrm>
          <a:prstGeom prst="rect">
            <a:avLst/>
          </a:prstGeom>
          <a:noFill/>
        </p:spPr>
      </p:pic>
      <p:sp>
        <p:nvSpPr>
          <p:cNvPr id="11" name="文本框 11"/>
          <p:cNvSpPr txBox="1">
            <a:spLocks noChangeArrowheads="1"/>
          </p:cNvSpPr>
          <p:nvPr/>
        </p:nvSpPr>
        <p:spPr bwMode="auto">
          <a:xfrm>
            <a:off x="5868144" y="4365104"/>
            <a:ext cx="209388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仿宋_GB2312" pitchFamily="49" charset="-122"/>
                <a:ea typeface="仿宋_GB2312" pitchFamily="49" charset="-122"/>
              </a:rPr>
              <a:t>原子钟</a:t>
            </a:r>
            <a:endParaRPr lang="zh-CN" altLang="en-US" b="1" dirty="0">
              <a:solidFill>
                <a:srgbClr val="0000FF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522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8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568" y="1052736"/>
            <a:ext cx="76328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用眼观察甲、乙、丙三幅图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在图甲中帽檐直径</a:t>
            </a:r>
            <a:r>
              <a:rPr lang="en-US" altLang="zh-CN" b="1" i="1" dirty="0" smtClean="0">
                <a:latin typeface="楷体" pitchFamily="49" charset="-122"/>
                <a:ea typeface="楷体" pitchFamily="49" charset="-122"/>
              </a:rPr>
              <a:t>AB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、帽子高</a:t>
            </a:r>
            <a:r>
              <a:rPr lang="en-US" altLang="zh-CN" b="1" i="1" dirty="0" smtClean="0">
                <a:latin typeface="楷体" pitchFamily="49" charset="-122"/>
                <a:ea typeface="楷体" pitchFamily="49" charset="-122"/>
              </a:rPr>
              <a:t>CD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哪个较长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在图乙中上下两根线段一样长吗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在图丙中中心的两个圆面积一样大吗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608" y="18864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观察思考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7" name="bb2.jpg" descr="id:2147491604;FounderCES"/>
          <p:cNvPicPr/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331640" y="3356992"/>
            <a:ext cx="6624736" cy="252028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979712" y="3717032"/>
            <a:ext cx="0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00488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99592" y="1052736"/>
            <a:ext cx="57606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3600" b="1" noProof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sym typeface="+mn-ea"/>
              </a:rPr>
              <a:t>⑴</a:t>
            </a:r>
            <a:r>
              <a:rPr lang="zh-CN" altLang="en-US" sz="3600" b="1" noProof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sym typeface="+mn-ea"/>
              </a:rPr>
              <a:t>国际：秒</a:t>
            </a:r>
            <a:r>
              <a:rPr lang="en-US" altLang="zh-CN" sz="3600" b="1" noProof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sym typeface="+mn-ea"/>
              </a:rPr>
              <a:t>( s </a:t>
            </a:r>
            <a:r>
              <a:rPr lang="en-US" altLang="zh-CN" sz="3600" b="1" noProof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sym typeface="+mn-ea"/>
              </a:rPr>
              <a:t>)</a:t>
            </a:r>
            <a:endParaRPr lang="en-US" altLang="zh-CN" sz="3600" b="1" noProof="1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3608" y="4941168"/>
            <a:ext cx="70567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b="1" noProof="1" smtClean="0">
                <a:solidFill>
                  <a:srgbClr val="0000F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itchFamily="2" charset="-122"/>
                <a:ea typeface="宋体" pitchFamily="2" charset="-122"/>
                <a:sym typeface="+mn-ea"/>
              </a:rPr>
              <a:t>1h </a:t>
            </a:r>
            <a:r>
              <a:rPr lang="en-US" altLang="zh-CN" b="1" noProof="1">
                <a:solidFill>
                  <a:srgbClr val="0000FF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itchFamily="2" charset="-122"/>
                <a:ea typeface="宋体" pitchFamily="2" charset="-122"/>
                <a:sym typeface="+mn-ea"/>
              </a:rPr>
              <a:t>= 60min = 3600s</a:t>
            </a:r>
          </a:p>
        </p:txBody>
      </p:sp>
      <p:sp>
        <p:nvSpPr>
          <p:cNvPr id="33797" name="文本框 99"/>
          <p:cNvSpPr txBox="1">
            <a:spLocks noChangeArrowheads="1"/>
          </p:cNvSpPr>
          <p:nvPr/>
        </p:nvSpPr>
        <p:spPr bwMode="auto">
          <a:xfrm>
            <a:off x="827584" y="1916832"/>
            <a:ext cx="738775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228600">
              <a:buFont typeface="Arial" charset="0"/>
              <a:buNone/>
            </a:pPr>
            <a:r>
              <a:rPr lang="zh-CN" altLang="en-US" b="1" dirty="0">
                <a:solidFill>
                  <a:srgbClr val="0000FF"/>
                </a:solidFill>
                <a:latin typeface="宋体" charset="-122"/>
              </a:rPr>
              <a:t>铯</a:t>
            </a:r>
            <a:r>
              <a:rPr lang="en-US" altLang="zh-CN" b="1" dirty="0">
                <a:solidFill>
                  <a:srgbClr val="0000FF"/>
                </a:solidFill>
                <a:latin typeface="宋体" charset="-122"/>
              </a:rPr>
              <a:t>133</a:t>
            </a:r>
            <a:r>
              <a:rPr lang="zh-CN" altLang="en-US" b="1" dirty="0">
                <a:solidFill>
                  <a:srgbClr val="0000FF"/>
                </a:solidFill>
                <a:latin typeface="宋体" charset="-122"/>
              </a:rPr>
              <a:t>原子振动</a:t>
            </a:r>
            <a:r>
              <a:rPr lang="en-US" altLang="zh-CN" b="1" dirty="0">
                <a:solidFill>
                  <a:srgbClr val="0000FF"/>
                </a:solidFill>
                <a:latin typeface="宋体" charset="-122"/>
              </a:rPr>
              <a:t>9192631770</a:t>
            </a:r>
            <a:r>
              <a:rPr lang="zh-CN" altLang="en-US" b="1" dirty="0">
                <a:solidFill>
                  <a:srgbClr val="0000FF"/>
                </a:solidFill>
                <a:latin typeface="宋体" charset="-122"/>
              </a:rPr>
              <a:t>次所需的时间定义为</a:t>
            </a:r>
            <a:r>
              <a:rPr lang="en-US" altLang="zh-CN" b="1" dirty="0">
                <a:solidFill>
                  <a:srgbClr val="0000FF"/>
                </a:solidFill>
                <a:latin typeface="宋体" charset="-122"/>
              </a:rPr>
              <a:t>1 s</a:t>
            </a:r>
            <a:r>
              <a:rPr lang="en-US" altLang="zh-CN" b="1" i="1" dirty="0">
                <a:solidFill>
                  <a:srgbClr val="0000FF"/>
                </a:solidFill>
                <a:latin typeface="宋体" charset="-122"/>
              </a:rPr>
              <a:t>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99592" y="3501008"/>
            <a:ext cx="687072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b="1" noProof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sym typeface="+mn-ea"/>
              </a:rPr>
              <a:t>⑵</a:t>
            </a:r>
            <a:r>
              <a:rPr lang="zh-CN" altLang="en-US" b="1" noProof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sym typeface="+mn-ea"/>
              </a:rPr>
              <a:t>常用</a:t>
            </a:r>
            <a:r>
              <a:rPr lang="zh-CN" altLang="zh-CN" b="1" noProof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sym typeface="+mn-ea"/>
              </a:rPr>
              <a:t>:</a:t>
            </a:r>
            <a:endParaRPr lang="en-US" altLang="zh-CN" b="1" noProof="1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charset="-122"/>
              <a:sym typeface="+mn-ea"/>
            </a:endParaRPr>
          </a:p>
          <a:p>
            <a:pPr>
              <a:defRPr/>
            </a:pPr>
            <a:r>
              <a:rPr lang="zh-CN" altLang="en-US" b="1" noProof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sym typeface="+mn-ea"/>
              </a:rPr>
              <a:t>小时</a:t>
            </a:r>
            <a:r>
              <a:rPr lang="en-US" altLang="zh-CN" b="1" noProof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sym typeface="+mn-ea"/>
              </a:rPr>
              <a:t>( h </a:t>
            </a:r>
            <a:r>
              <a:rPr lang="en-US" altLang="zh-CN" b="1" noProof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sym typeface="+mn-ea"/>
              </a:rPr>
              <a:t>),</a:t>
            </a:r>
            <a:r>
              <a:rPr lang="zh-CN" altLang="en-US" b="1" noProof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sym typeface="+mn-ea"/>
              </a:rPr>
              <a:t>分</a:t>
            </a:r>
            <a:r>
              <a:rPr lang="en-US" altLang="zh-CN" b="1" noProof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sym typeface="+mn-ea"/>
              </a:rPr>
              <a:t>( min )</a:t>
            </a:r>
          </a:p>
        </p:txBody>
      </p:sp>
      <p:sp>
        <p:nvSpPr>
          <p:cNvPr id="9" name="文本框 4"/>
          <p:cNvSpPr txBox="1"/>
          <p:nvPr/>
        </p:nvSpPr>
        <p:spPr>
          <a:xfrm>
            <a:off x="1043608" y="188640"/>
            <a:ext cx="5644918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noProof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noProof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时间单位：</a:t>
            </a:r>
            <a:endParaRPr lang="zh-CN" altLang="en-US" noProof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634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3797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9" name="图片 9" descr="W020140814322108501337"/>
          <p:cNvPicPr>
            <a:picLocks noChangeAspect="1" noChangeArrowheads="1"/>
          </p:cNvPicPr>
          <p:nvPr/>
        </p:nvPicPr>
        <p:blipFill>
          <a:blip r:embed="rId2" cstate="print"/>
          <a:srcRect l="12885" t="9599" r="13797" b="4907"/>
          <a:stretch>
            <a:fillRect/>
          </a:stretch>
        </p:blipFill>
        <p:spPr bwMode="auto">
          <a:xfrm>
            <a:off x="5867400" y="2833743"/>
            <a:ext cx="2520281" cy="330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Rectangle 3"/>
          <p:cNvSpPr>
            <a:spLocks noGrp="1" noRot="1"/>
          </p:cNvSpPr>
          <p:nvPr/>
        </p:nvSpPr>
        <p:spPr>
          <a:xfrm>
            <a:off x="611560" y="1124744"/>
            <a:ext cx="8281863" cy="24095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70000"/>
              <a:buFont typeface="Wingdings" pitchFamily="2" charset="2"/>
              <a:buNone/>
              <a:defRPr/>
            </a:pPr>
            <a:r>
              <a:rPr lang="en-US" altLang="zh-CN" sz="2400" b="1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宋体" pitchFamily="2" charset="-122"/>
                <a:ea typeface="宋体" pitchFamily="2" charset="-122"/>
                <a:cs typeface="宋体" charset="0"/>
                <a:sym typeface="+mn-ea"/>
              </a:rPr>
              <a:t>⑴</a:t>
            </a:r>
            <a:r>
              <a:rPr lang="zh-CN" altLang="en-US" sz="2400" b="1" noProof="1">
                <a:solidFill>
                  <a:prstClr val="black"/>
                </a:solidFill>
                <a:latin typeface="Arial" pitchFamily="34" charset="0"/>
              </a:rPr>
              <a:t>使用方法</a:t>
            </a:r>
            <a:r>
              <a:rPr lang="zh-CN" altLang="en-US" sz="2400" b="1" noProof="1" smtClean="0">
                <a:solidFill>
                  <a:prstClr val="black"/>
                </a:solidFill>
                <a:latin typeface="Arial" pitchFamily="34" charset="0"/>
              </a:rPr>
              <a:t>：用</a:t>
            </a:r>
            <a:r>
              <a:rPr lang="zh-CN" altLang="en-US" sz="2400" b="1" noProof="1">
                <a:solidFill>
                  <a:prstClr val="black"/>
                </a:solidFill>
                <a:latin typeface="Arial" pitchFamily="34" charset="0"/>
              </a:rPr>
              <a:t>手紧握停表，大拇指按在中间按钮上：</a:t>
            </a:r>
          </a:p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70000"/>
              <a:buFont typeface="Wingdings" pitchFamily="2" charset="2"/>
              <a:buNone/>
              <a:defRPr/>
            </a:pPr>
            <a:r>
              <a:rPr lang="zh-CN" altLang="en-US" sz="2400" b="1" noProof="1">
                <a:solidFill>
                  <a:prstClr val="black"/>
                </a:solidFill>
                <a:latin typeface="Arial" pitchFamily="34" charset="0"/>
              </a:rPr>
              <a:t>①第一次按下，表针开始走动</a:t>
            </a:r>
          </a:p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70000"/>
              <a:buFont typeface="Wingdings" pitchFamily="2" charset="2"/>
              <a:buNone/>
              <a:defRPr/>
            </a:pPr>
            <a:r>
              <a:rPr lang="zh-CN" altLang="en-US" sz="2400" b="1" noProof="1">
                <a:solidFill>
                  <a:prstClr val="black"/>
                </a:solidFill>
                <a:latin typeface="Arial" pitchFamily="34" charset="0"/>
              </a:rPr>
              <a:t>②第二次按下，表针停止走动（读数）</a:t>
            </a:r>
          </a:p>
          <a:p>
            <a:pPr marL="342900" indent="-342900">
              <a:spcBef>
                <a:spcPct val="20000"/>
              </a:spcBef>
              <a:buClr>
                <a:srgbClr val="0000FF"/>
              </a:buClr>
              <a:buSzPct val="70000"/>
              <a:buFont typeface="Wingdings" pitchFamily="2" charset="2"/>
              <a:buNone/>
              <a:defRPr/>
            </a:pPr>
            <a:r>
              <a:rPr lang="zh-CN" altLang="en-US" sz="2400" b="1" noProof="1">
                <a:solidFill>
                  <a:prstClr val="black"/>
                </a:solidFill>
                <a:latin typeface="Arial" pitchFamily="34" charset="0"/>
              </a:rPr>
              <a:t>③第三次按下清零按钮，表针回零</a:t>
            </a:r>
          </a:p>
        </p:txBody>
      </p:sp>
      <p:sp>
        <p:nvSpPr>
          <p:cNvPr id="33801" name="文本框 10"/>
          <p:cNvSpPr txBox="1">
            <a:spLocks noChangeArrowheads="1"/>
          </p:cNvSpPr>
          <p:nvPr/>
        </p:nvSpPr>
        <p:spPr bwMode="auto">
          <a:xfrm>
            <a:off x="4499992" y="3789040"/>
            <a:ext cx="16273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sym typeface="Arial" charset="0"/>
              </a:rPr>
              <a:t>清零按钮</a:t>
            </a:r>
          </a:p>
        </p:txBody>
      </p:sp>
      <p:sp>
        <p:nvSpPr>
          <p:cNvPr id="33802" name="文本框 11"/>
          <p:cNvSpPr txBox="1">
            <a:spLocks noChangeArrowheads="1"/>
          </p:cNvSpPr>
          <p:nvPr/>
        </p:nvSpPr>
        <p:spPr bwMode="auto">
          <a:xfrm>
            <a:off x="7452320" y="3409836"/>
            <a:ext cx="19442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sym typeface="宋体" charset="-122"/>
              </a:rPr>
              <a:t>中间按钮</a:t>
            </a:r>
          </a:p>
        </p:txBody>
      </p:sp>
      <p:pic>
        <p:nvPicPr>
          <p:cNvPr id="37889" name="图片 1" descr="wKhQcFRfj6KETC7TAAAAAORFA1g036"/>
          <p:cNvPicPr>
            <a:picLocks noChangeAspect="1" noChangeArrowheads="1"/>
          </p:cNvPicPr>
          <p:nvPr/>
        </p:nvPicPr>
        <p:blipFill>
          <a:blip r:embed="rId3" cstate="print"/>
          <a:srcRect l="15292" r="20082" b="33943"/>
          <a:stretch>
            <a:fillRect/>
          </a:stretch>
        </p:blipFill>
        <p:spPr bwMode="auto">
          <a:xfrm>
            <a:off x="1259632" y="3429000"/>
            <a:ext cx="2779106" cy="2899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682625" y="4336358"/>
            <a:ext cx="64901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sym typeface="Arial" charset="0"/>
              </a:rPr>
              <a:t>电子停表</a:t>
            </a:r>
          </a:p>
        </p:txBody>
      </p:sp>
      <p:sp>
        <p:nvSpPr>
          <p:cNvPr id="15" name="文本框 10"/>
          <p:cNvSpPr txBox="1">
            <a:spLocks noChangeArrowheads="1"/>
          </p:cNvSpPr>
          <p:nvPr/>
        </p:nvSpPr>
        <p:spPr bwMode="auto">
          <a:xfrm>
            <a:off x="5218385" y="4312260"/>
            <a:ext cx="64901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sym typeface="Arial" charset="0"/>
              </a:rPr>
              <a:t>机械停表</a:t>
            </a:r>
            <a:endParaRPr lang="zh-CN" altLang="en-US" sz="2800" b="1" dirty="0">
              <a:solidFill>
                <a:srgbClr val="FF0000"/>
              </a:solidFill>
              <a:sym typeface="Arial" charset="0"/>
            </a:endParaRPr>
          </a:p>
        </p:txBody>
      </p:sp>
      <p:sp>
        <p:nvSpPr>
          <p:cNvPr id="12" name="文本框 4"/>
          <p:cNvSpPr txBox="1"/>
          <p:nvPr/>
        </p:nvSpPr>
        <p:spPr>
          <a:xfrm>
            <a:off x="899592" y="332656"/>
            <a:ext cx="396044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4400" noProof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4400" noProof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停表的使用：</a:t>
            </a:r>
            <a:endParaRPr lang="zh-CN" altLang="en-US" sz="4400" noProof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797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/>
      <p:bldP spid="33801" grpId="0"/>
      <p:bldP spid="33802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框 1"/>
          <p:cNvSpPr txBox="1">
            <a:spLocks noChangeArrowheads="1"/>
          </p:cNvSpPr>
          <p:nvPr/>
        </p:nvSpPr>
        <p:spPr bwMode="auto">
          <a:xfrm>
            <a:off x="1691680" y="188640"/>
            <a:ext cx="4089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四、</a:t>
            </a:r>
            <a:r>
              <a:rPr lang="zh-CN" altLang="en-US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误 差</a:t>
            </a:r>
          </a:p>
        </p:txBody>
      </p:sp>
      <p:sp>
        <p:nvSpPr>
          <p:cNvPr id="37890" name="文本框 1"/>
          <p:cNvSpPr txBox="1">
            <a:spLocks noChangeArrowheads="1"/>
          </p:cNvSpPr>
          <p:nvPr/>
        </p:nvSpPr>
        <p:spPr bwMode="auto">
          <a:xfrm>
            <a:off x="1547664" y="908720"/>
            <a:ext cx="6953250" cy="181588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prstClr val="black"/>
                </a:solidFill>
              </a:rPr>
              <a:t>由于受所用的仪器、测量方法的限制和测量者的不同,所以测量值和真实值之间必然存在差别,</a:t>
            </a:r>
            <a:r>
              <a:rPr lang="zh-CN" altLang="en-US" sz="2800" b="1" dirty="0">
                <a:solidFill>
                  <a:srgbClr val="0000FF"/>
                </a:solidFill>
              </a:rPr>
              <a:t>测量值</a:t>
            </a:r>
            <a:r>
              <a:rPr lang="zh-CN" altLang="en-US" sz="2800" b="1" dirty="0">
                <a:solidFill>
                  <a:prstClr val="black"/>
                </a:solidFill>
              </a:rPr>
              <a:t>和</a:t>
            </a:r>
            <a:r>
              <a:rPr lang="zh-CN" altLang="en-US" sz="2800" b="1" dirty="0">
                <a:solidFill>
                  <a:srgbClr val="0000FF"/>
                </a:solidFill>
              </a:rPr>
              <a:t>真实值</a:t>
            </a:r>
            <a:r>
              <a:rPr lang="zh-CN" altLang="en-US" sz="2800" b="1" dirty="0">
                <a:solidFill>
                  <a:prstClr val="black"/>
                </a:solidFill>
              </a:rPr>
              <a:t>之间的差别叫做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误差</a:t>
            </a:r>
            <a:r>
              <a:rPr lang="en-US" altLang="zh-CN" sz="2800" b="1" smtClean="0">
                <a:solidFill>
                  <a:prstClr val="black"/>
                </a:solidFill>
              </a:rPr>
              <a:t>.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sp>
        <p:nvSpPr>
          <p:cNvPr id="37891" name="文本框 2"/>
          <p:cNvSpPr txBox="1"/>
          <p:nvPr/>
        </p:nvSpPr>
        <p:spPr>
          <a:xfrm>
            <a:off x="251520" y="908720"/>
            <a:ext cx="149669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2400" b="1" noProof="1" smtClean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仿宋_GB2312" charset="0"/>
                <a:ea typeface="仿宋_GB2312" charset="0"/>
              </a:rPr>
              <a:t>1.</a:t>
            </a:r>
            <a:r>
              <a:rPr lang="zh-CN" altLang="en-US" sz="2400" b="1" noProof="1" smtClean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仿宋_GB2312" charset="0"/>
                <a:ea typeface="仿宋_GB2312" charset="0"/>
              </a:rPr>
              <a:t>概念</a:t>
            </a:r>
            <a:r>
              <a:rPr lang="zh-CN" altLang="en-US" sz="2400" b="1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仿宋_GB2312" charset="0"/>
                <a:ea typeface="仿宋_GB2312" charset="0"/>
              </a:rPr>
              <a:t>：</a:t>
            </a:r>
          </a:p>
        </p:txBody>
      </p:sp>
      <p:sp>
        <p:nvSpPr>
          <p:cNvPr id="37892" name="文本框 3"/>
          <p:cNvSpPr txBox="1"/>
          <p:nvPr/>
        </p:nvSpPr>
        <p:spPr>
          <a:xfrm>
            <a:off x="179512" y="2996952"/>
            <a:ext cx="261874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2400" b="1" noProof="1" smtClean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仿宋_GB2312" charset="0"/>
                <a:ea typeface="仿宋_GB2312" charset="0"/>
              </a:rPr>
              <a:t>2.</a:t>
            </a:r>
            <a:r>
              <a:rPr lang="zh-CN" altLang="en-US" sz="2400" b="1" noProof="1" smtClean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仿宋_GB2312" charset="0"/>
                <a:ea typeface="仿宋_GB2312" charset="0"/>
              </a:rPr>
              <a:t>减小</a:t>
            </a:r>
            <a:r>
              <a:rPr lang="zh-CN" altLang="en-US" sz="2400" b="1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仿宋_GB2312" charset="0"/>
                <a:ea typeface="仿宋_GB2312" charset="0"/>
              </a:rPr>
              <a:t>误差方法：</a:t>
            </a:r>
          </a:p>
        </p:txBody>
      </p:sp>
      <p:sp>
        <p:nvSpPr>
          <p:cNvPr id="37893" name="文本框 4"/>
          <p:cNvSpPr txBox="1">
            <a:spLocks noChangeArrowheads="1"/>
          </p:cNvSpPr>
          <p:nvPr/>
        </p:nvSpPr>
        <p:spPr bwMode="auto">
          <a:xfrm>
            <a:off x="4211960" y="2924944"/>
            <a:ext cx="3843338" cy="181588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prstClr val="black"/>
                </a:solidFill>
              </a:rPr>
              <a:t>⑴ 多次测量求平均值</a:t>
            </a:r>
          </a:p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prstClr val="black"/>
                </a:solidFill>
              </a:rPr>
              <a:t>⑵ 选用更精密的测量工具</a:t>
            </a:r>
          </a:p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prstClr val="black"/>
                </a:solidFill>
              </a:rPr>
              <a:t>⑶ 改进测量方法</a:t>
            </a:r>
          </a:p>
        </p:txBody>
      </p:sp>
      <p:sp>
        <p:nvSpPr>
          <p:cNvPr id="37894" name="文本框 5"/>
          <p:cNvSpPr txBox="1"/>
          <p:nvPr/>
        </p:nvSpPr>
        <p:spPr>
          <a:xfrm>
            <a:off x="395536" y="4293096"/>
            <a:ext cx="3387725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sz="2800" b="1" noProof="1" smtClean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仿宋_GB2312" charset="0"/>
                <a:ea typeface="仿宋_GB2312" charset="0"/>
              </a:rPr>
              <a:t>3.</a:t>
            </a:r>
            <a:r>
              <a:rPr lang="zh-CN" altLang="en-US" sz="2800" b="1" noProof="1" smtClean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仿宋_GB2312" charset="0"/>
                <a:ea typeface="仿宋_GB2312" charset="0"/>
              </a:rPr>
              <a:t>错误</a:t>
            </a:r>
            <a:r>
              <a:rPr lang="zh-CN" altLang="en-US" sz="2800" b="1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仿宋_GB2312" charset="0"/>
                <a:ea typeface="仿宋_GB2312" charset="0"/>
              </a:rPr>
              <a:t>与误差不同:</a:t>
            </a:r>
          </a:p>
        </p:txBody>
      </p:sp>
      <p:sp>
        <p:nvSpPr>
          <p:cNvPr id="37895" name="文本框 6"/>
          <p:cNvSpPr txBox="1">
            <a:spLocks noChangeArrowheads="1"/>
          </p:cNvSpPr>
          <p:nvPr/>
        </p:nvSpPr>
        <p:spPr bwMode="auto">
          <a:xfrm>
            <a:off x="251520" y="5013176"/>
            <a:ext cx="7432675" cy="138499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prstClr val="black"/>
                </a:solidFill>
              </a:rPr>
              <a:t>错误是指不按实验操作的有关规定的做法,是不正确的测量方法产生的,所以只要严格按要求去做,</a:t>
            </a:r>
            <a:r>
              <a:rPr lang="zh-CN" altLang="en-US" sz="2800" b="1" dirty="0">
                <a:solidFill>
                  <a:srgbClr val="0000FF"/>
                </a:solidFill>
              </a:rPr>
              <a:t>错误是可以避免的</a:t>
            </a:r>
            <a:r>
              <a:rPr lang="zh-CN" altLang="en-US" sz="2800" b="1" dirty="0">
                <a:solidFill>
                  <a:prstClr val="black"/>
                </a:solidFill>
              </a:rPr>
              <a:t>,而</a:t>
            </a:r>
            <a:r>
              <a:rPr lang="zh-CN" altLang="en-US" sz="2800" b="1" dirty="0">
                <a:solidFill>
                  <a:srgbClr val="0000FF"/>
                </a:solidFill>
              </a:rPr>
              <a:t>误差是不可避免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的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.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842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  <p:bldP spid="37893" grpId="0" animBg="1"/>
      <p:bldP spid="3789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179512" y="1052736"/>
            <a:ext cx="859447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</a:rPr>
              <a:t>1.使用刻度尺前先认清</a:t>
            </a:r>
            <a:r>
              <a:rPr lang="zh-CN" altLang="en-US" b="1" dirty="0" smtClean="0">
                <a:solidFill>
                  <a:prstClr val="black"/>
                </a:solidFill>
              </a:rPr>
              <a:t>刻度尺的</a:t>
            </a:r>
            <a:r>
              <a:rPr lang="zh-CN" altLang="en-US" b="1" u="sng" dirty="0">
                <a:solidFill>
                  <a:prstClr val="black"/>
                </a:solidFill>
              </a:rPr>
              <a:t>　          </a:t>
            </a:r>
            <a:r>
              <a:rPr lang="zh-CN" altLang="en-US" b="1" u="sng" dirty="0" smtClean="0">
                <a:solidFill>
                  <a:prstClr val="black"/>
                </a:solidFill>
              </a:rPr>
              <a:t>    </a:t>
            </a:r>
            <a:r>
              <a:rPr lang="zh-CN" altLang="en-US" b="1" dirty="0" smtClean="0">
                <a:solidFill>
                  <a:prstClr val="black"/>
                </a:solidFill>
              </a:rPr>
              <a:t>、</a:t>
            </a:r>
            <a:r>
              <a:rPr lang="zh-CN" altLang="en-US" b="1" u="sng" dirty="0">
                <a:solidFill>
                  <a:prstClr val="black"/>
                </a:solidFill>
              </a:rPr>
              <a:t>　　</a:t>
            </a:r>
            <a:r>
              <a:rPr lang="zh-CN" altLang="en-US" b="1" u="sng" dirty="0" smtClean="0">
                <a:solidFill>
                  <a:prstClr val="black"/>
                </a:solidFill>
              </a:rPr>
              <a:t> </a:t>
            </a:r>
            <a:r>
              <a:rPr lang="zh-CN" altLang="en-US" b="1" dirty="0" smtClean="0">
                <a:solidFill>
                  <a:prstClr val="black"/>
                </a:solidFill>
              </a:rPr>
              <a:t>、</a:t>
            </a:r>
            <a:r>
              <a:rPr lang="zh-CN" altLang="en-US" b="1" u="sng" dirty="0">
                <a:solidFill>
                  <a:prstClr val="black"/>
                </a:solidFill>
              </a:rPr>
              <a:t>　　　　</a:t>
            </a:r>
            <a:r>
              <a:rPr lang="zh-CN" altLang="en-US" b="1" dirty="0">
                <a:solidFill>
                  <a:prstClr val="black"/>
                </a:solidFill>
              </a:rPr>
              <a:t>、</a:t>
            </a:r>
            <a:r>
              <a:rPr lang="zh-CN" altLang="en-US" b="1" u="sng" dirty="0">
                <a:solidFill>
                  <a:prstClr val="black"/>
                </a:solidFill>
              </a:rPr>
              <a:t>　　　  </a:t>
            </a:r>
            <a:r>
              <a:rPr lang="zh-CN" altLang="en-US" b="1" dirty="0" smtClean="0">
                <a:solidFill>
                  <a:prstClr val="black"/>
                </a:solidFill>
              </a:rPr>
              <a:t>;</a:t>
            </a:r>
            <a:r>
              <a:rPr lang="zh-CN" altLang="en-US" b="1" dirty="0">
                <a:solidFill>
                  <a:prstClr val="black"/>
                </a:solidFill>
              </a:rPr>
              <a:t>刻度尺要放正,有刻度的一边要  </a:t>
            </a:r>
            <a:r>
              <a:rPr lang="zh-CN" altLang="en-US" b="1" u="sng" dirty="0">
                <a:solidFill>
                  <a:prstClr val="black"/>
                </a:solidFill>
              </a:rPr>
              <a:t>　　  </a:t>
            </a:r>
            <a:r>
              <a:rPr lang="zh-CN" altLang="en-US" b="1" dirty="0">
                <a:solidFill>
                  <a:prstClr val="black"/>
                </a:solidFill>
              </a:rPr>
              <a:t>被测物体,与被测物体平行,不能倾斜;读数时,视线与刻度尺</a:t>
            </a:r>
            <a:r>
              <a:rPr lang="zh-CN" altLang="en-US" b="1" dirty="0" smtClean="0">
                <a:solidFill>
                  <a:prstClr val="black"/>
                </a:solidFill>
              </a:rPr>
              <a:t>尺面</a:t>
            </a:r>
            <a:r>
              <a:rPr lang="zh-CN" altLang="en-US" b="1" u="sng" dirty="0">
                <a:solidFill>
                  <a:prstClr val="black"/>
                </a:solidFill>
              </a:rPr>
              <a:t>　　    </a:t>
            </a:r>
            <a:r>
              <a:rPr lang="zh-CN" altLang="en-US" b="1" dirty="0">
                <a:solidFill>
                  <a:prstClr val="black"/>
                </a:solidFill>
              </a:rPr>
              <a:t>,要估读到</a:t>
            </a:r>
            <a:r>
              <a:rPr lang="zh-CN" altLang="en-US" b="1" u="sng" dirty="0">
                <a:solidFill>
                  <a:prstClr val="black"/>
                </a:solidFill>
              </a:rPr>
              <a:t>　          </a:t>
            </a:r>
            <a:r>
              <a:rPr lang="zh-CN" altLang="en-US" b="1" dirty="0">
                <a:solidFill>
                  <a:prstClr val="black"/>
                </a:solidFill>
              </a:rPr>
              <a:t>的下一位;记录的测量结果应由</a:t>
            </a:r>
            <a:r>
              <a:rPr lang="zh-CN" altLang="en-US" b="1" u="sng" dirty="0">
                <a:solidFill>
                  <a:prstClr val="black"/>
                </a:solidFill>
              </a:rPr>
              <a:t>            </a:t>
            </a:r>
            <a:r>
              <a:rPr lang="zh-CN" altLang="en-US" b="1" dirty="0">
                <a:solidFill>
                  <a:prstClr val="black"/>
                </a:solidFill>
              </a:rPr>
              <a:t>、</a:t>
            </a:r>
            <a:r>
              <a:rPr lang="zh-CN" altLang="en-US" b="1" u="sng" dirty="0">
                <a:solidFill>
                  <a:prstClr val="black"/>
                </a:solidFill>
              </a:rPr>
              <a:t>　　 　</a:t>
            </a:r>
            <a:r>
              <a:rPr lang="zh-CN" altLang="en-US" b="1" dirty="0">
                <a:solidFill>
                  <a:prstClr val="black"/>
                </a:solidFill>
              </a:rPr>
              <a:t>和</a:t>
            </a:r>
            <a:r>
              <a:rPr lang="zh-CN" altLang="en-US" b="1" u="sng" dirty="0">
                <a:solidFill>
                  <a:prstClr val="black"/>
                </a:solidFill>
              </a:rPr>
              <a:t>　　</a:t>
            </a:r>
            <a:r>
              <a:rPr lang="zh-CN" altLang="en-US" b="1" u="sng" dirty="0" smtClean="0">
                <a:solidFill>
                  <a:prstClr val="black"/>
                </a:solidFill>
              </a:rPr>
              <a:t>  </a:t>
            </a:r>
            <a:r>
              <a:rPr lang="zh-CN" altLang="en-US" b="1" dirty="0" smtClean="0">
                <a:solidFill>
                  <a:prstClr val="black"/>
                </a:solidFill>
              </a:rPr>
              <a:t>组成</a:t>
            </a:r>
            <a:r>
              <a:rPr lang="zh-CN" altLang="en-US" b="1" dirty="0">
                <a:solidFill>
                  <a:prstClr val="black"/>
                </a:solidFill>
              </a:rPr>
              <a:t>. </a:t>
            </a:r>
          </a:p>
        </p:txBody>
      </p:sp>
      <p:sp>
        <p:nvSpPr>
          <p:cNvPr id="40963" name="文本框 99"/>
          <p:cNvSpPr txBox="1">
            <a:spLocks noChangeArrowheads="1"/>
          </p:cNvSpPr>
          <p:nvPr/>
        </p:nvSpPr>
        <p:spPr bwMode="auto">
          <a:xfrm>
            <a:off x="6429388" y="3429000"/>
            <a:ext cx="17224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28600"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方正书宋_GBK"/>
              </a:rPr>
              <a:t>单位</a:t>
            </a:r>
          </a:p>
        </p:txBody>
      </p:sp>
      <p:sp>
        <p:nvSpPr>
          <p:cNvPr id="40966" name="文本框 8"/>
          <p:cNvSpPr txBox="1">
            <a:spLocks noChangeArrowheads="1"/>
          </p:cNvSpPr>
          <p:nvPr/>
        </p:nvSpPr>
        <p:spPr bwMode="auto">
          <a:xfrm>
            <a:off x="4427984" y="1412776"/>
            <a:ext cx="14205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方正书宋_GBK"/>
                <a:sym typeface="宋体" charset="-122"/>
              </a:rPr>
              <a:t>分度值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40967" name="文本框 9"/>
          <p:cNvSpPr txBox="1">
            <a:spLocks noChangeArrowheads="1"/>
          </p:cNvSpPr>
          <p:nvPr/>
        </p:nvSpPr>
        <p:spPr bwMode="auto">
          <a:xfrm>
            <a:off x="6660232" y="1412776"/>
            <a:ext cx="100860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方正书宋_GBK"/>
                <a:sym typeface="宋体" charset="-122"/>
              </a:rPr>
              <a:t>单位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40970" name="文本框 12"/>
          <p:cNvSpPr txBox="1">
            <a:spLocks noChangeArrowheads="1"/>
          </p:cNvSpPr>
          <p:nvPr/>
        </p:nvSpPr>
        <p:spPr bwMode="auto">
          <a:xfrm>
            <a:off x="4508740" y="2924944"/>
            <a:ext cx="14205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方正书宋_GBK"/>
                <a:sym typeface="宋体" charset="-122"/>
              </a:rPr>
              <a:t>分度值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10" name="文本框 13"/>
          <p:cNvSpPr txBox="1">
            <a:spLocks noChangeArrowheads="1"/>
          </p:cNvSpPr>
          <p:nvPr/>
        </p:nvSpPr>
        <p:spPr bwMode="auto">
          <a:xfrm>
            <a:off x="3079980" y="3415729"/>
            <a:ext cx="14205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方正书宋_GBK"/>
                <a:sym typeface="Arial" charset="0"/>
              </a:rPr>
              <a:t>准确值</a:t>
            </a:r>
          </a:p>
        </p:txBody>
      </p:sp>
      <p:sp>
        <p:nvSpPr>
          <p:cNvPr id="11" name="文本框 14"/>
          <p:cNvSpPr txBox="1">
            <a:spLocks noChangeArrowheads="1"/>
          </p:cNvSpPr>
          <p:nvPr/>
        </p:nvSpPr>
        <p:spPr bwMode="auto">
          <a:xfrm>
            <a:off x="4794492" y="3429000"/>
            <a:ext cx="14205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方正书宋_GBK"/>
                <a:sym typeface="Arial" charset="0"/>
              </a:rPr>
              <a:t>估读值</a:t>
            </a:r>
          </a:p>
        </p:txBody>
      </p:sp>
      <p:sp>
        <p:nvSpPr>
          <p:cNvPr id="13" name="文本框 6"/>
          <p:cNvSpPr txBox="1">
            <a:spLocks noChangeArrowheads="1"/>
          </p:cNvSpPr>
          <p:nvPr/>
        </p:nvSpPr>
        <p:spPr bwMode="auto">
          <a:xfrm>
            <a:off x="827584" y="1484784"/>
            <a:ext cx="18325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方正书宋_GBK"/>
                <a:sym typeface="Arial" charset="0"/>
              </a:rPr>
              <a:t>零刻度线</a:t>
            </a:r>
          </a:p>
        </p:txBody>
      </p:sp>
      <p:sp>
        <p:nvSpPr>
          <p:cNvPr id="14" name="文本框 7"/>
          <p:cNvSpPr txBox="1">
            <a:spLocks noChangeArrowheads="1"/>
          </p:cNvSpPr>
          <p:nvPr/>
        </p:nvSpPr>
        <p:spPr bwMode="auto">
          <a:xfrm>
            <a:off x="2987824" y="1412776"/>
            <a:ext cx="100860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方正书宋_GBK"/>
                <a:sym typeface="宋体" charset="-122"/>
              </a:rPr>
              <a:t>量程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17" name="文本框 10"/>
          <p:cNvSpPr txBox="1">
            <a:spLocks noChangeArrowheads="1"/>
          </p:cNvSpPr>
          <p:nvPr/>
        </p:nvSpPr>
        <p:spPr bwMode="auto">
          <a:xfrm>
            <a:off x="5436096" y="1988840"/>
            <a:ext cx="152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方正书宋_GBK"/>
                <a:sym typeface="Arial" charset="0"/>
              </a:rPr>
              <a:t>紧靠</a:t>
            </a:r>
            <a:r>
              <a:rPr lang="zh-CN" altLang="en-US" sz="3600" b="1" dirty="0">
                <a:solidFill>
                  <a:srgbClr val="FF0000"/>
                </a:solidFill>
                <a:latin typeface="方正书宋_GBK"/>
                <a:sym typeface="Arial" charset="0"/>
              </a:rPr>
              <a:t> </a:t>
            </a:r>
          </a:p>
        </p:txBody>
      </p:sp>
      <p:sp>
        <p:nvSpPr>
          <p:cNvPr id="18" name="文本框 11"/>
          <p:cNvSpPr txBox="1">
            <a:spLocks noChangeArrowheads="1"/>
          </p:cNvSpPr>
          <p:nvPr/>
        </p:nvSpPr>
        <p:spPr bwMode="auto">
          <a:xfrm>
            <a:off x="1634565" y="2924944"/>
            <a:ext cx="100860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方正书宋_GBK"/>
                <a:sym typeface="Arial" charset="0"/>
              </a:rPr>
              <a:t>垂直</a:t>
            </a:r>
          </a:p>
        </p:txBody>
      </p:sp>
      <p:grpSp>
        <p:nvGrpSpPr>
          <p:cNvPr id="15" name="Group 3"/>
          <p:cNvGrpSpPr>
            <a:grpSpLocks/>
          </p:cNvGrpSpPr>
          <p:nvPr/>
        </p:nvGrpSpPr>
        <p:grpSpPr bwMode="auto">
          <a:xfrm>
            <a:off x="5076056" y="188640"/>
            <a:ext cx="3744416" cy="864096"/>
            <a:chOff x="0" y="0"/>
            <a:chExt cx="2495" cy="590"/>
          </a:xfrm>
        </p:grpSpPr>
        <p:sp>
          <p:nvSpPr>
            <p:cNvPr id="19" name="AutoShape 4"/>
            <p:cNvSpPr>
              <a:spLocks noChangeArrowheads="1"/>
            </p:cNvSpPr>
            <p:nvPr/>
          </p:nvSpPr>
          <p:spPr bwMode="auto">
            <a:xfrm>
              <a:off x="45" y="45"/>
              <a:ext cx="2450" cy="545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76200" cmpd="tri">
              <a:solidFill>
                <a:srgbClr val="FF00FF"/>
              </a:solidFill>
              <a:prstDash val="lgDashDot"/>
              <a:round/>
              <a:headEnd/>
              <a:tailEnd/>
            </a:ln>
            <a:effectLst>
              <a:outerShdw dist="107763" dir="2700000" algn="ctr" rotWithShape="0">
                <a:srgbClr val="663300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2495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4800" dirty="0">
                  <a:solidFill>
                    <a:srgbClr val="FF6600"/>
                  </a:solidFill>
                  <a:latin typeface="黑体" pitchFamily="2" charset="-122"/>
                  <a:ea typeface="黑体" pitchFamily="2" charset="-122"/>
                </a:rPr>
                <a:t>  </a:t>
              </a:r>
              <a:r>
                <a:rPr lang="zh-CN" altLang="en-US" sz="4800" dirty="0">
                  <a:solidFill>
                    <a:srgbClr val="FF6600"/>
                  </a:solidFill>
                  <a:latin typeface="华文行楷" pitchFamily="2" charset="-122"/>
                  <a:ea typeface="华文行楷" pitchFamily="2" charset="-122"/>
                </a:rPr>
                <a:t>检测反馈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251520" y="4396941"/>
            <a:ext cx="8208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: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使用刻度尺前先认清刻度尺的零刻度线、量程、分度值、单位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刻度尺要放正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有刻度的一边要紧靠被测物体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与被测物体平行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不能倾斜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读数时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视线与刻度尺尺面垂直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要估读到分度值的下一位</a:t>
            </a:r>
            <a:r>
              <a:rPr lang="en-US" altLang="zh-CN" sz="2800" b="1" i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记录的测量结果应由准确值、估读值和单位组成</a:t>
            </a:r>
            <a:r>
              <a:rPr lang="en-US" altLang="zh-CN" sz="2800" b="1" i="1" dirty="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129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1000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1000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000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1000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1000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000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6" grpId="0"/>
      <p:bldP spid="40967" grpId="0"/>
      <p:bldP spid="40970" grpId="0"/>
      <p:bldP spid="10" grpId="0"/>
      <p:bldP spid="11" grpId="0"/>
      <p:bldP spid="13" grpId="0"/>
      <p:bldP spid="14" grpId="0"/>
      <p:bldP spid="17" grpId="0"/>
      <p:bldP spid="18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1"/>
          <p:cNvSpPr txBox="1">
            <a:spLocks noChangeArrowheads="1"/>
          </p:cNvSpPr>
          <p:nvPr/>
        </p:nvSpPr>
        <p:spPr bwMode="auto">
          <a:xfrm>
            <a:off x="323528" y="764704"/>
            <a:ext cx="417696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dirty="0">
                <a:solidFill>
                  <a:prstClr val="black"/>
                </a:solidFill>
              </a:rPr>
              <a:t>2.</a:t>
            </a:r>
            <a:r>
              <a:rPr lang="zh-CN" altLang="en-US" dirty="0">
                <a:solidFill>
                  <a:prstClr val="black"/>
                </a:solidFill>
              </a:rPr>
              <a:t>如图所示的是停表,其大表盘的分度值是</a:t>
            </a:r>
            <a:r>
              <a:rPr lang="zh-CN" altLang="en-US" u="sng" dirty="0">
                <a:solidFill>
                  <a:prstClr val="black"/>
                </a:solidFill>
              </a:rPr>
              <a:t>　　　　</a:t>
            </a:r>
            <a:r>
              <a:rPr lang="zh-CN" altLang="en-US" dirty="0">
                <a:solidFill>
                  <a:prstClr val="black"/>
                </a:solidFill>
              </a:rPr>
              <a:t>,小表盘的分度值是</a:t>
            </a:r>
            <a:r>
              <a:rPr lang="zh-CN" altLang="en-US" u="sng" dirty="0">
                <a:solidFill>
                  <a:prstClr val="black"/>
                </a:solidFill>
              </a:rPr>
              <a:t>　　　　</a:t>
            </a:r>
            <a:r>
              <a:rPr lang="zh-CN" altLang="en-US" dirty="0">
                <a:solidFill>
                  <a:prstClr val="black"/>
                </a:solidFill>
              </a:rPr>
              <a:t>;图中显示的示数</a:t>
            </a:r>
            <a:r>
              <a:rPr lang="zh-CN" altLang="en-US" dirty="0" smtClean="0">
                <a:solidFill>
                  <a:prstClr val="black"/>
                </a:solidFill>
              </a:rPr>
              <a:t>是</a:t>
            </a:r>
            <a:r>
              <a:rPr lang="zh-CN" altLang="en-US" u="sng" dirty="0" smtClean="0">
                <a:solidFill>
                  <a:prstClr val="black"/>
                </a:solidFill>
              </a:rPr>
              <a:t>            </a:t>
            </a:r>
            <a:r>
              <a:rPr lang="zh-CN" altLang="en-US" u="sng" dirty="0">
                <a:solidFill>
                  <a:prstClr val="black"/>
                </a:solidFill>
              </a:rPr>
              <a:t>　　　</a:t>
            </a:r>
            <a:r>
              <a:rPr lang="zh-CN" altLang="en-US" dirty="0">
                <a:solidFill>
                  <a:prstClr val="black"/>
                </a:solidFill>
              </a:rPr>
              <a:t>.</a:t>
            </a:r>
            <a:r>
              <a:rPr lang="zh-CN" altLang="en-US" sz="4000" dirty="0">
                <a:solidFill>
                  <a:prstClr val="black"/>
                </a:solidFill>
              </a:rPr>
              <a:t> </a:t>
            </a:r>
          </a:p>
        </p:txBody>
      </p:sp>
      <p:sp>
        <p:nvSpPr>
          <p:cNvPr id="41987" name="文本框 99"/>
          <p:cNvSpPr txBox="1">
            <a:spLocks noChangeArrowheads="1"/>
          </p:cNvSpPr>
          <p:nvPr/>
        </p:nvSpPr>
        <p:spPr bwMode="auto">
          <a:xfrm>
            <a:off x="827584" y="3284984"/>
            <a:ext cx="31510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228600">
              <a:buFont typeface="Arial" charset="0"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宋体" charset="-122"/>
              </a:rPr>
              <a:t>3</a:t>
            </a:r>
            <a:r>
              <a:rPr lang="en-US" altLang="zh-CN" b="1" dirty="0" smtClean="0">
                <a:solidFill>
                  <a:srgbClr val="FF0000"/>
                </a:solidFill>
                <a:latin typeface="方正书宋_GBK"/>
              </a:rPr>
              <a:t> </a:t>
            </a:r>
            <a:r>
              <a:rPr lang="en-US" altLang="zh-CN" b="1" dirty="0" smtClean="0">
                <a:solidFill>
                  <a:srgbClr val="FF0000"/>
                </a:solidFill>
                <a:latin typeface="NEU-BZ-S92"/>
              </a:rPr>
              <a:t>min </a:t>
            </a:r>
            <a:r>
              <a:rPr lang="en-US" altLang="zh-CN" b="1" dirty="0" smtClean="0">
                <a:solidFill>
                  <a:srgbClr val="FF0000"/>
                </a:solidFill>
                <a:latin typeface="宋体" charset="-122"/>
              </a:rPr>
              <a:t>37.5</a:t>
            </a:r>
            <a:r>
              <a:rPr lang="en-US" altLang="zh-CN" b="1" dirty="0" smtClean="0">
                <a:solidFill>
                  <a:srgbClr val="FF0000"/>
                </a:solidFill>
                <a:latin typeface="方正书宋_GBK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NEU-BZ-S92"/>
              </a:rPr>
              <a:t>s</a:t>
            </a:r>
          </a:p>
        </p:txBody>
      </p:sp>
      <p:sp>
        <p:nvSpPr>
          <p:cNvPr id="41988" name="文本框 5"/>
          <p:cNvSpPr txBox="1">
            <a:spLocks noChangeArrowheads="1"/>
          </p:cNvSpPr>
          <p:nvPr/>
        </p:nvSpPr>
        <p:spPr bwMode="auto">
          <a:xfrm>
            <a:off x="1115616" y="1844824"/>
            <a:ext cx="121860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宋体" charset="-122"/>
                <a:sym typeface="Arial" charset="0"/>
              </a:rPr>
              <a:t>0</a:t>
            </a:r>
            <a:r>
              <a:rPr lang="en-US" altLang="zh-CN" b="1" i="1" dirty="0" smtClean="0">
                <a:solidFill>
                  <a:srgbClr val="FF0000"/>
                </a:solidFill>
                <a:latin typeface="宋体" charset="-122"/>
                <a:sym typeface="Arial" charset="0"/>
              </a:rPr>
              <a:t>.</a:t>
            </a:r>
            <a:r>
              <a:rPr lang="en-US" altLang="zh-CN" b="1" dirty="0" smtClean="0">
                <a:solidFill>
                  <a:srgbClr val="FF0000"/>
                </a:solidFill>
                <a:latin typeface="宋体" charset="-122"/>
                <a:sym typeface="Arial" charset="0"/>
              </a:rPr>
              <a:t>5</a:t>
            </a:r>
            <a:r>
              <a:rPr lang="en-US" altLang="zh-CN" b="1" dirty="0" smtClean="0">
                <a:solidFill>
                  <a:srgbClr val="FF0000"/>
                </a:solidFill>
                <a:latin typeface="方正书宋_GBK"/>
                <a:sym typeface="Arial" charset="0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NEU-BZ-S92"/>
                <a:sym typeface="Arial" charset="0"/>
              </a:rPr>
              <a:t>s</a:t>
            </a:r>
            <a:endParaRPr lang="en-US" altLang="zh-CN" b="1" dirty="0">
              <a:solidFill>
                <a:srgbClr val="FF0000"/>
              </a:solidFill>
              <a:latin typeface="NEU-BZ-S92"/>
            </a:endParaRPr>
          </a:p>
        </p:txBody>
      </p:sp>
      <p:sp>
        <p:nvSpPr>
          <p:cNvPr id="41989" name="文本框 6"/>
          <p:cNvSpPr txBox="1">
            <a:spLocks noChangeArrowheads="1"/>
          </p:cNvSpPr>
          <p:nvPr/>
        </p:nvSpPr>
        <p:spPr bwMode="auto">
          <a:xfrm>
            <a:off x="1907704" y="2276872"/>
            <a:ext cx="17171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宋体" charset="-122"/>
                <a:sym typeface="Arial" charset="0"/>
              </a:rPr>
              <a:t>0</a:t>
            </a:r>
            <a:r>
              <a:rPr lang="en-US" altLang="zh-CN" b="1" i="1" dirty="0">
                <a:solidFill>
                  <a:srgbClr val="FF0000"/>
                </a:solidFill>
                <a:latin typeface="宋体" charset="-122"/>
                <a:sym typeface="Arial" charset="0"/>
              </a:rPr>
              <a:t>.</a:t>
            </a:r>
            <a:r>
              <a:rPr lang="en-US" altLang="zh-CN" b="1" dirty="0">
                <a:solidFill>
                  <a:srgbClr val="FF0000"/>
                </a:solidFill>
                <a:latin typeface="宋体" charset="-122"/>
                <a:sym typeface="Arial" charset="0"/>
              </a:rPr>
              <a:t>5</a:t>
            </a:r>
            <a:r>
              <a:rPr lang="en-US" altLang="zh-CN" b="1" dirty="0">
                <a:solidFill>
                  <a:srgbClr val="FF0000"/>
                </a:solidFill>
                <a:latin typeface="方正书宋_GBK"/>
                <a:sym typeface="Arial" charset="0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NEU-BZ-S92"/>
                <a:sym typeface="Arial" charset="0"/>
              </a:rPr>
              <a:t>min</a:t>
            </a:r>
            <a:endParaRPr lang="en-US" altLang="zh-CN" b="1" dirty="0">
              <a:solidFill>
                <a:srgbClr val="FF0000"/>
              </a:solidFill>
              <a:latin typeface="NEU-BZ-S9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4077072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解析</a:t>
            </a:r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大表盘代表的是秒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把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1 s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分成两份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每一份是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0</a:t>
            </a:r>
            <a:r>
              <a:rPr lang="en-US" altLang="zh-CN" b="1" i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5 s,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所以大表盘的分度值是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0</a:t>
            </a:r>
            <a:r>
              <a:rPr lang="en-US" altLang="zh-CN" b="1" i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5 s;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小表盘代表的是分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把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1 min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分成两份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每一份是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0</a:t>
            </a:r>
            <a:r>
              <a:rPr lang="en-US" altLang="zh-CN" b="1" i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5 min,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所以小表盘的分度值是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0</a:t>
            </a:r>
            <a:r>
              <a:rPr lang="en-US" altLang="zh-CN" b="1" i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5 min;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图中停表的示数为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3 min+37</a:t>
            </a:r>
            <a:r>
              <a:rPr lang="en-US" altLang="zh-CN" b="1" i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5 s</a:t>
            </a:r>
            <a:r>
              <a:rPr lang="en-US" altLang="zh-CN" b="1" i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3 min37</a:t>
            </a:r>
            <a:r>
              <a:rPr lang="en-US" altLang="zh-CN" b="1" i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5 s</a:t>
            </a:r>
            <a:r>
              <a:rPr lang="en-US" altLang="zh-CN" b="1" i="1" dirty="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zh-CN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145" name="Picture 1" descr="D:\迅雷下载\腾讯QQ2012\qq2013\Users\76413953\Image\C2C\CPJXO5UP]0K4`D(AW6D`W4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928670"/>
            <a:ext cx="3071834" cy="30003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2997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  <p:bldP spid="41989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框 1"/>
          <p:cNvSpPr txBox="1">
            <a:spLocks noChangeArrowheads="1"/>
          </p:cNvSpPr>
          <p:nvPr/>
        </p:nvSpPr>
        <p:spPr bwMode="auto">
          <a:xfrm>
            <a:off x="899592" y="260648"/>
            <a:ext cx="777686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</a:rPr>
              <a:t>3.下列长度的单位</a:t>
            </a:r>
            <a:r>
              <a:rPr lang="zh-CN" altLang="en-US" b="1" dirty="0" smtClean="0">
                <a:solidFill>
                  <a:prstClr val="black"/>
                </a:solidFill>
              </a:rPr>
              <a:t>换算正确</a:t>
            </a:r>
            <a:r>
              <a:rPr lang="zh-CN" altLang="en-US" b="1" dirty="0">
                <a:solidFill>
                  <a:prstClr val="black"/>
                </a:solidFill>
              </a:rPr>
              <a:t>的</a:t>
            </a:r>
            <a:r>
              <a:rPr lang="zh-CN" altLang="en-US" b="1" dirty="0" smtClean="0">
                <a:solidFill>
                  <a:prstClr val="black"/>
                </a:solidFill>
              </a:rPr>
              <a:t>是(</a:t>
            </a:r>
            <a:r>
              <a:rPr lang="zh-CN" altLang="en-US" b="1" dirty="0">
                <a:solidFill>
                  <a:prstClr val="black"/>
                </a:solidFill>
              </a:rPr>
              <a:t>　　)</a:t>
            </a:r>
          </a:p>
          <a:p>
            <a:pPr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A.2.5 m=2.5 m×100 cm=250 cm  </a:t>
            </a:r>
          </a:p>
          <a:p>
            <a:pPr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B.75 mm=75×10</a:t>
            </a:r>
            <a:r>
              <a:rPr lang="zh-CN" altLang="en-US" b="1" baseline="30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-3 </a:t>
            </a:r>
            <a:r>
              <a:rPr lang="zh-CN" altLang="en-US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m=7.5×10</a:t>
            </a:r>
            <a:r>
              <a:rPr lang="zh-CN" altLang="en-US" b="1" baseline="300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-2</a:t>
            </a:r>
            <a:r>
              <a:rPr lang="zh-CN" altLang="en-US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 m</a:t>
            </a:r>
          </a:p>
          <a:p>
            <a:pPr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C.42 cm=42÷100 m=0.42 m        </a:t>
            </a:r>
          </a:p>
          <a:p>
            <a:pPr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D.24 m=24 m÷1000=0.024 km</a:t>
            </a:r>
          </a:p>
        </p:txBody>
      </p:sp>
      <p:sp>
        <p:nvSpPr>
          <p:cNvPr id="43012" name="文本框 99"/>
          <p:cNvSpPr txBox="1">
            <a:spLocks noChangeArrowheads="1"/>
          </p:cNvSpPr>
          <p:nvPr/>
        </p:nvSpPr>
        <p:spPr bwMode="auto">
          <a:xfrm>
            <a:off x="6876256" y="260648"/>
            <a:ext cx="8748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宋体" charset="-122"/>
              </a:rPr>
              <a:t>B</a:t>
            </a:r>
          </a:p>
        </p:txBody>
      </p:sp>
      <p:sp>
        <p:nvSpPr>
          <p:cNvPr id="5" name="矩形 4"/>
          <p:cNvSpPr/>
          <p:nvPr/>
        </p:nvSpPr>
        <p:spPr>
          <a:xfrm>
            <a:off x="539552" y="3356992"/>
            <a:ext cx="8352928" cy="25545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dirty="0" smtClean="0">
                <a:solidFill>
                  <a:srgbClr val="FF0000"/>
                </a:solidFill>
              </a:rPr>
              <a:t>解析</a:t>
            </a:r>
            <a:r>
              <a:rPr lang="en-US" altLang="zh-CN" dirty="0" smtClean="0">
                <a:solidFill>
                  <a:srgbClr val="FF0000"/>
                </a:solidFill>
              </a:rPr>
              <a:t>:</a:t>
            </a:r>
            <a:r>
              <a:rPr lang="en-US" altLang="zh-CN" dirty="0" smtClean="0"/>
              <a:t>A.2.5 m=2.5×100 cm=250 cm,</a:t>
            </a:r>
            <a:r>
              <a:rPr lang="zh-CN" altLang="zh-CN" dirty="0" smtClean="0"/>
              <a:t>不符合题意</a:t>
            </a:r>
            <a:r>
              <a:rPr lang="en-US" altLang="zh-CN" dirty="0" smtClean="0"/>
              <a:t>;B.75 mm=75×10</a:t>
            </a:r>
            <a:r>
              <a:rPr lang="en-US" altLang="zh-CN" baseline="30000" dirty="0" smtClean="0"/>
              <a:t>-3</a:t>
            </a:r>
            <a:r>
              <a:rPr lang="en-US" altLang="zh-CN" dirty="0" smtClean="0"/>
              <a:t> m=7.5×10</a:t>
            </a:r>
            <a:r>
              <a:rPr lang="en-US" altLang="zh-CN" baseline="30000" dirty="0" smtClean="0"/>
              <a:t>-2</a:t>
            </a:r>
            <a:r>
              <a:rPr lang="en-US" altLang="zh-CN" dirty="0" smtClean="0"/>
              <a:t> m,</a:t>
            </a:r>
            <a:r>
              <a:rPr lang="zh-CN" altLang="zh-CN" dirty="0" smtClean="0"/>
              <a:t>过程符合要求</a:t>
            </a:r>
            <a:r>
              <a:rPr lang="en-US" altLang="zh-CN" dirty="0" smtClean="0"/>
              <a:t>,</a:t>
            </a:r>
            <a:r>
              <a:rPr lang="zh-CN" altLang="zh-CN" dirty="0" smtClean="0"/>
              <a:t>故</a:t>
            </a:r>
            <a:r>
              <a:rPr lang="en-US" altLang="zh-CN" dirty="0" smtClean="0"/>
              <a:t>B</a:t>
            </a:r>
            <a:r>
              <a:rPr lang="zh-CN" altLang="zh-CN" dirty="0" smtClean="0"/>
              <a:t>符合题意</a:t>
            </a:r>
            <a:r>
              <a:rPr lang="en-US" altLang="zh-CN" dirty="0" smtClean="0"/>
              <a:t>;C.42 cm=42×10</a:t>
            </a:r>
            <a:r>
              <a:rPr lang="en-US" altLang="zh-CN" baseline="30000" dirty="0" smtClean="0"/>
              <a:t>-2</a:t>
            </a:r>
            <a:r>
              <a:rPr lang="en-US" altLang="zh-CN" dirty="0" smtClean="0"/>
              <a:t> m=0.42 m,</a:t>
            </a:r>
            <a:r>
              <a:rPr lang="zh-CN" altLang="zh-CN" dirty="0" smtClean="0"/>
              <a:t>不符合题意</a:t>
            </a:r>
            <a:r>
              <a:rPr lang="en-US" altLang="zh-CN" dirty="0" smtClean="0"/>
              <a:t>;D.24 m=24×10</a:t>
            </a:r>
            <a:r>
              <a:rPr lang="en-US" altLang="zh-CN" baseline="30000" dirty="0" smtClean="0"/>
              <a:t>-3</a:t>
            </a:r>
            <a:r>
              <a:rPr lang="en-US" altLang="zh-CN" dirty="0" smtClean="0"/>
              <a:t> km=0.024 km,</a:t>
            </a:r>
            <a:r>
              <a:rPr lang="zh-CN" altLang="zh-CN" dirty="0" smtClean="0"/>
              <a:t>不符合题意</a:t>
            </a:r>
            <a:r>
              <a:rPr lang="en-US" altLang="zh-CN" dirty="0" smtClean="0"/>
              <a:t>.</a:t>
            </a:r>
            <a:r>
              <a:rPr lang="zh-CN" altLang="zh-CN" dirty="0" smtClean="0"/>
              <a:t>故选</a:t>
            </a:r>
            <a:r>
              <a:rPr lang="en-US" altLang="zh-CN" dirty="0" smtClean="0"/>
              <a:t>B.</a:t>
            </a: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258451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3"/>
          <p:cNvSpPr txBox="1">
            <a:spLocks noChangeArrowheads="1"/>
          </p:cNvSpPr>
          <p:nvPr/>
        </p:nvSpPr>
        <p:spPr bwMode="auto">
          <a:xfrm>
            <a:off x="971600" y="620688"/>
            <a:ext cx="784892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</a:rPr>
              <a:t>4.为了检验人躺着和站立时身体长度是否有差异,选用下列哪种尺最合适(　　)</a:t>
            </a:r>
          </a:p>
        </p:txBody>
      </p:sp>
      <p:sp>
        <p:nvSpPr>
          <p:cNvPr id="43013" name="文本框 9"/>
          <p:cNvSpPr txBox="1">
            <a:spLocks noChangeArrowheads="1"/>
          </p:cNvSpPr>
          <p:nvPr/>
        </p:nvSpPr>
        <p:spPr bwMode="auto">
          <a:xfrm>
            <a:off x="6732240" y="1124744"/>
            <a:ext cx="99496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宋体" charset="-122"/>
              </a:rPr>
              <a:t>A</a:t>
            </a:r>
          </a:p>
        </p:txBody>
      </p:sp>
      <p:sp>
        <p:nvSpPr>
          <p:cNvPr id="46087" name="Rectangle 8"/>
          <p:cNvSpPr>
            <a:spLocks noChangeArrowheads="1"/>
          </p:cNvSpPr>
          <p:nvPr/>
        </p:nvSpPr>
        <p:spPr bwMode="auto">
          <a:xfrm>
            <a:off x="971600" y="1628800"/>
            <a:ext cx="626469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A.量程0</a:t>
            </a:r>
            <a:r>
              <a:rPr lang="en-US" altLang="zh-CN" b="1" dirty="0">
                <a:solidFill>
                  <a:prstClr val="black"/>
                </a:solidFill>
                <a:ea typeface="楷体_GB2312" pitchFamily="49" charset="-122"/>
              </a:rPr>
              <a:t>—</a:t>
            </a:r>
            <a:r>
              <a:rPr lang="en-US" altLang="zh-CN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3 m,</a:t>
            </a:r>
            <a:r>
              <a:rPr lang="zh-CN" altLang="en-US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分度值1 mm    </a:t>
            </a:r>
            <a:endParaRPr lang="en-US" altLang="zh-CN" b="1" dirty="0" smtClean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.量程0</a:t>
            </a:r>
            <a:r>
              <a:rPr lang="en-US" altLang="zh-CN" b="1" dirty="0">
                <a:solidFill>
                  <a:prstClr val="black"/>
                </a:solidFill>
                <a:ea typeface="楷体_GB2312" pitchFamily="49" charset="-122"/>
              </a:rPr>
              <a:t>—</a:t>
            </a:r>
            <a:r>
              <a:rPr lang="en-US" altLang="zh-CN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10 m,</a:t>
            </a:r>
            <a:r>
              <a:rPr lang="zh-CN" altLang="en-US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分度值1 dm</a:t>
            </a:r>
          </a:p>
          <a:p>
            <a:pPr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C.量程0</a:t>
            </a:r>
            <a:r>
              <a:rPr lang="en-US" altLang="zh-CN" b="1" dirty="0">
                <a:solidFill>
                  <a:prstClr val="black"/>
                </a:solidFill>
                <a:ea typeface="楷体_GB2312" pitchFamily="49" charset="-122"/>
              </a:rPr>
              <a:t>—</a:t>
            </a:r>
            <a:r>
              <a:rPr lang="en-US" altLang="zh-CN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30 cm,</a:t>
            </a:r>
            <a:r>
              <a:rPr lang="zh-CN" altLang="en-US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分度值1 mm  </a:t>
            </a:r>
            <a:endParaRPr lang="en-US" altLang="zh-CN" b="1" dirty="0" smtClean="0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b="1" dirty="0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.量程0</a:t>
            </a:r>
            <a:r>
              <a:rPr lang="en-US" altLang="zh-CN" b="1" dirty="0">
                <a:solidFill>
                  <a:prstClr val="black"/>
                </a:solidFill>
                <a:ea typeface="楷体_GB2312" pitchFamily="49" charset="-122"/>
              </a:rPr>
              <a:t>—</a:t>
            </a:r>
            <a:r>
              <a:rPr lang="en-US" altLang="zh-CN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15 cm,</a:t>
            </a:r>
            <a:r>
              <a:rPr lang="zh-CN" altLang="en-US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分度值0.5 mm</a:t>
            </a:r>
          </a:p>
        </p:txBody>
      </p:sp>
      <p:sp>
        <p:nvSpPr>
          <p:cNvPr id="6" name="矩形 5"/>
          <p:cNvSpPr/>
          <p:nvPr/>
        </p:nvSpPr>
        <p:spPr>
          <a:xfrm>
            <a:off x="395536" y="4005064"/>
            <a:ext cx="8496944" cy="20621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</a:rPr>
              <a:t>解析</a:t>
            </a:r>
            <a:r>
              <a:rPr lang="en-US" altLang="zh-CN" b="1" dirty="0" smtClean="0">
                <a:solidFill>
                  <a:srgbClr val="FF0000"/>
                </a:solidFill>
              </a:rPr>
              <a:t>:</a:t>
            </a:r>
            <a:r>
              <a:rPr lang="zh-CN" altLang="zh-CN" dirty="0" smtClean="0"/>
              <a:t>人的高度大约在</a:t>
            </a:r>
            <a:r>
              <a:rPr lang="en-US" altLang="zh-CN" dirty="0" smtClean="0"/>
              <a:t>2 m</a:t>
            </a:r>
            <a:r>
              <a:rPr lang="zh-CN" altLang="zh-CN" dirty="0" smtClean="0"/>
              <a:t>左右</a:t>
            </a:r>
            <a:r>
              <a:rPr lang="en-US" altLang="zh-CN" dirty="0" smtClean="0"/>
              <a:t>,</a:t>
            </a:r>
            <a:r>
              <a:rPr lang="zh-CN" altLang="zh-CN" dirty="0" smtClean="0"/>
              <a:t>躺着和站着的长度相差不大</a:t>
            </a:r>
            <a:r>
              <a:rPr lang="en-US" altLang="zh-CN" dirty="0" smtClean="0"/>
              <a:t>,</a:t>
            </a:r>
            <a:r>
              <a:rPr lang="zh-CN" altLang="zh-CN" dirty="0" smtClean="0"/>
              <a:t>准确到毫米就可以了</a:t>
            </a:r>
            <a:r>
              <a:rPr lang="en-US" altLang="zh-CN" dirty="0" smtClean="0"/>
              <a:t>,</a:t>
            </a:r>
            <a:r>
              <a:rPr lang="zh-CN" altLang="zh-CN" dirty="0" smtClean="0"/>
              <a:t>所以根据题中的选项</a:t>
            </a:r>
            <a:r>
              <a:rPr lang="en-US" altLang="zh-CN" dirty="0" smtClean="0"/>
              <a:t>,</a:t>
            </a:r>
            <a:r>
              <a:rPr lang="zh-CN" altLang="zh-CN" dirty="0" smtClean="0"/>
              <a:t>要用量程是</a:t>
            </a:r>
            <a:r>
              <a:rPr lang="en-US" altLang="zh-CN" dirty="0" smtClean="0"/>
              <a:t>3 m,</a:t>
            </a:r>
            <a:r>
              <a:rPr lang="zh-CN" altLang="zh-CN" dirty="0" smtClean="0"/>
              <a:t>分度值是</a:t>
            </a:r>
            <a:r>
              <a:rPr lang="en-US" altLang="zh-CN" dirty="0" smtClean="0"/>
              <a:t>1 mm</a:t>
            </a:r>
            <a:r>
              <a:rPr lang="zh-CN" altLang="zh-CN" dirty="0" smtClean="0"/>
              <a:t>的刻度尺</a:t>
            </a:r>
            <a:r>
              <a:rPr lang="en-US" altLang="zh-CN" dirty="0" smtClean="0"/>
              <a:t>,</a:t>
            </a:r>
            <a:r>
              <a:rPr lang="zh-CN" altLang="zh-CN" dirty="0" smtClean="0"/>
              <a:t>即选项</a:t>
            </a:r>
            <a:r>
              <a:rPr lang="en-US" altLang="zh-CN" dirty="0" smtClean="0"/>
              <a:t>A</a:t>
            </a:r>
            <a:r>
              <a:rPr lang="zh-CN" altLang="zh-CN" dirty="0" smtClean="0"/>
              <a:t>最合适</a:t>
            </a:r>
            <a:r>
              <a:rPr lang="en-US" altLang="zh-CN" dirty="0" smtClean="0"/>
              <a:t>.</a:t>
            </a:r>
            <a:r>
              <a:rPr lang="zh-CN" altLang="zh-CN" dirty="0" smtClean="0"/>
              <a:t>故选</a:t>
            </a:r>
            <a:r>
              <a:rPr lang="en-US" altLang="zh-CN" dirty="0" smtClean="0"/>
              <a:t>A.</a:t>
            </a: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07871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文本框 5"/>
          <p:cNvSpPr txBox="1">
            <a:spLocks noChangeArrowheads="1"/>
          </p:cNvSpPr>
          <p:nvPr/>
        </p:nvSpPr>
        <p:spPr bwMode="auto">
          <a:xfrm>
            <a:off x="827584" y="260648"/>
            <a:ext cx="806841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</a:rPr>
              <a:t>5.下列关于误差的说法中正确的是	(　　)</a:t>
            </a:r>
          </a:p>
          <a:p>
            <a:pPr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A.认真细致的测量可以避免误差</a:t>
            </a:r>
          </a:p>
          <a:p>
            <a:pPr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B.测量时未遵守操作规则会引起误差</a:t>
            </a:r>
          </a:p>
          <a:p>
            <a:pPr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C.测量时的错误就是误差太大</a:t>
            </a:r>
          </a:p>
          <a:p>
            <a:pPr>
              <a:buFont typeface="Arial" charset="0"/>
              <a:buNone/>
            </a:pPr>
            <a:r>
              <a:rPr lang="zh-CN" altLang="en-US" b="1" dirty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D.测量中错误是可以避免的,而误差是不可避免的</a:t>
            </a:r>
          </a:p>
        </p:txBody>
      </p:sp>
      <p:sp>
        <p:nvSpPr>
          <p:cNvPr id="43014" name="文本框 10"/>
          <p:cNvSpPr txBox="1">
            <a:spLocks noChangeArrowheads="1"/>
          </p:cNvSpPr>
          <p:nvPr/>
        </p:nvSpPr>
        <p:spPr bwMode="auto">
          <a:xfrm>
            <a:off x="7596336" y="260648"/>
            <a:ext cx="5694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宋体" charset="-122"/>
              </a:rPr>
              <a:t>D</a:t>
            </a:r>
          </a:p>
        </p:txBody>
      </p:sp>
      <p:sp>
        <p:nvSpPr>
          <p:cNvPr id="6" name="矩形 5"/>
          <p:cNvSpPr/>
          <p:nvPr/>
        </p:nvSpPr>
        <p:spPr>
          <a:xfrm>
            <a:off x="395536" y="3717032"/>
            <a:ext cx="8208912" cy="224676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2800" b="1" dirty="0" smtClean="0"/>
              <a:t>解析</a:t>
            </a:r>
            <a:r>
              <a:rPr lang="en-US" altLang="zh-CN" sz="2800" b="1" dirty="0" smtClean="0"/>
              <a:t>:</a:t>
            </a:r>
            <a:r>
              <a:rPr lang="zh-CN" altLang="zh-CN" sz="2800" dirty="0" smtClean="0"/>
              <a:t>误差与测量的人、测量工具、测量环境有关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因此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任何测量中的误差都是不可避免的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只能努力减小误差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不可能消除误差</a:t>
            </a:r>
            <a:r>
              <a:rPr lang="en-US" altLang="zh-CN" sz="2800" dirty="0" smtClean="0"/>
              <a:t>;</a:t>
            </a:r>
            <a:r>
              <a:rPr lang="zh-CN" altLang="zh-CN" sz="2800" dirty="0" smtClean="0"/>
              <a:t>选用更精密的测量仪器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改进实验方法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熟练实验技能等都可以减小误差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但不能消除误差</a:t>
            </a:r>
            <a:r>
              <a:rPr lang="en-US" altLang="zh-CN" sz="2800" i="1" dirty="0" smtClean="0"/>
              <a:t>.</a:t>
            </a:r>
            <a:r>
              <a:rPr lang="zh-CN" altLang="zh-CN" sz="2800" dirty="0" smtClean="0"/>
              <a:t>所以选项</a:t>
            </a:r>
            <a:r>
              <a:rPr lang="en-US" altLang="zh-CN" sz="2800" dirty="0" smtClean="0"/>
              <a:t>A,B,C</a:t>
            </a:r>
            <a:r>
              <a:rPr lang="zh-CN" altLang="zh-CN" sz="2800" dirty="0" smtClean="0"/>
              <a:t>错误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选项</a:t>
            </a:r>
            <a:r>
              <a:rPr lang="en-US" altLang="zh-CN" sz="2800" dirty="0" smtClean="0"/>
              <a:t>D</a:t>
            </a:r>
            <a:r>
              <a:rPr lang="zh-CN" altLang="zh-CN" sz="2800" dirty="0" smtClean="0"/>
              <a:t>正确</a:t>
            </a:r>
            <a:r>
              <a:rPr lang="en-US" altLang="zh-CN" sz="2800" i="1" dirty="0" smtClean="0"/>
              <a:t>.</a:t>
            </a:r>
            <a:r>
              <a:rPr lang="zh-CN" altLang="zh-CN" sz="2800" dirty="0" smtClean="0"/>
              <a:t>故选</a:t>
            </a:r>
            <a:r>
              <a:rPr lang="en-US" altLang="zh-CN" sz="2800" dirty="0" smtClean="0"/>
              <a:t>D</a:t>
            </a:r>
            <a:r>
              <a:rPr lang="en-US" altLang="zh-CN" sz="2800" i="1" dirty="0" smtClean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="" xmlns:p14="http://schemas.microsoft.com/office/powerpoint/2010/main" val="11898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27584" y="1340768"/>
            <a:ext cx="5142230" cy="94488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en-US" sz="2800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宋体" pitchFamily="2" charset="-122"/>
              </a:rPr>
              <a:t>1960年,国际上通过一套统一的</a:t>
            </a:r>
          </a:p>
          <a:p>
            <a:pPr>
              <a:defRPr/>
            </a:pPr>
            <a:r>
              <a:rPr lang="zh-CN" altLang="en-US" sz="2800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宋体" pitchFamily="2" charset="-122"/>
              </a:rPr>
              <a:t>测量标准,叫国际单位制.</a:t>
            </a:r>
            <a:endParaRPr lang="zh-CN" altLang="en-US" sz="2800" noProof="1"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413" name="Text Box 46"/>
          <p:cNvSpPr txBox="1">
            <a:spLocks noChangeArrowheads="1"/>
          </p:cNvSpPr>
          <p:nvPr/>
        </p:nvSpPr>
        <p:spPr bwMode="auto">
          <a:xfrm>
            <a:off x="755576" y="2204864"/>
            <a:ext cx="57816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 dirty="0">
                <a:solidFill>
                  <a:prstClr val="black"/>
                </a:solidFill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</a:rPr>
              <a:t>）长度的国际单位是</a:t>
            </a:r>
            <a:r>
              <a:rPr lang="zh-CN" altLang="en-US" sz="2800" b="1" dirty="0">
                <a:solidFill>
                  <a:srgbClr val="FF3300"/>
                </a:solidFill>
              </a:rPr>
              <a:t>米</a:t>
            </a:r>
            <a:r>
              <a:rPr lang="zh-CN" altLang="en-US" sz="2800" b="1" dirty="0">
                <a:solidFill>
                  <a:prstClr val="black"/>
                </a:solidFill>
              </a:rPr>
              <a:t>，符号</a:t>
            </a:r>
            <a:r>
              <a:rPr lang="en-US" altLang="zh-CN" sz="2800" b="1" dirty="0">
                <a:solidFill>
                  <a:srgbClr val="FF3300"/>
                </a:solidFill>
              </a:rPr>
              <a:t>m</a:t>
            </a:r>
            <a:r>
              <a:rPr lang="en-US" altLang="zh-CN" sz="2800" b="1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7414" name="Text Box 47"/>
          <p:cNvSpPr txBox="1">
            <a:spLocks noChangeArrowheads="1"/>
          </p:cNvSpPr>
          <p:nvPr/>
        </p:nvSpPr>
        <p:spPr bwMode="auto">
          <a:xfrm>
            <a:off x="971600" y="3573016"/>
            <a:ext cx="54213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 dirty="0">
                <a:solidFill>
                  <a:prstClr val="black"/>
                </a:solidFill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</a:rPr>
              <a:t>2</a:t>
            </a:r>
            <a:r>
              <a:rPr lang="zh-CN" altLang="en-US" sz="2800" b="1" dirty="0">
                <a:solidFill>
                  <a:prstClr val="black"/>
                </a:solidFill>
              </a:rPr>
              <a:t>）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其他常见</a:t>
            </a:r>
            <a:r>
              <a:rPr lang="zh-CN" altLang="en-US" sz="2800" b="1" dirty="0">
                <a:solidFill>
                  <a:prstClr val="black"/>
                </a:solidFill>
              </a:rPr>
              <a:t>的长度单位及符号</a:t>
            </a:r>
          </a:p>
        </p:txBody>
      </p:sp>
      <p:sp>
        <p:nvSpPr>
          <p:cNvPr id="17416" name="文本框 23"/>
          <p:cNvSpPr txBox="1">
            <a:spLocks noChangeArrowheads="1"/>
          </p:cNvSpPr>
          <p:nvPr/>
        </p:nvSpPr>
        <p:spPr bwMode="auto">
          <a:xfrm>
            <a:off x="4793208" y="5403375"/>
            <a:ext cx="669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rgbClr val="FF0000"/>
                </a:solidFill>
                <a:latin typeface="宋体" charset="-122"/>
                <a:sym typeface="宋体" charset="-122"/>
              </a:rPr>
              <a:t>nm</a:t>
            </a:r>
          </a:p>
        </p:txBody>
      </p:sp>
      <p:sp>
        <p:nvSpPr>
          <p:cNvPr id="17417" name="文本框 24"/>
          <p:cNvSpPr txBox="1">
            <a:spLocks noChangeArrowheads="1"/>
          </p:cNvSpPr>
          <p:nvPr/>
        </p:nvSpPr>
        <p:spPr bwMode="auto">
          <a:xfrm>
            <a:off x="4588421" y="4750912"/>
            <a:ext cx="9509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rgbClr val="FF0000"/>
                </a:solidFill>
                <a:latin typeface="宋体" charset="-122"/>
                <a:sym typeface="Arial" charset="0"/>
              </a:rPr>
              <a:t> mm</a:t>
            </a:r>
            <a:r>
              <a:rPr lang="en-US" altLang="zh-CN" b="1">
                <a:solidFill>
                  <a:srgbClr val="0000FF"/>
                </a:solidFill>
                <a:latin typeface="宋体" charset="-122"/>
                <a:sym typeface="Arial" charset="0"/>
              </a:rPr>
              <a:t> </a:t>
            </a:r>
            <a:endParaRPr lang="en-US" altLang="zh-CN" b="1">
              <a:solidFill>
                <a:srgbClr val="FF0000"/>
              </a:solidFill>
              <a:latin typeface="宋体" charset="-122"/>
            </a:endParaRPr>
          </a:p>
        </p:txBody>
      </p:sp>
      <p:sp>
        <p:nvSpPr>
          <p:cNvPr id="17422" name="文本框 46"/>
          <p:cNvSpPr txBox="1">
            <a:spLocks noChangeArrowheads="1"/>
          </p:cNvSpPr>
          <p:nvPr/>
        </p:nvSpPr>
        <p:spPr bwMode="auto">
          <a:xfrm>
            <a:off x="3937546" y="4246087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>
                <a:solidFill>
                  <a:srgbClr val="000000"/>
                </a:solidFill>
                <a:latin typeface="隶书"/>
                <a:ea typeface="隶书"/>
                <a:cs typeface="隶书"/>
                <a:sym typeface="宋体" charset="-122"/>
              </a:rPr>
              <a:t>分米</a:t>
            </a:r>
          </a:p>
        </p:txBody>
      </p:sp>
      <p:sp>
        <p:nvSpPr>
          <p:cNvPr id="17423" name="文本框 47"/>
          <p:cNvSpPr txBox="1">
            <a:spLocks noChangeArrowheads="1"/>
          </p:cNvSpPr>
          <p:nvPr/>
        </p:nvSpPr>
        <p:spPr bwMode="auto">
          <a:xfrm>
            <a:off x="3939133" y="4750912"/>
            <a:ext cx="9953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>
                <a:solidFill>
                  <a:srgbClr val="000000"/>
                </a:solidFill>
                <a:latin typeface="隶书"/>
                <a:ea typeface="隶书"/>
                <a:cs typeface="隶书"/>
                <a:sym typeface="宋体" charset="-122"/>
              </a:rPr>
              <a:t>毫米</a:t>
            </a:r>
          </a:p>
        </p:txBody>
      </p:sp>
      <p:sp>
        <p:nvSpPr>
          <p:cNvPr id="17424" name="文本框 48"/>
          <p:cNvSpPr txBox="1">
            <a:spLocks noChangeArrowheads="1"/>
          </p:cNvSpPr>
          <p:nvPr/>
        </p:nvSpPr>
        <p:spPr bwMode="auto">
          <a:xfrm>
            <a:off x="3939133" y="5403375"/>
            <a:ext cx="9953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>
                <a:solidFill>
                  <a:srgbClr val="000000"/>
                </a:solidFill>
                <a:latin typeface="隶书"/>
                <a:ea typeface="隶书"/>
                <a:cs typeface="隶书"/>
                <a:sym typeface="宋体" charset="-122"/>
              </a:rPr>
              <a:t>纳米</a:t>
            </a:r>
          </a:p>
        </p:txBody>
      </p:sp>
      <p:pic>
        <p:nvPicPr>
          <p:cNvPr id="17427" name="图片 55" descr="未命名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5286388"/>
            <a:ext cx="588962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8" name="图片 56" descr="未命名2"/>
          <p:cNvPicPr>
            <a:picLocks noChangeAspect="1" noChangeArrowheads="1"/>
          </p:cNvPicPr>
          <p:nvPr/>
        </p:nvPicPr>
        <p:blipFill>
          <a:blip r:embed="rId3" cstate="print"/>
          <a:srcRect r="19373"/>
          <a:stretch>
            <a:fillRect/>
          </a:stretch>
        </p:blipFill>
        <p:spPr bwMode="auto">
          <a:xfrm rot="-60000">
            <a:off x="6368681" y="3724645"/>
            <a:ext cx="1144587" cy="123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9" name="图片 57" descr="bld064295"/>
          <p:cNvPicPr>
            <a:picLocks noChangeAspect="1" noChangeArrowheads="1"/>
          </p:cNvPicPr>
          <p:nvPr/>
        </p:nvPicPr>
        <p:blipFill>
          <a:blip r:embed="rId4" cstate="print"/>
          <a:srcRect l="39267" t="41788" r="203" b="10219"/>
          <a:stretch>
            <a:fillRect/>
          </a:stretch>
        </p:blipFill>
        <p:spPr bwMode="auto">
          <a:xfrm>
            <a:off x="6572264" y="2000240"/>
            <a:ext cx="1746249" cy="100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755576" y="620688"/>
            <a:ext cx="3336288" cy="57912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en-US" b="1" noProof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一</a:t>
            </a:r>
            <a:r>
              <a:rPr lang="zh-CN" altLang="en-US" b="1" noProof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b="1" noProof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长度的单位：</a:t>
            </a:r>
          </a:p>
        </p:txBody>
      </p:sp>
      <p:sp>
        <p:nvSpPr>
          <p:cNvPr id="8" name="文本框 26"/>
          <p:cNvSpPr txBox="1">
            <a:spLocks noChangeArrowheads="1"/>
          </p:cNvSpPr>
          <p:nvPr/>
        </p:nvSpPr>
        <p:spPr bwMode="auto">
          <a:xfrm>
            <a:off x="4802733" y="4246087"/>
            <a:ext cx="731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rgbClr val="FF0000"/>
                </a:solidFill>
                <a:latin typeface="宋体" charset="-122"/>
                <a:sym typeface="宋体" charset="-122"/>
              </a:rPr>
              <a:t>dm </a:t>
            </a:r>
          </a:p>
        </p:txBody>
      </p:sp>
      <p:sp>
        <p:nvSpPr>
          <p:cNvPr id="9" name="文本框 32"/>
          <p:cNvSpPr txBox="1">
            <a:spLocks noChangeArrowheads="1"/>
          </p:cNvSpPr>
          <p:nvPr/>
        </p:nvSpPr>
        <p:spPr bwMode="auto">
          <a:xfrm>
            <a:off x="2785021" y="4252437"/>
            <a:ext cx="8429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隶书"/>
                <a:ea typeface="隶书"/>
                <a:cs typeface="隶书"/>
                <a:sym typeface="宋体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隶书"/>
                <a:ea typeface="隶书"/>
                <a:cs typeface="隶书"/>
                <a:sym typeface="宋体" charset="-122"/>
              </a:rPr>
              <a:t>km</a:t>
            </a:r>
            <a:r>
              <a:rPr lang="en-US" altLang="zh-CN" sz="2000" b="1" dirty="0">
                <a:solidFill>
                  <a:srgbClr val="FF0000"/>
                </a:solidFill>
                <a:latin typeface="隶书"/>
                <a:ea typeface="隶书"/>
                <a:cs typeface="隶书"/>
                <a:sym typeface="宋体" charset="-122"/>
              </a:rPr>
              <a:t> </a:t>
            </a:r>
            <a:endParaRPr lang="en-US" altLang="zh-CN" sz="2000" b="1" dirty="0">
              <a:solidFill>
                <a:srgbClr val="FF0000"/>
              </a:solidFill>
              <a:latin typeface="隶书"/>
              <a:ea typeface="隶书"/>
              <a:cs typeface="隶书"/>
            </a:endParaRPr>
          </a:p>
        </p:txBody>
      </p:sp>
      <p:sp>
        <p:nvSpPr>
          <p:cNvPr id="10" name="文本框 26"/>
          <p:cNvSpPr txBox="1">
            <a:spLocks noChangeArrowheads="1"/>
          </p:cNvSpPr>
          <p:nvPr/>
        </p:nvSpPr>
        <p:spPr bwMode="auto">
          <a:xfrm>
            <a:off x="8412162" y="2143116"/>
            <a:ext cx="731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宋体" charset="-122"/>
                <a:sym typeface="宋体" charset="-122"/>
              </a:rPr>
              <a:t>1m </a:t>
            </a:r>
          </a:p>
        </p:txBody>
      </p:sp>
      <p:sp>
        <p:nvSpPr>
          <p:cNvPr id="11" name="文本框 26"/>
          <p:cNvSpPr txBox="1">
            <a:spLocks noChangeArrowheads="1"/>
          </p:cNvSpPr>
          <p:nvPr/>
        </p:nvSpPr>
        <p:spPr bwMode="auto">
          <a:xfrm>
            <a:off x="7572396" y="4143380"/>
            <a:ext cx="9572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宋体" charset="-122"/>
                <a:sym typeface="宋体" charset="-122"/>
              </a:rPr>
              <a:t>1dm </a:t>
            </a:r>
          </a:p>
        </p:txBody>
      </p:sp>
      <p:sp>
        <p:nvSpPr>
          <p:cNvPr id="12" name="文本框 26"/>
          <p:cNvSpPr txBox="1">
            <a:spLocks noChangeArrowheads="1"/>
          </p:cNvSpPr>
          <p:nvPr/>
        </p:nvSpPr>
        <p:spPr bwMode="auto">
          <a:xfrm>
            <a:off x="7429520" y="5286388"/>
            <a:ext cx="955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宋体" charset="-122"/>
                <a:sym typeface="宋体" charset="-122"/>
              </a:rPr>
              <a:t>1cm </a:t>
            </a:r>
          </a:p>
        </p:txBody>
      </p:sp>
      <p:sp>
        <p:nvSpPr>
          <p:cNvPr id="15" name="文本框 33"/>
          <p:cNvSpPr txBox="1">
            <a:spLocks noChangeArrowheads="1"/>
          </p:cNvSpPr>
          <p:nvPr/>
        </p:nvSpPr>
        <p:spPr bwMode="auto">
          <a:xfrm>
            <a:off x="2853283" y="4757262"/>
            <a:ext cx="709613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rgbClr val="FF0000"/>
                </a:solidFill>
                <a:latin typeface="宋体" charset="-122"/>
                <a:sym typeface="宋体" charset="-122"/>
              </a:rPr>
              <a:t>cm </a:t>
            </a:r>
          </a:p>
        </p:txBody>
      </p:sp>
      <p:sp>
        <p:nvSpPr>
          <p:cNvPr id="16" name="文本框 34"/>
          <p:cNvSpPr txBox="1">
            <a:spLocks noChangeArrowheads="1"/>
          </p:cNvSpPr>
          <p:nvPr/>
        </p:nvSpPr>
        <p:spPr bwMode="auto">
          <a:xfrm>
            <a:off x="2785021" y="5406550"/>
            <a:ext cx="742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b="1">
                <a:solidFill>
                  <a:srgbClr val="FF0000"/>
                </a:solidFill>
                <a:latin typeface="宋体" charset="-122"/>
                <a:sym typeface="宋体" charset="-122"/>
              </a:rPr>
              <a:t>µm </a:t>
            </a:r>
          </a:p>
        </p:txBody>
      </p:sp>
      <p:sp>
        <p:nvSpPr>
          <p:cNvPr id="17" name="文本框 50"/>
          <p:cNvSpPr txBox="1">
            <a:spLocks noChangeArrowheads="1"/>
          </p:cNvSpPr>
          <p:nvPr/>
        </p:nvSpPr>
        <p:spPr bwMode="auto">
          <a:xfrm>
            <a:off x="1992858" y="5476400"/>
            <a:ext cx="996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>
                <a:solidFill>
                  <a:srgbClr val="000000"/>
                </a:solidFill>
                <a:latin typeface="隶书"/>
                <a:ea typeface="隶书"/>
                <a:cs typeface="隶书"/>
                <a:sym typeface="宋体" charset="-122"/>
              </a:rPr>
              <a:t>微米</a:t>
            </a:r>
          </a:p>
        </p:txBody>
      </p:sp>
      <p:sp>
        <p:nvSpPr>
          <p:cNvPr id="19" name="Text Box 48"/>
          <p:cNvSpPr txBox="1">
            <a:spLocks noChangeArrowheads="1"/>
          </p:cNvSpPr>
          <p:nvPr/>
        </p:nvSpPr>
        <p:spPr bwMode="auto">
          <a:xfrm>
            <a:off x="1921421" y="4252437"/>
            <a:ext cx="114458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隶书"/>
                <a:ea typeface="隶书"/>
                <a:cs typeface="隶书"/>
              </a:rPr>
              <a:t>千米</a:t>
            </a:r>
            <a:endParaRPr lang="en-US" altLang="zh-CN" sz="3600" b="1">
              <a:solidFill>
                <a:srgbClr val="000000"/>
              </a:solidFill>
              <a:latin typeface="隶书"/>
              <a:ea typeface="隶书"/>
              <a:cs typeface="隶书"/>
            </a:endParaRPr>
          </a:p>
        </p:txBody>
      </p:sp>
      <p:sp>
        <p:nvSpPr>
          <p:cNvPr id="20" name="文本框 49"/>
          <p:cNvSpPr txBox="1">
            <a:spLocks noChangeArrowheads="1"/>
          </p:cNvSpPr>
          <p:nvPr/>
        </p:nvSpPr>
        <p:spPr bwMode="auto">
          <a:xfrm>
            <a:off x="1991271" y="4827112"/>
            <a:ext cx="12954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>
                <a:solidFill>
                  <a:srgbClr val="000000"/>
                </a:solidFill>
                <a:latin typeface="隶书"/>
                <a:ea typeface="隶书"/>
                <a:cs typeface="隶书"/>
                <a:sym typeface="宋体" charset="-122"/>
              </a:rPr>
              <a:t>厘米</a:t>
            </a:r>
          </a:p>
        </p:txBody>
      </p:sp>
    </p:spTree>
    <p:extLst>
      <p:ext uri="{BB962C8B-B14F-4D97-AF65-F5344CB8AC3E}">
        <p14:creationId xmlns="" xmlns:p14="http://schemas.microsoft.com/office/powerpoint/2010/main" val="174376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6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7" dur="80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8" dur="80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80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4" dur="80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5" dur="80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80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5" dur="80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6" dur="80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80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2" dur="80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3" dur="80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80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  <p:bldP spid="17416" grpId="0"/>
      <p:bldP spid="17417" grpId="0"/>
      <p:bldP spid="17422" grpId="0"/>
      <p:bldP spid="17423" grpId="0"/>
      <p:bldP spid="17424" grpId="0"/>
      <p:bldP spid="8" grpId="0"/>
      <p:bldP spid="9" grpId="0"/>
      <p:bldP spid="10" grpId="0"/>
      <p:bldP spid="11" grpId="0"/>
      <p:bldP spid="12" grpId="0"/>
      <p:bldP spid="15" grpId="0"/>
      <p:bldP spid="16" grpId="0"/>
      <p:bldP spid="17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14"/>
          <p:cNvSpPr txBox="1">
            <a:spLocks noChangeArrowheads="1"/>
          </p:cNvSpPr>
          <p:nvPr/>
        </p:nvSpPr>
        <p:spPr bwMode="auto">
          <a:xfrm>
            <a:off x="1044575" y="2206625"/>
            <a:ext cx="5286375" cy="584775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 dirty="0">
                <a:solidFill>
                  <a:prstClr val="black"/>
                </a:solidFill>
                <a:ea typeface="楷体_GB2312" pitchFamily="49" charset="-122"/>
              </a:rPr>
              <a:t>1</a:t>
            </a:r>
            <a:r>
              <a:rPr lang="en-US" altLang="zh-CN" b="1" dirty="0">
                <a:solidFill>
                  <a:srgbClr val="0000FF"/>
                </a:solidFill>
                <a:ea typeface="楷体_GB2312" pitchFamily="49" charset="-122"/>
              </a:rPr>
              <a:t>dm</a:t>
            </a:r>
            <a:r>
              <a:rPr lang="zh-CN" altLang="en-US" b="1" dirty="0">
                <a:solidFill>
                  <a:prstClr val="black"/>
                </a:solidFill>
                <a:ea typeface="楷体_GB2312" pitchFamily="49" charset="-122"/>
              </a:rPr>
              <a:t>＝</a:t>
            </a:r>
            <a:r>
              <a:rPr lang="en-US" altLang="zh-CN" b="1" dirty="0">
                <a:solidFill>
                  <a:prstClr val="black"/>
                </a:solidFill>
                <a:ea typeface="楷体_GB2312" pitchFamily="49" charset="-122"/>
              </a:rPr>
              <a:t>0.1</a:t>
            </a:r>
            <a:r>
              <a:rPr lang="en-US" altLang="zh-CN" b="1" dirty="0">
                <a:solidFill>
                  <a:srgbClr val="0000FF"/>
                </a:solidFill>
                <a:ea typeface="楷体_GB2312" pitchFamily="49" charset="-122"/>
              </a:rPr>
              <a:t>m</a:t>
            </a:r>
            <a:r>
              <a:rPr lang="en-US" altLang="zh-CN" b="1" dirty="0">
                <a:solidFill>
                  <a:prstClr val="black"/>
                </a:solidFill>
                <a:ea typeface="楷体_GB2312" pitchFamily="49" charset="-122"/>
              </a:rPr>
              <a:t> =10</a:t>
            </a:r>
            <a:r>
              <a:rPr lang="en-US" altLang="zh-CN" b="1" baseline="30000" dirty="0">
                <a:solidFill>
                  <a:prstClr val="black"/>
                </a:solidFill>
                <a:ea typeface="楷体_GB2312" pitchFamily="49" charset="-122"/>
              </a:rPr>
              <a:t>-1</a:t>
            </a:r>
            <a:r>
              <a:rPr lang="en-US" altLang="zh-CN" b="1" dirty="0">
                <a:solidFill>
                  <a:srgbClr val="0000FF"/>
                </a:solidFill>
                <a:ea typeface="楷体_GB2312" pitchFamily="49" charset="-122"/>
              </a:rPr>
              <a:t>m</a:t>
            </a:r>
          </a:p>
        </p:txBody>
      </p:sp>
      <p:sp>
        <p:nvSpPr>
          <p:cNvPr id="23554" name="Text Box 47"/>
          <p:cNvSpPr txBox="1">
            <a:spLocks noChangeArrowheads="1"/>
          </p:cNvSpPr>
          <p:nvPr/>
        </p:nvSpPr>
        <p:spPr bwMode="auto">
          <a:xfrm>
            <a:off x="755650" y="477838"/>
            <a:ext cx="67071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 dirty="0">
                <a:solidFill>
                  <a:prstClr val="black"/>
                </a:solidFill>
              </a:rPr>
              <a:t>（</a:t>
            </a:r>
            <a:r>
              <a:rPr lang="en-US" altLang="zh-CN" sz="3600" b="1" dirty="0">
                <a:solidFill>
                  <a:prstClr val="black"/>
                </a:solidFill>
              </a:rPr>
              <a:t>3</a:t>
            </a:r>
            <a:r>
              <a:rPr lang="zh-CN" altLang="en-US" sz="3600" b="1" dirty="0">
                <a:solidFill>
                  <a:prstClr val="black"/>
                </a:solidFill>
              </a:rPr>
              <a:t>）长度单位的换算关系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044575" y="1414463"/>
            <a:ext cx="59372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en-US" altLang="zh-CN" b="1" dirty="0">
                <a:solidFill>
                  <a:prstClr val="black"/>
                </a:solidFill>
                <a:ea typeface="黑体" pitchFamily="2" charset="-122"/>
              </a:rPr>
              <a:t>1</a:t>
            </a:r>
            <a:r>
              <a:rPr lang="en-US" altLang="zh-CN" b="1" dirty="0">
                <a:solidFill>
                  <a:srgbClr val="0000FF"/>
                </a:solidFill>
                <a:ea typeface="楷体_GB2312" pitchFamily="49" charset="-122"/>
              </a:rPr>
              <a:t>km</a:t>
            </a:r>
            <a:r>
              <a:rPr lang="zh-CN" altLang="en-US" b="1" dirty="0">
                <a:solidFill>
                  <a:prstClr val="black"/>
                </a:solidFill>
                <a:ea typeface="楷体_GB2312" pitchFamily="49" charset="-122"/>
              </a:rPr>
              <a:t>＝</a:t>
            </a:r>
            <a:r>
              <a:rPr lang="en-US" altLang="zh-CN" b="1" dirty="0">
                <a:solidFill>
                  <a:prstClr val="black"/>
                </a:solidFill>
                <a:ea typeface="楷体_GB2312" pitchFamily="49" charset="-122"/>
              </a:rPr>
              <a:t>1000</a:t>
            </a:r>
            <a:r>
              <a:rPr lang="en-US" altLang="zh-CN" b="1" dirty="0">
                <a:solidFill>
                  <a:srgbClr val="0000FF"/>
                </a:solidFill>
                <a:ea typeface="楷体_GB2312" pitchFamily="49" charset="-122"/>
              </a:rPr>
              <a:t>m</a:t>
            </a:r>
            <a:r>
              <a:rPr lang="en-US" altLang="zh-CN" b="1" dirty="0">
                <a:solidFill>
                  <a:prstClr val="black"/>
                </a:solidFill>
                <a:ea typeface="楷体_GB2312" pitchFamily="49" charset="-122"/>
              </a:rPr>
              <a:t> =10</a:t>
            </a:r>
            <a:r>
              <a:rPr lang="en-US" altLang="zh-CN" b="1" baseline="30000" dirty="0">
                <a:solidFill>
                  <a:prstClr val="black"/>
                </a:solidFill>
                <a:ea typeface="楷体_GB2312" pitchFamily="49" charset="-122"/>
              </a:rPr>
              <a:t>3</a:t>
            </a:r>
            <a:r>
              <a:rPr lang="en-US" altLang="zh-CN" b="1" dirty="0">
                <a:solidFill>
                  <a:srgbClr val="0000FF"/>
                </a:solidFill>
                <a:ea typeface="楷体_GB2312" pitchFamily="49" charset="-122"/>
              </a:rPr>
              <a:t>m</a:t>
            </a:r>
            <a:r>
              <a:rPr lang="en-US" altLang="zh-CN" b="1" dirty="0">
                <a:solidFill>
                  <a:srgbClr val="003399"/>
                </a:solidFill>
                <a:ea typeface="楷体_GB2312" pitchFamily="49" charset="-122"/>
              </a:rPr>
              <a:t>	</a:t>
            </a:r>
            <a:endParaRPr lang="en-US" altLang="zh-CN" b="1" dirty="0">
              <a:solidFill>
                <a:srgbClr val="003399"/>
              </a:solidFill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044575" y="2924175"/>
            <a:ext cx="54292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en-US" altLang="zh-CN" b="1" dirty="0">
                <a:solidFill>
                  <a:prstClr val="black"/>
                </a:solidFill>
                <a:ea typeface="楷体_GB2312" pitchFamily="49" charset="-122"/>
              </a:rPr>
              <a:t>1</a:t>
            </a:r>
            <a:r>
              <a:rPr lang="en-US" altLang="zh-CN" b="1" dirty="0">
                <a:solidFill>
                  <a:srgbClr val="0000FF"/>
                </a:solidFill>
                <a:ea typeface="楷体_GB2312" pitchFamily="49" charset="-122"/>
              </a:rPr>
              <a:t>cm</a:t>
            </a:r>
            <a:r>
              <a:rPr lang="zh-CN" altLang="en-US" b="1" dirty="0">
                <a:solidFill>
                  <a:prstClr val="black"/>
                </a:solidFill>
                <a:ea typeface="楷体_GB2312" pitchFamily="49" charset="-122"/>
              </a:rPr>
              <a:t>＝</a:t>
            </a:r>
            <a:r>
              <a:rPr lang="en-US" altLang="zh-CN" b="1" dirty="0">
                <a:solidFill>
                  <a:prstClr val="black"/>
                </a:solidFill>
                <a:ea typeface="楷体_GB2312" pitchFamily="49" charset="-122"/>
              </a:rPr>
              <a:t>0.01</a:t>
            </a:r>
            <a:r>
              <a:rPr lang="en-US" altLang="zh-CN" b="1" dirty="0">
                <a:solidFill>
                  <a:srgbClr val="0000FF"/>
                </a:solidFill>
                <a:ea typeface="楷体_GB2312" pitchFamily="49" charset="-122"/>
              </a:rPr>
              <a:t>m</a:t>
            </a:r>
            <a:r>
              <a:rPr lang="en-US" altLang="zh-CN" b="1" dirty="0">
                <a:solidFill>
                  <a:prstClr val="black"/>
                </a:solidFill>
                <a:ea typeface="楷体_GB2312" pitchFamily="49" charset="-122"/>
              </a:rPr>
              <a:t> =10</a:t>
            </a:r>
            <a:r>
              <a:rPr lang="en-US" altLang="zh-CN" b="1" baseline="30000" dirty="0">
                <a:solidFill>
                  <a:prstClr val="black"/>
                </a:solidFill>
                <a:ea typeface="楷体_GB2312" pitchFamily="49" charset="-122"/>
              </a:rPr>
              <a:t>-2</a:t>
            </a:r>
            <a:r>
              <a:rPr lang="en-US" altLang="zh-CN" b="1" dirty="0">
                <a:solidFill>
                  <a:srgbClr val="0000FF"/>
                </a:solidFill>
                <a:ea typeface="楷体_GB2312" pitchFamily="49" charset="-122"/>
              </a:rPr>
              <a:t>m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044575" y="3717925"/>
            <a:ext cx="56308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en-US" altLang="zh-CN" b="1">
                <a:solidFill>
                  <a:prstClr val="black"/>
                </a:solidFill>
                <a:ea typeface="楷体_GB2312" pitchFamily="49" charset="-122"/>
              </a:rPr>
              <a:t>1</a:t>
            </a:r>
            <a:r>
              <a:rPr lang="en-US" altLang="zh-CN" b="1">
                <a:solidFill>
                  <a:srgbClr val="0000FF"/>
                </a:solidFill>
                <a:ea typeface="楷体_GB2312" pitchFamily="49" charset="-122"/>
              </a:rPr>
              <a:t>mm</a:t>
            </a:r>
            <a:r>
              <a:rPr lang="zh-CN" altLang="en-US" b="1">
                <a:solidFill>
                  <a:prstClr val="black"/>
                </a:solidFill>
                <a:ea typeface="楷体_GB2312" pitchFamily="49" charset="-122"/>
              </a:rPr>
              <a:t>＝</a:t>
            </a:r>
            <a:r>
              <a:rPr lang="en-US" altLang="zh-CN" b="1">
                <a:solidFill>
                  <a:prstClr val="black"/>
                </a:solidFill>
                <a:ea typeface="楷体_GB2312" pitchFamily="49" charset="-122"/>
              </a:rPr>
              <a:t>0.001</a:t>
            </a:r>
            <a:r>
              <a:rPr lang="en-US" altLang="zh-CN" b="1">
                <a:solidFill>
                  <a:srgbClr val="0000FF"/>
                </a:solidFill>
                <a:ea typeface="楷体_GB2312" pitchFamily="49" charset="-122"/>
              </a:rPr>
              <a:t>m</a:t>
            </a:r>
            <a:r>
              <a:rPr lang="en-US" altLang="zh-CN" b="1">
                <a:solidFill>
                  <a:prstClr val="black"/>
                </a:solidFill>
                <a:ea typeface="楷体_GB2312" pitchFamily="49" charset="-122"/>
              </a:rPr>
              <a:t>  =10</a:t>
            </a:r>
            <a:r>
              <a:rPr lang="en-US" altLang="zh-CN" b="1" baseline="30000">
                <a:solidFill>
                  <a:prstClr val="black"/>
                </a:solidFill>
                <a:ea typeface="楷体_GB2312" pitchFamily="49" charset="-122"/>
              </a:rPr>
              <a:t>-3</a:t>
            </a:r>
            <a:r>
              <a:rPr lang="en-US" altLang="zh-CN" b="1">
                <a:solidFill>
                  <a:srgbClr val="0000FF"/>
                </a:solidFill>
                <a:ea typeface="楷体_GB2312" pitchFamily="49" charset="-122"/>
              </a:rPr>
              <a:t>m</a:t>
            </a:r>
          </a:p>
        </p:txBody>
      </p:sp>
      <p:sp>
        <p:nvSpPr>
          <p:cNvPr id="18438" name="Rectangle 11"/>
          <p:cNvSpPr>
            <a:spLocks noChangeArrowheads="1"/>
          </p:cNvSpPr>
          <p:nvPr/>
        </p:nvSpPr>
        <p:spPr bwMode="auto">
          <a:xfrm>
            <a:off x="1044575" y="4581525"/>
            <a:ext cx="78406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en-US" altLang="zh-CN" sz="4000" b="1">
                <a:solidFill>
                  <a:prstClr val="black"/>
                </a:solidFill>
                <a:ea typeface="楷体_GB2312" pitchFamily="49" charset="-122"/>
              </a:rPr>
              <a:t>1</a:t>
            </a:r>
            <a:r>
              <a:rPr lang="en-US" altLang="zh-CN" sz="4000" b="1">
                <a:solidFill>
                  <a:srgbClr val="0000FF"/>
                </a:solidFill>
                <a:ea typeface="楷体_GB2312" pitchFamily="49" charset="-122"/>
              </a:rPr>
              <a:t>nm</a:t>
            </a:r>
            <a:r>
              <a:rPr lang="zh-CN" altLang="en-US" sz="4000" b="1">
                <a:solidFill>
                  <a:prstClr val="black"/>
                </a:solidFill>
                <a:ea typeface="楷体_GB2312" pitchFamily="49" charset="-122"/>
              </a:rPr>
              <a:t>＝</a:t>
            </a:r>
            <a:r>
              <a:rPr lang="en-US" altLang="zh-CN" sz="4000" b="1">
                <a:solidFill>
                  <a:prstClr val="black"/>
                </a:solidFill>
                <a:ea typeface="楷体_GB2312" pitchFamily="49" charset="-122"/>
              </a:rPr>
              <a:t>0.000 000 001</a:t>
            </a:r>
            <a:r>
              <a:rPr lang="en-US" altLang="zh-CN" sz="4000" b="1">
                <a:solidFill>
                  <a:srgbClr val="0000FF"/>
                </a:solidFill>
                <a:ea typeface="楷体_GB2312" pitchFamily="49" charset="-122"/>
              </a:rPr>
              <a:t>m</a:t>
            </a:r>
            <a:r>
              <a:rPr lang="en-US" altLang="zh-CN" sz="4000" b="1">
                <a:solidFill>
                  <a:prstClr val="black"/>
                </a:solidFill>
                <a:ea typeface="楷体_GB2312" pitchFamily="49" charset="-122"/>
              </a:rPr>
              <a:t> =10</a:t>
            </a:r>
            <a:r>
              <a:rPr lang="en-US" altLang="zh-CN" sz="4000" b="1" baseline="30000">
                <a:solidFill>
                  <a:prstClr val="black"/>
                </a:solidFill>
                <a:ea typeface="楷体_GB2312" pitchFamily="49" charset="-122"/>
              </a:rPr>
              <a:t>-9</a:t>
            </a:r>
            <a:r>
              <a:rPr lang="en-US" altLang="zh-CN" sz="4000" b="1">
                <a:solidFill>
                  <a:srgbClr val="0000FF"/>
                </a:solidFill>
                <a:ea typeface="楷体_GB2312" pitchFamily="49" charset="-122"/>
              </a:rPr>
              <a:t>m</a:t>
            </a:r>
          </a:p>
        </p:txBody>
      </p:sp>
      <p:sp>
        <p:nvSpPr>
          <p:cNvPr id="18439" name="Rectangle 6"/>
          <p:cNvSpPr>
            <a:spLocks noChangeArrowheads="1"/>
          </p:cNvSpPr>
          <p:nvPr/>
        </p:nvSpPr>
        <p:spPr bwMode="auto">
          <a:xfrm>
            <a:off x="1042988" y="5445125"/>
            <a:ext cx="75072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en-US" altLang="zh-CN" b="1">
                <a:solidFill>
                  <a:prstClr val="black"/>
                </a:solidFill>
                <a:ea typeface="楷体_GB2312" pitchFamily="49" charset="-122"/>
              </a:rPr>
              <a:t>1</a:t>
            </a:r>
            <a:r>
              <a:rPr lang="en-US" altLang="zh-CN" b="1">
                <a:solidFill>
                  <a:srgbClr val="0000FF"/>
                </a:solidFill>
                <a:latin typeface="宋体" charset="-122"/>
                <a:ea typeface="隶书"/>
                <a:cs typeface="隶书"/>
              </a:rPr>
              <a:t>µ</a:t>
            </a:r>
            <a:r>
              <a:rPr lang="en-US" altLang="zh-CN" b="1">
                <a:solidFill>
                  <a:srgbClr val="0000FF"/>
                </a:solidFill>
                <a:ea typeface="楷体_GB2312" pitchFamily="49" charset="-122"/>
              </a:rPr>
              <a:t>m</a:t>
            </a:r>
            <a:r>
              <a:rPr lang="zh-CN" altLang="en-US" b="1">
                <a:solidFill>
                  <a:prstClr val="black"/>
                </a:solidFill>
                <a:ea typeface="楷体_GB2312" pitchFamily="49" charset="-122"/>
              </a:rPr>
              <a:t>＝</a:t>
            </a:r>
            <a:r>
              <a:rPr lang="en-US" altLang="zh-CN" b="1">
                <a:solidFill>
                  <a:prstClr val="black"/>
                </a:solidFill>
                <a:ea typeface="楷体_GB2312" pitchFamily="49" charset="-122"/>
              </a:rPr>
              <a:t>0.000 001</a:t>
            </a:r>
            <a:r>
              <a:rPr lang="en-US" altLang="zh-CN" b="1">
                <a:solidFill>
                  <a:srgbClr val="0000FF"/>
                </a:solidFill>
                <a:ea typeface="楷体_GB2312" pitchFamily="49" charset="-122"/>
              </a:rPr>
              <a:t>m</a:t>
            </a:r>
            <a:r>
              <a:rPr lang="en-US" altLang="zh-CN" b="1">
                <a:solidFill>
                  <a:prstClr val="black"/>
                </a:solidFill>
                <a:ea typeface="楷体_GB2312" pitchFamily="49" charset="-122"/>
              </a:rPr>
              <a:t> =10</a:t>
            </a:r>
            <a:r>
              <a:rPr lang="en-US" altLang="zh-CN" b="1" baseline="30000">
                <a:solidFill>
                  <a:prstClr val="black"/>
                </a:solidFill>
                <a:ea typeface="楷体_GB2312" pitchFamily="49" charset="-122"/>
              </a:rPr>
              <a:t>-6</a:t>
            </a:r>
            <a:r>
              <a:rPr lang="en-US" altLang="zh-CN" b="1">
                <a:solidFill>
                  <a:srgbClr val="0000FF"/>
                </a:solidFill>
                <a:ea typeface="楷体_GB2312" pitchFamily="49" charset="-122"/>
              </a:rPr>
              <a:t>m</a:t>
            </a:r>
          </a:p>
        </p:txBody>
      </p:sp>
    </p:spTree>
    <p:extLst>
      <p:ext uri="{BB962C8B-B14F-4D97-AF65-F5344CB8AC3E}">
        <p14:creationId xmlns="" xmlns:p14="http://schemas.microsoft.com/office/powerpoint/2010/main" val="341608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18435" grpId="0"/>
      <p:bldP spid="18436" grpId="0"/>
      <p:bldP spid="18437" grpId="0"/>
      <p:bldP spid="18438" grpId="0"/>
      <p:bldP spid="184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t0.jpg" descr="id:214749163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3608" y="260648"/>
            <a:ext cx="1370116" cy="64932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99792" y="260648"/>
            <a:ext cx="4639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36 cm</a:t>
            </a:r>
            <a:r>
              <a:rPr lang="en-US" altLang="zh-CN" i="1" dirty="0" smtClean="0"/>
              <a:t>=</a:t>
            </a:r>
            <a:r>
              <a:rPr lang="zh-CN" altLang="zh-CN" i="1" u="sng" dirty="0" smtClean="0"/>
              <a:t>　　　　</a:t>
            </a:r>
            <a:r>
              <a:rPr lang="en-US" altLang="zh-CN" i="1" u="sng" dirty="0" smtClean="0"/>
              <a:t>       </a:t>
            </a:r>
            <a:r>
              <a:rPr lang="en-US" altLang="zh-CN" dirty="0" smtClean="0"/>
              <a:t>km</a:t>
            </a:r>
            <a:r>
              <a:rPr lang="en-US" altLang="zh-CN" i="1" dirty="0" smtClean="0"/>
              <a:t>.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67544" y="1052736"/>
            <a:ext cx="83529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分析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本题属小的单位向大的单位换算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应当除以相应的进率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但本题的两个单位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cm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km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之间既涉及十进制换算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又涉及千进制换算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从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cm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到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m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要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×10</a:t>
            </a:r>
            <a:r>
              <a:rPr lang="en-US" altLang="zh-CN" i="1" baseline="30000" dirty="0" smtClean="0">
                <a:latin typeface="楷体" pitchFamily="49" charset="-122"/>
                <a:ea typeface="楷体" pitchFamily="49" charset="-122"/>
              </a:rPr>
              <a:t>-</a:t>
            </a:r>
            <a:r>
              <a:rPr lang="en-US" altLang="zh-CN" baseline="30000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从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m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到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km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要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×10</a:t>
            </a:r>
            <a:r>
              <a:rPr lang="en-US" altLang="zh-CN" i="1" baseline="30000" dirty="0" smtClean="0">
                <a:latin typeface="楷体" pitchFamily="49" charset="-122"/>
                <a:ea typeface="楷体" pitchFamily="49" charset="-122"/>
              </a:rPr>
              <a:t>-</a:t>
            </a:r>
            <a:r>
              <a:rPr lang="en-US" altLang="zh-CN" baseline="30000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i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即</a:t>
            </a:r>
            <a:r>
              <a:rPr lang="en-US" altLang="zh-CN" dirty="0" smtClean="0"/>
              <a:t> 36cm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36×10</a:t>
            </a:r>
            <a:r>
              <a:rPr lang="en-US" altLang="zh-CN" i="1" baseline="30000" dirty="0" smtClean="0"/>
              <a:t>-</a:t>
            </a:r>
            <a:r>
              <a:rPr lang="en-US" altLang="zh-CN" baseline="30000" dirty="0" smtClean="0"/>
              <a:t>2</a:t>
            </a:r>
            <a:r>
              <a:rPr lang="en-US" altLang="zh-CN" dirty="0" smtClean="0"/>
              <a:t> m</a:t>
            </a:r>
          </a:p>
          <a:p>
            <a:r>
              <a:rPr lang="en-US" altLang="zh-CN" i="1" dirty="0" smtClean="0"/>
              <a:t>=</a:t>
            </a:r>
            <a:r>
              <a:rPr lang="en-US" altLang="zh-CN" dirty="0" smtClean="0"/>
              <a:t>36×10</a:t>
            </a:r>
            <a:r>
              <a:rPr lang="en-US" altLang="zh-CN" i="1" baseline="30000" dirty="0" smtClean="0"/>
              <a:t>-</a:t>
            </a:r>
            <a:r>
              <a:rPr lang="en-US" altLang="zh-CN" baseline="30000" dirty="0" smtClean="0"/>
              <a:t>2</a:t>
            </a:r>
            <a:r>
              <a:rPr lang="en-US" altLang="zh-CN" dirty="0" smtClean="0"/>
              <a:t>×10</a:t>
            </a:r>
            <a:r>
              <a:rPr lang="en-US" altLang="zh-CN" i="1" baseline="30000" dirty="0" smtClean="0"/>
              <a:t>-</a:t>
            </a:r>
            <a:r>
              <a:rPr lang="en-US" altLang="zh-CN" baseline="30000" dirty="0" smtClean="0"/>
              <a:t>3</a:t>
            </a:r>
            <a:r>
              <a:rPr lang="en-US" altLang="zh-CN" dirty="0" smtClean="0"/>
              <a:t> km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3</a:t>
            </a:r>
            <a:r>
              <a:rPr lang="en-US" altLang="zh-CN" i="1" dirty="0" smtClean="0"/>
              <a:t>.</a:t>
            </a:r>
            <a:r>
              <a:rPr lang="en-US" altLang="zh-CN" dirty="0" smtClean="0"/>
              <a:t>6×10</a:t>
            </a:r>
            <a:r>
              <a:rPr lang="en-US" altLang="zh-CN" i="1" baseline="30000" dirty="0" smtClean="0"/>
              <a:t>-</a:t>
            </a:r>
            <a:r>
              <a:rPr lang="en-US" altLang="zh-CN" baseline="30000" dirty="0" smtClean="0"/>
              <a:t>4</a:t>
            </a:r>
            <a:r>
              <a:rPr lang="en-US" altLang="zh-CN" dirty="0" smtClean="0"/>
              <a:t> km</a:t>
            </a:r>
            <a:endParaRPr lang="zh-CN" altLang="zh-CN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27984" y="188640"/>
            <a:ext cx="18630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en-US" altLang="zh-CN" i="1" dirty="0" smtClean="0">
                <a:solidFill>
                  <a:srgbClr val="FF0000"/>
                </a:solidFill>
              </a:rPr>
              <a:t>.</a:t>
            </a:r>
            <a:r>
              <a:rPr lang="en-US" altLang="zh-CN" dirty="0" smtClean="0">
                <a:solidFill>
                  <a:srgbClr val="FF0000"/>
                </a:solidFill>
              </a:rPr>
              <a:t>6×10</a:t>
            </a:r>
            <a:r>
              <a:rPr lang="en-US" altLang="zh-CN" i="1" baseline="30000" dirty="0" smtClean="0">
                <a:solidFill>
                  <a:srgbClr val="FF0000"/>
                </a:solidFill>
              </a:rPr>
              <a:t>-</a:t>
            </a:r>
            <a:r>
              <a:rPr lang="en-US" altLang="zh-CN" baseline="30000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544" y="4509120"/>
            <a:ext cx="8208912" cy="15696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单位换算的一般步骤是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:①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原数字不变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;②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乘上换算的进率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;③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加上换用的单位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;④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整理结果</a:t>
            </a:r>
            <a:r>
              <a:rPr lang="en-US" altLang="zh-CN" b="1" i="1" dirty="0" smtClean="0">
                <a:latin typeface="黑体" pitchFamily="49" charset="-122"/>
                <a:ea typeface="黑体" pitchFamily="49" charset="-122"/>
              </a:rPr>
              <a:t>.</a:t>
            </a:r>
            <a:endParaRPr lang="zh-CN" altLang="zh-CN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71472" y="1357741"/>
            <a:ext cx="6786610" cy="4571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1 </a:t>
            </a:r>
            <a:r>
              <a:rPr lang="en-US" altLang="zh-CN" dirty="0" err="1" smtClean="0"/>
              <a:t>μm</a:t>
            </a:r>
            <a:r>
              <a:rPr lang="en-US" altLang="zh-CN" dirty="0" smtClean="0"/>
              <a:t>=</a:t>
            </a:r>
            <a:r>
              <a:rPr lang="en-US" altLang="zh-CN" u="sng" dirty="0" smtClean="0"/>
              <a:t>                  </a:t>
            </a:r>
            <a:r>
              <a:rPr lang="en-US" altLang="zh-CN" dirty="0" smtClean="0"/>
              <a:t>mm	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18 km=</a:t>
            </a:r>
            <a:r>
              <a:rPr lang="zh-CN" altLang="zh-CN" u="sng" dirty="0" smtClean="0"/>
              <a:t>　　</a:t>
            </a:r>
            <a:r>
              <a:rPr lang="en-US" altLang="zh-CN" u="sng" dirty="0" smtClean="0"/>
              <a:t>  </a:t>
            </a:r>
            <a:r>
              <a:rPr lang="zh-CN" altLang="zh-CN" u="sng" dirty="0" smtClean="0"/>
              <a:t>　</a:t>
            </a:r>
            <a:r>
              <a:rPr lang="en-US" altLang="zh-CN" u="sng" dirty="0" smtClean="0"/>
              <a:t>         </a:t>
            </a:r>
            <a:r>
              <a:rPr lang="en-US" altLang="zh-CN" dirty="0" smtClean="0"/>
              <a:t>m 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130 nm=</a:t>
            </a:r>
            <a:r>
              <a:rPr lang="zh-CN" altLang="zh-CN" u="sng" dirty="0" smtClean="0"/>
              <a:t>　　　　</a:t>
            </a:r>
            <a:r>
              <a:rPr lang="en-US" altLang="zh-CN" u="sng" dirty="0" smtClean="0"/>
              <a:t>        </a:t>
            </a:r>
            <a:r>
              <a:rPr lang="en-US" altLang="zh-CN" dirty="0" smtClean="0"/>
              <a:t>m	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10 dm=</a:t>
            </a:r>
            <a:r>
              <a:rPr lang="zh-CN" altLang="zh-CN" u="sng" dirty="0" smtClean="0"/>
              <a:t>　　　　</a:t>
            </a:r>
            <a:r>
              <a:rPr lang="en-US" altLang="zh-CN" u="sng" dirty="0" smtClean="0"/>
              <a:t>         </a:t>
            </a:r>
            <a:r>
              <a:rPr lang="en-US" altLang="zh-CN" dirty="0" smtClean="0"/>
              <a:t>mm </a:t>
            </a:r>
            <a:endParaRPr lang="zh-CN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2×10</a:t>
            </a:r>
            <a:r>
              <a:rPr lang="en-US" altLang="zh-CN" baseline="30000" dirty="0" smtClean="0"/>
              <a:t>2</a:t>
            </a:r>
            <a:r>
              <a:rPr lang="en-US" altLang="zh-CN" dirty="0" smtClean="0"/>
              <a:t> cm=</a:t>
            </a:r>
            <a:r>
              <a:rPr lang="zh-CN" altLang="zh-CN" u="sng" dirty="0" smtClean="0"/>
              <a:t>　　　　</a:t>
            </a:r>
            <a:r>
              <a:rPr lang="en-US" altLang="zh-CN" u="sng" dirty="0" smtClean="0"/>
              <a:t>  </a:t>
            </a:r>
            <a:r>
              <a:rPr lang="en-US" altLang="zh-CN" dirty="0" smtClean="0"/>
              <a:t>m	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78 mm=</a:t>
            </a:r>
            <a:r>
              <a:rPr lang="zh-CN" altLang="zh-CN" u="sng" dirty="0" smtClean="0"/>
              <a:t>　　</a:t>
            </a:r>
            <a:r>
              <a:rPr lang="en-US" altLang="zh-CN" u="sng" dirty="0" smtClean="0"/>
              <a:t>                  </a:t>
            </a:r>
            <a:r>
              <a:rPr lang="en-US" altLang="zh-CN" dirty="0" smtClean="0"/>
              <a:t>m </a:t>
            </a:r>
            <a:endParaRPr lang="zh-CN" altLang="zh-CN" dirty="0"/>
          </a:p>
        </p:txBody>
      </p:sp>
      <p:sp>
        <p:nvSpPr>
          <p:cNvPr id="25601" name="文本框 1"/>
          <p:cNvSpPr txBox="1">
            <a:spLocks noChangeArrowheads="1"/>
          </p:cNvSpPr>
          <p:nvPr/>
        </p:nvSpPr>
        <p:spPr bwMode="auto">
          <a:xfrm>
            <a:off x="971600" y="548680"/>
            <a:ext cx="2543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 dirty="0">
                <a:solidFill>
                  <a:srgbClr val="0033CC"/>
                </a:solidFill>
              </a:rPr>
              <a:t>反馈</a:t>
            </a:r>
            <a:r>
              <a:rPr lang="zh-CN" altLang="en-US" sz="4000" b="1" dirty="0" smtClean="0">
                <a:solidFill>
                  <a:srgbClr val="0033CC"/>
                </a:solidFill>
              </a:rPr>
              <a:t>练习</a:t>
            </a:r>
            <a:endParaRPr lang="zh-CN" altLang="en-US" sz="4000" b="1" dirty="0">
              <a:solidFill>
                <a:srgbClr val="0033CC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5736" y="2132856"/>
            <a:ext cx="2940685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noProof="1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1.8</a:t>
            </a:r>
            <a:r>
              <a:rPr lang="zh-CN" altLang="en-US" noProof="1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×10</a:t>
            </a:r>
            <a:r>
              <a:rPr lang="en-US" altLang="zh-CN" baseline="30000" noProof="1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4</a:t>
            </a:r>
            <a:endParaRPr lang="en-US" altLang="zh-CN" baseline="30000" noProof="1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57422" y="5143512"/>
            <a:ext cx="2940680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noProof="1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7.8</a:t>
            </a:r>
            <a:r>
              <a:rPr lang="zh-CN" altLang="en-US" noProof="1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×10</a:t>
            </a:r>
            <a:r>
              <a:rPr lang="en-US" altLang="zh-CN" baseline="40000" noProof="1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-</a:t>
            </a:r>
            <a:r>
              <a:rPr lang="en-US" altLang="zh-CN" baseline="30000" noProof="1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2</a:t>
            </a:r>
            <a:endParaRPr lang="en-US" altLang="zh-CN" baseline="30000" noProof="1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86116" y="4357694"/>
            <a:ext cx="709295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noProof="1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2</a:t>
            </a:r>
            <a:endParaRPr lang="en-US" baseline="30000" noProof="1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71736" y="3571876"/>
            <a:ext cx="1365885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en-US" noProof="1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10</a:t>
            </a:r>
            <a:r>
              <a:rPr lang="en-US" altLang="zh-CN" baseline="30000" noProof="1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3</a:t>
            </a:r>
            <a:endParaRPr lang="en-US" altLang="zh-CN" baseline="30000" noProof="1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57422" y="2857496"/>
            <a:ext cx="2940685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en-US" altLang="zh-CN" noProof="1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1.3</a:t>
            </a:r>
            <a:r>
              <a:rPr lang="zh-CN" altLang="en-US" noProof="1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×10</a:t>
            </a:r>
            <a:r>
              <a:rPr lang="en-US" altLang="zh-CN" baseline="40000" noProof="1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-</a:t>
            </a:r>
            <a:r>
              <a:rPr lang="en-US" altLang="zh-CN" baseline="30000" noProof="1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7</a:t>
            </a:r>
            <a:endParaRPr lang="en-US" altLang="zh-CN" baseline="30000" noProof="1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57422" y="1428736"/>
            <a:ext cx="1365885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en-US" noProof="1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10</a:t>
            </a:r>
            <a:r>
              <a:rPr lang="en-US" altLang="zh-CN" baseline="40000" noProof="1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-</a:t>
            </a:r>
            <a:r>
              <a:rPr lang="en-US" altLang="zh-CN" baseline="30000" noProof="1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+mn-ea"/>
              </a:rPr>
              <a:t>3</a:t>
            </a:r>
            <a:endParaRPr lang="en-US" altLang="zh-CN" baseline="30000" noProof="1">
              <a:ln w="2222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sym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751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"/>
          <p:cNvSpPr txBox="1">
            <a:spLocks noChangeArrowheads="1"/>
          </p:cNvSpPr>
          <p:nvPr/>
        </p:nvSpPr>
        <p:spPr bwMode="auto">
          <a:xfrm>
            <a:off x="683568" y="836712"/>
            <a:ext cx="68548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 smtClean="0">
                <a:solidFill>
                  <a:prstClr val="black"/>
                </a:solidFill>
              </a:rPr>
              <a:t>（一）常用</a:t>
            </a:r>
            <a:r>
              <a:rPr lang="zh-CN" altLang="en-US" b="1" dirty="0">
                <a:solidFill>
                  <a:prstClr val="black"/>
                </a:solidFill>
              </a:rPr>
              <a:t>的长度测量工具</a:t>
            </a:r>
          </a:p>
        </p:txBody>
      </p:sp>
      <p:pic>
        <p:nvPicPr>
          <p:cNvPr id="21507" name="图片 4" descr="201012090223618893"/>
          <p:cNvPicPr>
            <a:picLocks noChangeAspect="1" noChangeArrowheads="1"/>
          </p:cNvPicPr>
          <p:nvPr/>
        </p:nvPicPr>
        <p:blipFill>
          <a:blip r:embed="rId2" cstate="print"/>
          <a:srcRect l="41856" t="53349" r="11888" b="17320"/>
          <a:stretch>
            <a:fillRect/>
          </a:stretch>
        </p:blipFill>
        <p:spPr bwMode="auto">
          <a:xfrm>
            <a:off x="4140200" y="4005263"/>
            <a:ext cx="2968625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7" descr="youbiaokach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5301208"/>
            <a:ext cx="3681413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图片 11" descr="卷尺_1~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4581525"/>
            <a:ext cx="2857500" cy="173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图片 13" descr="20081022162210213_2"/>
          <p:cNvPicPr>
            <a:picLocks noChangeAspect="1" noChangeArrowheads="1"/>
          </p:cNvPicPr>
          <p:nvPr/>
        </p:nvPicPr>
        <p:blipFill>
          <a:blip r:embed="rId5" cstate="print"/>
          <a:srcRect t="20296" b="18974"/>
          <a:stretch>
            <a:fillRect/>
          </a:stretch>
        </p:blipFill>
        <p:spPr bwMode="auto">
          <a:xfrm>
            <a:off x="4140200" y="2995613"/>
            <a:ext cx="2551113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图片 14" descr="116881_12530526"/>
          <p:cNvPicPr>
            <a:picLocks noChangeAspect="1" noChangeArrowheads="1"/>
          </p:cNvPicPr>
          <p:nvPr/>
        </p:nvPicPr>
        <p:blipFill>
          <a:blip r:embed="rId6" cstate="print"/>
          <a:srcRect l="8942" t="7648" r="6483" b="19502"/>
          <a:stretch>
            <a:fillRect/>
          </a:stretch>
        </p:blipFill>
        <p:spPr bwMode="auto">
          <a:xfrm>
            <a:off x="1043608" y="3140968"/>
            <a:ext cx="252412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图片 15" descr="61KUCYj5rAL__SL1500_"/>
          <p:cNvPicPr>
            <a:picLocks noChangeAspect="1" noChangeArrowheads="1"/>
          </p:cNvPicPr>
          <p:nvPr/>
        </p:nvPicPr>
        <p:blipFill>
          <a:blip r:embed="rId7" cstate="print"/>
          <a:srcRect l="2419" t="41089" r="2203" b="45058"/>
          <a:stretch>
            <a:fillRect/>
          </a:stretch>
        </p:blipFill>
        <p:spPr bwMode="auto">
          <a:xfrm>
            <a:off x="899592" y="2204864"/>
            <a:ext cx="7783513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4"/>
          <p:cNvSpPr txBox="1"/>
          <p:nvPr/>
        </p:nvSpPr>
        <p:spPr>
          <a:xfrm>
            <a:off x="1187624" y="188640"/>
            <a:ext cx="5544616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en-US" sz="3600" b="1" noProof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二、长度的测量</a:t>
            </a:r>
            <a:endParaRPr lang="zh-CN" altLang="en-US" sz="5400" b="1" noProof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7584" y="1412776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方正书宋_GBK"/>
              </a:rPr>
              <a:t>活动一   说出你所知道的长度测量工具</a:t>
            </a:r>
            <a:r>
              <a:rPr lang="zh-CN" altLang="en-US" b="1" i="1" dirty="0" smtClean="0">
                <a:solidFill>
                  <a:srgbClr val="0000FF"/>
                </a:solidFill>
                <a:latin typeface="NEU-BZ-S92"/>
              </a:rPr>
              <a:t>　</a:t>
            </a:r>
            <a:endParaRPr lang="zh-CN" altLang="en-US" b="1" i="1" dirty="0">
              <a:solidFill>
                <a:srgbClr val="0000FF"/>
              </a:solidFill>
              <a:latin typeface="NEU-BZ-S9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3789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44036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175" y="3140075"/>
            <a:ext cx="8863013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文本框 99"/>
          <p:cNvSpPr txBox="1">
            <a:spLocks noChangeArrowheads="1"/>
          </p:cNvSpPr>
          <p:nvPr/>
        </p:nvSpPr>
        <p:spPr bwMode="auto">
          <a:xfrm>
            <a:off x="1069975" y="403225"/>
            <a:ext cx="7894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方正兰亭超细黑简体" pitchFamily="2" charset="-122"/>
                <a:ea typeface="方正兰亭超细黑简体" pitchFamily="2" charset="-122"/>
              </a:rPr>
              <a:t>活动</a:t>
            </a:r>
            <a:r>
              <a:rPr lang="zh-CN" altLang="en-US" sz="2800" b="1" dirty="0" smtClean="0">
                <a:solidFill>
                  <a:srgbClr val="0000FF"/>
                </a:solidFill>
                <a:latin typeface="方正兰亭超细黑简体" pitchFamily="2" charset="-122"/>
                <a:ea typeface="方正兰亭超细黑简体" pitchFamily="2" charset="-122"/>
              </a:rPr>
              <a:t>二  </a:t>
            </a:r>
            <a:r>
              <a:rPr lang="zh-CN" altLang="en-US" sz="2800" b="1" dirty="0" smtClean="0">
                <a:solidFill>
                  <a:srgbClr val="0000FF"/>
                </a:solidFill>
                <a:latin typeface="方正兰亭超细黑简体" pitchFamily="2" charset="-122"/>
                <a:ea typeface="方正兰亭超细黑简体" pitchFamily="2" charset="-122"/>
                <a:sym typeface="Arial" charset="0"/>
              </a:rPr>
              <a:t>观察</a:t>
            </a:r>
            <a:r>
              <a:rPr lang="zh-CN" altLang="en-US" sz="2800" b="1" dirty="0">
                <a:solidFill>
                  <a:srgbClr val="0000FF"/>
                </a:solidFill>
                <a:latin typeface="方正兰亭超细黑简体" pitchFamily="2" charset="-122"/>
                <a:ea typeface="方正兰亭超细黑简体" pitchFamily="2" charset="-122"/>
                <a:sym typeface="Arial" charset="0"/>
              </a:rPr>
              <a:t>下图刻度尺的外形，回答下列问题:</a:t>
            </a:r>
          </a:p>
        </p:txBody>
      </p:sp>
      <p:sp>
        <p:nvSpPr>
          <p:cNvPr id="27651" name="文本框 1"/>
          <p:cNvSpPr txBox="1">
            <a:spLocks noChangeArrowheads="1"/>
          </p:cNvSpPr>
          <p:nvPr/>
        </p:nvSpPr>
        <p:spPr bwMode="auto">
          <a:xfrm>
            <a:off x="1187450" y="908050"/>
            <a:ext cx="720097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400" b="1" dirty="0" smtClean="0">
                <a:solidFill>
                  <a:prstClr val="black"/>
                </a:solidFill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)</a:t>
            </a:r>
            <a:r>
              <a:rPr lang="zh-CN" altLang="en-US" sz="2400" b="1" dirty="0">
                <a:solidFill>
                  <a:prstClr val="black"/>
                </a:solidFill>
              </a:rPr>
              <a:t>它的零刻度线在哪里,是否磨损?  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单位是什么？</a:t>
            </a:r>
            <a:endParaRPr lang="zh-CN" altLang="en-US" sz="2400" b="1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)</a:t>
            </a:r>
            <a:r>
              <a:rPr lang="zh-CN" altLang="en-US" sz="2400" b="1" dirty="0">
                <a:solidFill>
                  <a:prstClr val="black"/>
                </a:solidFill>
              </a:rPr>
              <a:t>它的分度值是多少?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)</a:t>
            </a:r>
            <a:r>
              <a:rPr lang="zh-CN" altLang="en-US" sz="2400" b="1" dirty="0">
                <a:solidFill>
                  <a:prstClr val="black"/>
                </a:solidFill>
              </a:rPr>
              <a:t>它的量程是多少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?</a:t>
            </a:r>
            <a:endParaRPr lang="zh-CN" altLang="en-US" sz="2400" b="1" dirty="0">
              <a:solidFill>
                <a:prstClr val="black"/>
              </a:solidFill>
            </a:endParaRPr>
          </a:p>
        </p:txBody>
      </p:sp>
      <p:sp>
        <p:nvSpPr>
          <p:cNvPr id="22533" name="文本框 4"/>
          <p:cNvSpPr txBox="1">
            <a:spLocks noChangeArrowheads="1"/>
          </p:cNvSpPr>
          <p:nvPr/>
        </p:nvSpPr>
        <p:spPr bwMode="auto">
          <a:xfrm>
            <a:off x="4643438" y="2205038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>
                <a:solidFill>
                  <a:prstClr val="black"/>
                </a:solidFill>
                <a:sym typeface="Arial" charset="0"/>
              </a:rPr>
              <a:t>量程</a:t>
            </a:r>
          </a:p>
        </p:txBody>
      </p:sp>
      <p:sp>
        <p:nvSpPr>
          <p:cNvPr id="9" name="右大括号 8"/>
          <p:cNvSpPr/>
          <p:nvPr/>
        </p:nvSpPr>
        <p:spPr>
          <a:xfrm rot="16200000" flipV="1">
            <a:off x="4159564" y="-1090612"/>
            <a:ext cx="864235" cy="7971155"/>
          </a:xfrm>
          <a:prstGeom prst="rightBrace">
            <a:avLst>
              <a:gd name="adj1" fmla="val 8333"/>
              <a:gd name="adj2" fmla="val 49740"/>
            </a:avLst>
          </a:prstGeom>
          <a:effectLst>
            <a:glow rad="228600">
              <a:srgbClr val="FFC000">
                <a:alpha val="40000"/>
              </a:srgb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olidFill>
                <a:prstClr val="black"/>
              </a:solidFill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79388" y="5084763"/>
            <a:ext cx="14221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>
                <a:solidFill>
                  <a:prstClr val="black"/>
                </a:solidFill>
                <a:sym typeface="Arial" charset="0"/>
              </a:rPr>
              <a:t>零刻度线</a:t>
            </a:r>
          </a:p>
        </p:txBody>
      </p:sp>
      <p:sp>
        <p:nvSpPr>
          <p:cNvPr id="22540" name="文本框 23"/>
          <p:cNvSpPr txBox="1">
            <a:spLocks noChangeArrowheads="1"/>
          </p:cNvSpPr>
          <p:nvPr/>
        </p:nvSpPr>
        <p:spPr bwMode="auto">
          <a:xfrm>
            <a:off x="5364163" y="2199155"/>
            <a:ext cx="1808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dirty="0" smtClean="0">
                <a:solidFill>
                  <a:prstClr val="black"/>
                </a:solidFill>
                <a:sym typeface="宋体" charset="-122"/>
              </a:rPr>
              <a:t>0—8cm</a:t>
            </a:r>
            <a:endParaRPr lang="en-US" altLang="zh-CN" sz="2400" dirty="0">
              <a:solidFill>
                <a:prstClr val="black"/>
              </a:solidFill>
              <a:sym typeface="宋体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5182181" y="4921811"/>
            <a:ext cx="90441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 dirty="0">
                <a:solidFill>
                  <a:prstClr val="black"/>
                </a:solidFill>
                <a:sym typeface="宋体" charset="-122"/>
              </a:rPr>
              <a:t>1mm</a:t>
            </a: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539552" y="3812857"/>
            <a:ext cx="0" cy="1368425"/>
          </a:xfrm>
          <a:prstGeom prst="straightConnector1">
            <a:avLst/>
          </a:prstGeom>
          <a:ln>
            <a:tailEnd type="arrow" w="med" len="med"/>
          </a:ln>
          <a:effectLst>
            <a:glow rad="139700">
              <a:srgbClr val="FFC000">
                <a:alpha val="40000"/>
              </a:srgb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539" name="文本框 1"/>
          <p:cNvSpPr txBox="1">
            <a:spLocks noChangeArrowheads="1"/>
          </p:cNvSpPr>
          <p:nvPr/>
        </p:nvSpPr>
        <p:spPr bwMode="auto">
          <a:xfrm>
            <a:off x="323528" y="5733256"/>
            <a:ext cx="81851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>
                <a:solidFill>
                  <a:prstClr val="black"/>
                </a:solidFill>
              </a:rPr>
              <a:t>注意事项:</a:t>
            </a:r>
            <a:r>
              <a:rPr lang="zh-CN" altLang="en-US" sz="2800" b="1" dirty="0">
                <a:solidFill>
                  <a:srgbClr val="0000FF"/>
                </a:solidFill>
              </a:rPr>
              <a:t>刻度尺的零刻度线如果磨损,要从一个清晰的整数刻度线量起.</a:t>
            </a:r>
          </a:p>
        </p:txBody>
      </p:sp>
      <p:pic>
        <p:nvPicPr>
          <p:cNvPr id="23" name="组合 22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8913" y="3114675"/>
            <a:ext cx="577850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165396" y="4921811"/>
            <a:ext cx="11128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400" b="1">
                <a:solidFill>
                  <a:prstClr val="black"/>
                </a:solidFill>
              </a:rPr>
              <a:t>分度值</a:t>
            </a:r>
          </a:p>
        </p:txBody>
      </p:sp>
      <p:sp>
        <p:nvSpPr>
          <p:cNvPr id="4" name="文本框 23"/>
          <p:cNvSpPr txBox="1">
            <a:spLocks noChangeArrowheads="1"/>
          </p:cNvSpPr>
          <p:nvPr/>
        </p:nvSpPr>
        <p:spPr bwMode="auto">
          <a:xfrm>
            <a:off x="1749475" y="4672647"/>
            <a:ext cx="144058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 dirty="0">
                <a:solidFill>
                  <a:prstClr val="black"/>
                </a:solidFill>
                <a:sym typeface="宋体" charset="-122"/>
              </a:rPr>
              <a:t>数字</a:t>
            </a:r>
            <a:r>
              <a:rPr lang="zh-CN" altLang="en-US" sz="2400" b="1" dirty="0" smtClean="0">
                <a:solidFill>
                  <a:prstClr val="black"/>
                </a:solidFill>
                <a:sym typeface="宋体" charset="-122"/>
              </a:rPr>
              <a:t>单位是</a:t>
            </a:r>
            <a:r>
              <a:rPr lang="en-US" altLang="zh-CN" sz="2400" b="1" dirty="0" smtClean="0">
                <a:solidFill>
                  <a:prstClr val="black"/>
                </a:solidFill>
                <a:sym typeface="宋体" charset="-122"/>
              </a:rPr>
              <a:t>cm</a:t>
            </a:r>
            <a:endParaRPr lang="en-US" altLang="zh-CN" sz="2400" b="1" dirty="0">
              <a:solidFill>
                <a:prstClr val="black"/>
              </a:solidFill>
              <a:sym typeface="宋体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1187450" y="4437380"/>
            <a:ext cx="504825" cy="470535"/>
          </a:xfrm>
          <a:prstGeom prst="straightConnector1">
            <a:avLst/>
          </a:prstGeom>
          <a:ln>
            <a:tailEnd type="arrow" w="med" len="med"/>
          </a:ln>
          <a:effectLst>
            <a:glow rad="228600">
              <a:srgbClr val="FFC000">
                <a:alpha val="40000"/>
              </a:srgb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56463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uild="allAtOnce" bldLvl="0"/>
      <p:bldP spid="13" grpId="0" build="allAtOnce" bldLvl="0"/>
      <p:bldP spid="13" grpId="1" build="allAtOnce" bldLvl="0"/>
      <p:bldP spid="22540" grpId="0"/>
      <p:bldP spid="25" grpId="0"/>
      <p:bldP spid="25" grpId="1"/>
      <p:bldP spid="22539" grpId="0"/>
      <p:bldP spid="3" grpId="0"/>
      <p:bldP spid="3" grpId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9" name="Text Box 953"/>
          <p:cNvSpPr txBox="1">
            <a:spLocks noChangeArrowheads="1"/>
          </p:cNvSpPr>
          <p:nvPr/>
        </p:nvSpPr>
        <p:spPr bwMode="auto">
          <a:xfrm>
            <a:off x="4598614" y="5164605"/>
            <a:ext cx="11525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×</a:t>
            </a:r>
          </a:p>
        </p:txBody>
      </p:sp>
      <p:sp>
        <p:nvSpPr>
          <p:cNvPr id="10170" name="Text Box 954"/>
          <p:cNvSpPr txBox="1">
            <a:spLocks noChangeArrowheads="1"/>
          </p:cNvSpPr>
          <p:nvPr/>
        </p:nvSpPr>
        <p:spPr bwMode="auto">
          <a:xfrm>
            <a:off x="7092280" y="3783614"/>
            <a:ext cx="11525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√</a:t>
            </a:r>
          </a:p>
        </p:txBody>
      </p:sp>
      <p:sp>
        <p:nvSpPr>
          <p:cNvPr id="24577" name="文本框 3"/>
          <p:cNvSpPr txBox="1">
            <a:spLocks noChangeArrowheads="1"/>
          </p:cNvSpPr>
          <p:nvPr/>
        </p:nvSpPr>
        <p:spPr bwMode="auto">
          <a:xfrm>
            <a:off x="512514" y="624751"/>
            <a:ext cx="823595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01625">
              <a:buFont typeface="Arial" charset="0"/>
              <a:buNone/>
            </a:pPr>
            <a:r>
              <a:rPr lang="en-US" altLang="zh-CN" sz="4400" b="1" dirty="0">
                <a:solidFill>
                  <a:srgbClr val="0000FF"/>
                </a:solidFill>
                <a:latin typeface="方正书宋_GBK"/>
                <a:sym typeface="Wingdings" pitchFamily="2" charset="2"/>
              </a:rPr>
              <a:t></a:t>
            </a:r>
            <a:r>
              <a:rPr lang="zh-CN" altLang="en-US" sz="4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选</a:t>
            </a:r>
            <a:r>
              <a:rPr lang="en-US" altLang="zh-CN" sz="4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在实际的测量中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并不是分度值越小越好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测量时应先根据实际情况确定需要达到的程度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再选择满足测量要求的刻度尺</a:t>
            </a:r>
            <a:r>
              <a:rPr lang="en-US" altLang="zh-CN" sz="2400" b="1" i="1" dirty="0">
                <a:solidFill>
                  <a:srgbClr val="000000"/>
                </a:solidFill>
                <a:latin typeface="宋体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宋体" charset="-122"/>
            </a:endParaRPr>
          </a:p>
        </p:txBody>
      </p:sp>
      <p:sp>
        <p:nvSpPr>
          <p:cNvPr id="24578" name="文本框 1"/>
          <p:cNvSpPr txBox="1">
            <a:spLocks noChangeArrowheads="1"/>
          </p:cNvSpPr>
          <p:nvPr/>
        </p:nvSpPr>
        <p:spPr bwMode="auto">
          <a:xfrm>
            <a:off x="539750" y="1988840"/>
            <a:ext cx="8213725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28600">
              <a:buFont typeface="Arial" charset="0"/>
              <a:buNone/>
            </a:pPr>
            <a:r>
              <a:rPr lang="en-US" altLang="zh-CN" sz="4400" b="1" dirty="0">
                <a:solidFill>
                  <a:srgbClr val="0000FF"/>
                </a:solidFill>
                <a:latin typeface="方正书宋_GBK"/>
                <a:sym typeface="Wingdings" pitchFamily="2" charset="2"/>
              </a:rPr>
              <a:t></a:t>
            </a:r>
            <a:r>
              <a:rPr lang="zh-CN" altLang="en-US" sz="4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Arial" charset="0"/>
              </a:rPr>
              <a:t>放</a:t>
            </a:r>
            <a:r>
              <a:rPr lang="en-US" altLang="zh-CN" sz="4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  <a:sym typeface="Arial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即刻度尺的位置应放正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零刻度线对准被测物体的一端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有刻度线的一边要紧靠被测物体且与被测物体保持平行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如图甲所示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),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不能歪斜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如图乙所示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)</a:t>
            </a:r>
            <a:r>
              <a:rPr lang="en-US" altLang="zh-CN" sz="2400" b="1" i="1" dirty="0">
                <a:solidFill>
                  <a:srgbClr val="000000"/>
                </a:solidFill>
                <a:latin typeface="宋体" charset="-122"/>
                <a:sym typeface="Arial" charset="0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宋体" charset="-122"/>
            </a:endParaRPr>
          </a:p>
        </p:txBody>
      </p:sp>
      <p:sp>
        <p:nvSpPr>
          <p:cNvPr id="28678" name="文本框 1"/>
          <p:cNvSpPr txBox="1">
            <a:spLocks noChangeArrowheads="1"/>
          </p:cNvSpPr>
          <p:nvPr/>
        </p:nvSpPr>
        <p:spPr bwMode="auto">
          <a:xfrm>
            <a:off x="1043608" y="116632"/>
            <a:ext cx="6762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 dirty="0" smtClean="0">
                <a:solidFill>
                  <a:prstClr val="black"/>
                </a:solidFill>
                <a:latin typeface="宋体" charset="-122"/>
              </a:rPr>
              <a:t>（二）使用</a:t>
            </a:r>
            <a:r>
              <a:rPr lang="zh-CN" altLang="en-US" sz="3600" b="1" dirty="0">
                <a:solidFill>
                  <a:prstClr val="black"/>
                </a:solidFill>
                <a:latin typeface="宋体" charset="-122"/>
              </a:rPr>
              <a:t>刻度尺测长度的方法</a:t>
            </a:r>
          </a:p>
        </p:txBody>
      </p:sp>
      <p:grpSp>
        <p:nvGrpSpPr>
          <p:cNvPr id="137" name="组合 136"/>
          <p:cNvGrpSpPr>
            <a:grpSpLocks/>
          </p:cNvGrpSpPr>
          <p:nvPr/>
        </p:nvGrpSpPr>
        <p:grpSpPr bwMode="auto">
          <a:xfrm>
            <a:off x="483220" y="3527425"/>
            <a:ext cx="6300177" cy="2825109"/>
            <a:chOff x="761" y="5556"/>
            <a:chExt cx="9922" cy="4447"/>
          </a:xfrm>
        </p:grpSpPr>
        <p:grpSp>
          <p:nvGrpSpPr>
            <p:cNvPr id="28680" name="组合 135"/>
            <p:cNvGrpSpPr>
              <a:grpSpLocks/>
            </p:cNvGrpSpPr>
            <p:nvPr/>
          </p:nvGrpSpPr>
          <p:grpSpPr bwMode="auto">
            <a:xfrm>
              <a:off x="761" y="5556"/>
              <a:ext cx="9922" cy="4447"/>
              <a:chOff x="761" y="5556"/>
              <a:chExt cx="9922" cy="4447"/>
            </a:xfrm>
          </p:grpSpPr>
          <p:sp>
            <p:nvSpPr>
              <p:cNvPr id="28683" name="AutoShape 398"/>
              <p:cNvSpPr>
                <a:spLocks noChangeArrowheads="1"/>
              </p:cNvSpPr>
              <p:nvPr/>
            </p:nvSpPr>
            <p:spPr bwMode="auto">
              <a:xfrm>
                <a:off x="1593" y="5556"/>
                <a:ext cx="4095" cy="1938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buFont typeface="Arial" charset="0"/>
                  <a:buNone/>
                </a:pPr>
                <a:endParaRPr lang="zh-CN" altLang="zh-CN" sz="180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8684" name="组合 4"/>
              <p:cNvGrpSpPr>
                <a:grpSpLocks/>
              </p:cNvGrpSpPr>
              <p:nvPr/>
            </p:nvGrpSpPr>
            <p:grpSpPr bwMode="auto">
              <a:xfrm>
                <a:off x="963" y="6306"/>
                <a:ext cx="9720" cy="917"/>
                <a:chOff x="963" y="6306"/>
                <a:chExt cx="9720" cy="917"/>
              </a:xfrm>
            </p:grpSpPr>
            <p:sp>
              <p:nvSpPr>
                <p:cNvPr id="28811" name="AutoShape 400"/>
                <p:cNvSpPr>
                  <a:spLocks noChangeArrowheads="1"/>
                </p:cNvSpPr>
                <p:nvPr/>
              </p:nvSpPr>
              <p:spPr bwMode="auto">
                <a:xfrm>
                  <a:off x="963" y="6306"/>
                  <a:ext cx="9720" cy="917"/>
                </a:xfrm>
                <a:prstGeom prst="flowChartProcess">
                  <a:avLst/>
                </a:prstGeom>
                <a:solidFill>
                  <a:srgbClr val="FFCC00"/>
                </a:solidFill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buFont typeface="Arial" charset="0"/>
                    <a:buNone/>
                  </a:pPr>
                  <a:r>
                    <a:rPr lang="en-US" altLang="zh-CN" sz="1200" b="1" dirty="0">
                      <a:solidFill>
                        <a:srgbClr val="000000"/>
                      </a:solidFill>
                    </a:rPr>
                    <a:t>0 cm     1            2            3           4            5           6           7            8           9          10</a:t>
                  </a:r>
                  <a:r>
                    <a:rPr lang="en-US" altLang="zh-CN" sz="1200" b="1" dirty="0">
                      <a:solidFill>
                        <a:prstClr val="black"/>
                      </a:solidFill>
                    </a:rPr>
                    <a:t> </a:t>
                  </a:r>
                </a:p>
              </p:txBody>
            </p:sp>
            <p:grpSp>
              <p:nvGrpSpPr>
                <p:cNvPr id="28812" name="Group 399"/>
                <p:cNvGrpSpPr>
                  <a:grpSpLocks/>
                </p:cNvGrpSpPr>
                <p:nvPr/>
              </p:nvGrpSpPr>
              <p:grpSpPr bwMode="auto">
                <a:xfrm>
                  <a:off x="1573" y="6342"/>
                  <a:ext cx="9045" cy="217"/>
                  <a:chOff x="899" y="1379"/>
                  <a:chExt cx="3618" cy="118"/>
                </a:xfrm>
              </p:grpSpPr>
              <p:sp>
                <p:nvSpPr>
                  <p:cNvPr id="28813" name="Line 401"/>
                  <p:cNvSpPr>
                    <a:spLocks noChangeShapeType="1"/>
                  </p:cNvSpPr>
                  <p:nvPr/>
                </p:nvSpPr>
                <p:spPr bwMode="auto">
                  <a:xfrm>
                    <a:off x="899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14" name="Line 402"/>
                  <p:cNvSpPr>
                    <a:spLocks noChangeShapeType="1"/>
                  </p:cNvSpPr>
                  <p:nvPr/>
                </p:nvSpPr>
                <p:spPr bwMode="auto">
                  <a:xfrm>
                    <a:off x="935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15" name="Line 403"/>
                  <p:cNvSpPr>
                    <a:spLocks noChangeShapeType="1"/>
                  </p:cNvSpPr>
                  <p:nvPr/>
                </p:nvSpPr>
                <p:spPr bwMode="auto">
                  <a:xfrm>
                    <a:off x="97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16" name="Line 404"/>
                  <p:cNvSpPr>
                    <a:spLocks noChangeShapeType="1"/>
                  </p:cNvSpPr>
                  <p:nvPr/>
                </p:nvSpPr>
                <p:spPr bwMode="auto">
                  <a:xfrm>
                    <a:off x="1008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17" name="Line 405"/>
                  <p:cNvSpPr>
                    <a:spLocks noChangeShapeType="1"/>
                  </p:cNvSpPr>
                  <p:nvPr/>
                </p:nvSpPr>
                <p:spPr bwMode="auto">
                  <a:xfrm>
                    <a:off x="104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18" name="Line 406"/>
                  <p:cNvSpPr>
                    <a:spLocks noChangeShapeType="1"/>
                  </p:cNvSpPr>
                  <p:nvPr/>
                </p:nvSpPr>
                <p:spPr bwMode="auto">
                  <a:xfrm>
                    <a:off x="1080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19" name="Line 407"/>
                  <p:cNvSpPr>
                    <a:spLocks noChangeShapeType="1"/>
                  </p:cNvSpPr>
                  <p:nvPr/>
                </p:nvSpPr>
                <p:spPr bwMode="auto">
                  <a:xfrm>
                    <a:off x="1080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20" name="Line 408"/>
                  <p:cNvSpPr>
                    <a:spLocks noChangeShapeType="1"/>
                  </p:cNvSpPr>
                  <p:nvPr/>
                </p:nvSpPr>
                <p:spPr bwMode="auto">
                  <a:xfrm>
                    <a:off x="111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21" name="Line 409"/>
                  <p:cNvSpPr>
                    <a:spLocks noChangeShapeType="1"/>
                  </p:cNvSpPr>
                  <p:nvPr/>
                </p:nvSpPr>
                <p:spPr bwMode="auto">
                  <a:xfrm>
                    <a:off x="1152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22" name="Line 410"/>
                  <p:cNvSpPr>
                    <a:spLocks noChangeShapeType="1"/>
                  </p:cNvSpPr>
                  <p:nvPr/>
                </p:nvSpPr>
                <p:spPr bwMode="auto">
                  <a:xfrm>
                    <a:off x="1189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23" name="Line 411"/>
                  <p:cNvSpPr>
                    <a:spLocks noChangeShapeType="1"/>
                  </p:cNvSpPr>
                  <p:nvPr/>
                </p:nvSpPr>
                <p:spPr bwMode="auto">
                  <a:xfrm>
                    <a:off x="1225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24" name="Line 412"/>
                  <p:cNvSpPr>
                    <a:spLocks noChangeShapeType="1"/>
                  </p:cNvSpPr>
                  <p:nvPr/>
                </p:nvSpPr>
                <p:spPr bwMode="auto">
                  <a:xfrm>
                    <a:off x="1261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25" name="Line 413"/>
                  <p:cNvSpPr>
                    <a:spLocks noChangeShapeType="1"/>
                  </p:cNvSpPr>
                  <p:nvPr/>
                </p:nvSpPr>
                <p:spPr bwMode="auto">
                  <a:xfrm>
                    <a:off x="1261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26" name="Line 414"/>
                  <p:cNvSpPr>
                    <a:spLocks noChangeShapeType="1"/>
                  </p:cNvSpPr>
                  <p:nvPr/>
                </p:nvSpPr>
                <p:spPr bwMode="auto">
                  <a:xfrm>
                    <a:off x="129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27" name="Line 415"/>
                  <p:cNvSpPr>
                    <a:spLocks noChangeShapeType="1"/>
                  </p:cNvSpPr>
                  <p:nvPr/>
                </p:nvSpPr>
                <p:spPr bwMode="auto">
                  <a:xfrm>
                    <a:off x="1333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28" name="Line 416"/>
                  <p:cNvSpPr>
                    <a:spLocks noChangeShapeType="1"/>
                  </p:cNvSpPr>
                  <p:nvPr/>
                </p:nvSpPr>
                <p:spPr bwMode="auto">
                  <a:xfrm>
                    <a:off x="137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29" name="Line 417"/>
                  <p:cNvSpPr>
                    <a:spLocks noChangeShapeType="1"/>
                  </p:cNvSpPr>
                  <p:nvPr/>
                </p:nvSpPr>
                <p:spPr bwMode="auto">
                  <a:xfrm>
                    <a:off x="140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30" name="Line 418"/>
                  <p:cNvSpPr>
                    <a:spLocks noChangeShapeType="1"/>
                  </p:cNvSpPr>
                  <p:nvPr/>
                </p:nvSpPr>
                <p:spPr bwMode="auto">
                  <a:xfrm>
                    <a:off x="1442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31" name="Line 419"/>
                  <p:cNvSpPr>
                    <a:spLocks noChangeShapeType="1"/>
                  </p:cNvSpPr>
                  <p:nvPr/>
                </p:nvSpPr>
                <p:spPr bwMode="auto">
                  <a:xfrm>
                    <a:off x="1442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32" name="Line 420"/>
                  <p:cNvSpPr>
                    <a:spLocks noChangeShapeType="1"/>
                  </p:cNvSpPr>
                  <p:nvPr/>
                </p:nvSpPr>
                <p:spPr bwMode="auto">
                  <a:xfrm>
                    <a:off x="1478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33" name="Line 421"/>
                  <p:cNvSpPr>
                    <a:spLocks noChangeShapeType="1"/>
                  </p:cNvSpPr>
                  <p:nvPr/>
                </p:nvSpPr>
                <p:spPr bwMode="auto">
                  <a:xfrm>
                    <a:off x="151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34" name="Line 422"/>
                  <p:cNvSpPr>
                    <a:spLocks noChangeShapeType="1"/>
                  </p:cNvSpPr>
                  <p:nvPr/>
                </p:nvSpPr>
                <p:spPr bwMode="auto">
                  <a:xfrm>
                    <a:off x="155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35" name="Line 423"/>
                  <p:cNvSpPr>
                    <a:spLocks noChangeShapeType="1"/>
                  </p:cNvSpPr>
                  <p:nvPr/>
                </p:nvSpPr>
                <p:spPr bwMode="auto">
                  <a:xfrm>
                    <a:off x="158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36" name="Line 424"/>
                  <p:cNvSpPr>
                    <a:spLocks noChangeShapeType="1"/>
                  </p:cNvSpPr>
                  <p:nvPr/>
                </p:nvSpPr>
                <p:spPr bwMode="auto">
                  <a:xfrm>
                    <a:off x="1623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37" name="Line 425"/>
                  <p:cNvSpPr>
                    <a:spLocks noChangeShapeType="1"/>
                  </p:cNvSpPr>
                  <p:nvPr/>
                </p:nvSpPr>
                <p:spPr bwMode="auto">
                  <a:xfrm>
                    <a:off x="1624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38" name="Line 426"/>
                  <p:cNvSpPr>
                    <a:spLocks noChangeShapeType="1"/>
                  </p:cNvSpPr>
                  <p:nvPr/>
                </p:nvSpPr>
                <p:spPr bwMode="auto">
                  <a:xfrm>
                    <a:off x="166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39" name="Line 427"/>
                  <p:cNvSpPr>
                    <a:spLocks noChangeShapeType="1"/>
                  </p:cNvSpPr>
                  <p:nvPr/>
                </p:nvSpPr>
                <p:spPr bwMode="auto">
                  <a:xfrm>
                    <a:off x="169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40" name="Line 428"/>
                  <p:cNvSpPr>
                    <a:spLocks noChangeShapeType="1"/>
                  </p:cNvSpPr>
                  <p:nvPr/>
                </p:nvSpPr>
                <p:spPr bwMode="auto">
                  <a:xfrm>
                    <a:off x="1733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41" name="Line 429"/>
                  <p:cNvSpPr>
                    <a:spLocks noChangeShapeType="1"/>
                  </p:cNvSpPr>
                  <p:nvPr/>
                </p:nvSpPr>
                <p:spPr bwMode="auto">
                  <a:xfrm>
                    <a:off x="1769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42" name="Line 430"/>
                  <p:cNvSpPr>
                    <a:spLocks noChangeShapeType="1"/>
                  </p:cNvSpPr>
                  <p:nvPr/>
                </p:nvSpPr>
                <p:spPr bwMode="auto">
                  <a:xfrm>
                    <a:off x="1805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43" name="Line 431"/>
                  <p:cNvSpPr>
                    <a:spLocks noChangeShapeType="1"/>
                  </p:cNvSpPr>
                  <p:nvPr/>
                </p:nvSpPr>
                <p:spPr bwMode="auto">
                  <a:xfrm>
                    <a:off x="1805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44" name="Line 432"/>
                  <p:cNvSpPr>
                    <a:spLocks noChangeShapeType="1"/>
                  </p:cNvSpPr>
                  <p:nvPr/>
                </p:nvSpPr>
                <p:spPr bwMode="auto">
                  <a:xfrm>
                    <a:off x="184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45" name="Line 433"/>
                  <p:cNvSpPr>
                    <a:spLocks noChangeShapeType="1"/>
                  </p:cNvSpPr>
                  <p:nvPr/>
                </p:nvSpPr>
                <p:spPr bwMode="auto">
                  <a:xfrm>
                    <a:off x="187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46" name="Line 434"/>
                  <p:cNvSpPr>
                    <a:spLocks noChangeShapeType="1"/>
                  </p:cNvSpPr>
                  <p:nvPr/>
                </p:nvSpPr>
                <p:spPr bwMode="auto">
                  <a:xfrm>
                    <a:off x="191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47" name="Line 435"/>
                  <p:cNvSpPr>
                    <a:spLocks noChangeShapeType="1"/>
                  </p:cNvSpPr>
                  <p:nvPr/>
                </p:nvSpPr>
                <p:spPr bwMode="auto">
                  <a:xfrm>
                    <a:off x="195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48" name="Line 436"/>
                  <p:cNvSpPr>
                    <a:spLocks noChangeShapeType="1"/>
                  </p:cNvSpPr>
                  <p:nvPr/>
                </p:nvSpPr>
                <p:spPr bwMode="auto">
                  <a:xfrm>
                    <a:off x="1986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49" name="Line 437"/>
                  <p:cNvSpPr>
                    <a:spLocks noChangeShapeType="1"/>
                  </p:cNvSpPr>
                  <p:nvPr/>
                </p:nvSpPr>
                <p:spPr bwMode="auto">
                  <a:xfrm>
                    <a:off x="1986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50" name="Line 438"/>
                  <p:cNvSpPr>
                    <a:spLocks noChangeShapeType="1"/>
                  </p:cNvSpPr>
                  <p:nvPr/>
                </p:nvSpPr>
                <p:spPr bwMode="auto">
                  <a:xfrm>
                    <a:off x="2022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51" name="Line 439"/>
                  <p:cNvSpPr>
                    <a:spLocks noChangeShapeType="1"/>
                  </p:cNvSpPr>
                  <p:nvPr/>
                </p:nvSpPr>
                <p:spPr bwMode="auto">
                  <a:xfrm>
                    <a:off x="2058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52" name="Line 440"/>
                  <p:cNvSpPr>
                    <a:spLocks noChangeShapeType="1"/>
                  </p:cNvSpPr>
                  <p:nvPr/>
                </p:nvSpPr>
                <p:spPr bwMode="auto">
                  <a:xfrm>
                    <a:off x="2095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53" name="Line 441"/>
                  <p:cNvSpPr>
                    <a:spLocks noChangeShapeType="1"/>
                  </p:cNvSpPr>
                  <p:nvPr/>
                </p:nvSpPr>
                <p:spPr bwMode="auto">
                  <a:xfrm>
                    <a:off x="213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54" name="Line 442"/>
                  <p:cNvSpPr>
                    <a:spLocks noChangeShapeType="1"/>
                  </p:cNvSpPr>
                  <p:nvPr/>
                </p:nvSpPr>
                <p:spPr bwMode="auto">
                  <a:xfrm>
                    <a:off x="2167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55" name="Line 443"/>
                  <p:cNvSpPr>
                    <a:spLocks noChangeShapeType="1"/>
                  </p:cNvSpPr>
                  <p:nvPr/>
                </p:nvSpPr>
                <p:spPr bwMode="auto">
                  <a:xfrm>
                    <a:off x="2167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56" name="Line 444"/>
                  <p:cNvSpPr>
                    <a:spLocks noChangeShapeType="1"/>
                  </p:cNvSpPr>
                  <p:nvPr/>
                </p:nvSpPr>
                <p:spPr bwMode="auto">
                  <a:xfrm>
                    <a:off x="2203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57" name="Line 445"/>
                  <p:cNvSpPr>
                    <a:spLocks noChangeShapeType="1"/>
                  </p:cNvSpPr>
                  <p:nvPr/>
                </p:nvSpPr>
                <p:spPr bwMode="auto">
                  <a:xfrm>
                    <a:off x="2239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58" name="Line 446"/>
                  <p:cNvSpPr>
                    <a:spLocks noChangeShapeType="1"/>
                  </p:cNvSpPr>
                  <p:nvPr/>
                </p:nvSpPr>
                <p:spPr bwMode="auto">
                  <a:xfrm>
                    <a:off x="227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59" name="Line 447"/>
                  <p:cNvSpPr>
                    <a:spLocks noChangeShapeType="1"/>
                  </p:cNvSpPr>
                  <p:nvPr/>
                </p:nvSpPr>
                <p:spPr bwMode="auto">
                  <a:xfrm>
                    <a:off x="2312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60" name="Line 448"/>
                  <p:cNvSpPr>
                    <a:spLocks noChangeShapeType="1"/>
                  </p:cNvSpPr>
                  <p:nvPr/>
                </p:nvSpPr>
                <p:spPr bwMode="auto">
                  <a:xfrm>
                    <a:off x="2348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61" name="Line 449"/>
                  <p:cNvSpPr>
                    <a:spLocks noChangeShapeType="1"/>
                  </p:cNvSpPr>
                  <p:nvPr/>
                </p:nvSpPr>
                <p:spPr bwMode="auto">
                  <a:xfrm>
                    <a:off x="2348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62" name="Line 450"/>
                  <p:cNvSpPr>
                    <a:spLocks noChangeShapeType="1"/>
                  </p:cNvSpPr>
                  <p:nvPr/>
                </p:nvSpPr>
                <p:spPr bwMode="auto">
                  <a:xfrm>
                    <a:off x="238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63" name="Line 451"/>
                  <p:cNvSpPr>
                    <a:spLocks noChangeShapeType="1"/>
                  </p:cNvSpPr>
                  <p:nvPr/>
                </p:nvSpPr>
                <p:spPr bwMode="auto">
                  <a:xfrm>
                    <a:off x="242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64" name="Line 452"/>
                  <p:cNvSpPr>
                    <a:spLocks noChangeShapeType="1"/>
                  </p:cNvSpPr>
                  <p:nvPr/>
                </p:nvSpPr>
                <p:spPr bwMode="auto">
                  <a:xfrm>
                    <a:off x="245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65" name="Line 453"/>
                  <p:cNvSpPr>
                    <a:spLocks noChangeShapeType="1"/>
                  </p:cNvSpPr>
                  <p:nvPr/>
                </p:nvSpPr>
                <p:spPr bwMode="auto">
                  <a:xfrm>
                    <a:off x="2493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66" name="Line 454"/>
                  <p:cNvSpPr>
                    <a:spLocks noChangeShapeType="1"/>
                  </p:cNvSpPr>
                  <p:nvPr/>
                </p:nvSpPr>
                <p:spPr bwMode="auto">
                  <a:xfrm>
                    <a:off x="2529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67" name="Line 455"/>
                  <p:cNvSpPr>
                    <a:spLocks noChangeShapeType="1"/>
                  </p:cNvSpPr>
                  <p:nvPr/>
                </p:nvSpPr>
                <p:spPr bwMode="auto">
                  <a:xfrm>
                    <a:off x="2529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68" name="Line 456"/>
                  <p:cNvSpPr>
                    <a:spLocks noChangeShapeType="1"/>
                  </p:cNvSpPr>
                  <p:nvPr/>
                </p:nvSpPr>
                <p:spPr bwMode="auto">
                  <a:xfrm>
                    <a:off x="2565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69" name="Line 457"/>
                  <p:cNvSpPr>
                    <a:spLocks noChangeShapeType="1"/>
                  </p:cNvSpPr>
                  <p:nvPr/>
                </p:nvSpPr>
                <p:spPr bwMode="auto">
                  <a:xfrm>
                    <a:off x="260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70" name="Line 458"/>
                  <p:cNvSpPr>
                    <a:spLocks noChangeShapeType="1"/>
                  </p:cNvSpPr>
                  <p:nvPr/>
                </p:nvSpPr>
                <p:spPr bwMode="auto">
                  <a:xfrm>
                    <a:off x="2638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71" name="Line 459"/>
                  <p:cNvSpPr>
                    <a:spLocks noChangeShapeType="1"/>
                  </p:cNvSpPr>
                  <p:nvPr/>
                </p:nvSpPr>
                <p:spPr bwMode="auto">
                  <a:xfrm>
                    <a:off x="267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72" name="Line 460"/>
                  <p:cNvSpPr>
                    <a:spLocks noChangeShapeType="1"/>
                  </p:cNvSpPr>
                  <p:nvPr/>
                </p:nvSpPr>
                <p:spPr bwMode="auto">
                  <a:xfrm>
                    <a:off x="2710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73" name="Line 461"/>
                  <p:cNvSpPr>
                    <a:spLocks noChangeShapeType="1"/>
                  </p:cNvSpPr>
                  <p:nvPr/>
                </p:nvSpPr>
                <p:spPr bwMode="auto">
                  <a:xfrm>
                    <a:off x="2710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74" name="Line 462"/>
                  <p:cNvSpPr>
                    <a:spLocks noChangeShapeType="1"/>
                  </p:cNvSpPr>
                  <p:nvPr/>
                </p:nvSpPr>
                <p:spPr bwMode="auto">
                  <a:xfrm>
                    <a:off x="274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75" name="Line 463"/>
                  <p:cNvSpPr>
                    <a:spLocks noChangeShapeType="1"/>
                  </p:cNvSpPr>
                  <p:nvPr/>
                </p:nvSpPr>
                <p:spPr bwMode="auto">
                  <a:xfrm>
                    <a:off x="2782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76" name="Line 464"/>
                  <p:cNvSpPr>
                    <a:spLocks noChangeShapeType="1"/>
                  </p:cNvSpPr>
                  <p:nvPr/>
                </p:nvSpPr>
                <p:spPr bwMode="auto">
                  <a:xfrm>
                    <a:off x="2819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77" name="Line 465"/>
                  <p:cNvSpPr>
                    <a:spLocks noChangeShapeType="1"/>
                  </p:cNvSpPr>
                  <p:nvPr/>
                </p:nvSpPr>
                <p:spPr bwMode="auto">
                  <a:xfrm>
                    <a:off x="2855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78" name="Line 466"/>
                  <p:cNvSpPr>
                    <a:spLocks noChangeShapeType="1"/>
                  </p:cNvSpPr>
                  <p:nvPr/>
                </p:nvSpPr>
                <p:spPr bwMode="auto">
                  <a:xfrm>
                    <a:off x="2891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79" name="Line 467"/>
                  <p:cNvSpPr>
                    <a:spLocks noChangeShapeType="1"/>
                  </p:cNvSpPr>
                  <p:nvPr/>
                </p:nvSpPr>
                <p:spPr bwMode="auto">
                  <a:xfrm>
                    <a:off x="2891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80" name="Line 468"/>
                  <p:cNvSpPr>
                    <a:spLocks noChangeShapeType="1"/>
                  </p:cNvSpPr>
                  <p:nvPr/>
                </p:nvSpPr>
                <p:spPr bwMode="auto">
                  <a:xfrm>
                    <a:off x="292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81" name="Line 469"/>
                  <p:cNvSpPr>
                    <a:spLocks noChangeShapeType="1"/>
                  </p:cNvSpPr>
                  <p:nvPr/>
                </p:nvSpPr>
                <p:spPr bwMode="auto">
                  <a:xfrm>
                    <a:off x="2963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82" name="Line 470"/>
                  <p:cNvSpPr>
                    <a:spLocks noChangeShapeType="1"/>
                  </p:cNvSpPr>
                  <p:nvPr/>
                </p:nvSpPr>
                <p:spPr bwMode="auto">
                  <a:xfrm>
                    <a:off x="300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83" name="Line 471"/>
                  <p:cNvSpPr>
                    <a:spLocks noChangeShapeType="1"/>
                  </p:cNvSpPr>
                  <p:nvPr/>
                </p:nvSpPr>
                <p:spPr bwMode="auto">
                  <a:xfrm>
                    <a:off x="303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84" name="Line 472"/>
                  <p:cNvSpPr>
                    <a:spLocks noChangeShapeType="1"/>
                  </p:cNvSpPr>
                  <p:nvPr/>
                </p:nvSpPr>
                <p:spPr bwMode="auto">
                  <a:xfrm>
                    <a:off x="3072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85" name="Line 473"/>
                  <p:cNvSpPr>
                    <a:spLocks noChangeShapeType="1"/>
                  </p:cNvSpPr>
                  <p:nvPr/>
                </p:nvSpPr>
                <p:spPr bwMode="auto">
                  <a:xfrm>
                    <a:off x="3072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86" name="Line 474"/>
                  <p:cNvSpPr>
                    <a:spLocks noChangeShapeType="1"/>
                  </p:cNvSpPr>
                  <p:nvPr/>
                </p:nvSpPr>
                <p:spPr bwMode="auto">
                  <a:xfrm>
                    <a:off x="3108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87" name="Line 475"/>
                  <p:cNvSpPr>
                    <a:spLocks noChangeShapeType="1"/>
                  </p:cNvSpPr>
                  <p:nvPr/>
                </p:nvSpPr>
                <p:spPr bwMode="auto">
                  <a:xfrm>
                    <a:off x="314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88" name="Line 476"/>
                  <p:cNvSpPr>
                    <a:spLocks noChangeShapeType="1"/>
                  </p:cNvSpPr>
                  <p:nvPr/>
                </p:nvSpPr>
                <p:spPr bwMode="auto">
                  <a:xfrm>
                    <a:off x="318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89" name="Line 477"/>
                  <p:cNvSpPr>
                    <a:spLocks noChangeShapeType="1"/>
                  </p:cNvSpPr>
                  <p:nvPr/>
                </p:nvSpPr>
                <p:spPr bwMode="auto">
                  <a:xfrm>
                    <a:off x="321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90" name="Line 478"/>
                  <p:cNvSpPr>
                    <a:spLocks noChangeShapeType="1"/>
                  </p:cNvSpPr>
                  <p:nvPr/>
                </p:nvSpPr>
                <p:spPr bwMode="auto">
                  <a:xfrm>
                    <a:off x="3253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91" name="Line 479"/>
                  <p:cNvSpPr>
                    <a:spLocks noChangeShapeType="1"/>
                  </p:cNvSpPr>
                  <p:nvPr/>
                </p:nvSpPr>
                <p:spPr bwMode="auto">
                  <a:xfrm>
                    <a:off x="3253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92" name="Line 480"/>
                  <p:cNvSpPr>
                    <a:spLocks noChangeShapeType="1"/>
                  </p:cNvSpPr>
                  <p:nvPr/>
                </p:nvSpPr>
                <p:spPr bwMode="auto">
                  <a:xfrm>
                    <a:off x="3289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93" name="Line 481"/>
                  <p:cNvSpPr>
                    <a:spLocks noChangeShapeType="1"/>
                  </p:cNvSpPr>
                  <p:nvPr/>
                </p:nvSpPr>
                <p:spPr bwMode="auto">
                  <a:xfrm>
                    <a:off x="3325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94" name="Line 482"/>
                  <p:cNvSpPr>
                    <a:spLocks noChangeShapeType="1"/>
                  </p:cNvSpPr>
                  <p:nvPr/>
                </p:nvSpPr>
                <p:spPr bwMode="auto">
                  <a:xfrm>
                    <a:off x="3362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95" name="Line 483"/>
                  <p:cNvSpPr>
                    <a:spLocks noChangeShapeType="1"/>
                  </p:cNvSpPr>
                  <p:nvPr/>
                </p:nvSpPr>
                <p:spPr bwMode="auto">
                  <a:xfrm>
                    <a:off x="3398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96" name="Line 484"/>
                  <p:cNvSpPr>
                    <a:spLocks noChangeShapeType="1"/>
                  </p:cNvSpPr>
                  <p:nvPr/>
                </p:nvSpPr>
                <p:spPr bwMode="auto">
                  <a:xfrm>
                    <a:off x="3434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97" name="Line 485"/>
                  <p:cNvSpPr>
                    <a:spLocks noChangeShapeType="1"/>
                  </p:cNvSpPr>
                  <p:nvPr/>
                </p:nvSpPr>
                <p:spPr bwMode="auto">
                  <a:xfrm>
                    <a:off x="3434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98" name="Line 486"/>
                  <p:cNvSpPr>
                    <a:spLocks noChangeShapeType="1"/>
                  </p:cNvSpPr>
                  <p:nvPr/>
                </p:nvSpPr>
                <p:spPr bwMode="auto">
                  <a:xfrm>
                    <a:off x="347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899" name="Line 487"/>
                  <p:cNvSpPr>
                    <a:spLocks noChangeShapeType="1"/>
                  </p:cNvSpPr>
                  <p:nvPr/>
                </p:nvSpPr>
                <p:spPr bwMode="auto">
                  <a:xfrm>
                    <a:off x="350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900" name="Line 488"/>
                  <p:cNvSpPr>
                    <a:spLocks noChangeShapeType="1"/>
                  </p:cNvSpPr>
                  <p:nvPr/>
                </p:nvSpPr>
                <p:spPr bwMode="auto">
                  <a:xfrm>
                    <a:off x="3543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901" name="Line 489"/>
                  <p:cNvSpPr>
                    <a:spLocks noChangeShapeType="1"/>
                  </p:cNvSpPr>
                  <p:nvPr/>
                </p:nvSpPr>
                <p:spPr bwMode="auto">
                  <a:xfrm>
                    <a:off x="3579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902" name="Line 490"/>
                  <p:cNvSpPr>
                    <a:spLocks noChangeShapeType="1"/>
                  </p:cNvSpPr>
                  <p:nvPr/>
                </p:nvSpPr>
                <p:spPr bwMode="auto">
                  <a:xfrm>
                    <a:off x="3615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903" name="Line 491"/>
                  <p:cNvSpPr>
                    <a:spLocks noChangeShapeType="1"/>
                  </p:cNvSpPr>
                  <p:nvPr/>
                </p:nvSpPr>
                <p:spPr bwMode="auto">
                  <a:xfrm>
                    <a:off x="3615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904" name="Line 492"/>
                  <p:cNvSpPr>
                    <a:spLocks noChangeShapeType="1"/>
                  </p:cNvSpPr>
                  <p:nvPr/>
                </p:nvSpPr>
                <p:spPr bwMode="auto">
                  <a:xfrm>
                    <a:off x="365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905" name="Line 493"/>
                  <p:cNvSpPr>
                    <a:spLocks noChangeShapeType="1"/>
                  </p:cNvSpPr>
                  <p:nvPr/>
                </p:nvSpPr>
                <p:spPr bwMode="auto">
                  <a:xfrm>
                    <a:off x="368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906" name="Line 494"/>
                  <p:cNvSpPr>
                    <a:spLocks noChangeShapeType="1"/>
                  </p:cNvSpPr>
                  <p:nvPr/>
                </p:nvSpPr>
                <p:spPr bwMode="auto">
                  <a:xfrm>
                    <a:off x="372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907" name="Line 495"/>
                  <p:cNvSpPr>
                    <a:spLocks noChangeShapeType="1"/>
                  </p:cNvSpPr>
                  <p:nvPr/>
                </p:nvSpPr>
                <p:spPr bwMode="auto">
                  <a:xfrm>
                    <a:off x="376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908" name="Line 496"/>
                  <p:cNvSpPr>
                    <a:spLocks noChangeShapeType="1"/>
                  </p:cNvSpPr>
                  <p:nvPr/>
                </p:nvSpPr>
                <p:spPr bwMode="auto">
                  <a:xfrm>
                    <a:off x="3796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28909" name="Group 497"/>
                  <p:cNvGrpSpPr>
                    <a:grpSpLocks/>
                  </p:cNvGrpSpPr>
                  <p:nvPr/>
                </p:nvGrpSpPr>
                <p:grpSpPr bwMode="auto">
                  <a:xfrm>
                    <a:off x="3796" y="1379"/>
                    <a:ext cx="145" cy="118"/>
                    <a:chOff x="3963" y="2822"/>
                    <a:chExt cx="145" cy="118"/>
                  </a:xfrm>
                </p:grpSpPr>
                <p:sp>
                  <p:nvSpPr>
                    <p:cNvPr id="28930" name="Line 4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63" y="2822"/>
                      <a:ext cx="0" cy="11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931" name="Line 49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99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932" name="Line 50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35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933" name="Line 50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72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934" name="Line 50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08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sp>
                <p:nvSpPr>
                  <p:cNvPr id="28910" name="Line 503"/>
                  <p:cNvSpPr>
                    <a:spLocks noChangeShapeType="1"/>
                  </p:cNvSpPr>
                  <p:nvPr/>
                </p:nvSpPr>
                <p:spPr bwMode="auto">
                  <a:xfrm>
                    <a:off x="3977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911" name="Line 504"/>
                  <p:cNvSpPr>
                    <a:spLocks noChangeShapeType="1"/>
                  </p:cNvSpPr>
                  <p:nvPr/>
                </p:nvSpPr>
                <p:spPr bwMode="auto">
                  <a:xfrm>
                    <a:off x="3975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912" name="Line 505"/>
                  <p:cNvSpPr>
                    <a:spLocks noChangeShapeType="1"/>
                  </p:cNvSpPr>
                  <p:nvPr/>
                </p:nvSpPr>
                <p:spPr bwMode="auto">
                  <a:xfrm>
                    <a:off x="401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913" name="Line 506"/>
                  <p:cNvSpPr>
                    <a:spLocks noChangeShapeType="1"/>
                  </p:cNvSpPr>
                  <p:nvPr/>
                </p:nvSpPr>
                <p:spPr bwMode="auto">
                  <a:xfrm>
                    <a:off x="404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914" name="Line 507"/>
                  <p:cNvSpPr>
                    <a:spLocks noChangeShapeType="1"/>
                  </p:cNvSpPr>
                  <p:nvPr/>
                </p:nvSpPr>
                <p:spPr bwMode="auto">
                  <a:xfrm>
                    <a:off x="408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915" name="Line 508"/>
                  <p:cNvSpPr>
                    <a:spLocks noChangeShapeType="1"/>
                  </p:cNvSpPr>
                  <p:nvPr/>
                </p:nvSpPr>
                <p:spPr bwMode="auto">
                  <a:xfrm>
                    <a:off x="412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28916" name="Group 509"/>
                  <p:cNvGrpSpPr>
                    <a:grpSpLocks/>
                  </p:cNvGrpSpPr>
                  <p:nvPr/>
                </p:nvGrpSpPr>
                <p:grpSpPr bwMode="auto">
                  <a:xfrm>
                    <a:off x="4156" y="1379"/>
                    <a:ext cx="145" cy="118"/>
                    <a:chOff x="3963" y="2822"/>
                    <a:chExt cx="145" cy="118"/>
                  </a:xfrm>
                </p:grpSpPr>
                <p:sp>
                  <p:nvSpPr>
                    <p:cNvPr id="28925" name="Line 51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63" y="2822"/>
                      <a:ext cx="0" cy="11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926" name="Line 5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99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927" name="Line 5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35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928" name="Line 51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72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929" name="Line 51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08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sp>
                <p:nvSpPr>
                  <p:cNvPr id="28917" name="Line 515"/>
                  <p:cNvSpPr>
                    <a:spLocks noChangeShapeType="1"/>
                  </p:cNvSpPr>
                  <p:nvPr/>
                </p:nvSpPr>
                <p:spPr bwMode="auto">
                  <a:xfrm>
                    <a:off x="4337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28918" name="Group 516"/>
                  <p:cNvGrpSpPr>
                    <a:grpSpLocks/>
                  </p:cNvGrpSpPr>
                  <p:nvPr/>
                </p:nvGrpSpPr>
                <p:grpSpPr bwMode="auto">
                  <a:xfrm>
                    <a:off x="4336" y="1379"/>
                    <a:ext cx="145" cy="118"/>
                    <a:chOff x="3963" y="2822"/>
                    <a:chExt cx="145" cy="118"/>
                  </a:xfrm>
                </p:grpSpPr>
                <p:sp>
                  <p:nvSpPr>
                    <p:cNvPr id="28920" name="Line 5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63" y="2822"/>
                      <a:ext cx="0" cy="11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921" name="Line 51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99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922" name="Line 5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35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923" name="Line 52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72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924" name="Line 52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08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sp>
                <p:nvSpPr>
                  <p:cNvPr id="28919" name="Line 522"/>
                  <p:cNvSpPr>
                    <a:spLocks noChangeShapeType="1"/>
                  </p:cNvSpPr>
                  <p:nvPr/>
                </p:nvSpPr>
                <p:spPr bwMode="auto">
                  <a:xfrm>
                    <a:off x="4517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sp>
            <p:nvSpPr>
              <p:cNvPr id="28685" name="AutoShape 398"/>
              <p:cNvSpPr>
                <a:spLocks noChangeArrowheads="1"/>
              </p:cNvSpPr>
              <p:nvPr/>
            </p:nvSpPr>
            <p:spPr bwMode="auto">
              <a:xfrm>
                <a:off x="1341" y="7790"/>
                <a:ext cx="4095" cy="1938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buFont typeface="Arial" charset="0"/>
                  <a:buNone/>
                </a:pPr>
                <a:endParaRPr lang="zh-CN" altLang="zh-CN" sz="180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8686" name="组合 132"/>
              <p:cNvGrpSpPr>
                <a:grpSpLocks/>
              </p:cNvGrpSpPr>
              <p:nvPr/>
            </p:nvGrpSpPr>
            <p:grpSpPr bwMode="auto">
              <a:xfrm rot="300000">
                <a:off x="761" y="8995"/>
                <a:ext cx="9741" cy="1008"/>
                <a:chOff x="759" y="8545"/>
                <a:chExt cx="9720" cy="918"/>
              </a:xfrm>
            </p:grpSpPr>
            <p:sp>
              <p:nvSpPr>
                <p:cNvPr id="28687" name="AutoShape 400"/>
                <p:cNvSpPr>
                  <a:spLocks noChangeArrowheads="1"/>
                </p:cNvSpPr>
                <p:nvPr/>
              </p:nvSpPr>
              <p:spPr bwMode="auto">
                <a:xfrm>
                  <a:off x="759" y="8545"/>
                  <a:ext cx="9720" cy="918"/>
                </a:xfrm>
                <a:prstGeom prst="flowChartProcess">
                  <a:avLst/>
                </a:prstGeom>
                <a:solidFill>
                  <a:srgbClr val="FFCC00"/>
                </a:solidFill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buFont typeface="Arial" charset="0"/>
                    <a:buNone/>
                  </a:pPr>
                  <a:r>
                    <a:rPr lang="en-US" altLang="zh-CN" sz="1200" b="1" dirty="0">
                      <a:solidFill>
                        <a:srgbClr val="000000"/>
                      </a:solidFill>
                    </a:rPr>
                    <a:t>0 cm     1            2            3           4            5           6           7            8           9          10</a:t>
                  </a:r>
                  <a:r>
                    <a:rPr lang="en-US" altLang="zh-CN" sz="1200" b="1" dirty="0">
                      <a:solidFill>
                        <a:prstClr val="black"/>
                      </a:solidFill>
                    </a:rPr>
                    <a:t> </a:t>
                  </a:r>
                </a:p>
              </p:txBody>
            </p:sp>
            <p:grpSp>
              <p:nvGrpSpPr>
                <p:cNvPr id="28688" name="Group 399"/>
                <p:cNvGrpSpPr>
                  <a:grpSpLocks/>
                </p:cNvGrpSpPr>
                <p:nvPr/>
              </p:nvGrpSpPr>
              <p:grpSpPr bwMode="auto">
                <a:xfrm>
                  <a:off x="1321" y="8576"/>
                  <a:ext cx="9045" cy="217"/>
                  <a:chOff x="899" y="1379"/>
                  <a:chExt cx="3618" cy="118"/>
                </a:xfrm>
              </p:grpSpPr>
              <p:sp>
                <p:nvSpPr>
                  <p:cNvPr id="28689" name="Line 401"/>
                  <p:cNvSpPr>
                    <a:spLocks noChangeShapeType="1"/>
                  </p:cNvSpPr>
                  <p:nvPr/>
                </p:nvSpPr>
                <p:spPr bwMode="auto">
                  <a:xfrm>
                    <a:off x="899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690" name="Line 402"/>
                  <p:cNvSpPr>
                    <a:spLocks noChangeShapeType="1"/>
                  </p:cNvSpPr>
                  <p:nvPr/>
                </p:nvSpPr>
                <p:spPr bwMode="auto">
                  <a:xfrm>
                    <a:off x="935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691" name="Line 403"/>
                  <p:cNvSpPr>
                    <a:spLocks noChangeShapeType="1"/>
                  </p:cNvSpPr>
                  <p:nvPr/>
                </p:nvSpPr>
                <p:spPr bwMode="auto">
                  <a:xfrm>
                    <a:off x="97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692" name="Line 404"/>
                  <p:cNvSpPr>
                    <a:spLocks noChangeShapeType="1"/>
                  </p:cNvSpPr>
                  <p:nvPr/>
                </p:nvSpPr>
                <p:spPr bwMode="auto">
                  <a:xfrm>
                    <a:off x="1008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693" name="Line 405"/>
                  <p:cNvSpPr>
                    <a:spLocks noChangeShapeType="1"/>
                  </p:cNvSpPr>
                  <p:nvPr/>
                </p:nvSpPr>
                <p:spPr bwMode="auto">
                  <a:xfrm>
                    <a:off x="104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694" name="Line 406"/>
                  <p:cNvSpPr>
                    <a:spLocks noChangeShapeType="1"/>
                  </p:cNvSpPr>
                  <p:nvPr/>
                </p:nvSpPr>
                <p:spPr bwMode="auto">
                  <a:xfrm>
                    <a:off x="1080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695" name="Line 407"/>
                  <p:cNvSpPr>
                    <a:spLocks noChangeShapeType="1"/>
                  </p:cNvSpPr>
                  <p:nvPr/>
                </p:nvSpPr>
                <p:spPr bwMode="auto">
                  <a:xfrm>
                    <a:off x="1080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696" name="Line 408"/>
                  <p:cNvSpPr>
                    <a:spLocks noChangeShapeType="1"/>
                  </p:cNvSpPr>
                  <p:nvPr/>
                </p:nvSpPr>
                <p:spPr bwMode="auto">
                  <a:xfrm>
                    <a:off x="111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697" name="Line 409"/>
                  <p:cNvSpPr>
                    <a:spLocks noChangeShapeType="1"/>
                  </p:cNvSpPr>
                  <p:nvPr/>
                </p:nvSpPr>
                <p:spPr bwMode="auto">
                  <a:xfrm>
                    <a:off x="1152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698" name="Line 410"/>
                  <p:cNvSpPr>
                    <a:spLocks noChangeShapeType="1"/>
                  </p:cNvSpPr>
                  <p:nvPr/>
                </p:nvSpPr>
                <p:spPr bwMode="auto">
                  <a:xfrm>
                    <a:off x="1189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699" name="Line 411"/>
                  <p:cNvSpPr>
                    <a:spLocks noChangeShapeType="1"/>
                  </p:cNvSpPr>
                  <p:nvPr/>
                </p:nvSpPr>
                <p:spPr bwMode="auto">
                  <a:xfrm>
                    <a:off x="1225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00" name="Line 412"/>
                  <p:cNvSpPr>
                    <a:spLocks noChangeShapeType="1"/>
                  </p:cNvSpPr>
                  <p:nvPr/>
                </p:nvSpPr>
                <p:spPr bwMode="auto">
                  <a:xfrm>
                    <a:off x="1261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01" name="Line 413"/>
                  <p:cNvSpPr>
                    <a:spLocks noChangeShapeType="1"/>
                  </p:cNvSpPr>
                  <p:nvPr/>
                </p:nvSpPr>
                <p:spPr bwMode="auto">
                  <a:xfrm>
                    <a:off x="1261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02" name="Line 414"/>
                  <p:cNvSpPr>
                    <a:spLocks noChangeShapeType="1"/>
                  </p:cNvSpPr>
                  <p:nvPr/>
                </p:nvSpPr>
                <p:spPr bwMode="auto">
                  <a:xfrm>
                    <a:off x="129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03" name="Line 415"/>
                  <p:cNvSpPr>
                    <a:spLocks noChangeShapeType="1"/>
                  </p:cNvSpPr>
                  <p:nvPr/>
                </p:nvSpPr>
                <p:spPr bwMode="auto">
                  <a:xfrm>
                    <a:off x="1333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04" name="Line 416"/>
                  <p:cNvSpPr>
                    <a:spLocks noChangeShapeType="1"/>
                  </p:cNvSpPr>
                  <p:nvPr/>
                </p:nvSpPr>
                <p:spPr bwMode="auto">
                  <a:xfrm>
                    <a:off x="137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05" name="Line 417"/>
                  <p:cNvSpPr>
                    <a:spLocks noChangeShapeType="1"/>
                  </p:cNvSpPr>
                  <p:nvPr/>
                </p:nvSpPr>
                <p:spPr bwMode="auto">
                  <a:xfrm>
                    <a:off x="140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06" name="Line 418"/>
                  <p:cNvSpPr>
                    <a:spLocks noChangeShapeType="1"/>
                  </p:cNvSpPr>
                  <p:nvPr/>
                </p:nvSpPr>
                <p:spPr bwMode="auto">
                  <a:xfrm>
                    <a:off x="1442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07" name="Line 419"/>
                  <p:cNvSpPr>
                    <a:spLocks noChangeShapeType="1"/>
                  </p:cNvSpPr>
                  <p:nvPr/>
                </p:nvSpPr>
                <p:spPr bwMode="auto">
                  <a:xfrm>
                    <a:off x="1442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08" name="Line 420"/>
                  <p:cNvSpPr>
                    <a:spLocks noChangeShapeType="1"/>
                  </p:cNvSpPr>
                  <p:nvPr/>
                </p:nvSpPr>
                <p:spPr bwMode="auto">
                  <a:xfrm>
                    <a:off x="1478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09" name="Line 421"/>
                  <p:cNvSpPr>
                    <a:spLocks noChangeShapeType="1"/>
                  </p:cNvSpPr>
                  <p:nvPr/>
                </p:nvSpPr>
                <p:spPr bwMode="auto">
                  <a:xfrm>
                    <a:off x="151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10" name="Line 422"/>
                  <p:cNvSpPr>
                    <a:spLocks noChangeShapeType="1"/>
                  </p:cNvSpPr>
                  <p:nvPr/>
                </p:nvSpPr>
                <p:spPr bwMode="auto">
                  <a:xfrm>
                    <a:off x="155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11" name="Line 423"/>
                  <p:cNvSpPr>
                    <a:spLocks noChangeShapeType="1"/>
                  </p:cNvSpPr>
                  <p:nvPr/>
                </p:nvSpPr>
                <p:spPr bwMode="auto">
                  <a:xfrm>
                    <a:off x="158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12" name="Line 424"/>
                  <p:cNvSpPr>
                    <a:spLocks noChangeShapeType="1"/>
                  </p:cNvSpPr>
                  <p:nvPr/>
                </p:nvSpPr>
                <p:spPr bwMode="auto">
                  <a:xfrm>
                    <a:off x="1623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13" name="Line 425"/>
                  <p:cNvSpPr>
                    <a:spLocks noChangeShapeType="1"/>
                  </p:cNvSpPr>
                  <p:nvPr/>
                </p:nvSpPr>
                <p:spPr bwMode="auto">
                  <a:xfrm>
                    <a:off x="1624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14" name="Line 426"/>
                  <p:cNvSpPr>
                    <a:spLocks noChangeShapeType="1"/>
                  </p:cNvSpPr>
                  <p:nvPr/>
                </p:nvSpPr>
                <p:spPr bwMode="auto">
                  <a:xfrm>
                    <a:off x="166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15" name="Line 427"/>
                  <p:cNvSpPr>
                    <a:spLocks noChangeShapeType="1"/>
                  </p:cNvSpPr>
                  <p:nvPr/>
                </p:nvSpPr>
                <p:spPr bwMode="auto">
                  <a:xfrm>
                    <a:off x="169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16" name="Line 428"/>
                  <p:cNvSpPr>
                    <a:spLocks noChangeShapeType="1"/>
                  </p:cNvSpPr>
                  <p:nvPr/>
                </p:nvSpPr>
                <p:spPr bwMode="auto">
                  <a:xfrm>
                    <a:off x="1733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17" name="Line 429"/>
                  <p:cNvSpPr>
                    <a:spLocks noChangeShapeType="1"/>
                  </p:cNvSpPr>
                  <p:nvPr/>
                </p:nvSpPr>
                <p:spPr bwMode="auto">
                  <a:xfrm>
                    <a:off x="1769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18" name="Line 430"/>
                  <p:cNvSpPr>
                    <a:spLocks noChangeShapeType="1"/>
                  </p:cNvSpPr>
                  <p:nvPr/>
                </p:nvSpPr>
                <p:spPr bwMode="auto">
                  <a:xfrm>
                    <a:off x="1805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19" name="Line 431"/>
                  <p:cNvSpPr>
                    <a:spLocks noChangeShapeType="1"/>
                  </p:cNvSpPr>
                  <p:nvPr/>
                </p:nvSpPr>
                <p:spPr bwMode="auto">
                  <a:xfrm>
                    <a:off x="1805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20" name="Line 432"/>
                  <p:cNvSpPr>
                    <a:spLocks noChangeShapeType="1"/>
                  </p:cNvSpPr>
                  <p:nvPr/>
                </p:nvSpPr>
                <p:spPr bwMode="auto">
                  <a:xfrm>
                    <a:off x="184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21" name="Line 433"/>
                  <p:cNvSpPr>
                    <a:spLocks noChangeShapeType="1"/>
                  </p:cNvSpPr>
                  <p:nvPr/>
                </p:nvSpPr>
                <p:spPr bwMode="auto">
                  <a:xfrm>
                    <a:off x="187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22" name="Line 434"/>
                  <p:cNvSpPr>
                    <a:spLocks noChangeShapeType="1"/>
                  </p:cNvSpPr>
                  <p:nvPr/>
                </p:nvSpPr>
                <p:spPr bwMode="auto">
                  <a:xfrm>
                    <a:off x="191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23" name="Line 435"/>
                  <p:cNvSpPr>
                    <a:spLocks noChangeShapeType="1"/>
                  </p:cNvSpPr>
                  <p:nvPr/>
                </p:nvSpPr>
                <p:spPr bwMode="auto">
                  <a:xfrm>
                    <a:off x="195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24" name="Line 436"/>
                  <p:cNvSpPr>
                    <a:spLocks noChangeShapeType="1"/>
                  </p:cNvSpPr>
                  <p:nvPr/>
                </p:nvSpPr>
                <p:spPr bwMode="auto">
                  <a:xfrm>
                    <a:off x="1986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25" name="Line 437"/>
                  <p:cNvSpPr>
                    <a:spLocks noChangeShapeType="1"/>
                  </p:cNvSpPr>
                  <p:nvPr/>
                </p:nvSpPr>
                <p:spPr bwMode="auto">
                  <a:xfrm>
                    <a:off x="1986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26" name="Line 438"/>
                  <p:cNvSpPr>
                    <a:spLocks noChangeShapeType="1"/>
                  </p:cNvSpPr>
                  <p:nvPr/>
                </p:nvSpPr>
                <p:spPr bwMode="auto">
                  <a:xfrm>
                    <a:off x="2022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27" name="Line 439"/>
                  <p:cNvSpPr>
                    <a:spLocks noChangeShapeType="1"/>
                  </p:cNvSpPr>
                  <p:nvPr/>
                </p:nvSpPr>
                <p:spPr bwMode="auto">
                  <a:xfrm>
                    <a:off x="2058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28" name="Line 440"/>
                  <p:cNvSpPr>
                    <a:spLocks noChangeShapeType="1"/>
                  </p:cNvSpPr>
                  <p:nvPr/>
                </p:nvSpPr>
                <p:spPr bwMode="auto">
                  <a:xfrm>
                    <a:off x="2095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29" name="Line 441"/>
                  <p:cNvSpPr>
                    <a:spLocks noChangeShapeType="1"/>
                  </p:cNvSpPr>
                  <p:nvPr/>
                </p:nvSpPr>
                <p:spPr bwMode="auto">
                  <a:xfrm>
                    <a:off x="213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30" name="Line 442"/>
                  <p:cNvSpPr>
                    <a:spLocks noChangeShapeType="1"/>
                  </p:cNvSpPr>
                  <p:nvPr/>
                </p:nvSpPr>
                <p:spPr bwMode="auto">
                  <a:xfrm>
                    <a:off x="2167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31" name="Line 443"/>
                  <p:cNvSpPr>
                    <a:spLocks noChangeShapeType="1"/>
                  </p:cNvSpPr>
                  <p:nvPr/>
                </p:nvSpPr>
                <p:spPr bwMode="auto">
                  <a:xfrm>
                    <a:off x="2167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32" name="Line 444"/>
                  <p:cNvSpPr>
                    <a:spLocks noChangeShapeType="1"/>
                  </p:cNvSpPr>
                  <p:nvPr/>
                </p:nvSpPr>
                <p:spPr bwMode="auto">
                  <a:xfrm>
                    <a:off x="2203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33" name="Line 445"/>
                  <p:cNvSpPr>
                    <a:spLocks noChangeShapeType="1"/>
                  </p:cNvSpPr>
                  <p:nvPr/>
                </p:nvSpPr>
                <p:spPr bwMode="auto">
                  <a:xfrm>
                    <a:off x="2239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34" name="Line 446"/>
                  <p:cNvSpPr>
                    <a:spLocks noChangeShapeType="1"/>
                  </p:cNvSpPr>
                  <p:nvPr/>
                </p:nvSpPr>
                <p:spPr bwMode="auto">
                  <a:xfrm>
                    <a:off x="227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35" name="Line 447"/>
                  <p:cNvSpPr>
                    <a:spLocks noChangeShapeType="1"/>
                  </p:cNvSpPr>
                  <p:nvPr/>
                </p:nvSpPr>
                <p:spPr bwMode="auto">
                  <a:xfrm>
                    <a:off x="2312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36" name="Line 448"/>
                  <p:cNvSpPr>
                    <a:spLocks noChangeShapeType="1"/>
                  </p:cNvSpPr>
                  <p:nvPr/>
                </p:nvSpPr>
                <p:spPr bwMode="auto">
                  <a:xfrm>
                    <a:off x="2348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37" name="Line 449"/>
                  <p:cNvSpPr>
                    <a:spLocks noChangeShapeType="1"/>
                  </p:cNvSpPr>
                  <p:nvPr/>
                </p:nvSpPr>
                <p:spPr bwMode="auto">
                  <a:xfrm>
                    <a:off x="2348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38" name="Line 450"/>
                  <p:cNvSpPr>
                    <a:spLocks noChangeShapeType="1"/>
                  </p:cNvSpPr>
                  <p:nvPr/>
                </p:nvSpPr>
                <p:spPr bwMode="auto">
                  <a:xfrm>
                    <a:off x="238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39" name="Line 451"/>
                  <p:cNvSpPr>
                    <a:spLocks noChangeShapeType="1"/>
                  </p:cNvSpPr>
                  <p:nvPr/>
                </p:nvSpPr>
                <p:spPr bwMode="auto">
                  <a:xfrm>
                    <a:off x="242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40" name="Line 452"/>
                  <p:cNvSpPr>
                    <a:spLocks noChangeShapeType="1"/>
                  </p:cNvSpPr>
                  <p:nvPr/>
                </p:nvSpPr>
                <p:spPr bwMode="auto">
                  <a:xfrm>
                    <a:off x="245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41" name="Line 453"/>
                  <p:cNvSpPr>
                    <a:spLocks noChangeShapeType="1"/>
                  </p:cNvSpPr>
                  <p:nvPr/>
                </p:nvSpPr>
                <p:spPr bwMode="auto">
                  <a:xfrm>
                    <a:off x="2493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42" name="Line 454"/>
                  <p:cNvSpPr>
                    <a:spLocks noChangeShapeType="1"/>
                  </p:cNvSpPr>
                  <p:nvPr/>
                </p:nvSpPr>
                <p:spPr bwMode="auto">
                  <a:xfrm>
                    <a:off x="2529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43" name="Line 455"/>
                  <p:cNvSpPr>
                    <a:spLocks noChangeShapeType="1"/>
                  </p:cNvSpPr>
                  <p:nvPr/>
                </p:nvSpPr>
                <p:spPr bwMode="auto">
                  <a:xfrm>
                    <a:off x="2529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44" name="Line 456"/>
                  <p:cNvSpPr>
                    <a:spLocks noChangeShapeType="1"/>
                  </p:cNvSpPr>
                  <p:nvPr/>
                </p:nvSpPr>
                <p:spPr bwMode="auto">
                  <a:xfrm>
                    <a:off x="2565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45" name="Line 457"/>
                  <p:cNvSpPr>
                    <a:spLocks noChangeShapeType="1"/>
                  </p:cNvSpPr>
                  <p:nvPr/>
                </p:nvSpPr>
                <p:spPr bwMode="auto">
                  <a:xfrm>
                    <a:off x="260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46" name="Line 458"/>
                  <p:cNvSpPr>
                    <a:spLocks noChangeShapeType="1"/>
                  </p:cNvSpPr>
                  <p:nvPr/>
                </p:nvSpPr>
                <p:spPr bwMode="auto">
                  <a:xfrm>
                    <a:off x="2638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47" name="Line 459"/>
                  <p:cNvSpPr>
                    <a:spLocks noChangeShapeType="1"/>
                  </p:cNvSpPr>
                  <p:nvPr/>
                </p:nvSpPr>
                <p:spPr bwMode="auto">
                  <a:xfrm>
                    <a:off x="267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48" name="Line 460"/>
                  <p:cNvSpPr>
                    <a:spLocks noChangeShapeType="1"/>
                  </p:cNvSpPr>
                  <p:nvPr/>
                </p:nvSpPr>
                <p:spPr bwMode="auto">
                  <a:xfrm>
                    <a:off x="2710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49" name="Line 461"/>
                  <p:cNvSpPr>
                    <a:spLocks noChangeShapeType="1"/>
                  </p:cNvSpPr>
                  <p:nvPr/>
                </p:nvSpPr>
                <p:spPr bwMode="auto">
                  <a:xfrm>
                    <a:off x="2710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50" name="Line 462"/>
                  <p:cNvSpPr>
                    <a:spLocks noChangeShapeType="1"/>
                  </p:cNvSpPr>
                  <p:nvPr/>
                </p:nvSpPr>
                <p:spPr bwMode="auto">
                  <a:xfrm>
                    <a:off x="274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51" name="Line 463"/>
                  <p:cNvSpPr>
                    <a:spLocks noChangeShapeType="1"/>
                  </p:cNvSpPr>
                  <p:nvPr/>
                </p:nvSpPr>
                <p:spPr bwMode="auto">
                  <a:xfrm>
                    <a:off x="2782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52" name="Line 464"/>
                  <p:cNvSpPr>
                    <a:spLocks noChangeShapeType="1"/>
                  </p:cNvSpPr>
                  <p:nvPr/>
                </p:nvSpPr>
                <p:spPr bwMode="auto">
                  <a:xfrm>
                    <a:off x="2819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53" name="Line 465"/>
                  <p:cNvSpPr>
                    <a:spLocks noChangeShapeType="1"/>
                  </p:cNvSpPr>
                  <p:nvPr/>
                </p:nvSpPr>
                <p:spPr bwMode="auto">
                  <a:xfrm>
                    <a:off x="2855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54" name="Line 466"/>
                  <p:cNvSpPr>
                    <a:spLocks noChangeShapeType="1"/>
                  </p:cNvSpPr>
                  <p:nvPr/>
                </p:nvSpPr>
                <p:spPr bwMode="auto">
                  <a:xfrm>
                    <a:off x="2891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55" name="Line 467"/>
                  <p:cNvSpPr>
                    <a:spLocks noChangeShapeType="1"/>
                  </p:cNvSpPr>
                  <p:nvPr/>
                </p:nvSpPr>
                <p:spPr bwMode="auto">
                  <a:xfrm>
                    <a:off x="2891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56" name="Line 468"/>
                  <p:cNvSpPr>
                    <a:spLocks noChangeShapeType="1"/>
                  </p:cNvSpPr>
                  <p:nvPr/>
                </p:nvSpPr>
                <p:spPr bwMode="auto">
                  <a:xfrm>
                    <a:off x="292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57" name="Line 469"/>
                  <p:cNvSpPr>
                    <a:spLocks noChangeShapeType="1"/>
                  </p:cNvSpPr>
                  <p:nvPr/>
                </p:nvSpPr>
                <p:spPr bwMode="auto">
                  <a:xfrm>
                    <a:off x="2963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58" name="Line 470"/>
                  <p:cNvSpPr>
                    <a:spLocks noChangeShapeType="1"/>
                  </p:cNvSpPr>
                  <p:nvPr/>
                </p:nvSpPr>
                <p:spPr bwMode="auto">
                  <a:xfrm>
                    <a:off x="300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59" name="Line 471"/>
                  <p:cNvSpPr>
                    <a:spLocks noChangeShapeType="1"/>
                  </p:cNvSpPr>
                  <p:nvPr/>
                </p:nvSpPr>
                <p:spPr bwMode="auto">
                  <a:xfrm>
                    <a:off x="303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60" name="Line 472"/>
                  <p:cNvSpPr>
                    <a:spLocks noChangeShapeType="1"/>
                  </p:cNvSpPr>
                  <p:nvPr/>
                </p:nvSpPr>
                <p:spPr bwMode="auto">
                  <a:xfrm>
                    <a:off x="3072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61" name="Line 473"/>
                  <p:cNvSpPr>
                    <a:spLocks noChangeShapeType="1"/>
                  </p:cNvSpPr>
                  <p:nvPr/>
                </p:nvSpPr>
                <p:spPr bwMode="auto">
                  <a:xfrm>
                    <a:off x="3072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62" name="Line 474"/>
                  <p:cNvSpPr>
                    <a:spLocks noChangeShapeType="1"/>
                  </p:cNvSpPr>
                  <p:nvPr/>
                </p:nvSpPr>
                <p:spPr bwMode="auto">
                  <a:xfrm>
                    <a:off x="3108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63" name="Line 475"/>
                  <p:cNvSpPr>
                    <a:spLocks noChangeShapeType="1"/>
                  </p:cNvSpPr>
                  <p:nvPr/>
                </p:nvSpPr>
                <p:spPr bwMode="auto">
                  <a:xfrm>
                    <a:off x="314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64" name="Line 476"/>
                  <p:cNvSpPr>
                    <a:spLocks noChangeShapeType="1"/>
                  </p:cNvSpPr>
                  <p:nvPr/>
                </p:nvSpPr>
                <p:spPr bwMode="auto">
                  <a:xfrm>
                    <a:off x="318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65" name="Line 477"/>
                  <p:cNvSpPr>
                    <a:spLocks noChangeShapeType="1"/>
                  </p:cNvSpPr>
                  <p:nvPr/>
                </p:nvSpPr>
                <p:spPr bwMode="auto">
                  <a:xfrm>
                    <a:off x="321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66" name="Line 478"/>
                  <p:cNvSpPr>
                    <a:spLocks noChangeShapeType="1"/>
                  </p:cNvSpPr>
                  <p:nvPr/>
                </p:nvSpPr>
                <p:spPr bwMode="auto">
                  <a:xfrm>
                    <a:off x="3253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67" name="Line 479"/>
                  <p:cNvSpPr>
                    <a:spLocks noChangeShapeType="1"/>
                  </p:cNvSpPr>
                  <p:nvPr/>
                </p:nvSpPr>
                <p:spPr bwMode="auto">
                  <a:xfrm>
                    <a:off x="3253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68" name="Line 480"/>
                  <p:cNvSpPr>
                    <a:spLocks noChangeShapeType="1"/>
                  </p:cNvSpPr>
                  <p:nvPr/>
                </p:nvSpPr>
                <p:spPr bwMode="auto">
                  <a:xfrm>
                    <a:off x="3289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69" name="Line 481"/>
                  <p:cNvSpPr>
                    <a:spLocks noChangeShapeType="1"/>
                  </p:cNvSpPr>
                  <p:nvPr/>
                </p:nvSpPr>
                <p:spPr bwMode="auto">
                  <a:xfrm>
                    <a:off x="3325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70" name="Line 482"/>
                  <p:cNvSpPr>
                    <a:spLocks noChangeShapeType="1"/>
                  </p:cNvSpPr>
                  <p:nvPr/>
                </p:nvSpPr>
                <p:spPr bwMode="auto">
                  <a:xfrm>
                    <a:off x="3362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71" name="Line 483"/>
                  <p:cNvSpPr>
                    <a:spLocks noChangeShapeType="1"/>
                  </p:cNvSpPr>
                  <p:nvPr/>
                </p:nvSpPr>
                <p:spPr bwMode="auto">
                  <a:xfrm>
                    <a:off x="3398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72" name="Line 484"/>
                  <p:cNvSpPr>
                    <a:spLocks noChangeShapeType="1"/>
                  </p:cNvSpPr>
                  <p:nvPr/>
                </p:nvSpPr>
                <p:spPr bwMode="auto">
                  <a:xfrm>
                    <a:off x="3434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73" name="Line 485"/>
                  <p:cNvSpPr>
                    <a:spLocks noChangeShapeType="1"/>
                  </p:cNvSpPr>
                  <p:nvPr/>
                </p:nvSpPr>
                <p:spPr bwMode="auto">
                  <a:xfrm>
                    <a:off x="3434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74" name="Line 486"/>
                  <p:cNvSpPr>
                    <a:spLocks noChangeShapeType="1"/>
                  </p:cNvSpPr>
                  <p:nvPr/>
                </p:nvSpPr>
                <p:spPr bwMode="auto">
                  <a:xfrm>
                    <a:off x="347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75" name="Line 487"/>
                  <p:cNvSpPr>
                    <a:spLocks noChangeShapeType="1"/>
                  </p:cNvSpPr>
                  <p:nvPr/>
                </p:nvSpPr>
                <p:spPr bwMode="auto">
                  <a:xfrm>
                    <a:off x="3506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76" name="Line 488"/>
                  <p:cNvSpPr>
                    <a:spLocks noChangeShapeType="1"/>
                  </p:cNvSpPr>
                  <p:nvPr/>
                </p:nvSpPr>
                <p:spPr bwMode="auto">
                  <a:xfrm>
                    <a:off x="3543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77" name="Line 489"/>
                  <p:cNvSpPr>
                    <a:spLocks noChangeShapeType="1"/>
                  </p:cNvSpPr>
                  <p:nvPr/>
                </p:nvSpPr>
                <p:spPr bwMode="auto">
                  <a:xfrm>
                    <a:off x="3579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78" name="Line 490"/>
                  <p:cNvSpPr>
                    <a:spLocks noChangeShapeType="1"/>
                  </p:cNvSpPr>
                  <p:nvPr/>
                </p:nvSpPr>
                <p:spPr bwMode="auto">
                  <a:xfrm>
                    <a:off x="3615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79" name="Line 491"/>
                  <p:cNvSpPr>
                    <a:spLocks noChangeShapeType="1"/>
                  </p:cNvSpPr>
                  <p:nvPr/>
                </p:nvSpPr>
                <p:spPr bwMode="auto">
                  <a:xfrm>
                    <a:off x="3615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80" name="Line 492"/>
                  <p:cNvSpPr>
                    <a:spLocks noChangeShapeType="1"/>
                  </p:cNvSpPr>
                  <p:nvPr/>
                </p:nvSpPr>
                <p:spPr bwMode="auto">
                  <a:xfrm>
                    <a:off x="365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81" name="Line 493"/>
                  <p:cNvSpPr>
                    <a:spLocks noChangeShapeType="1"/>
                  </p:cNvSpPr>
                  <p:nvPr/>
                </p:nvSpPr>
                <p:spPr bwMode="auto">
                  <a:xfrm>
                    <a:off x="368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82" name="Line 494"/>
                  <p:cNvSpPr>
                    <a:spLocks noChangeShapeType="1"/>
                  </p:cNvSpPr>
                  <p:nvPr/>
                </p:nvSpPr>
                <p:spPr bwMode="auto">
                  <a:xfrm>
                    <a:off x="372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83" name="Line 495"/>
                  <p:cNvSpPr>
                    <a:spLocks noChangeShapeType="1"/>
                  </p:cNvSpPr>
                  <p:nvPr/>
                </p:nvSpPr>
                <p:spPr bwMode="auto">
                  <a:xfrm>
                    <a:off x="376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84" name="Line 496"/>
                  <p:cNvSpPr>
                    <a:spLocks noChangeShapeType="1"/>
                  </p:cNvSpPr>
                  <p:nvPr/>
                </p:nvSpPr>
                <p:spPr bwMode="auto">
                  <a:xfrm>
                    <a:off x="3796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28785" name="Group 497"/>
                  <p:cNvGrpSpPr>
                    <a:grpSpLocks/>
                  </p:cNvGrpSpPr>
                  <p:nvPr/>
                </p:nvGrpSpPr>
                <p:grpSpPr bwMode="auto">
                  <a:xfrm>
                    <a:off x="3796" y="1379"/>
                    <a:ext cx="145" cy="118"/>
                    <a:chOff x="3963" y="2822"/>
                    <a:chExt cx="145" cy="118"/>
                  </a:xfrm>
                </p:grpSpPr>
                <p:sp>
                  <p:nvSpPr>
                    <p:cNvPr id="28806" name="Line 4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63" y="2822"/>
                      <a:ext cx="0" cy="11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807" name="Line 49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99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808" name="Line 50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35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809" name="Line 50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72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810" name="Line 50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08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sp>
                <p:nvSpPr>
                  <p:cNvPr id="28786" name="Line 503"/>
                  <p:cNvSpPr>
                    <a:spLocks noChangeShapeType="1"/>
                  </p:cNvSpPr>
                  <p:nvPr/>
                </p:nvSpPr>
                <p:spPr bwMode="auto">
                  <a:xfrm>
                    <a:off x="3977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87" name="Line 504"/>
                  <p:cNvSpPr>
                    <a:spLocks noChangeShapeType="1"/>
                  </p:cNvSpPr>
                  <p:nvPr/>
                </p:nvSpPr>
                <p:spPr bwMode="auto">
                  <a:xfrm>
                    <a:off x="3975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88" name="Line 505"/>
                  <p:cNvSpPr>
                    <a:spLocks noChangeShapeType="1"/>
                  </p:cNvSpPr>
                  <p:nvPr/>
                </p:nvSpPr>
                <p:spPr bwMode="auto">
                  <a:xfrm>
                    <a:off x="4011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89" name="Line 506"/>
                  <p:cNvSpPr>
                    <a:spLocks noChangeShapeType="1"/>
                  </p:cNvSpPr>
                  <p:nvPr/>
                </p:nvSpPr>
                <p:spPr bwMode="auto">
                  <a:xfrm>
                    <a:off x="4047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90" name="Line 507"/>
                  <p:cNvSpPr>
                    <a:spLocks noChangeShapeType="1"/>
                  </p:cNvSpPr>
                  <p:nvPr/>
                </p:nvSpPr>
                <p:spPr bwMode="auto">
                  <a:xfrm>
                    <a:off x="4084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791" name="Line 508"/>
                  <p:cNvSpPr>
                    <a:spLocks noChangeShapeType="1"/>
                  </p:cNvSpPr>
                  <p:nvPr/>
                </p:nvSpPr>
                <p:spPr bwMode="auto">
                  <a:xfrm>
                    <a:off x="4120" y="1379"/>
                    <a:ext cx="0" cy="6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28792" name="Group 509"/>
                  <p:cNvGrpSpPr>
                    <a:grpSpLocks/>
                  </p:cNvGrpSpPr>
                  <p:nvPr/>
                </p:nvGrpSpPr>
                <p:grpSpPr bwMode="auto">
                  <a:xfrm>
                    <a:off x="4156" y="1379"/>
                    <a:ext cx="145" cy="118"/>
                    <a:chOff x="3963" y="2822"/>
                    <a:chExt cx="145" cy="118"/>
                  </a:xfrm>
                </p:grpSpPr>
                <p:sp>
                  <p:nvSpPr>
                    <p:cNvPr id="28801" name="Line 51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63" y="2822"/>
                      <a:ext cx="0" cy="11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802" name="Line 5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99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803" name="Line 5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35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804" name="Line 51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72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805" name="Line 51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08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sp>
                <p:nvSpPr>
                  <p:cNvPr id="28793" name="Line 515"/>
                  <p:cNvSpPr>
                    <a:spLocks noChangeShapeType="1"/>
                  </p:cNvSpPr>
                  <p:nvPr/>
                </p:nvSpPr>
                <p:spPr bwMode="auto">
                  <a:xfrm>
                    <a:off x="4337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28794" name="Group 516"/>
                  <p:cNvGrpSpPr>
                    <a:grpSpLocks/>
                  </p:cNvGrpSpPr>
                  <p:nvPr/>
                </p:nvGrpSpPr>
                <p:grpSpPr bwMode="auto">
                  <a:xfrm>
                    <a:off x="4336" y="1379"/>
                    <a:ext cx="145" cy="118"/>
                    <a:chOff x="3963" y="2822"/>
                    <a:chExt cx="145" cy="118"/>
                  </a:xfrm>
                </p:grpSpPr>
                <p:sp>
                  <p:nvSpPr>
                    <p:cNvPr id="28796" name="Line 5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63" y="2822"/>
                      <a:ext cx="0" cy="11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797" name="Line 51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999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798" name="Line 5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35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799" name="Line 52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072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8800" name="Line 52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08" y="2822"/>
                      <a:ext cx="0" cy="68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3333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sp>
                <p:nvSpPr>
                  <p:cNvPr id="28795" name="Line 522"/>
                  <p:cNvSpPr>
                    <a:spLocks noChangeShapeType="1"/>
                  </p:cNvSpPr>
                  <p:nvPr/>
                </p:nvSpPr>
                <p:spPr bwMode="auto">
                  <a:xfrm>
                    <a:off x="4517" y="1379"/>
                    <a:ext cx="0" cy="118"/>
                  </a:xfrm>
                  <a:prstGeom prst="line">
                    <a:avLst/>
                  </a:prstGeom>
                  <a:noFill/>
                  <a:ln w="25400">
                    <a:solidFill>
                      <a:srgbClr val="33333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sp>
          <p:nvSpPr>
            <p:cNvPr id="28681" name="文本框 133"/>
            <p:cNvSpPr txBox="1">
              <a:spLocks noChangeArrowheads="1"/>
            </p:cNvSpPr>
            <p:nvPr/>
          </p:nvSpPr>
          <p:spPr bwMode="auto">
            <a:xfrm>
              <a:off x="5934" y="5556"/>
              <a:ext cx="768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宋体" charset="-122"/>
                  <a:sym typeface="Arial" charset="0"/>
                </a:rPr>
                <a:t>甲</a:t>
              </a:r>
              <a:endParaRPr lang="zh-CN" altLang="en-US" sz="2400" b="1" dirty="0">
                <a:solidFill>
                  <a:prstClr val="black"/>
                </a:solidFill>
                <a:latin typeface="宋体" charset="-122"/>
              </a:endParaRPr>
            </a:p>
          </p:txBody>
        </p:sp>
        <p:sp>
          <p:nvSpPr>
            <p:cNvPr id="28682" name="文本框 134"/>
            <p:cNvSpPr txBox="1">
              <a:spLocks noChangeArrowheads="1"/>
            </p:cNvSpPr>
            <p:nvPr/>
          </p:nvSpPr>
          <p:spPr bwMode="auto">
            <a:xfrm>
              <a:off x="5691" y="8328"/>
              <a:ext cx="768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宋体" charset="-122"/>
                  <a:sym typeface="Arial" charset="0"/>
                </a:rPr>
                <a:t>乙</a:t>
              </a:r>
              <a:endParaRPr lang="zh-CN" altLang="en-US" sz="2400" b="1" dirty="0">
                <a:solidFill>
                  <a:prstClr val="black"/>
                </a:solidFill>
                <a:latin typeface="宋体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13687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69" grpId="0"/>
      <p:bldP spid="10170" grpId="0"/>
      <p:bldP spid="24577" grpId="0"/>
      <p:bldP spid="24578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87CEE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87CEE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2003</TotalTime>
  <Words>1773</Words>
  <Application>Microsoft Office PowerPoint</Application>
  <PresentationFormat>全屏显示(4:3)</PresentationFormat>
  <Paragraphs>189</Paragraphs>
  <Slides>27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XKW</cp:lastModifiedBy>
  <cp:revision>171</cp:revision>
  <dcterms:created xsi:type="dcterms:W3CDTF">2015-11-21T07:20:00Z</dcterms:created>
  <dcterms:modified xsi:type="dcterms:W3CDTF">2016-08-29T02:40:01Z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