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261" r:id="rId4"/>
    <p:sldId id="262" r:id="rId5"/>
    <p:sldId id="291" r:id="rId6"/>
    <p:sldId id="263" r:id="rId7"/>
    <p:sldId id="264" r:id="rId8"/>
    <p:sldId id="298" r:id="rId9"/>
    <p:sldId id="265" r:id="rId10"/>
    <p:sldId id="267" r:id="rId11"/>
    <p:sldId id="266" r:id="rId12"/>
    <p:sldId id="293" r:id="rId13"/>
    <p:sldId id="268" r:id="rId14"/>
    <p:sldId id="294" r:id="rId15"/>
    <p:sldId id="269" r:id="rId16"/>
    <p:sldId id="295" r:id="rId17"/>
    <p:sldId id="270" r:id="rId18"/>
    <p:sldId id="271" r:id="rId19"/>
    <p:sldId id="272" r:id="rId20"/>
    <p:sldId id="273" r:id="rId21"/>
    <p:sldId id="300" r:id="rId22"/>
    <p:sldId id="296" r:id="rId23"/>
    <p:sldId id="299" r:id="rId24"/>
    <p:sldId id="286" r:id="rId25"/>
    <p:sldId id="290" r:id="rId26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7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48" y="125"/>
      </p:cViewPr>
      <p:guideLst>
        <p:guide orient="horz" pos="227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  <a:prstGeom prst="rect">
            <a:avLst/>
          </a:prstGeo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  <a:prstGeom prst="rect">
            <a:avLst/>
          </a:prstGeo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file:///D:\qq&#25991;&#20214;\712321467\Image\C2C\Image2\%7b75232B38-A165-1FB7-499C-2E1C792CACB5%7d.png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81000">
              <a:srgbClr val="FFFFFF">
                <a:alpha val="17000"/>
              </a:srgbClr>
            </a:gs>
            <a:gs pos="6000">
              <a:schemeClr val="accent1">
                <a:lumMod val="5000"/>
                <a:lumOff val="95000"/>
                <a:alpha val="88000"/>
              </a:schemeClr>
            </a:gs>
            <a:gs pos="100000">
              <a:srgbClr val="A77E6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1351280" y="216535"/>
            <a:ext cx="7040880" cy="705485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7649845" y="0"/>
            <a:ext cx="454215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800" b="1">
                <a:ln w="15875">
                  <a:gradFill>
                    <a:gsLst>
                      <a:gs pos="0">
                        <a:srgbClr val="C0A08A"/>
                      </a:gs>
                      <a:gs pos="100000">
                        <a:srgbClr val="AA7E60"/>
                      </a:gs>
                    </a:gsLst>
                    <a:lin ang="2700000" scaled="1"/>
                  </a:gradFill>
                </a:ln>
                <a:noFill/>
                <a:effectLst/>
              </a:rPr>
              <a:t> </a:t>
            </a:r>
            <a:r>
              <a:rPr lang="zh-CN" altLang="en-US" sz="2800" b="1">
                <a:ln w="15875">
                  <a:gradFill>
                    <a:gsLst>
                      <a:gs pos="0">
                        <a:srgbClr val="C0A08A"/>
                      </a:gs>
                      <a:gs pos="100000">
                        <a:srgbClr val="AA7E60"/>
                      </a:gs>
                    </a:gsLst>
                    <a:lin ang="2700000" scaled="1"/>
                  </a:gradFill>
                </a:ln>
                <a:noFill/>
                <a:effectLst/>
              </a:rPr>
              <a:t>第四章</a:t>
            </a:r>
            <a:r>
              <a:rPr lang="en-US" altLang="zh-CN" sz="2800" b="1">
                <a:ln w="15875">
                  <a:gradFill>
                    <a:gsLst>
                      <a:gs pos="0">
                        <a:srgbClr val="C0A08A"/>
                      </a:gs>
                      <a:gs pos="100000">
                        <a:srgbClr val="AA7E60"/>
                      </a:gs>
                    </a:gsLst>
                    <a:lin ang="2700000" scaled="1"/>
                  </a:gradFill>
                </a:ln>
                <a:noFill/>
                <a:effectLst/>
              </a:rPr>
              <a:t> </a:t>
            </a:r>
            <a:r>
              <a:rPr lang="zh-CN" altLang="en-US" sz="2800" b="1">
                <a:ln w="15875">
                  <a:gradFill>
                    <a:gsLst>
                      <a:gs pos="0">
                        <a:srgbClr val="C0A08A"/>
                      </a:gs>
                      <a:gs pos="100000">
                        <a:srgbClr val="AA7E60"/>
                      </a:gs>
                    </a:gsLst>
                    <a:lin ang="2700000" scaled="1"/>
                  </a:gradFill>
                </a:ln>
                <a:noFill/>
                <a:effectLst/>
              </a:rPr>
              <a:t>电流、电压和电阻</a:t>
            </a:r>
          </a:p>
        </p:txBody>
      </p:sp>
      <p:sp>
        <p:nvSpPr>
          <p:cNvPr id="8" name="燕尾形 7"/>
          <p:cNvSpPr/>
          <p:nvPr userDrawn="1"/>
        </p:nvSpPr>
        <p:spPr>
          <a:xfrm>
            <a:off x="351790" y="188595"/>
            <a:ext cx="1069340" cy="593725"/>
          </a:xfrm>
          <a:prstGeom prst="chevron">
            <a:avLst>
              <a:gd name="adj" fmla="val 43957"/>
            </a:avLst>
          </a:prstGeom>
          <a:gradFill>
            <a:gsLst>
              <a:gs pos="63000">
                <a:srgbClr val="BA9A83"/>
              </a:gs>
              <a:gs pos="8000">
                <a:schemeClr val="accent2">
                  <a:lumMod val="25000"/>
                  <a:lumOff val="75000"/>
                </a:schemeClr>
              </a:gs>
              <a:gs pos="100000">
                <a:srgbClr val="B28E7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1073743875" descr="学科网 zxxk.com"/>
          <p:cNvPicPr>
            <a:picLocks noChangeAspect="1"/>
          </p:cNvPicPr>
          <p:nvPr/>
        </p:nvPicPr>
        <p:blipFill>
          <a:blip r:embed="rId18" r:link="rId1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video" Target="../media/media1.mp4"/><Relationship Id="rId7" Type="http://schemas.openxmlformats.org/officeDocument/2006/relationships/image" Target="../media/image24.png"/><Relationship Id="rId2" Type="http://schemas.microsoft.com/office/2007/relationships/media" Target="../media/media1.mp4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9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635" cy="685736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6675" y="5830570"/>
            <a:ext cx="1219263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800" b="1" dirty="0">
                <a:ln w="15875"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/>
                      </a:gs>
                    </a:gsLst>
                    <a:lin ang="2700000" scaled="1"/>
                  </a:gradFill>
                </a:ln>
                <a:noFill/>
                <a:effectLst/>
              </a:rPr>
              <a:t>教科版物理九年级上册</a:t>
            </a:r>
            <a:r>
              <a:rPr lang="en-US" altLang="zh-CN" sz="2800" b="1" dirty="0">
                <a:ln w="15875"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/>
                      </a:gs>
                    </a:gsLst>
                    <a:lin ang="2700000" scaled="1"/>
                  </a:gradFill>
                </a:ln>
                <a:noFill/>
                <a:effectLst/>
              </a:rPr>
              <a:t>                                     </a:t>
            </a:r>
            <a:r>
              <a:rPr lang="zh-CN" altLang="en-US" sz="2800" b="1" dirty="0">
                <a:ln w="15875"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/>
                      </a:gs>
                    </a:gsLst>
                    <a:lin ang="2700000" scaled="1"/>
                  </a:gradFill>
                </a:ln>
                <a:noFill/>
                <a:effectLst/>
              </a:rPr>
              <a:t>第四章</a:t>
            </a:r>
            <a:r>
              <a:rPr lang="en-US" altLang="zh-CN" sz="2800" b="1" dirty="0">
                <a:ln w="15875"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/>
                      </a:gs>
                    </a:gsLst>
                    <a:lin ang="2700000" scaled="1"/>
                  </a:gradFill>
                </a:ln>
                <a:noFill/>
                <a:effectLst/>
              </a:rPr>
              <a:t> </a:t>
            </a:r>
            <a:r>
              <a:rPr lang="zh-CN" altLang="en-US" sz="2800" b="1" dirty="0">
                <a:ln w="15875"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/>
                      </a:gs>
                    </a:gsLst>
                    <a:lin ang="2700000" scaled="1"/>
                  </a:gradFill>
                </a:ln>
                <a:noFill/>
                <a:effectLst/>
              </a:rPr>
              <a:t>电流、电压和电阻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86" name="矩形 181285"/>
          <p:cNvSpPr/>
          <p:nvPr/>
        </p:nvSpPr>
        <p:spPr>
          <a:xfrm>
            <a:off x="1258570" y="3710305"/>
            <a:ext cx="8919845" cy="269557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marL="342900" indent="-342900">
              <a:lnSpc>
                <a:spcPct val="200000"/>
              </a:lnSpc>
              <a:spcBef>
                <a:spcPct val="20000"/>
              </a:spcBef>
            </a:pPr>
            <a:r>
              <a:rPr lang="en-US" altLang="zh-CN" sz="36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36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</a:t>
            </a:r>
            <a:r>
              <a:rPr lang="zh-CN" altLang="en-US" sz="36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同上是</a:t>
            </a:r>
            <a:r>
              <a:rPr lang="zh-CN" altLang="en-US" sz="3600" u="sng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        </a:t>
            </a:r>
            <a:r>
              <a:rPr lang="zh-CN" altLang="en-US" sz="36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，电流较</a:t>
            </a:r>
            <a:r>
              <a:rPr lang="zh-CN" altLang="en-US" sz="3600" u="sng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</a:t>
            </a:r>
            <a:r>
              <a:rPr lang="zh-CN" altLang="en-US" sz="36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</a:pPr>
            <a:r>
              <a:rPr lang="en-US" altLang="zh-CN" sz="36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</a:t>
            </a:r>
            <a:r>
              <a:rPr lang="zh-CN" altLang="en-US" sz="36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同下是</a:t>
            </a:r>
            <a:r>
              <a:rPr lang="zh-CN" altLang="en-US" sz="3600" u="sng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        </a:t>
            </a:r>
            <a:r>
              <a:rPr lang="zh-CN" altLang="en-US" sz="36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。电流较</a:t>
            </a:r>
            <a:r>
              <a:rPr lang="zh-CN" altLang="en-US" sz="3600" u="sng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</p:txBody>
      </p:sp>
      <p:sp>
        <p:nvSpPr>
          <p:cNvPr id="181287" name="Text Box 3"/>
          <p:cNvSpPr txBox="1"/>
          <p:nvPr/>
        </p:nvSpPr>
        <p:spPr>
          <a:xfrm>
            <a:off x="4232275" y="4141470"/>
            <a:ext cx="332803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FF3300"/>
                </a:solidFill>
                <a:latin typeface="微软雅黑" panose="020B0503020204020204" charset="-122"/>
                <a:ea typeface="微软雅黑"/>
              </a:rPr>
              <a:t>一段导线</a:t>
            </a:r>
          </a:p>
        </p:txBody>
      </p:sp>
      <p:sp>
        <p:nvSpPr>
          <p:cNvPr id="181288" name="Text Box 3"/>
          <p:cNvSpPr txBox="1"/>
          <p:nvPr/>
        </p:nvSpPr>
        <p:spPr>
          <a:xfrm>
            <a:off x="4254500" y="5358130"/>
            <a:ext cx="320167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FF3300"/>
                </a:solidFill>
                <a:latin typeface="微软雅黑" panose="020B0503020204020204" charset="-122"/>
                <a:ea typeface="微软雅黑"/>
              </a:rPr>
              <a:t>定值电阻</a:t>
            </a:r>
          </a:p>
        </p:txBody>
      </p:sp>
      <p:sp>
        <p:nvSpPr>
          <p:cNvPr id="181291" name="Text Box 3"/>
          <p:cNvSpPr txBox="1"/>
          <p:nvPr/>
        </p:nvSpPr>
        <p:spPr>
          <a:xfrm>
            <a:off x="8150225" y="5357813"/>
            <a:ext cx="936625" cy="6451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FF3300"/>
                </a:solidFill>
                <a:latin typeface="微软雅黑" panose="020B0503020204020204" charset="-122"/>
                <a:ea typeface="微软雅黑"/>
              </a:rPr>
              <a:t>大</a:t>
            </a:r>
          </a:p>
        </p:txBody>
      </p:sp>
      <p:sp>
        <p:nvSpPr>
          <p:cNvPr id="181292" name="Text Box 3"/>
          <p:cNvSpPr txBox="1"/>
          <p:nvPr/>
        </p:nvSpPr>
        <p:spPr>
          <a:xfrm>
            <a:off x="8162290" y="4141153"/>
            <a:ext cx="936625" cy="6451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FF3300"/>
                </a:solidFill>
                <a:latin typeface="微软雅黑" panose="020B0503020204020204" charset="-122"/>
                <a:ea typeface="微软雅黑"/>
              </a:rPr>
              <a:t>小</a:t>
            </a:r>
          </a:p>
        </p:txBody>
      </p:sp>
      <p:sp>
        <p:nvSpPr>
          <p:cNvPr id="5" name="矩形 4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三</a:t>
            </a:r>
          </a:p>
        </p:txBody>
      </p:sp>
      <p:sp>
        <p:nvSpPr>
          <p:cNvPr id="1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79234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 fontScale="9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滑动变阻器：使用规则</a:t>
            </a:r>
          </a:p>
        </p:txBody>
      </p:sp>
      <p:sp>
        <p:nvSpPr>
          <p:cNvPr id="50294" name="Freeform 118"/>
          <p:cNvSpPr/>
          <p:nvPr/>
        </p:nvSpPr>
        <p:spPr>
          <a:xfrm>
            <a:off x="5232400" y="2259965"/>
            <a:ext cx="647700" cy="1092200"/>
          </a:xfrm>
          <a:custGeom>
            <a:avLst/>
            <a:gdLst/>
            <a:ahLst/>
            <a:cxnLst>
              <a:cxn ang="0">
                <a:pos x="0" y="155575"/>
              </a:cxn>
              <a:cxn ang="0">
                <a:pos x="360362" y="155575"/>
              </a:cxn>
              <a:cxn ang="0">
                <a:pos x="647700" y="1092200"/>
              </a:cxn>
            </a:cxnLst>
            <a:rect l="l" t="t" r="r" b="b"/>
            <a:pathLst>
              <a:path w="408" h="688">
                <a:moveTo>
                  <a:pt x="0" y="98"/>
                </a:moveTo>
                <a:cubicBezTo>
                  <a:pt x="79" y="49"/>
                  <a:pt x="159" y="0"/>
                  <a:pt x="227" y="98"/>
                </a:cubicBezTo>
                <a:cubicBezTo>
                  <a:pt x="295" y="196"/>
                  <a:pt x="378" y="590"/>
                  <a:pt x="408" y="688"/>
                </a:cubicBez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60534" name="Group 119"/>
          <p:cNvGrpSpPr/>
          <p:nvPr/>
        </p:nvGrpSpPr>
        <p:grpSpPr>
          <a:xfrm>
            <a:off x="1452563" y="1191578"/>
            <a:ext cx="4643437" cy="1521512"/>
            <a:chOff x="1776" y="2746"/>
            <a:chExt cx="2352" cy="788"/>
          </a:xfrm>
        </p:grpSpPr>
        <p:sp>
          <p:nvSpPr>
            <p:cNvPr id="60535" name="AutoShape 120"/>
            <p:cNvSpPr/>
            <p:nvPr/>
          </p:nvSpPr>
          <p:spPr>
            <a:xfrm>
              <a:off x="3633" y="2986"/>
              <a:ext cx="67" cy="79"/>
            </a:xfrm>
            <a:prstGeom prst="flowChartConnector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>
                <a:latin typeface="Cambria" panose="02040503050406030204" pitchFamily="18" charset="0"/>
                <a:ea typeface="华文楷体" pitchFamily="2" charset="-122"/>
              </a:endParaRPr>
            </a:p>
          </p:txBody>
        </p:sp>
        <p:sp>
          <p:nvSpPr>
            <p:cNvPr id="60536" name="AutoShape 121"/>
            <p:cNvSpPr/>
            <p:nvPr/>
          </p:nvSpPr>
          <p:spPr>
            <a:xfrm>
              <a:off x="2240" y="2986"/>
              <a:ext cx="67" cy="79"/>
            </a:xfrm>
            <a:prstGeom prst="flowChartConnector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>
                <a:latin typeface="Cambria" panose="02040503050406030204" pitchFamily="18" charset="0"/>
                <a:ea typeface="华文楷体" pitchFamily="2" charset="-122"/>
              </a:endParaRPr>
            </a:p>
          </p:txBody>
        </p:sp>
        <p:sp>
          <p:nvSpPr>
            <p:cNvPr id="60537" name="Line 122"/>
            <p:cNvSpPr/>
            <p:nvPr/>
          </p:nvSpPr>
          <p:spPr>
            <a:xfrm>
              <a:off x="2307" y="3013"/>
              <a:ext cx="607" cy="0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38" name="Line 123"/>
            <p:cNvSpPr/>
            <p:nvPr/>
          </p:nvSpPr>
          <p:spPr>
            <a:xfrm flipH="1">
              <a:off x="2914" y="3013"/>
              <a:ext cx="0" cy="28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39" name="AutoShape 124"/>
            <p:cNvSpPr/>
            <p:nvPr/>
          </p:nvSpPr>
          <p:spPr>
            <a:xfrm>
              <a:off x="2240" y="3372"/>
              <a:ext cx="67" cy="78"/>
            </a:xfrm>
            <a:prstGeom prst="flowChartConnector">
              <a:avLst/>
            </a:prstGeom>
            <a:solidFill>
              <a:schemeClr val="accent1"/>
            </a:solidFill>
            <a:ln w="9525" cap="flat" cmpd="sng">
              <a:solidFill>
                <a:srgbClr val="4415DB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>
                <a:latin typeface="Cambria" panose="02040503050406030204" pitchFamily="18" charset="0"/>
                <a:ea typeface="华文楷体" pitchFamily="2" charset="-122"/>
              </a:endParaRPr>
            </a:p>
          </p:txBody>
        </p:sp>
        <p:sp>
          <p:nvSpPr>
            <p:cNvPr id="60540" name="Line 125"/>
            <p:cNvSpPr/>
            <p:nvPr/>
          </p:nvSpPr>
          <p:spPr>
            <a:xfrm>
              <a:off x="2307" y="3398"/>
              <a:ext cx="179" cy="0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41" name="Line 126"/>
            <p:cNvSpPr/>
            <p:nvPr/>
          </p:nvSpPr>
          <p:spPr>
            <a:xfrm flipV="1">
              <a:off x="2486" y="3242"/>
              <a:ext cx="69" cy="156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42" name="Line 127"/>
            <p:cNvSpPr/>
            <p:nvPr/>
          </p:nvSpPr>
          <p:spPr>
            <a:xfrm>
              <a:off x="2555" y="3242"/>
              <a:ext cx="89" cy="28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43" name="Line 128"/>
            <p:cNvSpPr/>
            <p:nvPr/>
          </p:nvSpPr>
          <p:spPr>
            <a:xfrm flipV="1">
              <a:off x="2644" y="3242"/>
              <a:ext cx="90" cy="28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44" name="Line 129"/>
            <p:cNvSpPr/>
            <p:nvPr/>
          </p:nvSpPr>
          <p:spPr>
            <a:xfrm>
              <a:off x="2734" y="3242"/>
              <a:ext cx="91" cy="28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45" name="Line 130"/>
            <p:cNvSpPr/>
            <p:nvPr/>
          </p:nvSpPr>
          <p:spPr>
            <a:xfrm flipV="1">
              <a:off x="2825" y="3242"/>
              <a:ext cx="89" cy="28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46" name="Line 131"/>
            <p:cNvSpPr/>
            <p:nvPr/>
          </p:nvSpPr>
          <p:spPr>
            <a:xfrm>
              <a:off x="2914" y="3242"/>
              <a:ext cx="90" cy="28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47" name="Line 132"/>
            <p:cNvSpPr/>
            <p:nvPr/>
          </p:nvSpPr>
          <p:spPr>
            <a:xfrm flipV="1">
              <a:off x="3004" y="3242"/>
              <a:ext cx="89" cy="28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48" name="Line 133"/>
            <p:cNvSpPr/>
            <p:nvPr/>
          </p:nvSpPr>
          <p:spPr>
            <a:xfrm flipH="1">
              <a:off x="3071" y="3268"/>
              <a:ext cx="0" cy="0"/>
            </a:xfrm>
            <a:prstGeom prst="line">
              <a:avLst/>
            </a:prstGeom>
            <a:ln w="9525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49" name="Line 134"/>
            <p:cNvSpPr/>
            <p:nvPr/>
          </p:nvSpPr>
          <p:spPr>
            <a:xfrm>
              <a:off x="3093" y="3242"/>
              <a:ext cx="91" cy="28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50" name="Line 135"/>
            <p:cNvSpPr/>
            <p:nvPr/>
          </p:nvSpPr>
          <p:spPr>
            <a:xfrm flipV="1">
              <a:off x="3184" y="3242"/>
              <a:ext cx="90" cy="28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51" name="Line 136"/>
            <p:cNvSpPr/>
            <p:nvPr/>
          </p:nvSpPr>
          <p:spPr>
            <a:xfrm>
              <a:off x="3274" y="3242"/>
              <a:ext cx="89" cy="28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52" name="Line 137"/>
            <p:cNvSpPr/>
            <p:nvPr/>
          </p:nvSpPr>
          <p:spPr>
            <a:xfrm flipV="1">
              <a:off x="3363" y="3372"/>
              <a:ext cx="67" cy="15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53" name="Line 138"/>
            <p:cNvSpPr/>
            <p:nvPr/>
          </p:nvSpPr>
          <p:spPr>
            <a:xfrm>
              <a:off x="3430" y="3372"/>
              <a:ext cx="203" cy="0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54" name="AutoShape 139"/>
            <p:cNvSpPr/>
            <p:nvPr/>
          </p:nvSpPr>
          <p:spPr>
            <a:xfrm>
              <a:off x="3633" y="3346"/>
              <a:ext cx="67" cy="78"/>
            </a:xfrm>
            <a:prstGeom prst="flowChartConnector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>
                <a:latin typeface="Cambria" panose="02040503050406030204" pitchFamily="18" charset="0"/>
                <a:ea typeface="华文楷体" pitchFamily="2" charset="-122"/>
              </a:endParaRPr>
            </a:p>
          </p:txBody>
        </p:sp>
        <p:sp>
          <p:nvSpPr>
            <p:cNvPr id="60555" name="Line 140"/>
            <p:cNvSpPr/>
            <p:nvPr/>
          </p:nvSpPr>
          <p:spPr>
            <a:xfrm>
              <a:off x="2914" y="3013"/>
              <a:ext cx="719" cy="0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56" name="Text Box 141"/>
            <p:cNvSpPr txBox="1"/>
            <p:nvPr/>
          </p:nvSpPr>
          <p:spPr>
            <a:xfrm>
              <a:off x="1776" y="3136"/>
              <a:ext cx="246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>
                  <a:solidFill>
                    <a:srgbClr val="3333FF"/>
                  </a:solidFill>
                  <a:latin typeface="Times New Roman" panose="02020603050405020304" pitchFamily="18" charset="0"/>
                  <a:ea typeface="华文楷体" pitchFamily="2" charset="-122"/>
                </a:rPr>
                <a:t>A</a:t>
              </a:r>
            </a:p>
          </p:txBody>
        </p:sp>
        <p:sp>
          <p:nvSpPr>
            <p:cNvPr id="60557" name="Text Box 142"/>
            <p:cNvSpPr txBox="1"/>
            <p:nvPr/>
          </p:nvSpPr>
          <p:spPr>
            <a:xfrm>
              <a:off x="3746" y="3200"/>
              <a:ext cx="38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>
                  <a:solidFill>
                    <a:srgbClr val="3333FF"/>
                  </a:solidFill>
                  <a:latin typeface="Times New Roman" panose="02020603050405020304" pitchFamily="18" charset="0"/>
                  <a:ea typeface="华文楷体" pitchFamily="2" charset="-122"/>
                </a:rPr>
                <a:t>B</a:t>
              </a:r>
              <a:endParaRPr lang="en-US" altLang="zh-CN" sz="2400">
                <a:solidFill>
                  <a:srgbClr val="3333FF"/>
                </a:solidFill>
                <a:latin typeface="Times New Roman" panose="02020603050405020304" pitchFamily="18" charset="0"/>
                <a:ea typeface="华文楷体" pitchFamily="2" charset="-122"/>
              </a:endParaRPr>
            </a:p>
          </p:txBody>
        </p:sp>
        <p:sp>
          <p:nvSpPr>
            <p:cNvPr id="60558" name="Text Box 143"/>
            <p:cNvSpPr txBox="1"/>
            <p:nvPr/>
          </p:nvSpPr>
          <p:spPr>
            <a:xfrm>
              <a:off x="1836" y="2746"/>
              <a:ext cx="359" cy="30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>
                  <a:solidFill>
                    <a:srgbClr val="3333FF"/>
                  </a:solidFill>
                  <a:latin typeface="Times New Roman" panose="02020603050405020304" pitchFamily="18" charset="0"/>
                  <a:ea typeface="华文楷体" pitchFamily="2" charset="-122"/>
                </a:rPr>
                <a:t>C</a:t>
              </a:r>
            </a:p>
          </p:txBody>
        </p:sp>
        <p:sp>
          <p:nvSpPr>
            <p:cNvPr id="60559" name="Text Box 144"/>
            <p:cNvSpPr txBox="1"/>
            <p:nvPr/>
          </p:nvSpPr>
          <p:spPr>
            <a:xfrm>
              <a:off x="3746" y="2746"/>
              <a:ext cx="270" cy="30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>
                  <a:solidFill>
                    <a:srgbClr val="3333FF"/>
                  </a:solidFill>
                  <a:latin typeface="Times New Roman" panose="02020603050405020304" pitchFamily="18" charset="0"/>
                  <a:ea typeface="华文楷体" pitchFamily="2" charset="-122"/>
                </a:rPr>
                <a:t>D</a:t>
              </a:r>
            </a:p>
          </p:txBody>
        </p:sp>
      </p:grpSp>
      <p:grpSp>
        <p:nvGrpSpPr>
          <p:cNvPr id="60560" name="Group 145"/>
          <p:cNvGrpSpPr/>
          <p:nvPr/>
        </p:nvGrpSpPr>
        <p:grpSpPr>
          <a:xfrm>
            <a:off x="5880100" y="1263015"/>
            <a:ext cx="4716463" cy="1495995"/>
            <a:chOff x="1776" y="2746"/>
            <a:chExt cx="2352" cy="799"/>
          </a:xfrm>
        </p:grpSpPr>
        <p:sp>
          <p:nvSpPr>
            <p:cNvPr id="60561" name="AutoShape 146"/>
            <p:cNvSpPr/>
            <p:nvPr/>
          </p:nvSpPr>
          <p:spPr>
            <a:xfrm>
              <a:off x="3633" y="2986"/>
              <a:ext cx="67" cy="79"/>
            </a:xfrm>
            <a:prstGeom prst="flowChartConnector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>
                <a:latin typeface="Cambria" panose="02040503050406030204" pitchFamily="18" charset="0"/>
                <a:ea typeface="华文楷体" pitchFamily="2" charset="-122"/>
              </a:endParaRPr>
            </a:p>
          </p:txBody>
        </p:sp>
        <p:sp>
          <p:nvSpPr>
            <p:cNvPr id="60562" name="AutoShape 147"/>
            <p:cNvSpPr/>
            <p:nvPr/>
          </p:nvSpPr>
          <p:spPr>
            <a:xfrm>
              <a:off x="2240" y="2986"/>
              <a:ext cx="67" cy="79"/>
            </a:xfrm>
            <a:prstGeom prst="flowChartConnector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>
                <a:latin typeface="Cambria" panose="02040503050406030204" pitchFamily="18" charset="0"/>
                <a:ea typeface="华文楷体" pitchFamily="2" charset="-122"/>
              </a:endParaRPr>
            </a:p>
          </p:txBody>
        </p:sp>
        <p:sp>
          <p:nvSpPr>
            <p:cNvPr id="60563" name="Line 148"/>
            <p:cNvSpPr/>
            <p:nvPr/>
          </p:nvSpPr>
          <p:spPr>
            <a:xfrm>
              <a:off x="2307" y="3013"/>
              <a:ext cx="607" cy="0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64" name="Line 149"/>
            <p:cNvSpPr/>
            <p:nvPr/>
          </p:nvSpPr>
          <p:spPr>
            <a:xfrm flipH="1">
              <a:off x="2914" y="3013"/>
              <a:ext cx="0" cy="28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65" name="AutoShape 150"/>
            <p:cNvSpPr/>
            <p:nvPr/>
          </p:nvSpPr>
          <p:spPr>
            <a:xfrm>
              <a:off x="2240" y="3372"/>
              <a:ext cx="67" cy="78"/>
            </a:xfrm>
            <a:prstGeom prst="flowChartConnector">
              <a:avLst/>
            </a:prstGeom>
            <a:solidFill>
              <a:schemeClr val="accent1"/>
            </a:solidFill>
            <a:ln w="9525" cap="flat" cmpd="sng">
              <a:solidFill>
                <a:srgbClr val="4415DB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>
                <a:latin typeface="Cambria" panose="02040503050406030204" pitchFamily="18" charset="0"/>
                <a:ea typeface="华文楷体" pitchFamily="2" charset="-122"/>
              </a:endParaRPr>
            </a:p>
          </p:txBody>
        </p:sp>
        <p:sp>
          <p:nvSpPr>
            <p:cNvPr id="60566" name="Line 151"/>
            <p:cNvSpPr/>
            <p:nvPr/>
          </p:nvSpPr>
          <p:spPr>
            <a:xfrm>
              <a:off x="2307" y="3398"/>
              <a:ext cx="179" cy="0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67" name="Line 152"/>
            <p:cNvSpPr/>
            <p:nvPr/>
          </p:nvSpPr>
          <p:spPr>
            <a:xfrm flipV="1">
              <a:off x="2486" y="3242"/>
              <a:ext cx="69" cy="156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68" name="Line 153"/>
            <p:cNvSpPr/>
            <p:nvPr/>
          </p:nvSpPr>
          <p:spPr>
            <a:xfrm>
              <a:off x="2555" y="3242"/>
              <a:ext cx="89" cy="28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69" name="Line 154"/>
            <p:cNvSpPr/>
            <p:nvPr/>
          </p:nvSpPr>
          <p:spPr>
            <a:xfrm flipV="1">
              <a:off x="2644" y="3242"/>
              <a:ext cx="90" cy="28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70" name="Line 155"/>
            <p:cNvSpPr/>
            <p:nvPr/>
          </p:nvSpPr>
          <p:spPr>
            <a:xfrm>
              <a:off x="2734" y="3242"/>
              <a:ext cx="91" cy="28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71" name="Line 156"/>
            <p:cNvSpPr/>
            <p:nvPr/>
          </p:nvSpPr>
          <p:spPr>
            <a:xfrm flipV="1">
              <a:off x="2825" y="3242"/>
              <a:ext cx="89" cy="28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72" name="Line 157"/>
            <p:cNvSpPr/>
            <p:nvPr/>
          </p:nvSpPr>
          <p:spPr>
            <a:xfrm>
              <a:off x="2914" y="3242"/>
              <a:ext cx="90" cy="28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73" name="Line 158"/>
            <p:cNvSpPr/>
            <p:nvPr/>
          </p:nvSpPr>
          <p:spPr>
            <a:xfrm flipV="1">
              <a:off x="3004" y="3242"/>
              <a:ext cx="89" cy="28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74" name="Line 159"/>
            <p:cNvSpPr/>
            <p:nvPr/>
          </p:nvSpPr>
          <p:spPr>
            <a:xfrm flipH="1">
              <a:off x="3071" y="3268"/>
              <a:ext cx="0" cy="0"/>
            </a:xfrm>
            <a:prstGeom prst="line">
              <a:avLst/>
            </a:prstGeom>
            <a:ln w="9525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75" name="Line 160"/>
            <p:cNvSpPr/>
            <p:nvPr/>
          </p:nvSpPr>
          <p:spPr>
            <a:xfrm>
              <a:off x="3093" y="3242"/>
              <a:ext cx="91" cy="28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76" name="Line 161"/>
            <p:cNvSpPr/>
            <p:nvPr/>
          </p:nvSpPr>
          <p:spPr>
            <a:xfrm flipV="1">
              <a:off x="3184" y="3242"/>
              <a:ext cx="90" cy="28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77" name="Line 162"/>
            <p:cNvSpPr/>
            <p:nvPr/>
          </p:nvSpPr>
          <p:spPr>
            <a:xfrm>
              <a:off x="3274" y="3242"/>
              <a:ext cx="89" cy="28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78" name="Line 163"/>
            <p:cNvSpPr/>
            <p:nvPr/>
          </p:nvSpPr>
          <p:spPr>
            <a:xfrm flipV="1">
              <a:off x="3363" y="3372"/>
              <a:ext cx="67" cy="157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79" name="Line 164"/>
            <p:cNvSpPr/>
            <p:nvPr/>
          </p:nvSpPr>
          <p:spPr>
            <a:xfrm>
              <a:off x="3430" y="3372"/>
              <a:ext cx="203" cy="0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80" name="AutoShape 165"/>
            <p:cNvSpPr/>
            <p:nvPr/>
          </p:nvSpPr>
          <p:spPr>
            <a:xfrm>
              <a:off x="3633" y="3346"/>
              <a:ext cx="67" cy="78"/>
            </a:xfrm>
            <a:prstGeom prst="flowChartConnector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>
                <a:latin typeface="Cambria" panose="02040503050406030204" pitchFamily="18" charset="0"/>
                <a:ea typeface="华文楷体" pitchFamily="2" charset="-122"/>
              </a:endParaRPr>
            </a:p>
          </p:txBody>
        </p:sp>
        <p:sp>
          <p:nvSpPr>
            <p:cNvPr id="60581" name="Line 166"/>
            <p:cNvSpPr/>
            <p:nvPr/>
          </p:nvSpPr>
          <p:spPr>
            <a:xfrm>
              <a:off x="2914" y="3013"/>
              <a:ext cx="719" cy="0"/>
            </a:xfrm>
            <a:prstGeom prst="line">
              <a:avLst/>
            </a:prstGeom>
            <a:ln w="5715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82" name="Text Box 167"/>
            <p:cNvSpPr txBox="1"/>
            <p:nvPr/>
          </p:nvSpPr>
          <p:spPr>
            <a:xfrm>
              <a:off x="1776" y="3136"/>
              <a:ext cx="246" cy="34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>
                  <a:solidFill>
                    <a:srgbClr val="3333FF"/>
                  </a:solidFill>
                  <a:latin typeface="Times New Roman" panose="02020603050405020304" pitchFamily="18" charset="0"/>
                  <a:ea typeface="华文楷体" pitchFamily="2" charset="-122"/>
                </a:rPr>
                <a:t>A</a:t>
              </a:r>
            </a:p>
          </p:txBody>
        </p:sp>
        <p:sp>
          <p:nvSpPr>
            <p:cNvPr id="60583" name="Text Box 168"/>
            <p:cNvSpPr txBox="1"/>
            <p:nvPr/>
          </p:nvSpPr>
          <p:spPr>
            <a:xfrm>
              <a:off x="3746" y="3200"/>
              <a:ext cx="382" cy="34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>
                  <a:solidFill>
                    <a:srgbClr val="3333FF"/>
                  </a:solidFill>
                  <a:latin typeface="Times New Roman" panose="02020603050405020304" pitchFamily="18" charset="0"/>
                  <a:ea typeface="华文楷体" pitchFamily="2" charset="-122"/>
                </a:rPr>
                <a:t>B</a:t>
              </a:r>
              <a:endParaRPr lang="en-US" altLang="zh-CN" sz="2400">
                <a:solidFill>
                  <a:srgbClr val="3333FF"/>
                </a:solidFill>
                <a:latin typeface="Times New Roman" panose="02020603050405020304" pitchFamily="18" charset="0"/>
                <a:ea typeface="华文楷体" pitchFamily="2" charset="-122"/>
              </a:endParaRPr>
            </a:p>
          </p:txBody>
        </p:sp>
        <p:sp>
          <p:nvSpPr>
            <p:cNvPr id="60584" name="Text Box 169"/>
            <p:cNvSpPr txBox="1"/>
            <p:nvPr/>
          </p:nvSpPr>
          <p:spPr>
            <a:xfrm>
              <a:off x="1836" y="2746"/>
              <a:ext cx="359" cy="31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>
                  <a:solidFill>
                    <a:srgbClr val="3333FF"/>
                  </a:solidFill>
                  <a:latin typeface="Times New Roman" panose="02020603050405020304" pitchFamily="18" charset="0"/>
                  <a:ea typeface="华文楷体" pitchFamily="2" charset="-122"/>
                </a:rPr>
                <a:t>C</a:t>
              </a:r>
            </a:p>
          </p:txBody>
        </p:sp>
        <p:sp>
          <p:nvSpPr>
            <p:cNvPr id="60585" name="Text Box 170"/>
            <p:cNvSpPr txBox="1"/>
            <p:nvPr/>
          </p:nvSpPr>
          <p:spPr>
            <a:xfrm>
              <a:off x="3746" y="2746"/>
              <a:ext cx="270" cy="31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>
                  <a:solidFill>
                    <a:srgbClr val="3333FF"/>
                  </a:solidFill>
                  <a:latin typeface="Times New Roman" panose="02020603050405020304" pitchFamily="18" charset="0"/>
                  <a:ea typeface="华文楷体" pitchFamily="2" charset="-122"/>
                </a:rPr>
                <a:t>D</a:t>
              </a:r>
            </a:p>
          </p:txBody>
        </p:sp>
      </p:grpSp>
      <p:sp>
        <p:nvSpPr>
          <p:cNvPr id="50347" name="Freeform 171"/>
          <p:cNvSpPr/>
          <p:nvPr/>
        </p:nvSpPr>
        <p:spPr>
          <a:xfrm>
            <a:off x="9696450" y="1263015"/>
            <a:ext cx="792163" cy="503238"/>
          </a:xfrm>
          <a:custGeom>
            <a:avLst/>
            <a:gdLst/>
            <a:ahLst/>
            <a:cxnLst>
              <a:cxn ang="0">
                <a:pos x="0" y="503238"/>
              </a:cxn>
              <a:cxn ang="0">
                <a:pos x="215900" y="71438"/>
              </a:cxn>
              <a:cxn ang="0">
                <a:pos x="792163" y="71438"/>
              </a:cxn>
            </a:cxnLst>
            <a:rect l="l" t="t" r="r" b="b"/>
            <a:pathLst>
              <a:path w="499" h="317">
                <a:moveTo>
                  <a:pt x="0" y="317"/>
                </a:moveTo>
                <a:cubicBezTo>
                  <a:pt x="26" y="203"/>
                  <a:pt x="53" y="90"/>
                  <a:pt x="136" y="45"/>
                </a:cubicBezTo>
                <a:cubicBezTo>
                  <a:pt x="219" y="0"/>
                  <a:pt x="431" y="53"/>
                  <a:pt x="499" y="45"/>
                </a:cubicBez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0348" name="Freeform 172"/>
          <p:cNvSpPr/>
          <p:nvPr/>
        </p:nvSpPr>
        <p:spPr>
          <a:xfrm>
            <a:off x="1776413" y="2415540"/>
            <a:ext cx="720725" cy="523875"/>
          </a:xfrm>
          <a:custGeom>
            <a:avLst/>
            <a:gdLst/>
            <a:ahLst/>
            <a:cxnLst>
              <a:cxn ang="0">
                <a:pos x="0" y="523875"/>
              </a:cxn>
              <a:cxn ang="0">
                <a:pos x="288925" y="74309"/>
              </a:cxn>
              <a:cxn ang="0">
                <a:pos x="720725" y="74309"/>
              </a:cxn>
            </a:cxnLst>
            <a:rect l="l" t="t" r="r" b="b"/>
            <a:pathLst>
              <a:path w="452" h="422">
                <a:moveTo>
                  <a:pt x="0" y="423"/>
                </a:moveTo>
                <a:cubicBezTo>
                  <a:pt x="53" y="271"/>
                  <a:pt x="106" y="120"/>
                  <a:pt x="182" y="60"/>
                </a:cubicBezTo>
                <a:cubicBezTo>
                  <a:pt x="258" y="0"/>
                  <a:pt x="409" y="60"/>
                  <a:pt x="454" y="60"/>
                </a:cubicBez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0349" name="Text Box 173"/>
          <p:cNvSpPr txBox="1"/>
          <p:nvPr/>
        </p:nvSpPr>
        <p:spPr>
          <a:xfrm>
            <a:off x="3071813" y="1191578"/>
            <a:ext cx="141922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(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接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A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、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B)</a:t>
            </a:r>
          </a:p>
        </p:txBody>
      </p:sp>
      <p:sp>
        <p:nvSpPr>
          <p:cNvPr id="50350" name="Text Box 174"/>
          <p:cNvSpPr txBox="1"/>
          <p:nvPr/>
        </p:nvSpPr>
        <p:spPr>
          <a:xfrm>
            <a:off x="7608888" y="1263015"/>
            <a:ext cx="143637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(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接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C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、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D)</a:t>
            </a:r>
          </a:p>
        </p:txBody>
      </p:sp>
      <p:sp>
        <p:nvSpPr>
          <p:cNvPr id="50351" name="Freeform 175"/>
          <p:cNvSpPr/>
          <p:nvPr/>
        </p:nvSpPr>
        <p:spPr>
          <a:xfrm>
            <a:off x="6383338" y="1189990"/>
            <a:ext cx="504825" cy="755650"/>
          </a:xfrm>
          <a:custGeom>
            <a:avLst/>
            <a:gdLst/>
            <a:ahLst/>
            <a:cxnLst>
              <a:cxn ang="0">
                <a:pos x="504825" y="647700"/>
              </a:cxn>
              <a:cxn ang="0">
                <a:pos x="144462" y="647700"/>
              </a:cxn>
              <a:cxn ang="0">
                <a:pos x="0" y="0"/>
              </a:cxn>
            </a:cxnLst>
            <a:rect l="l" t="t" r="r" b="b"/>
            <a:pathLst>
              <a:path w="318" h="476">
                <a:moveTo>
                  <a:pt x="318" y="408"/>
                </a:moveTo>
                <a:cubicBezTo>
                  <a:pt x="231" y="442"/>
                  <a:pt x="144" y="476"/>
                  <a:pt x="91" y="408"/>
                </a:cubicBezTo>
                <a:cubicBezTo>
                  <a:pt x="38" y="340"/>
                  <a:pt x="23" y="68"/>
                  <a:pt x="0" y="0"/>
                </a:cubicBez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8" name="Group 176"/>
          <p:cNvGrpSpPr/>
          <p:nvPr/>
        </p:nvGrpSpPr>
        <p:grpSpPr>
          <a:xfrm>
            <a:off x="2279650" y="2126615"/>
            <a:ext cx="2905125" cy="655638"/>
            <a:chOff x="476" y="1026"/>
            <a:chExt cx="1830" cy="413"/>
          </a:xfrm>
        </p:grpSpPr>
        <p:grpSp>
          <p:nvGrpSpPr>
            <p:cNvPr id="60592" name="Group 177"/>
            <p:cNvGrpSpPr/>
            <p:nvPr/>
          </p:nvGrpSpPr>
          <p:grpSpPr>
            <a:xfrm>
              <a:off x="567" y="1026"/>
              <a:ext cx="1739" cy="354"/>
              <a:chOff x="602" y="1026"/>
              <a:chExt cx="1648" cy="354"/>
            </a:xfrm>
          </p:grpSpPr>
          <p:sp>
            <p:nvSpPr>
              <p:cNvPr id="60593" name="Line 178"/>
              <p:cNvSpPr/>
              <p:nvPr/>
            </p:nvSpPr>
            <p:spPr>
              <a:xfrm flipV="1">
                <a:off x="793" y="1026"/>
                <a:ext cx="170" cy="227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0594" name="Line 179"/>
              <p:cNvSpPr/>
              <p:nvPr/>
            </p:nvSpPr>
            <p:spPr>
              <a:xfrm>
                <a:off x="930" y="1026"/>
                <a:ext cx="95" cy="335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0595" name="Line 180"/>
              <p:cNvSpPr/>
              <p:nvPr/>
            </p:nvSpPr>
            <p:spPr>
              <a:xfrm flipV="1">
                <a:off x="1058" y="1026"/>
                <a:ext cx="96" cy="335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0596" name="Line 181"/>
              <p:cNvSpPr/>
              <p:nvPr/>
            </p:nvSpPr>
            <p:spPr>
              <a:xfrm>
                <a:off x="1154" y="1026"/>
                <a:ext cx="97" cy="335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0597" name="Line 182"/>
              <p:cNvSpPr/>
              <p:nvPr/>
            </p:nvSpPr>
            <p:spPr>
              <a:xfrm>
                <a:off x="602" y="1253"/>
                <a:ext cx="191" cy="0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0598" name="Line 183"/>
              <p:cNvSpPr/>
              <p:nvPr/>
            </p:nvSpPr>
            <p:spPr>
              <a:xfrm flipV="1">
                <a:off x="1292" y="1071"/>
                <a:ext cx="87" cy="309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grpSp>
            <p:nvGrpSpPr>
              <p:cNvPr id="60599" name="Group 184"/>
              <p:cNvGrpSpPr/>
              <p:nvPr/>
            </p:nvGrpSpPr>
            <p:grpSpPr>
              <a:xfrm>
                <a:off x="1383" y="1026"/>
                <a:ext cx="867" cy="339"/>
                <a:chOff x="3538" y="2064"/>
                <a:chExt cx="786" cy="287"/>
              </a:xfrm>
            </p:grpSpPr>
            <p:sp>
              <p:nvSpPr>
                <p:cNvPr id="60600" name="Line 185"/>
                <p:cNvSpPr/>
                <p:nvPr/>
              </p:nvSpPr>
              <p:spPr>
                <a:xfrm>
                  <a:off x="3538" y="2064"/>
                  <a:ext cx="90" cy="287"/>
                </a:xfrm>
                <a:prstGeom prst="line">
                  <a:avLst/>
                </a:prstGeom>
                <a:ln w="57150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60601" name="Line 186"/>
                <p:cNvSpPr/>
                <p:nvPr/>
              </p:nvSpPr>
              <p:spPr>
                <a:xfrm flipV="1">
                  <a:off x="3628" y="2064"/>
                  <a:ext cx="89" cy="287"/>
                </a:xfrm>
                <a:prstGeom prst="line">
                  <a:avLst/>
                </a:prstGeom>
                <a:ln w="57150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60602" name="Line 187"/>
                <p:cNvSpPr/>
                <p:nvPr/>
              </p:nvSpPr>
              <p:spPr>
                <a:xfrm flipH="1">
                  <a:off x="3695" y="2090"/>
                  <a:ext cx="0" cy="0"/>
                </a:xfrm>
                <a:prstGeom prst="line">
                  <a:avLst/>
                </a:prstGeom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60603" name="Line 188"/>
                <p:cNvSpPr/>
                <p:nvPr/>
              </p:nvSpPr>
              <p:spPr>
                <a:xfrm>
                  <a:off x="3717" y="2064"/>
                  <a:ext cx="91" cy="287"/>
                </a:xfrm>
                <a:prstGeom prst="line">
                  <a:avLst/>
                </a:prstGeom>
                <a:ln w="57150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60604" name="Line 189"/>
                <p:cNvSpPr/>
                <p:nvPr/>
              </p:nvSpPr>
              <p:spPr>
                <a:xfrm flipV="1">
                  <a:off x="3808" y="2064"/>
                  <a:ext cx="90" cy="287"/>
                </a:xfrm>
                <a:prstGeom prst="line">
                  <a:avLst/>
                </a:prstGeom>
                <a:ln w="57150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60605" name="Line 190"/>
                <p:cNvSpPr/>
                <p:nvPr/>
              </p:nvSpPr>
              <p:spPr>
                <a:xfrm>
                  <a:off x="3898" y="2064"/>
                  <a:ext cx="89" cy="287"/>
                </a:xfrm>
                <a:prstGeom prst="line">
                  <a:avLst/>
                </a:prstGeom>
                <a:ln w="57150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60606" name="Line 191"/>
                <p:cNvSpPr/>
                <p:nvPr/>
              </p:nvSpPr>
              <p:spPr>
                <a:xfrm flipV="1">
                  <a:off x="3987" y="2194"/>
                  <a:ext cx="67" cy="157"/>
                </a:xfrm>
                <a:prstGeom prst="line">
                  <a:avLst/>
                </a:prstGeom>
                <a:ln w="57150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60607" name="Line 192"/>
                <p:cNvSpPr/>
                <p:nvPr/>
              </p:nvSpPr>
              <p:spPr>
                <a:xfrm>
                  <a:off x="4054" y="2194"/>
                  <a:ext cx="203" cy="0"/>
                </a:xfrm>
                <a:prstGeom prst="line">
                  <a:avLst/>
                </a:prstGeom>
                <a:ln w="57150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60608" name="AutoShape 193"/>
                <p:cNvSpPr/>
                <p:nvPr/>
              </p:nvSpPr>
              <p:spPr>
                <a:xfrm>
                  <a:off x="4257" y="2168"/>
                  <a:ext cx="67" cy="78"/>
                </a:xfrm>
                <a:prstGeom prst="flowChartConnector">
                  <a:avLst/>
                </a:prstGeom>
                <a:solidFill>
                  <a:schemeClr val="accent1"/>
                </a:solidFill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zh-CN">
                    <a:latin typeface="Cambria" panose="02040503050406030204" pitchFamily="18" charset="0"/>
                    <a:ea typeface="华文楷体" pitchFamily="2" charset="-122"/>
                  </a:endParaRPr>
                </a:p>
              </p:txBody>
            </p:sp>
          </p:grpSp>
        </p:grpSp>
        <p:sp>
          <p:nvSpPr>
            <p:cNvPr id="60609" name="Line 194"/>
            <p:cNvSpPr/>
            <p:nvPr/>
          </p:nvSpPr>
          <p:spPr>
            <a:xfrm flipH="1" flipV="1">
              <a:off x="476" y="1162"/>
              <a:ext cx="192" cy="96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10" name="Line 195"/>
            <p:cNvSpPr/>
            <p:nvPr/>
          </p:nvSpPr>
          <p:spPr>
            <a:xfrm flipH="1">
              <a:off x="521" y="1253"/>
              <a:ext cx="136" cy="186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11" name="Line 196"/>
            <p:cNvSpPr/>
            <p:nvPr/>
          </p:nvSpPr>
          <p:spPr>
            <a:xfrm flipH="1" flipV="1">
              <a:off x="1927" y="1071"/>
              <a:ext cx="192" cy="96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12" name="Line 197"/>
            <p:cNvSpPr/>
            <p:nvPr/>
          </p:nvSpPr>
          <p:spPr>
            <a:xfrm flipH="1">
              <a:off x="1973" y="1207"/>
              <a:ext cx="136" cy="186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11" name="Group 198"/>
          <p:cNvGrpSpPr/>
          <p:nvPr/>
        </p:nvGrpSpPr>
        <p:grpSpPr>
          <a:xfrm>
            <a:off x="6816725" y="1605915"/>
            <a:ext cx="2760663" cy="304800"/>
            <a:chOff x="3334" y="698"/>
            <a:chExt cx="1739" cy="192"/>
          </a:xfrm>
        </p:grpSpPr>
        <p:grpSp>
          <p:nvGrpSpPr>
            <p:cNvPr id="60614" name="Group 199"/>
            <p:cNvGrpSpPr/>
            <p:nvPr/>
          </p:nvGrpSpPr>
          <p:grpSpPr>
            <a:xfrm>
              <a:off x="3334" y="698"/>
              <a:ext cx="998" cy="192"/>
              <a:chOff x="3334" y="748"/>
              <a:chExt cx="741" cy="192"/>
            </a:xfrm>
          </p:grpSpPr>
          <p:sp>
            <p:nvSpPr>
              <p:cNvPr id="60615" name="Line 200"/>
              <p:cNvSpPr/>
              <p:nvPr/>
            </p:nvSpPr>
            <p:spPr>
              <a:xfrm>
                <a:off x="3334" y="845"/>
                <a:ext cx="741" cy="0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0616" name="Line 201"/>
              <p:cNvSpPr/>
              <p:nvPr/>
            </p:nvSpPr>
            <p:spPr>
              <a:xfrm flipH="1" flipV="1">
                <a:off x="3574" y="748"/>
                <a:ext cx="192" cy="96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0617" name="Line 202"/>
              <p:cNvSpPr/>
              <p:nvPr/>
            </p:nvSpPr>
            <p:spPr>
              <a:xfrm flipH="1">
                <a:off x="3574" y="844"/>
                <a:ext cx="192" cy="96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60618" name="Group 203"/>
            <p:cNvGrpSpPr/>
            <p:nvPr/>
          </p:nvGrpSpPr>
          <p:grpSpPr>
            <a:xfrm>
              <a:off x="4332" y="698"/>
              <a:ext cx="741" cy="192"/>
              <a:chOff x="3334" y="748"/>
              <a:chExt cx="741" cy="192"/>
            </a:xfrm>
          </p:grpSpPr>
          <p:sp>
            <p:nvSpPr>
              <p:cNvPr id="60619" name="Line 204"/>
              <p:cNvSpPr/>
              <p:nvPr/>
            </p:nvSpPr>
            <p:spPr>
              <a:xfrm>
                <a:off x="3334" y="845"/>
                <a:ext cx="741" cy="0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0620" name="Line 205"/>
              <p:cNvSpPr/>
              <p:nvPr/>
            </p:nvSpPr>
            <p:spPr>
              <a:xfrm flipH="1" flipV="1">
                <a:off x="3574" y="748"/>
                <a:ext cx="192" cy="96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0621" name="Line 206"/>
              <p:cNvSpPr/>
              <p:nvPr/>
            </p:nvSpPr>
            <p:spPr>
              <a:xfrm flipH="1">
                <a:off x="3574" y="844"/>
                <a:ext cx="192" cy="96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8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8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0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0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0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0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0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0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86" grpId="0"/>
      <p:bldP spid="181287" grpId="0"/>
      <p:bldP spid="181288" grpId="0"/>
      <p:bldP spid="181291" grpId="0"/>
      <p:bldP spid="181292" grpId="0"/>
      <p:bldP spid="50294" grpId="0" animBg="1"/>
      <p:bldP spid="50347" grpId="0" animBg="1"/>
      <p:bldP spid="50348" grpId="0" animBg="1"/>
      <p:bldP spid="50349" grpId="0"/>
      <p:bldP spid="50350" grpId="0"/>
      <p:bldP spid="5035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Freeform 2"/>
          <p:cNvSpPr/>
          <p:nvPr/>
        </p:nvSpPr>
        <p:spPr>
          <a:xfrm>
            <a:off x="7111683" y="1029335"/>
            <a:ext cx="1152525" cy="863600"/>
          </a:xfrm>
          <a:custGeom>
            <a:avLst/>
            <a:gdLst/>
            <a:ahLst/>
            <a:cxnLst>
              <a:cxn ang="0">
                <a:pos x="1152525" y="863600"/>
              </a:cxn>
              <a:cxn ang="0">
                <a:pos x="504825" y="215900"/>
              </a:cxn>
              <a:cxn ang="0">
                <a:pos x="0" y="0"/>
              </a:cxn>
            </a:cxnLst>
            <a:rect l="l" t="t" r="r" b="b"/>
            <a:pathLst>
              <a:path w="726" h="544">
                <a:moveTo>
                  <a:pt x="726" y="544"/>
                </a:moveTo>
                <a:cubicBezTo>
                  <a:pt x="582" y="385"/>
                  <a:pt x="439" y="227"/>
                  <a:pt x="318" y="136"/>
                </a:cubicBezTo>
                <a:cubicBezTo>
                  <a:pt x="197" y="45"/>
                  <a:pt x="53" y="23"/>
                  <a:pt x="0" y="0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442" name="Freeform 3"/>
          <p:cNvSpPr/>
          <p:nvPr/>
        </p:nvSpPr>
        <p:spPr>
          <a:xfrm>
            <a:off x="7329170" y="2542223"/>
            <a:ext cx="935038" cy="935037"/>
          </a:xfrm>
          <a:custGeom>
            <a:avLst/>
            <a:gdLst/>
            <a:ahLst/>
            <a:cxnLst>
              <a:cxn ang="0">
                <a:pos x="935038" y="0"/>
              </a:cxn>
              <a:cxn ang="0">
                <a:pos x="503238" y="360362"/>
              </a:cxn>
              <a:cxn ang="0">
                <a:pos x="0" y="935037"/>
              </a:cxn>
            </a:cxnLst>
            <a:rect l="l" t="t" r="r" b="b"/>
            <a:pathLst>
              <a:path w="589" h="589">
                <a:moveTo>
                  <a:pt x="589" y="0"/>
                </a:moveTo>
                <a:cubicBezTo>
                  <a:pt x="502" y="64"/>
                  <a:pt x="415" y="129"/>
                  <a:pt x="317" y="227"/>
                </a:cubicBezTo>
                <a:cubicBezTo>
                  <a:pt x="219" y="325"/>
                  <a:pt x="53" y="529"/>
                  <a:pt x="0" y="589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443" name="Freeform 4"/>
          <p:cNvSpPr/>
          <p:nvPr/>
        </p:nvSpPr>
        <p:spPr>
          <a:xfrm>
            <a:off x="4870450" y="991235"/>
            <a:ext cx="1008063" cy="863600"/>
          </a:xfrm>
          <a:custGeom>
            <a:avLst/>
            <a:gdLst/>
            <a:ahLst/>
            <a:cxnLst>
              <a:cxn ang="0">
                <a:pos x="0" y="863600"/>
              </a:cxn>
              <a:cxn ang="0">
                <a:pos x="576263" y="287337"/>
              </a:cxn>
              <a:cxn ang="0">
                <a:pos x="1008063" y="0"/>
              </a:cxn>
            </a:cxnLst>
            <a:rect l="l" t="t" r="r" b="b"/>
            <a:pathLst>
              <a:path w="635" h="544">
                <a:moveTo>
                  <a:pt x="0" y="544"/>
                </a:moveTo>
                <a:cubicBezTo>
                  <a:pt x="128" y="408"/>
                  <a:pt x="257" y="272"/>
                  <a:pt x="363" y="181"/>
                </a:cubicBezTo>
                <a:cubicBezTo>
                  <a:pt x="469" y="90"/>
                  <a:pt x="590" y="30"/>
                  <a:pt x="635" y="0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61444" name="Group 5"/>
          <p:cNvGrpSpPr/>
          <p:nvPr/>
        </p:nvGrpSpPr>
        <p:grpSpPr>
          <a:xfrm>
            <a:off x="1803400" y="1416685"/>
            <a:ext cx="3733800" cy="1365251"/>
            <a:chOff x="2688" y="2230"/>
            <a:chExt cx="2352" cy="860"/>
          </a:xfrm>
        </p:grpSpPr>
        <p:grpSp>
          <p:nvGrpSpPr>
            <p:cNvPr id="61445" name="Group 6"/>
            <p:cNvGrpSpPr/>
            <p:nvPr/>
          </p:nvGrpSpPr>
          <p:grpSpPr>
            <a:xfrm>
              <a:off x="2688" y="2230"/>
              <a:ext cx="2352" cy="860"/>
              <a:chOff x="1776" y="2746"/>
              <a:chExt cx="2352" cy="860"/>
            </a:xfrm>
          </p:grpSpPr>
          <p:sp>
            <p:nvSpPr>
              <p:cNvPr id="61446" name="AutoShape 7"/>
              <p:cNvSpPr/>
              <p:nvPr/>
            </p:nvSpPr>
            <p:spPr>
              <a:xfrm>
                <a:off x="3633" y="2986"/>
                <a:ext cx="67" cy="79"/>
              </a:xfrm>
              <a:prstGeom prst="flowChartConnector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  <p:sp>
            <p:nvSpPr>
              <p:cNvPr id="61447" name="AutoShape 8"/>
              <p:cNvSpPr/>
              <p:nvPr/>
            </p:nvSpPr>
            <p:spPr>
              <a:xfrm>
                <a:off x="2240" y="2986"/>
                <a:ext cx="67" cy="79"/>
              </a:xfrm>
              <a:prstGeom prst="flowChartConnector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  <p:sp>
            <p:nvSpPr>
              <p:cNvPr id="61448" name="Line 9"/>
              <p:cNvSpPr/>
              <p:nvPr/>
            </p:nvSpPr>
            <p:spPr>
              <a:xfrm>
                <a:off x="2307" y="3013"/>
                <a:ext cx="607" cy="0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49" name="Line 10"/>
              <p:cNvSpPr/>
              <p:nvPr/>
            </p:nvSpPr>
            <p:spPr>
              <a:xfrm flipH="1">
                <a:off x="2914" y="3013"/>
                <a:ext cx="0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50" name="AutoShape 11"/>
              <p:cNvSpPr/>
              <p:nvPr/>
            </p:nvSpPr>
            <p:spPr>
              <a:xfrm>
                <a:off x="2240" y="3372"/>
                <a:ext cx="67" cy="78"/>
              </a:xfrm>
              <a:prstGeom prst="flowChartConnector">
                <a:avLst/>
              </a:prstGeom>
              <a:solidFill>
                <a:schemeClr val="accent1"/>
              </a:solidFill>
              <a:ln w="9525" cap="flat" cmpd="sng">
                <a:solidFill>
                  <a:srgbClr val="4415D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  <p:sp>
            <p:nvSpPr>
              <p:cNvPr id="61451" name="Line 12"/>
              <p:cNvSpPr/>
              <p:nvPr/>
            </p:nvSpPr>
            <p:spPr>
              <a:xfrm>
                <a:off x="2307" y="3398"/>
                <a:ext cx="179" cy="0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52" name="Line 13"/>
              <p:cNvSpPr/>
              <p:nvPr/>
            </p:nvSpPr>
            <p:spPr>
              <a:xfrm flipV="1">
                <a:off x="2486" y="3242"/>
                <a:ext cx="69" cy="156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53" name="Line 14"/>
              <p:cNvSpPr/>
              <p:nvPr/>
            </p:nvSpPr>
            <p:spPr>
              <a:xfrm>
                <a:off x="2555" y="3242"/>
                <a:ext cx="89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54" name="Line 15"/>
              <p:cNvSpPr/>
              <p:nvPr/>
            </p:nvSpPr>
            <p:spPr>
              <a:xfrm flipV="1">
                <a:off x="2644" y="3242"/>
                <a:ext cx="90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55" name="Line 16"/>
              <p:cNvSpPr/>
              <p:nvPr/>
            </p:nvSpPr>
            <p:spPr>
              <a:xfrm>
                <a:off x="2734" y="3242"/>
                <a:ext cx="91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56" name="Line 17"/>
              <p:cNvSpPr/>
              <p:nvPr/>
            </p:nvSpPr>
            <p:spPr>
              <a:xfrm flipV="1">
                <a:off x="2825" y="3242"/>
                <a:ext cx="89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57" name="Line 18"/>
              <p:cNvSpPr/>
              <p:nvPr/>
            </p:nvSpPr>
            <p:spPr>
              <a:xfrm>
                <a:off x="2914" y="3242"/>
                <a:ext cx="90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58" name="Line 19"/>
              <p:cNvSpPr/>
              <p:nvPr/>
            </p:nvSpPr>
            <p:spPr>
              <a:xfrm flipV="1">
                <a:off x="3004" y="3242"/>
                <a:ext cx="89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59" name="Line 20"/>
              <p:cNvSpPr/>
              <p:nvPr/>
            </p:nvSpPr>
            <p:spPr>
              <a:xfrm flipH="1">
                <a:off x="3071" y="3268"/>
                <a:ext cx="0" cy="0"/>
              </a:xfrm>
              <a:prstGeom prst="line">
                <a:avLst/>
              </a:prstGeom>
              <a:ln w="9525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60" name="Line 21"/>
              <p:cNvSpPr/>
              <p:nvPr/>
            </p:nvSpPr>
            <p:spPr>
              <a:xfrm>
                <a:off x="3093" y="3242"/>
                <a:ext cx="91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61" name="Line 22"/>
              <p:cNvSpPr/>
              <p:nvPr/>
            </p:nvSpPr>
            <p:spPr>
              <a:xfrm flipV="1">
                <a:off x="3184" y="3242"/>
                <a:ext cx="90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62" name="Line 23"/>
              <p:cNvSpPr/>
              <p:nvPr/>
            </p:nvSpPr>
            <p:spPr>
              <a:xfrm>
                <a:off x="3274" y="3242"/>
                <a:ext cx="89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63" name="Line 24"/>
              <p:cNvSpPr/>
              <p:nvPr/>
            </p:nvSpPr>
            <p:spPr>
              <a:xfrm flipV="1">
                <a:off x="3363" y="3372"/>
                <a:ext cx="67" cy="15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64" name="Line 25"/>
              <p:cNvSpPr/>
              <p:nvPr/>
            </p:nvSpPr>
            <p:spPr>
              <a:xfrm>
                <a:off x="3430" y="3372"/>
                <a:ext cx="203" cy="0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65" name="AutoShape 26"/>
              <p:cNvSpPr/>
              <p:nvPr/>
            </p:nvSpPr>
            <p:spPr>
              <a:xfrm>
                <a:off x="3633" y="3346"/>
                <a:ext cx="67" cy="78"/>
              </a:xfrm>
              <a:prstGeom prst="flowChartConnector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  <p:sp>
            <p:nvSpPr>
              <p:cNvPr id="61466" name="Line 27"/>
              <p:cNvSpPr/>
              <p:nvPr/>
            </p:nvSpPr>
            <p:spPr>
              <a:xfrm>
                <a:off x="2914" y="3013"/>
                <a:ext cx="719" cy="0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67" name="Text Box 28"/>
              <p:cNvSpPr txBox="1"/>
              <p:nvPr/>
            </p:nvSpPr>
            <p:spPr>
              <a:xfrm>
                <a:off x="1776" y="3136"/>
                <a:ext cx="246" cy="4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>
                    <a:solidFill>
                      <a:srgbClr val="3333FF"/>
                    </a:solidFill>
                    <a:latin typeface="Times New Roman" panose="02020603050405020304" pitchFamily="18" charset="0"/>
                    <a:ea typeface="华文楷体" pitchFamily="2" charset="-122"/>
                  </a:rPr>
                  <a:t>A</a:t>
                </a:r>
              </a:p>
            </p:txBody>
          </p:sp>
          <p:sp>
            <p:nvSpPr>
              <p:cNvPr id="61468" name="Text Box 29"/>
              <p:cNvSpPr txBox="1"/>
              <p:nvPr/>
            </p:nvSpPr>
            <p:spPr>
              <a:xfrm>
                <a:off x="3746" y="3200"/>
                <a:ext cx="382" cy="4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>
                    <a:solidFill>
                      <a:srgbClr val="3333FF"/>
                    </a:solidFill>
                    <a:latin typeface="Times New Roman" panose="02020603050405020304" pitchFamily="18" charset="0"/>
                    <a:ea typeface="华文楷体" pitchFamily="2" charset="-122"/>
                  </a:rPr>
                  <a:t>B</a:t>
                </a:r>
                <a:endParaRPr lang="en-US" altLang="zh-CN" sz="2400">
                  <a:solidFill>
                    <a:srgbClr val="3333FF"/>
                  </a:solidFill>
                  <a:latin typeface="Times New Roman" panose="02020603050405020304" pitchFamily="18" charset="0"/>
                  <a:ea typeface="华文楷体" pitchFamily="2" charset="-122"/>
                </a:endParaRPr>
              </a:p>
            </p:txBody>
          </p:sp>
          <p:sp>
            <p:nvSpPr>
              <p:cNvPr id="61469" name="Text Box 30"/>
              <p:cNvSpPr txBox="1"/>
              <p:nvPr/>
            </p:nvSpPr>
            <p:spPr>
              <a:xfrm>
                <a:off x="1836" y="2746"/>
                <a:ext cx="359" cy="3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>
                    <a:solidFill>
                      <a:srgbClr val="3333FF"/>
                    </a:solidFill>
                    <a:latin typeface="Times New Roman" panose="02020603050405020304" pitchFamily="18" charset="0"/>
                    <a:ea typeface="华文楷体" pitchFamily="2" charset="-122"/>
                  </a:rPr>
                  <a:t>C</a:t>
                </a:r>
              </a:p>
            </p:txBody>
          </p:sp>
          <p:sp>
            <p:nvSpPr>
              <p:cNvPr id="61470" name="Text Box 31"/>
              <p:cNvSpPr txBox="1"/>
              <p:nvPr/>
            </p:nvSpPr>
            <p:spPr>
              <a:xfrm>
                <a:off x="3746" y="2746"/>
                <a:ext cx="270" cy="3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>
                    <a:solidFill>
                      <a:srgbClr val="3333FF"/>
                    </a:solidFill>
                    <a:latin typeface="Times New Roman" panose="02020603050405020304" pitchFamily="18" charset="0"/>
                    <a:ea typeface="华文楷体" pitchFamily="2" charset="-122"/>
                  </a:rPr>
                  <a:t>D</a:t>
                </a:r>
              </a:p>
            </p:txBody>
          </p:sp>
        </p:grpSp>
        <p:sp>
          <p:nvSpPr>
            <p:cNvPr id="61471" name="Text Box 32"/>
            <p:cNvSpPr txBox="1"/>
            <p:nvPr/>
          </p:nvSpPr>
          <p:spPr>
            <a:xfrm>
              <a:off x="3504" y="2448"/>
              <a:ext cx="336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latin typeface="Times New Roman" panose="02020603050405020304" pitchFamily="18" charset="0"/>
                  <a:ea typeface="华文楷体" pitchFamily="2" charset="-122"/>
                </a:rPr>
                <a:t>P</a:t>
              </a:r>
            </a:p>
          </p:txBody>
        </p:sp>
      </p:grpSp>
      <p:sp>
        <p:nvSpPr>
          <p:cNvPr id="51233" name="Text Box 33"/>
          <p:cNvSpPr txBox="1"/>
          <p:nvPr/>
        </p:nvSpPr>
        <p:spPr>
          <a:xfrm>
            <a:off x="1914525" y="3197860"/>
            <a:ext cx="8574405" cy="645160"/>
          </a:xfrm>
          <a:prstGeom prst="rect">
            <a:avLst/>
          </a:prstGeom>
          <a:solidFill>
            <a:srgbClr val="E0D2C8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AD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</a:t>
            </a:r>
            <a:r>
              <a:rPr lang="en-US" altLang="zh-CN" sz="36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AC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接法，接入电路的部分电阻为</a:t>
            </a:r>
            <a:r>
              <a:rPr lang="en-US" altLang="zh-CN" sz="36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AP</a:t>
            </a:r>
          </a:p>
        </p:txBody>
      </p:sp>
      <p:grpSp>
        <p:nvGrpSpPr>
          <p:cNvPr id="4" name="Group 34"/>
          <p:cNvGrpSpPr/>
          <p:nvPr/>
        </p:nvGrpSpPr>
        <p:grpSpPr>
          <a:xfrm>
            <a:off x="3575050" y="1134110"/>
            <a:ext cx="2095500" cy="1104900"/>
            <a:chOff x="3804" y="2052"/>
            <a:chExt cx="1320" cy="696"/>
          </a:xfrm>
        </p:grpSpPr>
        <p:grpSp>
          <p:nvGrpSpPr>
            <p:cNvPr id="61474" name="Group 35"/>
            <p:cNvGrpSpPr/>
            <p:nvPr/>
          </p:nvGrpSpPr>
          <p:grpSpPr>
            <a:xfrm>
              <a:off x="3804" y="2052"/>
              <a:ext cx="1320" cy="528"/>
              <a:chOff x="3792" y="2064"/>
              <a:chExt cx="1320" cy="528"/>
            </a:xfrm>
          </p:grpSpPr>
          <p:sp>
            <p:nvSpPr>
              <p:cNvPr id="61475" name="AutoShape 36"/>
              <p:cNvSpPr/>
              <p:nvPr/>
            </p:nvSpPr>
            <p:spPr>
              <a:xfrm>
                <a:off x="4533" y="2448"/>
                <a:ext cx="111" cy="122"/>
              </a:xfrm>
              <a:prstGeom prst="flowChartConnector">
                <a:avLst/>
              </a:prstGeom>
              <a:gradFill rotWithShape="0">
                <a:gsLst>
                  <a:gs pos="0">
                    <a:srgbClr val="003B00"/>
                  </a:gs>
                  <a:gs pos="100000">
                    <a:srgbClr val="008000"/>
                  </a:gs>
                </a:gsLst>
                <a:path path="shape">
                  <a:fillToRect l="50000" t="50000" r="50000" b="50000"/>
                </a:path>
              </a:gradFill>
              <a:ln w="57150">
                <a:noFill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  <p:sp>
            <p:nvSpPr>
              <p:cNvPr id="61476" name="Line 37"/>
              <p:cNvSpPr/>
              <p:nvPr/>
            </p:nvSpPr>
            <p:spPr>
              <a:xfrm>
                <a:off x="3792" y="2497"/>
                <a:ext cx="741" cy="0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77" name="Line 38"/>
              <p:cNvSpPr/>
              <p:nvPr/>
            </p:nvSpPr>
            <p:spPr>
              <a:xfrm flipH="1" flipV="1">
                <a:off x="4032" y="2400"/>
                <a:ext cx="192" cy="96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78" name="Line 39"/>
              <p:cNvSpPr/>
              <p:nvPr/>
            </p:nvSpPr>
            <p:spPr>
              <a:xfrm flipH="1">
                <a:off x="4032" y="2496"/>
                <a:ext cx="192" cy="96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grpSp>
            <p:nvGrpSpPr>
              <p:cNvPr id="61479" name="Group 40"/>
              <p:cNvGrpSpPr/>
              <p:nvPr/>
            </p:nvGrpSpPr>
            <p:grpSpPr>
              <a:xfrm>
                <a:off x="4608" y="2064"/>
                <a:ext cx="504" cy="456"/>
                <a:chOff x="1896" y="2304"/>
                <a:chExt cx="504" cy="456"/>
              </a:xfrm>
            </p:grpSpPr>
            <p:sp>
              <p:nvSpPr>
                <p:cNvPr id="61480" name="Freeform 41"/>
                <p:cNvSpPr/>
                <p:nvPr/>
              </p:nvSpPr>
              <p:spPr>
                <a:xfrm>
                  <a:off x="1896" y="2304"/>
                  <a:ext cx="504" cy="456"/>
                </a:xfrm>
                <a:custGeom>
                  <a:avLst/>
                  <a:gdLst/>
                  <a:ahLst/>
                  <a:cxnLst>
                    <a:cxn ang="0">
                      <a:pos x="504" y="0"/>
                    </a:cxn>
                    <a:cxn ang="0">
                      <a:pos x="264" y="180"/>
                    </a:cxn>
                    <a:cxn ang="0">
                      <a:pos x="0" y="456"/>
                    </a:cxn>
                  </a:cxnLst>
                  <a:rect l="l" t="t" r="r" b="b"/>
                  <a:pathLst>
                    <a:path w="502" h="456">
                      <a:moveTo>
                        <a:pt x="504" y="0"/>
                      </a:moveTo>
                      <a:cubicBezTo>
                        <a:pt x="464" y="30"/>
                        <a:pt x="348" y="104"/>
                        <a:pt x="264" y="180"/>
                      </a:cubicBezTo>
                      <a:cubicBezTo>
                        <a:pt x="180" y="256"/>
                        <a:pt x="55" y="399"/>
                        <a:pt x="0" y="456"/>
                      </a:cubicBezTo>
                    </a:path>
                  </a:pathLst>
                </a:custGeom>
                <a:noFill/>
                <a:ln w="57150" cap="flat" cmpd="sng">
                  <a:solidFill>
                    <a:srgbClr val="FF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481" name="Line 42"/>
                <p:cNvSpPr/>
                <p:nvPr/>
              </p:nvSpPr>
              <p:spPr>
                <a:xfrm flipH="1">
                  <a:off x="2016" y="2496"/>
                  <a:ext cx="144" cy="0"/>
                </a:xfrm>
                <a:prstGeom prst="line">
                  <a:avLst/>
                </a:prstGeom>
                <a:ln w="57150" cap="flat" cmpd="sng">
                  <a:solidFill>
                    <a:srgbClr val="FF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61482" name="Line 43"/>
                <p:cNvSpPr/>
                <p:nvPr/>
              </p:nvSpPr>
              <p:spPr>
                <a:xfrm flipH="1">
                  <a:off x="2160" y="2496"/>
                  <a:ext cx="0" cy="144"/>
                </a:xfrm>
                <a:prstGeom prst="line">
                  <a:avLst/>
                </a:prstGeom>
                <a:ln w="57150" cap="flat" cmpd="sng">
                  <a:solidFill>
                    <a:srgbClr val="FF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</p:grpSp>
        <p:sp>
          <p:nvSpPr>
            <p:cNvPr id="61483" name="Line 44"/>
            <p:cNvSpPr/>
            <p:nvPr/>
          </p:nvSpPr>
          <p:spPr>
            <a:xfrm flipH="1">
              <a:off x="3840" y="2460"/>
              <a:ext cx="0" cy="288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61484" name="Group 45"/>
          <p:cNvGrpSpPr/>
          <p:nvPr/>
        </p:nvGrpSpPr>
        <p:grpSpPr>
          <a:xfrm>
            <a:off x="7472045" y="1494473"/>
            <a:ext cx="3733800" cy="1365249"/>
            <a:chOff x="2736" y="2122"/>
            <a:chExt cx="2352" cy="860"/>
          </a:xfrm>
        </p:grpSpPr>
        <p:grpSp>
          <p:nvGrpSpPr>
            <p:cNvPr id="61485" name="Group 46"/>
            <p:cNvGrpSpPr/>
            <p:nvPr/>
          </p:nvGrpSpPr>
          <p:grpSpPr>
            <a:xfrm>
              <a:off x="2736" y="2122"/>
              <a:ext cx="2352" cy="860"/>
              <a:chOff x="1776" y="2746"/>
              <a:chExt cx="2352" cy="860"/>
            </a:xfrm>
          </p:grpSpPr>
          <p:sp>
            <p:nvSpPr>
              <p:cNvPr id="61486" name="AutoShape 47"/>
              <p:cNvSpPr/>
              <p:nvPr/>
            </p:nvSpPr>
            <p:spPr>
              <a:xfrm>
                <a:off x="3633" y="2986"/>
                <a:ext cx="67" cy="79"/>
              </a:xfrm>
              <a:prstGeom prst="flowChartConnector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  <p:sp>
            <p:nvSpPr>
              <p:cNvPr id="61487" name="AutoShape 48"/>
              <p:cNvSpPr/>
              <p:nvPr/>
            </p:nvSpPr>
            <p:spPr>
              <a:xfrm>
                <a:off x="2240" y="2986"/>
                <a:ext cx="67" cy="79"/>
              </a:xfrm>
              <a:prstGeom prst="flowChartConnector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  <p:sp>
            <p:nvSpPr>
              <p:cNvPr id="61488" name="Line 49"/>
              <p:cNvSpPr/>
              <p:nvPr/>
            </p:nvSpPr>
            <p:spPr>
              <a:xfrm>
                <a:off x="2307" y="3013"/>
                <a:ext cx="607" cy="0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89" name="Line 50"/>
              <p:cNvSpPr/>
              <p:nvPr/>
            </p:nvSpPr>
            <p:spPr>
              <a:xfrm flipH="1">
                <a:off x="2914" y="3013"/>
                <a:ext cx="0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90" name="AutoShape 51"/>
              <p:cNvSpPr/>
              <p:nvPr/>
            </p:nvSpPr>
            <p:spPr>
              <a:xfrm>
                <a:off x="2240" y="3372"/>
                <a:ext cx="67" cy="78"/>
              </a:xfrm>
              <a:prstGeom prst="flowChartConnector">
                <a:avLst/>
              </a:prstGeom>
              <a:solidFill>
                <a:schemeClr val="accent1"/>
              </a:solidFill>
              <a:ln w="9525" cap="flat" cmpd="sng">
                <a:solidFill>
                  <a:srgbClr val="4415D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  <p:sp>
            <p:nvSpPr>
              <p:cNvPr id="61491" name="Line 52"/>
              <p:cNvSpPr/>
              <p:nvPr/>
            </p:nvSpPr>
            <p:spPr>
              <a:xfrm>
                <a:off x="2307" y="3398"/>
                <a:ext cx="179" cy="0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92" name="Line 53"/>
              <p:cNvSpPr/>
              <p:nvPr/>
            </p:nvSpPr>
            <p:spPr>
              <a:xfrm flipV="1">
                <a:off x="2486" y="3242"/>
                <a:ext cx="69" cy="156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93" name="Line 54"/>
              <p:cNvSpPr/>
              <p:nvPr/>
            </p:nvSpPr>
            <p:spPr>
              <a:xfrm>
                <a:off x="2555" y="3242"/>
                <a:ext cx="89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94" name="Line 55"/>
              <p:cNvSpPr/>
              <p:nvPr/>
            </p:nvSpPr>
            <p:spPr>
              <a:xfrm flipV="1">
                <a:off x="2644" y="3242"/>
                <a:ext cx="90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95" name="Line 56"/>
              <p:cNvSpPr/>
              <p:nvPr/>
            </p:nvSpPr>
            <p:spPr>
              <a:xfrm>
                <a:off x="2734" y="3242"/>
                <a:ext cx="91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96" name="Line 57"/>
              <p:cNvSpPr/>
              <p:nvPr/>
            </p:nvSpPr>
            <p:spPr>
              <a:xfrm flipV="1">
                <a:off x="2825" y="3242"/>
                <a:ext cx="89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97" name="Line 58"/>
              <p:cNvSpPr/>
              <p:nvPr/>
            </p:nvSpPr>
            <p:spPr>
              <a:xfrm>
                <a:off x="2914" y="3242"/>
                <a:ext cx="90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98" name="Line 59"/>
              <p:cNvSpPr/>
              <p:nvPr/>
            </p:nvSpPr>
            <p:spPr>
              <a:xfrm flipV="1">
                <a:off x="3004" y="3242"/>
                <a:ext cx="89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99" name="Line 60"/>
              <p:cNvSpPr/>
              <p:nvPr/>
            </p:nvSpPr>
            <p:spPr>
              <a:xfrm flipH="1">
                <a:off x="3071" y="3268"/>
                <a:ext cx="0" cy="0"/>
              </a:xfrm>
              <a:prstGeom prst="line">
                <a:avLst/>
              </a:prstGeom>
              <a:ln w="9525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00" name="Line 61"/>
              <p:cNvSpPr/>
              <p:nvPr/>
            </p:nvSpPr>
            <p:spPr>
              <a:xfrm>
                <a:off x="3093" y="3242"/>
                <a:ext cx="91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01" name="Line 62"/>
              <p:cNvSpPr/>
              <p:nvPr/>
            </p:nvSpPr>
            <p:spPr>
              <a:xfrm flipV="1">
                <a:off x="3184" y="3242"/>
                <a:ext cx="90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02" name="Line 63"/>
              <p:cNvSpPr/>
              <p:nvPr/>
            </p:nvSpPr>
            <p:spPr>
              <a:xfrm>
                <a:off x="3274" y="3242"/>
                <a:ext cx="89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03" name="Line 64"/>
              <p:cNvSpPr/>
              <p:nvPr/>
            </p:nvSpPr>
            <p:spPr>
              <a:xfrm flipV="1">
                <a:off x="3363" y="3372"/>
                <a:ext cx="67" cy="15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04" name="Line 65"/>
              <p:cNvSpPr/>
              <p:nvPr/>
            </p:nvSpPr>
            <p:spPr>
              <a:xfrm>
                <a:off x="3430" y="3372"/>
                <a:ext cx="203" cy="0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05" name="AutoShape 66"/>
              <p:cNvSpPr/>
              <p:nvPr/>
            </p:nvSpPr>
            <p:spPr>
              <a:xfrm>
                <a:off x="3633" y="3346"/>
                <a:ext cx="67" cy="78"/>
              </a:xfrm>
              <a:prstGeom prst="flowChartConnector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  <p:sp>
            <p:nvSpPr>
              <p:cNvPr id="61506" name="Line 67"/>
              <p:cNvSpPr/>
              <p:nvPr/>
            </p:nvSpPr>
            <p:spPr>
              <a:xfrm>
                <a:off x="2914" y="3013"/>
                <a:ext cx="719" cy="0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07" name="Text Box 68"/>
              <p:cNvSpPr txBox="1"/>
              <p:nvPr/>
            </p:nvSpPr>
            <p:spPr>
              <a:xfrm>
                <a:off x="1776" y="3136"/>
                <a:ext cx="246" cy="4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>
                    <a:solidFill>
                      <a:srgbClr val="3333FF"/>
                    </a:solidFill>
                    <a:latin typeface="Times New Roman" panose="02020603050405020304" pitchFamily="18" charset="0"/>
                    <a:ea typeface="华文楷体" pitchFamily="2" charset="-122"/>
                  </a:rPr>
                  <a:t>A</a:t>
                </a:r>
              </a:p>
            </p:txBody>
          </p:sp>
          <p:sp>
            <p:nvSpPr>
              <p:cNvPr id="61508" name="Text Box 69"/>
              <p:cNvSpPr txBox="1"/>
              <p:nvPr/>
            </p:nvSpPr>
            <p:spPr>
              <a:xfrm>
                <a:off x="3746" y="3200"/>
                <a:ext cx="382" cy="4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>
                    <a:solidFill>
                      <a:srgbClr val="3333FF"/>
                    </a:solidFill>
                    <a:latin typeface="Times New Roman" panose="02020603050405020304" pitchFamily="18" charset="0"/>
                    <a:ea typeface="华文楷体" pitchFamily="2" charset="-122"/>
                  </a:rPr>
                  <a:t>B</a:t>
                </a:r>
                <a:endParaRPr lang="en-US" altLang="zh-CN" sz="2400">
                  <a:solidFill>
                    <a:srgbClr val="3333FF"/>
                  </a:solidFill>
                  <a:latin typeface="Times New Roman" panose="02020603050405020304" pitchFamily="18" charset="0"/>
                  <a:ea typeface="华文楷体" pitchFamily="2" charset="-122"/>
                </a:endParaRPr>
              </a:p>
            </p:txBody>
          </p:sp>
          <p:sp>
            <p:nvSpPr>
              <p:cNvPr id="61509" name="Text Box 70"/>
              <p:cNvSpPr txBox="1"/>
              <p:nvPr/>
            </p:nvSpPr>
            <p:spPr>
              <a:xfrm>
                <a:off x="1836" y="2746"/>
                <a:ext cx="359" cy="3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>
                    <a:solidFill>
                      <a:srgbClr val="3333FF"/>
                    </a:solidFill>
                    <a:latin typeface="Times New Roman" panose="02020603050405020304" pitchFamily="18" charset="0"/>
                    <a:ea typeface="华文楷体" pitchFamily="2" charset="-122"/>
                  </a:rPr>
                  <a:t>C</a:t>
                </a:r>
              </a:p>
            </p:txBody>
          </p:sp>
          <p:sp>
            <p:nvSpPr>
              <p:cNvPr id="61510" name="Text Box 71"/>
              <p:cNvSpPr txBox="1"/>
              <p:nvPr/>
            </p:nvSpPr>
            <p:spPr>
              <a:xfrm>
                <a:off x="3746" y="2746"/>
                <a:ext cx="270" cy="3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>
                    <a:solidFill>
                      <a:srgbClr val="3333FF"/>
                    </a:solidFill>
                    <a:latin typeface="Times New Roman" panose="02020603050405020304" pitchFamily="18" charset="0"/>
                    <a:ea typeface="华文楷体" pitchFamily="2" charset="-122"/>
                  </a:rPr>
                  <a:t>D</a:t>
                </a:r>
              </a:p>
            </p:txBody>
          </p:sp>
        </p:grpSp>
        <p:sp>
          <p:nvSpPr>
            <p:cNvPr id="61511" name="Text Box 72"/>
            <p:cNvSpPr txBox="1"/>
            <p:nvPr/>
          </p:nvSpPr>
          <p:spPr>
            <a:xfrm>
              <a:off x="3984" y="2256"/>
              <a:ext cx="384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FF3300"/>
                  </a:solidFill>
                  <a:latin typeface="Times New Roman" panose="02020603050405020304" pitchFamily="18" charset="0"/>
                  <a:ea typeface="华文楷体" pitchFamily="2" charset="-122"/>
                </a:rPr>
                <a:t>p</a:t>
              </a:r>
            </a:p>
          </p:txBody>
        </p:sp>
      </p:grpSp>
      <p:grpSp>
        <p:nvGrpSpPr>
          <p:cNvPr id="9" name="Group 73"/>
          <p:cNvGrpSpPr/>
          <p:nvPr/>
        </p:nvGrpSpPr>
        <p:grpSpPr>
          <a:xfrm>
            <a:off x="7503795" y="2273935"/>
            <a:ext cx="1768475" cy="987425"/>
            <a:chOff x="1440" y="1082"/>
            <a:chExt cx="1114" cy="622"/>
          </a:xfrm>
        </p:grpSpPr>
        <p:sp>
          <p:nvSpPr>
            <p:cNvPr id="61513" name="Line 74"/>
            <p:cNvSpPr/>
            <p:nvPr/>
          </p:nvSpPr>
          <p:spPr>
            <a:xfrm>
              <a:off x="1947" y="1238"/>
              <a:ext cx="179" cy="0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14" name="Line 75"/>
            <p:cNvSpPr/>
            <p:nvPr/>
          </p:nvSpPr>
          <p:spPr>
            <a:xfrm flipV="1">
              <a:off x="2126" y="1082"/>
              <a:ext cx="69" cy="156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15" name="Line 76"/>
            <p:cNvSpPr/>
            <p:nvPr/>
          </p:nvSpPr>
          <p:spPr>
            <a:xfrm>
              <a:off x="2195" y="1082"/>
              <a:ext cx="89" cy="287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16" name="Line 77"/>
            <p:cNvSpPr/>
            <p:nvPr/>
          </p:nvSpPr>
          <p:spPr>
            <a:xfrm flipV="1">
              <a:off x="2284" y="1082"/>
              <a:ext cx="90" cy="287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17" name="Line 78"/>
            <p:cNvSpPr/>
            <p:nvPr/>
          </p:nvSpPr>
          <p:spPr>
            <a:xfrm>
              <a:off x="2374" y="1082"/>
              <a:ext cx="91" cy="287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18" name="Line 79"/>
            <p:cNvSpPr/>
            <p:nvPr/>
          </p:nvSpPr>
          <p:spPr>
            <a:xfrm flipV="1">
              <a:off x="2465" y="1082"/>
              <a:ext cx="89" cy="287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19" name="AutoShape 80"/>
            <p:cNvSpPr/>
            <p:nvPr/>
          </p:nvSpPr>
          <p:spPr>
            <a:xfrm>
              <a:off x="1881" y="1174"/>
              <a:ext cx="111" cy="122"/>
            </a:xfrm>
            <a:prstGeom prst="flowChartConnector">
              <a:avLst/>
            </a:prstGeom>
            <a:gradFill rotWithShape="0">
              <a:gsLst>
                <a:gs pos="0">
                  <a:srgbClr val="003B00"/>
                </a:gs>
                <a:gs pos="100000">
                  <a:srgbClr val="008000"/>
                </a:gs>
              </a:gsLst>
              <a:path path="shape">
                <a:fillToRect l="50000" t="50000" r="50000" b="50000"/>
              </a:path>
            </a:gradFill>
            <a:ln w="57150">
              <a:noFill/>
            </a:ln>
          </p:spPr>
          <p:txBody>
            <a:bodyPr wrap="none" anchor="ctr" anchorCtr="0"/>
            <a:lstStyle/>
            <a:p>
              <a:endParaRPr lang="zh-CN" altLang="zh-CN">
                <a:latin typeface="Cambria" panose="02040503050406030204" pitchFamily="18" charset="0"/>
                <a:ea typeface="华文楷体" pitchFamily="2" charset="-122"/>
              </a:endParaRPr>
            </a:p>
          </p:txBody>
        </p:sp>
        <p:grpSp>
          <p:nvGrpSpPr>
            <p:cNvPr id="61520" name="Group 81"/>
            <p:cNvGrpSpPr/>
            <p:nvPr/>
          </p:nvGrpSpPr>
          <p:grpSpPr>
            <a:xfrm>
              <a:off x="1440" y="1248"/>
              <a:ext cx="504" cy="456"/>
              <a:chOff x="1896" y="2304"/>
              <a:chExt cx="504" cy="456"/>
            </a:xfrm>
          </p:grpSpPr>
          <p:sp>
            <p:nvSpPr>
              <p:cNvPr id="61521" name="Freeform 82"/>
              <p:cNvSpPr/>
              <p:nvPr/>
            </p:nvSpPr>
            <p:spPr>
              <a:xfrm>
                <a:off x="1896" y="2304"/>
                <a:ext cx="504" cy="456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264" y="180"/>
                  </a:cxn>
                  <a:cxn ang="0">
                    <a:pos x="0" y="456"/>
                  </a:cxn>
                </a:cxnLst>
                <a:rect l="l" t="t" r="r" b="b"/>
                <a:pathLst>
                  <a:path w="502" h="456">
                    <a:moveTo>
                      <a:pt x="504" y="0"/>
                    </a:moveTo>
                    <a:cubicBezTo>
                      <a:pt x="464" y="30"/>
                      <a:pt x="348" y="104"/>
                      <a:pt x="264" y="180"/>
                    </a:cubicBezTo>
                    <a:cubicBezTo>
                      <a:pt x="180" y="256"/>
                      <a:pt x="55" y="399"/>
                      <a:pt x="0" y="456"/>
                    </a:cubicBezTo>
                  </a:path>
                </a:pathLst>
              </a:custGeom>
              <a:noFill/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22" name="Line 83"/>
              <p:cNvSpPr/>
              <p:nvPr/>
            </p:nvSpPr>
            <p:spPr>
              <a:xfrm flipH="1">
                <a:off x="2016" y="2496"/>
                <a:ext cx="144" cy="0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23" name="Line 84"/>
              <p:cNvSpPr/>
              <p:nvPr/>
            </p:nvSpPr>
            <p:spPr>
              <a:xfrm flipH="1">
                <a:off x="2160" y="2496"/>
                <a:ext cx="0" cy="144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11" name="Group 85"/>
          <p:cNvGrpSpPr/>
          <p:nvPr/>
        </p:nvGrpSpPr>
        <p:grpSpPr>
          <a:xfrm>
            <a:off x="7472045" y="1173798"/>
            <a:ext cx="1866900" cy="1219200"/>
            <a:chOff x="1392" y="384"/>
            <a:chExt cx="1176" cy="768"/>
          </a:xfrm>
        </p:grpSpPr>
        <p:grpSp>
          <p:nvGrpSpPr>
            <p:cNvPr id="61525" name="Group 86"/>
            <p:cNvGrpSpPr/>
            <p:nvPr/>
          </p:nvGrpSpPr>
          <p:grpSpPr>
            <a:xfrm>
              <a:off x="1392" y="384"/>
              <a:ext cx="1176" cy="576"/>
              <a:chOff x="1392" y="384"/>
              <a:chExt cx="1176" cy="576"/>
            </a:xfrm>
          </p:grpSpPr>
          <p:grpSp>
            <p:nvGrpSpPr>
              <p:cNvPr id="61526" name="Group 87"/>
              <p:cNvGrpSpPr/>
              <p:nvPr/>
            </p:nvGrpSpPr>
            <p:grpSpPr>
              <a:xfrm rot="10800000">
                <a:off x="1849" y="768"/>
                <a:ext cx="719" cy="192"/>
                <a:chOff x="2542" y="768"/>
                <a:chExt cx="719" cy="192"/>
              </a:xfrm>
            </p:grpSpPr>
            <p:sp>
              <p:nvSpPr>
                <p:cNvPr id="61527" name="Line 88"/>
                <p:cNvSpPr/>
                <p:nvPr/>
              </p:nvSpPr>
              <p:spPr>
                <a:xfrm>
                  <a:off x="2542" y="865"/>
                  <a:ext cx="719" cy="0"/>
                </a:xfrm>
                <a:prstGeom prst="line">
                  <a:avLst/>
                </a:prstGeom>
                <a:ln w="57150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61528" name="Line 89"/>
                <p:cNvSpPr/>
                <p:nvPr/>
              </p:nvSpPr>
              <p:spPr>
                <a:xfrm flipH="1" flipV="1">
                  <a:off x="2760" y="768"/>
                  <a:ext cx="192" cy="96"/>
                </a:xfrm>
                <a:prstGeom prst="line">
                  <a:avLst/>
                </a:prstGeom>
                <a:ln w="57150" cap="flat" cmpd="sng">
                  <a:solidFill>
                    <a:srgbClr val="FF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61529" name="Line 90"/>
                <p:cNvSpPr/>
                <p:nvPr/>
              </p:nvSpPr>
              <p:spPr>
                <a:xfrm flipH="1">
                  <a:off x="2760" y="864"/>
                  <a:ext cx="192" cy="96"/>
                </a:xfrm>
                <a:prstGeom prst="line">
                  <a:avLst/>
                </a:prstGeom>
                <a:ln w="57150" cap="flat" cmpd="sng">
                  <a:solidFill>
                    <a:srgbClr val="FF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grpSp>
            <p:nvGrpSpPr>
              <p:cNvPr id="61530" name="Group 91"/>
              <p:cNvGrpSpPr/>
              <p:nvPr/>
            </p:nvGrpSpPr>
            <p:grpSpPr>
              <a:xfrm flipH="1">
                <a:off x="1392" y="384"/>
                <a:ext cx="480" cy="456"/>
                <a:chOff x="1896" y="2304"/>
                <a:chExt cx="504" cy="456"/>
              </a:xfrm>
            </p:grpSpPr>
            <p:sp>
              <p:nvSpPr>
                <p:cNvPr id="61531" name="Freeform 92"/>
                <p:cNvSpPr/>
                <p:nvPr/>
              </p:nvSpPr>
              <p:spPr>
                <a:xfrm>
                  <a:off x="1896" y="2304"/>
                  <a:ext cx="504" cy="456"/>
                </a:xfrm>
                <a:custGeom>
                  <a:avLst/>
                  <a:gdLst/>
                  <a:ahLst/>
                  <a:cxnLst>
                    <a:cxn ang="0">
                      <a:pos x="504" y="0"/>
                    </a:cxn>
                    <a:cxn ang="0">
                      <a:pos x="264" y="180"/>
                    </a:cxn>
                    <a:cxn ang="0">
                      <a:pos x="0" y="456"/>
                    </a:cxn>
                  </a:cxnLst>
                  <a:rect l="l" t="t" r="r" b="b"/>
                  <a:pathLst>
                    <a:path w="502" h="456">
                      <a:moveTo>
                        <a:pt x="504" y="0"/>
                      </a:moveTo>
                      <a:cubicBezTo>
                        <a:pt x="464" y="30"/>
                        <a:pt x="348" y="104"/>
                        <a:pt x="264" y="180"/>
                      </a:cubicBezTo>
                      <a:cubicBezTo>
                        <a:pt x="180" y="256"/>
                        <a:pt x="55" y="399"/>
                        <a:pt x="0" y="456"/>
                      </a:cubicBezTo>
                    </a:path>
                  </a:pathLst>
                </a:custGeom>
                <a:noFill/>
                <a:ln w="57150" cap="flat" cmpd="sng">
                  <a:solidFill>
                    <a:srgbClr val="FF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532" name="Line 93"/>
                <p:cNvSpPr/>
                <p:nvPr/>
              </p:nvSpPr>
              <p:spPr>
                <a:xfrm flipH="1">
                  <a:off x="2016" y="2496"/>
                  <a:ext cx="144" cy="0"/>
                </a:xfrm>
                <a:prstGeom prst="line">
                  <a:avLst/>
                </a:prstGeom>
                <a:ln w="57150" cap="flat" cmpd="sng">
                  <a:solidFill>
                    <a:srgbClr val="FF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61533" name="Line 94"/>
                <p:cNvSpPr/>
                <p:nvPr/>
              </p:nvSpPr>
              <p:spPr>
                <a:xfrm flipH="1">
                  <a:off x="2160" y="2496"/>
                  <a:ext cx="0" cy="144"/>
                </a:xfrm>
                <a:prstGeom prst="line">
                  <a:avLst/>
                </a:prstGeom>
                <a:ln w="57150" cap="flat" cmpd="sng">
                  <a:solidFill>
                    <a:srgbClr val="FF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sp>
            <p:nvSpPr>
              <p:cNvPr id="61534" name="AutoShape 95"/>
              <p:cNvSpPr/>
              <p:nvPr/>
            </p:nvSpPr>
            <p:spPr>
              <a:xfrm>
                <a:off x="1809" y="780"/>
                <a:ext cx="111" cy="122"/>
              </a:xfrm>
              <a:prstGeom prst="flowChartConnector">
                <a:avLst/>
              </a:prstGeom>
              <a:gradFill rotWithShape="0">
                <a:gsLst>
                  <a:gs pos="0">
                    <a:srgbClr val="003B00"/>
                  </a:gs>
                  <a:gs pos="100000">
                    <a:srgbClr val="008000"/>
                  </a:gs>
                </a:gsLst>
                <a:path path="shape">
                  <a:fillToRect l="50000" t="50000" r="50000" b="50000"/>
                </a:path>
              </a:gradFill>
              <a:ln w="57150">
                <a:noFill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</p:grpSp>
        <p:sp>
          <p:nvSpPr>
            <p:cNvPr id="61535" name="Line 96"/>
            <p:cNvSpPr/>
            <p:nvPr/>
          </p:nvSpPr>
          <p:spPr>
            <a:xfrm flipH="1">
              <a:off x="2544" y="864"/>
              <a:ext cx="0" cy="288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61536" name="Freeform 97"/>
          <p:cNvSpPr/>
          <p:nvPr/>
        </p:nvSpPr>
        <p:spPr>
          <a:xfrm>
            <a:off x="1487488" y="2502535"/>
            <a:ext cx="1087437" cy="1081088"/>
          </a:xfrm>
          <a:custGeom>
            <a:avLst/>
            <a:gdLst/>
            <a:ahLst/>
            <a:cxnLst>
              <a:cxn ang="0">
                <a:pos x="1087438" y="0"/>
              </a:cxn>
              <a:cxn ang="0">
                <a:pos x="569611" y="426745"/>
              </a:cxn>
              <a:cxn ang="0">
                <a:pos x="0" y="1081088"/>
              </a:cxn>
            </a:cxnLst>
            <a:rect l="l" t="t" r="r" b="b"/>
            <a:pathLst>
              <a:path w="502" h="456">
                <a:moveTo>
                  <a:pt x="504" y="0"/>
                </a:moveTo>
                <a:cubicBezTo>
                  <a:pt x="464" y="30"/>
                  <a:pt x="348" y="104"/>
                  <a:pt x="264" y="180"/>
                </a:cubicBezTo>
                <a:cubicBezTo>
                  <a:pt x="180" y="256"/>
                  <a:pt x="55" y="399"/>
                  <a:pt x="0" y="456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5" name="Group 98"/>
          <p:cNvGrpSpPr/>
          <p:nvPr/>
        </p:nvGrpSpPr>
        <p:grpSpPr>
          <a:xfrm>
            <a:off x="1817688" y="2215198"/>
            <a:ext cx="1757362" cy="987425"/>
            <a:chOff x="1383" y="3158"/>
            <a:chExt cx="1107" cy="622"/>
          </a:xfrm>
        </p:grpSpPr>
        <p:sp>
          <p:nvSpPr>
            <p:cNvPr id="61538" name="Line 99"/>
            <p:cNvSpPr/>
            <p:nvPr/>
          </p:nvSpPr>
          <p:spPr>
            <a:xfrm flipV="1">
              <a:off x="2069" y="3158"/>
              <a:ext cx="69" cy="156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39" name="Line 100"/>
            <p:cNvSpPr/>
            <p:nvPr/>
          </p:nvSpPr>
          <p:spPr>
            <a:xfrm>
              <a:off x="2138" y="3158"/>
              <a:ext cx="89" cy="287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40" name="Line 101"/>
            <p:cNvSpPr/>
            <p:nvPr/>
          </p:nvSpPr>
          <p:spPr>
            <a:xfrm flipV="1">
              <a:off x="2227" y="3158"/>
              <a:ext cx="90" cy="287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41" name="Line 102"/>
            <p:cNvSpPr/>
            <p:nvPr/>
          </p:nvSpPr>
          <p:spPr>
            <a:xfrm>
              <a:off x="2317" y="3158"/>
              <a:ext cx="91" cy="287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grpSp>
          <p:nvGrpSpPr>
            <p:cNvPr id="61542" name="Group 103"/>
            <p:cNvGrpSpPr/>
            <p:nvPr/>
          </p:nvGrpSpPr>
          <p:grpSpPr>
            <a:xfrm>
              <a:off x="1383" y="3180"/>
              <a:ext cx="1107" cy="600"/>
              <a:chOff x="1383" y="3180"/>
              <a:chExt cx="1107" cy="600"/>
            </a:xfrm>
          </p:grpSpPr>
          <p:sp>
            <p:nvSpPr>
              <p:cNvPr id="61543" name="Line 104"/>
              <p:cNvSpPr/>
              <p:nvPr/>
            </p:nvSpPr>
            <p:spPr>
              <a:xfrm>
                <a:off x="1890" y="3314"/>
                <a:ext cx="179" cy="0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44" name="Line 105"/>
              <p:cNvSpPr/>
              <p:nvPr/>
            </p:nvSpPr>
            <p:spPr>
              <a:xfrm flipV="1">
                <a:off x="2408" y="3180"/>
                <a:ext cx="82" cy="265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45" name="AutoShape 106"/>
              <p:cNvSpPr/>
              <p:nvPr/>
            </p:nvSpPr>
            <p:spPr>
              <a:xfrm>
                <a:off x="1824" y="3250"/>
                <a:ext cx="111" cy="122"/>
              </a:xfrm>
              <a:prstGeom prst="flowChartConnector">
                <a:avLst/>
              </a:prstGeom>
              <a:gradFill rotWithShape="0">
                <a:gsLst>
                  <a:gs pos="0">
                    <a:srgbClr val="003B00"/>
                  </a:gs>
                  <a:gs pos="100000">
                    <a:srgbClr val="008000"/>
                  </a:gs>
                </a:gsLst>
                <a:path path="shape">
                  <a:fillToRect l="50000" t="50000" r="50000" b="50000"/>
                </a:path>
              </a:gradFill>
              <a:ln w="57150">
                <a:noFill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  <p:grpSp>
            <p:nvGrpSpPr>
              <p:cNvPr id="61546" name="Group 107"/>
              <p:cNvGrpSpPr/>
              <p:nvPr/>
            </p:nvGrpSpPr>
            <p:grpSpPr>
              <a:xfrm>
                <a:off x="1383" y="3324"/>
                <a:ext cx="504" cy="456"/>
                <a:chOff x="1896" y="2304"/>
                <a:chExt cx="504" cy="456"/>
              </a:xfrm>
            </p:grpSpPr>
            <p:sp>
              <p:nvSpPr>
                <p:cNvPr id="61547" name="Freeform 108"/>
                <p:cNvSpPr/>
                <p:nvPr/>
              </p:nvSpPr>
              <p:spPr>
                <a:xfrm>
                  <a:off x="1896" y="2304"/>
                  <a:ext cx="504" cy="456"/>
                </a:xfrm>
                <a:custGeom>
                  <a:avLst/>
                  <a:gdLst/>
                  <a:ahLst/>
                  <a:cxnLst>
                    <a:cxn ang="0">
                      <a:pos x="504" y="0"/>
                    </a:cxn>
                    <a:cxn ang="0">
                      <a:pos x="264" y="180"/>
                    </a:cxn>
                    <a:cxn ang="0">
                      <a:pos x="0" y="456"/>
                    </a:cxn>
                  </a:cxnLst>
                  <a:rect l="l" t="t" r="r" b="b"/>
                  <a:pathLst>
                    <a:path w="502" h="456">
                      <a:moveTo>
                        <a:pt x="504" y="0"/>
                      </a:moveTo>
                      <a:cubicBezTo>
                        <a:pt x="464" y="30"/>
                        <a:pt x="348" y="104"/>
                        <a:pt x="264" y="180"/>
                      </a:cubicBezTo>
                      <a:cubicBezTo>
                        <a:pt x="180" y="256"/>
                        <a:pt x="55" y="399"/>
                        <a:pt x="0" y="456"/>
                      </a:cubicBezTo>
                    </a:path>
                  </a:pathLst>
                </a:custGeom>
                <a:noFill/>
                <a:ln w="57150" cap="flat" cmpd="sng">
                  <a:solidFill>
                    <a:srgbClr val="FF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548" name="Line 109"/>
                <p:cNvSpPr/>
                <p:nvPr/>
              </p:nvSpPr>
              <p:spPr>
                <a:xfrm flipH="1">
                  <a:off x="2016" y="2496"/>
                  <a:ext cx="144" cy="0"/>
                </a:xfrm>
                <a:prstGeom prst="line">
                  <a:avLst/>
                </a:prstGeom>
                <a:ln w="57150" cap="flat" cmpd="sng">
                  <a:solidFill>
                    <a:srgbClr val="FF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61549" name="Line 110"/>
                <p:cNvSpPr/>
                <p:nvPr/>
              </p:nvSpPr>
              <p:spPr>
                <a:xfrm flipH="1">
                  <a:off x="2160" y="2496"/>
                  <a:ext cx="0" cy="144"/>
                </a:xfrm>
                <a:prstGeom prst="line">
                  <a:avLst/>
                </a:prstGeom>
                <a:ln w="57150" cap="flat" cmpd="sng">
                  <a:solidFill>
                    <a:srgbClr val="FF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</p:grpSp>
      </p:grpSp>
      <p:sp>
        <p:nvSpPr>
          <p:cNvPr id="61550" name="Text Box 111"/>
          <p:cNvSpPr txBox="1"/>
          <p:nvPr/>
        </p:nvSpPr>
        <p:spPr>
          <a:xfrm>
            <a:off x="3071813" y="1134110"/>
            <a:ext cx="143637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(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接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A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、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D)</a:t>
            </a:r>
          </a:p>
        </p:txBody>
      </p:sp>
      <p:sp>
        <p:nvSpPr>
          <p:cNvPr id="61551" name="Text Box 112"/>
          <p:cNvSpPr txBox="1"/>
          <p:nvPr/>
        </p:nvSpPr>
        <p:spPr>
          <a:xfrm>
            <a:off x="8838883" y="1207135"/>
            <a:ext cx="143637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(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接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A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、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C)</a:t>
            </a:r>
          </a:p>
        </p:txBody>
      </p:sp>
      <p:sp>
        <p:nvSpPr>
          <p:cNvPr id="61552" name="Freeform 113"/>
          <p:cNvSpPr/>
          <p:nvPr/>
        </p:nvSpPr>
        <p:spPr>
          <a:xfrm>
            <a:off x="1558925" y="3644900"/>
            <a:ext cx="1008063" cy="863600"/>
          </a:xfrm>
          <a:custGeom>
            <a:avLst/>
            <a:gdLst/>
            <a:ahLst/>
            <a:cxnLst>
              <a:cxn ang="0">
                <a:pos x="1008063" y="863600"/>
              </a:cxn>
              <a:cxn ang="0">
                <a:pos x="504825" y="360362"/>
              </a:cxn>
              <a:cxn ang="0">
                <a:pos x="0" y="0"/>
              </a:cxn>
            </a:cxnLst>
            <a:rect l="l" t="t" r="r" b="b"/>
            <a:pathLst>
              <a:path w="635" h="544">
                <a:moveTo>
                  <a:pt x="635" y="544"/>
                </a:moveTo>
                <a:cubicBezTo>
                  <a:pt x="529" y="431"/>
                  <a:pt x="424" y="318"/>
                  <a:pt x="318" y="227"/>
                </a:cubicBezTo>
                <a:cubicBezTo>
                  <a:pt x="212" y="136"/>
                  <a:pt x="53" y="38"/>
                  <a:pt x="0" y="0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553" name="Freeform 114"/>
          <p:cNvSpPr/>
          <p:nvPr/>
        </p:nvSpPr>
        <p:spPr>
          <a:xfrm>
            <a:off x="4800600" y="5084763"/>
            <a:ext cx="1295400" cy="7207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4675" y="288925"/>
              </a:cxn>
              <a:cxn ang="0">
                <a:pos x="1295400" y="720725"/>
              </a:cxn>
            </a:cxnLst>
            <a:rect l="l" t="t" r="r" b="b"/>
            <a:pathLst>
              <a:path w="816" h="452">
                <a:moveTo>
                  <a:pt x="0" y="0"/>
                </a:moveTo>
                <a:cubicBezTo>
                  <a:pt x="113" y="53"/>
                  <a:pt x="226" y="106"/>
                  <a:pt x="362" y="182"/>
                </a:cubicBezTo>
                <a:cubicBezTo>
                  <a:pt x="498" y="258"/>
                  <a:pt x="748" y="409"/>
                  <a:pt x="816" y="454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554" name="Freeform 115"/>
          <p:cNvSpPr/>
          <p:nvPr/>
        </p:nvSpPr>
        <p:spPr>
          <a:xfrm>
            <a:off x="10029190" y="3789363"/>
            <a:ext cx="935038" cy="792162"/>
          </a:xfrm>
          <a:custGeom>
            <a:avLst/>
            <a:gdLst/>
            <a:ahLst/>
            <a:cxnLst>
              <a:cxn ang="0">
                <a:pos x="0" y="792162"/>
              </a:cxn>
              <a:cxn ang="0">
                <a:pos x="431800" y="360362"/>
              </a:cxn>
              <a:cxn ang="0">
                <a:pos x="935038" y="0"/>
              </a:cxn>
            </a:cxnLst>
            <a:rect l="l" t="t" r="r" b="b"/>
            <a:pathLst>
              <a:path w="589" h="499">
                <a:moveTo>
                  <a:pt x="0" y="499"/>
                </a:moveTo>
                <a:cubicBezTo>
                  <a:pt x="87" y="404"/>
                  <a:pt x="174" y="310"/>
                  <a:pt x="272" y="227"/>
                </a:cubicBezTo>
                <a:cubicBezTo>
                  <a:pt x="370" y="144"/>
                  <a:pt x="536" y="38"/>
                  <a:pt x="589" y="0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555" name="Freeform 116"/>
          <p:cNvSpPr/>
          <p:nvPr/>
        </p:nvSpPr>
        <p:spPr>
          <a:xfrm>
            <a:off x="9956165" y="5157788"/>
            <a:ext cx="1225550" cy="863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92162" y="358775"/>
              </a:cxn>
              <a:cxn ang="0">
                <a:pos x="1225550" y="863600"/>
              </a:cxn>
            </a:cxnLst>
            <a:rect l="l" t="t" r="r" b="b"/>
            <a:pathLst>
              <a:path w="772" h="544">
                <a:moveTo>
                  <a:pt x="0" y="0"/>
                </a:moveTo>
                <a:cubicBezTo>
                  <a:pt x="185" y="67"/>
                  <a:pt x="370" y="135"/>
                  <a:pt x="499" y="226"/>
                </a:cubicBezTo>
                <a:cubicBezTo>
                  <a:pt x="628" y="317"/>
                  <a:pt x="727" y="491"/>
                  <a:pt x="772" y="544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61556" name="Group 117"/>
          <p:cNvGrpSpPr/>
          <p:nvPr/>
        </p:nvGrpSpPr>
        <p:grpSpPr>
          <a:xfrm>
            <a:off x="1774825" y="4149725"/>
            <a:ext cx="3733800" cy="1365251"/>
            <a:chOff x="2268" y="2232"/>
            <a:chExt cx="2352" cy="860"/>
          </a:xfrm>
        </p:grpSpPr>
        <p:grpSp>
          <p:nvGrpSpPr>
            <p:cNvPr id="61557" name="Group 118"/>
            <p:cNvGrpSpPr/>
            <p:nvPr/>
          </p:nvGrpSpPr>
          <p:grpSpPr>
            <a:xfrm>
              <a:off x="2268" y="2232"/>
              <a:ext cx="2352" cy="860"/>
              <a:chOff x="2604" y="2424"/>
              <a:chExt cx="2352" cy="860"/>
            </a:xfrm>
          </p:grpSpPr>
          <p:sp>
            <p:nvSpPr>
              <p:cNvPr id="61558" name="AutoShape 119"/>
              <p:cNvSpPr/>
              <p:nvPr/>
            </p:nvSpPr>
            <p:spPr>
              <a:xfrm>
                <a:off x="4461" y="2664"/>
                <a:ext cx="67" cy="79"/>
              </a:xfrm>
              <a:prstGeom prst="flowChartConnector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  <p:sp>
            <p:nvSpPr>
              <p:cNvPr id="61559" name="AutoShape 120"/>
              <p:cNvSpPr/>
              <p:nvPr/>
            </p:nvSpPr>
            <p:spPr>
              <a:xfrm>
                <a:off x="3068" y="2664"/>
                <a:ext cx="67" cy="79"/>
              </a:xfrm>
              <a:prstGeom prst="flowChartConnector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  <p:sp>
            <p:nvSpPr>
              <p:cNvPr id="61560" name="Line 121"/>
              <p:cNvSpPr/>
              <p:nvPr/>
            </p:nvSpPr>
            <p:spPr>
              <a:xfrm>
                <a:off x="3135" y="2691"/>
                <a:ext cx="607" cy="0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61" name="Line 122"/>
              <p:cNvSpPr/>
              <p:nvPr/>
            </p:nvSpPr>
            <p:spPr>
              <a:xfrm flipH="1">
                <a:off x="3742" y="2691"/>
                <a:ext cx="0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62" name="AutoShape 123"/>
              <p:cNvSpPr/>
              <p:nvPr/>
            </p:nvSpPr>
            <p:spPr>
              <a:xfrm>
                <a:off x="3068" y="3050"/>
                <a:ext cx="67" cy="78"/>
              </a:xfrm>
              <a:prstGeom prst="flowChartConnector">
                <a:avLst/>
              </a:prstGeom>
              <a:solidFill>
                <a:schemeClr val="accent1"/>
              </a:solidFill>
              <a:ln w="9525" cap="flat" cmpd="sng">
                <a:solidFill>
                  <a:srgbClr val="4415D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  <p:sp>
            <p:nvSpPr>
              <p:cNvPr id="61563" name="Line 124"/>
              <p:cNvSpPr/>
              <p:nvPr/>
            </p:nvSpPr>
            <p:spPr>
              <a:xfrm>
                <a:off x="3135" y="3076"/>
                <a:ext cx="179" cy="0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64" name="Line 125"/>
              <p:cNvSpPr/>
              <p:nvPr/>
            </p:nvSpPr>
            <p:spPr>
              <a:xfrm flipV="1">
                <a:off x="3314" y="2920"/>
                <a:ext cx="69" cy="156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65" name="Line 126"/>
              <p:cNvSpPr/>
              <p:nvPr/>
            </p:nvSpPr>
            <p:spPr>
              <a:xfrm>
                <a:off x="3383" y="2920"/>
                <a:ext cx="89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66" name="Line 127"/>
              <p:cNvSpPr/>
              <p:nvPr/>
            </p:nvSpPr>
            <p:spPr>
              <a:xfrm flipV="1">
                <a:off x="3472" y="2920"/>
                <a:ext cx="90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67" name="Line 128"/>
              <p:cNvSpPr/>
              <p:nvPr/>
            </p:nvSpPr>
            <p:spPr>
              <a:xfrm>
                <a:off x="3562" y="2920"/>
                <a:ext cx="91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68" name="Line 129"/>
              <p:cNvSpPr/>
              <p:nvPr/>
            </p:nvSpPr>
            <p:spPr>
              <a:xfrm flipV="1">
                <a:off x="3653" y="2920"/>
                <a:ext cx="89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69" name="Line 130"/>
              <p:cNvSpPr/>
              <p:nvPr/>
            </p:nvSpPr>
            <p:spPr>
              <a:xfrm>
                <a:off x="3742" y="2920"/>
                <a:ext cx="90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70" name="Line 131"/>
              <p:cNvSpPr/>
              <p:nvPr/>
            </p:nvSpPr>
            <p:spPr>
              <a:xfrm flipV="1">
                <a:off x="3832" y="2920"/>
                <a:ext cx="89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71" name="Line 132"/>
              <p:cNvSpPr/>
              <p:nvPr/>
            </p:nvSpPr>
            <p:spPr>
              <a:xfrm flipH="1">
                <a:off x="3899" y="2946"/>
                <a:ext cx="0" cy="0"/>
              </a:xfrm>
              <a:prstGeom prst="line">
                <a:avLst/>
              </a:prstGeom>
              <a:ln w="9525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72" name="Line 133"/>
              <p:cNvSpPr/>
              <p:nvPr/>
            </p:nvSpPr>
            <p:spPr>
              <a:xfrm>
                <a:off x="3921" y="2920"/>
                <a:ext cx="91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73" name="Line 134"/>
              <p:cNvSpPr/>
              <p:nvPr/>
            </p:nvSpPr>
            <p:spPr>
              <a:xfrm flipV="1">
                <a:off x="4012" y="2920"/>
                <a:ext cx="90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74" name="Line 135"/>
              <p:cNvSpPr/>
              <p:nvPr/>
            </p:nvSpPr>
            <p:spPr>
              <a:xfrm>
                <a:off x="4102" y="2920"/>
                <a:ext cx="89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75" name="Line 136"/>
              <p:cNvSpPr/>
              <p:nvPr/>
            </p:nvSpPr>
            <p:spPr>
              <a:xfrm flipV="1">
                <a:off x="4191" y="3050"/>
                <a:ext cx="67" cy="15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76" name="Line 137"/>
              <p:cNvSpPr/>
              <p:nvPr/>
            </p:nvSpPr>
            <p:spPr>
              <a:xfrm>
                <a:off x="4258" y="3050"/>
                <a:ext cx="203" cy="0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77" name="AutoShape 138"/>
              <p:cNvSpPr/>
              <p:nvPr/>
            </p:nvSpPr>
            <p:spPr>
              <a:xfrm>
                <a:off x="4461" y="3024"/>
                <a:ext cx="67" cy="78"/>
              </a:xfrm>
              <a:prstGeom prst="flowChartConnector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  <p:sp>
            <p:nvSpPr>
              <p:cNvPr id="61578" name="Line 139"/>
              <p:cNvSpPr/>
              <p:nvPr/>
            </p:nvSpPr>
            <p:spPr>
              <a:xfrm>
                <a:off x="3742" y="2691"/>
                <a:ext cx="719" cy="0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79" name="Text Box 140"/>
              <p:cNvSpPr txBox="1"/>
              <p:nvPr/>
            </p:nvSpPr>
            <p:spPr>
              <a:xfrm>
                <a:off x="2604" y="2814"/>
                <a:ext cx="246" cy="4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>
                    <a:solidFill>
                      <a:srgbClr val="3333FF"/>
                    </a:solidFill>
                    <a:latin typeface="Times New Roman" panose="02020603050405020304" pitchFamily="18" charset="0"/>
                    <a:ea typeface="华文楷体" pitchFamily="2" charset="-122"/>
                  </a:rPr>
                  <a:t>A</a:t>
                </a:r>
              </a:p>
            </p:txBody>
          </p:sp>
          <p:sp>
            <p:nvSpPr>
              <p:cNvPr id="61580" name="Text Box 141"/>
              <p:cNvSpPr txBox="1"/>
              <p:nvPr/>
            </p:nvSpPr>
            <p:spPr>
              <a:xfrm>
                <a:off x="4574" y="2878"/>
                <a:ext cx="382" cy="4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>
                    <a:solidFill>
                      <a:srgbClr val="3333FF"/>
                    </a:solidFill>
                    <a:latin typeface="Times New Roman" panose="02020603050405020304" pitchFamily="18" charset="0"/>
                    <a:ea typeface="华文楷体" pitchFamily="2" charset="-122"/>
                  </a:rPr>
                  <a:t>B</a:t>
                </a:r>
                <a:endParaRPr lang="en-US" altLang="zh-CN" sz="2400">
                  <a:solidFill>
                    <a:srgbClr val="3333FF"/>
                  </a:solidFill>
                  <a:latin typeface="Times New Roman" panose="02020603050405020304" pitchFamily="18" charset="0"/>
                  <a:ea typeface="华文楷体" pitchFamily="2" charset="-122"/>
                </a:endParaRPr>
              </a:p>
            </p:txBody>
          </p:sp>
          <p:sp>
            <p:nvSpPr>
              <p:cNvPr id="61581" name="Text Box 142"/>
              <p:cNvSpPr txBox="1"/>
              <p:nvPr/>
            </p:nvSpPr>
            <p:spPr>
              <a:xfrm>
                <a:off x="2664" y="2424"/>
                <a:ext cx="359" cy="3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>
                    <a:solidFill>
                      <a:srgbClr val="3333FF"/>
                    </a:solidFill>
                    <a:latin typeface="Times New Roman" panose="02020603050405020304" pitchFamily="18" charset="0"/>
                    <a:ea typeface="华文楷体" pitchFamily="2" charset="-122"/>
                  </a:rPr>
                  <a:t>C</a:t>
                </a:r>
              </a:p>
            </p:txBody>
          </p:sp>
          <p:sp>
            <p:nvSpPr>
              <p:cNvPr id="61582" name="Text Box 143"/>
              <p:cNvSpPr txBox="1"/>
              <p:nvPr/>
            </p:nvSpPr>
            <p:spPr>
              <a:xfrm>
                <a:off x="4574" y="2424"/>
                <a:ext cx="270" cy="3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>
                    <a:solidFill>
                      <a:srgbClr val="3333FF"/>
                    </a:solidFill>
                    <a:latin typeface="Times New Roman" panose="02020603050405020304" pitchFamily="18" charset="0"/>
                    <a:ea typeface="华文楷体" pitchFamily="2" charset="-122"/>
                  </a:rPr>
                  <a:t>D</a:t>
                </a:r>
              </a:p>
            </p:txBody>
          </p:sp>
        </p:grpSp>
        <p:sp>
          <p:nvSpPr>
            <p:cNvPr id="61583" name="Text Box 144"/>
            <p:cNvSpPr txBox="1"/>
            <p:nvPr/>
          </p:nvSpPr>
          <p:spPr>
            <a:xfrm>
              <a:off x="3456" y="2496"/>
              <a:ext cx="336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latin typeface="Times New Roman" panose="02020603050405020304" pitchFamily="18" charset="0"/>
                  <a:ea typeface="华文楷体" pitchFamily="2" charset="-122"/>
                </a:rPr>
                <a:t>P</a:t>
              </a:r>
            </a:p>
          </p:txBody>
        </p:sp>
      </p:grpSp>
      <p:grpSp>
        <p:nvGrpSpPr>
          <p:cNvPr id="20" name="Group 145"/>
          <p:cNvGrpSpPr/>
          <p:nvPr/>
        </p:nvGrpSpPr>
        <p:grpSpPr>
          <a:xfrm>
            <a:off x="1774825" y="3789363"/>
            <a:ext cx="1866900" cy="1219200"/>
            <a:chOff x="4368" y="2400"/>
            <a:chExt cx="1176" cy="768"/>
          </a:xfrm>
        </p:grpSpPr>
        <p:grpSp>
          <p:nvGrpSpPr>
            <p:cNvPr id="61585" name="Group 146"/>
            <p:cNvGrpSpPr/>
            <p:nvPr/>
          </p:nvGrpSpPr>
          <p:grpSpPr>
            <a:xfrm rot="10800000">
              <a:off x="4825" y="2784"/>
              <a:ext cx="719" cy="192"/>
              <a:chOff x="2542" y="768"/>
              <a:chExt cx="719" cy="192"/>
            </a:xfrm>
          </p:grpSpPr>
          <p:sp>
            <p:nvSpPr>
              <p:cNvPr id="61586" name="Line 147"/>
              <p:cNvSpPr/>
              <p:nvPr/>
            </p:nvSpPr>
            <p:spPr>
              <a:xfrm>
                <a:off x="2542" y="865"/>
                <a:ext cx="719" cy="0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87" name="Line 148"/>
              <p:cNvSpPr/>
              <p:nvPr/>
            </p:nvSpPr>
            <p:spPr>
              <a:xfrm flipH="1" flipV="1">
                <a:off x="2760" y="768"/>
                <a:ext cx="192" cy="96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88" name="Line 149"/>
              <p:cNvSpPr/>
              <p:nvPr/>
            </p:nvSpPr>
            <p:spPr>
              <a:xfrm flipH="1">
                <a:off x="2760" y="864"/>
                <a:ext cx="192" cy="96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61589" name="Group 150"/>
            <p:cNvGrpSpPr/>
            <p:nvPr/>
          </p:nvGrpSpPr>
          <p:grpSpPr>
            <a:xfrm flipH="1">
              <a:off x="4368" y="2400"/>
              <a:ext cx="480" cy="456"/>
              <a:chOff x="1896" y="2304"/>
              <a:chExt cx="504" cy="456"/>
            </a:xfrm>
          </p:grpSpPr>
          <p:sp>
            <p:nvSpPr>
              <p:cNvPr id="61590" name="Freeform 151"/>
              <p:cNvSpPr/>
              <p:nvPr/>
            </p:nvSpPr>
            <p:spPr>
              <a:xfrm>
                <a:off x="1896" y="2304"/>
                <a:ext cx="504" cy="456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264" y="180"/>
                  </a:cxn>
                  <a:cxn ang="0">
                    <a:pos x="0" y="456"/>
                  </a:cxn>
                </a:cxnLst>
                <a:rect l="l" t="t" r="r" b="b"/>
                <a:pathLst>
                  <a:path w="502" h="456">
                    <a:moveTo>
                      <a:pt x="504" y="0"/>
                    </a:moveTo>
                    <a:cubicBezTo>
                      <a:pt x="464" y="30"/>
                      <a:pt x="348" y="104"/>
                      <a:pt x="264" y="180"/>
                    </a:cubicBezTo>
                    <a:cubicBezTo>
                      <a:pt x="180" y="256"/>
                      <a:pt x="55" y="399"/>
                      <a:pt x="0" y="456"/>
                    </a:cubicBezTo>
                  </a:path>
                </a:pathLst>
              </a:custGeom>
              <a:noFill/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91" name="Line 152"/>
              <p:cNvSpPr/>
              <p:nvPr/>
            </p:nvSpPr>
            <p:spPr>
              <a:xfrm flipH="1">
                <a:off x="2016" y="2496"/>
                <a:ext cx="144" cy="0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92" name="Line 153"/>
              <p:cNvSpPr/>
              <p:nvPr/>
            </p:nvSpPr>
            <p:spPr>
              <a:xfrm flipH="1">
                <a:off x="2160" y="2496"/>
                <a:ext cx="0" cy="144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61593" name="AutoShape 154"/>
            <p:cNvSpPr/>
            <p:nvPr/>
          </p:nvSpPr>
          <p:spPr>
            <a:xfrm>
              <a:off x="4785" y="2796"/>
              <a:ext cx="111" cy="122"/>
            </a:xfrm>
            <a:prstGeom prst="flowChartConnector">
              <a:avLst/>
            </a:prstGeom>
            <a:gradFill rotWithShape="0">
              <a:gsLst>
                <a:gs pos="0">
                  <a:srgbClr val="003B00"/>
                </a:gs>
                <a:gs pos="100000">
                  <a:srgbClr val="008000"/>
                </a:gs>
              </a:gsLst>
              <a:path path="shape">
                <a:fillToRect l="50000" t="50000" r="50000" b="50000"/>
              </a:path>
            </a:gradFill>
            <a:ln w="57150">
              <a:noFill/>
            </a:ln>
          </p:spPr>
          <p:txBody>
            <a:bodyPr wrap="none" anchor="ctr" anchorCtr="0"/>
            <a:lstStyle/>
            <a:p>
              <a:endParaRPr lang="zh-CN" altLang="zh-CN">
                <a:latin typeface="Cambria" panose="02040503050406030204" pitchFamily="18" charset="0"/>
                <a:ea typeface="华文楷体" pitchFamily="2" charset="-122"/>
              </a:endParaRPr>
            </a:p>
          </p:txBody>
        </p:sp>
        <p:sp>
          <p:nvSpPr>
            <p:cNvPr id="61594" name="Line 155"/>
            <p:cNvSpPr/>
            <p:nvPr/>
          </p:nvSpPr>
          <p:spPr>
            <a:xfrm flipH="1">
              <a:off x="5520" y="2880"/>
              <a:ext cx="0" cy="288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51356" name="Text Box 156"/>
          <p:cNvSpPr txBox="1"/>
          <p:nvPr/>
        </p:nvSpPr>
        <p:spPr>
          <a:xfrm>
            <a:off x="1911350" y="5736590"/>
            <a:ext cx="8539480" cy="645160"/>
          </a:xfrm>
          <a:prstGeom prst="rect">
            <a:avLst/>
          </a:prstGeom>
          <a:solidFill>
            <a:srgbClr val="E0D2C8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BC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</a:t>
            </a:r>
            <a:r>
              <a:rPr lang="en-US" altLang="zh-CN" sz="36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BD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接法，接入电路的部分电阻为</a:t>
            </a:r>
            <a:r>
              <a:rPr lang="en-US" altLang="zh-CN" sz="36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BP</a:t>
            </a:r>
          </a:p>
        </p:txBody>
      </p:sp>
      <p:grpSp>
        <p:nvGrpSpPr>
          <p:cNvPr id="23" name="Group 157"/>
          <p:cNvGrpSpPr/>
          <p:nvPr/>
        </p:nvGrpSpPr>
        <p:grpSpPr>
          <a:xfrm>
            <a:off x="3603625" y="4913313"/>
            <a:ext cx="2286000" cy="800100"/>
            <a:chOff x="3408" y="3024"/>
            <a:chExt cx="1440" cy="504"/>
          </a:xfrm>
        </p:grpSpPr>
        <p:grpSp>
          <p:nvGrpSpPr>
            <p:cNvPr id="61597" name="Group 158"/>
            <p:cNvGrpSpPr/>
            <p:nvPr/>
          </p:nvGrpSpPr>
          <p:grpSpPr>
            <a:xfrm>
              <a:off x="3408" y="3024"/>
              <a:ext cx="786" cy="287"/>
              <a:chOff x="3538" y="2064"/>
              <a:chExt cx="786" cy="287"/>
            </a:xfrm>
          </p:grpSpPr>
          <p:sp>
            <p:nvSpPr>
              <p:cNvPr id="61598" name="Line 159"/>
              <p:cNvSpPr/>
              <p:nvPr/>
            </p:nvSpPr>
            <p:spPr>
              <a:xfrm>
                <a:off x="3538" y="2064"/>
                <a:ext cx="90" cy="287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99" name="Line 160"/>
              <p:cNvSpPr/>
              <p:nvPr/>
            </p:nvSpPr>
            <p:spPr>
              <a:xfrm flipV="1">
                <a:off x="3628" y="2064"/>
                <a:ext cx="89" cy="287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00" name="Line 161"/>
              <p:cNvSpPr/>
              <p:nvPr/>
            </p:nvSpPr>
            <p:spPr>
              <a:xfrm flipH="1">
                <a:off x="3695" y="2090"/>
                <a:ext cx="0" cy="0"/>
              </a:xfrm>
              <a:prstGeom prst="line">
                <a:avLst/>
              </a:prstGeom>
              <a:ln w="952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01" name="Line 162"/>
              <p:cNvSpPr/>
              <p:nvPr/>
            </p:nvSpPr>
            <p:spPr>
              <a:xfrm>
                <a:off x="3717" y="2064"/>
                <a:ext cx="91" cy="287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02" name="Line 163"/>
              <p:cNvSpPr/>
              <p:nvPr/>
            </p:nvSpPr>
            <p:spPr>
              <a:xfrm flipV="1">
                <a:off x="3808" y="2064"/>
                <a:ext cx="90" cy="287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03" name="Line 164"/>
              <p:cNvSpPr/>
              <p:nvPr/>
            </p:nvSpPr>
            <p:spPr>
              <a:xfrm>
                <a:off x="3898" y="2064"/>
                <a:ext cx="89" cy="287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04" name="Line 165"/>
              <p:cNvSpPr/>
              <p:nvPr/>
            </p:nvSpPr>
            <p:spPr>
              <a:xfrm flipV="1">
                <a:off x="3987" y="2194"/>
                <a:ext cx="67" cy="157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05" name="Line 166"/>
              <p:cNvSpPr/>
              <p:nvPr/>
            </p:nvSpPr>
            <p:spPr>
              <a:xfrm>
                <a:off x="4054" y="2194"/>
                <a:ext cx="203" cy="0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06" name="AutoShape 167"/>
              <p:cNvSpPr/>
              <p:nvPr/>
            </p:nvSpPr>
            <p:spPr>
              <a:xfrm>
                <a:off x="4257" y="2168"/>
                <a:ext cx="67" cy="78"/>
              </a:xfrm>
              <a:prstGeom prst="flowChartConnector">
                <a:avLst/>
              </a:prstGeom>
              <a:solidFill>
                <a:schemeClr val="accent1"/>
              </a:solidFill>
              <a:ln w="952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</p:grpSp>
        <p:grpSp>
          <p:nvGrpSpPr>
            <p:cNvPr id="61607" name="Group 168"/>
            <p:cNvGrpSpPr/>
            <p:nvPr/>
          </p:nvGrpSpPr>
          <p:grpSpPr>
            <a:xfrm>
              <a:off x="4176" y="3144"/>
              <a:ext cx="672" cy="384"/>
              <a:chOff x="4176" y="3168"/>
              <a:chExt cx="672" cy="384"/>
            </a:xfrm>
          </p:grpSpPr>
          <p:sp>
            <p:nvSpPr>
              <p:cNvPr id="61608" name="Freeform 169"/>
              <p:cNvSpPr/>
              <p:nvPr/>
            </p:nvSpPr>
            <p:spPr>
              <a:xfrm>
                <a:off x="4176" y="3168"/>
                <a:ext cx="672" cy="3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96" y="168"/>
                  </a:cxn>
                  <a:cxn ang="0">
                    <a:pos x="672" y="384"/>
                  </a:cxn>
                </a:cxnLst>
                <a:rect l="l" t="t" r="r" b="b"/>
                <a:pathLst>
                  <a:path w="672" h="384">
                    <a:moveTo>
                      <a:pt x="0" y="0"/>
                    </a:moveTo>
                    <a:cubicBezTo>
                      <a:pt x="66" y="28"/>
                      <a:pt x="284" y="104"/>
                      <a:pt x="396" y="168"/>
                    </a:cubicBezTo>
                    <a:cubicBezTo>
                      <a:pt x="508" y="232"/>
                      <a:pt x="615" y="339"/>
                      <a:pt x="672" y="384"/>
                    </a:cubicBezTo>
                  </a:path>
                </a:pathLst>
              </a:custGeom>
              <a:noFill/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09" name="Line 170"/>
              <p:cNvSpPr/>
              <p:nvPr/>
            </p:nvSpPr>
            <p:spPr>
              <a:xfrm>
                <a:off x="4416" y="3264"/>
                <a:ext cx="96" cy="144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10" name="Line 171"/>
              <p:cNvSpPr/>
              <p:nvPr/>
            </p:nvSpPr>
            <p:spPr>
              <a:xfrm flipV="1">
                <a:off x="4416" y="3216"/>
                <a:ext cx="192" cy="48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61611" name="Group 172"/>
          <p:cNvGrpSpPr/>
          <p:nvPr/>
        </p:nvGrpSpPr>
        <p:grpSpPr>
          <a:xfrm>
            <a:off x="6903403" y="4164013"/>
            <a:ext cx="3733800" cy="1365249"/>
            <a:chOff x="2256" y="2215"/>
            <a:chExt cx="2352" cy="860"/>
          </a:xfrm>
        </p:grpSpPr>
        <p:grpSp>
          <p:nvGrpSpPr>
            <p:cNvPr id="61612" name="Group 173"/>
            <p:cNvGrpSpPr/>
            <p:nvPr/>
          </p:nvGrpSpPr>
          <p:grpSpPr>
            <a:xfrm>
              <a:off x="2256" y="2215"/>
              <a:ext cx="2352" cy="860"/>
              <a:chOff x="1776" y="2746"/>
              <a:chExt cx="2352" cy="860"/>
            </a:xfrm>
          </p:grpSpPr>
          <p:sp>
            <p:nvSpPr>
              <p:cNvPr id="61613" name="AutoShape 174"/>
              <p:cNvSpPr/>
              <p:nvPr/>
            </p:nvSpPr>
            <p:spPr>
              <a:xfrm>
                <a:off x="3633" y="2986"/>
                <a:ext cx="67" cy="79"/>
              </a:xfrm>
              <a:prstGeom prst="flowChartConnector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  <p:sp>
            <p:nvSpPr>
              <p:cNvPr id="61614" name="AutoShape 175"/>
              <p:cNvSpPr/>
              <p:nvPr/>
            </p:nvSpPr>
            <p:spPr>
              <a:xfrm>
                <a:off x="2240" y="2986"/>
                <a:ext cx="67" cy="79"/>
              </a:xfrm>
              <a:prstGeom prst="flowChartConnector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  <p:sp>
            <p:nvSpPr>
              <p:cNvPr id="61615" name="Line 176"/>
              <p:cNvSpPr/>
              <p:nvPr/>
            </p:nvSpPr>
            <p:spPr>
              <a:xfrm>
                <a:off x="2307" y="3013"/>
                <a:ext cx="607" cy="0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16" name="Line 177"/>
              <p:cNvSpPr/>
              <p:nvPr/>
            </p:nvSpPr>
            <p:spPr>
              <a:xfrm flipH="1">
                <a:off x="2914" y="3013"/>
                <a:ext cx="0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17" name="AutoShape 178"/>
              <p:cNvSpPr/>
              <p:nvPr/>
            </p:nvSpPr>
            <p:spPr>
              <a:xfrm>
                <a:off x="2240" y="3372"/>
                <a:ext cx="67" cy="78"/>
              </a:xfrm>
              <a:prstGeom prst="flowChartConnector">
                <a:avLst/>
              </a:prstGeom>
              <a:solidFill>
                <a:schemeClr val="accent1"/>
              </a:solidFill>
              <a:ln w="9525" cap="flat" cmpd="sng">
                <a:solidFill>
                  <a:srgbClr val="4415D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  <p:sp>
            <p:nvSpPr>
              <p:cNvPr id="61618" name="Line 179"/>
              <p:cNvSpPr/>
              <p:nvPr/>
            </p:nvSpPr>
            <p:spPr>
              <a:xfrm>
                <a:off x="2307" y="3398"/>
                <a:ext cx="179" cy="0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19" name="Line 180"/>
              <p:cNvSpPr/>
              <p:nvPr/>
            </p:nvSpPr>
            <p:spPr>
              <a:xfrm flipV="1">
                <a:off x="2486" y="3242"/>
                <a:ext cx="69" cy="156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20" name="Line 181"/>
              <p:cNvSpPr/>
              <p:nvPr/>
            </p:nvSpPr>
            <p:spPr>
              <a:xfrm>
                <a:off x="2555" y="3242"/>
                <a:ext cx="89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21" name="Line 182"/>
              <p:cNvSpPr/>
              <p:nvPr/>
            </p:nvSpPr>
            <p:spPr>
              <a:xfrm flipV="1">
                <a:off x="2644" y="3242"/>
                <a:ext cx="90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22" name="Line 183"/>
              <p:cNvSpPr/>
              <p:nvPr/>
            </p:nvSpPr>
            <p:spPr>
              <a:xfrm>
                <a:off x="2734" y="3242"/>
                <a:ext cx="91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23" name="Line 184"/>
              <p:cNvSpPr/>
              <p:nvPr/>
            </p:nvSpPr>
            <p:spPr>
              <a:xfrm flipV="1">
                <a:off x="2825" y="3242"/>
                <a:ext cx="89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24" name="Line 185"/>
              <p:cNvSpPr/>
              <p:nvPr/>
            </p:nvSpPr>
            <p:spPr>
              <a:xfrm>
                <a:off x="2914" y="3242"/>
                <a:ext cx="90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25" name="Line 186"/>
              <p:cNvSpPr/>
              <p:nvPr/>
            </p:nvSpPr>
            <p:spPr>
              <a:xfrm flipV="1">
                <a:off x="3004" y="3242"/>
                <a:ext cx="89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26" name="Line 187"/>
              <p:cNvSpPr/>
              <p:nvPr/>
            </p:nvSpPr>
            <p:spPr>
              <a:xfrm flipH="1">
                <a:off x="3071" y="3268"/>
                <a:ext cx="0" cy="0"/>
              </a:xfrm>
              <a:prstGeom prst="line">
                <a:avLst/>
              </a:prstGeom>
              <a:ln w="9525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27" name="Line 188"/>
              <p:cNvSpPr/>
              <p:nvPr/>
            </p:nvSpPr>
            <p:spPr>
              <a:xfrm>
                <a:off x="3093" y="3242"/>
                <a:ext cx="91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28" name="Line 189"/>
              <p:cNvSpPr/>
              <p:nvPr/>
            </p:nvSpPr>
            <p:spPr>
              <a:xfrm flipV="1">
                <a:off x="3184" y="3242"/>
                <a:ext cx="90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29" name="Line 190"/>
              <p:cNvSpPr/>
              <p:nvPr/>
            </p:nvSpPr>
            <p:spPr>
              <a:xfrm>
                <a:off x="3274" y="3242"/>
                <a:ext cx="89" cy="28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30" name="Line 191"/>
              <p:cNvSpPr/>
              <p:nvPr/>
            </p:nvSpPr>
            <p:spPr>
              <a:xfrm flipV="1">
                <a:off x="3363" y="3372"/>
                <a:ext cx="67" cy="157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31" name="Line 192"/>
              <p:cNvSpPr/>
              <p:nvPr/>
            </p:nvSpPr>
            <p:spPr>
              <a:xfrm>
                <a:off x="3430" y="3372"/>
                <a:ext cx="203" cy="0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32" name="AutoShape 193"/>
              <p:cNvSpPr/>
              <p:nvPr/>
            </p:nvSpPr>
            <p:spPr>
              <a:xfrm>
                <a:off x="3633" y="3346"/>
                <a:ext cx="67" cy="78"/>
              </a:xfrm>
              <a:prstGeom prst="flowChartConnector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  <p:sp>
            <p:nvSpPr>
              <p:cNvPr id="61633" name="Line 194"/>
              <p:cNvSpPr/>
              <p:nvPr/>
            </p:nvSpPr>
            <p:spPr>
              <a:xfrm>
                <a:off x="2914" y="3013"/>
                <a:ext cx="719" cy="0"/>
              </a:xfrm>
              <a:prstGeom prst="line">
                <a:avLst/>
              </a:prstGeom>
              <a:ln w="5715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34" name="Text Box 195"/>
              <p:cNvSpPr txBox="1"/>
              <p:nvPr/>
            </p:nvSpPr>
            <p:spPr>
              <a:xfrm>
                <a:off x="1776" y="3136"/>
                <a:ext cx="246" cy="4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>
                    <a:solidFill>
                      <a:srgbClr val="3333FF"/>
                    </a:solidFill>
                    <a:latin typeface="Times New Roman" panose="02020603050405020304" pitchFamily="18" charset="0"/>
                    <a:ea typeface="华文楷体" pitchFamily="2" charset="-122"/>
                  </a:rPr>
                  <a:t>A</a:t>
                </a:r>
              </a:p>
            </p:txBody>
          </p:sp>
          <p:sp>
            <p:nvSpPr>
              <p:cNvPr id="61635" name="Text Box 196"/>
              <p:cNvSpPr txBox="1"/>
              <p:nvPr/>
            </p:nvSpPr>
            <p:spPr>
              <a:xfrm>
                <a:off x="3746" y="3200"/>
                <a:ext cx="382" cy="4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>
                    <a:solidFill>
                      <a:srgbClr val="3333FF"/>
                    </a:solidFill>
                    <a:latin typeface="Times New Roman" panose="02020603050405020304" pitchFamily="18" charset="0"/>
                    <a:ea typeface="华文楷体" pitchFamily="2" charset="-122"/>
                  </a:rPr>
                  <a:t>B</a:t>
                </a:r>
                <a:endParaRPr lang="en-US" altLang="zh-CN" sz="2400">
                  <a:solidFill>
                    <a:srgbClr val="3333FF"/>
                  </a:solidFill>
                  <a:latin typeface="Times New Roman" panose="02020603050405020304" pitchFamily="18" charset="0"/>
                  <a:ea typeface="华文楷体" pitchFamily="2" charset="-122"/>
                </a:endParaRPr>
              </a:p>
            </p:txBody>
          </p:sp>
          <p:sp>
            <p:nvSpPr>
              <p:cNvPr id="61636" name="Text Box 197"/>
              <p:cNvSpPr txBox="1"/>
              <p:nvPr/>
            </p:nvSpPr>
            <p:spPr>
              <a:xfrm>
                <a:off x="1836" y="2746"/>
                <a:ext cx="359" cy="3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>
                    <a:solidFill>
                      <a:srgbClr val="3333FF"/>
                    </a:solidFill>
                    <a:latin typeface="Times New Roman" panose="02020603050405020304" pitchFamily="18" charset="0"/>
                    <a:ea typeface="华文楷体" pitchFamily="2" charset="-122"/>
                  </a:rPr>
                  <a:t>C</a:t>
                </a:r>
              </a:p>
            </p:txBody>
          </p:sp>
          <p:sp>
            <p:nvSpPr>
              <p:cNvPr id="61637" name="Text Box 198"/>
              <p:cNvSpPr txBox="1"/>
              <p:nvPr/>
            </p:nvSpPr>
            <p:spPr>
              <a:xfrm>
                <a:off x="3746" y="2746"/>
                <a:ext cx="270" cy="3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>
                    <a:solidFill>
                      <a:srgbClr val="3333FF"/>
                    </a:solidFill>
                    <a:latin typeface="Times New Roman" panose="02020603050405020304" pitchFamily="18" charset="0"/>
                    <a:ea typeface="华文楷体" pitchFamily="2" charset="-122"/>
                  </a:rPr>
                  <a:t>D</a:t>
                </a:r>
              </a:p>
            </p:txBody>
          </p:sp>
        </p:grpSp>
        <p:sp>
          <p:nvSpPr>
            <p:cNvPr id="61638" name="Text Box 199"/>
            <p:cNvSpPr txBox="1"/>
            <p:nvPr/>
          </p:nvSpPr>
          <p:spPr>
            <a:xfrm>
              <a:off x="3120" y="2496"/>
              <a:ext cx="336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latin typeface="Times New Roman" panose="02020603050405020304" pitchFamily="18" charset="0"/>
                  <a:ea typeface="华文楷体" pitchFamily="2" charset="-122"/>
                </a:rPr>
                <a:t>P</a:t>
              </a:r>
            </a:p>
          </p:txBody>
        </p:sp>
      </p:grpSp>
      <p:grpSp>
        <p:nvGrpSpPr>
          <p:cNvPr id="28" name="Group 200"/>
          <p:cNvGrpSpPr/>
          <p:nvPr/>
        </p:nvGrpSpPr>
        <p:grpSpPr>
          <a:xfrm>
            <a:off x="8729028" y="3924300"/>
            <a:ext cx="2060575" cy="838200"/>
            <a:chOff x="3886" y="528"/>
            <a:chExt cx="1298" cy="528"/>
          </a:xfrm>
        </p:grpSpPr>
        <p:grpSp>
          <p:nvGrpSpPr>
            <p:cNvPr id="61640" name="Group 201"/>
            <p:cNvGrpSpPr/>
            <p:nvPr/>
          </p:nvGrpSpPr>
          <p:grpSpPr>
            <a:xfrm>
              <a:off x="3886" y="864"/>
              <a:ext cx="719" cy="192"/>
              <a:chOff x="2542" y="768"/>
              <a:chExt cx="719" cy="192"/>
            </a:xfrm>
          </p:grpSpPr>
          <p:sp>
            <p:nvSpPr>
              <p:cNvPr id="61641" name="Line 202"/>
              <p:cNvSpPr/>
              <p:nvPr/>
            </p:nvSpPr>
            <p:spPr>
              <a:xfrm>
                <a:off x="2542" y="865"/>
                <a:ext cx="719" cy="0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42" name="Line 203"/>
              <p:cNvSpPr/>
              <p:nvPr/>
            </p:nvSpPr>
            <p:spPr>
              <a:xfrm flipH="1" flipV="1">
                <a:off x="2760" y="768"/>
                <a:ext cx="192" cy="96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43" name="Line 204"/>
              <p:cNvSpPr/>
              <p:nvPr/>
            </p:nvSpPr>
            <p:spPr>
              <a:xfrm flipH="1">
                <a:off x="2760" y="864"/>
                <a:ext cx="192" cy="96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61644" name="Group 205"/>
            <p:cNvGrpSpPr/>
            <p:nvPr/>
          </p:nvGrpSpPr>
          <p:grpSpPr>
            <a:xfrm>
              <a:off x="4680" y="528"/>
              <a:ext cx="504" cy="456"/>
              <a:chOff x="1896" y="2304"/>
              <a:chExt cx="504" cy="456"/>
            </a:xfrm>
          </p:grpSpPr>
          <p:sp>
            <p:nvSpPr>
              <p:cNvPr id="61645" name="Freeform 206"/>
              <p:cNvSpPr/>
              <p:nvPr/>
            </p:nvSpPr>
            <p:spPr>
              <a:xfrm>
                <a:off x="1896" y="2304"/>
                <a:ext cx="504" cy="456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264" y="180"/>
                  </a:cxn>
                  <a:cxn ang="0">
                    <a:pos x="0" y="456"/>
                  </a:cxn>
                </a:cxnLst>
                <a:rect l="l" t="t" r="r" b="b"/>
                <a:pathLst>
                  <a:path w="502" h="456">
                    <a:moveTo>
                      <a:pt x="504" y="0"/>
                    </a:moveTo>
                    <a:cubicBezTo>
                      <a:pt x="464" y="30"/>
                      <a:pt x="348" y="104"/>
                      <a:pt x="264" y="180"/>
                    </a:cubicBezTo>
                    <a:cubicBezTo>
                      <a:pt x="180" y="256"/>
                      <a:pt x="55" y="399"/>
                      <a:pt x="0" y="456"/>
                    </a:cubicBezTo>
                  </a:path>
                </a:pathLst>
              </a:custGeom>
              <a:noFill/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46" name="Line 207"/>
              <p:cNvSpPr/>
              <p:nvPr/>
            </p:nvSpPr>
            <p:spPr>
              <a:xfrm flipH="1">
                <a:off x="2016" y="2496"/>
                <a:ext cx="144" cy="0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47" name="Line 208"/>
              <p:cNvSpPr/>
              <p:nvPr/>
            </p:nvSpPr>
            <p:spPr>
              <a:xfrm flipH="1">
                <a:off x="2160" y="2496"/>
                <a:ext cx="0" cy="144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61648" name="AutoShape 209"/>
            <p:cNvSpPr/>
            <p:nvPr/>
          </p:nvSpPr>
          <p:spPr>
            <a:xfrm>
              <a:off x="4593" y="912"/>
              <a:ext cx="111" cy="122"/>
            </a:xfrm>
            <a:prstGeom prst="flowChartConnector">
              <a:avLst/>
            </a:prstGeom>
            <a:gradFill rotWithShape="0">
              <a:gsLst>
                <a:gs pos="0">
                  <a:srgbClr val="003B00"/>
                </a:gs>
                <a:gs pos="100000">
                  <a:srgbClr val="008000"/>
                </a:gs>
              </a:gsLst>
              <a:path path="shape">
                <a:fillToRect l="50000" t="50000" r="50000" b="50000"/>
              </a:path>
            </a:gradFill>
            <a:ln w="57150">
              <a:noFill/>
            </a:ln>
          </p:spPr>
          <p:txBody>
            <a:bodyPr wrap="none" anchor="ctr" anchorCtr="0"/>
            <a:lstStyle/>
            <a:p>
              <a:endParaRPr lang="zh-CN" altLang="zh-CN">
                <a:latin typeface="Cambria" panose="02040503050406030204" pitchFamily="18" charset="0"/>
                <a:ea typeface="华文楷体" pitchFamily="2" charset="-122"/>
              </a:endParaRPr>
            </a:p>
          </p:txBody>
        </p:sp>
      </p:grpSp>
      <p:sp>
        <p:nvSpPr>
          <p:cNvPr id="51410" name="Line 210"/>
          <p:cNvSpPr/>
          <p:nvPr/>
        </p:nvSpPr>
        <p:spPr>
          <a:xfrm flipH="1">
            <a:off x="8732203" y="4652963"/>
            <a:ext cx="25400" cy="414337"/>
          </a:xfrm>
          <a:prstGeom prst="line">
            <a:avLst/>
          </a:prstGeom>
          <a:ln w="571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grpSp>
        <p:nvGrpSpPr>
          <p:cNvPr id="31" name="Group 211"/>
          <p:cNvGrpSpPr/>
          <p:nvPr/>
        </p:nvGrpSpPr>
        <p:grpSpPr>
          <a:xfrm>
            <a:off x="8732203" y="4972050"/>
            <a:ext cx="2286000" cy="800100"/>
            <a:chOff x="3408" y="3024"/>
            <a:chExt cx="1440" cy="504"/>
          </a:xfrm>
        </p:grpSpPr>
        <p:grpSp>
          <p:nvGrpSpPr>
            <p:cNvPr id="61651" name="Group 212"/>
            <p:cNvGrpSpPr/>
            <p:nvPr/>
          </p:nvGrpSpPr>
          <p:grpSpPr>
            <a:xfrm>
              <a:off x="3408" y="3024"/>
              <a:ext cx="786" cy="287"/>
              <a:chOff x="3538" y="2064"/>
              <a:chExt cx="786" cy="287"/>
            </a:xfrm>
          </p:grpSpPr>
          <p:sp>
            <p:nvSpPr>
              <p:cNvPr id="61652" name="Line 213"/>
              <p:cNvSpPr/>
              <p:nvPr/>
            </p:nvSpPr>
            <p:spPr>
              <a:xfrm>
                <a:off x="3538" y="2064"/>
                <a:ext cx="90" cy="287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53" name="Line 214"/>
              <p:cNvSpPr/>
              <p:nvPr/>
            </p:nvSpPr>
            <p:spPr>
              <a:xfrm flipV="1">
                <a:off x="3628" y="2064"/>
                <a:ext cx="89" cy="287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54" name="Line 215"/>
              <p:cNvSpPr/>
              <p:nvPr/>
            </p:nvSpPr>
            <p:spPr>
              <a:xfrm flipH="1">
                <a:off x="3695" y="2090"/>
                <a:ext cx="0" cy="0"/>
              </a:xfrm>
              <a:prstGeom prst="line">
                <a:avLst/>
              </a:prstGeom>
              <a:ln w="952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55" name="Line 216"/>
              <p:cNvSpPr/>
              <p:nvPr/>
            </p:nvSpPr>
            <p:spPr>
              <a:xfrm>
                <a:off x="3717" y="2064"/>
                <a:ext cx="91" cy="287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56" name="Line 217"/>
              <p:cNvSpPr/>
              <p:nvPr/>
            </p:nvSpPr>
            <p:spPr>
              <a:xfrm flipV="1">
                <a:off x="3808" y="2064"/>
                <a:ext cx="90" cy="287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57" name="Line 218"/>
              <p:cNvSpPr/>
              <p:nvPr/>
            </p:nvSpPr>
            <p:spPr>
              <a:xfrm>
                <a:off x="3898" y="2064"/>
                <a:ext cx="89" cy="287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58" name="Line 219"/>
              <p:cNvSpPr/>
              <p:nvPr/>
            </p:nvSpPr>
            <p:spPr>
              <a:xfrm flipV="1">
                <a:off x="3987" y="2194"/>
                <a:ext cx="67" cy="157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59" name="Line 220"/>
              <p:cNvSpPr/>
              <p:nvPr/>
            </p:nvSpPr>
            <p:spPr>
              <a:xfrm>
                <a:off x="4054" y="2194"/>
                <a:ext cx="203" cy="0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60" name="AutoShape 221"/>
              <p:cNvSpPr/>
              <p:nvPr/>
            </p:nvSpPr>
            <p:spPr>
              <a:xfrm>
                <a:off x="4257" y="2168"/>
                <a:ext cx="67" cy="78"/>
              </a:xfrm>
              <a:prstGeom prst="flowChartConnector">
                <a:avLst/>
              </a:prstGeom>
              <a:solidFill>
                <a:schemeClr val="accent1"/>
              </a:solidFill>
              <a:ln w="952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</p:grpSp>
        <p:grpSp>
          <p:nvGrpSpPr>
            <p:cNvPr id="61661" name="Group 222"/>
            <p:cNvGrpSpPr/>
            <p:nvPr/>
          </p:nvGrpSpPr>
          <p:grpSpPr>
            <a:xfrm>
              <a:off x="4176" y="3144"/>
              <a:ext cx="672" cy="384"/>
              <a:chOff x="4176" y="3168"/>
              <a:chExt cx="672" cy="384"/>
            </a:xfrm>
          </p:grpSpPr>
          <p:sp>
            <p:nvSpPr>
              <p:cNvPr id="61662" name="Freeform 223"/>
              <p:cNvSpPr/>
              <p:nvPr/>
            </p:nvSpPr>
            <p:spPr>
              <a:xfrm>
                <a:off x="4176" y="3168"/>
                <a:ext cx="672" cy="3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96" y="168"/>
                  </a:cxn>
                  <a:cxn ang="0">
                    <a:pos x="672" y="384"/>
                  </a:cxn>
                </a:cxnLst>
                <a:rect l="l" t="t" r="r" b="b"/>
                <a:pathLst>
                  <a:path w="672" h="384">
                    <a:moveTo>
                      <a:pt x="0" y="0"/>
                    </a:moveTo>
                    <a:cubicBezTo>
                      <a:pt x="66" y="28"/>
                      <a:pt x="284" y="104"/>
                      <a:pt x="396" y="168"/>
                    </a:cubicBezTo>
                    <a:cubicBezTo>
                      <a:pt x="508" y="232"/>
                      <a:pt x="615" y="339"/>
                      <a:pt x="672" y="384"/>
                    </a:cubicBezTo>
                  </a:path>
                </a:pathLst>
              </a:custGeom>
              <a:noFill/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63" name="Line 224"/>
              <p:cNvSpPr/>
              <p:nvPr/>
            </p:nvSpPr>
            <p:spPr>
              <a:xfrm>
                <a:off x="4416" y="3264"/>
                <a:ext cx="96" cy="144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64" name="Line 225"/>
              <p:cNvSpPr/>
              <p:nvPr/>
            </p:nvSpPr>
            <p:spPr>
              <a:xfrm flipV="1">
                <a:off x="4416" y="3216"/>
                <a:ext cx="192" cy="48"/>
              </a:xfrm>
              <a:prstGeom prst="line">
                <a:avLst/>
              </a:prstGeom>
              <a:ln w="571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sp>
        <p:nvSpPr>
          <p:cNvPr id="61665" name="Text Box 226"/>
          <p:cNvSpPr txBox="1"/>
          <p:nvPr/>
        </p:nvSpPr>
        <p:spPr>
          <a:xfrm>
            <a:off x="2855913" y="4005263"/>
            <a:ext cx="1716087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（接ＢＣ）</a:t>
            </a:r>
          </a:p>
        </p:txBody>
      </p:sp>
      <p:sp>
        <p:nvSpPr>
          <p:cNvPr id="61666" name="Text Box 227"/>
          <p:cNvSpPr txBox="1"/>
          <p:nvPr/>
        </p:nvSpPr>
        <p:spPr>
          <a:xfrm>
            <a:off x="8373428" y="4005263"/>
            <a:ext cx="141922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(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接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B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、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itchFamily="2" charset="-122"/>
              </a:rPr>
              <a:t>D)</a:t>
            </a:r>
          </a:p>
        </p:txBody>
      </p:sp>
      <p:pic>
        <p:nvPicPr>
          <p:cNvPr id="51428" name="Picture 2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3058" y="810260"/>
            <a:ext cx="4286250" cy="31496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3733" name="Group 229"/>
          <p:cNvGrpSpPr/>
          <p:nvPr/>
        </p:nvGrpSpPr>
        <p:grpSpPr>
          <a:xfrm>
            <a:off x="6624003" y="893763"/>
            <a:ext cx="4043362" cy="2808287"/>
            <a:chOff x="2208" y="144"/>
            <a:chExt cx="3120" cy="2496"/>
          </a:xfrm>
        </p:grpSpPr>
        <p:pic>
          <p:nvPicPr>
            <p:cNvPr id="61669" name="Picture 230" descr="AC接法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08" y="144"/>
              <a:ext cx="3120" cy="249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670" name="Line 231"/>
            <p:cNvSpPr/>
            <p:nvPr/>
          </p:nvSpPr>
          <p:spPr>
            <a:xfrm flipV="1">
              <a:off x="3216" y="720"/>
              <a:ext cx="240" cy="96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71" name="Line 232"/>
            <p:cNvSpPr/>
            <p:nvPr/>
          </p:nvSpPr>
          <p:spPr>
            <a:xfrm>
              <a:off x="3216" y="816"/>
              <a:ext cx="240" cy="144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73734" name="Group 233"/>
          <p:cNvGrpSpPr/>
          <p:nvPr/>
        </p:nvGrpSpPr>
        <p:grpSpPr>
          <a:xfrm>
            <a:off x="1535113" y="3197860"/>
            <a:ext cx="4343400" cy="3657600"/>
            <a:chOff x="2304" y="96"/>
            <a:chExt cx="2736" cy="2304"/>
          </a:xfrm>
        </p:grpSpPr>
        <p:pic>
          <p:nvPicPr>
            <p:cNvPr id="61673" name="Picture 234" descr="BC接法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04" y="96"/>
              <a:ext cx="2736" cy="230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674" name="Line 235"/>
            <p:cNvSpPr/>
            <p:nvPr/>
          </p:nvSpPr>
          <p:spPr>
            <a:xfrm flipV="1">
              <a:off x="3024" y="576"/>
              <a:ext cx="240" cy="144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75" name="Line 236"/>
            <p:cNvSpPr/>
            <p:nvPr/>
          </p:nvSpPr>
          <p:spPr>
            <a:xfrm>
              <a:off x="3024" y="720"/>
              <a:ext cx="240" cy="144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pic>
        <p:nvPicPr>
          <p:cNvPr id="51437" name="Picture 2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4320" y="3341370"/>
            <a:ext cx="4394200" cy="35163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三</a:t>
            </a: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14337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滑动变阻器：接法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4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1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1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14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1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3" grpId="0" animBg="1"/>
      <p:bldP spid="5135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1079500" y="1224915"/>
            <a:ext cx="10113645" cy="1097915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/>
          <a:p>
            <a:pPr marL="342900" indent="-342900" algn="just">
              <a:spcBef>
                <a:spcPct val="20000"/>
              </a:spcBef>
            </a:pPr>
            <a:r>
              <a:rPr lang="en-US" altLang="zh-CN" sz="36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zh-CN" altLang="en-US" sz="36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）接线柱要</a:t>
            </a:r>
            <a:r>
              <a:rPr lang="zh-CN" altLang="en-US" sz="36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     </a:t>
            </a:r>
            <a:r>
              <a:rPr lang="zh-CN" altLang="en-US" sz="36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地选取</a:t>
            </a:r>
            <a:r>
              <a:rPr lang="en-US" altLang="zh-CN" sz="36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,</a:t>
            </a:r>
            <a:r>
              <a:rPr lang="zh-CN" altLang="en-US" sz="36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主要在</a:t>
            </a:r>
            <a:r>
              <a:rPr lang="zh-CN" altLang="en-US" sz="36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</a:t>
            </a:r>
            <a:r>
              <a:rPr lang="zh-CN" altLang="en-US" sz="36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  <a:p>
            <a:pPr marL="342900" indent="-342900" algn="just">
              <a:spcBef>
                <a:spcPct val="20000"/>
              </a:spcBef>
            </a:pPr>
            <a:endParaRPr lang="zh-CN" altLang="en-US" sz="36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L="342900" indent="-342900" algn="just">
              <a:spcBef>
                <a:spcPct val="20000"/>
              </a:spcBef>
            </a:pPr>
            <a:r>
              <a:rPr lang="zh-CN" altLang="en-US" sz="36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</a:p>
        </p:txBody>
      </p:sp>
      <p:sp>
        <p:nvSpPr>
          <p:cNvPr id="62465" name="Rectangle 2"/>
          <p:cNvSpPr/>
          <p:nvPr/>
        </p:nvSpPr>
        <p:spPr>
          <a:xfrm>
            <a:off x="1038225" y="1741170"/>
            <a:ext cx="10922000" cy="4035425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/>
          <a:p>
            <a:pPr marL="342900" indent="-342900" algn="just">
              <a:spcBef>
                <a:spcPct val="20000"/>
              </a:spcBef>
            </a:pPr>
            <a:endParaRPr lang="zh-CN" altLang="en-US" sz="32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L="342900" indent="-342900" algn="just">
              <a:spcBef>
                <a:spcPct val="20000"/>
              </a:spcBef>
            </a:pP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4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）变阻器在使用前应将滑片滑到</a:t>
            </a:r>
            <a:r>
              <a:rPr lang="zh-CN" altLang="en-US" sz="3200" u="sng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               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的位置。</a:t>
            </a:r>
          </a:p>
          <a:p>
            <a:pPr marL="342900" indent="-342900" algn="just">
              <a:spcBef>
                <a:spcPct val="20000"/>
              </a:spcBef>
            </a:pPr>
            <a:endParaRPr lang="en-US" altLang="zh-CN" sz="32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L="342900" indent="-342900" algn="just">
              <a:spcBef>
                <a:spcPct val="20000"/>
              </a:spcBef>
            </a:pP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5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）使用前应观察铭牌，不允许超过最大电流。 </a:t>
            </a:r>
          </a:p>
        </p:txBody>
      </p:sp>
      <p:sp>
        <p:nvSpPr>
          <p:cNvPr id="181283" name="Text Box 3"/>
          <p:cNvSpPr txBox="1"/>
          <p:nvPr/>
        </p:nvSpPr>
        <p:spPr>
          <a:xfrm>
            <a:off x="7426960" y="2322513"/>
            <a:ext cx="2016125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rgbClr val="FF3300"/>
                </a:solidFill>
                <a:latin typeface="微软雅黑" panose="020B0503020204020204" charset="-122"/>
                <a:ea typeface="微软雅黑"/>
              </a:rPr>
              <a:t>阻值最大</a:t>
            </a:r>
          </a:p>
        </p:txBody>
      </p:sp>
      <p:sp>
        <p:nvSpPr>
          <p:cNvPr id="181284" name="矩形 181283"/>
          <p:cNvSpPr/>
          <p:nvPr/>
        </p:nvSpPr>
        <p:spPr>
          <a:xfrm>
            <a:off x="1919288" y="4437380"/>
            <a:ext cx="8496300" cy="6477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marL="342900" indent="-342900">
              <a:spcBef>
                <a:spcPct val="20000"/>
              </a:spcBef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电路中的电流最小</a:t>
            </a:r>
            <a:r>
              <a:rPr lang="en-US" altLang="zh-CN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,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不易损坏元件</a:t>
            </a:r>
          </a:p>
        </p:txBody>
      </p:sp>
      <p:sp>
        <p:nvSpPr>
          <p:cNvPr id="181289" name="矩形 181288"/>
          <p:cNvSpPr/>
          <p:nvPr/>
        </p:nvSpPr>
        <p:spPr>
          <a:xfrm>
            <a:off x="1991995" y="5316220"/>
            <a:ext cx="4766945" cy="6477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marL="342900" indent="-342900">
              <a:spcBef>
                <a:spcPct val="20000"/>
              </a:spcBef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会烧坏滑动变阻器</a:t>
            </a:r>
          </a:p>
        </p:txBody>
      </p:sp>
      <p:sp>
        <p:nvSpPr>
          <p:cNvPr id="5" name="矩形 4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三</a:t>
            </a:r>
          </a:p>
        </p:txBody>
      </p:sp>
      <p:sp>
        <p:nvSpPr>
          <p:cNvPr id="1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79234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 fontScale="9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滑动变阻器：使用规则</a:t>
            </a:r>
          </a:p>
        </p:txBody>
      </p:sp>
      <p:sp>
        <p:nvSpPr>
          <p:cNvPr id="3" name="Text Box 3"/>
          <p:cNvSpPr txBox="1"/>
          <p:nvPr/>
        </p:nvSpPr>
        <p:spPr>
          <a:xfrm>
            <a:off x="3893820" y="1163320"/>
            <a:ext cx="287845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FF3300"/>
                </a:solidFill>
                <a:latin typeface="微软雅黑" panose="020B0503020204020204" charset="-122"/>
                <a:ea typeface="微软雅黑"/>
              </a:rPr>
              <a:t>一上一下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8780145" y="1196658"/>
            <a:ext cx="936625" cy="6451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FF3300"/>
                </a:solidFill>
                <a:latin typeface="微软雅黑" panose="020B0503020204020204" charset="-122"/>
                <a:ea typeface="微软雅黑"/>
              </a:rPr>
              <a:t>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1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1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1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1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83" grpId="0"/>
      <p:bldP spid="181284" grpId="0"/>
      <p:bldP spid="181289" grpId="0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ext Box 3"/>
          <p:cNvSpPr txBox="1"/>
          <p:nvPr/>
        </p:nvSpPr>
        <p:spPr>
          <a:xfrm>
            <a:off x="1203960" y="1134110"/>
            <a:ext cx="6015038" cy="50158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、如图所示电路，要使灯泡的亮度变小，则必须使变阻器接入电路部分的电阻变＿＿，电流表的示数变＿＿＿，滑动触头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P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应向＿＿移动。</a:t>
            </a:r>
          </a:p>
        </p:txBody>
      </p:sp>
      <p:sp>
        <p:nvSpPr>
          <p:cNvPr id="217092" name="Text Box 4"/>
          <p:cNvSpPr txBox="1"/>
          <p:nvPr/>
        </p:nvSpPr>
        <p:spPr>
          <a:xfrm>
            <a:off x="4498023" y="3454400"/>
            <a:ext cx="1079500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Arial" panose="020B0604020202020204" pitchFamily="34" charset="0"/>
                <a:ea typeface="华文楷体" pitchFamily="2" charset="-122"/>
              </a:rPr>
              <a:t>大</a:t>
            </a:r>
          </a:p>
        </p:txBody>
      </p:sp>
      <p:sp>
        <p:nvSpPr>
          <p:cNvPr id="217093" name="Text Box 5"/>
          <p:cNvSpPr txBox="1"/>
          <p:nvPr/>
        </p:nvSpPr>
        <p:spPr>
          <a:xfrm>
            <a:off x="3039110" y="4407218"/>
            <a:ext cx="1079500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Arial" panose="020B0604020202020204" pitchFamily="34" charset="0"/>
                <a:ea typeface="华文楷体" pitchFamily="2" charset="-122"/>
              </a:rPr>
              <a:t>小</a:t>
            </a:r>
          </a:p>
        </p:txBody>
      </p:sp>
      <p:sp>
        <p:nvSpPr>
          <p:cNvPr id="217094" name="Text Box 6"/>
          <p:cNvSpPr txBox="1"/>
          <p:nvPr/>
        </p:nvSpPr>
        <p:spPr>
          <a:xfrm>
            <a:off x="1672273" y="5418455"/>
            <a:ext cx="1079500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Arial" panose="020B0604020202020204" pitchFamily="34" charset="0"/>
                <a:ea typeface="华文楷体" pitchFamily="2" charset="-122"/>
              </a:rPr>
              <a:t>右</a:t>
            </a:r>
          </a:p>
        </p:txBody>
      </p:sp>
      <p:grpSp>
        <p:nvGrpSpPr>
          <p:cNvPr id="63493" name="Group 7"/>
          <p:cNvGrpSpPr/>
          <p:nvPr/>
        </p:nvGrpSpPr>
        <p:grpSpPr>
          <a:xfrm>
            <a:off x="7591425" y="2043670"/>
            <a:ext cx="3813810" cy="2948065"/>
            <a:chOff x="3765" y="32"/>
            <a:chExt cx="1882" cy="1255"/>
          </a:xfrm>
        </p:grpSpPr>
        <p:grpSp>
          <p:nvGrpSpPr>
            <p:cNvPr id="63494" name="Group 8"/>
            <p:cNvGrpSpPr/>
            <p:nvPr/>
          </p:nvGrpSpPr>
          <p:grpSpPr>
            <a:xfrm>
              <a:off x="3765" y="563"/>
              <a:ext cx="217" cy="215"/>
              <a:chOff x="884" y="2478"/>
              <a:chExt cx="1089" cy="1089"/>
            </a:xfrm>
          </p:grpSpPr>
          <p:sp>
            <p:nvSpPr>
              <p:cNvPr id="63495" name="Oval 9"/>
              <p:cNvSpPr/>
              <p:nvPr/>
            </p:nvSpPr>
            <p:spPr>
              <a:xfrm>
                <a:off x="884" y="2478"/>
                <a:ext cx="1089" cy="1089"/>
              </a:xfrm>
              <a:prstGeom prst="ellipse">
                <a:avLst/>
              </a:pr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  <p:sp>
            <p:nvSpPr>
              <p:cNvPr id="63496" name="WordArt 10"/>
              <p:cNvSpPr>
                <a:spLocks noTextEdit="1"/>
              </p:cNvSpPr>
              <p:nvPr/>
            </p:nvSpPr>
            <p:spPr>
              <a:xfrm>
                <a:off x="1111" y="2614"/>
                <a:ext cx="680" cy="726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normAutofit fontScale="45000"/>
              </a:bodyPr>
              <a:lstStyle/>
              <a:p>
                <a:pPr algn="ctr"/>
                <a:r>
                  <a:rPr lang="zh-CN" altLang="en-US" sz="3600">
                    <a:solidFill>
                      <a:srgbClr val="FF0000"/>
                    </a:solidFill>
                    <a:effectLst>
                      <a:outerShdw dist="35921" dir="2699999" algn="ctr" rotWithShape="0">
                        <a:srgbClr val="C0C0C0">
                          <a:alpha val="79999"/>
                        </a:srgbClr>
                      </a:outerShdw>
                    </a:effectLst>
                    <a:latin typeface="宋体" panose="02010600030101010101" pitchFamily="2" charset="-122"/>
                    <a:ea typeface="宋体" panose="02010600030101010101" pitchFamily="2" charset="-122"/>
                  </a:rPr>
                  <a:t>A</a:t>
                </a:r>
              </a:p>
            </p:txBody>
          </p:sp>
        </p:grpSp>
        <p:grpSp>
          <p:nvGrpSpPr>
            <p:cNvPr id="63497" name="Group 11"/>
            <p:cNvGrpSpPr/>
            <p:nvPr/>
          </p:nvGrpSpPr>
          <p:grpSpPr>
            <a:xfrm>
              <a:off x="4247" y="1099"/>
              <a:ext cx="194" cy="188"/>
              <a:chOff x="2018" y="2886"/>
              <a:chExt cx="862" cy="862"/>
            </a:xfrm>
          </p:grpSpPr>
          <p:sp>
            <p:nvSpPr>
              <p:cNvPr id="63498" name="Oval 12"/>
              <p:cNvSpPr/>
              <p:nvPr/>
            </p:nvSpPr>
            <p:spPr>
              <a:xfrm>
                <a:off x="2018" y="2886"/>
                <a:ext cx="862" cy="862"/>
              </a:xfrm>
              <a:prstGeom prst="ellipse">
                <a:avLst/>
              </a:pr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zh-CN">
                  <a:latin typeface="Cambria" panose="02040503050406030204" pitchFamily="18" charset="0"/>
                  <a:ea typeface="华文楷体" pitchFamily="2" charset="-122"/>
                </a:endParaRPr>
              </a:p>
            </p:txBody>
          </p:sp>
          <p:sp>
            <p:nvSpPr>
              <p:cNvPr id="63499" name="Line 13"/>
              <p:cNvSpPr/>
              <p:nvPr/>
            </p:nvSpPr>
            <p:spPr>
              <a:xfrm flipH="1">
                <a:off x="2154" y="3022"/>
                <a:ext cx="590" cy="59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3500" name="Line 14"/>
              <p:cNvSpPr/>
              <p:nvPr/>
            </p:nvSpPr>
            <p:spPr>
              <a:xfrm>
                <a:off x="2109" y="3022"/>
                <a:ext cx="635" cy="635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63501" name="Line 15"/>
            <p:cNvSpPr/>
            <p:nvPr/>
          </p:nvSpPr>
          <p:spPr>
            <a:xfrm flipH="1">
              <a:off x="3886" y="1207"/>
              <a:ext cx="361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02" name="Line 16"/>
            <p:cNvSpPr/>
            <p:nvPr/>
          </p:nvSpPr>
          <p:spPr>
            <a:xfrm flipH="1">
              <a:off x="3886" y="778"/>
              <a:ext cx="0" cy="429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03" name="Line 17"/>
            <p:cNvSpPr/>
            <p:nvPr/>
          </p:nvSpPr>
          <p:spPr>
            <a:xfrm flipH="1">
              <a:off x="3886" y="188"/>
              <a:ext cx="0" cy="375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04" name="Rectangle 18"/>
            <p:cNvSpPr/>
            <p:nvPr/>
          </p:nvSpPr>
          <p:spPr>
            <a:xfrm>
              <a:off x="4754" y="1126"/>
              <a:ext cx="459" cy="134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>
                <a:latin typeface="Cambria" panose="02040503050406030204" pitchFamily="18" charset="0"/>
                <a:ea typeface="华文楷体" pitchFamily="2" charset="-122"/>
              </a:endParaRPr>
            </a:p>
          </p:txBody>
        </p:sp>
        <p:sp>
          <p:nvSpPr>
            <p:cNvPr id="63505" name="Line 19"/>
            <p:cNvSpPr/>
            <p:nvPr/>
          </p:nvSpPr>
          <p:spPr>
            <a:xfrm flipH="1">
              <a:off x="4441" y="1207"/>
              <a:ext cx="313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06" name="Line 20"/>
            <p:cNvSpPr/>
            <p:nvPr/>
          </p:nvSpPr>
          <p:spPr>
            <a:xfrm flipH="1">
              <a:off x="4971" y="992"/>
              <a:ext cx="0" cy="134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07" name="Line 21"/>
            <p:cNvSpPr/>
            <p:nvPr/>
          </p:nvSpPr>
          <p:spPr>
            <a:xfrm>
              <a:off x="4971" y="992"/>
              <a:ext cx="676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08" name="Line 22"/>
            <p:cNvSpPr/>
            <p:nvPr/>
          </p:nvSpPr>
          <p:spPr>
            <a:xfrm flipH="1">
              <a:off x="4610" y="54"/>
              <a:ext cx="0" cy="241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09" name="Line 23"/>
            <p:cNvSpPr/>
            <p:nvPr/>
          </p:nvSpPr>
          <p:spPr>
            <a:xfrm flipH="1">
              <a:off x="4537" y="134"/>
              <a:ext cx="0" cy="108"/>
            </a:xfrm>
            <a:prstGeom prst="line">
              <a:avLst/>
            </a:prstGeom>
            <a:ln w="762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10" name="Line 24"/>
            <p:cNvSpPr/>
            <p:nvPr/>
          </p:nvSpPr>
          <p:spPr>
            <a:xfrm>
              <a:off x="3878" y="210"/>
              <a:ext cx="680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11" name="Line 25"/>
            <p:cNvSpPr/>
            <p:nvPr/>
          </p:nvSpPr>
          <p:spPr>
            <a:xfrm>
              <a:off x="4610" y="188"/>
              <a:ext cx="217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13" name="Line 27"/>
            <p:cNvSpPr/>
            <p:nvPr/>
          </p:nvSpPr>
          <p:spPr>
            <a:xfrm flipV="1">
              <a:off x="4779" y="32"/>
              <a:ext cx="265" cy="161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14" name="Line 28"/>
            <p:cNvSpPr/>
            <p:nvPr/>
          </p:nvSpPr>
          <p:spPr>
            <a:xfrm>
              <a:off x="5141" y="188"/>
              <a:ext cx="506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15" name="Line 29"/>
            <p:cNvSpPr/>
            <p:nvPr/>
          </p:nvSpPr>
          <p:spPr>
            <a:xfrm flipH="1" flipV="1">
              <a:off x="5647" y="188"/>
              <a:ext cx="0" cy="804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5" name="矩形 4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四</a:t>
            </a:r>
          </a:p>
        </p:txBody>
      </p:sp>
      <p:sp>
        <p:nvSpPr>
          <p:cNvPr id="1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79234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 fontScale="9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滑动变阻器：巩固练习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2" grpId="0"/>
      <p:bldP spid="217093" grpId="0"/>
      <p:bldP spid="21709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17" name="Rectangle 2"/>
          <p:cNvSpPr/>
          <p:nvPr/>
        </p:nvSpPr>
        <p:spPr>
          <a:xfrm>
            <a:off x="554355" y="958850"/>
            <a:ext cx="11209020" cy="5015865"/>
          </a:xfrm>
          <a:prstGeom prst="rect">
            <a:avLst/>
          </a:prstGeom>
          <a:noFill/>
          <a:ln w="12700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250000"/>
              </a:lnSpc>
            </a:pP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如图示，当把滑动变阻器接入电路后，滑片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P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向右滑动时，电路电阻变大，此时与电路相连接的接线柱应是 （  ）</a:t>
            </a:r>
          </a:p>
          <a:p>
            <a:pPr>
              <a:lnSpc>
                <a:spcPct val="250000"/>
              </a:lnSpc>
            </a:pP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C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和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D     B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和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D </a:t>
            </a:r>
          </a:p>
          <a:p>
            <a:pPr>
              <a:lnSpc>
                <a:spcPct val="250000"/>
              </a:lnSpc>
            </a:pP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C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和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C     D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和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</a:t>
            </a:r>
          </a:p>
        </p:txBody>
      </p:sp>
      <p:grpSp>
        <p:nvGrpSpPr>
          <p:cNvPr id="63518" name="Group 3"/>
          <p:cNvGrpSpPr/>
          <p:nvPr/>
        </p:nvGrpSpPr>
        <p:grpSpPr>
          <a:xfrm>
            <a:off x="6024563" y="3692525"/>
            <a:ext cx="4225925" cy="1600200"/>
            <a:chOff x="1576" y="3024"/>
            <a:chExt cx="2662" cy="1008"/>
          </a:xfrm>
        </p:grpSpPr>
        <p:grpSp>
          <p:nvGrpSpPr>
            <p:cNvPr id="63519" name="Group 4"/>
            <p:cNvGrpSpPr/>
            <p:nvPr/>
          </p:nvGrpSpPr>
          <p:grpSpPr>
            <a:xfrm>
              <a:off x="1576" y="3024"/>
              <a:ext cx="2662" cy="1008"/>
              <a:chOff x="528" y="1296"/>
              <a:chExt cx="2662" cy="1008"/>
            </a:xfrm>
          </p:grpSpPr>
          <p:grpSp>
            <p:nvGrpSpPr>
              <p:cNvPr id="63520" name="Group 5"/>
              <p:cNvGrpSpPr/>
              <p:nvPr/>
            </p:nvGrpSpPr>
            <p:grpSpPr>
              <a:xfrm>
                <a:off x="768" y="1344"/>
                <a:ext cx="2112" cy="960"/>
                <a:chOff x="1824" y="1920"/>
                <a:chExt cx="2112" cy="960"/>
              </a:xfrm>
            </p:grpSpPr>
            <p:grpSp>
              <p:nvGrpSpPr>
                <p:cNvPr id="63521" name="Group 6"/>
                <p:cNvGrpSpPr/>
                <p:nvPr/>
              </p:nvGrpSpPr>
              <p:grpSpPr>
                <a:xfrm>
                  <a:off x="1824" y="1920"/>
                  <a:ext cx="2112" cy="960"/>
                  <a:chOff x="336" y="2448"/>
                  <a:chExt cx="2112" cy="960"/>
                </a:xfrm>
              </p:grpSpPr>
              <p:grpSp>
                <p:nvGrpSpPr>
                  <p:cNvPr id="63522" name="Group 7"/>
                  <p:cNvGrpSpPr/>
                  <p:nvPr/>
                </p:nvGrpSpPr>
                <p:grpSpPr>
                  <a:xfrm>
                    <a:off x="336" y="2448"/>
                    <a:ext cx="2112" cy="960"/>
                    <a:chOff x="1824" y="1920"/>
                    <a:chExt cx="2112" cy="960"/>
                  </a:xfrm>
                </p:grpSpPr>
                <p:grpSp>
                  <p:nvGrpSpPr>
                    <p:cNvPr id="63523" name="Group 8"/>
                    <p:cNvGrpSpPr/>
                    <p:nvPr/>
                  </p:nvGrpSpPr>
                  <p:grpSpPr>
                    <a:xfrm>
                      <a:off x="1824" y="1920"/>
                      <a:ext cx="2112" cy="960"/>
                      <a:chOff x="1824" y="1920"/>
                      <a:chExt cx="2112" cy="960"/>
                    </a:xfrm>
                  </p:grpSpPr>
                  <p:sp>
                    <p:nvSpPr>
                      <p:cNvPr id="63524" name="Line 9"/>
                      <p:cNvSpPr/>
                      <p:nvPr/>
                    </p:nvSpPr>
                    <p:spPr>
                      <a:xfrm flipH="1" flipV="1">
                        <a:off x="2832" y="2256"/>
                        <a:ext cx="0" cy="240"/>
                      </a:xfrm>
                      <a:prstGeom prst="line">
                        <a:avLst/>
                      </a:prstGeom>
                      <a:ln w="38100" cap="sq" cmpd="sng">
                        <a:solidFill>
                          <a:schemeClr val="tx2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/>
                      <a:lstStyle/>
                      <a:p>
                        <a:endParaRPr/>
                      </a:p>
                    </p:txBody>
                  </p:sp>
                  <p:grpSp>
                    <p:nvGrpSpPr>
                      <p:cNvPr id="63525" name="Group 10"/>
                      <p:cNvGrpSpPr/>
                      <p:nvPr/>
                    </p:nvGrpSpPr>
                    <p:grpSpPr>
                      <a:xfrm>
                        <a:off x="1824" y="1920"/>
                        <a:ext cx="2112" cy="960"/>
                        <a:chOff x="1824" y="1920"/>
                        <a:chExt cx="2112" cy="960"/>
                      </a:xfrm>
                    </p:grpSpPr>
                    <p:sp>
                      <p:nvSpPr>
                        <p:cNvPr id="63526" name="Line 11"/>
                        <p:cNvSpPr/>
                        <p:nvPr/>
                      </p:nvSpPr>
                      <p:spPr>
                        <a:xfrm flipH="1" flipV="1">
                          <a:off x="2880" y="2256"/>
                          <a:ext cx="0" cy="240"/>
                        </a:xfrm>
                        <a:prstGeom prst="line">
                          <a:avLst/>
                        </a:prstGeom>
                        <a:ln w="38100" cap="sq" cmpd="sng">
                          <a:solidFill>
                            <a:schemeClr val="tx2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>
                      </p:spPr>
                      <p:txBody>
                        <a:bodyPr/>
                        <a:lstStyle/>
                        <a:p>
                          <a:endParaRPr/>
                        </a:p>
                      </p:txBody>
                    </p:sp>
                    <p:sp>
                      <p:nvSpPr>
                        <p:cNvPr id="63527" name="Line 12"/>
                        <p:cNvSpPr/>
                        <p:nvPr/>
                      </p:nvSpPr>
                      <p:spPr>
                        <a:xfrm flipH="1">
                          <a:off x="2880" y="2160"/>
                          <a:ext cx="48" cy="240"/>
                        </a:xfrm>
                        <a:prstGeom prst="line">
                          <a:avLst/>
                        </a:prstGeom>
                        <a:ln w="38100" cap="sq" cmpd="sng">
                          <a:solidFill>
                            <a:schemeClr val="tx2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>
                      </p:spPr>
                      <p:txBody>
                        <a:bodyPr/>
                        <a:lstStyle/>
                        <a:p>
                          <a:endParaRPr/>
                        </a:p>
                      </p:txBody>
                    </p:sp>
                    <p:grpSp>
                      <p:nvGrpSpPr>
                        <p:cNvPr id="63528" name="Group 13"/>
                        <p:cNvGrpSpPr/>
                        <p:nvPr/>
                      </p:nvGrpSpPr>
                      <p:grpSpPr>
                        <a:xfrm>
                          <a:off x="1824" y="1920"/>
                          <a:ext cx="2112" cy="960"/>
                          <a:chOff x="1824" y="1920"/>
                          <a:chExt cx="2112" cy="960"/>
                        </a:xfrm>
                      </p:grpSpPr>
                      <p:sp>
                        <p:nvSpPr>
                          <p:cNvPr id="63529" name="Line 14"/>
                          <p:cNvSpPr/>
                          <p:nvPr/>
                        </p:nvSpPr>
                        <p:spPr>
                          <a:xfrm flipH="1" flipV="1">
                            <a:off x="2496" y="2256"/>
                            <a:ext cx="0" cy="240"/>
                          </a:xfrm>
                          <a:prstGeom prst="line">
                            <a:avLst/>
                          </a:prstGeom>
                          <a:ln w="38100" cap="sq" cmpd="sng">
                            <a:solidFill>
                              <a:schemeClr val="tx2"/>
                            </a:solidFill>
                            <a:prstDash val="solid"/>
                            <a:round/>
                            <a:headEnd type="none" w="sm" len="sm"/>
                            <a:tailEnd type="none" w="sm" len="sm"/>
                          </a:ln>
                        </p:spPr>
                        <p:txBody>
                          <a:bodyPr/>
                          <a:lstStyle/>
                          <a:p>
                            <a:endParaRPr/>
                          </a:p>
                        </p:txBody>
                      </p:sp>
                      <p:grpSp>
                        <p:nvGrpSpPr>
                          <p:cNvPr id="63530" name="Group 15"/>
                          <p:cNvGrpSpPr/>
                          <p:nvPr/>
                        </p:nvGrpSpPr>
                        <p:grpSpPr>
                          <a:xfrm>
                            <a:off x="1824" y="1920"/>
                            <a:ext cx="2112" cy="960"/>
                            <a:chOff x="1824" y="1920"/>
                            <a:chExt cx="2112" cy="960"/>
                          </a:xfrm>
                        </p:grpSpPr>
                        <p:sp>
                          <p:nvSpPr>
                            <p:cNvPr id="63531" name="Line 16"/>
                            <p:cNvSpPr/>
                            <p:nvPr/>
                          </p:nvSpPr>
                          <p:spPr>
                            <a:xfrm flipH="1">
                              <a:off x="1824" y="2784"/>
                              <a:ext cx="192" cy="96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32" name="Line 17"/>
                            <p:cNvSpPr/>
                            <p:nvPr/>
                          </p:nvSpPr>
                          <p:spPr>
                            <a:xfrm>
                              <a:off x="3744" y="2784"/>
                              <a:ext cx="192" cy="96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33" name="Line 18"/>
                            <p:cNvSpPr/>
                            <p:nvPr/>
                          </p:nvSpPr>
                          <p:spPr>
                            <a:xfrm>
                              <a:off x="2736" y="2016"/>
                              <a:ext cx="288" cy="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34" name="Line 19"/>
                            <p:cNvSpPr/>
                            <p:nvPr/>
                          </p:nvSpPr>
                          <p:spPr>
                            <a:xfrm>
                              <a:off x="1872" y="2064"/>
                              <a:ext cx="2064" cy="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35" name="Line 20"/>
                            <p:cNvSpPr/>
                            <p:nvPr/>
                          </p:nvSpPr>
                          <p:spPr>
                            <a:xfrm flipH="1">
                              <a:off x="2016" y="1920"/>
                              <a:ext cx="0" cy="72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36" name="Line 21"/>
                            <p:cNvSpPr/>
                            <p:nvPr/>
                          </p:nvSpPr>
                          <p:spPr>
                            <a:xfrm flipH="1">
                              <a:off x="3744" y="1968"/>
                              <a:ext cx="0" cy="72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37" name="Line 22"/>
                            <p:cNvSpPr/>
                            <p:nvPr/>
                          </p:nvSpPr>
                          <p:spPr>
                            <a:xfrm>
                              <a:off x="2016" y="2256"/>
                              <a:ext cx="1728" cy="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38" name="Line 23"/>
                            <p:cNvSpPr/>
                            <p:nvPr/>
                          </p:nvSpPr>
                          <p:spPr>
                            <a:xfrm>
                              <a:off x="2016" y="2496"/>
                              <a:ext cx="1728" cy="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39" name="Line 24"/>
                            <p:cNvSpPr/>
                            <p:nvPr/>
                          </p:nvSpPr>
                          <p:spPr>
                            <a:xfrm flipH="1" flipV="1">
                              <a:off x="2208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40" name="Line 25"/>
                            <p:cNvSpPr/>
                            <p:nvPr/>
                          </p:nvSpPr>
                          <p:spPr>
                            <a:xfrm flipH="1" flipV="1">
                              <a:off x="2256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41" name="Line 26"/>
                            <p:cNvSpPr/>
                            <p:nvPr/>
                          </p:nvSpPr>
                          <p:spPr>
                            <a:xfrm flipH="1" flipV="1">
                              <a:off x="2304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42" name="Line 27"/>
                            <p:cNvSpPr/>
                            <p:nvPr/>
                          </p:nvSpPr>
                          <p:spPr>
                            <a:xfrm flipH="1" flipV="1">
                              <a:off x="2352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43" name="Line 28"/>
                            <p:cNvSpPr/>
                            <p:nvPr/>
                          </p:nvSpPr>
                          <p:spPr>
                            <a:xfrm flipH="1" flipV="1">
                              <a:off x="2400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44" name="Line 29"/>
                            <p:cNvSpPr/>
                            <p:nvPr/>
                          </p:nvSpPr>
                          <p:spPr>
                            <a:xfrm flipH="1" flipV="1">
                              <a:off x="2448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45" name="Line 30"/>
                            <p:cNvSpPr/>
                            <p:nvPr/>
                          </p:nvSpPr>
                          <p:spPr>
                            <a:xfrm flipH="1" flipV="1">
                              <a:off x="2544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46" name="Line 31"/>
                            <p:cNvSpPr/>
                            <p:nvPr/>
                          </p:nvSpPr>
                          <p:spPr>
                            <a:xfrm flipH="1" flipV="1">
                              <a:off x="2592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47" name="Line 32"/>
                            <p:cNvSpPr/>
                            <p:nvPr/>
                          </p:nvSpPr>
                          <p:spPr>
                            <a:xfrm flipH="1" flipV="1">
                              <a:off x="2640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48" name="Line 33"/>
                            <p:cNvSpPr/>
                            <p:nvPr/>
                          </p:nvSpPr>
                          <p:spPr>
                            <a:xfrm flipH="1" flipV="1">
                              <a:off x="2688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49" name="Line 34"/>
                            <p:cNvSpPr/>
                            <p:nvPr/>
                          </p:nvSpPr>
                          <p:spPr>
                            <a:xfrm flipH="1" flipV="1">
                              <a:off x="2736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50" name="Line 35"/>
                            <p:cNvSpPr/>
                            <p:nvPr/>
                          </p:nvSpPr>
                          <p:spPr>
                            <a:xfrm flipH="1" flipV="1">
                              <a:off x="2784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51" name="Line 36"/>
                            <p:cNvSpPr/>
                            <p:nvPr/>
                          </p:nvSpPr>
                          <p:spPr>
                            <a:xfrm flipH="1" flipV="1">
                              <a:off x="2928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52" name="Line 37"/>
                            <p:cNvSpPr/>
                            <p:nvPr/>
                          </p:nvSpPr>
                          <p:spPr>
                            <a:xfrm flipH="1" flipV="1">
                              <a:off x="2976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53" name="Line 38"/>
                            <p:cNvSpPr/>
                            <p:nvPr/>
                          </p:nvSpPr>
                          <p:spPr>
                            <a:xfrm flipH="1" flipV="1">
                              <a:off x="3024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54" name="Line 39"/>
                            <p:cNvSpPr/>
                            <p:nvPr/>
                          </p:nvSpPr>
                          <p:spPr>
                            <a:xfrm flipH="1" flipV="1">
                              <a:off x="3072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55" name="Line 40"/>
                            <p:cNvSpPr/>
                            <p:nvPr/>
                          </p:nvSpPr>
                          <p:spPr>
                            <a:xfrm flipH="1" flipV="1">
                              <a:off x="3120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56" name="Line 41"/>
                            <p:cNvSpPr/>
                            <p:nvPr/>
                          </p:nvSpPr>
                          <p:spPr>
                            <a:xfrm flipH="1" flipV="1">
                              <a:off x="3168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57" name="Line 42"/>
                            <p:cNvSpPr/>
                            <p:nvPr/>
                          </p:nvSpPr>
                          <p:spPr>
                            <a:xfrm flipH="1" flipV="1">
                              <a:off x="3216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58" name="Line 43"/>
                            <p:cNvSpPr/>
                            <p:nvPr/>
                          </p:nvSpPr>
                          <p:spPr>
                            <a:xfrm flipH="1" flipV="1">
                              <a:off x="3264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59" name="Line 44"/>
                            <p:cNvSpPr/>
                            <p:nvPr/>
                          </p:nvSpPr>
                          <p:spPr>
                            <a:xfrm flipH="1" flipV="1">
                              <a:off x="3408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60" name="Line 45"/>
                            <p:cNvSpPr/>
                            <p:nvPr/>
                          </p:nvSpPr>
                          <p:spPr>
                            <a:xfrm flipH="1" flipV="1">
                              <a:off x="3312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61" name="Line 46"/>
                            <p:cNvSpPr/>
                            <p:nvPr/>
                          </p:nvSpPr>
                          <p:spPr>
                            <a:xfrm flipH="1" flipV="1">
                              <a:off x="3360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62" name="Line 47"/>
                            <p:cNvSpPr/>
                            <p:nvPr/>
                          </p:nvSpPr>
                          <p:spPr>
                            <a:xfrm flipH="1" flipV="1">
                              <a:off x="3456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63" name="Line 48"/>
                            <p:cNvSpPr/>
                            <p:nvPr/>
                          </p:nvSpPr>
                          <p:spPr>
                            <a:xfrm flipH="1" flipV="1">
                              <a:off x="3504" y="2256"/>
                              <a:ext cx="0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64" name="Line 49"/>
                            <p:cNvSpPr/>
                            <p:nvPr/>
                          </p:nvSpPr>
                          <p:spPr>
                            <a:xfrm flipH="1">
                              <a:off x="3552" y="2256"/>
                              <a:ext cx="0" cy="288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65" name="Line 50"/>
                            <p:cNvSpPr/>
                            <p:nvPr/>
                          </p:nvSpPr>
                          <p:spPr>
                            <a:xfrm flipH="1">
                              <a:off x="2160" y="2256"/>
                              <a:ext cx="0" cy="336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66" name="Line 51"/>
                            <p:cNvSpPr/>
                            <p:nvPr/>
                          </p:nvSpPr>
                          <p:spPr>
                            <a:xfrm>
                              <a:off x="2736" y="2160"/>
                              <a:ext cx="288" cy="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67" name="Line 52"/>
                            <p:cNvSpPr/>
                            <p:nvPr/>
                          </p:nvSpPr>
                          <p:spPr>
                            <a:xfrm>
                              <a:off x="2784" y="2160"/>
                              <a:ext cx="96" cy="240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68" name="Line 53"/>
                            <p:cNvSpPr/>
                            <p:nvPr/>
                          </p:nvSpPr>
                          <p:spPr>
                            <a:xfrm flipH="1">
                              <a:off x="2736" y="2064"/>
                              <a:ext cx="0" cy="96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69" name="Line 54"/>
                            <p:cNvSpPr/>
                            <p:nvPr/>
                          </p:nvSpPr>
                          <p:spPr>
                            <a:xfrm flipH="1">
                              <a:off x="3024" y="2064"/>
                              <a:ext cx="0" cy="96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70" name="Rectangle 55"/>
                            <p:cNvSpPr/>
                            <p:nvPr/>
                          </p:nvSpPr>
                          <p:spPr>
                            <a:xfrm>
                              <a:off x="2112" y="2592"/>
                              <a:ext cx="96" cy="48"/>
                            </a:xfrm>
                            <a:prstGeom prst="rect">
                              <a:avLst/>
                            </a:prstGeom>
                            <a:solidFill>
                              <a:schemeClr val="accent1"/>
                            </a:solidFill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miter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 wrap="none" anchor="ctr" anchorCtr="0"/>
                            <a:lstStyle/>
                            <a:p>
                              <a:endParaRPr lang="zh-CN" altLang="zh-CN" sz="3200">
                                <a:solidFill>
                                  <a:schemeClr val="tx1"/>
                                </a:solidFill>
                                <a:latin typeface="微软雅黑" panose="020B0503020204020204" charset="-122"/>
                                <a:ea typeface="微软雅黑"/>
                              </a:endParaRPr>
                            </a:p>
                          </p:txBody>
                        </p:sp>
                        <p:sp>
                          <p:nvSpPr>
                            <p:cNvPr id="63571" name="Rectangle 56"/>
                            <p:cNvSpPr/>
                            <p:nvPr/>
                          </p:nvSpPr>
                          <p:spPr>
                            <a:xfrm>
                              <a:off x="3504" y="2592"/>
                              <a:ext cx="96" cy="48"/>
                            </a:xfrm>
                            <a:prstGeom prst="rect">
                              <a:avLst/>
                            </a:prstGeom>
                            <a:solidFill>
                              <a:schemeClr val="accent1"/>
                            </a:solidFill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miter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 wrap="none" anchor="ctr" anchorCtr="0"/>
                            <a:lstStyle/>
                            <a:p>
                              <a:endParaRPr lang="zh-CN" altLang="zh-CN" sz="3200">
                                <a:solidFill>
                                  <a:schemeClr val="tx1"/>
                                </a:solidFill>
                                <a:latin typeface="微软雅黑" panose="020B0503020204020204" charset="-122"/>
                                <a:ea typeface="微软雅黑"/>
                              </a:endParaRPr>
                            </a:p>
                          </p:txBody>
                        </p:sp>
                        <p:sp>
                          <p:nvSpPr>
                            <p:cNvPr id="63572" name="Line 57"/>
                            <p:cNvSpPr/>
                            <p:nvPr/>
                          </p:nvSpPr>
                          <p:spPr>
                            <a:xfrm flipH="1">
                              <a:off x="2016" y="2352"/>
                              <a:ext cx="0" cy="432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73" name="Line 58"/>
                            <p:cNvSpPr/>
                            <p:nvPr/>
                          </p:nvSpPr>
                          <p:spPr>
                            <a:xfrm flipH="1">
                              <a:off x="3744" y="2400"/>
                              <a:ext cx="0" cy="384"/>
                            </a:xfrm>
                            <a:prstGeom prst="line">
                              <a:avLst/>
                            </a:prstGeom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round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/>
                            <a:lstStyle/>
                            <a:p>
                              <a:endParaRPr/>
                            </a:p>
                          </p:txBody>
                        </p:sp>
                        <p:sp>
                          <p:nvSpPr>
                            <p:cNvPr id="63574" name="Rectangle 59"/>
                            <p:cNvSpPr/>
                            <p:nvPr/>
                          </p:nvSpPr>
                          <p:spPr>
                            <a:xfrm>
                              <a:off x="1824" y="2016"/>
                              <a:ext cx="48" cy="96"/>
                            </a:xfrm>
                            <a:prstGeom prst="rect">
                              <a:avLst/>
                            </a:prstGeom>
                            <a:solidFill>
                              <a:schemeClr val="folHlink"/>
                            </a:solidFill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miter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 wrap="none" anchor="ctr" anchorCtr="0"/>
                            <a:lstStyle/>
                            <a:p>
                              <a:endParaRPr lang="zh-CN" altLang="zh-CN" sz="3200">
                                <a:solidFill>
                                  <a:schemeClr val="tx1"/>
                                </a:solidFill>
                                <a:latin typeface="微软雅黑" panose="020B0503020204020204" charset="-122"/>
                                <a:ea typeface="微软雅黑"/>
                              </a:endParaRPr>
                            </a:p>
                          </p:txBody>
                        </p:sp>
                        <p:sp>
                          <p:nvSpPr>
                            <p:cNvPr id="63575" name="Rectangle 60"/>
                            <p:cNvSpPr/>
                            <p:nvPr/>
                          </p:nvSpPr>
                          <p:spPr>
                            <a:xfrm>
                              <a:off x="3888" y="2016"/>
                              <a:ext cx="48" cy="96"/>
                            </a:xfrm>
                            <a:prstGeom prst="rect">
                              <a:avLst/>
                            </a:prstGeom>
                            <a:solidFill>
                              <a:schemeClr val="folHlink"/>
                            </a:solidFill>
                            <a:ln w="38100" cap="sq" cmpd="sng">
                              <a:solidFill>
                                <a:schemeClr val="tx2"/>
                              </a:solidFill>
                              <a:prstDash val="solid"/>
                              <a:miter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 wrap="none" anchor="ctr" anchorCtr="0"/>
                            <a:lstStyle/>
                            <a:p>
                              <a:endParaRPr lang="zh-CN" altLang="zh-CN" sz="3200">
                                <a:solidFill>
                                  <a:schemeClr val="tx1"/>
                                </a:solidFill>
                                <a:latin typeface="微软雅黑" panose="020B0503020204020204" charset="-122"/>
                                <a:ea typeface="微软雅黑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  <p:sp>
                  <p:nvSpPr>
                    <p:cNvPr id="63576" name="Line 61"/>
                    <p:cNvSpPr/>
                    <p:nvPr/>
                  </p:nvSpPr>
                  <p:spPr>
                    <a:xfrm flipH="1" flipV="1">
                      <a:off x="2736" y="2016"/>
                      <a:ext cx="0" cy="144"/>
                    </a:xfrm>
                    <a:prstGeom prst="line">
                      <a:avLst/>
                    </a:prstGeom>
                    <a:ln w="38100" cap="sq" cmpd="sng">
                      <a:solidFill>
                        <a:schemeClr val="tx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</p:grpSp>
              <p:sp>
                <p:nvSpPr>
                  <p:cNvPr id="63577" name="Line 62"/>
                  <p:cNvSpPr/>
                  <p:nvPr/>
                </p:nvSpPr>
                <p:spPr>
                  <a:xfrm flipH="1" flipV="1">
                    <a:off x="1536" y="2544"/>
                    <a:ext cx="0" cy="96"/>
                  </a:xfrm>
                  <a:prstGeom prst="line">
                    <a:avLst/>
                  </a:prstGeom>
                  <a:ln w="38100" cap="sq" cmpd="sng">
                    <a:solidFill>
                      <a:schemeClr val="tx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/>
                  </a:p>
                </p:txBody>
              </p:sp>
            </p:grpSp>
            <p:sp>
              <p:nvSpPr>
                <p:cNvPr id="63578" name="Line 63"/>
                <p:cNvSpPr/>
                <p:nvPr/>
              </p:nvSpPr>
              <p:spPr>
                <a:xfrm flipH="1" flipV="1">
                  <a:off x="3552" y="2496"/>
                  <a:ext cx="0" cy="144"/>
                </a:xfrm>
                <a:prstGeom prst="line">
                  <a:avLst/>
                </a:prstGeom>
                <a:ln w="38100" cap="sq" cmpd="sng">
                  <a:solidFill>
                    <a:schemeClr val="tx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sp>
            <p:nvSpPr>
              <p:cNvPr id="63579" name="Rectangle 64"/>
              <p:cNvSpPr/>
              <p:nvPr/>
            </p:nvSpPr>
            <p:spPr>
              <a:xfrm>
                <a:off x="1152" y="1872"/>
                <a:ext cx="295" cy="368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3200">
                    <a:solidFill>
                      <a:schemeClr val="tx1"/>
                    </a:solidFill>
                    <a:latin typeface="微软雅黑" panose="020B0503020204020204" charset="-122"/>
                    <a:ea typeface="微软雅黑"/>
                  </a:rPr>
                  <a:t>A</a:t>
                </a:r>
              </a:p>
            </p:txBody>
          </p:sp>
          <p:sp>
            <p:nvSpPr>
              <p:cNvPr id="63580" name="Rectangle 65"/>
              <p:cNvSpPr/>
              <p:nvPr/>
            </p:nvSpPr>
            <p:spPr>
              <a:xfrm>
                <a:off x="2208" y="1872"/>
                <a:ext cx="276" cy="368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3200">
                    <a:solidFill>
                      <a:schemeClr val="tx1"/>
                    </a:solidFill>
                    <a:latin typeface="微软雅黑" panose="020B0503020204020204" charset="-122"/>
                    <a:ea typeface="微软雅黑"/>
                  </a:rPr>
                  <a:t>B</a:t>
                </a:r>
              </a:p>
            </p:txBody>
          </p:sp>
          <p:sp>
            <p:nvSpPr>
              <p:cNvPr id="63581" name="Rectangle 66"/>
              <p:cNvSpPr/>
              <p:nvPr/>
            </p:nvSpPr>
            <p:spPr>
              <a:xfrm>
                <a:off x="528" y="1296"/>
                <a:ext cx="255" cy="368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en-US" altLang="zh-CN" sz="3200">
                    <a:solidFill>
                      <a:schemeClr val="tx1"/>
                    </a:solidFill>
                    <a:latin typeface="微软雅黑" panose="020B0503020204020204" charset="-122"/>
                    <a:ea typeface="微软雅黑"/>
                  </a:rPr>
                  <a:t>C</a:t>
                </a:r>
              </a:p>
            </p:txBody>
          </p:sp>
          <p:sp>
            <p:nvSpPr>
              <p:cNvPr id="63582" name="Rectangle 67"/>
              <p:cNvSpPr/>
              <p:nvPr/>
            </p:nvSpPr>
            <p:spPr>
              <a:xfrm>
                <a:off x="2880" y="1296"/>
                <a:ext cx="310" cy="368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3200">
                    <a:solidFill>
                      <a:schemeClr val="tx1"/>
                    </a:solidFill>
                    <a:latin typeface="微软雅黑" panose="020B0503020204020204" charset="-122"/>
                    <a:ea typeface="微软雅黑"/>
                  </a:rPr>
                  <a:t>D</a:t>
                </a:r>
              </a:p>
            </p:txBody>
          </p:sp>
        </p:grpSp>
        <p:sp>
          <p:nvSpPr>
            <p:cNvPr id="63583" name="Text Box 68"/>
            <p:cNvSpPr txBox="1"/>
            <p:nvPr/>
          </p:nvSpPr>
          <p:spPr>
            <a:xfrm>
              <a:off x="2880" y="3168"/>
              <a:ext cx="336" cy="678"/>
            </a:xfrm>
            <a:prstGeom prst="rect">
              <a:avLst/>
            </a:prstGeom>
            <a:noFill/>
            <a:ln w="12700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rPr>
                <a:t>  P </a:t>
              </a:r>
            </a:p>
          </p:txBody>
        </p:sp>
      </p:grpSp>
      <p:sp>
        <p:nvSpPr>
          <p:cNvPr id="62535" name="Text Box 71"/>
          <p:cNvSpPr txBox="1"/>
          <p:nvPr/>
        </p:nvSpPr>
        <p:spPr>
          <a:xfrm>
            <a:off x="9575800" y="2820035"/>
            <a:ext cx="1125855" cy="79883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C</a:t>
            </a:r>
          </a:p>
        </p:txBody>
      </p:sp>
      <p:sp>
        <p:nvSpPr>
          <p:cNvPr id="5" name="矩形 4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四</a:t>
            </a:r>
          </a:p>
        </p:txBody>
      </p:sp>
      <p:sp>
        <p:nvSpPr>
          <p:cNvPr id="1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79234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 fontScale="9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滑动变阻器：巩固练习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535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Text Box 5"/>
          <p:cNvSpPr txBox="1"/>
          <p:nvPr/>
        </p:nvSpPr>
        <p:spPr>
          <a:xfrm>
            <a:off x="511810" y="1005840"/>
            <a:ext cx="11068050" cy="50774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zh-CN" altLang="en-US" sz="36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、如图所示的甲、乙两种电路是在电源电压不变的情况下，利用滑动变阻器改变小灯泡亮度的是</a:t>
            </a:r>
            <a:r>
              <a:rPr lang="zh-CN" altLang="en-US" sz="3600">
                <a:latin typeface="微软雅黑" panose="020B0503020204020204" charset="-122"/>
                <a:ea typeface="微软雅黑"/>
                <a:cs typeface="微软雅黑" panose="020B0503020204020204" charset="-122"/>
                <a:sym typeface="Wingdings" panose="05000000000000000000" pitchFamily="2" charset="2"/>
              </a:rPr>
              <a:t>：（     ）</a:t>
            </a:r>
          </a:p>
          <a:p>
            <a:pPr>
              <a:lnSpc>
                <a:spcPct val="150000"/>
              </a:lnSpc>
            </a:pPr>
            <a:r>
              <a:rPr lang="en-US" altLang="zh-CN" sz="3600">
                <a:latin typeface="微软雅黑" panose="020B0503020204020204" charset="-122"/>
                <a:ea typeface="微软雅黑"/>
                <a:cs typeface="微软雅黑" panose="020B0503020204020204" charset="-122"/>
                <a:sym typeface="Wingdings" panose="05000000000000000000" pitchFamily="2" charset="2"/>
              </a:rPr>
              <a:t>A</a:t>
            </a:r>
            <a:r>
              <a:rPr lang="zh-CN" altLang="en-US" sz="3600">
                <a:latin typeface="微软雅黑" panose="020B0503020204020204" charset="-122"/>
                <a:ea typeface="微软雅黑"/>
                <a:cs typeface="微软雅黑" panose="020B0503020204020204" charset="-122"/>
                <a:sym typeface="Wingdings" panose="05000000000000000000" pitchFamily="2" charset="2"/>
              </a:rPr>
              <a:t>、甲图</a:t>
            </a:r>
          </a:p>
          <a:p>
            <a:pPr>
              <a:lnSpc>
                <a:spcPct val="150000"/>
              </a:lnSpc>
            </a:pPr>
            <a:r>
              <a:rPr lang="en-US" altLang="zh-CN" sz="3600">
                <a:latin typeface="微软雅黑" panose="020B0503020204020204" charset="-122"/>
                <a:ea typeface="微软雅黑"/>
                <a:cs typeface="微软雅黑" panose="020B0503020204020204" charset="-122"/>
                <a:sym typeface="Wingdings" panose="05000000000000000000" pitchFamily="2" charset="2"/>
              </a:rPr>
              <a:t>B</a:t>
            </a:r>
            <a:r>
              <a:rPr lang="zh-CN" altLang="en-US" sz="3600">
                <a:latin typeface="微软雅黑" panose="020B0503020204020204" charset="-122"/>
                <a:ea typeface="微软雅黑"/>
                <a:cs typeface="微软雅黑" panose="020B0503020204020204" charset="-122"/>
                <a:sym typeface="Wingdings" panose="05000000000000000000" pitchFamily="2" charset="2"/>
              </a:rPr>
              <a:t>、</a:t>
            </a:r>
            <a:r>
              <a:rPr lang="zh-CN" altLang="en-US" sz="36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乙</a:t>
            </a:r>
            <a:r>
              <a:rPr lang="zh-CN" altLang="en-US" sz="3600">
                <a:latin typeface="微软雅黑" panose="020B0503020204020204" charset="-122"/>
                <a:ea typeface="微软雅黑"/>
                <a:cs typeface="微软雅黑" panose="020B0503020204020204" charset="-122"/>
                <a:sym typeface="Wingdings" panose="05000000000000000000" pitchFamily="2" charset="2"/>
              </a:rPr>
              <a:t>图</a:t>
            </a:r>
          </a:p>
          <a:p>
            <a:pPr>
              <a:lnSpc>
                <a:spcPct val="150000"/>
              </a:lnSpc>
            </a:pPr>
            <a:r>
              <a:rPr lang="en-US" altLang="zh-CN" sz="3600">
                <a:latin typeface="微软雅黑" panose="020B0503020204020204" charset="-122"/>
                <a:ea typeface="微软雅黑"/>
                <a:cs typeface="微软雅黑" panose="020B0503020204020204" charset="-122"/>
                <a:sym typeface="Wingdings" panose="05000000000000000000" pitchFamily="2" charset="2"/>
              </a:rPr>
              <a:t>C</a:t>
            </a:r>
            <a:r>
              <a:rPr lang="zh-CN" altLang="en-US" sz="3600">
                <a:latin typeface="微软雅黑" panose="020B0503020204020204" charset="-122"/>
                <a:ea typeface="微软雅黑"/>
                <a:cs typeface="微软雅黑" panose="020B0503020204020204" charset="-122"/>
                <a:sym typeface="Wingdings" panose="05000000000000000000" pitchFamily="2" charset="2"/>
              </a:rPr>
              <a:t>、两图都可以</a:t>
            </a:r>
          </a:p>
          <a:p>
            <a:pPr>
              <a:lnSpc>
                <a:spcPct val="150000"/>
              </a:lnSpc>
            </a:pPr>
            <a:r>
              <a:rPr lang="en-US" altLang="zh-CN" sz="3600">
                <a:latin typeface="微软雅黑" panose="020B0503020204020204" charset="-122"/>
                <a:ea typeface="微软雅黑"/>
                <a:cs typeface="微软雅黑" panose="020B0503020204020204" charset="-122"/>
                <a:sym typeface="Wingdings" panose="05000000000000000000" pitchFamily="2" charset="2"/>
              </a:rPr>
              <a:t>D</a:t>
            </a:r>
            <a:r>
              <a:rPr lang="zh-CN" altLang="en-US" sz="3600">
                <a:latin typeface="微软雅黑" panose="020B0503020204020204" charset="-122"/>
                <a:ea typeface="微软雅黑"/>
                <a:cs typeface="微软雅黑" panose="020B0503020204020204" charset="-122"/>
                <a:sym typeface="Wingdings" panose="05000000000000000000" pitchFamily="2" charset="2"/>
              </a:rPr>
              <a:t>、两图都不能改变灯的亮度</a:t>
            </a:r>
          </a:p>
        </p:txBody>
      </p:sp>
      <p:sp>
        <p:nvSpPr>
          <p:cNvPr id="51202" name="Rectangle 2"/>
          <p:cNvSpPr/>
          <p:nvPr/>
        </p:nvSpPr>
        <p:spPr>
          <a:xfrm>
            <a:off x="10332720" y="2052003"/>
            <a:ext cx="48069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Cambria" panose="02040503050406030204" pitchFamily="18" charset="0"/>
                <a:ea typeface="华文楷体" pitchFamily="2" charset="-122"/>
                <a:sym typeface="Wingdings" panose="05000000000000000000" pitchFamily="2" charset="2"/>
              </a:rPr>
              <a:t>A</a:t>
            </a:r>
          </a:p>
        </p:txBody>
      </p:sp>
      <p:pic>
        <p:nvPicPr>
          <p:cNvPr id="6451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405" y="3128645"/>
            <a:ext cx="2724785" cy="16840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1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4475" y="3128645"/>
            <a:ext cx="2445385" cy="16846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18" name="Text Box 8"/>
          <p:cNvSpPr txBox="1"/>
          <p:nvPr/>
        </p:nvSpPr>
        <p:spPr>
          <a:xfrm>
            <a:off x="7175183" y="5031423"/>
            <a:ext cx="935037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Cambria" panose="02040503050406030204" pitchFamily="18" charset="0"/>
                <a:ea typeface="华文楷体" pitchFamily="2" charset="-122"/>
              </a:rPr>
              <a:t>（甲）</a:t>
            </a:r>
          </a:p>
        </p:txBody>
      </p:sp>
      <p:sp>
        <p:nvSpPr>
          <p:cNvPr id="64519" name="Rectangle 9"/>
          <p:cNvSpPr/>
          <p:nvPr/>
        </p:nvSpPr>
        <p:spPr>
          <a:xfrm>
            <a:off x="10137140" y="5031423"/>
            <a:ext cx="8686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b="1">
                <a:latin typeface="Cambria" panose="02040503050406030204" pitchFamily="18" charset="0"/>
                <a:ea typeface="华文楷体" pitchFamily="2" charset="-122"/>
              </a:rPr>
              <a:t>（乙）</a:t>
            </a:r>
          </a:p>
        </p:txBody>
      </p:sp>
      <p:sp>
        <p:nvSpPr>
          <p:cNvPr id="5" name="矩形 4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四</a:t>
            </a:r>
          </a:p>
        </p:txBody>
      </p:sp>
      <p:sp>
        <p:nvSpPr>
          <p:cNvPr id="1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79234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 fontScale="9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滑动变阻器：巩固练习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0" name="Text Box 10"/>
          <p:cNvSpPr txBox="1"/>
          <p:nvPr/>
        </p:nvSpPr>
        <p:spPr>
          <a:xfrm>
            <a:off x="877570" y="861695"/>
            <a:ext cx="10384155" cy="53848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4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、如图所示，用滑动变阻器控制灯的亮度，若要求滑片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P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向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C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端滑动时灯变亮，则变阻器连入电路中正确的接法是（   ）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C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接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M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D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接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N          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接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M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接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N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C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接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M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D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接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N          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D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接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M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D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接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N</a:t>
            </a:r>
          </a:p>
        </p:txBody>
      </p:sp>
      <p:pic>
        <p:nvPicPr>
          <p:cNvPr id="51203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98110" y="2528570"/>
            <a:ext cx="4953000" cy="34963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11" name="Rectangle 11"/>
          <p:cNvSpPr/>
          <p:nvPr/>
        </p:nvSpPr>
        <p:spPr>
          <a:xfrm>
            <a:off x="1764030" y="2528570"/>
            <a:ext cx="829310" cy="97853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no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Cambria" panose="02040503050406030204" pitchFamily="18" charset="0"/>
                <a:ea typeface="华文楷体" pitchFamily="2" charset="-122"/>
                <a:sym typeface="Wingdings" panose="05000000000000000000" pitchFamily="2" charset="2"/>
              </a:rPr>
              <a:t>C</a:t>
            </a:r>
          </a:p>
        </p:txBody>
      </p:sp>
      <p:sp>
        <p:nvSpPr>
          <p:cNvPr id="5" name="矩形 4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四</a:t>
            </a:r>
          </a:p>
        </p:txBody>
      </p:sp>
      <p:sp>
        <p:nvSpPr>
          <p:cNvPr id="1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79234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 fontScale="9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滑动变阻器：巩固练习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0" grpId="0"/>
      <p:bldP spid="512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文本框 190465"/>
          <p:cNvSpPr txBox="1"/>
          <p:nvPr/>
        </p:nvSpPr>
        <p:spPr>
          <a:xfrm>
            <a:off x="913130" y="1329690"/>
            <a:ext cx="10365740" cy="37846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5</a:t>
            </a:r>
            <a:r>
              <a:rPr lang="zh-CN" altLang="en-US" sz="4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、在一个亮度可以调节的台灯电路中，滑动变阻器不能改变电路中的（     ）</a:t>
            </a:r>
          </a:p>
          <a:p>
            <a:pPr>
              <a:lnSpc>
                <a:spcPct val="150000"/>
              </a:lnSpc>
            </a:pPr>
            <a:r>
              <a:rPr lang="en-US" altLang="zh-CN" sz="4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</a:t>
            </a:r>
            <a:r>
              <a:rPr lang="zh-CN" altLang="en-US" sz="4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、电流                  </a:t>
            </a:r>
            <a:r>
              <a:rPr lang="en-US" altLang="zh-CN" sz="4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</a:t>
            </a:r>
            <a:r>
              <a:rPr lang="zh-CN" altLang="en-US" sz="4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、电源两端的电压</a:t>
            </a:r>
          </a:p>
          <a:p>
            <a:pPr>
              <a:lnSpc>
                <a:spcPct val="150000"/>
              </a:lnSpc>
            </a:pPr>
            <a:r>
              <a:rPr lang="en-US" altLang="zh-CN" sz="4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C</a:t>
            </a:r>
            <a:r>
              <a:rPr lang="zh-CN" altLang="en-US" sz="4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、灯泡的亮度       </a:t>
            </a:r>
            <a:r>
              <a:rPr lang="en-US" altLang="zh-CN" sz="4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D</a:t>
            </a:r>
            <a:r>
              <a:rPr lang="zh-CN" altLang="en-US" sz="4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、灯泡两端的电压</a:t>
            </a:r>
          </a:p>
        </p:txBody>
      </p:sp>
      <p:sp>
        <p:nvSpPr>
          <p:cNvPr id="190467" name="文本框 190466"/>
          <p:cNvSpPr txBox="1"/>
          <p:nvPr/>
        </p:nvSpPr>
        <p:spPr>
          <a:xfrm>
            <a:off x="7051358" y="2490470"/>
            <a:ext cx="865187" cy="70675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40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B</a:t>
            </a:r>
          </a:p>
        </p:txBody>
      </p:sp>
      <p:sp>
        <p:nvSpPr>
          <p:cNvPr id="5" name="矩形 4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四</a:t>
            </a:r>
          </a:p>
        </p:txBody>
      </p:sp>
      <p:sp>
        <p:nvSpPr>
          <p:cNvPr id="1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79234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 fontScale="9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滑动变阻器：巩固练习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文本框 191489"/>
          <p:cNvSpPr txBox="1"/>
          <p:nvPr/>
        </p:nvSpPr>
        <p:spPr>
          <a:xfrm>
            <a:off x="321310" y="861695"/>
            <a:ext cx="1148461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6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、使用滑动变阻器在闭合开关之前，应把滑动变阻器在电路中的阻值调到最大，这时滑片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P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的位置在电路中正确的是（      ）</a:t>
            </a:r>
          </a:p>
        </p:txBody>
      </p:sp>
      <p:pic>
        <p:nvPicPr>
          <p:cNvPr id="66562" name="图片 191490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33220" y="2367280"/>
            <a:ext cx="3352800" cy="2225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6563" name="图片 191491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09420" y="4691380"/>
            <a:ext cx="3352800" cy="1787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6564" name="图片 191492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22440" y="4574540"/>
            <a:ext cx="3124200" cy="1841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6565" name="图片 191493"/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52260" y="2461260"/>
            <a:ext cx="3352800" cy="19796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1495" name="文本框 191494"/>
          <p:cNvSpPr txBox="1"/>
          <p:nvPr/>
        </p:nvSpPr>
        <p:spPr>
          <a:xfrm>
            <a:off x="10415270" y="1723390"/>
            <a:ext cx="762000" cy="70675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A</a:t>
            </a:r>
          </a:p>
        </p:txBody>
      </p:sp>
      <p:sp>
        <p:nvSpPr>
          <p:cNvPr id="5" name="矩形 4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四</a:t>
            </a:r>
          </a:p>
        </p:txBody>
      </p:sp>
      <p:sp>
        <p:nvSpPr>
          <p:cNvPr id="1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79234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 fontScale="9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滑动变阻器：巩固练习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1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矩形 173057"/>
          <p:cNvSpPr/>
          <p:nvPr/>
        </p:nvSpPr>
        <p:spPr>
          <a:xfrm>
            <a:off x="659765" y="1125855"/>
            <a:ext cx="6985000" cy="58356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滑动变阻器的作用可改变</a:t>
            </a:r>
          </a:p>
        </p:txBody>
      </p:sp>
      <p:sp>
        <p:nvSpPr>
          <p:cNvPr id="67586" name="矩形 173058"/>
          <p:cNvSpPr/>
          <p:nvPr/>
        </p:nvSpPr>
        <p:spPr>
          <a:xfrm>
            <a:off x="1375728" y="1941195"/>
            <a:ext cx="5184775" cy="58356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电路中的＿＿＿＿＿</a:t>
            </a:r>
          </a:p>
        </p:txBody>
      </p:sp>
      <p:sp>
        <p:nvSpPr>
          <p:cNvPr id="67587" name="矩形 173059"/>
          <p:cNvSpPr/>
          <p:nvPr/>
        </p:nvSpPr>
        <p:spPr>
          <a:xfrm>
            <a:off x="1394460" y="2847023"/>
            <a:ext cx="5184775" cy="58356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电灯两端的＿＿＿</a:t>
            </a:r>
          </a:p>
        </p:txBody>
      </p:sp>
      <p:sp>
        <p:nvSpPr>
          <p:cNvPr id="67588" name="矩形 173060"/>
          <p:cNvSpPr/>
          <p:nvPr/>
        </p:nvSpPr>
        <p:spPr>
          <a:xfrm>
            <a:off x="1394143" y="3607118"/>
            <a:ext cx="4464050" cy="58356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3.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灯的＿＿＿＿＿</a:t>
            </a:r>
          </a:p>
        </p:txBody>
      </p:sp>
      <p:sp>
        <p:nvSpPr>
          <p:cNvPr id="173062" name="矩形 173061"/>
          <p:cNvSpPr/>
          <p:nvPr/>
        </p:nvSpPr>
        <p:spPr>
          <a:xfrm>
            <a:off x="2695575" y="3571875"/>
            <a:ext cx="1368425" cy="58356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E6DCAC">
                        <a:alpha val="100000"/>
                      </a:srgbClr>
                    </a:gs>
                    <a:gs pos="12000">
                      <a:srgbClr val="E6D78A">
                        <a:alpha val="100000"/>
                      </a:srgbClr>
                    </a:gs>
                    <a:gs pos="30000">
                      <a:srgbClr val="C7AC4C">
                        <a:alpha val="100000"/>
                      </a:srgbClr>
                    </a:gs>
                    <a:gs pos="45000">
                      <a:srgbClr val="E6D78A">
                        <a:alpha val="100000"/>
                      </a:srgbClr>
                    </a:gs>
                    <a:gs pos="77000">
                      <a:srgbClr val="C7AC4C">
                        <a:alpha val="100000"/>
                      </a:srgbClr>
                    </a:gs>
                    <a:gs pos="100000">
                      <a:srgbClr val="E6DCAC">
                        <a:alpha val="100000"/>
                      </a:srgbClr>
                    </a:gs>
                  </a:gsLst>
                  <a:lin ang="2700000" scaled="1"/>
                  <a:tileRect/>
                </a:gradFill>
              </a14:hiddenFill>
            </a:ext>
          </a:extLst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亮度</a:t>
            </a:r>
          </a:p>
        </p:txBody>
      </p:sp>
      <p:sp>
        <p:nvSpPr>
          <p:cNvPr id="173063" name="矩形 173062"/>
          <p:cNvSpPr/>
          <p:nvPr/>
        </p:nvSpPr>
        <p:spPr>
          <a:xfrm>
            <a:off x="3722370" y="2773998"/>
            <a:ext cx="1439863" cy="58356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E6DCAC">
                        <a:alpha val="100000"/>
                      </a:srgbClr>
                    </a:gs>
                    <a:gs pos="12000">
                      <a:srgbClr val="E6D78A">
                        <a:alpha val="100000"/>
                      </a:srgbClr>
                    </a:gs>
                    <a:gs pos="30000">
                      <a:srgbClr val="C7AC4C">
                        <a:alpha val="100000"/>
                      </a:srgbClr>
                    </a:gs>
                    <a:gs pos="45000">
                      <a:srgbClr val="E6D78A">
                        <a:alpha val="100000"/>
                      </a:srgbClr>
                    </a:gs>
                    <a:gs pos="77000">
                      <a:srgbClr val="C7AC4C">
                        <a:alpha val="100000"/>
                      </a:srgbClr>
                    </a:gs>
                    <a:gs pos="100000">
                      <a:srgbClr val="E6DCAC">
                        <a:alpha val="100000"/>
                      </a:srgbClr>
                    </a:gs>
                  </a:gsLst>
                  <a:lin ang="2700000" scaled="1"/>
                  <a:tileRect/>
                </a:gradFill>
              </a14:hiddenFill>
            </a:ext>
          </a:extLst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电压</a:t>
            </a:r>
          </a:p>
        </p:txBody>
      </p:sp>
      <p:sp>
        <p:nvSpPr>
          <p:cNvPr id="173064" name="矩形 173063"/>
          <p:cNvSpPr/>
          <p:nvPr/>
        </p:nvSpPr>
        <p:spPr>
          <a:xfrm>
            <a:off x="3712210" y="1843723"/>
            <a:ext cx="1295400" cy="58356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E6DCAC">
                        <a:alpha val="100000"/>
                      </a:srgbClr>
                    </a:gs>
                    <a:gs pos="12000">
                      <a:srgbClr val="E6D78A">
                        <a:alpha val="100000"/>
                      </a:srgbClr>
                    </a:gs>
                    <a:gs pos="30000">
                      <a:srgbClr val="C7AC4C">
                        <a:alpha val="100000"/>
                      </a:srgbClr>
                    </a:gs>
                    <a:gs pos="45000">
                      <a:srgbClr val="E6D78A">
                        <a:alpha val="100000"/>
                      </a:srgbClr>
                    </a:gs>
                    <a:gs pos="77000">
                      <a:srgbClr val="C7AC4C">
                        <a:alpha val="100000"/>
                      </a:srgbClr>
                    </a:gs>
                    <a:gs pos="100000">
                      <a:srgbClr val="E6DCAC">
                        <a:alpha val="100000"/>
                      </a:srgbClr>
                    </a:gs>
                  </a:gsLst>
                  <a:lin ang="2700000" scaled="1"/>
                  <a:tileRect/>
                </a:gradFill>
              </a14:hiddenFill>
            </a:ext>
          </a:extLst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电流</a:t>
            </a:r>
          </a:p>
        </p:txBody>
      </p:sp>
      <p:sp>
        <p:nvSpPr>
          <p:cNvPr id="67592" name="文本占位符 173064"/>
          <p:cNvSpPr>
            <a:spLocks noGrp="1"/>
          </p:cNvSpPr>
          <p:nvPr>
            <p:ph idx="1"/>
          </p:nvPr>
        </p:nvSpPr>
        <p:spPr>
          <a:xfrm>
            <a:off x="659765" y="4391343"/>
            <a:ext cx="5256213" cy="7308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vert="horz" wrap="square" lIns="91440" tIns="45720" rIns="91440" bIns="45720" anchor="t" anchorCtr="0">
            <a:spAutoFit/>
          </a:bodyPr>
          <a:lstStyle/>
          <a:p>
            <a:pPr marL="0" indent="0">
              <a:spcBef>
                <a:spcPct val="50000"/>
              </a:spcBef>
              <a:buNone/>
            </a:pP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滑动变阻器不能改变　</a:t>
            </a:r>
          </a:p>
        </p:txBody>
      </p:sp>
      <p:sp>
        <p:nvSpPr>
          <p:cNvPr id="67593" name="矩形 173065"/>
          <p:cNvSpPr/>
          <p:nvPr/>
        </p:nvSpPr>
        <p:spPr>
          <a:xfrm>
            <a:off x="1343660" y="5273358"/>
            <a:ext cx="4824413" cy="58356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电源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________</a:t>
            </a:r>
          </a:p>
        </p:txBody>
      </p:sp>
      <p:sp>
        <p:nvSpPr>
          <p:cNvPr id="67594" name="矩形 173066"/>
          <p:cNvSpPr/>
          <p:nvPr/>
        </p:nvSpPr>
        <p:spPr>
          <a:xfrm>
            <a:off x="5712778" y="5273675"/>
            <a:ext cx="5441950" cy="58356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电灯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______</a:t>
            </a:r>
          </a:p>
        </p:txBody>
      </p:sp>
      <p:sp>
        <p:nvSpPr>
          <p:cNvPr id="173068" name="矩形 173067"/>
          <p:cNvSpPr/>
          <p:nvPr/>
        </p:nvSpPr>
        <p:spPr>
          <a:xfrm>
            <a:off x="2624138" y="5299393"/>
            <a:ext cx="1512887" cy="58356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E6DCAC">
                        <a:alpha val="100000"/>
                      </a:srgbClr>
                    </a:gs>
                    <a:gs pos="12000">
                      <a:srgbClr val="E6D78A">
                        <a:alpha val="100000"/>
                      </a:srgbClr>
                    </a:gs>
                    <a:gs pos="30000">
                      <a:srgbClr val="C7AC4C">
                        <a:alpha val="100000"/>
                      </a:srgbClr>
                    </a:gs>
                    <a:gs pos="45000">
                      <a:srgbClr val="E6D78A">
                        <a:alpha val="100000"/>
                      </a:srgbClr>
                    </a:gs>
                    <a:gs pos="77000">
                      <a:srgbClr val="C7AC4C">
                        <a:alpha val="100000"/>
                      </a:srgbClr>
                    </a:gs>
                    <a:gs pos="100000">
                      <a:srgbClr val="E6DCAC">
                        <a:alpha val="100000"/>
                      </a:srgbClr>
                    </a:gs>
                  </a:gsLst>
                  <a:lin ang="2700000" scaled="1"/>
                  <a:tileRect/>
                </a:gradFill>
              </a14:hiddenFill>
            </a:ext>
          </a:extLst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电压</a:t>
            </a:r>
          </a:p>
        </p:txBody>
      </p:sp>
      <p:sp>
        <p:nvSpPr>
          <p:cNvPr id="173069" name="矩形 173068"/>
          <p:cNvSpPr/>
          <p:nvPr/>
        </p:nvSpPr>
        <p:spPr>
          <a:xfrm>
            <a:off x="6720523" y="5273675"/>
            <a:ext cx="1439862" cy="58356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E6DCAC">
                        <a:alpha val="100000"/>
                      </a:srgbClr>
                    </a:gs>
                    <a:gs pos="12000">
                      <a:srgbClr val="E6D78A">
                        <a:alpha val="100000"/>
                      </a:srgbClr>
                    </a:gs>
                    <a:gs pos="30000">
                      <a:srgbClr val="C7AC4C">
                        <a:alpha val="100000"/>
                      </a:srgbClr>
                    </a:gs>
                    <a:gs pos="45000">
                      <a:srgbClr val="E6D78A">
                        <a:alpha val="100000"/>
                      </a:srgbClr>
                    </a:gs>
                    <a:gs pos="77000">
                      <a:srgbClr val="C7AC4C">
                        <a:alpha val="100000"/>
                      </a:srgbClr>
                    </a:gs>
                    <a:gs pos="100000">
                      <a:srgbClr val="E6DCAC">
                        <a:alpha val="100000"/>
                      </a:srgbClr>
                    </a:gs>
                  </a:gsLst>
                  <a:lin ang="2700000" scaled="1"/>
                  <a:tileRect/>
                </a:gradFill>
              </a14:hiddenFill>
            </a:ext>
          </a:extLst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电阻</a:t>
            </a:r>
          </a:p>
        </p:txBody>
      </p:sp>
      <p:sp>
        <p:nvSpPr>
          <p:cNvPr id="5" name="矩形 4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四</a:t>
            </a:r>
          </a:p>
        </p:txBody>
      </p:sp>
      <p:sp>
        <p:nvSpPr>
          <p:cNvPr id="1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79234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滑动变阻器：讨论</a:t>
            </a:r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6417310" y="1941195"/>
            <a:ext cx="4940935" cy="2842895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909300" y="124333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3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3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3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3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3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3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3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3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62" grpId="0" animBg="1"/>
      <p:bldP spid="173063" grpId="0" animBg="1"/>
      <p:bldP spid="173064" grpId="0" animBg="1"/>
      <p:bldP spid="173068" grpId="0" animBg="1"/>
      <p:bldP spid="17306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376045" y="188595"/>
            <a:ext cx="3147060" cy="705485"/>
          </a:xfrm>
        </p:spPr>
        <p:txBody>
          <a:bodyPr/>
          <a:lstStyle/>
          <a:p>
            <a:r>
              <a:rPr lang="zh-CN" altLang="en-US"/>
              <a:t>新课引入</a:t>
            </a:r>
          </a:p>
        </p:txBody>
      </p:sp>
      <p:pic>
        <p:nvPicPr>
          <p:cNvPr id="4" name="图片 3"/>
          <p:cNvPicPr/>
          <p:nvPr/>
        </p:nvPicPr>
        <p:blipFill>
          <a:blip r:embed="rId6"/>
          <a:stretch>
            <a:fillRect/>
          </a:stretch>
        </p:blipFill>
        <p:spPr>
          <a:xfrm>
            <a:off x="5476875" y="1110615"/>
            <a:ext cx="6046470" cy="3928110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1231265" y="1271270"/>
            <a:ext cx="4070985" cy="705485"/>
          </a:xfrm>
          <a:prstGeom prst="rect">
            <a:avLst/>
          </a:prstGeom>
        </p:spPr>
        <p:txBody>
          <a:bodyPr vert="horz" lIns="90000" tIns="46800" rIns="90000" bIns="46800" rtlCol="0" anchor="ctr" anchorCtr="0"/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 sz="3200"/>
              <a:t>让灯泡逐渐亮起来</a:t>
            </a:r>
          </a:p>
        </p:txBody>
      </p:sp>
      <p:sp>
        <p:nvSpPr>
          <p:cNvPr id="6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584835" y="2353945"/>
            <a:ext cx="4892040" cy="2682240"/>
          </a:xfrm>
          <a:prstGeom prst="rect">
            <a:avLst/>
          </a:prstGeom>
        </p:spPr>
        <p:txBody>
          <a:bodyPr vert="horz" lIns="90000" tIns="46800" rIns="90000" bIns="46800" rtlCol="0" anchor="ctr" anchorCtr="0"/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CN" sz="2800"/>
              <a:t>   </a:t>
            </a:r>
            <a:r>
              <a:rPr lang="zh-CN" altLang="en-US" sz="2800"/>
              <a:t>小灯泡的亮度随着夹子在铅笔芯上移动发生连续的变化，接入电路的笔芯越短（电阻越小），小灯泡越亮。</a:t>
            </a:r>
          </a:p>
        </p:txBody>
      </p:sp>
      <p:sp>
        <p:nvSpPr>
          <p:cNvPr id="7" name="矩形 6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一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四</a:t>
            </a:r>
          </a:p>
        </p:txBody>
      </p:sp>
      <p:sp>
        <p:nvSpPr>
          <p:cNvPr id="1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79234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旋盘式电阻箱</a:t>
            </a:r>
          </a:p>
        </p:txBody>
      </p:sp>
      <p:pic>
        <p:nvPicPr>
          <p:cNvPr id="7" name="图片 6"/>
          <p:cNvPicPr/>
          <p:nvPr/>
        </p:nvPicPr>
        <p:blipFill>
          <a:blip r:embed="rId7"/>
          <a:stretch>
            <a:fillRect/>
          </a:stretch>
        </p:blipFill>
        <p:spPr>
          <a:xfrm>
            <a:off x="8051165" y="1106170"/>
            <a:ext cx="3225800" cy="3960495"/>
          </a:xfrm>
          <a:prstGeom prst="rect">
            <a:avLst/>
          </a:prstGeom>
        </p:spPr>
      </p:pic>
      <p:pic>
        <p:nvPicPr>
          <p:cNvPr id="10" name="bandicam 2022-10-22 12-58-20-671">
            <a:hlinkClick r:id="" action="ppaction://media"/>
          </p:cNvPr>
          <p:cNvPicPr/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76045" y="1106170"/>
            <a:ext cx="6621145" cy="396113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9"/>
          <a:stretch>
            <a:fillRect/>
          </a:stretch>
        </p:blipFill>
        <p:spPr>
          <a:xfrm>
            <a:off x="2224405" y="5067300"/>
            <a:ext cx="9052560" cy="798195"/>
          </a:xfrm>
          <a:prstGeom prst="rect">
            <a:avLst/>
          </a:prstGeom>
        </p:spPr>
      </p:pic>
      <p:sp>
        <p:nvSpPr>
          <p:cNvPr id="12" name="标题 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908050" y="5243830"/>
            <a:ext cx="1809750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读数：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四</a:t>
            </a:r>
          </a:p>
        </p:txBody>
      </p:sp>
      <p:sp>
        <p:nvSpPr>
          <p:cNvPr id="1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79234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旋盘式电阻箱</a:t>
            </a:r>
          </a:p>
        </p:txBody>
      </p:sp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1118870" y="1172210"/>
            <a:ext cx="3983990" cy="4655820"/>
          </a:xfrm>
          <a:prstGeom prst="rect">
            <a:avLst/>
          </a:prstGeom>
        </p:spPr>
      </p:pic>
      <p:sp>
        <p:nvSpPr>
          <p:cNvPr id="1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5295265" y="1682750"/>
            <a:ext cx="5454650" cy="3492500"/>
          </a:xfrm>
          <a:prstGeom prst="rect">
            <a:avLst/>
          </a:prstGeom>
        </p:spPr>
        <p:txBody>
          <a:bodyPr vert="horz" lIns="90000" tIns="46800" rIns="90000" bIns="46800" rtlCol="0" anchor="ctr" anchorCtr="0"/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pPr>
              <a:lnSpc>
                <a:spcPct val="200000"/>
              </a:lnSpc>
            </a:pPr>
            <a:r>
              <a:rPr lang="zh-CN" altLang="en-US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优点</a:t>
            </a:r>
            <a:r>
              <a:rPr lang="zh-CN" altLang="en-US" sz="3200"/>
              <a:t>：能够读出具体阻值</a:t>
            </a:r>
            <a:r>
              <a:rPr lang="en-US" altLang="zh-CN" sz="3200"/>
              <a:t> </a:t>
            </a:r>
            <a:r>
              <a:rPr lang="zh-CN" altLang="en-US" sz="3200"/>
              <a:t>。</a:t>
            </a:r>
            <a:endParaRPr lang="en-US" altLang="zh-CN" sz="3200"/>
          </a:p>
          <a:p>
            <a:pPr>
              <a:lnSpc>
                <a:spcPct val="200000"/>
              </a:lnSpc>
            </a:pPr>
            <a:r>
              <a:rPr lang="zh-CN" altLang="en-US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缺点</a:t>
            </a:r>
            <a:r>
              <a:rPr lang="zh-CN" altLang="en-US" sz="3200"/>
              <a:t>：不能连续改变接入</a:t>
            </a:r>
          </a:p>
          <a:p>
            <a:pPr>
              <a:lnSpc>
                <a:spcPct val="200000"/>
              </a:lnSpc>
            </a:pPr>
            <a:r>
              <a:rPr lang="zh-CN" altLang="en-US" sz="3200"/>
              <a:t> </a:t>
            </a:r>
            <a:r>
              <a:rPr lang="en-US" altLang="zh-CN" sz="3200"/>
              <a:t>       </a:t>
            </a:r>
            <a:r>
              <a:rPr lang="zh-CN" altLang="en-US" sz="3200"/>
              <a:t>电路中的电阻。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五</a:t>
            </a:r>
          </a:p>
        </p:txBody>
      </p:sp>
      <p:sp>
        <p:nvSpPr>
          <p:cNvPr id="1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79234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多种多样的变阻器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2059305" y="1196975"/>
            <a:ext cx="8985885" cy="4034155"/>
          </a:xfrm>
          <a:prstGeom prst="rect">
            <a:avLst/>
          </a:prstGeom>
        </p:spPr>
      </p:pic>
      <p:cxnSp>
        <p:nvCxnSpPr>
          <p:cNvPr id="19" name="直接箭头连接符 18"/>
          <p:cNvCxnSpPr/>
          <p:nvPr/>
        </p:nvCxnSpPr>
        <p:spPr>
          <a:xfrm flipH="1">
            <a:off x="6382385" y="4201795"/>
            <a:ext cx="842010" cy="1068705"/>
          </a:xfrm>
          <a:prstGeom prst="straightConnector1">
            <a:avLst/>
          </a:prstGeom>
          <a:ln w="825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5653405" y="5466715"/>
            <a:ext cx="1978660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接线柱</a:t>
            </a:r>
          </a:p>
        </p:txBody>
      </p:sp>
      <p:cxnSp>
        <p:nvCxnSpPr>
          <p:cNvPr id="8" name="直接箭头连接符 7"/>
          <p:cNvCxnSpPr/>
          <p:nvPr/>
        </p:nvCxnSpPr>
        <p:spPr>
          <a:xfrm>
            <a:off x="4438650" y="4458335"/>
            <a:ext cx="1764030" cy="758190"/>
          </a:xfrm>
          <a:prstGeom prst="straightConnector1">
            <a:avLst/>
          </a:prstGeom>
          <a:ln w="825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H="1">
            <a:off x="6957695" y="4569460"/>
            <a:ext cx="1599565" cy="845185"/>
          </a:xfrm>
          <a:prstGeom prst="straightConnector1">
            <a:avLst/>
          </a:prstGeom>
          <a:ln w="825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 flipH="1">
            <a:off x="7425055" y="4210050"/>
            <a:ext cx="2660015" cy="1743710"/>
          </a:xfrm>
          <a:prstGeom prst="straightConnector1">
            <a:avLst/>
          </a:prstGeom>
          <a:ln w="825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>
            <a:off x="3651250" y="4569460"/>
            <a:ext cx="2282190" cy="916940"/>
          </a:xfrm>
          <a:prstGeom prst="straightConnector1">
            <a:avLst/>
          </a:prstGeom>
          <a:ln w="825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>
            <a:off x="2985770" y="4533900"/>
            <a:ext cx="2839720" cy="1401445"/>
          </a:xfrm>
          <a:prstGeom prst="straightConnector1">
            <a:avLst/>
          </a:prstGeom>
          <a:ln w="825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五</a:t>
            </a:r>
          </a:p>
        </p:txBody>
      </p:sp>
      <p:sp>
        <p:nvSpPr>
          <p:cNvPr id="1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79234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多种多样的变阻器</a:t>
            </a:r>
          </a:p>
        </p:txBody>
      </p:sp>
      <p:sp>
        <p:nvSpPr>
          <p:cNvPr id="3" name="文本1"/>
          <p:cNvSpPr txBox="1"/>
          <p:nvPr/>
        </p:nvSpPr>
        <p:spPr>
          <a:xfrm>
            <a:off x="1054735" y="1208405"/>
            <a:ext cx="8653145" cy="8013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工作原理：</a:t>
            </a:r>
            <a:r>
              <a:rPr lang="zh-CN" altLang="en-US" sz="32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通过机械式旋钮调节阻值的大小。</a:t>
            </a:r>
          </a:p>
        </p:txBody>
      </p:sp>
      <p:pic>
        <p:nvPicPr>
          <p:cNvPr id="14" name="图片2"/>
          <p:cNvPicPr>
            <a:picLocks noChangeAspect="1"/>
          </p:cNvPicPr>
          <p:nvPr/>
        </p:nvPicPr>
        <p:blipFill>
          <a:blip r:embed="rId3"/>
          <a:srcRect l="11689" t="8379" r="7765" b="10131"/>
          <a:stretch>
            <a:fillRect/>
          </a:stretch>
        </p:blipFill>
        <p:spPr>
          <a:xfrm>
            <a:off x="1313180" y="3180715"/>
            <a:ext cx="2023745" cy="2895600"/>
          </a:xfrm>
          <a:prstGeom prst="rect">
            <a:avLst/>
          </a:prstGeom>
        </p:spPr>
      </p:pic>
      <p:pic>
        <p:nvPicPr>
          <p:cNvPr id="4" name="图片3"/>
          <p:cNvPicPr>
            <a:picLocks noChangeAspect="1"/>
          </p:cNvPicPr>
          <p:nvPr/>
        </p:nvPicPr>
        <p:blipFill>
          <a:blip r:embed="rId4"/>
          <a:srcRect l="11689" t="7328" r="7352" b="10131"/>
          <a:stretch>
            <a:fillRect/>
          </a:stretch>
        </p:blipFill>
        <p:spPr>
          <a:xfrm>
            <a:off x="1304290" y="3150235"/>
            <a:ext cx="2032635" cy="2932430"/>
          </a:xfrm>
          <a:prstGeom prst="rect">
            <a:avLst/>
          </a:prstGeom>
        </p:spPr>
      </p:pic>
      <p:sp>
        <p:nvSpPr>
          <p:cNvPr id="16" name="文本2"/>
          <p:cNvSpPr txBox="1"/>
          <p:nvPr/>
        </p:nvSpPr>
        <p:spPr>
          <a:xfrm>
            <a:off x="1141095" y="2324735"/>
            <a:ext cx="226441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1" i="1">
                <a:solidFill>
                  <a:schemeClr val="tx1">
                    <a:alpha val="100000"/>
                  </a:schemeClr>
                </a:solidFill>
                <a:latin typeface="Times New Roman" panose="02020603050405020304"/>
                <a:ea typeface="Times New Roman" panose="02020603050405020304"/>
              </a:rPr>
              <a:t>AC</a:t>
            </a:r>
            <a:r>
              <a:rPr lang="zh-CN" altLang="en-US" sz="2400" b="1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/>
              </a:rPr>
              <a:t>接入电路：</a:t>
            </a:r>
          </a:p>
        </p:txBody>
      </p:sp>
      <p:sp>
        <p:nvSpPr>
          <p:cNvPr id="17" name="文本3"/>
          <p:cNvSpPr txBox="1"/>
          <p:nvPr/>
        </p:nvSpPr>
        <p:spPr>
          <a:xfrm>
            <a:off x="3449955" y="3708400"/>
            <a:ext cx="2352040" cy="108204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0" i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逆时针</a:t>
            </a:r>
            <a:r>
              <a:rPr lang="zh-CN" altLang="en-US" sz="2600" b="0" i="0">
                <a:solidFill>
                  <a:srgbClr val="0070C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转动：</a:t>
            </a:r>
          </a:p>
          <a:p>
            <a:pPr marL="0" algn="l">
              <a:lnSpc>
                <a:spcPts val="3100"/>
              </a:lnSpc>
            </a:pPr>
            <a:r>
              <a:rPr lang="zh-CN" altLang="en-US" sz="2600" b="0" i="0">
                <a:solidFill>
                  <a:srgbClr val="0070C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电阻</a:t>
            </a:r>
            <a:r>
              <a:rPr lang="zh-CN" altLang="en-US" sz="2600" b="0" i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变小</a:t>
            </a:r>
          </a:p>
        </p:txBody>
      </p:sp>
      <p:sp>
        <p:nvSpPr>
          <p:cNvPr id="18" name="文本4"/>
          <p:cNvSpPr txBox="1"/>
          <p:nvPr/>
        </p:nvSpPr>
        <p:spPr>
          <a:xfrm>
            <a:off x="3449955" y="4723130"/>
            <a:ext cx="2352040" cy="108204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0" i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顺时针</a:t>
            </a:r>
            <a:r>
              <a:rPr lang="zh-CN" altLang="en-US" sz="2600" b="0" i="0">
                <a:solidFill>
                  <a:srgbClr val="0070C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转动：</a:t>
            </a:r>
          </a:p>
          <a:p>
            <a:pPr marL="0" algn="l">
              <a:lnSpc>
                <a:spcPts val="3100"/>
              </a:lnSpc>
            </a:pPr>
            <a:r>
              <a:rPr lang="zh-CN" altLang="en-US" sz="2600" b="0" i="0">
                <a:solidFill>
                  <a:srgbClr val="0070C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电阻</a:t>
            </a:r>
            <a:r>
              <a:rPr lang="zh-CN" altLang="en-US" sz="2600" b="0" i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变大</a:t>
            </a:r>
          </a:p>
        </p:txBody>
      </p:sp>
      <p:sp>
        <p:nvSpPr>
          <p:cNvPr id="5" name="文本5"/>
          <p:cNvSpPr txBox="1"/>
          <p:nvPr/>
        </p:nvSpPr>
        <p:spPr>
          <a:xfrm>
            <a:off x="9066530" y="3787140"/>
            <a:ext cx="2283460" cy="108204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0" i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逆时针</a:t>
            </a:r>
            <a:r>
              <a:rPr lang="zh-CN" altLang="en-US" sz="2600" b="0" i="0">
                <a:solidFill>
                  <a:srgbClr val="0070C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转动：</a:t>
            </a:r>
          </a:p>
          <a:p>
            <a:pPr marL="0" algn="l">
              <a:lnSpc>
                <a:spcPts val="3100"/>
              </a:lnSpc>
            </a:pPr>
            <a:r>
              <a:rPr lang="zh-CN" altLang="en-US" sz="2600" b="0" i="0">
                <a:solidFill>
                  <a:srgbClr val="0070C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电阻</a:t>
            </a:r>
            <a:r>
              <a:rPr lang="zh-CN" altLang="en-US" sz="2600" b="0" i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变大</a:t>
            </a:r>
          </a:p>
        </p:txBody>
      </p:sp>
      <p:sp>
        <p:nvSpPr>
          <p:cNvPr id="20" name="文本6"/>
          <p:cNvSpPr txBox="1"/>
          <p:nvPr/>
        </p:nvSpPr>
        <p:spPr>
          <a:xfrm>
            <a:off x="9066530" y="4723130"/>
            <a:ext cx="2283460" cy="108204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0" i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顺时针</a:t>
            </a:r>
            <a:r>
              <a:rPr lang="zh-CN" altLang="en-US" sz="2600" b="0" i="0">
                <a:solidFill>
                  <a:srgbClr val="0070C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转动：</a:t>
            </a:r>
          </a:p>
          <a:p>
            <a:pPr marL="0" algn="l">
              <a:lnSpc>
                <a:spcPts val="3100"/>
              </a:lnSpc>
            </a:pPr>
            <a:r>
              <a:rPr lang="zh-CN" altLang="en-US" sz="2600" b="0" i="0">
                <a:solidFill>
                  <a:srgbClr val="0070C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电阻</a:t>
            </a:r>
            <a:r>
              <a:rPr lang="zh-CN" altLang="en-US" sz="2600" b="0" i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变小</a:t>
            </a:r>
          </a:p>
        </p:txBody>
      </p:sp>
      <p:pic>
        <p:nvPicPr>
          <p:cNvPr id="6" name="图片4"/>
          <p:cNvPicPr>
            <a:picLocks noChangeAspect="1"/>
          </p:cNvPicPr>
          <p:nvPr/>
        </p:nvPicPr>
        <p:blipFill>
          <a:blip r:embed="rId5"/>
          <a:srcRect l="13382" t="7416" r="6774" b="9430"/>
          <a:stretch>
            <a:fillRect/>
          </a:stretch>
        </p:blipFill>
        <p:spPr>
          <a:xfrm>
            <a:off x="6887845" y="3180715"/>
            <a:ext cx="1982470" cy="2924810"/>
          </a:xfrm>
          <a:prstGeom prst="rect">
            <a:avLst/>
          </a:prstGeom>
        </p:spPr>
      </p:pic>
      <p:pic>
        <p:nvPicPr>
          <p:cNvPr id="22" name="图片5"/>
          <p:cNvPicPr>
            <a:picLocks noChangeAspect="1"/>
          </p:cNvPicPr>
          <p:nvPr/>
        </p:nvPicPr>
        <p:blipFill>
          <a:blip r:embed="rId6"/>
          <a:srcRect l="13135" t="7416" r="6774" b="10802"/>
          <a:stretch>
            <a:fillRect/>
          </a:stretch>
        </p:blipFill>
        <p:spPr>
          <a:xfrm>
            <a:off x="6887845" y="3180715"/>
            <a:ext cx="1988820" cy="2876550"/>
          </a:xfrm>
          <a:prstGeom prst="rect">
            <a:avLst/>
          </a:prstGeom>
        </p:spPr>
      </p:pic>
      <p:sp>
        <p:nvSpPr>
          <p:cNvPr id="23" name="文本7"/>
          <p:cNvSpPr txBox="1"/>
          <p:nvPr/>
        </p:nvSpPr>
        <p:spPr>
          <a:xfrm>
            <a:off x="6791325" y="2324735"/>
            <a:ext cx="226441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1" i="1">
                <a:solidFill>
                  <a:schemeClr val="tx1">
                    <a:alpha val="100000"/>
                  </a:schemeClr>
                </a:solidFill>
                <a:latin typeface="Times New Roman" panose="02020603050405020304"/>
                <a:ea typeface="Times New Roman" panose="02020603050405020304"/>
              </a:rPr>
              <a:t>BC</a:t>
            </a:r>
            <a:r>
              <a:rPr lang="zh-CN" altLang="en-US" sz="2400" b="1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/>
              </a:rPr>
              <a:t>接入电路：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4" grpId="0" animBg="1"/>
      <p:bldP spid="16" grpId="0" animBg="1"/>
      <p:bldP spid="17" grpId="0" animBg="1"/>
      <p:bldP spid="18" grpId="0" animBg="1"/>
      <p:bldP spid="5" grpId="0" animBg="1"/>
      <p:bldP spid="20" grpId="0" animBg="1"/>
      <p:bldP spid="6" grpId="0" animBg="1"/>
      <p:bldP spid="22" grpId="0" animBg="1"/>
      <p:bldP spid="2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Picture 2"/>
          <p:cNvPicPr>
            <a:picLocks noChangeAspect="1"/>
          </p:cNvPicPr>
          <p:nvPr/>
        </p:nvPicPr>
        <p:blipFill>
          <a:blip r:embed="rId3">
            <a:lum bright="-18000" contrast="30000"/>
          </a:blip>
          <a:stretch>
            <a:fillRect/>
          </a:stretch>
        </p:blipFill>
        <p:spPr>
          <a:xfrm>
            <a:off x="7788593" y="1486853"/>
            <a:ext cx="4038600" cy="3143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23" name="Text Box 4"/>
          <p:cNvSpPr txBox="1"/>
          <p:nvPr/>
        </p:nvSpPr>
        <p:spPr>
          <a:xfrm>
            <a:off x="755650" y="947420"/>
            <a:ext cx="6569710" cy="52622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7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、如图所示，是一种自动测定油箱油面高度的装置。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R</a:t>
            </a:r>
            <a:r>
              <a:rPr lang="en-US" altLang="zh-CN" sz="2800" baseline="-25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是滑动变阻器，它的金属片连在杠杆的一端。其工作原理是：当油箱内油面下降时，浮标随之一起下降，金属滑片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P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向上滑，变阻器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R</a:t>
            </a:r>
            <a:r>
              <a:rPr lang="en-US" altLang="zh-CN" sz="2800" baseline="-25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连入电路中的电阻变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_____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，电路中电流变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_____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，油量表（由电流表改装而成）示数变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_____,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表示油量减少；反之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…….</a:t>
            </a:r>
          </a:p>
        </p:txBody>
      </p:sp>
      <p:sp>
        <p:nvSpPr>
          <p:cNvPr id="81924" name="Text Box 5"/>
          <p:cNvSpPr txBox="1"/>
          <p:nvPr/>
        </p:nvSpPr>
        <p:spPr>
          <a:xfrm>
            <a:off x="10213975" y="1833563"/>
            <a:ext cx="504825" cy="3987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latin typeface="Cambria" panose="02040503050406030204" pitchFamily="18" charset="0"/>
                <a:ea typeface="华文楷体" pitchFamily="2" charset="-122"/>
              </a:rPr>
              <a:t>R</a:t>
            </a:r>
            <a:r>
              <a:rPr lang="en-US" altLang="zh-CN" sz="2000" b="1" baseline="-25000">
                <a:latin typeface="Cambria" panose="02040503050406030204" pitchFamily="18" charset="0"/>
                <a:ea typeface="华文楷体" pitchFamily="2" charset="-122"/>
              </a:rPr>
              <a:t>1</a:t>
            </a:r>
          </a:p>
        </p:txBody>
      </p:sp>
      <p:sp>
        <p:nvSpPr>
          <p:cNvPr id="81925" name="Rectangle 6"/>
          <p:cNvSpPr/>
          <p:nvPr/>
        </p:nvSpPr>
        <p:spPr>
          <a:xfrm>
            <a:off x="9955213" y="2662238"/>
            <a:ext cx="469265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b="1">
                <a:latin typeface="Cambria" panose="02040503050406030204" pitchFamily="18" charset="0"/>
                <a:ea typeface="华文楷体" pitchFamily="2" charset="-122"/>
              </a:rPr>
              <a:t>R2</a:t>
            </a:r>
          </a:p>
        </p:txBody>
      </p:sp>
      <p:sp>
        <p:nvSpPr>
          <p:cNvPr id="81926" name="Text Box 7"/>
          <p:cNvSpPr txBox="1"/>
          <p:nvPr/>
        </p:nvSpPr>
        <p:spPr>
          <a:xfrm>
            <a:off x="9421813" y="2451100"/>
            <a:ext cx="433387" cy="42989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200" b="1">
                <a:solidFill>
                  <a:srgbClr val="FF0000"/>
                </a:solidFill>
                <a:latin typeface="Cambria" panose="02040503050406030204" pitchFamily="18" charset="0"/>
                <a:ea typeface="华文楷体" pitchFamily="2" charset="-122"/>
              </a:rPr>
              <a:t>P</a:t>
            </a:r>
          </a:p>
        </p:txBody>
      </p:sp>
      <p:sp>
        <p:nvSpPr>
          <p:cNvPr id="50184" name="Text Box 8"/>
          <p:cNvSpPr txBox="1"/>
          <p:nvPr/>
        </p:nvSpPr>
        <p:spPr>
          <a:xfrm>
            <a:off x="6366193" y="4263390"/>
            <a:ext cx="59118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Cambria" panose="02040503050406030204" pitchFamily="18" charset="0"/>
                <a:ea typeface="黑体" panose="02010609060101010101" pitchFamily="2" charset="-122"/>
              </a:rPr>
              <a:t>小</a:t>
            </a:r>
          </a:p>
        </p:txBody>
      </p:sp>
      <p:sp>
        <p:nvSpPr>
          <p:cNvPr id="50185" name="Rectangle 9"/>
          <p:cNvSpPr/>
          <p:nvPr/>
        </p:nvSpPr>
        <p:spPr>
          <a:xfrm>
            <a:off x="3095943" y="4263390"/>
            <a:ext cx="59118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Cambria" panose="02040503050406030204" pitchFamily="18" charset="0"/>
                <a:ea typeface="黑体" panose="02010609060101010101" pitchFamily="2" charset="-122"/>
              </a:rPr>
              <a:t>大</a:t>
            </a:r>
          </a:p>
        </p:txBody>
      </p:sp>
      <p:sp>
        <p:nvSpPr>
          <p:cNvPr id="50186" name="Text Box 10"/>
          <p:cNvSpPr txBox="1"/>
          <p:nvPr/>
        </p:nvSpPr>
        <p:spPr>
          <a:xfrm>
            <a:off x="1057593" y="5626100"/>
            <a:ext cx="59118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Cambria" panose="02040503050406030204" pitchFamily="18" charset="0"/>
                <a:ea typeface="黑体" panose="02010609060101010101" pitchFamily="2" charset="-122"/>
              </a:rPr>
              <a:t>小</a:t>
            </a:r>
          </a:p>
        </p:txBody>
      </p:sp>
      <p:sp>
        <p:nvSpPr>
          <p:cNvPr id="5" name="矩形 4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六</a:t>
            </a:r>
          </a:p>
        </p:txBody>
      </p:sp>
      <p:sp>
        <p:nvSpPr>
          <p:cNvPr id="1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79234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拓展应用</a:t>
            </a: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4" grpId="0"/>
      <p:bldP spid="50185" grpId="0"/>
      <p:bldP spid="5018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七</a:t>
            </a:r>
          </a:p>
        </p:txBody>
      </p:sp>
      <p:sp>
        <p:nvSpPr>
          <p:cNvPr id="1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79234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自我评价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977900" y="2538730"/>
            <a:ext cx="4944745" cy="2953385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5488940" y="2022475"/>
            <a:ext cx="6285230" cy="398526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5">
            <a:lum bright="-12000" contrast="90000"/>
          </a:blip>
          <a:stretch>
            <a:fillRect/>
          </a:stretch>
        </p:blipFill>
        <p:spPr>
          <a:xfrm>
            <a:off x="104775" y="894080"/>
            <a:ext cx="11669395" cy="120015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5">
            <a:lum bright="-12000" contrast="90000"/>
          </a:blip>
          <a:srcRect l="26811" t="6878" r="67334" b="40688"/>
          <a:stretch>
            <a:fillRect/>
          </a:stretch>
        </p:blipFill>
        <p:spPr>
          <a:xfrm>
            <a:off x="2913380" y="5198110"/>
            <a:ext cx="683260" cy="629285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6"/>
          <a:stretch>
            <a:fillRect/>
          </a:stretch>
        </p:blipFill>
        <p:spPr>
          <a:xfrm>
            <a:off x="8493125" y="5827395"/>
            <a:ext cx="680085" cy="47180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376045" y="188595"/>
            <a:ext cx="3147060" cy="705485"/>
          </a:xfrm>
        </p:spPr>
        <p:txBody>
          <a:bodyPr>
            <a:normAutofit/>
          </a:bodyPr>
          <a:lstStyle/>
          <a:p>
            <a:r>
              <a:rPr lang="zh-CN" altLang="en-US"/>
              <a:t>认识变阻器</a:t>
            </a:r>
          </a:p>
        </p:txBody>
      </p:sp>
      <p:pic>
        <p:nvPicPr>
          <p:cNvPr id="4" name="图片 3"/>
          <p:cNvPicPr/>
          <p:nvPr/>
        </p:nvPicPr>
        <p:blipFill>
          <a:blip r:embed="rId6"/>
          <a:stretch>
            <a:fillRect/>
          </a:stretch>
        </p:blipFill>
        <p:spPr>
          <a:xfrm>
            <a:off x="5476875" y="1110615"/>
            <a:ext cx="6046470" cy="3928110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1231265" y="1271270"/>
            <a:ext cx="4070985" cy="705485"/>
          </a:xfrm>
          <a:prstGeom prst="rect">
            <a:avLst/>
          </a:prstGeom>
        </p:spPr>
        <p:txBody>
          <a:bodyPr vert="horz" lIns="90000" tIns="46800" rIns="90000" bIns="46800" rtlCol="0" anchor="ctr" anchorCtr="0"/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 sz="3200"/>
              <a:t>让灯泡逐渐亮起来</a:t>
            </a:r>
          </a:p>
        </p:txBody>
      </p:sp>
      <p:sp>
        <p:nvSpPr>
          <p:cNvPr id="6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584835" y="2353945"/>
            <a:ext cx="4892040" cy="2682240"/>
          </a:xfrm>
          <a:prstGeom prst="rect">
            <a:avLst/>
          </a:prstGeom>
        </p:spPr>
        <p:txBody>
          <a:bodyPr vert="horz" lIns="90000" tIns="46800" rIns="90000" bIns="46800" rtlCol="0" anchor="ctr" anchorCtr="0"/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CN" sz="2800"/>
              <a:t>   </a:t>
            </a:r>
            <a:r>
              <a:rPr lang="zh-CN" altLang="en-US" sz="2800"/>
              <a:t>小灯泡的亮度随着夹子在铅笔芯上移动发生连续的变化，接入电路的笔芯越短（电阻越小），小灯泡越亮。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075055" y="187960"/>
            <a:ext cx="3712845" cy="5708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二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3143250" y="3357563"/>
            <a:ext cx="5040313" cy="528637"/>
            <a:chOff x="324" y="1968"/>
            <a:chExt cx="2700" cy="288"/>
          </a:xfrm>
        </p:grpSpPr>
        <p:sp>
          <p:nvSpPr>
            <p:cNvPr id="57348" name="Rectangle 5"/>
            <p:cNvSpPr/>
            <p:nvPr/>
          </p:nvSpPr>
          <p:spPr>
            <a:xfrm>
              <a:off x="1296" y="1968"/>
              <a:ext cx="1728" cy="288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>
                <a:latin typeface="Cambria" panose="02040503050406030204" pitchFamily="18" charset="0"/>
                <a:ea typeface="华文楷体" pitchFamily="2" charset="-122"/>
              </a:endParaRPr>
            </a:p>
          </p:txBody>
        </p:sp>
        <p:grpSp>
          <p:nvGrpSpPr>
            <p:cNvPr id="57349" name="Group 6"/>
            <p:cNvGrpSpPr/>
            <p:nvPr/>
          </p:nvGrpSpPr>
          <p:grpSpPr>
            <a:xfrm>
              <a:off x="324" y="1987"/>
              <a:ext cx="940" cy="251"/>
              <a:chOff x="336" y="1987"/>
              <a:chExt cx="940" cy="251"/>
            </a:xfrm>
          </p:grpSpPr>
          <p:sp>
            <p:nvSpPr>
              <p:cNvPr id="57350" name="Line 7"/>
              <p:cNvSpPr/>
              <p:nvPr/>
            </p:nvSpPr>
            <p:spPr>
              <a:xfrm flipH="1">
                <a:off x="960" y="2179"/>
                <a:ext cx="316" cy="0"/>
              </a:xfrm>
              <a:prstGeom prst="line">
                <a:avLst/>
              </a:prstGeom>
              <a:ln w="38100" cap="sq" cmpd="sng">
                <a:solidFill>
                  <a:schemeClr val="accent2"/>
                </a:solidFill>
                <a:prstDash val="solid"/>
                <a:miter/>
                <a:headEnd type="none" w="sm" len="sm"/>
                <a:tailEnd type="triangle" w="sm" len="sm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7351" name="Text Box 8"/>
              <p:cNvSpPr txBox="1"/>
              <p:nvPr/>
            </p:nvSpPr>
            <p:spPr>
              <a:xfrm>
                <a:off x="336" y="1987"/>
                <a:ext cx="425" cy="251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>
                    <a:latin typeface="Times New Roman" panose="02020603050405020304" pitchFamily="18" charset="0"/>
                    <a:ea typeface="华文楷体" pitchFamily="2" charset="-122"/>
                  </a:rPr>
                  <a:t>瓷筒</a:t>
                </a:r>
              </a:p>
            </p:txBody>
          </p:sp>
        </p:grpSp>
      </p:grpSp>
      <p:grpSp>
        <p:nvGrpSpPr>
          <p:cNvPr id="4" name="Group 9"/>
          <p:cNvGrpSpPr/>
          <p:nvPr/>
        </p:nvGrpSpPr>
        <p:grpSpPr>
          <a:xfrm>
            <a:off x="2416175" y="3502025"/>
            <a:ext cx="5768975" cy="1277084"/>
            <a:chOff x="1020" y="2840"/>
            <a:chExt cx="3634" cy="804"/>
          </a:xfrm>
        </p:grpSpPr>
        <p:grpSp>
          <p:nvGrpSpPr>
            <p:cNvPr id="57353" name="Group 10"/>
            <p:cNvGrpSpPr/>
            <p:nvPr/>
          </p:nvGrpSpPr>
          <p:grpSpPr>
            <a:xfrm>
              <a:off x="1020" y="2976"/>
              <a:ext cx="1633" cy="668"/>
              <a:chOff x="240" y="2093"/>
              <a:chExt cx="1392" cy="543"/>
            </a:xfrm>
          </p:grpSpPr>
          <p:sp>
            <p:nvSpPr>
              <p:cNvPr id="57354" name="Line 11"/>
              <p:cNvSpPr/>
              <p:nvPr/>
            </p:nvSpPr>
            <p:spPr>
              <a:xfrm rot="-10588862" flipV="1">
                <a:off x="1104" y="2093"/>
                <a:ext cx="528" cy="432"/>
              </a:xfrm>
              <a:prstGeom prst="line">
                <a:avLst/>
              </a:prstGeom>
              <a:ln w="38100" cap="sq" cmpd="sng">
                <a:solidFill>
                  <a:schemeClr val="accent2"/>
                </a:solidFill>
                <a:prstDash val="solid"/>
                <a:miter/>
                <a:headEnd type="none" w="sm" len="sm"/>
                <a:tailEnd type="triangle" w="sm" len="sm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7355" name="Text Box 12"/>
              <p:cNvSpPr txBox="1"/>
              <p:nvPr/>
            </p:nvSpPr>
            <p:spPr>
              <a:xfrm>
                <a:off x="240" y="2400"/>
                <a:ext cx="589" cy="236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>
                    <a:latin typeface="Times New Roman" panose="02020603050405020304" pitchFamily="18" charset="0"/>
                    <a:ea typeface="华文楷体" pitchFamily="2" charset="-122"/>
                  </a:rPr>
                  <a:t>接线柱</a:t>
                </a:r>
              </a:p>
            </p:txBody>
          </p:sp>
        </p:grpSp>
        <p:sp>
          <p:nvSpPr>
            <p:cNvPr id="57356" name="Rectangle 13"/>
            <p:cNvSpPr/>
            <p:nvPr/>
          </p:nvSpPr>
          <p:spPr>
            <a:xfrm>
              <a:off x="2653" y="2930"/>
              <a:ext cx="96" cy="96"/>
            </a:xfrm>
            <a:prstGeom prst="rect">
              <a:avLst/>
            </a:prstGeom>
            <a:solidFill>
              <a:srgbClr val="FF33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>
                <a:latin typeface="Cambria" panose="02040503050406030204" pitchFamily="18" charset="0"/>
                <a:ea typeface="华文楷体" pitchFamily="2" charset="-122"/>
              </a:endParaRPr>
            </a:p>
          </p:txBody>
        </p:sp>
        <p:sp>
          <p:nvSpPr>
            <p:cNvPr id="57357" name="Rectangle 14"/>
            <p:cNvSpPr/>
            <p:nvPr/>
          </p:nvSpPr>
          <p:spPr>
            <a:xfrm>
              <a:off x="4558" y="2840"/>
              <a:ext cx="96" cy="96"/>
            </a:xfrm>
            <a:prstGeom prst="rect">
              <a:avLst/>
            </a:prstGeom>
            <a:solidFill>
              <a:srgbClr val="FF33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>
                <a:latin typeface="Cambria" panose="02040503050406030204" pitchFamily="18" charset="0"/>
                <a:ea typeface="华文楷体" pitchFamily="2" charset="-122"/>
              </a:endParaRPr>
            </a:p>
          </p:txBody>
        </p:sp>
      </p:grpSp>
      <p:grpSp>
        <p:nvGrpSpPr>
          <p:cNvPr id="6" name="Group 15"/>
          <p:cNvGrpSpPr/>
          <p:nvPr/>
        </p:nvGrpSpPr>
        <p:grpSpPr>
          <a:xfrm>
            <a:off x="2711450" y="2420938"/>
            <a:ext cx="5184775" cy="1511300"/>
            <a:chOff x="192" y="1392"/>
            <a:chExt cx="2688" cy="912"/>
          </a:xfrm>
        </p:grpSpPr>
        <p:sp>
          <p:nvSpPr>
            <p:cNvPr id="57359" name="Rectangle 16"/>
            <p:cNvSpPr/>
            <p:nvPr/>
          </p:nvSpPr>
          <p:spPr>
            <a:xfrm>
              <a:off x="1536" y="1920"/>
              <a:ext cx="1344" cy="384"/>
            </a:xfrm>
            <a:prstGeom prst="rect">
              <a:avLst/>
            </a:prstGeom>
            <a:solidFill>
              <a:srgbClr val="996633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>
                <a:latin typeface="Cambria" panose="02040503050406030204" pitchFamily="18" charset="0"/>
                <a:ea typeface="华文楷体" pitchFamily="2" charset="-122"/>
              </a:endParaRPr>
            </a:p>
          </p:txBody>
        </p:sp>
        <p:sp>
          <p:nvSpPr>
            <p:cNvPr id="57360" name="Text Box 17"/>
            <p:cNvSpPr txBox="1"/>
            <p:nvPr/>
          </p:nvSpPr>
          <p:spPr>
            <a:xfrm>
              <a:off x="192" y="1392"/>
              <a:ext cx="768" cy="27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>
                  <a:latin typeface="Times New Roman" panose="02020603050405020304" pitchFamily="18" charset="0"/>
                  <a:ea typeface="华文楷体" pitchFamily="2" charset="-122"/>
                </a:rPr>
                <a:t>绝缘漆</a:t>
              </a:r>
            </a:p>
          </p:txBody>
        </p:sp>
        <p:sp>
          <p:nvSpPr>
            <p:cNvPr id="57361" name="Line 18"/>
            <p:cNvSpPr/>
            <p:nvPr/>
          </p:nvSpPr>
          <p:spPr>
            <a:xfrm flipH="1" flipV="1">
              <a:off x="816" y="1632"/>
              <a:ext cx="816" cy="336"/>
            </a:xfrm>
            <a:prstGeom prst="line">
              <a:avLst/>
            </a:prstGeom>
            <a:ln w="28575" cap="flat" cmpd="sng">
              <a:solidFill>
                <a:srgbClr val="3333F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7" name="Group 19"/>
          <p:cNvGrpSpPr/>
          <p:nvPr/>
        </p:nvGrpSpPr>
        <p:grpSpPr>
          <a:xfrm>
            <a:off x="4151313" y="1989138"/>
            <a:ext cx="4579937" cy="2733675"/>
            <a:chOff x="1020" y="1117"/>
            <a:chExt cx="2976" cy="1949"/>
          </a:xfrm>
        </p:grpSpPr>
        <p:sp>
          <p:nvSpPr>
            <p:cNvPr id="57363" name="Line 20"/>
            <p:cNvSpPr/>
            <p:nvPr/>
          </p:nvSpPr>
          <p:spPr>
            <a:xfrm>
              <a:off x="1500" y="1866"/>
              <a:ext cx="2496" cy="0"/>
            </a:xfrm>
            <a:prstGeom prst="line">
              <a:avLst/>
            </a:prstGeom>
            <a:ln w="762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grpSp>
          <p:nvGrpSpPr>
            <p:cNvPr id="57364" name="Group 21"/>
            <p:cNvGrpSpPr/>
            <p:nvPr/>
          </p:nvGrpSpPr>
          <p:grpSpPr>
            <a:xfrm>
              <a:off x="1740" y="1866"/>
              <a:ext cx="1920" cy="1200"/>
              <a:chOff x="1920" y="1824"/>
              <a:chExt cx="1920" cy="1200"/>
            </a:xfrm>
          </p:grpSpPr>
          <p:sp>
            <p:nvSpPr>
              <p:cNvPr id="57365" name="Line 22"/>
              <p:cNvSpPr/>
              <p:nvPr/>
            </p:nvSpPr>
            <p:spPr>
              <a:xfrm flipH="1">
                <a:off x="3648" y="1824"/>
                <a:ext cx="0" cy="912"/>
              </a:xfrm>
              <a:prstGeom prst="line">
                <a:avLst/>
              </a:prstGeom>
              <a:ln w="762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7366" name="Line 23"/>
              <p:cNvSpPr/>
              <p:nvPr/>
            </p:nvSpPr>
            <p:spPr>
              <a:xfrm flipH="1">
                <a:off x="1920" y="2736"/>
                <a:ext cx="192" cy="240"/>
              </a:xfrm>
              <a:prstGeom prst="line">
                <a:avLst/>
              </a:prstGeom>
              <a:ln w="762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7367" name="Line 24"/>
              <p:cNvSpPr/>
              <p:nvPr/>
            </p:nvSpPr>
            <p:spPr>
              <a:xfrm>
                <a:off x="3648" y="2736"/>
                <a:ext cx="192" cy="288"/>
              </a:xfrm>
              <a:prstGeom prst="line">
                <a:avLst/>
              </a:prstGeom>
              <a:ln w="762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7368" name="Line 25"/>
              <p:cNvSpPr/>
              <p:nvPr/>
            </p:nvSpPr>
            <p:spPr>
              <a:xfrm flipH="1">
                <a:off x="2112" y="1824"/>
                <a:ext cx="0" cy="912"/>
              </a:xfrm>
              <a:prstGeom prst="line">
                <a:avLst/>
              </a:prstGeom>
              <a:ln w="762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57369" name="Line 26"/>
            <p:cNvSpPr/>
            <p:nvPr/>
          </p:nvSpPr>
          <p:spPr>
            <a:xfrm flipH="1" flipV="1">
              <a:off x="1816" y="1453"/>
              <a:ext cx="336" cy="432"/>
            </a:xfrm>
            <a:prstGeom prst="line">
              <a:avLst/>
            </a:prstGeom>
            <a:ln w="38100" cap="sq" cmpd="sng">
              <a:solidFill>
                <a:schemeClr val="accent2"/>
              </a:solidFill>
              <a:prstDash val="solid"/>
              <a:miter/>
              <a:headEnd type="none" w="sm" len="sm"/>
              <a:tailEnd type="triangle" w="sm" len="sm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70" name="Text Box 27"/>
            <p:cNvSpPr txBox="1"/>
            <p:nvPr/>
          </p:nvSpPr>
          <p:spPr>
            <a:xfrm>
              <a:off x="1020" y="1117"/>
              <a:ext cx="713" cy="32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>
                  <a:latin typeface="Times New Roman" panose="02020603050405020304" pitchFamily="18" charset="0"/>
                  <a:ea typeface="华文楷体" pitchFamily="2" charset="-122"/>
                </a:rPr>
                <a:t>金属棒</a:t>
              </a:r>
            </a:p>
          </p:txBody>
        </p:sp>
      </p:grpSp>
      <p:sp>
        <p:nvSpPr>
          <p:cNvPr id="47132" name="Freeform 28"/>
          <p:cNvSpPr/>
          <p:nvPr/>
        </p:nvSpPr>
        <p:spPr>
          <a:xfrm>
            <a:off x="5087938" y="3213100"/>
            <a:ext cx="215900" cy="517525"/>
          </a:xfrm>
          <a:custGeom>
            <a:avLst/>
            <a:gdLst/>
            <a:ahLst/>
            <a:cxnLst>
              <a:cxn ang="0">
                <a:pos x="0" y="408282"/>
              </a:cxn>
              <a:cxn ang="0">
                <a:pos x="53677" y="459041"/>
              </a:cxn>
              <a:cxn ang="0">
                <a:pos x="162223" y="58484"/>
              </a:cxn>
              <a:cxn ang="0">
                <a:pos x="215900" y="10814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33" name="Freeform 29"/>
          <p:cNvSpPr/>
          <p:nvPr/>
        </p:nvSpPr>
        <p:spPr>
          <a:xfrm>
            <a:off x="7751763" y="3357563"/>
            <a:ext cx="360362" cy="660400"/>
          </a:xfrm>
          <a:custGeom>
            <a:avLst/>
            <a:gdLst/>
            <a:ahLst/>
            <a:cxnLst>
              <a:cxn ang="0">
                <a:pos x="0" y="520998"/>
              </a:cxn>
              <a:cxn ang="0">
                <a:pos x="89593" y="585771"/>
              </a:cxn>
              <a:cxn ang="0">
                <a:pos x="270769" y="74629"/>
              </a:cxn>
              <a:cxn ang="0">
                <a:pos x="360362" y="137994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34" name="Rectangle 30"/>
          <p:cNvSpPr/>
          <p:nvPr/>
        </p:nvSpPr>
        <p:spPr>
          <a:xfrm>
            <a:off x="5303838" y="3429000"/>
            <a:ext cx="2520950" cy="144463"/>
          </a:xfrm>
          <a:prstGeom prst="rect">
            <a:avLst/>
          </a:prstGeom>
          <a:gradFill rotWithShape="0">
            <a:gsLst>
              <a:gs pos="0">
                <a:srgbClr val="687882"/>
              </a:gs>
              <a:gs pos="50000">
                <a:srgbClr val="CCECFF"/>
              </a:gs>
              <a:gs pos="100000">
                <a:srgbClr val="687882"/>
              </a:gs>
            </a:gsLst>
            <a:lin ang="5400000" scaled="1"/>
          </a:gradFill>
          <a:ln w="9525">
            <a:noFill/>
          </a:ln>
        </p:spPr>
        <p:txBody>
          <a:bodyPr wrap="none" anchor="ctr" anchorCtr="0"/>
          <a:lstStyle/>
          <a:p>
            <a:endParaRPr lang="zh-CN" altLang="zh-CN">
              <a:latin typeface="Cambria" panose="02040503050406030204" pitchFamily="18" charset="0"/>
              <a:ea typeface="华文楷体" pitchFamily="2" charset="-122"/>
            </a:endParaRPr>
          </a:p>
        </p:txBody>
      </p:sp>
      <p:sp>
        <p:nvSpPr>
          <p:cNvPr id="47135" name="Freeform 31"/>
          <p:cNvSpPr/>
          <p:nvPr/>
        </p:nvSpPr>
        <p:spPr>
          <a:xfrm>
            <a:off x="5160963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36" name="Freeform 32"/>
          <p:cNvSpPr/>
          <p:nvPr/>
        </p:nvSpPr>
        <p:spPr>
          <a:xfrm>
            <a:off x="5303838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37" name="Freeform 33"/>
          <p:cNvSpPr/>
          <p:nvPr/>
        </p:nvSpPr>
        <p:spPr>
          <a:xfrm>
            <a:off x="5448300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38" name="Freeform 34"/>
          <p:cNvSpPr/>
          <p:nvPr/>
        </p:nvSpPr>
        <p:spPr>
          <a:xfrm>
            <a:off x="5592763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39" name="Freeform 35"/>
          <p:cNvSpPr/>
          <p:nvPr/>
        </p:nvSpPr>
        <p:spPr>
          <a:xfrm>
            <a:off x="5735638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40" name="Freeform 36"/>
          <p:cNvSpPr/>
          <p:nvPr/>
        </p:nvSpPr>
        <p:spPr>
          <a:xfrm>
            <a:off x="5808663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41" name="Freeform 37"/>
          <p:cNvSpPr/>
          <p:nvPr/>
        </p:nvSpPr>
        <p:spPr>
          <a:xfrm>
            <a:off x="5664200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42" name="Freeform 38"/>
          <p:cNvSpPr/>
          <p:nvPr/>
        </p:nvSpPr>
        <p:spPr>
          <a:xfrm>
            <a:off x="5519738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43" name="Freeform 39"/>
          <p:cNvSpPr/>
          <p:nvPr/>
        </p:nvSpPr>
        <p:spPr>
          <a:xfrm>
            <a:off x="5376863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44" name="Freeform 40"/>
          <p:cNvSpPr/>
          <p:nvPr/>
        </p:nvSpPr>
        <p:spPr>
          <a:xfrm>
            <a:off x="5232400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45" name="Freeform 41"/>
          <p:cNvSpPr/>
          <p:nvPr/>
        </p:nvSpPr>
        <p:spPr>
          <a:xfrm>
            <a:off x="5881688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46" name="Freeform 42"/>
          <p:cNvSpPr/>
          <p:nvPr/>
        </p:nvSpPr>
        <p:spPr>
          <a:xfrm>
            <a:off x="6024563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47" name="Freeform 43"/>
          <p:cNvSpPr/>
          <p:nvPr/>
        </p:nvSpPr>
        <p:spPr>
          <a:xfrm>
            <a:off x="6169025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48" name="Freeform 44"/>
          <p:cNvSpPr/>
          <p:nvPr/>
        </p:nvSpPr>
        <p:spPr>
          <a:xfrm>
            <a:off x="6313488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49" name="Freeform 45"/>
          <p:cNvSpPr/>
          <p:nvPr/>
        </p:nvSpPr>
        <p:spPr>
          <a:xfrm>
            <a:off x="6456363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50" name="Freeform 46"/>
          <p:cNvSpPr/>
          <p:nvPr/>
        </p:nvSpPr>
        <p:spPr>
          <a:xfrm>
            <a:off x="6384925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51" name="Freeform 47"/>
          <p:cNvSpPr/>
          <p:nvPr/>
        </p:nvSpPr>
        <p:spPr>
          <a:xfrm>
            <a:off x="6240463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52" name="Freeform 48"/>
          <p:cNvSpPr/>
          <p:nvPr/>
        </p:nvSpPr>
        <p:spPr>
          <a:xfrm>
            <a:off x="6097588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53" name="Freeform 49"/>
          <p:cNvSpPr/>
          <p:nvPr/>
        </p:nvSpPr>
        <p:spPr>
          <a:xfrm>
            <a:off x="5953125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54" name="Freeform 50"/>
          <p:cNvSpPr/>
          <p:nvPr/>
        </p:nvSpPr>
        <p:spPr>
          <a:xfrm>
            <a:off x="6529388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55" name="Freeform 51"/>
          <p:cNvSpPr/>
          <p:nvPr/>
        </p:nvSpPr>
        <p:spPr>
          <a:xfrm>
            <a:off x="6672263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56" name="Freeform 52"/>
          <p:cNvSpPr/>
          <p:nvPr/>
        </p:nvSpPr>
        <p:spPr>
          <a:xfrm>
            <a:off x="6816725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57" name="Freeform 53"/>
          <p:cNvSpPr/>
          <p:nvPr/>
        </p:nvSpPr>
        <p:spPr>
          <a:xfrm>
            <a:off x="6961188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58" name="Freeform 54"/>
          <p:cNvSpPr/>
          <p:nvPr/>
        </p:nvSpPr>
        <p:spPr>
          <a:xfrm>
            <a:off x="7104063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59" name="Freeform 55"/>
          <p:cNvSpPr/>
          <p:nvPr/>
        </p:nvSpPr>
        <p:spPr>
          <a:xfrm>
            <a:off x="7032625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60" name="Freeform 56"/>
          <p:cNvSpPr/>
          <p:nvPr/>
        </p:nvSpPr>
        <p:spPr>
          <a:xfrm>
            <a:off x="6888163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61" name="Freeform 57"/>
          <p:cNvSpPr/>
          <p:nvPr/>
        </p:nvSpPr>
        <p:spPr>
          <a:xfrm>
            <a:off x="6745288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62" name="Freeform 58"/>
          <p:cNvSpPr/>
          <p:nvPr/>
        </p:nvSpPr>
        <p:spPr>
          <a:xfrm>
            <a:off x="6600825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63" name="Freeform 59"/>
          <p:cNvSpPr/>
          <p:nvPr/>
        </p:nvSpPr>
        <p:spPr>
          <a:xfrm>
            <a:off x="7177088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64" name="Freeform 60"/>
          <p:cNvSpPr/>
          <p:nvPr/>
        </p:nvSpPr>
        <p:spPr>
          <a:xfrm>
            <a:off x="7319963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65" name="Freeform 61"/>
          <p:cNvSpPr/>
          <p:nvPr/>
        </p:nvSpPr>
        <p:spPr>
          <a:xfrm>
            <a:off x="7464425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66" name="Freeform 62"/>
          <p:cNvSpPr/>
          <p:nvPr/>
        </p:nvSpPr>
        <p:spPr>
          <a:xfrm>
            <a:off x="7608888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67" name="Freeform 63"/>
          <p:cNvSpPr/>
          <p:nvPr/>
        </p:nvSpPr>
        <p:spPr>
          <a:xfrm>
            <a:off x="7680325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68" name="Freeform 64"/>
          <p:cNvSpPr/>
          <p:nvPr/>
        </p:nvSpPr>
        <p:spPr>
          <a:xfrm>
            <a:off x="7535863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69" name="Freeform 65"/>
          <p:cNvSpPr/>
          <p:nvPr/>
        </p:nvSpPr>
        <p:spPr>
          <a:xfrm>
            <a:off x="7392988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70" name="Freeform 66"/>
          <p:cNvSpPr/>
          <p:nvPr/>
        </p:nvSpPr>
        <p:spPr>
          <a:xfrm>
            <a:off x="7248525" y="3213100"/>
            <a:ext cx="215900" cy="804863"/>
          </a:xfrm>
          <a:custGeom>
            <a:avLst/>
            <a:gdLst/>
            <a:ahLst/>
            <a:cxnLst>
              <a:cxn ang="0">
                <a:pos x="0" y="634967"/>
              </a:cxn>
              <a:cxn ang="0">
                <a:pos x="53677" y="713908"/>
              </a:cxn>
              <a:cxn ang="0">
                <a:pos x="162223" y="90955"/>
              </a:cxn>
              <a:cxn ang="0">
                <a:pos x="215900" y="168180"/>
              </a:cxn>
            </a:cxnLst>
            <a:rect l="l" t="t" r="r" b="b"/>
            <a:pathLst>
              <a:path w="181" h="469">
                <a:moveTo>
                  <a:pt x="0" y="370"/>
                </a:moveTo>
                <a:cubicBezTo>
                  <a:pt x="11" y="419"/>
                  <a:pt x="22" y="469"/>
                  <a:pt x="45" y="416"/>
                </a:cubicBezTo>
                <a:cubicBezTo>
                  <a:pt x="68" y="363"/>
                  <a:pt x="113" y="106"/>
                  <a:pt x="136" y="53"/>
                </a:cubicBezTo>
                <a:cubicBezTo>
                  <a:pt x="159" y="0"/>
                  <a:pt x="174" y="98"/>
                  <a:pt x="181" y="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7171" name="Picture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413" y="1484313"/>
            <a:ext cx="4824412" cy="3238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14337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滑动变阻器：结构</a:t>
            </a:r>
          </a:p>
        </p:txBody>
      </p:sp>
      <p:sp>
        <p:nvSpPr>
          <p:cNvPr id="5" name="矩形 4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7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7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7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7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7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7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7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7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7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7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7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7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7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7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7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7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7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7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7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7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7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7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7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7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7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47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7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47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7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47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7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7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47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7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4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4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  <p:cond evt="onBegin" delay="0">
                          <p:tn val="123"/>
                        </p:cond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  <p:cond evt="onBegin" delay="0">
                          <p:tn val="128"/>
                        </p:cond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  <p:cond evt="onBegin" delay="0">
                          <p:tn val="133"/>
                        </p:cond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  <p:cond evt="onBegin" delay="0">
                          <p:tn val="138"/>
                        </p:cond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47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  <p:cond evt="onBegin" delay="0">
                          <p:tn val="143"/>
                        </p:cond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32" grpId="0" animBg="1"/>
      <p:bldP spid="47133" grpId="0" animBg="1"/>
      <p:bldP spid="47134" grpId="0" animBg="1"/>
      <p:bldP spid="47135" grpId="0" animBg="1"/>
      <p:bldP spid="47136" grpId="0" animBg="1"/>
      <p:bldP spid="47137" grpId="0" animBg="1"/>
      <p:bldP spid="47138" grpId="0" animBg="1"/>
      <p:bldP spid="47139" grpId="0" animBg="1"/>
      <p:bldP spid="47140" grpId="0" animBg="1"/>
      <p:bldP spid="47141" grpId="0" animBg="1"/>
      <p:bldP spid="47142" grpId="0" animBg="1"/>
      <p:bldP spid="47143" grpId="0" animBg="1"/>
      <p:bldP spid="47144" grpId="0" animBg="1"/>
      <p:bldP spid="47145" grpId="0" animBg="1"/>
      <p:bldP spid="47146" grpId="0" animBg="1"/>
      <p:bldP spid="47147" grpId="0" animBg="1"/>
      <p:bldP spid="47148" grpId="0" animBg="1"/>
      <p:bldP spid="47149" grpId="0" animBg="1"/>
      <p:bldP spid="47150" grpId="0" animBg="1"/>
      <p:bldP spid="47151" grpId="0" animBg="1"/>
      <p:bldP spid="47152" grpId="0" animBg="1"/>
      <p:bldP spid="47153" grpId="0" animBg="1"/>
      <p:bldP spid="47154" grpId="0" animBg="1"/>
      <p:bldP spid="47155" grpId="0" animBg="1"/>
      <p:bldP spid="47156" grpId="0" animBg="1"/>
      <p:bldP spid="47157" grpId="0" animBg="1"/>
      <p:bldP spid="47158" grpId="0" animBg="1"/>
      <p:bldP spid="47159" grpId="0" animBg="1"/>
      <p:bldP spid="47160" grpId="0" animBg="1"/>
      <p:bldP spid="47161" grpId="0" animBg="1"/>
      <p:bldP spid="47162" grpId="0" animBg="1"/>
      <p:bldP spid="47163" grpId="0" animBg="1"/>
      <p:bldP spid="47164" grpId="0" animBg="1"/>
      <p:bldP spid="47165" grpId="0" animBg="1"/>
      <p:bldP spid="47166" grpId="0" animBg="1"/>
      <p:bldP spid="47167" grpId="0" animBg="1"/>
      <p:bldP spid="47168" grpId="0" animBg="1"/>
      <p:bldP spid="47169" grpId="0" animBg="1"/>
      <p:bldP spid="4717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/>
          <p:nvPr/>
        </p:nvPicPr>
        <p:blipFill>
          <a:blip r:embed="rId3">
            <a:lum bright="-12000" contrast="30000"/>
          </a:blip>
          <a:stretch>
            <a:fillRect/>
          </a:stretch>
        </p:blipFill>
        <p:spPr>
          <a:xfrm>
            <a:off x="2460625" y="1459230"/>
            <a:ext cx="7750810" cy="39395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三</a:t>
            </a:r>
          </a:p>
        </p:txBody>
      </p:sp>
      <p:sp>
        <p:nvSpPr>
          <p:cNvPr id="1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14337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滑动变阻器：结构</a:t>
            </a:r>
          </a:p>
        </p:txBody>
      </p:sp>
      <p:cxnSp>
        <p:nvCxnSpPr>
          <p:cNvPr id="19" name="直接箭头连接符 18"/>
          <p:cNvCxnSpPr/>
          <p:nvPr/>
        </p:nvCxnSpPr>
        <p:spPr>
          <a:xfrm flipH="1">
            <a:off x="2154555" y="2620010"/>
            <a:ext cx="648970" cy="772795"/>
          </a:xfrm>
          <a:prstGeom prst="straightConnector1">
            <a:avLst/>
          </a:prstGeom>
          <a:ln w="825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 flipH="1" flipV="1">
            <a:off x="2136775" y="3572510"/>
            <a:ext cx="1725295" cy="161290"/>
          </a:xfrm>
          <a:prstGeom prst="straightConnector1">
            <a:avLst/>
          </a:prstGeom>
          <a:ln w="825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1400175" y="2634615"/>
            <a:ext cx="864870" cy="175323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接线柱</a:t>
            </a:r>
          </a:p>
        </p:txBody>
      </p:sp>
      <p:cxnSp>
        <p:nvCxnSpPr>
          <p:cNvPr id="22" name="直接箭头连接符 21"/>
          <p:cNvCxnSpPr/>
          <p:nvPr/>
        </p:nvCxnSpPr>
        <p:spPr>
          <a:xfrm>
            <a:off x="9296400" y="2620010"/>
            <a:ext cx="496570" cy="574675"/>
          </a:xfrm>
          <a:prstGeom prst="straightConnector1">
            <a:avLst/>
          </a:prstGeom>
          <a:ln w="825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/>
        </p:nvCxnSpPr>
        <p:spPr>
          <a:xfrm flipV="1">
            <a:off x="8449945" y="3392805"/>
            <a:ext cx="1343025" cy="305435"/>
          </a:xfrm>
          <a:prstGeom prst="straightConnector1">
            <a:avLst/>
          </a:prstGeom>
          <a:ln w="825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9705975" y="2418715"/>
            <a:ext cx="864870" cy="175323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接线柱</a:t>
            </a:r>
          </a:p>
        </p:txBody>
      </p:sp>
      <p:cxnSp>
        <p:nvCxnSpPr>
          <p:cNvPr id="25" name="直接箭头连接符 24"/>
          <p:cNvCxnSpPr/>
          <p:nvPr/>
        </p:nvCxnSpPr>
        <p:spPr>
          <a:xfrm flipH="1">
            <a:off x="6216015" y="1343660"/>
            <a:ext cx="648970" cy="772795"/>
          </a:xfrm>
          <a:prstGeom prst="straightConnector1">
            <a:avLst/>
          </a:prstGeom>
          <a:ln w="825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6415405" y="751840"/>
            <a:ext cx="1584960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滑片</a:t>
            </a:r>
          </a:p>
        </p:txBody>
      </p:sp>
      <p:sp>
        <p:nvSpPr>
          <p:cNvPr id="27" name="矩形 26"/>
          <p:cNvSpPr/>
          <p:nvPr/>
        </p:nvSpPr>
        <p:spPr>
          <a:xfrm>
            <a:off x="5049520" y="4753610"/>
            <a:ext cx="1584960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电阻丝</a:t>
            </a:r>
          </a:p>
        </p:txBody>
      </p:sp>
      <p:cxnSp>
        <p:nvCxnSpPr>
          <p:cNvPr id="28" name="直接箭头连接符 27"/>
          <p:cNvCxnSpPr/>
          <p:nvPr/>
        </p:nvCxnSpPr>
        <p:spPr>
          <a:xfrm flipV="1">
            <a:off x="6167438" y="3441383"/>
            <a:ext cx="755650" cy="1311910"/>
          </a:xfrm>
          <a:prstGeom prst="straightConnector1">
            <a:avLst/>
          </a:prstGeom>
          <a:ln w="825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/>
          <p:nvPr/>
        </p:nvSpPr>
        <p:spPr>
          <a:xfrm>
            <a:off x="843280" y="1219835"/>
            <a:ext cx="1039939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）如不小心让瓷筒上的线圈相碰或线圈太密造成它们相</a:t>
            </a:r>
          </a:p>
          <a:p>
            <a:pPr>
              <a:lnSpc>
                <a:spcPct val="150000"/>
              </a:lnSpc>
            </a:pP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互接触，发生短路，应如何解决？</a:t>
            </a:r>
          </a:p>
        </p:txBody>
      </p:sp>
      <p:sp>
        <p:nvSpPr>
          <p:cNvPr id="45059" name="Rectangle 3"/>
          <p:cNvSpPr/>
          <p:nvPr/>
        </p:nvSpPr>
        <p:spPr>
          <a:xfrm>
            <a:off x="1523683" y="3099118"/>
            <a:ext cx="521208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FF3300"/>
                </a:solidFill>
                <a:latin typeface="微软雅黑" panose="020B0503020204020204" charset="-122"/>
                <a:ea typeface="微软雅黑"/>
              </a:rPr>
              <a:t>（线圈必须涂上绝缘漆）</a:t>
            </a:r>
          </a:p>
        </p:txBody>
      </p:sp>
      <p:sp>
        <p:nvSpPr>
          <p:cNvPr id="182278" name="Rectangle 2"/>
          <p:cNvSpPr/>
          <p:nvPr/>
        </p:nvSpPr>
        <p:spPr>
          <a:xfrm>
            <a:off x="878840" y="3743960"/>
            <a:ext cx="730948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2）但滑片不能与线圈接通，</a:t>
            </a: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怎么办？</a:t>
            </a:r>
          </a:p>
        </p:txBody>
      </p:sp>
      <p:sp>
        <p:nvSpPr>
          <p:cNvPr id="46083" name="Rectangle 3"/>
          <p:cNvSpPr/>
          <p:nvPr/>
        </p:nvSpPr>
        <p:spPr>
          <a:xfrm>
            <a:off x="1524000" y="5216525"/>
            <a:ext cx="7417435" cy="7200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noAutofit/>
          </a:bodyPr>
          <a:lstStyle/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zh-CN" altLang="en-US" sz="3600">
                <a:solidFill>
                  <a:srgbClr val="FF3300"/>
                </a:solidFill>
                <a:latin typeface="微软雅黑" panose="020B0503020204020204" charset="-122"/>
                <a:ea typeface="微软雅黑"/>
                <a:sym typeface="+mn-ea"/>
              </a:rPr>
              <a:t>（必须刮掉与滑片接触处的绝缘漆）</a:t>
            </a:r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6880225" y="2259330"/>
            <a:ext cx="4940935" cy="28428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三</a:t>
            </a:r>
          </a:p>
        </p:txBody>
      </p:sp>
      <p:sp>
        <p:nvSpPr>
          <p:cNvPr id="1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14337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滑动变阻器：结构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82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45059" grpId="0"/>
      <p:bldP spid="182278" grpId="0"/>
      <p:bldP spid="4608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21" name="矩形 166920"/>
          <p:cNvSpPr/>
          <p:nvPr/>
        </p:nvSpPr>
        <p:spPr>
          <a:xfrm>
            <a:off x="820420" y="1328420"/>
            <a:ext cx="11371580" cy="3046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）原理：通过移动滑片改变</a:t>
            </a:r>
            <a:r>
              <a:rPr lang="zh-CN" altLang="en-US" sz="3200" u="sng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3200" u="sng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                        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，从而改变接入电路中的电阻值，控制电路中</a:t>
            </a:r>
            <a:r>
              <a:rPr lang="zh-CN" altLang="en-US" sz="3200" u="sng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大小的变化。作用是</a:t>
            </a:r>
            <a:r>
              <a:rPr lang="zh-CN" altLang="en-US" sz="3200" u="sng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altLang="en-US" sz="3200" u="sng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           </a:t>
            </a:r>
            <a:r>
              <a:rPr lang="zh-CN" altLang="en-US" sz="3200" u="sng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</a:t>
            </a:r>
            <a:r>
              <a:rPr lang="zh-CN" altLang="en-US" sz="3200">
                <a:solidFill>
                  <a:srgbClr val="444444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</p:txBody>
      </p:sp>
      <p:grpSp>
        <p:nvGrpSpPr>
          <p:cNvPr id="166928" name="组合 166927"/>
          <p:cNvGrpSpPr/>
          <p:nvPr/>
        </p:nvGrpSpPr>
        <p:grpSpPr>
          <a:xfrm>
            <a:off x="1013460" y="4499610"/>
            <a:ext cx="7823201" cy="1487488"/>
            <a:chOff x="-559" y="2952"/>
            <a:chExt cx="4928" cy="937"/>
          </a:xfrm>
        </p:grpSpPr>
        <p:pic>
          <p:nvPicPr>
            <p:cNvPr id="59401" name="图片 16692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16" y="3249"/>
              <a:ext cx="1104" cy="49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9402" name="矩形 166929"/>
            <p:cNvSpPr/>
            <p:nvPr/>
          </p:nvSpPr>
          <p:spPr>
            <a:xfrm>
              <a:off x="-559" y="3249"/>
              <a:ext cx="3081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3200">
                  <a:solidFill>
                    <a:schemeClr val="tx1"/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2</a:t>
              </a:r>
              <a:r>
                <a:rPr lang="zh-CN" altLang="en-US" sz="3200">
                  <a:solidFill>
                    <a:schemeClr val="tx1"/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）滑动变阻器结构示意图</a:t>
              </a:r>
            </a:p>
          </p:txBody>
        </p:sp>
        <p:sp>
          <p:nvSpPr>
            <p:cNvPr id="59403" name="矩形 166930"/>
            <p:cNvSpPr/>
            <p:nvPr/>
          </p:nvSpPr>
          <p:spPr>
            <a:xfrm>
              <a:off x="4059" y="3142"/>
              <a:ext cx="310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3200">
                  <a:solidFill>
                    <a:srgbClr val="FF3300"/>
                  </a:solidFill>
                  <a:latin typeface="微软雅黑" panose="020B0503020204020204" charset="-122"/>
                  <a:ea typeface="微软雅黑"/>
                </a:rPr>
                <a:t>D</a:t>
              </a:r>
            </a:p>
          </p:txBody>
        </p:sp>
        <p:sp>
          <p:nvSpPr>
            <p:cNvPr id="59404" name="矩形 166931"/>
            <p:cNvSpPr/>
            <p:nvPr/>
          </p:nvSpPr>
          <p:spPr>
            <a:xfrm>
              <a:off x="2835" y="3521"/>
              <a:ext cx="295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3200">
                  <a:solidFill>
                    <a:srgbClr val="FF3300"/>
                  </a:solidFill>
                  <a:latin typeface="微软雅黑" panose="020B0503020204020204" charset="-122"/>
                  <a:ea typeface="微软雅黑"/>
                </a:rPr>
                <a:t>A</a:t>
              </a:r>
            </a:p>
          </p:txBody>
        </p:sp>
        <p:sp>
          <p:nvSpPr>
            <p:cNvPr id="59405" name="矩形 166932"/>
            <p:cNvSpPr/>
            <p:nvPr/>
          </p:nvSpPr>
          <p:spPr>
            <a:xfrm>
              <a:off x="4059" y="3521"/>
              <a:ext cx="276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3200">
                  <a:solidFill>
                    <a:srgbClr val="FF3300"/>
                  </a:solidFill>
                  <a:latin typeface="微软雅黑" panose="020B0503020204020204" charset="-122"/>
                  <a:ea typeface="微软雅黑"/>
                </a:rPr>
                <a:t>B</a:t>
              </a:r>
            </a:p>
          </p:txBody>
        </p:sp>
        <p:sp>
          <p:nvSpPr>
            <p:cNvPr id="59406" name="矩形 166933"/>
            <p:cNvSpPr/>
            <p:nvPr/>
          </p:nvSpPr>
          <p:spPr>
            <a:xfrm>
              <a:off x="2835" y="3158"/>
              <a:ext cx="286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3200">
                  <a:solidFill>
                    <a:srgbClr val="FF3300"/>
                  </a:solidFill>
                  <a:latin typeface="微软雅黑" panose="020B0503020204020204" charset="-122"/>
                  <a:ea typeface="微软雅黑"/>
                </a:rPr>
                <a:t>C</a:t>
              </a:r>
            </a:p>
          </p:txBody>
        </p:sp>
        <p:sp>
          <p:nvSpPr>
            <p:cNvPr id="59407" name="矩形 166934"/>
            <p:cNvSpPr/>
            <p:nvPr/>
          </p:nvSpPr>
          <p:spPr>
            <a:xfrm>
              <a:off x="3471" y="2952"/>
              <a:ext cx="272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3200">
                  <a:solidFill>
                    <a:srgbClr val="FF3300"/>
                  </a:solidFill>
                  <a:latin typeface="微软雅黑" panose="020B0503020204020204" charset="-122"/>
                  <a:ea typeface="微软雅黑"/>
                </a:rPr>
                <a:t>P</a:t>
              </a:r>
            </a:p>
          </p:txBody>
        </p:sp>
      </p:grpSp>
      <p:sp>
        <p:nvSpPr>
          <p:cNvPr id="166937" name="矩形 166936"/>
          <p:cNvSpPr/>
          <p:nvPr/>
        </p:nvSpPr>
        <p:spPr>
          <a:xfrm>
            <a:off x="6106795" y="1500505"/>
            <a:ext cx="295021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200">
                <a:solidFill>
                  <a:srgbClr val="FF3300"/>
                </a:solidFill>
                <a:latin typeface="微软雅黑" panose="020B0503020204020204" charset="-122"/>
                <a:ea typeface="微软雅黑"/>
              </a:rPr>
              <a:t>连入电路的</a:t>
            </a:r>
          </a:p>
        </p:txBody>
      </p:sp>
      <p:sp>
        <p:nvSpPr>
          <p:cNvPr id="166938" name="矩形 166937"/>
          <p:cNvSpPr/>
          <p:nvPr/>
        </p:nvSpPr>
        <p:spPr>
          <a:xfrm>
            <a:off x="8168005" y="1522095"/>
            <a:ext cx="304101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200">
                <a:solidFill>
                  <a:srgbClr val="FF3300"/>
                </a:solidFill>
                <a:latin typeface="微软雅黑" panose="020B0503020204020204" charset="-122"/>
                <a:ea typeface="微软雅黑"/>
              </a:rPr>
              <a:t>电阻丝的长度</a:t>
            </a:r>
          </a:p>
        </p:txBody>
      </p:sp>
      <p:sp>
        <p:nvSpPr>
          <p:cNvPr id="166939" name="矩形 166938"/>
          <p:cNvSpPr/>
          <p:nvPr/>
        </p:nvSpPr>
        <p:spPr>
          <a:xfrm>
            <a:off x="8167688" y="2559685"/>
            <a:ext cx="99568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3200">
                <a:solidFill>
                  <a:srgbClr val="FF3300"/>
                </a:solidFill>
                <a:latin typeface="微软雅黑" panose="020B0503020204020204" charset="-122"/>
                <a:ea typeface="微软雅黑"/>
              </a:rPr>
              <a:t>电流</a:t>
            </a:r>
          </a:p>
        </p:txBody>
      </p:sp>
      <p:sp>
        <p:nvSpPr>
          <p:cNvPr id="166941" name="矩形 166940"/>
          <p:cNvSpPr/>
          <p:nvPr/>
        </p:nvSpPr>
        <p:spPr>
          <a:xfrm>
            <a:off x="2554923" y="3661728"/>
            <a:ext cx="180848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3200">
                <a:solidFill>
                  <a:srgbClr val="FF3300"/>
                </a:solidFill>
                <a:latin typeface="微软雅黑" panose="020B0503020204020204" charset="-122"/>
                <a:ea typeface="微软雅黑"/>
              </a:rPr>
              <a:t>保护电路</a:t>
            </a:r>
          </a:p>
        </p:txBody>
      </p:sp>
      <p:sp>
        <p:nvSpPr>
          <p:cNvPr id="5" name="矩形 4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三</a:t>
            </a:r>
          </a:p>
        </p:txBody>
      </p:sp>
      <p:sp>
        <p:nvSpPr>
          <p:cNvPr id="1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14337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滑动变阻器：结构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66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66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21" grpId="0"/>
      <p:bldP spid="166937" grpId="0"/>
      <p:bldP spid="166938" grpId="0"/>
      <p:bldP spid="166939" grpId="0"/>
      <p:bldP spid="1669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矩形 166915"/>
          <p:cNvSpPr/>
          <p:nvPr/>
        </p:nvSpPr>
        <p:spPr>
          <a:xfrm>
            <a:off x="5591175" y="1849438"/>
            <a:ext cx="309880" cy="107632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endParaRPr lang="en-US" altLang="zh-CN" sz="3200">
              <a:latin typeface="微软雅黑" panose="020B0503020204020204" charset="-122"/>
              <a:ea typeface="微软雅黑"/>
            </a:endParaRPr>
          </a:p>
          <a:p>
            <a:pPr eaLnBrk="0" hangingPunct="0"/>
            <a:endParaRPr lang="en-US" altLang="zh-CN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66917" name="组合 166916"/>
          <p:cNvGrpSpPr/>
          <p:nvPr/>
        </p:nvGrpSpPr>
        <p:grpSpPr>
          <a:xfrm>
            <a:off x="965200" y="1439545"/>
            <a:ext cx="6786563" cy="741363"/>
            <a:chOff x="169" y="2705"/>
            <a:chExt cx="4275" cy="467"/>
          </a:xfrm>
        </p:grpSpPr>
        <p:pic>
          <p:nvPicPr>
            <p:cNvPr id="59396" name="图片 1669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81" y="2705"/>
              <a:ext cx="907" cy="46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9397" name="图片 1669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82" y="2759"/>
              <a:ext cx="862" cy="40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9398" name="矩形 166919"/>
            <p:cNvSpPr/>
            <p:nvPr/>
          </p:nvSpPr>
          <p:spPr>
            <a:xfrm>
              <a:off x="169" y="2785"/>
              <a:ext cx="1545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3200">
                  <a:solidFill>
                    <a:schemeClr val="tx1"/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3</a:t>
              </a:r>
              <a:r>
                <a:rPr lang="zh-CN" altLang="en-US" sz="3200">
                  <a:solidFill>
                    <a:schemeClr val="tx1"/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）电路符号</a:t>
              </a:r>
            </a:p>
          </p:txBody>
        </p:sp>
      </p:grpSp>
      <p:sp>
        <p:nvSpPr>
          <p:cNvPr id="166936" name="矩形 166935"/>
          <p:cNvSpPr/>
          <p:nvPr/>
        </p:nvSpPr>
        <p:spPr>
          <a:xfrm>
            <a:off x="891540" y="2723833"/>
            <a:ext cx="11068685" cy="206121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4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）铭牌上标有“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20Ω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2A”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的字样，它表示此滑动变阻的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最大阻值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是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20Ω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，允许通的最大电流是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2A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</p:txBody>
      </p:sp>
      <p:sp>
        <p:nvSpPr>
          <p:cNvPr id="5" name="矩形 4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三</a:t>
            </a:r>
          </a:p>
        </p:txBody>
      </p:sp>
      <p:sp>
        <p:nvSpPr>
          <p:cNvPr id="1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14337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滑动变阻器：结构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6480" y="4282440"/>
            <a:ext cx="4334510" cy="257556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>
            <a:lum contrast="54000"/>
          </a:blip>
          <a:stretch>
            <a:fillRect/>
          </a:stretch>
        </p:blipFill>
        <p:spPr>
          <a:xfrm>
            <a:off x="5283835" y="3231515"/>
            <a:ext cx="5749290" cy="27793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11810" y="188595"/>
            <a:ext cx="8642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三</a:t>
            </a:r>
          </a:p>
        </p:txBody>
      </p:sp>
      <p:sp>
        <p:nvSpPr>
          <p:cNvPr id="1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76045" y="188595"/>
            <a:ext cx="4143375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/>
                <a:cs typeface="+mj-cs"/>
              </a:defRPr>
            </a:lvl1pPr>
          </a:lstStyle>
          <a:p>
            <a:r>
              <a:rPr lang="zh-CN" altLang="en-US"/>
              <a:t>滑动变阻器：接法</a:t>
            </a:r>
          </a:p>
        </p:txBody>
      </p:sp>
      <p:sp>
        <p:nvSpPr>
          <p:cNvPr id="62465" name="Rectangle 2"/>
          <p:cNvSpPr/>
          <p:nvPr/>
        </p:nvSpPr>
        <p:spPr>
          <a:xfrm>
            <a:off x="919480" y="1990090"/>
            <a:ext cx="10113645" cy="1600200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/>
          <a:p>
            <a:pPr marL="342900" indent="-342900" algn="just">
              <a:spcBef>
                <a:spcPct val="20000"/>
              </a:spcBef>
            </a:pPr>
            <a:r>
              <a:rPr lang="en-US" altLang="zh-CN" sz="36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36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）变阻器与被调节的电路要</a:t>
            </a:r>
            <a:r>
              <a:rPr lang="zh-CN" altLang="en-US" sz="3600" u="sng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       </a:t>
            </a:r>
            <a:r>
              <a:rPr lang="zh-CN" altLang="en-US" sz="36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连入电路．</a:t>
            </a:r>
          </a:p>
          <a:p>
            <a:pPr marL="342900" indent="-342900" algn="just">
              <a:spcBef>
                <a:spcPct val="20000"/>
              </a:spcBef>
            </a:pPr>
            <a:endParaRPr lang="zh-CN" altLang="en-US" sz="36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L="342900" indent="-342900" algn="just">
              <a:spcBef>
                <a:spcPct val="20000"/>
              </a:spcBef>
            </a:pPr>
            <a:endParaRPr lang="zh-CN" altLang="en-US" sz="36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L="342900" indent="-342900" algn="just">
              <a:spcBef>
                <a:spcPct val="20000"/>
              </a:spcBef>
            </a:pPr>
            <a:r>
              <a:rPr lang="zh-CN" altLang="en-US" sz="36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</a:p>
        </p:txBody>
      </p:sp>
      <p:sp>
        <p:nvSpPr>
          <p:cNvPr id="181279" name="Text Box 3"/>
          <p:cNvSpPr txBox="1"/>
          <p:nvPr/>
        </p:nvSpPr>
        <p:spPr>
          <a:xfrm>
            <a:off x="7075805" y="1920875"/>
            <a:ext cx="219392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FF3300"/>
                </a:solidFill>
                <a:latin typeface="微软雅黑" panose="020B0503020204020204" charset="-122"/>
                <a:ea typeface="微软雅黑"/>
              </a:rPr>
              <a:t>串联</a:t>
            </a:r>
          </a:p>
        </p:txBody>
      </p:sp>
      <p:sp>
        <p:nvSpPr>
          <p:cNvPr id="181285" name="矩形 181284"/>
          <p:cNvSpPr/>
          <p:nvPr/>
        </p:nvSpPr>
        <p:spPr>
          <a:xfrm>
            <a:off x="2567305" y="2942590"/>
            <a:ext cx="5759450" cy="6477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marL="342900" indent="-342900">
              <a:spcBef>
                <a:spcPct val="20000"/>
              </a:spcBef>
            </a:pPr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并联各各支路互不影响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1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79" grpId="0"/>
      <p:bldP spid="18128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1563</Words>
  <Application>Microsoft Office PowerPoint</Application>
  <PresentationFormat>宽屏</PresentationFormat>
  <Paragraphs>209</Paragraphs>
  <Slides>25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2" baseType="lpstr">
      <vt:lpstr>宋体</vt:lpstr>
      <vt:lpstr>微软雅黑</vt:lpstr>
      <vt:lpstr>Arial</vt:lpstr>
      <vt:lpstr>Cambria</vt:lpstr>
      <vt:lpstr>Times New Roman</vt:lpstr>
      <vt:lpstr>Wingdings</vt:lpstr>
      <vt:lpstr>WPS</vt:lpstr>
      <vt:lpstr>PowerPoint 演示文稿</vt:lpstr>
      <vt:lpstr>新课引入</vt:lpstr>
      <vt:lpstr>认识变阻器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2025-10-21T18:36:08Z</cp:lastPrinted>
  <dcterms:created xsi:type="dcterms:W3CDTF">2025-10-21T18:36:08Z</dcterms:created>
  <dcterms:modified xsi:type="dcterms:W3CDTF">2026-08-17T00:04:43Z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