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heme/theme2.xml" ContentType="application/vnd.openxmlformats-officedocument.theme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63" r:id="rId5"/>
    <p:sldId id="264" r:id="rId6"/>
    <p:sldId id="273" r:id="rId7"/>
    <p:sldId id="265" r:id="rId8"/>
    <p:sldId id="266" r:id="rId9"/>
    <p:sldId id="267" r:id="rId10"/>
    <p:sldId id="270" r:id="rId11"/>
    <p:sldId id="268" r:id="rId12"/>
    <p:sldId id="271" r:id="rId13"/>
    <p:sldId id="259" r:id="rId14"/>
    <p:sldId id="260" r:id="rId15"/>
    <p:sldId id="269" r:id="rId16"/>
    <p:sldId id="274" r:id="rId17"/>
    <p:sldId id="277" r:id="rId18"/>
    <p:sldId id="275" r:id="rId19"/>
    <p:sldId id="276" r:id="rId20"/>
  </p:sldIdLst>
  <p:sldSz cx="12192000" cy="6858000"/>
  <p:notesSz cx="6858000" cy="9144000"/>
  <p:custDataLst>
    <p:tags r:id="rId2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4" autoAdjust="0"/>
    <p:restoredTop sz="94660"/>
  </p:normalViewPr>
  <p:slideViewPr>
    <p:cSldViewPr snapToGrid="0" showGuides="1">
      <p:cViewPr varScale="1">
        <p:scale>
          <a:sx n="76" d="100"/>
          <a:sy n="76" d="100"/>
        </p:scale>
        <p:origin x="67" y="312"/>
      </p:cViewPr>
      <p:guideLst>
        <p:guide orient="horz" pos="217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灯片编号占位符 1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宋体" panose="02010600030101010101" pitchFamily="2" charset="-122"/>
              </a:rPr>
              <a:t>17</a:t>
            </a:fld>
            <a:endParaRPr lang="zh-CN" altLang="en-US" sz="12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2226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anchor="b" anchorCtr="0"/>
          <a:lstStyle/>
          <a:p>
            <a:pPr lvl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宋体" panose="02010600030101010101" pitchFamily="2" charset="-122"/>
              </a:rPr>
              <a:t>17</a:t>
            </a:fld>
            <a:endParaRPr lang="zh-CN" altLang="en-US" sz="12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2227" name="Rectangle 2"/>
          <p:cNvSpPr>
            <a:spLocks noGrp="1" noRot="1" noChangeAspect="1" noTextEdit="1"/>
          </p:cNvSpPr>
          <p:nvPr>
            <p:ph type="sldImg" idx="1"/>
          </p:nvPr>
        </p:nvSpPr>
        <p:spPr/>
      </p:sp>
      <p:sp>
        <p:nvSpPr>
          <p:cNvPr id="52228" name="Rectangle 3"/>
          <p:cNvSpPr txBox="1">
            <a:spLocks noGrp="1"/>
          </p:cNvSpPr>
          <p:nvPr>
            <p:ph type="body" idx="2"/>
          </p:nvPr>
        </p:nvSpPr>
        <p:spPr>
          <a:xfrm>
            <a:off x="914400" y="4343400"/>
            <a:ext cx="5029200" cy="4114800"/>
          </a:xfrm>
        </p:spPr>
        <p:txBody>
          <a:bodyPr vert="horz" wrap="square" lIns="91440" tIns="45720" rIns="91440" bIns="45720" anchor="t" anchorCtr="0"/>
          <a:lstStyle/>
          <a:p>
            <a:pPr lvl="0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灯片编号占位符 1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宋体" panose="02010600030101010101" pitchFamily="2" charset="-122"/>
              </a:rPr>
              <a:t>18</a:t>
            </a:fld>
            <a:endParaRPr lang="zh-CN" altLang="en-US" sz="12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2226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anchor="b" anchorCtr="0"/>
          <a:lstStyle/>
          <a:p>
            <a:pPr lvl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宋体" panose="02010600030101010101" pitchFamily="2" charset="-122"/>
              </a:rPr>
              <a:t>18</a:t>
            </a:fld>
            <a:endParaRPr lang="zh-CN" altLang="en-US" sz="12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2227" name="Rectangle 2"/>
          <p:cNvSpPr>
            <a:spLocks noGrp="1" noRot="1" noChangeAspect="1" noTextEdit="1"/>
          </p:cNvSpPr>
          <p:nvPr>
            <p:ph type="sldImg" idx="1"/>
          </p:nvPr>
        </p:nvSpPr>
        <p:spPr/>
      </p:sp>
      <p:sp>
        <p:nvSpPr>
          <p:cNvPr id="52228" name="Rectangle 3"/>
          <p:cNvSpPr txBox="1">
            <a:spLocks noGrp="1"/>
          </p:cNvSpPr>
          <p:nvPr>
            <p:ph type="body" idx="2"/>
          </p:nvPr>
        </p:nvSpPr>
        <p:spPr>
          <a:xfrm>
            <a:off x="914400" y="4343400"/>
            <a:ext cx="5029200" cy="4114800"/>
          </a:xfrm>
        </p:spPr>
        <p:txBody>
          <a:bodyPr vert="horz" wrap="square" lIns="91440" tIns="45720" rIns="91440" bIns="45720" anchor="t" anchorCtr="0"/>
          <a:lstStyle/>
          <a:p>
            <a:pPr lvl="0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3.xml"/><Relationship Id="rId4" Type="http://schemas.openxmlformats.org/officeDocument/2006/relationships/tags" Target="../tags/tag6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81000">
              <a:srgbClr val="FFFFFF">
                <a:alpha val="17000"/>
              </a:srgbClr>
            </a:gs>
            <a:gs pos="6000">
              <a:schemeClr val="accent1">
                <a:lumMod val="5000"/>
                <a:lumOff val="95000"/>
                <a:alpha val="88000"/>
              </a:schemeClr>
            </a:gs>
            <a:gs pos="100000">
              <a:srgbClr val="267B8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/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video" Target="../media/media3.mp4"/><Relationship Id="rId7" Type="http://schemas.openxmlformats.org/officeDocument/2006/relationships/tags" Target="../tags/tag78.xml"/><Relationship Id="rId2" Type="http://schemas.microsoft.com/office/2007/relationships/media" Target="../media/media3.mp4"/><Relationship Id="rId1" Type="http://schemas.openxmlformats.org/officeDocument/2006/relationships/tags" Target="../tags/tag76.xml"/><Relationship Id="rId6" Type="http://schemas.openxmlformats.org/officeDocument/2006/relationships/video" Target="../media/media4.mp4"/><Relationship Id="rId11" Type="http://schemas.openxmlformats.org/officeDocument/2006/relationships/image" Target="../media/image17.png"/><Relationship Id="rId5" Type="http://schemas.microsoft.com/office/2007/relationships/media" Target="../media/media4.mp4"/><Relationship Id="rId10" Type="http://schemas.openxmlformats.org/officeDocument/2006/relationships/image" Target="../media/image16.png"/><Relationship Id="rId4" Type="http://schemas.openxmlformats.org/officeDocument/2006/relationships/tags" Target="../tags/tag77.xml"/><Relationship Id="rId9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0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1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7.xml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8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7" Type="http://schemas.openxmlformats.org/officeDocument/2006/relationships/image" Target="../media/image14.png"/><Relationship Id="rId2" Type="http://schemas.microsoft.com/office/2007/relationships/media" Target="../media/media1.mp4"/><Relationship Id="rId1" Type="http://schemas.openxmlformats.org/officeDocument/2006/relationships/tags" Target="../tags/tag69.xml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7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7" Type="http://schemas.openxmlformats.org/officeDocument/2006/relationships/image" Target="../media/image15.png"/><Relationship Id="rId2" Type="http://schemas.microsoft.com/office/2007/relationships/media" Target="../media/media2.mp4"/><Relationship Id="rId1" Type="http://schemas.openxmlformats.org/officeDocument/2006/relationships/tags" Target="../tags/tag71.xml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7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7" Type="http://schemas.openxmlformats.org/officeDocument/2006/relationships/image" Target="../media/image14.png"/><Relationship Id="rId2" Type="http://schemas.microsoft.com/office/2007/relationships/media" Target="../media/media1.mp4"/><Relationship Id="rId1" Type="http://schemas.openxmlformats.org/officeDocument/2006/relationships/tags" Target="../tags/tag73.xml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7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-74195" y="0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-635" y="5943509"/>
            <a:ext cx="12192635" cy="52197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800" b="1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教科版物理九年级上册</a:t>
            </a:r>
            <a:r>
              <a:rPr lang="en-US" altLang="zh-CN" sz="2800" b="1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                                    </a:t>
            </a:r>
            <a:r>
              <a:rPr lang="zh-CN" altLang="en-US" sz="2800" b="1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第四章</a:t>
            </a:r>
            <a:r>
              <a:rPr lang="en-US" altLang="zh-CN" sz="2800" b="1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zh-CN" altLang="en-US" sz="2800" b="1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电流、电压和电阻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192635" cy="52197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r"/>
            <a:r>
              <a:rPr lang="en-US" altLang="zh-CN" sz="2800" b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                                  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第四章第</a:t>
            </a:r>
            <a:r>
              <a:rPr lang="en-US" altLang="zh-CN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4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节</a:t>
            </a:r>
            <a:r>
              <a:rPr lang="en-US" altLang="zh-CN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   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电阻</a:t>
            </a:r>
          </a:p>
        </p:txBody>
      </p:sp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894080" cy="742315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118745" y="22860"/>
            <a:ext cx="6966585" cy="96329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</a:bodyPr>
          <a:lstStyle/>
          <a:p>
            <a:pPr algn="l"/>
            <a:r>
              <a:rPr lang="en-US" altLang="zh-CN" sz="3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zh-CN" altLang="en-US" sz="3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四</a:t>
            </a:r>
            <a:r>
              <a:rPr lang="en-US" altLang="zh-CN" sz="3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</a:t>
            </a:r>
            <a:r>
              <a:rPr lang="zh-CN" altLang="en-US" sz="36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巩固练习</a:t>
            </a:r>
          </a:p>
        </p:txBody>
      </p:sp>
      <p:sp>
        <p:nvSpPr>
          <p:cNvPr id="158723" name="文本框 158722"/>
          <p:cNvSpPr txBox="1"/>
          <p:nvPr/>
        </p:nvSpPr>
        <p:spPr>
          <a:xfrm>
            <a:off x="1073785" y="898525"/>
            <a:ext cx="10318750" cy="52622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、关于导线电阻的大小，下列说法中正确的是（温度对电阻的影响可以不计）（     ）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A.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横截面积越大的导线，电阻越小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B.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横截面积相同的导线，长导线的电阻大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C.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长度相同的导线，细导线的电阻大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D.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同种材料制成的长短相同的导线，粗导线的电阻小</a:t>
            </a:r>
          </a:p>
          <a:p>
            <a:pPr>
              <a:lnSpc>
                <a:spcPct val="150000"/>
              </a:lnSpc>
            </a:pP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spcBef>
                <a:spcPct val="50000"/>
              </a:spcBef>
            </a:pP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158724" name="文本框 158723"/>
          <p:cNvSpPr txBox="1"/>
          <p:nvPr/>
        </p:nvSpPr>
        <p:spPr>
          <a:xfrm>
            <a:off x="4117023" y="1686243"/>
            <a:ext cx="452437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D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8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8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8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8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3" grpId="0"/>
      <p:bldP spid="1587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12192635" cy="52197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r"/>
            <a:r>
              <a:rPr lang="en-US" altLang="zh-CN" sz="2800" b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                                  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第四章第</a:t>
            </a:r>
            <a:r>
              <a:rPr lang="en-US" altLang="zh-CN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4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节</a:t>
            </a:r>
            <a:r>
              <a:rPr lang="en-US" altLang="zh-CN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   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电阻</a:t>
            </a:r>
          </a:p>
        </p:txBody>
      </p:sp>
      <p:pic>
        <p:nvPicPr>
          <p:cNvPr id="6" name="图片 5"/>
          <p:cNvPicPr/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894080" cy="74231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18745" y="22860"/>
            <a:ext cx="6966585" cy="96329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</a:bodyPr>
          <a:lstStyle/>
          <a:p>
            <a:pPr algn="l"/>
            <a:r>
              <a:rPr lang="en-US" altLang="zh-CN" sz="3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zh-CN" altLang="en-US" sz="28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二</a:t>
            </a:r>
            <a:r>
              <a:rPr lang="en-US" altLang="zh-CN" sz="3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</a:t>
            </a:r>
            <a:r>
              <a:rPr lang="zh-CN" altLang="en-US" sz="36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电阻的大小与什么因素有关？</a:t>
            </a:r>
          </a:p>
        </p:txBody>
      </p:sp>
      <p:sp>
        <p:nvSpPr>
          <p:cNvPr id="30721" name="矩形 134145"/>
          <p:cNvSpPr/>
          <p:nvPr/>
        </p:nvSpPr>
        <p:spPr>
          <a:xfrm>
            <a:off x="215900" y="1127125"/>
            <a:ext cx="9636760" cy="156845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indent="133350" eaLnBrk="0" hangingPunct="0"/>
            <a:endParaRPr lang="en-US" altLang="zh-CN" sz="32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133350" eaLnBrk="0" hangingPunct="0"/>
            <a:endParaRPr lang="en-US" altLang="zh-CN" sz="32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133350" eaLnBrk="0" hangingPunct="0"/>
            <a:endParaRPr lang="en-US" altLang="zh-CN" sz="32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0722" name="矩形 134146"/>
          <p:cNvSpPr/>
          <p:nvPr/>
        </p:nvSpPr>
        <p:spPr>
          <a:xfrm>
            <a:off x="142875" y="3737610"/>
            <a:ext cx="975931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indent="268605"/>
            <a:r>
              <a:rPr lang="en-US" altLang="zh-CN" sz="3200" b="1">
                <a:solidFill>
                  <a:srgbClr val="444444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1525270" y="4421505"/>
            <a:ext cx="9017000" cy="2031365"/>
            <a:chOff x="280" y="2608"/>
            <a:chExt cx="14200" cy="3199"/>
          </a:xfrm>
        </p:grpSpPr>
        <p:sp>
          <p:nvSpPr>
            <p:cNvPr id="3" name="矩形 2"/>
            <p:cNvSpPr/>
            <p:nvPr/>
          </p:nvSpPr>
          <p:spPr>
            <a:xfrm>
              <a:off x="280" y="2610"/>
              <a:ext cx="14200" cy="319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800"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     </a:t>
              </a:r>
              <a:r>
                <a:rPr lang="zh-CN" altLang="en-US" sz="2800" b="1"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结论四</a:t>
              </a:r>
              <a:r>
                <a:rPr lang="zh-CN" altLang="en-US" sz="2800"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：</a:t>
              </a:r>
              <a:r>
                <a:rPr lang="zh-CN" altLang="en-US" sz="2800" b="1"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导体的电阻跟温度有关。</a:t>
              </a:r>
              <a:endPara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800" b="1"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金属导体的电阻</a:t>
              </a:r>
              <a:r>
                <a:rPr lang="zh-CN" altLang="en-US" sz="2800"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在一定条件下，</a:t>
              </a:r>
              <a:r>
                <a:rPr lang="zh-CN" altLang="en-US" sz="2800" b="1"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温度越高</a:t>
              </a:r>
              <a:r>
                <a:rPr lang="zh-CN" altLang="en-US" sz="2800"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，</a:t>
              </a:r>
              <a:r>
                <a:rPr lang="zh-CN" altLang="en-US" sz="2800" b="1"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电阻越大</a:t>
              </a:r>
              <a:r>
                <a:rPr lang="zh-CN" altLang="en-US" sz="2800"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。</a:t>
              </a:r>
            </a:p>
            <a:p>
              <a:pPr>
                <a:lnSpc>
                  <a:spcPct val="150000"/>
                </a:lnSpc>
              </a:pPr>
              <a:r>
                <a:rPr lang="zh-CN" altLang="en-US" sz="2800" b="1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玻璃温度越高，电阻反而越小。</a:t>
              </a:r>
            </a:p>
          </p:txBody>
        </p:sp>
        <p:pic>
          <p:nvPicPr>
            <p:cNvPr id="8" name="图片 7"/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498" y="2608"/>
              <a:ext cx="910" cy="803"/>
            </a:xfrm>
            <a:prstGeom prst="rect">
              <a:avLst/>
            </a:prstGeom>
          </p:spPr>
        </p:pic>
      </p:grpSp>
      <p:pic>
        <p:nvPicPr>
          <p:cNvPr id="9" name="ae1644b602038c24f642b81c9582e29d_raw">
            <a:hlinkClick r:id="" action="ppaction://media"/>
          </p:cNvPr>
          <p:cNvPicPr/>
          <p:nvPr>
            <a:videoFile r:link="rId3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630035" y="986155"/>
            <a:ext cx="4744720" cy="3362325"/>
          </a:xfrm>
          <a:prstGeom prst="rect">
            <a:avLst/>
          </a:prstGeom>
        </p:spPr>
      </p:pic>
      <p:pic>
        <p:nvPicPr>
          <p:cNvPr id="10" name="温度">
            <a:hlinkClick r:id="" action="ppaction://media"/>
          </p:cNvPr>
          <p:cNvPicPr/>
          <p:nvPr>
            <a:videoFile r:link="rId6"/>
            <p:custDataLst>
              <p:tags r:id="rId7"/>
            </p:custDataLst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81735" y="986155"/>
            <a:ext cx="5280660" cy="332041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 fullScrn="1">
              <p:cMediaNode>
                <p:cTn id="13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8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 fullScrn="1">
              <p:cMediaNode>
                <p:cTn id="19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192635" cy="52197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r"/>
            <a:r>
              <a:rPr lang="en-US" altLang="zh-CN" sz="2800" b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                                  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第四章第</a:t>
            </a:r>
            <a:r>
              <a:rPr lang="en-US" altLang="zh-CN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4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节</a:t>
            </a:r>
            <a:r>
              <a:rPr lang="en-US" altLang="zh-CN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   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电阻</a:t>
            </a:r>
          </a:p>
        </p:txBody>
      </p:sp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894080" cy="742315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118745" y="22860"/>
            <a:ext cx="6966585" cy="96329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</a:bodyPr>
          <a:lstStyle/>
          <a:p>
            <a:pPr algn="l"/>
            <a:r>
              <a:rPr lang="en-US" altLang="zh-CN" sz="3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zh-CN" altLang="en-US" sz="3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四</a:t>
            </a:r>
            <a:r>
              <a:rPr lang="en-US" altLang="zh-CN" sz="3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</a:t>
            </a:r>
            <a:r>
              <a:rPr lang="zh-CN" altLang="en-US" sz="36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巩固练习</a:t>
            </a:r>
          </a:p>
        </p:txBody>
      </p:sp>
      <p:sp>
        <p:nvSpPr>
          <p:cNvPr id="158725" name="文本框 158724"/>
          <p:cNvSpPr txBox="1"/>
          <p:nvPr/>
        </p:nvSpPr>
        <p:spPr>
          <a:xfrm>
            <a:off x="939800" y="1744980"/>
            <a:ext cx="9144000" cy="375348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25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、教室，家里用的电灯，常温下的电阻比正常发光时的电阻要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____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，所以闭合开关的瞬间能过灯丝的电流要比正常发光时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_____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，灯丝往往在闭合开关的瞬间容易烧断。</a:t>
            </a:r>
          </a:p>
          <a:p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158726" name="文本框 158725"/>
          <p:cNvSpPr txBox="1"/>
          <p:nvPr/>
        </p:nvSpPr>
        <p:spPr>
          <a:xfrm>
            <a:off x="2130425" y="2765425"/>
            <a:ext cx="647700" cy="11684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250000"/>
              </a:lnSpc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小</a:t>
            </a:r>
          </a:p>
        </p:txBody>
      </p:sp>
      <p:sp>
        <p:nvSpPr>
          <p:cNvPr id="158727" name="文本框 158726"/>
          <p:cNvSpPr txBox="1"/>
          <p:nvPr/>
        </p:nvSpPr>
        <p:spPr>
          <a:xfrm>
            <a:off x="2592388" y="3801110"/>
            <a:ext cx="647700" cy="11684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250000"/>
              </a:lnSpc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大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8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8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8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8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87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87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5" grpId="0"/>
      <p:bldP spid="158726" grpId="0"/>
      <p:bldP spid="1587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402590" y="1844040"/>
            <a:ext cx="894080" cy="742315"/>
          </a:xfrm>
          <a:prstGeom prst="rect">
            <a:avLst/>
          </a:prstGeom>
        </p:spPr>
      </p:pic>
      <p:pic>
        <p:nvPicPr>
          <p:cNvPr id="44033" name="图片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t="47275" r="3534" b="16362"/>
          <a:stretch>
            <a:fillRect/>
          </a:stretch>
        </p:blipFill>
        <p:spPr>
          <a:xfrm>
            <a:off x="6230620" y="1157605"/>
            <a:ext cx="4779645" cy="38703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1206500" y="1700530"/>
            <a:ext cx="4620895" cy="3415030"/>
          </a:xfrm>
          <a:prstGeom prst="rect">
            <a:avLst/>
          </a:prstGeom>
          <a:noFill/>
          <a:ln w="9525">
            <a:noFill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0"/>
                </a:gradFill>
              </a14:hiddenFill>
            </a:ext>
          </a:extLst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fontAlgn="base">
              <a:lnSpc>
                <a:spcPct val="150000"/>
              </a:lnSpc>
            </a:pPr>
            <a:r>
              <a:rPr lang="zh-CN" altLang="zh-CN" sz="3600" b="1" strike="noStrike" noProof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微软雅黑" panose="020B0503020204020204" charset="-122"/>
                <a:ea typeface="微软雅黑"/>
                <a:cs typeface="+mn-cs"/>
              </a:rPr>
              <a:t>总结：导体的电阻与导体的长度、横截面积、材料和温度等有关。</a:t>
            </a:r>
          </a:p>
        </p:txBody>
      </p:sp>
      <p:sp>
        <p:nvSpPr>
          <p:cNvPr id="9" name="矩形 8"/>
          <p:cNvSpPr/>
          <p:nvPr/>
        </p:nvSpPr>
        <p:spPr>
          <a:xfrm>
            <a:off x="0" y="0"/>
            <a:ext cx="12192635" cy="52197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r"/>
            <a:r>
              <a:rPr lang="en-US" altLang="zh-CN" sz="2800" b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                                  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第四章第</a:t>
            </a:r>
            <a:r>
              <a:rPr lang="en-US" altLang="zh-CN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4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节</a:t>
            </a:r>
            <a:r>
              <a:rPr lang="en-US" altLang="zh-CN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   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电阻</a:t>
            </a:r>
          </a:p>
        </p:txBody>
      </p:sp>
      <p:pic>
        <p:nvPicPr>
          <p:cNvPr id="10" name="图片 9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894080" cy="742315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118745" y="22860"/>
            <a:ext cx="6966585" cy="96329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</a:bodyPr>
          <a:lstStyle/>
          <a:p>
            <a:pPr algn="l"/>
            <a:r>
              <a:rPr lang="en-US" altLang="zh-CN" sz="3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zh-CN" altLang="en-US" sz="28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二</a:t>
            </a:r>
            <a:r>
              <a:rPr lang="en-US" altLang="zh-CN" sz="3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</a:t>
            </a:r>
            <a:r>
              <a:rPr lang="zh-CN" altLang="en-US" sz="36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电阻的大小与什么因素有关？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图片 1"/>
          <p:cNvPicPr>
            <a:picLocks noChangeAspect="1"/>
          </p:cNvPicPr>
          <p:nvPr/>
        </p:nvPicPr>
        <p:blipFill>
          <a:blip r:embed="rId3"/>
          <a:srcRect l="8069" t="3671" r="2292" b="32424"/>
          <a:stretch>
            <a:fillRect/>
          </a:stretch>
        </p:blipFill>
        <p:spPr>
          <a:xfrm>
            <a:off x="2853690" y="1043305"/>
            <a:ext cx="6485255" cy="38017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1110203" y="5492115"/>
            <a:ext cx="10518775" cy="645160"/>
          </a:xfrm>
          <a:prstGeom prst="rect">
            <a:avLst/>
          </a:prstGeom>
          <a:noFill/>
          <a:ln w="9525">
            <a:noFill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0"/>
                </a:gradFill>
              </a14:hiddenFill>
            </a:ext>
          </a:extLst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fontAlgn="base"/>
            <a:r>
              <a:rPr lang="zh-CN" altLang="zh-CN" sz="3600" b="1" strike="noStrike" noProof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微软雅黑" panose="020B0503020204020204" charset="-122"/>
                <a:ea typeface="微软雅黑"/>
                <a:cs typeface="+mn-cs"/>
              </a:rPr>
              <a:t>电阻是导体本身的一种</a:t>
            </a:r>
            <a:r>
              <a:rPr lang="zh-CN" altLang="en-US" sz="3600" b="1" strike="noStrike" noProof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微软雅黑" panose="020B0503020204020204" charset="-122"/>
                <a:ea typeface="微软雅黑"/>
                <a:cs typeface="+mn-cs"/>
              </a:rPr>
              <a:t>属性</a:t>
            </a:r>
            <a:r>
              <a:rPr lang="zh-CN" altLang="zh-CN" sz="3600" b="1" strike="noStrike" noProof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微软雅黑" panose="020B0503020204020204" charset="-122"/>
                <a:ea typeface="微软雅黑"/>
                <a:cs typeface="+mn-cs"/>
              </a:rPr>
              <a:t>。与电压、电流无关。</a:t>
            </a:r>
          </a:p>
        </p:txBody>
      </p:sp>
      <p:sp>
        <p:nvSpPr>
          <p:cNvPr id="2" name="矩形 1"/>
          <p:cNvSpPr/>
          <p:nvPr/>
        </p:nvSpPr>
        <p:spPr>
          <a:xfrm>
            <a:off x="0" y="0"/>
            <a:ext cx="12192635" cy="52197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r"/>
            <a:r>
              <a:rPr lang="en-US" altLang="zh-CN" sz="2800" b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                                  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第四章第</a:t>
            </a:r>
            <a:r>
              <a:rPr lang="en-US" altLang="zh-CN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4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节</a:t>
            </a:r>
            <a:r>
              <a:rPr lang="en-US" altLang="zh-CN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   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电阻</a:t>
            </a:r>
          </a:p>
        </p:txBody>
      </p:sp>
      <p:pic>
        <p:nvPicPr>
          <p:cNvPr id="8" name="图片 7"/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894080" cy="742315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118745" y="22860"/>
            <a:ext cx="6966585" cy="96329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</a:bodyPr>
          <a:lstStyle/>
          <a:p>
            <a:pPr algn="l"/>
            <a:r>
              <a:rPr lang="en-US" altLang="zh-CN" sz="3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zh-CN" altLang="en-US" sz="28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二</a:t>
            </a:r>
            <a:r>
              <a:rPr lang="en-US" altLang="zh-CN" sz="3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</a:t>
            </a:r>
            <a:r>
              <a:rPr lang="zh-CN" altLang="en-US" sz="36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电阻的大小与什么因素有关？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192635" cy="52197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r"/>
            <a:r>
              <a:rPr lang="en-US" altLang="zh-CN" sz="2800" b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                                  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第四章第</a:t>
            </a:r>
            <a:r>
              <a:rPr lang="en-US" altLang="zh-CN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4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节</a:t>
            </a:r>
            <a:r>
              <a:rPr lang="en-US" altLang="zh-CN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   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电阻</a:t>
            </a:r>
          </a:p>
        </p:txBody>
      </p:sp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894080" cy="742315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118745" y="22860"/>
            <a:ext cx="6966585" cy="96329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</a:bodyPr>
          <a:lstStyle/>
          <a:p>
            <a:pPr algn="l"/>
            <a:r>
              <a:rPr lang="en-US" altLang="zh-CN" sz="3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zh-CN" altLang="en-US" sz="3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三</a:t>
            </a:r>
            <a:r>
              <a:rPr lang="en-US" altLang="zh-CN" sz="3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</a:t>
            </a:r>
            <a:r>
              <a:rPr lang="zh-CN" altLang="en-US" sz="36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电阻器</a:t>
            </a:r>
            <a:r>
              <a:rPr lang="en-US" altLang="zh-CN" sz="36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——</a:t>
            </a:r>
            <a:r>
              <a:rPr lang="zh-CN" altLang="en-US" sz="36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重要的电子原件</a:t>
            </a:r>
          </a:p>
        </p:txBody>
      </p:sp>
      <p:pic>
        <p:nvPicPr>
          <p:cNvPr id="4" name="图片 3"/>
          <p:cNvPicPr/>
          <p:nvPr/>
        </p:nvPicPr>
        <p:blipFill>
          <a:blip r:embed="rId4"/>
          <a:stretch>
            <a:fillRect/>
          </a:stretch>
        </p:blipFill>
        <p:spPr>
          <a:xfrm>
            <a:off x="2344420" y="986155"/>
            <a:ext cx="2889885" cy="4059555"/>
          </a:xfrm>
          <a:prstGeom prst="rect">
            <a:avLst/>
          </a:prstGeom>
        </p:spPr>
      </p:pic>
      <p:pic>
        <p:nvPicPr>
          <p:cNvPr id="5" name="图片 4"/>
          <p:cNvPicPr/>
          <p:nvPr/>
        </p:nvPicPr>
        <p:blipFill>
          <a:blip r:embed="rId5">
            <a:lum bright="-6000" contrast="6000"/>
          </a:blip>
          <a:stretch>
            <a:fillRect/>
          </a:stretch>
        </p:blipFill>
        <p:spPr>
          <a:xfrm>
            <a:off x="5234305" y="628015"/>
            <a:ext cx="5970905" cy="4417695"/>
          </a:xfrm>
          <a:prstGeom prst="rect">
            <a:avLst/>
          </a:prstGeom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777365" y="5151755"/>
            <a:ext cx="9309735" cy="645160"/>
          </a:xfrm>
          <a:prstGeom prst="rect">
            <a:avLst/>
          </a:prstGeom>
          <a:noFill/>
          <a:ln w="9525">
            <a:noFill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0"/>
                </a:gradFill>
              </a14:hiddenFill>
            </a:ext>
          </a:extLst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fontAlgn="base"/>
            <a:r>
              <a:rPr lang="zh-CN" altLang="zh-CN" sz="3600" b="1" strike="noStrike" noProof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微软雅黑" panose="020B0503020204020204" charset="-122"/>
                <a:ea typeface="微软雅黑"/>
                <a:cs typeface="+mn-cs"/>
              </a:rPr>
              <a:t>电阻器是电子技术中的重要元件，简称电阻。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文本框 125961"/>
          <p:cNvSpPr txBox="1"/>
          <p:nvPr/>
        </p:nvSpPr>
        <p:spPr>
          <a:xfrm>
            <a:off x="1524000" y="4553268"/>
            <a:ext cx="9432925" cy="11684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5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、将一段导体对折后，它的电阻会</a:t>
            </a:r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(  )</a:t>
            </a:r>
          </a:p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A.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变大 </a:t>
            </a:r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B.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变小 </a:t>
            </a:r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C.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不变 </a:t>
            </a:r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D.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无法判断</a:t>
            </a:r>
          </a:p>
        </p:txBody>
      </p:sp>
      <p:sp>
        <p:nvSpPr>
          <p:cNvPr id="125971" name="文本框 125970"/>
          <p:cNvSpPr txBox="1"/>
          <p:nvPr/>
        </p:nvSpPr>
        <p:spPr>
          <a:xfrm>
            <a:off x="7217728" y="4553268"/>
            <a:ext cx="468312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B</a:t>
            </a:r>
          </a:p>
        </p:txBody>
      </p:sp>
      <p:sp>
        <p:nvSpPr>
          <p:cNvPr id="50179" name="文本占位符 125972"/>
          <p:cNvSpPr>
            <a:spLocks noGrp="1" noRot="1"/>
          </p:cNvSpPr>
          <p:nvPr>
            <p:ph idx="1"/>
          </p:nvPr>
        </p:nvSpPr>
        <p:spPr>
          <a:xfrm>
            <a:off x="1524000" y="882333"/>
            <a:ext cx="8224838" cy="3532187"/>
          </a:xfrm>
        </p:spPr>
        <p:txBody>
          <a:bodyPr anchor="t" anchorCtr="0"/>
          <a:lstStyle/>
          <a:p>
            <a:pPr>
              <a:buNone/>
            </a:pPr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4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、下列关于电阻的说法中，正确的是（   ）</a:t>
            </a:r>
          </a:p>
          <a:p>
            <a:pPr>
              <a:buNone/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A.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通过导体的电流越大，电阻就越大；</a:t>
            </a:r>
          </a:p>
          <a:p>
            <a:pPr>
              <a:buNone/>
            </a:pPr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B.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导体通电时有电阻，不通电时没电阻；</a:t>
            </a:r>
          </a:p>
          <a:p>
            <a:pPr>
              <a:buNone/>
            </a:pPr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C.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绝缘体有电阻，导体没有电阻；</a:t>
            </a:r>
          </a:p>
          <a:p>
            <a:pPr>
              <a:buNone/>
            </a:pPr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D.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电阻是导体本身的一种性质。</a:t>
            </a:r>
          </a:p>
        </p:txBody>
      </p:sp>
      <p:sp>
        <p:nvSpPr>
          <p:cNvPr id="125974" name="文本框 125973"/>
          <p:cNvSpPr txBox="1"/>
          <p:nvPr/>
        </p:nvSpPr>
        <p:spPr>
          <a:xfrm>
            <a:off x="8194993" y="1024255"/>
            <a:ext cx="477837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D</a:t>
            </a:r>
          </a:p>
        </p:txBody>
      </p:sp>
      <p:sp>
        <p:nvSpPr>
          <p:cNvPr id="2" name="矩形 1"/>
          <p:cNvSpPr/>
          <p:nvPr/>
        </p:nvSpPr>
        <p:spPr>
          <a:xfrm>
            <a:off x="0" y="0"/>
            <a:ext cx="12192635" cy="52197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r"/>
            <a:r>
              <a:rPr lang="en-US" altLang="zh-CN" sz="2800" b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                                  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第四章第</a:t>
            </a:r>
            <a:r>
              <a:rPr lang="en-US" altLang="zh-CN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4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节</a:t>
            </a:r>
            <a:r>
              <a:rPr lang="en-US" altLang="zh-CN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   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电阻</a:t>
            </a:r>
          </a:p>
        </p:txBody>
      </p:sp>
      <p:pic>
        <p:nvPicPr>
          <p:cNvPr id="8" name="图片 7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94080" cy="742315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118745" y="22860"/>
            <a:ext cx="6966585" cy="96329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</a:bodyPr>
          <a:lstStyle/>
          <a:p>
            <a:pPr algn="l"/>
            <a:r>
              <a:rPr lang="en-US" altLang="zh-CN" sz="3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zh-CN" altLang="en-US" sz="3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四</a:t>
            </a:r>
            <a:r>
              <a:rPr lang="en-US" altLang="zh-CN" sz="3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</a:t>
            </a:r>
            <a:r>
              <a:rPr lang="zh-CN" altLang="en-US" sz="36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巩固练习</a:t>
            </a:r>
          </a:p>
        </p:txBody>
      </p:sp>
    </p:spTree>
  </p:cSld>
  <p:clrMapOvr>
    <a:masterClrMapping/>
  </p:clrMapOvr>
  <p:transition>
    <p:newsfla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1524000" y="1520190"/>
            <a:ext cx="8839200" cy="42767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</a:pPr>
            <a:r>
              <a:rPr lang="en-US" altLang="zh-CN" sz="3200" noProof="1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6</a:t>
            </a:r>
            <a:r>
              <a:rPr lang="zh-CN" altLang="en-US" sz="3200" noProof="1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、一段由若干股组成的铜芯线，当抽去它其中的几股后，这段铜芯线的电阻将（   ）</a:t>
            </a:r>
          </a:p>
          <a:p>
            <a:pPr algn="just">
              <a:lnSpc>
                <a:spcPct val="150000"/>
              </a:lnSpc>
              <a:spcBef>
                <a:spcPct val="50000"/>
              </a:spcBef>
            </a:pPr>
            <a:r>
              <a:rPr lang="en-US" altLang="zh-CN" sz="3200" noProof="1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A</a:t>
            </a:r>
            <a:r>
              <a:rPr lang="zh-CN" altLang="en-US" sz="3200" noProof="1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、变大        </a:t>
            </a:r>
            <a:r>
              <a:rPr lang="en-US" altLang="zh-CN" sz="3200" noProof="1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B</a:t>
            </a:r>
            <a:r>
              <a:rPr lang="zh-CN" altLang="en-US" sz="3200" noProof="1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、变小             </a:t>
            </a:r>
          </a:p>
          <a:p>
            <a:pPr algn="just">
              <a:lnSpc>
                <a:spcPct val="150000"/>
              </a:lnSpc>
              <a:spcBef>
                <a:spcPct val="50000"/>
              </a:spcBef>
            </a:pPr>
            <a:r>
              <a:rPr lang="en-US" altLang="zh-CN" sz="3200" noProof="1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C</a:t>
            </a:r>
            <a:r>
              <a:rPr lang="zh-CN" altLang="en-US" sz="3200" noProof="1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、不变        </a:t>
            </a:r>
            <a:r>
              <a:rPr lang="en-US" altLang="zh-CN" sz="3200" noProof="1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D</a:t>
            </a:r>
            <a:r>
              <a:rPr lang="zh-CN" altLang="en-US" sz="3200" noProof="1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、无法确定</a:t>
            </a:r>
          </a:p>
          <a:p>
            <a:pPr algn="just">
              <a:spcBef>
                <a:spcPct val="50000"/>
              </a:spcBef>
            </a:pPr>
            <a:endParaRPr lang="zh-CN" altLang="en-US" sz="3200" noProof="1">
              <a:effectLst>
                <a:outerShdw blurRad="38100" dist="38100" dir="2700000">
                  <a:srgbClr val="C0C0C0"/>
                </a:outerShdw>
              </a:effectLst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21507" name="Text Box 3"/>
          <p:cNvSpPr txBox="1"/>
          <p:nvPr/>
        </p:nvSpPr>
        <p:spPr>
          <a:xfrm>
            <a:off x="7720013" y="2552065"/>
            <a:ext cx="685800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>
                <a:solidFill>
                  <a:srgbClr val="FF0000"/>
                </a:solidFill>
                <a:latin typeface="Cambria" panose="02040503050406030204" pitchFamily="18" charset="0"/>
                <a:ea typeface="华文楷体" pitchFamily="2" charset="-122"/>
              </a:rPr>
              <a:t>A</a:t>
            </a:r>
          </a:p>
        </p:txBody>
      </p:sp>
      <p:sp>
        <p:nvSpPr>
          <p:cNvPr id="2" name="矩形 1"/>
          <p:cNvSpPr/>
          <p:nvPr/>
        </p:nvSpPr>
        <p:spPr>
          <a:xfrm>
            <a:off x="0" y="0"/>
            <a:ext cx="12192635" cy="52197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r"/>
            <a:r>
              <a:rPr lang="en-US" altLang="zh-CN" sz="2800" b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                                  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第四章第</a:t>
            </a:r>
            <a:r>
              <a:rPr lang="en-US" altLang="zh-CN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4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节</a:t>
            </a:r>
            <a:r>
              <a:rPr lang="en-US" altLang="zh-CN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   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电阻</a:t>
            </a:r>
          </a:p>
        </p:txBody>
      </p:sp>
      <p:pic>
        <p:nvPicPr>
          <p:cNvPr id="8" name="图片 7"/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894080" cy="742315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118745" y="22860"/>
            <a:ext cx="6966585" cy="96329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</a:bodyPr>
          <a:lstStyle/>
          <a:p>
            <a:pPr algn="l"/>
            <a:r>
              <a:rPr lang="en-US" altLang="zh-CN" sz="3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zh-CN" altLang="en-US" sz="3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四</a:t>
            </a:r>
            <a:r>
              <a:rPr lang="en-US" altLang="zh-CN" sz="3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</a:t>
            </a:r>
            <a:r>
              <a:rPr lang="zh-CN" altLang="en-US" sz="36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巩固练习</a:t>
            </a:r>
          </a:p>
        </p:txBody>
      </p:sp>
    </p:spTree>
  </p:cSld>
  <p:clrMapOvr>
    <a:masterClrMapping/>
  </p:clrMapOvr>
  <p:transition spd="slow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 animBg="1"/>
      <p:bldP spid="2150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1654175" y="1155700"/>
            <a:ext cx="8839200" cy="476948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</a:pPr>
            <a:r>
              <a:rPr lang="en-US" altLang="zh-CN" sz="3200" noProof="1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7</a:t>
            </a:r>
            <a:r>
              <a:rPr lang="zh-CN" altLang="en-US" sz="3200" noProof="1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、关于电阻以下说法正确的是（   ）</a:t>
            </a:r>
          </a:p>
          <a:p>
            <a:pPr algn="just">
              <a:lnSpc>
                <a:spcPct val="150000"/>
              </a:lnSpc>
              <a:spcBef>
                <a:spcPct val="50000"/>
              </a:spcBef>
            </a:pPr>
            <a:r>
              <a:rPr lang="en-US" altLang="zh-CN" sz="3200" noProof="1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A</a:t>
            </a:r>
            <a:r>
              <a:rPr lang="zh-CN" altLang="en-US" sz="3200" noProof="1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、长的导线比短的导线电阻大</a:t>
            </a:r>
          </a:p>
          <a:p>
            <a:pPr algn="just">
              <a:lnSpc>
                <a:spcPct val="150000"/>
              </a:lnSpc>
              <a:spcBef>
                <a:spcPct val="50000"/>
              </a:spcBef>
            </a:pPr>
            <a:r>
              <a:rPr lang="en-US" altLang="zh-CN" sz="3200" noProof="1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B</a:t>
            </a:r>
            <a:r>
              <a:rPr lang="zh-CN" altLang="en-US" sz="3200" noProof="1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、粗的导线比细的导线电阻小</a:t>
            </a:r>
          </a:p>
          <a:p>
            <a:pPr algn="just">
              <a:lnSpc>
                <a:spcPct val="150000"/>
              </a:lnSpc>
              <a:spcBef>
                <a:spcPct val="50000"/>
              </a:spcBef>
            </a:pPr>
            <a:r>
              <a:rPr lang="en-US" altLang="zh-CN" sz="3200" noProof="1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C</a:t>
            </a:r>
            <a:r>
              <a:rPr lang="zh-CN" altLang="en-US" sz="3200" noProof="1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、铜导线比铁导线电阻小               </a:t>
            </a:r>
          </a:p>
          <a:p>
            <a:pPr algn="just">
              <a:lnSpc>
                <a:spcPct val="150000"/>
              </a:lnSpc>
              <a:spcBef>
                <a:spcPct val="50000"/>
              </a:spcBef>
            </a:pPr>
            <a:r>
              <a:rPr lang="en-US" altLang="zh-CN" sz="3200" noProof="1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D</a:t>
            </a:r>
            <a:r>
              <a:rPr lang="zh-CN" altLang="en-US" sz="3200" noProof="1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、以上讲法均不准确</a:t>
            </a:r>
          </a:p>
        </p:txBody>
      </p:sp>
      <p:sp>
        <p:nvSpPr>
          <p:cNvPr id="21508" name="Text Box 4"/>
          <p:cNvSpPr txBox="1"/>
          <p:nvPr/>
        </p:nvSpPr>
        <p:spPr>
          <a:xfrm>
            <a:off x="7678420" y="1418908"/>
            <a:ext cx="609600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>
                <a:solidFill>
                  <a:srgbClr val="FF0000"/>
                </a:solidFill>
                <a:latin typeface="Cambria" panose="02040503050406030204" pitchFamily="18" charset="0"/>
                <a:ea typeface="华文楷体" pitchFamily="2" charset="-122"/>
              </a:rPr>
              <a:t>D</a:t>
            </a:r>
          </a:p>
        </p:txBody>
      </p:sp>
      <p:sp>
        <p:nvSpPr>
          <p:cNvPr id="2" name="矩形 1"/>
          <p:cNvSpPr/>
          <p:nvPr/>
        </p:nvSpPr>
        <p:spPr>
          <a:xfrm>
            <a:off x="0" y="0"/>
            <a:ext cx="12192635" cy="52197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r"/>
            <a:r>
              <a:rPr lang="en-US" altLang="zh-CN" sz="2800" b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                                  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第四章第</a:t>
            </a:r>
            <a:r>
              <a:rPr lang="en-US" altLang="zh-CN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4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节</a:t>
            </a:r>
            <a:r>
              <a:rPr lang="en-US" altLang="zh-CN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   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电阻</a:t>
            </a:r>
          </a:p>
        </p:txBody>
      </p:sp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894080" cy="742315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118745" y="22860"/>
            <a:ext cx="6966585" cy="96329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</a:bodyPr>
          <a:lstStyle/>
          <a:p>
            <a:pPr algn="l"/>
            <a:r>
              <a:rPr lang="en-US" altLang="zh-CN" sz="3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zh-CN" altLang="en-US" sz="3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四</a:t>
            </a:r>
            <a:r>
              <a:rPr lang="en-US" altLang="zh-CN" sz="3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</a:t>
            </a:r>
            <a:r>
              <a:rPr lang="zh-CN" altLang="en-US" sz="36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巩固练习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2204700" y="113157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 animBg="1"/>
      <p:bldP spid="2150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/>
          <p:nvPr/>
        </p:nvSpPr>
        <p:spPr>
          <a:xfrm>
            <a:off x="2424113" y="1052513"/>
            <a:ext cx="3598862" cy="215900"/>
          </a:xfrm>
          <a:prstGeom prst="rect">
            <a:avLst/>
          </a:prstGeom>
          <a:solidFill>
            <a:srgbClr val="33CC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zh-CN">
              <a:latin typeface="Cambria" panose="02040503050406030204" pitchFamily="18" charset="0"/>
              <a:ea typeface="华文楷体" pitchFamily="2" charset="-122"/>
            </a:endParaRPr>
          </a:p>
        </p:txBody>
      </p:sp>
      <p:sp>
        <p:nvSpPr>
          <p:cNvPr id="160771" name="WordArt 3"/>
          <p:cNvSpPr/>
          <p:nvPr/>
        </p:nvSpPr>
        <p:spPr>
          <a:xfrm>
            <a:off x="893763" y="817880"/>
            <a:ext cx="1320800" cy="109537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  <a:normAutofit/>
          </a:bodyPr>
          <a:lstStyle/>
          <a:p>
            <a:pPr algn="ctr"/>
            <a:r>
              <a:rPr lang="zh-CN" altLang="en-US" sz="3600">
                <a:ln w="9525" cap="flat" cmpd="sng">
                  <a:solidFill>
                    <a:srgbClr val="FFFF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00"/>
                </a:solidFill>
                <a:effectLst>
                  <a:outerShdw dist="53882" dir="2699999" algn="ctr" rotWithShape="0">
                    <a:srgbClr val="9999FF">
                      <a:alpha val="78998"/>
                    </a:srgbClr>
                  </a:outerShdw>
                </a:effectLst>
                <a:latin typeface="华文新魏" charset="0"/>
                <a:ea typeface="华文新魏" charset="0"/>
              </a:rPr>
              <a:t>思考</a:t>
            </a:r>
          </a:p>
        </p:txBody>
      </p:sp>
      <p:sp>
        <p:nvSpPr>
          <p:cNvPr id="28676" name="Text Box 4"/>
          <p:cNvSpPr txBox="1"/>
          <p:nvPr/>
        </p:nvSpPr>
        <p:spPr>
          <a:xfrm>
            <a:off x="6527800" y="836613"/>
            <a:ext cx="3168650" cy="58356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latin typeface="Cambria" panose="02040503050406030204" pitchFamily="18" charset="0"/>
                <a:ea typeface="楷体_GB2312" pitchFamily="49" charset="-122"/>
              </a:rPr>
              <a:t>的电阻为  </a:t>
            </a:r>
            <a:r>
              <a:rPr lang="el-GR" altLang="en-US" sz="3200" b="1">
                <a:latin typeface="Cambria" panose="02040503050406030204" pitchFamily="18" charset="0"/>
                <a:ea typeface="楷体_GB2312" pitchFamily="49" charset="-122"/>
              </a:rPr>
              <a:t>10Ω</a:t>
            </a:r>
          </a:p>
        </p:txBody>
      </p:sp>
      <p:sp>
        <p:nvSpPr>
          <p:cNvPr id="28677" name="Rectangle 5"/>
          <p:cNvSpPr/>
          <p:nvPr/>
        </p:nvSpPr>
        <p:spPr>
          <a:xfrm>
            <a:off x="1992313" y="2708275"/>
            <a:ext cx="7197725" cy="107950"/>
          </a:xfrm>
          <a:prstGeom prst="rect">
            <a:avLst/>
          </a:prstGeom>
          <a:solidFill>
            <a:srgbClr val="33CC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zh-CN">
              <a:latin typeface="Cambria" panose="02040503050406030204" pitchFamily="18" charset="0"/>
              <a:ea typeface="华文楷体" pitchFamily="2" charset="-122"/>
            </a:endParaRPr>
          </a:p>
        </p:txBody>
      </p:sp>
      <p:sp>
        <p:nvSpPr>
          <p:cNvPr id="28678" name="Rectangle 6"/>
          <p:cNvSpPr/>
          <p:nvPr/>
        </p:nvSpPr>
        <p:spPr>
          <a:xfrm>
            <a:off x="2351088" y="4365625"/>
            <a:ext cx="1800225" cy="431800"/>
          </a:xfrm>
          <a:prstGeom prst="rect">
            <a:avLst/>
          </a:prstGeom>
          <a:solidFill>
            <a:srgbClr val="33CC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zh-CN">
              <a:latin typeface="Cambria" panose="02040503050406030204" pitchFamily="18" charset="0"/>
              <a:ea typeface="华文楷体" pitchFamily="2" charset="-122"/>
            </a:endParaRPr>
          </a:p>
        </p:txBody>
      </p:sp>
      <p:sp>
        <p:nvSpPr>
          <p:cNvPr id="28679" name="Rectangle 7"/>
          <p:cNvSpPr/>
          <p:nvPr/>
        </p:nvSpPr>
        <p:spPr>
          <a:xfrm>
            <a:off x="5880100" y="2781300"/>
            <a:ext cx="3224530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3200" b="1">
                <a:latin typeface="Cambria" panose="02040503050406030204" pitchFamily="18" charset="0"/>
                <a:ea typeface="楷体_GB2312" pitchFamily="49" charset="-122"/>
              </a:rPr>
              <a:t>它的电阻为多少</a:t>
            </a:r>
            <a:r>
              <a:rPr lang="en-US" altLang="zh-CN" sz="3200" b="1">
                <a:latin typeface="Cambria" panose="02040503050406030204" pitchFamily="18" charset="0"/>
                <a:ea typeface="楷体_GB2312" pitchFamily="49" charset="-122"/>
              </a:rPr>
              <a:t>?</a:t>
            </a:r>
          </a:p>
        </p:txBody>
      </p:sp>
      <p:sp>
        <p:nvSpPr>
          <p:cNvPr id="28680" name="Rectangle 8"/>
          <p:cNvSpPr/>
          <p:nvPr/>
        </p:nvSpPr>
        <p:spPr>
          <a:xfrm>
            <a:off x="5078413" y="4362450"/>
            <a:ext cx="3224530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3200" b="1">
                <a:latin typeface="Cambria" panose="02040503050406030204" pitchFamily="18" charset="0"/>
                <a:ea typeface="楷体_GB2312" pitchFamily="49" charset="-122"/>
              </a:rPr>
              <a:t>它的电阻为多少</a:t>
            </a:r>
            <a:r>
              <a:rPr lang="en-US" altLang="zh-CN" sz="3200" b="1">
                <a:latin typeface="Cambria" panose="02040503050406030204" pitchFamily="18" charset="0"/>
                <a:ea typeface="楷体_GB2312" pitchFamily="49" charset="-122"/>
              </a:rPr>
              <a:t>?</a:t>
            </a:r>
          </a:p>
        </p:txBody>
      </p:sp>
      <p:sp>
        <p:nvSpPr>
          <p:cNvPr id="28681" name="AutoShape 9"/>
          <p:cNvSpPr/>
          <p:nvPr/>
        </p:nvSpPr>
        <p:spPr>
          <a:xfrm>
            <a:off x="4800600" y="1484313"/>
            <a:ext cx="142875" cy="1152525"/>
          </a:xfrm>
          <a:prstGeom prst="downArrow">
            <a:avLst>
              <a:gd name="adj1" fmla="val 50000"/>
              <a:gd name="adj2" fmla="val 201554"/>
            </a:avLst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eaVert" wrap="none" anchor="ctr" anchorCtr="0"/>
          <a:lstStyle/>
          <a:p>
            <a:endParaRPr lang="zh-CN" altLang="zh-CN">
              <a:latin typeface="Cambria" panose="02040503050406030204" pitchFamily="18" charset="0"/>
              <a:ea typeface="华文楷体" pitchFamily="2" charset="-122"/>
            </a:endParaRPr>
          </a:p>
        </p:txBody>
      </p:sp>
      <p:sp>
        <p:nvSpPr>
          <p:cNvPr id="28682" name="AutoShape 10"/>
          <p:cNvSpPr/>
          <p:nvPr/>
        </p:nvSpPr>
        <p:spPr>
          <a:xfrm>
            <a:off x="3000375" y="1628775"/>
            <a:ext cx="142875" cy="2663825"/>
          </a:xfrm>
          <a:prstGeom prst="downArrow">
            <a:avLst>
              <a:gd name="adj1" fmla="val 50000"/>
              <a:gd name="adj2" fmla="val 465852"/>
            </a:avLst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eaVert" wrap="none" anchor="ctr" anchorCtr="0"/>
          <a:lstStyle/>
          <a:p>
            <a:endParaRPr lang="zh-CN" altLang="zh-CN">
              <a:latin typeface="Cambria" panose="02040503050406030204" pitchFamily="18" charset="0"/>
              <a:ea typeface="华文楷体" pitchFamily="2" charset="-122"/>
            </a:endParaRPr>
          </a:p>
        </p:txBody>
      </p:sp>
      <p:sp>
        <p:nvSpPr>
          <p:cNvPr id="28683" name="Text Box 11"/>
          <p:cNvSpPr txBox="1"/>
          <p:nvPr/>
        </p:nvSpPr>
        <p:spPr>
          <a:xfrm>
            <a:off x="4872038" y="1844675"/>
            <a:ext cx="4824412" cy="58356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latin typeface="Cambria" panose="02040503050406030204" pitchFamily="18" charset="0"/>
                <a:ea typeface="楷体_GB2312" pitchFamily="49" charset="-122"/>
              </a:rPr>
              <a:t>拉成长度是原来的</a:t>
            </a:r>
            <a:r>
              <a:rPr lang="en-US" altLang="zh-CN" sz="3200" b="1">
                <a:latin typeface="Cambria" panose="02040503050406030204" pitchFamily="18" charset="0"/>
                <a:ea typeface="楷体_GB2312" pitchFamily="49" charset="-122"/>
              </a:rPr>
              <a:t>2</a:t>
            </a:r>
            <a:r>
              <a:rPr lang="zh-CN" altLang="en-US" sz="3200" b="1">
                <a:latin typeface="Cambria" panose="02040503050406030204" pitchFamily="18" charset="0"/>
                <a:ea typeface="楷体_GB2312" pitchFamily="49" charset="-122"/>
              </a:rPr>
              <a:t>倍。</a:t>
            </a:r>
          </a:p>
        </p:txBody>
      </p:sp>
      <p:sp>
        <p:nvSpPr>
          <p:cNvPr id="28684" name="Text Box 12"/>
          <p:cNvSpPr txBox="1"/>
          <p:nvPr/>
        </p:nvSpPr>
        <p:spPr>
          <a:xfrm>
            <a:off x="4295775" y="3644900"/>
            <a:ext cx="2305050" cy="58356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latin typeface="Cambria" panose="02040503050406030204" pitchFamily="18" charset="0"/>
                <a:ea typeface="楷体_GB2312" pitchFamily="49" charset="-122"/>
              </a:rPr>
              <a:t>对折后呢？</a:t>
            </a:r>
          </a:p>
        </p:txBody>
      </p:sp>
      <p:sp>
        <p:nvSpPr>
          <p:cNvPr id="28685" name="Rectangle 13"/>
          <p:cNvSpPr/>
          <p:nvPr/>
        </p:nvSpPr>
        <p:spPr>
          <a:xfrm>
            <a:off x="9193213" y="2781300"/>
            <a:ext cx="1079500" cy="503238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/>
            <a:r>
              <a:rPr lang="en-US" altLang="zh-CN" sz="3200" b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ambria" panose="02040503050406030204" pitchFamily="18" charset="0"/>
                <a:ea typeface="华文楷体" pitchFamily="2" charset="-122"/>
              </a:rPr>
              <a:t>40</a:t>
            </a:r>
            <a:r>
              <a:rPr lang="zh-CN" altLang="en-US" sz="3200" b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Ω</a:t>
            </a:r>
            <a:r>
              <a:rPr lang="en-US" altLang="zh-CN" sz="3200" b="1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  <a:sym typeface="+mn-ea"/>
              </a:rPr>
              <a:t> </a:t>
            </a:r>
            <a:endParaRPr lang="zh-CN" altLang="en-US" sz="3200" b="1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Cambria" panose="02040503050406030204" pitchFamily="18" charset="0"/>
              <a:ea typeface="华文楷体" pitchFamily="2" charset="-122"/>
            </a:endParaRPr>
          </a:p>
        </p:txBody>
      </p:sp>
      <p:sp>
        <p:nvSpPr>
          <p:cNvPr id="28686" name="Rectangle 14"/>
          <p:cNvSpPr/>
          <p:nvPr/>
        </p:nvSpPr>
        <p:spPr>
          <a:xfrm>
            <a:off x="8401050" y="4365625"/>
            <a:ext cx="1295400" cy="503238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3200" b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ambria" panose="02040503050406030204" pitchFamily="18" charset="0"/>
                <a:ea typeface="华文楷体" pitchFamily="2" charset="-122"/>
              </a:rPr>
              <a:t>2.5</a:t>
            </a:r>
            <a:r>
              <a:rPr lang="zh-CN" altLang="en-US" sz="3200" b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Ω</a:t>
            </a:r>
            <a:endParaRPr lang="zh-CN" altLang="en-US" sz="3200" b="1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Cambria" panose="02040503050406030204" pitchFamily="18" charset="0"/>
              <a:ea typeface="华文楷体" pitchFamily="2" charset="-122"/>
            </a:endParaRPr>
          </a:p>
        </p:txBody>
      </p:sp>
      <p:sp>
        <p:nvSpPr>
          <p:cNvPr id="2" name="Text Box 12"/>
          <p:cNvSpPr txBox="1"/>
          <p:nvPr/>
        </p:nvSpPr>
        <p:spPr>
          <a:xfrm>
            <a:off x="3575050" y="5084763"/>
            <a:ext cx="3384550" cy="58356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latin typeface="Cambria" panose="02040503050406030204" pitchFamily="18" charset="0"/>
                <a:ea typeface="楷体_GB2312" pitchFamily="49" charset="-122"/>
              </a:rPr>
              <a:t>截去一半呢？</a:t>
            </a:r>
          </a:p>
        </p:txBody>
      </p:sp>
      <p:sp>
        <p:nvSpPr>
          <p:cNvPr id="3" name="Rectangle 14"/>
          <p:cNvSpPr/>
          <p:nvPr/>
        </p:nvSpPr>
        <p:spPr>
          <a:xfrm>
            <a:off x="6527800" y="5157788"/>
            <a:ext cx="1295400" cy="503237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3200" b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ambria" panose="02040503050406030204" pitchFamily="18" charset="0"/>
                <a:ea typeface="华文楷体" pitchFamily="2" charset="-122"/>
              </a:rPr>
              <a:t>5</a:t>
            </a:r>
            <a:r>
              <a:rPr lang="zh-CN" altLang="en-US" sz="3200" b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Ω</a:t>
            </a:r>
            <a:endParaRPr lang="zh-CN" altLang="en-US" sz="3200" b="1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Cambria" panose="02040503050406030204" pitchFamily="18" charset="0"/>
              <a:ea typeface="华文楷体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0"/>
            <a:ext cx="12192635" cy="52197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r"/>
            <a:r>
              <a:rPr lang="en-US" altLang="zh-CN" sz="2800" b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                                  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第四章第</a:t>
            </a:r>
            <a:r>
              <a:rPr lang="en-US" altLang="zh-CN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4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节</a:t>
            </a:r>
            <a:r>
              <a:rPr lang="en-US" altLang="zh-CN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   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电阻</a:t>
            </a:r>
          </a:p>
        </p:txBody>
      </p:sp>
      <p:pic>
        <p:nvPicPr>
          <p:cNvPr id="8" name="图片 7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94080" cy="742315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118745" y="22860"/>
            <a:ext cx="6966585" cy="96329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</a:bodyPr>
          <a:lstStyle/>
          <a:p>
            <a:pPr algn="l"/>
            <a:r>
              <a:rPr lang="en-US" altLang="zh-CN" sz="3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zh-CN" altLang="en-US" sz="3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四</a:t>
            </a:r>
            <a:r>
              <a:rPr lang="en-US" altLang="zh-CN" sz="3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</a:t>
            </a:r>
            <a:r>
              <a:rPr lang="zh-CN" altLang="en-US" sz="36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巩固练习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0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0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770" decel="100000"/>
                                        <p:tgtEl>
                                          <p:spTgt spid="286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770" decel="100000"/>
                                        <p:tgtEl>
                                          <p:spTgt spid="2868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0" dur="770" fill="hold"/>
                                        <p:tgtEl>
                                          <p:spTgt spid="28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2" dur="770" fill="hold"/>
                                        <p:tgtEl>
                                          <p:spTgt spid="28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8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8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770" decel="100000"/>
                                        <p:tgtEl>
                                          <p:spTgt spid="286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770" decel="100000"/>
                                        <p:tgtEl>
                                          <p:spTgt spid="2868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3" dur="770" fill="hold"/>
                                        <p:tgtEl>
                                          <p:spTgt spid="286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5" dur="770" fill="hold"/>
                                        <p:tgtEl>
                                          <p:spTgt spid="28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8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8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0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0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02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0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nimBg="1"/>
      <p:bldP spid="28676" grpId="0"/>
      <p:bldP spid="28677" grpId="0" animBg="1"/>
      <p:bldP spid="28678" grpId="0" animBg="1"/>
      <p:bldP spid="28679" grpId="0"/>
      <p:bldP spid="28680" grpId="0"/>
      <p:bldP spid="28681" grpId="0" animBg="1"/>
      <p:bldP spid="28682" grpId="0" animBg="1"/>
      <p:bldP spid="28683" grpId="0"/>
      <p:bldP spid="28684" grpId="0"/>
      <p:bldP spid="28685" grpId="0" animBg="1"/>
      <p:bldP spid="28686" grpId="0" animBg="1"/>
      <p:bldP spid="2" grpId="0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12192635" cy="52197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r"/>
            <a:r>
              <a:rPr lang="en-US" altLang="zh-CN" sz="2800" b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                                  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第四章第</a:t>
            </a:r>
            <a:r>
              <a:rPr lang="en-US" altLang="zh-CN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4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节</a:t>
            </a:r>
            <a:r>
              <a:rPr lang="en-US" altLang="zh-CN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   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电阻</a:t>
            </a:r>
          </a:p>
        </p:txBody>
      </p:sp>
      <p:pic>
        <p:nvPicPr>
          <p:cNvPr id="4" name="图片 3"/>
          <p:cNvPicPr/>
          <p:nvPr/>
        </p:nvPicPr>
        <p:blipFill>
          <a:blip r:embed="rId3"/>
          <a:srcRect l="684" r="262" b="291"/>
          <a:stretch>
            <a:fillRect/>
          </a:stretch>
        </p:blipFill>
        <p:spPr>
          <a:xfrm>
            <a:off x="675005" y="742315"/>
            <a:ext cx="1805305" cy="880110"/>
          </a:xfrm>
          <a:prstGeom prst="roundRect">
            <a:avLst>
              <a:gd name="adj" fmla="val 45741"/>
            </a:avLst>
          </a:prstGeom>
        </p:spPr>
      </p:pic>
      <p:pic>
        <p:nvPicPr>
          <p:cNvPr id="6" name="图片 5"/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894080" cy="74231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772160" y="-441960"/>
            <a:ext cx="2399665" cy="159956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</a:bodyPr>
          <a:lstStyle/>
          <a:p>
            <a:pPr algn="l"/>
            <a:r>
              <a:rPr lang="en-US" altLang="zh-CN" sz="3600" b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                          </a:t>
            </a:r>
            <a:r>
              <a:rPr lang="zh-CN" altLang="en-US" sz="36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新课引入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176780" y="900430"/>
            <a:ext cx="4551045" cy="6858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200"/>
              <a:t>：做一个导电性检测器</a:t>
            </a:r>
          </a:p>
        </p:txBody>
      </p:sp>
      <p:pic>
        <p:nvPicPr>
          <p:cNvPr id="9" name="图片 8"/>
          <p:cNvPicPr/>
          <p:nvPr/>
        </p:nvPicPr>
        <p:blipFill>
          <a:blip r:embed="rId5"/>
          <a:stretch>
            <a:fillRect/>
          </a:stretch>
        </p:blipFill>
        <p:spPr>
          <a:xfrm>
            <a:off x="5643245" y="900430"/>
            <a:ext cx="5539740" cy="415734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42000" contrast="72000"/>
          </a:blip>
          <a:stretch>
            <a:fillRect/>
          </a:stretch>
        </p:blipFill>
        <p:spPr>
          <a:xfrm>
            <a:off x="1108075" y="2261870"/>
            <a:ext cx="4535170" cy="233426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12192635" cy="52197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r"/>
            <a:r>
              <a:rPr lang="en-US" altLang="zh-CN" sz="2800" b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                                  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第四章第</a:t>
            </a:r>
            <a:r>
              <a:rPr lang="en-US" altLang="zh-CN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4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节</a:t>
            </a:r>
            <a:r>
              <a:rPr lang="en-US" altLang="zh-CN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   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电阻</a:t>
            </a:r>
          </a:p>
        </p:txBody>
      </p:sp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894080" cy="74231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18745" y="22860"/>
            <a:ext cx="4707890" cy="96329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</a:bodyPr>
          <a:lstStyle/>
          <a:p>
            <a:pPr algn="l"/>
            <a:r>
              <a:rPr lang="en-US" altLang="zh-CN" sz="3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zh-CN" altLang="en-US" sz="28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一</a:t>
            </a:r>
            <a:r>
              <a:rPr lang="en-US" altLang="zh-CN" sz="3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</a:t>
            </a:r>
            <a:r>
              <a:rPr lang="zh-CN" altLang="en-US" sz="36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物体的导电性</a:t>
            </a:r>
          </a:p>
        </p:txBody>
      </p:sp>
      <p:sp>
        <p:nvSpPr>
          <p:cNvPr id="30721" name="矩形 134145"/>
          <p:cNvSpPr/>
          <p:nvPr/>
        </p:nvSpPr>
        <p:spPr>
          <a:xfrm>
            <a:off x="215900" y="1127125"/>
            <a:ext cx="9636760" cy="156845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indent="133350" eaLnBrk="0" hangingPunct="0"/>
            <a:endParaRPr lang="en-US" altLang="zh-CN" sz="32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133350" eaLnBrk="0" hangingPunct="0"/>
            <a:endParaRPr lang="en-US" altLang="zh-CN" sz="32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133350" eaLnBrk="0" hangingPunct="0"/>
            <a:endParaRPr lang="en-US" altLang="zh-CN" sz="32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0722" name="矩形 134146"/>
          <p:cNvSpPr/>
          <p:nvPr/>
        </p:nvSpPr>
        <p:spPr>
          <a:xfrm>
            <a:off x="142875" y="3737610"/>
            <a:ext cx="975931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indent="268605"/>
            <a:r>
              <a:rPr lang="en-US" altLang="zh-CN" sz="3200" b="1">
                <a:solidFill>
                  <a:srgbClr val="444444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</a:t>
            </a:r>
          </a:p>
        </p:txBody>
      </p:sp>
      <p:sp>
        <p:nvSpPr>
          <p:cNvPr id="134149" name="矩形 134148"/>
          <p:cNvSpPr/>
          <p:nvPr/>
        </p:nvSpPr>
        <p:spPr>
          <a:xfrm>
            <a:off x="0" y="1252220"/>
            <a:ext cx="9631680" cy="1383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1.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有的物体对电流的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阻碍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作用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较小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，容易导电，叫做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导体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如 铅笔芯、金属、人体、 酸碱盐的水溶液、大地等。</a:t>
            </a:r>
          </a:p>
        </p:txBody>
      </p:sp>
      <p:sp>
        <p:nvSpPr>
          <p:cNvPr id="134150" name="矩形 134149"/>
          <p:cNvSpPr/>
          <p:nvPr/>
        </p:nvSpPr>
        <p:spPr>
          <a:xfrm>
            <a:off x="0" y="3080385"/>
            <a:ext cx="9847580" cy="1383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2.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有的物体对电流的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阻碍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作用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很大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，不容易导电，叫做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绝缘体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如 干木、橡皮、橡胶、塑料、陶瓷等</a:t>
            </a:r>
          </a:p>
        </p:txBody>
      </p:sp>
      <p:sp>
        <p:nvSpPr>
          <p:cNvPr id="134151" name="矩形 134150"/>
          <p:cNvSpPr/>
          <p:nvPr/>
        </p:nvSpPr>
        <p:spPr>
          <a:xfrm>
            <a:off x="22225" y="4612640"/>
            <a:ext cx="9424670" cy="1383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3.</a:t>
            </a:r>
            <a:r>
              <a:rPr lang="zh-CN" altLang="en-US" sz="2800" dirty="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导体和绝缘体</a:t>
            </a:r>
            <a:r>
              <a:rPr lang="zh-CN" altLang="en-US" sz="2800" b="1" dirty="0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并没有绝对的界限</a:t>
            </a:r>
            <a:r>
              <a:rPr lang="zh-CN" altLang="en-US" sz="2800" dirty="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，良好的导体和绝缘体都</a:t>
            </a:r>
          </a:p>
          <a:p>
            <a:pPr>
              <a:lnSpc>
                <a:spcPct val="150000"/>
              </a:lnSpc>
            </a:pPr>
            <a:r>
              <a:rPr lang="zh-CN" altLang="en-US" sz="2800" dirty="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en-US" altLang="zh-CN" sz="2800" dirty="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</a:t>
            </a:r>
            <a:r>
              <a:rPr lang="zh-CN" altLang="en-US" sz="2800" dirty="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是重要的电工材料。</a:t>
            </a:r>
          </a:p>
        </p:txBody>
      </p:sp>
      <p:pic>
        <p:nvPicPr>
          <p:cNvPr id="2" name="图片 1"/>
          <p:cNvPicPr/>
          <p:nvPr/>
        </p:nvPicPr>
        <p:blipFill>
          <a:blip r:embed="rId4"/>
          <a:stretch>
            <a:fillRect/>
          </a:stretch>
        </p:blipFill>
        <p:spPr>
          <a:xfrm>
            <a:off x="10793095" y="4029075"/>
            <a:ext cx="1726565" cy="2665095"/>
          </a:xfrm>
          <a:prstGeom prst="rect">
            <a:avLst/>
          </a:prstGeom>
        </p:spPr>
      </p:pic>
      <p:pic>
        <p:nvPicPr>
          <p:cNvPr id="3" name="图片 2"/>
          <p:cNvPicPr/>
          <p:nvPr/>
        </p:nvPicPr>
        <p:blipFill>
          <a:blip r:embed="rId5"/>
          <a:stretch>
            <a:fillRect/>
          </a:stretch>
        </p:blipFill>
        <p:spPr>
          <a:xfrm>
            <a:off x="10702290" y="167640"/>
            <a:ext cx="1817370" cy="246888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6">
            <a:lum bright="-12000" contrast="100000"/>
          </a:blip>
          <a:stretch>
            <a:fillRect/>
          </a:stretch>
        </p:blipFill>
        <p:spPr>
          <a:xfrm>
            <a:off x="9161145" y="521970"/>
            <a:ext cx="1741170" cy="569404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149" grpId="0"/>
      <p:bldP spid="134150" grpId="0"/>
      <p:bldP spid="13415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/>
        </p:nvPicPr>
        <p:blipFill>
          <a:blip r:embed="rId3"/>
          <a:stretch>
            <a:fillRect/>
          </a:stretch>
        </p:blipFill>
        <p:spPr>
          <a:xfrm>
            <a:off x="5920740" y="4596130"/>
            <a:ext cx="6112510" cy="2274570"/>
          </a:xfrm>
          <a:prstGeom prst="rect">
            <a:avLst/>
          </a:prstGeom>
        </p:spPr>
      </p:pic>
      <p:grpSp>
        <p:nvGrpSpPr>
          <p:cNvPr id="13" name="组合 12"/>
          <p:cNvGrpSpPr/>
          <p:nvPr/>
        </p:nvGrpSpPr>
        <p:grpSpPr>
          <a:xfrm>
            <a:off x="316230" y="4622800"/>
            <a:ext cx="10301605" cy="737235"/>
            <a:chOff x="482" y="5330"/>
            <a:chExt cx="16223" cy="1161"/>
          </a:xfrm>
        </p:grpSpPr>
        <p:sp>
          <p:nvSpPr>
            <p:cNvPr id="14" name="矩形 13"/>
            <p:cNvSpPr/>
            <p:nvPr/>
          </p:nvSpPr>
          <p:spPr>
            <a:xfrm>
              <a:off x="1197" y="5330"/>
              <a:ext cx="15508" cy="116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800"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定值电阻在电路图中用</a:t>
              </a:r>
              <a:r>
                <a:rPr lang="en-US" altLang="zh-CN" sz="2800"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___</a:t>
              </a:r>
              <a:r>
                <a:rPr lang="en-US" altLang="zh-CN" sz="2800">
                  <a:latin typeface="微软雅黑" panose="020B0503020204020204" charset="-122"/>
                  <a:ea typeface="微软雅黑"/>
                  <a:cs typeface="微软雅黑" panose="020B0503020204020204" charset="-122"/>
                  <a:sym typeface="+mn-ea"/>
                </a:rPr>
                <a:t>________</a:t>
              </a:r>
              <a:r>
                <a:rPr lang="en-US" altLang="zh-CN" sz="2800"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__</a:t>
              </a:r>
              <a:r>
                <a:rPr lang="zh-CN" altLang="en-US" sz="2800"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来表示。</a:t>
              </a:r>
            </a:p>
          </p:txBody>
        </p:sp>
        <p:pic>
          <p:nvPicPr>
            <p:cNvPr id="15" name="图片 14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482" y="5631"/>
              <a:ext cx="910" cy="803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0" y="0"/>
            <a:ext cx="12192635" cy="52197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r"/>
            <a:r>
              <a:rPr lang="en-US" altLang="zh-CN" sz="2800" b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                                  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第四章第</a:t>
            </a:r>
            <a:r>
              <a:rPr lang="en-US" altLang="zh-CN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4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节</a:t>
            </a:r>
            <a:r>
              <a:rPr lang="en-US" altLang="zh-CN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   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电阻</a:t>
            </a:r>
          </a:p>
        </p:txBody>
      </p:sp>
      <p:pic>
        <p:nvPicPr>
          <p:cNvPr id="6" name="图片 5"/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894080" cy="74231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18745" y="22860"/>
            <a:ext cx="4707890" cy="96329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</a:bodyPr>
          <a:lstStyle/>
          <a:p>
            <a:pPr algn="l"/>
            <a:r>
              <a:rPr lang="en-US" altLang="zh-CN" sz="3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zh-CN" altLang="en-US" sz="28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二</a:t>
            </a:r>
            <a:r>
              <a:rPr lang="en-US" altLang="zh-CN" sz="3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</a:t>
            </a:r>
            <a:r>
              <a:rPr lang="zh-CN" altLang="en-US" sz="36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认识电阻</a:t>
            </a:r>
          </a:p>
        </p:txBody>
      </p:sp>
      <p:sp>
        <p:nvSpPr>
          <p:cNvPr id="30721" name="矩形 134145"/>
          <p:cNvSpPr/>
          <p:nvPr/>
        </p:nvSpPr>
        <p:spPr>
          <a:xfrm>
            <a:off x="215900" y="1127125"/>
            <a:ext cx="9636760" cy="156845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indent="133350" eaLnBrk="0" hangingPunct="0"/>
            <a:endParaRPr lang="en-US" altLang="zh-CN" sz="32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133350" eaLnBrk="0" hangingPunct="0"/>
            <a:endParaRPr lang="en-US" altLang="zh-CN" sz="32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133350" eaLnBrk="0" hangingPunct="0"/>
            <a:endParaRPr lang="en-US" altLang="zh-CN" sz="32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0722" name="矩形 134146"/>
          <p:cNvSpPr/>
          <p:nvPr/>
        </p:nvSpPr>
        <p:spPr>
          <a:xfrm>
            <a:off x="142875" y="3737610"/>
            <a:ext cx="975931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indent="268605"/>
            <a:r>
              <a:rPr lang="en-US" altLang="zh-CN" sz="3200" b="1">
                <a:solidFill>
                  <a:srgbClr val="444444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306070" y="1437640"/>
            <a:ext cx="10424160" cy="1383030"/>
            <a:chOff x="482" y="2264"/>
            <a:chExt cx="16416" cy="2178"/>
          </a:xfrm>
        </p:grpSpPr>
        <p:sp>
          <p:nvSpPr>
            <p:cNvPr id="134149" name="矩形 134148"/>
            <p:cNvSpPr/>
            <p:nvPr/>
          </p:nvSpPr>
          <p:spPr>
            <a:xfrm>
              <a:off x="482" y="2264"/>
              <a:ext cx="16417" cy="217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800"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     </a:t>
              </a:r>
              <a:r>
                <a:rPr lang="zh-CN" altLang="en-US" sz="2800"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物理学中，为了更具体地</a:t>
              </a:r>
              <a:r>
                <a:rPr lang="zh-CN" altLang="en-US" sz="2800" b="1"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描述物体的导电性</a:t>
              </a:r>
              <a:r>
                <a:rPr lang="zh-CN" altLang="en-US" sz="2800"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，常用</a:t>
              </a:r>
              <a:r>
                <a:rPr lang="zh-CN" altLang="en-US" sz="2800" b="1"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电阻</a:t>
              </a:r>
              <a:r>
                <a:rPr lang="zh-CN" altLang="en-US" sz="2800"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来</a:t>
              </a:r>
              <a:r>
                <a:rPr lang="zh-CN" altLang="en-US" sz="2800" b="1"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定量描述导体对电流阻碍作用的大小</a:t>
              </a:r>
              <a:r>
                <a:rPr lang="zh-CN" altLang="en-US" sz="2800"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，并用字母</a:t>
              </a:r>
              <a:r>
                <a:rPr lang="en-US" altLang="zh-CN" sz="2800" b="1"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R</a:t>
              </a:r>
              <a:r>
                <a:rPr lang="zh-CN" altLang="en-US" sz="2800"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表示。</a:t>
              </a:r>
            </a:p>
          </p:txBody>
        </p:sp>
        <p:pic>
          <p:nvPicPr>
            <p:cNvPr id="4" name="图片 3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498" y="2608"/>
              <a:ext cx="910" cy="803"/>
            </a:xfrm>
            <a:prstGeom prst="rect">
              <a:avLst/>
            </a:prstGeom>
          </p:spPr>
        </p:pic>
      </p:grpSp>
      <p:grpSp>
        <p:nvGrpSpPr>
          <p:cNvPr id="10" name="组合 9"/>
          <p:cNvGrpSpPr/>
          <p:nvPr/>
        </p:nvGrpSpPr>
        <p:grpSpPr>
          <a:xfrm>
            <a:off x="306070" y="3384550"/>
            <a:ext cx="10301605" cy="736600"/>
            <a:chOff x="482" y="5330"/>
            <a:chExt cx="16223" cy="1160"/>
          </a:xfrm>
        </p:grpSpPr>
        <p:sp>
          <p:nvSpPr>
            <p:cNvPr id="134150" name="矩形 134149"/>
            <p:cNvSpPr/>
            <p:nvPr/>
          </p:nvSpPr>
          <p:spPr>
            <a:xfrm>
              <a:off x="1197" y="5330"/>
              <a:ext cx="15508" cy="116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800"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电阻的单位是</a:t>
              </a:r>
              <a:r>
                <a:rPr lang="en-US" altLang="zh-CN" sz="2800"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_</a:t>
              </a:r>
              <a:r>
                <a:rPr lang="en-US" altLang="zh-CN" sz="2800">
                  <a:latin typeface="微软雅黑" panose="020B0503020204020204" charset="-122"/>
                  <a:ea typeface="微软雅黑"/>
                  <a:cs typeface="微软雅黑" panose="020B0503020204020204" charset="-122"/>
                  <a:sym typeface="+mn-ea"/>
                </a:rPr>
                <a:t>_________</a:t>
              </a:r>
              <a:r>
                <a:rPr lang="zh-CN" altLang="en-US" sz="2800"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，简称</a:t>
              </a:r>
              <a:r>
                <a:rPr lang="en-US" altLang="zh-CN" sz="2800">
                  <a:latin typeface="微软雅黑" panose="020B0503020204020204" charset="-122"/>
                  <a:ea typeface="微软雅黑"/>
                  <a:cs typeface="微软雅黑" panose="020B0503020204020204" charset="-122"/>
                  <a:sym typeface="+mn-ea"/>
                </a:rPr>
                <a:t>______</a:t>
              </a:r>
              <a:r>
                <a:rPr lang="zh-CN" altLang="en-US" sz="2800"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，符号是</a:t>
              </a:r>
              <a:r>
                <a:rPr lang="en-US" altLang="zh-CN" sz="2800">
                  <a:latin typeface="微软雅黑" panose="020B0503020204020204" charset="-122"/>
                  <a:ea typeface="微软雅黑"/>
                  <a:cs typeface="微软雅黑" panose="020B0503020204020204" charset="-122"/>
                  <a:sym typeface="+mn-ea"/>
                </a:rPr>
                <a:t>______</a:t>
              </a:r>
              <a:r>
                <a:rPr lang="zh-CN" altLang="en-US" sz="2800"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。</a:t>
              </a:r>
            </a:p>
          </p:txBody>
        </p:sp>
        <p:pic>
          <p:nvPicPr>
            <p:cNvPr id="9" name="图片 8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482" y="5631"/>
              <a:ext cx="910" cy="803"/>
            </a:xfrm>
            <a:prstGeom prst="rect">
              <a:avLst/>
            </a:prstGeom>
          </p:spPr>
        </p:pic>
      </p:grpSp>
      <p:sp>
        <p:nvSpPr>
          <p:cNvPr id="123909" name="矩形 123908"/>
          <p:cNvSpPr/>
          <p:nvPr/>
        </p:nvSpPr>
        <p:spPr>
          <a:xfrm>
            <a:off x="3329940" y="3386138"/>
            <a:ext cx="113792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欧姆</a:t>
            </a:r>
            <a:r>
              <a:rPr lang="zh-CN" altLang="en-US" sz="4000" b="1">
                <a:latin typeface="Arial" panose="020B0604020202020204" pitchFamily="34" charset="0"/>
                <a:ea typeface="黑体" panose="02010609060101010101" pitchFamily="2" charset="-122"/>
              </a:rPr>
              <a:t>　</a:t>
            </a:r>
          </a:p>
        </p:txBody>
      </p:sp>
      <p:sp>
        <p:nvSpPr>
          <p:cNvPr id="123910" name="矩形 123909"/>
          <p:cNvSpPr/>
          <p:nvPr/>
        </p:nvSpPr>
        <p:spPr>
          <a:xfrm>
            <a:off x="5782628" y="3386138"/>
            <a:ext cx="2160587" cy="70675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欧</a:t>
            </a:r>
            <a:r>
              <a:rPr lang="zh-CN" altLang="en-US" sz="4000" b="1">
                <a:latin typeface="Arial" panose="020B0604020202020204" pitchFamily="34" charset="0"/>
                <a:ea typeface="黑体" panose="02010609060101010101" pitchFamily="2" charset="-122"/>
              </a:rPr>
              <a:t>　</a:t>
            </a:r>
          </a:p>
        </p:txBody>
      </p:sp>
      <p:sp>
        <p:nvSpPr>
          <p:cNvPr id="123911" name="矩形 123910"/>
          <p:cNvSpPr/>
          <p:nvPr/>
        </p:nvSpPr>
        <p:spPr>
          <a:xfrm>
            <a:off x="8194040" y="3386138"/>
            <a:ext cx="720725" cy="70675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Ω</a:t>
            </a:r>
            <a:r>
              <a:rPr lang="en-US" altLang="zh-CN" sz="4000" b="1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 </a:t>
            </a:r>
          </a:p>
        </p:txBody>
      </p:sp>
      <p:pic>
        <p:nvPicPr>
          <p:cNvPr id="123917" name="图片 1239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5825" y="4834255"/>
            <a:ext cx="1645285" cy="42354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39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39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39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39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39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39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3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3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9" grpId="0"/>
      <p:bldP spid="123910" grpId="0"/>
      <p:bldP spid="1239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12192635" cy="52197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r"/>
            <a:r>
              <a:rPr lang="en-US" altLang="zh-CN" sz="2800" b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                                  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第四章第</a:t>
            </a:r>
            <a:r>
              <a:rPr lang="en-US" altLang="zh-CN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4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节</a:t>
            </a:r>
            <a:r>
              <a:rPr lang="en-US" altLang="zh-CN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   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电阻</a:t>
            </a:r>
          </a:p>
        </p:txBody>
      </p:sp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894080" cy="74231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18745" y="22860"/>
            <a:ext cx="6966585" cy="96329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</a:bodyPr>
          <a:lstStyle/>
          <a:p>
            <a:pPr algn="l"/>
            <a:r>
              <a:rPr lang="en-US" altLang="zh-CN" sz="3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zh-CN" altLang="en-US" sz="28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二</a:t>
            </a:r>
            <a:r>
              <a:rPr lang="en-US" altLang="zh-CN" sz="3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</a:t>
            </a:r>
            <a:r>
              <a:rPr lang="zh-CN" altLang="en-US" sz="36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电阻的大小与什么因素有关？</a:t>
            </a:r>
          </a:p>
        </p:txBody>
      </p:sp>
      <p:sp>
        <p:nvSpPr>
          <p:cNvPr id="30721" name="矩形 134145"/>
          <p:cNvSpPr/>
          <p:nvPr/>
        </p:nvSpPr>
        <p:spPr>
          <a:xfrm>
            <a:off x="215900" y="1127125"/>
            <a:ext cx="9636760" cy="156845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indent="133350" eaLnBrk="0" hangingPunct="0"/>
            <a:endParaRPr lang="en-US" altLang="zh-CN" sz="32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133350" eaLnBrk="0" hangingPunct="0"/>
            <a:endParaRPr lang="en-US" altLang="zh-CN" sz="32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133350" eaLnBrk="0" hangingPunct="0"/>
            <a:endParaRPr lang="en-US" altLang="zh-CN" sz="32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0722" name="矩形 134146"/>
          <p:cNvSpPr/>
          <p:nvPr/>
        </p:nvSpPr>
        <p:spPr>
          <a:xfrm>
            <a:off x="142875" y="3737610"/>
            <a:ext cx="975931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indent="268605"/>
            <a:r>
              <a:rPr lang="en-US" altLang="zh-CN" sz="3200" b="1">
                <a:solidFill>
                  <a:srgbClr val="444444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16230" y="1437640"/>
            <a:ext cx="5202555" cy="3969385"/>
            <a:chOff x="498" y="2264"/>
            <a:chExt cx="8193" cy="6251"/>
          </a:xfrm>
        </p:grpSpPr>
        <p:sp>
          <p:nvSpPr>
            <p:cNvPr id="3" name="矩形 2"/>
            <p:cNvSpPr/>
            <p:nvPr/>
          </p:nvSpPr>
          <p:spPr>
            <a:xfrm>
              <a:off x="703" y="2264"/>
              <a:ext cx="7988" cy="625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800"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     </a:t>
              </a:r>
              <a:r>
                <a:rPr lang="zh-CN" altLang="en-US" sz="2800"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采用</a:t>
              </a:r>
              <a:r>
                <a:rPr lang="zh-CN" altLang="en-US" sz="2800" b="1"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控制变量法</a:t>
              </a:r>
              <a:r>
                <a:rPr lang="zh-CN" altLang="en-US" sz="2800"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，把不同材料、不同长度、不同横截面积的电阻丝接入电路，用电流表测量电路的电流，通过观察</a:t>
              </a:r>
              <a:r>
                <a:rPr lang="zh-CN" altLang="en-US" sz="2800" b="1"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电流表的示数</a:t>
              </a:r>
              <a:r>
                <a:rPr lang="zh-CN" altLang="en-US" sz="2800"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来判断导体电阻的大小（</a:t>
              </a:r>
              <a:r>
                <a:rPr lang="zh-CN" altLang="en-US" sz="2800" b="1"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转换法</a:t>
              </a:r>
              <a:r>
                <a:rPr lang="zh-CN" altLang="en-US" sz="2800"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）。</a:t>
              </a:r>
            </a:p>
          </p:txBody>
        </p:sp>
        <p:pic>
          <p:nvPicPr>
            <p:cNvPr id="8" name="图片 7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498" y="2608"/>
              <a:ext cx="910" cy="803"/>
            </a:xfrm>
            <a:prstGeom prst="rect">
              <a:avLst/>
            </a:prstGeom>
          </p:spPr>
        </p:pic>
      </p:grpSp>
      <p:grpSp>
        <p:nvGrpSpPr>
          <p:cNvPr id="19" name="组合 18"/>
          <p:cNvGrpSpPr/>
          <p:nvPr/>
        </p:nvGrpSpPr>
        <p:grpSpPr>
          <a:xfrm>
            <a:off x="6276975" y="1546225"/>
            <a:ext cx="4561205" cy="4476115"/>
            <a:chOff x="9600" y="2739"/>
            <a:chExt cx="7183" cy="7049"/>
          </a:xfrm>
        </p:grpSpPr>
        <p:sp>
          <p:nvSpPr>
            <p:cNvPr id="18" name="矩形标注 17"/>
            <p:cNvSpPr/>
            <p:nvPr/>
          </p:nvSpPr>
          <p:spPr>
            <a:xfrm>
              <a:off x="9601" y="2740"/>
              <a:ext cx="7114" cy="2467"/>
            </a:xfrm>
            <a:prstGeom prst="wedgeRectCallout">
              <a:avLst>
                <a:gd name="adj1" fmla="val 28900"/>
                <a:gd name="adj2" fmla="val 90413"/>
              </a:avLst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6" name="图片 15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9600" y="2739"/>
              <a:ext cx="7183" cy="2468"/>
            </a:xfrm>
            <a:prstGeom prst="rect">
              <a:avLst/>
            </a:prstGeom>
          </p:spPr>
        </p:pic>
        <p:pic>
          <p:nvPicPr>
            <p:cNvPr id="17" name="图片 16"/>
            <p:cNvPicPr/>
            <p:nvPr/>
          </p:nvPicPr>
          <p:blipFill>
            <a:blip r:embed="rId5">
              <a:lum bright="-72000" contrast="36000"/>
            </a:blip>
            <a:srcRect t="33327"/>
            <a:stretch>
              <a:fillRect/>
            </a:stretch>
          </p:blipFill>
          <p:spPr>
            <a:xfrm>
              <a:off x="10311" y="6122"/>
              <a:ext cx="6331" cy="3666"/>
            </a:xfrm>
            <a:prstGeom prst="rect">
              <a:avLst/>
            </a:prstGeom>
          </p:spPr>
        </p:pic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文本框 159745"/>
          <p:cNvSpPr txBox="1"/>
          <p:nvPr/>
        </p:nvSpPr>
        <p:spPr>
          <a:xfrm>
            <a:off x="486410" y="603250"/>
            <a:ext cx="11408410" cy="605853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noAutofit/>
          </a:bodyPr>
          <a:lstStyle/>
          <a:p>
            <a:r>
              <a:rPr lang="en-US" altLang="zh-CN" sz="2400" b="1">
                <a:latin typeface="Arial" panose="020B0604020202020204" pitchFamily="34" charset="0"/>
                <a:ea typeface="宋体" panose="02010600030101010101" pitchFamily="2" charset="-122"/>
              </a:rPr>
              <a:t>1</a:t>
            </a:r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：在探究影响导体电阻大小的因素时，甲乙丙三位同学作出如下猜想：</a:t>
            </a:r>
          </a:p>
          <a:p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       甲：导体的电阻与导体的横截面积有关；</a:t>
            </a:r>
          </a:p>
          <a:p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r>
              <a:rPr lang="en-US" altLang="zh-CN" sz="2400" b="1">
                <a:latin typeface="Arial" panose="020B0604020202020204" pitchFamily="34" charset="0"/>
                <a:ea typeface="宋体" panose="02010600030101010101" pitchFamily="2" charset="-122"/>
              </a:rPr>
              <a:t>      </a:t>
            </a:r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乙：导体的电阻与导体的长度有关；        </a:t>
            </a:r>
          </a:p>
          <a:p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r>
              <a:rPr lang="en-US" altLang="zh-CN" sz="2400" b="1">
                <a:latin typeface="Arial" panose="020B0604020202020204" pitchFamily="34" charset="0"/>
                <a:ea typeface="宋体" panose="02010600030101010101" pitchFamily="2" charset="-122"/>
              </a:rPr>
              <a:t>      </a:t>
            </a:r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丙：导体的电阻与导体的材料有关。现提供多根电阻丝，材料参数如下表：</a:t>
            </a:r>
          </a:p>
          <a:p>
            <a:endParaRPr lang="zh-CN" altLang="en-US" sz="240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>
                <a:latin typeface="Arial" panose="020B0604020202020204" pitchFamily="34" charset="0"/>
                <a:ea typeface="宋体" panose="02010600030101010101" pitchFamily="2" charset="-122"/>
              </a:rPr>
              <a:t>(1)</a:t>
            </a:r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如要验证上述甲同学的猜想，</a:t>
            </a:r>
          </a:p>
          <a:p>
            <a:pPr>
              <a:lnSpc>
                <a:spcPct val="150000"/>
              </a:lnSpc>
            </a:pPr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    则应该选用</a:t>
            </a:r>
            <a:r>
              <a:rPr lang="zh-CN" altLang="en-US" sz="2400" b="1" u="sng">
                <a:latin typeface="Arial" panose="020B0604020202020204" pitchFamily="34" charset="0"/>
                <a:ea typeface="宋体" panose="02010600030101010101" pitchFamily="2" charset="-122"/>
              </a:rPr>
              <a:t>           </a:t>
            </a:r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两根电阻丝</a:t>
            </a:r>
            <a:r>
              <a:rPr lang="en-US" altLang="zh-CN" sz="2400" b="1">
                <a:latin typeface="Arial" panose="020B0604020202020204" pitchFamily="34" charset="0"/>
                <a:ea typeface="宋体" panose="02010600030101010101" pitchFamily="2" charset="-122"/>
              </a:rPr>
              <a:t>(</a:t>
            </a:r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填序号</a:t>
            </a:r>
            <a:r>
              <a:rPr lang="en-US" altLang="zh-CN" sz="2400" b="1">
                <a:latin typeface="Arial" panose="020B0604020202020204" pitchFamily="34" charset="0"/>
                <a:ea typeface="宋体" panose="02010600030101010101" pitchFamily="2" charset="-122"/>
              </a:rPr>
              <a:t>)</a:t>
            </a:r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．</a:t>
            </a:r>
          </a:p>
          <a:p>
            <a:pPr>
              <a:lnSpc>
                <a:spcPct val="150000"/>
              </a:lnSpc>
            </a:pPr>
            <a:r>
              <a:rPr lang="en-US" altLang="zh-CN" sz="2400" b="1">
                <a:latin typeface="Arial" panose="020B0604020202020204" pitchFamily="34" charset="0"/>
                <a:ea typeface="宋体" panose="02010600030101010101" pitchFamily="2" charset="-122"/>
              </a:rPr>
              <a:t>(2)</a:t>
            </a:r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如要验证上述乙同学的猜想，</a:t>
            </a:r>
          </a:p>
          <a:p>
            <a:pPr>
              <a:lnSpc>
                <a:spcPct val="150000"/>
              </a:lnSpc>
            </a:pPr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   则应该选用</a:t>
            </a:r>
            <a:r>
              <a:rPr lang="zh-CN" altLang="en-US" sz="2400" b="1" u="sng">
                <a:latin typeface="Arial" panose="020B0604020202020204" pitchFamily="34" charset="0"/>
                <a:ea typeface="宋体" panose="02010600030101010101" pitchFamily="2" charset="-122"/>
              </a:rPr>
              <a:t>           </a:t>
            </a:r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两根电阻丝</a:t>
            </a:r>
            <a:r>
              <a:rPr lang="en-US" altLang="zh-CN" sz="2400" b="1">
                <a:latin typeface="Arial" panose="020B0604020202020204" pitchFamily="34" charset="0"/>
                <a:ea typeface="宋体" panose="02010600030101010101" pitchFamily="2" charset="-122"/>
              </a:rPr>
              <a:t>(</a:t>
            </a:r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填序号</a:t>
            </a:r>
            <a:r>
              <a:rPr lang="en-US" altLang="zh-CN" sz="2400" b="1">
                <a:latin typeface="Arial" panose="020B0604020202020204" pitchFamily="34" charset="0"/>
                <a:ea typeface="宋体" panose="02010600030101010101" pitchFamily="2" charset="-122"/>
              </a:rPr>
              <a:t>)</a:t>
            </a:r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．</a:t>
            </a:r>
          </a:p>
          <a:p>
            <a:pPr>
              <a:lnSpc>
                <a:spcPct val="150000"/>
              </a:lnSpc>
            </a:pPr>
            <a:r>
              <a:rPr lang="en-US" altLang="zh-CN" sz="2400" b="1">
                <a:latin typeface="Arial" panose="020B0604020202020204" pitchFamily="34" charset="0"/>
                <a:ea typeface="宋体" panose="02010600030101010101" pitchFamily="2" charset="-122"/>
              </a:rPr>
              <a:t>(3)</a:t>
            </a:r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如要验证上述丙同学的猜想，</a:t>
            </a:r>
          </a:p>
          <a:p>
            <a:pPr>
              <a:lnSpc>
                <a:spcPct val="150000"/>
              </a:lnSpc>
            </a:pPr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   则应该选用</a:t>
            </a:r>
            <a:r>
              <a:rPr lang="zh-CN" altLang="en-US" sz="2400" b="1" u="sng">
                <a:latin typeface="Arial" panose="020B0604020202020204" pitchFamily="34" charset="0"/>
                <a:ea typeface="宋体" panose="02010600030101010101" pitchFamily="2" charset="-122"/>
              </a:rPr>
              <a:t>           </a:t>
            </a:r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两根电阻丝</a:t>
            </a:r>
            <a:r>
              <a:rPr lang="en-US" altLang="zh-CN" sz="2400" b="1">
                <a:latin typeface="Arial" panose="020B0604020202020204" pitchFamily="34" charset="0"/>
                <a:ea typeface="宋体" panose="02010600030101010101" pitchFamily="2" charset="-122"/>
              </a:rPr>
              <a:t>(</a:t>
            </a:r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填序号</a:t>
            </a:r>
            <a:r>
              <a:rPr lang="en-US" altLang="zh-CN" sz="2400" b="1">
                <a:latin typeface="Arial" panose="020B0604020202020204" pitchFamily="34" charset="0"/>
                <a:ea typeface="宋体" panose="02010600030101010101" pitchFamily="2" charset="-122"/>
              </a:rPr>
              <a:t>)</a:t>
            </a:r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．</a:t>
            </a:r>
            <a:endParaRPr lang="zh-CN" altLang="en-US" sz="24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aphicFrame>
        <p:nvGraphicFramePr>
          <p:cNvPr id="159784" name="内容占位符 159783"/>
          <p:cNvGraphicFramePr>
            <a:graphicFrameLocks noGrp="1"/>
          </p:cNvGraphicFramePr>
          <p:nvPr>
            <p:ph idx="4294967295"/>
          </p:nvPr>
        </p:nvGraphicFramePr>
        <p:xfrm>
          <a:off x="6692900" y="2830513"/>
          <a:ext cx="4370070" cy="1971675"/>
        </p:xfrm>
        <a:graphic>
          <a:graphicData uri="http://schemas.openxmlformats.org/drawingml/2006/table">
            <a:tbl>
              <a:tblPr/>
              <a:tblGrid>
                <a:gridCol w="817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4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01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179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9438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1600" b="1">
                          <a:solidFill>
                            <a:schemeClr val="hlink"/>
                          </a:solidFill>
                        </a:rPr>
                        <a:t>编号</a:t>
                      </a: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1600" b="1">
                          <a:solidFill>
                            <a:schemeClr val="hlink"/>
                          </a:solidFill>
                        </a:rPr>
                        <a:t>材料</a:t>
                      </a: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1600" b="1">
                          <a:solidFill>
                            <a:schemeClr val="hlink"/>
                          </a:solidFill>
                        </a:rPr>
                        <a:t>长度</a:t>
                      </a:r>
                      <a:r>
                        <a:rPr lang="en-US" altLang="zh-CN" sz="1600" b="1">
                          <a:solidFill>
                            <a:schemeClr val="hlink"/>
                          </a:solidFill>
                        </a:rPr>
                        <a:t>/m </a:t>
                      </a:r>
                      <a:endParaRPr lang="zh-CN" altLang="en-US" sz="1600" b="1">
                        <a:solidFill>
                          <a:schemeClr val="hlink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1600" b="1">
                          <a:solidFill>
                            <a:schemeClr val="hlink"/>
                          </a:solidFill>
                        </a:rPr>
                        <a:t>横截面积</a:t>
                      </a:r>
                      <a:r>
                        <a:rPr lang="en-US" altLang="zh-CN" sz="1600" b="1">
                          <a:solidFill>
                            <a:schemeClr val="hlink"/>
                          </a:solidFill>
                        </a:rPr>
                        <a:t>/mm2 </a:t>
                      </a:r>
                      <a:endParaRPr lang="zh-CN" altLang="en-US" sz="1600" b="1">
                        <a:solidFill>
                          <a:schemeClr val="hlink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4962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1600" b="1">
                          <a:solidFill>
                            <a:schemeClr val="hlink"/>
                          </a:solidFill>
                        </a:rPr>
                        <a:t>A</a:t>
                      </a:r>
                      <a:endParaRPr lang="zh-CN" altLang="en-US" sz="1600" b="1">
                        <a:solidFill>
                          <a:schemeClr val="hlink"/>
                        </a:solidFill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1600" b="1">
                          <a:solidFill>
                            <a:schemeClr val="hlink"/>
                          </a:solidFill>
                        </a:rPr>
                        <a:t>镍镉合金 </a:t>
                      </a: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1600" b="1">
                          <a:solidFill>
                            <a:schemeClr val="hlink"/>
                          </a:solidFill>
                        </a:rPr>
                        <a:t>1</a:t>
                      </a:r>
                      <a:endParaRPr lang="zh-CN" altLang="en-US" sz="1600" b="1">
                        <a:solidFill>
                          <a:schemeClr val="hlink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1600" b="1">
                          <a:solidFill>
                            <a:schemeClr val="hlink"/>
                          </a:solidFill>
                        </a:rPr>
                        <a:t>1</a:t>
                      </a:r>
                      <a:endParaRPr lang="zh-CN" altLang="en-US" sz="1600" b="1">
                        <a:solidFill>
                          <a:schemeClr val="hlink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4963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1600" b="1">
                          <a:solidFill>
                            <a:schemeClr val="hlink"/>
                          </a:solidFill>
                        </a:rPr>
                        <a:t>B</a:t>
                      </a:r>
                      <a:endParaRPr lang="zh-CN" altLang="en-US" sz="1600" b="1">
                        <a:solidFill>
                          <a:schemeClr val="hlink"/>
                        </a:solidFill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1600" b="1">
                          <a:solidFill>
                            <a:schemeClr val="hlink"/>
                          </a:solidFill>
                        </a:rPr>
                        <a:t>镍镉合金 </a:t>
                      </a: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1600" b="1">
                          <a:solidFill>
                            <a:schemeClr val="hlink"/>
                          </a:solidFill>
                        </a:rPr>
                        <a:t>2</a:t>
                      </a:r>
                      <a:endParaRPr lang="zh-CN" altLang="en-US" sz="1600" b="1">
                        <a:solidFill>
                          <a:schemeClr val="hlink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1600" b="1">
                          <a:solidFill>
                            <a:schemeClr val="hlink"/>
                          </a:solidFill>
                        </a:rPr>
                        <a:t>1</a:t>
                      </a:r>
                      <a:endParaRPr lang="zh-CN" altLang="en-US" sz="1600" b="1">
                        <a:solidFill>
                          <a:schemeClr val="hlink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4962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1600" b="1">
                          <a:solidFill>
                            <a:schemeClr val="hlink"/>
                          </a:solidFill>
                        </a:rPr>
                        <a:t>C</a:t>
                      </a:r>
                      <a:endParaRPr lang="zh-CN" altLang="en-US" sz="1600" b="1">
                        <a:solidFill>
                          <a:schemeClr val="hlink"/>
                        </a:solidFill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1600" b="1">
                          <a:solidFill>
                            <a:schemeClr val="hlink"/>
                          </a:solidFill>
                        </a:rPr>
                        <a:t>镍镉合金 </a:t>
                      </a: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1600" b="1">
                          <a:solidFill>
                            <a:schemeClr val="hlink"/>
                          </a:solidFill>
                        </a:rPr>
                        <a:t>1</a:t>
                      </a:r>
                      <a:endParaRPr lang="zh-CN" altLang="en-US" sz="1600" b="1">
                        <a:solidFill>
                          <a:schemeClr val="hlink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1600" b="1">
                          <a:solidFill>
                            <a:schemeClr val="hlink"/>
                          </a:solidFill>
                        </a:rPr>
                        <a:t>2</a:t>
                      </a:r>
                      <a:endParaRPr lang="zh-CN" altLang="en-US" sz="1600" b="1">
                        <a:solidFill>
                          <a:schemeClr val="hlink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5763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1600" b="1">
                          <a:solidFill>
                            <a:schemeClr val="hlink"/>
                          </a:solidFill>
                        </a:rPr>
                        <a:t>D</a:t>
                      </a:r>
                      <a:endParaRPr lang="zh-CN" altLang="en-US" sz="1600" b="1">
                        <a:solidFill>
                          <a:schemeClr val="hlink"/>
                        </a:solidFill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1600" b="1">
                          <a:solidFill>
                            <a:schemeClr val="hlink"/>
                          </a:solidFill>
                        </a:rPr>
                        <a:t>锰铜合金 </a:t>
                      </a: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1600" b="1">
                          <a:solidFill>
                            <a:schemeClr val="hlink"/>
                          </a:solidFill>
                        </a:rPr>
                        <a:t>1</a:t>
                      </a:r>
                      <a:endParaRPr lang="zh-CN" altLang="en-US" sz="1600" b="1">
                        <a:solidFill>
                          <a:schemeClr val="hlink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1600" b="1">
                          <a:solidFill>
                            <a:schemeClr val="hlink"/>
                          </a:solidFill>
                        </a:rPr>
                        <a:t>1</a:t>
                      </a:r>
                      <a:endParaRPr lang="zh-CN" altLang="en-US" sz="1600" b="1">
                        <a:solidFill>
                          <a:schemeClr val="hlink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59779" name="文本框 159778"/>
          <p:cNvSpPr txBox="1"/>
          <p:nvPr/>
        </p:nvSpPr>
        <p:spPr>
          <a:xfrm>
            <a:off x="2566670" y="3115310"/>
            <a:ext cx="790575" cy="39878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0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A C</a:t>
            </a:r>
          </a:p>
        </p:txBody>
      </p:sp>
      <p:sp>
        <p:nvSpPr>
          <p:cNvPr id="159780" name="文本框 159779"/>
          <p:cNvSpPr txBox="1"/>
          <p:nvPr/>
        </p:nvSpPr>
        <p:spPr>
          <a:xfrm>
            <a:off x="2566353" y="4224973"/>
            <a:ext cx="790575" cy="39878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0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A B</a:t>
            </a:r>
          </a:p>
        </p:txBody>
      </p:sp>
      <p:sp>
        <p:nvSpPr>
          <p:cNvPr id="159781" name="文本框 159780"/>
          <p:cNvSpPr txBox="1"/>
          <p:nvPr/>
        </p:nvSpPr>
        <p:spPr>
          <a:xfrm>
            <a:off x="2566670" y="5334953"/>
            <a:ext cx="719138" cy="39878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0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A D</a:t>
            </a:r>
          </a:p>
        </p:txBody>
      </p:sp>
      <p:sp>
        <p:nvSpPr>
          <p:cNvPr id="49189" name="文本框 159781"/>
          <p:cNvSpPr txBox="1"/>
          <p:nvPr/>
        </p:nvSpPr>
        <p:spPr>
          <a:xfrm>
            <a:off x="5808663" y="4508500"/>
            <a:ext cx="2397125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endParaRPr lang="zh-CN" altLang="zh-CN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0" y="0"/>
            <a:ext cx="12192635" cy="52197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r"/>
            <a:r>
              <a:rPr lang="en-US" altLang="zh-CN" sz="2800" b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                                  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第四章第</a:t>
            </a:r>
            <a:r>
              <a:rPr lang="en-US" altLang="zh-CN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4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节</a:t>
            </a:r>
            <a:r>
              <a:rPr lang="en-US" altLang="zh-CN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   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电阻</a:t>
            </a:r>
          </a:p>
        </p:txBody>
      </p:sp>
      <p:pic>
        <p:nvPicPr>
          <p:cNvPr id="8" name="图片 7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94080" cy="742315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118745" y="22860"/>
            <a:ext cx="6966585" cy="96329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</a:bodyPr>
          <a:lstStyle/>
          <a:p>
            <a:pPr algn="l"/>
            <a:r>
              <a:rPr lang="en-US" altLang="zh-CN" sz="3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zh-CN" altLang="en-US" sz="3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四</a:t>
            </a:r>
            <a:r>
              <a:rPr lang="en-US" altLang="zh-CN" sz="3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</a:t>
            </a:r>
            <a:r>
              <a:rPr lang="zh-CN" altLang="en-US" sz="36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巩固练习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97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9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9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9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97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97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779" grpId="0"/>
      <p:bldP spid="159780" grpId="0"/>
      <p:bldP spid="15978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12192635" cy="52197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r"/>
            <a:r>
              <a:rPr lang="en-US" altLang="zh-CN" sz="2800" b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                                  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第四章第</a:t>
            </a:r>
            <a:r>
              <a:rPr lang="en-US" altLang="zh-CN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4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节</a:t>
            </a:r>
            <a:r>
              <a:rPr lang="en-US" altLang="zh-CN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   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电阻</a:t>
            </a:r>
          </a:p>
        </p:txBody>
      </p:sp>
      <p:pic>
        <p:nvPicPr>
          <p:cNvPr id="6" name="图片 5"/>
          <p:cNvPicPr/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894080" cy="74231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18745" y="22860"/>
            <a:ext cx="6966585" cy="96329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</a:bodyPr>
          <a:lstStyle/>
          <a:p>
            <a:pPr algn="l"/>
            <a:r>
              <a:rPr lang="en-US" altLang="zh-CN" sz="3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zh-CN" altLang="en-US" sz="28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二</a:t>
            </a:r>
            <a:r>
              <a:rPr lang="en-US" altLang="zh-CN" sz="3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</a:t>
            </a:r>
            <a:r>
              <a:rPr lang="zh-CN" altLang="en-US" sz="36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电阻的大小与什么因素有关？</a:t>
            </a:r>
          </a:p>
        </p:txBody>
      </p:sp>
      <p:sp>
        <p:nvSpPr>
          <p:cNvPr id="30721" name="矩形 134145"/>
          <p:cNvSpPr/>
          <p:nvPr/>
        </p:nvSpPr>
        <p:spPr>
          <a:xfrm>
            <a:off x="215900" y="1127125"/>
            <a:ext cx="9636760" cy="156845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indent="133350" eaLnBrk="0" hangingPunct="0"/>
            <a:endParaRPr lang="en-US" altLang="zh-CN" sz="32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133350" eaLnBrk="0" hangingPunct="0"/>
            <a:endParaRPr lang="en-US" altLang="zh-CN" sz="32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133350" eaLnBrk="0" hangingPunct="0"/>
            <a:endParaRPr lang="en-US" altLang="zh-CN" sz="32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0722" name="矩形 134146"/>
          <p:cNvSpPr/>
          <p:nvPr/>
        </p:nvSpPr>
        <p:spPr>
          <a:xfrm>
            <a:off x="142875" y="3737610"/>
            <a:ext cx="975931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indent="268605"/>
            <a:r>
              <a:rPr lang="en-US" altLang="zh-CN" sz="3200" b="1">
                <a:solidFill>
                  <a:srgbClr val="444444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1543015" y="5078095"/>
            <a:ext cx="10392410" cy="1383665"/>
            <a:chOff x="498" y="2264"/>
            <a:chExt cx="16366" cy="2179"/>
          </a:xfrm>
        </p:grpSpPr>
        <p:sp>
          <p:nvSpPr>
            <p:cNvPr id="3" name="矩形 2"/>
            <p:cNvSpPr/>
            <p:nvPr/>
          </p:nvSpPr>
          <p:spPr>
            <a:xfrm>
              <a:off x="703" y="2264"/>
              <a:ext cx="16161" cy="217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800"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     </a:t>
              </a:r>
              <a:r>
                <a:rPr lang="zh-CN" altLang="en-US" sz="2800" b="1"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结论一</a:t>
              </a:r>
              <a:r>
                <a:rPr lang="zh-CN" altLang="en-US" sz="2800"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：</a:t>
              </a:r>
              <a:r>
                <a:rPr lang="zh-CN" altLang="en-US" sz="2800" b="1"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导体的电阻与导体的材料有关</a:t>
              </a:r>
              <a:r>
                <a:rPr lang="zh-CN" altLang="en-US" sz="2800"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。</a:t>
              </a:r>
            </a:p>
            <a:p>
              <a:pPr>
                <a:lnSpc>
                  <a:spcPct val="150000"/>
                </a:lnSpc>
              </a:pPr>
              <a:r>
                <a:rPr lang="zh-CN" altLang="en-US" sz="2800"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长度、横载面积相同的导体，</a:t>
              </a:r>
              <a:r>
                <a:rPr lang="zh-CN" altLang="en-US" sz="2800" b="1"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材料不同</a:t>
              </a:r>
              <a:r>
                <a:rPr lang="zh-CN" altLang="en-US" sz="2800"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，</a:t>
              </a:r>
              <a:r>
                <a:rPr lang="zh-CN" altLang="en-US" sz="2800" b="1"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电阻不同</a:t>
              </a:r>
              <a:r>
                <a:rPr lang="zh-CN" altLang="en-US" sz="2800"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。</a:t>
              </a:r>
            </a:p>
          </p:txBody>
        </p:sp>
        <p:pic>
          <p:nvPicPr>
            <p:cNvPr id="8" name="图片 7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498" y="2608"/>
              <a:ext cx="910" cy="803"/>
            </a:xfrm>
            <a:prstGeom prst="rect">
              <a:avLst/>
            </a:prstGeom>
          </p:spPr>
        </p:pic>
      </p:grpSp>
      <p:pic>
        <p:nvPicPr>
          <p:cNvPr id="4" name="材料">
            <a:hlinkClick r:id="" action="ppaction://media"/>
          </p:cNvPr>
          <p:cNvPicPr/>
          <p:nvPr>
            <a:videoFile r:link="rId3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339341" y="742315"/>
            <a:ext cx="6643886" cy="433578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>
                <p:cTn id="1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12192635" cy="52197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r"/>
            <a:r>
              <a:rPr lang="en-US" altLang="zh-CN" sz="2800" b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                                  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第四章第</a:t>
            </a:r>
            <a:r>
              <a:rPr lang="en-US" altLang="zh-CN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4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节</a:t>
            </a:r>
            <a:r>
              <a:rPr lang="en-US" altLang="zh-CN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   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电阻</a:t>
            </a:r>
          </a:p>
        </p:txBody>
      </p:sp>
      <p:pic>
        <p:nvPicPr>
          <p:cNvPr id="6" name="图片 5"/>
          <p:cNvPicPr/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894080" cy="74231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18745" y="22860"/>
            <a:ext cx="6966585" cy="96329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</a:bodyPr>
          <a:lstStyle/>
          <a:p>
            <a:pPr algn="l"/>
            <a:r>
              <a:rPr lang="en-US" altLang="zh-CN" sz="3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zh-CN" altLang="en-US" sz="28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二</a:t>
            </a:r>
            <a:r>
              <a:rPr lang="en-US" altLang="zh-CN" sz="3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</a:t>
            </a:r>
            <a:r>
              <a:rPr lang="zh-CN" altLang="en-US" sz="36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电阻的大小与什么因素有关？</a:t>
            </a:r>
          </a:p>
        </p:txBody>
      </p:sp>
      <p:sp>
        <p:nvSpPr>
          <p:cNvPr id="30721" name="矩形 134145"/>
          <p:cNvSpPr/>
          <p:nvPr/>
        </p:nvSpPr>
        <p:spPr>
          <a:xfrm>
            <a:off x="215900" y="1127125"/>
            <a:ext cx="9636760" cy="156845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indent="133350" eaLnBrk="0" hangingPunct="0"/>
            <a:endParaRPr lang="en-US" altLang="zh-CN" sz="32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133350" eaLnBrk="0" hangingPunct="0"/>
            <a:endParaRPr lang="en-US" altLang="zh-CN" sz="32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133350" eaLnBrk="0" hangingPunct="0"/>
            <a:endParaRPr lang="en-US" altLang="zh-CN" sz="32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0722" name="矩形 134146"/>
          <p:cNvSpPr/>
          <p:nvPr/>
        </p:nvSpPr>
        <p:spPr>
          <a:xfrm>
            <a:off x="142875" y="3737610"/>
            <a:ext cx="975931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indent="268605"/>
            <a:r>
              <a:rPr lang="en-US" altLang="zh-CN" sz="3200" b="1">
                <a:solidFill>
                  <a:srgbClr val="444444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1633220" y="5098415"/>
            <a:ext cx="10262235" cy="1383665"/>
            <a:chOff x="735" y="3009"/>
            <a:chExt cx="16161" cy="2179"/>
          </a:xfrm>
        </p:grpSpPr>
        <p:sp>
          <p:nvSpPr>
            <p:cNvPr id="3" name="矩形 2"/>
            <p:cNvSpPr/>
            <p:nvPr/>
          </p:nvSpPr>
          <p:spPr>
            <a:xfrm>
              <a:off x="735" y="3009"/>
              <a:ext cx="16161" cy="217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800" dirty="0"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     </a:t>
              </a:r>
              <a:r>
                <a:rPr lang="zh-CN" altLang="en-US" sz="2800" b="1" dirty="0"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结论二</a:t>
              </a:r>
              <a:r>
                <a:rPr lang="zh-CN" altLang="en-US" sz="2800" dirty="0"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：</a:t>
              </a:r>
              <a:r>
                <a:rPr lang="zh-CN" altLang="en-US" sz="2800" b="1" dirty="0"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导体的电阻跟它的长度有关。</a:t>
              </a:r>
              <a:endParaRPr lang="zh-CN" altLang="en-US" sz="2800" dirty="0">
                <a:latin typeface="微软雅黑" panose="020B0503020204020204" charset="-122"/>
                <a:ea typeface="微软雅黑"/>
                <a:cs typeface="微软雅黑" panose="020B050302020402020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800" dirty="0"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同种材料、横截面积相同的导体，</a:t>
              </a:r>
              <a:r>
                <a:rPr lang="zh-CN" altLang="en-US" sz="2800" b="1" dirty="0"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长度越长</a:t>
              </a:r>
              <a:r>
                <a:rPr lang="zh-CN" altLang="en-US" sz="2800" dirty="0"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，</a:t>
              </a:r>
              <a:r>
                <a:rPr lang="zh-CN" altLang="en-US" sz="2800" b="1" dirty="0"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电阻越大</a:t>
              </a:r>
              <a:r>
                <a:rPr lang="zh-CN" altLang="en-US" sz="2800" dirty="0"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。</a:t>
              </a:r>
            </a:p>
          </p:txBody>
        </p:sp>
        <p:pic>
          <p:nvPicPr>
            <p:cNvPr id="8" name="图片 7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735" y="3381"/>
              <a:ext cx="910" cy="803"/>
            </a:xfrm>
            <a:prstGeom prst="rect">
              <a:avLst/>
            </a:prstGeom>
          </p:spPr>
        </p:pic>
      </p:grpSp>
      <p:pic>
        <p:nvPicPr>
          <p:cNvPr id="9" name="横截面积">
            <a:hlinkClick r:id="" action="ppaction://media"/>
          </p:cNvPr>
          <p:cNvPicPr/>
          <p:nvPr>
            <a:videoFile r:link="rId3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381249" y="925829"/>
            <a:ext cx="7717343" cy="417258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 fullScrn="1">
              <p:cMediaNode>
                <p:cTn id="13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12192635" cy="52197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r"/>
            <a:r>
              <a:rPr lang="en-US" altLang="zh-CN" sz="2800" b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                                  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第四章第</a:t>
            </a:r>
            <a:r>
              <a:rPr lang="en-US" altLang="zh-CN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4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节</a:t>
            </a:r>
            <a:r>
              <a:rPr lang="en-US" altLang="zh-CN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   </a:t>
            </a:r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电阻</a:t>
            </a:r>
          </a:p>
        </p:txBody>
      </p:sp>
      <p:pic>
        <p:nvPicPr>
          <p:cNvPr id="6" name="图片 5"/>
          <p:cNvPicPr/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894080" cy="74231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18745" y="22860"/>
            <a:ext cx="6966585" cy="96329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</a:bodyPr>
          <a:lstStyle/>
          <a:p>
            <a:pPr algn="l"/>
            <a:r>
              <a:rPr lang="en-US" altLang="zh-CN" sz="3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zh-CN" altLang="en-US" sz="28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二</a:t>
            </a:r>
            <a:r>
              <a:rPr lang="en-US" altLang="zh-CN" sz="3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</a:t>
            </a:r>
            <a:r>
              <a:rPr lang="zh-CN" altLang="en-US" sz="36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电阻的大小与什么因素有关？</a:t>
            </a:r>
          </a:p>
        </p:txBody>
      </p:sp>
      <p:sp>
        <p:nvSpPr>
          <p:cNvPr id="30721" name="矩形 134145"/>
          <p:cNvSpPr/>
          <p:nvPr/>
        </p:nvSpPr>
        <p:spPr>
          <a:xfrm>
            <a:off x="215900" y="1127125"/>
            <a:ext cx="9636760" cy="156845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indent="133350" eaLnBrk="0" hangingPunct="0"/>
            <a:endParaRPr lang="en-US" altLang="zh-CN" sz="32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133350" eaLnBrk="0" hangingPunct="0"/>
            <a:endParaRPr lang="en-US" altLang="zh-CN" sz="32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133350" eaLnBrk="0" hangingPunct="0"/>
            <a:endParaRPr lang="en-US" altLang="zh-CN" sz="32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0722" name="矩形 134146"/>
          <p:cNvSpPr/>
          <p:nvPr/>
        </p:nvSpPr>
        <p:spPr>
          <a:xfrm>
            <a:off x="142875" y="3737610"/>
            <a:ext cx="975931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indent="268605"/>
            <a:r>
              <a:rPr lang="en-US" altLang="zh-CN" sz="3200" b="1">
                <a:solidFill>
                  <a:srgbClr val="444444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1562735" y="5038725"/>
            <a:ext cx="10262235" cy="1383665"/>
            <a:chOff x="624" y="2915"/>
            <a:chExt cx="16161" cy="2179"/>
          </a:xfrm>
        </p:grpSpPr>
        <p:sp>
          <p:nvSpPr>
            <p:cNvPr id="3" name="矩形 2"/>
            <p:cNvSpPr/>
            <p:nvPr/>
          </p:nvSpPr>
          <p:spPr>
            <a:xfrm>
              <a:off x="624" y="2915"/>
              <a:ext cx="16161" cy="217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800" dirty="0"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     </a:t>
              </a:r>
              <a:r>
                <a:rPr lang="zh-CN" altLang="en-US" sz="2800" b="1" dirty="0"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结论三</a:t>
              </a:r>
              <a:r>
                <a:rPr lang="zh-CN" altLang="en-US" sz="2800" dirty="0"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：</a:t>
              </a:r>
              <a:r>
                <a:rPr lang="zh-CN" altLang="en-US" sz="2800" b="1" dirty="0"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导体的电阻跟它的横截面积有关。</a:t>
              </a:r>
              <a:endParaRPr lang="zh-CN" altLang="en-US" sz="2800" dirty="0">
                <a:latin typeface="微软雅黑" panose="020B0503020204020204" charset="-122"/>
                <a:ea typeface="微软雅黑"/>
                <a:cs typeface="微软雅黑" panose="020B050302020402020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800" dirty="0"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同种材料、长度相同的导体，</a:t>
              </a:r>
              <a:r>
                <a:rPr lang="zh-CN" altLang="en-US" sz="2800" b="1" dirty="0"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横截面积越小</a:t>
              </a:r>
              <a:r>
                <a:rPr lang="zh-CN" altLang="en-US" sz="2800" dirty="0"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，</a:t>
              </a:r>
              <a:r>
                <a:rPr lang="zh-CN" altLang="en-US" sz="2800" b="1" dirty="0"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电阻越大</a:t>
              </a:r>
              <a:r>
                <a:rPr lang="zh-CN" altLang="en-US" sz="2800" dirty="0"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。</a:t>
              </a:r>
            </a:p>
          </p:txBody>
        </p:sp>
        <p:pic>
          <p:nvPicPr>
            <p:cNvPr id="8" name="图片 7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624" y="3141"/>
              <a:ext cx="910" cy="803"/>
            </a:xfrm>
            <a:prstGeom prst="rect">
              <a:avLst/>
            </a:prstGeom>
          </p:spPr>
        </p:pic>
      </p:grpSp>
      <p:pic>
        <p:nvPicPr>
          <p:cNvPr id="9" name="长度">
            <a:hlinkClick r:id="" action="ppaction://media"/>
          </p:cNvPr>
          <p:cNvPicPr/>
          <p:nvPr>
            <a:videoFile r:link="rId3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82725" y="986155"/>
            <a:ext cx="8545530" cy="405257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MEDIACOVER_FLAG" val="1"/>
  <p:tag name="KSO_WM_UNIT_MEDIACOVER_BTN_STATE" val="1"/>
  <p:tag name="KSO_WM_UNIT_MEDIACOVER_BTNRECT" val="0*0*0*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MEDIACOVER_FLAG" val="1"/>
  <p:tag name="KSO_WM_UNIT_MEDIACOVER_BTN_STATE" val="1"/>
  <p:tag name="KSO_WM_UNIT_MEDIACOVER_BTNRECT" val="0*0*0*0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MEDIACOVER_FLAG" val="1"/>
  <p:tag name="KSO_WM_UNIT_MEDIACOVER_BTN_STATE" val="1"/>
  <p:tag name="KSO_WM_UNIT_MEDIACOVER_BTNRECT" val="0*0*0*0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MEDIACOVER_FLAG" val="1"/>
  <p:tag name="KSO_WM_UNIT_MEDIACOVER_BTN_STATE" val="1"/>
  <p:tag name="KSO_WM_UNIT_MEDIACOVER_BTNRECT" val="0*0*0*0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MEDIACOVER_FLAG" val="1"/>
  <p:tag name="KSO_WM_UNIT_MEDIACOVER_BTN_STATE" val="1"/>
  <p:tag name="KSO_WM_UNIT_MEDIACOVER_BTNRECT" val="0*0*0*0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1674</Words>
  <Application>Microsoft Office PowerPoint</Application>
  <PresentationFormat>宽屏</PresentationFormat>
  <Paragraphs>153</Paragraphs>
  <Slides>19</Slides>
  <Notes>2</Notes>
  <HiddenSlides>0</HiddenSlides>
  <MMClips>5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7" baseType="lpstr">
      <vt:lpstr>华文新魏</vt:lpstr>
      <vt:lpstr>宋体</vt:lpstr>
      <vt:lpstr>微软雅黑</vt:lpstr>
      <vt:lpstr>Arial</vt:lpstr>
      <vt:lpstr>Calibri</vt:lpstr>
      <vt:lpstr>Cambria</vt:lpstr>
      <vt:lpstr>Wingdings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Administrator</dc:creator>
  <cp:lastModifiedBy>Administrator</cp:lastModifiedBy>
  <cp:revision>3</cp:revision>
  <cp:lastPrinted>2025-10-21T10:11:08Z</cp:lastPrinted>
  <dcterms:created xsi:type="dcterms:W3CDTF">2025-10-21T10:11:08Z</dcterms:created>
  <dcterms:modified xsi:type="dcterms:W3CDTF">2026-08-17T00:04:23Z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