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fntdata" ContentType="application/x-fontdata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embedTrueTypeFonts="1" saveSubsetFonts="1">
  <p:sldMasterIdLst>
    <p:sldMasterId id="2147483648" r:id="rId1"/>
  </p:sldMasterIdLst>
  <p:notesMasterIdLst>
    <p:notesMasterId r:id="rId2"/>
  </p:notesMasterIdLst>
  <p:handoutMasterIdLst>
    <p:handoutMasterId r:id="rId3"/>
  </p:handoutMasterIdLst>
  <p:sldIdLst>
    <p:sldId id="256" r:id="rId4"/>
    <p:sldId id="257" r:id="rId5"/>
    <p:sldId id="342" r:id="rId6"/>
    <p:sldId id="372" r:id="rId7"/>
    <p:sldId id="456" r:id="rId8"/>
    <p:sldId id="469" r:id="rId9"/>
    <p:sldId id="470" r:id="rId10"/>
    <p:sldId id="471" r:id="rId11"/>
    <p:sldId id="472" r:id="rId12"/>
    <p:sldId id="263" r:id="rId13"/>
    <p:sldId id="431" r:id="rId14"/>
    <p:sldId id="447" r:id="rId15"/>
    <p:sldId id="473" r:id="rId16"/>
    <p:sldId id="474" r:id="rId17"/>
    <p:sldId id="475" r:id="rId18"/>
    <p:sldId id="380" r:id="rId19"/>
    <p:sldId id="476" r:id="rId20"/>
    <p:sldId id="301" r:id="rId21"/>
    <p:sldId id="448" r:id="rId22"/>
    <p:sldId id="477" r:id="rId23"/>
    <p:sldId id="482" r:id="rId24"/>
    <p:sldId id="409" r:id="rId25"/>
    <p:sldId id="399" r:id="rId26"/>
    <p:sldId id="479" r:id="rId27"/>
    <p:sldId id="432" r:id="rId28"/>
    <p:sldId id="478" r:id="rId29"/>
    <p:sldId id="480" r:id="rId30"/>
    <p:sldId id="401" r:id="rId31"/>
    <p:sldId id="481" r:id="rId32"/>
    <p:sldId id="279" r:id="rId33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黑体" panose="02010609060101010101" pitchFamily="49" charset="-122"/>
      <p:regular r:id="rId39"/>
    </p:embeddedFont>
    <p:embeddedFont>
      <p:font typeface="楷体" panose="02010609060101010101" pitchFamily="49" charset="-122"/>
      <p:regular r:id="rId40"/>
    </p:embeddedFont>
    <p:embeddedFont>
      <p:font typeface="Comic Sans MS" panose="030F0702030302020204" charset="0"/>
      <p:regular r:id="rId41"/>
      <p:bold r:id="rId42"/>
      <p:italic r:id="rId43"/>
      <p:boldItalic r:id="rId44"/>
    </p:embeddedFont>
    <p:embeddedFont>
      <p:font typeface="微软雅黑" panose="020B0503020204020204" pitchFamily="34" charset="-122"/>
      <p:regular r:id="rId45"/>
    </p:embeddedFont>
    <p:embeddedFont>
      <p:font typeface="Gulim" panose="020B0600000101010101" pitchFamily="34" charset="-127"/>
      <p:regular r:id="rId46"/>
    </p:embeddedFont>
  </p:embeddedFontLst>
  <p:custDataLst>
    <p:tags r:id="rId34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385" userDrawn="1">
          <p15:clr>
            <a:srgbClr val="A4A3A4"/>
          </p15:clr>
        </p15:guide>
        <p15:guide id="4" pos="537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28" autoAdjust="0"/>
    <p:restoredTop sz="98946" autoAdjust="0"/>
  </p:normalViewPr>
  <p:slideViewPr>
    <p:cSldViewPr showGuides="1">
      <p:cViewPr varScale="1">
        <p:scale>
          <a:sx n="124" d="100"/>
          <a:sy n="124" d="100"/>
        </p:scale>
        <p:origin x="-90" y="-234"/>
      </p:cViewPr>
      <p:guideLst>
        <p:guide orient="horz" pos="1620"/>
        <p:guide pos="2880"/>
        <p:guide pos="385"/>
        <p:guide pos="537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howGuides="1">
      <p:cViewPr varScale="1">
        <p:scale>
          <a:sx n="65" d="100"/>
          <a:sy n="65" d="100"/>
        </p:scale>
        <p:origin x="-284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slide" Target="slides/slide13.xml" /><Relationship Id="rId17" Type="http://schemas.openxmlformats.org/officeDocument/2006/relationships/slide" Target="slides/slide14.xml" /><Relationship Id="rId18" Type="http://schemas.openxmlformats.org/officeDocument/2006/relationships/slide" Target="slides/slide15.xml" /><Relationship Id="rId19" Type="http://schemas.openxmlformats.org/officeDocument/2006/relationships/slide" Target="slides/slide16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7.xml" /><Relationship Id="rId21" Type="http://schemas.openxmlformats.org/officeDocument/2006/relationships/slide" Target="slides/slide18.xml" /><Relationship Id="rId22" Type="http://schemas.openxmlformats.org/officeDocument/2006/relationships/slide" Target="slides/slide19.xml" /><Relationship Id="rId23" Type="http://schemas.openxmlformats.org/officeDocument/2006/relationships/slide" Target="slides/slide20.xml" /><Relationship Id="rId24" Type="http://schemas.openxmlformats.org/officeDocument/2006/relationships/slide" Target="slides/slide21.xml" /><Relationship Id="rId25" Type="http://schemas.openxmlformats.org/officeDocument/2006/relationships/slide" Target="slides/slide22.xml" /><Relationship Id="rId26" Type="http://schemas.openxmlformats.org/officeDocument/2006/relationships/slide" Target="slides/slide23.xml" /><Relationship Id="rId27" Type="http://schemas.openxmlformats.org/officeDocument/2006/relationships/slide" Target="slides/slide24.xml" /><Relationship Id="rId28" Type="http://schemas.openxmlformats.org/officeDocument/2006/relationships/slide" Target="slides/slide25.xml" /><Relationship Id="rId29" Type="http://schemas.openxmlformats.org/officeDocument/2006/relationships/slide" Target="slides/slide26.xml" /><Relationship Id="rId3" Type="http://schemas.openxmlformats.org/officeDocument/2006/relationships/handoutMaster" Target="handoutMasters/handoutMaster1.xml" /><Relationship Id="rId30" Type="http://schemas.openxmlformats.org/officeDocument/2006/relationships/slide" Target="slides/slide27.xml" /><Relationship Id="rId31" Type="http://schemas.openxmlformats.org/officeDocument/2006/relationships/slide" Target="slides/slide28.xml" /><Relationship Id="rId32" Type="http://schemas.openxmlformats.org/officeDocument/2006/relationships/slide" Target="slides/slide29.xml" /><Relationship Id="rId33" Type="http://schemas.openxmlformats.org/officeDocument/2006/relationships/slide" Target="slides/slide30.xml" /><Relationship Id="rId34" Type="http://schemas.openxmlformats.org/officeDocument/2006/relationships/tags" Target="tags/tag65.xml" /><Relationship Id="rId35" Type="http://schemas.openxmlformats.org/officeDocument/2006/relationships/font" Target="fonts/font1.fntdata" /><Relationship Id="rId36" Type="http://schemas.openxmlformats.org/officeDocument/2006/relationships/font" Target="fonts/font2.fntdata" /><Relationship Id="rId37" Type="http://schemas.openxmlformats.org/officeDocument/2006/relationships/font" Target="fonts/font3.fntdata" /><Relationship Id="rId38" Type="http://schemas.openxmlformats.org/officeDocument/2006/relationships/font" Target="fonts/font4.fntdata" /><Relationship Id="rId39" Type="http://schemas.openxmlformats.org/officeDocument/2006/relationships/font" Target="fonts/font5.fntdata" /><Relationship Id="rId4" Type="http://schemas.openxmlformats.org/officeDocument/2006/relationships/slide" Target="slides/slide1.xml" /><Relationship Id="rId40" Type="http://schemas.openxmlformats.org/officeDocument/2006/relationships/font" Target="fonts/font6.fntdata" /><Relationship Id="rId41" Type="http://schemas.openxmlformats.org/officeDocument/2006/relationships/font" Target="fonts/font7.fntdata" /><Relationship Id="rId42" Type="http://schemas.openxmlformats.org/officeDocument/2006/relationships/font" Target="fonts/font8.fntdata" /><Relationship Id="rId43" Type="http://schemas.openxmlformats.org/officeDocument/2006/relationships/font" Target="fonts/font9.fntdata" /><Relationship Id="rId44" Type="http://schemas.openxmlformats.org/officeDocument/2006/relationships/font" Target="fonts/font10.fntdata" /><Relationship Id="rId45" Type="http://schemas.openxmlformats.org/officeDocument/2006/relationships/font" Target="fonts/font11.fntdata" /><Relationship Id="rId46" Type="http://schemas.openxmlformats.org/officeDocument/2006/relationships/font" Target="fonts/font12.fntdata" /><Relationship Id="rId47" Type="http://schemas.openxmlformats.org/officeDocument/2006/relationships/presProps" Target="presProps.xml" /><Relationship Id="rId48" Type="http://schemas.openxmlformats.org/officeDocument/2006/relationships/viewProps" Target="viewProps.xml" /><Relationship Id="rId49" Type="http://schemas.openxmlformats.org/officeDocument/2006/relationships/theme" Target="theme/theme1.xml" /><Relationship Id="rId5" Type="http://schemas.openxmlformats.org/officeDocument/2006/relationships/slide" Target="slides/slide2.xml" /><Relationship Id="rId50" Type="http://schemas.openxmlformats.org/officeDocument/2006/relationships/tableStyles" Target="tableStyles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D952253-5A1E-446E-9F7F-1F9F6171982D}" type="datetimeFigureOut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38524E3-FF4C-439D-B354-B04D71508169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C751504-3A7E-4327-9038-4F9A11D38489}" type="datetimeFigureOut">
              <a:rPr lang="zh-CN" altLang="en-US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2CFAA62-27D1-4679-93BB-0DEF0E260AF6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tags" Target="../tags/tag3.xml" /><Relationship Id="rId4" Type="http://schemas.openxmlformats.org/officeDocument/2006/relationships/tags" Target="../tags/tag4.xml" /><Relationship Id="rId5" Type="http://schemas.openxmlformats.org/officeDocument/2006/relationships/tags" Target="../tags/tag5.xml" /><Relationship Id="rId6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8.xml" /><Relationship Id="rId2" Type="http://schemas.openxmlformats.org/officeDocument/2006/relationships/tags" Target="../tags/tag49.xml" /><Relationship Id="rId3" Type="http://schemas.openxmlformats.org/officeDocument/2006/relationships/tags" Target="../tags/tag50.xml" /><Relationship Id="rId4" Type="http://schemas.openxmlformats.org/officeDocument/2006/relationships/tags" Target="../tags/tag51.xml" /><Relationship Id="rId5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2.xml" /><Relationship Id="rId2" Type="http://schemas.openxmlformats.org/officeDocument/2006/relationships/tags" Target="../tags/tag53.xml" /><Relationship Id="rId3" Type="http://schemas.openxmlformats.org/officeDocument/2006/relationships/tags" Target="../tags/tag54.xml" /><Relationship Id="rId4" Type="http://schemas.openxmlformats.org/officeDocument/2006/relationships/tags" Target="../tags/tag55.xml" /><Relationship Id="rId5" Type="http://schemas.openxmlformats.org/officeDocument/2006/relationships/tags" Target="../tags/tag56.xml" /><Relationship Id="rId6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.xml" /><Relationship Id="rId2" Type="http://schemas.openxmlformats.org/officeDocument/2006/relationships/tags" Target="../tags/tag7.xml" /><Relationship Id="rId3" Type="http://schemas.openxmlformats.org/officeDocument/2006/relationships/tags" Target="../tags/tag8.xml" /><Relationship Id="rId4" Type="http://schemas.openxmlformats.org/officeDocument/2006/relationships/tags" Target="../tags/tag9.xml" /><Relationship Id="rId5" Type="http://schemas.openxmlformats.org/officeDocument/2006/relationships/tags" Target="../tags/tag10.xml" /><Relationship Id="rId6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1.xml" /><Relationship Id="rId2" Type="http://schemas.openxmlformats.org/officeDocument/2006/relationships/tags" Target="../tags/tag12.xml" /><Relationship Id="rId3" Type="http://schemas.openxmlformats.org/officeDocument/2006/relationships/tags" Target="../tags/tag13.xml" /><Relationship Id="rId4" Type="http://schemas.openxmlformats.org/officeDocument/2006/relationships/tags" Target="../tags/tag14.xml" /><Relationship Id="rId5" Type="http://schemas.openxmlformats.org/officeDocument/2006/relationships/tags" Target="../tags/tag15.xml" /><Relationship Id="rId6" Type="http://schemas.openxmlformats.org/officeDocument/2006/relationships/slideMaster" Target="../slideMasters/slideMaster1.xml" /></Relationships>
</file>

<file path=ppt/slideLayouts/_rels/slideLayout3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6.xml" /><Relationship Id="rId2" Type="http://schemas.openxmlformats.org/officeDocument/2006/relationships/tags" Target="../tags/tag17.xml" /><Relationship Id="rId3" Type="http://schemas.openxmlformats.org/officeDocument/2006/relationships/tags" Target="../tags/tag18.xml" /><Relationship Id="rId4" Type="http://schemas.openxmlformats.org/officeDocument/2006/relationships/tags" Target="../tags/tag19.xml" /><Relationship Id="rId5" Type="http://schemas.openxmlformats.org/officeDocument/2006/relationships/tags" Target="../tags/tag20.xml" /><Relationship Id="rId6" Type="http://schemas.openxmlformats.org/officeDocument/2006/relationships/tags" Target="../tags/tag21.xml" /><Relationship Id="rId7" Type="http://schemas.openxmlformats.org/officeDocument/2006/relationships/slideMaster" Target="../slideMasters/slideMaster1.xml" /></Relationships>
</file>

<file path=ppt/slideLayouts/_rels/slideLayout4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2.xml" /><Relationship Id="rId2" Type="http://schemas.openxmlformats.org/officeDocument/2006/relationships/tags" Target="../tags/tag23.xml" /><Relationship Id="rId3" Type="http://schemas.openxmlformats.org/officeDocument/2006/relationships/tags" Target="../tags/tag24.xml" /><Relationship Id="rId4" Type="http://schemas.openxmlformats.org/officeDocument/2006/relationships/tags" Target="../tags/tag25.xml" /><Relationship Id="rId5" Type="http://schemas.openxmlformats.org/officeDocument/2006/relationships/tags" Target="../tags/tag26.xml" /><Relationship Id="rId6" Type="http://schemas.openxmlformats.org/officeDocument/2006/relationships/tags" Target="../tags/tag27.xml" /><Relationship Id="rId7" Type="http://schemas.openxmlformats.org/officeDocument/2006/relationships/tags" Target="../tags/tag28.xml" /><Relationship Id="rId8" Type="http://schemas.openxmlformats.org/officeDocument/2006/relationships/tags" Target="../tags/tag29.xml" /><Relationship Id="rId9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0.xml" /><Relationship Id="rId2" Type="http://schemas.openxmlformats.org/officeDocument/2006/relationships/tags" Target="../tags/tag31.xml" /><Relationship Id="rId3" Type="http://schemas.openxmlformats.org/officeDocument/2006/relationships/tags" Target="../tags/tag32.xml" /><Relationship Id="rId4" Type="http://schemas.openxmlformats.org/officeDocument/2006/relationships/tags" Target="../tags/tag33.xml" /><Relationship Id="rId5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4.xml" /><Relationship Id="rId2" Type="http://schemas.openxmlformats.org/officeDocument/2006/relationships/tags" Target="../tags/tag35.xml" /><Relationship Id="rId3" Type="http://schemas.openxmlformats.org/officeDocument/2006/relationships/tags" Target="../tags/tag36.xml" /><Relationship Id="rId4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7.xml" /><Relationship Id="rId2" Type="http://schemas.openxmlformats.org/officeDocument/2006/relationships/tags" Target="../tags/tag38.xml" /><Relationship Id="rId3" Type="http://schemas.openxmlformats.org/officeDocument/2006/relationships/tags" Target="../tags/tag39.xml" /><Relationship Id="rId4" Type="http://schemas.openxmlformats.org/officeDocument/2006/relationships/tags" Target="../tags/tag40.xml" /><Relationship Id="rId5" Type="http://schemas.openxmlformats.org/officeDocument/2006/relationships/tags" Target="../tags/tag41.xml" /><Relationship Id="rId6" Type="http://schemas.openxmlformats.org/officeDocument/2006/relationships/tags" Target="../tags/tag4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3.xml" /><Relationship Id="rId2" Type="http://schemas.openxmlformats.org/officeDocument/2006/relationships/tags" Target="../tags/tag44.xml" /><Relationship Id="rId3" Type="http://schemas.openxmlformats.org/officeDocument/2006/relationships/tags" Target="../tags/tag45.xml" /><Relationship Id="rId4" Type="http://schemas.openxmlformats.org/officeDocument/2006/relationships/tags" Target="../tags/tag46.xml" /><Relationship Id="rId5" Type="http://schemas.openxmlformats.org/officeDocument/2006/relationships/tags" Target="../tags/tag47.xml" /><Relationship Id="rId6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456300" y="580500"/>
            <a:ext cx="8229600" cy="41121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899100" y="1863000"/>
            <a:ext cx="7349400" cy="7641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45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899100" y="2670300"/>
            <a:ext cx="7349400" cy="3537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1800" spc="2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493100" y="2886300"/>
            <a:ext cx="5826600" cy="5751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3300"/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493100" y="3461400"/>
            <a:ext cx="5826600" cy="6507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456300" y="1125900"/>
            <a:ext cx="3882600" cy="35613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808700" y="1125900"/>
            <a:ext cx="3882600" cy="35613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4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4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4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4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4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456300" y="1071900"/>
            <a:ext cx="4006800" cy="2862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56300" y="1390500"/>
            <a:ext cx="4006800" cy="32967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4676813" y="1066297"/>
            <a:ext cx="4006800" cy="2862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76813" y="1390500"/>
            <a:ext cx="4006800" cy="32967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456300" y="1166400"/>
            <a:ext cx="3924808" cy="3456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4762800" y="1166400"/>
            <a:ext cx="3920400" cy="3456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7676100" y="685800"/>
            <a:ext cx="783000" cy="37719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1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85800" y="685800"/>
            <a:ext cx="6876900" cy="3771900"/>
          </a:xfrm>
        </p:spPr>
        <p:txBody>
          <a:bodyPr vert="eaVert" lIns="46800" tIns="46800" rIns="46800" bIns="46800"/>
          <a:lstStyle>
            <a:lvl1pPr marL="171450" indent="-171450">
              <a:spcAft>
                <a:spcPts val="1000"/>
              </a:spcAft>
              <a:defRPr spc="300"/>
            </a:lvl1pPr>
            <a:lvl2pPr marL="514350" indent="-171450">
              <a:defRPr spc="300"/>
            </a:lvl2pPr>
            <a:lvl3pPr marL="857250" indent="-171450">
              <a:defRPr spc="300"/>
            </a:lvl3pPr>
            <a:lvl4pPr marL="1200150" indent="-171450">
              <a:defRPr spc="300"/>
            </a:lvl4pPr>
            <a:lvl5pPr marL="1543050" indent="-17145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slideLayout" Target="../slideLayouts/slideLayout16.xml" /><Relationship Id="rId17" Type="http://schemas.openxmlformats.org/officeDocument/2006/relationships/slideLayout" Target="../slideLayouts/slideLayout17.xml" /><Relationship Id="rId18" Type="http://schemas.openxmlformats.org/officeDocument/2006/relationships/slideLayout" Target="../slideLayouts/slideLayout18.xml" /><Relationship Id="rId19" Type="http://schemas.openxmlformats.org/officeDocument/2006/relationships/slideLayout" Target="../slideLayouts/slideLayout19.xml" /><Relationship Id="rId2" Type="http://schemas.openxmlformats.org/officeDocument/2006/relationships/slideLayout" Target="../slideLayouts/slideLayout2.xml" /><Relationship Id="rId20" Type="http://schemas.openxmlformats.org/officeDocument/2006/relationships/slideLayout" Target="../slideLayouts/slideLayout20.xml" /><Relationship Id="rId21" Type="http://schemas.openxmlformats.org/officeDocument/2006/relationships/slideLayout" Target="../slideLayouts/slideLayout21.xml" /><Relationship Id="rId22" Type="http://schemas.openxmlformats.org/officeDocument/2006/relationships/slideLayout" Target="../slideLayouts/slideLayout22.xml" /><Relationship Id="rId23" Type="http://schemas.openxmlformats.org/officeDocument/2006/relationships/slideLayout" Target="../slideLayouts/slideLayout23.xml" /><Relationship Id="rId24" Type="http://schemas.openxmlformats.org/officeDocument/2006/relationships/slideLayout" Target="../slideLayouts/slideLayout24.xml" /><Relationship Id="rId25" Type="http://schemas.openxmlformats.org/officeDocument/2006/relationships/slideLayout" Target="../slideLayouts/slideLayout25.xml" /><Relationship Id="rId26" Type="http://schemas.openxmlformats.org/officeDocument/2006/relationships/slideLayout" Target="../slideLayouts/slideLayout26.xml" /><Relationship Id="rId27" Type="http://schemas.openxmlformats.org/officeDocument/2006/relationships/slideLayout" Target="../slideLayouts/slideLayout27.xml" /><Relationship Id="rId28" Type="http://schemas.openxmlformats.org/officeDocument/2006/relationships/slideLayout" Target="../slideLayouts/slideLayout28.xml" /><Relationship Id="rId29" Type="http://schemas.openxmlformats.org/officeDocument/2006/relationships/slideLayout" Target="../slideLayouts/slideLayout29.xml" /><Relationship Id="rId3" Type="http://schemas.openxmlformats.org/officeDocument/2006/relationships/slideLayout" Target="../slideLayouts/slideLayout3.xml" /><Relationship Id="rId30" Type="http://schemas.openxmlformats.org/officeDocument/2006/relationships/slideLayout" Target="../slideLayouts/slideLayout30.xml" /><Relationship Id="rId31" Type="http://schemas.openxmlformats.org/officeDocument/2006/relationships/slideLayout" Target="../slideLayouts/slideLayout31.xml" /><Relationship Id="rId32" Type="http://schemas.openxmlformats.org/officeDocument/2006/relationships/slideLayout" Target="../slideLayouts/slideLayout32.xml" /><Relationship Id="rId33" Type="http://schemas.openxmlformats.org/officeDocument/2006/relationships/slideLayout" Target="../slideLayouts/slideLayout33.xml" /><Relationship Id="rId34" Type="http://schemas.openxmlformats.org/officeDocument/2006/relationships/slideLayout" Target="../slideLayouts/slideLayout34.xml" /><Relationship Id="rId35" Type="http://schemas.openxmlformats.org/officeDocument/2006/relationships/slideLayout" Target="../slideLayouts/slideLayout35.xml" /><Relationship Id="rId36" Type="http://schemas.openxmlformats.org/officeDocument/2006/relationships/slideLayout" Target="../slideLayouts/slideLayout36.xml" /><Relationship Id="rId37" Type="http://schemas.openxmlformats.org/officeDocument/2006/relationships/slideLayout" Target="../slideLayouts/slideLayout37.xml" /><Relationship Id="rId38" Type="http://schemas.openxmlformats.org/officeDocument/2006/relationships/slideLayout" Target="../slideLayouts/slideLayout38.xml" /><Relationship Id="rId39" Type="http://schemas.openxmlformats.org/officeDocument/2006/relationships/slideLayout" Target="../slideLayouts/slideLayout39.xml" /><Relationship Id="rId4" Type="http://schemas.openxmlformats.org/officeDocument/2006/relationships/slideLayout" Target="../slideLayouts/slideLayout4.xml" /><Relationship Id="rId40" Type="http://schemas.openxmlformats.org/officeDocument/2006/relationships/slideLayout" Target="../slideLayouts/slideLayout40.xml" /><Relationship Id="rId41" Type="http://schemas.openxmlformats.org/officeDocument/2006/relationships/slideLayout" Target="../slideLayouts/slideLayout41.xml" /><Relationship Id="rId42" Type="http://schemas.openxmlformats.org/officeDocument/2006/relationships/slideLayout" Target="../slideLayouts/slideLayout42.xml" /><Relationship Id="rId43" Type="http://schemas.openxmlformats.org/officeDocument/2006/relationships/slideLayout" Target="../slideLayouts/slideLayout43.xml" /><Relationship Id="rId44" Type="http://schemas.openxmlformats.org/officeDocument/2006/relationships/slideLayout" Target="../slideLayouts/slideLayout44.xml" /><Relationship Id="rId45" Type="http://schemas.openxmlformats.org/officeDocument/2006/relationships/tags" Target="../tags/tag57.xml" /><Relationship Id="rId46" Type="http://schemas.openxmlformats.org/officeDocument/2006/relationships/tags" Target="../tags/tag58.xml" /><Relationship Id="rId47" Type="http://schemas.openxmlformats.org/officeDocument/2006/relationships/tags" Target="../tags/tag59.xml" /><Relationship Id="rId48" Type="http://schemas.openxmlformats.org/officeDocument/2006/relationships/tags" Target="../tags/tag60.xml" /><Relationship Id="rId49" Type="http://schemas.openxmlformats.org/officeDocument/2006/relationships/tags" Target="../tags/tag61.xml" /><Relationship Id="rId5" Type="http://schemas.openxmlformats.org/officeDocument/2006/relationships/slideLayout" Target="../slideLayouts/slideLayout5.xml" /><Relationship Id="rId50" Type="http://schemas.openxmlformats.org/officeDocument/2006/relationships/image" Target="file:///D:\qq&#25991;&#20214;\712321467\Image\C2C\Image2\%7b75232B38-A165-1FB7-499C-2E1C792CACB5%7d.png" TargetMode="External" /><Relationship Id="rId51" Type="http://schemas.openxmlformats.org/officeDocument/2006/relationships/image" Target="../media/image1.png" /><Relationship Id="rId52" Type="http://schemas.openxmlformats.org/officeDocument/2006/relationships/tags" Target="../tags/tag62.xml" /><Relationship Id="rId53" Type="http://schemas.openxmlformats.org/officeDocument/2006/relationships/theme" Target="../theme/theme1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45"/>
            </p:custDataLst>
          </p:nvPr>
        </p:nvSpPr>
        <p:spPr>
          <a:xfrm>
            <a:off x="456300" y="456300"/>
            <a:ext cx="8226900" cy="5292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46"/>
            </p:custDataLst>
          </p:nvPr>
        </p:nvSpPr>
        <p:spPr>
          <a:xfrm>
            <a:off x="456300" y="1117800"/>
            <a:ext cx="8226900" cy="35694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47"/>
            </p:custDataLst>
          </p:nvPr>
        </p:nvSpPr>
        <p:spPr>
          <a:xfrm>
            <a:off x="459000" y="4735800"/>
            <a:ext cx="2025000" cy="23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48"/>
            </p:custDataLst>
          </p:nvPr>
        </p:nvSpPr>
        <p:spPr>
          <a:xfrm>
            <a:off x="3087000" y="4735800"/>
            <a:ext cx="2970000" cy="23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49"/>
            </p:custDataLst>
          </p:nvPr>
        </p:nvSpPr>
        <p:spPr>
          <a:xfrm>
            <a:off x="6658200" y="4735800"/>
            <a:ext cx="2025000" cy="23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0</a:t>
            </a:fld>
            <a:endParaRPr lang="zh-CN" altLang="en-US"/>
          </a:p>
        </p:txBody>
      </p:sp>
      <p:pic>
        <p:nvPicPr>
          <p:cNvPr id="7" name="图片 1073743875" descr="学科网 zxxk.com" title=""/>
          <p:cNvPicPr>
            <a:picLocks noChangeAspect="1"/>
          </p:cNvPicPr>
          <p:nvPr/>
        </p:nvPicPr>
        <p:blipFill>
          <a:blip r:embed="rId51" r:link="rId5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5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</p:sldLayoutIdLst>
  <p:transition/>
  <p:timing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image" Target="../media/image2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2.xml" /><Relationship Id="rId2" Type="http://schemas.openxmlformats.org/officeDocument/2006/relationships/tags" Target="../tags/tag63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3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5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7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8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9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0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1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2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3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4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5.xml" /><Relationship Id="rId2" Type="http://schemas.openxmlformats.org/officeDocument/2006/relationships/tags" Target="../tags/tag64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6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7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8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9.xml" /><Relationship Id="rId2" Type="http://schemas.openxmlformats.org/officeDocument/2006/relationships/image" Target="../media/image3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0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1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1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" name="矩形 10" title=""/>
          <p:cNvSpPr/>
          <p:nvPr/>
        </p:nvSpPr>
        <p:spPr>
          <a:xfrm>
            <a:off x="0" y="0"/>
            <a:ext cx="9144000" cy="5151438"/>
          </a:xfrm>
          <a:prstGeom prst="rect">
            <a:avLst/>
          </a:prstGeom>
          <a:solidFill>
            <a:srgbClr val="C9E8F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kumimoji="1" lang="zh-CN" altLang="en-US"/>
          </a:p>
        </p:txBody>
      </p:sp>
      <p:sp>
        <p:nvSpPr>
          <p:cNvPr id="12" name="矩形 11" title=""/>
          <p:cNvSpPr/>
          <p:nvPr/>
        </p:nvSpPr>
        <p:spPr>
          <a:xfrm>
            <a:off x="323850" y="520700"/>
            <a:ext cx="8496300" cy="42465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rnd">
            <a:solidFill>
              <a:srgbClr val="00A8AC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kumimoji="1" lang="zh-CN" altLang="en-US"/>
          </a:p>
        </p:txBody>
      </p:sp>
      <p:pic>
        <p:nvPicPr>
          <p:cNvPr id="9220" name="图片 3" title="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588" y="195263"/>
            <a:ext cx="9144001" cy="472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文本框 6" title=""/>
          <p:cNvSpPr txBox="1">
            <a:spLocks noChangeArrowheads="1"/>
          </p:cNvSpPr>
          <p:nvPr/>
        </p:nvSpPr>
        <p:spPr bwMode="auto">
          <a:xfrm>
            <a:off x="611188" y="1059582"/>
            <a:ext cx="79216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kumimoji="1"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kumimoji="1" lang="en-US" altLang="zh-CN" sz="3200" b="1" smtClean="0">
                <a:latin typeface="黑体" panose="02010609060101010101" pitchFamily="49" charset="-122"/>
                <a:ea typeface="黑体" panose="02010609060101010101" pitchFamily="49" charset="-122"/>
              </a:rPr>
              <a:t>5</a:t>
            </a:r>
            <a:r>
              <a:rPr kumimoji="1" lang="zh-CN" altLang="en-US" sz="3200" b="1" smtClean="0">
                <a:latin typeface="黑体" panose="02010609060101010101" pitchFamily="49" charset="-122"/>
                <a:ea typeface="黑体" panose="02010609060101010101" pitchFamily="49" charset="-122"/>
              </a:rPr>
              <a:t>节 </a:t>
            </a:r>
            <a:r>
              <a:rPr kumimoji="1"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跨学科实践</a:t>
            </a:r>
            <a:r>
              <a:rPr kumimoji="1" lang="en-US" altLang="zh-CN" sz="3200" b="1">
                <a:latin typeface="黑体" panose="02010609060101010101" pitchFamily="49" charset="-122"/>
                <a:ea typeface="黑体" panose="02010609060101010101" pitchFamily="49" charset="-122"/>
              </a:rPr>
              <a:t>: </a:t>
            </a:r>
            <a:r>
              <a:rPr kumimoji="1"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制作隔音房间模型</a:t>
            </a:r>
            <a:endParaRPr kumimoji="1" lang="zh-CN" altLang="en-US" sz="32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222" name="文本框 5" title=""/>
          <p:cNvSpPr txBox="1">
            <a:spLocks noChangeArrowheads="1"/>
          </p:cNvSpPr>
          <p:nvPr/>
        </p:nvSpPr>
        <p:spPr bwMode="auto">
          <a:xfrm>
            <a:off x="323850" y="349250"/>
            <a:ext cx="16962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第二</a:t>
            </a:r>
            <a:r>
              <a:rPr kumimoji="1" lang="zh-CN" altLang="en-US" b="1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章 声</a:t>
            </a:r>
            <a:r>
              <a:rPr kumimoji="1" lang="zh-CN" altLang="en-US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现象</a:t>
            </a:r>
            <a:endParaRPr kumimoji="1" lang="zh-CN" altLang="en-US" b="1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>
    <p:wipe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1" name="矩形 20" title=""/>
          <p:cNvSpPr/>
          <p:nvPr/>
        </p:nvSpPr>
        <p:spPr>
          <a:xfrm>
            <a:off x="7559675" y="663129"/>
            <a:ext cx="1116013" cy="2635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/>
          </a:p>
        </p:txBody>
      </p:sp>
      <p:sp>
        <p:nvSpPr>
          <p:cNvPr id="14339" name="文本框 23" title=""/>
          <p:cNvSpPr txBox="1">
            <a:spLocks noChangeArrowheads="1"/>
          </p:cNvSpPr>
          <p:nvPr/>
        </p:nvSpPr>
        <p:spPr bwMode="auto">
          <a:xfrm>
            <a:off x="7681913" y="628204"/>
            <a:ext cx="9096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知</a:t>
            </a:r>
            <a:r>
              <a:rPr kumimoji="1" lang="en-US" altLang="zh-CN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kumimoji="1" lang="zh-CN" altLang="en-US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－练</a:t>
            </a:r>
            <a:endParaRPr kumimoji="1" lang="zh-CN" altLang="en-US" sz="1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任意多边形 12" title=""/>
          <p:cNvSpPr/>
          <p:nvPr>
            <p:custDataLst>
              <p:tags r:id="rId2"/>
            </p:custDataLst>
          </p:nvPr>
        </p:nvSpPr>
        <p:spPr>
          <a:xfrm>
            <a:off x="539750" y="1233190"/>
            <a:ext cx="796925" cy="444500"/>
          </a:xfrm>
          <a:custGeom>
            <a:gdLst>
              <a:gd name="connsiteX0" fmla="*/ 0 w 1141940"/>
              <a:gd name="connsiteY0" fmla="*/ 0 h 714376"/>
              <a:gd name="connsiteX1" fmla="*/ 784752 w 1141940"/>
              <a:gd name="connsiteY1" fmla="*/ 0 h 714376"/>
              <a:gd name="connsiteX2" fmla="*/ 1141940 w 1141940"/>
              <a:gd name="connsiteY2" fmla="*/ 357188 h 714376"/>
              <a:gd name="connsiteX3" fmla="*/ 1141939 w 1141940"/>
              <a:gd name="connsiteY3" fmla="*/ 357188 h 714376"/>
              <a:gd name="connsiteX4" fmla="*/ 784751 w 1141940"/>
              <a:gd name="connsiteY4" fmla="*/ 714376 h 714376"/>
              <a:gd name="connsiteX5" fmla="*/ 244993 w 1141940"/>
              <a:gd name="connsiteY5" fmla="*/ 714376 h 71437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41940" h="714376">
                <a:moveTo>
                  <a:pt x="0" y="0"/>
                </a:moveTo>
                <a:lnTo>
                  <a:pt x="784752" y="0"/>
                </a:lnTo>
                <a:cubicBezTo>
                  <a:pt x="982021" y="0"/>
                  <a:pt x="1141940" y="159919"/>
                  <a:pt x="1141940" y="357188"/>
                </a:cubicBezTo>
                <a:lnTo>
                  <a:pt x="1141939" y="357188"/>
                </a:lnTo>
                <a:cubicBezTo>
                  <a:pt x="1141939" y="554457"/>
                  <a:pt x="982020" y="714376"/>
                  <a:pt x="784751" y="714376"/>
                </a:cubicBezTo>
                <a:lnTo>
                  <a:pt x="244993" y="714376"/>
                </a:lnTo>
                <a:close/>
              </a:path>
            </a:pathLst>
          </a:custGeom>
          <a:solidFill>
            <a:srgbClr val="E6844E">
              <a:alpha val="74000"/>
            </a:srgbClr>
          </a:solidFill>
        </p:spPr>
        <p:txBody>
          <a:bodyPr lIns="180000" anchor="ctr">
            <a:normAutofit fontScale="92500"/>
          </a:bodyPr>
          <a:lstStyle/>
          <a:p>
            <a:pPr algn="ctr">
              <a:defRPr/>
            </a:pPr>
            <a:r>
              <a:rPr lang="zh-CN" altLang="en-US" sz="24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 </a:t>
            </a:r>
            <a:r>
              <a:rPr lang="en-US" altLang="zh-CN" sz="24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2400" err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341" name="内容占位符 7" title=""/>
          <p:cNvSpPr txBox="1">
            <a:spLocks noChangeArrowheads="1"/>
          </p:cNvSpPr>
          <p:nvPr/>
        </p:nvSpPr>
        <p:spPr bwMode="auto">
          <a:xfrm>
            <a:off x="1308100" y="1131590"/>
            <a:ext cx="7224713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小明想比较几种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材料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衣服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、海绵、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泡沫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的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隔音性能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，除了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待检测的材料外，可利用的器材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还有音叉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、手机、包装盒。</a:t>
            </a:r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矩形 6" title=""/>
          <p:cNvSpPr>
            <a:spLocks noChangeArrowheads="1"/>
          </p:cNvSpPr>
          <p:nvPr/>
        </p:nvSpPr>
        <p:spPr bwMode="auto">
          <a:xfrm>
            <a:off x="1336676" y="2787774"/>
            <a:ext cx="719613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616075" indent="-16160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 eaLnBrk="1" hangingPunct="1">
              <a:lnSpc>
                <a:spcPct val="150000"/>
              </a:lnSpc>
            </a:pP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解题秘方</a:t>
            </a:r>
            <a:r>
              <a:rPr lang="zh-CN" altLang="en-US" sz="2400" b="1" smtClean="0"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注意实验中</a:t>
            </a:r>
            <a:r>
              <a:rPr lang="zh-CN" altLang="en-US" sz="2400" b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转换法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lang="zh-CN" altLang="en-US" sz="2400" b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控制变量法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的运用。</a:t>
            </a:r>
            <a:endParaRPr lang="en-US" altLang="zh-CN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1" name="矩形 20" title=""/>
          <p:cNvSpPr/>
          <p:nvPr/>
        </p:nvSpPr>
        <p:spPr>
          <a:xfrm>
            <a:off x="7499350" y="590451"/>
            <a:ext cx="1116013" cy="2635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/>
          </a:p>
        </p:txBody>
      </p:sp>
      <p:sp>
        <p:nvSpPr>
          <p:cNvPr id="15363" name="文本框 23" title=""/>
          <p:cNvSpPr txBox="1">
            <a:spLocks noChangeArrowheads="1"/>
          </p:cNvSpPr>
          <p:nvPr/>
        </p:nvSpPr>
        <p:spPr bwMode="auto">
          <a:xfrm>
            <a:off x="7621588" y="555526"/>
            <a:ext cx="9096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知</a:t>
            </a:r>
            <a:r>
              <a:rPr kumimoji="1" lang="en-US" altLang="zh-CN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kumimoji="1" lang="zh-CN" altLang="en-US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－练</a:t>
            </a:r>
            <a:endParaRPr kumimoji="1" lang="zh-CN" altLang="en-US" sz="1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内容占位符 7" title=""/>
          <p:cNvSpPr txBox="1">
            <a:spLocks noChangeArrowheads="1"/>
          </p:cNvSpPr>
          <p:nvPr/>
        </p:nvSpPr>
        <p:spPr bwMode="auto">
          <a:xfrm>
            <a:off x="613148" y="1131590"/>
            <a:ext cx="791966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60680" indent="-36068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实验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中适合作为声源的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是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你这样选择的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理由是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CN" sz="24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 title=""/>
          <p:cNvSpPr txBox="1">
            <a:spLocks noChangeArrowheads="1"/>
          </p:cNvSpPr>
          <p:nvPr/>
        </p:nvSpPr>
        <p:spPr bwMode="auto">
          <a:xfrm>
            <a:off x="1043608" y="2379533"/>
            <a:ext cx="748761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：比较材料的隔音性能时，声源放在包装盒中，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要能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持续发出声音。</a:t>
            </a:r>
            <a:endParaRPr lang="zh-CN" altLang="zh-CN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 title=""/>
          <p:cNvSpPr txBox="1">
            <a:spLocks noChangeArrowheads="1"/>
          </p:cNvSpPr>
          <p:nvPr/>
        </p:nvSpPr>
        <p:spPr bwMode="auto">
          <a:xfrm>
            <a:off x="4608004" y="1131590"/>
            <a:ext cx="86409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zh-CN" alt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手机</a:t>
            </a:r>
            <a:endParaRPr lang="zh-CN" altLang="zh-CN" sz="2400" b="1" baseline="300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 title=""/>
          <p:cNvSpPr txBox="1">
            <a:spLocks noChangeArrowheads="1"/>
          </p:cNvSpPr>
          <p:nvPr/>
        </p:nvSpPr>
        <p:spPr bwMode="auto">
          <a:xfrm>
            <a:off x="1331640" y="1651941"/>
            <a:ext cx="7056784" cy="559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zh-CN" alt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振动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的音叉，当四周塞满待测材料后</a:t>
            </a:r>
            <a:r>
              <a:rPr lang="zh-CN" alt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往往停止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振动</a:t>
            </a:r>
            <a:endParaRPr lang="zh-CN" altLang="zh-CN" sz="2400" b="1" baseline="300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内容占位符 7" title=""/>
          <p:cNvSpPr txBox="1">
            <a:spLocks noChangeArrowheads="1"/>
          </p:cNvSpPr>
          <p:nvPr/>
        </p:nvSpPr>
        <p:spPr bwMode="auto">
          <a:xfrm>
            <a:off x="611560" y="843558"/>
            <a:ext cx="7919665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60680" indent="-36068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小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明将声源放入包装盒，在其四周塞满待测材料。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设计两种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实验方案来比较材料的隔音性能好与差。</a:t>
            </a:r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68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方案</a:t>
            </a: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让人站在距包装盒一定距离处，比较所听见声音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的响度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68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方案</a:t>
            </a: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让人一边听声音，一边向后退，直至听不见声音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为止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，比较此处距包装盒的距离。</a:t>
            </a:r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矩形 20" title=""/>
          <p:cNvSpPr/>
          <p:nvPr/>
        </p:nvSpPr>
        <p:spPr>
          <a:xfrm>
            <a:off x="7499350" y="612354"/>
            <a:ext cx="1116013" cy="2635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/>
          </a:p>
        </p:txBody>
      </p:sp>
      <p:sp>
        <p:nvSpPr>
          <p:cNvPr id="15363" name="文本框 23" title=""/>
          <p:cNvSpPr txBox="1">
            <a:spLocks noChangeArrowheads="1"/>
          </p:cNvSpPr>
          <p:nvPr/>
        </p:nvSpPr>
        <p:spPr bwMode="auto">
          <a:xfrm>
            <a:off x="7621588" y="577429"/>
            <a:ext cx="9096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知</a:t>
            </a:r>
            <a:r>
              <a:rPr kumimoji="1" lang="en-US" altLang="zh-CN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kumimoji="1" lang="zh-CN" altLang="en-US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－练</a:t>
            </a:r>
            <a:endParaRPr kumimoji="1" lang="zh-CN" altLang="en-US" sz="1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>
    <p:wipe/>
  </p:transition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内容占位符 7" title=""/>
          <p:cNvSpPr txBox="1">
            <a:spLocks noChangeArrowheads="1"/>
          </p:cNvSpPr>
          <p:nvPr/>
        </p:nvSpPr>
        <p:spPr bwMode="auto">
          <a:xfrm>
            <a:off x="611188" y="915566"/>
            <a:ext cx="789541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6068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运用两种方案进行比较时，实验记录如表所示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CN" sz="24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68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altLang="zh-CN" sz="24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68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altLang="zh-CN" sz="24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68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altLang="zh-CN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68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根据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实验记录判断，方案 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更为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可靠。三种材料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中隔音性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能最好的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是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 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最差的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是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 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矩形 20" title=""/>
          <p:cNvSpPr/>
          <p:nvPr/>
        </p:nvSpPr>
        <p:spPr>
          <a:xfrm>
            <a:off x="7499350" y="612354"/>
            <a:ext cx="1116013" cy="2635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/>
          </a:p>
        </p:txBody>
      </p:sp>
      <p:sp>
        <p:nvSpPr>
          <p:cNvPr id="15363" name="文本框 23" title=""/>
          <p:cNvSpPr txBox="1">
            <a:spLocks noChangeArrowheads="1"/>
          </p:cNvSpPr>
          <p:nvPr/>
        </p:nvSpPr>
        <p:spPr bwMode="auto">
          <a:xfrm>
            <a:off x="7621588" y="577429"/>
            <a:ext cx="9096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知</a:t>
            </a:r>
            <a:r>
              <a:rPr kumimoji="1" lang="en-US" altLang="zh-CN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kumimoji="1" lang="zh-CN" altLang="en-US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－练</a:t>
            </a:r>
            <a:endParaRPr kumimoji="1" lang="zh-CN" altLang="en-US" sz="1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TextBox 8" title=""/>
          <p:cNvSpPr txBox="1">
            <a:spLocks noChangeArrowheads="1"/>
          </p:cNvSpPr>
          <p:nvPr/>
        </p:nvSpPr>
        <p:spPr bwMode="auto">
          <a:xfrm>
            <a:off x="4683041" y="3075806"/>
            <a:ext cx="37358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zh-CN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zh-CN" altLang="zh-CN" sz="2400" b="1" baseline="300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表格 1" title=""/>
          <p:cNvGraphicFramePr>
            <a:graphicFrameLocks noGrp="1"/>
          </p:cNvGraphicFramePr>
          <p:nvPr/>
        </p:nvGraphicFramePr>
        <p:xfrm>
          <a:off x="1380619" y="1563638"/>
          <a:ext cx="6096000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 i="0" baseline="0" smtClean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材料</a:t>
                      </a:r>
                      <a:endParaRPr lang="zh-CN" altLang="en-US" sz="2400" b="1" i="0" baseline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 i="0" baseline="0" smtClean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衣服</a:t>
                      </a:r>
                      <a:endParaRPr lang="zh-CN" altLang="en-US" sz="2400" b="1" i="0" baseline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 i="0" baseline="0" smtClean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泡沫</a:t>
                      </a:r>
                      <a:endParaRPr lang="zh-CN" altLang="en-US" sz="2400" b="1" i="0" baseline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 i="0" baseline="0" smtClean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海绵</a:t>
                      </a:r>
                      <a:endParaRPr lang="zh-CN" altLang="en-US" sz="2400" b="1" i="0" baseline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 i="0" baseline="0" smtClean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距离</a:t>
                      </a:r>
                      <a:endParaRPr lang="zh-CN" altLang="en-US" sz="2400" b="1" i="0" baseline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400" b="1" i="0" baseline="0" smtClean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5m</a:t>
                      </a:r>
                      <a:endParaRPr lang="zh-CN" altLang="en-US" sz="2400" b="1" i="0" baseline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400" b="1" i="0" baseline="0" smtClean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4m</a:t>
                      </a:r>
                      <a:endParaRPr lang="zh-CN" altLang="en-US" sz="2400" b="1" i="0" baseline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400" b="1" i="0" baseline="0" smtClean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2m</a:t>
                      </a:r>
                      <a:endParaRPr lang="zh-CN" altLang="en-US" sz="2400" b="1" i="0" baseline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 i="0" baseline="0" smtClean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响度</a:t>
                      </a:r>
                      <a:endParaRPr lang="zh-CN" altLang="en-US" sz="2400" b="1" i="0" baseline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 i="0" baseline="0" smtClean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较响</a:t>
                      </a:r>
                      <a:endParaRPr lang="zh-CN" altLang="en-US" sz="2400" b="1" i="0" baseline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 i="0" baseline="0" smtClean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较响</a:t>
                      </a:r>
                      <a:endParaRPr lang="zh-CN" altLang="en-US" sz="2400" b="1" i="0" baseline="0" smtClean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 i="0" baseline="0" smtClean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弱</a:t>
                      </a:r>
                      <a:endParaRPr lang="zh-CN" altLang="en-US" sz="2400" b="1" i="0" baseline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extBox 9" title=""/>
          <p:cNvSpPr txBox="1">
            <a:spLocks noChangeArrowheads="1"/>
          </p:cNvSpPr>
          <p:nvPr/>
        </p:nvSpPr>
        <p:spPr bwMode="auto">
          <a:xfrm>
            <a:off x="3563887" y="3651870"/>
            <a:ext cx="93610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zh-CN" alt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海绵</a:t>
            </a:r>
            <a:endParaRPr lang="zh-CN" altLang="zh-CN" sz="2400" b="1" baseline="300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 title=""/>
          <p:cNvSpPr txBox="1">
            <a:spLocks noChangeArrowheads="1"/>
          </p:cNvSpPr>
          <p:nvPr/>
        </p:nvSpPr>
        <p:spPr bwMode="auto">
          <a:xfrm>
            <a:off x="6084169" y="3651870"/>
            <a:ext cx="86409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zh-CN" alt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衣服 </a:t>
            </a:r>
            <a:endParaRPr lang="zh-CN" altLang="zh-CN" sz="2400" b="1" baseline="300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1" name="矩形 20" title=""/>
          <p:cNvSpPr/>
          <p:nvPr/>
        </p:nvSpPr>
        <p:spPr>
          <a:xfrm>
            <a:off x="7499350" y="612354"/>
            <a:ext cx="1116013" cy="2635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/>
          </a:p>
        </p:txBody>
      </p:sp>
      <p:sp>
        <p:nvSpPr>
          <p:cNvPr id="15363" name="文本框 23" title=""/>
          <p:cNvSpPr txBox="1">
            <a:spLocks noChangeArrowheads="1"/>
          </p:cNvSpPr>
          <p:nvPr/>
        </p:nvSpPr>
        <p:spPr bwMode="auto">
          <a:xfrm>
            <a:off x="7621588" y="577429"/>
            <a:ext cx="9096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知</a:t>
            </a:r>
            <a:r>
              <a:rPr kumimoji="1" lang="en-US" altLang="zh-CN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kumimoji="1" lang="zh-CN" altLang="en-US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－练</a:t>
            </a:r>
            <a:endParaRPr kumimoji="1" lang="zh-CN" altLang="en-US" sz="1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TextBox 7" title=""/>
          <p:cNvSpPr txBox="1">
            <a:spLocks noChangeArrowheads="1"/>
          </p:cNvSpPr>
          <p:nvPr/>
        </p:nvSpPr>
        <p:spPr bwMode="auto">
          <a:xfrm>
            <a:off x="971600" y="1131590"/>
            <a:ext cx="7200800" cy="2238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：方案</a:t>
            </a: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的缺点是：当声音的响度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相差很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小时，人耳无法进行准确的判断。由方案</a:t>
            </a: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可知，人耳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刚听不到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声音的距离越远，则材料的隔音性能越差，反之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材料的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隔音性能越好。</a:t>
            </a:r>
            <a:endParaRPr lang="zh-CN" altLang="zh-CN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1" name="矩形 20" title=""/>
          <p:cNvSpPr/>
          <p:nvPr/>
        </p:nvSpPr>
        <p:spPr>
          <a:xfrm>
            <a:off x="7499350" y="590451"/>
            <a:ext cx="1116013" cy="2635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/>
          </a:p>
        </p:txBody>
      </p:sp>
      <p:sp>
        <p:nvSpPr>
          <p:cNvPr id="15363" name="文本框 23" title=""/>
          <p:cNvSpPr txBox="1">
            <a:spLocks noChangeArrowheads="1"/>
          </p:cNvSpPr>
          <p:nvPr/>
        </p:nvSpPr>
        <p:spPr bwMode="auto">
          <a:xfrm>
            <a:off x="7621588" y="555526"/>
            <a:ext cx="9096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知</a:t>
            </a:r>
            <a:r>
              <a:rPr kumimoji="1" lang="en-US" altLang="zh-CN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kumimoji="1" lang="zh-CN" altLang="en-US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－练</a:t>
            </a:r>
            <a:endParaRPr kumimoji="1" lang="zh-CN" altLang="en-US" sz="1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内容占位符 7" title=""/>
          <p:cNvSpPr txBox="1">
            <a:spLocks noChangeArrowheads="1"/>
          </p:cNvSpPr>
          <p:nvPr/>
        </p:nvSpPr>
        <p:spPr bwMode="auto">
          <a:xfrm>
            <a:off x="613148" y="1131590"/>
            <a:ext cx="791966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60680" indent="-36068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实验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时，要求在声源四周塞满待测材料的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目的是 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CN" sz="24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 title=""/>
          <p:cNvSpPr txBox="1">
            <a:spLocks noChangeArrowheads="1"/>
          </p:cNvSpPr>
          <p:nvPr/>
        </p:nvSpPr>
        <p:spPr bwMode="auto">
          <a:xfrm>
            <a:off x="1013039" y="2298272"/>
            <a:ext cx="7487617" cy="1684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：影响材料隔音性能的因素有材料的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种类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和材料的厚度，即比较隔音性能和某个因素的关系时，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需要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控制另一个因素相同。</a:t>
            </a:r>
            <a:endParaRPr lang="zh-CN" altLang="zh-CN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 title=""/>
          <p:cNvSpPr txBox="1">
            <a:spLocks noChangeArrowheads="1"/>
          </p:cNvSpPr>
          <p:nvPr/>
        </p:nvSpPr>
        <p:spPr bwMode="auto">
          <a:xfrm>
            <a:off x="1115616" y="1651941"/>
            <a:ext cx="374441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控制待测材料的厚度相同</a:t>
            </a:r>
            <a:endParaRPr lang="zh-CN" altLang="zh-CN" sz="2400" b="1" baseline="300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1" name="矩形 20" title=""/>
          <p:cNvSpPr/>
          <p:nvPr/>
        </p:nvSpPr>
        <p:spPr>
          <a:xfrm>
            <a:off x="7559675" y="540346"/>
            <a:ext cx="1116013" cy="2635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/>
          </a:p>
        </p:txBody>
      </p:sp>
      <p:sp>
        <p:nvSpPr>
          <p:cNvPr id="16387" name="文本框 23" title=""/>
          <p:cNvSpPr txBox="1">
            <a:spLocks noChangeArrowheads="1"/>
          </p:cNvSpPr>
          <p:nvPr/>
        </p:nvSpPr>
        <p:spPr bwMode="auto">
          <a:xfrm>
            <a:off x="7681913" y="505421"/>
            <a:ext cx="9096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知</a:t>
            </a:r>
            <a:r>
              <a:rPr kumimoji="1" lang="en-US" altLang="zh-CN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kumimoji="1" lang="zh-CN" altLang="en-US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－练</a:t>
            </a:r>
            <a:endParaRPr kumimoji="1" lang="zh-CN" altLang="en-US" sz="1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388" name="内容占位符 7" title=""/>
          <p:cNvSpPr txBox="1">
            <a:spLocks noChangeArrowheads="1"/>
          </p:cNvSpPr>
          <p:nvPr/>
        </p:nvSpPr>
        <p:spPr bwMode="auto">
          <a:xfrm>
            <a:off x="623021" y="1131590"/>
            <a:ext cx="7921625" cy="1684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39750" indent="-53975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538480" indent="-538480" eaLnBrk="1" hangingPunct="1">
              <a:lnSpc>
                <a:spcPct val="150000"/>
              </a:lnSpc>
              <a:buFont typeface="Arial" panose="020b0604020202020204" pitchFamily="34" charset="0"/>
              <a:buNone/>
              <a:tabLst>
                <a:tab pos="3858895"/>
              </a:tabLst>
            </a:pP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．在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比较材料隔音性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能的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综合实践活动中，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把声源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用不同材料包裹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好使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材料塞满鞋盒，小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明逐步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远离声源，直至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听不见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声音为止，比较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此处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距鞋盒的距离。</a:t>
            </a:r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/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1" name="矩形 20" title=""/>
          <p:cNvSpPr/>
          <p:nvPr/>
        </p:nvSpPr>
        <p:spPr>
          <a:xfrm>
            <a:off x="7559675" y="540346"/>
            <a:ext cx="1116013" cy="2635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/>
          </a:p>
        </p:txBody>
      </p:sp>
      <p:sp>
        <p:nvSpPr>
          <p:cNvPr id="16387" name="文本框 23" title=""/>
          <p:cNvSpPr txBox="1">
            <a:spLocks noChangeArrowheads="1"/>
          </p:cNvSpPr>
          <p:nvPr/>
        </p:nvSpPr>
        <p:spPr bwMode="auto">
          <a:xfrm>
            <a:off x="7681913" y="505421"/>
            <a:ext cx="9096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知</a:t>
            </a:r>
            <a:r>
              <a:rPr kumimoji="1" lang="en-US" altLang="zh-CN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kumimoji="1" lang="zh-CN" altLang="en-US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－练</a:t>
            </a:r>
            <a:endParaRPr kumimoji="1" lang="zh-CN" altLang="en-US" sz="1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388" name="内容占位符 7" title=""/>
          <p:cNvSpPr txBox="1">
            <a:spLocks noChangeArrowheads="1"/>
          </p:cNvSpPr>
          <p:nvPr/>
        </p:nvSpPr>
        <p:spPr bwMode="auto">
          <a:xfrm>
            <a:off x="611188" y="1131590"/>
            <a:ext cx="7921625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39750" indent="-53975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57505" indent="3175" eaLnBrk="1" hangingPunct="1">
              <a:lnSpc>
                <a:spcPct val="150000"/>
              </a:lnSpc>
              <a:buFont typeface="Arial" panose="020b0604020202020204" pitchFamily="34" charset="0"/>
              <a:buNone/>
              <a:tabLst>
                <a:tab pos="3858895"/>
              </a:tabLst>
            </a:pP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下列说法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正确的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是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        )</a:t>
            </a:r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7505" indent="3175" eaLnBrk="1" hangingPunct="1">
              <a:lnSpc>
                <a:spcPct val="150000"/>
              </a:lnSpc>
              <a:buFont typeface="Arial" panose="020b0604020202020204" pitchFamily="34" charset="0"/>
              <a:buNone/>
              <a:tabLst>
                <a:tab pos="3858895"/>
              </a:tabLst>
            </a:pP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．每次实验时换用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不同的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发声装置</a:t>
            </a:r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7505" indent="3175" eaLnBrk="1" hangingPunct="1">
              <a:lnSpc>
                <a:spcPct val="150000"/>
              </a:lnSpc>
              <a:buFont typeface="Arial" panose="020b0604020202020204" pitchFamily="34" charset="0"/>
              <a:buNone/>
              <a:tabLst>
                <a:tab pos="3858895"/>
              </a:tabLst>
            </a:pP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．鞋盒可以有效地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控制不同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材料的厚度相同</a:t>
            </a:r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7505" indent="3175" eaLnBrk="1" hangingPunct="1">
              <a:lnSpc>
                <a:spcPct val="150000"/>
              </a:lnSpc>
              <a:buFont typeface="Arial" panose="020b0604020202020204" pitchFamily="34" charset="0"/>
              <a:buNone/>
              <a:tabLst>
                <a:tab pos="3858895"/>
              </a:tabLst>
            </a:pP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．实验中测得的距离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越远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，对应材料的隔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声性能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越好</a:t>
            </a:r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7505" indent="3175" eaLnBrk="1" hangingPunct="1">
              <a:lnSpc>
                <a:spcPct val="150000"/>
              </a:lnSpc>
              <a:buFont typeface="Arial" panose="020b0604020202020204" pitchFamily="34" charset="0"/>
              <a:buNone/>
              <a:tabLst>
                <a:tab pos="3858895"/>
              </a:tabLst>
            </a:pP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．该实验对周围环境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的声音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没有要求</a:t>
            </a:r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 title=""/>
          <p:cNvSpPr txBox="1">
            <a:spLocks noChangeArrowheads="1"/>
          </p:cNvSpPr>
          <p:nvPr/>
        </p:nvSpPr>
        <p:spPr bwMode="auto">
          <a:xfrm>
            <a:off x="3834071" y="1275606"/>
            <a:ext cx="3548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spcAft>
                <a:spcPct val="0"/>
              </a:spcAft>
            </a:pPr>
            <a:r>
              <a:rPr lang="en-US" altLang="zh-CN" sz="2400" b="1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endParaRPr lang="zh-CN" altLang="zh-CN" sz="2400" b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8" name="矩形 47" title=""/>
          <p:cNvSpPr/>
          <p:nvPr/>
        </p:nvSpPr>
        <p:spPr>
          <a:xfrm>
            <a:off x="7546975" y="878483"/>
            <a:ext cx="1116013" cy="2635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/>
          </a:p>
        </p:txBody>
      </p:sp>
      <p:sp>
        <p:nvSpPr>
          <p:cNvPr id="33795" name="文本框 48" title=""/>
          <p:cNvSpPr txBox="1">
            <a:spLocks noChangeArrowheads="1"/>
          </p:cNvSpPr>
          <p:nvPr/>
        </p:nvSpPr>
        <p:spPr bwMode="auto">
          <a:xfrm>
            <a:off x="7669213" y="843558"/>
            <a:ext cx="9096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知</a:t>
            </a:r>
            <a:r>
              <a:rPr kumimoji="1" lang="en-US" altLang="zh-CN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kumimoji="1" lang="zh-CN" altLang="en-US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－讲</a:t>
            </a:r>
            <a:endParaRPr kumimoji="1" lang="zh-CN" altLang="en-US" sz="1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5" name="AutoShape 2" title=""/>
          <p:cNvSpPr>
            <a:spLocks noChangeArrowheads="1"/>
          </p:cNvSpPr>
          <p:nvPr/>
        </p:nvSpPr>
        <p:spPr bwMode="gray">
          <a:xfrm flipH="1">
            <a:off x="1692271" y="1162056"/>
            <a:ext cx="4093805" cy="430212"/>
          </a:xfrm>
          <a:prstGeom prst="roundRect">
            <a:avLst>
              <a:gd name="adj" fmla="val 47681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eaLnBrk="0" hangingPunct="0">
              <a:defRPr/>
            </a:pPr>
            <a:endParaRPr lang="zh-CN" altLang="en-US"/>
          </a:p>
        </p:txBody>
      </p:sp>
      <p:sp>
        <p:nvSpPr>
          <p:cNvPr id="98" name="AutoShape 2" title=""/>
          <p:cNvSpPr>
            <a:spLocks noChangeArrowheads="1"/>
          </p:cNvSpPr>
          <p:nvPr/>
        </p:nvSpPr>
        <p:spPr bwMode="gray">
          <a:xfrm flipH="1">
            <a:off x="638175" y="1152749"/>
            <a:ext cx="1539875" cy="438150"/>
          </a:xfrm>
          <a:prstGeom prst="roundRect">
            <a:avLst>
              <a:gd name="adj" fmla="val 47681"/>
            </a:avLst>
          </a:prstGeom>
          <a:gradFill rotWithShape="1">
            <a:gsLst>
              <a:gs pos="100000">
                <a:schemeClr val="accent5">
                  <a:lumMod val="60000"/>
                  <a:lumOff val="40000"/>
                </a:schemeClr>
              </a:gs>
              <a:gs pos="100000">
                <a:srgbClr val="FF0A00"/>
              </a:gs>
              <a:gs pos="100000">
                <a:srgbClr val="FF1200"/>
              </a:gs>
              <a:gs pos="100000">
                <a:srgbClr val="FF6600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eaLnBrk="0" hangingPunct="0">
              <a:defRPr/>
            </a:pPr>
            <a:endParaRPr lang="zh-CN" altLang="en-US"/>
          </a:p>
        </p:txBody>
      </p:sp>
      <p:sp>
        <p:nvSpPr>
          <p:cNvPr id="33798" name="文本框 27" title=""/>
          <p:cNvSpPr txBox="1">
            <a:spLocks noChangeArrowheads="1"/>
          </p:cNvSpPr>
          <p:nvPr/>
        </p:nvSpPr>
        <p:spPr bwMode="auto">
          <a:xfrm>
            <a:off x="688975" y="1114649"/>
            <a:ext cx="12906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b="1">
                <a:solidFill>
                  <a:schemeClr val="bg1"/>
                </a:solidFill>
                <a:latin typeface="Adobe 黑体 Std R"/>
                <a:ea typeface="Adobe 黑体 Std R"/>
                <a:cs typeface="Adobe 黑体 Std R"/>
              </a:rPr>
              <a:t>知识点</a:t>
            </a:r>
            <a:endParaRPr kumimoji="1" lang="zh-CN" altLang="en-US" sz="2800" b="1">
              <a:solidFill>
                <a:schemeClr val="bg1"/>
              </a:solidFill>
              <a:latin typeface="Adobe 黑体 Std R"/>
              <a:ea typeface="Adobe 黑体 Std R"/>
              <a:cs typeface="Adobe 黑体 Std R"/>
            </a:endParaRPr>
          </a:p>
        </p:txBody>
      </p:sp>
      <p:sp>
        <p:nvSpPr>
          <p:cNvPr id="33799" name="文本框 28" title=""/>
          <p:cNvSpPr txBox="1">
            <a:spLocks noChangeArrowheads="1"/>
          </p:cNvSpPr>
          <p:nvPr/>
        </p:nvSpPr>
        <p:spPr bwMode="auto">
          <a:xfrm>
            <a:off x="2411761" y="1124550"/>
            <a:ext cx="3374316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隔音房间模型的制作</a:t>
            </a:r>
            <a:endParaRPr lang="zh-CN" altLang="en-US" sz="26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3800" name="AutoShape 11" title=""/>
          <p:cNvSpPr>
            <a:spLocks noChangeArrowheads="1"/>
          </p:cNvSpPr>
          <p:nvPr/>
        </p:nvSpPr>
        <p:spPr bwMode="gray">
          <a:xfrm>
            <a:off x="1835150" y="1041624"/>
            <a:ext cx="576263" cy="582613"/>
          </a:xfrm>
          <a:prstGeom prst="diamond">
            <a:avLst/>
          </a:prstGeom>
          <a:solidFill>
            <a:srgbClr val="F4BE96"/>
          </a:solidFill>
          <a:ln w="38100">
            <a:solidFill>
              <a:schemeClr val="bg1"/>
            </a:solidFill>
            <a:miter lim="800000"/>
          </a:ln>
          <a:effectLst>
            <a:outerShdw sy="50000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ko-KR" sz="2800" b="1">
                <a:solidFill>
                  <a:srgbClr val="FFFFFF"/>
                </a:solidFill>
                <a:latin typeface="Calibri" panose="020f0502020204030204" pitchFamily="34" charset="0"/>
                <a:ea typeface="Gulim" panose="020b0600000101010101" pitchFamily="34" charset="-127"/>
              </a:rPr>
              <a:t>2</a:t>
            </a:r>
            <a:endParaRPr lang="en-US" altLang="ko-KR" sz="2800" b="1">
              <a:solidFill>
                <a:srgbClr val="FFFFFF"/>
              </a:solidFill>
              <a:latin typeface="Calibri" panose="020f0502020204030204" pitchFamily="34" charset="0"/>
              <a:ea typeface="Gulim" panose="020b0600000101010101" pitchFamily="34" charset="-127"/>
            </a:endParaRPr>
          </a:p>
        </p:txBody>
      </p:sp>
      <p:sp>
        <p:nvSpPr>
          <p:cNvPr id="17417" name="矩形 13" title=""/>
          <p:cNvSpPr>
            <a:spLocks noChangeArrowheads="1"/>
          </p:cNvSpPr>
          <p:nvPr/>
        </p:nvSpPr>
        <p:spPr bwMode="auto">
          <a:xfrm>
            <a:off x="611188" y="1659453"/>
            <a:ext cx="792162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8775" indent="-3587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defRPr/>
            </a:pPr>
            <a:r>
              <a:rPr lang="en-US" altLang="zh-CN" sz="2400" b="1">
                <a:latin typeface="Times New Roman" panose="02020603050405020304" pitchFamily="18" charset="0"/>
              </a:rPr>
              <a:t>1. </a:t>
            </a:r>
            <a:r>
              <a:rPr lang="zh-CN" altLang="en-US" sz="2400" b="1">
                <a:latin typeface="Times New Roman" panose="02020603050405020304" pitchFamily="18" charset="0"/>
              </a:rPr>
              <a:t>材料准备 找来包装盒、</a:t>
            </a:r>
            <a:r>
              <a:rPr lang="zh-CN" altLang="en-US" sz="2400" b="1" smtClean="0">
                <a:latin typeface="Times New Roman" panose="02020603050405020304" pitchFamily="18" charset="0"/>
              </a:rPr>
              <a:t>闹钟</a:t>
            </a:r>
            <a:r>
              <a:rPr lang="en-US" altLang="zh-CN" sz="2400" b="1" smtClean="0">
                <a:latin typeface="Times New Roman" panose="02020603050405020304" pitchFamily="18" charset="0"/>
              </a:rPr>
              <a:t>(</a:t>
            </a:r>
            <a:r>
              <a:rPr lang="zh-CN" altLang="en-US" sz="2400" b="1" smtClean="0">
                <a:latin typeface="Times New Roman" panose="02020603050405020304" pitchFamily="18" charset="0"/>
              </a:rPr>
              <a:t>或手机</a:t>
            </a:r>
            <a:r>
              <a:rPr lang="en-US" altLang="zh-CN" sz="2400" b="1" smtClean="0">
                <a:latin typeface="Times New Roman" panose="02020603050405020304" pitchFamily="18" charset="0"/>
              </a:rPr>
              <a:t>)</a:t>
            </a:r>
            <a:r>
              <a:rPr lang="zh-CN" altLang="en-US" sz="2400" b="1" smtClean="0">
                <a:latin typeface="Times New Roman" panose="02020603050405020304" pitchFamily="18" charset="0"/>
              </a:rPr>
              <a:t>、</a:t>
            </a:r>
            <a:r>
              <a:rPr lang="zh-CN" altLang="en-US" sz="2400" b="1">
                <a:latin typeface="Times New Roman" panose="02020603050405020304" pitchFamily="18" charset="0"/>
              </a:rPr>
              <a:t>隔音材料、双面</a:t>
            </a:r>
            <a:r>
              <a:rPr lang="zh-CN" altLang="en-US" sz="2400" b="1" smtClean="0">
                <a:latin typeface="Times New Roman" panose="02020603050405020304" pitchFamily="18" charset="0"/>
              </a:rPr>
              <a:t>胶</a:t>
            </a:r>
            <a:r>
              <a:rPr lang="en-US" altLang="zh-CN" sz="2400" b="1" smtClean="0">
                <a:latin typeface="Times New Roman" panose="02020603050405020304" pitchFamily="18" charset="0"/>
              </a:rPr>
              <a:t>(</a:t>
            </a:r>
            <a:r>
              <a:rPr lang="zh-CN" altLang="en-US" sz="2400" b="1" smtClean="0">
                <a:latin typeface="Times New Roman" panose="02020603050405020304" pitchFamily="18" charset="0"/>
              </a:rPr>
              <a:t>或胶水</a:t>
            </a:r>
            <a:r>
              <a:rPr lang="en-US" altLang="zh-CN" sz="2400" b="1" smtClean="0">
                <a:latin typeface="Times New Roman" panose="02020603050405020304" pitchFamily="18" charset="0"/>
              </a:rPr>
              <a:t>)</a:t>
            </a:r>
            <a:r>
              <a:rPr lang="zh-CN" altLang="en-US" sz="2400" b="1" smtClean="0">
                <a:latin typeface="Times New Roman" panose="02020603050405020304" pitchFamily="18" charset="0"/>
              </a:rPr>
              <a:t>、剪刀</a:t>
            </a:r>
            <a:r>
              <a:rPr lang="en-US" altLang="zh-CN" sz="2400" b="1" smtClean="0">
                <a:latin typeface="Times New Roman" panose="02020603050405020304" pitchFamily="18" charset="0"/>
              </a:rPr>
              <a:t>(</a:t>
            </a:r>
            <a:r>
              <a:rPr lang="zh-CN" altLang="en-US" sz="2400" b="1" smtClean="0">
                <a:latin typeface="Times New Roman" panose="02020603050405020304" pitchFamily="18" charset="0"/>
              </a:rPr>
              <a:t>或</a:t>
            </a:r>
            <a:r>
              <a:rPr lang="zh-CN" altLang="en-US" sz="2400" b="1">
                <a:latin typeface="Times New Roman" panose="02020603050405020304" pitchFamily="18" charset="0"/>
              </a:rPr>
              <a:t>美工</a:t>
            </a:r>
            <a:r>
              <a:rPr lang="zh-CN" altLang="en-US" sz="2400" b="1" smtClean="0">
                <a:latin typeface="Times New Roman" panose="02020603050405020304" pitchFamily="18" charset="0"/>
              </a:rPr>
              <a:t>刀</a:t>
            </a:r>
            <a:r>
              <a:rPr lang="en-US" altLang="zh-CN" sz="2400" b="1" smtClean="0">
                <a:latin typeface="Times New Roman" panose="02020603050405020304" pitchFamily="18" charset="0"/>
              </a:rPr>
              <a:t>)</a:t>
            </a:r>
            <a:r>
              <a:rPr lang="zh-CN" altLang="en-US" sz="2400" b="1" smtClean="0">
                <a:latin typeface="Times New Roman" panose="02020603050405020304" pitchFamily="18" charset="0"/>
              </a:rPr>
              <a:t>等</a:t>
            </a:r>
            <a:r>
              <a:rPr lang="zh-CN" altLang="en-US" sz="2400" b="1">
                <a:latin typeface="Times New Roman" panose="02020603050405020304" pitchFamily="18" charset="0"/>
              </a:rPr>
              <a:t>。</a:t>
            </a:r>
            <a:endParaRPr lang="en-US" altLang="zh-CN" sz="2400" b="1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8" name="矩形 47" title=""/>
          <p:cNvSpPr/>
          <p:nvPr/>
        </p:nvSpPr>
        <p:spPr>
          <a:xfrm>
            <a:off x="7546975" y="538539"/>
            <a:ext cx="1116013" cy="2635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/>
          </a:p>
        </p:txBody>
      </p:sp>
      <p:sp>
        <p:nvSpPr>
          <p:cNvPr id="33795" name="文本框 48" title=""/>
          <p:cNvSpPr txBox="1">
            <a:spLocks noChangeArrowheads="1"/>
          </p:cNvSpPr>
          <p:nvPr/>
        </p:nvSpPr>
        <p:spPr bwMode="auto">
          <a:xfrm>
            <a:off x="7669213" y="503614"/>
            <a:ext cx="9096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知</a:t>
            </a:r>
            <a:r>
              <a:rPr kumimoji="1" lang="en-US" altLang="zh-CN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kumimoji="1" lang="zh-CN" altLang="en-US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－讲</a:t>
            </a:r>
            <a:endParaRPr kumimoji="1" lang="zh-CN" altLang="en-US" sz="1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417" name="矩形 13" title=""/>
          <p:cNvSpPr>
            <a:spLocks noChangeArrowheads="1"/>
          </p:cNvSpPr>
          <p:nvPr/>
        </p:nvSpPr>
        <p:spPr bwMode="auto">
          <a:xfrm>
            <a:off x="611188" y="1131590"/>
            <a:ext cx="7921625" cy="279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8775" indent="-3587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defRPr/>
            </a:pPr>
            <a:r>
              <a:rPr lang="en-US" altLang="zh-CN" sz="2400" b="1">
                <a:latin typeface="Times New Roman" panose="02020603050405020304" pitchFamily="18" charset="0"/>
              </a:rPr>
              <a:t>2. </a:t>
            </a:r>
            <a:r>
              <a:rPr lang="zh-CN" altLang="en-US" sz="2400" b="1">
                <a:latin typeface="Times New Roman" panose="02020603050405020304" pitchFamily="18" charset="0"/>
              </a:rPr>
              <a:t>模型制作 用双面胶在包装盒的内表面均匀地粘贴一</a:t>
            </a:r>
            <a:r>
              <a:rPr lang="zh-CN" altLang="en-US" sz="2400" b="1" smtClean="0">
                <a:latin typeface="Times New Roman" panose="02020603050405020304" pitchFamily="18" charset="0"/>
              </a:rPr>
              <a:t>层隔音材料</a:t>
            </a:r>
            <a:r>
              <a:rPr lang="zh-CN" altLang="en-US" sz="2400" b="1">
                <a:latin typeface="Times New Roman" panose="02020603050405020304" pitchFamily="18" charset="0"/>
              </a:rPr>
              <a:t>。注意根据包装盒的结构巧妙地布局隔音材料</a:t>
            </a:r>
            <a:r>
              <a:rPr lang="zh-CN" altLang="en-US" sz="2400" b="1" smtClean="0">
                <a:latin typeface="Times New Roman" panose="02020603050405020304" pitchFamily="18" charset="0"/>
              </a:rPr>
              <a:t>，将</a:t>
            </a:r>
            <a:r>
              <a:rPr lang="zh-CN" altLang="en-US" sz="2400" b="1">
                <a:latin typeface="Times New Roman" panose="02020603050405020304" pitchFamily="18" charset="0"/>
              </a:rPr>
              <a:t>包装盒内外的空气隔开。</a:t>
            </a:r>
            <a:endParaRPr lang="zh-CN" altLang="en-US" sz="2400" b="1">
              <a:latin typeface="Times New Roman" panose="02020603050405020304" pitchFamily="18" charset="0"/>
            </a:endParaRPr>
          </a:p>
          <a:p>
            <a:pPr indent="1905" eaLnBrk="1" hangingPunct="1">
              <a:lnSpc>
                <a:spcPct val="150000"/>
              </a:lnSpc>
              <a:defRPr/>
            </a:pPr>
            <a:r>
              <a:rPr lang="zh-CN" altLang="en-US" sz="2400" b="1">
                <a:latin typeface="Times New Roman" panose="02020603050405020304" pitchFamily="18" charset="0"/>
              </a:rPr>
              <a:t>注意隔音材料需要达到一定的厚度，否则隔音效果差，</a:t>
            </a:r>
            <a:r>
              <a:rPr lang="zh-CN" altLang="en-US" sz="2400" b="1" smtClean="0">
                <a:latin typeface="Times New Roman" panose="02020603050405020304" pitchFamily="18" charset="0"/>
              </a:rPr>
              <a:t>若用</a:t>
            </a:r>
            <a:r>
              <a:rPr lang="zh-CN" altLang="en-US" sz="2400" b="1">
                <a:latin typeface="Times New Roman" panose="02020603050405020304" pitchFamily="18" charset="0"/>
              </a:rPr>
              <a:t>棉布可贴多层</a:t>
            </a:r>
            <a:r>
              <a:rPr lang="zh-CN" altLang="en-US" sz="2400" b="1" smtClean="0">
                <a:latin typeface="Times New Roman" panose="02020603050405020304" pitchFamily="18" charset="0"/>
              </a:rPr>
              <a:t>。</a:t>
            </a:r>
            <a:endParaRPr lang="zh-CN" altLang="en-US" sz="24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242" name="AutoShape 2" title=""/>
          <p:cNvSpPr>
            <a:spLocks noChangeArrowheads="1"/>
          </p:cNvSpPr>
          <p:nvPr/>
        </p:nvSpPr>
        <p:spPr bwMode="gray">
          <a:xfrm>
            <a:off x="1223963" y="742355"/>
            <a:ext cx="2017712" cy="442912"/>
          </a:xfrm>
          <a:prstGeom prst="roundRect">
            <a:avLst>
              <a:gd name="adj" fmla="val 47681"/>
            </a:avLst>
          </a:prstGeom>
          <a:gradFill rotWithShape="1">
            <a:gsLst>
              <a:gs pos="0">
                <a:srgbClr val="BEE2EC"/>
              </a:gs>
              <a:gs pos="100000">
                <a:srgbClr val="BEE2EC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44" name="Oval 4" title=""/>
          <p:cNvSpPr>
            <a:spLocks noChangeArrowheads="1"/>
          </p:cNvSpPr>
          <p:nvPr/>
        </p:nvSpPr>
        <p:spPr bwMode="auto">
          <a:xfrm>
            <a:off x="2198688" y="3448025"/>
            <a:ext cx="1235075" cy="92392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9525">
            <a:solidFill>
              <a:schemeClr val="bg1">
                <a:lumMod val="85000"/>
              </a:schemeClr>
            </a:solidFill>
            <a:rou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latin typeface="+mn-lt"/>
              <a:ea typeface="+mn-ea"/>
            </a:endParaRPr>
          </a:p>
        </p:txBody>
      </p:sp>
      <p:sp>
        <p:nvSpPr>
          <p:cNvPr id="39" name="Rectangle 2" title=""/>
          <p:cNvSpPr txBox="1">
            <a:spLocks noChangeArrowheads="1"/>
          </p:cNvSpPr>
          <p:nvPr/>
        </p:nvSpPr>
        <p:spPr bwMode="auto">
          <a:xfrm>
            <a:off x="2284413" y="3543275"/>
            <a:ext cx="1041400" cy="5715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00" b="1" ker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逐点</a:t>
            </a:r>
            <a:endParaRPr lang="en-US" altLang="zh-CN" sz="2200" b="1" kern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00" b="1" ker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导讲练</a:t>
            </a:r>
            <a:endParaRPr lang="en-US" altLang="zh-CN" sz="2200" b="1" kern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46" name="Oval 4" title=""/>
          <p:cNvSpPr>
            <a:spLocks noChangeArrowheads="1"/>
          </p:cNvSpPr>
          <p:nvPr/>
        </p:nvSpPr>
        <p:spPr bwMode="auto">
          <a:xfrm>
            <a:off x="4027488" y="3448025"/>
            <a:ext cx="1235075" cy="92392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9525">
            <a:solidFill>
              <a:schemeClr val="bg1">
                <a:lumMod val="85000"/>
              </a:schemeClr>
            </a:solidFill>
            <a:rou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latin typeface="+mn-lt"/>
              <a:ea typeface="+mn-ea"/>
            </a:endParaRPr>
          </a:p>
        </p:txBody>
      </p:sp>
      <p:sp>
        <p:nvSpPr>
          <p:cNvPr id="40" name="Rectangle 2" title=""/>
          <p:cNvSpPr txBox="1">
            <a:spLocks noChangeArrowheads="1"/>
          </p:cNvSpPr>
          <p:nvPr/>
        </p:nvSpPr>
        <p:spPr bwMode="auto">
          <a:xfrm>
            <a:off x="4179888" y="3543275"/>
            <a:ext cx="914400" cy="5715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00" b="1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charset="0"/>
              </a:rPr>
              <a:t>课堂小结</a:t>
            </a:r>
            <a:endParaRPr lang="en-US" altLang="zh-CN" sz="2200" b="1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charset="0"/>
            </a:endParaRPr>
          </a:p>
        </p:txBody>
      </p:sp>
      <p:sp>
        <p:nvSpPr>
          <p:cNvPr id="47" name="Oval 4" title=""/>
          <p:cNvSpPr>
            <a:spLocks noChangeArrowheads="1"/>
          </p:cNvSpPr>
          <p:nvPr/>
        </p:nvSpPr>
        <p:spPr bwMode="auto">
          <a:xfrm>
            <a:off x="5856288" y="3448025"/>
            <a:ext cx="1236662" cy="92392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9525">
            <a:solidFill>
              <a:schemeClr val="bg1">
                <a:lumMod val="85000"/>
              </a:schemeClr>
            </a:solidFill>
            <a:rou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latin typeface="+mn-lt"/>
              <a:ea typeface="+mn-ea"/>
            </a:endParaRPr>
          </a:p>
        </p:txBody>
      </p:sp>
      <p:sp>
        <p:nvSpPr>
          <p:cNvPr id="41" name="Rectangle 2" title=""/>
          <p:cNvSpPr txBox="1">
            <a:spLocks noChangeArrowheads="1"/>
          </p:cNvSpPr>
          <p:nvPr/>
        </p:nvSpPr>
        <p:spPr bwMode="auto">
          <a:xfrm>
            <a:off x="5967413" y="3543275"/>
            <a:ext cx="990600" cy="5715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charset="0"/>
              </a:rPr>
              <a:t>作业提升</a:t>
            </a:r>
            <a:endParaRPr lang="en-US" altLang="zh-CN" sz="2200" b="1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charset="0"/>
            </a:endParaRPr>
          </a:p>
        </p:txBody>
      </p:sp>
      <p:sp>
        <p:nvSpPr>
          <p:cNvPr id="55" name="上箭头 54" title=""/>
          <p:cNvSpPr/>
          <p:nvPr/>
        </p:nvSpPr>
        <p:spPr bwMode="auto">
          <a:xfrm rot="5400000">
            <a:off x="3640931" y="3758382"/>
            <a:ext cx="187325" cy="303212"/>
          </a:xfrm>
          <a:prstGeom prst="upArrow">
            <a:avLst/>
          </a:prstGeom>
          <a:gradFill>
            <a:gsLst>
              <a:gs pos="0">
                <a:srgbClr val="0000FF"/>
              </a:gs>
              <a:gs pos="0">
                <a:srgbClr val="00B1F9">
                  <a:alpha val="83000"/>
                </a:srgb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/>
          </a:p>
        </p:txBody>
      </p:sp>
      <p:sp>
        <p:nvSpPr>
          <p:cNvPr id="10250" name="文本框 27" title=""/>
          <p:cNvSpPr txBox="1">
            <a:spLocks noChangeArrowheads="1"/>
          </p:cNvSpPr>
          <p:nvPr/>
        </p:nvSpPr>
        <p:spPr bwMode="auto">
          <a:xfrm>
            <a:off x="1619250" y="710605"/>
            <a:ext cx="16208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5C725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课时讲解</a:t>
            </a:r>
            <a:endParaRPr lang="zh-CN" altLang="en-US" sz="2800">
              <a:solidFill>
                <a:srgbClr val="5C725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椭圆 30" title=""/>
          <p:cNvSpPr/>
          <p:nvPr/>
        </p:nvSpPr>
        <p:spPr>
          <a:xfrm>
            <a:off x="1206500" y="715367"/>
            <a:ext cx="476250" cy="474663"/>
          </a:xfrm>
          <a:prstGeom prst="ellipse">
            <a:avLst/>
          </a:prstGeom>
          <a:solidFill>
            <a:srgbClr val="D8A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252" name="AutoShape 2" title=""/>
          <p:cNvSpPr>
            <a:spLocks noChangeArrowheads="1"/>
          </p:cNvSpPr>
          <p:nvPr/>
        </p:nvSpPr>
        <p:spPr bwMode="gray">
          <a:xfrm>
            <a:off x="1223963" y="2543150"/>
            <a:ext cx="2017712" cy="442913"/>
          </a:xfrm>
          <a:prstGeom prst="roundRect">
            <a:avLst>
              <a:gd name="adj" fmla="val 47681"/>
            </a:avLst>
          </a:prstGeom>
          <a:gradFill rotWithShape="1">
            <a:gsLst>
              <a:gs pos="0">
                <a:srgbClr val="BEE2EC"/>
              </a:gs>
              <a:gs pos="100000">
                <a:srgbClr val="BEE2EC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10253" name="文本框 27" title=""/>
          <p:cNvSpPr txBox="1">
            <a:spLocks noChangeArrowheads="1"/>
          </p:cNvSpPr>
          <p:nvPr/>
        </p:nvSpPr>
        <p:spPr bwMode="auto">
          <a:xfrm>
            <a:off x="1620838" y="2511400"/>
            <a:ext cx="1627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5C725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课时流程</a:t>
            </a:r>
            <a:endParaRPr lang="zh-CN" altLang="en-US" sz="2800">
              <a:solidFill>
                <a:srgbClr val="5C725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椭圆 42" title=""/>
          <p:cNvSpPr/>
          <p:nvPr/>
        </p:nvSpPr>
        <p:spPr>
          <a:xfrm>
            <a:off x="1216025" y="2524100"/>
            <a:ext cx="476250" cy="474663"/>
          </a:xfrm>
          <a:prstGeom prst="ellipse">
            <a:avLst/>
          </a:prstGeom>
          <a:solidFill>
            <a:srgbClr val="D8A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上箭头 52" title=""/>
          <p:cNvSpPr/>
          <p:nvPr/>
        </p:nvSpPr>
        <p:spPr bwMode="auto">
          <a:xfrm rot="5400000">
            <a:off x="5493544" y="3785369"/>
            <a:ext cx="187325" cy="303213"/>
          </a:xfrm>
          <a:prstGeom prst="upArrow">
            <a:avLst/>
          </a:prstGeom>
          <a:gradFill>
            <a:gsLst>
              <a:gs pos="0">
                <a:srgbClr val="0000FF"/>
              </a:gs>
              <a:gs pos="0">
                <a:srgbClr val="00B1F9">
                  <a:alpha val="83000"/>
                </a:srgb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/>
          </a:p>
        </p:txBody>
      </p:sp>
      <p:sp>
        <p:nvSpPr>
          <p:cNvPr id="19" name="文本框 28" title=""/>
          <p:cNvSpPr txBox="1"/>
          <p:nvPr/>
        </p:nvSpPr>
        <p:spPr>
          <a:xfrm>
            <a:off x="3276600" y="639167"/>
            <a:ext cx="381635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00B0F0"/>
              </a:buClr>
              <a:buFont typeface="Wingdings" panose="05000000000000000000" pitchFamily="2" charset="2"/>
              <a:buChar char="u"/>
              <a:defRPr/>
            </a:pPr>
            <a:r>
              <a:rPr lang="zh-CN" altLang="en-US" sz="2400" b="1">
                <a:latin typeface="+mn-ea"/>
                <a:cs typeface="Times New Roman" panose="02020603050405020304" pitchFamily="18" charset="0"/>
              </a:rPr>
              <a:t>模型制作前的</a:t>
            </a:r>
            <a:r>
              <a:rPr lang="zh-CN" altLang="en-US" sz="2400" b="1" smtClean="0">
                <a:latin typeface="+mn-ea"/>
                <a:cs typeface="Times New Roman" panose="02020603050405020304" pitchFamily="18" charset="0"/>
              </a:rPr>
              <a:t>思考</a:t>
            </a:r>
            <a:endParaRPr lang="en-US" altLang="zh-CN" sz="2400" b="1" smtClean="0">
              <a:latin typeface="+mn-ea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Clr>
                <a:srgbClr val="00B0F0"/>
              </a:buClr>
              <a:buFont typeface="Wingdings" panose="05000000000000000000" pitchFamily="2" charset="2"/>
              <a:buChar char="u"/>
              <a:defRPr/>
            </a:pPr>
            <a:r>
              <a:rPr lang="zh-CN" altLang="en-US" sz="2400" b="1">
                <a:latin typeface="+mn-ea"/>
                <a:cs typeface="Times New Roman" panose="02020603050405020304" pitchFamily="18" charset="0"/>
              </a:rPr>
              <a:t>隔音房间模型的</a:t>
            </a:r>
            <a:r>
              <a:rPr lang="zh-CN" altLang="en-US" sz="2400" b="1" smtClean="0">
                <a:latin typeface="+mn-ea"/>
                <a:cs typeface="Times New Roman" panose="02020603050405020304" pitchFamily="18" charset="0"/>
              </a:rPr>
              <a:t>制作</a:t>
            </a:r>
            <a:endParaRPr lang="en-US" altLang="zh-CN" sz="2400" b="1" smtClean="0">
              <a:latin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3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6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9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3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2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3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8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3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39" grpId="0"/>
      <p:bldP spid="46" grpId="0" animBg="1"/>
      <p:bldP spid="40" grpId="0"/>
      <p:bldP spid="47" grpId="0" animBg="1"/>
      <p:bldP spid="41" grpId="0"/>
      <p:bldP spid="55" grpId="0" animBg="1"/>
      <p:bldP spid="53" grpId="0" animBg="1"/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8" name="矩形 47" title=""/>
          <p:cNvSpPr/>
          <p:nvPr/>
        </p:nvSpPr>
        <p:spPr>
          <a:xfrm>
            <a:off x="7546975" y="538539"/>
            <a:ext cx="1116013" cy="2635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/>
          </a:p>
        </p:txBody>
      </p:sp>
      <p:sp>
        <p:nvSpPr>
          <p:cNvPr id="33795" name="文本框 48" title=""/>
          <p:cNvSpPr txBox="1">
            <a:spLocks noChangeArrowheads="1"/>
          </p:cNvSpPr>
          <p:nvPr/>
        </p:nvSpPr>
        <p:spPr bwMode="auto">
          <a:xfrm>
            <a:off x="7669213" y="503614"/>
            <a:ext cx="9096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知</a:t>
            </a:r>
            <a:r>
              <a:rPr kumimoji="1" lang="en-US" altLang="zh-CN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kumimoji="1" lang="zh-CN" altLang="en-US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－讲</a:t>
            </a:r>
            <a:endParaRPr kumimoji="1" lang="zh-CN" altLang="en-US" sz="1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417" name="矩形 13" title=""/>
          <p:cNvSpPr>
            <a:spLocks noChangeArrowheads="1"/>
          </p:cNvSpPr>
          <p:nvPr/>
        </p:nvSpPr>
        <p:spPr bwMode="auto">
          <a:xfrm>
            <a:off x="607653" y="1131590"/>
            <a:ext cx="7921625" cy="1684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8775" indent="-3587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1905" eaLnBrk="1" hangingPunct="1">
              <a:lnSpc>
                <a:spcPct val="150000"/>
              </a:lnSpc>
              <a:defRPr/>
            </a:pPr>
            <a:r>
              <a:rPr lang="zh-CN" altLang="en-US" sz="2400" b="1" smtClean="0">
                <a:latin typeface="Times New Roman" panose="02020603050405020304" pitchFamily="18" charset="0"/>
              </a:rPr>
              <a:t>例如</a:t>
            </a:r>
            <a:r>
              <a:rPr lang="zh-CN" altLang="en-US" sz="2400" b="1">
                <a:latin typeface="Times New Roman" panose="02020603050405020304" pitchFamily="18" charset="0"/>
              </a:rPr>
              <a:t>，包装盒的四周贴的隔音材料应略高于盒口，盒盖</a:t>
            </a:r>
            <a:r>
              <a:rPr lang="zh-CN" altLang="en-US" sz="2400" b="1" smtClean="0">
                <a:latin typeface="Times New Roman" panose="02020603050405020304" pitchFamily="18" charset="0"/>
              </a:rPr>
              <a:t>的顶</a:t>
            </a:r>
            <a:r>
              <a:rPr lang="zh-CN" altLang="en-US" sz="2400" b="1">
                <a:latin typeface="Times New Roman" panose="02020603050405020304" pitchFamily="18" charset="0"/>
              </a:rPr>
              <a:t>面也贴满隔音材料。盖上后盒身和盒盖的隔音材料</a:t>
            </a:r>
            <a:r>
              <a:rPr lang="zh-CN" altLang="en-US" sz="2400" b="1" smtClean="0">
                <a:latin typeface="Times New Roman" panose="02020603050405020304" pitchFamily="18" charset="0"/>
              </a:rPr>
              <a:t>相互</a:t>
            </a:r>
            <a:r>
              <a:rPr lang="zh-CN" altLang="en-US" sz="2400" b="1">
                <a:latin typeface="Times New Roman" panose="02020603050405020304" pitchFamily="18" charset="0"/>
              </a:rPr>
              <a:t>接触，将包装盒内外的空气隔开。</a:t>
            </a:r>
            <a:endParaRPr lang="en-US" altLang="zh-CN" sz="2400" b="1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8" name="矩形 47" title=""/>
          <p:cNvSpPr/>
          <p:nvPr/>
        </p:nvSpPr>
        <p:spPr>
          <a:xfrm>
            <a:off x="7546975" y="538539"/>
            <a:ext cx="1116013" cy="2635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/>
          </a:p>
        </p:txBody>
      </p:sp>
      <p:sp>
        <p:nvSpPr>
          <p:cNvPr id="33795" name="文本框 48" title=""/>
          <p:cNvSpPr txBox="1">
            <a:spLocks noChangeArrowheads="1"/>
          </p:cNvSpPr>
          <p:nvPr/>
        </p:nvSpPr>
        <p:spPr bwMode="auto">
          <a:xfrm>
            <a:off x="7669213" y="503614"/>
            <a:ext cx="9096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知</a:t>
            </a:r>
            <a:r>
              <a:rPr kumimoji="1" lang="en-US" altLang="zh-CN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kumimoji="1" lang="zh-CN" altLang="en-US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－讲</a:t>
            </a:r>
            <a:endParaRPr kumimoji="1" lang="zh-CN" altLang="en-US" sz="1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417" name="矩形 13" title=""/>
          <p:cNvSpPr>
            <a:spLocks noChangeArrowheads="1"/>
          </p:cNvSpPr>
          <p:nvPr/>
        </p:nvSpPr>
        <p:spPr bwMode="auto">
          <a:xfrm>
            <a:off x="611188" y="1131590"/>
            <a:ext cx="792162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8775" indent="-3587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defRPr/>
            </a:pPr>
            <a:r>
              <a:rPr lang="en-US" altLang="zh-CN" sz="2400" b="1">
                <a:latin typeface="Times New Roman" panose="02020603050405020304" pitchFamily="18" charset="0"/>
              </a:rPr>
              <a:t>3. </a:t>
            </a:r>
            <a:r>
              <a:rPr lang="en-US" altLang="zh-CN" sz="2400" b="1" smtClean="0">
                <a:latin typeface="Times New Roman" panose="02020603050405020304" pitchFamily="18" charset="0"/>
              </a:rPr>
              <a:t> </a:t>
            </a:r>
            <a:r>
              <a:rPr lang="zh-CN" altLang="en-US" sz="2400" b="1" smtClean="0">
                <a:latin typeface="Times New Roman" panose="02020603050405020304" pitchFamily="18" charset="0"/>
              </a:rPr>
              <a:t>隔音</a:t>
            </a:r>
            <a:r>
              <a:rPr lang="zh-CN" altLang="en-US" sz="2400" b="1">
                <a:latin typeface="Times New Roman" panose="02020603050405020304" pitchFamily="18" charset="0"/>
              </a:rPr>
              <a:t>测试 听觉测试时，运用响度较小的</a:t>
            </a:r>
            <a:r>
              <a:rPr lang="zh-CN" altLang="en-US" sz="2400" b="1" smtClean="0">
                <a:latin typeface="Times New Roman" panose="02020603050405020304" pitchFamily="18" charset="0"/>
              </a:rPr>
              <a:t>声源</a:t>
            </a:r>
            <a:r>
              <a:rPr lang="en-US" altLang="zh-CN" sz="2400" b="1" smtClean="0">
                <a:latin typeface="Times New Roman" panose="02020603050405020304" pitchFamily="18" charset="0"/>
              </a:rPr>
              <a:t>(</a:t>
            </a:r>
            <a:r>
              <a:rPr lang="zh-CN" altLang="en-US" sz="2400" b="1" smtClean="0">
                <a:latin typeface="Times New Roman" panose="02020603050405020304" pitchFamily="18" charset="0"/>
              </a:rPr>
              <a:t>闹钟</a:t>
            </a:r>
            <a:r>
              <a:rPr lang="zh-CN" altLang="en-US" sz="2400" b="1">
                <a:latin typeface="Times New Roman" panose="02020603050405020304" pitchFamily="18" charset="0"/>
              </a:rPr>
              <a:t>的</a:t>
            </a:r>
            <a:r>
              <a:rPr lang="zh-CN" altLang="en-US" sz="2400" b="1" smtClean="0">
                <a:latin typeface="Times New Roman" panose="02020603050405020304" pitchFamily="18" charset="0"/>
              </a:rPr>
              <a:t>滴答</a:t>
            </a:r>
            <a:r>
              <a:rPr lang="zh-CN" altLang="en-US" sz="2400" b="1">
                <a:latin typeface="Times New Roman" panose="02020603050405020304" pitchFamily="18" charset="0"/>
              </a:rPr>
              <a:t>声、手机很轻的音乐</a:t>
            </a:r>
            <a:r>
              <a:rPr lang="zh-CN" altLang="en-US" sz="2400" b="1" smtClean="0">
                <a:latin typeface="Times New Roman" panose="02020603050405020304" pitchFamily="18" charset="0"/>
              </a:rPr>
              <a:t>声</a:t>
            </a:r>
            <a:r>
              <a:rPr lang="en-US" altLang="zh-CN" sz="2400" b="1" smtClean="0">
                <a:latin typeface="Times New Roman" panose="02020603050405020304" pitchFamily="18" charset="0"/>
              </a:rPr>
              <a:t>)</a:t>
            </a:r>
            <a:r>
              <a:rPr lang="zh-CN" altLang="en-US" sz="2400" b="1" smtClean="0">
                <a:latin typeface="Times New Roman" panose="02020603050405020304" pitchFamily="18" charset="0"/>
              </a:rPr>
              <a:t>；</a:t>
            </a:r>
            <a:r>
              <a:rPr lang="zh-CN" altLang="en-US" sz="2400" b="1">
                <a:latin typeface="Times New Roman" panose="02020603050405020304" pitchFamily="18" charset="0"/>
              </a:rPr>
              <a:t>手机测试时，运用响度较大</a:t>
            </a:r>
            <a:r>
              <a:rPr lang="zh-CN" altLang="en-US" sz="2400" b="1" smtClean="0">
                <a:latin typeface="Times New Roman" panose="02020603050405020304" pitchFamily="18" charset="0"/>
              </a:rPr>
              <a:t>的声源</a:t>
            </a:r>
            <a:r>
              <a:rPr lang="en-US" altLang="zh-CN" sz="2400" b="1" smtClean="0">
                <a:latin typeface="Times New Roman" panose="02020603050405020304" pitchFamily="18" charset="0"/>
              </a:rPr>
              <a:t>(</a:t>
            </a:r>
            <a:r>
              <a:rPr lang="zh-CN" altLang="en-US" sz="2400" b="1" smtClean="0">
                <a:latin typeface="Times New Roman" panose="02020603050405020304" pitchFamily="18" charset="0"/>
              </a:rPr>
              <a:t>闹钟</a:t>
            </a:r>
            <a:r>
              <a:rPr lang="zh-CN" altLang="en-US" sz="2400" b="1">
                <a:latin typeface="Times New Roman" panose="02020603050405020304" pitchFamily="18" charset="0"/>
              </a:rPr>
              <a:t>的闹铃声、手机较大的音乐</a:t>
            </a:r>
            <a:r>
              <a:rPr lang="zh-CN" altLang="en-US" sz="2400" b="1" smtClean="0">
                <a:latin typeface="Times New Roman" panose="02020603050405020304" pitchFamily="18" charset="0"/>
              </a:rPr>
              <a:t>声</a:t>
            </a:r>
            <a:r>
              <a:rPr lang="en-US" altLang="zh-CN" sz="2400" b="1" smtClean="0">
                <a:latin typeface="Times New Roman" panose="02020603050405020304" pitchFamily="18" charset="0"/>
              </a:rPr>
              <a:t>)</a:t>
            </a:r>
            <a:endParaRPr lang="zh-CN" altLang="en-US" sz="24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/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3" name="矩形 32" title=""/>
          <p:cNvSpPr/>
          <p:nvPr/>
        </p:nvSpPr>
        <p:spPr>
          <a:xfrm>
            <a:off x="7546975" y="642938"/>
            <a:ext cx="1116013" cy="2635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/>
          </a:p>
        </p:txBody>
      </p:sp>
      <p:sp>
        <p:nvSpPr>
          <p:cNvPr id="35843" name="文本框 33" title=""/>
          <p:cNvSpPr txBox="1">
            <a:spLocks noChangeArrowheads="1"/>
          </p:cNvSpPr>
          <p:nvPr/>
        </p:nvSpPr>
        <p:spPr bwMode="auto">
          <a:xfrm>
            <a:off x="7669213" y="608013"/>
            <a:ext cx="9096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知</a:t>
            </a:r>
            <a:r>
              <a:rPr kumimoji="1" lang="en-US" altLang="zh-CN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kumimoji="1" lang="zh-CN" altLang="en-US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－讲</a:t>
            </a:r>
            <a:endParaRPr kumimoji="1" lang="zh-CN" altLang="en-US" sz="1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矩形 4" title=""/>
          <p:cNvSpPr>
            <a:spLocks noChangeArrowheads="1"/>
          </p:cNvSpPr>
          <p:nvPr/>
        </p:nvSpPr>
        <p:spPr bwMode="auto">
          <a:xfrm>
            <a:off x="611559" y="1520661"/>
            <a:ext cx="7921253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49580" indent="-44958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  <a:defRPr/>
            </a:pPr>
            <a:r>
              <a:rPr lang="zh-CN" altLang="en-US" sz="2200" b="1">
                <a:latin typeface="Times New Roman" panose="02020603050405020304" pitchFamily="18" charset="0"/>
                <a:ea typeface="楷体" panose="02010609060101010101" pitchFamily="49" charset="-122"/>
              </a:rPr>
              <a:t>深度理解</a:t>
            </a:r>
            <a:endParaRPr lang="zh-CN" altLang="en-US" sz="2200" b="1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marL="0" indent="535305" algn="just" eaLnBrk="1" hangingPunct="1">
              <a:lnSpc>
                <a:spcPct val="150000"/>
              </a:lnSpc>
              <a:defRPr/>
            </a:pPr>
            <a:r>
              <a:rPr lang="zh-CN" altLang="en-US" sz="2200" b="1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听觉测试时，需</a:t>
            </a:r>
            <a:r>
              <a:rPr lang="zh-CN" altLang="en-US" sz="2200" b="1" smtClean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根据</a:t>
            </a:r>
            <a:r>
              <a:rPr lang="zh-CN" altLang="en-US" sz="2200" b="1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声音的音色判断</a:t>
            </a:r>
            <a:r>
              <a:rPr lang="zh-CN" altLang="en-US" sz="2200" b="1" smtClean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声源的</a:t>
            </a:r>
            <a:r>
              <a:rPr lang="zh-CN" altLang="en-US" sz="2200" b="1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声音，即不会将外界</a:t>
            </a:r>
            <a:r>
              <a:rPr lang="zh-CN" altLang="en-US" sz="2200" b="1" smtClean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的声音</a:t>
            </a:r>
            <a:r>
              <a:rPr lang="zh-CN" altLang="en-US" sz="2200" b="1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误认为是声源的</a:t>
            </a:r>
            <a:r>
              <a:rPr lang="zh-CN" altLang="en-US" sz="2200" b="1" smtClean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声音</a:t>
            </a:r>
            <a:r>
              <a:rPr lang="zh-CN" altLang="en-US" sz="2200" b="1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。且如果响度过大，</a:t>
            </a:r>
            <a:r>
              <a:rPr lang="zh-CN" altLang="en-US" sz="2200" b="1" smtClean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可能</a:t>
            </a:r>
            <a:r>
              <a:rPr lang="zh-CN" altLang="en-US" sz="2200" b="1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会因听不到声音的</a:t>
            </a:r>
            <a:r>
              <a:rPr lang="zh-CN" altLang="en-US" sz="2200" b="1" smtClean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距离</a:t>
            </a:r>
            <a:r>
              <a:rPr lang="zh-CN" altLang="en-US" sz="2200" b="1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较长，而无法比较</a:t>
            </a:r>
            <a:r>
              <a:rPr lang="zh-CN" altLang="en-US" sz="2200" b="1" smtClean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隔音性</a:t>
            </a:r>
            <a:r>
              <a:rPr lang="zh-CN" altLang="en-US" sz="2200" b="1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能。</a:t>
            </a:r>
            <a:endParaRPr lang="zh-CN" altLang="en-US" sz="2200" b="1">
              <a:solidFill>
                <a:srgbClr val="00B0F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marL="0" indent="535305" algn="just" eaLnBrk="1" hangingPunct="1">
              <a:lnSpc>
                <a:spcPct val="150000"/>
              </a:lnSpc>
              <a:defRPr/>
            </a:pPr>
            <a:r>
              <a:rPr lang="zh-CN" altLang="en-US" sz="2200" b="1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手机测试，显示</a:t>
            </a:r>
            <a:r>
              <a:rPr lang="zh-CN" altLang="en-US" sz="2200" b="1" smtClean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接收</a:t>
            </a:r>
            <a:r>
              <a:rPr lang="zh-CN" altLang="en-US" sz="2200" b="1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的所有声音的最大</a:t>
            </a:r>
            <a:r>
              <a:rPr lang="zh-CN" altLang="en-US" sz="2200" b="1" smtClean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响度</a:t>
            </a:r>
            <a:r>
              <a:rPr lang="zh-CN" altLang="en-US" sz="2200" b="1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的分贝数，声源的</a:t>
            </a:r>
            <a:r>
              <a:rPr lang="zh-CN" altLang="en-US" sz="2200" b="1" smtClean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分贝</a:t>
            </a:r>
            <a:r>
              <a:rPr lang="zh-CN" altLang="en-US" sz="2200" b="1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数大于环境的分贝数</a:t>
            </a:r>
            <a:r>
              <a:rPr lang="zh-CN" altLang="en-US" sz="2200" b="1" smtClean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，才能</a:t>
            </a:r>
            <a:r>
              <a:rPr lang="zh-CN" altLang="en-US" sz="2200" b="1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通过分贝数比较</a:t>
            </a:r>
            <a:r>
              <a:rPr lang="zh-CN" altLang="en-US" sz="2200" b="1" smtClean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隔音性</a:t>
            </a:r>
            <a:r>
              <a:rPr lang="zh-CN" altLang="en-US" sz="2200" b="1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能。</a:t>
            </a:r>
            <a:endParaRPr lang="zh-CN" altLang="en-US" sz="2200" b="1" smtClean="0">
              <a:solidFill>
                <a:srgbClr val="00B0F0"/>
              </a:solidFill>
              <a:uFill>
                <a:solidFill>
                  <a:schemeClr val="tx1"/>
                </a:solidFill>
              </a:u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6" name="矩形 13" title=""/>
          <p:cNvSpPr>
            <a:spLocks noChangeArrowheads="1"/>
          </p:cNvSpPr>
          <p:nvPr/>
        </p:nvSpPr>
        <p:spPr bwMode="auto">
          <a:xfrm>
            <a:off x="618315" y="440541"/>
            <a:ext cx="661798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8775" indent="-3587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535305" eaLnBrk="1" hangingPunct="1">
              <a:lnSpc>
                <a:spcPct val="150000"/>
              </a:lnSpc>
              <a:defRPr/>
            </a:pP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深度</a:t>
            </a:r>
            <a:r>
              <a:rPr lang="zh-CN" altLang="en-US" sz="2400" b="1" smtClean="0">
                <a:latin typeface="黑体" panose="02010609060101010101" pitchFamily="49" charset="-122"/>
                <a:ea typeface="黑体" panose="02010609060101010101" pitchFamily="49" charset="-122"/>
              </a:rPr>
              <a:t>思考</a:t>
            </a:r>
            <a:r>
              <a:rPr lang="zh-CN" altLang="en-US" sz="2400" b="1">
                <a:latin typeface="Times New Roman" panose="02020603050405020304" pitchFamily="18" charset="0"/>
              </a:rPr>
              <a:t>听觉测试和手机测试，对声源的响度要求</a:t>
            </a:r>
            <a:r>
              <a:rPr lang="zh-CN" altLang="en-US" sz="2400" b="1" smtClean="0">
                <a:latin typeface="Times New Roman" panose="02020603050405020304" pitchFamily="18" charset="0"/>
              </a:rPr>
              <a:t>不同的</a:t>
            </a:r>
            <a:r>
              <a:rPr lang="zh-CN" altLang="en-US" sz="2400" b="1">
                <a:latin typeface="Times New Roman" panose="02020603050405020304" pitchFamily="18" charset="0"/>
              </a:rPr>
              <a:t>原因是什么？</a:t>
            </a:r>
            <a:endParaRPr lang="en-US" altLang="zh-CN" sz="2400" b="1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1" name="矩形 20" title=""/>
          <p:cNvSpPr/>
          <p:nvPr/>
        </p:nvSpPr>
        <p:spPr>
          <a:xfrm>
            <a:off x="7559675" y="519113"/>
            <a:ext cx="1116013" cy="2635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/>
          </a:p>
        </p:txBody>
      </p:sp>
      <p:sp>
        <p:nvSpPr>
          <p:cNvPr id="36867" name="文本框 23" title=""/>
          <p:cNvSpPr txBox="1">
            <a:spLocks noChangeArrowheads="1"/>
          </p:cNvSpPr>
          <p:nvPr/>
        </p:nvSpPr>
        <p:spPr bwMode="auto">
          <a:xfrm>
            <a:off x="7681913" y="484188"/>
            <a:ext cx="9096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知</a:t>
            </a:r>
            <a:r>
              <a:rPr kumimoji="1" lang="en-US" altLang="zh-CN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kumimoji="1" lang="zh-CN" altLang="en-US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－练</a:t>
            </a:r>
            <a:endParaRPr kumimoji="1" lang="zh-CN" altLang="en-US" sz="1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6869" name="内容占位符 7" title=""/>
          <p:cNvSpPr txBox="1">
            <a:spLocks noChangeArrowheads="1"/>
          </p:cNvSpPr>
          <p:nvPr/>
        </p:nvSpPr>
        <p:spPr bwMode="auto">
          <a:xfrm>
            <a:off x="1359384" y="1183304"/>
            <a:ext cx="7170738" cy="1684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制作的隔音房间模型，从隔音性能、空间占用率、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材料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是否易得、安全和环保等方面进行评价，制作的评价量表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如下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表所示。</a:t>
            </a:r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任意多边形 25" title=""/>
          <p:cNvSpPr/>
          <p:nvPr>
            <p:custDataLst>
              <p:tags r:id="rId2"/>
            </p:custDataLst>
          </p:nvPr>
        </p:nvSpPr>
        <p:spPr bwMode="auto">
          <a:xfrm>
            <a:off x="548076" y="1275606"/>
            <a:ext cx="808038" cy="436562"/>
          </a:xfrm>
          <a:custGeom>
            <a:gdLst>
              <a:gd name="T0" fmla="*/ 0 w 1186765"/>
              <a:gd name="T1" fmla="*/ 0 h 714376"/>
              <a:gd name="T2" fmla="*/ 1 w 1186765"/>
              <a:gd name="T3" fmla="*/ 0 h 714376"/>
              <a:gd name="T4" fmla="*/ 1 w 1186765"/>
              <a:gd name="T5" fmla="*/ 1 h 714376"/>
              <a:gd name="T6" fmla="*/ 1 w 1186765"/>
              <a:gd name="T7" fmla="*/ 1 h 714376"/>
              <a:gd name="T8" fmla="*/ 1 w 1186765"/>
              <a:gd name="T9" fmla="*/ 1 h 714376"/>
              <a:gd name="T10" fmla="*/ 1 w 1186765"/>
              <a:gd name="T11" fmla="*/ 1 h 7143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186765"/>
              <a:gd name="T19" fmla="*/ 0 h 714376"/>
              <a:gd name="T20" fmla="*/ 1186765 w 1186765"/>
              <a:gd name="T21" fmla="*/ 714376 h 714376"/>
            </a:gdLst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186765" h="714376">
                <a:moveTo>
                  <a:pt x="0" y="0"/>
                </a:moveTo>
                <a:lnTo>
                  <a:pt x="829577" y="0"/>
                </a:lnTo>
                <a:cubicBezTo>
                  <a:pt x="1026846" y="0"/>
                  <a:pt x="1186765" y="159919"/>
                  <a:pt x="1186765" y="357188"/>
                </a:cubicBezTo>
                <a:lnTo>
                  <a:pt x="1186764" y="357188"/>
                </a:lnTo>
                <a:cubicBezTo>
                  <a:pt x="1186764" y="554457"/>
                  <a:pt x="1026845" y="714376"/>
                  <a:pt x="829576" y="714376"/>
                </a:cubicBezTo>
                <a:lnTo>
                  <a:pt x="244993" y="714376"/>
                </a:lnTo>
                <a:lnTo>
                  <a:pt x="0" y="0"/>
                </a:lnTo>
                <a:close/>
              </a:path>
            </a:pathLst>
          </a:custGeom>
          <a:solidFill>
            <a:srgbClr val="A5CC44">
              <a:alpha val="8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20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2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22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wipe/>
  </p:transition>
  <p:timing/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1" name="矩形 20" title=""/>
          <p:cNvSpPr/>
          <p:nvPr/>
        </p:nvSpPr>
        <p:spPr>
          <a:xfrm>
            <a:off x="7559675" y="519113"/>
            <a:ext cx="1116013" cy="2635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/>
          </a:p>
        </p:txBody>
      </p:sp>
      <p:sp>
        <p:nvSpPr>
          <p:cNvPr id="36867" name="文本框 23" title=""/>
          <p:cNvSpPr txBox="1">
            <a:spLocks noChangeArrowheads="1"/>
          </p:cNvSpPr>
          <p:nvPr/>
        </p:nvSpPr>
        <p:spPr bwMode="auto">
          <a:xfrm>
            <a:off x="7681913" y="484188"/>
            <a:ext cx="9096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知</a:t>
            </a:r>
            <a:r>
              <a:rPr kumimoji="1" lang="en-US" altLang="zh-CN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kumimoji="1" lang="zh-CN" altLang="en-US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－练</a:t>
            </a:r>
            <a:endParaRPr kumimoji="1" lang="zh-CN" altLang="en-US" sz="1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aphicFrame>
        <p:nvGraphicFramePr>
          <p:cNvPr id="2" name="表格 1" title=""/>
          <p:cNvGraphicFramePr>
            <a:graphicFrameLocks noGrp="1"/>
          </p:cNvGraphicFramePr>
          <p:nvPr/>
        </p:nvGraphicFramePr>
        <p:xfrm>
          <a:off x="251520" y="988670"/>
          <a:ext cx="8496944" cy="3383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8192"/>
                <a:gridCol w="1728192"/>
                <a:gridCol w="3312368"/>
                <a:gridCol w="1728192"/>
              </a:tblGrid>
              <a:tr h="370840">
                <a:tc rowSpan="2"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 i="0" baseline="0" smtClean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评价指标</a:t>
                      </a:r>
                      <a:endParaRPr lang="zh-CN" altLang="en-US" sz="2400" b="1" i="0" baseline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/>
                </a:tc>
                <a:tc gridSpan="3"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 i="0" baseline="0" smtClean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作品等级</a:t>
                      </a:r>
                      <a:endParaRPr lang="zh-CN" altLang="en-US" sz="2400" b="1" i="0" baseline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370840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 i="0" baseline="0" smtClean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优秀</a:t>
                      </a:r>
                      <a:endParaRPr lang="zh-CN" altLang="en-US" sz="2400" b="1" i="0" baseline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 i="0" baseline="0" smtClean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合格</a:t>
                      </a:r>
                      <a:endParaRPr lang="zh-CN" altLang="en-US" sz="2400" b="1" i="0" baseline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 i="0" baseline="0" smtClean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待改进</a:t>
                      </a:r>
                      <a:endParaRPr lang="zh-CN" altLang="en-US" sz="2400" b="1" i="0" baseline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 vert="horz" wrap="square"/>
                    <a:lstStyle/>
                    <a:p>
                      <a:pPr algn="l"/>
                      <a:r>
                        <a:rPr lang="zh-CN" altLang="en-US" sz="2400" b="1" i="0" baseline="0" smtClean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制作过程和取材难度</a:t>
                      </a:r>
                      <a:endParaRPr lang="zh-CN" altLang="en-US" sz="2400" b="1" i="0" baseline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l"/>
                      <a:r>
                        <a:rPr lang="zh-CN" altLang="en-US" sz="2400" b="1" i="0" baseline="0" smtClean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制作简单，取材容易</a:t>
                      </a:r>
                      <a:endParaRPr lang="zh-CN" altLang="en-US" sz="2400" b="1" i="0" baseline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l"/>
                      <a:r>
                        <a:rPr lang="zh-CN" altLang="en-US" sz="2400" b="1" i="0" baseline="0" smtClean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制作简单，取材难，或制作复杂，取材容易</a:t>
                      </a:r>
                      <a:endParaRPr lang="zh-CN" altLang="en-US" sz="2400" b="1" i="0" baseline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l"/>
                      <a:r>
                        <a:rPr lang="zh-CN" altLang="en-US" sz="2400" b="1" i="0" baseline="0" smtClean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制作复杂，取材难</a:t>
                      </a:r>
                      <a:endParaRPr lang="zh-CN" altLang="en-US" sz="2400" b="1" i="0" baseline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 vert="horz" wrap="square"/>
                    <a:lstStyle/>
                    <a:p>
                      <a:pPr algn="l"/>
                      <a:r>
                        <a:rPr lang="zh-CN" altLang="en-US" sz="2400" b="1" i="0" baseline="0" smtClean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隔音效果和舒适性</a:t>
                      </a:r>
                      <a:endParaRPr lang="zh-CN" altLang="en-US" sz="2400" b="1" i="0" baseline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l"/>
                      <a:r>
                        <a:rPr lang="zh-CN" altLang="en-US" sz="2400" b="1" i="0" baseline="0" smtClean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隔音效果好，舒适性高</a:t>
                      </a:r>
                      <a:endParaRPr lang="zh-CN" altLang="en-US" sz="2400" b="1" i="0" baseline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 i="0" baseline="0" smtClean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①</a:t>
                      </a:r>
                      <a:endParaRPr lang="zh-CN" altLang="en-US" sz="2400" b="1" i="0" baseline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l"/>
                      <a:r>
                        <a:rPr lang="zh-CN" altLang="en-US" sz="2400" b="1" i="0" baseline="0" smtClean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隔音效果差，舒适性低</a:t>
                      </a:r>
                      <a:endParaRPr lang="zh-CN" altLang="en-US" sz="2400" b="1" i="0" baseline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 vert="horz" wrap="square"/>
                    <a:lstStyle/>
                    <a:p>
                      <a:pPr algn="l"/>
                      <a:r>
                        <a:rPr lang="zh-CN" altLang="en-US" sz="2400" b="1" i="0" baseline="0" smtClean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成本高低和安全性</a:t>
                      </a:r>
                      <a:endParaRPr lang="zh-CN" altLang="en-US" sz="2400" b="1" i="0" baseline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 i="0" baseline="0" smtClean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②</a:t>
                      </a:r>
                      <a:endParaRPr lang="zh-CN" altLang="en-US" sz="2400" b="1" i="0" baseline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l"/>
                      <a:r>
                        <a:rPr lang="zh-CN" altLang="en-US" sz="2400" b="1" i="0" baseline="0" smtClean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成本高，安全性好，或成本低，安全性差</a:t>
                      </a:r>
                      <a:endParaRPr lang="zh-CN" altLang="en-US" sz="2400" b="1" i="0" baseline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l"/>
                      <a:r>
                        <a:rPr lang="zh-CN" altLang="en-US" sz="2400" b="1" i="0" baseline="0" smtClean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成本高，安全性差</a:t>
                      </a:r>
                      <a:endParaRPr lang="zh-CN" altLang="en-US" sz="2400" b="1" i="0" baseline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 spd="slow">
    <p:wipe/>
  </p:transition>
  <p:timing/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1" name="矩形 20" title=""/>
          <p:cNvSpPr/>
          <p:nvPr/>
        </p:nvSpPr>
        <p:spPr>
          <a:xfrm>
            <a:off x="7559675" y="612354"/>
            <a:ext cx="1116013" cy="2635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/>
          </a:p>
        </p:txBody>
      </p:sp>
      <p:sp>
        <p:nvSpPr>
          <p:cNvPr id="36867" name="文本框 23" title=""/>
          <p:cNvSpPr txBox="1">
            <a:spLocks noChangeArrowheads="1"/>
          </p:cNvSpPr>
          <p:nvPr/>
        </p:nvSpPr>
        <p:spPr bwMode="auto">
          <a:xfrm>
            <a:off x="7681913" y="577429"/>
            <a:ext cx="9096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知</a:t>
            </a:r>
            <a:r>
              <a:rPr kumimoji="1" lang="en-US" altLang="zh-CN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kumimoji="1" lang="zh-CN" altLang="en-US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－练</a:t>
            </a:r>
            <a:endParaRPr kumimoji="1" lang="zh-CN" altLang="en-US" sz="1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矩形 10" title=""/>
          <p:cNvSpPr>
            <a:spLocks noChangeArrowheads="1"/>
          </p:cNvSpPr>
          <p:nvPr/>
        </p:nvSpPr>
        <p:spPr bwMode="auto">
          <a:xfrm>
            <a:off x="971599" y="1131590"/>
            <a:ext cx="7165131" cy="1684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616075" indent="-16160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 eaLnBrk="1" hangingPunct="1">
              <a:lnSpc>
                <a:spcPct val="150000"/>
              </a:lnSpc>
            </a:pP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解析</a:t>
            </a:r>
            <a:r>
              <a:rPr lang="zh-CN" altLang="en-US" sz="2400" b="1" smtClean="0"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每个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评价指标是从两方面来评价，优秀的作品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两方面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都达到目标，合格的作品两个方面中只有某个方面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达到目标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CN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1" name="矩形 20" title=""/>
          <p:cNvSpPr/>
          <p:nvPr/>
        </p:nvSpPr>
        <p:spPr>
          <a:xfrm>
            <a:off x="7559675" y="519113"/>
            <a:ext cx="1116013" cy="2635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/>
          </a:p>
        </p:txBody>
      </p:sp>
      <p:sp>
        <p:nvSpPr>
          <p:cNvPr id="36867" name="文本框 23" title=""/>
          <p:cNvSpPr txBox="1">
            <a:spLocks noChangeArrowheads="1"/>
          </p:cNvSpPr>
          <p:nvPr/>
        </p:nvSpPr>
        <p:spPr bwMode="auto">
          <a:xfrm>
            <a:off x="7681913" y="484188"/>
            <a:ext cx="9096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知</a:t>
            </a:r>
            <a:r>
              <a:rPr kumimoji="1" lang="en-US" altLang="zh-CN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kumimoji="1" lang="zh-CN" altLang="en-US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－练</a:t>
            </a:r>
            <a:endParaRPr kumimoji="1" lang="zh-CN" altLang="en-US" sz="1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6869" name="内容占位符 7" title=""/>
          <p:cNvSpPr txBox="1">
            <a:spLocks noChangeArrowheads="1"/>
          </p:cNvSpPr>
          <p:nvPr/>
        </p:nvSpPr>
        <p:spPr bwMode="auto">
          <a:xfrm>
            <a:off x="611560" y="1131590"/>
            <a:ext cx="7918934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60680" indent="-36068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请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将表中所缺的内容补全：</a:t>
            </a:r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680" indent="-36068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①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；</a:t>
            </a:r>
            <a:endParaRPr lang="en-US" altLang="zh-CN" sz="24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680" indent="-36068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②：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。</a:t>
            </a:r>
            <a:endParaRPr lang="en-US" altLang="zh-CN" sz="24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 title=""/>
          <p:cNvSpPr txBox="1">
            <a:spLocks noChangeArrowheads="1"/>
          </p:cNvSpPr>
          <p:nvPr/>
        </p:nvSpPr>
        <p:spPr bwMode="auto">
          <a:xfrm>
            <a:off x="1259632" y="1637387"/>
            <a:ext cx="705678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隔音效果好，舒适性低，或隔音效果差，</a:t>
            </a:r>
            <a:r>
              <a:rPr lang="zh-CN" alt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舒适性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高</a:t>
            </a:r>
            <a:endParaRPr lang="en-US" altLang="zh-CN" sz="2400" b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 title=""/>
          <p:cNvSpPr txBox="1">
            <a:spLocks noChangeArrowheads="1"/>
          </p:cNvSpPr>
          <p:nvPr/>
        </p:nvSpPr>
        <p:spPr bwMode="auto">
          <a:xfrm>
            <a:off x="1259632" y="2190447"/>
            <a:ext cx="288032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成本低，安全性好</a:t>
            </a:r>
            <a:endParaRPr lang="en-US" altLang="zh-CN" sz="2400" b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1" name="矩形 20" title=""/>
          <p:cNvSpPr/>
          <p:nvPr/>
        </p:nvSpPr>
        <p:spPr>
          <a:xfrm>
            <a:off x="7559675" y="519113"/>
            <a:ext cx="1116013" cy="2635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/>
          </a:p>
        </p:txBody>
      </p:sp>
      <p:sp>
        <p:nvSpPr>
          <p:cNvPr id="36867" name="文本框 23" title=""/>
          <p:cNvSpPr txBox="1">
            <a:spLocks noChangeArrowheads="1"/>
          </p:cNvSpPr>
          <p:nvPr/>
        </p:nvSpPr>
        <p:spPr bwMode="auto">
          <a:xfrm>
            <a:off x="7681913" y="484188"/>
            <a:ext cx="9096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知</a:t>
            </a:r>
            <a:r>
              <a:rPr kumimoji="1" lang="en-US" altLang="zh-CN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kumimoji="1" lang="zh-CN" altLang="en-US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－练</a:t>
            </a:r>
            <a:endParaRPr kumimoji="1" lang="zh-CN" altLang="en-US" sz="1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6869" name="内容占位符 7" title=""/>
          <p:cNvSpPr txBox="1">
            <a:spLocks noChangeArrowheads="1"/>
          </p:cNvSpPr>
          <p:nvPr/>
        </p:nvSpPr>
        <p:spPr bwMode="auto">
          <a:xfrm>
            <a:off x="613879" y="1203598"/>
            <a:ext cx="7918934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60680" indent="-36068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某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同学制作的隔音房间模型。根据评价表“隔音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效果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和舒适性”被评为合格。评价小组认为作品虽然隔音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效果好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，但是黑暗不通风。为使该作品达到优秀，请你对该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作品提出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合理的改进建议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</a:t>
            </a:r>
            <a:endParaRPr lang="en-US" altLang="zh-CN" sz="24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68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 title=""/>
          <p:cNvSpPr txBox="1">
            <a:spLocks noChangeArrowheads="1"/>
          </p:cNvSpPr>
          <p:nvPr/>
        </p:nvSpPr>
        <p:spPr bwMode="auto">
          <a:xfrm>
            <a:off x="4699067" y="2795458"/>
            <a:ext cx="390538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增加窗户，窗户用双层</a:t>
            </a:r>
            <a:r>
              <a:rPr lang="zh-CN" alt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玻璃</a:t>
            </a:r>
            <a:endParaRPr lang="en-US" altLang="zh-CN" sz="2400" b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 title=""/>
          <p:cNvSpPr txBox="1">
            <a:spLocks noChangeArrowheads="1"/>
          </p:cNvSpPr>
          <p:nvPr/>
        </p:nvSpPr>
        <p:spPr bwMode="auto">
          <a:xfrm>
            <a:off x="971600" y="3345518"/>
            <a:ext cx="25922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zh-CN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CN" alt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或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双层透明</a:t>
            </a:r>
            <a:r>
              <a:rPr lang="zh-CN" alt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材料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zh-CN" sz="2400" b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2611100" y="118745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1" name="矩形 20" title=""/>
          <p:cNvSpPr/>
          <p:nvPr/>
        </p:nvSpPr>
        <p:spPr>
          <a:xfrm>
            <a:off x="7559675" y="613795"/>
            <a:ext cx="1116013" cy="2635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/>
          </a:p>
        </p:txBody>
      </p:sp>
      <p:sp>
        <p:nvSpPr>
          <p:cNvPr id="38915" name="文本框 23" title=""/>
          <p:cNvSpPr txBox="1">
            <a:spLocks noChangeArrowheads="1"/>
          </p:cNvSpPr>
          <p:nvPr/>
        </p:nvSpPr>
        <p:spPr bwMode="auto">
          <a:xfrm>
            <a:off x="7681913" y="578870"/>
            <a:ext cx="9096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知</a:t>
            </a:r>
            <a:r>
              <a:rPr kumimoji="1" lang="en-US" altLang="zh-CN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kumimoji="1" lang="zh-CN" altLang="en-US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－练</a:t>
            </a:r>
            <a:endParaRPr kumimoji="1" lang="zh-CN" altLang="en-US" sz="1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8916" name="内容占位符 7" title=""/>
          <p:cNvSpPr txBox="1">
            <a:spLocks noChangeArrowheads="1"/>
          </p:cNvSpPr>
          <p:nvPr/>
        </p:nvSpPr>
        <p:spPr bwMode="auto">
          <a:xfrm>
            <a:off x="611560" y="1131590"/>
            <a:ext cx="7921625" cy="1684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39750" indent="-53975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．在比较材料隔音性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能的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综合实践活动中，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小明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逐步远离声源或者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用厚度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不同的衣服包裹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同一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机械闹钟，他所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听到的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声音响度都会发生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改变。</a:t>
            </a:r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/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1" name="矩形 20" title=""/>
          <p:cNvSpPr/>
          <p:nvPr/>
        </p:nvSpPr>
        <p:spPr>
          <a:xfrm>
            <a:off x="7559675" y="613795"/>
            <a:ext cx="1116013" cy="2635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/>
          </a:p>
        </p:txBody>
      </p:sp>
      <p:sp>
        <p:nvSpPr>
          <p:cNvPr id="38915" name="文本框 23" title=""/>
          <p:cNvSpPr txBox="1">
            <a:spLocks noChangeArrowheads="1"/>
          </p:cNvSpPr>
          <p:nvPr/>
        </p:nvSpPr>
        <p:spPr bwMode="auto">
          <a:xfrm>
            <a:off x="7681913" y="578870"/>
            <a:ext cx="9096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知</a:t>
            </a:r>
            <a:r>
              <a:rPr kumimoji="1" lang="en-US" altLang="zh-CN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kumimoji="1" lang="zh-CN" altLang="en-US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－练</a:t>
            </a:r>
            <a:endParaRPr kumimoji="1" lang="zh-CN" altLang="en-US" sz="1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8916" name="内容占位符 7" title=""/>
          <p:cNvSpPr txBox="1">
            <a:spLocks noChangeArrowheads="1"/>
          </p:cNvSpPr>
          <p:nvPr/>
        </p:nvSpPr>
        <p:spPr bwMode="auto">
          <a:xfrm>
            <a:off x="611188" y="1140589"/>
            <a:ext cx="7921625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39750" indent="-53975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-1905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小明探究的科学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问题是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         )</a:t>
            </a:r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1905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．响度会随离声源的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远近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而改变吗？</a:t>
            </a:r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1905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．响度为什么会随离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声源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远近而改变？</a:t>
            </a:r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1905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．响度会随隔音材料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的厚度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而改变吗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？</a:t>
            </a:r>
            <a:endParaRPr lang="en-US" altLang="zh-CN" sz="24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1905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．响度和隔音材料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厚度及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离声源远近有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什么关系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？</a:t>
            </a:r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 title=""/>
          <p:cNvSpPr txBox="1">
            <a:spLocks noChangeArrowheads="1"/>
          </p:cNvSpPr>
          <p:nvPr/>
        </p:nvSpPr>
        <p:spPr bwMode="auto">
          <a:xfrm>
            <a:off x="4638984" y="1205339"/>
            <a:ext cx="36506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zh-CN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altLang="zh-CN" sz="2400" b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170" name="AutoShape 2" title=""/>
          <p:cNvSpPr>
            <a:spLocks noChangeArrowheads="1"/>
          </p:cNvSpPr>
          <p:nvPr/>
        </p:nvSpPr>
        <p:spPr bwMode="gray">
          <a:xfrm flipH="1">
            <a:off x="1692274" y="807492"/>
            <a:ext cx="3815830" cy="430213"/>
          </a:xfrm>
          <a:prstGeom prst="roundRect">
            <a:avLst>
              <a:gd name="adj" fmla="val 47681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eaLnBrk="0" hangingPunct="0">
              <a:defRPr/>
            </a:pPr>
            <a:endParaRPr lang="zh-CN" altLang="en-US"/>
          </a:p>
        </p:txBody>
      </p:sp>
      <p:sp>
        <p:nvSpPr>
          <p:cNvPr id="7171" name="AutoShape 2" title=""/>
          <p:cNvSpPr>
            <a:spLocks noChangeArrowheads="1"/>
          </p:cNvSpPr>
          <p:nvPr/>
        </p:nvSpPr>
        <p:spPr bwMode="gray">
          <a:xfrm flipH="1">
            <a:off x="638175" y="799555"/>
            <a:ext cx="1539875" cy="438150"/>
          </a:xfrm>
          <a:prstGeom prst="roundRect">
            <a:avLst>
              <a:gd name="adj" fmla="val 47681"/>
            </a:avLst>
          </a:prstGeom>
          <a:gradFill rotWithShape="1">
            <a:gsLst>
              <a:gs pos="100000">
                <a:schemeClr val="accent5">
                  <a:lumMod val="60000"/>
                  <a:lumOff val="40000"/>
                </a:schemeClr>
              </a:gs>
              <a:gs pos="100000">
                <a:srgbClr val="FF0A00"/>
              </a:gs>
              <a:gs pos="100000">
                <a:srgbClr val="FF1200"/>
              </a:gs>
              <a:gs pos="100000">
                <a:srgbClr val="FF6600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eaLnBrk="0" hangingPunct="0">
              <a:defRPr/>
            </a:pPr>
            <a:endParaRPr lang="zh-CN" altLang="en-US"/>
          </a:p>
        </p:txBody>
      </p:sp>
      <p:sp>
        <p:nvSpPr>
          <p:cNvPr id="11268" name="文本框 27" title=""/>
          <p:cNvSpPr txBox="1">
            <a:spLocks noChangeArrowheads="1"/>
          </p:cNvSpPr>
          <p:nvPr/>
        </p:nvSpPr>
        <p:spPr bwMode="auto">
          <a:xfrm>
            <a:off x="688975" y="761455"/>
            <a:ext cx="12906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b="1">
                <a:solidFill>
                  <a:schemeClr val="bg1"/>
                </a:solidFill>
                <a:latin typeface="Adobe 黑体 Std R"/>
                <a:ea typeface="Adobe 黑体 Std R"/>
                <a:cs typeface="Adobe 黑体 Std R"/>
              </a:rPr>
              <a:t>知识点</a:t>
            </a:r>
            <a:endParaRPr kumimoji="1" lang="zh-CN" altLang="en-US" sz="2800" b="1">
              <a:solidFill>
                <a:schemeClr val="bg1"/>
              </a:solidFill>
              <a:latin typeface="Adobe 黑体 Std R"/>
              <a:ea typeface="Adobe 黑体 Std R"/>
              <a:cs typeface="Adobe 黑体 Std R"/>
            </a:endParaRPr>
          </a:p>
        </p:txBody>
      </p:sp>
      <p:sp>
        <p:nvSpPr>
          <p:cNvPr id="11269" name="文本框 28" title=""/>
          <p:cNvSpPr txBox="1">
            <a:spLocks noChangeArrowheads="1"/>
          </p:cNvSpPr>
          <p:nvPr/>
        </p:nvSpPr>
        <p:spPr bwMode="auto">
          <a:xfrm>
            <a:off x="2474390" y="761502"/>
            <a:ext cx="303371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模型制作前的思考</a:t>
            </a:r>
            <a:endParaRPr lang="zh-CN" altLang="en-US" sz="26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2" name="矩形 31" title=""/>
          <p:cNvSpPr/>
          <p:nvPr/>
        </p:nvSpPr>
        <p:spPr>
          <a:xfrm>
            <a:off x="7546975" y="655064"/>
            <a:ext cx="1116013" cy="26193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/>
          </a:p>
        </p:txBody>
      </p:sp>
      <p:sp>
        <p:nvSpPr>
          <p:cNvPr id="11271" name="文本框 22" title=""/>
          <p:cNvSpPr txBox="1">
            <a:spLocks noChangeArrowheads="1"/>
          </p:cNvSpPr>
          <p:nvPr/>
        </p:nvSpPr>
        <p:spPr bwMode="auto">
          <a:xfrm>
            <a:off x="7669213" y="616964"/>
            <a:ext cx="9096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知</a:t>
            </a:r>
            <a:r>
              <a:rPr kumimoji="1" lang="en-US" altLang="zh-CN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kumimoji="1" lang="zh-CN" altLang="en-US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－讲</a:t>
            </a:r>
            <a:endParaRPr kumimoji="1" lang="zh-CN" altLang="en-US" sz="1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272" name="AutoShape 11" title=""/>
          <p:cNvSpPr>
            <a:spLocks noChangeArrowheads="1"/>
          </p:cNvSpPr>
          <p:nvPr/>
        </p:nvSpPr>
        <p:spPr bwMode="gray">
          <a:xfrm>
            <a:off x="1873250" y="699542"/>
            <a:ext cx="576263" cy="582613"/>
          </a:xfrm>
          <a:prstGeom prst="diamond">
            <a:avLst/>
          </a:prstGeom>
          <a:solidFill>
            <a:srgbClr val="F4BE96"/>
          </a:solidFill>
          <a:ln w="38100">
            <a:solidFill>
              <a:schemeClr val="bg1"/>
            </a:solidFill>
            <a:miter lim="800000"/>
          </a:ln>
          <a:effectLst>
            <a:outerShdw sy="50000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ko-KR" sz="2800" b="1">
                <a:solidFill>
                  <a:srgbClr val="FFFFFF"/>
                </a:solidFill>
                <a:latin typeface="Calibri" panose="020f0502020204030204" pitchFamily="34" charset="0"/>
                <a:ea typeface="Gulim" panose="020b0600000101010101" pitchFamily="34" charset="-127"/>
              </a:rPr>
              <a:t>1</a:t>
            </a:r>
            <a:endParaRPr lang="en-US" altLang="ko-KR" sz="2800" b="1">
              <a:solidFill>
                <a:srgbClr val="FFFFFF"/>
              </a:solidFill>
              <a:latin typeface="Calibri" panose="020f0502020204030204" pitchFamily="34" charset="0"/>
              <a:ea typeface="Gulim" panose="020b0600000101010101" pitchFamily="34" charset="-127"/>
            </a:endParaRPr>
          </a:p>
        </p:txBody>
      </p:sp>
      <p:sp>
        <p:nvSpPr>
          <p:cNvPr id="11273" name="TextBox 44" title=""/>
          <p:cNvSpPr txBox="1">
            <a:spLocks noChangeArrowheads="1"/>
          </p:cNvSpPr>
          <p:nvPr/>
        </p:nvSpPr>
        <p:spPr bwMode="auto">
          <a:xfrm>
            <a:off x="611188" y="1387298"/>
            <a:ext cx="792162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8775" indent="-3587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1. 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房间选择 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从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适用的角度考虑，房间应为长方体，可以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选择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带盖的硬纸板包装盒或可以封闭起来的纸盒，例如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鞋盒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。从接近真实的角度考虑，房间应有较大的空间，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作为声源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的闹钟、手机，只能占据很少的空间。</a:t>
            </a:r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</p:spTree>
  </p:cSld>
  <p:clrMapOvr>
    <a:masterClrMapping/>
  </p:clrMapOvr>
  <p:transition spd="slow">
    <p:wipe/>
  </p:transition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7" name="对角圆角矩形 36" title=""/>
          <p:cNvSpPr/>
          <p:nvPr/>
        </p:nvSpPr>
        <p:spPr>
          <a:xfrm>
            <a:off x="611188" y="1249363"/>
            <a:ext cx="7993062" cy="2952750"/>
          </a:xfrm>
          <a:prstGeom prst="round2DiagRect">
            <a:avLst/>
          </a:prstGeom>
          <a:noFill/>
          <a:ln w="22225"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kumimoji="1" lang="zh-CN" altLang="en-US"/>
          </a:p>
        </p:txBody>
      </p:sp>
      <p:sp>
        <p:nvSpPr>
          <p:cNvPr id="39" name="矩形 38" title=""/>
          <p:cNvSpPr/>
          <p:nvPr/>
        </p:nvSpPr>
        <p:spPr>
          <a:xfrm>
            <a:off x="2995508" y="629370"/>
            <a:ext cx="3168352" cy="4302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zh-CN" altLang="en-US" sz="2400" b="1" spc="30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跨学科实践</a:t>
            </a:r>
            <a:r>
              <a:rPr lang="en-US" altLang="zh-CN" sz="2400" b="1" spc="30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: </a:t>
            </a:r>
            <a:r>
              <a:rPr lang="zh-CN" altLang="en-US" sz="2400" b="1" spc="30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制作隔音房间模型</a:t>
            </a:r>
            <a:endParaRPr lang="zh-CN" altLang="en-US" sz="2400" b="1" spc="300">
              <a:solidFill>
                <a:srgbClr val="7030A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40" name="直线连接符 4" title=""/>
          <p:cNvCxnSpPr/>
          <p:nvPr/>
        </p:nvCxnSpPr>
        <p:spPr>
          <a:xfrm>
            <a:off x="6012086" y="844550"/>
            <a:ext cx="792162" cy="0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线连接符 24" title=""/>
          <p:cNvCxnSpPr/>
          <p:nvPr/>
        </p:nvCxnSpPr>
        <p:spPr>
          <a:xfrm>
            <a:off x="2339752" y="844550"/>
            <a:ext cx="792162" cy="0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组合 12" title=""/>
          <p:cNvGrpSpPr/>
          <p:nvPr/>
        </p:nvGrpSpPr>
        <p:grpSpPr>
          <a:xfrm>
            <a:off x="1630554" y="1707654"/>
            <a:ext cx="5886090" cy="2074151"/>
            <a:chOff x="1547664" y="1776224"/>
            <a:chExt cx="5886090" cy="2074151"/>
          </a:xfrm>
        </p:grpSpPr>
        <p:sp>
          <p:nvSpPr>
            <p:cNvPr id="2" name="椭圆 1"/>
            <p:cNvSpPr/>
            <p:nvPr/>
          </p:nvSpPr>
          <p:spPr bwMode="auto">
            <a:xfrm>
              <a:off x="3477062" y="1776224"/>
              <a:ext cx="2208321" cy="976819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24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制作隔音</a:t>
              </a:r>
              <a:endPara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  <a:p>
              <a:pPr algn="ctr">
                <a:defRPr/>
              </a:pPr>
              <a:r>
                <a:rPr lang="zh-CN" altLang="en-US" sz="24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房间模型</a:t>
              </a:r>
              <a:endPara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46" name="TextBox 13"/>
            <p:cNvSpPr txBox="1">
              <a:spLocks noChangeArrowheads="1"/>
            </p:cNvSpPr>
            <p:nvPr/>
          </p:nvSpPr>
          <p:spPr bwMode="auto">
            <a:xfrm>
              <a:off x="1547664" y="3003798"/>
              <a:ext cx="826077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b="1"/>
                <a:t>房间选择</a:t>
              </a:r>
              <a:endParaRPr lang="zh-CN" altLang="en-US" sz="2400" b="1"/>
            </a:p>
          </p:txBody>
        </p:sp>
        <p:cxnSp>
          <p:nvCxnSpPr>
            <p:cNvPr id="48" name="直线连接符 4"/>
            <p:cNvCxnSpPr/>
            <p:nvPr/>
          </p:nvCxnSpPr>
          <p:spPr>
            <a:xfrm flipH="1" flipV="1">
              <a:off x="2510626" y="2538162"/>
              <a:ext cx="0" cy="24961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箭头连接符 28"/>
            <p:cNvCxnSpPr/>
            <p:nvPr/>
          </p:nvCxnSpPr>
          <p:spPr>
            <a:xfrm>
              <a:off x="5685383" y="2264633"/>
              <a:ext cx="398785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圆角矩形 6"/>
            <p:cNvSpPr/>
            <p:nvPr/>
          </p:nvSpPr>
          <p:spPr>
            <a:xfrm>
              <a:off x="6110787" y="2048609"/>
              <a:ext cx="1008112" cy="432048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smtClean="0">
                  <a:solidFill>
                    <a:schemeClr val="tx1"/>
                  </a:solidFill>
                </a:rPr>
                <a:t>制作</a:t>
              </a:r>
              <a:endParaRPr lang="zh-CN" altLang="en-US" sz="2400" b="1">
                <a:solidFill>
                  <a:schemeClr val="tx1"/>
                </a:solidFill>
              </a:endParaRPr>
            </a:p>
          </p:txBody>
        </p:sp>
        <p:cxnSp>
          <p:nvCxnSpPr>
            <p:cNvPr id="42" name="直接箭头连接符 41"/>
            <p:cNvCxnSpPr/>
            <p:nvPr/>
          </p:nvCxnSpPr>
          <p:spPr>
            <a:xfrm flipH="1">
              <a:off x="2995508" y="2264633"/>
              <a:ext cx="465311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圆角矩形 51"/>
            <p:cNvSpPr/>
            <p:nvPr/>
          </p:nvSpPr>
          <p:spPr>
            <a:xfrm>
              <a:off x="1987396" y="2112507"/>
              <a:ext cx="1008112" cy="432048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smtClean="0">
                  <a:solidFill>
                    <a:schemeClr val="tx1"/>
                  </a:solidFill>
                </a:rPr>
                <a:t>思考</a:t>
              </a:r>
              <a:endParaRPr lang="zh-CN" altLang="en-US" sz="2400" b="1">
                <a:solidFill>
                  <a:schemeClr val="tx1"/>
                </a:solidFill>
              </a:endParaRPr>
            </a:p>
          </p:txBody>
        </p:sp>
        <p:cxnSp>
          <p:nvCxnSpPr>
            <p:cNvPr id="55" name="直线连接符 4"/>
            <p:cNvCxnSpPr/>
            <p:nvPr/>
          </p:nvCxnSpPr>
          <p:spPr>
            <a:xfrm flipH="1">
              <a:off x="1934562" y="2787774"/>
              <a:ext cx="115212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线连接符 4"/>
            <p:cNvCxnSpPr/>
            <p:nvPr/>
          </p:nvCxnSpPr>
          <p:spPr>
            <a:xfrm flipH="1" flipV="1">
              <a:off x="1942246" y="2787774"/>
              <a:ext cx="0" cy="24961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线连接符 4"/>
            <p:cNvCxnSpPr/>
            <p:nvPr/>
          </p:nvCxnSpPr>
          <p:spPr>
            <a:xfrm flipH="1" flipV="1">
              <a:off x="3077191" y="2787774"/>
              <a:ext cx="0" cy="24961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13"/>
            <p:cNvSpPr txBox="1">
              <a:spLocks noChangeArrowheads="1"/>
            </p:cNvSpPr>
            <p:nvPr/>
          </p:nvSpPr>
          <p:spPr bwMode="auto">
            <a:xfrm>
              <a:off x="2627784" y="3019378"/>
              <a:ext cx="826077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b="1" smtClean="0"/>
                <a:t>材料选择</a:t>
              </a:r>
              <a:endParaRPr lang="zh-CN" altLang="en-US" sz="2400" b="1"/>
            </a:p>
          </p:txBody>
        </p:sp>
        <p:sp>
          <p:nvSpPr>
            <p:cNvPr id="62" name="TextBox 13"/>
            <p:cNvSpPr txBox="1">
              <a:spLocks noChangeArrowheads="1"/>
            </p:cNvSpPr>
            <p:nvPr/>
          </p:nvSpPr>
          <p:spPr bwMode="auto">
            <a:xfrm>
              <a:off x="5815856" y="2962977"/>
              <a:ext cx="484336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b="1"/>
                <a:t>准备</a:t>
              </a:r>
              <a:endParaRPr lang="zh-CN" altLang="en-US" sz="2400" b="1"/>
            </a:p>
          </p:txBody>
        </p:sp>
        <p:cxnSp>
          <p:nvCxnSpPr>
            <p:cNvPr id="63" name="直线连接符 4"/>
            <p:cNvCxnSpPr/>
            <p:nvPr/>
          </p:nvCxnSpPr>
          <p:spPr>
            <a:xfrm flipH="1" flipV="1">
              <a:off x="6642486" y="2497341"/>
              <a:ext cx="0" cy="4812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线连接符 4"/>
            <p:cNvCxnSpPr/>
            <p:nvPr/>
          </p:nvCxnSpPr>
          <p:spPr>
            <a:xfrm flipH="1">
              <a:off x="6066422" y="2746953"/>
              <a:ext cx="115212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线连接符 4"/>
            <p:cNvCxnSpPr/>
            <p:nvPr/>
          </p:nvCxnSpPr>
          <p:spPr>
            <a:xfrm flipH="1" flipV="1">
              <a:off x="6074106" y="2746953"/>
              <a:ext cx="0" cy="24961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线连接符 4"/>
            <p:cNvCxnSpPr/>
            <p:nvPr/>
          </p:nvCxnSpPr>
          <p:spPr>
            <a:xfrm flipH="1" flipV="1">
              <a:off x="7209051" y="2746953"/>
              <a:ext cx="0" cy="24961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xtBox 13"/>
            <p:cNvSpPr txBox="1">
              <a:spLocks noChangeArrowheads="1"/>
            </p:cNvSpPr>
            <p:nvPr/>
          </p:nvSpPr>
          <p:spPr bwMode="auto">
            <a:xfrm>
              <a:off x="6444208" y="2947821"/>
              <a:ext cx="449407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b="1" smtClean="0"/>
                <a:t>制作</a:t>
              </a:r>
              <a:endParaRPr lang="zh-CN" altLang="en-US" sz="2400" b="1"/>
            </a:p>
          </p:txBody>
        </p:sp>
        <p:sp>
          <p:nvSpPr>
            <p:cNvPr id="68" name="TextBox 13"/>
            <p:cNvSpPr txBox="1">
              <a:spLocks noChangeArrowheads="1"/>
            </p:cNvSpPr>
            <p:nvPr/>
          </p:nvSpPr>
          <p:spPr bwMode="auto">
            <a:xfrm>
              <a:off x="6984347" y="2931790"/>
              <a:ext cx="449407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b="1"/>
                <a:t>测试</a:t>
              </a:r>
              <a:endParaRPr lang="zh-CN" altLang="en-US" sz="2400" b="1"/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2" name="矩形 31" title=""/>
          <p:cNvSpPr/>
          <p:nvPr/>
        </p:nvSpPr>
        <p:spPr>
          <a:xfrm>
            <a:off x="7546975" y="593601"/>
            <a:ext cx="1116013" cy="2619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/>
          </a:p>
        </p:txBody>
      </p:sp>
      <p:sp>
        <p:nvSpPr>
          <p:cNvPr id="12291" name="文本框 22" title=""/>
          <p:cNvSpPr txBox="1">
            <a:spLocks noChangeArrowheads="1"/>
          </p:cNvSpPr>
          <p:nvPr/>
        </p:nvSpPr>
        <p:spPr bwMode="auto">
          <a:xfrm>
            <a:off x="7669213" y="555501"/>
            <a:ext cx="90963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知</a:t>
            </a:r>
            <a:r>
              <a:rPr kumimoji="1" lang="en-US" altLang="zh-CN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kumimoji="1" lang="zh-CN" altLang="en-US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－讲</a:t>
            </a:r>
            <a:endParaRPr kumimoji="1" lang="zh-CN" altLang="en-US" sz="1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292" name="TextBox 44" title=""/>
          <p:cNvSpPr txBox="1">
            <a:spLocks noChangeArrowheads="1"/>
          </p:cNvSpPr>
          <p:nvPr/>
        </p:nvSpPr>
        <p:spPr bwMode="auto">
          <a:xfrm>
            <a:off x="611187" y="1131590"/>
            <a:ext cx="792162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8775" indent="-3587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2. 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材料选择 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(1)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隔音材料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满足的基本要求：安全无害、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隔音效果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好、成本较低、安装容易、厚度较小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。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(2)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可以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选用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的材料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：旧棉布、海绵、旧棉袜、包装家具的泡沫纸等松软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有空隙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，表面不光滑的材料。</a:t>
            </a:r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</p:spTree>
  </p:cSld>
  <p:clrMapOvr>
    <a:masterClrMapping/>
  </p:clrMapOvr>
  <p:transition spd="slow">
    <p:wipe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2" name="矩形 31" title=""/>
          <p:cNvSpPr/>
          <p:nvPr/>
        </p:nvSpPr>
        <p:spPr>
          <a:xfrm>
            <a:off x="7546975" y="593601"/>
            <a:ext cx="1116013" cy="2619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/>
          </a:p>
        </p:txBody>
      </p:sp>
      <p:sp>
        <p:nvSpPr>
          <p:cNvPr id="12291" name="文本框 22" title=""/>
          <p:cNvSpPr txBox="1">
            <a:spLocks noChangeArrowheads="1"/>
          </p:cNvSpPr>
          <p:nvPr/>
        </p:nvSpPr>
        <p:spPr bwMode="auto">
          <a:xfrm>
            <a:off x="7669213" y="555501"/>
            <a:ext cx="90963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知</a:t>
            </a:r>
            <a:r>
              <a:rPr kumimoji="1" lang="en-US" altLang="zh-CN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kumimoji="1" lang="zh-CN" altLang="en-US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－讲</a:t>
            </a:r>
            <a:endParaRPr kumimoji="1" lang="zh-CN" altLang="en-US" sz="1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292" name="TextBox 44" title=""/>
          <p:cNvSpPr txBox="1">
            <a:spLocks noChangeArrowheads="1"/>
          </p:cNvSpPr>
          <p:nvPr/>
        </p:nvSpPr>
        <p:spPr bwMode="auto">
          <a:xfrm>
            <a:off x="611187" y="1131590"/>
            <a:ext cx="7921625" cy="1130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8775" indent="-3587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 eaLnBrk="1" hangingPunct="1">
              <a:lnSpc>
                <a:spcPct val="150000"/>
              </a:lnSpc>
            </a:pP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Wingdings" panose="05000000000000000000" pitchFamily="2" charset="2"/>
              </a:rPr>
              <a:t>深度</a:t>
            </a:r>
            <a:r>
              <a:rPr lang="zh-CN" altLang="en-US" sz="2400" b="1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Wingdings" panose="05000000000000000000" pitchFamily="2" charset="2"/>
              </a:rPr>
              <a:t>思考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棉絮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的隔音性能很好，为什么不选棉絮作为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隔音材料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？</a:t>
            </a:r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7" name="矩形 6" title=""/>
          <p:cNvSpPr>
            <a:spLocks noChangeArrowheads="1"/>
          </p:cNvSpPr>
          <p:nvPr/>
        </p:nvSpPr>
        <p:spPr bwMode="auto">
          <a:xfrm>
            <a:off x="615708" y="2252067"/>
            <a:ext cx="7917104" cy="161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  <a:defRPr/>
            </a:pPr>
            <a:r>
              <a:rPr lang="zh-CN" altLang="en-US" sz="2200" b="1">
                <a:latin typeface="Times New Roman" panose="02020603050405020304" pitchFamily="18" charset="0"/>
                <a:ea typeface="楷体" panose="02010609060101010101" pitchFamily="49" charset="-122"/>
              </a:rPr>
              <a:t>深度理解</a:t>
            </a:r>
            <a:endParaRPr lang="zh-CN" altLang="en-US" sz="2200" b="1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indent="535305" algn="just" eaLnBrk="1" hangingPunct="1">
              <a:lnSpc>
                <a:spcPct val="150000"/>
              </a:lnSpc>
              <a:defRPr/>
            </a:pPr>
            <a:r>
              <a:rPr lang="zh-CN" altLang="en-US" sz="2200" b="1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棉絮的隔音性能</a:t>
            </a:r>
            <a:r>
              <a:rPr lang="zh-CN" altLang="en-US" sz="2200" b="1" smtClean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很好</a:t>
            </a:r>
            <a:r>
              <a:rPr lang="zh-CN" altLang="en-US" sz="2200" b="1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，但将其贴到墙壁</a:t>
            </a:r>
            <a:r>
              <a:rPr lang="zh-CN" altLang="en-US" sz="2200" b="1" smtClean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上的</a:t>
            </a:r>
            <a:r>
              <a:rPr lang="zh-CN" altLang="en-US" sz="2200" b="1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难度也很大，不宜</a:t>
            </a:r>
            <a:r>
              <a:rPr lang="zh-CN" altLang="en-US" sz="2200" b="1" smtClean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直接</a:t>
            </a:r>
            <a:r>
              <a:rPr lang="zh-CN" altLang="en-US" sz="2200" b="1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用来作为隔音房间</a:t>
            </a:r>
            <a:r>
              <a:rPr lang="zh-CN" altLang="en-US" sz="2200" b="1" smtClean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的隔音材料</a:t>
            </a:r>
            <a:r>
              <a:rPr lang="zh-CN" altLang="en-US" sz="2200" b="1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。</a:t>
            </a:r>
            <a:endParaRPr lang="zh-CN" altLang="en-US" sz="2200" b="1" smtClean="0">
              <a:solidFill>
                <a:srgbClr val="00B0F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2" name="矩形 31" title=""/>
          <p:cNvSpPr/>
          <p:nvPr/>
        </p:nvSpPr>
        <p:spPr>
          <a:xfrm>
            <a:off x="7546975" y="593601"/>
            <a:ext cx="1116013" cy="2619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/>
          </a:p>
        </p:txBody>
      </p:sp>
      <p:sp>
        <p:nvSpPr>
          <p:cNvPr id="12291" name="文本框 22" title=""/>
          <p:cNvSpPr txBox="1">
            <a:spLocks noChangeArrowheads="1"/>
          </p:cNvSpPr>
          <p:nvPr/>
        </p:nvSpPr>
        <p:spPr bwMode="auto">
          <a:xfrm>
            <a:off x="7669213" y="555501"/>
            <a:ext cx="90963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知</a:t>
            </a:r>
            <a:r>
              <a:rPr kumimoji="1" lang="en-US" altLang="zh-CN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kumimoji="1" lang="zh-CN" altLang="en-US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－讲</a:t>
            </a:r>
            <a:endParaRPr kumimoji="1" lang="zh-CN" altLang="en-US" sz="1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292" name="TextBox 44" title=""/>
          <p:cNvSpPr txBox="1">
            <a:spLocks noChangeArrowheads="1"/>
          </p:cNvSpPr>
          <p:nvPr/>
        </p:nvSpPr>
        <p:spPr bwMode="auto">
          <a:xfrm>
            <a:off x="610815" y="411510"/>
            <a:ext cx="7921625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8775" indent="-3587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3. 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材料放置 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(1)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声音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从室内传到室外的两种主要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途</a:t>
            </a:r>
            <a:endParaRPr lang="en-US" altLang="zh-CN" sz="2400" b="1" smtClean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indent="1905" eaLnBrk="1" hangingPunct="1">
              <a:lnSpc>
                <a:spcPct val="150000"/>
              </a:lnSpc>
            </a:pP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径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：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一是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声源发出的声音通过室内外空气连通的地方，从室内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空气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传到室外空气。二是声源发出的声音通过室内空气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传到墙壁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或门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窗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，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再由其传到室外空气，最后在室外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空气中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传播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。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(2)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如何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放置 ①从原理上考虑，隔音材料贴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墙壁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或盒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内外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都可行。②从制作和效果上考虑，隔音材料贴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墙壁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或盒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的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内表面和容易导致声音外泄的孔洞处。</a:t>
            </a:r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</p:spTree>
  </p:cSld>
  <p:clrMapOvr>
    <a:masterClrMapping/>
  </p:clrMapOvr>
  <p:transition spd="slow">
    <p:wipe/>
  </p:transition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2" name="矩形 31" title=""/>
          <p:cNvSpPr/>
          <p:nvPr/>
        </p:nvSpPr>
        <p:spPr>
          <a:xfrm>
            <a:off x="7546975" y="593601"/>
            <a:ext cx="1116013" cy="2619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/>
          </a:p>
        </p:txBody>
      </p:sp>
      <p:sp>
        <p:nvSpPr>
          <p:cNvPr id="12291" name="文本框 22" title=""/>
          <p:cNvSpPr txBox="1">
            <a:spLocks noChangeArrowheads="1"/>
          </p:cNvSpPr>
          <p:nvPr/>
        </p:nvSpPr>
        <p:spPr bwMode="auto">
          <a:xfrm>
            <a:off x="7669213" y="555501"/>
            <a:ext cx="90963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知</a:t>
            </a:r>
            <a:r>
              <a:rPr kumimoji="1" lang="en-US" altLang="zh-CN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kumimoji="1" lang="zh-CN" altLang="en-US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－讲</a:t>
            </a:r>
            <a:endParaRPr kumimoji="1" lang="zh-CN" altLang="en-US" sz="1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292" name="TextBox 44" title=""/>
          <p:cNvSpPr txBox="1">
            <a:spLocks noChangeArrowheads="1"/>
          </p:cNvSpPr>
          <p:nvPr/>
        </p:nvSpPr>
        <p:spPr bwMode="auto">
          <a:xfrm>
            <a:off x="611187" y="1131590"/>
            <a:ext cx="7921625" cy="1130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8775" indent="-3587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630555" eaLnBrk="1" hangingPunct="1">
              <a:lnSpc>
                <a:spcPct val="150000"/>
              </a:lnSpc>
            </a:pP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Wingdings" panose="05000000000000000000" pitchFamily="2" charset="2"/>
              </a:rPr>
              <a:t>分析</a:t>
            </a:r>
            <a:r>
              <a:rPr lang="zh-CN" altLang="en-US" sz="2400" b="1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Wingdings" panose="05000000000000000000" pitchFamily="2" charset="2"/>
              </a:rPr>
              <a:t>思考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基于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声音从室内传到室外的两种主要途径，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放置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隔音材料时要注意什么？</a:t>
            </a:r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7" name="矩形 6" title=""/>
          <p:cNvSpPr>
            <a:spLocks noChangeArrowheads="1"/>
          </p:cNvSpPr>
          <p:nvPr/>
        </p:nvSpPr>
        <p:spPr bwMode="auto">
          <a:xfrm>
            <a:off x="615708" y="2252067"/>
            <a:ext cx="7917104" cy="161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  <a:defRPr/>
            </a:pPr>
            <a:r>
              <a:rPr lang="zh-CN" altLang="en-US" sz="2200" b="1" smtClean="0">
                <a:latin typeface="Times New Roman" panose="02020603050405020304" pitchFamily="18" charset="0"/>
                <a:ea typeface="楷体" panose="02010609060101010101" pitchFamily="49" charset="-122"/>
              </a:rPr>
              <a:t>分析结果</a:t>
            </a:r>
            <a:endParaRPr lang="en-US" altLang="zh-CN" sz="2200" b="1" smtClean="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indent="535305" algn="just" eaLnBrk="1" hangingPunct="1">
              <a:lnSpc>
                <a:spcPct val="150000"/>
              </a:lnSpc>
              <a:defRPr/>
            </a:pPr>
            <a:r>
              <a:rPr lang="zh-CN" altLang="en-US" sz="2200" b="1" smtClean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一</a:t>
            </a:r>
            <a:r>
              <a:rPr lang="zh-CN" altLang="en-US" sz="2200" b="1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是隔音材料要</a:t>
            </a:r>
            <a:r>
              <a:rPr lang="zh-CN" altLang="en-US" sz="2200" b="1" smtClean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覆盖</a:t>
            </a:r>
            <a:r>
              <a:rPr lang="zh-CN" altLang="en-US" sz="2200" b="1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住所有墙壁，期望</a:t>
            </a:r>
            <a:r>
              <a:rPr lang="zh-CN" altLang="en-US" sz="2200" b="1" smtClean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声音</a:t>
            </a:r>
            <a:r>
              <a:rPr lang="zh-CN" altLang="en-US" sz="2200" b="1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不能到达墙壁；二</a:t>
            </a:r>
            <a:r>
              <a:rPr lang="zh-CN" altLang="en-US" sz="2200" b="1" smtClean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是隔音材料</a:t>
            </a:r>
            <a:r>
              <a:rPr lang="zh-CN" altLang="en-US" sz="2200" b="1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塞住室内外</a:t>
            </a:r>
            <a:r>
              <a:rPr lang="zh-CN" altLang="en-US" sz="2200" b="1" smtClean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空气</a:t>
            </a:r>
            <a:r>
              <a:rPr lang="zh-CN" altLang="en-US" sz="2200" b="1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相通的位置。</a:t>
            </a:r>
            <a:endParaRPr lang="zh-CN" altLang="en-US" sz="2200" b="1" smtClean="0">
              <a:solidFill>
                <a:srgbClr val="00B0F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2" name="矩形 31" title=""/>
          <p:cNvSpPr/>
          <p:nvPr/>
        </p:nvSpPr>
        <p:spPr>
          <a:xfrm>
            <a:off x="7546975" y="593601"/>
            <a:ext cx="1116013" cy="2619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/>
          </a:p>
        </p:txBody>
      </p:sp>
      <p:sp>
        <p:nvSpPr>
          <p:cNvPr id="12291" name="文本框 22" title=""/>
          <p:cNvSpPr txBox="1">
            <a:spLocks noChangeArrowheads="1"/>
          </p:cNvSpPr>
          <p:nvPr/>
        </p:nvSpPr>
        <p:spPr bwMode="auto">
          <a:xfrm>
            <a:off x="7669213" y="555501"/>
            <a:ext cx="90963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知</a:t>
            </a:r>
            <a:r>
              <a:rPr kumimoji="1" lang="en-US" altLang="zh-CN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kumimoji="1" lang="zh-CN" altLang="en-US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－讲</a:t>
            </a:r>
            <a:endParaRPr kumimoji="1" lang="zh-CN" altLang="en-US" sz="1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292" name="TextBox 44" title=""/>
          <p:cNvSpPr txBox="1">
            <a:spLocks noChangeArrowheads="1"/>
          </p:cNvSpPr>
          <p:nvPr/>
        </p:nvSpPr>
        <p:spPr bwMode="auto">
          <a:xfrm>
            <a:off x="611561" y="855539"/>
            <a:ext cx="7776864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8775" indent="-3587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4. 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性能测试 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(1)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听觉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测试，将闹钟放在包装盒中，人渐渐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远离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包装盒，直到听不到闹钟的铃声，测量这时人到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包装盒的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距离。对包装盒隔音处理后，人同样渐渐远离包装盒，直到听不到闹钟的铃声，测量这时人到包装盒的距离。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根据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两个距离的长短判断隔音房间模型的隔音性能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。</a:t>
            </a:r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</p:spTree>
  </p:cSld>
  <p:clrMapOvr>
    <a:masterClrMapping/>
  </p:clrMapOvr>
  <p:transition spd="slow">
    <p:wipe/>
  </p:transition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2" name="矩形 31" title=""/>
          <p:cNvSpPr/>
          <p:nvPr/>
        </p:nvSpPr>
        <p:spPr>
          <a:xfrm>
            <a:off x="7546975" y="593601"/>
            <a:ext cx="1116013" cy="2619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/>
          </a:p>
        </p:txBody>
      </p:sp>
      <p:sp>
        <p:nvSpPr>
          <p:cNvPr id="12291" name="文本框 22" title=""/>
          <p:cNvSpPr txBox="1">
            <a:spLocks noChangeArrowheads="1"/>
          </p:cNvSpPr>
          <p:nvPr/>
        </p:nvSpPr>
        <p:spPr bwMode="auto">
          <a:xfrm>
            <a:off x="7669213" y="555501"/>
            <a:ext cx="90963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知</a:t>
            </a:r>
            <a:r>
              <a:rPr kumimoji="1" lang="en-US" altLang="zh-CN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kumimoji="1" lang="zh-CN" altLang="en-US" sz="1600" b="1" smtClean="0">
                <a:latin typeface="楷体" panose="02010609060101010101" pitchFamily="49" charset="-122"/>
                <a:ea typeface="楷体" panose="02010609060101010101" pitchFamily="49" charset="-122"/>
              </a:rPr>
              <a:t>－讲</a:t>
            </a:r>
            <a:endParaRPr kumimoji="1" lang="zh-CN" altLang="en-US" sz="1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292" name="TextBox 44" title=""/>
          <p:cNvSpPr txBox="1">
            <a:spLocks noChangeArrowheads="1"/>
          </p:cNvSpPr>
          <p:nvPr/>
        </p:nvSpPr>
        <p:spPr bwMode="auto">
          <a:xfrm>
            <a:off x="610815" y="1131590"/>
            <a:ext cx="792162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8775" indent="-3587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1905" eaLnBrk="1" hangingPunct="1">
              <a:lnSpc>
                <a:spcPct val="150000"/>
              </a:lnSpc>
            </a:pP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(2)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手机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测试，在手机里安装测量声音响度的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软件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例如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，噪声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分贝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测量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仪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，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保持手机到包装盒的距离相同，用手机测量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包装盒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隔音处理前后闹钟铃声的强弱。根据两次声音的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分贝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数判断隔音房间模型的隔音性能。</a:t>
            </a:r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</p:spTree>
  </p:cSld>
  <p:clrMapOvr>
    <a:masterClrMapping/>
  </p:clrMapOvr>
  <p:transition spd="slow">
    <p:wipe/>
  </p:transition>
  <p:timing/>
</p:sld>
</file>

<file path=ppt/tags/tag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4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7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8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6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2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3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160443"/>
  <p:tag name="KSO_WM_UNIT_CLEAR" val="1"/>
  <p:tag name="KSO_WM_UNIT_FILL_FORE_SCHEMECOLOR_INDEX" val="7"/>
  <p:tag name="KSO_WM_UNIT_FILL_TYPE" val="1"/>
  <p:tag name="KSO_WM_UNIT_ID" val="258*m_i*1_3"/>
  <p:tag name="KSO_WM_UNIT_INDEX" val="1_3"/>
  <p:tag name="KSO_WM_UNIT_LAYERLEVEL" val="1_1"/>
  <p:tag name="KSO_WM_UNIT_TEXT_FILL_FORE_SCHEMECOLOR_INDEX" val="14"/>
  <p:tag name="KSO_WM_UNIT_TEXT_FILL_TYPE" val="1"/>
  <p:tag name="KSO_WM_UNIT_TYPE" val="m_i"/>
</p:tagLst>
</file>

<file path=ppt/tags/tag64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160443"/>
  <p:tag name="KSO_WM_UNIT_CLEAR" val="1"/>
  <p:tag name="KSO_WM_UNIT_FILL_FORE_SCHEMECOLOR_INDEX" val="8"/>
  <p:tag name="KSO_WM_UNIT_FILL_TYPE" val="1"/>
  <p:tag name="KSO_WM_UNIT_ID" val="258*m_i*1_4"/>
  <p:tag name="KSO_WM_UNIT_INDEX" val="1_4"/>
  <p:tag name="KSO_WM_UNIT_LAYERLEVEL" val="1_1"/>
  <p:tag name="KSO_WM_UNIT_TEXT_FILL_FORE_SCHEMECOLOR_INDEX" val="14"/>
  <p:tag name="KSO_WM_UNIT_TEXT_FILL_TYPE" val="1"/>
  <p:tag name="KSO_WM_UNIT_TYPE" val="m_i"/>
</p:tagLst>
</file>

<file path=ppt/tags/tag65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Dc3OTI2ZTk2NzdiODU4ZWIxMzMzZGI2NzRkY2UzY2IifQ=="/>
</p:tagLst>
</file>

<file path=ppt/tags/tag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heme/theme1.xml><?xml version="1.0" encoding="utf-8"?>
<a:theme xmlns:r="http://schemas.openxmlformats.org/officeDocument/2006/relationships" xmlns:a="http://schemas.openxmlformats.org/drawingml/2006/main" name="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121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2" baseType="lpstr">
      <vt:lpstr>Arial</vt:lpstr>
      <vt:lpstr>微软雅黑</vt:lpstr>
      <vt:lpstr>Wingdings</vt:lpstr>
      <vt:lpstr>Calibri</vt:lpstr>
      <vt:lpstr>宋体</vt:lpstr>
      <vt:lpstr>黑体</vt:lpstr>
      <vt:lpstr>楷体</vt:lpstr>
      <vt:lpstr>Comic Sans MS</vt:lpstr>
      <vt:lpstr>Times New Roman</vt:lpstr>
      <vt:lpstr>Adobe 黑体 Std R</vt:lpstr>
      <vt:lpstr>Gulim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2024-07-05T17:57:05Z</cp:lastPrinted>
  <dcterms:created xsi:type="dcterms:W3CDTF">2024-07-05T17:57:05Z</dcterms:created>
  <dcterms:modified xsi:type="dcterms:W3CDTF">2024-07-05T09:57:05Z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