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12192000"/>
  <p:custDataLst>
    <p:tags r:id="rId2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9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tags" Target="tags/tag1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slide" Target="slides/slide1.xml" /><Relationship Id="rId30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MasterShapeName"/>
          <p:cNvSpPr/>
          <p:nvPr/>
        </p:nvSpPr>
        <p:spPr>
          <a:xfrm>
            <a:off x="9427464" y="9144"/>
            <a:ext cx="2441448" cy="7498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3800" b="1" i="0">
                <a:solidFill>
                  <a:srgbClr val="FFFFFF"/>
                </a:solidFill>
                <a:latin typeface="方正兰亭中黑_GBK" pitchFamily="34" charset="0"/>
                <a:ea typeface="方正兰亭中黑_GBK" pitchFamily="34" charset="-122"/>
                <a:cs typeface="方正兰亭中黑_GBK" pitchFamily="34" charset="-120"/>
              </a:rPr>
              <a:t>初中 物理</a:t>
            </a:r>
            <a:endParaRPr lang="en-US" sz="3800"/>
          </a:p>
        </p:txBody>
      </p:sp>
      <p:sp>
        <p:nvSpPr>
          <p:cNvPr id="4" name="MasterShapeName"/>
          <p:cNvSpPr/>
          <p:nvPr/>
        </p:nvSpPr>
        <p:spPr>
          <a:xfrm>
            <a:off x="9610344" y="859536"/>
            <a:ext cx="208483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800" b="0" i="0">
                <a:solidFill>
                  <a:srgbClr val="009A9E"/>
                </a:solidFill>
                <a:latin typeface="方正兰亭中黑_GBK" pitchFamily="34" charset="0"/>
                <a:ea typeface="方正兰亭中黑_GBK" pitchFamily="34" charset="-122"/>
                <a:cs typeface="方正兰亭中黑_GBK" pitchFamily="34" charset="-120"/>
              </a:rPr>
              <a:t>八年级上册   RJ</a:t>
            </a:r>
            <a:endParaRPr lang="en-US" sz="1800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C_0#auto_editor_catalog_0?lid=ec1a4ccf3&amp;cid=ec1a4ccf3&amp;vtp=1">
            <a:hlinkClick action="ppaction://noaction"/>
          </p:cNvPr>
          <p:cNvSpPr/>
          <p:nvPr/>
        </p:nvSpPr>
        <p:spPr>
          <a:xfrm>
            <a:off x="4407408" y="6281928"/>
            <a:ext cx="493776" cy="374904"/>
          </a:xfrm>
          <a:prstGeom prst="rect">
            <a:avLst/>
          </a:prstGeom>
          <a:solidFill>
            <a:srgbClr val="9AD9E0">
              <a:alpha val="80000"/>
            </a:srgbClr>
          </a:solidFill>
          <a:ln>
            <a:solidFill>
              <a:srgbClr val="2E75B6"/>
            </a:solidFill>
          </a:ln>
        </p:spPr>
        <p:txBody>
          <a:bodyPr wrap="square" lIns="127000" tIns="127000" rIns="127000" bIns="127000" rtlCol="0" anchor="ctr"/>
          <a:lstStyle/>
          <a:p>
            <a:pPr marL="0" algn="ctr">
              <a:lnSpc>
                <a:spcPct val="100000"/>
              </a:lnSpc>
            </a:pPr>
            <a:r>
              <a:rPr lang="en-US" sz="1800" b="1" i="0">
                <a:solidFill>
                  <a:srgbClr val="4472C4"/>
                </a:solidFill>
                <a:latin typeface="Calibri (正文)" pitchFamily="34" charset="0"/>
                <a:ea typeface="Calibri (正文)" pitchFamily="34" charset="-122"/>
                <a:cs typeface="Calibri (正文)" pitchFamily="34" charset="-120"/>
              </a:rPr>
              <a:t>1</a:t>
            </a:r>
            <a:endParaRPr lang="en-US" sz="1800"/>
          </a:p>
        </p:txBody>
      </p:sp>
      <p:sp>
        <p:nvSpPr>
          <p:cNvPr id="4" name="C_0#auto_editor_catalog_0?lid=ce90d1464&amp;cid=ce90d1464&amp;vtp=1">
            <a:hlinkClick action="ppaction://noaction"/>
          </p:cNvPr>
          <p:cNvSpPr/>
          <p:nvPr/>
        </p:nvSpPr>
        <p:spPr>
          <a:xfrm>
            <a:off x="5084064" y="6281928"/>
            <a:ext cx="493776" cy="374904"/>
          </a:xfrm>
          <a:prstGeom prst="rect">
            <a:avLst/>
          </a:prstGeom>
          <a:solidFill>
            <a:srgbClr val="9AD9E0">
              <a:alpha val="80000"/>
            </a:srgbClr>
          </a:solidFill>
          <a:ln>
            <a:solidFill>
              <a:srgbClr val="2E75B6"/>
            </a:solidFill>
          </a:ln>
        </p:spPr>
        <p:txBody>
          <a:bodyPr wrap="square" lIns="127000" tIns="127000" rIns="127000" bIns="127000" rtlCol="0" anchor="ctr"/>
          <a:lstStyle/>
          <a:p>
            <a:pPr marL="0" algn="ctr">
              <a:lnSpc>
                <a:spcPct val="100000"/>
              </a:lnSpc>
            </a:pPr>
            <a:r>
              <a:rPr lang="en-US" sz="1800" b="1" i="0">
                <a:solidFill>
                  <a:srgbClr val="4472C4"/>
                </a:solidFill>
                <a:latin typeface="Calibri (正文)" pitchFamily="34" charset="0"/>
                <a:ea typeface="Calibri (正文)" pitchFamily="34" charset="-122"/>
                <a:cs typeface="Calibri (正文)" pitchFamily="34" charset="-120"/>
              </a:rPr>
              <a:t>2</a:t>
            </a:r>
            <a:endParaRPr lang="en-US" sz="1800"/>
          </a:p>
        </p:txBody>
      </p:sp>
      <p:sp>
        <p:nvSpPr>
          <p:cNvPr id="5" name="C_0#auto_editor_catalog_0?lid=ab4c2d9b0&amp;cid=ab4c2d9b0&amp;vtp=1">
            <a:hlinkClick action="ppaction://noaction"/>
          </p:cNvPr>
          <p:cNvSpPr/>
          <p:nvPr/>
        </p:nvSpPr>
        <p:spPr>
          <a:xfrm>
            <a:off x="5751576" y="6281928"/>
            <a:ext cx="493776" cy="374904"/>
          </a:xfrm>
          <a:prstGeom prst="rect">
            <a:avLst/>
          </a:prstGeom>
          <a:solidFill>
            <a:srgbClr val="9AD9E0">
              <a:alpha val="80000"/>
            </a:srgbClr>
          </a:solidFill>
          <a:ln>
            <a:solidFill>
              <a:srgbClr val="2E75B6"/>
            </a:solidFill>
          </a:ln>
        </p:spPr>
        <p:txBody>
          <a:bodyPr wrap="square" lIns="127000" tIns="127000" rIns="127000" bIns="127000" rtlCol="0" anchor="ctr"/>
          <a:lstStyle/>
          <a:p>
            <a:pPr marL="0" algn="ctr">
              <a:lnSpc>
                <a:spcPct val="100000"/>
              </a:lnSpc>
            </a:pPr>
            <a:r>
              <a:rPr lang="en-US" sz="1800" b="1" i="0">
                <a:solidFill>
                  <a:srgbClr val="4472C4"/>
                </a:solidFill>
                <a:latin typeface="Calibri (正文)" pitchFamily="34" charset="0"/>
                <a:ea typeface="Calibri (正文)" pitchFamily="34" charset="-122"/>
                <a:cs typeface="Calibri (正文)" pitchFamily="34" charset="-120"/>
              </a:rPr>
              <a:t>3</a:t>
            </a:r>
            <a:endParaRPr lang="en-US" sz="1800"/>
          </a:p>
        </p:txBody>
      </p:sp>
      <p:sp>
        <p:nvSpPr>
          <p:cNvPr id="6" name="C_0#auto_editor_catalog_0?lid=e62686a18&amp;cid=e62686a18&amp;vtp=1">
            <a:hlinkClick action="ppaction://noaction"/>
          </p:cNvPr>
          <p:cNvSpPr/>
          <p:nvPr/>
        </p:nvSpPr>
        <p:spPr>
          <a:xfrm>
            <a:off x="6428232" y="6281928"/>
            <a:ext cx="493776" cy="374904"/>
          </a:xfrm>
          <a:prstGeom prst="rect">
            <a:avLst/>
          </a:prstGeom>
          <a:solidFill>
            <a:srgbClr val="9AD9E0">
              <a:alpha val="80000"/>
            </a:srgbClr>
          </a:solidFill>
          <a:ln>
            <a:solidFill>
              <a:srgbClr val="2E75B6"/>
            </a:solidFill>
          </a:ln>
        </p:spPr>
        <p:txBody>
          <a:bodyPr wrap="square" lIns="127000" tIns="127000" rIns="127000" bIns="127000" rtlCol="0" anchor="ctr"/>
          <a:lstStyle/>
          <a:p>
            <a:pPr marL="0" algn="ctr">
              <a:lnSpc>
                <a:spcPct val="100000"/>
              </a:lnSpc>
            </a:pPr>
            <a:r>
              <a:rPr lang="en-US" sz="1800" b="1" i="0">
                <a:solidFill>
                  <a:srgbClr val="4472C4"/>
                </a:solidFill>
                <a:latin typeface="Calibri (正文)" pitchFamily="34" charset="0"/>
                <a:ea typeface="Calibri (正文)" pitchFamily="34" charset="-122"/>
                <a:cs typeface="Calibri (正文)" pitchFamily="34" charset="-120"/>
              </a:rPr>
              <a:t>4</a:t>
            </a:r>
            <a:endParaRPr lang="en-US" sz="1800"/>
          </a:p>
        </p:txBody>
      </p:sp>
      <p:sp>
        <p:nvSpPr>
          <p:cNvPr id="7" name="C_0#auto_editor_catalog_0?lid=591139d14&amp;cid=591139d14&amp;vtp=1">
            <a:hlinkClick action="ppaction://noaction"/>
          </p:cNvPr>
          <p:cNvSpPr/>
          <p:nvPr/>
        </p:nvSpPr>
        <p:spPr>
          <a:xfrm>
            <a:off x="7104888" y="6281928"/>
            <a:ext cx="493776" cy="374904"/>
          </a:xfrm>
          <a:prstGeom prst="rect">
            <a:avLst/>
          </a:prstGeom>
          <a:solidFill>
            <a:srgbClr val="9AD9E0">
              <a:alpha val="80000"/>
            </a:srgbClr>
          </a:solidFill>
          <a:ln>
            <a:solidFill>
              <a:srgbClr val="2E75B6"/>
            </a:solidFill>
          </a:ln>
        </p:spPr>
        <p:txBody>
          <a:bodyPr wrap="square" lIns="127000" tIns="127000" rIns="127000" bIns="127000" rtlCol="0" anchor="ctr"/>
          <a:lstStyle/>
          <a:p>
            <a:pPr marL="0" algn="ctr">
              <a:lnSpc>
                <a:spcPct val="100000"/>
              </a:lnSpc>
            </a:pPr>
            <a:r>
              <a:rPr lang="en-US" sz="1800" b="1" i="0">
                <a:solidFill>
                  <a:srgbClr val="4472C4"/>
                </a:solidFill>
                <a:latin typeface="Calibri (正文)" pitchFamily="34" charset="0"/>
                <a:ea typeface="Calibri (正文)" pitchFamily="34" charset="-122"/>
                <a:cs typeface="Calibri (正文)" pitchFamily="34" charset="-120"/>
              </a:rPr>
              <a:t>5</a:t>
            </a:r>
            <a:endParaRPr lang="en-US" sz="18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MasterShapeName"/>
          <p:cNvSpPr/>
          <p:nvPr/>
        </p:nvSpPr>
        <p:spPr>
          <a:xfrm>
            <a:off x="9427464" y="9144"/>
            <a:ext cx="2441448" cy="7498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3800" b="1" i="0">
                <a:solidFill>
                  <a:srgbClr val="FFFFFF"/>
                </a:solidFill>
                <a:latin typeface="方正兰亭中黑_GBK" pitchFamily="34" charset="0"/>
                <a:ea typeface="方正兰亭中黑_GBK" pitchFamily="34" charset="-122"/>
                <a:cs typeface="方正兰亭中黑_GBK" pitchFamily="34" charset="-120"/>
              </a:rPr>
              <a:t>初中 物理</a:t>
            </a:r>
            <a:endParaRPr lang="en-US" sz="3800"/>
          </a:p>
        </p:txBody>
      </p:sp>
      <p:sp>
        <p:nvSpPr>
          <p:cNvPr id="4" name="MasterShapeName"/>
          <p:cNvSpPr/>
          <p:nvPr/>
        </p:nvSpPr>
        <p:spPr>
          <a:xfrm>
            <a:off x="9610344" y="859536"/>
            <a:ext cx="2084832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800" b="0" i="0">
                <a:solidFill>
                  <a:srgbClr val="009A9E"/>
                </a:solidFill>
                <a:latin typeface="方正兰亭中黑_GBK" pitchFamily="34" charset="0"/>
                <a:ea typeface="方正兰亭中黑_GBK" pitchFamily="34" charset="-122"/>
                <a:cs typeface="方正兰亭中黑_GBK" pitchFamily="34" charset="-120"/>
              </a:rPr>
              <a:t>八年级上册   RJ</a:t>
            </a:r>
            <a:endParaRPr lang="en-US" sz="1800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.png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3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6.png" /><Relationship Id="rId6" Type="http://schemas.openxmlformats.org/officeDocument/2006/relationships/image" Target="../media/image7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8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9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Relationship Id="rId6" Type="http://schemas.openxmlformats.org/officeDocument/2006/relationships/image" Target="../media/image1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14.png" /><Relationship Id="rId4" Type="http://schemas.openxmlformats.org/officeDocument/2006/relationships/image" Target="../media/image1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16.png" /><Relationship Id="rId4" Type="http://schemas.openxmlformats.org/officeDocument/2006/relationships/image" Target="../media/image17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0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ede9bcf4d.fixed?vcp=1&amp;vopoq=1&amp;pid=41d1591fb&amp;color=255,255,255&amp;vtp=1&amp;bbb=1" title=""/>
          <p:cNvSpPr/>
          <p:nvPr/>
        </p:nvSpPr>
        <p:spPr>
          <a:xfrm>
            <a:off x="356616" y="2011680"/>
            <a:ext cx="11448288" cy="10789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5400"/>
              </a:lnSpc>
            </a:pPr>
            <a:r>
              <a:rPr lang="en-US" altLang="zh-CN" sz="4400" b="0" i="0">
                <a:solidFill>
                  <a:srgbClr val="FFFFFF"/>
                </a:solidFill>
                <a:latin typeface="华文新魏" panose="02010800040101010101" pitchFamily="34" charset="-122"/>
                <a:ea typeface="华文新魏" panose="02010800040101010101" pitchFamily="34" charset="-122"/>
                <a:cs typeface="华文新魏" panose="02010800040101010101" pitchFamily="34" charset="-120"/>
              </a:rPr>
              <a:t>第5节</a:t>
            </a:r>
            <a:r>
              <a:rPr lang="en-US" altLang="zh-CN" sz="44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400" b="0" i="0">
                <a:solidFill>
                  <a:srgbClr val="FFFFFF"/>
                </a:solidFill>
                <a:latin typeface="华文新魏" panose="02010800040101010101" pitchFamily="34" charset="-122"/>
                <a:ea typeface="华文新魏" panose="02010800040101010101" pitchFamily="34" charset="-122"/>
                <a:cs typeface="华文新魏" panose="02010800040101010101" pitchFamily="34" charset="-120"/>
              </a:rPr>
              <a:t>跨学科实践：制作隔音房间模型</a:t>
            </a:r>
            <a:endParaRPr lang="en-US" altLang="zh-CN" sz="4400"/>
          </a:p>
        </p:txBody>
      </p:sp>
      <p:sp>
        <p:nvSpPr>
          <p:cNvPr id="3" name="C_3_BD#ede9bcf4d.fixed?vcp=1&amp;vopoq=1&amp;pid=41d1591fb&amp;color=255,255,255&amp;vtp=1&amp;bbb=1" title=""/>
          <p:cNvSpPr/>
          <p:nvPr/>
        </p:nvSpPr>
        <p:spPr>
          <a:xfrm>
            <a:off x="356616" y="3886200"/>
            <a:ext cx="11448288" cy="72237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FFFFFF"/>
                </a:solidFill>
                <a:latin typeface="华文新魏" panose="02010800040101010101" pitchFamily="34" charset="-122"/>
                <a:ea typeface="华文新魏" panose="02010800040101010101" pitchFamily="34" charset="-122"/>
                <a:cs typeface="华文新魏" panose="02010800040101010101" pitchFamily="34" charset="-120"/>
              </a:rPr>
              <a:t>跨学科实践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3" name="QB_4_BD.10_4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1350107"/>
          <a:ext cx="11365992" cy="5397945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5460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333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2.实验步骤：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①先将响铃的闹钟放入未做处理的鞋盒内，在距离鞋盒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8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方正中等线简体" pitchFamily="34" charset="-122"/>
                                <a:cs typeface="Times New Roman" panose="02020603050405020304" pitchFamily="34" charset="-12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="0" i="0" spc="-100">
                                <a:solidFill>
                                  <a:srgbClr val="000000"/>
                                </a:solidFill>
                                <a:latin typeface="Times New Roman" panose="02020603050405020304" pitchFamily="34" charset="0"/>
                                <a:ea typeface="方正中等线简体" pitchFamily="34" charset="-122"/>
                                <a:cs typeface="Times New Roman" panose="020206030504050203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方正中等线简体" pitchFamily="34" charset="-122"/>
                                <a:cs typeface="Times New Roman" panose="02020603050405020304" pitchFamily="34" charset="-120"/>
                              </a:rPr>
                              <m:t>m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处摆放分贝仪，测量噪声的强弱.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②将待测材料分别铺满鞋盒里的每个面，在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endParaRPr lang="en-US" altLang="zh-CN" sz="280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（填“相同”或“不同”）的距离处摆放分贝仪测噪声的强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弱，记录数据在表1中.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表1</a:t>
                      </a:r>
                      <a:endParaRPr lang="en-US" altLang="zh-CN" sz="1200"/>
                    </a:p>
                    <a:p>
                      <a:pPr marL="0" lvl="0" indent="0" algn="ctr" latinLnBrk="1" hangingPunct="0">
                        <a:lnSpc>
                          <a:spcPts val="8200"/>
                        </a:lnSpc>
                      </a:pPr>
                      <a:r>
                        <a:rPr lang="en-US" altLang="zh-CN" sz="4650" b="0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0" i="0" kern="0" spc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_____________________________________________________________________________________________________</a:t>
                      </a: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4_BD.10_5#1860b2e2f.table_image?tii=1&amp;vcp=1&amp;vopoq=1&amp;pid=ede9bcf4d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7680" y="5780629"/>
            <a:ext cx="5678424" cy="93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11_1#1860b2e2f.blank?vcp=1&amp;vopoq=1&amp;pid=ede9bcf4d&amp;color=0,0,0&amp;mp=1&amp;vpa=7&amp;vtp=1&amp;bbb=1" title=""/>
          <p:cNvSpPr/>
          <p:nvPr/>
        </p:nvSpPr>
        <p:spPr>
          <a:xfrm>
            <a:off x="9991494" y="3559685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相同</a:t>
            </a:r>
            <a:endParaRPr lang="en-US" altLang="zh-CN" sz="2800"/>
          </a:p>
        </p:txBody>
      </p:sp>
      <p:sp>
        <p:nvSpPr>
          <p:cNvPr id="2" name="QB_4_BD.10_4#1860b2e2f?colgroup=5,25&amp;vcp=1&amp;vopoq=1&amp;pid=ede9bcf4d&amp;color=0,0,0&amp;mp=1&amp;vtp=1&amp;bt=1&amp;bbb=1" title=""/>
          <p:cNvSpPr txBox="1"/>
          <p:nvPr/>
        </p:nvSpPr>
        <p:spPr>
          <a:xfrm>
            <a:off x="11041040" y="720000"/>
            <a:ext cx="718145" cy="50693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4" name="QB_4_BD.12_1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2040001"/>
          <a:ext cx="11365992" cy="3974402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020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③晓豫猜想隔音材料的隔音效果可能还与厚度有关，于是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选用隔音窗帘布，通过改变布的层数继续进行实验，实验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数据记录在表2中.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表2</a:t>
                      </a:r>
                      <a:endParaRPr lang="en-US" altLang="zh-CN" sz="1200"/>
                    </a:p>
                    <a:p>
                      <a:pPr marL="0" lvl="0" indent="0" algn="ctr" latinLnBrk="1" hangingPunct="0">
                        <a:lnSpc>
                          <a:spcPts val="8500"/>
                        </a:lnSpc>
                      </a:pPr>
                      <a:r>
                        <a:rPr lang="en-US" altLang="zh-CN" sz="4750" b="0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0" i="0" kern="0" spc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_____________________________________________________________________________________________________</a:t>
                      </a: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4_BD.12_2#1860b2e2f.table_image?tii=2&amp;vcp=1&amp;vopoq=1&amp;pid=ede9bcf4d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7680" y="4953572"/>
            <a:ext cx="5678424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QB_4_BD.12_1#1860b2e2f?colgroup=5,25&amp;vcp=1&amp;vopoq=1&amp;pid=ede9bcf4d&amp;color=0,0,0&amp;mp=1&amp;vtp=1&amp;bt=1&amp;bbb=1" title=""/>
          <p:cNvSpPr txBox="1"/>
          <p:nvPr/>
        </p:nvSpPr>
        <p:spPr>
          <a:xfrm>
            <a:off x="11041040" y="1343787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5" name="QB_4_BD.12_3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1501235"/>
          <a:ext cx="11365992" cy="5051934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773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3.实验分析与交流：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①实验中采用了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的研究方法.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②由此实验可以得出，不同的材料隔音性能是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endParaRPr lang="en-US" altLang="zh-CN" sz="280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（填“相同”或“不同”）的；并且材料越厚，其隔音性能越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（填“好”或“差”）.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③影响物体隔音性能的因素很多，生活中也常常利用双层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玻璃来隔音，并把双层玻璃间抽成真空，这样能大大降低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噪声响度是因为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______________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4_AN.13_1#1860b2e2f.blank?vcp=1&amp;vopoq=1&amp;pid=ede9bcf4d&amp;color=0,0,0&amp;mp=1&amp;vpa=8&amp;vtp=1&amp;bbb=1" title=""/>
          <p:cNvSpPr/>
          <p:nvPr/>
        </p:nvSpPr>
        <p:spPr>
          <a:xfrm>
            <a:off x="6568844" y="2634774"/>
            <a:ext cx="16811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控制变量</a:t>
            </a:r>
            <a:endParaRPr lang="en-US" altLang="zh-CN" sz="2800"/>
          </a:p>
        </p:txBody>
      </p:sp>
      <p:sp>
        <p:nvSpPr>
          <p:cNvPr id="4" name="QB_4_AN.14_1#1860b2e2f.blank?vcp=1&amp;vopoq=1&amp;pid=ede9bcf4d&amp;color=0,0,0&amp;mp=1&amp;vpa=9&amp;vtp=1&amp;bbb=1" title=""/>
          <p:cNvSpPr/>
          <p:nvPr/>
        </p:nvSpPr>
        <p:spPr>
          <a:xfrm>
            <a:off x="10169294" y="3193574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不同</a:t>
            </a:r>
            <a:endParaRPr lang="en-US" altLang="zh-CN" sz="2800"/>
          </a:p>
        </p:txBody>
      </p:sp>
      <p:sp>
        <p:nvSpPr>
          <p:cNvPr id="5" name="QB_4_AN.15_1#1860b2e2f.blank?vcp=1&amp;vopoq=1&amp;pid=ede9bcf4d&amp;color=0,0,0&amp;mp=1&amp;vpa=10&amp;vtp=1" title=""/>
          <p:cNvSpPr/>
          <p:nvPr/>
        </p:nvSpPr>
        <p:spPr>
          <a:xfrm>
            <a:off x="5365518" y="4311174"/>
            <a:ext cx="6143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好</a:t>
            </a:r>
            <a:endParaRPr lang="en-US" altLang="zh-CN" sz="2800"/>
          </a:p>
        </p:txBody>
      </p:sp>
      <p:sp>
        <p:nvSpPr>
          <p:cNvPr id="6" name="QB_4_AN.16_1#1860b2e2f.blank?vcp=1&amp;vopoq=1&amp;pid=ede9bcf4d&amp;color=0,0,0&amp;mp=1&amp;vpa=11&amp;vtp=1&amp;bbb=1" title=""/>
          <p:cNvSpPr/>
          <p:nvPr/>
        </p:nvSpPr>
        <p:spPr>
          <a:xfrm>
            <a:off x="7146694" y="5967508"/>
            <a:ext cx="23923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真空不能传声</a:t>
            </a:r>
            <a:endParaRPr lang="en-US" altLang="zh-CN" sz="2800"/>
          </a:p>
        </p:txBody>
      </p:sp>
      <p:sp>
        <p:nvSpPr>
          <p:cNvPr id="2" name="QB_4_BD.12_3#1860b2e2f?colgroup=5,25&amp;vcp=1&amp;vopoq=1&amp;pid=ede9bcf4d&amp;color=0,0,0&amp;mp=1&amp;vtp=1&amp;bt=1&amp;bbb=1" title=""/>
          <p:cNvSpPr txBox="1"/>
          <p:nvPr/>
        </p:nvSpPr>
        <p:spPr>
          <a:xfrm>
            <a:off x="11041040" y="805021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6" name="QB_4_BD.17_1#1860b2e2f?colgroup=5,25&amp;vcp=1&amp;vopoq=1&amp;pid=ede9bcf4d&amp;color=0,0,0&amp;vtp=1&amp;bt=1&amp;bbb=1&amp;hb=1" title=""/>
          <p:cNvGraphicFramePr>
            <a:graphicFrameLocks noGrp="1"/>
          </p:cNvGraphicFramePr>
          <p:nvPr/>
        </p:nvGraphicFramePr>
        <p:xfrm>
          <a:off x="393192" y="1507585"/>
          <a:ext cx="11365992" cy="5039234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503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活动任务六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活动交流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1.在制作过程中，由于实验操作过程较长，闹钟电量对闹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钟音量有一定影响，另外有的同学闹钟闹铃是歌曲类型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的，音量有变化，影响实验结论，对此请提出你的改进建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议：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________________________________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.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2.如果有了真正的隔音房间，为了做到不打扰他人，也为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了自己听力的健康，在使用时还要注意哪些问题？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</a:t>
                      </a:r>
                      <a:endParaRPr lang="en-US" altLang="zh-CN" sz="280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__________________________________________________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4_AN.18_1#1860b2e2f.blank?vcp=1&amp;vopoq=1&amp;pid=ede9bcf4d&amp;color=0,0,0&amp;vpa=12&amp;vtp=1&amp;bbb=1" title=""/>
          <p:cNvSpPr/>
          <p:nvPr/>
        </p:nvSpPr>
        <p:spPr>
          <a:xfrm>
            <a:off x="3308118" y="4311174"/>
            <a:ext cx="55927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选用蜂鸣声闹钟（答案合理即可）</a:t>
            </a:r>
            <a:endParaRPr lang="en-US" altLang="zh-CN" sz="2800"/>
          </a:p>
        </p:txBody>
      </p:sp>
      <p:sp>
        <p:nvSpPr>
          <p:cNvPr id="4" name="QB_4_AN.19_1#1860b2e2f.blank?vcp=1&amp;vopoq=1&amp;pid=ede9bcf4d&amp;color=0,0,0&amp;vpa=13&amp;vtp=1&amp;bbb=1&amp;hb=1" title=""/>
          <p:cNvSpPr/>
          <p:nvPr/>
        </p:nvSpPr>
        <p:spPr>
          <a:xfrm>
            <a:off x="2586600" y="5428774"/>
            <a:ext cx="9117584" cy="10626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3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方正中等线简体" pitchFamily="34" charset="-122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降低声音的响度（或减少声音的持续时间等，答案合理即可）</a:t>
            </a:r>
            <a:endParaRPr lang="en-US" altLang="zh-CN" sz="2800"/>
          </a:p>
        </p:txBody>
      </p:sp>
      <p:sp>
        <p:nvSpPr>
          <p:cNvPr id="2" name="QB_4_BD.17_1#1860b2e2f?colgroup=5,25&amp;vcp=1&amp;vopoq=1&amp;pid=ede9bcf4d&amp;color=0,0,0&amp;vtp=1&amp;bt=1&amp;bbb=1" title=""/>
          <p:cNvSpPr txBox="1"/>
          <p:nvPr/>
        </p:nvSpPr>
        <p:spPr>
          <a:xfrm>
            <a:off x="11041040" y="811371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1_BD#3a028bfe5.fixed?vcp=1&amp;vopoq=1&amp;color=225,86,48&amp;vtp=1&amp;bbb=1" title=""/>
          <p:cNvSpPr/>
          <p:nvPr/>
        </p:nvSpPr>
        <p:spPr>
          <a:xfrm>
            <a:off x="0" y="4855464"/>
            <a:ext cx="12188952" cy="89611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E1563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第二章</a:t>
            </a:r>
            <a:r>
              <a:rPr lang="en-US" altLang="zh-CN" sz="3200" b="0" i="0">
                <a:solidFill>
                  <a:srgbClr val="E1563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E1563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声现象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ab572e556.fixed?vcp=1&amp;vopoq=1&amp;pid=084208e2a&amp;color=255,255,255&amp;vtp=1&amp;bbb=1" title=""/>
          <p:cNvSpPr/>
          <p:nvPr/>
        </p:nvSpPr>
        <p:spPr>
          <a:xfrm>
            <a:off x="356616" y="1947672"/>
            <a:ext cx="11448288" cy="12252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5400"/>
              </a:lnSpc>
            </a:pPr>
            <a:r>
              <a:rPr lang="en-US" altLang="zh-CN" sz="4400" b="0" i="0">
                <a:solidFill>
                  <a:srgbClr val="FFFFFF"/>
                </a:solidFill>
                <a:latin typeface="华文新魏" panose="02010800040101010101" pitchFamily="34" charset="-122"/>
                <a:ea typeface="华文新魏" panose="02010800040101010101" pitchFamily="34" charset="-122"/>
                <a:cs typeface="华文新魏" panose="02010800040101010101" pitchFamily="34" charset="-120"/>
              </a:rPr>
              <a:t>专项</a:t>
            </a:r>
            <a:r>
              <a:rPr lang="en-US" altLang="zh-CN" sz="44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400" b="0" i="0">
                <a:solidFill>
                  <a:srgbClr val="FFFFFF"/>
                </a:solidFill>
                <a:latin typeface="华文新魏" panose="02010800040101010101" pitchFamily="34" charset="-122"/>
                <a:ea typeface="华文新魏" panose="02010800040101010101" pitchFamily="34" charset="-122"/>
                <a:cs typeface="华文新魏" panose="02010800040101010101" pitchFamily="34" charset="-120"/>
              </a:rPr>
              <a:t>声速的相关计算</a:t>
            </a:r>
            <a:endParaRPr lang="en-US" altLang="zh-CN" sz="4400"/>
          </a:p>
        </p:txBody>
      </p:sp>
      <p:sp>
        <p:nvSpPr>
          <p:cNvPr id="3" name="C_3_BD#ab572e556.fixed?vcp=1&amp;vopoq=1&amp;pid=084208e2a&amp;color=255,255,255&amp;vtp=1&amp;bbb=1" title=""/>
          <p:cNvSpPr/>
          <p:nvPr/>
        </p:nvSpPr>
        <p:spPr>
          <a:xfrm>
            <a:off x="356616" y="3959352"/>
            <a:ext cx="11448288" cy="72237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FFFFFF"/>
                </a:solidFill>
                <a:latin typeface="华文新魏" panose="02010800040101010101" pitchFamily="34" charset="-122"/>
                <a:ea typeface="华文新魏" panose="02010800040101010101" pitchFamily="34" charset="-122"/>
                <a:cs typeface="华文新魏" panose="02010800040101010101" pitchFamily="34" charset="-120"/>
              </a:rPr>
              <a:t>阶段强化专项训练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4_BD.1_1#ec1a4ccf3?htil=1&amp;vcp=1&amp;vopoq=1&amp;pid=ab572e556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13906" y="738288"/>
            <a:ext cx="1670574" cy="212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1_2#ec1a4ccf3?htil=1&amp;sp=1&amp;vcp=1&amp;vopoq=1&amp;pid=ab572e556&amp;color=0,0,0&amp;vtp=1&amp;bt=1&amp;bbb=1&amp;hb=1&amp;hs=1" title=""/>
              <p:cNvSpPr/>
              <p:nvPr/>
            </p:nvSpPr>
            <p:spPr>
              <a:xfrm>
                <a:off x="393192" y="720000"/>
                <a:ext cx="9436608" cy="28428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BDF8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新情境</a:t>
                </a:r>
                <a:r>
                  <a:rPr lang="en-US" altLang="zh-CN" sz="2800" b="0" i="0">
                    <a:solidFill>
                      <a:srgbClr val="27527D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[2023安徽中考]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图示为一种身高测量仪，其顶部的感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应器竖直向下发射超声波信号，经下方物体反射后返回，被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感应器接收.某同学站上测高台，感应器记录信号从发射到接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收所经历的时间为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.已知感应器距测高台的高度为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，空气中的声速取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340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，则该同学的身高为(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)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C_4_BD.1_2#ec1a4ccf3?htil=1&amp;sp=1&amp;vcp=1&amp;vopoq=1&amp;pid=ab572e55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720000"/>
                <a:ext cx="9436608" cy="2842832"/>
              </a:xfrm>
              <a:prstGeom prst="rect">
                <a:avLst/>
              </a:prstGeom>
              <a:blipFill rotWithShape="1">
                <a:blip r:embed="rId4"/>
                <a:stretch>
                  <a:fillRect l="-1" t="-19" r="-3533" b="-18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2_1#ec1a4ccf3.bracket?vcp=1&amp;vopoq=1&amp;pid=ab572e556&amp;color=0,0,0&amp;vpa=1&amp;vtp=1" title=""/>
          <p:cNvSpPr/>
          <p:nvPr/>
        </p:nvSpPr>
        <p:spPr>
          <a:xfrm>
            <a:off x="8880761" y="3043846"/>
            <a:ext cx="495300" cy="5201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C_4_BD.3_1#ec1a4ccf3.choices?vcp=1&amp;vopoq=1&amp;pid=ab572e556&amp;color=0,0,0&amp;vtp=1&amp;bbb=1&amp;hs=1" title=""/>
              <p:cNvSpPr/>
              <p:nvPr/>
            </p:nvSpPr>
            <p:spPr>
              <a:xfrm>
                <a:off x="393192" y="3614330"/>
                <a:ext cx="11402568" cy="5076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500"/>
                  </a:lnSpc>
                  <a:tabLst>
                    <a:tab pos="2916555"/>
                    <a:tab pos="5807710"/>
                    <a:tab pos="8698865"/>
                  </a:tabLst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70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8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65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8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85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8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C_4_BD.3_1#ec1a4ccf3.choices?vcp=1&amp;vopoq=1&amp;pid=ab572e556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3614330"/>
                <a:ext cx="11402568" cy="507619"/>
              </a:xfrm>
              <a:prstGeom prst="rect">
                <a:avLst/>
              </a:prstGeom>
              <a:blipFill rotWithShape="1">
                <a:blip r:embed="rId5"/>
                <a:stretch>
                  <a:fillRect l="-1" t="-107" b="-124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4_AS.4_1#ec1a4ccf3?vcp=1&amp;vopoq=1&amp;pid=ab572e556&amp;color=0,0,0&amp;vtp=1&amp;bbb=1&amp;hb=1&amp;hs=1" title=""/>
              <p:cNvSpPr/>
              <p:nvPr/>
            </p:nvSpPr>
            <p:spPr>
              <a:xfrm>
                <a:off x="393192" y="4129823"/>
                <a:ext cx="11402568" cy="20695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6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【解析】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得，该同学头顶距离感应器的高度是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6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vt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340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8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85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，该同学的身高为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85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65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，故选B.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4_AS.4_1#ec1a4ccf3?vcp=1&amp;vopoq=1&amp;pid=ab572e55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4129823"/>
                <a:ext cx="11402568" cy="2069592"/>
              </a:xfrm>
              <a:prstGeom prst="rect">
                <a:avLst/>
              </a:prstGeom>
              <a:blipFill rotWithShape="1">
                <a:blip r:embed="rId6"/>
                <a:stretch>
                  <a:fillRect l="-1" t="-20" b="-24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5_1#ce90d1464?vcp=1&amp;vopoq=1&amp;pid=ab572e556&amp;color=0,0,0&amp;vtp=1&amp;bt=1&amp;bbb=1&amp;hb=1" title=""/>
              <p:cNvSpPr/>
              <p:nvPr/>
            </p:nvSpPr>
            <p:spPr>
              <a:xfrm>
                <a:off x="393192" y="1934832"/>
                <a:ext cx="11402568" cy="315893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0" i="0">
                    <a:solidFill>
                      <a:srgbClr val="27527D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[2024武汉江汉区四校联考]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某兴趣小组欲测出一段较长废铁轨的长度，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小亮同学戴了一块电子表，他们让小亮将耳朵贴在铁轨的一端，另一位同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学用力敲击铁轨的另一端，小亮听到一声敲击声后，经过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又听到一声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敲击声.（当时的气温为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）铁轨的长是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.（已知声音在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空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气中传播的速度为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340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，声音在钢铁中传播的速度为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Times New Roman" panose="02020603050405020304" pitchFamily="34" charset="0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200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4_BD.5_1#ce90d1464?vcp=1&amp;vopoq=1&amp;pid=ab572e55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1934832"/>
                <a:ext cx="11402568" cy="3158935"/>
              </a:xfrm>
              <a:prstGeom prst="rect">
                <a:avLst/>
              </a:prstGeom>
              <a:blipFill rotWithShape="1">
                <a:blip r:embed="rId3"/>
                <a:stretch>
                  <a:fillRect l="-1" t="-20" r="-663" b="-20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6_1#ce90d1464.blank?vcp=1&amp;vopoq=1&amp;pid=ab572e556&amp;color=0,0,0&amp;vpa=2&amp;vtp=1&amp;bbb=1" title=""/>
          <p:cNvSpPr/>
          <p:nvPr/>
        </p:nvSpPr>
        <p:spPr>
          <a:xfrm>
            <a:off x="6986873" y="3847452"/>
            <a:ext cx="7921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182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4_AS.7_1#ce90d1464?vcp=1&amp;vopoq=1&amp;pid=ab572e556&amp;color=0,0,0&amp;vtp=1&amp;bt=1&amp;bbb=1" title=""/>
          <p:cNvSpPr/>
          <p:nvPr/>
        </p:nvSpPr>
        <p:spPr>
          <a:xfrm>
            <a:off x="393192" y="812374"/>
            <a:ext cx="11402568" cy="5681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【解析】</a:t>
            </a:r>
            <a:endParaRPr lang="en-US" altLang="zh-CN" sz="2800"/>
          </a:p>
        </p:txBody>
      </p:sp>
      <p:pic>
        <p:nvPicPr>
          <p:cNvPr id="3" name="QB_4_AS.7_2#ce90d1464?vcp=1&amp;vopoq=1&amp;pid=ab572e55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2438" y="1516716"/>
            <a:ext cx="5153223" cy="466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8_1#ab4c2d9b0?vcp=1&amp;vopoq=1&amp;pid=ab572e556&amp;color=0,0,0&amp;vtp=1&amp;bt=1&amp;bbb=1&amp;hb=1" title=""/>
              <p:cNvSpPr/>
              <p:nvPr/>
            </p:nvSpPr>
            <p:spPr>
              <a:xfrm>
                <a:off x="393192" y="784370"/>
                <a:ext cx="11402568" cy="121551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0" i="0">
                    <a:solidFill>
                      <a:srgbClr val="27527D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[2024合肥四十五中期中]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小明在今年的校运动会百米赛跑中取得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成绩.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4_BD.8_1#ab4c2d9b0?vcp=1&amp;vopoq=1&amp;pid=ab572e55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784370"/>
                <a:ext cx="11402568" cy="1215517"/>
              </a:xfrm>
              <a:prstGeom prst="rect">
                <a:avLst/>
              </a:prstGeom>
              <a:blipFill rotWithShape="1">
                <a:blip r:embed="rId3"/>
                <a:stretch>
                  <a:fillRect l="-1" t="-12" r="-540" b="-55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O_5_BD.9_1#8fb2a7ace?vcp=1&amp;vopoq=1&amp;pid=ab4c2d9b0&amp;color=0,0,0&amp;vtp=1&amp;bbb=1" title=""/>
          <p:cNvSpPr/>
          <p:nvPr/>
        </p:nvSpPr>
        <p:spPr>
          <a:xfrm>
            <a:off x="393192" y="2062244"/>
            <a:ext cx="1140256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（1）求小明的平均速度.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AN.10_1#8fb2a7ace?vcp=1&amp;vopoq=1&amp;pid=ab4c2d9b0&amp;color=0,0,0&amp;vtp=1&amp;bbb=1" title=""/>
              <p:cNvSpPr/>
              <p:nvPr/>
            </p:nvSpPr>
            <p:spPr>
              <a:xfrm>
                <a:off x="393192" y="2640856"/>
                <a:ext cx="11402568" cy="736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解：小明百米赛跑的平均速度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𝐯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𝐭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.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AN.10_1#8fb2a7ace?vcp=1&amp;vopoq=1&amp;pid=ab4c2d9b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2640856"/>
                <a:ext cx="11402568" cy="736600"/>
              </a:xfrm>
              <a:prstGeom prst="rect">
                <a:avLst/>
              </a:prstGeom>
              <a:blipFill rotWithShape="1">
                <a:blip r:embed="rId4"/>
                <a:stretch>
                  <a:fillRect l="-1" t="-71" b="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11_1#b3a4e2e64?vcp=1&amp;vopoq=1&amp;pid=ab4c2d9b0&amp;color=0,0,0&amp;vtp=1&amp;bbb=1&amp;hb=1" title=""/>
              <p:cNvSpPr/>
              <p:nvPr/>
            </p:nvSpPr>
            <p:spPr>
              <a:xfrm>
                <a:off x="393192" y="3387108"/>
                <a:ext cx="11402568" cy="121583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（2）如果终点计时员听到发令枪声才计时，则小明百米赛跑的实际成绩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是多少秒？（空气中声速为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340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，结果保留两位小数）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11_1#b3a4e2e64?vcp=1&amp;vopoq=1&amp;pid=ab4c2d9b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3387108"/>
                <a:ext cx="11402568" cy="1215835"/>
              </a:xfrm>
              <a:prstGeom prst="rect">
                <a:avLst/>
              </a:prstGeom>
              <a:blipFill rotWithShape="1">
                <a:blip r:embed="rId5"/>
                <a:stretch>
                  <a:fillRect l="-1" t="-1" b="-54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AN.12_1#b3a4e2e64?vcp=1&amp;vopoq=1&amp;pid=ab4c2d9b0&amp;color=0,0,0&amp;vtp=1&amp;bbb=1&amp;hb=1" title=""/>
              <p:cNvSpPr/>
              <p:nvPr/>
            </p:nvSpPr>
            <p:spPr>
              <a:xfrm>
                <a:off x="393192" y="4606308"/>
                <a:ext cx="11402568" cy="14296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6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𝐯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得，声音传播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所需时间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声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𝐯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声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𝟏𝟎𝟎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𝟑𝟒𝟎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≈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，小明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2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百米赛跑的实际成绩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声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𝟕𝟗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．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5_AN.12_1#b3a4e2e64?vcp=1&amp;vopoq=1&amp;pid=ab4c2d9b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4606308"/>
                <a:ext cx="11402568" cy="1429639"/>
              </a:xfrm>
              <a:prstGeom prst="rect">
                <a:avLst/>
              </a:prstGeom>
              <a:blipFill rotWithShape="1">
                <a:blip r:embed="rId6"/>
                <a:stretch>
                  <a:fillRect l="-1" t="-1" b="-5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" name="QB_4_BD.1_1#1860b2e2f?colgroup=5,25&amp;vcp=1&amp;vopoq=1&amp;pid=ede9bcf4d&amp;color=0,0,0&amp;vtp=1&amp;bt=1&amp;bbb=1&amp;hb=1" title=""/>
          <p:cNvGraphicFramePr>
            <a:graphicFrameLocks noGrp="1"/>
          </p:cNvGraphicFramePr>
          <p:nvPr/>
        </p:nvGraphicFramePr>
        <p:xfrm>
          <a:off x="393192" y="1448974"/>
          <a:ext cx="11365992" cy="4464051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985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项目情境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   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随着科技的发展，各种机械设备的创造和使用，给人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类带来了繁荣与进步，但同时也产生了越来越多而且越来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越强的噪声.为了降低噪声对我们生活、学习的影响与危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害，我们必须合理地实施降低噪声的措施.比如音乐教室、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歌剧院等建筑在设计的时候需要考虑降低噪声，房屋在建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造的时候要实施降噪措施等，下面请你和晓豫一起通过制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作隔音房间的简易模型，初步探究哪种材料的隔音性能好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3_1#e62686a18?vcp=1&amp;vopoq=1&amp;pid=ab572e556&amp;color=0,0,0&amp;vtp=1&amp;bt=1&amp;bbb=1&amp;hb=1" title=""/>
              <p:cNvSpPr/>
              <p:nvPr/>
            </p:nvSpPr>
            <p:spPr>
              <a:xfrm>
                <a:off x="393192" y="720000"/>
                <a:ext cx="11402568" cy="182861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4.小明到千山旅游，他站在一个山谷中，拍手后经过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听到右边山崖反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射回来的声音，又经过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听到左边山崖反射回来的声音.这个山谷的宽度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大约是多少？（空气中声速为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340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4_BD.13_1#e62686a18?vcp=1&amp;vopoq=1&amp;pid=ab572e55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720000"/>
                <a:ext cx="11402568" cy="1828610"/>
              </a:xfrm>
              <a:prstGeom prst="rect">
                <a:avLst/>
              </a:prstGeom>
              <a:blipFill rotWithShape="1">
                <a:blip r:embed="rId3"/>
                <a:stretch>
                  <a:fillRect l="-1" t="-30" b="-34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O_4_AN.14_1#e62686a18?vcp=1&amp;vopoq=1&amp;pid=ab572e556&amp;color=0,0,0&amp;vtp=1&amp;bbb=1" title=""/>
              <p:cNvSpPr/>
              <p:nvPr/>
            </p:nvSpPr>
            <p:spPr>
              <a:xfrm>
                <a:off x="393192" y="2542197"/>
                <a:ext cx="11402568" cy="36570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72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解：拍手声传播到右边山崖所用的时间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方正中等线简体" pitchFamily="34" charset="-122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人到右边山崖的距离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𝟑𝟒𝟎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𝟖𝟓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72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拍手声传播到左边山崖所用的时间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𝟓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+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</m:d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人到左边山崖的距离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𝟑𝟒𝟎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𝟕𝟓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𝟐𝟓𝟓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,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该山谷的宽度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𝟖𝟓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𝟐𝟓𝟓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𝟑𝟒𝟎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.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4_AN.14_1#e62686a18?vcp=1&amp;vopoq=1&amp;pid=ab572e55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2542197"/>
                <a:ext cx="11402568" cy="3657092"/>
              </a:xfrm>
              <a:prstGeom prst="rect">
                <a:avLst/>
              </a:prstGeom>
              <a:blipFill rotWithShape="1">
                <a:blip r:embed="rId4"/>
                <a:stretch>
                  <a:fillRect l="-1" t="-8" b="-17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5_1#591139d14?sp=1&amp;vcp=1&amp;vopoq=1&amp;pid=ab572e556&amp;color=0,0,0&amp;vtp=1&amp;bt=1&amp;bbb=1&amp;hb=1" title=""/>
              <p:cNvSpPr/>
              <p:nvPr/>
            </p:nvSpPr>
            <p:spPr>
              <a:xfrm>
                <a:off x="393192" y="1899240"/>
                <a:ext cx="11402568" cy="186353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BDF8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模型建构</a:t>
                </a:r>
                <a:r>
                  <a:rPr lang="en-US" altLang="zh-CN" sz="2800" b="0" i="0">
                    <a:solidFill>
                      <a:srgbClr val="27527D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[2024成都期中]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一辆汽车以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72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km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的速度匀速面向一座高山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行驶，经过一路碑时鸣笛一声继续行驶，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后听到了回声.（已知声音在</a:t>
                </a:r>
                <a:endParaRPr lang="en-US" altLang="zh-CN" sz="2800" b="0" i="0">
                  <a:solidFill>
                    <a:srgbClr val="00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空气中的传播速度为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340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0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4_BD.15_1#591139d14?sp=1&amp;vcp=1&amp;vopoq=1&amp;pid=ab572e55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1899240"/>
                <a:ext cx="11402568" cy="1863535"/>
              </a:xfrm>
              <a:prstGeom prst="rect">
                <a:avLst/>
              </a:prstGeom>
              <a:blipFill rotWithShape="1">
                <a:blip r:embed="rId3"/>
                <a:stretch>
                  <a:fillRect l="-1" t="-32" b="-3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15_2#591139d14?vcp=1&amp;vopoq=1&amp;pid=ab572e55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1840" y="3886536"/>
            <a:ext cx="5605272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16_1#f3607fbd7?vcp=1&amp;vopoq=1&amp;pid=591139d14&amp;color=0,0,0&amp;vtp=1&amp;bt=1&amp;bbb=1" title=""/>
          <p:cNvSpPr/>
          <p:nvPr/>
        </p:nvSpPr>
        <p:spPr>
          <a:xfrm>
            <a:off x="393192" y="1301324"/>
            <a:ext cx="1140256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（1）汽车鸣笛时的路碑处距离高山多少米？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5_AN.17_1#f3607fbd7?vcp=1&amp;vopoq=1&amp;pid=591139d14&amp;color=0,0,0&amp;vtp=1&amp;bbb=1&amp;hb=1" title=""/>
              <p:cNvSpPr/>
              <p:nvPr/>
            </p:nvSpPr>
            <p:spPr>
              <a:xfrm>
                <a:off x="393192" y="1878666"/>
                <a:ext cx="11402568" cy="3378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解：声音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传播的距离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声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𝐯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声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𝟑𝟒𝟎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汽车的速度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𝐯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车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𝟕𝟐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𝐡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汽车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行驶的距离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𝐬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车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𝐯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车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𝟏𝟐𝟎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汽车鸣笛时的路碑处到高山的距离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𝐝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den>
                      </m:f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𝐬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声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𝐬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（模型公式）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𝟎𝟒𝟎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+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</m:e>
                      </m:d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𝟎𝟖𝟎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.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5_AN.17_1#f3607fbd7?vcp=1&amp;vopoq=1&amp;pid=591139d1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1878666"/>
                <a:ext cx="11402568" cy="3378200"/>
              </a:xfrm>
              <a:prstGeom prst="rect">
                <a:avLst/>
              </a:prstGeom>
              <a:blipFill rotWithShape="1">
                <a:blip r:embed="rId3"/>
                <a:stretch>
                  <a:fillRect l="-1" t="-10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744200" y="11988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18_1#969ec55e9?vcp=1&amp;vopoq=1&amp;pid=591139d14&amp;color=0,0,0&amp;vtp=1&amp;bt=1&amp;bbb=1" title=""/>
          <p:cNvSpPr/>
          <p:nvPr/>
        </p:nvSpPr>
        <p:spPr>
          <a:xfrm>
            <a:off x="393192" y="2327325"/>
            <a:ext cx="1140256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0" i="0">
                <a:solidFill>
                  <a:srgbClr val="00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（2）人听到鸣笛回声时距离高山还有多少米？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5_AN.19_1#969ec55e9?vcp=1&amp;vopoq=1&amp;pid=591139d14&amp;color=0,0,0&amp;vtp=1&amp;bbb=1&amp;hb=1" title=""/>
              <p:cNvSpPr/>
              <p:nvPr/>
            </p:nvSpPr>
            <p:spPr>
              <a:xfrm>
                <a:off x="393192" y="2904667"/>
                <a:ext cx="11402568" cy="15156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人听到鸣笛回声时到高山的距离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𝐝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′=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den>
                      </m:f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𝐬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声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"/>
                                </m:rPr>
                                <a:rPr lang="en-US" altLang="zh-CN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方正中等线简体" pitchFamily="34" charset="-122"/>
                                  <a:cs typeface="Times New Roman" panose="02020603050405020304" pitchFamily="34" charset="-120"/>
                                </a:rPr>
                                <m:t>𝐬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（模型公式）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方正中等线简体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7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��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×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𝟐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𝟎𝟒𝟎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𝟏𝟐𝟎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Times New Roman" panose="02020603050405020304" pitchFamily="34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方正中等线简体" pitchFamily="34" charset="-122"/>
                              <a:cs typeface="Times New Roman" panose="02020603050405020304" pitchFamily="34" charset="-120"/>
                            </a:rPr>
                            <m:t>𝐦</m:t>
                          </m:r>
                        </m:e>
                      </m:d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𝟗𝟔𝟎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方正中等线简体" pitchFamily="34" charset="-122"/>
                    <a:cs typeface="Times New Roman" panose="02020603050405020304" pitchFamily="34" charset="-120"/>
                  </a:rPr>
                  <a:t>.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5_AN.19_1#969ec55e9?vcp=1&amp;vopoq=1&amp;pid=591139d1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192" y="2904667"/>
                <a:ext cx="11402568" cy="1515682"/>
              </a:xfrm>
              <a:prstGeom prst="rect">
                <a:avLst/>
              </a:prstGeom>
              <a:blipFill rotWithShape="1">
                <a:blip r:embed="rId3"/>
                <a:stretch>
                  <a:fillRect l="-1" t="-12" b="-4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QB_4_BD.1_2#1860b2e2f?colgroup=5,25&amp;vcp=1&amp;vopoq=1&amp;pid=ede9bcf4d&amp;color=0,0,0&amp;mp=1&amp;vtp=1&amp;bt=1&amp;bbb=1" title=""/>
          <p:cNvGraphicFramePr>
            <a:graphicFrameLocks noGrp="1"/>
          </p:cNvGraphicFramePr>
          <p:nvPr/>
        </p:nvGraphicFramePr>
        <p:xfrm>
          <a:off x="393192" y="2887947"/>
          <a:ext cx="11365992" cy="2278509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活动任务一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选择鞋盒充当“房间”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选择一只闹钟放入鞋盒充当房间中发声的乐器或电视机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选择几种合适的隔音材料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QB_4_BD.1_2#1860b2e2f?colgroup=5,25&amp;vcp=1&amp;vopoq=1&amp;pid=ede9bcf4d&amp;color=0,0,0&amp;mp=1&amp;vtp=1&amp;bt=1&amp;bbb=1" title=""/>
          <p:cNvSpPr txBox="1"/>
          <p:nvPr/>
        </p:nvSpPr>
        <p:spPr>
          <a:xfrm>
            <a:off x="11041040" y="2191733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QB_4_BD.1_3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2621406"/>
          <a:ext cx="11365992" cy="2811591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驱动性问题1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房间的隔音材料是如何隔音的？有哪些类型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95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（1）已知控制噪声传播的方式有三种：防止噪声产生、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、防止噪声进入人耳.房间的隔音材料是通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过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来隔音的.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4_AN.2_1#1860b2e2f.blank?vcp=1&amp;vopoq=1&amp;pid=ede9bcf4d&amp;color=0,0,0&amp;mp=1&amp;vpa=1&amp;vtp=1&amp;bbb=1" title=""/>
          <p:cNvSpPr/>
          <p:nvPr/>
        </p:nvSpPr>
        <p:spPr>
          <a:xfrm>
            <a:off x="2657761" y="4317492"/>
            <a:ext cx="23923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阻断噪声传播</a:t>
            </a:r>
            <a:endParaRPr lang="en-US" altLang="zh-CN" sz="2800"/>
          </a:p>
        </p:txBody>
      </p:sp>
      <p:sp>
        <p:nvSpPr>
          <p:cNvPr id="4" name="QB_4_AN.3_1#1860b2e2f.blank?vcp=1&amp;vopoq=1&amp;pid=ede9bcf4d&amp;color=0,0,0&amp;mp=1&amp;vpa=2&amp;vtp=1&amp;bbb=1" title=""/>
          <p:cNvSpPr/>
          <p:nvPr/>
        </p:nvSpPr>
        <p:spPr>
          <a:xfrm>
            <a:off x="5324760" y="4856227"/>
            <a:ext cx="23923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阻断噪声传播</a:t>
            </a:r>
            <a:endParaRPr lang="en-US" altLang="zh-CN" sz="2800"/>
          </a:p>
        </p:txBody>
      </p:sp>
      <p:sp>
        <p:nvSpPr>
          <p:cNvPr id="2" name="QB_4_BD.1_3#1860b2e2f?colgroup=5,25&amp;vcp=1&amp;vopoq=1&amp;pid=ede9bcf4d&amp;color=0,0,0&amp;mp=1&amp;vtp=1&amp;bt=1&amp;bbb=1" title=""/>
          <p:cNvSpPr txBox="1"/>
          <p:nvPr/>
        </p:nvSpPr>
        <p:spPr>
          <a:xfrm>
            <a:off x="11041040" y="1925192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8" name="QB_4_BD.4_1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2343721"/>
          <a:ext cx="11365992" cy="3366961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276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驱动性问题1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（2）查资料可知，通常用于防治噪声的材料可分为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endParaRPr lang="en-US" altLang="zh-CN" sz="280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和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两种.</a:t>
                      </a:r>
                      <a:endParaRPr lang="en-US" altLang="zh-CN" sz="1200"/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①隔音材料通常是质地坚硬的材料，如钢板、玻璃等，声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音传播到它们表面时易发生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，从而起到阻碍噪声直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接传播的作用，但其吸音效果较差.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4_AN.5_1#1860b2e2f.blank?vcp=1&amp;vopoq=1&amp;pid=ede9bcf4d&amp;color=0,0,0&amp;mp=1&amp;vpa=3&amp;vtp=1&amp;bbb=1&amp;hb=1" title=""/>
          <p:cNvSpPr/>
          <p:nvPr/>
        </p:nvSpPr>
        <p:spPr>
          <a:xfrm>
            <a:off x="2586600" y="2911856"/>
            <a:ext cx="9117584" cy="10626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3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方正中等线简体" pitchFamily="34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隔音材料</a:t>
            </a:r>
            <a:endParaRPr lang="en-US" altLang="zh-CN" sz="2800"/>
          </a:p>
        </p:txBody>
      </p:sp>
      <p:sp>
        <p:nvSpPr>
          <p:cNvPr id="4" name="QB_4_AN.6_1#1860b2e2f.blank?vcp=1&amp;vopoq=1&amp;pid=ede9bcf4d&amp;color=0,0,0&amp;mp=1&amp;vpa=4&amp;vtp=1&amp;bbb=1" title=""/>
          <p:cNvSpPr/>
          <p:nvPr/>
        </p:nvSpPr>
        <p:spPr>
          <a:xfrm>
            <a:off x="6391044" y="3470657"/>
            <a:ext cx="16811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吸音材料</a:t>
            </a:r>
            <a:endParaRPr lang="en-US" altLang="zh-CN" sz="2800"/>
          </a:p>
        </p:txBody>
      </p:sp>
      <p:sp>
        <p:nvSpPr>
          <p:cNvPr id="5" name="QB_4_AN.7_1#1860b2e2f.blank?vcp=1&amp;vopoq=1&amp;pid=ede9bcf4d&amp;color=0,0,0&amp;mp=1&amp;vpa=5&amp;vtp=1&amp;bbb=1" title=""/>
          <p:cNvSpPr/>
          <p:nvPr/>
        </p:nvSpPr>
        <p:spPr>
          <a:xfrm>
            <a:off x="6968894" y="4588256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反射</a:t>
            </a:r>
            <a:endParaRPr lang="en-US" altLang="zh-CN" sz="2800"/>
          </a:p>
        </p:txBody>
      </p:sp>
      <p:sp>
        <p:nvSpPr>
          <p:cNvPr id="2" name="QB_4_BD.4_1#1860b2e2f?colgroup=5,25&amp;vcp=1&amp;vopoq=1&amp;pid=ede9bcf4d&amp;color=0,0,0&amp;mp=1&amp;vtp=1&amp;bt=1&amp;bbb=1" title=""/>
          <p:cNvSpPr txBox="1"/>
          <p:nvPr/>
        </p:nvSpPr>
        <p:spPr>
          <a:xfrm>
            <a:off x="11041040" y="1647507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9" name="QB_4_BD.8_1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2627280"/>
          <a:ext cx="11365992" cy="2799843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64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驱动性问题1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②吸音材料通常采用纤维状、颗粒状或发泡材料形成多孔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的疏松结构，当声音遇到这种材料时会引起微孔中的空气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振动，使声音的能量</a:t>
                      </a:r>
                      <a:r>
                        <a:rPr lang="en-US" altLang="zh-CN" sz="280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______</a:t>
                      </a: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（填“增强”或“衰减”），从而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起到吸音作用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4_AN.9_1#1860b2e2f.blank?vcp=1&amp;vopoq=1&amp;pid=ede9bcf4d&amp;color=0,0,0&amp;mp=1&amp;vpa=6&amp;vtp=1&amp;bbb=1" title=""/>
          <p:cNvSpPr/>
          <p:nvPr/>
        </p:nvSpPr>
        <p:spPr>
          <a:xfrm>
            <a:off x="5943885" y="4308697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方正中等线简体" pitchFamily="34" charset="-122"/>
                <a:cs typeface="Times New Roman" panose="02020603050405020304" pitchFamily="34" charset="-120"/>
              </a:rPr>
              <a:t>衰减</a:t>
            </a:r>
            <a:endParaRPr lang="en-US" altLang="zh-CN" sz="2800"/>
          </a:p>
        </p:txBody>
      </p:sp>
      <p:sp>
        <p:nvSpPr>
          <p:cNvPr id="2" name="QB_4_BD.8_1#1860b2e2f?colgroup=5,25&amp;vcp=1&amp;vopoq=1&amp;pid=ede9bcf4d&amp;color=0,0,0&amp;mp=1&amp;vtp=1&amp;bt=1&amp;bbb=1" title=""/>
          <p:cNvSpPr txBox="1"/>
          <p:nvPr/>
        </p:nvSpPr>
        <p:spPr>
          <a:xfrm>
            <a:off x="11041040" y="1931066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0" name="QB_4_BD.10_1#1860b2e2f?colgroup=5,25&amp;vcp=1&amp;vopoq=1&amp;pid=ede9bcf4d&amp;color=0,0,0&amp;vtp=1&amp;bt=1&amp;bbb=1&amp;hb=1" title=""/>
          <p:cNvGraphicFramePr>
            <a:graphicFrameLocks noGrp="1"/>
          </p:cNvGraphicFramePr>
          <p:nvPr/>
        </p:nvGraphicFramePr>
        <p:xfrm>
          <a:off x="393192" y="2325020"/>
          <a:ext cx="11365992" cy="3404364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确定隔音房间简易模型中隔音材料的放置位置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row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驱动性问题2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2.1噪声是如何传播到房间外的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噪声通过空气、墙壁、窗户、门缝等传播到房间外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6173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2.2隔音材料应该放在隔音房间简易模型——鞋盒的哪些地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方以及如何放置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QB_4_BD.10_1#1860b2e2f?colgroup=5,25&amp;vcp=1&amp;vopoq=1&amp;pid=ede9bcf4d&amp;color=0,0,0&amp;vtp=1&amp;bt=1&amp;bbb=1" title=""/>
          <p:cNvSpPr txBox="1"/>
          <p:nvPr/>
        </p:nvSpPr>
        <p:spPr>
          <a:xfrm>
            <a:off x="11041040" y="1628806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1" name="QB_4_BD.10_2#1860b2e2f?colgroup=5,25&amp;vcp=1&amp;vopoq=1&amp;pid=ede9bcf4d&amp;color=0,0,0&amp;mp=1&amp;vtp=1&amp;bt=1&amp;bbb=1&amp;hb=1" title=""/>
          <p:cNvGraphicFramePr>
            <a:graphicFrameLocks noGrp="1"/>
          </p:cNvGraphicFramePr>
          <p:nvPr/>
        </p:nvGraphicFramePr>
        <p:xfrm>
          <a:off x="393192" y="2349912"/>
          <a:ext cx="11365992" cy="3354579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38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驱动性问题2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现实生活中我们可以在墙壁安装或涂抹隔音材料、更换材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料具有隔音性能的门、用隔音布料做的窗帘等，但考虑到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此次实践活动探究的是不同材料的隔音性能，隔音房间简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易模型——鞋盒不再做开窗、开门等设计，隔音材料要用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双面胶在鞋盒里上下左右前后六个面全部铺满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QB_4_BD.10_2#1860b2e2f?colgroup=5,25&amp;vcp=1&amp;vopoq=1&amp;pid=ede9bcf4d&amp;color=0,0,0&amp;mp=1&amp;vtp=1&amp;bt=1&amp;bbb=1" title=""/>
          <p:cNvSpPr txBox="1"/>
          <p:nvPr/>
        </p:nvSpPr>
        <p:spPr>
          <a:xfrm>
            <a:off x="11041040" y="1653698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2" name="QB_4_BD.10_3#1860b2e2f?colgroup=5,25&amp;vcp=1&amp;vopoq=1&amp;pid=ede9bcf4d&amp;color=0,0,0&amp;vtp=1&amp;bt=1&amp;bbb=1&amp;hb=1" title=""/>
          <p:cNvGraphicFramePr>
            <a:graphicFrameLocks noGrp="1"/>
          </p:cNvGraphicFramePr>
          <p:nvPr/>
        </p:nvGraphicFramePr>
        <p:xfrm>
          <a:off x="393192" y="2619089"/>
          <a:ext cx="11365992" cy="2816226"/>
        </p:xfrm>
        <a:graphic>
          <a:graphicData uri="http://schemas.openxmlformats.org/drawingml/2006/table">
            <a:tbl>
              <a:tblPr/>
              <a:tblGrid>
                <a:gridCol w="2121408"/>
                <a:gridCol w="9244584"/>
              </a:tblGrid>
              <a:tr h="56419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项目主题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制作隔音房间模型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437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活动任务五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进行隔音效果测试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591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1.实验材料：鞋盒、闹钟、分贝仪、卷尺、六种隔音材料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（隔音石膏板、隔音毡、隔音窗帘布、吸音棉、棉花、锡</a:t>
                      </a:r>
                      <a:endParaRPr lang="en-US" altLang="zh-CN" sz="2800" b="0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方正中等线简体" pitchFamily="3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0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方正中等线简体" pitchFamily="34" charset="-122"/>
                          <a:cs typeface="Times New Roman" panose="02020603050405020304" pitchFamily="34" charset="-120"/>
                        </a:rPr>
                        <a:t>箔纸）.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QB_4_BD.10_3#1860b2e2f?colgroup=5,25&amp;vcp=1&amp;vopoq=1&amp;pid=ede9bcf4d&amp;color=0,0,0&amp;vtp=1&amp;bt=1&amp;bbb=1" title=""/>
          <p:cNvSpPr txBox="1"/>
          <p:nvPr/>
        </p:nvSpPr>
        <p:spPr>
          <a:xfrm>
            <a:off x="11041040" y="1922875"/>
            <a:ext cx="718145" cy="5838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  <p:tag name="COMMONDATA" val="eyJoZGlkIjoiMmQ1ZjdlYzllMzBhN2EwYWIxNTczODZlMzBjNDQ1M2E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Calibri Light</vt:lpstr>
      <vt:lpstr>Calibri</vt:lpstr>
      <vt:lpstr>方正兰亭中黑_GBK</vt:lpstr>
      <vt:lpstr>Calibri (正文)</vt:lpstr>
      <vt:lpstr>等线 Light</vt:lpstr>
      <vt:lpstr>等线</vt:lpstr>
      <vt:lpstr>华文新魏</vt:lpstr>
      <vt:lpstr>宋体</vt:lpstr>
      <vt:lpstr>Times New Roman</vt:lpstr>
      <vt:lpstr>方正中等线简体</vt:lpstr>
      <vt:lpstr>微软雅黑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2024-06-13T08:50:20Z</cp:lastPrinted>
  <dcterms:created xsi:type="dcterms:W3CDTF">2024-06-13T08:50:20Z</dcterms:created>
  <dcterms:modified xsi:type="dcterms:W3CDTF">2024-06-13T00:50:20Z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