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2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heme/theme3.xml" ContentType="application/vnd.openxmlformats-officedocument.them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602" r:id="rId2"/>
    <p:sldId id="588" r:id="rId3"/>
    <p:sldId id="624" r:id="rId4"/>
    <p:sldId id="623" r:id="rId5"/>
    <p:sldId id="587" r:id="rId6"/>
    <p:sldId id="634" r:id="rId7"/>
    <p:sldId id="644" r:id="rId8"/>
    <p:sldId id="635" r:id="rId9"/>
    <p:sldId id="625" r:id="rId10"/>
    <p:sldId id="637" r:id="rId11"/>
    <p:sldId id="638" r:id="rId12"/>
    <p:sldId id="639" r:id="rId13"/>
    <p:sldId id="640" r:id="rId14"/>
    <p:sldId id="641" r:id="rId15"/>
    <p:sldId id="636" r:id="rId16"/>
    <p:sldId id="642" r:id="rId17"/>
    <p:sldId id="643" r:id="rId18"/>
    <p:sldId id="589" r:id="rId19"/>
    <p:sldId id="626" r:id="rId20"/>
    <p:sldId id="645" r:id="rId21"/>
    <p:sldId id="647" r:id="rId22"/>
    <p:sldId id="648" r:id="rId23"/>
    <p:sldId id="627" r:id="rId24"/>
    <p:sldId id="649" r:id="rId25"/>
    <p:sldId id="630" r:id="rId26"/>
    <p:sldId id="600" r:id="rId27"/>
    <p:sldId id="631" r:id="rId28"/>
    <p:sldId id="633" r:id="rId29"/>
    <p:sldId id="629" r:id="rId30"/>
    <p:sldId id="632" r:id="rId31"/>
    <p:sldId id="671" r:id="rId32"/>
    <p:sldId id="670" r:id="rId33"/>
    <p:sldId id="672" r:id="rId34"/>
  </p:sldIdLst>
  <p:sldSz cx="12192000" cy="6858000"/>
  <p:notesSz cx="6858000" cy="9144000"/>
  <p:custDataLst>
    <p:tags r:id="rId3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33" userDrawn="1">
          <p15:clr>
            <a:srgbClr val="A4A3A4"/>
          </p15:clr>
        </p15:guide>
        <p15:guide id="2" pos="36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qy" initials="z" lastIdx="0" clrIdx="0"/>
  <p:cmAuthor id="2" name="阿姆斯特捷捷捷" initials="阿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82" y="77"/>
      </p:cViewPr>
      <p:guideLst>
        <p:guide orient="horz" pos="2033"/>
        <p:guide pos="36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heme" Target="../theme/theme3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heme" Target="../theme/theme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9575" y="754063"/>
            <a:ext cx="585470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6387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3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5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6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7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8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9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4" name="矩形 63"/>
          <p:cNvSpPr/>
          <p:nvPr userDrawn="1">
            <p:custDataLst>
              <p:tags r:id="rId4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  <p:pic>
        <p:nvPicPr>
          <p:cNvPr id="35" name="图片 34" descr="F:/课件PPT封面/蓝色背景.jpg蓝色背景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5175" cy="15005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xuexijihua-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13410" y="348615"/>
            <a:ext cx="551180" cy="551815"/>
          </a:xfrm>
          <a:prstGeom prst="rect">
            <a:avLst/>
          </a:prstGeom>
        </p:spPr>
      </p:pic>
      <p:sp>
        <p:nvSpPr>
          <p:cNvPr id="64" name="矩形 63"/>
          <p:cNvSpPr/>
          <p:nvPr>
            <p:custDataLst>
              <p:tags r:id="rId3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1346835" y="318770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项目提出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导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xuexi (1)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3250" y="357823"/>
            <a:ext cx="642620" cy="543560"/>
          </a:xfrm>
          <a:prstGeom prst="rect">
            <a:avLst/>
          </a:prstGeom>
        </p:spPr>
      </p:pic>
      <p:sp>
        <p:nvSpPr>
          <p:cNvPr id="64" name="矩形 63"/>
          <p:cNvSpPr/>
          <p:nvPr>
            <p:custDataLst>
              <p:tags r:id="rId3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项目分析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课堂讲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xuexizhongxin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97865" y="359410"/>
            <a:ext cx="557530" cy="551180"/>
          </a:xfrm>
          <a:prstGeom prst="rect">
            <a:avLst/>
          </a:prstGeom>
        </p:spPr>
      </p:pic>
      <p:sp>
        <p:nvSpPr>
          <p:cNvPr id="64" name="矩形 63"/>
          <p:cNvSpPr/>
          <p:nvPr>
            <p:custDataLst>
              <p:tags r:id="rId3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项目实施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练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a-xuexi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1375" y="359410"/>
            <a:ext cx="495300" cy="574040"/>
          </a:xfrm>
          <a:prstGeom prst="rect">
            <a:avLst/>
          </a:prstGeom>
        </p:spPr>
      </p:pic>
      <p:sp>
        <p:nvSpPr>
          <p:cNvPr id="64" name="矩形 63"/>
          <p:cNvSpPr/>
          <p:nvPr>
            <p:custDataLst>
              <p:tags r:id="rId3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课堂练习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63"/>
          <p:cNvSpPr/>
          <p:nvPr>
            <p:custDataLst>
              <p:tags r:id="rId1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pic>
        <p:nvPicPr>
          <p:cNvPr id="52" name="图片 51" descr="zhishixiaoji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3740" y="339090"/>
            <a:ext cx="482600" cy="562610"/>
          </a:xfrm>
          <a:prstGeom prst="rect">
            <a:avLst/>
          </a:prstGeom>
        </p:spPr>
      </p:pic>
      <p:sp>
        <p:nvSpPr>
          <p:cNvPr id="64" name="矩形 63"/>
          <p:cNvSpPr/>
          <p:nvPr>
            <p:custDataLst>
              <p:tags r:id="rId3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展示交流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4" name="矩形 63"/>
          <p:cNvSpPr/>
          <p:nvPr>
            <p:custDataLst>
              <p:tags r:id="rId2"/>
            </p:custDataLst>
          </p:nvPr>
        </p:nvSpPr>
        <p:spPr>
          <a:xfrm>
            <a:off x="-10160" y="6763385"/>
            <a:ext cx="12226290" cy="110490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78FB7"/>
              </a:solidFill>
            </a:endParaRPr>
          </a:p>
        </p:txBody>
      </p:sp>
      <p:pic>
        <p:nvPicPr>
          <p:cNvPr id="5" name="图片 4" descr="a-xuexi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05180" y="359410"/>
            <a:ext cx="521335" cy="56134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课后作业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29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8" r:link="rId2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2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26" Type="http://schemas.openxmlformats.org/officeDocument/2006/relationships/image" Target="../media/image9.png"/><Relationship Id="rId3" Type="http://schemas.openxmlformats.org/officeDocument/2006/relationships/tags" Target="../tags/tag89.xml"/><Relationship Id="rId21" Type="http://schemas.openxmlformats.org/officeDocument/2006/relationships/tags" Target="../tags/tag107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5" Type="http://schemas.openxmlformats.org/officeDocument/2006/relationships/image" Target="../media/image5.png"/><Relationship Id="rId2" Type="http://schemas.openxmlformats.org/officeDocument/2006/relationships/tags" Target="../tags/tag88.xml"/><Relationship Id="rId16" Type="http://schemas.openxmlformats.org/officeDocument/2006/relationships/tags" Target="../tags/tag102.xml"/><Relationship Id="rId20" Type="http://schemas.openxmlformats.org/officeDocument/2006/relationships/tags" Target="../tags/tag106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24" Type="http://schemas.openxmlformats.org/officeDocument/2006/relationships/image" Target="../media/image6.png"/><Relationship Id="rId5" Type="http://schemas.openxmlformats.org/officeDocument/2006/relationships/tags" Target="../tags/tag91.xml"/><Relationship Id="rId15" Type="http://schemas.openxmlformats.org/officeDocument/2006/relationships/tags" Target="../tags/tag101.xml"/><Relationship Id="rId23" Type="http://schemas.openxmlformats.org/officeDocument/2006/relationships/image" Target="../media/image4.png"/><Relationship Id="rId10" Type="http://schemas.openxmlformats.org/officeDocument/2006/relationships/tags" Target="../tags/tag96.xml"/><Relationship Id="rId19" Type="http://schemas.openxmlformats.org/officeDocument/2006/relationships/tags" Target="../tags/tag105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tags" Target="../tags/tag100.xml"/><Relationship Id="rId22" Type="http://schemas.openxmlformats.org/officeDocument/2006/relationships/slideLayout" Target="../slideLayouts/slideLayout2.xml"/><Relationship Id="rId27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5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5" Type="http://schemas.openxmlformats.org/officeDocument/2006/relationships/image" Target="../media/image16.sv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168.xml"/><Relationship Id="rId7" Type="http://schemas.openxmlformats.org/officeDocument/2006/relationships/image" Target="../media/image10.pn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170.xml"/><Relationship Id="rId4" Type="http://schemas.openxmlformats.org/officeDocument/2006/relationships/tags" Target="../tags/tag16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image" Target="../media/image11.jpe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7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4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4.xml"/><Relationship Id="rId1" Type="http://schemas.openxmlformats.org/officeDocument/2006/relationships/tags" Target="../tags/tag18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8.xml"/><Relationship Id="rId1" Type="http://schemas.openxmlformats.org/officeDocument/2006/relationships/tags" Target="../tags/tag18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tags" Target="../tags/tag191.xml"/><Relationship Id="rId1" Type="http://schemas.openxmlformats.org/officeDocument/2006/relationships/video" Target="NULL" TargetMode="External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11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10" Type="http://schemas.openxmlformats.org/officeDocument/2006/relationships/image" Target="../media/image14.png"/><Relationship Id="rId4" Type="http://schemas.openxmlformats.org/officeDocument/2006/relationships/tags" Target="../tags/tag115.xml"/><Relationship Id="rId9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05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02.xml"/><Relationship Id="rId10" Type="http://schemas.openxmlformats.org/officeDocument/2006/relationships/tags" Target="../tags/tag207.xml"/><Relationship Id="rId4" Type="http://schemas.openxmlformats.org/officeDocument/2006/relationships/tags" Target="../tags/tag201.xml"/><Relationship Id="rId9" Type="http://schemas.openxmlformats.org/officeDocument/2006/relationships/tags" Target="../tags/tag20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2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7" Type="http://schemas.openxmlformats.org/officeDocument/2006/relationships/image" Target="../media/image16.sv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2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26.xml"/><Relationship Id="rId7" Type="http://schemas.openxmlformats.org/officeDocument/2006/relationships/image" Target="../media/image17.pn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tags" Target="../tags/tag131.xml"/><Relationship Id="rId7" Type="http://schemas.openxmlformats.org/officeDocument/2006/relationships/image" Target="../media/image19.jpeg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136.xml"/><Relationship Id="rId7" Type="http://schemas.openxmlformats.org/officeDocument/2006/relationships/image" Target="../media/image21.jpe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7" Type="http://schemas.openxmlformats.org/officeDocument/2006/relationships/image" Target="../media/image23.pn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16.sv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/>
          <p:nvPr>
            <p:custDataLst>
              <p:tags r:id="rId1"/>
            </p:custDataLst>
          </p:nvPr>
        </p:nvSpPr>
        <p:spPr>
          <a:xfrm>
            <a:off x="1560195" y="404495"/>
            <a:ext cx="903605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第二章  声现象</a:t>
            </a:r>
          </a:p>
        </p:txBody>
      </p:sp>
      <p:sp>
        <p:nvSpPr>
          <p:cNvPr id="7" name="Rectangle 5"/>
          <p:cNvSpPr/>
          <p:nvPr>
            <p:custDataLst>
              <p:tags r:id="rId2"/>
            </p:custDataLst>
          </p:nvPr>
        </p:nvSpPr>
        <p:spPr>
          <a:xfrm>
            <a:off x="1235075" y="1985010"/>
            <a:ext cx="9163685" cy="180594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3600" b="1">
                <a:latin typeface="+mj-ea"/>
                <a:ea typeface="+mj-ea"/>
                <a:cs typeface="+mj-ea"/>
              </a:rPr>
              <a:t>第</a:t>
            </a:r>
            <a:r>
              <a:rPr lang="en-US" altLang="zh-CN" sz="3600" b="1">
                <a:latin typeface="+mj-ea"/>
                <a:ea typeface="+mj-ea"/>
                <a:cs typeface="+mj-ea"/>
              </a:rPr>
              <a:t>5</a:t>
            </a:r>
            <a:r>
              <a:rPr lang="zh-CN" altLang="en-US" sz="3600" b="1">
                <a:latin typeface="+mj-ea"/>
                <a:ea typeface="+mj-ea"/>
                <a:cs typeface="+mj-ea"/>
              </a:rPr>
              <a:t>节</a:t>
            </a:r>
            <a:r>
              <a:rPr lang="en-US" altLang="zh-CN" sz="3600" b="1">
                <a:latin typeface="+mj-ea"/>
                <a:ea typeface="+mj-ea"/>
                <a:cs typeface="+mj-ea"/>
              </a:rPr>
              <a:t>  </a:t>
            </a:r>
            <a:r>
              <a:rPr lang="zh-CN" sz="3600" b="1">
                <a:latin typeface="+mj-ea"/>
                <a:ea typeface="+mj-ea"/>
                <a:cs typeface="+mj-ea"/>
              </a:rPr>
              <a:t>跨学科实践：制作隔音房间模型</a:t>
            </a:r>
            <a:endParaRPr lang="zh-CN" sz="3600">
              <a:latin typeface="+mj-ea"/>
              <a:ea typeface="+mj-ea"/>
              <a:cs typeface="+mj-ea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249029" y="554890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项目提出</a:t>
            </a:r>
          </a:p>
        </p:txBody>
      </p:sp>
      <p:sp>
        <p:nvSpPr>
          <p:cNvPr id="39" name="文本框 38"/>
          <p:cNvSpPr txBox="1"/>
          <p:nvPr>
            <p:custDataLst>
              <p:tags r:id="rId4"/>
            </p:custDataLst>
          </p:nvPr>
        </p:nvSpPr>
        <p:spPr>
          <a:xfrm>
            <a:off x="5589254" y="554890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项目实施</a:t>
            </a:r>
          </a:p>
        </p:txBody>
      </p:sp>
      <p:sp>
        <p:nvSpPr>
          <p:cNvPr id="41" name="文本框 40"/>
          <p:cNvSpPr txBox="1"/>
          <p:nvPr>
            <p:custDataLst>
              <p:tags r:id="rId5"/>
            </p:custDataLst>
          </p:nvPr>
        </p:nvSpPr>
        <p:spPr>
          <a:xfrm>
            <a:off x="7799689" y="554890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展示交流</a:t>
            </a:r>
          </a:p>
        </p:txBody>
      </p:sp>
      <p:grpSp>
        <p:nvGrpSpPr>
          <p:cNvPr id="27" name="组合 26"/>
          <p:cNvGrpSpPr/>
          <p:nvPr>
            <p:custDataLst>
              <p:tags r:id="rId6"/>
            </p:custDataLst>
          </p:nvPr>
        </p:nvGrpSpPr>
        <p:grpSpPr>
          <a:xfrm>
            <a:off x="1585595" y="4587875"/>
            <a:ext cx="720090" cy="720090"/>
            <a:chOff x="2557" y="7230"/>
            <a:chExt cx="1134" cy="1134"/>
          </a:xfrm>
          <a:solidFill>
            <a:srgbClr val="6CC9F3"/>
          </a:solidFill>
        </p:grpSpPr>
        <p:sp>
          <p:nvSpPr>
            <p:cNvPr id="8" name="圆角矩形 7"/>
            <p:cNvSpPr/>
            <p:nvPr>
              <p:custDataLst>
                <p:tags r:id="rId20"/>
              </p:custDataLst>
            </p:nvPr>
          </p:nvSpPr>
          <p:spPr>
            <a:xfrm>
              <a:off x="2557" y="7230"/>
              <a:ext cx="1135" cy="113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 descr="xuexijihua-1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2698" y="7368"/>
              <a:ext cx="868" cy="869"/>
            </a:xfrm>
            <a:prstGeom prst="rect">
              <a:avLst/>
            </a:prstGeom>
            <a:grpFill/>
          </p:spPr>
        </p:pic>
      </p:grpSp>
      <p:sp>
        <p:nvSpPr>
          <p:cNvPr id="35" name="圆角矩形 34"/>
          <p:cNvSpPr/>
          <p:nvPr>
            <p:custDataLst>
              <p:tags r:id="rId7"/>
            </p:custDataLst>
          </p:nvPr>
        </p:nvSpPr>
        <p:spPr>
          <a:xfrm>
            <a:off x="8084820" y="4587875"/>
            <a:ext cx="720725" cy="720725"/>
          </a:xfrm>
          <a:prstGeom prst="round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>
            <p:custDataLst>
              <p:tags r:id="rId8"/>
            </p:custDataLst>
          </p:nvPr>
        </p:nvGrpSpPr>
        <p:grpSpPr>
          <a:xfrm>
            <a:off x="5918835" y="4587875"/>
            <a:ext cx="720090" cy="720090"/>
            <a:chOff x="8803" y="7206"/>
            <a:chExt cx="1134" cy="1134"/>
          </a:xfrm>
          <a:solidFill>
            <a:srgbClr val="6CC9F3"/>
          </a:solidFill>
        </p:grpSpPr>
        <p:sp>
          <p:nvSpPr>
            <p:cNvPr id="24" name="圆角矩形 23"/>
            <p:cNvSpPr/>
            <p:nvPr>
              <p:custDataLst>
                <p:tags r:id="rId18"/>
              </p:custDataLst>
            </p:nvPr>
          </p:nvSpPr>
          <p:spPr>
            <a:xfrm>
              <a:off x="8803" y="7206"/>
              <a:ext cx="1135" cy="113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9" name="图片 18" descr="xuexizhongxin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8927" y="7340"/>
              <a:ext cx="878" cy="868"/>
            </a:xfrm>
            <a:prstGeom prst="rect">
              <a:avLst/>
            </a:prstGeom>
            <a:grpFill/>
          </p:spPr>
        </p:pic>
      </p:grpSp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3380724" y="554890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项目分析</a:t>
            </a:r>
          </a:p>
        </p:txBody>
      </p:sp>
      <p:grpSp>
        <p:nvGrpSpPr>
          <p:cNvPr id="29" name="组合 28"/>
          <p:cNvGrpSpPr/>
          <p:nvPr>
            <p:custDataLst>
              <p:tags r:id="rId10"/>
            </p:custDataLst>
          </p:nvPr>
        </p:nvGrpSpPr>
        <p:grpSpPr>
          <a:xfrm>
            <a:off x="3709670" y="4587875"/>
            <a:ext cx="720090" cy="720090"/>
            <a:chOff x="5091" y="7230"/>
            <a:chExt cx="1134" cy="1134"/>
          </a:xfrm>
          <a:solidFill>
            <a:srgbClr val="6CC9F3"/>
          </a:solidFill>
        </p:grpSpPr>
        <p:sp>
          <p:nvSpPr>
            <p:cNvPr id="21" name="圆角矩形 20"/>
            <p:cNvSpPr/>
            <p:nvPr>
              <p:custDataLst>
                <p:tags r:id="rId16"/>
              </p:custDataLst>
            </p:nvPr>
          </p:nvSpPr>
          <p:spPr>
            <a:xfrm>
              <a:off x="5091" y="7230"/>
              <a:ext cx="1135" cy="113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 descr="xuexi (1)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5139" y="7391"/>
              <a:ext cx="1012" cy="856"/>
            </a:xfrm>
            <a:prstGeom prst="rect">
              <a:avLst/>
            </a:prstGeom>
            <a:grpFill/>
          </p:spPr>
        </p:pic>
      </p:grpSp>
      <p:sp>
        <p:nvSpPr>
          <p:cNvPr id="47" name="文本框 46"/>
          <p:cNvSpPr txBox="1"/>
          <p:nvPr>
            <p:custDataLst>
              <p:tags r:id="rId11"/>
            </p:custDataLst>
          </p:nvPr>
        </p:nvSpPr>
        <p:spPr>
          <a:xfrm>
            <a:off x="10126329" y="5548901"/>
            <a:ext cx="1415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课后作业</a:t>
            </a:r>
          </a:p>
        </p:txBody>
      </p:sp>
      <p:grpSp>
        <p:nvGrpSpPr>
          <p:cNvPr id="48" name="组合 47"/>
          <p:cNvGrpSpPr/>
          <p:nvPr>
            <p:custDataLst>
              <p:tags r:id="rId12"/>
            </p:custDataLst>
          </p:nvPr>
        </p:nvGrpSpPr>
        <p:grpSpPr>
          <a:xfrm>
            <a:off x="10411460" y="4587875"/>
            <a:ext cx="720090" cy="720090"/>
            <a:chOff x="15048" y="7161"/>
            <a:chExt cx="1134" cy="1134"/>
          </a:xfrm>
          <a:solidFill>
            <a:srgbClr val="6CC9F3"/>
          </a:solidFill>
        </p:grpSpPr>
        <p:sp>
          <p:nvSpPr>
            <p:cNvPr id="49" name="圆角矩形 48"/>
            <p:cNvSpPr/>
            <p:nvPr>
              <p:custDataLst>
                <p:tags r:id="rId14"/>
              </p:custDataLst>
            </p:nvPr>
          </p:nvSpPr>
          <p:spPr>
            <a:xfrm>
              <a:off x="15048" y="7161"/>
              <a:ext cx="1135" cy="113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0" name="图片 49" descr="a-xuexi4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15247" y="7295"/>
              <a:ext cx="821" cy="884"/>
            </a:xfrm>
            <a:prstGeom prst="rect">
              <a:avLst/>
            </a:prstGeom>
            <a:grpFill/>
          </p:spPr>
        </p:pic>
      </p:grpSp>
      <p:pic>
        <p:nvPicPr>
          <p:cNvPr id="52" name="图片 5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211185" y="4665345"/>
            <a:ext cx="482600" cy="5626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文本框 111"/>
          <p:cNvSpPr txBox="1"/>
          <p:nvPr>
            <p:custDataLst>
              <p:tags r:id="rId1"/>
            </p:custDataLst>
          </p:nvPr>
        </p:nvSpPr>
        <p:spPr>
          <a:xfrm>
            <a:off x="1703070" y="404495"/>
            <a:ext cx="8569960" cy="1691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191919"/>
                </a:solidFill>
                <a:cs typeface="PingFang SC" charset="0"/>
              </a:rPr>
              <a:t>              </a:t>
            </a:r>
            <a:r>
              <a:rPr lang="zh-CN" sz="2800" b="1" dirty="0">
                <a:solidFill>
                  <a:srgbClr val="191919"/>
                </a:solidFill>
                <a:cs typeface="PingFang SC" charset="0"/>
              </a:rPr>
              <a:t>墙体隔音墙体内嵌入吸音棉
</a:t>
            </a:r>
            <a:endParaRPr lang="zh-CN" sz="2400" dirty="0">
              <a:solidFill>
                <a:srgbClr val="191919"/>
              </a:solidFill>
              <a:cs typeface="PingFang SC" charset="0"/>
            </a:endParaRPr>
          </a:p>
          <a:p>
            <a:pPr algn="l"/>
            <a:r>
              <a:rPr lang="zh-CN" sz="2400" dirty="0">
                <a:solidFill>
                  <a:srgbClr val="191919"/>
                </a:solidFill>
                <a:latin typeface="楷体" panose="02010609060101010101" charset="-122"/>
                <a:ea typeface="楷体" panose="02010609060101010101" charset="-122"/>
                <a:cs typeface="PingFang SC" charset="0"/>
              </a:rPr>
              <a:t>装修时可以在墙体打龙骨填充玻璃棉等隔音材料，再贴一层隔音毡，封上石膏板。</a:t>
            </a:r>
            <a:endParaRPr lang="zh-CN" altLang="en-US" sz="2400" dirty="0">
              <a:solidFill>
                <a:srgbClr val="191919"/>
              </a:solidFill>
              <a:latin typeface="楷体" panose="02010609060101010101" charset="-122"/>
              <a:ea typeface="楷体" panose="02010609060101010101" charset="-122"/>
              <a:cs typeface="PingFang SC" charset="0"/>
            </a:endParaRPr>
          </a:p>
        </p:txBody>
      </p:sp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39378" y="2348548"/>
            <a:ext cx="6010275" cy="381952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文本框 112"/>
          <p:cNvSpPr txBox="1"/>
          <p:nvPr>
            <p:custDataLst>
              <p:tags r:id="rId1"/>
            </p:custDataLst>
          </p:nvPr>
        </p:nvSpPr>
        <p:spPr>
          <a:xfrm>
            <a:off x="2207260" y="476885"/>
            <a:ext cx="8086725" cy="19996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191919"/>
                </a:solidFill>
                <a:cs typeface="PingFang SC" charset="0"/>
              </a:rPr>
              <a:t>                               </a:t>
            </a:r>
            <a:r>
              <a:rPr lang="zh-CN" sz="2800" b="1" dirty="0">
                <a:solidFill>
                  <a:srgbClr val="191919"/>
                </a:solidFill>
                <a:cs typeface="PingFang SC" charset="0"/>
              </a:rPr>
              <a:t>地面隔音</a:t>
            </a:r>
            <a:endParaRPr lang="en-US" sz="2800" dirty="0">
              <a:solidFill>
                <a:srgbClr val="191919"/>
              </a:solidFill>
              <a:latin typeface="PingFang SC" charset="0"/>
            </a:endParaRPr>
          </a:p>
          <a:p>
            <a:pPr algn="l"/>
            <a:r>
              <a:rPr lang="zh-CN" sz="2400" dirty="0">
                <a:solidFill>
                  <a:srgbClr val="191919"/>
                </a:solidFill>
                <a:latin typeface="楷体" panose="02010609060101010101" charset="-122"/>
                <a:ea typeface="楷体" panose="02010609060101010101" charset="-122"/>
                <a:cs typeface="PingFang SC" charset="0"/>
              </a:rPr>
              <a:t>铺设隔音垫，相接处要整齐密封，相接的地方可采取搭接或者平接的方式连接，平接必须用专用胶水将接缝粘牢，并用胶带封严，防止混泥土施工时水泥砂浆渗入隔音垫下面，造成传声桥。</a:t>
            </a:r>
            <a:endParaRPr lang="zh-CN" altLang="en-US" sz="2400" dirty="0">
              <a:solidFill>
                <a:srgbClr val="191919"/>
              </a:solidFill>
              <a:latin typeface="楷体" panose="02010609060101010101" charset="-122"/>
              <a:ea typeface="楷体" panose="02010609060101010101" charset="-122"/>
              <a:cs typeface="PingFang SC" charset="0"/>
            </a:endParaRPr>
          </a:p>
        </p:txBody>
      </p:sp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67635" y="2853055"/>
            <a:ext cx="6857365" cy="26739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文本框 113"/>
          <p:cNvSpPr txBox="1"/>
          <p:nvPr>
            <p:custDataLst>
              <p:tags r:id="rId1"/>
            </p:custDataLst>
          </p:nvPr>
        </p:nvSpPr>
        <p:spPr>
          <a:xfrm>
            <a:off x="1530985" y="476885"/>
            <a:ext cx="8703310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>
                <a:solidFill>
                  <a:srgbClr val="191919"/>
                </a:solidFill>
                <a:latin typeface="楷体" panose="02010609060101010101" charset="-122"/>
                <a:ea typeface="楷体" panose="02010609060101010101" charset="-122"/>
                <a:cs typeface="PingFang SC" charset="0"/>
              </a:rPr>
              <a:t>粗糙的墙壁可减弱噪声，如果墙壁很光滑，室内便容易产生回音，从而增加噪声的音量，选用吸音效果较好的装饰材料，或者文化石之类的装饰元素将墙壁表面弄的粗糙一些，来减弱噪声。</a:t>
            </a:r>
            <a:endParaRPr lang="zh-CN" altLang="en-US" sz="2800">
              <a:solidFill>
                <a:srgbClr val="191919"/>
              </a:solidFill>
              <a:latin typeface="楷体" panose="02010609060101010101" charset="-122"/>
              <a:ea typeface="楷体" panose="02010609060101010101" charset="-122"/>
              <a:cs typeface="PingFang SC" charset="0"/>
            </a:endParaRPr>
          </a:p>
        </p:txBody>
      </p:sp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4"/>
          <a:srcRect b="10942"/>
          <a:stretch>
            <a:fillRect/>
          </a:stretch>
        </p:blipFill>
        <p:spPr>
          <a:xfrm>
            <a:off x="2783205" y="2708910"/>
            <a:ext cx="5943600" cy="32404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583832" y="414655"/>
            <a:ext cx="19018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/>
              <a:t>门的隔音</a:t>
            </a:r>
          </a:p>
        </p:txBody>
      </p:sp>
      <p:pic>
        <p:nvPicPr>
          <p:cNvPr id="115" name="图片 114"/>
          <p:cNvPicPr/>
          <p:nvPr>
            <p:custDataLst>
              <p:tags r:id="rId2"/>
            </p:custDataLst>
          </p:nvPr>
        </p:nvPicPr>
        <p:blipFill>
          <a:blip r:embed="rId5"/>
          <a:srcRect b="7799"/>
          <a:stretch>
            <a:fillRect/>
          </a:stretch>
        </p:blipFill>
        <p:spPr>
          <a:xfrm>
            <a:off x="1559560" y="1557020"/>
            <a:ext cx="3829685" cy="43027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951855" y="2132965"/>
            <a:ext cx="550735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/>
              <a:t>（1）门框：将隔音胶条粘贴于门框上，进行门边缝的隔音；</a:t>
            </a:r>
          </a:p>
          <a:p>
            <a:endParaRPr lang="zh-CN" altLang="en-US" sz="2400"/>
          </a:p>
          <a:p>
            <a:r>
              <a:rPr lang="zh-CN" altLang="en-US" sz="2400"/>
              <a:t>（2）门下方：将自动升降隔音胶条嵌在门的下方，达到门下缝隔音的目的；</a:t>
            </a:r>
          </a:p>
          <a:p>
            <a:endParaRPr lang="zh-CN" altLang="en-US" sz="2400"/>
          </a:p>
          <a:p>
            <a:r>
              <a:rPr lang="zh-CN" altLang="en-US" sz="2400"/>
              <a:t>（3） 门内：在门内部加上隔音垫或软木垫也是不错的方法。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231765" y="404495"/>
            <a:ext cx="19424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/>
              <a:t>窗的隔音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495550" y="1052830"/>
            <a:ext cx="76511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建议选用双层中空玻璃窗和塑钢平开密封窗，可以隔离70%~80%的噪声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67080" y="2180590"/>
            <a:ext cx="506603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隔音条是优质隔音玻璃必不可少的一个构成部分，市面上常见的有毛料和橡胶材质，一般来说皮料包裹吸音棉是隔音条的最佳选择，其韧性好且不容易老化，可长久使用。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880100" y="4797425"/>
            <a:ext cx="60960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隔音窗帘是经过将窗户完整封闭而进行隔音，电影院之类对声量要求高的地方同常会采用隔音窗帘，并且效果也不错，可以隔绝8-12dB的声量。</a:t>
            </a:r>
          </a:p>
        </p:txBody>
      </p:sp>
      <p:pic>
        <p:nvPicPr>
          <p:cNvPr id="116" name="图片 115"/>
          <p:cNvPicPr/>
          <p:nvPr>
            <p:custDataLst>
              <p:tags r:id="rId5"/>
            </p:custDataLst>
          </p:nvPr>
        </p:nvPicPr>
        <p:blipFill>
          <a:blip r:embed="rId8"/>
          <a:srcRect l="14452" b="13548"/>
          <a:stretch>
            <a:fillRect/>
          </a:stretch>
        </p:blipFill>
        <p:spPr>
          <a:xfrm>
            <a:off x="911225" y="4364990"/>
            <a:ext cx="3696970" cy="18300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" name="图片 116"/>
          <p:cNvPicPr/>
          <p:nvPr>
            <p:custDataLst>
              <p:tags r:id="rId6"/>
            </p:custDataLst>
          </p:nvPr>
        </p:nvPicPr>
        <p:blipFill>
          <a:blip r:embed="rId9"/>
          <a:srcRect b="5926"/>
          <a:stretch>
            <a:fillRect/>
          </a:stretch>
        </p:blipFill>
        <p:spPr>
          <a:xfrm>
            <a:off x="7320280" y="1797685"/>
            <a:ext cx="3408045" cy="29635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9560" y="404495"/>
            <a:ext cx="428625" cy="42862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415415" y="260350"/>
            <a:ext cx="6096000" cy="689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09600">
              <a:lnSpc>
                <a:spcPts val="4665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怎样测试模型房间的隔音性能？</a:t>
            </a:r>
          </a:p>
        </p:txBody>
      </p:sp>
      <p:sp>
        <p:nvSpPr>
          <p:cNvPr id="6146" name="Text Box 6"/>
          <p:cNvSpPr txBox="1"/>
          <p:nvPr>
            <p:custDataLst>
              <p:tags r:id="rId3"/>
            </p:custDataLst>
          </p:nvPr>
        </p:nvSpPr>
        <p:spPr>
          <a:xfrm>
            <a:off x="1631315" y="1484630"/>
            <a:ext cx="8591550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方法一：</a:t>
            </a:r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人站在离声源的一定距离处，用不同的材料将声源盖住，然后比较所听到的声音响度的大小。</a:t>
            </a:r>
            <a:b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方法二：</a:t>
            </a:r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用不同的材料将声源盖住，然后不断地远离声源，一直到刚好听不到声音为止，并测出此地离声源的距离，然后比较距离的大小。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7"/>
          <p:cNvSpPr txBox="1"/>
          <p:nvPr>
            <p:custDataLst>
              <p:tags r:id="rId1"/>
            </p:custDataLst>
          </p:nvPr>
        </p:nvSpPr>
        <p:spPr>
          <a:xfrm>
            <a:off x="1419225" y="260985"/>
            <a:ext cx="812546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以下两种方法你认为哪种方法更好？请说出你的理由。</a:t>
            </a:r>
          </a:p>
        </p:txBody>
      </p:sp>
      <p:sp>
        <p:nvSpPr>
          <p:cNvPr id="14346" name="Text Box 10"/>
          <p:cNvSpPr txBox="1"/>
          <p:nvPr>
            <p:custDataLst>
              <p:tags r:id="rId2"/>
            </p:custDataLst>
          </p:nvPr>
        </p:nvSpPr>
        <p:spPr>
          <a:xfrm>
            <a:off x="1419225" y="3357245"/>
            <a:ext cx="9317990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方法二</a:t>
            </a:r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是比较距离，距离的大小比响度的大小更直观更容易确定，方法二的可操作性强。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355725" y="1424940"/>
            <a:ext cx="938085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方法一</a:t>
            </a:r>
            <a:r>
              <a:rPr lang="zh-CN" altLang="zh-CN" sz="2800"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选择在一定距离处听声音的强弱，在声音的强弱相差不大时，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人耳是</a:t>
            </a:r>
            <a:r>
              <a:rPr lang="zh-CN" altLang="zh-CN" sz="2800"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无法分辨的（选用分贝仪更直观）</a:t>
            </a:r>
            <a:endParaRPr lang="en-US" altLang="zh-CN" sz="2800">
              <a:latin typeface="黑体" panose="02010609060101010101" charset="-122"/>
              <a:ea typeface="黑体" panose="02010609060101010101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063115" y="908685"/>
            <a:ext cx="79895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在你的方法中将控制哪些变量不变？</a:t>
            </a:r>
          </a:p>
        </p:txBody>
      </p:sp>
      <p:sp>
        <p:nvSpPr>
          <p:cNvPr id="6" name="Text Box 7"/>
          <p:cNvSpPr txBox="1"/>
          <p:nvPr>
            <p:custDataLst>
              <p:tags r:id="rId2"/>
            </p:custDataLst>
          </p:nvPr>
        </p:nvSpPr>
        <p:spPr>
          <a:xfrm>
            <a:off x="2068830" y="1557020"/>
            <a:ext cx="7983855" cy="4030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>
                <a:solidFill>
                  <a:srgbClr val="FF0000"/>
                </a:solidFill>
                <a:latin typeface="Comic Sans MS" panose="030F0702030302020204" pitchFamily="66" charset="0"/>
              </a:rPr>
              <a:t>同样响度的声源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>
                <a:solidFill>
                  <a:srgbClr val="FF0000"/>
                </a:solidFill>
                <a:latin typeface="Comic Sans MS" panose="030F0702030302020204" pitchFamily="66" charset="0"/>
              </a:rPr>
              <a:t>同样厚度的隔声材料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>
                <a:solidFill>
                  <a:srgbClr val="FF0000"/>
                </a:solidFill>
                <a:latin typeface="Comic Sans MS" panose="030F0702030302020204" pitchFamily="66" charset="0"/>
              </a:rPr>
              <a:t>尽可能相同的隔声方式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>
                <a:solidFill>
                  <a:srgbClr val="FF0000"/>
                </a:solidFill>
                <a:latin typeface="Comic Sans MS" panose="030F0702030302020204" pitchFamily="66" charset="0"/>
              </a:rPr>
              <a:t>同一个听声音的人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7315200" y="3949700"/>
            <a:ext cx="1066800" cy="1066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100">
                <a:latin typeface="Arial" panose="020B0604020202020204" pitchFamily="34" charset="0"/>
                <a:ea typeface="宋体" panose="02010600030101010101" pitchFamily="2" charset="-122"/>
              </a:rPr>
              <a:t>音叉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4348163" y="4114800"/>
            <a:ext cx="1154112" cy="1066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100">
                <a:latin typeface="Arial" panose="020B0604020202020204" pitchFamily="34" charset="0"/>
                <a:ea typeface="宋体" panose="02010600030101010101" pitchFamily="2" charset="-122"/>
              </a:rPr>
              <a:t>刮玻璃</a:t>
            </a:r>
          </a:p>
        </p:txBody>
      </p:sp>
      <p:pic>
        <p:nvPicPr>
          <p:cNvPr id="2151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712575" y="188913"/>
            <a:ext cx="333375" cy="314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415415" y="1196975"/>
            <a:ext cx="929576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用包装盒或鞋盒充当房间，将一只闹钟放入其中模拟房间中发声的乐器或电视机。然后，在盒内的相应区域安装能够隔音的材料，制作隔音房间模型。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648075" y="3227070"/>
            <a:ext cx="4660265" cy="33845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409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631315" y="260350"/>
            <a:ext cx="2472690" cy="1143000"/>
          </a:xfrm>
        </p:spPr>
        <p:txBody>
          <a:bodyPr wrap="square" lIns="91440" tIns="45720" rIns="91440" bIns="45720" anchor="ctr" anchorCtr="0"/>
          <a:lstStyle/>
          <a:p>
            <a:pPr algn="l" defTabSz="914400" eaLnBrk="1" hangingPunct="1">
              <a:buClrTx/>
              <a:buSzTx/>
              <a:buFont typeface="Arial"/>
              <a:buNone/>
            </a:pPr>
            <a:r>
              <a:rPr lang="en-US" altLang="en-US" sz="3200" b="1">
                <a:effectLst/>
                <a:sym typeface="Wingdings" panose="05000000000000000000" pitchFamily="2" charset="2"/>
              </a:rPr>
              <a:t>实验器材：</a:t>
            </a:r>
          </a:p>
        </p:txBody>
      </p:sp>
      <p:sp>
        <p:nvSpPr>
          <p:cNvPr id="14339" name="文本占位符 4098"/>
          <p:cNvSpPr>
            <a:spLocks noGrp="1"/>
          </p:cNvSpPr>
          <p:nvPr>
            <p:ph type="body" idx="4294967295"/>
            <p:custDataLst>
              <p:tags r:id="rId2"/>
            </p:custDataLst>
          </p:nvPr>
        </p:nvSpPr>
        <p:spPr>
          <a:xfrm>
            <a:off x="1631315" y="1341120"/>
            <a:ext cx="8229600" cy="4001770"/>
          </a:xfrm>
        </p:spPr>
        <p:txBody>
          <a:bodyPr wrap="square" lIns="91440" tIns="45720" rIns="91440" bIns="45720" anchor="t" anchorCtr="0">
            <a:normAutofit lnSpcReduction="20000"/>
          </a:bodyPr>
          <a:lstStyle/>
          <a:p>
            <a:pPr defTabSz="914400" eaLnBrk="1" hangingPunct="1">
              <a:lnSpc>
                <a:spcPct val="150000"/>
              </a:lnSpc>
              <a:buClrTx/>
              <a:buSzTx/>
              <a:buFont typeface="Arial"/>
              <a:buChar char="•"/>
            </a:pPr>
            <a:r>
              <a:rPr lang="en-US" altLang="en-US" sz="2400" b="1">
                <a:solidFill>
                  <a:schemeClr val="tx1"/>
                </a:solidFill>
                <a:effectLst>
                  <a:outerShdw blurRad="38100" dist="38100" dir="2700000">
                    <a:srgbClr val="FFFFFF"/>
                  </a:outerShdw>
                </a:effectLst>
                <a:sym typeface="Wingdings" panose="05000000000000000000" pitchFamily="2" charset="2"/>
              </a:rPr>
              <a:t>手机（作为声源）（或机械闹钟）</a:t>
            </a:r>
          </a:p>
          <a:p>
            <a:pPr defTabSz="914400" eaLnBrk="1" hangingPunct="1">
              <a:lnSpc>
                <a:spcPct val="150000"/>
              </a:lnSpc>
              <a:buClrTx/>
              <a:buSzTx/>
              <a:buFont typeface="Arial"/>
              <a:buChar char="•"/>
            </a:pPr>
            <a:r>
              <a:rPr lang="en-US" altLang="en-US" sz="2400" b="1">
                <a:solidFill>
                  <a:schemeClr val="tx1"/>
                </a:solidFill>
                <a:effectLst>
                  <a:outerShdw blurRad="38100" dist="38100" dir="2700000">
                    <a:srgbClr val="FFFFFF"/>
                  </a:outerShdw>
                </a:effectLst>
                <a:sym typeface="Wingdings" panose="05000000000000000000" pitchFamily="2" charset="2"/>
              </a:rPr>
              <a:t>鞋盒（放置声源）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sym typeface="Wingdings" panose="05000000000000000000" pitchFamily="2" charset="2"/>
            </a:endParaRPr>
          </a:p>
          <a:p>
            <a:pPr defTabSz="914400" eaLnBrk="1" hangingPunct="1">
              <a:lnSpc>
                <a:spcPct val="150000"/>
              </a:lnSpc>
              <a:buClrTx/>
              <a:buSzTx/>
              <a:buFont typeface="Arial"/>
              <a:buChar char="•"/>
            </a:pPr>
            <a:r>
              <a:rPr lang="en-US" altLang="en-US" sz="2400" b="1">
                <a:solidFill>
                  <a:schemeClr val="tx1"/>
                </a:solidFill>
                <a:effectLst>
                  <a:outerShdw blurRad="38100" dist="38100" dir="2700000">
                    <a:srgbClr val="FFFFFF"/>
                  </a:outerShdw>
                </a:effectLst>
                <a:sym typeface="Wingdings" panose="05000000000000000000" pitchFamily="2" charset="2"/>
              </a:rPr>
              <a:t>各种隔音材料（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隔音毡</a:t>
            </a:r>
            <a:r>
              <a:rPr lang="en-US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隔音板</a:t>
            </a:r>
            <a:r>
              <a:rPr lang="en-US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隔音泡沫</a:t>
            </a:r>
            <a:r>
              <a:rPr lang="en-US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隔音垫</a:t>
            </a:r>
            <a:r>
              <a:rPr lang="en-US" altLang="en-US" sz="2400" b="1"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）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>
                  <a:srgbClr val="000000"/>
                </a:outerShdw>
              </a:effectLst>
              <a:sym typeface="Wingdings" panose="05000000000000000000" pitchFamily="2" charset="2"/>
            </a:endParaRPr>
          </a:p>
          <a:p>
            <a:pPr defTabSz="914400" eaLnBrk="1" hangingPunct="1">
              <a:lnSpc>
                <a:spcPct val="150000"/>
              </a:lnSpc>
              <a:buClrTx/>
              <a:buSzTx/>
              <a:buFont typeface="Arial"/>
              <a:buChar char="•"/>
            </a:pPr>
            <a:r>
              <a:rPr lang="zh-CN" altLang="en-US" sz="2400" b="1">
                <a:solidFill>
                  <a:schemeClr val="tx1"/>
                </a:solidFill>
                <a:effectLst>
                  <a:outerShdw blurRad="38100" dist="38100" dir="2700000">
                    <a:srgbClr val="FFFFFF"/>
                  </a:outerShdw>
                </a:effectLst>
                <a:sym typeface="Wingdings" panose="05000000000000000000" pitchFamily="2" charset="2"/>
              </a:rPr>
              <a:t>分贝仪（测量声音的响度）</a:t>
            </a:r>
          </a:p>
          <a:p>
            <a:pPr defTabSz="914400" eaLnBrk="1" hangingPunct="1">
              <a:lnSpc>
                <a:spcPct val="150000"/>
              </a:lnSpc>
              <a:buClrTx/>
              <a:buSzTx/>
              <a:buFont typeface="Arial"/>
              <a:buChar char="•"/>
            </a:pPr>
            <a:r>
              <a:rPr lang="en-US" altLang="en-US" sz="2400" b="1">
                <a:solidFill>
                  <a:schemeClr val="tx1"/>
                </a:solidFill>
                <a:effectLst>
                  <a:outerShdw blurRad="38100" dist="38100" dir="2700000">
                    <a:srgbClr val="FFFFFF"/>
                  </a:outerShdw>
                </a:effectLst>
                <a:sym typeface="Wingdings" panose="05000000000000000000" pitchFamily="2" charset="2"/>
              </a:rPr>
              <a:t>粉笔（标记与声源相距的位置）</a:t>
            </a:r>
          </a:p>
          <a:p>
            <a:pPr defTabSz="914400" eaLnBrk="1" hangingPunct="1">
              <a:lnSpc>
                <a:spcPct val="150000"/>
              </a:lnSpc>
              <a:buClrTx/>
              <a:buSzTx/>
              <a:buFont typeface="Arial"/>
              <a:buChar char="•"/>
            </a:pPr>
            <a:r>
              <a:rPr lang="en-US" altLang="en-US" sz="2400" b="1">
                <a:solidFill>
                  <a:schemeClr val="tx1"/>
                </a:solidFill>
                <a:effectLst>
                  <a:outerShdw blurRad="38100" dist="38100" dir="2700000">
                    <a:srgbClr val="FFFFFF"/>
                  </a:outerShdw>
                </a:effectLst>
                <a:sym typeface="Wingdings" panose="05000000000000000000" pitchFamily="2" charset="2"/>
              </a:rPr>
              <a:t>卷尺（测量距离）</a:t>
            </a:r>
            <a:endParaRPr lang="zh-CN" altLang="en-US" sz="2400" b="1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12575" y="188913"/>
            <a:ext cx="333375" cy="314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703705" y="1268730"/>
            <a:ext cx="88226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/>
              <a:t>当我们在家中弹奏乐器、欣赏音乐或观看电视节目时，有可能会打扰到需要休息的家人和邻居。你有什么办法解决这个问题？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536180" y="5301615"/>
            <a:ext cx="38919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“</a:t>
            </a:r>
            <a:r>
              <a:rPr lang="zh-CN" altLang="en-US" sz="2800">
                <a:solidFill>
                  <a:srgbClr val="FF0000"/>
                </a:solidFill>
              </a:rPr>
              <a:t>隐形的杀手</a:t>
            </a:r>
            <a:r>
              <a:rPr lang="en-US" altLang="zh-CN" sz="2800">
                <a:solidFill>
                  <a:srgbClr val="FF0000"/>
                </a:solidFill>
              </a:rPr>
              <a:t>”—</a:t>
            </a:r>
          </a:p>
          <a:p>
            <a:r>
              <a:rPr lang="zh-CN" altLang="en-US" sz="2800">
                <a:solidFill>
                  <a:srgbClr val="FF0000"/>
                </a:solidFill>
              </a:rPr>
              <a:t>噪声具有很大的危害性</a:t>
            </a:r>
          </a:p>
        </p:txBody>
      </p:sp>
      <p:pic>
        <p:nvPicPr>
          <p:cNvPr id="102" name="图片 101"/>
          <p:cNvPicPr/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927985" y="3298825"/>
            <a:ext cx="3957955" cy="30568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83690" y="381000"/>
            <a:ext cx="81026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隶书" panose="02010509060101010101" charset="-122"/>
                <a:ea typeface="隶书" panose="02010509060101010101" charset="-122"/>
                <a:sym typeface="Wingdings" panose="05000000000000000000" pitchFamily="2" charset="2"/>
              </a:rPr>
              <a:t> </a:t>
            </a:r>
            <a:r>
              <a:rPr lang="zh-CN" altLang="zh-CN" sz="2800" b="1">
                <a:latin typeface="隶书" panose="02010509060101010101" charset="-122"/>
                <a:ea typeface="隶书" panose="02010509060101010101" charset="-122"/>
                <a:sym typeface="Wingdings" panose="05000000000000000000" pitchFamily="2" charset="2"/>
              </a:rPr>
              <a:t>如果选择在一定距离处听声音的强弱，在声音的</a:t>
            </a:r>
          </a:p>
          <a:p>
            <a:pPr>
              <a:lnSpc>
                <a:spcPct val="150000"/>
              </a:lnSpc>
            </a:pPr>
            <a:r>
              <a:rPr lang="zh-CN" altLang="zh-CN" sz="2800" b="1">
                <a:latin typeface="隶书" panose="02010509060101010101" charset="-122"/>
                <a:ea typeface="隶书" panose="02010509060101010101" charset="-122"/>
                <a:sym typeface="Wingdings" panose="05000000000000000000" pitchFamily="2" charset="2"/>
              </a:rPr>
              <a:t>强弱相差不大时，</a:t>
            </a:r>
            <a:r>
              <a:rPr lang="zh-CN" altLang="en-US" sz="2800" b="1">
                <a:latin typeface="隶书" panose="02010509060101010101" charset="-122"/>
                <a:ea typeface="隶书" panose="02010509060101010101" charset="-122"/>
                <a:sym typeface="Wingdings" panose="05000000000000000000" pitchFamily="2" charset="2"/>
              </a:rPr>
              <a:t>人耳</a:t>
            </a:r>
            <a:r>
              <a:rPr lang="zh-CN" altLang="zh-CN" sz="2800" b="1">
                <a:latin typeface="隶书" panose="02010509060101010101" charset="-122"/>
                <a:ea typeface="隶书" panose="02010509060101010101" charset="-122"/>
                <a:sym typeface="Wingdings" panose="05000000000000000000" pitchFamily="2" charset="2"/>
              </a:rPr>
              <a:t>无法分辨，我们可以借助</a:t>
            </a:r>
          </a:p>
          <a:p>
            <a:pPr>
              <a:lnSpc>
                <a:spcPct val="150000"/>
              </a:lnSpc>
            </a:pPr>
            <a:r>
              <a:rPr lang="zh-CN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测量仪器</a:t>
            </a:r>
            <a:r>
              <a:rPr lang="en-US" altLang="zh-CN" sz="2800" b="1">
                <a:latin typeface="隶书" panose="02010509060101010101" charset="-122"/>
                <a:ea typeface="隶书" panose="02010509060101010101" charset="-122"/>
                <a:sym typeface="Wingdings" panose="05000000000000000000" pitchFamily="2" charset="2"/>
              </a:rPr>
              <a:t>——</a:t>
            </a:r>
            <a:r>
              <a:rPr lang="zh-CN" altLang="en-US" sz="2800" b="1">
                <a:latin typeface="隶书" panose="02010509060101010101" charset="-122"/>
                <a:ea typeface="隶书" panose="02010509060101010101" charset="-122"/>
                <a:sym typeface="Wingdings" panose="05000000000000000000" pitchFamily="2" charset="2"/>
              </a:rPr>
              <a:t>分贝仪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991360" y="2493010"/>
            <a:ext cx="5674360" cy="325310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896225" y="3573145"/>
            <a:ext cx="201930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分贝仪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>
            <p:custDataLst>
              <p:tags r:id="rId1"/>
            </p:custDataLst>
          </p:nvPr>
        </p:nvSpPr>
        <p:spPr>
          <a:xfrm>
            <a:off x="767080" y="1341120"/>
            <a:ext cx="980948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用手机播放一段音乐，保证音量不变且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发出持续、恒定的声音；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用隔音毡包住手机，放入鞋盒中，将分贝仪放在离声源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40cm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的位置，记录此时分贝仪上的示数；</a:t>
            </a:r>
            <a:endParaRPr 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3.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保持手机和分贝仪的位置不变，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分别换用隔音板、隔音棉、隔音泡沫重复上述实验并记录分贝仪示数。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95325" y="476885"/>
            <a:ext cx="222504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实验步骤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533900" y="120650"/>
            <a:ext cx="609600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defTabSz="914400">
              <a:lnSpc>
                <a:spcPct val="150000"/>
              </a:lnSpc>
              <a:spcBef>
                <a:spcPct val="20000"/>
              </a:spcBef>
              <a:buClrTx/>
              <a:buSzTx/>
              <a:buFont typeface="Arial"/>
              <a:buNone/>
            </a:pPr>
            <a:endParaRPr lang="en-US" altLang="en-US" b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sym typeface="Wingdings" panose="05000000000000000000" pitchFamily="2" charset="2"/>
            </a:endParaRPr>
          </a:p>
          <a:p>
            <a:pPr marL="342900" indent="-342900" defTabSz="914400">
              <a:lnSpc>
                <a:spcPct val="150000"/>
              </a:lnSpc>
              <a:spcBef>
                <a:spcPct val="20000"/>
              </a:spcBef>
              <a:buClrTx/>
              <a:buSzTx/>
              <a:buFont typeface="Arial"/>
              <a:buNone/>
            </a:pPr>
            <a:r>
              <a:rPr lang="en-US" altLang="zh-CN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sym typeface="Wingdings" panose="05000000000000000000" pitchFamily="2" charset="2"/>
              </a:rPr>
              <a:t>             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215640" y="5445125"/>
            <a:ext cx="577088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defTabSz="914400">
              <a:lnSpc>
                <a:spcPct val="150000"/>
              </a:lnSpc>
              <a:spcBef>
                <a:spcPct val="20000"/>
              </a:spcBef>
              <a:buClrTx/>
              <a:buSzTx/>
              <a:buFont typeface="Arial"/>
              <a:buNone/>
            </a:pPr>
            <a:r>
              <a:rPr lang="zh-CN" altLang="en-US" sz="3600" b="1"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提示：</a:t>
            </a:r>
            <a:r>
              <a:rPr lang="en-US" altLang="en-US" sz="3600" b="1"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鞋盒摆放的位置不变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847215" y="476568"/>
          <a:ext cx="8021955" cy="4502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9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710">
                <a:tc gridSpan="5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+mj-lt"/>
                          <a:ea typeface="+mj-lt"/>
                        </a:rPr>
                        <a:t>比较材料的隔声性能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材料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隔音毡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隔音板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隔音棉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隔音泡沫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隔声性能预测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（优、良、中、差）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2400" b="1">
                          <a:solidFill>
                            <a:schemeClr val="tx1"/>
                          </a:solidFill>
                          <a:latin typeface="+mj-lt"/>
                          <a:ea typeface="宋体" panose="02010600030101010101" pitchFamily="2" charset="-122"/>
                          <a:sym typeface="+mn-ea"/>
                        </a:rPr>
                        <a:t>分贝仪示数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j-lt"/>
                          <a:ea typeface="宋体" panose="02010600030101010101" pitchFamily="2" charset="-122"/>
                          <a:sym typeface="+mn-ea"/>
                        </a:rPr>
                        <a:t>/dB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隔声性能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（优、良、中、差）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4" name="文本框 103"/>
          <p:cNvSpPr txBox="1"/>
          <p:nvPr>
            <p:custDataLst>
              <p:tags r:id="rId2"/>
            </p:custDataLst>
          </p:nvPr>
        </p:nvSpPr>
        <p:spPr>
          <a:xfrm>
            <a:off x="479425" y="5877560"/>
            <a:ext cx="81851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交流讨论：表面粗糙，多孔的材料隔声性能较好。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79425" y="5225415"/>
            <a:ext cx="8785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在相同条件下，分贝仪示数越小，隔音效果越好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>
            <p:custDataLst>
              <p:tags r:id="rId1"/>
            </p:custDataLst>
          </p:nvPr>
        </p:nvSpPr>
        <p:spPr>
          <a:xfrm>
            <a:off x="1127125" y="981075"/>
            <a:ext cx="9280525" cy="47402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用手机播放一段机械闹钟微弱“嚓嚓”声的录音，保证音量不变且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发出持续的声音；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用隔音毡包住手机放入鞋盒中，请另一位同学逐步远离声源，直到听不到声音为止；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用卷尺测出人听不到声音的地方到声源的距离记录在表格中；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4.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分别换用隔音板、隔音棉、隔音泡沫重复上述实验。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055370" y="188595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选用方法二进行实验</a:t>
            </a:r>
            <a:endParaRPr lang="zh-CN" sz="2800" b="1">
              <a:latin typeface="隶书" panose="02010509060101010101" charset="-122"/>
              <a:ea typeface="隶书" panose="02010509060101010101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847215" y="476568"/>
          <a:ext cx="8021955" cy="4502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9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9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710">
                <a:tc gridSpan="5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+mj-lt"/>
                          <a:ea typeface="+mj-lt"/>
                        </a:rPr>
                        <a:t>比较材料的隔声性能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材料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隔音毡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隔音板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隔音棉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隔音泡沫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隔声性能预测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</a:rPr>
                        <a:t>（优、良、中、差）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听不见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“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嚓嚓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”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声时距离声源距离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/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j-lt"/>
                          <a:sym typeface="+mn-ea"/>
                        </a:rPr>
                        <a:t>m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+mj-lt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隔声性能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  <a:ea typeface="+mj-lt"/>
                          <a:sym typeface="+mn-ea"/>
                        </a:rPr>
                        <a:t>（优、良、中、差）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  <a:ea typeface="+mj-lt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495550" y="5445125"/>
            <a:ext cx="79736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在相同条件下，距离越近，隔音效果越好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>
            <p:custDataLst>
              <p:tags r:id="rId1"/>
            </p:custDataLst>
          </p:nvPr>
        </p:nvSpPr>
        <p:spPr>
          <a:xfrm>
            <a:off x="1271270" y="1052830"/>
            <a:ext cx="8994775" cy="30410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在注意隔音性能的同时，也要尽量减小材料的厚度，最大限度地保证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房间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的空间。</a:t>
            </a:r>
            <a:endParaRPr 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测试时，要测出不经过任何处理的声源的声音响度，通过比较前后的变化来评估模型的隔音性能。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199515" y="315595"/>
            <a:ext cx="355028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Wingdings" panose="05000000000000000000" pitchFamily="2" charset="2"/>
              </a:rPr>
              <a:t>注意</a:t>
            </a:r>
            <a:endParaRPr lang="zh-CN" sz="2800" b="1">
              <a:latin typeface="隶书" panose="02010509060101010101" charset="-122"/>
              <a:ea typeface="隶书" panose="02010509060101010101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703705" y="981075"/>
            <a:ext cx="937958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200" b="1"/>
              <a:t>1.</a:t>
            </a:r>
            <a:r>
              <a:rPr lang="zh-CN" altLang="en-US" sz="3200" b="1"/>
              <a:t>展示制作的隔音房间模型，从以下方面进行分析</a:t>
            </a:r>
          </a:p>
          <a:p>
            <a:pPr>
              <a:lnSpc>
                <a:spcPct val="20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隔音性能</a:t>
            </a:r>
          </a:p>
          <a:p>
            <a:pPr>
              <a:lnSpc>
                <a:spcPct val="20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空间占有率</a:t>
            </a:r>
          </a:p>
          <a:p>
            <a:pPr>
              <a:lnSpc>
                <a:spcPct val="20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材料是否易得</a:t>
            </a:r>
          </a:p>
          <a:p>
            <a:pPr>
              <a:lnSpc>
                <a:spcPct val="20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安全和环保等</a:t>
            </a:r>
          </a:p>
        </p:txBody>
      </p:sp>
    </p:spTree>
  </p:cSld>
  <p:clrMapOvr>
    <a:masterClrMapping/>
  </p:clrMapOvr>
  <p:transition advTm="6162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063115" y="908685"/>
            <a:ext cx="797369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/>
              <a:t>2.</a:t>
            </a:r>
            <a:r>
              <a:rPr lang="zh-CN" altLang="en-US" sz="3200" b="1"/>
              <a:t>相互交流，总结经验并进行反思，尝试对制作的模型进行改进。</a:t>
            </a:r>
          </a:p>
          <a:p>
            <a:pPr>
              <a:lnSpc>
                <a:spcPct val="150000"/>
              </a:lnSpc>
            </a:pPr>
            <a:r>
              <a:rPr lang="en-US" altLang="zh-CN" sz="3200" b="1"/>
              <a:t>3.</a:t>
            </a:r>
            <a:r>
              <a:rPr lang="zh-CN" altLang="en-US" sz="3200" b="1"/>
              <a:t>如果有了真正的隔音房间，为了做到不打扰他人，也为了自己的听力的健康，在使用时还要注意哪些问题？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以声消声-短">
            <a:hlinkClick r:id="" action="ppaction://media"/>
          </p:cNvPr>
          <p:cNvPicPr/>
          <p:nvPr>
            <a:videoFile r:link="rId1"/>
            <p:custDataLst>
              <p:tags r:id="rId2"/>
            </p:custDataLst>
            <p:extLst>
              <p:ext uri="{DAA4B4D4-6D71-4841-9C94-3DE7FCFB9230}">
                <p14:media xmlns:p14="http://schemas.microsoft.com/office/powerpoint/2010/main" r:embed="rId3">
                  <p14:trim st="197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23161" y="908685"/>
            <a:ext cx="8655685" cy="517906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3025" y="2421255"/>
            <a:ext cx="651510" cy="1558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600" b="1"/>
              <a:t>以声消声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白噪声还有这样的妙用.mp4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83205" y="621030"/>
            <a:ext cx="8191500" cy="551434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43025" y="2421255"/>
            <a:ext cx="651510" cy="1558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600" b="1"/>
              <a:t>白噪声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0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847215" y="332740"/>
            <a:ext cx="82543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噪声的防治方法有很多，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隔音</a:t>
            </a:r>
            <a:r>
              <a:rPr lang="zh-CN" altLang="en-US" sz="3200"/>
              <a:t>是其中的一种重要的方法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1700530" y="4914265"/>
            <a:ext cx="831913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>
                <a:ea typeface="宋体" panose="02010600030101010101" pitchFamily="2" charset="-122"/>
              </a:rPr>
              <a:t>左边房子经过隔声处理，噪声对人几乎没有任何影响；右边房子没有经过隔声处理，噪声让人烦躁</a:t>
            </a:r>
            <a:endParaRPr lang="zh-CN" altLang="en-US" sz="2800"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495550" y="6007100"/>
            <a:ext cx="7384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隔声对降低噪声效果明显</a:t>
            </a:r>
          </a:p>
        </p:txBody>
      </p:sp>
      <p:pic>
        <p:nvPicPr>
          <p:cNvPr id="103" name="图片 102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631315" y="1560830"/>
            <a:ext cx="3582035" cy="2912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39510" y="1560830"/>
            <a:ext cx="3956050" cy="287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2293600" y="11379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0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055370" y="101600"/>
            <a:ext cx="1926590" cy="583565"/>
          </a:xfrm>
          <a:prstGeom prst="rect">
            <a:avLst/>
          </a:prstGeom>
          <a:solidFill>
            <a:srgbClr val="6CC9F3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练习巩固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991360" y="1124585"/>
            <a:ext cx="896493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/>
              <a:t>1.</a:t>
            </a:r>
            <a:r>
              <a:rPr lang="zh-CN" altLang="en-US" sz="2800" b="1"/>
              <a:t>实际生产、生活中隔音材料常被用来制作（</a:t>
            </a:r>
            <a:r>
              <a:rPr lang="en-US" altLang="zh-CN" sz="2800" b="1"/>
              <a:t>     </a:t>
            </a:r>
            <a:r>
              <a:rPr lang="zh-CN" sz="2800" b="1"/>
              <a:t>）</a:t>
            </a:r>
          </a:p>
          <a:p>
            <a:pPr>
              <a:lnSpc>
                <a:spcPct val="150000"/>
              </a:lnSpc>
            </a:pPr>
            <a:r>
              <a:rPr lang="zh-CN" altLang="en-US" sz="2800" b="1"/>
              <a:t>A．街头的自动噪声监测仪	</a:t>
            </a:r>
          </a:p>
          <a:p>
            <a:pPr>
              <a:lnSpc>
                <a:spcPct val="150000"/>
              </a:lnSpc>
            </a:pPr>
            <a:r>
              <a:rPr lang="zh-CN" altLang="en-US" sz="2800" b="1"/>
              <a:t>B．飞机场工作人员佩戴的耳罩</a:t>
            </a:r>
          </a:p>
          <a:p>
            <a:pPr>
              <a:lnSpc>
                <a:spcPct val="150000"/>
              </a:lnSpc>
            </a:pPr>
            <a:r>
              <a:rPr lang="zh-CN" altLang="en-US" sz="2800" b="1"/>
              <a:t>C．城市的禁鸣路段标志牌	</a:t>
            </a:r>
          </a:p>
          <a:p>
            <a:pPr>
              <a:lnSpc>
                <a:spcPct val="150000"/>
              </a:lnSpc>
            </a:pPr>
            <a:r>
              <a:rPr lang="zh-CN" altLang="en-US" sz="2800" b="1"/>
              <a:t>D．体育馆的顶端和四周的墙壁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9264650" y="1341120"/>
            <a:ext cx="375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/>
          <p:nvPr>
            <p:custDataLst>
              <p:tags r:id="rId1"/>
            </p:custDataLst>
          </p:nvPr>
        </p:nvSpPr>
        <p:spPr>
          <a:xfrm>
            <a:off x="1762443" y="261620"/>
            <a:ext cx="8353425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Comic Sans MS" panose="030F0702030302020204" pitchFamily="66" charset="0"/>
              </a:rPr>
              <a:t>2.</a:t>
            </a:r>
            <a:r>
              <a:rPr lang="zh-CN" altLang="en-US" sz="2000" b="1">
                <a:latin typeface="Comic Sans MS" panose="030F0702030302020204" pitchFamily="66" charset="0"/>
              </a:rPr>
              <a:t>小华学了有关声音的知识后，对材料的隔声性能很感兴趣，于是他设计了如下实验进行探究。实验步骤如下：</a:t>
            </a:r>
            <a:br>
              <a:rPr lang="zh-CN" altLang="en-US" sz="2000" b="1">
                <a:latin typeface="Comic Sans MS" panose="030F0702030302020204" pitchFamily="66" charset="0"/>
              </a:rPr>
            </a:br>
            <a:r>
              <a:rPr lang="zh-CN" altLang="en-US" sz="2000" b="1">
                <a:latin typeface="Comic Sans MS" panose="030F0702030302020204" pitchFamily="66" charset="0"/>
              </a:rPr>
              <a:t>（</a:t>
            </a:r>
            <a:r>
              <a:rPr lang="en-US" altLang="zh-CN" sz="2000" b="1">
                <a:latin typeface="Comic Sans MS" panose="030F0702030302020204" pitchFamily="66" charset="0"/>
              </a:rPr>
              <a:t>1</a:t>
            </a:r>
            <a:r>
              <a:rPr lang="zh-CN" altLang="en-US" sz="2000" b="1">
                <a:latin typeface="Comic Sans MS" panose="030F0702030302020204" pitchFamily="66" charset="0"/>
              </a:rPr>
              <a:t>）先搜集各种材料，如衣服、报纸、平装书、塑料袋、袜子；</a:t>
            </a:r>
            <a:br>
              <a:rPr lang="zh-CN" altLang="en-US" sz="2000" b="1">
                <a:latin typeface="Comic Sans MS" panose="030F0702030302020204" pitchFamily="66" charset="0"/>
              </a:rPr>
            </a:br>
            <a:r>
              <a:rPr lang="zh-CN" altLang="en-US" sz="2000" b="1">
                <a:latin typeface="Comic Sans MS" panose="030F0702030302020204" pitchFamily="66" charset="0"/>
                <a:sym typeface="+mn-ea"/>
              </a:rPr>
              <a:t>（</a:t>
            </a:r>
            <a:r>
              <a:rPr lang="en-US" altLang="zh-CN" sz="2000" b="1">
                <a:latin typeface="Comic Sans MS" panose="030F0702030302020204" pitchFamily="66" charset="0"/>
                <a:sym typeface="+mn-ea"/>
              </a:rPr>
              <a:t>2</a:t>
            </a:r>
            <a:r>
              <a:rPr lang="zh-CN" altLang="en-US" sz="2000" b="1">
                <a:latin typeface="Comic Sans MS" panose="030F0702030302020204" pitchFamily="66" charset="0"/>
                <a:sym typeface="+mn-ea"/>
              </a:rPr>
              <a:t>）</a:t>
            </a:r>
            <a:r>
              <a:rPr lang="zh-CN" altLang="en-US" sz="2000" b="1">
                <a:latin typeface="Comic Sans MS" panose="030F0702030302020204" pitchFamily="66" charset="0"/>
              </a:rPr>
              <a:t>把钟放到一个盒子里，将衣服盖在钟上方，然后逐渐远离盒子直到听不到声音，记下此时人离盒子的距离；</a:t>
            </a:r>
            <a:br>
              <a:rPr lang="zh-CN" altLang="en-US" sz="2000" b="1">
                <a:latin typeface="Comic Sans MS" panose="030F0702030302020204" pitchFamily="66" charset="0"/>
              </a:rPr>
            </a:br>
            <a:r>
              <a:rPr lang="zh-CN" altLang="en-US" sz="2000" b="1">
                <a:latin typeface="Comic Sans MS" panose="030F0702030302020204" pitchFamily="66" charset="0"/>
                <a:sym typeface="+mn-ea"/>
              </a:rPr>
              <a:t>（</a:t>
            </a:r>
            <a:r>
              <a:rPr lang="en-US" altLang="zh-CN" sz="2000" b="1">
                <a:latin typeface="Comic Sans MS" panose="030F0702030302020204" pitchFamily="66" charset="0"/>
                <a:sym typeface="+mn-ea"/>
              </a:rPr>
              <a:t>3</a:t>
            </a:r>
            <a:r>
              <a:rPr lang="zh-CN" altLang="en-US" sz="2000" b="1">
                <a:latin typeface="Comic Sans MS" panose="030F0702030302020204" pitchFamily="66" charset="0"/>
                <a:sym typeface="+mn-ea"/>
              </a:rPr>
              <a:t>）</a:t>
            </a:r>
            <a:r>
              <a:rPr lang="zh-CN" altLang="en-US" sz="2000" b="1">
                <a:latin typeface="Comic Sans MS" panose="030F0702030302020204" pitchFamily="66" charset="0"/>
              </a:rPr>
              <a:t>依次分别将各种材料盖在钟上方重复以上实验，得到下表的数据：</a:t>
            </a:r>
          </a:p>
        </p:txBody>
      </p:sp>
      <p:graphicFrame>
        <p:nvGraphicFramePr>
          <p:cNvPr id="22571" name="Group 4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762443" y="2206308"/>
          <a:ext cx="7704137" cy="1008698"/>
        </p:xfrm>
        <a:graphic>
          <a:graphicData uri="http://schemas.openxmlformats.org/drawingml/2006/table">
            <a:tbl>
              <a:tblPr/>
              <a:tblGrid>
                <a:gridCol w="1439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材料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衣服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报纸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平装书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塑料袋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袜子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距离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米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2.1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2.8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3.7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5.2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宋体" panose="02010600030101010101" pitchFamily="2" charset="-122"/>
                        </a:rPr>
                        <a:t>1.2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246" name="Group 38"/>
          <p:cNvGrpSpPr/>
          <p:nvPr>
            <p:custDataLst>
              <p:tags r:id="rId3"/>
            </p:custDataLst>
          </p:nvPr>
        </p:nvGrpSpPr>
        <p:grpSpPr>
          <a:xfrm>
            <a:off x="1845310" y="3391535"/>
            <a:ext cx="7777480" cy="2860675"/>
            <a:chOff x="431" y="799"/>
            <a:chExt cx="4899" cy="1802"/>
          </a:xfrm>
        </p:grpSpPr>
        <p:sp>
          <p:nvSpPr>
            <p:cNvPr id="9248" name="Text Box 30"/>
            <p:cNvSpPr txBox="1"/>
            <p:nvPr>
              <p:custDataLst>
                <p:tags r:id="rId9"/>
              </p:custDataLst>
            </p:nvPr>
          </p:nvSpPr>
          <p:spPr>
            <a:xfrm>
              <a:off x="431" y="799"/>
              <a:ext cx="4899" cy="180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800" b="1">
                  <a:latin typeface="Comic Sans MS" panose="030F0702030302020204" pitchFamily="66" charset="0"/>
                </a:rPr>
                <a:t>请回答：</a:t>
              </a:r>
              <a:br>
                <a:rPr lang="zh-CN" altLang="en-US" sz="1800" b="1">
                  <a:latin typeface="Comic Sans MS" panose="030F0702030302020204" pitchFamily="66" charset="0"/>
                </a:rPr>
              </a:b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（</a:t>
              </a:r>
              <a:r>
                <a:rPr lang="en-US" altLang="zh-CN" sz="1800" b="1">
                  <a:latin typeface="Comic Sans MS" panose="030F0702030302020204" pitchFamily="66" charset="0"/>
                  <a:sym typeface="+mn-ea"/>
                </a:rPr>
                <a:t>1</a:t>
              </a: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）</a:t>
              </a:r>
              <a:r>
                <a:rPr lang="zh-CN" altLang="en-US" sz="1800" b="1">
                  <a:latin typeface="Comic Sans MS" panose="030F0702030302020204" pitchFamily="66" charset="0"/>
                </a:rPr>
                <a:t>小华设计的实验利用了离声源越远，听到的声音响度越        （填</a:t>
              </a:r>
              <a:r>
                <a:rPr lang="zh-CN" altLang="en-US" sz="1800" b="1">
                  <a:latin typeface="Arial" panose="020B0604020202020204" pitchFamily="34" charset="0"/>
                </a:rPr>
                <a:t>“</a:t>
              </a:r>
              <a:r>
                <a:rPr lang="zh-CN" altLang="en-US" sz="1800" b="1">
                  <a:latin typeface="Comic Sans MS" panose="030F0702030302020204" pitchFamily="66" charset="0"/>
                </a:rPr>
                <a:t>大</a:t>
              </a:r>
              <a:r>
                <a:rPr lang="zh-CN" altLang="en-US" sz="1800" b="1">
                  <a:latin typeface="Arial" panose="020B0604020202020204" pitchFamily="34" charset="0"/>
                </a:rPr>
                <a:t>”</a:t>
              </a:r>
              <a:r>
                <a:rPr lang="zh-CN" altLang="en-US" sz="1800" b="1">
                  <a:latin typeface="Comic Sans MS" panose="030F0702030302020204" pitchFamily="66" charset="0"/>
                </a:rPr>
                <a:t>或</a:t>
              </a:r>
              <a:r>
                <a:rPr lang="zh-CN" altLang="en-US" sz="1800" b="1">
                  <a:latin typeface="Arial" panose="020B0604020202020204" pitchFamily="34" charset="0"/>
                </a:rPr>
                <a:t>“</a:t>
              </a:r>
              <a:r>
                <a:rPr lang="zh-CN" altLang="en-US" sz="1800" b="1">
                  <a:latin typeface="Comic Sans MS" panose="030F0702030302020204" pitchFamily="66" charset="0"/>
                </a:rPr>
                <a:t>小</a:t>
              </a:r>
              <a:r>
                <a:rPr lang="zh-CN" altLang="en-US" sz="1800" b="1">
                  <a:latin typeface="Arial" panose="020B0604020202020204" pitchFamily="34" charset="0"/>
                </a:rPr>
                <a:t>”</a:t>
              </a:r>
              <a:r>
                <a:rPr lang="zh-CN" altLang="en-US" sz="1800" b="1">
                  <a:latin typeface="Comic Sans MS" panose="030F0702030302020204" pitchFamily="66" charset="0"/>
                </a:rPr>
                <a:t>）的原理。</a:t>
              </a:r>
              <a:br>
                <a:rPr lang="zh-CN" altLang="en-US" sz="1800" b="1">
                  <a:latin typeface="Comic Sans MS" panose="030F0702030302020204" pitchFamily="66" charset="0"/>
                </a:rPr>
              </a:b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（</a:t>
              </a:r>
              <a:r>
                <a:rPr lang="en-US" altLang="zh-CN" sz="1800" b="1">
                  <a:latin typeface="Comic Sans MS" panose="030F0702030302020204" pitchFamily="66" charset="0"/>
                  <a:sym typeface="+mn-ea"/>
                </a:rPr>
                <a:t>2</a:t>
              </a: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）</a:t>
              </a:r>
              <a:r>
                <a:rPr lang="zh-CN" altLang="en-US" sz="1800" b="1">
                  <a:latin typeface="Comic Sans MS" panose="030F0702030302020204" pitchFamily="66" charset="0"/>
                </a:rPr>
                <a:t>根据实验数据，待测材料隔声性能由好到差的顺序为：</a:t>
              </a:r>
              <a:br>
                <a:rPr lang="zh-CN" altLang="en-US" sz="1800" b="1">
                  <a:latin typeface="Comic Sans MS" panose="030F0702030302020204" pitchFamily="66" charset="0"/>
                </a:rPr>
              </a:br>
              <a:endParaRPr lang="zh-CN" altLang="en-US" sz="1800" b="1">
                <a:latin typeface="Comic Sans MS" panose="030F0702030302020204" pitchFamily="66" charset="0"/>
              </a:endParaRPr>
            </a:p>
            <a:p>
              <a:pPr>
                <a:spcBef>
                  <a:spcPct val="50000"/>
                </a:spcBef>
              </a:pP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（</a:t>
              </a:r>
              <a:r>
                <a:rPr lang="en-US" altLang="zh-CN" sz="1800" b="1">
                  <a:latin typeface="Comic Sans MS" panose="030F0702030302020204" pitchFamily="66" charset="0"/>
                  <a:sym typeface="+mn-ea"/>
                </a:rPr>
                <a:t>3</a:t>
              </a: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）</a:t>
              </a:r>
              <a:r>
                <a:rPr lang="zh-CN" altLang="en-US" sz="1800" b="1">
                  <a:latin typeface="Comic Sans MS" panose="030F0702030302020204" pitchFamily="66" charset="0"/>
                </a:rPr>
                <a:t>根据小华的实验结果，你觉得什么样材料的隔声性能比较好呢？</a:t>
              </a:r>
            </a:p>
            <a:p>
              <a:pPr>
                <a:spcBef>
                  <a:spcPct val="50000"/>
                </a:spcBef>
              </a:pPr>
              <a:br>
                <a:rPr lang="zh-CN" altLang="en-US" sz="1800" b="1">
                  <a:latin typeface="Comic Sans MS" panose="030F0702030302020204" pitchFamily="66" charset="0"/>
                </a:rPr>
              </a:b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（</a:t>
              </a:r>
              <a:r>
                <a:rPr lang="en-US" altLang="zh-CN" sz="1800" b="1">
                  <a:latin typeface="Comic Sans MS" panose="030F0702030302020204" pitchFamily="66" charset="0"/>
                  <a:sym typeface="+mn-ea"/>
                </a:rPr>
                <a:t>4</a:t>
              </a:r>
              <a:r>
                <a:rPr lang="zh-CN" altLang="en-US" sz="1800" b="1">
                  <a:latin typeface="Comic Sans MS" panose="030F0702030302020204" pitchFamily="66" charset="0"/>
                  <a:sym typeface="+mn-ea"/>
                </a:rPr>
                <a:t>）</a:t>
              </a:r>
              <a:r>
                <a:rPr lang="zh-CN" altLang="en-US" sz="1800" b="1">
                  <a:latin typeface="Comic Sans MS" panose="030F0702030302020204" pitchFamily="66" charset="0"/>
                </a:rPr>
                <a:t>你学得小华做此实验应在           （选</a:t>
              </a:r>
              <a:r>
                <a:rPr lang="zh-CN" altLang="en-US" sz="1800" b="1">
                  <a:latin typeface="Arial" panose="020B0604020202020204" pitchFamily="34" charset="0"/>
                </a:rPr>
                <a:t>“</a:t>
              </a:r>
              <a:r>
                <a:rPr lang="zh-CN" altLang="en-US" sz="1800" b="1">
                  <a:latin typeface="Comic Sans MS" panose="030F0702030302020204" pitchFamily="66" charset="0"/>
                </a:rPr>
                <a:t>比较安静</a:t>
              </a:r>
              <a:r>
                <a:rPr lang="zh-CN" altLang="en-US" sz="1800" b="1">
                  <a:latin typeface="Arial" panose="020B0604020202020204" pitchFamily="34" charset="0"/>
                </a:rPr>
                <a:t>”</a:t>
              </a:r>
              <a:r>
                <a:rPr lang="zh-CN" altLang="en-US" sz="1800" b="1">
                  <a:latin typeface="Comic Sans MS" panose="030F0702030302020204" pitchFamily="66" charset="0"/>
                </a:rPr>
                <a:t>或</a:t>
              </a:r>
              <a:r>
                <a:rPr lang="zh-CN" altLang="en-US" sz="1800" b="1">
                  <a:latin typeface="Arial" panose="020B0604020202020204" pitchFamily="34" charset="0"/>
                </a:rPr>
                <a:t>“</a:t>
              </a:r>
              <a:r>
                <a:rPr lang="zh-CN" altLang="en-US" sz="1800" b="1">
                  <a:latin typeface="Comic Sans MS" panose="030F0702030302020204" pitchFamily="66" charset="0"/>
                </a:rPr>
                <a:t>比较吵</a:t>
              </a:r>
              <a:r>
                <a:rPr lang="zh-CN" altLang="en-US" sz="1800" b="1">
                  <a:latin typeface="Arial" panose="020B0604020202020204" pitchFamily="34" charset="0"/>
                </a:rPr>
                <a:t>”</a:t>
              </a:r>
              <a:r>
                <a:rPr lang="zh-CN" altLang="en-US" sz="1800" b="1">
                  <a:latin typeface="Comic Sans MS" panose="030F0702030302020204" pitchFamily="66" charset="0"/>
                </a:rPr>
                <a:t>）的环境中进行。</a:t>
              </a:r>
            </a:p>
          </p:txBody>
        </p:sp>
        <p:sp>
          <p:nvSpPr>
            <p:cNvPr id="9249" name="Line 31"/>
            <p:cNvSpPr/>
            <p:nvPr>
              <p:custDataLst>
                <p:tags r:id="rId10"/>
              </p:custDataLst>
            </p:nvPr>
          </p:nvSpPr>
          <p:spPr>
            <a:xfrm>
              <a:off x="4246" y="1141"/>
              <a:ext cx="562" cy="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" name="Line 31"/>
          <p:cNvSpPr/>
          <p:nvPr>
            <p:custDataLst>
              <p:tags r:id="rId4"/>
            </p:custDataLst>
          </p:nvPr>
        </p:nvSpPr>
        <p:spPr>
          <a:xfrm>
            <a:off x="5085398" y="5938203"/>
            <a:ext cx="122396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2562" name="Text Box 34"/>
          <p:cNvSpPr txBox="1"/>
          <p:nvPr>
            <p:custDataLst>
              <p:tags r:id="rId5"/>
            </p:custDataLst>
          </p:nvPr>
        </p:nvSpPr>
        <p:spPr>
          <a:xfrm>
            <a:off x="8110220" y="3574415"/>
            <a:ext cx="8089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Comic Sans MS" panose="030F0702030302020204" pitchFamily="66" charset="0"/>
              </a:rPr>
              <a:t>小</a:t>
            </a:r>
          </a:p>
        </p:txBody>
      </p:sp>
      <p:sp>
        <p:nvSpPr>
          <p:cNvPr id="22564" name="Text Box 36"/>
          <p:cNvSpPr txBox="1"/>
          <p:nvPr>
            <p:custDataLst>
              <p:tags r:id="rId6"/>
            </p:custDataLst>
          </p:nvPr>
        </p:nvSpPr>
        <p:spPr>
          <a:xfrm>
            <a:off x="2209800" y="4581525"/>
            <a:ext cx="7489825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袜子、衣服、报纸、平装书、塑料袋</a:t>
            </a:r>
          </a:p>
        </p:txBody>
      </p:sp>
      <p:sp>
        <p:nvSpPr>
          <p:cNvPr id="22567" name="Text Box 39"/>
          <p:cNvSpPr txBox="1"/>
          <p:nvPr>
            <p:custDataLst>
              <p:tags r:id="rId7"/>
            </p:custDataLst>
          </p:nvPr>
        </p:nvSpPr>
        <p:spPr>
          <a:xfrm>
            <a:off x="1777683" y="5231130"/>
            <a:ext cx="874871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FF0000"/>
                </a:solidFill>
                <a:latin typeface="Comic Sans MS" panose="030F0702030302020204" pitchFamily="66" charset="0"/>
              </a:rPr>
              <a:t>     </a:t>
            </a:r>
            <a:r>
              <a:rPr lang="zh-CN" alt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表面粗糙、多孔的材料隔声性能好</a:t>
            </a:r>
          </a:p>
        </p:txBody>
      </p:sp>
      <p:sp>
        <p:nvSpPr>
          <p:cNvPr id="22570" name="Text Box 42"/>
          <p:cNvSpPr txBox="1"/>
          <p:nvPr>
            <p:custDataLst>
              <p:tags r:id="rId8"/>
            </p:custDataLst>
          </p:nvPr>
        </p:nvSpPr>
        <p:spPr>
          <a:xfrm>
            <a:off x="5013960" y="5591175"/>
            <a:ext cx="2303463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比较安静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62" grpId="0"/>
      <p:bldP spid="22564" grpId="0"/>
      <p:bldP spid="22567" grpId="0"/>
      <p:bldP spid="2257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82980" y="188595"/>
            <a:ext cx="1033145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/>
              <a:t>3.</a:t>
            </a:r>
            <a:r>
              <a:rPr lang="zh-CN" altLang="en-US" sz="2400" b="1"/>
              <a:t>小明想比较聚酯棉材料和海绵材料的隔音性能，做了如下的探究。</a:t>
            </a:r>
          </a:p>
          <a:p>
            <a:endParaRPr lang="zh-CN" altLang="en-US" sz="2400" b="1"/>
          </a:p>
          <a:p>
            <a:endParaRPr lang="zh-CN" altLang="en-US" sz="2400" b="1"/>
          </a:p>
          <a:p>
            <a:endParaRPr lang="zh-CN" altLang="en-US" sz="2400" b="1"/>
          </a:p>
          <a:p>
            <a:endParaRPr lang="zh-CN" altLang="en-US" sz="2400" b="1"/>
          </a:p>
          <a:p>
            <a:r>
              <a:rPr lang="zh-CN" altLang="en-US" sz="2400" b="1"/>
              <a:t>（1）小明分别用两种材料做了如图甲所示的隔音盒。该制作的错误之处是______</a:t>
            </a:r>
            <a:r>
              <a:rPr lang="zh-CN" altLang="en-US" sz="2400" b="1">
                <a:sym typeface="+mn-ea"/>
              </a:rPr>
              <a:t>__</a:t>
            </a:r>
            <a:r>
              <a:rPr lang="zh-CN" altLang="en-US" sz="2400" b="1"/>
              <a:t>；</a:t>
            </a:r>
          </a:p>
          <a:p>
            <a:r>
              <a:rPr lang="zh-CN" altLang="en-US" sz="2400" b="1"/>
              <a:t>（2）改正错误后，小明在安静的环境下，将手机1播放80dB的声音，先后置于两种隔音盒中，另一个手机2在距隔音盒不同距离的位置测量接收的声音如图乙，得出如表中的数据。表格A处应填写______；</a:t>
            </a:r>
          </a:p>
          <a:p>
            <a:r>
              <a:rPr lang="zh-CN" altLang="en-US" sz="2400" b="1"/>
              <a:t>（3）利用数据进行比较，得出______材料的隔音性能更强；</a:t>
            </a:r>
          </a:p>
        </p:txBody>
      </p:sp>
      <p:pic>
        <p:nvPicPr>
          <p:cNvPr id="100" name="图片 99"/>
          <p:cNvPicPr/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15640" y="764540"/>
            <a:ext cx="5200650" cy="10668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631315" y="4580890"/>
          <a:ext cx="7509510" cy="1143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77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3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8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151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材料</a:t>
                      </a:r>
                    </a:p>
                  </a:txBody>
                  <a:tcPr>
                    <a:solidFill>
                      <a:srgbClr val="6CC9F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聚酯棉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海绵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距离</a:t>
                      </a:r>
                      <a:r>
                        <a:rPr lang="en-US" altLang="zh-CN"/>
                        <a:t>/m</a:t>
                      </a:r>
                    </a:p>
                  </a:txBody>
                  <a:tcPr>
                    <a:solidFill>
                      <a:srgbClr val="6CC9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A/dB</a:t>
                      </a:r>
                    </a:p>
                  </a:txBody>
                  <a:tcPr>
                    <a:solidFill>
                      <a:srgbClr val="6CC9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49.1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46.6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53.4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82980" y="2348865"/>
            <a:ext cx="1483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厚度不同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536180" y="3501390"/>
            <a:ext cx="9232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响度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160010" y="3861435"/>
            <a:ext cx="1195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聚酯棉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79425" y="476885"/>
            <a:ext cx="1135697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（4）下列与本探究实验中多次测量数据目的相同的是(      )</a:t>
            </a:r>
            <a:endParaRPr lang="zh-CN" altLang="en-US" sz="2400" b="1"/>
          </a:p>
          <a:p>
            <a:pPr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A．探究光的反射规律时，多次测量入射角和对应的反射角的度数</a:t>
            </a:r>
            <a:endParaRPr lang="zh-CN" altLang="en-US" sz="2400" b="1"/>
          </a:p>
          <a:p>
            <a:pPr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B．测量物体的长度时，进行多次测量</a:t>
            </a:r>
            <a:endParaRPr lang="zh-CN" altLang="en-US" sz="2400" b="1"/>
          </a:p>
          <a:p>
            <a:pPr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（5）小明认为人耳可以替代手机2进行探究，并提出如下两种方案，最佳的是(      )；</a:t>
            </a:r>
            <a:endParaRPr lang="zh-CN" altLang="en-US" sz="2400" b="1"/>
          </a:p>
          <a:p>
            <a:pPr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A．人距隔音盒一定距离处，先后比较人听到手机1在两种材料的隔音盒里发出声音大小。</a:t>
            </a:r>
            <a:endParaRPr lang="zh-CN" altLang="en-US" sz="2400" b="1"/>
          </a:p>
          <a:p>
            <a:pPr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B．人边听声音边后退，直至听不到手机1发出的声音为止，比较两次距隔音盒的距离。</a:t>
            </a:r>
            <a:endParaRPr lang="zh-CN" altLang="en-US" sz="2400" b="1"/>
          </a:p>
          <a:p>
            <a:pPr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（6）小明发现上录播课时，为了防止录播室外的嘈杂声音干扰录课，录播室的墙壁使用了隔音材料，这是在_________减弱噪声。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152265" y="5578475"/>
            <a:ext cx="1857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传播过程中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824470" y="621030"/>
            <a:ext cx="617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1208385" y="2277110"/>
            <a:ext cx="433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487294" y="692878"/>
            <a:ext cx="9421069" cy="2484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>
              <a:lnSpc>
                <a:spcPts val="4665"/>
              </a:lnSpc>
            </a:pPr>
            <a:r>
              <a:rPr 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同学设计了一个方案，打算将家中的一个房间改造为隔音房间，这样就不被噪声干扰了。</a:t>
            </a:r>
          </a:p>
          <a:p>
            <a:pPr indent="609600">
              <a:lnSpc>
                <a:spcPts val="4665"/>
              </a:lnSpc>
            </a:pPr>
            <a:r>
              <a:rPr 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在房间改造前，我们通过制作模型来高效、经济地测试方案的可行性。</a:t>
            </a:r>
          </a:p>
        </p:txBody>
      </p:sp>
      <p:pic>
        <p:nvPicPr>
          <p:cNvPr id="105" name="图片 104"/>
          <p:cNvPicPr/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87775" y="3248660"/>
            <a:ext cx="4615815" cy="28282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12575" y="188913"/>
            <a:ext cx="333375" cy="314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1559684" y="1197068"/>
            <a:ext cx="9421069" cy="427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>
              <a:lnSpc>
                <a:spcPts val="4665"/>
              </a:lnSpc>
            </a:pPr>
            <a:r>
              <a:rPr lang="zh-CN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制作模型之前，我们需要考虑下面的问题。</a:t>
            </a:r>
          </a:p>
          <a:p>
            <a:pPr indent="609600">
              <a:lnSpc>
                <a:spcPts val="4665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生活中哪些常见的物品能够充当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房间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  <a:p>
            <a:pPr indent="609600">
              <a:lnSpc>
                <a:spcPts val="4665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选用包装盒或鞋盒充当房间</a:t>
            </a:r>
            <a:endParaRPr lang="zh-CN" altLang="en-US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609600">
              <a:lnSpc>
                <a:spcPts val="4665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为房间隔音的材料要满足哪些要求？可以选用哪些材料？</a:t>
            </a:r>
          </a:p>
          <a:p>
            <a:pPr indent="609600">
              <a:lnSpc>
                <a:spcPts val="4665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所谓的隔音材料是指能把声音或噪音及振动声音，隔绝、隔断、分离的材料，这种材料称之为隔音材料。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75460" y="1988820"/>
            <a:ext cx="428625" cy="4286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75460" y="3140710"/>
            <a:ext cx="428625" cy="428625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151630" y="404495"/>
            <a:ext cx="4077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常见的房间隔音材料</a:t>
            </a:r>
          </a:p>
        </p:txBody>
      </p:sp>
      <p:pic>
        <p:nvPicPr>
          <p:cNvPr id="107" name="图片 106"/>
          <p:cNvPicPr/>
          <p:nvPr>
            <p:custDataLst>
              <p:tags r:id="rId2"/>
            </p:custDataLst>
          </p:nvPr>
        </p:nvPicPr>
        <p:blipFill>
          <a:blip r:embed="rId7"/>
          <a:srcRect b="12484"/>
          <a:stretch>
            <a:fillRect/>
          </a:stretch>
        </p:blipFill>
        <p:spPr>
          <a:xfrm>
            <a:off x="1343025" y="1744980"/>
            <a:ext cx="4328160" cy="2559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639695" y="5222240"/>
            <a:ext cx="1371600" cy="502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隔音毡</a:t>
            </a:r>
          </a:p>
        </p:txBody>
      </p:sp>
      <p:pic>
        <p:nvPicPr>
          <p:cNvPr id="108" name="图片 107"/>
          <p:cNvPicPr/>
          <p:nvPr>
            <p:custDataLst>
              <p:tags r:id="rId4"/>
            </p:custDataLst>
          </p:nvPr>
        </p:nvPicPr>
        <p:blipFill>
          <a:blip r:embed="rId8"/>
          <a:srcRect b="18227"/>
          <a:stretch>
            <a:fillRect/>
          </a:stretch>
        </p:blipFill>
        <p:spPr>
          <a:xfrm>
            <a:off x="6816090" y="1341120"/>
            <a:ext cx="4171950" cy="35283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967980" y="5222240"/>
            <a:ext cx="1997075" cy="502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隔音减震块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151630" y="404495"/>
            <a:ext cx="4077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常见的房间隔音材料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639695" y="5222240"/>
            <a:ext cx="1371600" cy="502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隔音板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619365" y="5157470"/>
            <a:ext cx="1737360" cy="502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隔音泡沫</a:t>
            </a:r>
          </a:p>
        </p:txBody>
      </p:sp>
      <p:pic>
        <p:nvPicPr>
          <p:cNvPr id="118" name="图片 117"/>
          <p:cNvPicPr/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71270" y="1772920"/>
            <a:ext cx="4530090" cy="25444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9" name="图片 118"/>
          <p:cNvPicPr/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16090" y="1772920"/>
            <a:ext cx="3343275" cy="27603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151630" y="404495"/>
            <a:ext cx="4077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常见的房间隔音材料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711450" y="5229225"/>
            <a:ext cx="1371600" cy="502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隔音棉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463790" y="5301615"/>
            <a:ext cx="3104515" cy="502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聚氨酯橡胶隔音垫</a:t>
            </a:r>
          </a:p>
        </p:txBody>
      </p:sp>
      <p:pic>
        <p:nvPicPr>
          <p:cNvPr id="109" name="图片 108"/>
          <p:cNvPicPr/>
          <p:nvPr>
            <p:custDataLst>
              <p:tags r:id="rId4"/>
            </p:custDataLst>
          </p:nvPr>
        </p:nvPicPr>
        <p:blipFill>
          <a:blip r:embed="rId7"/>
          <a:srcRect b="10450"/>
          <a:stretch>
            <a:fillRect/>
          </a:stretch>
        </p:blipFill>
        <p:spPr>
          <a:xfrm>
            <a:off x="1055370" y="1917065"/>
            <a:ext cx="4791710" cy="28340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图片 109"/>
          <p:cNvPicPr/>
          <p:nvPr>
            <p:custDataLst>
              <p:tags r:id="rId5"/>
            </p:custDataLst>
          </p:nvPr>
        </p:nvPicPr>
        <p:blipFill>
          <a:blip r:embed="rId8"/>
          <a:srcRect b="9073"/>
          <a:stretch>
            <a:fillRect/>
          </a:stretch>
        </p:blipFill>
        <p:spPr>
          <a:xfrm>
            <a:off x="6527800" y="1196975"/>
            <a:ext cx="4834255" cy="35991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631439" y="478248"/>
            <a:ext cx="9421069" cy="128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>
              <a:lnSpc>
                <a:spcPts val="4665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声音是如何传播到房间外的？隔音的材料应放在房间的哪些位置以及如何放置？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75460" y="694055"/>
            <a:ext cx="428625" cy="428625"/>
          </a:xfrm>
          <a:prstGeom prst="rect">
            <a:avLst/>
          </a:prstGeom>
        </p:spPr>
      </p:pic>
      <p:sp>
        <p:nvSpPr>
          <p:cNvPr id="111" name="文本框 110"/>
          <p:cNvSpPr txBox="1"/>
          <p:nvPr>
            <p:custDataLst>
              <p:tags r:id="rId3"/>
            </p:custDataLst>
          </p:nvPr>
        </p:nvSpPr>
        <p:spPr>
          <a:xfrm>
            <a:off x="6671945" y="2348548"/>
            <a:ext cx="5080000" cy="3538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solidFill>
                  <a:srgbClr val="191919"/>
                </a:solidFill>
                <a:cs typeface="PingFang SC" charset="0"/>
              </a:rPr>
              <a:t>                 </a:t>
            </a:r>
            <a:r>
              <a:rPr lang="zh-CN" sz="3200" b="1">
                <a:solidFill>
                  <a:srgbClr val="191919"/>
                </a:solidFill>
                <a:cs typeface="PingFang SC" charset="0"/>
              </a:rPr>
              <a:t>墙顶隔音</a:t>
            </a:r>
            <a:endParaRPr lang="zh-CN" sz="2800" b="1">
              <a:solidFill>
                <a:srgbClr val="191919"/>
              </a:solidFill>
              <a:cs typeface="PingFang SC" charset="0"/>
            </a:endParaRPr>
          </a:p>
          <a:p>
            <a:pPr algn="l"/>
            <a:r>
              <a:rPr lang="zh-CN" sz="2400">
                <a:solidFill>
                  <a:srgbClr val="191919"/>
                </a:solidFill>
                <a:latin typeface="楷体" panose="02010609060101010101" charset="-122"/>
                <a:ea typeface="楷体" panose="02010609060101010101" charset="-122"/>
                <a:cs typeface="PingFang SC" charset="0"/>
              </a:rPr>
              <a:t>在做吊顶时，可以用轻钢龙骨搭架子，做成小格子，里面填充隔音材料，格子大小适中就好，切忌太大。不然引起声音共振就会像打雷一样。</a:t>
            </a:r>
            <a:r>
              <a:rPr lang="zh-CN" sz="2400">
                <a:solidFill>
                  <a:srgbClr val="191919"/>
                </a:solidFill>
                <a:latin typeface="楷体" panose="02010609060101010101" charset="-122"/>
                <a:ea typeface="楷体" panose="02010609060101010101" charset="-122"/>
                <a:cs typeface="PingFang SC" charset="0"/>
                <a:sym typeface="+mn-ea"/>
              </a:rPr>
              <a:t>另外轻钢龙骨最好跟原来的天花板保持点距离，这样可以减少声音的传递，天花板的一面还可以加上隔音海绵，用来吸收声音。</a:t>
            </a:r>
            <a:endParaRPr lang="zh-CN" altLang="en-US" sz="2400" b="1">
              <a:solidFill>
                <a:srgbClr val="191919"/>
              </a:solidFill>
              <a:cs typeface="PingFang SC" charset="0"/>
            </a:endParaRPr>
          </a:p>
        </p:txBody>
      </p:sp>
      <p:pic>
        <p:nvPicPr>
          <p:cNvPr id="3" name="图片 2"/>
          <p:cNvPicPr/>
          <p:nvPr>
            <p:custDataLst>
              <p:tags r:id="rId4"/>
            </p:custDataLst>
          </p:nvPr>
        </p:nvPicPr>
        <p:blipFill>
          <a:blip r:embed="rId7"/>
          <a:srcRect b="8278"/>
          <a:stretch>
            <a:fillRect/>
          </a:stretch>
        </p:blipFill>
        <p:spPr>
          <a:xfrm>
            <a:off x="767715" y="2132965"/>
            <a:ext cx="5626100" cy="3902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2EwZDU2NmIzNDJmNWNhOGYyZmQzN2JlZTAwNDIwMz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0"/>
  <p:tag name="KSO_WM_DIAGRAM_VIRTUALLY_FRAME" val="{&quot;height&quot;:115.18614173228343,&quot;left&quot;:106.94874015748033,&quot;top&quot;:358.0457480314961,&quot;width&quot;:734.4369291338584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6"/>
  <p:tag name="KSO_WM_DIAGRAM_VIRTUALLY_FRAME" val="{&quot;height&quot;:115.18614173228343,&quot;left&quot;:106.94874015748033,&quot;top&quot;:358.0457480314961,&quot;width&quot;:734.4369291338584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2"/>
  <p:tag name="KSO_WM_DIAGRAM_VIRTUALLY_FRAME" val="{&quot;height&quot;:115.18614173228343,&quot;left&quot;:106.94874015748033,&quot;top&quot;:358.0457480314961,&quot;width&quot;:734.4369291338584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8"/>
  <p:tag name="KSO_WM_DIAGRAM_VIRTUALLY_FRAME" val="{&quot;height&quot;:115.18614173228343,&quot;left&quot;:106.94874015748033,&quot;top&quot;:358.0457480314961,&quot;width&quot;:734.4369291338584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4"/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9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7"/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6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2"/>
  <p:tag name="KSO_WM_UNIT_TABLE_BEAUTIFY" val="smartTable{9c3d919a-3184-49f4-864f-86b4ef93dd5e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9"/>
  <p:tag name="KSO_WM_UNIT_TABLE_BEAUTIFY" val="smartTable{e2b1bac7-e780-4f50-a8f8-95f209a2f943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8"/>
  <p:tag name="KSO_WM_UNIT_TABLE_BEAUTIFY" val="smartTable{be31760e-c7e1-43ad-b923-1b4f23a990b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9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0"/>
  <p:tag name="TABLE_ENDDRAG_ORIGIN_RECT" val="591*90"/>
  <p:tag name="TABLE_ENDDRAG_RECT" val="128*360*591*90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6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4"/>
  <p:tag name="KSO_WM_DIAGRAM_VIRTUALLY_FRAME" val="{&quot;height&quot;:115.18614173228343,&quot;left&quot;:106.94874015748033,&quot;top&quot;:358.0457480314961,&quot;width&quot;:734.4369291338584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5"/>
  <p:tag name="KSO_WM_DIAGRAM_VIRTUALLY_FRAME" val="{&quot;height&quot;:115.18614173228343,&quot;left&quot;:106.94874015748033,&quot;top&quot;:358.0457480314961,&quot;width&quot;:734.4369291338584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  <p:tag name="KSO_WM_DIAGRAM_VIRTUALLY_FRAME" val="{&quot;height&quot;:115.18614173228343,&quot;left&quot;:106.94874015748033,&quot;top&quot;:358.0457480314961,&quot;width&quot;:734.4369291338584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0"/>
  <p:tag name="KSO_WM_DIAGRAM_VIRTUALLY_FRAME" val="{&quot;height&quot;:115.18614173228343,&quot;left&quot;:106.94874015748033,&quot;top&quot;:358.0457480314961,&quot;width&quot;:734.4369291338584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4"/>
  <p:tag name="KSO_WM_DIAGRAM_VIRTUALLY_FRAME" val="{&quot;height&quot;:115.18614173228343,&quot;left&quot;:106.94874015748033,&quot;top&quot;:358.0457480314961,&quot;width&quot;:734.4369291338584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  <p:tag name="KSO_WM_DIAGRAM_VIRTUALLY_FRAME" val="{&quot;height&quot;:115.18614173228343,&quot;left&quot;:106.94874015748033,&quot;top&quot;:358.0457480314961,&quot;width&quot;:734.4369291338584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3169</Words>
  <Application>Microsoft Office PowerPoint</Application>
  <PresentationFormat>宽屏</PresentationFormat>
  <Paragraphs>185</Paragraphs>
  <Slides>33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5" baseType="lpstr">
      <vt:lpstr>PingFang SC</vt:lpstr>
      <vt:lpstr>黑体</vt:lpstr>
      <vt:lpstr>楷体</vt:lpstr>
      <vt:lpstr>隶书</vt:lpstr>
      <vt:lpstr>宋体</vt:lpstr>
      <vt:lpstr>微软雅黑</vt:lpstr>
      <vt:lpstr>Arial</vt:lpstr>
      <vt:lpstr>Comic Sans MS</vt:lpstr>
      <vt:lpstr>Tahoma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实验器材：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2024-07-12T12:54:56Z</cp:lastPrinted>
  <dcterms:created xsi:type="dcterms:W3CDTF">2024-07-12T12:54:56Z</dcterms:created>
  <dcterms:modified xsi:type="dcterms:W3CDTF">2026-07-29T03:03:54Z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