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tags" Target="tags/tag1.xml" /><Relationship Id="rId22" Type="http://schemas.openxmlformats.org/officeDocument/2006/relationships/presProps" Target="presProps.xml" /><Relationship Id="rId23" Type="http://schemas.openxmlformats.org/officeDocument/2006/relationships/viewProps" Target="viewProps.xml" /><Relationship Id="rId24" Type="http://schemas.openxmlformats.org/officeDocument/2006/relationships/theme" Target="theme/theme1.xml" /><Relationship Id="rId25" Type="http://schemas.openxmlformats.org/officeDocument/2006/relationships/tableStyles" Target="tableStyles.xml" /><Relationship Id="rId3" Type="http://schemas.openxmlformats.org/officeDocument/2006/relationships/slide" Target="slides/slide2.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nvGrpSpPr>
      <p:grpSpPr>
        <a:xfrm>
          <a:off x="0" y="0"/>
          <a:ext cx="0" cy="0"/>
        </a:xfrm>
      </p:grpSpPr>
    </p:spTree>
    <p:extLst>
      <p:ext uri="{BB962C8B-B14F-4D97-AF65-F5344CB8AC3E}">
        <p14:creationId xmlns:p14="http://schemas.microsoft.com/office/powerpoint/2010/main" val="2723191420"/>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image" Target="file:///D:\qq&#25991;&#20214;\712321467\Image\C2C\Image2\%7b75232B38-A165-1FB7-499C-2E1C792CACB5%7d.png" TargetMode="External" /><Relationship Id="rId21" Type="http://schemas.openxmlformats.org/officeDocument/2006/relationships/image" Target="../media/image1.png" /><Relationship Id="rId22"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21" r:link="rId20"/>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3337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gif" /><Relationship Id="rId3"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5.png" /><Relationship Id="rId3" Type="http://schemas.openxmlformats.org/officeDocument/2006/relationships/image" Target="../media/image16.png" /><Relationship Id="rId4" Type="http://schemas.openxmlformats.org/officeDocument/2006/relationships/image" Target="../media/image17.png" /><Relationship Id="rId5" Type="http://schemas.openxmlformats.org/officeDocument/2006/relationships/image" Target="../media/image18.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image" Target="../media/image19.png" /><Relationship Id="rId3" Type="http://schemas.openxmlformats.org/officeDocument/2006/relationships/image" Target="../media/image20.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image" Target="../media/image21.png" /><Relationship Id="rId3" Type="http://schemas.openxmlformats.org/officeDocument/2006/relationships/image" Target="../media/image22.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23.jpeg" /><Relationship Id="rId3" Type="http://schemas.openxmlformats.org/officeDocument/2006/relationships/image" Target="../media/image2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25.png" /><Relationship Id="rId3" Type="http://schemas.openxmlformats.org/officeDocument/2006/relationships/image" Target="../media/image26.png" /><Relationship Id="rId4" Type="http://schemas.openxmlformats.org/officeDocument/2006/relationships/image" Target="../media/image27.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image" Target="../media/image28.png" /><Relationship Id="rId3" Type="http://schemas.openxmlformats.org/officeDocument/2006/relationships/image" Target="../media/image29.png" /><Relationship Id="rId4" Type="http://schemas.openxmlformats.org/officeDocument/2006/relationships/image" Target="../media/image30.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image" Target="../media/image31.png" /><Relationship Id="rId3" Type="http://schemas.openxmlformats.org/officeDocument/2006/relationships/image" Target="../media/image32.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image" Target="../media/image33.png" /><Relationship Id="rId3" Type="http://schemas.openxmlformats.org/officeDocument/2006/relationships/image" Target="../media/image34.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image" Target="../media/image35.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image" Target="../media/image36.png" /><Relationship Id="rId3" Type="http://schemas.openxmlformats.org/officeDocument/2006/relationships/image" Target="../media/image37.png" /><Relationship Id="rId4" Type="http://schemas.openxmlformats.org/officeDocument/2006/relationships/image" Target="../media/image38.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gif" /><Relationship Id="rId3" Type="http://schemas.openxmlformats.org/officeDocument/2006/relationships/image" Target="../media/image5.gif" /><Relationship Id="rId4" Type="http://schemas.openxmlformats.org/officeDocument/2006/relationships/image" Target="../media/image6.gif"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8.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9.png" /><Relationship Id="rId3" Type="http://schemas.openxmlformats.org/officeDocument/2006/relationships/video" Target="../media/media1.mp4" /><Relationship Id="rId4" Type="http://schemas.microsoft.com/office/2007/relationships/media" Target="../media/media1.mp4"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1.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12.png" /><Relationship Id="rId3" Type="http://schemas.openxmlformats.org/officeDocument/2006/relationships/image" Target="../media/image13.png" /><Relationship Id="rId4" Type="http://schemas.openxmlformats.org/officeDocument/2006/relationships/image" Target="../media/image14.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52" y="-23231"/>
            <a:ext cx="12275970" cy="6881222"/>
            <a:chExt cx="12275970" cy="6881222"/>
          </a:xfrm>
        </p:grpSpPr>
        <p:pic>
          <p:nvPicPr>
            <p:cNvPr id="3"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4592003" y="2344816"/>
              <a:ext cx="7206205" cy="4400598"/>
            </a:xfrm>
            <a:prstGeom prst="rect">
              <a:avLst/>
            </a:prstGeom>
          </p:spPr>
        </p:pic>
        <p:sp>
          <p:nvSpPr>
            <p:cNvPr id="4" name="形状1"/>
            <p:cNvSpPr txBox="1"/>
            <p:nvPr/>
          </p:nvSpPr>
          <p:spPr>
            <a:xfrm>
              <a:off x="103020" y="15681"/>
              <a:ext cx="12172950" cy="287083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文本1"/>
            <p:cNvSpPr txBox="1"/>
            <p:nvPr/>
          </p:nvSpPr>
          <p:spPr>
            <a:xfrm>
              <a:off x="4833239" y="376297"/>
              <a:ext cx="5788028" cy="750570"/>
            </a:xfrm>
            <a:prstGeom prst="rect">
              <a:avLst/>
            </a:prstGeom>
            <a:noFill/>
          </p:spPr>
          <p:txBody>
            <a:bodyPr anchor="t"/>
            <a:lstStyle/>
            <a:p>
              <a:pPr marL="0" algn="ctr">
                <a:lnSpc>
                  <a:spcPts val="4000"/>
                </a:lnSpc>
              </a:pPr>
              <a:r>
                <a:rPr lang="zh-CN" altLang="en-US" sz="3399" b="0" i="0">
                  <a:solidFill>
                    <a:srgbClr val="000000">
                      <a:alpha val="100000"/>
                    </a:srgbClr>
                  </a:solidFill>
                  <a:latin typeface="微软雅黑"/>
                  <a:ea typeface="微软雅黑"/>
                </a:rPr>
                <a:t>第十二章——简单机械</a:t>
              </a:r>
            </a:p>
          </p:txBody>
        </p:sp>
        <p:sp>
          <p:nvSpPr>
            <p:cNvPr id="6" name="形状2"/>
            <p:cNvSpPr txBox="1"/>
            <p:nvPr/>
          </p:nvSpPr>
          <p:spPr>
            <a:xfrm>
              <a:off x="5429457" y="2154948"/>
              <a:ext cx="4619625" cy="19050"/>
            </a:xfrm>
            <a:prstGeom prst="line">
              <a:avLst/>
            </a:prstGeom>
            <a:solidFill>
              <a:srgbClr val="FFFFFF">
                <a:alpha val="0"/>
              </a:srgbClr>
            </a:solidFill>
            <a:ln w="19050">
              <a:solidFill>
                <a:srgbClr val="000000">
                  <a:alpha val="100000"/>
                </a:srgbClr>
              </a:solidFill>
              <a:prstDash val="solid"/>
            </a:ln>
          </p:spPr>
          <p:txBody>
            <a:bodyPr anchor="ctr"/>
            <a:lstStyle/>
            <a:p>
              <a:pPr marL="0" algn="ctr"/>
            </a:p>
          </p:txBody>
        </p:sp>
        <p:sp>
          <p:nvSpPr>
            <p:cNvPr id="7" name="文本2"/>
            <p:cNvSpPr txBox="1"/>
            <p:nvPr/>
          </p:nvSpPr>
          <p:spPr>
            <a:xfrm>
              <a:off x="4158888" y="1060421"/>
              <a:ext cx="7292975" cy="986403"/>
            </a:xfrm>
            <a:prstGeom prst="rect">
              <a:avLst/>
            </a:prstGeom>
            <a:noFill/>
          </p:spPr>
          <p:txBody>
            <a:bodyPr anchor="t"/>
            <a:lstStyle/>
            <a:p>
              <a:pPr marL="0" algn="ctr">
                <a:lnSpc>
                  <a:spcPts val="6200"/>
                </a:lnSpc>
              </a:pPr>
              <a:r>
                <a:rPr lang="zh-CN" altLang="en-US" sz="5199" b="1" i="0">
                  <a:solidFill>
                    <a:srgbClr val="3B00FF">
                      <a:alpha val="100000"/>
                    </a:srgbClr>
                  </a:solidFill>
                  <a:latin typeface="微软雅黑"/>
                  <a:ea typeface="微软雅黑"/>
                </a:rPr>
                <a:t>第4节  机械效率</a:t>
              </a:r>
            </a:p>
          </p:txBody>
        </p:sp>
        <p:sp>
          <p:nvSpPr>
            <p:cNvPr id="8" name="文本3"/>
            <p:cNvSpPr txBox="1"/>
            <p:nvPr/>
          </p:nvSpPr>
          <p:spPr>
            <a:xfrm>
              <a:off x="5220707" y="2220147"/>
              <a:ext cx="5401313" cy="557835"/>
            </a:xfrm>
            <a:prstGeom prst="rect">
              <a:avLst/>
            </a:prstGeom>
            <a:noFill/>
          </p:spPr>
          <p:txBody>
            <a:bodyPr anchor="t"/>
            <a:lstStyle/>
            <a:p>
              <a:pPr marL="0" algn="ctr">
                <a:lnSpc>
                  <a:spcPts val="2800"/>
                </a:lnSpc>
              </a:pPr>
              <a:r>
                <a:rPr lang="zh-CN" altLang="en-US" sz="2400" b="0" i="0">
                  <a:solidFill>
                    <a:srgbClr val="000000">
                      <a:alpha val="100000"/>
                    </a:srgbClr>
                  </a:solidFill>
                  <a:latin typeface="微软雅黑"/>
                  <a:ea typeface="微软雅黑"/>
                </a:rPr>
                <a:t>八年级物理下册 •人教版（2024新版）</a:t>
              </a:r>
            </a:p>
          </p:txBody>
        </p:sp>
        <p:pic>
          <p:nvPicPr>
            <p:cNvPr id="9" name="图片2">
              <a:extLst>
                <a:ext uri="{FF2B5EF4-FFF2-40B4-BE49-F238E27FC236}">
                  <a16:creationId xmlns:a16="http://schemas.microsoft.com/office/drawing/2014/main" id="{69ED34C6-1862-8A8A-03F9-2D1EFC8C3215}"/>
                </a:ext>
              </a:extLst>
            </p:cNvPr>
            <p:cNvPicPr>
              <a:picLocks noChangeAspect="1"/>
            </p:cNvPicPr>
            <p:nvPr/>
          </p:nvPicPr>
          <p:blipFill>
            <a:blip r:embed="rId3"/>
            <a:srcRect r="31932"/>
            <a:stretch>
              <a:fillRect/>
            </a:stretch>
          </p:blipFill>
          <p:spPr>
            <a:xfrm>
              <a:off x="0" y="0"/>
              <a:ext cx="4606881" cy="6881222"/>
            </a:xfrm>
            <a:prstGeom prst="rect">
              <a:avLst/>
            </a:prstGeom>
          </p:spPr>
        </p:pic>
      </p:grpSp>
    </p:spTree>
    <p:extLst>
      <p:ext uri="{BB962C8B-B14F-4D97-AF65-F5344CB8AC3E}">
        <p14:creationId xmlns:p14="http://schemas.microsoft.com/office/powerpoint/2010/main" val="840519474"/>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2" y="6379845"/>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202249" cy="957891"/>
            <a:chExt cx="12202249" cy="957891"/>
          </a:xfrm>
        </p:grpSpPr>
        <p:sp>
          <p:nvSpPr>
            <p:cNvPr id="4" name="形状9"/>
            <p:cNvSpPr txBox="1"/>
            <p:nvPr/>
          </p:nvSpPr>
          <p:spPr>
            <a:xfrm>
              <a:off x="0" y="0"/>
              <a:ext cx="12202249"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10"/>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11"/>
            <p:cNvSpPr txBox="1"/>
            <p:nvPr/>
          </p:nvSpPr>
          <p:spPr>
            <a:xfrm>
              <a:off x="989562" y="180861"/>
              <a:ext cx="2886561" cy="660949"/>
            </a:xfrm>
            <a:custGeom>
              <a:gdLst>
                <a:gd name="connsiteX0" fmla="*/ 110158 w 2886561"/>
                <a:gd name="connsiteY0" fmla="*/ 0 h 660949"/>
                <a:gd name="connsiteX1" fmla="*/ 2776403 w 2886561"/>
                <a:gd name="connsiteY1" fmla="*/ 0 h 660949"/>
                <a:gd name="connsiteX2" fmla="*/ 2837241 w 2886561"/>
                <a:gd name="connsiteY2" fmla="*/ 0 h 660949"/>
                <a:gd name="connsiteX3" fmla="*/ 2886561 w 2886561"/>
                <a:gd name="connsiteY3" fmla="*/ 550791 h 660949"/>
                <a:gd name="connsiteX4" fmla="*/ 2886561 w 2886561"/>
                <a:gd name="connsiteY4" fmla="*/ 611630 h 660949"/>
                <a:gd name="connsiteX5" fmla="*/ 110158 w 2886561"/>
                <a:gd name="connsiteY5" fmla="*/ 660949 h 660949"/>
                <a:gd name="connsiteX6" fmla="*/ 49320 w 2886561"/>
                <a:gd name="connsiteY6" fmla="*/ 660949 h 660949"/>
                <a:gd name="connsiteX7" fmla="*/ 0 w 2886561"/>
                <a:gd name="connsiteY7" fmla="*/ 110158 h 660949"/>
                <a:gd name="connsiteX8" fmla="*/ 0 w 28865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6561" h="660949">
                  <a:moveTo>
                    <a:pt x="110158" y="0"/>
                  </a:moveTo>
                  <a:lnTo>
                    <a:pt x="2776403" y="0"/>
                  </a:lnTo>
                  <a:cubicBezTo>
                    <a:pt x="2837241" y="0"/>
                    <a:pt x="2886561" y="49320"/>
                    <a:pt x="2886561" y="110158"/>
                  </a:cubicBezTo>
                  <a:lnTo>
                    <a:pt x="2886561" y="550791"/>
                  </a:lnTo>
                  <a:cubicBezTo>
                    <a:pt x="2886561" y="611630"/>
                    <a:pt x="2837241" y="660949"/>
                    <a:pt x="27764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199" b="1" i="0">
                  <a:solidFill>
                    <a:srgbClr val="000000">
                      <a:alpha val="100000"/>
                    </a:srgbClr>
                  </a:solidFill>
                  <a:latin typeface="微软雅黑"/>
                  <a:ea typeface="微软雅黑"/>
                </a:rPr>
                <a:t>机械效率</a:t>
              </a:r>
            </a:p>
          </p:txBody>
        </p:sp>
        <p:sp>
          <p:nvSpPr>
            <p:cNvPr id="7" name="形状12"/>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pic>
        <p:nvPicPr>
          <p:cNvPr id="8"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026775" y="575215"/>
            <a:ext cx="2733675" cy="5067300"/>
          </a:xfrm>
          <a:prstGeom prst="rect">
            <a:avLst/>
          </a:prstGeom>
        </p:spPr>
      </p:pic>
      <p:sp>
        <p:nvSpPr>
          <p:cNvPr id="9" name="形状2" title=""/>
          <p:cNvSpPr txBox="1"/>
          <p:nvPr/>
        </p:nvSpPr>
        <p:spPr>
          <a:xfrm>
            <a:off x="8752043" y="4226563"/>
            <a:ext cx="2801480" cy="19050"/>
          </a:xfrm>
          <a:prstGeom prst="line">
            <a:avLst/>
          </a:prstGeom>
          <a:ln w="19050">
            <a:solidFill>
              <a:srgbClr val="000000">
                <a:alpha val="100000"/>
              </a:srgbClr>
            </a:solidFill>
            <a:prstDash val="dash"/>
          </a:ln>
        </p:spPr>
        <p:txBody>
          <a:bodyPr anchor="ctr"/>
          <a:lstStyle/>
          <a:p>
            <a:pPr marL="0" algn="ctr"/>
          </a:p>
        </p:txBody>
      </p:sp>
      <p:sp>
        <p:nvSpPr>
          <p:cNvPr id="10" name="形状3" title=""/>
          <p:cNvSpPr txBox="1"/>
          <p:nvPr/>
        </p:nvSpPr>
        <p:spPr>
          <a:xfrm>
            <a:off x="8585768" y="5632890"/>
            <a:ext cx="2992374" cy="1191"/>
          </a:xfrm>
          <a:prstGeom prst="line">
            <a:avLst/>
          </a:prstGeom>
          <a:ln w="19050">
            <a:solidFill>
              <a:srgbClr val="000000">
                <a:alpha val="100000"/>
              </a:srgbClr>
            </a:solidFill>
            <a:prstDash val="dash"/>
          </a:ln>
        </p:spPr>
        <p:txBody>
          <a:bodyPr anchor="ctr"/>
          <a:lstStyle/>
          <a:p>
            <a:pPr marL="0" algn="ctr"/>
          </a:p>
        </p:txBody>
      </p:sp>
      <p:sp>
        <p:nvSpPr>
          <p:cNvPr id="11" name="形状4" title=""/>
          <p:cNvSpPr txBox="1"/>
          <p:nvPr/>
        </p:nvSpPr>
        <p:spPr>
          <a:xfrm>
            <a:off x="10402662" y="3188673"/>
            <a:ext cx="1175434" cy="1191"/>
          </a:xfrm>
          <a:prstGeom prst="line">
            <a:avLst/>
          </a:prstGeom>
          <a:ln w="19050">
            <a:solidFill>
              <a:srgbClr val="000000">
                <a:alpha val="100000"/>
              </a:srgbClr>
            </a:solidFill>
            <a:prstDash val="dash"/>
          </a:ln>
        </p:spPr>
        <p:txBody>
          <a:bodyPr anchor="ctr"/>
          <a:lstStyle/>
          <a:p>
            <a:pPr marL="0" algn="ctr"/>
          </a:p>
        </p:txBody>
      </p:sp>
      <p:sp>
        <p:nvSpPr>
          <p:cNvPr id="12" name="形状5" title=""/>
          <p:cNvSpPr txBox="1"/>
          <p:nvPr/>
        </p:nvSpPr>
        <p:spPr>
          <a:xfrm flipV="1">
            <a:off x="10264705" y="5094611"/>
            <a:ext cx="1313248" cy="1191"/>
          </a:xfrm>
          <a:prstGeom prst="line">
            <a:avLst/>
          </a:prstGeom>
          <a:ln w="19050">
            <a:solidFill>
              <a:srgbClr val="000000">
                <a:alpha val="100000"/>
              </a:srgbClr>
            </a:solidFill>
            <a:prstDash val="dash"/>
          </a:ln>
        </p:spPr>
        <p:txBody>
          <a:bodyPr anchor="ctr"/>
          <a:lstStyle/>
          <a:p>
            <a:pPr marL="0" algn="ctr"/>
          </a:p>
        </p:txBody>
      </p:sp>
      <p:sp>
        <p:nvSpPr>
          <p:cNvPr id="13" name="形状6" title=""/>
          <p:cNvSpPr txBox="1"/>
          <p:nvPr/>
        </p:nvSpPr>
        <p:spPr>
          <a:xfrm>
            <a:off x="2278971" y="874747"/>
            <a:ext cx="4538291" cy="656158"/>
          </a:xfrm>
          <a:custGeom>
            <a:gdLst>
              <a:gd name="connsiteX0" fmla="*/ 109360 w 4538291"/>
              <a:gd name="connsiteY0" fmla="*/ 0 h 656158"/>
              <a:gd name="connsiteX1" fmla="*/ 4428931 w 4538291"/>
              <a:gd name="connsiteY1" fmla="*/ 0 h 656158"/>
              <a:gd name="connsiteX2" fmla="*/ 4489329 w 4538291"/>
              <a:gd name="connsiteY2" fmla="*/ 0 h 656158"/>
              <a:gd name="connsiteX3" fmla="*/ 4538291 w 4538291"/>
              <a:gd name="connsiteY3" fmla="*/ 546798 h 656158"/>
              <a:gd name="connsiteX4" fmla="*/ 4538291 w 4538291"/>
              <a:gd name="connsiteY4" fmla="*/ 607196 h 656158"/>
              <a:gd name="connsiteX5" fmla="*/ 109360 w 4538291"/>
              <a:gd name="connsiteY5" fmla="*/ 656158 h 656158"/>
              <a:gd name="connsiteX6" fmla="*/ 80356 w 4538291"/>
              <a:gd name="connsiteY6" fmla="*/ 656158 h 656158"/>
              <a:gd name="connsiteX7" fmla="*/ 11522 w 4538291"/>
              <a:gd name="connsiteY7" fmla="*/ 603619 h 656158"/>
              <a:gd name="connsiteX8" fmla="*/ 0 w 4538291"/>
              <a:gd name="connsiteY8" fmla="*/ 109360 h 656158"/>
              <a:gd name="connsiteX9" fmla="*/ 0 w 4538291"/>
              <a:gd name="connsiteY9" fmla="*/ 48962 h 6561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8291" h="656158">
                <a:moveTo>
                  <a:pt x="109360" y="0"/>
                </a:moveTo>
                <a:lnTo>
                  <a:pt x="4428931" y="0"/>
                </a:lnTo>
                <a:cubicBezTo>
                  <a:pt x="4489329" y="0"/>
                  <a:pt x="4538291" y="48962"/>
                  <a:pt x="4538291" y="109360"/>
                </a:cubicBezTo>
                <a:lnTo>
                  <a:pt x="4538291" y="546798"/>
                </a:lnTo>
                <a:cubicBezTo>
                  <a:pt x="4538291" y="607196"/>
                  <a:pt x="4489329" y="656158"/>
                  <a:pt x="4428931" y="656158"/>
                </a:cubicBezTo>
                <a:lnTo>
                  <a:pt x="109360" y="656158"/>
                </a:lnTo>
                <a:cubicBezTo>
                  <a:pt x="80356" y="656158"/>
                  <a:pt x="52540" y="644636"/>
                  <a:pt x="32031" y="624127"/>
                </a:cubicBezTo>
                <a:cubicBezTo>
                  <a:pt x="11522" y="603619"/>
                  <a:pt x="0" y="575802"/>
                  <a:pt x="0" y="546798"/>
                </a:cubicBezTo>
                <a:lnTo>
                  <a:pt x="0" y="109360"/>
                </a:lnTo>
                <a:cubicBezTo>
                  <a:pt x="0" y="48962"/>
                  <a:pt x="48962" y="0"/>
                  <a:pt x="109360" y="0"/>
                </a:cubicBezTo>
                <a:close/>
              </a:path>
            </a:pathLst>
          </a:custGeom>
          <a:solidFill>
            <a:srgbClr val="FFFFFF">
              <a:alpha val="0"/>
            </a:srgbClr>
          </a:solidFill>
          <a:ln w="28575">
            <a:solidFill>
              <a:srgbClr val="000000">
                <a:alpha val="100000"/>
              </a:srgbClr>
            </a:solidFill>
            <a:prstDash val="solid"/>
          </a:ln>
        </p:spPr>
        <p:txBody>
          <a:bodyPr anchor="ctr"/>
          <a:lstStyle/>
          <a:p>
            <a:pPr marL="0" algn="ctr"/>
            <a:r>
              <a:rPr lang="zh-CN" altLang="en-US" sz="2999" b="0" i="0">
                <a:solidFill>
                  <a:srgbClr val="000000">
                    <a:alpha val="100000"/>
                  </a:srgbClr>
                </a:solidFill>
                <a:latin typeface="黑体"/>
                <a:ea typeface="黑体"/>
              </a:rPr>
              <a:t>测量滑轮组的机械效率</a:t>
            </a:r>
          </a:p>
        </p:txBody>
      </p:sp>
      <p:pic>
        <p:nvPicPr>
          <p:cNvPr id="14" name="图片2"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448370" y="2014423"/>
            <a:ext cx="2171700" cy="714375"/>
          </a:xfrm>
          <a:prstGeom prst="rect">
            <a:avLst/>
          </a:prstGeom>
        </p:spPr>
      </p:pic>
      <p:pic>
        <p:nvPicPr>
          <p:cNvPr id="15" name="图片3" title="">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448380" y="3502485"/>
            <a:ext cx="2171700" cy="714375"/>
          </a:xfrm>
          <a:prstGeom prst="rect">
            <a:avLst/>
          </a:prstGeom>
        </p:spPr>
      </p:pic>
      <p:pic>
        <p:nvPicPr>
          <p:cNvPr id="16" name="图片4" title="">
            <a:extLst>
              <a:ext uri="{FF2B5EF4-FFF2-40B4-BE49-F238E27FC236}">
                <a16:creationId xmlns:a16="http://schemas.microsoft.com/office/drawing/2014/main" id="{69ED34C6-1862-8A8A-03F9-2D1EFC8C3215}"/>
              </a:ext>
            </a:extLst>
          </p:cNvPr>
          <p:cNvPicPr>
            <a:picLocks noChangeAspect="1"/>
          </p:cNvPicPr>
          <p:nvPr/>
        </p:nvPicPr>
        <p:blipFill>
          <a:blip r:embed="rId5"/>
          <a:stretch>
            <a:fillRect/>
          </a:stretch>
        </p:blipFill>
        <p:spPr>
          <a:xfrm>
            <a:off x="448370" y="4825003"/>
            <a:ext cx="2171700" cy="714375"/>
          </a:xfrm>
          <a:prstGeom prst="rect">
            <a:avLst/>
          </a:prstGeom>
        </p:spPr>
      </p:pic>
      <p:grpSp>
        <p:nvGrpSpPr>
          <p:cNvPr id="17" name="组合2" title=""/>
          <p:cNvGrpSpPr/>
          <p:nvPr/>
        </p:nvGrpSpPr>
        <p:grpSpPr>
          <a:xfrm>
            <a:off x="2983827" y="1685144"/>
            <a:ext cx="1606944" cy="1373415"/>
            <a:chExt cx="1606944" cy="1373415"/>
          </a:xfrm>
        </p:grpSpPr>
        <p:sp>
          <p:nvSpPr>
            <p:cNvPr id="18" name="文本5"/>
            <p:cNvSpPr txBox="1"/>
            <p:nvPr/>
          </p:nvSpPr>
          <p:spPr>
            <a:xfrm>
              <a:off x="0" y="368580"/>
              <a:ext cx="788035" cy="635222"/>
            </a:xfrm>
            <a:prstGeom prst="rect">
              <a:avLst/>
            </a:prstGeom>
            <a:noFill/>
          </p:spPr>
          <p:txBody>
            <a:bodyPr anchor="t"/>
            <a:lstStyle/>
            <a:p>
              <a:pPr marL="0" algn="l"/>
              <a:r>
                <a:rPr lang="zh-CN" altLang="en-US" sz="2999" b="1" i="1">
                  <a:solidFill>
                    <a:srgbClr val="000000">
                      <a:alpha val="100000"/>
                    </a:srgbClr>
                  </a:solidFill>
                  <a:latin typeface="Times New Roman"/>
                  <a:ea typeface="Times New Roman"/>
                </a:rPr>
                <a:t>η</a:t>
              </a:r>
              <a:r>
                <a:rPr lang="zh-CN" altLang="en-US" sz="2999" b="1" i="0">
                  <a:solidFill>
                    <a:srgbClr val="000000">
                      <a:alpha val="100000"/>
                    </a:srgbClr>
                  </a:solidFill>
                  <a:latin typeface="宋体"/>
                  <a:ea typeface="宋体"/>
                </a:rPr>
                <a:t>＝</a:t>
              </a:r>
            </a:p>
          </p:txBody>
        </p:sp>
        <p:sp>
          <p:nvSpPr>
            <p:cNvPr id="19" name="文本6"/>
            <p:cNvSpPr txBox="1"/>
            <p:nvPr/>
          </p:nvSpPr>
          <p:spPr>
            <a:xfrm>
              <a:off x="635394" y="0"/>
              <a:ext cx="971550" cy="1373415"/>
            </a:xfrm>
            <a:prstGeom prst="rect">
              <a:avLst/>
            </a:prstGeom>
            <a:noFill/>
          </p:spPr>
          <p:txBody>
            <a:bodyPr anchor="t"/>
            <a:lstStyle/>
            <a:p>
              <a:pPr marL="0" algn="l"/>
              <a:r>
                <a:rPr lang="zh-CN" altLang="en-US" sz="2999" b="1" i="1">
                  <a:solidFill>
                    <a:srgbClr val="000000">
                      <a:alpha val="100000"/>
                    </a:srgbClr>
                  </a:solidFill>
                  <a:latin typeface="Times New Roman"/>
                  <a:ea typeface="Times New Roman"/>
                </a:rPr>
                <a:t>W</a:t>
              </a:r>
              <a:r>
                <a:rPr lang="zh-CN" altLang="en-US" sz="2999" b="1" i="0" baseline="-25000">
                  <a:solidFill>
                    <a:srgbClr val="000000">
                      <a:alpha val="100000"/>
                    </a:srgbClr>
                  </a:solidFill>
                  <a:latin typeface="宋体"/>
                  <a:ea typeface="宋体"/>
                </a:rPr>
                <a:t>有用</a:t>
              </a:r>
            </a:p>
            <a:p>
              <a:pPr marL="0" algn="l">
                <a:lnSpc>
                  <a:spcPts val="5800"/>
                </a:lnSpc>
              </a:pPr>
              <a:r>
                <a:rPr lang="zh-CN" altLang="en-US" sz="2999" b="1" i="1">
                  <a:solidFill>
                    <a:srgbClr val="000000">
                      <a:alpha val="100000"/>
                    </a:srgbClr>
                  </a:solidFill>
                  <a:latin typeface="Times New Roman"/>
                  <a:ea typeface="Times New Roman"/>
                </a:rPr>
                <a:t>W</a:t>
              </a:r>
              <a:r>
                <a:rPr lang="zh-CN" altLang="en-US" sz="2999" b="1" i="0" baseline="-25000">
                  <a:solidFill>
                    <a:srgbClr val="000000">
                      <a:alpha val="100000"/>
                    </a:srgbClr>
                  </a:solidFill>
                  <a:latin typeface="宋体"/>
                  <a:ea typeface="宋体"/>
                </a:rPr>
                <a:t>总</a:t>
              </a:r>
            </a:p>
          </p:txBody>
        </p:sp>
        <p:sp>
          <p:nvSpPr>
            <p:cNvPr id="20" name="形状13"/>
            <p:cNvSpPr txBox="1"/>
            <p:nvPr/>
          </p:nvSpPr>
          <p:spPr>
            <a:xfrm>
              <a:off x="790183" y="685971"/>
              <a:ext cx="812896" cy="19050"/>
            </a:xfrm>
            <a:prstGeom prst="line">
              <a:avLst/>
            </a:prstGeom>
            <a:ln w="28575">
              <a:solidFill>
                <a:srgbClr val="000000">
                  <a:alpha val="100000"/>
                </a:srgbClr>
              </a:solidFill>
              <a:prstDash val="solid"/>
            </a:ln>
          </p:spPr>
          <p:txBody>
            <a:bodyPr anchor="ctr"/>
            <a:lstStyle/>
            <a:p>
              <a:pPr marL="0" algn="ctr"/>
            </a:p>
          </p:txBody>
        </p:sp>
      </p:grpSp>
      <p:grpSp>
        <p:nvGrpSpPr>
          <p:cNvPr id="21" name="组合3" title=""/>
          <p:cNvGrpSpPr/>
          <p:nvPr/>
        </p:nvGrpSpPr>
        <p:grpSpPr>
          <a:xfrm>
            <a:off x="4571914" y="1685001"/>
            <a:ext cx="1397772" cy="1373415"/>
            <a:chExt cx="1397772" cy="1373415"/>
          </a:xfrm>
        </p:grpSpPr>
        <p:sp>
          <p:nvSpPr>
            <p:cNvPr id="22" name="文本7"/>
            <p:cNvSpPr txBox="1"/>
            <p:nvPr/>
          </p:nvSpPr>
          <p:spPr>
            <a:xfrm>
              <a:off x="0" y="361590"/>
              <a:ext cx="578930" cy="625062"/>
            </a:xfrm>
            <a:prstGeom prst="rect">
              <a:avLst/>
            </a:prstGeom>
            <a:noFill/>
          </p:spPr>
          <p:txBody>
            <a:bodyPr anchor="t"/>
            <a:lstStyle/>
            <a:p>
              <a:pPr marL="0" algn="l"/>
              <a:r>
                <a:rPr lang="zh-CN" altLang="en-US" sz="2999" b="1" i="0">
                  <a:solidFill>
                    <a:srgbClr val="000000">
                      <a:alpha val="100000"/>
                    </a:srgbClr>
                  </a:solidFill>
                  <a:latin typeface="宋体"/>
                  <a:ea typeface="宋体"/>
                </a:rPr>
                <a:t>＝</a:t>
              </a:r>
            </a:p>
          </p:txBody>
        </p:sp>
        <p:sp>
          <p:nvSpPr>
            <p:cNvPr id="23" name="文本8"/>
            <p:cNvSpPr txBox="1"/>
            <p:nvPr/>
          </p:nvSpPr>
          <p:spPr>
            <a:xfrm>
              <a:off x="578622" y="0"/>
              <a:ext cx="819150" cy="1373415"/>
            </a:xfrm>
            <a:prstGeom prst="rect">
              <a:avLst/>
            </a:prstGeom>
            <a:noFill/>
          </p:spPr>
          <p:txBody>
            <a:bodyPr anchor="t"/>
            <a:lstStyle/>
            <a:p>
              <a:pPr marL="0" algn="ctr"/>
              <a:r>
                <a:rPr lang="zh-CN" altLang="en-US" sz="2999" b="1" i="1">
                  <a:solidFill>
                    <a:srgbClr val="000000">
                      <a:alpha val="100000"/>
                    </a:srgbClr>
                  </a:solidFill>
                  <a:latin typeface="Times New Roman"/>
                  <a:ea typeface="Times New Roman"/>
                </a:rPr>
                <a:t>Gh</a:t>
              </a:r>
              <a:endParaRPr lang="zh-CN" altLang="en-US" sz="2999" b="1" i="0" baseline="-25000">
                <a:solidFill>
                  <a:srgbClr val="000000">
                    <a:alpha val="100000"/>
                  </a:srgbClr>
                </a:solidFill>
                <a:latin typeface="Times New Roman"/>
                <a:ea typeface="Times New Roman"/>
              </a:endParaRPr>
            </a:p>
            <a:p>
              <a:pPr marL="0" algn="ctr">
                <a:lnSpc>
                  <a:spcPts val="5800"/>
                </a:lnSpc>
              </a:pPr>
              <a:r>
                <a:rPr lang="zh-CN" altLang="en-US" sz="2999" b="1" i="1">
                  <a:solidFill>
                    <a:srgbClr val="000000">
                      <a:alpha val="100000"/>
                    </a:srgbClr>
                  </a:solidFill>
                  <a:latin typeface="Times New Roman"/>
                  <a:ea typeface="Times New Roman"/>
                </a:rPr>
                <a:t>Fs</a:t>
              </a:r>
            </a:p>
          </p:txBody>
        </p:sp>
        <p:sp>
          <p:nvSpPr>
            <p:cNvPr id="24" name="形状14"/>
            <p:cNvSpPr txBox="1"/>
            <p:nvPr/>
          </p:nvSpPr>
          <p:spPr>
            <a:xfrm>
              <a:off x="581021" y="685981"/>
              <a:ext cx="812896" cy="19050"/>
            </a:xfrm>
            <a:prstGeom prst="line">
              <a:avLst/>
            </a:prstGeom>
            <a:ln w="28575">
              <a:solidFill>
                <a:srgbClr val="000000">
                  <a:alpha val="100000"/>
                </a:srgbClr>
              </a:solidFill>
              <a:prstDash val="solid"/>
            </a:ln>
          </p:spPr>
          <p:txBody>
            <a:bodyPr anchor="ctr"/>
            <a:lstStyle/>
            <a:p>
              <a:pPr marL="0" algn="ctr"/>
            </a:p>
          </p:txBody>
        </p:sp>
      </p:grpSp>
      <p:sp>
        <p:nvSpPr>
          <p:cNvPr id="25" name="文本1" title=""/>
          <p:cNvSpPr txBox="1"/>
          <p:nvPr/>
        </p:nvSpPr>
        <p:spPr>
          <a:xfrm>
            <a:off x="2818886" y="3358991"/>
            <a:ext cx="4903692" cy="1001712"/>
          </a:xfrm>
          <a:prstGeom prst="rect">
            <a:avLst/>
          </a:prstGeom>
          <a:noFill/>
        </p:spPr>
        <p:txBody>
          <a:bodyPr anchor="t"/>
          <a:lstStyle/>
          <a:p>
            <a:pPr marL="0" algn="l"/>
            <a:r>
              <a:rPr lang="zh-CN" altLang="en-US" sz="2799" b="1" i="0">
                <a:solidFill>
                  <a:srgbClr val="000000">
                    <a:alpha val="100000"/>
                  </a:srgbClr>
                </a:solidFill>
                <a:latin typeface="宋体"/>
                <a:ea typeface="宋体"/>
              </a:rPr>
              <a:t>弹簧测力计、刻度尺、</a:t>
            </a:r>
          </a:p>
          <a:p>
            <a:pPr marL="0" algn="l"/>
            <a:r>
              <a:rPr lang="zh-CN" altLang="en-US" sz="2799" b="1" i="0">
                <a:solidFill>
                  <a:srgbClr val="000000">
                    <a:alpha val="100000"/>
                  </a:srgbClr>
                </a:solidFill>
                <a:latin typeface="宋体"/>
                <a:ea typeface="宋体"/>
              </a:rPr>
              <a:t>铁架台、滑轮、细线、钩码。</a:t>
            </a:r>
          </a:p>
        </p:txBody>
      </p:sp>
      <p:sp>
        <p:nvSpPr>
          <p:cNvPr id="26" name="文本2" title=""/>
          <p:cNvSpPr txBox="1"/>
          <p:nvPr/>
        </p:nvSpPr>
        <p:spPr>
          <a:xfrm>
            <a:off x="2784939" y="4942913"/>
            <a:ext cx="5749633" cy="596106"/>
          </a:xfrm>
          <a:prstGeom prst="rect">
            <a:avLst/>
          </a:prstGeom>
          <a:noFill/>
        </p:spPr>
        <p:txBody>
          <a:bodyPr anchor="t"/>
          <a:lstStyle/>
          <a:p>
            <a:pPr marL="0" algn="l"/>
            <a:r>
              <a:rPr lang="zh-CN" altLang="en-US" sz="2799" b="1" i="0">
                <a:solidFill>
                  <a:srgbClr val="000000">
                    <a:alpha val="100000"/>
                  </a:srgbClr>
                </a:solidFill>
                <a:latin typeface="宋体"/>
                <a:ea typeface="宋体"/>
              </a:rPr>
              <a:t>竖直向上，缓慢匀速拉动测力计。</a:t>
            </a:r>
          </a:p>
        </p:txBody>
      </p:sp>
      <p:sp>
        <p:nvSpPr>
          <p:cNvPr id="27" name="形状7" title=""/>
          <p:cNvSpPr txBox="1"/>
          <p:nvPr/>
        </p:nvSpPr>
        <p:spPr>
          <a:xfrm flipH="1">
            <a:off x="10733027" y="5124393"/>
            <a:ext cx="12700" cy="410210"/>
          </a:xfrm>
          <a:prstGeom prst="straightConnector1">
            <a:avLst/>
          </a:prstGeom>
          <a:solidFill>
            <a:srgbClr val="FFFFFF">
              <a:alpha val="0"/>
            </a:srgbClr>
          </a:solidFill>
          <a:ln w="12700">
            <a:solidFill>
              <a:srgbClr val="0C2DF8">
                <a:alpha val="100000"/>
              </a:srgbClr>
            </a:solidFill>
            <a:prstDash val="solid"/>
            <a:headEnd type="arrow" w="med" len="med"/>
            <a:tailEnd type="arrow" w="med" len="med"/>
          </a:ln>
        </p:spPr>
        <p:txBody>
          <a:bodyPr anchor="ctr"/>
          <a:lstStyle/>
          <a:p>
            <a:pPr marL="0" algn="ctr"/>
          </a:p>
        </p:txBody>
      </p:sp>
      <p:sp>
        <p:nvSpPr>
          <p:cNvPr id="28" name="文本3" title=""/>
          <p:cNvSpPr txBox="1"/>
          <p:nvPr/>
        </p:nvSpPr>
        <p:spPr>
          <a:xfrm>
            <a:off x="10774937" y="5105343"/>
            <a:ext cx="516890" cy="558800"/>
          </a:xfrm>
          <a:prstGeom prst="rect">
            <a:avLst/>
          </a:prstGeom>
          <a:noFill/>
        </p:spPr>
        <p:txBody>
          <a:bodyPr anchor="t"/>
          <a:lstStyle/>
          <a:p>
            <a:pPr marL="0" algn="l">
              <a:lnSpc>
                <a:spcPts val="2100"/>
              </a:lnSpc>
            </a:pPr>
            <a:r>
              <a:rPr lang="zh-CN" altLang="en-US" sz="1800" b="0" i="1">
                <a:solidFill>
                  <a:srgbClr val="0C2DF8">
                    <a:alpha val="100000"/>
                  </a:srgbClr>
                </a:solidFill>
                <a:latin typeface="Times New Roman"/>
                <a:ea typeface="Times New Roman"/>
              </a:rPr>
              <a:t>h</a:t>
            </a:r>
          </a:p>
        </p:txBody>
      </p:sp>
      <p:sp>
        <p:nvSpPr>
          <p:cNvPr id="29" name="形状8" title=""/>
          <p:cNvSpPr txBox="1"/>
          <p:nvPr/>
        </p:nvSpPr>
        <p:spPr>
          <a:xfrm flipH="1">
            <a:off x="11012599" y="3188524"/>
            <a:ext cx="1191" cy="1024115"/>
          </a:xfrm>
          <a:prstGeom prst="straightConnector1">
            <a:avLst/>
          </a:prstGeom>
          <a:solidFill>
            <a:srgbClr val="FFFFFF">
              <a:alpha val="0"/>
            </a:srgbClr>
          </a:solidFill>
          <a:ln w="12700">
            <a:solidFill>
              <a:srgbClr val="0C2DF8">
                <a:alpha val="100000"/>
              </a:srgbClr>
            </a:solidFill>
            <a:prstDash val="solid"/>
            <a:headEnd type="arrow" w="med" len="med"/>
            <a:tailEnd type="arrow" w="med" len="med"/>
          </a:ln>
        </p:spPr>
        <p:txBody>
          <a:bodyPr anchor="ctr"/>
          <a:lstStyle/>
          <a:p>
            <a:pPr marL="0" algn="ctr"/>
          </a:p>
        </p:txBody>
      </p:sp>
      <p:sp>
        <p:nvSpPr>
          <p:cNvPr id="30" name="文本4" title=""/>
          <p:cNvSpPr txBox="1"/>
          <p:nvPr/>
        </p:nvSpPr>
        <p:spPr>
          <a:xfrm>
            <a:off x="11291326" y="3434201"/>
            <a:ext cx="516890" cy="558800"/>
          </a:xfrm>
          <a:prstGeom prst="rect">
            <a:avLst/>
          </a:prstGeom>
          <a:noFill/>
        </p:spPr>
        <p:txBody>
          <a:bodyPr anchor="t"/>
          <a:lstStyle/>
          <a:p>
            <a:pPr marL="0" algn="l">
              <a:lnSpc>
                <a:spcPts val="2100"/>
              </a:lnSpc>
            </a:pPr>
            <a:r>
              <a:rPr lang="zh-CN" altLang="en-US" sz="1800" b="0" i="1">
                <a:solidFill>
                  <a:srgbClr val="0C2DF8">
                    <a:alpha val="100000"/>
                  </a:srgbClr>
                </a:solidFill>
                <a:latin typeface="Times New Roman"/>
                <a:ea typeface="Times New Roman"/>
              </a:rPr>
              <a:t>s</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10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1000"/>
                                        <p:tgtEl>
                                          <p:spTgt spid="11"/>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22"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22"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1000"/>
                                        <p:tgtEl>
                                          <p:spTgt spid="21"/>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10" grpId="0" animBg="1"/>
      <p:bldP spid="12" grpId="0" animBg="1"/>
      <p:bldP spid="27" grpId="0" animBg="1"/>
      <p:bldP spid="28" grpId="0" animBg="1"/>
      <p:bldP spid="9" grpId="0" animBg="1"/>
      <p:bldP spid="11" grpId="0" animBg="1"/>
      <p:bldP spid="29" grpId="0" animBg="1"/>
      <p:bldP spid="30" grpId="0" animBg="1"/>
      <p:bldP spid="21" grpId="0" animBg="1"/>
      <p:bldP spid="26"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pic>
        <p:nvPicPr>
          <p:cNvPr id="2" name="图片4"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0474338" y="463706"/>
            <a:ext cx="1448781" cy="4957762"/>
          </a:xfrm>
          <a:prstGeom prst="rect">
            <a:avLst/>
          </a:prstGeom>
        </p:spPr>
      </p:pic>
      <p:graphicFrame>
        <p:nvGraphicFramePr>
          <p:cNvPr id="3" name="表格1" title="">
            <a:extLst>
              <a:ext uri="{FF2B5EF4-FFF2-40B4-BE49-F238E27FC236}">
                <a16:creationId xmlns:a16="http://schemas.microsoft.com/office/drawing/2014/main" id="{62B2FBE6-5C8C-E811-489E-1440CA960B7D}"/>
              </a:ext>
            </a:extLst>
          </p:cNvPr>
          <p:cNvGraphicFramePr>
            <a:graphicFrameLocks noGrp="1"/>
          </p:cNvGraphicFramePr>
          <p:nvPr>
            <p:extLst>
              <p:ext uri="{D42A27DB-BD31-4B8C-83A1-F6EECF244321}">
                <p14:modId xmlns:p14="http://schemas.microsoft.com/office/powerpoint/2010/main" val="3345567701"/>
              </p:ext>
            </p:extLst>
          </p:nvPr>
        </p:nvGraphicFramePr>
        <p:xfrm>
          <a:off x="409308" y="946499"/>
          <a:ext cx="8751203" cy="3668409"/>
        </p:xfrm>
        <a:graphic>
          <a:graphicData uri="http://schemas.openxmlformats.org/drawingml/2006/table">
            <a:tbl>
              <a:tblPr firstRow="1" bandRow="1">
                <a:tableStyleId>{5C22544A-7EE6-4342-B048-85BDC9FD1C3A}</a:tableStyleId>
              </a:tblPr>
              <a:tblGrid>
                <a:gridCol w="833920">
                  <a:extLst>
                    <a:ext uri="{9D8B030D-6E8A-4147-A177-3AD203B41FA5}">
                      <a16:colId xmlns:a16="http://schemas.microsoft.com/office/drawing/2014/main" val="2854172943"/>
                    </a:ext>
                  </a:extLst>
                </a:gridCol>
                <a:gridCol w="1296712">
                  <a:extLst>
                    <a:ext uri="{9D8B030D-6E8A-4147-A177-3AD203B41FA5}">
                      <a16:colId xmlns:a16="http://schemas.microsoft.com/office/drawing/2014/main" val="2854172943"/>
                    </a:ext>
                  </a:extLst>
                </a:gridCol>
                <a:gridCol w="1283467">
                  <a:extLst>
                    <a:ext uri="{9D8B030D-6E8A-4147-A177-3AD203B41FA5}">
                      <a16:colId xmlns:a16="http://schemas.microsoft.com/office/drawing/2014/main" val="2854172943"/>
                    </a:ext>
                  </a:extLst>
                </a:gridCol>
                <a:gridCol w="1070269">
                  <a:extLst>
                    <a:ext uri="{9D8B030D-6E8A-4147-A177-3AD203B41FA5}">
                      <a16:colId xmlns:a16="http://schemas.microsoft.com/office/drawing/2014/main" val="2854172943"/>
                    </a:ext>
                  </a:extLst>
                </a:gridCol>
                <a:gridCol w="897062">
                  <a:extLst>
                    <a:ext uri="{9D8B030D-6E8A-4147-A177-3AD203B41FA5}">
                      <a16:colId xmlns:a16="http://schemas.microsoft.com/office/drawing/2014/main" val="2854172943"/>
                    </a:ext>
                  </a:extLst>
                </a:gridCol>
                <a:gridCol w="1389817">
                  <a:extLst>
                    <a:ext uri="{9D8B030D-6E8A-4147-A177-3AD203B41FA5}">
                      <a16:colId xmlns:a16="http://schemas.microsoft.com/office/drawing/2014/main" val="2854172943"/>
                    </a:ext>
                  </a:extLst>
                </a:gridCol>
                <a:gridCol w="933338">
                  <a:extLst>
                    <a:ext uri="{9D8B030D-6E8A-4147-A177-3AD203B41FA5}">
                      <a16:colId xmlns:a16="http://schemas.microsoft.com/office/drawing/2014/main" val="2854172943"/>
                    </a:ext>
                  </a:extLst>
                </a:gridCol>
                <a:gridCol w="1046619">
                  <a:extLst>
                    <a:ext uri="{9D8B030D-6E8A-4147-A177-3AD203B41FA5}">
                      <a16:colId xmlns:a16="http://schemas.microsoft.com/office/drawing/2014/main" val="2854172943"/>
                    </a:ext>
                  </a:extLst>
                </a:gridCol>
              </a:tblGrid>
              <a:tr h="1284637">
                <a:tc>
                  <a:txBody>
                    <a:bodyPr vert="horz" wrap="square" anchor="ctr"/>
                    <a:lstStyle/>
                    <a:p>
                      <a:pPr marL="0" algn="ctr"/>
                      <a:r>
                        <a:rPr lang="zh-CN" altLang="en-US" sz="2100" b="1" i="0">
                          <a:solidFill>
                            <a:srgbClr val="FFFFFF">
                              <a:alpha val="100000"/>
                            </a:srgbClr>
                          </a:solidFill>
                          <a:latin typeface="微软雅黑"/>
                          <a:ea typeface="微软雅黑"/>
                        </a:rPr>
                        <a:t>实验</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r>
                        <a:rPr lang="zh-CN" altLang="en-US" sz="2100" b="1" i="0">
                          <a:solidFill>
                            <a:srgbClr val="FFFFFF">
                              <a:alpha val="100000"/>
                            </a:srgbClr>
                          </a:solidFill>
                          <a:latin typeface="微软雅黑"/>
                          <a:ea typeface="微软雅黑"/>
                        </a:rPr>
                        <a:t>钩码所受的重力</a:t>
                      </a:r>
                      <a:r>
                        <a:rPr lang="zh-CN" altLang="en-US" sz="2100" b="1" i="1">
                          <a:solidFill>
                            <a:srgbClr val="FFFFFF">
                              <a:alpha val="100000"/>
                            </a:srgbClr>
                          </a:solidFill>
                          <a:latin typeface="Times New Roman"/>
                          <a:ea typeface="Times New Roman"/>
                        </a:rPr>
                        <a:t>G</a:t>
                      </a:r>
                      <a:r>
                        <a:rPr lang="zh-CN" altLang="en-US" sz="2100" b="1" i="0">
                          <a:solidFill>
                            <a:srgbClr val="FFFFFF">
                              <a:alpha val="100000"/>
                            </a:srgbClr>
                          </a:solidFill>
                          <a:latin typeface="微软雅黑"/>
                          <a:ea typeface="微软雅黑"/>
                        </a:rPr>
                        <a:t>/</a:t>
                      </a:r>
                      <a:r>
                        <a:rPr lang="zh-CN" altLang="en-US" sz="2100" b="1" i="1">
                          <a:solidFill>
                            <a:srgbClr val="FFFFFF">
                              <a:alpha val="100000"/>
                            </a:srgbClr>
                          </a:solidFill>
                          <a:latin typeface="Times New Roman"/>
                          <a:ea typeface="Times New Roman"/>
                        </a:rPr>
                        <a:t>N</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r>
                        <a:rPr lang="zh-CN" altLang="en-US" sz="2100" b="1" i="0">
                          <a:solidFill>
                            <a:srgbClr val="FFFFFF">
                              <a:alpha val="100000"/>
                            </a:srgbClr>
                          </a:solidFill>
                          <a:latin typeface="微软雅黑"/>
                          <a:ea typeface="微软雅黑"/>
                        </a:rPr>
                        <a:t>提升高度</a:t>
                      </a:r>
                      <a:r>
                        <a:rPr lang="zh-CN" altLang="en-US" sz="2100" b="1" i="1">
                          <a:solidFill>
                            <a:srgbClr val="FFFFFF">
                              <a:alpha val="100000"/>
                            </a:srgbClr>
                          </a:solidFill>
                          <a:latin typeface="Times New Roman"/>
                          <a:ea typeface="Times New Roman"/>
                        </a:rPr>
                        <a:t>h</a:t>
                      </a:r>
                      <a:r>
                        <a:rPr lang="zh-CN" altLang="en-US" sz="2100" b="1" i="0">
                          <a:solidFill>
                            <a:srgbClr val="FFFFFF">
                              <a:alpha val="100000"/>
                            </a:srgbClr>
                          </a:solidFill>
                          <a:latin typeface="微软雅黑"/>
                          <a:ea typeface="微软雅黑"/>
                        </a:rPr>
                        <a:t>/</a:t>
                      </a:r>
                      <a:r>
                        <a:rPr lang="zh-CN" altLang="en-US" sz="2100" b="1" i="1">
                          <a:solidFill>
                            <a:srgbClr val="FFFFFF">
                              <a:alpha val="100000"/>
                            </a:srgbClr>
                          </a:solidFill>
                          <a:latin typeface="Times New Roman"/>
                          <a:ea typeface="Times New Roman"/>
                        </a:rPr>
                        <a:t>m</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r>
                        <a:rPr lang="zh-CN" altLang="en-US" sz="2100" b="1" i="0">
                          <a:solidFill>
                            <a:srgbClr val="FFFFFF">
                              <a:alpha val="100000"/>
                            </a:srgbClr>
                          </a:solidFill>
                          <a:latin typeface="微软雅黑"/>
                          <a:ea typeface="微软雅黑"/>
                        </a:rPr>
                        <a:t>用用功</a:t>
                      </a:r>
                      <a:r>
                        <a:rPr lang="zh-CN" altLang="en-US" sz="2100" b="1" i="1">
                          <a:solidFill>
                            <a:srgbClr val="FFFFFF">
                              <a:alpha val="100000"/>
                            </a:srgbClr>
                          </a:solidFill>
                          <a:latin typeface="Times New Roman"/>
                          <a:ea typeface="Times New Roman"/>
                        </a:rPr>
                        <a:t>W</a:t>
                      </a:r>
                      <a:r>
                        <a:rPr lang="zh-CN" altLang="en-US" sz="2100" b="1" i="0" baseline="-25000">
                          <a:solidFill>
                            <a:srgbClr val="FFFFFF">
                              <a:alpha val="100000"/>
                            </a:srgbClr>
                          </a:solidFill>
                          <a:latin typeface="微软雅黑"/>
                          <a:ea typeface="微软雅黑"/>
                        </a:rPr>
                        <a:t>有</a:t>
                      </a:r>
                      <a:r>
                        <a:rPr lang="zh-CN" altLang="en-US" sz="2100" b="1" i="0">
                          <a:solidFill>
                            <a:srgbClr val="FFFFFF">
                              <a:alpha val="100000"/>
                            </a:srgbClr>
                          </a:solidFill>
                          <a:latin typeface="微软雅黑"/>
                          <a:ea typeface="微软雅黑"/>
                        </a:rPr>
                        <a:t>/</a:t>
                      </a:r>
                      <a:r>
                        <a:rPr lang="zh-CN" altLang="en-US" sz="2100" b="1" i="1">
                          <a:solidFill>
                            <a:srgbClr val="FFFFFF">
                              <a:alpha val="100000"/>
                            </a:srgbClr>
                          </a:solidFill>
                          <a:latin typeface="Times New Roman"/>
                          <a:ea typeface="Times New Roman"/>
                        </a:rPr>
                        <a:t>J</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r>
                        <a:rPr lang="zh-CN" altLang="en-US" sz="2100" b="1" i="0">
                          <a:solidFill>
                            <a:srgbClr val="FFFFFF">
                              <a:alpha val="100000"/>
                            </a:srgbClr>
                          </a:solidFill>
                          <a:latin typeface="微软雅黑"/>
                          <a:ea typeface="微软雅黑"/>
                        </a:rPr>
                        <a:t>拉力</a:t>
                      </a:r>
                      <a:r>
                        <a:rPr lang="zh-CN" altLang="en-US" sz="2100" b="1" i="1">
                          <a:solidFill>
                            <a:srgbClr val="FFFFFF">
                              <a:alpha val="100000"/>
                            </a:srgbClr>
                          </a:solidFill>
                          <a:latin typeface="Times New Roman"/>
                          <a:ea typeface="Times New Roman"/>
                        </a:rPr>
                        <a:t>F</a:t>
                      </a:r>
                      <a:r>
                        <a:rPr lang="zh-CN" altLang="en-US" sz="2100" b="1" i="0">
                          <a:solidFill>
                            <a:srgbClr val="FFFFFF">
                              <a:alpha val="100000"/>
                            </a:srgbClr>
                          </a:solidFill>
                          <a:latin typeface="微软雅黑"/>
                          <a:ea typeface="微软雅黑"/>
                        </a:rPr>
                        <a:t>/</a:t>
                      </a:r>
                      <a:r>
                        <a:rPr lang="zh-CN" altLang="en-US" sz="2100" b="1" i="1">
                          <a:solidFill>
                            <a:srgbClr val="FFFFFF">
                              <a:alpha val="100000"/>
                            </a:srgbClr>
                          </a:solidFill>
                          <a:latin typeface="Times New Roman"/>
                          <a:ea typeface="Times New Roman"/>
                        </a:rPr>
                        <a:t>N</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r>
                        <a:rPr lang="zh-CN" altLang="en-US" sz="2100" b="1" i="0">
                          <a:solidFill>
                            <a:srgbClr val="FFFFFF">
                              <a:alpha val="100000"/>
                            </a:srgbClr>
                          </a:solidFill>
                          <a:latin typeface="微软雅黑"/>
                          <a:ea typeface="微软雅黑"/>
                        </a:rPr>
                        <a:t>绳端移动的距离</a:t>
                      </a:r>
                      <a:r>
                        <a:rPr lang="zh-CN" altLang="en-US" sz="2100" b="1" i="1">
                          <a:solidFill>
                            <a:srgbClr val="FFFFFF">
                              <a:alpha val="100000"/>
                            </a:srgbClr>
                          </a:solidFill>
                          <a:latin typeface="Times New Roman"/>
                          <a:ea typeface="Times New Roman"/>
                        </a:rPr>
                        <a:t>s</a:t>
                      </a:r>
                      <a:r>
                        <a:rPr lang="zh-CN" altLang="en-US" sz="2100" b="1" i="0">
                          <a:solidFill>
                            <a:srgbClr val="FFFFFF">
                              <a:alpha val="100000"/>
                            </a:srgbClr>
                          </a:solidFill>
                          <a:latin typeface="微软雅黑"/>
                          <a:ea typeface="微软雅黑"/>
                        </a:rPr>
                        <a:t>/</a:t>
                      </a:r>
                      <a:r>
                        <a:rPr lang="zh-CN" altLang="en-US" sz="2100" b="1" i="1">
                          <a:solidFill>
                            <a:srgbClr val="FFFFFF">
                              <a:alpha val="100000"/>
                            </a:srgbClr>
                          </a:solidFill>
                          <a:latin typeface="Times New Roman"/>
                          <a:ea typeface="Times New Roman"/>
                        </a:rPr>
                        <a:t>m</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r>
                        <a:rPr lang="zh-CN" altLang="en-US" sz="2100" b="1" i="0">
                          <a:solidFill>
                            <a:srgbClr val="FFFFFF">
                              <a:alpha val="100000"/>
                            </a:srgbClr>
                          </a:solidFill>
                          <a:latin typeface="微软雅黑"/>
                          <a:ea typeface="微软雅黑"/>
                        </a:rPr>
                        <a:t>总功</a:t>
                      </a:r>
                      <a:r>
                        <a:rPr lang="zh-CN" altLang="en-US" sz="2100" b="1" i="1">
                          <a:solidFill>
                            <a:srgbClr val="FFFFFF">
                              <a:alpha val="100000"/>
                            </a:srgbClr>
                          </a:solidFill>
                          <a:latin typeface="Times New Roman"/>
                          <a:ea typeface="Times New Roman"/>
                        </a:rPr>
                        <a:t>W</a:t>
                      </a:r>
                      <a:r>
                        <a:rPr lang="zh-CN" altLang="en-US" sz="2100" b="1" i="0" baseline="-25000">
                          <a:solidFill>
                            <a:srgbClr val="FFFFFF">
                              <a:alpha val="100000"/>
                            </a:srgbClr>
                          </a:solidFill>
                          <a:latin typeface="微软雅黑"/>
                          <a:ea typeface="微软雅黑"/>
                        </a:rPr>
                        <a:t>总</a:t>
                      </a:r>
                      <a:r>
                        <a:rPr lang="zh-CN" altLang="en-US" sz="2100" b="1" i="0">
                          <a:solidFill>
                            <a:srgbClr val="FFFFFF">
                              <a:alpha val="100000"/>
                            </a:srgbClr>
                          </a:solidFill>
                          <a:latin typeface="微软雅黑"/>
                          <a:ea typeface="微软雅黑"/>
                        </a:rPr>
                        <a:t>/</a:t>
                      </a:r>
                      <a:r>
                        <a:rPr lang="zh-CN" altLang="en-US" sz="2100" b="1" i="1">
                          <a:solidFill>
                            <a:srgbClr val="FFFFFF">
                              <a:alpha val="100000"/>
                            </a:srgbClr>
                          </a:solidFill>
                          <a:latin typeface="Times New Roman"/>
                          <a:ea typeface="Times New Roman"/>
                        </a:rPr>
                        <a:t>J</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r>
                        <a:rPr lang="zh-CN" altLang="en-US" sz="2100" b="1" i="0">
                          <a:solidFill>
                            <a:srgbClr val="FFFFFF">
                              <a:alpha val="100000"/>
                            </a:srgbClr>
                          </a:solidFill>
                          <a:latin typeface="微软雅黑"/>
                          <a:ea typeface="微软雅黑"/>
                        </a:rPr>
                        <a:t>机械效率</a:t>
                      </a:r>
                      <a:r>
                        <a:rPr lang="zh-CN" altLang="en-US" sz="2100" b="1" i="1">
                          <a:solidFill>
                            <a:srgbClr val="FFFFFF">
                              <a:alpha val="100000"/>
                            </a:srgbClr>
                          </a:solidFill>
                          <a:latin typeface="Times New Roman"/>
                          <a:ea typeface="Times New Roman"/>
                        </a:rPr>
                        <a:t>η</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59C49">
                        <a:alpha val="100000"/>
                      </a:srgbClr>
                    </a:solidFill>
                  </a:tcPr>
                  <a:extLst>
                    <a:ext uri="{0D108BD9-81ED-4DB2-BD59-A6C34878D82A}">
                      <a16:rowId xmlns:a16="http://schemas.microsoft.com/office/drawing/2014/main" val="2661222183"/>
                    </a:ext>
                  </a:extLst>
                </a:tc>
              </a:tr>
              <a:tr h="595943">
                <a:tc>
                  <a:txBody>
                    <a:bodyPr vert="horz" wrap="square" anchor="ctr"/>
                    <a:lstStyle/>
                    <a:p>
                      <a:pPr marL="0" algn="ctr"/>
                      <a:r>
                        <a:rPr lang="zh-CN" altLang="en-US" sz="2299" b="1" i="0">
                          <a:solidFill>
                            <a:srgbClr val="000000">
                              <a:alpha val="100000"/>
                            </a:srgbClr>
                          </a:solidFill>
                          <a:latin typeface="黑体"/>
                          <a:ea typeface="黑体"/>
                        </a:rPr>
                        <a:t>1</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0.1</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0.4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1.8</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0.3</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0.54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74%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r>
              <a:tr h="595943">
                <a:tc>
                  <a:txBody>
                    <a:bodyPr vert="horz" wrap="square" anchor="ctr"/>
                    <a:lstStyle/>
                    <a:p>
                      <a:pPr marL="0" algn="ctr"/>
                      <a:r>
                        <a:rPr lang="zh-CN" altLang="en-US" sz="2299" b="1" i="0">
                          <a:solidFill>
                            <a:srgbClr val="000000">
                              <a:alpha val="100000"/>
                            </a:srgbClr>
                          </a:solidFill>
                          <a:latin typeface="黑体"/>
                          <a:ea typeface="黑体"/>
                        </a:rPr>
                        <a:t>2</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8</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0.1</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0.8</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3.1</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0.3</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0.93</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86%</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r>
              <a:tr h="595943">
                <a:tc>
                  <a:txBody>
                    <a:bodyPr vert="horz" wrap="square" anchor="ctr"/>
                    <a:lstStyle/>
                    <a:p>
                      <a:pPr marL="0" algn="ctr"/>
                      <a:r>
                        <a:rPr lang="zh-CN" altLang="en-US" sz="2299" b="1" i="0">
                          <a:solidFill>
                            <a:srgbClr val="000000">
                              <a:alpha val="100000"/>
                            </a:srgbClr>
                          </a:solidFill>
                          <a:latin typeface="黑体"/>
                          <a:ea typeface="黑体"/>
                        </a:rPr>
                        <a:t>3</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8</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0.2</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1.6</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3.1</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0.6</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1.86</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86%</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FFFFF">
                        <a:alpha val="100000"/>
                      </a:srgbClr>
                    </a:solidFill>
                  </a:tcPr>
                  <a:extLst>
                    <a:ext uri="{0D108BD9-81ED-4DB2-BD59-A6C34878D82A}">
                      <a16:rowId xmlns:a16="http://schemas.microsoft.com/office/drawing/2014/main" val="2661222183"/>
                    </a:ext>
                  </a:extLst>
                </a:tc>
              </a:tr>
              <a:tr h="595943">
                <a:tc>
                  <a:txBody>
                    <a:bodyPr vert="horz" wrap="square" anchor="ctr"/>
                    <a:lstStyle/>
                    <a:p>
                      <a:pPr marL="0" algn="ctr"/>
                      <a:r>
                        <a:rPr lang="zh-CN" altLang="en-US" sz="2299" b="1" i="0">
                          <a:solidFill>
                            <a:srgbClr val="000000">
                              <a:alpha val="100000"/>
                            </a:srgbClr>
                          </a:solidFill>
                          <a:latin typeface="黑体"/>
                          <a:ea typeface="黑体"/>
                        </a:rPr>
                        <a:t>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0.1</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0.4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2.7</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000000">
                              <a:alpha val="100000"/>
                            </a:srgbClr>
                          </a:solidFill>
                          <a:latin typeface="Times New Roman"/>
                          <a:ea typeface="Times New Roman"/>
                        </a:rPr>
                        <a:t>0.2</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0.54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800"/>
                        </a:lnSpc>
                      </a:pPr>
                      <a:r>
                        <a:rPr lang="zh-CN" altLang="en-US" sz="2400" b="1" i="0">
                          <a:solidFill>
                            <a:srgbClr val="FF0000">
                              <a:alpha val="100000"/>
                            </a:srgbClr>
                          </a:solidFill>
                          <a:latin typeface="Times New Roman"/>
                          <a:ea typeface="Times New Roman"/>
                        </a:rPr>
                        <a:t>74%</a:t>
                      </a:r>
                    </a:p>
                  </a:txBody>
                  <a:tcPr anchor="ctr">
                    <a:lnL w="9525" cap="flat">
                      <a:solidFill>
                        <a:srgbClr val="E64545">
                          <a:alpha val="100000"/>
                        </a:srgbClr>
                      </a:solidFill>
                    </a:lnL>
                    <a:lnR w="9525" cap="flat">
                      <a:solidFill>
                        <a:srgbClr val="E64545">
                          <a:alpha val="100000"/>
                        </a:srgbClr>
                      </a:solidFill>
                    </a:lnR>
                    <a:lnT w="9525" cap="flat">
                      <a:solidFill>
                        <a:srgbClr val="E64545">
                          <a:alpha val="100000"/>
                        </a:srgbClr>
                      </a:solidFill>
                    </a:lnT>
                    <a:lnB w="9525" cap="flat">
                      <a:solidFill>
                        <a:srgbClr val="E64545">
                          <a:alpha val="100000"/>
                        </a:srgbClr>
                      </a:solidFill>
                    </a:lnB>
                    <a:solidFill>
                      <a:srgbClr val="FEF7EC">
                        <a:alpha val="100000"/>
                      </a:srgbClr>
                    </a:solidFill>
                  </a:tcPr>
                  <a:extLst>
                    <a:ext uri="{0D108BD9-81ED-4DB2-BD59-A6C34878D82A}">
                      <a16:rowId xmlns:a16="http://schemas.microsoft.com/office/drawing/2014/main" val="2661222183"/>
                    </a:ext>
                  </a:extLst>
                </a:tc>
              </a:tr>
            </a:tbl>
          </a:graphicData>
        </a:graphic>
      </p:graphicFrame>
      <p:sp>
        <p:nvSpPr>
          <p:cNvPr id="4" name="形状1" title=""/>
          <p:cNvSpPr txBox="1"/>
          <p:nvPr/>
        </p:nvSpPr>
        <p:spPr>
          <a:xfrm>
            <a:off x="18412" y="6379845"/>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5" name="组合1" title=""/>
          <p:cNvGrpSpPr/>
          <p:nvPr/>
        </p:nvGrpSpPr>
        <p:grpSpPr>
          <a:xfrm>
            <a:off x="-4666" y="-438"/>
            <a:ext cx="12202249" cy="957891"/>
            <a:chExt cx="12202249" cy="957891"/>
          </a:xfrm>
        </p:grpSpPr>
        <p:sp>
          <p:nvSpPr>
            <p:cNvPr id="6" name="形状2"/>
            <p:cNvSpPr txBox="1"/>
            <p:nvPr/>
          </p:nvSpPr>
          <p:spPr>
            <a:xfrm>
              <a:off x="0" y="0"/>
              <a:ext cx="12202249"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8" name="形状4"/>
            <p:cNvSpPr txBox="1"/>
            <p:nvPr/>
          </p:nvSpPr>
          <p:spPr>
            <a:xfrm>
              <a:off x="989562" y="180861"/>
              <a:ext cx="2886561" cy="660949"/>
            </a:xfrm>
            <a:custGeom>
              <a:gdLst>
                <a:gd name="connsiteX0" fmla="*/ 110158 w 2886561"/>
                <a:gd name="connsiteY0" fmla="*/ 0 h 660949"/>
                <a:gd name="connsiteX1" fmla="*/ 2776403 w 2886561"/>
                <a:gd name="connsiteY1" fmla="*/ 0 h 660949"/>
                <a:gd name="connsiteX2" fmla="*/ 2837241 w 2886561"/>
                <a:gd name="connsiteY2" fmla="*/ 0 h 660949"/>
                <a:gd name="connsiteX3" fmla="*/ 2886561 w 2886561"/>
                <a:gd name="connsiteY3" fmla="*/ 550791 h 660949"/>
                <a:gd name="connsiteX4" fmla="*/ 2886561 w 2886561"/>
                <a:gd name="connsiteY4" fmla="*/ 611630 h 660949"/>
                <a:gd name="connsiteX5" fmla="*/ 110158 w 2886561"/>
                <a:gd name="connsiteY5" fmla="*/ 660949 h 660949"/>
                <a:gd name="connsiteX6" fmla="*/ 49320 w 2886561"/>
                <a:gd name="connsiteY6" fmla="*/ 660949 h 660949"/>
                <a:gd name="connsiteX7" fmla="*/ 0 w 2886561"/>
                <a:gd name="connsiteY7" fmla="*/ 110158 h 660949"/>
                <a:gd name="connsiteX8" fmla="*/ 0 w 28865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6561" h="660949">
                  <a:moveTo>
                    <a:pt x="110158" y="0"/>
                  </a:moveTo>
                  <a:lnTo>
                    <a:pt x="2776403" y="0"/>
                  </a:lnTo>
                  <a:cubicBezTo>
                    <a:pt x="2837241" y="0"/>
                    <a:pt x="2886561" y="49320"/>
                    <a:pt x="2886561" y="110158"/>
                  </a:cubicBezTo>
                  <a:lnTo>
                    <a:pt x="2886561" y="550791"/>
                  </a:lnTo>
                  <a:cubicBezTo>
                    <a:pt x="2886561" y="611630"/>
                    <a:pt x="2837241" y="660949"/>
                    <a:pt x="27764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199" b="1" i="0">
                  <a:solidFill>
                    <a:srgbClr val="000000">
                      <a:alpha val="100000"/>
                    </a:srgbClr>
                  </a:solidFill>
                  <a:latin typeface="微软雅黑"/>
                  <a:ea typeface="微软雅黑"/>
                </a:rPr>
                <a:t>机械效率</a:t>
              </a:r>
            </a:p>
          </p:txBody>
        </p:sp>
        <p:sp>
          <p:nvSpPr>
            <p:cNvPr id="9" name="形状5"/>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sp>
        <p:nvSpPr>
          <p:cNvPr id="10" name="文本1" title=""/>
          <p:cNvSpPr txBox="1"/>
          <p:nvPr/>
        </p:nvSpPr>
        <p:spPr>
          <a:xfrm>
            <a:off x="697716" y="4339923"/>
            <a:ext cx="1876425" cy="538162"/>
          </a:xfrm>
          <a:prstGeom prst="rect">
            <a:avLst/>
          </a:prstGeom>
          <a:noFill/>
        </p:spPr>
        <p:txBody>
          <a:bodyPr anchor="t"/>
          <a:lstStyle/>
          <a:p>
            <a:pPr marL="0" algn="l"/>
            <a:r>
              <a:rPr lang="zh-CN" altLang="en-US" sz="2399" b="0" i="0">
                <a:solidFill>
                  <a:srgbClr val="000000">
                    <a:alpha val="100000"/>
                  </a:srgbClr>
                </a:solidFill>
                <a:latin typeface="黑体"/>
                <a:ea typeface="黑体"/>
              </a:rPr>
              <a:t>交流讨论：</a:t>
            </a:r>
          </a:p>
        </p:txBody>
      </p:sp>
      <p:sp>
        <p:nvSpPr>
          <p:cNvPr id="11" name="文本2" title=""/>
          <p:cNvSpPr txBox="1"/>
          <p:nvPr/>
        </p:nvSpPr>
        <p:spPr>
          <a:xfrm>
            <a:off x="514474" y="4812401"/>
            <a:ext cx="8267700" cy="538162"/>
          </a:xfrm>
          <a:prstGeom prst="rect">
            <a:avLst/>
          </a:prstGeom>
          <a:noFill/>
        </p:spPr>
        <p:txBody>
          <a:bodyPr anchor="t"/>
          <a:lstStyle/>
          <a:p>
            <a:pPr marL="0" algn="l"/>
            <a:r>
              <a:rPr lang="zh-CN" altLang="en-US" sz="2399" b="0" i="0">
                <a:solidFill>
                  <a:srgbClr val="000000">
                    <a:alpha val="100000"/>
                  </a:srgbClr>
                </a:solidFill>
                <a:latin typeface="黑体"/>
                <a:ea typeface="黑体"/>
              </a:rPr>
              <a:t>1、实验1与2比较可知，提升物体越</a:t>
            </a:r>
            <a:r>
              <a:rPr lang="zh-CN" altLang="en-US" sz="2399" b="0" i="0" u="sng">
                <a:solidFill>
                  <a:srgbClr val="000000">
                    <a:alpha val="100000"/>
                  </a:srgbClr>
                </a:solidFill>
                <a:latin typeface="黑体"/>
                <a:ea typeface="黑体"/>
              </a:rPr>
              <a:t>     </a:t>
            </a:r>
            <a:r>
              <a:rPr lang="zh-CN" altLang="en-US" sz="2399" b="0" i="0">
                <a:solidFill>
                  <a:srgbClr val="000000">
                    <a:alpha val="100000"/>
                  </a:srgbClr>
                </a:solidFill>
                <a:latin typeface="黑体"/>
                <a:ea typeface="黑体"/>
              </a:rPr>
              <a:t>，机械效率越</a:t>
            </a:r>
            <a:r>
              <a:rPr lang="zh-CN" altLang="en-US" sz="2399" b="0" i="0" u="sng">
                <a:solidFill>
                  <a:srgbClr val="000000">
                    <a:alpha val="100000"/>
                  </a:srgbClr>
                </a:solidFill>
                <a:latin typeface="黑体"/>
                <a:ea typeface="黑体"/>
              </a:rPr>
              <a:t>     </a:t>
            </a:r>
          </a:p>
        </p:txBody>
      </p:sp>
      <p:sp>
        <p:nvSpPr>
          <p:cNvPr id="12" name="文本3" title=""/>
          <p:cNvSpPr txBox="1"/>
          <p:nvPr/>
        </p:nvSpPr>
        <p:spPr>
          <a:xfrm>
            <a:off x="514540" y="5350526"/>
            <a:ext cx="8734425" cy="538162"/>
          </a:xfrm>
          <a:prstGeom prst="rect">
            <a:avLst/>
          </a:prstGeom>
          <a:noFill/>
        </p:spPr>
        <p:txBody>
          <a:bodyPr anchor="t"/>
          <a:lstStyle/>
          <a:p>
            <a:pPr marL="0" algn="l"/>
            <a:r>
              <a:rPr lang="zh-CN" altLang="en-US" sz="2399" b="0" i="0">
                <a:solidFill>
                  <a:srgbClr val="000000">
                    <a:alpha val="100000"/>
                  </a:srgbClr>
                </a:solidFill>
                <a:latin typeface="黑体"/>
                <a:ea typeface="黑体"/>
              </a:rPr>
              <a:t>2、实验2与3比较可知，滑轮组机械效率与</a:t>
            </a:r>
            <a:r>
              <a:rPr lang="zh-CN" altLang="en-US" sz="2399" b="0" i="0" u="sng">
                <a:solidFill>
                  <a:srgbClr val="000000">
                    <a:alpha val="100000"/>
                  </a:srgbClr>
                </a:solidFill>
                <a:latin typeface="黑体"/>
                <a:ea typeface="黑体"/>
              </a:rPr>
              <a:t>              </a:t>
            </a:r>
            <a:r>
              <a:rPr lang="zh-CN" altLang="en-US" sz="2399" b="0" i="0">
                <a:solidFill>
                  <a:srgbClr val="000000">
                    <a:alpha val="100000"/>
                  </a:srgbClr>
                </a:solidFill>
                <a:latin typeface="黑体"/>
                <a:ea typeface="黑体"/>
              </a:rPr>
              <a:t>无关</a:t>
            </a:r>
          </a:p>
        </p:txBody>
      </p:sp>
      <p:sp>
        <p:nvSpPr>
          <p:cNvPr id="13" name="文本4" title=""/>
          <p:cNvSpPr txBox="1"/>
          <p:nvPr/>
        </p:nvSpPr>
        <p:spPr>
          <a:xfrm>
            <a:off x="514683" y="5888765"/>
            <a:ext cx="8734425" cy="538162"/>
          </a:xfrm>
          <a:prstGeom prst="rect">
            <a:avLst/>
          </a:prstGeom>
          <a:noFill/>
        </p:spPr>
        <p:txBody>
          <a:bodyPr anchor="t"/>
          <a:lstStyle/>
          <a:p>
            <a:pPr marL="0" algn="l"/>
            <a:r>
              <a:rPr lang="zh-CN" altLang="en-US" sz="2399" b="0" i="0">
                <a:solidFill>
                  <a:srgbClr val="000000">
                    <a:alpha val="100000"/>
                  </a:srgbClr>
                </a:solidFill>
                <a:latin typeface="黑体"/>
                <a:ea typeface="黑体"/>
              </a:rPr>
              <a:t>3、实验1与4比较可知，滑轮组机械效率与</a:t>
            </a:r>
            <a:r>
              <a:rPr lang="zh-CN" altLang="en-US" sz="2399" b="0" i="0" u="sng">
                <a:solidFill>
                  <a:srgbClr val="000000">
                    <a:alpha val="100000"/>
                  </a:srgbClr>
                </a:solidFill>
                <a:latin typeface="黑体"/>
                <a:ea typeface="黑体"/>
              </a:rPr>
              <a:t>              </a:t>
            </a:r>
            <a:r>
              <a:rPr lang="zh-CN" altLang="en-US" sz="2399" b="0" i="0">
                <a:solidFill>
                  <a:srgbClr val="000000">
                    <a:alpha val="100000"/>
                  </a:srgbClr>
                </a:solidFill>
                <a:latin typeface="黑体"/>
                <a:ea typeface="黑体"/>
              </a:rPr>
              <a:t>无关</a:t>
            </a:r>
          </a:p>
        </p:txBody>
      </p:sp>
      <p:pic>
        <p:nvPicPr>
          <p:cNvPr id="14" name="图片2" title="">
            <a:extLst>
              <a:ext uri="{FF2B5EF4-FFF2-40B4-BE49-F238E27FC236}">
                <a16:creationId xmlns:a16="http://schemas.microsoft.com/office/drawing/2014/main" id="{69ED34C6-1862-8A8A-03F9-2D1EFC8C3215}"/>
              </a:ext>
            </a:extLst>
          </p:cNvPr>
          <p:cNvPicPr>
            <a:picLocks noChangeAspect="1"/>
          </p:cNvPicPr>
          <p:nvPr/>
        </p:nvPicPr>
        <p:blipFill>
          <a:blip r:embed="rId3"/>
          <a:srcRect l="17567" r="5067" b="4336"/>
          <a:stretch>
            <a:fillRect/>
          </a:stretch>
        </p:blipFill>
        <p:spPr>
          <a:xfrm>
            <a:off x="9248927" y="634146"/>
            <a:ext cx="1383863" cy="4617234"/>
          </a:xfrm>
          <a:prstGeom prst="rect">
            <a:avLst/>
          </a:prstGeom>
        </p:spPr>
      </p:pic>
      <p:sp>
        <p:nvSpPr>
          <p:cNvPr id="15" name="文本5" title=""/>
          <p:cNvSpPr txBox="1"/>
          <p:nvPr/>
        </p:nvSpPr>
        <p:spPr>
          <a:xfrm>
            <a:off x="5526319" y="4614767"/>
            <a:ext cx="520700" cy="634995"/>
          </a:xfrm>
          <a:prstGeom prst="rect">
            <a:avLst/>
          </a:prstGeom>
          <a:noFill/>
        </p:spPr>
        <p:txBody>
          <a:bodyPr anchor="t"/>
          <a:lstStyle/>
          <a:p>
            <a:pPr marL="0" algn="ctr">
              <a:lnSpc>
                <a:spcPts val="3500"/>
              </a:lnSpc>
            </a:pPr>
            <a:r>
              <a:rPr lang="zh-CN" altLang="en-US" sz="2600" b="0" i="0">
                <a:solidFill>
                  <a:srgbClr val="C00000">
                    <a:alpha val="100000"/>
                  </a:srgbClr>
                </a:solidFill>
                <a:latin typeface="微软雅黑"/>
                <a:ea typeface="微软雅黑"/>
              </a:rPr>
              <a:t>重</a:t>
            </a:r>
          </a:p>
        </p:txBody>
      </p:sp>
      <p:sp>
        <p:nvSpPr>
          <p:cNvPr id="16" name="文本6" title=""/>
          <p:cNvSpPr txBox="1"/>
          <p:nvPr/>
        </p:nvSpPr>
        <p:spPr>
          <a:xfrm>
            <a:off x="8072971" y="4614777"/>
            <a:ext cx="520700" cy="634995"/>
          </a:xfrm>
          <a:prstGeom prst="rect">
            <a:avLst/>
          </a:prstGeom>
          <a:noFill/>
        </p:spPr>
        <p:txBody>
          <a:bodyPr anchor="t"/>
          <a:lstStyle/>
          <a:p>
            <a:pPr marL="0" algn="ctr">
              <a:lnSpc>
                <a:spcPts val="3500"/>
              </a:lnSpc>
            </a:pPr>
            <a:r>
              <a:rPr lang="zh-CN" altLang="en-US" sz="2600" b="0" i="0">
                <a:solidFill>
                  <a:srgbClr val="C00000">
                    <a:alpha val="100000"/>
                  </a:srgbClr>
                </a:solidFill>
                <a:latin typeface="微软雅黑"/>
                <a:ea typeface="微软雅黑"/>
              </a:rPr>
              <a:t>高</a:t>
            </a:r>
          </a:p>
        </p:txBody>
      </p:sp>
      <p:sp>
        <p:nvSpPr>
          <p:cNvPr id="17" name="文本7" title=""/>
          <p:cNvSpPr txBox="1"/>
          <p:nvPr/>
        </p:nvSpPr>
        <p:spPr>
          <a:xfrm>
            <a:off x="6258296" y="5170665"/>
            <a:ext cx="2063753" cy="634995"/>
          </a:xfrm>
          <a:prstGeom prst="rect">
            <a:avLst/>
          </a:prstGeom>
          <a:noFill/>
        </p:spPr>
        <p:txBody>
          <a:bodyPr anchor="t"/>
          <a:lstStyle/>
          <a:p>
            <a:pPr marL="0" algn="ctr">
              <a:lnSpc>
                <a:spcPts val="3500"/>
              </a:lnSpc>
            </a:pPr>
            <a:r>
              <a:rPr lang="zh-CN" altLang="en-US" sz="2600" b="0" i="0">
                <a:solidFill>
                  <a:srgbClr val="C00000">
                    <a:alpha val="100000"/>
                  </a:srgbClr>
                </a:solidFill>
                <a:latin typeface="微软雅黑"/>
                <a:ea typeface="微软雅黑"/>
              </a:rPr>
              <a:t>提升高度</a:t>
            </a:r>
          </a:p>
        </p:txBody>
      </p:sp>
      <p:sp>
        <p:nvSpPr>
          <p:cNvPr id="18" name="文本8" title=""/>
          <p:cNvSpPr txBox="1"/>
          <p:nvPr/>
        </p:nvSpPr>
        <p:spPr>
          <a:xfrm>
            <a:off x="5986729" y="5744899"/>
            <a:ext cx="2606678" cy="634995"/>
          </a:xfrm>
          <a:prstGeom prst="rect">
            <a:avLst/>
          </a:prstGeom>
          <a:noFill/>
        </p:spPr>
        <p:txBody>
          <a:bodyPr anchor="t"/>
          <a:lstStyle/>
          <a:p>
            <a:pPr marL="0" algn="ctr">
              <a:lnSpc>
                <a:spcPts val="3500"/>
              </a:lnSpc>
            </a:pPr>
            <a:r>
              <a:rPr lang="zh-CN" altLang="en-US" sz="2600" b="0" i="0">
                <a:solidFill>
                  <a:srgbClr val="C00000">
                    <a:alpha val="100000"/>
                  </a:srgbClr>
                </a:solidFill>
                <a:latin typeface="微软雅黑"/>
                <a:ea typeface="微软雅黑"/>
              </a:rPr>
              <a:t>绳子绕线方法</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
                                        <p:tgtEl>
                                          <p:spTgt spid="1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
                                        <p:tgtEl>
                                          <p:spTgt spid="1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
                                        <p:tgtEl>
                                          <p:spTgt spid="1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300"/>
                                        <p:tgtEl>
                                          <p:spTgt spid="2"/>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P spid="17" grpId="0" animBg="1"/>
      <p:bldP spid="2" grpId="0" animBg="1"/>
      <p:bldP spid="13" grpId="0" animBg="1"/>
      <p:bldP spid="1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2" y="6379845"/>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202249" cy="957891"/>
            <a:chExt cx="12202249" cy="957891"/>
          </a:xfrm>
        </p:grpSpPr>
        <p:sp>
          <p:nvSpPr>
            <p:cNvPr id="4" name="形状8"/>
            <p:cNvSpPr txBox="1"/>
            <p:nvPr/>
          </p:nvSpPr>
          <p:spPr>
            <a:xfrm>
              <a:off x="0" y="0"/>
              <a:ext cx="12202249"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9"/>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10"/>
            <p:cNvSpPr txBox="1"/>
            <p:nvPr/>
          </p:nvSpPr>
          <p:spPr>
            <a:xfrm>
              <a:off x="989562" y="180861"/>
              <a:ext cx="2886561" cy="660949"/>
            </a:xfrm>
            <a:custGeom>
              <a:gdLst>
                <a:gd name="connsiteX0" fmla="*/ 110158 w 2886561"/>
                <a:gd name="connsiteY0" fmla="*/ 0 h 660949"/>
                <a:gd name="connsiteX1" fmla="*/ 2776403 w 2886561"/>
                <a:gd name="connsiteY1" fmla="*/ 0 h 660949"/>
                <a:gd name="connsiteX2" fmla="*/ 2837241 w 2886561"/>
                <a:gd name="connsiteY2" fmla="*/ 0 h 660949"/>
                <a:gd name="connsiteX3" fmla="*/ 2886561 w 2886561"/>
                <a:gd name="connsiteY3" fmla="*/ 550791 h 660949"/>
                <a:gd name="connsiteX4" fmla="*/ 2886561 w 2886561"/>
                <a:gd name="connsiteY4" fmla="*/ 611630 h 660949"/>
                <a:gd name="connsiteX5" fmla="*/ 110158 w 2886561"/>
                <a:gd name="connsiteY5" fmla="*/ 660949 h 660949"/>
                <a:gd name="connsiteX6" fmla="*/ 49320 w 2886561"/>
                <a:gd name="connsiteY6" fmla="*/ 660949 h 660949"/>
                <a:gd name="connsiteX7" fmla="*/ 0 w 2886561"/>
                <a:gd name="connsiteY7" fmla="*/ 110158 h 660949"/>
                <a:gd name="connsiteX8" fmla="*/ 0 w 28865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6561" h="660949">
                  <a:moveTo>
                    <a:pt x="110158" y="0"/>
                  </a:moveTo>
                  <a:lnTo>
                    <a:pt x="2776403" y="0"/>
                  </a:lnTo>
                  <a:cubicBezTo>
                    <a:pt x="2837241" y="0"/>
                    <a:pt x="2886561" y="49320"/>
                    <a:pt x="2886561" y="110158"/>
                  </a:cubicBezTo>
                  <a:lnTo>
                    <a:pt x="2886561" y="550791"/>
                  </a:lnTo>
                  <a:cubicBezTo>
                    <a:pt x="2886561" y="611630"/>
                    <a:pt x="2837241" y="660949"/>
                    <a:pt x="27764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199" b="1" i="0">
                  <a:solidFill>
                    <a:srgbClr val="000000">
                      <a:alpha val="100000"/>
                    </a:srgbClr>
                  </a:solidFill>
                  <a:latin typeface="微软雅黑"/>
                  <a:ea typeface="微软雅黑"/>
                </a:rPr>
                <a:t>机械效率</a:t>
              </a:r>
            </a:p>
          </p:txBody>
        </p:sp>
        <p:sp>
          <p:nvSpPr>
            <p:cNvPr id="7" name="形状11"/>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pic>
        <p:nvPicPr>
          <p:cNvPr id="8"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rcRect l="54143" r="1104" b="5564"/>
          <a:stretch>
            <a:fillRect/>
          </a:stretch>
        </p:blipFill>
        <p:spPr>
          <a:xfrm>
            <a:off x="843191" y="1620869"/>
            <a:ext cx="1606963" cy="4757795"/>
          </a:xfrm>
          <a:prstGeom prst="rect">
            <a:avLst/>
          </a:prstGeom>
        </p:spPr>
      </p:pic>
      <p:sp>
        <p:nvSpPr>
          <p:cNvPr id="9" name="文本1" title=""/>
          <p:cNvSpPr txBox="1"/>
          <p:nvPr/>
        </p:nvSpPr>
        <p:spPr>
          <a:xfrm>
            <a:off x="299437" y="957977"/>
            <a:ext cx="7646670" cy="664993"/>
          </a:xfrm>
          <a:prstGeom prst="rect">
            <a:avLst/>
          </a:prstGeom>
          <a:noFill/>
        </p:spPr>
        <p:txBody>
          <a:bodyPr anchor="t"/>
          <a:lstStyle/>
          <a:p>
            <a:pPr marL="36195" algn="l">
              <a:lnSpc>
                <a:spcPts val="3700"/>
              </a:lnSpc>
            </a:pPr>
            <a:r>
              <a:rPr lang="zh-CN" altLang="en-US" sz="3100" b="1" i="0">
                <a:solidFill>
                  <a:srgbClr val="000000">
                    <a:alpha val="100000"/>
                  </a:srgbClr>
                </a:solidFill>
                <a:latin typeface="微软雅黑"/>
                <a:ea typeface="微软雅黑"/>
              </a:rPr>
              <a:t>【分析归纳】</a:t>
            </a:r>
            <a:r>
              <a:rPr lang="zh-CN" altLang="en-US" sz="2899" b="0" i="0">
                <a:solidFill>
                  <a:srgbClr val="000000">
                    <a:alpha val="100000"/>
                  </a:srgbClr>
                </a:solidFill>
                <a:latin typeface="微软雅黑"/>
                <a:ea typeface="微软雅黑"/>
              </a:rPr>
              <a:t>影响滑轮组机械效率的因素：</a:t>
            </a:r>
          </a:p>
        </p:txBody>
      </p:sp>
      <p:sp>
        <p:nvSpPr>
          <p:cNvPr id="10" name="文本2" title=""/>
          <p:cNvSpPr txBox="1"/>
          <p:nvPr/>
        </p:nvSpPr>
        <p:spPr>
          <a:xfrm>
            <a:off x="6789925" y="5241360"/>
            <a:ext cx="1046234" cy="650944"/>
          </a:xfrm>
          <a:prstGeom prst="rect">
            <a:avLst/>
          </a:prstGeom>
          <a:noFill/>
        </p:spPr>
        <p:txBody>
          <a:bodyPr anchor="t"/>
          <a:lstStyle/>
          <a:p>
            <a:pPr marL="0" algn="l">
              <a:lnSpc>
                <a:spcPts val="4200"/>
              </a:lnSpc>
            </a:pPr>
            <a:r>
              <a:rPr lang="zh-CN" altLang="en-US" sz="2699" b="0" i="1">
                <a:solidFill>
                  <a:srgbClr val="3B00FF">
                    <a:alpha val="100000"/>
                  </a:srgbClr>
                </a:solidFill>
                <a:latin typeface="Times New Roman"/>
                <a:ea typeface="Times New Roman"/>
              </a:rPr>
              <a:t>G</a:t>
            </a:r>
            <a:r>
              <a:rPr lang="zh-CN" altLang="en-US" sz="3499" b="0" i="0" baseline="-25000">
                <a:solidFill>
                  <a:srgbClr val="3B00FF">
                    <a:alpha val="100000"/>
                  </a:srgbClr>
                </a:solidFill>
                <a:latin typeface="微软雅黑"/>
                <a:ea typeface="微软雅黑"/>
              </a:rPr>
              <a:t>动 </a:t>
            </a:r>
            <a:r>
              <a:rPr lang="zh-CN" altLang="en-US" sz="2699" b="0" i="1">
                <a:solidFill>
                  <a:srgbClr val="3B00FF">
                    <a:alpha val="100000"/>
                  </a:srgbClr>
                </a:solidFill>
                <a:latin typeface="Times New Roman"/>
                <a:ea typeface="Times New Roman"/>
              </a:rPr>
              <a:t>h</a:t>
            </a:r>
          </a:p>
        </p:txBody>
      </p:sp>
      <p:sp>
        <p:nvSpPr>
          <p:cNvPr id="11" name="文本3" title=""/>
          <p:cNvSpPr txBox="1"/>
          <p:nvPr/>
        </p:nvSpPr>
        <p:spPr>
          <a:xfrm>
            <a:off x="6789849" y="5892070"/>
            <a:ext cx="3783515" cy="650944"/>
          </a:xfrm>
          <a:prstGeom prst="rect">
            <a:avLst/>
          </a:prstGeom>
          <a:noFill/>
        </p:spPr>
        <p:txBody>
          <a:bodyPr anchor="t"/>
          <a:lstStyle/>
          <a:p>
            <a:pPr marL="0" algn="l">
              <a:lnSpc>
                <a:spcPts val="2800"/>
              </a:lnSpc>
            </a:pPr>
            <a:r>
              <a:rPr lang="zh-CN" altLang="en-US" sz="2400" b="0" i="0">
                <a:solidFill>
                  <a:srgbClr val="000000">
                    <a:alpha val="100000"/>
                  </a:srgbClr>
                </a:solidFill>
                <a:latin typeface="微软雅黑"/>
                <a:ea typeface="微软雅黑"/>
              </a:rPr>
              <a:t>克服</a:t>
            </a:r>
            <a:r>
              <a:rPr lang="zh-CN" altLang="en-US" sz="2400" b="0" i="0">
                <a:solidFill>
                  <a:srgbClr val="3B00FF">
                    <a:alpha val="100000"/>
                  </a:srgbClr>
                </a:solidFill>
                <a:latin typeface="微软雅黑"/>
                <a:ea typeface="微软雅黑"/>
              </a:rPr>
              <a:t>摩擦和绳重</a:t>
            </a:r>
            <a:r>
              <a:rPr lang="zh-CN" altLang="en-US" sz="2400" b="0" i="0">
                <a:solidFill>
                  <a:srgbClr val="000000">
                    <a:alpha val="100000"/>
                  </a:srgbClr>
                </a:solidFill>
                <a:latin typeface="微软雅黑"/>
                <a:ea typeface="微软雅黑"/>
              </a:rPr>
              <a:t>所做的功</a:t>
            </a:r>
          </a:p>
        </p:txBody>
      </p:sp>
      <p:grpSp>
        <p:nvGrpSpPr>
          <p:cNvPr id="12" name="组合2" title=""/>
          <p:cNvGrpSpPr/>
          <p:nvPr/>
        </p:nvGrpSpPr>
        <p:grpSpPr>
          <a:xfrm>
            <a:off x="5434136" y="4357564"/>
            <a:ext cx="1915808" cy="619072"/>
            <a:chExt cx="1915808" cy="619072"/>
          </a:xfrm>
        </p:grpSpPr>
        <p:sp>
          <p:nvSpPr>
            <p:cNvPr id="13" name="形状12"/>
            <p:cNvSpPr txBox="1"/>
            <p:nvPr/>
          </p:nvSpPr>
          <p:spPr>
            <a:xfrm>
              <a:off x="0" y="291784"/>
              <a:ext cx="786741" cy="28575"/>
            </a:xfrm>
            <a:prstGeom prst="straightConnector1">
              <a:avLst/>
            </a:prstGeom>
            <a:solidFill>
              <a:srgbClr val="FFFFFF">
                <a:alpha val="0"/>
              </a:srgbClr>
            </a:solidFill>
            <a:ln w="28575">
              <a:solidFill>
                <a:srgbClr val="0070C0">
                  <a:alpha val="100000"/>
                </a:srgbClr>
              </a:solidFill>
              <a:prstDash val="solid"/>
              <a:tailEnd type="arrow" w="med" len="med"/>
            </a:ln>
          </p:spPr>
          <p:txBody>
            <a:bodyPr anchor="ctr"/>
            <a:lstStyle/>
            <a:p>
              <a:pPr marL="0" algn="ctr"/>
            </a:p>
          </p:txBody>
        </p:sp>
        <p:sp>
          <p:nvSpPr>
            <p:cNvPr id="14" name="文本5"/>
            <p:cNvSpPr txBox="1"/>
            <p:nvPr/>
          </p:nvSpPr>
          <p:spPr>
            <a:xfrm>
              <a:off x="869574" y="0"/>
              <a:ext cx="1046234" cy="619072"/>
            </a:xfrm>
            <a:prstGeom prst="rect">
              <a:avLst/>
            </a:prstGeom>
            <a:noFill/>
          </p:spPr>
          <p:txBody>
            <a:bodyPr anchor="t"/>
            <a:lstStyle/>
            <a:p>
              <a:pPr marL="0" algn="l">
                <a:lnSpc>
                  <a:spcPts val="3300"/>
                </a:lnSpc>
              </a:pPr>
              <a:r>
                <a:rPr lang="zh-CN" altLang="en-US" sz="2799" b="0" i="1">
                  <a:solidFill>
                    <a:srgbClr val="3B00FF">
                      <a:alpha val="100000"/>
                    </a:srgbClr>
                  </a:solidFill>
                  <a:latin typeface="Times New Roman"/>
                  <a:ea typeface="Times New Roman"/>
                </a:rPr>
                <a:t>G</a:t>
              </a:r>
              <a:r>
                <a:rPr lang="zh-CN" altLang="en-US" sz="2799" b="0" i="1" baseline="-25000">
                  <a:solidFill>
                    <a:srgbClr val="3B00FF">
                      <a:alpha val="100000"/>
                    </a:srgbClr>
                  </a:solidFill>
                  <a:latin typeface="Times New Roman"/>
                  <a:ea typeface="Times New Roman"/>
                </a:rPr>
                <a:t>物   </a:t>
              </a:r>
              <a:r>
                <a:rPr lang="zh-CN" altLang="en-US" sz="2799" b="0" i="1">
                  <a:solidFill>
                    <a:srgbClr val="3B00FF">
                      <a:alpha val="100000"/>
                    </a:srgbClr>
                  </a:solidFill>
                  <a:latin typeface="Times New Roman"/>
                  <a:ea typeface="Times New Roman"/>
                </a:rPr>
                <a:t>h</a:t>
              </a:r>
            </a:p>
          </p:txBody>
        </p:sp>
      </p:grpSp>
      <p:grpSp>
        <p:nvGrpSpPr>
          <p:cNvPr id="15" name="组合3" title=""/>
          <p:cNvGrpSpPr/>
          <p:nvPr/>
        </p:nvGrpSpPr>
        <p:grpSpPr>
          <a:xfrm>
            <a:off x="5394274" y="4817021"/>
            <a:ext cx="1258543" cy="1563276"/>
            <a:chExt cx="1258543" cy="1563276"/>
          </a:xfrm>
        </p:grpSpPr>
        <p:sp>
          <p:nvSpPr>
            <p:cNvPr id="16" name="文本6"/>
            <p:cNvSpPr txBox="1"/>
            <p:nvPr/>
          </p:nvSpPr>
          <p:spPr>
            <a:xfrm>
              <a:off x="212309" y="912332"/>
              <a:ext cx="1046234" cy="650944"/>
            </a:xfrm>
            <a:prstGeom prst="rect">
              <a:avLst/>
            </a:prstGeom>
            <a:noFill/>
          </p:spPr>
          <p:txBody>
            <a:bodyPr anchor="t"/>
            <a:lstStyle/>
            <a:p>
              <a:pPr marL="0" algn="l">
                <a:lnSpc>
                  <a:spcPts val="3800"/>
                </a:lnSpc>
              </a:pPr>
              <a:r>
                <a:rPr lang="zh-CN" altLang="en-US" sz="2400" b="0" i="1">
                  <a:solidFill>
                    <a:srgbClr val="000000">
                      <a:alpha val="100000"/>
                    </a:srgbClr>
                  </a:solidFill>
                  <a:latin typeface="Times New Roman"/>
                  <a:ea typeface="Times New Roman"/>
                </a:rPr>
                <a:t>W</a:t>
              </a:r>
              <a:r>
                <a:rPr lang="zh-CN" altLang="en-US" sz="3192" b="0" i="0" baseline="-25000">
                  <a:solidFill>
                    <a:srgbClr val="000000">
                      <a:alpha val="100000"/>
                    </a:srgbClr>
                  </a:solidFill>
                  <a:latin typeface="微软雅黑"/>
                  <a:ea typeface="微软雅黑"/>
                </a:rPr>
                <a:t>额外</a:t>
              </a:r>
            </a:p>
          </p:txBody>
        </p:sp>
        <p:sp>
          <p:nvSpPr>
            <p:cNvPr id="17" name="文本7"/>
            <p:cNvSpPr txBox="1"/>
            <p:nvPr/>
          </p:nvSpPr>
          <p:spPr>
            <a:xfrm>
              <a:off x="212309" y="0"/>
              <a:ext cx="861182" cy="650944"/>
            </a:xfrm>
            <a:prstGeom prst="rect">
              <a:avLst/>
            </a:prstGeom>
            <a:noFill/>
          </p:spPr>
          <p:txBody>
            <a:bodyPr anchor="t"/>
            <a:lstStyle/>
            <a:p>
              <a:pPr marL="0" algn="l">
                <a:lnSpc>
                  <a:spcPts val="3800"/>
                </a:lnSpc>
              </a:pPr>
              <a:r>
                <a:rPr lang="zh-CN" altLang="en-US" sz="2400" b="0" i="1">
                  <a:solidFill>
                    <a:srgbClr val="000000">
                      <a:alpha val="100000"/>
                    </a:srgbClr>
                  </a:solidFill>
                  <a:latin typeface="Times New Roman"/>
                  <a:ea typeface="Times New Roman"/>
                </a:rPr>
                <a:t>W</a:t>
              </a:r>
              <a:r>
                <a:rPr lang="zh-CN" altLang="en-US" sz="3192" b="0" i="0" baseline="-25000">
                  <a:solidFill>
                    <a:srgbClr val="000000">
                      <a:alpha val="100000"/>
                    </a:srgbClr>
                  </a:solidFill>
                  <a:latin typeface="微软雅黑"/>
                  <a:ea typeface="微软雅黑"/>
                </a:rPr>
                <a:t>有用</a:t>
              </a:r>
            </a:p>
          </p:txBody>
        </p:sp>
        <p:sp>
          <p:nvSpPr>
            <p:cNvPr id="18" name="形状14"/>
            <p:cNvSpPr txBox="1"/>
            <p:nvPr/>
          </p:nvSpPr>
          <p:spPr>
            <a:xfrm>
              <a:off x="0" y="268441"/>
              <a:ext cx="172751" cy="827302"/>
            </a:xfrm>
            <a:prstGeom prst="leftBrace">
              <a:avLst>
                <a:gd name="adj1" fmla="val 8333"/>
                <a:gd name="adj2" fmla="val 50000"/>
              </a:avLst>
            </a:prstGeom>
            <a:solidFill>
              <a:srgbClr val="FFFFFF">
                <a:alpha val="0"/>
              </a:srgbClr>
            </a:solidFill>
            <a:ln w="19050">
              <a:solidFill>
                <a:srgbClr val="000000">
                  <a:alpha val="100000"/>
                </a:srgbClr>
              </a:solidFill>
              <a:prstDash val="solid"/>
              <a:headEnd type="none" w="med" len="med"/>
              <a:tailEnd type="none" w="med" len="med"/>
            </a:ln>
          </p:spPr>
          <p:txBody>
            <a:bodyPr anchor="ctr"/>
            <a:lstStyle/>
            <a:p>
              <a:pPr marL="0" algn="ctr"/>
            </a:p>
          </p:txBody>
        </p:sp>
        <p:sp>
          <p:nvSpPr>
            <p:cNvPr id="19" name="形状13"/>
            <p:cNvSpPr txBox="1"/>
            <p:nvPr/>
          </p:nvSpPr>
          <p:spPr>
            <a:xfrm>
              <a:off x="1068296" y="663083"/>
              <a:ext cx="165264" cy="732647"/>
            </a:xfrm>
            <a:prstGeom prst="leftBrace">
              <a:avLst>
                <a:gd name="adj1" fmla="val 8333"/>
                <a:gd name="adj2" fmla="val 50000"/>
              </a:avLst>
            </a:prstGeom>
            <a:solidFill>
              <a:srgbClr val="FFFFFF">
                <a:alpha val="0"/>
              </a:srgbClr>
            </a:solidFill>
            <a:ln w="19050">
              <a:solidFill>
                <a:srgbClr val="000000">
                  <a:alpha val="100000"/>
                </a:srgbClr>
              </a:solidFill>
              <a:prstDash val="solid"/>
              <a:headEnd type="none" w="med" len="med"/>
              <a:tailEnd type="none" w="med" len="med"/>
            </a:ln>
          </p:spPr>
          <p:txBody>
            <a:bodyPr anchor="ctr"/>
            <a:lstStyle/>
            <a:p>
              <a:pPr marL="0" algn="ctr"/>
            </a:p>
          </p:txBody>
        </p:sp>
      </p:grpSp>
      <p:grpSp>
        <p:nvGrpSpPr>
          <p:cNvPr id="20" name="组合4" title=""/>
          <p:cNvGrpSpPr/>
          <p:nvPr/>
        </p:nvGrpSpPr>
        <p:grpSpPr>
          <a:xfrm>
            <a:off x="3692147" y="4230272"/>
            <a:ext cx="1606944" cy="1373415"/>
            <a:chExt cx="1606944" cy="1373415"/>
          </a:xfrm>
        </p:grpSpPr>
        <p:sp>
          <p:nvSpPr>
            <p:cNvPr id="21" name="文本8"/>
            <p:cNvSpPr txBox="1"/>
            <p:nvPr/>
          </p:nvSpPr>
          <p:spPr>
            <a:xfrm>
              <a:off x="0" y="368580"/>
              <a:ext cx="788035" cy="635222"/>
            </a:xfrm>
            <a:prstGeom prst="rect">
              <a:avLst/>
            </a:prstGeom>
            <a:noFill/>
          </p:spPr>
          <p:txBody>
            <a:bodyPr anchor="t"/>
            <a:lstStyle/>
            <a:p>
              <a:pPr marL="0" algn="l"/>
              <a:r>
                <a:rPr lang="zh-CN" altLang="en-US" sz="2999" b="1" i="1">
                  <a:solidFill>
                    <a:srgbClr val="000000">
                      <a:alpha val="100000"/>
                    </a:srgbClr>
                  </a:solidFill>
                  <a:latin typeface="Times New Roman"/>
                  <a:ea typeface="Times New Roman"/>
                </a:rPr>
                <a:t>η</a:t>
              </a:r>
              <a:r>
                <a:rPr lang="zh-CN" altLang="en-US" sz="2999" b="1" i="0">
                  <a:solidFill>
                    <a:srgbClr val="000000">
                      <a:alpha val="100000"/>
                    </a:srgbClr>
                  </a:solidFill>
                  <a:latin typeface="宋体"/>
                  <a:ea typeface="宋体"/>
                </a:rPr>
                <a:t>＝</a:t>
              </a:r>
            </a:p>
          </p:txBody>
        </p:sp>
        <p:sp>
          <p:nvSpPr>
            <p:cNvPr id="22" name="文本9"/>
            <p:cNvSpPr txBox="1"/>
            <p:nvPr/>
          </p:nvSpPr>
          <p:spPr>
            <a:xfrm>
              <a:off x="635394" y="0"/>
              <a:ext cx="971550" cy="1373415"/>
            </a:xfrm>
            <a:prstGeom prst="rect">
              <a:avLst/>
            </a:prstGeom>
            <a:noFill/>
          </p:spPr>
          <p:txBody>
            <a:bodyPr anchor="t"/>
            <a:lstStyle/>
            <a:p>
              <a:pPr marL="0" algn="l"/>
              <a:r>
                <a:rPr lang="zh-CN" altLang="en-US" sz="2999" b="1" i="1">
                  <a:solidFill>
                    <a:srgbClr val="000000">
                      <a:alpha val="100000"/>
                    </a:srgbClr>
                  </a:solidFill>
                  <a:latin typeface="Times New Roman"/>
                  <a:ea typeface="Times New Roman"/>
                </a:rPr>
                <a:t>W</a:t>
              </a:r>
              <a:r>
                <a:rPr lang="zh-CN" altLang="en-US" sz="2999" b="1" i="0" baseline="-25000">
                  <a:solidFill>
                    <a:srgbClr val="000000">
                      <a:alpha val="100000"/>
                    </a:srgbClr>
                  </a:solidFill>
                  <a:latin typeface="宋体"/>
                  <a:ea typeface="宋体"/>
                </a:rPr>
                <a:t>有用</a:t>
              </a:r>
            </a:p>
            <a:p>
              <a:pPr marL="0" algn="l">
                <a:lnSpc>
                  <a:spcPts val="5800"/>
                </a:lnSpc>
              </a:pPr>
              <a:r>
                <a:rPr lang="zh-CN" altLang="en-US" sz="2999" b="1" i="1">
                  <a:solidFill>
                    <a:srgbClr val="000000">
                      <a:alpha val="100000"/>
                    </a:srgbClr>
                  </a:solidFill>
                  <a:latin typeface="Times New Roman"/>
                  <a:ea typeface="Times New Roman"/>
                </a:rPr>
                <a:t>W</a:t>
              </a:r>
              <a:r>
                <a:rPr lang="zh-CN" altLang="en-US" sz="2999" b="1" i="0" baseline="-25000">
                  <a:solidFill>
                    <a:srgbClr val="000000">
                      <a:alpha val="100000"/>
                    </a:srgbClr>
                  </a:solidFill>
                  <a:latin typeface="宋体"/>
                  <a:ea typeface="宋体"/>
                </a:rPr>
                <a:t>总</a:t>
              </a:r>
            </a:p>
          </p:txBody>
        </p:sp>
        <p:sp>
          <p:nvSpPr>
            <p:cNvPr id="23" name="形状15"/>
            <p:cNvSpPr txBox="1"/>
            <p:nvPr/>
          </p:nvSpPr>
          <p:spPr>
            <a:xfrm>
              <a:off x="790183" y="685971"/>
              <a:ext cx="812896" cy="19050"/>
            </a:xfrm>
            <a:prstGeom prst="line">
              <a:avLst/>
            </a:prstGeom>
            <a:ln w="28575">
              <a:solidFill>
                <a:srgbClr val="000000">
                  <a:alpha val="100000"/>
                </a:srgbClr>
              </a:solidFill>
              <a:prstDash val="solid"/>
            </a:ln>
          </p:spPr>
          <p:txBody>
            <a:bodyPr anchor="ctr"/>
            <a:lstStyle/>
            <a:p>
              <a:pPr marL="0" algn="ctr"/>
            </a:p>
          </p:txBody>
        </p:sp>
      </p:grpSp>
      <p:sp>
        <p:nvSpPr>
          <p:cNvPr id="24" name="形状2" title=""/>
          <p:cNvSpPr txBox="1"/>
          <p:nvPr/>
        </p:nvSpPr>
        <p:spPr>
          <a:xfrm>
            <a:off x="3052505" y="1556756"/>
            <a:ext cx="8031423" cy="2538603"/>
          </a:xfrm>
          <a:custGeom>
            <a:gdLst>
              <a:gd name="connsiteX0" fmla="*/ 423100 w 8031423"/>
              <a:gd name="connsiteY0" fmla="*/ 0 h 2538603"/>
              <a:gd name="connsiteX1" fmla="*/ 7608322 w 8031423"/>
              <a:gd name="connsiteY1" fmla="*/ 0 h 2538603"/>
              <a:gd name="connsiteX2" fmla="*/ 7841994 w 8031423"/>
              <a:gd name="connsiteY2" fmla="*/ 0 h 2538603"/>
              <a:gd name="connsiteX3" fmla="*/ 8031423 w 8031423"/>
              <a:gd name="connsiteY3" fmla="*/ 2115503 h 2538603"/>
              <a:gd name="connsiteX4" fmla="*/ 8031423 w 8031423"/>
              <a:gd name="connsiteY4" fmla="*/ 2349174 h 2538603"/>
              <a:gd name="connsiteX5" fmla="*/ 423100 w 8031423"/>
              <a:gd name="connsiteY5" fmla="*/ 2538603 h 2538603"/>
              <a:gd name="connsiteX6" fmla="*/ 189429 w 8031423"/>
              <a:gd name="connsiteY6" fmla="*/ 2538603 h 2538603"/>
              <a:gd name="connsiteX7" fmla="*/ 0 w 8031423"/>
              <a:gd name="connsiteY7" fmla="*/ 423100 h 2538603"/>
              <a:gd name="connsiteX8" fmla="*/ 0 w 8031423"/>
              <a:gd name="connsiteY8" fmla="*/ 189429 h 253860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1423" h="2538603">
                <a:moveTo>
                  <a:pt x="423100" y="0"/>
                </a:moveTo>
                <a:lnTo>
                  <a:pt x="7608322" y="0"/>
                </a:lnTo>
                <a:cubicBezTo>
                  <a:pt x="7841994" y="0"/>
                  <a:pt x="8031423" y="189429"/>
                  <a:pt x="8031423" y="423100"/>
                </a:cubicBezTo>
                <a:lnTo>
                  <a:pt x="8031423" y="2115503"/>
                </a:lnTo>
                <a:cubicBezTo>
                  <a:pt x="8031423" y="2349174"/>
                  <a:pt x="7841994" y="2538603"/>
                  <a:pt x="7608322" y="2538603"/>
                </a:cubicBezTo>
                <a:lnTo>
                  <a:pt x="423100" y="2538603"/>
                </a:lnTo>
                <a:cubicBezTo>
                  <a:pt x="189429" y="2538603"/>
                  <a:pt x="0" y="2349174"/>
                  <a:pt x="0" y="2115503"/>
                </a:cubicBezTo>
                <a:lnTo>
                  <a:pt x="0" y="423100"/>
                </a:lnTo>
                <a:cubicBezTo>
                  <a:pt x="0" y="189429"/>
                  <a:pt x="189429" y="0"/>
                  <a:pt x="423100" y="0"/>
                </a:cubicBezTo>
                <a:close/>
              </a:path>
            </a:pathLst>
          </a:custGeom>
          <a:solidFill>
            <a:srgbClr val="FFFFFF">
              <a:alpha val="0"/>
            </a:srgbClr>
          </a:solidFill>
          <a:ln w="28575">
            <a:solidFill>
              <a:srgbClr val="FF0099">
                <a:alpha val="100000"/>
              </a:srgbClr>
            </a:solidFill>
            <a:prstDash val="solid"/>
          </a:ln>
        </p:spPr>
        <p:txBody>
          <a:bodyPr anchor="t"/>
          <a:lstStyle/>
          <a:p>
            <a:pPr marL="0" algn="l">
              <a:lnSpc>
                <a:spcPts val="4000"/>
              </a:lnSpc>
            </a:pPr>
            <a:r>
              <a:rPr lang="zh-CN" altLang="en-US" sz="2699" b="1" i="0">
                <a:solidFill>
                  <a:srgbClr val="FF0000">
                    <a:alpha val="100000"/>
                  </a:srgbClr>
                </a:solidFill>
                <a:latin typeface="黑体"/>
                <a:ea typeface="黑体"/>
              </a:rPr>
              <a:t>被提升物体的重力</a:t>
            </a:r>
          </a:p>
          <a:p>
            <a:pPr marL="0" algn="l">
              <a:lnSpc>
                <a:spcPts val="4000"/>
              </a:lnSpc>
            </a:pPr>
            <a:r>
              <a:rPr lang="zh-CN" altLang="en-US" sz="2699" b="1" i="0">
                <a:solidFill>
                  <a:srgbClr val="FF0000">
                    <a:alpha val="100000"/>
                  </a:srgbClr>
                </a:solidFill>
                <a:latin typeface="黑体"/>
                <a:ea typeface="黑体"/>
              </a:rPr>
              <a:t>动滑轮机械自身重力</a:t>
            </a:r>
          </a:p>
          <a:p>
            <a:pPr marL="0" algn="l">
              <a:lnSpc>
                <a:spcPts val="4000"/>
              </a:lnSpc>
            </a:pPr>
            <a:r>
              <a:rPr lang="zh-CN" altLang="en-US" sz="2699" b="1" i="0">
                <a:solidFill>
                  <a:srgbClr val="FF0000">
                    <a:alpha val="100000"/>
                  </a:srgbClr>
                </a:solidFill>
                <a:latin typeface="黑体"/>
                <a:ea typeface="黑体"/>
              </a:rPr>
              <a:t>绳重、滑轮摩擦</a:t>
            </a:r>
          </a:p>
          <a:p>
            <a:pPr marL="0" algn="l">
              <a:lnSpc>
                <a:spcPts val="4000"/>
              </a:lnSpc>
            </a:pPr>
            <a:r>
              <a:rPr lang="zh-CN" altLang="en-US" sz="2699" b="1" i="0">
                <a:solidFill>
                  <a:srgbClr val="FF0000">
                    <a:alpha val="100000"/>
                  </a:srgbClr>
                </a:solidFill>
                <a:latin typeface="黑体"/>
                <a:ea typeface="黑体"/>
              </a:rPr>
              <a:t>物体被提升的高度</a:t>
            </a:r>
          </a:p>
          <a:p>
            <a:pPr marL="0" algn="l">
              <a:lnSpc>
                <a:spcPts val="4000"/>
              </a:lnSpc>
            </a:pPr>
            <a:r>
              <a:rPr lang="zh-CN" altLang="en-US" sz="2699" b="1" i="0">
                <a:solidFill>
                  <a:srgbClr val="FF0000">
                    <a:alpha val="100000"/>
                  </a:srgbClr>
                </a:solidFill>
                <a:latin typeface="黑体"/>
                <a:ea typeface="黑体"/>
              </a:rPr>
              <a:t>与绳子（段数）绕线方法</a:t>
            </a:r>
          </a:p>
          <a:p>
            <a:pPr marL="0" algn="l"/>
            <a:endParaRPr lang="zh-CN" altLang="en-US" sz="2699" b="1" i="0">
              <a:solidFill>
                <a:srgbClr val="FF0000">
                  <a:alpha val="100000"/>
                </a:srgbClr>
              </a:solidFill>
              <a:latin typeface="黑体"/>
              <a:ea typeface="黑体"/>
            </a:endParaRPr>
          </a:p>
        </p:txBody>
      </p:sp>
      <p:sp>
        <p:nvSpPr>
          <p:cNvPr id="25" name="形状3" title=""/>
          <p:cNvSpPr txBox="1"/>
          <p:nvPr/>
        </p:nvSpPr>
        <p:spPr>
          <a:xfrm>
            <a:off x="6232103" y="1570053"/>
            <a:ext cx="3667125" cy="478631"/>
          </a:xfrm>
          <a:custGeom>
            <a:gdLst>
              <a:gd name="connsiteX0" fmla="*/ 79772 w 3667125"/>
              <a:gd name="connsiteY0" fmla="*/ 0 h 478631"/>
              <a:gd name="connsiteX1" fmla="*/ 3587353 w 3667125"/>
              <a:gd name="connsiteY1" fmla="*/ 0 h 478631"/>
              <a:gd name="connsiteX2" fmla="*/ 3631410 w 3667125"/>
              <a:gd name="connsiteY2" fmla="*/ 0 h 478631"/>
              <a:gd name="connsiteX3" fmla="*/ 3667125 w 3667125"/>
              <a:gd name="connsiteY3" fmla="*/ 398859 h 478631"/>
              <a:gd name="connsiteX4" fmla="*/ 3667125 w 3667125"/>
              <a:gd name="connsiteY4" fmla="*/ 442916 h 478631"/>
              <a:gd name="connsiteX5" fmla="*/ 79772 w 3667125"/>
              <a:gd name="connsiteY5" fmla="*/ 478631 h 478631"/>
              <a:gd name="connsiteX6" fmla="*/ 35715 w 3667125"/>
              <a:gd name="connsiteY6" fmla="*/ 478631 h 478631"/>
              <a:gd name="connsiteX7" fmla="*/ 0 w 3667125"/>
              <a:gd name="connsiteY7" fmla="*/ 79772 h 478631"/>
              <a:gd name="connsiteX8" fmla="*/ 0 w 3667125"/>
              <a:gd name="connsiteY8" fmla="*/ 35715 h 4786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7125" h="478631">
                <a:moveTo>
                  <a:pt x="79772" y="0"/>
                </a:moveTo>
                <a:lnTo>
                  <a:pt x="3587353" y="0"/>
                </a:lnTo>
                <a:cubicBezTo>
                  <a:pt x="3631410" y="0"/>
                  <a:pt x="3667125" y="35715"/>
                  <a:pt x="3667125" y="79772"/>
                </a:cubicBezTo>
                <a:lnTo>
                  <a:pt x="3667125" y="398859"/>
                </a:lnTo>
                <a:cubicBezTo>
                  <a:pt x="3667125" y="442916"/>
                  <a:pt x="3631410" y="478631"/>
                  <a:pt x="3587353" y="478631"/>
                </a:cubicBezTo>
                <a:lnTo>
                  <a:pt x="79772" y="478631"/>
                </a:lnTo>
                <a:cubicBezTo>
                  <a:pt x="35715" y="478631"/>
                  <a:pt x="0" y="442916"/>
                  <a:pt x="0" y="398859"/>
                </a:cubicBezTo>
                <a:lnTo>
                  <a:pt x="0" y="79772"/>
                </a:lnTo>
                <a:cubicBezTo>
                  <a:pt x="0" y="35715"/>
                  <a:pt x="35715" y="0"/>
                  <a:pt x="79772" y="0"/>
                </a:cubicBezTo>
                <a:close/>
              </a:path>
            </a:pathLst>
          </a:custGeom>
          <a:solidFill>
            <a:srgbClr val="FFFFFF">
              <a:alpha val="0"/>
            </a:srgbClr>
          </a:solidFill>
          <a:ln w="28575">
            <a:solidFill>
              <a:srgbClr val="006EFF">
                <a:alpha val="100000"/>
              </a:srgbClr>
            </a:solidFill>
            <a:prstDash val="solid"/>
          </a:ln>
        </p:spPr>
        <p:txBody>
          <a:bodyPr anchor="ctr"/>
          <a:lstStyle/>
          <a:p>
            <a:pPr marL="0" algn="ctr"/>
            <a:r>
              <a:rPr lang="zh-CN" altLang="en-US" sz="2399" b="0" i="0">
                <a:solidFill>
                  <a:srgbClr val="3B00FF">
                    <a:alpha val="100000"/>
                  </a:srgbClr>
                </a:solidFill>
                <a:latin typeface="黑体"/>
                <a:ea typeface="黑体"/>
              </a:rPr>
              <a:t>物体越重，机械效率越高</a:t>
            </a:r>
          </a:p>
        </p:txBody>
      </p:sp>
      <p:sp>
        <p:nvSpPr>
          <p:cNvPr id="26" name="形状4" title=""/>
          <p:cNvSpPr txBox="1"/>
          <p:nvPr/>
        </p:nvSpPr>
        <p:spPr>
          <a:xfrm>
            <a:off x="6536312" y="2090309"/>
            <a:ext cx="3867150" cy="478631"/>
          </a:xfrm>
          <a:custGeom>
            <a:gdLst>
              <a:gd name="connsiteX0" fmla="*/ 79772 w 3867150"/>
              <a:gd name="connsiteY0" fmla="*/ 0 h 478631"/>
              <a:gd name="connsiteX1" fmla="*/ 3787378 w 3867150"/>
              <a:gd name="connsiteY1" fmla="*/ 0 h 478631"/>
              <a:gd name="connsiteX2" fmla="*/ 3831435 w 3867150"/>
              <a:gd name="connsiteY2" fmla="*/ 0 h 478631"/>
              <a:gd name="connsiteX3" fmla="*/ 3867150 w 3867150"/>
              <a:gd name="connsiteY3" fmla="*/ 398859 h 478631"/>
              <a:gd name="connsiteX4" fmla="*/ 3867150 w 3867150"/>
              <a:gd name="connsiteY4" fmla="*/ 442916 h 478631"/>
              <a:gd name="connsiteX5" fmla="*/ 79772 w 3867150"/>
              <a:gd name="connsiteY5" fmla="*/ 478631 h 478631"/>
              <a:gd name="connsiteX6" fmla="*/ 35715 w 3867150"/>
              <a:gd name="connsiteY6" fmla="*/ 478631 h 478631"/>
              <a:gd name="connsiteX7" fmla="*/ 0 w 3867150"/>
              <a:gd name="connsiteY7" fmla="*/ 79772 h 478631"/>
              <a:gd name="connsiteX8" fmla="*/ 0 w 3867150"/>
              <a:gd name="connsiteY8" fmla="*/ 35715 h 4786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7150" h="478631">
                <a:moveTo>
                  <a:pt x="79772" y="0"/>
                </a:moveTo>
                <a:lnTo>
                  <a:pt x="3787378" y="0"/>
                </a:lnTo>
                <a:cubicBezTo>
                  <a:pt x="3831435" y="0"/>
                  <a:pt x="3867150" y="35715"/>
                  <a:pt x="3867150" y="79772"/>
                </a:cubicBezTo>
                <a:lnTo>
                  <a:pt x="3867150" y="398859"/>
                </a:lnTo>
                <a:cubicBezTo>
                  <a:pt x="3867150" y="442916"/>
                  <a:pt x="3831435" y="478631"/>
                  <a:pt x="3787378" y="478631"/>
                </a:cubicBezTo>
                <a:lnTo>
                  <a:pt x="79772" y="478631"/>
                </a:lnTo>
                <a:cubicBezTo>
                  <a:pt x="35715" y="478631"/>
                  <a:pt x="0" y="442916"/>
                  <a:pt x="0" y="398859"/>
                </a:cubicBezTo>
                <a:lnTo>
                  <a:pt x="0" y="79772"/>
                </a:lnTo>
                <a:cubicBezTo>
                  <a:pt x="0" y="35715"/>
                  <a:pt x="35715" y="0"/>
                  <a:pt x="79772" y="0"/>
                </a:cubicBezTo>
                <a:close/>
              </a:path>
            </a:pathLst>
          </a:custGeom>
          <a:solidFill>
            <a:srgbClr val="FFFFFF">
              <a:alpha val="0"/>
            </a:srgbClr>
          </a:solidFill>
          <a:ln w="28575">
            <a:solidFill>
              <a:srgbClr val="006EFF">
                <a:alpha val="100000"/>
              </a:srgbClr>
            </a:solidFill>
            <a:prstDash val="solid"/>
          </a:ln>
        </p:spPr>
        <p:txBody>
          <a:bodyPr anchor="ctr"/>
          <a:lstStyle/>
          <a:p>
            <a:pPr marL="0" algn="ctr"/>
            <a:r>
              <a:rPr lang="zh-CN" altLang="en-US" sz="2399" b="0" i="0">
                <a:solidFill>
                  <a:srgbClr val="3B00FF">
                    <a:alpha val="100000"/>
                  </a:srgbClr>
                </a:solidFill>
                <a:latin typeface="黑体"/>
                <a:ea typeface="黑体"/>
              </a:rPr>
              <a:t>动滑轮越重，机械效率越低</a:t>
            </a:r>
          </a:p>
        </p:txBody>
      </p:sp>
      <p:sp>
        <p:nvSpPr>
          <p:cNvPr id="27" name="形状5" title=""/>
          <p:cNvSpPr txBox="1"/>
          <p:nvPr/>
        </p:nvSpPr>
        <p:spPr>
          <a:xfrm>
            <a:off x="5844350" y="2587152"/>
            <a:ext cx="5086350" cy="478631"/>
          </a:xfrm>
          <a:custGeom>
            <a:gdLst>
              <a:gd name="connsiteX0" fmla="*/ 79772 w 5086350"/>
              <a:gd name="connsiteY0" fmla="*/ 0 h 478631"/>
              <a:gd name="connsiteX1" fmla="*/ 5006578 w 5086350"/>
              <a:gd name="connsiteY1" fmla="*/ 0 h 478631"/>
              <a:gd name="connsiteX2" fmla="*/ 5050635 w 5086350"/>
              <a:gd name="connsiteY2" fmla="*/ 0 h 478631"/>
              <a:gd name="connsiteX3" fmla="*/ 5086350 w 5086350"/>
              <a:gd name="connsiteY3" fmla="*/ 398859 h 478631"/>
              <a:gd name="connsiteX4" fmla="*/ 5086350 w 5086350"/>
              <a:gd name="connsiteY4" fmla="*/ 442916 h 478631"/>
              <a:gd name="connsiteX5" fmla="*/ 79772 w 5086350"/>
              <a:gd name="connsiteY5" fmla="*/ 478631 h 478631"/>
              <a:gd name="connsiteX6" fmla="*/ 35715 w 5086350"/>
              <a:gd name="connsiteY6" fmla="*/ 478631 h 478631"/>
              <a:gd name="connsiteX7" fmla="*/ 0 w 5086350"/>
              <a:gd name="connsiteY7" fmla="*/ 79772 h 478631"/>
              <a:gd name="connsiteX8" fmla="*/ 0 w 5086350"/>
              <a:gd name="connsiteY8" fmla="*/ 35715 h 4786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6350" h="478631">
                <a:moveTo>
                  <a:pt x="79772" y="0"/>
                </a:moveTo>
                <a:lnTo>
                  <a:pt x="5006578" y="0"/>
                </a:lnTo>
                <a:cubicBezTo>
                  <a:pt x="5050635" y="0"/>
                  <a:pt x="5086350" y="35715"/>
                  <a:pt x="5086350" y="79772"/>
                </a:cubicBezTo>
                <a:lnTo>
                  <a:pt x="5086350" y="398859"/>
                </a:lnTo>
                <a:cubicBezTo>
                  <a:pt x="5086350" y="442916"/>
                  <a:pt x="5050635" y="478631"/>
                  <a:pt x="5006578" y="478631"/>
                </a:cubicBezTo>
                <a:lnTo>
                  <a:pt x="79772" y="478631"/>
                </a:lnTo>
                <a:cubicBezTo>
                  <a:pt x="35715" y="478631"/>
                  <a:pt x="0" y="442916"/>
                  <a:pt x="0" y="398859"/>
                </a:cubicBezTo>
                <a:lnTo>
                  <a:pt x="0" y="79772"/>
                </a:lnTo>
                <a:cubicBezTo>
                  <a:pt x="0" y="35715"/>
                  <a:pt x="35715" y="0"/>
                  <a:pt x="79772" y="0"/>
                </a:cubicBezTo>
                <a:close/>
              </a:path>
            </a:pathLst>
          </a:custGeom>
          <a:solidFill>
            <a:srgbClr val="FFFFFF">
              <a:alpha val="0"/>
            </a:srgbClr>
          </a:solidFill>
          <a:ln w="28575">
            <a:solidFill>
              <a:srgbClr val="006EFF">
                <a:alpha val="100000"/>
              </a:srgbClr>
            </a:solidFill>
            <a:prstDash val="solid"/>
          </a:ln>
        </p:spPr>
        <p:txBody>
          <a:bodyPr anchor="ctr"/>
          <a:lstStyle/>
          <a:p>
            <a:pPr marL="0" algn="ctr"/>
            <a:r>
              <a:rPr lang="zh-CN" altLang="en-US" sz="2399" b="0" i="0">
                <a:solidFill>
                  <a:srgbClr val="3B00FF">
                    <a:alpha val="100000"/>
                  </a:srgbClr>
                </a:solidFill>
                <a:latin typeface="黑体"/>
                <a:ea typeface="黑体"/>
              </a:rPr>
              <a:t>绳子越重、摩擦越大，机械效率越低</a:t>
            </a:r>
          </a:p>
        </p:txBody>
      </p:sp>
      <p:sp>
        <p:nvSpPr>
          <p:cNvPr id="28" name="形状6" title=""/>
          <p:cNvSpPr txBox="1"/>
          <p:nvPr/>
        </p:nvSpPr>
        <p:spPr>
          <a:xfrm>
            <a:off x="6087666" y="3190094"/>
            <a:ext cx="1095375" cy="478631"/>
          </a:xfrm>
          <a:custGeom>
            <a:gdLst>
              <a:gd name="connsiteX0" fmla="*/ 79772 w 1095375"/>
              <a:gd name="connsiteY0" fmla="*/ 0 h 478631"/>
              <a:gd name="connsiteX1" fmla="*/ 1015603 w 1095375"/>
              <a:gd name="connsiteY1" fmla="*/ 0 h 478631"/>
              <a:gd name="connsiteX2" fmla="*/ 1059660 w 1095375"/>
              <a:gd name="connsiteY2" fmla="*/ 0 h 478631"/>
              <a:gd name="connsiteX3" fmla="*/ 1095375 w 1095375"/>
              <a:gd name="connsiteY3" fmla="*/ 398859 h 478631"/>
              <a:gd name="connsiteX4" fmla="*/ 1095375 w 1095375"/>
              <a:gd name="connsiteY4" fmla="*/ 442916 h 478631"/>
              <a:gd name="connsiteX5" fmla="*/ 79772 w 1095375"/>
              <a:gd name="connsiteY5" fmla="*/ 478631 h 478631"/>
              <a:gd name="connsiteX6" fmla="*/ 35715 w 1095375"/>
              <a:gd name="connsiteY6" fmla="*/ 478631 h 478631"/>
              <a:gd name="connsiteX7" fmla="*/ 0 w 1095375"/>
              <a:gd name="connsiteY7" fmla="*/ 79772 h 478631"/>
              <a:gd name="connsiteX8" fmla="*/ 0 w 1095375"/>
              <a:gd name="connsiteY8" fmla="*/ 35715 h 4786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75" h="478631">
                <a:moveTo>
                  <a:pt x="79772" y="0"/>
                </a:moveTo>
                <a:lnTo>
                  <a:pt x="1015603" y="0"/>
                </a:lnTo>
                <a:cubicBezTo>
                  <a:pt x="1059660" y="0"/>
                  <a:pt x="1095375" y="35715"/>
                  <a:pt x="1095375" y="79772"/>
                </a:cubicBezTo>
                <a:lnTo>
                  <a:pt x="1095375" y="398859"/>
                </a:lnTo>
                <a:cubicBezTo>
                  <a:pt x="1095375" y="442916"/>
                  <a:pt x="1059660" y="478631"/>
                  <a:pt x="1015603" y="478631"/>
                </a:cubicBezTo>
                <a:lnTo>
                  <a:pt x="79772" y="478631"/>
                </a:lnTo>
                <a:cubicBezTo>
                  <a:pt x="35715" y="478631"/>
                  <a:pt x="0" y="442916"/>
                  <a:pt x="0" y="398859"/>
                </a:cubicBezTo>
                <a:lnTo>
                  <a:pt x="0" y="79772"/>
                </a:lnTo>
                <a:cubicBezTo>
                  <a:pt x="0" y="35715"/>
                  <a:pt x="35715" y="0"/>
                  <a:pt x="79772" y="0"/>
                </a:cubicBezTo>
                <a:close/>
              </a:path>
            </a:pathLst>
          </a:custGeom>
          <a:solidFill>
            <a:srgbClr val="FFFFFF">
              <a:alpha val="0"/>
            </a:srgbClr>
          </a:solidFill>
          <a:ln w="28575">
            <a:solidFill>
              <a:srgbClr val="000000">
                <a:alpha val="100000"/>
              </a:srgbClr>
            </a:solidFill>
            <a:prstDash val="solid"/>
          </a:ln>
        </p:spPr>
        <p:txBody>
          <a:bodyPr anchor="ctr"/>
          <a:lstStyle/>
          <a:p>
            <a:pPr marL="0" algn="ctr"/>
            <a:r>
              <a:rPr lang="zh-CN" altLang="en-US" sz="2399" b="0" i="0">
                <a:solidFill>
                  <a:srgbClr val="000000">
                    <a:alpha val="100000"/>
                  </a:srgbClr>
                </a:solidFill>
                <a:latin typeface="黑体"/>
                <a:ea typeface="黑体"/>
              </a:rPr>
              <a:t>无关</a:t>
            </a:r>
          </a:p>
        </p:txBody>
      </p:sp>
      <p:sp>
        <p:nvSpPr>
          <p:cNvPr id="29" name="形状7" title=""/>
          <p:cNvSpPr txBox="1"/>
          <p:nvPr/>
        </p:nvSpPr>
        <p:spPr>
          <a:xfrm>
            <a:off x="7120814" y="3603395"/>
            <a:ext cx="1095375" cy="478631"/>
          </a:xfrm>
          <a:custGeom>
            <a:gdLst>
              <a:gd name="connsiteX0" fmla="*/ 79772 w 1095375"/>
              <a:gd name="connsiteY0" fmla="*/ 0 h 478631"/>
              <a:gd name="connsiteX1" fmla="*/ 1015603 w 1095375"/>
              <a:gd name="connsiteY1" fmla="*/ 0 h 478631"/>
              <a:gd name="connsiteX2" fmla="*/ 1059660 w 1095375"/>
              <a:gd name="connsiteY2" fmla="*/ 0 h 478631"/>
              <a:gd name="connsiteX3" fmla="*/ 1095375 w 1095375"/>
              <a:gd name="connsiteY3" fmla="*/ 398859 h 478631"/>
              <a:gd name="connsiteX4" fmla="*/ 1095375 w 1095375"/>
              <a:gd name="connsiteY4" fmla="*/ 442916 h 478631"/>
              <a:gd name="connsiteX5" fmla="*/ 79772 w 1095375"/>
              <a:gd name="connsiteY5" fmla="*/ 478631 h 478631"/>
              <a:gd name="connsiteX6" fmla="*/ 35715 w 1095375"/>
              <a:gd name="connsiteY6" fmla="*/ 478631 h 478631"/>
              <a:gd name="connsiteX7" fmla="*/ 0 w 1095375"/>
              <a:gd name="connsiteY7" fmla="*/ 79772 h 478631"/>
              <a:gd name="connsiteX8" fmla="*/ 0 w 1095375"/>
              <a:gd name="connsiteY8" fmla="*/ 35715 h 4786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75" h="478631">
                <a:moveTo>
                  <a:pt x="79772" y="0"/>
                </a:moveTo>
                <a:lnTo>
                  <a:pt x="1015603" y="0"/>
                </a:lnTo>
                <a:cubicBezTo>
                  <a:pt x="1059660" y="0"/>
                  <a:pt x="1095375" y="35715"/>
                  <a:pt x="1095375" y="79772"/>
                </a:cubicBezTo>
                <a:lnTo>
                  <a:pt x="1095375" y="398859"/>
                </a:lnTo>
                <a:cubicBezTo>
                  <a:pt x="1095375" y="442916"/>
                  <a:pt x="1059660" y="478631"/>
                  <a:pt x="1015603" y="478631"/>
                </a:cubicBezTo>
                <a:lnTo>
                  <a:pt x="79772" y="478631"/>
                </a:lnTo>
                <a:cubicBezTo>
                  <a:pt x="35715" y="478631"/>
                  <a:pt x="0" y="442916"/>
                  <a:pt x="0" y="398859"/>
                </a:cubicBezTo>
                <a:lnTo>
                  <a:pt x="0" y="79772"/>
                </a:lnTo>
                <a:cubicBezTo>
                  <a:pt x="0" y="35715"/>
                  <a:pt x="35715" y="0"/>
                  <a:pt x="79772" y="0"/>
                </a:cubicBezTo>
                <a:close/>
              </a:path>
            </a:pathLst>
          </a:custGeom>
          <a:solidFill>
            <a:srgbClr val="FFFFFF">
              <a:alpha val="0"/>
            </a:srgbClr>
          </a:solidFill>
          <a:ln w="28575">
            <a:solidFill>
              <a:srgbClr val="000000">
                <a:alpha val="100000"/>
              </a:srgbClr>
            </a:solidFill>
            <a:prstDash val="solid"/>
          </a:ln>
        </p:spPr>
        <p:txBody>
          <a:bodyPr anchor="ctr"/>
          <a:lstStyle/>
          <a:p>
            <a:pPr marL="0" algn="ctr"/>
            <a:r>
              <a:rPr lang="zh-CN" altLang="en-US" sz="2399" b="0" i="0">
                <a:solidFill>
                  <a:srgbClr val="000000">
                    <a:alpha val="100000"/>
                  </a:srgbClr>
                </a:solidFill>
                <a:latin typeface="黑体"/>
                <a:ea typeface="黑体"/>
              </a:rPr>
              <a:t>无关</a:t>
            </a:r>
          </a:p>
        </p:txBody>
      </p:sp>
      <p:pic>
        <p:nvPicPr>
          <p:cNvPr id="30" name="Picture 30"/>
          <p:cNvPicPr>
            <a:picLocks noChangeAspect="1"/>
          </p:cNvPicPr>
          <p:nvPr/>
        </p:nvPicPr>
        <p:blipFill>
          <a:blip r:embed="rId3"/>
          <a:stretch>
            <a:fillRect/>
          </a:stretch>
        </p:blipFill>
        <p:spPr>
          <a:xfrm flipH="1">
            <a:off x="11633200" y="11823700"/>
            <a:ext cx="0" cy="0"/>
          </a:xfrm>
          <a:prstGeom prst="rect">
            <a:avLst/>
          </a:prstGeom>
          <a:ln>
            <a:noFill/>
          </a:ln>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
                                        <p:tgtEl>
                                          <p:spTgt spid="2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
                                        <p:tgtEl>
                                          <p:spTgt spid="1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
                                        <p:tgtEl>
                                          <p:spTgt spid="10"/>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
                                        <p:tgtEl>
                                          <p:spTgt spid="11"/>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
                                        <p:tgtEl>
                                          <p:spTgt spid="25"/>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
                                        <p:tgtEl>
                                          <p:spTgt spid="26"/>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
                                        <p:tgtEl>
                                          <p:spTgt spid="27"/>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
                                        <p:tgtEl>
                                          <p:spTgt spid="28"/>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animBg="1"/>
      <p:bldP spid="12" grpId="0" animBg="1"/>
      <p:bldP spid="15" grpId="0" animBg="1"/>
      <p:bldP spid="10" grpId="0" animBg="1"/>
      <p:bldP spid="11" grpId="0" animBg="1"/>
      <p:bldP spid="25" grpId="0" animBg="1"/>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2" y="6379845"/>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202249" cy="957891"/>
            <a:chExt cx="12202249" cy="957891"/>
          </a:xfrm>
        </p:grpSpPr>
        <p:sp>
          <p:nvSpPr>
            <p:cNvPr id="4" name="形状9"/>
            <p:cNvSpPr txBox="1"/>
            <p:nvPr/>
          </p:nvSpPr>
          <p:spPr>
            <a:xfrm>
              <a:off x="0" y="0"/>
              <a:ext cx="12202249"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10"/>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11"/>
            <p:cNvSpPr txBox="1"/>
            <p:nvPr/>
          </p:nvSpPr>
          <p:spPr>
            <a:xfrm>
              <a:off x="989562" y="180861"/>
              <a:ext cx="2886561" cy="660949"/>
            </a:xfrm>
            <a:custGeom>
              <a:gdLst>
                <a:gd name="connsiteX0" fmla="*/ 110158 w 2886561"/>
                <a:gd name="connsiteY0" fmla="*/ 0 h 660949"/>
                <a:gd name="connsiteX1" fmla="*/ 2776403 w 2886561"/>
                <a:gd name="connsiteY1" fmla="*/ 0 h 660949"/>
                <a:gd name="connsiteX2" fmla="*/ 2837241 w 2886561"/>
                <a:gd name="connsiteY2" fmla="*/ 0 h 660949"/>
                <a:gd name="connsiteX3" fmla="*/ 2886561 w 2886561"/>
                <a:gd name="connsiteY3" fmla="*/ 550791 h 660949"/>
                <a:gd name="connsiteX4" fmla="*/ 2886561 w 2886561"/>
                <a:gd name="connsiteY4" fmla="*/ 611630 h 660949"/>
                <a:gd name="connsiteX5" fmla="*/ 110158 w 2886561"/>
                <a:gd name="connsiteY5" fmla="*/ 660949 h 660949"/>
                <a:gd name="connsiteX6" fmla="*/ 49320 w 2886561"/>
                <a:gd name="connsiteY6" fmla="*/ 660949 h 660949"/>
                <a:gd name="connsiteX7" fmla="*/ 0 w 2886561"/>
                <a:gd name="connsiteY7" fmla="*/ 110158 h 660949"/>
                <a:gd name="connsiteX8" fmla="*/ 0 w 28865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6561" h="660949">
                  <a:moveTo>
                    <a:pt x="110158" y="0"/>
                  </a:moveTo>
                  <a:lnTo>
                    <a:pt x="2776403" y="0"/>
                  </a:lnTo>
                  <a:cubicBezTo>
                    <a:pt x="2837241" y="0"/>
                    <a:pt x="2886561" y="49320"/>
                    <a:pt x="2886561" y="110158"/>
                  </a:cubicBezTo>
                  <a:lnTo>
                    <a:pt x="2886561" y="550791"/>
                  </a:lnTo>
                  <a:cubicBezTo>
                    <a:pt x="2886561" y="611630"/>
                    <a:pt x="2837241" y="660949"/>
                    <a:pt x="27764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199" b="1" i="0">
                  <a:solidFill>
                    <a:srgbClr val="000000">
                      <a:alpha val="100000"/>
                    </a:srgbClr>
                  </a:solidFill>
                  <a:latin typeface="微软雅黑"/>
                  <a:ea typeface="微软雅黑"/>
                </a:rPr>
                <a:t>机械效率</a:t>
              </a:r>
            </a:p>
          </p:txBody>
        </p:sp>
        <p:sp>
          <p:nvSpPr>
            <p:cNvPr id="7" name="形状12"/>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sp>
        <p:nvSpPr>
          <p:cNvPr id="8" name="文本4" title=""/>
          <p:cNvSpPr txBox="1"/>
          <p:nvPr/>
        </p:nvSpPr>
        <p:spPr>
          <a:xfrm>
            <a:off x="477314" y="873315"/>
            <a:ext cx="2893695" cy="712470"/>
          </a:xfrm>
          <a:prstGeom prst="rect">
            <a:avLst/>
          </a:prstGeom>
          <a:noFill/>
        </p:spPr>
        <p:txBody>
          <a:bodyPr anchor="t"/>
          <a:lstStyle/>
          <a:p>
            <a:pPr marL="0" algn="l">
              <a:lnSpc>
                <a:spcPts val="3300"/>
              </a:lnSpc>
            </a:pPr>
            <a:r>
              <a:rPr lang="zh-CN" altLang="en-US" sz="2800" b="1" i="0">
                <a:solidFill>
                  <a:srgbClr val="000000">
                    <a:alpha val="100000"/>
                  </a:srgbClr>
                </a:solidFill>
                <a:latin typeface="微软雅黑"/>
                <a:ea typeface="微软雅黑"/>
              </a:rPr>
              <a:t>提高机械的效率</a:t>
            </a:r>
          </a:p>
        </p:txBody>
      </p:sp>
      <p:sp>
        <p:nvSpPr>
          <p:cNvPr id="9" name="文本5" title=""/>
          <p:cNvSpPr txBox="1"/>
          <p:nvPr/>
        </p:nvSpPr>
        <p:spPr>
          <a:xfrm>
            <a:off x="589074" y="2702115"/>
            <a:ext cx="4877435" cy="712470"/>
          </a:xfrm>
          <a:prstGeom prst="rect">
            <a:avLst/>
          </a:prstGeom>
          <a:noFill/>
        </p:spPr>
        <p:txBody>
          <a:bodyPr anchor="t"/>
          <a:lstStyle/>
          <a:p>
            <a:pPr marL="0" algn="l">
              <a:lnSpc>
                <a:spcPts val="3300"/>
              </a:lnSpc>
            </a:pPr>
            <a:r>
              <a:rPr lang="zh-CN" altLang="en-US" sz="2800" b="1" i="0">
                <a:solidFill>
                  <a:srgbClr val="000000">
                    <a:alpha val="100000"/>
                  </a:srgbClr>
                </a:solidFill>
                <a:latin typeface="微软雅黑"/>
                <a:ea typeface="微软雅黑"/>
              </a:rPr>
              <a:t>提高机械的效率的主要方法：</a:t>
            </a:r>
          </a:p>
        </p:txBody>
      </p:sp>
      <p:sp>
        <p:nvSpPr>
          <p:cNvPr id="10" name="文本6" title=""/>
          <p:cNvSpPr txBox="1"/>
          <p:nvPr/>
        </p:nvSpPr>
        <p:spPr>
          <a:xfrm>
            <a:off x="589074" y="3217735"/>
            <a:ext cx="7810500" cy="1952887"/>
          </a:xfrm>
          <a:prstGeom prst="rect">
            <a:avLst/>
          </a:prstGeom>
          <a:noFill/>
        </p:spPr>
        <p:txBody>
          <a:bodyPr anchor="t"/>
          <a:lstStyle/>
          <a:p>
            <a:pPr marL="0" algn="l">
              <a:lnSpc>
                <a:spcPts val="3400"/>
              </a:lnSpc>
            </a:pPr>
            <a:r>
              <a:rPr lang="zh-CN" altLang="en-US" sz="2400" b="0" i="0">
                <a:solidFill>
                  <a:srgbClr val="000000">
                    <a:alpha val="100000"/>
                  </a:srgbClr>
                </a:solidFill>
                <a:latin typeface="微软雅黑"/>
                <a:ea typeface="微软雅黑"/>
              </a:rPr>
              <a:t>①改进结构，使机械更合理、更轻便。</a:t>
            </a:r>
          </a:p>
          <a:p>
            <a:pPr marL="0" algn="l">
              <a:lnSpc>
                <a:spcPts val="3400"/>
              </a:lnSpc>
            </a:pPr>
            <a:r>
              <a:rPr lang="zh-CN" altLang="en-US" sz="2400" b="0" i="0">
                <a:solidFill>
                  <a:srgbClr val="000000">
                    <a:alpha val="100000"/>
                  </a:srgbClr>
                </a:solidFill>
                <a:latin typeface="微软雅黑"/>
                <a:ea typeface="微软雅黑"/>
              </a:rPr>
              <a:t>②经常保养，使机械保持良好的运行状态。</a:t>
            </a:r>
          </a:p>
          <a:p>
            <a:pPr marL="0" algn="l">
              <a:lnSpc>
                <a:spcPts val="3400"/>
              </a:lnSpc>
            </a:pPr>
            <a:r>
              <a:rPr lang="zh-CN" altLang="en-US" sz="2400" b="0" i="0">
                <a:solidFill>
                  <a:srgbClr val="000000">
                    <a:alpha val="100000"/>
                  </a:srgbClr>
                </a:solidFill>
                <a:latin typeface="微软雅黑"/>
                <a:ea typeface="微软雅黑"/>
              </a:rPr>
              <a:t>③在机械承受的范围内，尽可能增加被提升物体的重力。</a:t>
            </a:r>
          </a:p>
        </p:txBody>
      </p:sp>
      <p:sp>
        <p:nvSpPr>
          <p:cNvPr id="11" name="文本7" title=""/>
          <p:cNvSpPr txBox="1"/>
          <p:nvPr/>
        </p:nvSpPr>
        <p:spPr>
          <a:xfrm>
            <a:off x="476964" y="1423378"/>
            <a:ext cx="7035165" cy="1167765"/>
          </a:xfrm>
          <a:prstGeom prst="rect">
            <a:avLst/>
          </a:prstGeom>
          <a:noFill/>
        </p:spPr>
        <p:txBody>
          <a:bodyPr anchor="t"/>
          <a:lstStyle/>
          <a:p>
            <a:pPr marL="0" algn="l">
              <a:lnSpc>
                <a:spcPts val="3400"/>
              </a:lnSpc>
            </a:pPr>
            <a:r>
              <a:rPr lang="zh-CN" altLang="en-US" sz="2400" b="0" i="0">
                <a:solidFill>
                  <a:srgbClr val="000000">
                    <a:alpha val="100000"/>
                  </a:srgbClr>
                </a:solidFill>
                <a:latin typeface="微软雅黑"/>
                <a:ea typeface="微软雅黑"/>
              </a:rPr>
              <a:t>提高机械效率可以充分地发挥机械设备的作用，对节能减排、提高经济效益有重要的意义。</a:t>
            </a:r>
          </a:p>
        </p:txBody>
      </p:sp>
      <p:sp>
        <p:nvSpPr>
          <p:cNvPr id="12" name="文本8" title=""/>
          <p:cNvSpPr txBox="1"/>
          <p:nvPr/>
        </p:nvSpPr>
        <p:spPr>
          <a:xfrm>
            <a:off x="920925" y="4657201"/>
            <a:ext cx="7330440" cy="985520"/>
          </a:xfrm>
          <a:prstGeom prst="rect">
            <a:avLst/>
          </a:prstGeom>
          <a:noFill/>
        </p:spPr>
        <p:txBody>
          <a:bodyPr anchor="t"/>
          <a:lstStyle/>
          <a:p>
            <a:pPr marL="0" algn="l">
              <a:lnSpc>
                <a:spcPts val="2800"/>
              </a:lnSpc>
            </a:pPr>
            <a:r>
              <a:rPr lang="zh-CN" altLang="en-US" sz="2400" b="0" i="0">
                <a:solidFill>
                  <a:srgbClr val="000000">
                    <a:alpha val="100000"/>
                  </a:srgbClr>
                </a:solidFill>
                <a:latin typeface="微软雅黑"/>
                <a:ea typeface="微软雅黑"/>
              </a:rPr>
              <a:t>同一机械，被提升物体的重力越大，做的有用功越多，机械效率越大。</a:t>
            </a:r>
          </a:p>
        </p:txBody>
      </p:sp>
      <p:sp>
        <p:nvSpPr>
          <p:cNvPr id="13" name="形状8" title=""/>
          <p:cNvSpPr txBox="1"/>
          <p:nvPr/>
        </p:nvSpPr>
        <p:spPr>
          <a:xfrm>
            <a:off x="477231" y="3217688"/>
            <a:ext cx="7618171" cy="2762926"/>
          </a:xfrm>
          <a:prstGeom prst="roundRect">
            <a:avLst>
              <a:gd name="adj" fmla="val 16667"/>
            </a:avLst>
          </a:prstGeom>
          <a:solidFill>
            <a:srgbClr val="FFFFFF">
              <a:alpha val="0"/>
            </a:srgbClr>
          </a:solidFill>
          <a:ln w="12700">
            <a:solidFill>
              <a:srgbClr val="A12B10">
                <a:alpha val="100000"/>
              </a:srgbClr>
            </a:solidFill>
            <a:prstDash val="solid"/>
            <a:headEnd type="none" w="med" len="med"/>
            <a:tailEnd type="none" w="med" len="med"/>
          </a:ln>
        </p:spPr>
        <p:txBody>
          <a:bodyPr anchor="ctr"/>
          <a:lstStyle/>
          <a:p>
            <a:pPr marL="0" algn="ctr"/>
          </a:p>
        </p:txBody>
      </p:sp>
      <p:grpSp>
        <p:nvGrpSpPr>
          <p:cNvPr id="14" name="组合6" title=""/>
          <p:cNvGrpSpPr/>
          <p:nvPr/>
        </p:nvGrpSpPr>
        <p:grpSpPr>
          <a:xfrm>
            <a:off x="7305675" y="218084"/>
            <a:ext cx="4136228" cy="3252797"/>
            <a:chExt cx="4136228" cy="3252797"/>
          </a:xfrm>
        </p:grpSpPr>
        <p:sp>
          <p:nvSpPr>
            <p:cNvPr id="15" name="文本10"/>
            <p:cNvSpPr txBox="1"/>
            <p:nvPr/>
          </p:nvSpPr>
          <p:spPr>
            <a:xfrm>
              <a:off x="1937223" y="2355542"/>
              <a:ext cx="2199005" cy="897255"/>
            </a:xfrm>
            <a:prstGeom prst="rect">
              <a:avLst/>
            </a:prstGeom>
            <a:noFill/>
          </p:spPr>
          <p:txBody>
            <a:bodyPr anchor="t"/>
            <a:lstStyle/>
            <a:p>
              <a:pPr marL="0" algn="ctr">
                <a:lnSpc>
                  <a:spcPts val="2400"/>
                </a:lnSpc>
              </a:pPr>
              <a:r>
                <a:rPr lang="zh-CN" altLang="en-US" sz="2000" b="0" i="0">
                  <a:solidFill>
                    <a:srgbClr val="002060">
                      <a:alpha val="100000"/>
                    </a:srgbClr>
                  </a:solidFill>
                  <a:latin typeface="微软雅黑"/>
                  <a:ea typeface="微软雅黑"/>
                </a:rPr>
                <a:t>汽油机的机械效率为28</a:t>
              </a:r>
              <a:r>
                <a:rPr lang="zh-CN" altLang="en-US" sz="2000" b="0" i="0">
                  <a:solidFill>
                    <a:srgbClr val="002060">
                      <a:alpha val="100000"/>
                    </a:srgbClr>
                  </a:solidFill>
                  <a:latin typeface="Times New Roman"/>
                  <a:ea typeface="Times New Roman"/>
                </a:rPr>
                <a:t>%左右</a:t>
              </a:r>
            </a:p>
          </p:txBody>
        </p:sp>
        <p:pic>
          <p:nvPicPr>
            <p:cNvPr id="16" name="图片5">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0" y="0"/>
              <a:ext cx="3551558" cy="2928347"/>
            </a:xfrm>
            <a:prstGeom prst="rect">
              <a:avLst/>
            </a:prstGeom>
          </p:spPr>
        </p:pic>
      </p:grpSp>
      <p:grpSp>
        <p:nvGrpSpPr>
          <p:cNvPr id="17" name="组合7" title=""/>
          <p:cNvGrpSpPr/>
          <p:nvPr/>
        </p:nvGrpSpPr>
        <p:grpSpPr>
          <a:xfrm>
            <a:off x="8250888" y="3413531"/>
            <a:ext cx="3790950" cy="3172425"/>
            <a:chExt cx="3790950" cy="3172425"/>
          </a:xfrm>
        </p:grpSpPr>
        <p:sp>
          <p:nvSpPr>
            <p:cNvPr id="18" name="文本9"/>
            <p:cNvSpPr txBox="1"/>
            <p:nvPr/>
          </p:nvSpPr>
          <p:spPr>
            <a:xfrm>
              <a:off x="297342" y="2275170"/>
              <a:ext cx="2872073" cy="897255"/>
            </a:xfrm>
            <a:prstGeom prst="rect">
              <a:avLst/>
            </a:prstGeom>
            <a:noFill/>
          </p:spPr>
          <p:txBody>
            <a:bodyPr anchor="t"/>
            <a:lstStyle/>
            <a:p>
              <a:pPr marL="0" algn="l">
                <a:lnSpc>
                  <a:spcPts val="2400"/>
                </a:lnSpc>
              </a:pPr>
              <a:r>
                <a:rPr lang="zh-CN" altLang="en-US" sz="2000" b="0" i="0">
                  <a:solidFill>
                    <a:srgbClr val="002060">
                      <a:alpha val="100000"/>
                    </a:srgbClr>
                  </a:solidFill>
                  <a:latin typeface="微软雅黑"/>
                  <a:ea typeface="微软雅黑"/>
                </a:rPr>
                <a:t>喷气发动机的机械效率</a:t>
              </a:r>
              <a:r>
                <a:rPr lang="zh-CN" altLang="en-US" sz="2000" b="0" i="0">
                  <a:solidFill>
                    <a:srgbClr val="002060">
                      <a:alpha val="100000"/>
                    </a:srgbClr>
                  </a:solidFill>
                  <a:latin typeface="Times New Roman"/>
                  <a:ea typeface="Times New Roman"/>
                </a:rPr>
                <a:t>55%左右</a:t>
              </a:r>
            </a:p>
          </p:txBody>
        </p:sp>
        <p:pic>
          <p:nvPicPr>
            <p:cNvPr id="19" name="图片4">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0" y="0"/>
              <a:ext cx="3790950" cy="2275675"/>
            </a:xfrm>
            <a:prstGeom prst="rect">
              <a:avLst/>
            </a:prstGeom>
          </p:spPr>
        </p:pic>
      </p:gr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p:stCondLst>
                              <p:cond delay="0"/>
                            </p:stCondLst>
                            <p:childTnLst>
                              <p:par>
                                <p:cTn id="39" presetID="2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9" grpId="0" animBg="1"/>
      <p:bldP spid="10"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2" y="6392970"/>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3" name="形状2" title=""/>
          <p:cNvSpPr txBox="1"/>
          <p:nvPr/>
        </p:nvSpPr>
        <p:spPr>
          <a:xfrm>
            <a:off x="-5920" y="-9732"/>
            <a:ext cx="12172950" cy="88590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title=""/>
          <p:cNvSpPr txBox="1"/>
          <p:nvPr/>
        </p:nvSpPr>
        <p:spPr>
          <a:xfrm>
            <a:off x="514093" y="206730"/>
            <a:ext cx="2347331" cy="695554"/>
          </a:xfrm>
          <a:custGeom>
            <a:gdLst>
              <a:gd name="connsiteX0" fmla="*/ 115926 w 2347331"/>
              <a:gd name="connsiteY0" fmla="*/ 0 h 695554"/>
              <a:gd name="connsiteX1" fmla="*/ 2231406 w 2347331"/>
              <a:gd name="connsiteY1" fmla="*/ 0 h 695554"/>
              <a:gd name="connsiteX2" fmla="*/ 2262151 w 2347331"/>
              <a:gd name="connsiteY2" fmla="*/ 0 h 695554"/>
              <a:gd name="connsiteX3" fmla="*/ 2335118 w 2347331"/>
              <a:gd name="connsiteY3" fmla="*/ 55694 h 695554"/>
              <a:gd name="connsiteX4" fmla="*/ 2347331 w 2347331"/>
              <a:gd name="connsiteY4" fmla="*/ 579628 h 695554"/>
              <a:gd name="connsiteX5" fmla="*/ 2347332 w 2347331"/>
              <a:gd name="connsiteY5" fmla="*/ 610373 h 695554"/>
              <a:gd name="connsiteX6" fmla="*/ 2291637 w 2347331"/>
              <a:gd name="connsiteY6" fmla="*/ 683340 h 695554"/>
              <a:gd name="connsiteX7" fmla="*/ 115926 w 2347331"/>
              <a:gd name="connsiteY7" fmla="*/ 695554 h 695554"/>
              <a:gd name="connsiteX8" fmla="*/ 85180 w 2347331"/>
              <a:gd name="connsiteY8" fmla="*/ 695554 h 695554"/>
              <a:gd name="connsiteX9" fmla="*/ 12214 w 2347331"/>
              <a:gd name="connsiteY9" fmla="*/ 639860 h 695554"/>
              <a:gd name="connsiteX10" fmla="*/ 0 w 2347331"/>
              <a:gd name="connsiteY10" fmla="*/ 115926 h 695554"/>
              <a:gd name="connsiteX11" fmla="*/ 0 w 2347331"/>
              <a:gd name="connsiteY11" fmla="*/ 51902 h 69555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331" h="695554">
                <a:moveTo>
                  <a:pt x="115926" y="0"/>
                </a:moveTo>
                <a:lnTo>
                  <a:pt x="2231406" y="0"/>
                </a:lnTo>
                <a:cubicBezTo>
                  <a:pt x="2262151" y="0"/>
                  <a:pt x="2291637" y="12214"/>
                  <a:pt x="2313378" y="33954"/>
                </a:cubicBezTo>
                <a:cubicBezTo>
                  <a:pt x="2335118" y="55694"/>
                  <a:pt x="2347332" y="85180"/>
                  <a:pt x="2347331" y="115926"/>
                </a:cubicBezTo>
                <a:lnTo>
                  <a:pt x="2347331" y="579628"/>
                </a:lnTo>
                <a:cubicBezTo>
                  <a:pt x="2347332" y="610373"/>
                  <a:pt x="2335118" y="639859"/>
                  <a:pt x="2313378" y="661600"/>
                </a:cubicBezTo>
                <a:cubicBezTo>
                  <a:pt x="2291637" y="683340"/>
                  <a:pt x="2262151" y="695554"/>
                  <a:pt x="2231406" y="695554"/>
                </a:cubicBezTo>
                <a:lnTo>
                  <a:pt x="115926" y="695554"/>
                </a:lnTo>
                <a:cubicBezTo>
                  <a:pt x="85180" y="695554"/>
                  <a:pt x="55694" y="683340"/>
                  <a:pt x="33954" y="661600"/>
                </a:cubicBezTo>
                <a:cubicBezTo>
                  <a:pt x="12214" y="639860"/>
                  <a:pt x="0" y="610373"/>
                  <a:pt x="0" y="579628"/>
                </a:cubicBezTo>
                <a:lnTo>
                  <a:pt x="0" y="115926"/>
                </a:lnTo>
                <a:cubicBezTo>
                  <a:pt x="0" y="51902"/>
                  <a:pt x="51902" y="0"/>
                  <a:pt x="115926" y="0"/>
                </a:cubicBezTo>
                <a:close/>
              </a:path>
            </a:pathLst>
          </a:custGeom>
          <a:solidFill>
            <a:srgbClr val="F59DD2">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课堂小结</a:t>
            </a:r>
          </a:p>
        </p:txBody>
      </p:sp>
      <p:sp>
        <p:nvSpPr>
          <p:cNvPr id="5" name="形状4"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pic>
        <p:nvPicPr>
          <p:cNvPr id="6" name="思维导图1" title=""/>
          <p:cNvPicPr>
            <a:picLocks noChangeAspect="1"/>
          </p:cNvPicPr>
          <p:nvPr/>
        </p:nvPicPr>
        <p:blipFill>
          <a:blip r:embed="rId2"/>
          <a:stretch>
            <a:fillRect/>
          </a:stretch>
        </p:blipFill>
        <p:spPr>
          <a:xfrm>
            <a:off x="514121" y="795338"/>
            <a:ext cx="10925175" cy="5267325"/>
          </a:xfrm>
          <a:prstGeom prst="rect">
            <a:avLst/>
          </a:prstGeom>
        </p:spPr>
      </p:pic>
      <p:sp>
        <p:nvSpPr>
          <p:cNvPr id="7" name="形状5" title=""/>
          <p:cNvSpPr txBox="1"/>
          <p:nvPr/>
        </p:nvSpPr>
        <p:spPr>
          <a:xfrm>
            <a:off x="8325917" y="2160375"/>
            <a:ext cx="2648617" cy="2100624"/>
          </a:xfrm>
          <a:custGeom>
            <a:gdLst>
              <a:gd name="connsiteX0" fmla="*/ 350104 w 2648617"/>
              <a:gd name="connsiteY0" fmla="*/ 0 h 2100624"/>
              <a:gd name="connsiteX1" fmla="*/ 2298513 w 2648617"/>
              <a:gd name="connsiteY1" fmla="*/ 0 h 2100624"/>
              <a:gd name="connsiteX2" fmla="*/ 2391366 w 2648617"/>
              <a:gd name="connsiteY2" fmla="*/ 0 h 2100624"/>
              <a:gd name="connsiteX3" fmla="*/ 2611731 w 2648617"/>
              <a:gd name="connsiteY3" fmla="*/ 168200 h 2100624"/>
              <a:gd name="connsiteX4" fmla="*/ 2648617 w 2648617"/>
              <a:gd name="connsiteY4" fmla="*/ 1750520 h 2100624"/>
              <a:gd name="connsiteX5" fmla="*/ 2648617 w 2648617"/>
              <a:gd name="connsiteY5" fmla="*/ 1843374 h 2100624"/>
              <a:gd name="connsiteX6" fmla="*/ 2480416 w 2648617"/>
              <a:gd name="connsiteY6" fmla="*/ 2063738 h 2100624"/>
              <a:gd name="connsiteX7" fmla="*/ 350104 w 2648617"/>
              <a:gd name="connsiteY7" fmla="*/ 2100624 h 2100624"/>
              <a:gd name="connsiteX8" fmla="*/ 156747 w 2648617"/>
              <a:gd name="connsiteY8" fmla="*/ 2100624 h 2100624"/>
              <a:gd name="connsiteX9" fmla="*/ 0 w 2648617"/>
              <a:gd name="connsiteY9" fmla="*/ 350104 h 2100624"/>
              <a:gd name="connsiteX10" fmla="*/ 0 w 2648617"/>
              <a:gd name="connsiteY10" fmla="*/ 156747 h 21006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8617" h="2100624">
                <a:moveTo>
                  <a:pt x="350104" y="0"/>
                </a:moveTo>
                <a:lnTo>
                  <a:pt x="2298513" y="0"/>
                </a:lnTo>
                <a:cubicBezTo>
                  <a:pt x="2391366" y="0"/>
                  <a:pt x="2480416" y="36886"/>
                  <a:pt x="2546074" y="102543"/>
                </a:cubicBezTo>
                <a:cubicBezTo>
                  <a:pt x="2611731" y="168200"/>
                  <a:pt x="2648617" y="257251"/>
                  <a:pt x="2648617" y="350104"/>
                </a:cubicBezTo>
                <a:lnTo>
                  <a:pt x="2648617" y="1750520"/>
                </a:lnTo>
                <a:cubicBezTo>
                  <a:pt x="2648617" y="1843374"/>
                  <a:pt x="2611731" y="1932424"/>
                  <a:pt x="2546074" y="1998081"/>
                </a:cubicBezTo>
                <a:cubicBezTo>
                  <a:pt x="2480416" y="2063738"/>
                  <a:pt x="2391366" y="2100624"/>
                  <a:pt x="2298513" y="2100624"/>
                </a:cubicBezTo>
                <a:lnTo>
                  <a:pt x="350104" y="2100624"/>
                </a:lnTo>
                <a:cubicBezTo>
                  <a:pt x="156747" y="2100624"/>
                  <a:pt x="0" y="1943877"/>
                  <a:pt x="0" y="1750520"/>
                </a:cubicBezTo>
                <a:lnTo>
                  <a:pt x="0" y="350104"/>
                </a:lnTo>
                <a:cubicBezTo>
                  <a:pt x="0" y="156747"/>
                  <a:pt x="156747" y="0"/>
                  <a:pt x="350104" y="0"/>
                </a:cubicBezTo>
                <a:close/>
              </a:path>
            </a:pathLst>
          </a:custGeom>
          <a:solidFill>
            <a:srgbClr val="FFFFFF">
              <a:alpha val="0"/>
            </a:srgbClr>
          </a:solidFill>
          <a:ln w="28575">
            <a:solidFill>
              <a:srgbClr val="FF0099">
                <a:alpha val="100000"/>
              </a:srgbClr>
            </a:solidFill>
            <a:prstDash val="solid"/>
          </a:ln>
        </p:spPr>
        <p:txBody>
          <a:bodyPr anchor="t"/>
          <a:lstStyle/>
          <a:p>
            <a:pPr marL="0" algn="l"/>
            <a:r>
              <a:rPr lang="zh-CN" altLang="en-US" sz="2399" b="0" i="0">
                <a:solidFill>
                  <a:srgbClr val="000000">
                    <a:alpha val="100000"/>
                  </a:srgbClr>
                </a:solidFill>
                <a:latin typeface="黑体"/>
                <a:ea typeface="黑体"/>
              </a:rPr>
              <a:t>公式变形：</a:t>
            </a:r>
          </a:p>
        </p:txBody>
      </p:sp>
      <p:pic>
        <p:nvPicPr>
          <p:cNvPr id="8" name="公式1" title=""/>
          <p:cNvPicPr>
            <a:picLocks noChangeAspect="1"/>
          </p:cNvPicPr>
          <p:nvPr/>
        </p:nvPicPr>
        <p:blipFill>
          <a:blip r:embed="rId3"/>
          <a:stretch>
            <a:fillRect/>
          </a:stretch>
        </p:blipFill>
        <p:spPr>
          <a:xfrm>
            <a:off x="8311744" y="2299764"/>
            <a:ext cx="2382784" cy="1112120"/>
          </a:xfrm>
          <a:prstGeom prst="rect">
            <a:avLst/>
          </a:prstGeom>
        </p:spPr>
      </p:pic>
      <p:pic>
        <p:nvPicPr>
          <p:cNvPr id="9" name="公式2" title=""/>
          <p:cNvPicPr>
            <a:picLocks noChangeAspect="1"/>
          </p:cNvPicPr>
          <p:nvPr/>
        </p:nvPicPr>
        <p:blipFill>
          <a:blip r:embed="rId4"/>
          <a:stretch>
            <a:fillRect/>
          </a:stretch>
        </p:blipFill>
        <p:spPr>
          <a:xfrm>
            <a:off x="8111147" y="3143745"/>
            <a:ext cx="2648560" cy="1236164"/>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7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pic>
        <p:nvPicPr>
          <p:cNvPr id="2" name="图片3"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9240803" y="315325"/>
            <a:ext cx="1695450" cy="3914775"/>
          </a:xfrm>
          <a:prstGeom prst="rect">
            <a:avLst/>
          </a:prstGeom>
        </p:spPr>
      </p:pic>
      <p:sp>
        <p:nvSpPr>
          <p:cNvPr id="3" name="形状2" title=""/>
          <p:cNvSpPr txBox="1"/>
          <p:nvPr/>
        </p:nvSpPr>
        <p:spPr>
          <a:xfrm>
            <a:off x="9489091" y="2988583"/>
            <a:ext cx="1199350" cy="750599"/>
          </a:xfrm>
          <a:prstGeom prst="rect">
            <a:avLst/>
          </a:prstGeom>
          <a:solidFill>
            <a:srgbClr val="FFFFFF">
              <a:alpha val="0"/>
            </a:srgbClr>
          </a:solidFill>
          <a:ln w="38100">
            <a:solidFill>
              <a:srgbClr val="3B00FF">
                <a:alpha val="100000"/>
              </a:srgbClr>
            </a:solidFill>
            <a:prstDash val="solid"/>
          </a:ln>
        </p:spPr>
        <p:txBody>
          <a:bodyPr anchor="ctr"/>
          <a:lstStyle/>
          <a:p>
            <a:pPr marL="0" algn="ctr"/>
          </a:p>
        </p:txBody>
      </p:sp>
      <p:grpSp>
        <p:nvGrpSpPr>
          <p:cNvPr id="4" name="组合1" title=""/>
          <p:cNvGrpSpPr/>
          <p:nvPr/>
        </p:nvGrpSpPr>
        <p:grpSpPr>
          <a:xfrm>
            <a:off x="2991" y="-191"/>
            <a:ext cx="12172950" cy="1156076"/>
            <a:chExt cx="12172950" cy="1156076"/>
          </a:xfrm>
        </p:grpSpPr>
        <p:sp>
          <p:nvSpPr>
            <p:cNvPr id="5" name="形状3"/>
            <p:cNvSpPr txBox="1"/>
            <p:nvPr/>
          </p:nvSpPr>
          <p:spPr>
            <a:xfrm>
              <a:off x="0" y="43463"/>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1133151" y="250613"/>
              <a:ext cx="5014293" cy="603171"/>
            </a:xfrm>
            <a:custGeom>
              <a:gdLst>
                <a:gd name="connsiteX0" fmla="*/ 100528 w 5014293"/>
                <a:gd name="connsiteY0" fmla="*/ 0 h 603171"/>
                <a:gd name="connsiteX1" fmla="*/ 4913765 w 5014293"/>
                <a:gd name="connsiteY1" fmla="*/ 0 h 603171"/>
                <a:gd name="connsiteX2" fmla="*/ 4969286 w 5014293"/>
                <a:gd name="connsiteY2" fmla="*/ 0 h 603171"/>
                <a:gd name="connsiteX3" fmla="*/ 5014293 w 5014293"/>
                <a:gd name="connsiteY3" fmla="*/ 502642 h 603171"/>
                <a:gd name="connsiteX4" fmla="*/ 5014293 w 5014293"/>
                <a:gd name="connsiteY4" fmla="*/ 558162 h 603171"/>
                <a:gd name="connsiteX5" fmla="*/ 100528 w 5014293"/>
                <a:gd name="connsiteY5" fmla="*/ 603171 h 603171"/>
                <a:gd name="connsiteX6" fmla="*/ 73867 w 5014293"/>
                <a:gd name="connsiteY6" fmla="*/ 603171 h 603171"/>
                <a:gd name="connsiteX7" fmla="*/ 10591 w 5014293"/>
                <a:gd name="connsiteY7" fmla="*/ 554874 h 603171"/>
                <a:gd name="connsiteX8" fmla="*/ 0 w 5014293"/>
                <a:gd name="connsiteY8" fmla="*/ 100528 h 603171"/>
                <a:gd name="connsiteX9" fmla="*/ 0 w 5014293"/>
                <a:gd name="connsiteY9"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4293" h="603171">
                  <a:moveTo>
                    <a:pt x="100528" y="0"/>
                  </a:moveTo>
                  <a:lnTo>
                    <a:pt x="4913765" y="0"/>
                  </a:lnTo>
                  <a:cubicBezTo>
                    <a:pt x="4969286" y="0"/>
                    <a:pt x="5014293" y="45008"/>
                    <a:pt x="5014293" y="100528"/>
                  </a:cubicBezTo>
                  <a:lnTo>
                    <a:pt x="5014293" y="502642"/>
                  </a:lnTo>
                  <a:cubicBezTo>
                    <a:pt x="5014293" y="558162"/>
                    <a:pt x="4969286" y="603171"/>
                    <a:pt x="4913765"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  课本P121</a:t>
              </a:r>
            </a:p>
          </p:txBody>
        </p:sp>
        <p:pic>
          <p:nvPicPr>
            <p:cNvPr id="7" name="图片5">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86049" y="0"/>
              <a:ext cx="1219200" cy="1156076"/>
            </a:xfrm>
            <a:prstGeom prst="rect">
              <a:avLst/>
            </a:prstGeom>
          </p:spPr>
        </p:pic>
      </p:grpSp>
      <p:sp>
        <p:nvSpPr>
          <p:cNvPr id="8"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9" name="文本1" title=""/>
          <p:cNvSpPr txBox="1"/>
          <p:nvPr/>
        </p:nvSpPr>
        <p:spPr>
          <a:xfrm>
            <a:off x="576234" y="984161"/>
            <a:ext cx="8312153" cy="1001712"/>
          </a:xfrm>
          <a:prstGeom prst="rect">
            <a:avLst/>
          </a:prstGeom>
          <a:noFill/>
        </p:spPr>
        <p:txBody>
          <a:bodyPr anchor="t"/>
          <a:lstStyle/>
          <a:p>
            <a:pPr marL="0" algn="l"/>
            <a:r>
              <a:rPr lang="zh-CN" altLang="en-US" sz="2799" b="0" i="0">
                <a:solidFill>
                  <a:srgbClr val="000000">
                    <a:alpha val="100000"/>
                  </a:srgbClr>
                </a:solidFill>
                <a:latin typeface="楷体"/>
                <a:ea typeface="楷体"/>
              </a:rPr>
              <a:t>1.用滑轮组匀速提升重物的过程中，哪个是有用功？哪些是额外功？</a:t>
            </a:r>
          </a:p>
        </p:txBody>
      </p:sp>
      <p:sp>
        <p:nvSpPr>
          <p:cNvPr id="10" name="文本2" title=""/>
          <p:cNvSpPr txBox="1"/>
          <p:nvPr/>
        </p:nvSpPr>
        <p:spPr>
          <a:xfrm>
            <a:off x="4248712" y="1636862"/>
            <a:ext cx="4457700" cy="596106"/>
          </a:xfrm>
          <a:prstGeom prst="rect">
            <a:avLst/>
          </a:prstGeom>
          <a:noFill/>
        </p:spPr>
        <p:txBody>
          <a:bodyPr anchor="t"/>
          <a:lstStyle/>
          <a:p>
            <a:pPr marL="0" algn="l"/>
            <a:r>
              <a:rPr lang="zh-CN" altLang="en-US" sz="2799" b="0" i="0">
                <a:solidFill>
                  <a:srgbClr val="000000">
                    <a:alpha val="100000"/>
                  </a:srgbClr>
                </a:solidFill>
                <a:latin typeface="楷体"/>
                <a:ea typeface="楷体"/>
              </a:rPr>
              <a:t>有用功：</a:t>
            </a:r>
            <a:r>
              <a:rPr lang="zh-CN" altLang="en-US" sz="2799" b="0" i="0" u="sng">
                <a:solidFill>
                  <a:srgbClr val="000000">
                    <a:alpha val="100000"/>
                  </a:srgbClr>
                </a:solidFill>
                <a:latin typeface="楷体"/>
                <a:ea typeface="楷体"/>
              </a:rPr>
              <a:t>                </a:t>
            </a:r>
          </a:p>
        </p:txBody>
      </p:sp>
      <p:sp>
        <p:nvSpPr>
          <p:cNvPr id="11" name="文本3" title=""/>
          <p:cNvSpPr txBox="1"/>
          <p:nvPr/>
        </p:nvSpPr>
        <p:spPr>
          <a:xfrm>
            <a:off x="4248312" y="2232936"/>
            <a:ext cx="4457700" cy="596106"/>
          </a:xfrm>
          <a:prstGeom prst="rect">
            <a:avLst/>
          </a:prstGeom>
          <a:noFill/>
        </p:spPr>
        <p:txBody>
          <a:bodyPr anchor="t"/>
          <a:lstStyle/>
          <a:p>
            <a:pPr marL="0" algn="l"/>
            <a:r>
              <a:rPr lang="zh-CN" altLang="en-US" sz="2799" b="0" i="0">
                <a:solidFill>
                  <a:srgbClr val="000000">
                    <a:alpha val="100000"/>
                  </a:srgbClr>
                </a:solidFill>
                <a:latin typeface="楷体"/>
                <a:ea typeface="楷体"/>
              </a:rPr>
              <a:t>额外功：</a:t>
            </a:r>
            <a:r>
              <a:rPr lang="zh-CN" altLang="en-US" sz="2799" b="0" i="0" u="sng">
                <a:solidFill>
                  <a:srgbClr val="000000">
                    <a:alpha val="100000"/>
                  </a:srgbClr>
                </a:solidFill>
                <a:latin typeface="楷体"/>
                <a:ea typeface="楷体"/>
              </a:rPr>
              <a:t>                </a:t>
            </a:r>
          </a:p>
        </p:txBody>
      </p:sp>
      <p:grpSp>
        <p:nvGrpSpPr>
          <p:cNvPr id="12" name="组合2" title=""/>
          <p:cNvGrpSpPr/>
          <p:nvPr/>
        </p:nvGrpSpPr>
        <p:grpSpPr>
          <a:xfrm>
            <a:off x="510750" y="3601526"/>
            <a:ext cx="11514124" cy="2595515"/>
            <a:chExt cx="11514124" cy="2595515"/>
          </a:xfrm>
        </p:grpSpPr>
        <p:pic>
          <p:nvPicPr>
            <p:cNvPr id="13" name="图片4">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6411258" y="868223"/>
              <a:ext cx="5102866" cy="1727292"/>
            </a:xfrm>
            <a:prstGeom prst="rect">
              <a:avLst/>
            </a:prstGeom>
          </p:spPr>
        </p:pic>
        <p:sp>
          <p:nvSpPr>
            <p:cNvPr id="14" name="文本4"/>
            <p:cNvSpPr txBox="1"/>
            <p:nvPr/>
          </p:nvSpPr>
          <p:spPr>
            <a:xfrm>
              <a:off x="0" y="1057875"/>
              <a:ext cx="6677025" cy="596106"/>
            </a:xfrm>
            <a:prstGeom prst="rect">
              <a:avLst/>
            </a:prstGeom>
            <a:noFill/>
          </p:spPr>
          <p:txBody>
            <a:bodyPr anchor="t"/>
            <a:lstStyle/>
            <a:p>
              <a:pPr marL="0" algn="l"/>
              <a:r>
                <a:rPr lang="zh-CN" altLang="en-US" sz="2799" b="0" i="0">
                  <a:solidFill>
                    <a:srgbClr val="000000">
                      <a:alpha val="100000"/>
                    </a:srgbClr>
                  </a:solidFill>
                  <a:latin typeface="楷体"/>
                  <a:ea typeface="楷体"/>
                </a:rPr>
                <a:t>有用功：</a:t>
              </a:r>
              <a:r>
                <a:rPr lang="zh-CN" altLang="en-US" sz="2799" b="0" i="0" u="sng">
                  <a:solidFill>
                    <a:srgbClr val="000000">
                      <a:alpha val="100000"/>
                    </a:srgbClr>
                  </a:solidFill>
                  <a:latin typeface="楷体"/>
                  <a:ea typeface="楷体"/>
                </a:rPr>
                <a:t>                  </a:t>
              </a:r>
            </a:p>
          </p:txBody>
        </p:sp>
        <p:sp>
          <p:nvSpPr>
            <p:cNvPr id="15" name="文本5"/>
            <p:cNvSpPr txBox="1"/>
            <p:nvPr/>
          </p:nvSpPr>
          <p:spPr>
            <a:xfrm>
              <a:off x="52663" y="1789176"/>
              <a:ext cx="4457700" cy="596106"/>
            </a:xfrm>
            <a:prstGeom prst="rect">
              <a:avLst/>
            </a:prstGeom>
            <a:noFill/>
          </p:spPr>
          <p:txBody>
            <a:bodyPr anchor="t"/>
            <a:lstStyle/>
            <a:p>
              <a:pPr marL="0" algn="l"/>
              <a:r>
                <a:rPr lang="zh-CN" altLang="en-US" sz="2799" b="0" i="0">
                  <a:solidFill>
                    <a:srgbClr val="000000">
                      <a:alpha val="100000"/>
                    </a:srgbClr>
                  </a:solidFill>
                  <a:latin typeface="楷体"/>
                  <a:ea typeface="楷体"/>
                </a:rPr>
                <a:t>额外功：</a:t>
              </a:r>
              <a:r>
                <a:rPr lang="zh-CN" altLang="en-US" sz="2799" b="0" i="0" u="sng">
                  <a:solidFill>
                    <a:srgbClr val="000000">
                      <a:alpha val="100000"/>
                    </a:srgbClr>
                  </a:solidFill>
                  <a:latin typeface="楷体"/>
                  <a:ea typeface="楷体"/>
                </a:rPr>
                <a:t>                </a:t>
              </a:r>
            </a:p>
          </p:txBody>
        </p:sp>
        <p:sp>
          <p:nvSpPr>
            <p:cNvPr id="16" name="文本6"/>
            <p:cNvSpPr txBox="1"/>
            <p:nvPr/>
          </p:nvSpPr>
          <p:spPr>
            <a:xfrm>
              <a:off x="59540" y="0"/>
              <a:ext cx="8312153" cy="1001712"/>
            </a:xfrm>
            <a:prstGeom prst="rect">
              <a:avLst/>
            </a:prstGeom>
            <a:noFill/>
          </p:spPr>
          <p:txBody>
            <a:bodyPr anchor="t"/>
            <a:lstStyle/>
            <a:p>
              <a:pPr marL="0" algn="l"/>
              <a:r>
                <a:rPr lang="zh-CN" altLang="en-US" sz="2799" b="0" i="0">
                  <a:solidFill>
                    <a:srgbClr val="000000">
                      <a:alpha val="100000"/>
                    </a:srgbClr>
                  </a:solidFill>
                  <a:latin typeface="楷体"/>
                  <a:ea typeface="楷体"/>
                </a:rPr>
                <a:t>拓展：用滑轮组匀速水平拉动物体的过程中，哪个是有用功？哪些是额外功？</a:t>
              </a:r>
            </a:p>
          </p:txBody>
        </p:sp>
      </p:grpSp>
      <p:sp>
        <p:nvSpPr>
          <p:cNvPr id="17" name="文本7" title=""/>
          <p:cNvSpPr txBox="1"/>
          <p:nvPr/>
        </p:nvSpPr>
        <p:spPr>
          <a:xfrm>
            <a:off x="5754929" y="1483519"/>
            <a:ext cx="3035300" cy="596106"/>
          </a:xfrm>
          <a:prstGeom prst="rect">
            <a:avLst/>
          </a:prstGeom>
          <a:noFill/>
        </p:spPr>
        <p:txBody>
          <a:bodyPr anchor="t"/>
          <a:lstStyle/>
          <a:p>
            <a:pPr marL="0" algn="l"/>
            <a:r>
              <a:rPr lang="zh-CN" altLang="en-US" sz="2799" b="0" i="0">
                <a:solidFill>
                  <a:srgbClr val="FF0000">
                    <a:alpha val="100000"/>
                  </a:srgbClr>
                </a:solidFill>
                <a:latin typeface="楷体"/>
                <a:ea typeface="楷体"/>
              </a:rPr>
              <a:t>将重物提升W</a:t>
            </a:r>
            <a:r>
              <a:rPr lang="zh-CN" altLang="en-US" sz="2799" b="0" i="0" baseline="-25000">
                <a:solidFill>
                  <a:srgbClr val="FF0000">
                    <a:alpha val="100000"/>
                  </a:srgbClr>
                </a:solidFill>
                <a:latin typeface="楷体"/>
                <a:ea typeface="楷体"/>
              </a:rPr>
              <a:t>有</a:t>
            </a:r>
            <a:r>
              <a:rPr lang="zh-CN" altLang="en-US" sz="2799" b="0" i="0">
                <a:solidFill>
                  <a:srgbClr val="FF0000">
                    <a:alpha val="100000"/>
                  </a:srgbClr>
                </a:solidFill>
                <a:latin typeface="楷体"/>
                <a:ea typeface="楷体"/>
              </a:rPr>
              <a:t> =Gh</a:t>
            </a:r>
          </a:p>
        </p:txBody>
      </p:sp>
      <p:sp>
        <p:nvSpPr>
          <p:cNvPr id="18" name="文本8" title=""/>
          <p:cNvSpPr txBox="1"/>
          <p:nvPr/>
        </p:nvSpPr>
        <p:spPr>
          <a:xfrm>
            <a:off x="5755234" y="2232708"/>
            <a:ext cx="3390900" cy="1001712"/>
          </a:xfrm>
          <a:prstGeom prst="rect">
            <a:avLst/>
          </a:prstGeom>
          <a:noFill/>
        </p:spPr>
        <p:txBody>
          <a:bodyPr anchor="t"/>
          <a:lstStyle/>
          <a:p>
            <a:pPr marL="0" algn="l"/>
            <a:r>
              <a:rPr lang="zh-CN" altLang="en-US" sz="2799" b="0" i="0">
                <a:solidFill>
                  <a:srgbClr val="FF0000">
                    <a:alpha val="100000"/>
                  </a:srgbClr>
                </a:solidFill>
                <a:latin typeface="楷体"/>
                <a:ea typeface="楷体"/>
              </a:rPr>
              <a:t>克服动滑轮重、绳重</a:t>
            </a:r>
          </a:p>
          <a:p>
            <a:pPr marL="0" algn="l"/>
            <a:r>
              <a:rPr lang="zh-CN" altLang="en-US" sz="2799" b="0" i="0">
                <a:solidFill>
                  <a:srgbClr val="FF0000">
                    <a:alpha val="100000"/>
                  </a:srgbClr>
                </a:solidFill>
                <a:latin typeface="楷体"/>
                <a:ea typeface="楷体"/>
              </a:rPr>
              <a:t>及摩擦做的功</a:t>
            </a:r>
          </a:p>
        </p:txBody>
      </p:sp>
      <p:sp>
        <p:nvSpPr>
          <p:cNvPr id="19" name="文本9" title=""/>
          <p:cNvSpPr txBox="1"/>
          <p:nvPr/>
        </p:nvSpPr>
        <p:spPr>
          <a:xfrm>
            <a:off x="2030025" y="4600489"/>
            <a:ext cx="5168900" cy="596106"/>
          </a:xfrm>
          <a:prstGeom prst="rect">
            <a:avLst/>
          </a:prstGeom>
          <a:noFill/>
        </p:spPr>
        <p:txBody>
          <a:bodyPr anchor="t"/>
          <a:lstStyle/>
          <a:p>
            <a:pPr marL="0" algn="l"/>
            <a:r>
              <a:rPr lang="zh-CN" altLang="en-US" sz="2799" b="0" i="0">
                <a:solidFill>
                  <a:srgbClr val="FF0000">
                    <a:alpha val="100000"/>
                  </a:srgbClr>
                </a:solidFill>
                <a:latin typeface="楷体"/>
                <a:ea typeface="楷体"/>
              </a:rPr>
              <a:t>克服地面摩擦力做的功W</a:t>
            </a:r>
            <a:r>
              <a:rPr lang="zh-CN" altLang="en-US" sz="2799" b="0" i="0" baseline="-25000">
                <a:solidFill>
                  <a:srgbClr val="FF0000">
                    <a:alpha val="100000"/>
                  </a:srgbClr>
                </a:solidFill>
                <a:latin typeface="楷体"/>
                <a:ea typeface="楷体"/>
              </a:rPr>
              <a:t>有</a:t>
            </a:r>
            <a:r>
              <a:rPr lang="zh-CN" altLang="en-US" sz="2799" b="0" i="0">
                <a:solidFill>
                  <a:srgbClr val="FF0000">
                    <a:alpha val="100000"/>
                  </a:srgbClr>
                </a:solidFill>
                <a:latin typeface="楷体"/>
                <a:ea typeface="楷体"/>
              </a:rPr>
              <a:t> =f</a:t>
            </a:r>
            <a:r>
              <a:rPr lang="zh-CN" altLang="en-US" sz="2799" b="0" i="0" baseline="-25000">
                <a:solidFill>
                  <a:srgbClr val="FF0000">
                    <a:alpha val="100000"/>
                  </a:srgbClr>
                </a:solidFill>
                <a:latin typeface="楷体"/>
                <a:ea typeface="楷体"/>
              </a:rPr>
              <a:t>物</a:t>
            </a:r>
            <a:r>
              <a:rPr lang="zh-CN" altLang="en-US" sz="2799" b="0" i="0">
                <a:solidFill>
                  <a:srgbClr val="FF0000">
                    <a:alpha val="100000"/>
                  </a:srgbClr>
                </a:solidFill>
                <a:latin typeface="楷体"/>
                <a:ea typeface="楷体"/>
              </a:rPr>
              <a:t>S</a:t>
            </a:r>
            <a:r>
              <a:rPr lang="zh-CN" altLang="en-US" sz="2799" b="0" i="0" baseline="-25000">
                <a:solidFill>
                  <a:srgbClr val="FF0000">
                    <a:alpha val="100000"/>
                  </a:srgbClr>
                </a:solidFill>
                <a:latin typeface="楷体"/>
                <a:ea typeface="楷体"/>
              </a:rPr>
              <a:t>物</a:t>
            </a:r>
          </a:p>
        </p:txBody>
      </p:sp>
      <p:sp>
        <p:nvSpPr>
          <p:cNvPr id="20" name="文本10" title=""/>
          <p:cNvSpPr txBox="1"/>
          <p:nvPr/>
        </p:nvSpPr>
        <p:spPr>
          <a:xfrm>
            <a:off x="2030035" y="5322275"/>
            <a:ext cx="4457700" cy="596106"/>
          </a:xfrm>
          <a:prstGeom prst="rect">
            <a:avLst/>
          </a:prstGeom>
          <a:noFill/>
        </p:spPr>
        <p:txBody>
          <a:bodyPr anchor="t"/>
          <a:lstStyle/>
          <a:p>
            <a:pPr marL="0" algn="l"/>
            <a:r>
              <a:rPr lang="zh-CN" altLang="en-US" sz="2799" b="0" i="0">
                <a:solidFill>
                  <a:srgbClr val="FF0000">
                    <a:alpha val="100000"/>
                  </a:srgbClr>
                </a:solidFill>
                <a:latin typeface="楷体"/>
                <a:ea typeface="楷体"/>
              </a:rPr>
              <a:t>绳子、滑轮间摩擦力做的功</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3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300"/>
                                        <p:tgtEl>
                                          <p:spTgt spid="1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3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500"/>
                                        <p:tgtEl>
                                          <p:spTgt spid="19"/>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18" grpId="0" animBg="1"/>
      <p:bldP spid="12"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3"/>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4"/>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669074" y="984209"/>
            <a:ext cx="10566745" cy="1931682"/>
          </a:xfrm>
          <a:prstGeom prst="rect">
            <a:avLst/>
          </a:prstGeom>
          <a:noFill/>
        </p:spPr>
        <p:txBody>
          <a:bodyPr anchor="t"/>
          <a:lstStyle/>
          <a:p>
            <a:pPr marL="0" algn="l">
              <a:lnSpc>
                <a:spcPts val="4400"/>
              </a:lnSpc>
              <a:buFont typeface="Arial"/>
              <a:buChar char=" "/>
            </a:pPr>
            <a:r>
              <a:rPr lang="zh-CN" altLang="en-US" sz="2935" b="0" i="0">
                <a:solidFill>
                  <a:srgbClr val="000000">
                    <a:alpha val="100000"/>
                  </a:srgbClr>
                </a:solidFill>
                <a:latin typeface="Times New Roman"/>
                <a:ea typeface="Times New Roman"/>
              </a:rPr>
              <a:t>2</a:t>
            </a:r>
            <a:r>
              <a:rPr lang="zh-CN" altLang="en-US" sz="2935" b="0" i="0">
                <a:solidFill>
                  <a:srgbClr val="000000">
                    <a:alpha val="100000"/>
                  </a:srgbClr>
                </a:solidFill>
                <a:latin typeface="微软雅黑"/>
                <a:ea typeface="微软雅黑"/>
              </a:rPr>
              <a:t>．一台起重机将重</a:t>
            </a:r>
            <a:r>
              <a:rPr lang="zh-CN" altLang="en-US" sz="2935" b="0" i="0">
                <a:solidFill>
                  <a:srgbClr val="000000">
                    <a:alpha val="100000"/>
                  </a:srgbClr>
                </a:solidFill>
                <a:latin typeface="Times New Roman"/>
                <a:ea typeface="Times New Roman"/>
              </a:rPr>
              <a:t>3600N</a:t>
            </a:r>
            <a:r>
              <a:rPr lang="zh-CN" altLang="en-US" sz="2935" b="0" i="0">
                <a:solidFill>
                  <a:srgbClr val="000000">
                    <a:alpha val="100000"/>
                  </a:srgbClr>
                </a:solidFill>
                <a:latin typeface="微软雅黑"/>
                <a:ea typeface="微软雅黑"/>
              </a:rPr>
              <a:t>的货物提高</a:t>
            </a:r>
            <a:r>
              <a:rPr lang="zh-CN" altLang="en-US" sz="2935" b="0" i="0">
                <a:solidFill>
                  <a:srgbClr val="000000">
                    <a:alpha val="100000"/>
                  </a:srgbClr>
                </a:solidFill>
                <a:latin typeface="Times New Roman"/>
                <a:ea typeface="Times New Roman"/>
              </a:rPr>
              <a:t>4m</a:t>
            </a:r>
            <a:r>
              <a:rPr lang="zh-CN" altLang="en-US" sz="2935" b="0" i="0">
                <a:solidFill>
                  <a:srgbClr val="000000">
                    <a:alpha val="100000"/>
                  </a:srgbClr>
                </a:solidFill>
                <a:latin typeface="微软雅黑"/>
                <a:ea typeface="微软雅黑"/>
              </a:rPr>
              <a:t>，起重机做的有用功是多少</a:t>
            </a:r>
            <a:r>
              <a:rPr lang="zh-CN" altLang="en-US" sz="2935" b="0" i="0">
                <a:solidFill>
                  <a:srgbClr val="000000">
                    <a:alpha val="100000"/>
                  </a:srgbClr>
                </a:solidFill>
                <a:latin typeface="Times New Roman"/>
                <a:ea typeface="Times New Roman"/>
              </a:rPr>
              <a:t>?</a:t>
            </a:r>
            <a:r>
              <a:rPr lang="zh-CN" altLang="en-US" sz="2935" b="0" i="0">
                <a:solidFill>
                  <a:srgbClr val="000000">
                    <a:alpha val="100000"/>
                  </a:srgbClr>
                </a:solidFill>
                <a:latin typeface="微软雅黑"/>
                <a:ea typeface="微软雅黑"/>
              </a:rPr>
              <a:t>如果额外功是</a:t>
            </a:r>
            <a:r>
              <a:rPr lang="zh-CN" altLang="en-US" sz="2935" b="0" i="0">
                <a:solidFill>
                  <a:srgbClr val="000000">
                    <a:alpha val="100000"/>
                  </a:srgbClr>
                </a:solidFill>
                <a:latin typeface="Times New Roman"/>
                <a:ea typeface="Times New Roman"/>
              </a:rPr>
              <a:t>9600J</a:t>
            </a:r>
            <a:r>
              <a:rPr lang="zh-CN" altLang="en-US" sz="2935" b="0" i="0">
                <a:solidFill>
                  <a:srgbClr val="000000">
                    <a:alpha val="100000"/>
                  </a:srgbClr>
                </a:solidFill>
                <a:latin typeface="微软雅黑"/>
                <a:ea typeface="微软雅黑"/>
              </a:rPr>
              <a:t>，总功是多少？机械效率是多少？起重机所做的额外功是由哪些因素引起的？</a:t>
            </a:r>
          </a:p>
        </p:txBody>
      </p:sp>
      <p:sp>
        <p:nvSpPr>
          <p:cNvPr id="8" name="文本2" title=""/>
          <p:cNvSpPr txBox="1"/>
          <p:nvPr/>
        </p:nvSpPr>
        <p:spPr>
          <a:xfrm>
            <a:off x="1317755" y="2927071"/>
            <a:ext cx="5393531" cy="668528"/>
          </a:xfrm>
          <a:prstGeom prst="rect">
            <a:avLst/>
          </a:prstGeom>
          <a:noFill/>
        </p:spPr>
        <p:txBody>
          <a:bodyPr anchor="t"/>
          <a:lstStyle/>
          <a:p>
            <a:pPr marL="0" algn="l"/>
            <a:r>
              <a:rPr lang="zh-CN" altLang="en-US" sz="3299" b="0" i="0">
                <a:solidFill>
                  <a:srgbClr val="FF0000">
                    <a:alpha val="100000"/>
                  </a:srgbClr>
                </a:solidFill>
                <a:latin typeface="宋体"/>
                <a:ea typeface="宋体"/>
              </a:rPr>
              <a:t>W</a:t>
            </a:r>
            <a:r>
              <a:rPr lang="zh-CN" altLang="en-US" sz="3299" b="0" i="0" baseline="-25000">
                <a:solidFill>
                  <a:srgbClr val="FF0000">
                    <a:alpha val="100000"/>
                  </a:srgbClr>
                </a:solidFill>
                <a:latin typeface="宋体"/>
                <a:ea typeface="宋体"/>
              </a:rPr>
              <a:t>有</a:t>
            </a:r>
            <a:r>
              <a:rPr lang="zh-CN" altLang="en-US" sz="3299" b="0" i="0">
                <a:solidFill>
                  <a:srgbClr val="FF0000">
                    <a:alpha val="100000"/>
                  </a:srgbClr>
                </a:solidFill>
                <a:latin typeface="宋体"/>
                <a:ea typeface="宋体"/>
              </a:rPr>
              <a:t> =Gh=3600N×4m=14400J</a:t>
            </a:r>
          </a:p>
        </p:txBody>
      </p:sp>
      <p:grpSp>
        <p:nvGrpSpPr>
          <p:cNvPr id="9" name="组合2" title=""/>
          <p:cNvGrpSpPr/>
          <p:nvPr/>
        </p:nvGrpSpPr>
        <p:grpSpPr>
          <a:xfrm>
            <a:off x="7008104" y="2926823"/>
            <a:ext cx="4744927" cy="1527462"/>
            <a:chExt cx="4744927" cy="1527462"/>
          </a:xfrm>
        </p:grpSpPr>
        <p:sp>
          <p:nvSpPr>
            <p:cNvPr id="10" name="形状2"/>
            <p:cNvSpPr txBox="1"/>
            <p:nvPr/>
          </p:nvSpPr>
          <p:spPr>
            <a:xfrm>
              <a:off x="0" y="4448"/>
              <a:ext cx="4744669" cy="1518228"/>
            </a:xfrm>
            <a:custGeom>
              <a:gdLst>
                <a:gd name="connsiteX0" fmla="*/ 253038 w 4744669"/>
                <a:gd name="connsiteY0" fmla="*/ 0 h 1518228"/>
                <a:gd name="connsiteX1" fmla="*/ 4491631 w 4744669"/>
                <a:gd name="connsiteY1" fmla="*/ 0 h 1518228"/>
                <a:gd name="connsiteX2" fmla="*/ 4631380 w 4744669"/>
                <a:gd name="connsiteY2" fmla="*/ 0 h 1518228"/>
                <a:gd name="connsiteX3" fmla="*/ 4744669 w 4744669"/>
                <a:gd name="connsiteY3" fmla="*/ 1265190 h 1518228"/>
                <a:gd name="connsiteX4" fmla="*/ 4744669 w 4744669"/>
                <a:gd name="connsiteY4" fmla="*/ 1404939 h 1518228"/>
                <a:gd name="connsiteX5" fmla="*/ 253038 w 4744669"/>
                <a:gd name="connsiteY5" fmla="*/ 1518228 h 1518228"/>
                <a:gd name="connsiteX6" fmla="*/ 113289 w 4744669"/>
                <a:gd name="connsiteY6" fmla="*/ 1518228 h 1518228"/>
                <a:gd name="connsiteX7" fmla="*/ 0 w 4744669"/>
                <a:gd name="connsiteY7" fmla="*/ 253038 h 1518228"/>
                <a:gd name="connsiteX8" fmla="*/ 0 w 4744669"/>
                <a:gd name="connsiteY8" fmla="*/ 113289 h 151822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4669" h="1518228">
                  <a:moveTo>
                    <a:pt x="253038" y="0"/>
                  </a:moveTo>
                  <a:lnTo>
                    <a:pt x="4491631" y="0"/>
                  </a:lnTo>
                  <a:cubicBezTo>
                    <a:pt x="4631380" y="0"/>
                    <a:pt x="4744669" y="113289"/>
                    <a:pt x="4744669" y="253038"/>
                  </a:cubicBezTo>
                  <a:lnTo>
                    <a:pt x="4744669" y="1265190"/>
                  </a:lnTo>
                  <a:cubicBezTo>
                    <a:pt x="4744669" y="1404939"/>
                    <a:pt x="4631380" y="1518228"/>
                    <a:pt x="4491631" y="1518228"/>
                  </a:cubicBezTo>
                  <a:lnTo>
                    <a:pt x="253038" y="1518228"/>
                  </a:lnTo>
                  <a:cubicBezTo>
                    <a:pt x="113289" y="1518228"/>
                    <a:pt x="0" y="1404939"/>
                    <a:pt x="0" y="1265190"/>
                  </a:cubicBezTo>
                  <a:lnTo>
                    <a:pt x="0" y="253038"/>
                  </a:lnTo>
                  <a:cubicBezTo>
                    <a:pt x="0" y="113289"/>
                    <a:pt x="113289" y="0"/>
                    <a:pt x="253038" y="0"/>
                  </a:cubicBezTo>
                  <a:close/>
                </a:path>
              </a:pathLst>
            </a:custGeom>
            <a:solidFill>
              <a:srgbClr val="166EE1">
                <a:alpha val="100000"/>
              </a:srgbClr>
            </a:solidFill>
            <a:ln w="9525">
              <a:solidFill>
                <a:srgbClr val="FFFFFF">
                  <a:alpha val="0"/>
                </a:srgbClr>
              </a:solidFill>
            </a:ln>
          </p:spPr>
          <p:txBody>
            <a:bodyPr anchor="ctr"/>
            <a:lstStyle/>
            <a:p>
              <a:pPr marL="0" algn="ctr"/>
            </a:p>
          </p:txBody>
        </p:sp>
        <p:sp>
          <p:nvSpPr>
            <p:cNvPr id="11" name="文本3"/>
            <p:cNvSpPr txBox="1"/>
            <p:nvPr/>
          </p:nvSpPr>
          <p:spPr>
            <a:xfrm>
              <a:off x="609105" y="0"/>
              <a:ext cx="4135822" cy="1527462"/>
            </a:xfrm>
            <a:prstGeom prst="rect">
              <a:avLst/>
            </a:prstGeom>
            <a:noFill/>
          </p:spPr>
          <p:txBody>
            <a:bodyPr anchor="t"/>
            <a:lstStyle/>
            <a:p>
              <a:pPr marL="0" algn="l">
                <a:lnSpc>
                  <a:spcPts val="4400"/>
                </a:lnSpc>
              </a:pPr>
              <a:r>
                <a:rPr lang="zh-CN" altLang="en-US" sz="2935" b="0" i="0">
                  <a:solidFill>
                    <a:srgbClr val="FFFFFF">
                      <a:alpha val="100000"/>
                    </a:srgbClr>
                  </a:solidFill>
                  <a:latin typeface="Times New Roman"/>
                  <a:ea typeface="Times New Roman"/>
                </a:rPr>
                <a:t> </a:t>
              </a:r>
              <a:r>
                <a:rPr lang="zh-CN" altLang="en-US" sz="2935" b="0" i="1">
                  <a:solidFill>
                    <a:srgbClr val="FFFFFF">
                      <a:alpha val="100000"/>
                    </a:srgbClr>
                  </a:solidFill>
                  <a:latin typeface="Times New Roman"/>
                  <a:ea typeface="Times New Roman"/>
                </a:rPr>
                <a:t>W</a:t>
              </a:r>
              <a:r>
                <a:rPr lang="zh-CN" altLang="en-US" sz="3903" b="0" i="0" baseline="-25000">
                  <a:solidFill>
                    <a:srgbClr val="FFFFFF">
                      <a:alpha val="100000"/>
                    </a:srgbClr>
                  </a:solidFill>
                  <a:latin typeface="微软雅黑"/>
                  <a:ea typeface="微软雅黑"/>
                </a:rPr>
                <a:t>有</a:t>
              </a:r>
              <a:r>
                <a:rPr lang="zh-CN" altLang="en-US" sz="2935" b="0" i="0">
                  <a:solidFill>
                    <a:srgbClr val="FFFFFF">
                      <a:alpha val="100000"/>
                    </a:srgbClr>
                  </a:solidFill>
                  <a:latin typeface="Times New Roman"/>
                  <a:ea typeface="Times New Roman"/>
                </a:rPr>
                <a:t>=</a:t>
              </a:r>
              <a:r>
                <a:rPr lang="zh-CN" altLang="en-US" sz="2935" b="0" i="1">
                  <a:solidFill>
                    <a:srgbClr val="FFFFFF">
                      <a:alpha val="100000"/>
                    </a:srgbClr>
                  </a:solidFill>
                  <a:latin typeface="Times New Roman"/>
                  <a:ea typeface="Times New Roman"/>
                </a:rPr>
                <a:t>Gh</a:t>
              </a:r>
              <a:r>
                <a:rPr lang="zh-CN" altLang="en-US" sz="2935" b="0" i="0">
                  <a:solidFill>
                    <a:srgbClr val="FFFFFF">
                      <a:alpha val="100000"/>
                    </a:srgbClr>
                  </a:solidFill>
                  <a:latin typeface="Times New Roman"/>
                  <a:ea typeface="Times New Roman"/>
                </a:rPr>
                <a:t>         </a:t>
              </a:r>
              <a:r>
                <a:rPr lang="zh-CN" altLang="en-US" sz="2935" b="0" i="1">
                  <a:solidFill>
                    <a:srgbClr val="FFFFFF">
                      <a:alpha val="100000"/>
                    </a:srgbClr>
                  </a:solidFill>
                  <a:latin typeface="Times New Roman"/>
                  <a:ea typeface="Times New Roman"/>
                </a:rPr>
                <a:t>W</a:t>
              </a:r>
              <a:r>
                <a:rPr lang="zh-CN" altLang="en-US" sz="3903" b="0" i="0" baseline="-25000">
                  <a:solidFill>
                    <a:srgbClr val="FFFFFF">
                      <a:alpha val="100000"/>
                    </a:srgbClr>
                  </a:solidFill>
                  <a:latin typeface="微软雅黑"/>
                  <a:ea typeface="微软雅黑"/>
                </a:rPr>
                <a:t>总</a:t>
              </a:r>
              <a:r>
                <a:rPr lang="zh-CN" altLang="en-US" sz="2935" b="0" i="0">
                  <a:solidFill>
                    <a:srgbClr val="FFFFFF">
                      <a:alpha val="100000"/>
                    </a:srgbClr>
                  </a:solidFill>
                  <a:latin typeface="Times New Roman"/>
                  <a:ea typeface="Times New Roman"/>
                </a:rPr>
                <a:t>=</a:t>
              </a:r>
              <a:r>
                <a:rPr lang="zh-CN" altLang="en-US" sz="2935" b="0" i="1">
                  <a:solidFill>
                    <a:srgbClr val="FFFFFF">
                      <a:alpha val="100000"/>
                    </a:srgbClr>
                  </a:solidFill>
                  <a:latin typeface="Times New Roman"/>
                  <a:ea typeface="Times New Roman"/>
                </a:rPr>
                <a:t>FS</a:t>
              </a:r>
            </a:p>
            <a:p>
              <a:pPr marL="0" algn="l">
                <a:lnSpc>
                  <a:spcPts val="4400"/>
                </a:lnSpc>
              </a:pPr>
              <a:endParaRPr lang="zh-CN" altLang="en-US" sz="2935" b="0" i="1">
                <a:solidFill>
                  <a:srgbClr val="FFFFFF">
                    <a:alpha val="100000"/>
                  </a:srgbClr>
                </a:solidFill>
                <a:latin typeface="Times New Roman"/>
                <a:ea typeface="Times New Roman"/>
              </a:endParaRPr>
            </a:p>
            <a:p>
              <a:pPr marL="107950" algn="l">
                <a:lnSpc>
                  <a:spcPts val="4200"/>
                </a:lnSpc>
              </a:pPr>
              <a:r>
                <a:rPr lang="zh-CN" altLang="en-US" sz="2665" b="1" i="1">
                  <a:solidFill>
                    <a:srgbClr val="FFEE00">
                      <a:alpha val="100000"/>
                    </a:srgbClr>
                  </a:solidFill>
                  <a:latin typeface="Times New Roman"/>
                  <a:ea typeface="Times New Roman"/>
                </a:rPr>
                <a:t>W</a:t>
              </a:r>
              <a:r>
                <a:rPr lang="zh-CN" altLang="en-US" sz="3544" b="1" i="0" baseline="-25000">
                  <a:solidFill>
                    <a:srgbClr val="FFEE00">
                      <a:alpha val="100000"/>
                    </a:srgbClr>
                  </a:solidFill>
                  <a:latin typeface="微软雅黑"/>
                  <a:ea typeface="微软雅黑"/>
                </a:rPr>
                <a:t>总</a:t>
              </a:r>
              <a:r>
                <a:rPr lang="zh-CN" altLang="en-US" sz="2665" b="1" i="0">
                  <a:solidFill>
                    <a:srgbClr val="FFEE00">
                      <a:alpha val="100000"/>
                    </a:srgbClr>
                  </a:solidFill>
                  <a:latin typeface="宋体"/>
                  <a:ea typeface="宋体"/>
                </a:rPr>
                <a:t>= </a:t>
              </a:r>
              <a:r>
                <a:rPr lang="zh-CN" altLang="en-US" sz="2665" b="1" i="1">
                  <a:solidFill>
                    <a:srgbClr val="FFEE00">
                      <a:alpha val="100000"/>
                    </a:srgbClr>
                  </a:solidFill>
                  <a:latin typeface="Times New Roman"/>
                  <a:ea typeface="Times New Roman"/>
                </a:rPr>
                <a:t>W</a:t>
              </a:r>
              <a:r>
                <a:rPr lang="zh-CN" altLang="en-US" sz="3544" b="1" i="0" baseline="-25000">
                  <a:solidFill>
                    <a:srgbClr val="FFEE00">
                      <a:alpha val="100000"/>
                    </a:srgbClr>
                  </a:solidFill>
                  <a:latin typeface="微软雅黑"/>
                  <a:ea typeface="微软雅黑"/>
                </a:rPr>
                <a:t>有用</a:t>
              </a:r>
              <a:r>
                <a:rPr lang="zh-CN" altLang="en-US" sz="2665" b="1" i="0">
                  <a:solidFill>
                    <a:srgbClr val="FFEE00">
                      <a:alpha val="100000"/>
                    </a:srgbClr>
                  </a:solidFill>
                  <a:latin typeface="宋体"/>
                  <a:ea typeface="宋体"/>
                </a:rPr>
                <a:t>+ </a:t>
              </a:r>
              <a:r>
                <a:rPr lang="zh-CN" altLang="en-US" sz="2665" b="1" i="1">
                  <a:solidFill>
                    <a:srgbClr val="FFEE00">
                      <a:alpha val="100000"/>
                    </a:srgbClr>
                  </a:solidFill>
                  <a:latin typeface="Times New Roman"/>
                  <a:ea typeface="Times New Roman"/>
                </a:rPr>
                <a:t>W</a:t>
              </a:r>
              <a:r>
                <a:rPr lang="zh-CN" altLang="en-US" sz="3544" b="1" i="0" baseline="-25000">
                  <a:solidFill>
                    <a:srgbClr val="FFEE00">
                      <a:alpha val="100000"/>
                    </a:srgbClr>
                  </a:solidFill>
                  <a:latin typeface="微软雅黑"/>
                  <a:ea typeface="微软雅黑"/>
                </a:rPr>
                <a:t>额</a:t>
              </a:r>
            </a:p>
          </p:txBody>
        </p:sp>
      </p:grpSp>
      <p:sp>
        <p:nvSpPr>
          <p:cNvPr id="12" name="文本4" title=""/>
          <p:cNvSpPr txBox="1"/>
          <p:nvPr/>
        </p:nvSpPr>
        <p:spPr>
          <a:xfrm>
            <a:off x="1400756" y="3778310"/>
            <a:ext cx="5228634" cy="1146556"/>
          </a:xfrm>
          <a:prstGeom prst="rect">
            <a:avLst/>
          </a:prstGeom>
          <a:noFill/>
        </p:spPr>
        <p:txBody>
          <a:bodyPr anchor="t"/>
          <a:lstStyle/>
          <a:p>
            <a:pPr marL="0" algn="l"/>
            <a:r>
              <a:rPr lang="zh-CN" altLang="en-US" sz="3299" b="0" i="0">
                <a:solidFill>
                  <a:srgbClr val="FF0000">
                    <a:alpha val="100000"/>
                  </a:srgbClr>
                </a:solidFill>
                <a:latin typeface="宋体"/>
                <a:ea typeface="宋体"/>
              </a:rPr>
              <a:t>W</a:t>
            </a:r>
            <a:r>
              <a:rPr lang="zh-CN" altLang="en-US" sz="3299" b="0" i="0" baseline="-25000">
                <a:solidFill>
                  <a:srgbClr val="FF0000">
                    <a:alpha val="100000"/>
                  </a:srgbClr>
                </a:solidFill>
                <a:latin typeface="宋体"/>
                <a:ea typeface="宋体"/>
              </a:rPr>
              <a:t>总</a:t>
            </a:r>
            <a:r>
              <a:rPr lang="zh-CN" altLang="en-US" sz="3299" b="0" i="0">
                <a:solidFill>
                  <a:srgbClr val="FF0000">
                    <a:alpha val="100000"/>
                  </a:srgbClr>
                </a:solidFill>
                <a:latin typeface="宋体"/>
                <a:ea typeface="宋体"/>
              </a:rPr>
              <a:t> =W</a:t>
            </a:r>
            <a:r>
              <a:rPr lang="zh-CN" altLang="en-US" sz="3299" b="0" i="0" baseline="-25000">
                <a:solidFill>
                  <a:srgbClr val="FF0000">
                    <a:alpha val="100000"/>
                  </a:srgbClr>
                </a:solidFill>
                <a:latin typeface="宋体"/>
                <a:ea typeface="宋体"/>
              </a:rPr>
              <a:t>有+</a:t>
            </a:r>
            <a:r>
              <a:rPr lang="zh-CN" altLang="en-US" sz="3299" b="0" i="0">
                <a:solidFill>
                  <a:srgbClr val="FF0000">
                    <a:alpha val="100000"/>
                  </a:srgbClr>
                </a:solidFill>
                <a:latin typeface="宋体"/>
                <a:ea typeface="宋体"/>
              </a:rPr>
              <a:t>W</a:t>
            </a:r>
            <a:r>
              <a:rPr lang="zh-CN" altLang="en-US" sz="3299" b="0" i="0" baseline="-25000">
                <a:solidFill>
                  <a:srgbClr val="FF0000">
                    <a:alpha val="100000"/>
                  </a:srgbClr>
                </a:solidFill>
                <a:latin typeface="宋体"/>
                <a:ea typeface="宋体"/>
              </a:rPr>
              <a:t>额</a:t>
            </a:r>
            <a:r>
              <a:rPr lang="zh-CN" altLang="en-US" sz="3299" b="0" i="0">
                <a:solidFill>
                  <a:srgbClr val="FF0000">
                    <a:alpha val="100000"/>
                  </a:srgbClr>
                </a:solidFill>
                <a:latin typeface="宋体"/>
                <a:ea typeface="宋体"/>
              </a:rPr>
              <a:t>       </a:t>
            </a:r>
            <a:r>
              <a:rPr lang="zh-CN" altLang="en-US" sz="3299" b="0" i="0" baseline="-25000">
                <a:solidFill>
                  <a:srgbClr val="FF0000">
                    <a:alpha val="100000"/>
                  </a:srgbClr>
                </a:solidFill>
                <a:latin typeface="宋体"/>
                <a:ea typeface="宋体"/>
              </a:rPr>
              <a:t>  </a:t>
            </a:r>
            <a:r>
              <a:rPr lang="zh-CN" altLang="en-US" sz="3299" b="0" i="0">
                <a:solidFill>
                  <a:srgbClr val="FF0000">
                    <a:alpha val="100000"/>
                  </a:srgbClr>
                </a:solidFill>
                <a:latin typeface="宋体"/>
                <a:ea typeface="宋体"/>
              </a:rPr>
              <a:t>=14400J+9600J=2.4×10</a:t>
            </a:r>
            <a:r>
              <a:rPr lang="zh-CN" altLang="en-US" sz="3299" b="0" i="0" baseline="30000">
                <a:solidFill>
                  <a:srgbClr val="FF0000">
                    <a:alpha val="100000"/>
                  </a:srgbClr>
                </a:solidFill>
                <a:latin typeface="宋体"/>
                <a:ea typeface="宋体"/>
              </a:rPr>
              <a:t>4</a:t>
            </a:r>
            <a:r>
              <a:rPr lang="zh-CN" altLang="en-US" sz="3299" b="0" i="0">
                <a:solidFill>
                  <a:srgbClr val="FF0000">
                    <a:alpha val="100000"/>
                  </a:srgbClr>
                </a:solidFill>
                <a:latin typeface="宋体"/>
                <a:ea typeface="宋体"/>
              </a:rPr>
              <a:t>J</a:t>
            </a:r>
          </a:p>
        </p:txBody>
      </p:sp>
      <p:pic>
        <p:nvPicPr>
          <p:cNvPr id="13" name="思维导图1" title=""/>
          <p:cNvPicPr>
            <a:picLocks noChangeAspect="1"/>
          </p:cNvPicPr>
          <p:nvPr/>
        </p:nvPicPr>
        <p:blipFill>
          <a:blip r:embed="rId3"/>
          <a:stretch>
            <a:fillRect/>
          </a:stretch>
        </p:blipFill>
        <p:spPr>
          <a:xfrm>
            <a:off x="1128160" y="5107534"/>
            <a:ext cx="5772150" cy="1304925"/>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5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2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9"/>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10"/>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1063028" y="984190"/>
            <a:ext cx="10458450" cy="1699070"/>
          </a:xfrm>
          <a:prstGeom prst="rect">
            <a:avLst/>
          </a:prstGeom>
          <a:noFill/>
        </p:spPr>
        <p:txBody>
          <a:bodyPr anchor="t"/>
          <a:lstStyle/>
          <a:p>
            <a:pPr marL="0" algn="l"/>
            <a:r>
              <a:rPr lang="zh-CN" altLang="en-US" sz="3000" b="0" i="0">
                <a:solidFill>
                  <a:srgbClr val="000000">
                    <a:alpha val="100000"/>
                  </a:srgbClr>
                </a:solidFill>
                <a:latin typeface="Microsoft YaHei"/>
                <a:ea typeface="Microsoft YaHei"/>
              </a:rPr>
              <a:t>3.两位同学根据图12.4-2分别用自己的器材测量滑轮组的机械效率，下表是他们实验中的一组数据。请将表格中的数据补充完整并说明机械效率不同的原因可能是什么。</a:t>
            </a:r>
          </a:p>
        </p:txBody>
      </p:sp>
      <p:pic>
        <p:nvPicPr>
          <p:cNvPr id="8" name="图片1"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283797" y="3234757"/>
            <a:ext cx="11238128" cy="2343417"/>
          </a:xfrm>
          <a:prstGeom prst="rect">
            <a:avLst/>
          </a:prstGeom>
        </p:spPr>
      </p:pic>
      <p:sp>
        <p:nvSpPr>
          <p:cNvPr id="9" name="形状2" title=""/>
          <p:cNvSpPr txBox="1"/>
          <p:nvPr/>
        </p:nvSpPr>
        <p:spPr>
          <a:xfrm>
            <a:off x="8018736" y="4393968"/>
            <a:ext cx="853046" cy="341219"/>
          </a:xfrm>
          <a:prstGeom prst="rect">
            <a:avLst/>
          </a:prstGeom>
          <a:solidFill>
            <a:srgbClr val="FFFFFF">
              <a:alpha val="0"/>
            </a:srgbClr>
          </a:solidFill>
          <a:ln w="9525">
            <a:solidFill>
              <a:srgbClr val="3B00FF">
                <a:alpha val="100000"/>
              </a:srgbClr>
            </a:solidFill>
            <a:prstDash val="solid"/>
          </a:ln>
        </p:spPr>
        <p:txBody>
          <a:bodyPr anchor="ctr"/>
          <a:lstStyle/>
          <a:p>
            <a:pPr marL="0" algn="ctr"/>
            <a:r>
              <a:rPr lang="zh-CN" altLang="en-US" sz="2199" b="0" i="0">
                <a:solidFill>
                  <a:srgbClr val="FF0000">
                    <a:alpha val="100000"/>
                  </a:srgbClr>
                </a:solidFill>
                <a:latin typeface="微软雅黑"/>
                <a:ea typeface="微软雅黑"/>
              </a:rPr>
              <a:t>0.1</a:t>
            </a:r>
          </a:p>
        </p:txBody>
      </p:sp>
      <p:sp>
        <p:nvSpPr>
          <p:cNvPr id="10" name="形状3" title=""/>
          <p:cNvSpPr txBox="1"/>
          <p:nvPr/>
        </p:nvSpPr>
        <p:spPr>
          <a:xfrm>
            <a:off x="9049569" y="4393997"/>
            <a:ext cx="853046" cy="341219"/>
          </a:xfrm>
          <a:prstGeom prst="rect">
            <a:avLst/>
          </a:prstGeom>
          <a:solidFill>
            <a:srgbClr val="FFFFFF">
              <a:alpha val="0"/>
            </a:srgbClr>
          </a:solidFill>
          <a:ln w="9525">
            <a:solidFill>
              <a:srgbClr val="3B00FF">
                <a:alpha val="100000"/>
              </a:srgbClr>
            </a:solidFill>
            <a:prstDash val="solid"/>
          </a:ln>
        </p:spPr>
        <p:txBody>
          <a:bodyPr anchor="ctr"/>
          <a:lstStyle/>
          <a:p>
            <a:pPr marL="0" algn="ctr"/>
            <a:r>
              <a:rPr lang="zh-CN" altLang="en-US" sz="2199" b="0" i="0">
                <a:solidFill>
                  <a:srgbClr val="FF0000">
                    <a:alpha val="100000"/>
                  </a:srgbClr>
                </a:solidFill>
                <a:latin typeface="微软雅黑"/>
                <a:ea typeface="微软雅黑"/>
              </a:rPr>
              <a:t>0.15</a:t>
            </a:r>
          </a:p>
        </p:txBody>
      </p:sp>
      <p:sp>
        <p:nvSpPr>
          <p:cNvPr id="11" name="形状4" title=""/>
          <p:cNvSpPr txBox="1"/>
          <p:nvPr/>
        </p:nvSpPr>
        <p:spPr>
          <a:xfrm>
            <a:off x="9911648" y="4391597"/>
            <a:ext cx="1243574" cy="345977"/>
          </a:xfrm>
          <a:prstGeom prst="rect">
            <a:avLst/>
          </a:prstGeom>
          <a:solidFill>
            <a:srgbClr val="FFFFFF">
              <a:alpha val="0"/>
            </a:srgbClr>
          </a:solidFill>
          <a:ln w="9525">
            <a:solidFill>
              <a:srgbClr val="3B00FF">
                <a:alpha val="100000"/>
              </a:srgbClr>
            </a:solidFill>
            <a:prstDash val="solid"/>
          </a:ln>
        </p:spPr>
        <p:txBody>
          <a:bodyPr anchor="ctr"/>
          <a:lstStyle/>
          <a:p>
            <a:pPr marL="0" algn="ctr"/>
            <a:r>
              <a:rPr lang="zh-CN" altLang="en-US" sz="2199" b="0" i="0">
                <a:solidFill>
                  <a:srgbClr val="FF0000">
                    <a:alpha val="100000"/>
                  </a:srgbClr>
                </a:solidFill>
                <a:latin typeface="微软雅黑"/>
                <a:ea typeface="微软雅黑"/>
              </a:rPr>
              <a:t>66.7%</a:t>
            </a:r>
          </a:p>
        </p:txBody>
      </p:sp>
      <p:sp>
        <p:nvSpPr>
          <p:cNvPr id="12" name="形状6" title=""/>
          <p:cNvSpPr txBox="1"/>
          <p:nvPr/>
        </p:nvSpPr>
        <p:spPr>
          <a:xfrm>
            <a:off x="8018793" y="4939217"/>
            <a:ext cx="853046" cy="341219"/>
          </a:xfrm>
          <a:prstGeom prst="rect">
            <a:avLst/>
          </a:prstGeom>
          <a:solidFill>
            <a:srgbClr val="FFFFFF">
              <a:alpha val="0"/>
            </a:srgbClr>
          </a:solidFill>
          <a:ln w="9525">
            <a:solidFill>
              <a:srgbClr val="3B00FF">
                <a:alpha val="100000"/>
              </a:srgbClr>
            </a:solidFill>
            <a:prstDash val="solid"/>
          </a:ln>
        </p:spPr>
        <p:txBody>
          <a:bodyPr anchor="ctr"/>
          <a:lstStyle/>
          <a:p>
            <a:pPr marL="0" algn="ctr"/>
            <a:r>
              <a:rPr lang="zh-CN" altLang="en-US" sz="2199" b="0" i="0">
                <a:solidFill>
                  <a:srgbClr val="FF0000">
                    <a:alpha val="100000"/>
                  </a:srgbClr>
                </a:solidFill>
                <a:latin typeface="微软雅黑"/>
                <a:ea typeface="微软雅黑"/>
              </a:rPr>
              <a:t>0.3</a:t>
            </a:r>
          </a:p>
        </p:txBody>
      </p:sp>
      <p:sp>
        <p:nvSpPr>
          <p:cNvPr id="13" name="形状7" title=""/>
          <p:cNvSpPr txBox="1"/>
          <p:nvPr/>
        </p:nvSpPr>
        <p:spPr>
          <a:xfrm>
            <a:off x="9049702" y="4939170"/>
            <a:ext cx="853046" cy="341219"/>
          </a:xfrm>
          <a:prstGeom prst="rect">
            <a:avLst/>
          </a:prstGeom>
          <a:solidFill>
            <a:srgbClr val="FFFFFF">
              <a:alpha val="0"/>
            </a:srgbClr>
          </a:solidFill>
          <a:ln w="9525">
            <a:solidFill>
              <a:srgbClr val="3B00FF">
                <a:alpha val="100000"/>
              </a:srgbClr>
            </a:solidFill>
            <a:prstDash val="solid"/>
          </a:ln>
        </p:spPr>
        <p:txBody>
          <a:bodyPr anchor="ctr"/>
          <a:lstStyle/>
          <a:p>
            <a:pPr marL="0" algn="ctr"/>
            <a:r>
              <a:rPr lang="zh-CN" altLang="en-US" sz="2199" b="0" i="0">
                <a:solidFill>
                  <a:srgbClr val="FF0000">
                    <a:alpha val="100000"/>
                  </a:srgbClr>
                </a:solidFill>
                <a:latin typeface="微软雅黑"/>
                <a:ea typeface="微软雅黑"/>
              </a:rPr>
              <a:t>0.36</a:t>
            </a:r>
          </a:p>
        </p:txBody>
      </p:sp>
      <p:sp>
        <p:nvSpPr>
          <p:cNvPr id="14" name="形状8" title=""/>
          <p:cNvSpPr txBox="1"/>
          <p:nvPr/>
        </p:nvSpPr>
        <p:spPr>
          <a:xfrm>
            <a:off x="9911658" y="4936846"/>
            <a:ext cx="1243574" cy="345977"/>
          </a:xfrm>
          <a:prstGeom prst="rect">
            <a:avLst/>
          </a:prstGeom>
          <a:solidFill>
            <a:srgbClr val="FFFFFF">
              <a:alpha val="0"/>
            </a:srgbClr>
          </a:solidFill>
          <a:ln w="9525">
            <a:solidFill>
              <a:srgbClr val="3B00FF">
                <a:alpha val="100000"/>
              </a:srgbClr>
            </a:solidFill>
            <a:prstDash val="solid"/>
          </a:ln>
        </p:spPr>
        <p:txBody>
          <a:bodyPr anchor="ctr"/>
          <a:lstStyle/>
          <a:p>
            <a:pPr marL="0" algn="ctr"/>
            <a:r>
              <a:rPr lang="zh-CN" altLang="en-US" sz="2199" b="0" i="0">
                <a:solidFill>
                  <a:srgbClr val="FF0000">
                    <a:alpha val="100000"/>
                  </a:srgbClr>
                </a:solidFill>
                <a:latin typeface="微软雅黑"/>
                <a:ea typeface="微软雅黑"/>
              </a:rPr>
              <a:t>83.3%</a:t>
            </a:r>
          </a:p>
        </p:txBody>
      </p:sp>
      <p:sp>
        <p:nvSpPr>
          <p:cNvPr id="15" name="文本2" title=""/>
          <p:cNvSpPr txBox="1"/>
          <p:nvPr/>
        </p:nvSpPr>
        <p:spPr>
          <a:xfrm>
            <a:off x="5826966" y="2566673"/>
            <a:ext cx="4800600" cy="668528"/>
          </a:xfrm>
          <a:prstGeom prst="rect">
            <a:avLst/>
          </a:prstGeom>
          <a:noFill/>
        </p:spPr>
        <p:txBody>
          <a:bodyPr anchor="t"/>
          <a:lstStyle/>
          <a:p>
            <a:pPr marL="0" algn="l"/>
            <a:r>
              <a:rPr lang="zh-CN" altLang="en-US" sz="3299" b="0" i="0">
                <a:solidFill>
                  <a:srgbClr val="FF0000">
                    <a:alpha val="100000"/>
                  </a:srgbClr>
                </a:solidFill>
                <a:latin typeface="宋体"/>
                <a:ea typeface="宋体"/>
              </a:rPr>
              <a:t>钩码重不同、摩擦力不同</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9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9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900"/>
                                        <p:tgtEl>
                                          <p:spTgt spid="1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900"/>
                                        <p:tgtEl>
                                          <p:spTgt spid="12"/>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9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9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19088" y="-43024"/>
            <a:ext cx="12172950" cy="1156076"/>
            <a:chExt cx="12172950" cy="1156076"/>
          </a:xfrm>
        </p:grpSpPr>
        <p:sp>
          <p:nvSpPr>
            <p:cNvPr id="3" name="形状2"/>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6"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文本1" title=""/>
          <p:cNvSpPr txBox="1"/>
          <p:nvPr/>
        </p:nvSpPr>
        <p:spPr>
          <a:xfrm>
            <a:off x="771944" y="1233459"/>
            <a:ext cx="10668000" cy="1196213"/>
          </a:xfrm>
          <a:prstGeom prst="rect">
            <a:avLst/>
          </a:prstGeom>
          <a:noFill/>
        </p:spPr>
        <p:txBody>
          <a:bodyPr anchor="t"/>
          <a:lstStyle/>
          <a:p>
            <a:pPr marL="0" algn="l"/>
            <a:r>
              <a:rPr lang="zh-CN" altLang="en-US" sz="3000" b="0" i="0">
                <a:solidFill>
                  <a:srgbClr val="000000">
                    <a:alpha val="100000"/>
                  </a:srgbClr>
                </a:solidFill>
                <a:latin typeface="Microsoft YaHei"/>
                <a:ea typeface="Microsoft YaHei"/>
              </a:rPr>
              <a:t>4.有没有机械效率为100%的机械?为什么?举例说明，通过什么途径可以提高机械效率。</a:t>
            </a:r>
          </a:p>
        </p:txBody>
      </p:sp>
      <p:sp>
        <p:nvSpPr>
          <p:cNvPr id="8" name="文本2" title=""/>
          <p:cNvSpPr txBox="1"/>
          <p:nvPr/>
        </p:nvSpPr>
        <p:spPr>
          <a:xfrm>
            <a:off x="997420" y="2549300"/>
            <a:ext cx="9886950" cy="3536696"/>
          </a:xfrm>
          <a:prstGeom prst="rect">
            <a:avLst/>
          </a:prstGeom>
          <a:noFill/>
        </p:spPr>
        <p:txBody>
          <a:bodyPr anchor="t"/>
          <a:lstStyle/>
          <a:p>
            <a:pPr marL="0" algn="l"/>
            <a:r>
              <a:rPr lang="zh-CN" altLang="en-US" sz="3299" b="0" i="0">
                <a:solidFill>
                  <a:srgbClr val="FF0000">
                    <a:alpha val="100000"/>
                  </a:srgbClr>
                </a:solidFill>
                <a:latin typeface="宋体"/>
                <a:ea typeface="宋体"/>
              </a:rPr>
              <a:t>答：没有。因为使用机械做功时，必然要克服机械本身所受的重力、摩擦等因素而多做一些功，即有用功一定小于总功，机械效率一定小于100%。</a:t>
            </a:r>
          </a:p>
          <a:p>
            <a:pPr marL="0" algn="l"/>
            <a:endParaRPr lang="zh-CN" altLang="en-US" sz="3299" b="0" i="0">
              <a:solidFill>
                <a:srgbClr val="FF0000">
                  <a:alpha val="100000"/>
                </a:srgbClr>
              </a:solidFill>
              <a:latin typeface="宋体"/>
              <a:ea typeface="宋体"/>
            </a:endParaRPr>
          </a:p>
          <a:p>
            <a:pPr marL="0" algn="l"/>
            <a:r>
              <a:rPr lang="zh-CN" altLang="en-US" sz="3299" b="0" i="0">
                <a:solidFill>
                  <a:srgbClr val="FF0000">
                    <a:alpha val="100000"/>
                  </a:srgbClr>
                </a:solidFill>
                <a:latin typeface="宋体"/>
                <a:ea typeface="宋体"/>
              </a:rPr>
              <a:t>使用滑轮组提升重物时，为了提高机械效率，可以使用轻质的动滑轮和绳子，减小滑轮和轴间的摩擦，增大重物的质量。</a:t>
            </a:r>
          </a:p>
        </p:txBody>
      </p:sp>
    </p:spTree>
    <p:extLst>
      <p:ext uri="{BB962C8B-B14F-4D97-AF65-F5344CB8AC3E}">
        <p14:creationId xmlns:p14="http://schemas.microsoft.com/office/powerpoint/2010/main" val="840519474"/>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4" title=""/>
          <p:cNvSpPr txBox="1"/>
          <p:nvPr/>
        </p:nvSpPr>
        <p:spPr>
          <a:xfrm>
            <a:off x="712280" y="2259606"/>
            <a:ext cx="3884642" cy="813675"/>
          </a:xfrm>
          <a:custGeom>
            <a:gdLst>
              <a:gd name="connsiteX0" fmla="*/ 1942321 w 3884642"/>
              <a:gd name="connsiteY0" fmla="*/ 0 h 813675"/>
              <a:gd name="connsiteX1" fmla="*/ 3015035 w 3884642"/>
              <a:gd name="connsiteY1" fmla="*/ 0 h 813675"/>
              <a:gd name="connsiteX2" fmla="*/ 3884641 w 3884642"/>
              <a:gd name="connsiteY2" fmla="*/ 631528 h 813675"/>
              <a:gd name="connsiteX3" fmla="*/ 869607 w 3884642"/>
              <a:gd name="connsiteY3" fmla="*/ 813675 h 813675"/>
              <a:gd name="connsiteX4" fmla="*/ 0 w 3884642"/>
              <a:gd name="connsiteY4" fmla="*/ 182147 h 813675"/>
            </a:gdLst>
            <a:cxnLst>
              <a:cxn ang="0">
                <a:pos x="connsiteX0" y="connsiteY0"/>
              </a:cxn>
              <a:cxn ang="0">
                <a:pos x="connsiteX1" y="connsiteY1"/>
              </a:cxn>
              <a:cxn ang="0">
                <a:pos x="connsiteX2" y="connsiteY2"/>
              </a:cxn>
              <a:cxn ang="0">
                <a:pos x="connsiteX3" y="connsiteY3"/>
              </a:cxn>
              <a:cxn ang="0">
                <a:pos x="connsiteX4" y="connsiteY4"/>
              </a:cxn>
            </a:cxnLst>
            <a:rect l="l" t="t" r="r" b="b"/>
            <a:pathLst>
              <a:path w="3884642" h="813675">
                <a:moveTo>
                  <a:pt x="1942321" y="0"/>
                </a:moveTo>
                <a:cubicBezTo>
                  <a:pt x="3015035" y="0"/>
                  <a:pt x="3884641" y="182147"/>
                  <a:pt x="3884642" y="406837"/>
                </a:cubicBezTo>
                <a:cubicBezTo>
                  <a:pt x="3884641" y="631528"/>
                  <a:pt x="3015035" y="813675"/>
                  <a:pt x="1942321" y="813675"/>
                </a:cubicBezTo>
                <a:cubicBezTo>
                  <a:pt x="869607" y="813675"/>
                  <a:pt x="0" y="631528"/>
                  <a:pt x="0" y="406837"/>
                </a:cubicBezTo>
                <a:cubicBezTo>
                  <a:pt x="0" y="182147"/>
                  <a:pt x="869607" y="0"/>
                  <a:pt x="1942321" y="0"/>
                </a:cubicBezTo>
                <a:close/>
              </a:path>
            </a:pathLst>
          </a:custGeom>
          <a:solidFill>
            <a:srgbClr val="FFFFFF">
              <a:alpha val="100000"/>
            </a:srgbClr>
          </a:solidFill>
          <a:ln w="38100">
            <a:solidFill>
              <a:srgbClr val="3B00FF">
                <a:alpha val="100000"/>
              </a:srgbClr>
            </a:solidFill>
            <a:prstDash val="solid"/>
          </a:ln>
        </p:spPr>
        <p:txBody>
          <a:bodyPr anchor="ctr"/>
          <a:lstStyle/>
          <a:p>
            <a:pPr marL="0" algn="ctr"/>
          </a:p>
        </p:txBody>
      </p:sp>
      <p:grpSp>
        <p:nvGrpSpPr>
          <p:cNvPr id="3" name="组合1" title=""/>
          <p:cNvGrpSpPr/>
          <p:nvPr/>
        </p:nvGrpSpPr>
        <p:grpSpPr>
          <a:xfrm>
            <a:off x="19088" y="-43024"/>
            <a:ext cx="12172950" cy="1156076"/>
            <a:chExt cx="12172950" cy="1156076"/>
          </a:xfrm>
        </p:grpSpPr>
        <p:sp>
          <p:nvSpPr>
            <p:cNvPr id="4" name="形状5"/>
            <p:cNvSpPr txBox="1"/>
            <p:nvPr/>
          </p:nvSpPr>
          <p:spPr>
            <a:xfrm>
              <a:off x="0" y="43462"/>
              <a:ext cx="12172950" cy="934755"/>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6"/>
            <p:cNvSpPr txBox="1"/>
            <p:nvPr/>
          </p:nvSpPr>
          <p:spPr>
            <a:xfrm>
              <a:off x="1133151" y="250612"/>
              <a:ext cx="2413968" cy="603171"/>
            </a:xfrm>
            <a:custGeom>
              <a:gdLst>
                <a:gd name="connsiteX0" fmla="*/ 100528 w 2413968"/>
                <a:gd name="connsiteY0" fmla="*/ 0 h 603171"/>
                <a:gd name="connsiteX1" fmla="*/ 2313440 w 2413968"/>
                <a:gd name="connsiteY1" fmla="*/ 0 h 603171"/>
                <a:gd name="connsiteX2" fmla="*/ 2340102 w 2413968"/>
                <a:gd name="connsiteY2" fmla="*/ 0 h 603171"/>
                <a:gd name="connsiteX3" fmla="*/ 2403377 w 2413968"/>
                <a:gd name="connsiteY3" fmla="*/ 48297 h 603171"/>
                <a:gd name="connsiteX4" fmla="*/ 2413968 w 2413968"/>
                <a:gd name="connsiteY4" fmla="*/ 502642 h 603171"/>
                <a:gd name="connsiteX5" fmla="*/ 2413968 w 2413968"/>
                <a:gd name="connsiteY5" fmla="*/ 529304 h 603171"/>
                <a:gd name="connsiteX6" fmla="*/ 2365671 w 2413968"/>
                <a:gd name="connsiteY6" fmla="*/ 592579 h 603171"/>
                <a:gd name="connsiteX7" fmla="*/ 100528 w 2413968"/>
                <a:gd name="connsiteY7" fmla="*/ 603171 h 603171"/>
                <a:gd name="connsiteX8" fmla="*/ 73867 w 2413968"/>
                <a:gd name="connsiteY8" fmla="*/ 603171 h 603171"/>
                <a:gd name="connsiteX9" fmla="*/ 10591 w 2413968"/>
                <a:gd name="connsiteY9" fmla="*/ 554874 h 603171"/>
                <a:gd name="connsiteX10" fmla="*/ 0 w 2413968"/>
                <a:gd name="connsiteY10" fmla="*/ 100528 h 603171"/>
                <a:gd name="connsiteX11" fmla="*/ 0 w 2413968"/>
                <a:gd name="connsiteY11" fmla="*/ 45008 h 6031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3968" h="603171">
                  <a:moveTo>
                    <a:pt x="100528" y="0"/>
                  </a:moveTo>
                  <a:lnTo>
                    <a:pt x="2313440" y="0"/>
                  </a:lnTo>
                  <a:cubicBezTo>
                    <a:pt x="2340102" y="0"/>
                    <a:pt x="2365671" y="10591"/>
                    <a:pt x="2384524" y="29444"/>
                  </a:cubicBezTo>
                  <a:cubicBezTo>
                    <a:pt x="2403377" y="48297"/>
                    <a:pt x="2413968" y="73867"/>
                    <a:pt x="2413968" y="100528"/>
                  </a:cubicBezTo>
                  <a:lnTo>
                    <a:pt x="2413968" y="502642"/>
                  </a:lnTo>
                  <a:cubicBezTo>
                    <a:pt x="2413968" y="529304"/>
                    <a:pt x="2403377" y="554874"/>
                    <a:pt x="2384524" y="573727"/>
                  </a:cubicBezTo>
                  <a:cubicBezTo>
                    <a:pt x="2365671" y="592579"/>
                    <a:pt x="2340102" y="603171"/>
                    <a:pt x="2313440" y="603171"/>
                  </a:cubicBezTo>
                  <a:lnTo>
                    <a:pt x="100528" y="603171"/>
                  </a:lnTo>
                  <a:cubicBezTo>
                    <a:pt x="73867" y="603171"/>
                    <a:pt x="48297" y="592579"/>
                    <a:pt x="29444" y="573727"/>
                  </a:cubicBezTo>
                  <a:cubicBezTo>
                    <a:pt x="10591" y="554874"/>
                    <a:pt x="0" y="529304"/>
                    <a:pt x="0" y="502642"/>
                  </a:cubicBezTo>
                  <a:lnTo>
                    <a:pt x="0" y="100528"/>
                  </a:lnTo>
                  <a:cubicBezTo>
                    <a:pt x="0" y="45008"/>
                    <a:pt x="45008" y="0"/>
                    <a:pt x="100528" y="0"/>
                  </a:cubicBezTo>
                  <a:close/>
                </a:path>
              </a:pathLst>
            </a:custGeom>
            <a:solidFill>
              <a:srgbClr val="F5AC62">
                <a:alpha val="100000"/>
              </a:srgbClr>
            </a:solidFill>
            <a:ln w="9525">
              <a:solidFill>
                <a:srgbClr val="FFFFFF">
                  <a:alpha val="100000"/>
                </a:srgbClr>
              </a:solidFill>
              <a:prstDash val="solid"/>
            </a:ln>
          </p:spPr>
          <p:txBody>
            <a:bodyPr anchor="ctr"/>
            <a:lstStyle/>
            <a:p>
              <a:pPr marL="0" algn="l"/>
              <a:r>
                <a:rPr lang="zh-CN" altLang="en-US" sz="3999" b="1" i="0">
                  <a:solidFill>
                    <a:srgbClr val="000000">
                      <a:alpha val="100000"/>
                    </a:srgbClr>
                  </a:solidFill>
                  <a:latin typeface="宋体"/>
                  <a:ea typeface="宋体"/>
                </a:rPr>
                <a:t>课堂习题</a:t>
              </a:r>
            </a:p>
          </p:txBody>
        </p:sp>
        <p:pic>
          <p:nvPicPr>
            <p:cNvPr id="6"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6049" y="0"/>
              <a:ext cx="1219200" cy="1156076"/>
            </a:xfrm>
            <a:prstGeom prst="rect">
              <a:avLst/>
            </a:prstGeom>
          </p:spPr>
        </p:pic>
      </p:grpSp>
      <p:sp>
        <p:nvSpPr>
          <p:cNvPr id="7" name="形状1" title=""/>
          <p:cNvSpPr txBox="1"/>
          <p:nvPr/>
        </p:nvSpPr>
        <p:spPr>
          <a:xfrm rot="10800000">
            <a:off x="3032" y="88913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8" name="文本1" title=""/>
          <p:cNvSpPr txBox="1"/>
          <p:nvPr/>
        </p:nvSpPr>
        <p:spPr>
          <a:xfrm>
            <a:off x="938289" y="984190"/>
            <a:ext cx="10334625" cy="2088380"/>
          </a:xfrm>
          <a:prstGeom prst="rect">
            <a:avLst/>
          </a:prstGeom>
          <a:noFill/>
        </p:spPr>
        <p:txBody>
          <a:bodyPr anchor="t"/>
          <a:lstStyle/>
          <a:p>
            <a:pPr marL="0" algn="l">
              <a:lnSpc>
                <a:spcPts val="4800"/>
              </a:lnSpc>
              <a:buFont typeface="Arial"/>
              <a:buChar char=" "/>
            </a:pPr>
            <a:r>
              <a:rPr lang="zh-CN" altLang="en-US" sz="3200" b="0" i="0">
                <a:solidFill>
                  <a:srgbClr val="000000">
                    <a:alpha val="100000"/>
                  </a:srgbClr>
                </a:solidFill>
                <a:latin typeface="Times New Roman"/>
                <a:ea typeface="Times New Roman"/>
              </a:rPr>
              <a:t>5.  </a:t>
            </a:r>
            <a:r>
              <a:rPr lang="zh-CN" altLang="en-US" sz="3200" b="0" i="0">
                <a:solidFill>
                  <a:srgbClr val="000000">
                    <a:alpha val="100000"/>
                  </a:srgbClr>
                </a:solidFill>
                <a:latin typeface="微软雅黑"/>
                <a:ea typeface="微软雅黑"/>
              </a:rPr>
              <a:t>用一个动滑轮在</a:t>
            </a:r>
            <a:r>
              <a:rPr lang="zh-CN" altLang="en-US" sz="3200" b="0" i="0">
                <a:solidFill>
                  <a:srgbClr val="000000">
                    <a:alpha val="100000"/>
                  </a:srgbClr>
                </a:solidFill>
                <a:latin typeface="Times New Roman"/>
                <a:ea typeface="Times New Roman"/>
              </a:rPr>
              <a:t>5s</a:t>
            </a:r>
            <a:r>
              <a:rPr lang="zh-CN" altLang="en-US" sz="3200" b="0" i="0">
                <a:solidFill>
                  <a:srgbClr val="000000">
                    <a:alpha val="100000"/>
                  </a:srgbClr>
                </a:solidFill>
                <a:latin typeface="微软雅黑"/>
                <a:ea typeface="微软雅黑"/>
              </a:rPr>
              <a:t>内将一重为</a:t>
            </a:r>
            <a:r>
              <a:rPr lang="zh-CN" altLang="en-US" sz="3200" b="0" i="0">
                <a:solidFill>
                  <a:srgbClr val="000000">
                    <a:alpha val="100000"/>
                  </a:srgbClr>
                </a:solidFill>
                <a:latin typeface="Times New Roman"/>
                <a:ea typeface="Times New Roman"/>
              </a:rPr>
              <a:t>200N</a:t>
            </a:r>
            <a:r>
              <a:rPr lang="zh-CN" altLang="en-US" sz="3200" b="0" i="0">
                <a:solidFill>
                  <a:srgbClr val="000000">
                    <a:alpha val="100000"/>
                  </a:srgbClr>
                </a:solidFill>
                <a:latin typeface="微软雅黑"/>
                <a:ea typeface="微软雅黑"/>
              </a:rPr>
              <a:t>的物体向上匀速提起</a:t>
            </a:r>
            <a:r>
              <a:rPr lang="zh-CN" altLang="en-US" sz="3200" b="0" i="0">
                <a:solidFill>
                  <a:srgbClr val="000000">
                    <a:alpha val="100000"/>
                  </a:srgbClr>
                </a:solidFill>
                <a:latin typeface="Times New Roman"/>
                <a:ea typeface="Times New Roman"/>
              </a:rPr>
              <a:t>3m</a:t>
            </a:r>
            <a:r>
              <a:rPr lang="zh-CN" altLang="en-US" sz="3200" b="0" i="0">
                <a:solidFill>
                  <a:srgbClr val="000000">
                    <a:alpha val="100000"/>
                  </a:srgbClr>
                </a:solidFill>
                <a:latin typeface="微软雅黑"/>
                <a:ea typeface="微软雅黑"/>
              </a:rPr>
              <a:t>，拉力为</a:t>
            </a:r>
            <a:r>
              <a:rPr lang="zh-CN" altLang="en-US" sz="3200" b="0" i="0">
                <a:solidFill>
                  <a:srgbClr val="000000">
                    <a:alpha val="100000"/>
                  </a:srgbClr>
                </a:solidFill>
                <a:latin typeface="Times New Roman"/>
                <a:ea typeface="Times New Roman"/>
              </a:rPr>
              <a:t>150N</a:t>
            </a:r>
            <a:r>
              <a:rPr lang="zh-CN" altLang="en-US" sz="3200" b="0" i="0">
                <a:solidFill>
                  <a:srgbClr val="000000">
                    <a:alpha val="100000"/>
                  </a:srgbClr>
                </a:solidFill>
                <a:latin typeface="微软雅黑"/>
                <a:ea typeface="微软雅黑"/>
              </a:rPr>
              <a:t>，这个动滑轮的机械效率是多少？拉力的功率有多大？</a:t>
            </a:r>
          </a:p>
        </p:txBody>
      </p:sp>
      <p:sp>
        <p:nvSpPr>
          <p:cNvPr id="9" name="形状2" title=""/>
          <p:cNvSpPr txBox="1"/>
          <p:nvPr/>
        </p:nvSpPr>
        <p:spPr>
          <a:xfrm>
            <a:off x="6981852" y="2418201"/>
            <a:ext cx="4658945" cy="951485"/>
          </a:xfrm>
          <a:custGeom>
            <a:gdLst>
              <a:gd name="connsiteX0" fmla="*/ 158581 w 4658945"/>
              <a:gd name="connsiteY0" fmla="*/ 0 h 951485"/>
              <a:gd name="connsiteX1" fmla="*/ 4500364 w 4658945"/>
              <a:gd name="connsiteY1" fmla="*/ 0 h 951485"/>
              <a:gd name="connsiteX2" fmla="*/ 4587946 w 4658945"/>
              <a:gd name="connsiteY2" fmla="*/ 0 h 951485"/>
              <a:gd name="connsiteX3" fmla="*/ 4658945 w 4658945"/>
              <a:gd name="connsiteY3" fmla="*/ 792904 h 951485"/>
              <a:gd name="connsiteX4" fmla="*/ 4658945 w 4658945"/>
              <a:gd name="connsiteY4" fmla="*/ 880486 h 951485"/>
              <a:gd name="connsiteX5" fmla="*/ 158581 w 4658945"/>
              <a:gd name="connsiteY5" fmla="*/ 951485 h 951485"/>
              <a:gd name="connsiteX6" fmla="*/ 70999 w 4658945"/>
              <a:gd name="connsiteY6" fmla="*/ 951485 h 951485"/>
              <a:gd name="connsiteX7" fmla="*/ 0 w 4658945"/>
              <a:gd name="connsiteY7" fmla="*/ 158581 h 951485"/>
              <a:gd name="connsiteX8" fmla="*/ 0 w 4658945"/>
              <a:gd name="connsiteY8" fmla="*/ 70999 h 95148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945" h="951485">
                <a:moveTo>
                  <a:pt x="158581" y="0"/>
                </a:moveTo>
                <a:lnTo>
                  <a:pt x="4500364" y="0"/>
                </a:lnTo>
                <a:cubicBezTo>
                  <a:pt x="4587946" y="0"/>
                  <a:pt x="4658945" y="70999"/>
                  <a:pt x="4658945" y="158581"/>
                </a:cubicBezTo>
                <a:lnTo>
                  <a:pt x="4658945" y="792904"/>
                </a:lnTo>
                <a:cubicBezTo>
                  <a:pt x="4658945" y="880486"/>
                  <a:pt x="4587946" y="951485"/>
                  <a:pt x="4500364" y="951485"/>
                </a:cubicBezTo>
                <a:lnTo>
                  <a:pt x="158581" y="951485"/>
                </a:lnTo>
                <a:cubicBezTo>
                  <a:pt x="70999" y="951485"/>
                  <a:pt x="0" y="880486"/>
                  <a:pt x="0" y="792904"/>
                </a:cubicBezTo>
                <a:lnTo>
                  <a:pt x="0" y="158581"/>
                </a:lnTo>
                <a:cubicBezTo>
                  <a:pt x="0" y="70999"/>
                  <a:pt x="70999" y="0"/>
                  <a:pt x="158581" y="0"/>
                </a:cubicBezTo>
                <a:close/>
              </a:path>
            </a:pathLst>
          </a:custGeom>
          <a:solidFill>
            <a:srgbClr val="166EE1">
              <a:alpha val="100000"/>
            </a:srgbClr>
          </a:solidFill>
          <a:ln w="9525">
            <a:solidFill>
              <a:srgbClr val="FFFFFF">
                <a:alpha val="0"/>
              </a:srgbClr>
            </a:solidFill>
          </a:ln>
        </p:spPr>
        <p:txBody>
          <a:bodyPr anchor="ctr"/>
          <a:lstStyle/>
          <a:p>
            <a:pPr marL="0" algn="ctr"/>
          </a:p>
        </p:txBody>
      </p:sp>
      <p:sp>
        <p:nvSpPr>
          <p:cNvPr id="10" name="文本2" title=""/>
          <p:cNvSpPr txBox="1"/>
          <p:nvPr/>
        </p:nvSpPr>
        <p:spPr>
          <a:xfrm>
            <a:off x="7205739" y="2496826"/>
            <a:ext cx="4212022" cy="794194"/>
          </a:xfrm>
          <a:prstGeom prst="rect">
            <a:avLst/>
          </a:prstGeom>
          <a:noFill/>
        </p:spPr>
        <p:txBody>
          <a:bodyPr anchor="t"/>
          <a:lstStyle/>
          <a:p>
            <a:pPr marL="0" algn="l">
              <a:lnSpc>
                <a:spcPts val="4400"/>
              </a:lnSpc>
            </a:pPr>
            <a:r>
              <a:rPr lang="zh-CN" altLang="en-US" sz="2935" b="0" i="0">
                <a:solidFill>
                  <a:srgbClr val="FFFFFF">
                    <a:alpha val="100000"/>
                  </a:srgbClr>
                </a:solidFill>
                <a:latin typeface="Times New Roman"/>
                <a:ea typeface="Times New Roman"/>
              </a:rPr>
              <a:t> </a:t>
            </a:r>
            <a:r>
              <a:rPr lang="zh-CN" altLang="en-US" sz="2935" b="0" i="1">
                <a:solidFill>
                  <a:srgbClr val="FFFFFF">
                    <a:alpha val="100000"/>
                  </a:srgbClr>
                </a:solidFill>
                <a:latin typeface="Times New Roman"/>
                <a:ea typeface="Times New Roman"/>
              </a:rPr>
              <a:t>W</a:t>
            </a:r>
            <a:r>
              <a:rPr lang="zh-CN" altLang="en-US" sz="3903" b="0" i="0" baseline="-25000">
                <a:solidFill>
                  <a:srgbClr val="FFFFFF">
                    <a:alpha val="100000"/>
                  </a:srgbClr>
                </a:solidFill>
                <a:latin typeface="微软雅黑"/>
                <a:ea typeface="微软雅黑"/>
              </a:rPr>
              <a:t>有</a:t>
            </a:r>
            <a:r>
              <a:rPr lang="zh-CN" altLang="en-US" sz="2935" b="0" i="0">
                <a:solidFill>
                  <a:srgbClr val="FFFFFF">
                    <a:alpha val="100000"/>
                  </a:srgbClr>
                </a:solidFill>
                <a:latin typeface="Times New Roman"/>
                <a:ea typeface="Times New Roman"/>
              </a:rPr>
              <a:t>=</a:t>
            </a:r>
            <a:r>
              <a:rPr lang="zh-CN" altLang="en-US" sz="2935" b="0" i="1">
                <a:solidFill>
                  <a:srgbClr val="FFFFFF">
                    <a:alpha val="100000"/>
                  </a:srgbClr>
                </a:solidFill>
                <a:latin typeface="Times New Roman"/>
                <a:ea typeface="Times New Roman"/>
              </a:rPr>
              <a:t>Gh</a:t>
            </a:r>
            <a:r>
              <a:rPr lang="zh-CN" altLang="en-US" sz="2935" b="0" i="0">
                <a:solidFill>
                  <a:srgbClr val="FFFFFF">
                    <a:alpha val="100000"/>
                  </a:srgbClr>
                </a:solidFill>
                <a:latin typeface="Times New Roman"/>
                <a:ea typeface="Times New Roman"/>
              </a:rPr>
              <a:t>         </a:t>
            </a:r>
            <a:r>
              <a:rPr lang="zh-CN" altLang="en-US" sz="2935" b="0" i="1">
                <a:solidFill>
                  <a:srgbClr val="FFFFFF">
                    <a:alpha val="100000"/>
                  </a:srgbClr>
                </a:solidFill>
                <a:latin typeface="Times New Roman"/>
                <a:ea typeface="Times New Roman"/>
              </a:rPr>
              <a:t>W</a:t>
            </a:r>
            <a:r>
              <a:rPr lang="zh-CN" altLang="en-US" sz="3903" b="0" i="0" baseline="-25000">
                <a:solidFill>
                  <a:srgbClr val="FFFFFF">
                    <a:alpha val="100000"/>
                  </a:srgbClr>
                </a:solidFill>
                <a:latin typeface="微软雅黑"/>
                <a:ea typeface="微软雅黑"/>
              </a:rPr>
              <a:t>总</a:t>
            </a:r>
            <a:r>
              <a:rPr lang="zh-CN" altLang="en-US" sz="2935" b="0" i="0">
                <a:solidFill>
                  <a:srgbClr val="FFFFFF">
                    <a:alpha val="100000"/>
                  </a:srgbClr>
                </a:solidFill>
                <a:latin typeface="Times New Roman"/>
                <a:ea typeface="Times New Roman"/>
              </a:rPr>
              <a:t>=</a:t>
            </a:r>
            <a:r>
              <a:rPr lang="zh-CN" altLang="en-US" sz="2935" b="0" i="1">
                <a:solidFill>
                  <a:srgbClr val="FFFFFF">
                    <a:alpha val="100000"/>
                  </a:srgbClr>
                </a:solidFill>
                <a:latin typeface="Times New Roman"/>
                <a:ea typeface="Times New Roman"/>
              </a:rPr>
              <a:t>FS</a:t>
            </a:r>
          </a:p>
        </p:txBody>
      </p:sp>
      <p:sp>
        <p:nvSpPr>
          <p:cNvPr id="11" name="文本3" title=""/>
          <p:cNvSpPr txBox="1"/>
          <p:nvPr/>
        </p:nvSpPr>
        <p:spPr>
          <a:xfrm>
            <a:off x="1514685" y="3072451"/>
            <a:ext cx="5393531" cy="668528"/>
          </a:xfrm>
          <a:prstGeom prst="rect">
            <a:avLst/>
          </a:prstGeom>
          <a:noFill/>
        </p:spPr>
        <p:txBody>
          <a:bodyPr anchor="t"/>
          <a:lstStyle/>
          <a:p>
            <a:pPr marL="0" algn="l"/>
            <a:r>
              <a:rPr lang="zh-CN" altLang="en-US" sz="3299" b="0" i="0">
                <a:solidFill>
                  <a:srgbClr val="FF0000">
                    <a:alpha val="100000"/>
                  </a:srgbClr>
                </a:solidFill>
                <a:latin typeface="宋体"/>
                <a:ea typeface="宋体"/>
              </a:rPr>
              <a:t>W</a:t>
            </a:r>
            <a:r>
              <a:rPr lang="zh-CN" altLang="en-US" sz="3299" b="0" i="0" baseline="-25000">
                <a:solidFill>
                  <a:srgbClr val="FF0000">
                    <a:alpha val="100000"/>
                  </a:srgbClr>
                </a:solidFill>
                <a:latin typeface="宋体"/>
                <a:ea typeface="宋体"/>
              </a:rPr>
              <a:t>有</a:t>
            </a:r>
            <a:r>
              <a:rPr lang="zh-CN" altLang="en-US" sz="3299" b="0" i="0">
                <a:solidFill>
                  <a:srgbClr val="FF0000">
                    <a:alpha val="100000"/>
                  </a:srgbClr>
                </a:solidFill>
                <a:latin typeface="宋体"/>
                <a:ea typeface="宋体"/>
              </a:rPr>
              <a:t> =Gh=200N×3m=600J</a:t>
            </a:r>
          </a:p>
        </p:txBody>
      </p:sp>
      <p:sp>
        <p:nvSpPr>
          <p:cNvPr id="12" name="文本4" title=""/>
          <p:cNvSpPr txBox="1"/>
          <p:nvPr/>
        </p:nvSpPr>
        <p:spPr>
          <a:xfrm>
            <a:off x="1514685" y="4563675"/>
            <a:ext cx="5393531" cy="573183"/>
          </a:xfrm>
          <a:prstGeom prst="rect">
            <a:avLst/>
          </a:prstGeom>
          <a:noFill/>
        </p:spPr>
        <p:txBody>
          <a:bodyPr anchor="t"/>
          <a:lstStyle/>
          <a:p>
            <a:pPr marL="0" algn="l">
              <a:lnSpc>
                <a:spcPts val="4400"/>
              </a:lnSpc>
            </a:pPr>
            <a:r>
              <a:rPr lang="zh-CN" altLang="en-US" sz="2935" b="0" i="0">
                <a:solidFill>
                  <a:srgbClr val="FF0000">
                    <a:alpha val="100000"/>
                  </a:srgbClr>
                </a:solidFill>
                <a:latin typeface="Times New Roman"/>
                <a:ea typeface="Times New Roman"/>
              </a:rPr>
              <a:t> </a:t>
            </a:r>
            <a:r>
              <a:rPr lang="zh-CN" altLang="en-US" sz="2935" b="0" i="1">
                <a:solidFill>
                  <a:srgbClr val="FF0000">
                    <a:alpha val="100000"/>
                  </a:srgbClr>
                </a:solidFill>
                <a:latin typeface="Times New Roman"/>
                <a:ea typeface="Times New Roman"/>
              </a:rPr>
              <a:t>W</a:t>
            </a:r>
            <a:r>
              <a:rPr lang="zh-CN" altLang="en-US" sz="3903" b="0" i="0" baseline="-25000">
                <a:solidFill>
                  <a:srgbClr val="FF0000">
                    <a:alpha val="100000"/>
                  </a:srgbClr>
                </a:solidFill>
                <a:latin typeface="微软雅黑"/>
                <a:ea typeface="微软雅黑"/>
              </a:rPr>
              <a:t>总</a:t>
            </a:r>
            <a:r>
              <a:rPr lang="zh-CN" altLang="en-US" sz="2935" b="0" i="0">
                <a:solidFill>
                  <a:srgbClr val="FF0000">
                    <a:alpha val="100000"/>
                  </a:srgbClr>
                </a:solidFill>
                <a:latin typeface="Times New Roman"/>
                <a:ea typeface="Times New Roman"/>
              </a:rPr>
              <a:t>=</a:t>
            </a:r>
            <a:r>
              <a:rPr lang="zh-CN" altLang="en-US" sz="2935" b="0" i="1">
                <a:solidFill>
                  <a:srgbClr val="FF0000">
                    <a:alpha val="100000"/>
                  </a:srgbClr>
                </a:solidFill>
                <a:latin typeface="Times New Roman"/>
                <a:ea typeface="Times New Roman"/>
              </a:rPr>
              <a:t>FS</a:t>
            </a:r>
            <a:r>
              <a:rPr lang="zh-CN" altLang="en-US" sz="3299" b="0" i="0">
                <a:solidFill>
                  <a:srgbClr val="FF0000">
                    <a:alpha val="100000"/>
                  </a:srgbClr>
                </a:solidFill>
                <a:latin typeface="宋体"/>
                <a:ea typeface="宋体"/>
              </a:rPr>
              <a:t>=150N×6m=900J</a:t>
            </a:r>
          </a:p>
        </p:txBody>
      </p:sp>
      <p:sp>
        <p:nvSpPr>
          <p:cNvPr id="13" name="文本5" title=""/>
          <p:cNvSpPr txBox="1"/>
          <p:nvPr/>
        </p:nvSpPr>
        <p:spPr>
          <a:xfrm>
            <a:off x="1666665" y="3814439"/>
            <a:ext cx="3158176" cy="749451"/>
          </a:xfrm>
          <a:prstGeom prst="rect">
            <a:avLst/>
          </a:prstGeom>
          <a:noFill/>
        </p:spPr>
        <p:txBody>
          <a:bodyPr anchor="t"/>
          <a:lstStyle/>
          <a:p>
            <a:pPr marL="0" algn="l">
              <a:lnSpc>
                <a:spcPts val="4400"/>
              </a:lnSpc>
            </a:pPr>
            <a:r>
              <a:rPr lang="zh-CN" altLang="en-US" sz="2935" b="0" i="1">
                <a:solidFill>
                  <a:srgbClr val="FF0000">
                    <a:alpha val="100000"/>
                  </a:srgbClr>
                </a:solidFill>
                <a:latin typeface="Times New Roman"/>
                <a:ea typeface="Times New Roman"/>
              </a:rPr>
              <a:t>S</a:t>
            </a:r>
            <a:r>
              <a:rPr lang="zh-CN" altLang="en-US" sz="3299" b="0" i="0">
                <a:solidFill>
                  <a:srgbClr val="FF0000">
                    <a:alpha val="100000"/>
                  </a:srgbClr>
                </a:solidFill>
                <a:latin typeface="宋体"/>
                <a:ea typeface="宋体"/>
              </a:rPr>
              <a:t>=2h=2×3m=6m</a:t>
            </a:r>
          </a:p>
        </p:txBody>
      </p:sp>
      <p:pic>
        <p:nvPicPr>
          <p:cNvPr id="14" name="思维导图1" title=""/>
          <p:cNvPicPr>
            <a:picLocks noChangeAspect="1"/>
          </p:cNvPicPr>
          <p:nvPr/>
        </p:nvPicPr>
        <p:blipFill>
          <a:blip r:embed="rId3"/>
          <a:stretch>
            <a:fillRect/>
          </a:stretch>
        </p:blipFill>
        <p:spPr>
          <a:xfrm>
            <a:off x="1231316" y="5136890"/>
            <a:ext cx="5676900" cy="1304925"/>
          </a:xfrm>
          <a:prstGeom prst="rect">
            <a:avLst/>
          </a:prstGeom>
        </p:spPr>
      </p:pic>
      <p:pic>
        <p:nvPicPr>
          <p:cNvPr id="15" name="思维导图2" title=""/>
          <p:cNvPicPr>
            <a:picLocks noChangeAspect="1"/>
          </p:cNvPicPr>
          <p:nvPr/>
        </p:nvPicPr>
        <p:blipFill>
          <a:blip r:embed="rId4"/>
          <a:stretch>
            <a:fillRect/>
          </a:stretch>
        </p:blipFill>
        <p:spPr>
          <a:xfrm>
            <a:off x="7361520" y="4567352"/>
            <a:ext cx="4200525" cy="1247775"/>
          </a:xfrm>
          <a:prstGeom prst="rect">
            <a:avLst/>
          </a:prstGeom>
        </p:spPr>
      </p:pic>
      <p:sp>
        <p:nvSpPr>
          <p:cNvPr id="16" name="文本6" title=""/>
          <p:cNvSpPr txBox="1"/>
          <p:nvPr/>
        </p:nvSpPr>
        <p:spPr>
          <a:xfrm>
            <a:off x="7361882" y="3573199"/>
            <a:ext cx="2393947" cy="800110"/>
          </a:xfrm>
          <a:prstGeom prst="rect">
            <a:avLst/>
          </a:prstGeom>
          <a:noFill/>
        </p:spPr>
        <p:txBody>
          <a:bodyPr anchor="t"/>
          <a:lstStyle/>
          <a:p>
            <a:pPr marL="0" algn="l">
              <a:lnSpc>
                <a:spcPts val="4800"/>
              </a:lnSpc>
            </a:pPr>
            <a:r>
              <a:rPr lang="zh-CN" altLang="en-US" sz="3200" b="0" i="0">
                <a:solidFill>
                  <a:srgbClr val="000000">
                    <a:alpha val="100000"/>
                  </a:srgbClr>
                </a:solidFill>
                <a:latin typeface="微软雅黑"/>
                <a:ea typeface="微软雅黑"/>
              </a:rPr>
              <a:t>拉力的功率:</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1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7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900"/>
                                        <p:tgtEl>
                                          <p:spTgt spid="1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2300"/>
                                        <p:tgtEl>
                                          <p:spTgt spid="1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300"/>
                                        <p:tgtEl>
                                          <p:spTgt spid="2"/>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300"/>
                                        <p:tgtEl>
                                          <p:spTgt spid="16"/>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19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 grpId="0" animBg="1"/>
      <p:bldP spid="16" grpId="0" animBg="1"/>
      <p:bldP spid="15"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grpSp>
        <p:nvGrpSpPr>
          <p:cNvPr id="2" name="组合1" title=""/>
          <p:cNvGrpSpPr/>
          <p:nvPr/>
        </p:nvGrpSpPr>
        <p:grpSpPr>
          <a:xfrm>
            <a:off x="9126122" y="1686535"/>
            <a:ext cx="2478701" cy="3501295"/>
            <a:chExt cx="2478701" cy="3501295"/>
          </a:xfrm>
        </p:grpSpPr>
        <p:sp>
          <p:nvSpPr>
            <p:cNvPr id="3" name="形状5"/>
            <p:cNvSpPr txBox="1"/>
            <p:nvPr/>
          </p:nvSpPr>
          <p:spPr>
            <a:xfrm>
              <a:off x="758542" y="0"/>
              <a:ext cx="954005" cy="981389"/>
            </a:xfrm>
            <a:custGeom>
              <a:gdLst>
                <a:gd name="connsiteX0" fmla="*/ 477002 w 954005"/>
                <a:gd name="connsiteY0" fmla="*/ 0 h 981389"/>
                <a:gd name="connsiteX1" fmla="*/ 740444 w 954005"/>
                <a:gd name="connsiteY1" fmla="*/ 0 h 981389"/>
                <a:gd name="connsiteX2" fmla="*/ 954005 w 954005"/>
                <a:gd name="connsiteY2" fmla="*/ 761698 h 981389"/>
                <a:gd name="connsiteX3" fmla="*/ 213561 w 954005"/>
                <a:gd name="connsiteY3" fmla="*/ 981389 h 981389"/>
                <a:gd name="connsiteX4" fmla="*/ 0 w 954005"/>
                <a:gd name="connsiteY4" fmla="*/ 219691 h 9813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81389">
                  <a:moveTo>
                    <a:pt x="477002" y="0"/>
                  </a:moveTo>
                  <a:cubicBezTo>
                    <a:pt x="740444" y="0"/>
                    <a:pt x="954005" y="219691"/>
                    <a:pt x="954005" y="490695"/>
                  </a:cubicBezTo>
                  <a:cubicBezTo>
                    <a:pt x="954005" y="761698"/>
                    <a:pt x="740444" y="981389"/>
                    <a:pt x="477002" y="981389"/>
                  </a:cubicBezTo>
                  <a:cubicBezTo>
                    <a:pt x="213561" y="981389"/>
                    <a:pt x="0" y="761698"/>
                    <a:pt x="0" y="490695"/>
                  </a:cubicBezTo>
                  <a:cubicBezTo>
                    <a:pt x="0" y="219691"/>
                    <a:pt x="213561" y="0"/>
                    <a:pt x="477002" y="0"/>
                  </a:cubicBezTo>
                  <a:close/>
                </a:path>
              </a:pathLst>
            </a:custGeom>
            <a:solidFill>
              <a:srgbClr val="6037E6">
                <a:alpha val="100000"/>
              </a:srgbClr>
            </a:solidFill>
            <a:ln w="9525">
              <a:solidFill>
                <a:srgbClr val="1A5CB3">
                  <a:alpha val="100000"/>
                </a:srgbClr>
              </a:solidFill>
              <a:prstDash val="solid"/>
            </a:ln>
          </p:spPr>
          <p:txBody>
            <a:bodyPr anchor="ctr"/>
            <a:lstStyle/>
            <a:p>
              <a:pPr marL="0" algn="ctr"/>
            </a:p>
          </p:txBody>
        </p:sp>
        <p:sp>
          <p:nvSpPr>
            <p:cNvPr id="4" name="形状6"/>
            <p:cNvSpPr txBox="1"/>
            <p:nvPr/>
          </p:nvSpPr>
          <p:spPr>
            <a:xfrm rot="10800000">
              <a:off x="0" y="378342"/>
              <a:ext cx="2478701" cy="3122953"/>
            </a:xfrm>
            <a:prstGeom prst="flowChartPunchedCard">
              <a:avLst/>
            </a:prstGeom>
            <a:solidFill>
              <a:srgbClr val="6037E6">
                <a:alpha val="100000"/>
              </a:srgbClr>
            </a:solidFill>
            <a:ln w="9525">
              <a:solidFill>
                <a:srgbClr val="FFFFFF">
                  <a:alpha val="0"/>
                </a:srgbClr>
              </a:solidFill>
            </a:ln>
          </p:spPr>
          <p:txBody>
            <a:bodyPr anchor="ctr"/>
            <a:lstStyle/>
            <a:p>
              <a:pPr marL="0" algn="ctr"/>
            </a:p>
          </p:txBody>
        </p:sp>
      </p:grpSp>
      <p:sp>
        <p:nvSpPr>
          <p:cNvPr id="5" name="形状1" title=""/>
          <p:cNvSpPr txBox="1"/>
          <p:nvPr/>
        </p:nvSpPr>
        <p:spPr>
          <a:xfrm>
            <a:off x="5296" y="-22860"/>
            <a:ext cx="12172950" cy="98115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2"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形状3" title=""/>
          <p:cNvSpPr txBox="1"/>
          <p:nvPr/>
        </p:nvSpPr>
        <p:spPr>
          <a:xfrm>
            <a:off x="481822" y="120148"/>
            <a:ext cx="2360428" cy="743179"/>
          </a:xfrm>
          <a:custGeom>
            <a:gdLst>
              <a:gd name="connsiteX0" fmla="*/ 123863 w 2360428"/>
              <a:gd name="connsiteY0" fmla="*/ 0 h 743179"/>
              <a:gd name="connsiteX1" fmla="*/ 2236565 w 2360428"/>
              <a:gd name="connsiteY1" fmla="*/ 0 h 743179"/>
              <a:gd name="connsiteX2" fmla="*/ 2304973 w 2360428"/>
              <a:gd name="connsiteY2" fmla="*/ 0 h 743179"/>
              <a:gd name="connsiteX3" fmla="*/ 2360428 w 2360428"/>
              <a:gd name="connsiteY3" fmla="*/ 619315 h 743179"/>
              <a:gd name="connsiteX4" fmla="*/ 2360428 w 2360428"/>
              <a:gd name="connsiteY4" fmla="*/ 652166 h 743179"/>
              <a:gd name="connsiteX5" fmla="*/ 2300921 w 2360428"/>
              <a:gd name="connsiteY5" fmla="*/ 730129 h 743179"/>
              <a:gd name="connsiteX6" fmla="*/ 123863 w 2360428"/>
              <a:gd name="connsiteY6" fmla="*/ 743179 h 743179"/>
              <a:gd name="connsiteX7" fmla="*/ 91013 w 2360428"/>
              <a:gd name="connsiteY7" fmla="*/ 743179 h 743179"/>
              <a:gd name="connsiteX8" fmla="*/ 13050 w 2360428"/>
              <a:gd name="connsiteY8" fmla="*/ 683671 h 743179"/>
              <a:gd name="connsiteX9" fmla="*/ 0 w 2360428"/>
              <a:gd name="connsiteY9" fmla="*/ 123863 h 743179"/>
              <a:gd name="connsiteX10" fmla="*/ 0 w 2360428"/>
              <a:gd name="connsiteY10" fmla="*/ 55455 h 74317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0428" h="743179">
                <a:moveTo>
                  <a:pt x="123863" y="0"/>
                </a:moveTo>
                <a:lnTo>
                  <a:pt x="2236565" y="0"/>
                </a:lnTo>
                <a:cubicBezTo>
                  <a:pt x="2304973" y="0"/>
                  <a:pt x="2360428" y="55455"/>
                  <a:pt x="2360428" y="123863"/>
                </a:cubicBezTo>
                <a:lnTo>
                  <a:pt x="2360428" y="619315"/>
                </a:lnTo>
                <a:cubicBezTo>
                  <a:pt x="2360428" y="652166"/>
                  <a:pt x="2347379" y="683671"/>
                  <a:pt x="2324150" y="706900"/>
                </a:cubicBezTo>
                <a:cubicBezTo>
                  <a:pt x="2300921" y="730129"/>
                  <a:pt x="2269416" y="743179"/>
                  <a:pt x="2236565" y="743179"/>
                </a:cubicBezTo>
                <a:lnTo>
                  <a:pt x="123863" y="743179"/>
                </a:lnTo>
                <a:cubicBezTo>
                  <a:pt x="91013" y="743179"/>
                  <a:pt x="59507" y="730129"/>
                  <a:pt x="36279" y="706900"/>
                </a:cubicBezTo>
                <a:cubicBezTo>
                  <a:pt x="13050" y="683671"/>
                  <a:pt x="0" y="652166"/>
                  <a:pt x="0" y="619315"/>
                </a:cubicBezTo>
                <a:lnTo>
                  <a:pt x="0" y="123863"/>
                </a:lnTo>
                <a:cubicBezTo>
                  <a:pt x="0" y="55455"/>
                  <a:pt x="55455" y="0"/>
                  <a:pt x="123863" y="0"/>
                </a:cubicBezTo>
                <a:close/>
              </a:path>
            </a:pathLst>
          </a:custGeom>
          <a:solidFill>
            <a:srgbClr val="F0EA90">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学习目标</a:t>
            </a:r>
          </a:p>
        </p:txBody>
      </p:sp>
      <p:sp>
        <p:nvSpPr>
          <p:cNvPr id="8" name="形状4" title=""/>
          <p:cNvSpPr txBox="1"/>
          <p:nvPr/>
        </p:nvSpPr>
        <p:spPr>
          <a:xfrm rot="10800000">
            <a:off x="1114" y="862879"/>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9" name="组合2" title=""/>
          <p:cNvGrpSpPr/>
          <p:nvPr/>
        </p:nvGrpSpPr>
        <p:grpSpPr>
          <a:xfrm>
            <a:off x="657082" y="1784499"/>
            <a:ext cx="2478701" cy="3394797"/>
            <a:chExt cx="2478701" cy="3394797"/>
          </a:xfrm>
        </p:grpSpPr>
        <p:sp>
          <p:nvSpPr>
            <p:cNvPr id="10" name="形状7"/>
            <p:cNvSpPr txBox="1"/>
            <p:nvPr/>
          </p:nvSpPr>
          <p:spPr>
            <a:xfrm>
              <a:off x="860641" y="0"/>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2A8C51">
                <a:alpha val="100000"/>
              </a:srgbClr>
            </a:solidFill>
            <a:ln w="9525">
              <a:solidFill>
                <a:srgbClr val="1A5CB3">
                  <a:alpha val="100000"/>
                </a:srgbClr>
              </a:solidFill>
              <a:prstDash val="solid"/>
            </a:ln>
          </p:spPr>
          <p:txBody>
            <a:bodyPr anchor="ctr"/>
            <a:lstStyle/>
            <a:p>
              <a:pPr marL="0" algn="ctr"/>
            </a:p>
          </p:txBody>
        </p:sp>
        <p:sp>
          <p:nvSpPr>
            <p:cNvPr id="11" name="形状8"/>
            <p:cNvSpPr txBox="1"/>
            <p:nvPr/>
          </p:nvSpPr>
          <p:spPr>
            <a:xfrm rot="10800000">
              <a:off x="0" y="271844"/>
              <a:ext cx="2478701" cy="3122953"/>
            </a:xfrm>
            <a:prstGeom prst="flowChartPunchedCard">
              <a:avLst/>
            </a:prstGeom>
            <a:solidFill>
              <a:srgbClr val="2A8C51">
                <a:alpha val="100000"/>
              </a:srgbClr>
            </a:solidFill>
            <a:ln w="9525">
              <a:solidFill>
                <a:srgbClr val="FFFFFF">
                  <a:alpha val="0"/>
                </a:srgbClr>
              </a:solidFill>
            </a:ln>
          </p:spPr>
          <p:txBody>
            <a:bodyPr anchor="ctr"/>
            <a:lstStyle/>
            <a:p>
              <a:pPr marL="0" algn="ctr"/>
            </a:p>
          </p:txBody>
        </p:sp>
      </p:grpSp>
      <p:sp>
        <p:nvSpPr>
          <p:cNvPr id="12" name="文本1" title=""/>
          <p:cNvSpPr txBox="1"/>
          <p:nvPr/>
        </p:nvSpPr>
        <p:spPr>
          <a:xfrm>
            <a:off x="784841" y="2604306"/>
            <a:ext cx="2340980" cy="2605240"/>
          </a:xfrm>
          <a:prstGeom prst="rect">
            <a:avLst/>
          </a:prstGeom>
          <a:noFill/>
        </p:spPr>
        <p:txBody>
          <a:bodyPr anchor="t"/>
          <a:lstStyle/>
          <a:p>
            <a:pPr marL="0" algn="l">
              <a:lnSpc>
                <a:spcPts val="3000"/>
              </a:lnSpc>
            </a:pPr>
            <a:r>
              <a:rPr lang="zh-CN" altLang="en-US" sz="2099" b="1" i="0">
                <a:solidFill>
                  <a:srgbClr val="FFFFFF">
                    <a:alpha val="100000"/>
                  </a:srgbClr>
                </a:solidFill>
                <a:latin typeface="新宋体"/>
                <a:ea typeface="新宋体"/>
              </a:rPr>
              <a:t>知道有用功、额外功、总功的含义，指出它们之间的关系；理解机械效率的概念</a:t>
            </a:r>
          </a:p>
          <a:p>
            <a:pPr marL="0" algn="l"/>
            <a:endParaRPr lang="zh-CN" altLang="en-US" sz="2099" b="1" i="0">
              <a:solidFill>
                <a:srgbClr val="FFFFFF">
                  <a:alpha val="100000"/>
                </a:srgbClr>
              </a:solidFill>
              <a:latin typeface="新宋体"/>
              <a:ea typeface="新宋体"/>
            </a:endParaRPr>
          </a:p>
        </p:txBody>
      </p:sp>
      <p:grpSp>
        <p:nvGrpSpPr>
          <p:cNvPr id="13" name="组合3" title=""/>
          <p:cNvGrpSpPr/>
          <p:nvPr/>
        </p:nvGrpSpPr>
        <p:grpSpPr>
          <a:xfrm>
            <a:off x="3423657" y="1734283"/>
            <a:ext cx="2478703" cy="3493257"/>
            <a:chExt cx="2478703" cy="3493257"/>
          </a:xfrm>
        </p:grpSpPr>
        <p:sp>
          <p:nvSpPr>
            <p:cNvPr id="14" name="形状9"/>
            <p:cNvSpPr txBox="1"/>
            <p:nvPr/>
          </p:nvSpPr>
          <p:spPr>
            <a:xfrm>
              <a:off x="778497" y="0"/>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1A5CB3">
                <a:alpha val="100000"/>
              </a:srgbClr>
            </a:solidFill>
            <a:ln w="9525">
              <a:solidFill>
                <a:srgbClr val="1A5CB3">
                  <a:alpha val="100000"/>
                </a:srgbClr>
              </a:solidFill>
              <a:prstDash val="solid"/>
            </a:ln>
          </p:spPr>
          <p:txBody>
            <a:bodyPr anchor="ctr"/>
            <a:lstStyle/>
            <a:p>
              <a:pPr marL="0" algn="ctr"/>
            </a:p>
          </p:txBody>
        </p:sp>
        <p:sp>
          <p:nvSpPr>
            <p:cNvPr id="15" name="形状10"/>
            <p:cNvSpPr txBox="1"/>
            <p:nvPr/>
          </p:nvSpPr>
          <p:spPr>
            <a:xfrm rot="10800000">
              <a:off x="0" y="370304"/>
              <a:ext cx="2478703" cy="3122953"/>
            </a:xfrm>
            <a:prstGeom prst="flowChartPunchedCard">
              <a:avLst/>
            </a:prstGeom>
            <a:solidFill>
              <a:srgbClr val="1A5CB3">
                <a:alpha val="100000"/>
              </a:srgbClr>
            </a:solidFill>
            <a:ln w="9525">
              <a:solidFill>
                <a:srgbClr val="FFFFFF">
                  <a:alpha val="0"/>
                </a:srgbClr>
              </a:solidFill>
            </a:ln>
          </p:spPr>
          <p:txBody>
            <a:bodyPr anchor="ctr"/>
            <a:lstStyle/>
            <a:p>
              <a:pPr marL="0" algn="ctr"/>
            </a:p>
          </p:txBody>
        </p:sp>
      </p:grpSp>
      <p:sp>
        <p:nvSpPr>
          <p:cNvPr id="16" name="文本2" title=""/>
          <p:cNvSpPr txBox="1"/>
          <p:nvPr/>
        </p:nvSpPr>
        <p:spPr>
          <a:xfrm>
            <a:off x="3542100" y="2529478"/>
            <a:ext cx="2360219" cy="2132275"/>
          </a:xfrm>
          <a:prstGeom prst="rect">
            <a:avLst/>
          </a:prstGeom>
          <a:noFill/>
        </p:spPr>
        <p:txBody>
          <a:bodyPr anchor="t"/>
          <a:lstStyle/>
          <a:p>
            <a:pPr marL="0" algn="l">
              <a:lnSpc>
                <a:spcPts val="3000"/>
              </a:lnSpc>
            </a:pPr>
            <a:r>
              <a:rPr lang="zh-CN" altLang="en-US" sz="2099" b="1" i="0">
                <a:solidFill>
                  <a:srgbClr val="FFFFFF">
                    <a:alpha val="100000"/>
                  </a:srgbClr>
                </a:solidFill>
                <a:latin typeface="新宋体"/>
                <a:ea typeface="新宋体"/>
              </a:rPr>
              <a:t>知道机械效率小于</a:t>
            </a:r>
            <a:r>
              <a:rPr lang="zh-CN" altLang="en-US" sz="2099" b="1" i="0">
                <a:solidFill>
                  <a:srgbClr val="FFFFFF">
                    <a:alpha val="100000"/>
                  </a:srgbClr>
                </a:solidFill>
                <a:latin typeface="Times New Roman"/>
                <a:ea typeface="Times New Roman"/>
              </a:rPr>
              <a:t>1</a:t>
            </a:r>
            <a:r>
              <a:rPr lang="zh-CN" altLang="en-US" sz="2099" b="1" i="0">
                <a:solidFill>
                  <a:srgbClr val="FFFFFF">
                    <a:alpha val="100000"/>
                  </a:srgbClr>
                </a:solidFill>
                <a:latin typeface="新宋体"/>
                <a:ea typeface="新宋体"/>
              </a:rPr>
              <a:t>及没有单位的原因；会利用公式</a:t>
            </a:r>
            <a:r>
              <a:rPr lang="zh-CN" altLang="en-US" sz="2099" b="1" i="0">
                <a:solidFill>
                  <a:srgbClr val="FFFFFF">
                    <a:alpha val="100000"/>
                  </a:srgbClr>
                </a:solidFill>
                <a:latin typeface="Times New Roman"/>
                <a:ea typeface="Times New Roman"/>
              </a:rPr>
              <a:t> </a:t>
            </a:r>
            <a:r>
              <a:rPr lang="zh-CN" altLang="en-US" sz="2099" b="1" i="0">
                <a:solidFill>
                  <a:srgbClr val="FFFFFF">
                    <a:alpha val="100000"/>
                  </a:srgbClr>
                </a:solidFill>
                <a:latin typeface="新宋体"/>
                <a:ea typeface="新宋体"/>
              </a:rPr>
              <a:t>进行机械效率有关计算</a:t>
            </a:r>
          </a:p>
        </p:txBody>
      </p:sp>
      <p:grpSp>
        <p:nvGrpSpPr>
          <p:cNvPr id="17" name="组合4" title=""/>
          <p:cNvGrpSpPr/>
          <p:nvPr/>
        </p:nvGrpSpPr>
        <p:grpSpPr>
          <a:xfrm>
            <a:off x="6265231" y="1714643"/>
            <a:ext cx="2478701" cy="3453776"/>
            <a:chExt cx="2478701" cy="3453776"/>
          </a:xfrm>
        </p:grpSpPr>
        <p:sp>
          <p:nvSpPr>
            <p:cNvPr id="18" name="形状11"/>
            <p:cNvSpPr txBox="1"/>
            <p:nvPr/>
          </p:nvSpPr>
          <p:spPr>
            <a:xfrm>
              <a:off x="797909" y="0"/>
              <a:ext cx="954005" cy="954005"/>
            </a:xfrm>
            <a:custGeom>
              <a:gdLst>
                <a:gd name="connsiteX0" fmla="*/ 477002 w 954005"/>
                <a:gd name="connsiteY0" fmla="*/ 0 h 954005"/>
                <a:gd name="connsiteX1" fmla="*/ 740444 w 954005"/>
                <a:gd name="connsiteY1" fmla="*/ 0 h 954005"/>
                <a:gd name="connsiteX2" fmla="*/ 954005 w 954005"/>
                <a:gd name="connsiteY2" fmla="*/ 740444 h 954005"/>
                <a:gd name="connsiteX3" fmla="*/ 213561 w 954005"/>
                <a:gd name="connsiteY3" fmla="*/ 954005 h 954005"/>
                <a:gd name="connsiteX4" fmla="*/ 0 w 954005"/>
                <a:gd name="connsiteY4" fmla="*/ 213561 h 9540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954005" h="954005">
                  <a:moveTo>
                    <a:pt x="477002" y="0"/>
                  </a:moveTo>
                  <a:cubicBezTo>
                    <a:pt x="740444" y="0"/>
                    <a:pt x="954005" y="213561"/>
                    <a:pt x="954005" y="477002"/>
                  </a:cubicBezTo>
                  <a:cubicBezTo>
                    <a:pt x="954005" y="740444"/>
                    <a:pt x="740444" y="954005"/>
                    <a:pt x="477002" y="954005"/>
                  </a:cubicBezTo>
                  <a:cubicBezTo>
                    <a:pt x="213561" y="954005"/>
                    <a:pt x="0" y="740444"/>
                    <a:pt x="0" y="477002"/>
                  </a:cubicBezTo>
                  <a:cubicBezTo>
                    <a:pt x="0" y="213561"/>
                    <a:pt x="213561" y="0"/>
                    <a:pt x="477002" y="0"/>
                  </a:cubicBezTo>
                  <a:close/>
                </a:path>
              </a:pathLst>
            </a:custGeom>
            <a:solidFill>
              <a:srgbClr val="C72727">
                <a:alpha val="100000"/>
              </a:srgbClr>
            </a:solidFill>
            <a:ln w="9525">
              <a:solidFill>
                <a:srgbClr val="1A5CB3">
                  <a:alpha val="100000"/>
                </a:srgbClr>
              </a:solidFill>
              <a:prstDash val="solid"/>
            </a:ln>
          </p:spPr>
          <p:txBody>
            <a:bodyPr anchor="ctr"/>
            <a:lstStyle/>
            <a:p>
              <a:pPr marL="0" algn="ctr"/>
            </a:p>
          </p:txBody>
        </p:sp>
        <p:sp>
          <p:nvSpPr>
            <p:cNvPr id="19" name="形状12"/>
            <p:cNvSpPr txBox="1"/>
            <p:nvPr/>
          </p:nvSpPr>
          <p:spPr>
            <a:xfrm rot="10800000">
              <a:off x="0" y="330823"/>
              <a:ext cx="2478701" cy="3122953"/>
            </a:xfrm>
            <a:prstGeom prst="flowChartPunchedCard">
              <a:avLst/>
            </a:prstGeom>
            <a:solidFill>
              <a:srgbClr val="C72727">
                <a:alpha val="100000"/>
              </a:srgbClr>
            </a:solidFill>
            <a:ln w="9525">
              <a:solidFill>
                <a:srgbClr val="FFFFFF">
                  <a:alpha val="0"/>
                </a:srgbClr>
              </a:solidFill>
            </a:ln>
          </p:spPr>
          <p:txBody>
            <a:bodyPr anchor="ctr"/>
            <a:lstStyle/>
            <a:p>
              <a:pPr marL="0" algn="ctr"/>
            </a:p>
          </p:txBody>
        </p:sp>
      </p:grpSp>
      <p:sp>
        <p:nvSpPr>
          <p:cNvPr id="20" name="文本3" title=""/>
          <p:cNvSpPr txBox="1"/>
          <p:nvPr/>
        </p:nvSpPr>
        <p:spPr>
          <a:xfrm>
            <a:off x="9227182" y="2529269"/>
            <a:ext cx="2394790" cy="2118115"/>
          </a:xfrm>
          <a:prstGeom prst="rect">
            <a:avLst/>
          </a:prstGeom>
          <a:noFill/>
        </p:spPr>
        <p:txBody>
          <a:bodyPr anchor="t"/>
          <a:lstStyle/>
          <a:p>
            <a:pPr marL="0" algn="l">
              <a:lnSpc>
                <a:spcPts val="3000"/>
              </a:lnSpc>
            </a:pPr>
            <a:r>
              <a:rPr lang="zh-CN" altLang="en-US" sz="2099" b="1" i="0">
                <a:solidFill>
                  <a:srgbClr val="FFFFFF">
                    <a:alpha val="100000"/>
                  </a:srgbClr>
                </a:solidFill>
                <a:latin typeface="新宋体"/>
                <a:ea typeface="新宋体"/>
              </a:rPr>
              <a:t>关注生产、生活中各种机械的机械效率，具有用机械效率来评价机械的意识</a:t>
            </a:r>
          </a:p>
        </p:txBody>
      </p:sp>
      <p:sp>
        <p:nvSpPr>
          <p:cNvPr id="21" name="文本4" title=""/>
          <p:cNvSpPr txBox="1"/>
          <p:nvPr/>
        </p:nvSpPr>
        <p:spPr>
          <a:xfrm>
            <a:off x="6394209" y="2529440"/>
            <a:ext cx="2338388" cy="2118115"/>
          </a:xfrm>
          <a:prstGeom prst="rect">
            <a:avLst/>
          </a:prstGeom>
          <a:noFill/>
        </p:spPr>
        <p:txBody>
          <a:bodyPr anchor="t"/>
          <a:lstStyle/>
          <a:p>
            <a:pPr marL="0" algn="l">
              <a:lnSpc>
                <a:spcPts val="3000"/>
              </a:lnSpc>
            </a:pPr>
            <a:r>
              <a:rPr lang="zh-CN" altLang="en-US" sz="2099" b="1" i="0">
                <a:solidFill>
                  <a:srgbClr val="FFFFFF">
                    <a:alpha val="100000"/>
                  </a:srgbClr>
                </a:solidFill>
                <a:latin typeface="新宋体"/>
                <a:ea typeface="新宋体"/>
              </a:rPr>
              <a:t>经历测量滑轮组的机械效率的过程，学习拟定简单的科学探究计划和实验方案</a:t>
            </a:r>
          </a:p>
        </p:txBody>
      </p:sp>
      <p:sp>
        <p:nvSpPr>
          <p:cNvPr id="22" name="文本5" title=""/>
          <p:cNvSpPr txBox="1"/>
          <p:nvPr/>
        </p:nvSpPr>
        <p:spPr>
          <a:xfrm>
            <a:off x="1515577" y="1681447"/>
            <a:ext cx="932928" cy="925190"/>
          </a:xfrm>
          <a:prstGeom prst="rect">
            <a:avLst/>
          </a:prstGeom>
          <a:noFill/>
        </p:spPr>
        <p:txBody>
          <a:bodyPr anchor="ctr"/>
          <a:lstStyle/>
          <a:p>
            <a:pPr marL="0" algn="ctr">
              <a:lnSpc>
                <a:spcPts val="2400"/>
              </a:lnSpc>
            </a:pPr>
            <a:r>
              <a:rPr lang="zh-CN" altLang="en-US" sz="1999" b="1" i="0">
                <a:solidFill>
                  <a:srgbClr val="FFFFFF">
                    <a:alpha val="100000"/>
                  </a:srgbClr>
                </a:solidFill>
                <a:latin typeface="新宋体"/>
                <a:ea typeface="新宋体"/>
              </a:rPr>
              <a:t>物理观念</a:t>
            </a:r>
          </a:p>
        </p:txBody>
      </p:sp>
      <p:sp>
        <p:nvSpPr>
          <p:cNvPr id="23" name="文本6" title=""/>
          <p:cNvSpPr txBox="1"/>
          <p:nvPr/>
        </p:nvSpPr>
        <p:spPr>
          <a:xfrm>
            <a:off x="4192452" y="1668275"/>
            <a:ext cx="932928" cy="925190"/>
          </a:xfrm>
          <a:prstGeom prst="rect">
            <a:avLst/>
          </a:prstGeom>
          <a:noFill/>
        </p:spPr>
        <p:txBody>
          <a:bodyPr anchor="ctr"/>
          <a:lstStyle/>
          <a:p>
            <a:pPr marL="0" algn="ctr">
              <a:lnSpc>
                <a:spcPts val="2400"/>
              </a:lnSpc>
            </a:pPr>
            <a:r>
              <a:rPr lang="zh-CN" altLang="en-US" sz="1999" b="1" i="0">
                <a:solidFill>
                  <a:srgbClr val="FFFFFF">
                    <a:alpha val="100000"/>
                  </a:srgbClr>
                </a:solidFill>
                <a:latin typeface="新宋体"/>
                <a:ea typeface="新宋体"/>
              </a:rPr>
              <a:t>科学思维</a:t>
            </a:r>
          </a:p>
        </p:txBody>
      </p:sp>
      <p:sp>
        <p:nvSpPr>
          <p:cNvPr id="24" name="文本7" title=""/>
          <p:cNvSpPr txBox="1"/>
          <p:nvPr/>
        </p:nvSpPr>
        <p:spPr>
          <a:xfrm>
            <a:off x="7097297" y="1668580"/>
            <a:ext cx="932928" cy="925190"/>
          </a:xfrm>
          <a:prstGeom prst="rect">
            <a:avLst/>
          </a:prstGeom>
          <a:noFill/>
        </p:spPr>
        <p:txBody>
          <a:bodyPr anchor="ctr"/>
          <a:lstStyle/>
          <a:p>
            <a:pPr marL="0" algn="ctr">
              <a:lnSpc>
                <a:spcPts val="2400"/>
              </a:lnSpc>
            </a:pPr>
            <a:r>
              <a:rPr lang="zh-CN" altLang="en-US" sz="1999" b="1" i="0">
                <a:solidFill>
                  <a:srgbClr val="FFFFFF">
                    <a:alpha val="100000"/>
                  </a:srgbClr>
                </a:solidFill>
                <a:latin typeface="新宋体"/>
                <a:ea typeface="新宋体"/>
              </a:rPr>
              <a:t>科学探究</a:t>
            </a:r>
          </a:p>
        </p:txBody>
      </p:sp>
      <p:sp>
        <p:nvSpPr>
          <p:cNvPr id="25" name="文本8" title=""/>
          <p:cNvSpPr txBox="1"/>
          <p:nvPr/>
        </p:nvSpPr>
        <p:spPr>
          <a:xfrm>
            <a:off x="9850499" y="1729416"/>
            <a:ext cx="1111253" cy="802742"/>
          </a:xfrm>
          <a:prstGeom prst="rect">
            <a:avLst/>
          </a:prstGeom>
          <a:noFill/>
        </p:spPr>
        <p:txBody>
          <a:bodyPr anchor="ctr"/>
          <a:lstStyle/>
          <a:p>
            <a:pPr marL="0" algn="ctr">
              <a:lnSpc>
                <a:spcPts val="2400"/>
              </a:lnSpc>
            </a:pPr>
            <a:r>
              <a:rPr lang="zh-CN" altLang="en-US" sz="2000" b="1" i="0">
                <a:solidFill>
                  <a:srgbClr val="FFFFFF">
                    <a:alpha val="100000"/>
                  </a:srgbClr>
                </a:solidFill>
                <a:latin typeface="新宋体"/>
                <a:ea typeface="新宋体"/>
              </a:rPr>
              <a:t>态度与责任</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 fill="hold"/>
                                        <p:tgtEl>
                                          <p:spTgt spid="9"/>
                                        </p:tgtEl>
                                        <p:attrNameLst>
                                          <p:attrName>ppt_x</p:attrName>
                                        </p:attrNameLst>
                                      </p:cBhvr>
                                      <p:tavLst>
                                        <p:tav tm="0">
                                          <p:val>
                                            <p:strVal val="#ppt_x"/>
                                          </p:val>
                                        </p:tav>
                                        <p:tav tm="100000">
                                          <p:val>
                                            <p:strVal val="#ppt_x"/>
                                          </p:val>
                                        </p:tav>
                                      </p:tavLst>
                                    </p:anim>
                                    <p:anim calcmode="lin" valueType="num">
                                      <p:cBhvr>
                                        <p:cTn id="8" dur="3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00" fill="hold"/>
                                        <p:tgtEl>
                                          <p:spTgt spid="13"/>
                                        </p:tgtEl>
                                        <p:attrNameLst>
                                          <p:attrName>ppt_x</p:attrName>
                                        </p:attrNameLst>
                                      </p:cBhvr>
                                      <p:tavLst>
                                        <p:tav tm="0">
                                          <p:val>
                                            <p:strVal val="#ppt_x"/>
                                          </p:val>
                                        </p:tav>
                                        <p:tav tm="100000">
                                          <p:val>
                                            <p:strVal val="#ppt_x"/>
                                          </p:val>
                                        </p:tav>
                                      </p:tavLst>
                                    </p:anim>
                                    <p:anim calcmode="lin" valueType="num">
                                      <p:cBhvr>
                                        <p:cTn id="14" dur="3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300" fill="hold"/>
                                        <p:tgtEl>
                                          <p:spTgt spid="17"/>
                                        </p:tgtEl>
                                        <p:attrNameLst>
                                          <p:attrName>ppt_x</p:attrName>
                                        </p:attrNameLst>
                                      </p:cBhvr>
                                      <p:tavLst>
                                        <p:tav tm="0">
                                          <p:val>
                                            <p:strVal val="#ppt_x"/>
                                          </p:val>
                                        </p:tav>
                                        <p:tav tm="100000">
                                          <p:val>
                                            <p:strVal val="#ppt_x"/>
                                          </p:val>
                                        </p:tav>
                                      </p:tavLst>
                                    </p:anim>
                                    <p:anim calcmode="lin" valueType="num">
                                      <p:cBhvr>
                                        <p:cTn id="20" dur="3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300" fill="hold"/>
                                        <p:tgtEl>
                                          <p:spTgt spid="2"/>
                                        </p:tgtEl>
                                        <p:attrNameLst>
                                          <p:attrName>ppt_x</p:attrName>
                                        </p:attrNameLst>
                                      </p:cBhvr>
                                      <p:tavLst>
                                        <p:tav tm="0">
                                          <p:val>
                                            <p:strVal val="#ppt_x"/>
                                          </p:val>
                                        </p:tav>
                                        <p:tav tm="100000">
                                          <p:val>
                                            <p:strVal val="#ppt_x"/>
                                          </p:val>
                                        </p:tav>
                                      </p:tavLst>
                                    </p:anim>
                                    <p:anim calcmode="lin" valueType="num">
                                      <p:cBhvr>
                                        <p:cTn id="26" dur="3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7" grpId="0" animBg="1"/>
      <p:bldP spid="2"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3" name="形状2" title=""/>
          <p:cNvSpPr txBox="1"/>
          <p:nvPr/>
        </p:nvSpPr>
        <p:spPr>
          <a:xfrm>
            <a:off x="5288" y="-22860"/>
            <a:ext cx="12172950" cy="88590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title=""/>
          <p:cNvSpPr txBox="1"/>
          <p:nvPr/>
        </p:nvSpPr>
        <p:spPr>
          <a:xfrm>
            <a:off x="499053" y="167383"/>
            <a:ext cx="2347331" cy="695554"/>
          </a:xfrm>
          <a:custGeom>
            <a:gdLst>
              <a:gd name="connsiteX0" fmla="*/ 115926 w 2347331"/>
              <a:gd name="connsiteY0" fmla="*/ 0 h 695554"/>
              <a:gd name="connsiteX1" fmla="*/ 2231406 w 2347331"/>
              <a:gd name="connsiteY1" fmla="*/ 0 h 695554"/>
              <a:gd name="connsiteX2" fmla="*/ 2262151 w 2347331"/>
              <a:gd name="connsiteY2" fmla="*/ 0 h 695554"/>
              <a:gd name="connsiteX3" fmla="*/ 2335118 w 2347331"/>
              <a:gd name="connsiteY3" fmla="*/ 55694 h 695554"/>
              <a:gd name="connsiteX4" fmla="*/ 2347331 w 2347331"/>
              <a:gd name="connsiteY4" fmla="*/ 579628 h 695554"/>
              <a:gd name="connsiteX5" fmla="*/ 2347332 w 2347331"/>
              <a:gd name="connsiteY5" fmla="*/ 610373 h 695554"/>
              <a:gd name="connsiteX6" fmla="*/ 2291637 w 2347331"/>
              <a:gd name="connsiteY6" fmla="*/ 683340 h 695554"/>
              <a:gd name="connsiteX7" fmla="*/ 115926 w 2347331"/>
              <a:gd name="connsiteY7" fmla="*/ 695554 h 695554"/>
              <a:gd name="connsiteX8" fmla="*/ 85180 w 2347331"/>
              <a:gd name="connsiteY8" fmla="*/ 695554 h 695554"/>
              <a:gd name="connsiteX9" fmla="*/ 12214 w 2347331"/>
              <a:gd name="connsiteY9" fmla="*/ 639860 h 695554"/>
              <a:gd name="connsiteX10" fmla="*/ 0 w 2347331"/>
              <a:gd name="connsiteY10" fmla="*/ 115926 h 695554"/>
              <a:gd name="connsiteX11" fmla="*/ 0 w 2347331"/>
              <a:gd name="connsiteY11" fmla="*/ 51902 h 69555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331" h="695554">
                <a:moveTo>
                  <a:pt x="115926" y="0"/>
                </a:moveTo>
                <a:lnTo>
                  <a:pt x="2231406" y="0"/>
                </a:lnTo>
                <a:cubicBezTo>
                  <a:pt x="2262151" y="0"/>
                  <a:pt x="2291637" y="12214"/>
                  <a:pt x="2313378" y="33954"/>
                </a:cubicBezTo>
                <a:cubicBezTo>
                  <a:pt x="2335118" y="55694"/>
                  <a:pt x="2347332" y="85180"/>
                  <a:pt x="2347331" y="115926"/>
                </a:cubicBezTo>
                <a:lnTo>
                  <a:pt x="2347331" y="579628"/>
                </a:lnTo>
                <a:cubicBezTo>
                  <a:pt x="2347332" y="610373"/>
                  <a:pt x="2335118" y="639859"/>
                  <a:pt x="2313378" y="661600"/>
                </a:cubicBezTo>
                <a:cubicBezTo>
                  <a:pt x="2291637" y="683340"/>
                  <a:pt x="2262151" y="695554"/>
                  <a:pt x="2231406" y="695554"/>
                </a:cubicBezTo>
                <a:lnTo>
                  <a:pt x="115926" y="695554"/>
                </a:lnTo>
                <a:cubicBezTo>
                  <a:pt x="85180" y="695554"/>
                  <a:pt x="55694" y="683340"/>
                  <a:pt x="33954" y="661600"/>
                </a:cubicBezTo>
                <a:cubicBezTo>
                  <a:pt x="12214" y="639860"/>
                  <a:pt x="0" y="610373"/>
                  <a:pt x="0" y="579628"/>
                </a:cubicBezTo>
                <a:lnTo>
                  <a:pt x="0" y="115926"/>
                </a:lnTo>
                <a:cubicBezTo>
                  <a:pt x="0" y="51902"/>
                  <a:pt x="51902" y="0"/>
                  <a:pt x="115926" y="0"/>
                </a:cubicBezTo>
                <a:close/>
              </a:path>
            </a:pathLst>
          </a:custGeom>
          <a:solidFill>
            <a:srgbClr val="F0EA90">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知识回顾</a:t>
            </a:r>
          </a:p>
        </p:txBody>
      </p:sp>
      <p:sp>
        <p:nvSpPr>
          <p:cNvPr id="5" name="形状4" title=""/>
          <p:cNvSpPr txBox="1"/>
          <p:nvPr/>
        </p:nvSpPr>
        <p:spPr>
          <a:xfrm rot="10800000">
            <a:off x="1116" y="862879"/>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pic>
        <p:nvPicPr>
          <p:cNvPr id="6"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4738173" y="761400"/>
            <a:ext cx="2123846" cy="3854120"/>
          </a:xfrm>
          <a:prstGeom prst="rect">
            <a:avLst/>
          </a:prstGeom>
        </p:spPr>
      </p:pic>
      <p:pic>
        <p:nvPicPr>
          <p:cNvPr id="7" name="图片2" title="">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964787" y="958320"/>
            <a:ext cx="2113674" cy="3745744"/>
          </a:xfrm>
          <a:prstGeom prst="rect">
            <a:avLst/>
          </a:prstGeom>
        </p:spPr>
      </p:pic>
      <p:pic>
        <p:nvPicPr>
          <p:cNvPr id="8" name="图片3" title="">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9065971" y="358492"/>
            <a:ext cx="2611717" cy="4628350"/>
          </a:xfrm>
          <a:prstGeom prst="rect">
            <a:avLst/>
          </a:prstGeom>
        </p:spPr>
      </p:pic>
      <p:sp>
        <p:nvSpPr>
          <p:cNvPr id="9" name="形状5" title=""/>
          <p:cNvSpPr txBox="1"/>
          <p:nvPr/>
        </p:nvSpPr>
        <p:spPr>
          <a:xfrm>
            <a:off x="508921" y="4474550"/>
            <a:ext cx="3914966" cy="502949"/>
          </a:xfrm>
          <a:custGeom>
            <a:gdLst>
              <a:gd name="connsiteX0" fmla="*/ 83825 w 3914966"/>
              <a:gd name="connsiteY0" fmla="*/ 0 h 502949"/>
              <a:gd name="connsiteX1" fmla="*/ 3831141 w 3914966"/>
              <a:gd name="connsiteY1" fmla="*/ 0 h 502949"/>
              <a:gd name="connsiteX2" fmla="*/ 3877436 w 3914966"/>
              <a:gd name="connsiteY2" fmla="*/ 0 h 502949"/>
              <a:gd name="connsiteX3" fmla="*/ 3914965 w 3914966"/>
              <a:gd name="connsiteY3" fmla="*/ 419124 h 502949"/>
              <a:gd name="connsiteX4" fmla="*/ 3914965 w 3914966"/>
              <a:gd name="connsiteY4" fmla="*/ 465419 h 502949"/>
              <a:gd name="connsiteX5" fmla="*/ 83825 w 3914966"/>
              <a:gd name="connsiteY5" fmla="*/ 502949 h 502949"/>
              <a:gd name="connsiteX6" fmla="*/ 61593 w 3914966"/>
              <a:gd name="connsiteY6" fmla="*/ 502949 h 502949"/>
              <a:gd name="connsiteX7" fmla="*/ 8832 w 3914966"/>
              <a:gd name="connsiteY7" fmla="*/ 462677 h 502949"/>
              <a:gd name="connsiteX8" fmla="*/ 0 w 3914966"/>
              <a:gd name="connsiteY8" fmla="*/ 83825 h 502949"/>
              <a:gd name="connsiteX9" fmla="*/ 0 w 3914966"/>
              <a:gd name="connsiteY9" fmla="*/ 37530 h 502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64" h="502949">
                <a:moveTo>
                  <a:pt x="83825" y="0"/>
                </a:moveTo>
                <a:lnTo>
                  <a:pt x="3831141" y="0"/>
                </a:lnTo>
                <a:cubicBezTo>
                  <a:pt x="3877436" y="0"/>
                  <a:pt x="3914965" y="37530"/>
                  <a:pt x="3914965" y="83825"/>
                </a:cubicBezTo>
                <a:lnTo>
                  <a:pt x="3914965" y="419124"/>
                </a:lnTo>
                <a:cubicBezTo>
                  <a:pt x="3914965" y="465419"/>
                  <a:pt x="3877436" y="502948"/>
                  <a:pt x="3831141" y="502949"/>
                </a:cubicBezTo>
                <a:lnTo>
                  <a:pt x="83825" y="502949"/>
                </a:lnTo>
                <a:cubicBezTo>
                  <a:pt x="61593" y="502949"/>
                  <a:pt x="40272" y="494117"/>
                  <a:pt x="24552" y="478397"/>
                </a:cubicBezTo>
                <a:cubicBezTo>
                  <a:pt x="8832" y="462677"/>
                  <a:pt x="0" y="441355"/>
                  <a:pt x="0" y="419124"/>
                </a:cubicBezTo>
                <a:lnTo>
                  <a:pt x="0" y="83825"/>
                </a:lnTo>
                <a:cubicBezTo>
                  <a:pt x="0" y="37530"/>
                  <a:pt x="37530" y="0"/>
                  <a:pt x="83825" y="0"/>
                </a:cubicBezTo>
                <a:close/>
              </a:path>
            </a:pathLst>
          </a:custGeom>
          <a:solidFill>
            <a:srgbClr val="FFFFFF">
              <a:alpha val="100000"/>
            </a:srgbClr>
          </a:solidFill>
          <a:ln w="19050">
            <a:solidFill>
              <a:srgbClr val="D92B93">
                <a:alpha val="100000"/>
              </a:srgbClr>
            </a:solidFill>
            <a:prstDash val="solid"/>
          </a:ln>
        </p:spPr>
        <p:txBody>
          <a:bodyPr anchor="ctr"/>
          <a:lstStyle/>
          <a:p>
            <a:pPr marL="0" algn="l"/>
            <a:r>
              <a:rPr lang="zh-CN" altLang="en-US" sz="2599" b="1" i="0">
                <a:solidFill>
                  <a:srgbClr val="000000">
                    <a:alpha val="100000"/>
                  </a:srgbClr>
                </a:solidFill>
                <a:latin typeface="楷体"/>
                <a:ea typeface="楷体"/>
              </a:rPr>
              <a:t>定滑轮：实质是等臂杠杆</a:t>
            </a:r>
          </a:p>
        </p:txBody>
      </p:sp>
      <p:sp>
        <p:nvSpPr>
          <p:cNvPr id="10" name="形状6" title=""/>
          <p:cNvSpPr txBox="1"/>
          <p:nvPr/>
        </p:nvSpPr>
        <p:spPr>
          <a:xfrm>
            <a:off x="508873" y="5126012"/>
            <a:ext cx="3438125" cy="1093499"/>
          </a:xfrm>
          <a:custGeom>
            <a:gdLst>
              <a:gd name="connsiteX0" fmla="*/ 182250 w 3438125"/>
              <a:gd name="connsiteY0" fmla="*/ 0 h 1093499"/>
              <a:gd name="connsiteX1" fmla="*/ 3255875 w 3438125"/>
              <a:gd name="connsiteY1" fmla="*/ 0 h 1093499"/>
              <a:gd name="connsiteX2" fmla="*/ 3304211 w 3438125"/>
              <a:gd name="connsiteY2" fmla="*/ 0 h 1093499"/>
              <a:gd name="connsiteX3" fmla="*/ 3418924 w 3438125"/>
              <a:gd name="connsiteY3" fmla="*/ 87558 h 1093499"/>
              <a:gd name="connsiteX4" fmla="*/ 3438125 w 3438125"/>
              <a:gd name="connsiteY4" fmla="*/ 911249 h 1093499"/>
              <a:gd name="connsiteX5" fmla="*/ 3438125 w 3438125"/>
              <a:gd name="connsiteY5" fmla="*/ 959584 h 1093499"/>
              <a:gd name="connsiteX6" fmla="*/ 3350567 w 3438125"/>
              <a:gd name="connsiteY6" fmla="*/ 1074297 h 1093499"/>
              <a:gd name="connsiteX7" fmla="*/ 182250 w 3438125"/>
              <a:gd name="connsiteY7" fmla="*/ 1093499 h 1093499"/>
              <a:gd name="connsiteX8" fmla="*/ 133914 w 3438125"/>
              <a:gd name="connsiteY8" fmla="*/ 1093499 h 1093499"/>
              <a:gd name="connsiteX9" fmla="*/ 19201 w 3438125"/>
              <a:gd name="connsiteY9" fmla="*/ 1005940 h 1093499"/>
              <a:gd name="connsiteX10" fmla="*/ 0 w 3438125"/>
              <a:gd name="connsiteY10" fmla="*/ 182250 h 1093499"/>
              <a:gd name="connsiteX11" fmla="*/ 0 w 3438125"/>
              <a:gd name="connsiteY11" fmla="*/ 81596 h 109349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38125" h="1093499">
                <a:moveTo>
                  <a:pt x="182250" y="0"/>
                </a:moveTo>
                <a:lnTo>
                  <a:pt x="3255875" y="0"/>
                </a:lnTo>
                <a:cubicBezTo>
                  <a:pt x="3304211" y="0"/>
                  <a:pt x="3350567" y="19201"/>
                  <a:pt x="3384745" y="53380"/>
                </a:cubicBezTo>
                <a:cubicBezTo>
                  <a:pt x="3418924" y="87558"/>
                  <a:pt x="3438125" y="133914"/>
                  <a:pt x="3438125" y="182250"/>
                </a:cubicBezTo>
                <a:lnTo>
                  <a:pt x="3438125" y="911249"/>
                </a:lnTo>
                <a:cubicBezTo>
                  <a:pt x="3438125" y="959584"/>
                  <a:pt x="3418924" y="1005940"/>
                  <a:pt x="3384745" y="1040119"/>
                </a:cubicBezTo>
                <a:cubicBezTo>
                  <a:pt x="3350567" y="1074297"/>
                  <a:pt x="3304211" y="1093499"/>
                  <a:pt x="3255875" y="1093499"/>
                </a:cubicBezTo>
                <a:lnTo>
                  <a:pt x="182250" y="1093499"/>
                </a:lnTo>
                <a:cubicBezTo>
                  <a:pt x="133914" y="1093499"/>
                  <a:pt x="87558" y="1074297"/>
                  <a:pt x="53380" y="1040119"/>
                </a:cubicBezTo>
                <a:cubicBezTo>
                  <a:pt x="19201" y="1005940"/>
                  <a:pt x="0" y="959584"/>
                  <a:pt x="0" y="911249"/>
                </a:cubicBezTo>
                <a:lnTo>
                  <a:pt x="0" y="182250"/>
                </a:lnTo>
                <a:cubicBezTo>
                  <a:pt x="0" y="81596"/>
                  <a:pt x="81596" y="0"/>
                  <a:pt x="182250" y="0"/>
                </a:cubicBezTo>
                <a:close/>
              </a:path>
            </a:pathLst>
          </a:custGeom>
          <a:solidFill>
            <a:srgbClr val="FFFFFF">
              <a:alpha val="100000"/>
            </a:srgbClr>
          </a:solidFill>
          <a:ln w="19050">
            <a:solidFill>
              <a:srgbClr val="D92B93">
                <a:alpha val="100000"/>
              </a:srgbClr>
            </a:solidFill>
            <a:prstDash val="solid"/>
          </a:ln>
        </p:spPr>
        <p:txBody>
          <a:bodyPr anchor="ctr"/>
          <a:lstStyle/>
          <a:p>
            <a:pPr marL="0" algn="l"/>
            <a:r>
              <a:rPr lang="zh-CN" altLang="en-US" sz="2599" b="1" i="0">
                <a:solidFill>
                  <a:srgbClr val="000000">
                    <a:alpha val="100000"/>
                  </a:srgbClr>
                </a:solidFill>
                <a:latin typeface="楷体"/>
                <a:ea typeface="楷体"/>
              </a:rPr>
              <a:t>特点：不省力也不省距离，但</a:t>
            </a:r>
            <a:r>
              <a:rPr lang="zh-CN" altLang="en-US" sz="2599" b="1" i="0">
                <a:solidFill>
                  <a:srgbClr val="3B00FF">
                    <a:alpha val="100000"/>
                  </a:srgbClr>
                </a:solidFill>
                <a:latin typeface="楷体"/>
                <a:ea typeface="楷体"/>
              </a:rPr>
              <a:t>可以改变力的方向</a:t>
            </a:r>
          </a:p>
        </p:txBody>
      </p:sp>
      <p:sp>
        <p:nvSpPr>
          <p:cNvPr id="11" name="形状7" title=""/>
          <p:cNvSpPr txBox="1"/>
          <p:nvPr/>
        </p:nvSpPr>
        <p:spPr>
          <a:xfrm>
            <a:off x="4662516" y="4474474"/>
            <a:ext cx="3914966" cy="502949"/>
          </a:xfrm>
          <a:custGeom>
            <a:gdLst>
              <a:gd name="connsiteX0" fmla="*/ 83825 w 3914966"/>
              <a:gd name="connsiteY0" fmla="*/ 0 h 502949"/>
              <a:gd name="connsiteX1" fmla="*/ 3831141 w 3914966"/>
              <a:gd name="connsiteY1" fmla="*/ 0 h 502949"/>
              <a:gd name="connsiteX2" fmla="*/ 3877436 w 3914966"/>
              <a:gd name="connsiteY2" fmla="*/ 0 h 502949"/>
              <a:gd name="connsiteX3" fmla="*/ 3914965 w 3914966"/>
              <a:gd name="connsiteY3" fmla="*/ 419124 h 502949"/>
              <a:gd name="connsiteX4" fmla="*/ 3914965 w 3914966"/>
              <a:gd name="connsiteY4" fmla="*/ 465419 h 502949"/>
              <a:gd name="connsiteX5" fmla="*/ 83825 w 3914966"/>
              <a:gd name="connsiteY5" fmla="*/ 502949 h 502949"/>
              <a:gd name="connsiteX6" fmla="*/ 61593 w 3914966"/>
              <a:gd name="connsiteY6" fmla="*/ 502949 h 502949"/>
              <a:gd name="connsiteX7" fmla="*/ 8832 w 3914966"/>
              <a:gd name="connsiteY7" fmla="*/ 462677 h 502949"/>
              <a:gd name="connsiteX8" fmla="*/ 0 w 3914966"/>
              <a:gd name="connsiteY8" fmla="*/ 83825 h 502949"/>
              <a:gd name="connsiteX9" fmla="*/ 0 w 3914966"/>
              <a:gd name="connsiteY9" fmla="*/ 37530 h 502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64" h="502949">
                <a:moveTo>
                  <a:pt x="83825" y="0"/>
                </a:moveTo>
                <a:lnTo>
                  <a:pt x="3831141" y="0"/>
                </a:lnTo>
                <a:cubicBezTo>
                  <a:pt x="3877436" y="0"/>
                  <a:pt x="3914965" y="37530"/>
                  <a:pt x="3914965" y="83825"/>
                </a:cubicBezTo>
                <a:lnTo>
                  <a:pt x="3914965" y="419124"/>
                </a:lnTo>
                <a:cubicBezTo>
                  <a:pt x="3914965" y="465419"/>
                  <a:pt x="3877436" y="502948"/>
                  <a:pt x="3831141" y="502949"/>
                </a:cubicBezTo>
                <a:lnTo>
                  <a:pt x="83825" y="502949"/>
                </a:lnTo>
                <a:cubicBezTo>
                  <a:pt x="61593" y="502949"/>
                  <a:pt x="40272" y="494117"/>
                  <a:pt x="24552" y="478397"/>
                </a:cubicBezTo>
                <a:cubicBezTo>
                  <a:pt x="8832" y="462677"/>
                  <a:pt x="0" y="441355"/>
                  <a:pt x="0" y="419124"/>
                </a:cubicBezTo>
                <a:lnTo>
                  <a:pt x="0" y="83825"/>
                </a:lnTo>
                <a:cubicBezTo>
                  <a:pt x="0" y="37530"/>
                  <a:pt x="37530" y="0"/>
                  <a:pt x="83825" y="0"/>
                </a:cubicBezTo>
                <a:close/>
              </a:path>
            </a:pathLst>
          </a:custGeom>
          <a:solidFill>
            <a:srgbClr val="FFFFFF">
              <a:alpha val="100000"/>
            </a:srgbClr>
          </a:solidFill>
          <a:ln w="19050">
            <a:solidFill>
              <a:srgbClr val="00818F">
                <a:alpha val="100000"/>
              </a:srgbClr>
            </a:solidFill>
            <a:prstDash val="solid"/>
          </a:ln>
        </p:spPr>
        <p:txBody>
          <a:bodyPr anchor="ctr"/>
          <a:lstStyle/>
          <a:p>
            <a:pPr marL="0" algn="l"/>
            <a:r>
              <a:rPr lang="zh-CN" altLang="en-US" sz="2599" b="1" i="0">
                <a:solidFill>
                  <a:srgbClr val="000000">
                    <a:alpha val="100000"/>
                  </a:srgbClr>
                </a:solidFill>
                <a:latin typeface="楷体"/>
                <a:ea typeface="楷体"/>
              </a:rPr>
              <a:t>动滑轮：实质是省力杠杆</a:t>
            </a:r>
          </a:p>
        </p:txBody>
      </p:sp>
      <p:sp>
        <p:nvSpPr>
          <p:cNvPr id="12" name="形状8" title=""/>
          <p:cNvSpPr txBox="1"/>
          <p:nvPr/>
        </p:nvSpPr>
        <p:spPr>
          <a:xfrm>
            <a:off x="4663059" y="5125974"/>
            <a:ext cx="3533966" cy="1102424"/>
          </a:xfrm>
          <a:custGeom>
            <a:gdLst>
              <a:gd name="connsiteX0" fmla="*/ 183737 w 3533966"/>
              <a:gd name="connsiteY0" fmla="*/ 0 h 1102424"/>
              <a:gd name="connsiteX1" fmla="*/ 3350228 w 3533966"/>
              <a:gd name="connsiteY1" fmla="*/ 0 h 1102424"/>
              <a:gd name="connsiteX2" fmla="*/ 3451704 w 3533966"/>
              <a:gd name="connsiteY2" fmla="*/ 0 h 1102424"/>
              <a:gd name="connsiteX3" fmla="*/ 3533965 w 3533966"/>
              <a:gd name="connsiteY3" fmla="*/ 918686 h 1102424"/>
              <a:gd name="connsiteX4" fmla="*/ 3533965 w 3533966"/>
              <a:gd name="connsiteY4" fmla="*/ 1020161 h 1102424"/>
              <a:gd name="connsiteX5" fmla="*/ 183737 w 3533966"/>
              <a:gd name="connsiteY5" fmla="*/ 1102423 h 1102424"/>
              <a:gd name="connsiteX6" fmla="*/ 82262 w 3533966"/>
              <a:gd name="connsiteY6" fmla="*/ 1102423 h 1102424"/>
              <a:gd name="connsiteX7" fmla="*/ 0 w 3533966"/>
              <a:gd name="connsiteY7" fmla="*/ 183737 h 1102424"/>
              <a:gd name="connsiteX8" fmla="*/ 0 w 3533966"/>
              <a:gd name="connsiteY8" fmla="*/ 82262 h 11024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3964" h="1102423">
                <a:moveTo>
                  <a:pt x="183737" y="0"/>
                </a:moveTo>
                <a:lnTo>
                  <a:pt x="3350228" y="0"/>
                </a:lnTo>
                <a:cubicBezTo>
                  <a:pt x="3451704" y="0"/>
                  <a:pt x="3533965" y="82262"/>
                  <a:pt x="3533965" y="183737"/>
                </a:cubicBezTo>
                <a:lnTo>
                  <a:pt x="3533965" y="918686"/>
                </a:lnTo>
                <a:cubicBezTo>
                  <a:pt x="3533965" y="1020161"/>
                  <a:pt x="3451704" y="1102423"/>
                  <a:pt x="3350228" y="1102423"/>
                </a:cubicBezTo>
                <a:lnTo>
                  <a:pt x="183737" y="1102423"/>
                </a:lnTo>
                <a:cubicBezTo>
                  <a:pt x="82262" y="1102423"/>
                  <a:pt x="0" y="1020161"/>
                  <a:pt x="0" y="918686"/>
                </a:cubicBezTo>
                <a:lnTo>
                  <a:pt x="0" y="183737"/>
                </a:lnTo>
                <a:cubicBezTo>
                  <a:pt x="0" y="82262"/>
                  <a:pt x="82262" y="0"/>
                  <a:pt x="183737" y="0"/>
                </a:cubicBezTo>
                <a:close/>
              </a:path>
            </a:pathLst>
          </a:custGeom>
          <a:solidFill>
            <a:srgbClr val="FFFFFF">
              <a:alpha val="100000"/>
            </a:srgbClr>
          </a:solidFill>
          <a:ln w="19050">
            <a:solidFill>
              <a:srgbClr val="1A5CB3">
                <a:alpha val="100000"/>
              </a:srgbClr>
            </a:solidFill>
            <a:prstDash val="solid"/>
          </a:ln>
        </p:spPr>
        <p:txBody>
          <a:bodyPr anchor="ctr"/>
          <a:lstStyle/>
          <a:p>
            <a:pPr marL="0" algn="l"/>
            <a:r>
              <a:rPr lang="zh-CN" altLang="en-US" sz="2599" b="1" i="0">
                <a:solidFill>
                  <a:srgbClr val="000000">
                    <a:alpha val="100000"/>
                  </a:srgbClr>
                </a:solidFill>
                <a:latin typeface="楷体"/>
                <a:ea typeface="楷体"/>
              </a:rPr>
              <a:t>特点：</a:t>
            </a:r>
            <a:r>
              <a:rPr lang="zh-CN" altLang="en-US" sz="2599" b="1" i="0">
                <a:solidFill>
                  <a:srgbClr val="3B00FF">
                    <a:alpha val="100000"/>
                  </a:srgbClr>
                </a:solidFill>
                <a:latin typeface="楷体"/>
                <a:ea typeface="楷体"/>
              </a:rPr>
              <a:t>可以省力</a:t>
            </a:r>
            <a:r>
              <a:rPr lang="zh-CN" altLang="en-US" sz="2599" b="1" i="0">
                <a:solidFill>
                  <a:srgbClr val="000000">
                    <a:alpha val="100000"/>
                  </a:srgbClr>
                </a:solidFill>
                <a:latin typeface="楷体"/>
                <a:ea typeface="楷体"/>
              </a:rPr>
              <a:t>但要费距离，不能改变力的方向</a:t>
            </a:r>
          </a:p>
        </p:txBody>
      </p:sp>
      <p:sp>
        <p:nvSpPr>
          <p:cNvPr id="13" name="形状9" title=""/>
          <p:cNvSpPr txBox="1"/>
          <p:nvPr/>
        </p:nvSpPr>
        <p:spPr>
          <a:xfrm>
            <a:off x="8604866" y="4713675"/>
            <a:ext cx="3533966" cy="1102424"/>
          </a:xfrm>
          <a:custGeom>
            <a:gdLst>
              <a:gd name="connsiteX0" fmla="*/ 183737 w 3533966"/>
              <a:gd name="connsiteY0" fmla="*/ 0 h 1102424"/>
              <a:gd name="connsiteX1" fmla="*/ 3350228 w 3533966"/>
              <a:gd name="connsiteY1" fmla="*/ 0 h 1102424"/>
              <a:gd name="connsiteX2" fmla="*/ 3451704 w 3533966"/>
              <a:gd name="connsiteY2" fmla="*/ 0 h 1102424"/>
              <a:gd name="connsiteX3" fmla="*/ 3533965 w 3533966"/>
              <a:gd name="connsiteY3" fmla="*/ 918686 h 1102424"/>
              <a:gd name="connsiteX4" fmla="*/ 3533965 w 3533966"/>
              <a:gd name="connsiteY4" fmla="*/ 1020161 h 1102424"/>
              <a:gd name="connsiteX5" fmla="*/ 183737 w 3533966"/>
              <a:gd name="connsiteY5" fmla="*/ 1102423 h 1102424"/>
              <a:gd name="connsiteX6" fmla="*/ 82262 w 3533966"/>
              <a:gd name="connsiteY6" fmla="*/ 1102423 h 1102424"/>
              <a:gd name="connsiteX7" fmla="*/ 0 w 3533966"/>
              <a:gd name="connsiteY7" fmla="*/ 183737 h 1102424"/>
              <a:gd name="connsiteX8" fmla="*/ 0 w 3533966"/>
              <a:gd name="connsiteY8" fmla="*/ 82262 h 110242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3964" h="1102423">
                <a:moveTo>
                  <a:pt x="183737" y="0"/>
                </a:moveTo>
                <a:lnTo>
                  <a:pt x="3350228" y="0"/>
                </a:lnTo>
                <a:cubicBezTo>
                  <a:pt x="3451704" y="0"/>
                  <a:pt x="3533965" y="82262"/>
                  <a:pt x="3533965" y="183737"/>
                </a:cubicBezTo>
                <a:lnTo>
                  <a:pt x="3533965" y="918686"/>
                </a:lnTo>
                <a:cubicBezTo>
                  <a:pt x="3533965" y="1020161"/>
                  <a:pt x="3451704" y="1102423"/>
                  <a:pt x="3350228" y="1102423"/>
                </a:cubicBezTo>
                <a:lnTo>
                  <a:pt x="183737" y="1102423"/>
                </a:lnTo>
                <a:cubicBezTo>
                  <a:pt x="82262" y="1102423"/>
                  <a:pt x="0" y="1020161"/>
                  <a:pt x="0" y="918686"/>
                </a:cubicBezTo>
                <a:lnTo>
                  <a:pt x="0" y="183737"/>
                </a:lnTo>
                <a:cubicBezTo>
                  <a:pt x="0" y="82262"/>
                  <a:pt x="82262" y="0"/>
                  <a:pt x="183737" y="0"/>
                </a:cubicBezTo>
                <a:close/>
              </a:path>
            </a:pathLst>
          </a:custGeom>
          <a:solidFill>
            <a:srgbClr val="FFFFFF">
              <a:alpha val="100000"/>
            </a:srgbClr>
          </a:solidFill>
          <a:ln w="19050">
            <a:solidFill>
              <a:srgbClr val="8F860E">
                <a:alpha val="100000"/>
              </a:srgbClr>
            </a:solidFill>
            <a:prstDash val="solid"/>
          </a:ln>
        </p:spPr>
        <p:txBody>
          <a:bodyPr anchor="ctr"/>
          <a:lstStyle/>
          <a:p>
            <a:pPr marL="0" algn="l"/>
            <a:r>
              <a:rPr lang="zh-CN" altLang="en-US" sz="2599" b="1" i="0">
                <a:solidFill>
                  <a:srgbClr val="3B00FF">
                    <a:alpha val="100000"/>
                  </a:srgbClr>
                </a:solidFill>
                <a:latin typeface="楷体"/>
                <a:ea typeface="楷体"/>
              </a:rPr>
              <a:t>滑轮组：既可以省力又可以改变力的方向，但要费距离</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900"/>
                                        <p:tgtEl>
                                          <p:spTgt spid="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
                                        <p:tgtEl>
                                          <p:spTgt spid="11"/>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300"/>
                                        <p:tgtEl>
                                          <p:spTgt spid="12"/>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900"/>
                                        <p:tgtEl>
                                          <p:spTgt spid="8"/>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P spid="11" grpId="0" animBg="1"/>
      <p:bldP spid="12" grpId="0" animBg="1"/>
      <p:bldP spid="8" grpId="0" animBg="1"/>
      <p:bldP spid="13"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18415" y="6650144"/>
            <a:ext cx="12172950" cy="22098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3" name="形状2" title=""/>
          <p:cNvSpPr txBox="1"/>
          <p:nvPr/>
        </p:nvSpPr>
        <p:spPr>
          <a:xfrm>
            <a:off x="5288" y="-22860"/>
            <a:ext cx="12172950" cy="88590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4" name="形状3" title=""/>
          <p:cNvSpPr txBox="1"/>
          <p:nvPr/>
        </p:nvSpPr>
        <p:spPr>
          <a:xfrm>
            <a:off x="499053" y="167383"/>
            <a:ext cx="2347331" cy="695554"/>
          </a:xfrm>
          <a:custGeom>
            <a:gdLst>
              <a:gd name="connsiteX0" fmla="*/ 115926 w 2347331"/>
              <a:gd name="connsiteY0" fmla="*/ 0 h 695554"/>
              <a:gd name="connsiteX1" fmla="*/ 2231406 w 2347331"/>
              <a:gd name="connsiteY1" fmla="*/ 0 h 695554"/>
              <a:gd name="connsiteX2" fmla="*/ 2262151 w 2347331"/>
              <a:gd name="connsiteY2" fmla="*/ 0 h 695554"/>
              <a:gd name="connsiteX3" fmla="*/ 2335118 w 2347331"/>
              <a:gd name="connsiteY3" fmla="*/ 55694 h 695554"/>
              <a:gd name="connsiteX4" fmla="*/ 2347331 w 2347331"/>
              <a:gd name="connsiteY4" fmla="*/ 579628 h 695554"/>
              <a:gd name="connsiteX5" fmla="*/ 2347332 w 2347331"/>
              <a:gd name="connsiteY5" fmla="*/ 610373 h 695554"/>
              <a:gd name="connsiteX6" fmla="*/ 2291637 w 2347331"/>
              <a:gd name="connsiteY6" fmla="*/ 683340 h 695554"/>
              <a:gd name="connsiteX7" fmla="*/ 115926 w 2347331"/>
              <a:gd name="connsiteY7" fmla="*/ 695554 h 695554"/>
              <a:gd name="connsiteX8" fmla="*/ 85180 w 2347331"/>
              <a:gd name="connsiteY8" fmla="*/ 695554 h 695554"/>
              <a:gd name="connsiteX9" fmla="*/ 12214 w 2347331"/>
              <a:gd name="connsiteY9" fmla="*/ 639860 h 695554"/>
              <a:gd name="connsiteX10" fmla="*/ 0 w 2347331"/>
              <a:gd name="connsiteY10" fmla="*/ 115926 h 695554"/>
              <a:gd name="connsiteX11" fmla="*/ 0 w 2347331"/>
              <a:gd name="connsiteY11" fmla="*/ 51902 h 69555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7331" h="695554">
                <a:moveTo>
                  <a:pt x="115926" y="0"/>
                </a:moveTo>
                <a:lnTo>
                  <a:pt x="2231406" y="0"/>
                </a:lnTo>
                <a:cubicBezTo>
                  <a:pt x="2262151" y="0"/>
                  <a:pt x="2291637" y="12214"/>
                  <a:pt x="2313378" y="33954"/>
                </a:cubicBezTo>
                <a:cubicBezTo>
                  <a:pt x="2335118" y="55694"/>
                  <a:pt x="2347332" y="85180"/>
                  <a:pt x="2347331" y="115926"/>
                </a:cubicBezTo>
                <a:lnTo>
                  <a:pt x="2347331" y="579628"/>
                </a:lnTo>
                <a:cubicBezTo>
                  <a:pt x="2347332" y="610373"/>
                  <a:pt x="2335118" y="639859"/>
                  <a:pt x="2313378" y="661600"/>
                </a:cubicBezTo>
                <a:cubicBezTo>
                  <a:pt x="2291637" y="683340"/>
                  <a:pt x="2262151" y="695554"/>
                  <a:pt x="2231406" y="695554"/>
                </a:cubicBezTo>
                <a:lnTo>
                  <a:pt x="115926" y="695554"/>
                </a:lnTo>
                <a:cubicBezTo>
                  <a:pt x="85180" y="695554"/>
                  <a:pt x="55694" y="683340"/>
                  <a:pt x="33954" y="661600"/>
                </a:cubicBezTo>
                <a:cubicBezTo>
                  <a:pt x="12214" y="639860"/>
                  <a:pt x="0" y="610373"/>
                  <a:pt x="0" y="579628"/>
                </a:cubicBezTo>
                <a:lnTo>
                  <a:pt x="0" y="115926"/>
                </a:lnTo>
                <a:cubicBezTo>
                  <a:pt x="0" y="51902"/>
                  <a:pt x="51902" y="0"/>
                  <a:pt x="115926" y="0"/>
                </a:cubicBezTo>
                <a:close/>
              </a:path>
            </a:pathLst>
          </a:custGeom>
          <a:solidFill>
            <a:srgbClr val="F0EA90">
              <a:alpha val="100000"/>
            </a:srgbClr>
          </a:solidFill>
          <a:ln w="9525">
            <a:solidFill>
              <a:srgbClr val="FFFFFF">
                <a:alpha val="0"/>
              </a:srgbClr>
            </a:solidFill>
          </a:ln>
        </p:spPr>
        <p:txBody>
          <a:bodyPr anchor="ctr"/>
          <a:lstStyle/>
          <a:p>
            <a:pPr marL="0" algn="ctr"/>
            <a:r>
              <a:rPr lang="zh-CN" altLang="en-US" sz="3999" b="1" i="0">
                <a:solidFill>
                  <a:srgbClr val="000000">
                    <a:alpha val="100000"/>
                  </a:srgbClr>
                </a:solidFill>
                <a:latin typeface="微软雅黑"/>
                <a:ea typeface="微软雅黑"/>
              </a:rPr>
              <a:t>新课引入</a:t>
            </a:r>
          </a:p>
        </p:txBody>
      </p:sp>
      <p:sp>
        <p:nvSpPr>
          <p:cNvPr id="5" name="形状4" title=""/>
          <p:cNvSpPr txBox="1"/>
          <p:nvPr/>
        </p:nvSpPr>
        <p:spPr>
          <a:xfrm rot="10800000">
            <a:off x="1116" y="862879"/>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6" name="组合1" title=""/>
          <p:cNvGrpSpPr/>
          <p:nvPr/>
        </p:nvGrpSpPr>
        <p:grpSpPr>
          <a:xfrm>
            <a:off x="393363" y="783165"/>
            <a:ext cx="1743075" cy="955462"/>
            <a:chExt cx="1743075" cy="955462"/>
          </a:xfrm>
        </p:grpSpPr>
        <p:sp>
          <p:nvSpPr>
            <p:cNvPr id="7" name="文本3"/>
            <p:cNvSpPr txBox="1"/>
            <p:nvPr/>
          </p:nvSpPr>
          <p:spPr>
            <a:xfrm>
              <a:off x="73238" y="0"/>
              <a:ext cx="800100" cy="925202"/>
            </a:xfrm>
            <a:prstGeom prst="rect">
              <a:avLst/>
            </a:prstGeom>
            <a:noFill/>
          </p:spPr>
          <p:txBody>
            <a:bodyPr anchor="t"/>
            <a:lstStyle/>
            <a:p>
              <a:pPr marL="0" algn="l">
                <a:lnSpc>
                  <a:spcPts val="5700"/>
                </a:lnSpc>
              </a:pPr>
              <a:r>
                <a:rPr lang="zh-CN" altLang="en-US" sz="4800" b="1" i="0">
                  <a:solidFill>
                    <a:srgbClr val="1A5CB3">
                      <a:alpha val="100000"/>
                    </a:srgbClr>
                  </a:solidFill>
                  <a:latin typeface="微软雅黑"/>
                  <a:ea typeface="微软雅黑"/>
                </a:rPr>
                <a:t>？</a:t>
              </a:r>
            </a:p>
          </p:txBody>
        </p:sp>
        <p:sp>
          <p:nvSpPr>
            <p:cNvPr id="8" name="形状5"/>
            <p:cNvSpPr txBox="1"/>
            <p:nvPr/>
          </p:nvSpPr>
          <p:spPr>
            <a:xfrm>
              <a:off x="0" y="267122"/>
              <a:ext cx="638175" cy="547370"/>
            </a:xfrm>
            <a:custGeom>
              <a:rect l="l" t="t" r="r" b="b"/>
              <a:pathLst>
                <a:path w="1004" h="862">
                  <a:moveTo>
                    <a:pt x="218" y="0"/>
                  </a:moveTo>
                  <a:lnTo>
                    <a:pt x="218" y="180"/>
                  </a:lnTo>
                  <a:lnTo>
                    <a:pt x="213" y="186"/>
                  </a:lnTo>
                  <a:cubicBezTo>
                    <a:pt x="168" y="242"/>
                    <a:pt x="141" y="313"/>
                    <a:pt x="141" y="390"/>
                  </a:cubicBezTo>
                  <a:cubicBezTo>
                    <a:pt x="141" y="578"/>
                    <a:pt x="303" y="731"/>
                    <a:pt x="504" y="731"/>
                  </a:cubicBezTo>
                  <a:cubicBezTo>
                    <a:pt x="704" y="731"/>
                    <a:pt x="866" y="578"/>
                    <a:pt x="866" y="390"/>
                  </a:cubicBezTo>
                  <a:cubicBezTo>
                    <a:pt x="866" y="313"/>
                    <a:pt x="839" y="242"/>
                    <a:pt x="794" y="186"/>
                  </a:cubicBezTo>
                  <a:lnTo>
                    <a:pt x="788" y="178"/>
                  </a:lnTo>
                  <a:lnTo>
                    <a:pt x="788" y="0"/>
                  </a:lnTo>
                  <a:lnTo>
                    <a:pt x="803" y="10"/>
                  </a:lnTo>
                  <a:cubicBezTo>
                    <a:pt x="926" y="97"/>
                    <a:pt x="1005" y="234"/>
                    <a:pt x="1005" y="389"/>
                  </a:cubicBezTo>
                  <a:cubicBezTo>
                    <a:pt x="1005" y="650"/>
                    <a:pt x="780" y="862"/>
                    <a:pt x="503" y="862"/>
                  </a:cubicBezTo>
                  <a:cubicBezTo>
                    <a:pt x="225" y="862"/>
                    <a:pt x="0" y="650"/>
                    <a:pt x="0" y="389"/>
                  </a:cubicBezTo>
                  <a:cubicBezTo>
                    <a:pt x="0" y="234"/>
                    <a:pt x="79" y="97"/>
                    <a:pt x="202" y="10"/>
                  </a:cubicBezTo>
                  <a:lnTo>
                    <a:pt x="218" y="0"/>
                  </a:lnTo>
                </a:path>
              </a:pathLst>
            </a:custGeom>
            <a:solidFill>
              <a:srgbClr val="1A5CB3">
                <a:alpha val="100000"/>
              </a:srgbClr>
            </a:solidFill>
            <a:ln w="9525">
              <a:solidFill>
                <a:srgbClr val="FFFFFF">
                  <a:alpha val="0"/>
                </a:srgbClr>
              </a:solidFill>
            </a:ln>
          </p:spPr>
          <p:txBody>
            <a:bodyPr anchor="ctr"/>
            <a:lstStyle/>
            <a:p>
              <a:pPr marL="0" algn="ctr"/>
            </a:p>
          </p:txBody>
        </p:sp>
        <p:sp>
          <p:nvSpPr>
            <p:cNvPr id="9" name="文本2"/>
            <p:cNvSpPr txBox="1"/>
            <p:nvPr/>
          </p:nvSpPr>
          <p:spPr>
            <a:xfrm>
              <a:off x="659130" y="181394"/>
              <a:ext cx="1083945" cy="774068"/>
            </a:xfrm>
            <a:prstGeom prst="rect">
              <a:avLst/>
            </a:prstGeom>
            <a:noFill/>
          </p:spPr>
          <p:txBody>
            <a:bodyPr anchor="t"/>
            <a:lstStyle/>
            <a:p>
              <a:pPr marL="0" algn="l">
                <a:lnSpc>
                  <a:spcPts val="3800"/>
                </a:lnSpc>
              </a:pPr>
              <a:r>
                <a:rPr lang="zh-CN" altLang="en-US" sz="3200" b="1" i="0">
                  <a:solidFill>
                    <a:srgbClr val="1A5CB3">
                      <a:alpha val="100000"/>
                    </a:srgbClr>
                  </a:solidFill>
                  <a:latin typeface="微软雅黑"/>
                  <a:ea typeface="微软雅黑"/>
                </a:rPr>
                <a:t>问题</a:t>
              </a:r>
            </a:p>
          </p:txBody>
        </p:sp>
      </p:grpSp>
      <p:sp>
        <p:nvSpPr>
          <p:cNvPr id="10" name="文本1" title=""/>
          <p:cNvSpPr txBox="1"/>
          <p:nvPr/>
        </p:nvSpPr>
        <p:spPr>
          <a:xfrm>
            <a:off x="1728073" y="958005"/>
            <a:ext cx="9823450" cy="1622455"/>
          </a:xfrm>
          <a:prstGeom prst="rect">
            <a:avLst/>
          </a:prstGeom>
          <a:noFill/>
        </p:spPr>
        <p:txBody>
          <a:bodyPr anchor="t"/>
          <a:lstStyle/>
          <a:p>
            <a:pPr marL="0" algn="l">
              <a:lnSpc>
                <a:spcPts val="3700"/>
              </a:lnSpc>
            </a:pPr>
            <a:r>
              <a:rPr lang="zh-CN" altLang="en-US" sz="2600" b="0" i="0">
                <a:solidFill>
                  <a:srgbClr val="000000">
                    <a:alpha val="100000"/>
                  </a:srgbClr>
                </a:solidFill>
                <a:latin typeface="微软雅黑"/>
                <a:ea typeface="微软雅黑"/>
              </a:rPr>
              <a:t>　　生活中利用机械帮助我们工作，会给我们带来极大的方便。有的机械可以省力，有的机械可以省距离。不同的方式做功相同吗？</a:t>
            </a:r>
            <a:r>
              <a:rPr lang="zh-CN" altLang="en-US" sz="2600" b="0" i="0">
                <a:solidFill>
                  <a:srgbClr val="FF0000">
                    <a:alpha val="100000"/>
                  </a:srgbClr>
                </a:solidFill>
                <a:latin typeface="微软雅黑"/>
                <a:ea typeface="微软雅黑"/>
              </a:rPr>
              <a:t>使用机械能否省功呢？</a:t>
            </a:r>
          </a:p>
        </p:txBody>
      </p:sp>
      <p:grpSp>
        <p:nvGrpSpPr>
          <p:cNvPr id="11" name="组合2" title=""/>
          <p:cNvGrpSpPr/>
          <p:nvPr/>
        </p:nvGrpSpPr>
        <p:grpSpPr>
          <a:xfrm>
            <a:off x="6078703" y="2263350"/>
            <a:ext cx="3429635" cy="3876675"/>
            <a:chExt cx="3429635" cy="3876675"/>
          </a:xfrm>
        </p:grpSpPr>
        <p:pic>
          <p:nvPicPr>
            <p:cNvPr id="12" name="图片1">
              <a:extLst>
                <a:ext uri="{FF2B5EF4-FFF2-40B4-BE49-F238E27FC236}">
                  <a16:creationId xmlns:a16="http://schemas.microsoft.com/office/drawing/2014/main" id="{69ED34C6-1862-8A8A-03F9-2D1EFC8C3215}"/>
                </a:ext>
              </a:extLst>
            </p:cNvPr>
            <p:cNvPicPr>
              <a:picLocks noChangeAspect="1"/>
            </p:cNvPicPr>
            <p:nvPr/>
          </p:nvPicPr>
          <p:blipFill>
            <a:blip r:embed="rId2"/>
            <a:srcRect b="6684"/>
            <a:stretch>
              <a:fillRect/>
            </a:stretch>
          </p:blipFill>
          <p:spPr>
            <a:xfrm>
              <a:off x="0" y="0"/>
              <a:ext cx="2437130" cy="3876675"/>
            </a:xfrm>
            <a:prstGeom prst="rect">
              <a:avLst/>
            </a:prstGeom>
          </p:spPr>
        </p:pic>
        <p:sp>
          <p:nvSpPr>
            <p:cNvPr id="13" name="文本4"/>
            <p:cNvSpPr txBox="1"/>
            <p:nvPr/>
          </p:nvSpPr>
          <p:spPr>
            <a:xfrm>
              <a:off x="572135" y="1969135"/>
              <a:ext cx="876935" cy="712470"/>
            </a:xfrm>
            <a:prstGeom prst="rect">
              <a:avLst/>
            </a:prstGeom>
            <a:noFill/>
          </p:spPr>
          <p:txBody>
            <a:bodyPr anchor="t"/>
            <a:lstStyle/>
            <a:p>
              <a:pPr marL="0" algn="l">
                <a:lnSpc>
                  <a:spcPts val="4400"/>
                </a:lnSpc>
              </a:pPr>
              <a:r>
                <a:rPr lang="zh-CN" altLang="en-US" sz="2800" b="1" i="1">
                  <a:solidFill>
                    <a:srgbClr val="FF0000">
                      <a:alpha val="100000"/>
                    </a:srgbClr>
                  </a:solidFill>
                  <a:latin typeface="Times New Roman"/>
                  <a:ea typeface="Times New Roman"/>
                </a:rPr>
                <a:t>W</a:t>
              </a:r>
              <a:r>
                <a:rPr lang="zh-CN" altLang="en-US" sz="3724" b="1" i="1" baseline="-25000">
                  <a:solidFill>
                    <a:srgbClr val="FF0000">
                      <a:alpha val="100000"/>
                    </a:srgbClr>
                  </a:solidFill>
                  <a:latin typeface="Times New Roman"/>
                  <a:ea typeface="Times New Roman"/>
                </a:rPr>
                <a:t>1</a:t>
              </a:r>
            </a:p>
          </p:txBody>
        </p:sp>
        <p:sp>
          <p:nvSpPr>
            <p:cNvPr id="14" name="文本5"/>
            <p:cNvSpPr txBox="1"/>
            <p:nvPr/>
          </p:nvSpPr>
          <p:spPr>
            <a:xfrm>
              <a:off x="2515870" y="1930400"/>
              <a:ext cx="913765" cy="712470"/>
            </a:xfrm>
            <a:prstGeom prst="rect">
              <a:avLst/>
            </a:prstGeom>
            <a:noFill/>
          </p:spPr>
          <p:txBody>
            <a:bodyPr anchor="t"/>
            <a:lstStyle/>
            <a:p>
              <a:pPr marL="0" algn="l">
                <a:lnSpc>
                  <a:spcPts val="4400"/>
                </a:lnSpc>
              </a:pPr>
              <a:r>
                <a:rPr lang="zh-CN" altLang="en-US" sz="2800" b="1" i="1">
                  <a:solidFill>
                    <a:srgbClr val="FF0000">
                      <a:alpha val="100000"/>
                    </a:srgbClr>
                  </a:solidFill>
                  <a:latin typeface="Times New Roman"/>
                  <a:ea typeface="Times New Roman"/>
                </a:rPr>
                <a:t>W</a:t>
              </a:r>
              <a:r>
                <a:rPr lang="zh-CN" altLang="en-US" sz="3724" b="1" i="1" baseline="-25000">
                  <a:solidFill>
                    <a:srgbClr val="FF0000">
                      <a:alpha val="100000"/>
                    </a:srgbClr>
                  </a:solidFill>
                  <a:latin typeface="Times New Roman"/>
                  <a:ea typeface="Times New Roman"/>
                </a:rPr>
                <a:t>2</a:t>
              </a:r>
            </a:p>
          </p:txBody>
        </p:sp>
      </p:gr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5288" y="6392969"/>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2"/>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3"/>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4"/>
            <p:cNvSpPr txBox="1"/>
            <p:nvPr/>
          </p:nvSpPr>
          <p:spPr>
            <a:xfrm>
              <a:off x="989562" y="180861"/>
              <a:ext cx="3724761" cy="660949"/>
            </a:xfrm>
            <a:custGeom>
              <a:gdLst>
                <a:gd name="connsiteX0" fmla="*/ 110158 w 3724761"/>
                <a:gd name="connsiteY0" fmla="*/ 0 h 660949"/>
                <a:gd name="connsiteX1" fmla="*/ 3614603 w 3724761"/>
                <a:gd name="connsiteY1" fmla="*/ 0 h 660949"/>
                <a:gd name="connsiteX2" fmla="*/ 3675441 w 3724761"/>
                <a:gd name="connsiteY2" fmla="*/ 0 h 660949"/>
                <a:gd name="connsiteX3" fmla="*/ 3724761 w 3724761"/>
                <a:gd name="connsiteY3" fmla="*/ 550791 h 660949"/>
                <a:gd name="connsiteX4" fmla="*/ 3724761 w 3724761"/>
                <a:gd name="connsiteY4" fmla="*/ 611630 h 660949"/>
                <a:gd name="connsiteX5" fmla="*/ 110158 w 3724761"/>
                <a:gd name="connsiteY5" fmla="*/ 660949 h 660949"/>
                <a:gd name="connsiteX6" fmla="*/ 49320 w 3724761"/>
                <a:gd name="connsiteY6" fmla="*/ 660949 h 660949"/>
                <a:gd name="connsiteX7" fmla="*/ 0 w 3724761"/>
                <a:gd name="connsiteY7" fmla="*/ 110158 h 660949"/>
                <a:gd name="connsiteX8" fmla="*/ 0 w 37247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761" h="660949">
                  <a:moveTo>
                    <a:pt x="110158" y="0"/>
                  </a:moveTo>
                  <a:lnTo>
                    <a:pt x="3614603" y="0"/>
                  </a:lnTo>
                  <a:cubicBezTo>
                    <a:pt x="3675441" y="0"/>
                    <a:pt x="3724761" y="49320"/>
                    <a:pt x="3724761" y="110158"/>
                  </a:cubicBezTo>
                  <a:lnTo>
                    <a:pt x="3724761" y="550791"/>
                  </a:lnTo>
                  <a:cubicBezTo>
                    <a:pt x="3724761" y="611630"/>
                    <a:pt x="3675441" y="660949"/>
                    <a:pt x="36146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有用功和额外功</a:t>
              </a:r>
            </a:p>
          </p:txBody>
        </p:sp>
        <p:sp>
          <p:nvSpPr>
            <p:cNvPr id="7" name="形状5"/>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pic>
        <p:nvPicPr>
          <p:cNvPr id="8"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9242117" y="667531"/>
            <a:ext cx="2561873" cy="5360889"/>
          </a:xfrm>
          <a:prstGeom prst="rect">
            <a:avLst/>
          </a:prstGeom>
        </p:spPr>
      </p:pic>
      <p:sp>
        <p:nvSpPr>
          <p:cNvPr id="9" name="文本1" title=""/>
          <p:cNvSpPr txBox="1"/>
          <p:nvPr/>
        </p:nvSpPr>
        <p:spPr>
          <a:xfrm>
            <a:off x="451066" y="1110158"/>
            <a:ext cx="7247255" cy="712470"/>
          </a:xfrm>
          <a:prstGeom prst="rect">
            <a:avLst/>
          </a:prstGeom>
          <a:noFill/>
        </p:spPr>
        <p:txBody>
          <a:bodyPr anchor="t"/>
          <a:lstStyle/>
          <a:p>
            <a:pPr marL="0" algn="l">
              <a:lnSpc>
                <a:spcPts val="3300"/>
              </a:lnSpc>
            </a:pPr>
            <a:r>
              <a:rPr lang="zh-CN" altLang="en-US" sz="2800" b="1" i="0">
                <a:solidFill>
                  <a:srgbClr val="000000">
                    <a:alpha val="100000"/>
                  </a:srgbClr>
                </a:solidFill>
                <a:latin typeface="微软雅黑"/>
                <a:ea typeface="微软雅黑"/>
              </a:rPr>
              <a:t>【实验探究】利用动滑轮提升重物是否省功</a:t>
            </a:r>
          </a:p>
        </p:txBody>
      </p:sp>
      <p:sp>
        <p:nvSpPr>
          <p:cNvPr id="10" name="文本2" title=""/>
          <p:cNvSpPr txBox="1"/>
          <p:nvPr/>
        </p:nvSpPr>
        <p:spPr>
          <a:xfrm>
            <a:off x="820007" y="1752095"/>
            <a:ext cx="7148195" cy="1240790"/>
          </a:xfrm>
          <a:prstGeom prst="rect">
            <a:avLst/>
          </a:prstGeom>
          <a:noFill/>
        </p:spPr>
        <p:txBody>
          <a:bodyPr anchor="t"/>
          <a:lstStyle/>
          <a:p>
            <a:pPr marL="0" algn="l">
              <a:lnSpc>
                <a:spcPts val="3700"/>
              </a:lnSpc>
            </a:pPr>
            <a:r>
              <a:rPr lang="zh-CN" altLang="en-US" sz="2600" b="0" i="0">
                <a:solidFill>
                  <a:srgbClr val="000000">
                    <a:alpha val="100000"/>
                  </a:srgbClr>
                </a:solidFill>
                <a:latin typeface="微软雅黑"/>
                <a:ea typeface="微软雅黑"/>
              </a:rPr>
              <a:t>比较直接用手提升物体所做的功和使用动滑轮提升物体所做的功的大小。</a:t>
            </a:r>
          </a:p>
        </p:txBody>
      </p:sp>
      <p:sp>
        <p:nvSpPr>
          <p:cNvPr id="11" name="文本3" title=""/>
          <p:cNvSpPr txBox="1"/>
          <p:nvPr/>
        </p:nvSpPr>
        <p:spPr>
          <a:xfrm>
            <a:off x="8929592" y="826846"/>
            <a:ext cx="876935" cy="712470"/>
          </a:xfrm>
          <a:prstGeom prst="rect">
            <a:avLst/>
          </a:prstGeom>
          <a:noFill/>
        </p:spPr>
        <p:txBody>
          <a:bodyPr anchor="t"/>
          <a:lstStyle/>
          <a:p>
            <a:pPr marL="0" algn="l">
              <a:lnSpc>
                <a:spcPts val="4400"/>
              </a:lnSpc>
            </a:pPr>
            <a:r>
              <a:rPr lang="zh-CN" altLang="en-US" sz="2800" b="1" i="1">
                <a:solidFill>
                  <a:srgbClr val="FF0000">
                    <a:alpha val="100000"/>
                  </a:srgbClr>
                </a:solidFill>
                <a:latin typeface="Times New Roman"/>
                <a:ea typeface="Times New Roman"/>
              </a:rPr>
              <a:t>W</a:t>
            </a:r>
            <a:r>
              <a:rPr lang="zh-CN" altLang="en-US" sz="3724" b="1" i="1" baseline="-25000">
                <a:solidFill>
                  <a:srgbClr val="FF0000">
                    <a:alpha val="100000"/>
                  </a:srgbClr>
                </a:solidFill>
                <a:latin typeface="Times New Roman"/>
                <a:ea typeface="Times New Roman"/>
              </a:rPr>
              <a:t>1</a:t>
            </a:r>
          </a:p>
        </p:txBody>
      </p:sp>
      <p:sp>
        <p:nvSpPr>
          <p:cNvPr id="12" name="文本4" title=""/>
          <p:cNvSpPr txBox="1"/>
          <p:nvPr/>
        </p:nvSpPr>
        <p:spPr>
          <a:xfrm>
            <a:off x="10663342" y="826341"/>
            <a:ext cx="913765" cy="712470"/>
          </a:xfrm>
          <a:prstGeom prst="rect">
            <a:avLst/>
          </a:prstGeom>
          <a:noFill/>
        </p:spPr>
        <p:txBody>
          <a:bodyPr anchor="t"/>
          <a:lstStyle/>
          <a:p>
            <a:pPr marL="0" algn="l">
              <a:lnSpc>
                <a:spcPts val="4400"/>
              </a:lnSpc>
            </a:pPr>
            <a:r>
              <a:rPr lang="zh-CN" altLang="en-US" sz="2800" b="1" i="1">
                <a:solidFill>
                  <a:srgbClr val="FF0000">
                    <a:alpha val="100000"/>
                  </a:srgbClr>
                </a:solidFill>
                <a:latin typeface="Times New Roman"/>
                <a:ea typeface="Times New Roman"/>
              </a:rPr>
              <a:t>W</a:t>
            </a:r>
            <a:r>
              <a:rPr lang="zh-CN" altLang="en-US" sz="3724" b="1" i="1" baseline="-25000">
                <a:solidFill>
                  <a:srgbClr val="FF0000">
                    <a:alpha val="100000"/>
                  </a:srgbClr>
                </a:solidFill>
                <a:latin typeface="Times New Roman"/>
                <a:ea typeface="Times New Roman"/>
              </a:rPr>
              <a:t>2</a:t>
            </a:r>
          </a:p>
        </p:txBody>
      </p:sp>
      <p:sp>
        <p:nvSpPr>
          <p:cNvPr id="13" name="文本5" title=""/>
          <p:cNvSpPr txBox="1"/>
          <p:nvPr/>
        </p:nvSpPr>
        <p:spPr>
          <a:xfrm>
            <a:off x="307124" y="2713796"/>
            <a:ext cx="9649463" cy="3315205"/>
          </a:xfrm>
          <a:prstGeom prst="rect">
            <a:avLst/>
          </a:prstGeom>
          <a:noFill/>
        </p:spPr>
        <p:txBody>
          <a:bodyPr anchor="t"/>
          <a:lstStyle/>
          <a:p>
            <a:pPr marL="0" algn="l">
              <a:lnSpc>
                <a:spcPts val="4600"/>
              </a:lnSpc>
            </a:pPr>
            <a:r>
              <a:rPr lang="zh-CN" altLang="en-US" sz="2400" b="0" i="0">
                <a:solidFill>
                  <a:srgbClr val="3B00FF">
                    <a:alpha val="100000"/>
                  </a:srgbClr>
                </a:solidFill>
                <a:latin typeface="Times New Roman"/>
                <a:ea typeface="Times New Roman"/>
              </a:rPr>
              <a:t>1.</a:t>
            </a:r>
            <a:r>
              <a:rPr lang="zh-CN" altLang="en-US" sz="2400" b="0" i="0">
                <a:solidFill>
                  <a:srgbClr val="3B00FF">
                    <a:alpha val="100000"/>
                  </a:srgbClr>
                </a:solidFill>
                <a:latin typeface="微软雅黑"/>
                <a:ea typeface="微软雅黑"/>
              </a:rPr>
              <a:t>用弹簧测力计将钩码匀速提升一定的高度，计算拉力所做的功</a:t>
            </a:r>
            <a:r>
              <a:rPr lang="zh-CN" altLang="en-US" sz="2400" b="0" i="1">
                <a:solidFill>
                  <a:srgbClr val="3B00FF">
                    <a:alpha val="100000"/>
                  </a:srgbClr>
                </a:solidFill>
                <a:latin typeface="Times New Roman"/>
                <a:ea typeface="Times New Roman"/>
              </a:rPr>
              <a:t>W</a:t>
            </a:r>
            <a:r>
              <a:rPr lang="zh-CN" altLang="en-US" sz="3192" b="0" i="0" baseline="-25000">
                <a:solidFill>
                  <a:srgbClr val="3B00FF">
                    <a:alpha val="100000"/>
                  </a:srgbClr>
                </a:solidFill>
                <a:latin typeface="Times New Roman"/>
                <a:ea typeface="Times New Roman"/>
              </a:rPr>
              <a:t>1</a:t>
            </a:r>
            <a:r>
              <a:rPr lang="zh-CN" altLang="en-US" sz="2400" b="0" i="0">
                <a:solidFill>
                  <a:srgbClr val="3B00FF">
                    <a:alpha val="100000"/>
                  </a:srgbClr>
                </a:solidFill>
                <a:latin typeface="微软雅黑"/>
                <a:ea typeface="微软雅黑"/>
              </a:rPr>
              <a:t>。</a:t>
            </a:r>
          </a:p>
          <a:p>
            <a:pPr marL="0" algn="l"/>
            <a:endParaRPr lang="zh-CN" altLang="en-US" sz="2400" b="0" i="0">
              <a:solidFill>
                <a:srgbClr val="3B00FF">
                  <a:alpha val="100000"/>
                </a:srgbClr>
              </a:solidFill>
              <a:latin typeface="微软雅黑"/>
              <a:ea typeface="微软雅黑"/>
            </a:endParaRPr>
          </a:p>
          <a:p>
            <a:pPr marL="0" algn="l">
              <a:lnSpc>
                <a:spcPts val="3400"/>
              </a:lnSpc>
            </a:pPr>
            <a:r>
              <a:rPr lang="zh-CN" altLang="en-US" sz="2400" b="0" i="0">
                <a:solidFill>
                  <a:srgbClr val="3B00FF">
                    <a:alpha val="100000"/>
                  </a:srgbClr>
                </a:solidFill>
                <a:latin typeface="Times New Roman"/>
                <a:ea typeface="Times New Roman"/>
              </a:rPr>
              <a:t>2.</a:t>
            </a:r>
            <a:r>
              <a:rPr lang="zh-CN" altLang="en-US" sz="2400" b="0" i="0">
                <a:solidFill>
                  <a:srgbClr val="3B00FF">
                    <a:alpha val="100000"/>
                  </a:srgbClr>
                </a:solidFill>
                <a:latin typeface="微软雅黑"/>
                <a:ea typeface="微软雅黑"/>
              </a:rPr>
              <a:t>用弹簧测力计并借助一个动滑轮将同样的钩码匀速提升相</a:t>
            </a:r>
          </a:p>
          <a:p>
            <a:pPr marL="0" algn="l">
              <a:lnSpc>
                <a:spcPts val="4600"/>
              </a:lnSpc>
            </a:pPr>
            <a:r>
              <a:rPr lang="zh-CN" altLang="en-US" sz="2400" b="0" i="0">
                <a:solidFill>
                  <a:srgbClr val="3B00FF">
                    <a:alpha val="100000"/>
                  </a:srgbClr>
                </a:solidFill>
                <a:latin typeface="微软雅黑"/>
                <a:ea typeface="微软雅黑"/>
              </a:rPr>
              <a:t>同的高度，计算弹簧测力计的拉力所做的功</a:t>
            </a:r>
            <a:r>
              <a:rPr lang="zh-CN" altLang="en-US" sz="2400" b="0" i="1">
                <a:solidFill>
                  <a:srgbClr val="3B00FF">
                    <a:alpha val="100000"/>
                  </a:srgbClr>
                </a:solidFill>
                <a:latin typeface="Times New Roman"/>
                <a:ea typeface="Times New Roman"/>
              </a:rPr>
              <a:t>W</a:t>
            </a:r>
            <a:r>
              <a:rPr lang="zh-CN" altLang="en-US" sz="3192" b="0" i="0" baseline="-25000">
                <a:solidFill>
                  <a:srgbClr val="3B00FF">
                    <a:alpha val="100000"/>
                  </a:srgbClr>
                </a:solidFill>
                <a:latin typeface="Times New Roman"/>
                <a:ea typeface="Times New Roman"/>
              </a:rPr>
              <a:t>2</a:t>
            </a:r>
            <a:r>
              <a:rPr lang="zh-CN" altLang="en-US" sz="2400" b="0" i="0">
                <a:solidFill>
                  <a:srgbClr val="3B00FF">
                    <a:alpha val="100000"/>
                  </a:srgbClr>
                </a:solidFill>
                <a:latin typeface="微软雅黑"/>
                <a:ea typeface="微软雅黑"/>
              </a:rPr>
              <a:t>。</a:t>
            </a:r>
          </a:p>
          <a:p>
            <a:pPr marL="0" algn="l"/>
            <a:endParaRPr lang="zh-CN" altLang="en-US" sz="2400" b="0" i="0">
              <a:solidFill>
                <a:srgbClr val="3B00FF">
                  <a:alpha val="100000"/>
                </a:srgbClr>
              </a:solidFill>
              <a:latin typeface="微软雅黑"/>
              <a:ea typeface="微软雅黑"/>
            </a:endParaRPr>
          </a:p>
          <a:p>
            <a:pPr marL="0" algn="l">
              <a:lnSpc>
                <a:spcPts val="3400"/>
              </a:lnSpc>
            </a:pPr>
            <a:r>
              <a:rPr lang="zh-CN" altLang="en-US" sz="2400" b="0" i="0">
                <a:solidFill>
                  <a:srgbClr val="3B00FF">
                    <a:alpha val="100000"/>
                  </a:srgbClr>
                </a:solidFill>
                <a:latin typeface="Times New Roman"/>
                <a:ea typeface="Times New Roman"/>
              </a:rPr>
              <a:t>3.</a:t>
            </a:r>
            <a:r>
              <a:rPr lang="zh-CN" altLang="en-US" sz="2400" b="0" i="0">
                <a:solidFill>
                  <a:srgbClr val="3B00FF">
                    <a:alpha val="100000"/>
                  </a:srgbClr>
                </a:solidFill>
                <a:latin typeface="微软雅黑"/>
                <a:ea typeface="微软雅黑"/>
              </a:rPr>
              <a:t>比较两次做功的大小。</a:t>
            </a:r>
          </a:p>
        </p:txBody>
      </p:sp>
      <p:sp>
        <p:nvSpPr>
          <p:cNvPr id="14" name="文本6" title=""/>
          <p:cNvSpPr txBox="1"/>
          <p:nvPr/>
        </p:nvSpPr>
        <p:spPr>
          <a:xfrm>
            <a:off x="3240138" y="3206591"/>
            <a:ext cx="3031490" cy="681990"/>
          </a:xfrm>
          <a:prstGeom prst="rect">
            <a:avLst/>
          </a:prstGeom>
          <a:noFill/>
        </p:spPr>
        <p:txBody>
          <a:bodyPr anchor="t"/>
          <a:lstStyle/>
          <a:p>
            <a:pPr marL="0" algn="l">
              <a:lnSpc>
                <a:spcPts val="4100"/>
              </a:lnSpc>
            </a:pPr>
            <a:r>
              <a:rPr lang="zh-CN" altLang="en-US" sz="2600" b="0" i="1">
                <a:solidFill>
                  <a:srgbClr val="C00000">
                    <a:alpha val="100000"/>
                  </a:srgbClr>
                </a:solidFill>
                <a:latin typeface="Times New Roman"/>
                <a:ea typeface="Times New Roman"/>
              </a:rPr>
              <a:t>W</a:t>
            </a:r>
            <a:r>
              <a:rPr lang="zh-CN" altLang="en-US" sz="3458" b="0" i="0" baseline="-25000">
                <a:solidFill>
                  <a:srgbClr val="C00000">
                    <a:alpha val="100000"/>
                  </a:srgbClr>
                </a:solidFill>
                <a:latin typeface="Times New Roman"/>
                <a:ea typeface="Times New Roman"/>
              </a:rPr>
              <a:t>1</a:t>
            </a:r>
            <a:r>
              <a:rPr lang="zh-CN" altLang="en-US" sz="2600" b="0" i="0">
                <a:solidFill>
                  <a:srgbClr val="C00000">
                    <a:alpha val="100000"/>
                  </a:srgbClr>
                </a:solidFill>
                <a:latin typeface="微软雅黑"/>
                <a:ea typeface="微软雅黑"/>
              </a:rPr>
              <a:t>＝</a:t>
            </a:r>
            <a:r>
              <a:rPr lang="zh-CN" altLang="en-US" sz="2600" b="0" i="1">
                <a:solidFill>
                  <a:srgbClr val="C00000">
                    <a:alpha val="100000"/>
                  </a:srgbClr>
                </a:solidFill>
                <a:latin typeface="Times New Roman"/>
                <a:ea typeface="Times New Roman"/>
              </a:rPr>
              <a:t>F</a:t>
            </a:r>
            <a:r>
              <a:rPr lang="zh-CN" altLang="en-US" sz="2600" b="0" i="1" baseline="-25000">
                <a:solidFill>
                  <a:srgbClr val="C00000">
                    <a:alpha val="100000"/>
                  </a:srgbClr>
                </a:solidFill>
                <a:latin typeface="Times New Roman"/>
                <a:ea typeface="Times New Roman"/>
              </a:rPr>
              <a:t>拉    </a:t>
            </a:r>
            <a:r>
              <a:rPr lang="zh-CN" altLang="en-US" sz="2600" b="0" i="1">
                <a:solidFill>
                  <a:srgbClr val="C00000">
                    <a:alpha val="100000"/>
                  </a:srgbClr>
                </a:solidFill>
                <a:latin typeface="Times New Roman"/>
                <a:ea typeface="Times New Roman"/>
              </a:rPr>
              <a:t>S</a:t>
            </a:r>
            <a:r>
              <a:rPr lang="zh-CN" altLang="en-US" sz="2600" b="0" i="0">
                <a:solidFill>
                  <a:srgbClr val="C00000">
                    <a:alpha val="100000"/>
                  </a:srgbClr>
                </a:solidFill>
                <a:latin typeface="黑体"/>
                <a:ea typeface="黑体"/>
              </a:rPr>
              <a:t>＝</a:t>
            </a:r>
            <a:r>
              <a:rPr lang="zh-CN" altLang="en-US" sz="2600" b="0" i="1">
                <a:solidFill>
                  <a:srgbClr val="C00000">
                    <a:alpha val="100000"/>
                  </a:srgbClr>
                </a:solidFill>
                <a:latin typeface="Times New Roman"/>
                <a:ea typeface="Times New Roman"/>
              </a:rPr>
              <a:t>Gh</a:t>
            </a:r>
          </a:p>
        </p:txBody>
      </p:sp>
      <p:sp>
        <p:nvSpPr>
          <p:cNvPr id="15" name="文本7" title=""/>
          <p:cNvSpPr txBox="1"/>
          <p:nvPr/>
        </p:nvSpPr>
        <p:spPr>
          <a:xfrm>
            <a:off x="3546662" y="4682204"/>
            <a:ext cx="2418080" cy="681990"/>
          </a:xfrm>
          <a:prstGeom prst="rect">
            <a:avLst/>
          </a:prstGeom>
          <a:noFill/>
        </p:spPr>
        <p:txBody>
          <a:bodyPr anchor="t"/>
          <a:lstStyle/>
          <a:p>
            <a:pPr marL="0" algn="l">
              <a:lnSpc>
                <a:spcPts val="4100"/>
              </a:lnSpc>
            </a:pPr>
            <a:r>
              <a:rPr lang="zh-CN" altLang="en-US" sz="2600" b="0" i="1">
                <a:solidFill>
                  <a:srgbClr val="C00000">
                    <a:alpha val="100000"/>
                  </a:srgbClr>
                </a:solidFill>
                <a:latin typeface="Times New Roman"/>
                <a:ea typeface="Times New Roman"/>
              </a:rPr>
              <a:t>W</a:t>
            </a:r>
            <a:r>
              <a:rPr lang="zh-CN" altLang="en-US" sz="3458" b="0" i="0" baseline="-25000">
                <a:solidFill>
                  <a:srgbClr val="C00000">
                    <a:alpha val="100000"/>
                  </a:srgbClr>
                </a:solidFill>
                <a:latin typeface="Times New Roman"/>
                <a:ea typeface="Times New Roman"/>
              </a:rPr>
              <a:t>2</a:t>
            </a:r>
            <a:r>
              <a:rPr lang="zh-CN" altLang="en-US" sz="2600" b="0" i="0">
                <a:solidFill>
                  <a:srgbClr val="C00000">
                    <a:alpha val="100000"/>
                  </a:srgbClr>
                </a:solidFill>
                <a:latin typeface="微软雅黑"/>
                <a:ea typeface="微软雅黑"/>
              </a:rPr>
              <a:t>＝</a:t>
            </a:r>
            <a:r>
              <a:rPr lang="zh-CN" altLang="en-US" sz="2600" b="0" i="1">
                <a:solidFill>
                  <a:srgbClr val="C00000">
                    <a:alpha val="100000"/>
                  </a:srgbClr>
                </a:solidFill>
                <a:latin typeface="Times New Roman"/>
                <a:ea typeface="Times New Roman"/>
              </a:rPr>
              <a:t>F</a:t>
            </a:r>
            <a:r>
              <a:rPr lang="zh-CN" altLang="en-US" sz="3458" b="0" i="0" baseline="-25000">
                <a:solidFill>
                  <a:srgbClr val="C00000">
                    <a:alpha val="100000"/>
                  </a:srgbClr>
                </a:solidFill>
                <a:latin typeface="黑体"/>
                <a:ea typeface="黑体"/>
              </a:rPr>
              <a:t>拉 </a:t>
            </a:r>
            <a:r>
              <a:rPr lang="zh-CN" altLang="en-US" sz="2600" b="0" i="1">
                <a:solidFill>
                  <a:srgbClr val="C00000">
                    <a:alpha val="100000"/>
                  </a:srgbClr>
                </a:solidFill>
                <a:latin typeface="Times New Roman"/>
                <a:ea typeface="Times New Roman"/>
              </a:rPr>
              <a:t>s</a:t>
            </a:r>
          </a:p>
        </p:txBody>
      </p:sp>
      <p:sp>
        <p:nvSpPr>
          <p:cNvPr id="16" name="文本8" title=""/>
          <p:cNvSpPr txBox="1"/>
          <p:nvPr/>
        </p:nvSpPr>
        <p:spPr>
          <a:xfrm>
            <a:off x="7697667" y="5032029"/>
            <a:ext cx="1676400" cy="567118"/>
          </a:xfrm>
          <a:prstGeom prst="rect">
            <a:avLst/>
          </a:prstGeom>
          <a:noFill/>
        </p:spPr>
        <p:txBody>
          <a:bodyPr anchor="t"/>
          <a:lstStyle/>
          <a:p>
            <a:pPr marL="0" algn="ctr"/>
            <a:r>
              <a:rPr lang="zh-CN" altLang="en-US" sz="2599" b="0" i="0">
                <a:solidFill>
                  <a:srgbClr val="000000">
                    <a:alpha val="100000"/>
                  </a:srgbClr>
                </a:solidFill>
                <a:latin typeface="楷体"/>
                <a:ea typeface="楷体"/>
              </a:rPr>
              <a:t>提升0.05m</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5288" y="6392969"/>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6"/>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7"/>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8"/>
            <p:cNvSpPr txBox="1"/>
            <p:nvPr/>
          </p:nvSpPr>
          <p:spPr>
            <a:xfrm>
              <a:off x="989562" y="180861"/>
              <a:ext cx="3724761" cy="660949"/>
            </a:xfrm>
            <a:custGeom>
              <a:gdLst>
                <a:gd name="connsiteX0" fmla="*/ 110158 w 3724761"/>
                <a:gd name="connsiteY0" fmla="*/ 0 h 660949"/>
                <a:gd name="connsiteX1" fmla="*/ 3614603 w 3724761"/>
                <a:gd name="connsiteY1" fmla="*/ 0 h 660949"/>
                <a:gd name="connsiteX2" fmla="*/ 3675441 w 3724761"/>
                <a:gd name="connsiteY2" fmla="*/ 0 h 660949"/>
                <a:gd name="connsiteX3" fmla="*/ 3724761 w 3724761"/>
                <a:gd name="connsiteY3" fmla="*/ 550791 h 660949"/>
                <a:gd name="connsiteX4" fmla="*/ 3724761 w 3724761"/>
                <a:gd name="connsiteY4" fmla="*/ 611630 h 660949"/>
                <a:gd name="connsiteX5" fmla="*/ 110158 w 3724761"/>
                <a:gd name="connsiteY5" fmla="*/ 660949 h 660949"/>
                <a:gd name="connsiteX6" fmla="*/ 49320 w 3724761"/>
                <a:gd name="connsiteY6" fmla="*/ 660949 h 660949"/>
                <a:gd name="connsiteX7" fmla="*/ 0 w 3724761"/>
                <a:gd name="connsiteY7" fmla="*/ 110158 h 660949"/>
                <a:gd name="connsiteX8" fmla="*/ 0 w 37247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761" h="660949">
                  <a:moveTo>
                    <a:pt x="110158" y="0"/>
                  </a:moveTo>
                  <a:lnTo>
                    <a:pt x="3614603" y="0"/>
                  </a:lnTo>
                  <a:cubicBezTo>
                    <a:pt x="3675441" y="0"/>
                    <a:pt x="3724761" y="49320"/>
                    <a:pt x="3724761" y="110158"/>
                  </a:cubicBezTo>
                  <a:lnTo>
                    <a:pt x="3724761" y="550791"/>
                  </a:lnTo>
                  <a:cubicBezTo>
                    <a:pt x="3724761" y="611630"/>
                    <a:pt x="3675441" y="660949"/>
                    <a:pt x="36146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有用功和额外功</a:t>
              </a:r>
            </a:p>
          </p:txBody>
        </p:sp>
        <p:sp>
          <p:nvSpPr>
            <p:cNvPr id="7" name="形状9"/>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pic>
        <p:nvPicPr>
          <p:cNvPr id="8" name="视频1" title="">
            <a:hlinkClick action="ppaction://media"/>
            <a:extLst>
              <a:ext uri="{FF2B5EF4-FFF2-40B4-BE49-F238E27FC236}">
                <a16:creationId xmlns:a16="http://schemas.microsoft.com/office/drawing/2014/main" id="{1F03D79B-8B87-F52B-D47B-B6FAC4D8C48D}"/>
              </a:ext>
            </a:extLst>
          </p:cNvPr>
          <p:cNvPicPr>
            <a:picLocks noChangeAspect="1"/>
          </p:cNvPicPr>
          <p:nvPr>
            <a:videoFile r:link="rId3"/>
            <p:extLst>
              <p:ext uri="{DAA4B4D4-6D71-4841-9C94-3DE7FCFB9230}">
                <p14:media xmlns:p14="http://schemas.microsoft.com/office/powerpoint/2010/main" r:embed="rId4"/>
              </p:ext>
            </p:extLst>
          </p:nvPr>
        </p:nvPicPr>
        <p:blipFill>
          <a:blip r:embed="rId2"/>
          <a:stretch>
            <a:fillRect/>
          </a:stretch>
        </p:blipFill>
        <p:spPr>
          <a:xfrm>
            <a:off x="5977433" y="959101"/>
            <a:ext cx="6349327" cy="3597974"/>
          </a:xfrm>
          <a:prstGeom prst="rect">
            <a:avLst/>
          </a:prstGeom>
        </p:spPr>
      </p:pic>
      <p:graphicFrame>
        <p:nvGraphicFramePr>
          <p:cNvPr id="9" name="表格1" title="">
            <a:extLst>
              <a:ext uri="{FF2B5EF4-FFF2-40B4-BE49-F238E27FC236}">
                <a16:creationId xmlns:a16="http://schemas.microsoft.com/office/drawing/2014/main" id="{62B2FBE6-5C8C-E811-489E-1440CA960B7D}"/>
              </a:ext>
            </a:extLst>
          </p:cNvPr>
          <p:cNvGraphicFramePr>
            <a:graphicFrameLocks noGrp="1"/>
          </p:cNvGraphicFramePr>
          <p:nvPr>
            <p:extLst>
              <p:ext uri="{D42A27DB-BD31-4B8C-83A1-F6EECF244321}">
                <p14:modId xmlns:p14="http://schemas.microsoft.com/office/powerpoint/2010/main" val="3345567701"/>
              </p:ext>
            </p:extLst>
          </p:nvPr>
        </p:nvGraphicFramePr>
        <p:xfrm>
          <a:off x="340976" y="1152344"/>
          <a:ext cx="5518330" cy="3211379"/>
        </p:xfrm>
        <a:graphic>
          <a:graphicData uri="http://schemas.openxmlformats.org/drawingml/2006/table">
            <a:tbl>
              <a:tblPr firstRow="1" bandRow="1">
                <a:tableStyleId>{5C22544A-7EE6-4342-B048-85BDC9FD1C3A}</a:tableStyleId>
              </a:tblPr>
              <a:tblGrid>
                <a:gridCol w="1143187">
                  <a:extLst>
                    <a:ext uri="{9D8B030D-6E8A-4147-A177-3AD203B41FA5}">
                      <a16:colId xmlns:a16="http://schemas.microsoft.com/office/drawing/2014/main" val="2854172943"/>
                    </a:ext>
                  </a:extLst>
                </a:gridCol>
                <a:gridCol w="973039">
                  <a:extLst>
                    <a:ext uri="{9D8B030D-6E8A-4147-A177-3AD203B41FA5}">
                      <a16:colId xmlns:a16="http://schemas.microsoft.com/office/drawing/2014/main" val="2854172943"/>
                    </a:ext>
                  </a:extLst>
                </a:gridCol>
                <a:gridCol w="1166492">
                  <a:extLst>
                    <a:ext uri="{9D8B030D-6E8A-4147-A177-3AD203B41FA5}">
                      <a16:colId xmlns:a16="http://schemas.microsoft.com/office/drawing/2014/main" val="2854172943"/>
                    </a:ext>
                  </a:extLst>
                </a:gridCol>
                <a:gridCol w="1215384">
                  <a:extLst>
                    <a:ext uri="{9D8B030D-6E8A-4147-A177-3AD203B41FA5}">
                      <a16:colId xmlns:a16="http://schemas.microsoft.com/office/drawing/2014/main" val="2854172943"/>
                    </a:ext>
                  </a:extLst>
                </a:gridCol>
                <a:gridCol w="1020229">
                  <a:extLst>
                    <a:ext uri="{9D8B030D-6E8A-4147-A177-3AD203B41FA5}">
                      <a16:colId xmlns:a16="http://schemas.microsoft.com/office/drawing/2014/main" val="2854172943"/>
                    </a:ext>
                  </a:extLst>
                </a:gridCol>
              </a:tblGrid>
              <a:tr h="1192926">
                <a:tc>
                  <a:txBody>
                    <a:bodyPr vert="horz" wrap="square" anchor="ctr"/>
                    <a:lstStyle/>
                    <a:p>
                      <a:pPr marL="0" algn="ctr">
                        <a:lnSpc>
                          <a:spcPts val="2500"/>
                        </a:lnSpc>
                      </a:pPr>
                      <a:r>
                        <a:rPr lang="zh-CN" altLang="en-US" sz="2100" b="0" i="0">
                          <a:solidFill>
                            <a:srgbClr val="000000">
                              <a:alpha val="100000"/>
                            </a:srgbClr>
                          </a:solidFill>
                          <a:latin typeface="微软雅黑"/>
                          <a:ea typeface="微软雅黑"/>
                        </a:rPr>
                        <a:t>做功方式</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500"/>
                        </a:lnSpc>
                      </a:pPr>
                      <a:r>
                        <a:rPr lang="zh-CN" altLang="en-US" sz="2100" b="0" i="0">
                          <a:solidFill>
                            <a:srgbClr val="000000">
                              <a:alpha val="100000"/>
                            </a:srgbClr>
                          </a:solidFill>
                          <a:latin typeface="微软雅黑"/>
                          <a:ea typeface="微软雅黑"/>
                        </a:rPr>
                        <a:t>拉力</a:t>
                      </a:r>
                      <a:r>
                        <a:rPr lang="zh-CN" altLang="en-US" sz="2100" b="0" i="1">
                          <a:solidFill>
                            <a:srgbClr val="000000">
                              <a:alpha val="100000"/>
                            </a:srgbClr>
                          </a:solidFill>
                          <a:latin typeface="Times New Roman"/>
                          <a:ea typeface="Times New Roman"/>
                        </a:rPr>
                        <a:t>F/</a:t>
                      </a:r>
                      <a:r>
                        <a:rPr lang="zh-CN" altLang="en-US" sz="2100" b="0" i="0">
                          <a:solidFill>
                            <a:srgbClr val="000000">
                              <a:alpha val="100000"/>
                            </a:srgbClr>
                          </a:solidFill>
                          <a:latin typeface="Times New Roman"/>
                          <a:ea typeface="Times New Roman"/>
                        </a:rPr>
                        <a:t>N</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500"/>
                        </a:lnSpc>
                      </a:pPr>
                      <a:r>
                        <a:rPr lang="zh-CN" altLang="en-US" sz="2100" b="0" i="0">
                          <a:solidFill>
                            <a:srgbClr val="000000">
                              <a:alpha val="100000"/>
                            </a:srgbClr>
                          </a:solidFill>
                          <a:latin typeface="微软雅黑"/>
                          <a:ea typeface="微软雅黑"/>
                        </a:rPr>
                        <a:t>物体升高的高度</a:t>
                      </a:r>
                      <a:r>
                        <a:rPr lang="zh-CN" altLang="en-US" sz="2100" b="0" i="1">
                          <a:solidFill>
                            <a:srgbClr val="000000">
                              <a:alpha val="100000"/>
                            </a:srgbClr>
                          </a:solidFill>
                          <a:latin typeface="Times New Roman"/>
                          <a:ea typeface="Times New Roman"/>
                        </a:rPr>
                        <a:t>h/</a:t>
                      </a:r>
                      <a:r>
                        <a:rPr lang="zh-CN" altLang="en-US" sz="2100" b="0" i="0">
                          <a:solidFill>
                            <a:srgbClr val="000000">
                              <a:alpha val="100000"/>
                            </a:srgbClr>
                          </a:solidFill>
                          <a:latin typeface="Times New Roman"/>
                          <a:ea typeface="Times New Roman"/>
                        </a:rPr>
                        <a:t>m</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500"/>
                        </a:lnSpc>
                      </a:pPr>
                      <a:r>
                        <a:rPr lang="zh-CN" altLang="en-US" sz="2100" b="0" i="0">
                          <a:solidFill>
                            <a:srgbClr val="000000">
                              <a:alpha val="100000"/>
                            </a:srgbClr>
                          </a:solidFill>
                          <a:latin typeface="微软雅黑"/>
                          <a:ea typeface="微软雅黑"/>
                        </a:rPr>
                        <a:t>拉力移动的距离</a:t>
                      </a:r>
                      <a:r>
                        <a:rPr lang="zh-CN" altLang="en-US" sz="2100" b="0" i="1">
                          <a:solidFill>
                            <a:srgbClr val="000000">
                              <a:alpha val="100000"/>
                            </a:srgbClr>
                          </a:solidFill>
                          <a:latin typeface="Times New Roman"/>
                          <a:ea typeface="Times New Roman"/>
                        </a:rPr>
                        <a:t>s/</a:t>
                      </a:r>
                      <a:r>
                        <a:rPr lang="zh-CN" altLang="en-US" sz="2100" b="0" i="0">
                          <a:solidFill>
                            <a:srgbClr val="000000">
                              <a:alpha val="100000"/>
                            </a:srgbClr>
                          </a:solidFill>
                          <a:latin typeface="Times New Roman"/>
                          <a:ea typeface="Times New Roman"/>
                        </a:rPr>
                        <a:t>m</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59C49">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500"/>
                        </a:lnSpc>
                      </a:pPr>
                      <a:r>
                        <a:rPr lang="zh-CN" altLang="en-US" sz="2100" b="0" i="0">
                          <a:solidFill>
                            <a:srgbClr val="000000">
                              <a:alpha val="100000"/>
                            </a:srgbClr>
                          </a:solidFill>
                          <a:latin typeface="微软雅黑"/>
                          <a:ea typeface="微软雅黑"/>
                        </a:rPr>
                        <a:t>拉力做功</a:t>
                      </a:r>
                      <a:r>
                        <a:rPr lang="zh-CN" altLang="en-US" sz="2100" b="0" i="1">
                          <a:solidFill>
                            <a:srgbClr val="000000">
                              <a:alpha val="100000"/>
                            </a:srgbClr>
                          </a:solidFill>
                          <a:latin typeface="Times New Roman"/>
                          <a:ea typeface="Times New Roman"/>
                        </a:rPr>
                        <a:t>W</a:t>
                      </a:r>
                      <a:r>
                        <a:rPr lang="zh-CN" altLang="en-US" sz="2100" b="0" i="0">
                          <a:solidFill>
                            <a:srgbClr val="000000">
                              <a:alpha val="100000"/>
                            </a:srgbClr>
                          </a:solidFill>
                          <a:latin typeface="Times New Roman"/>
                          <a:ea typeface="Times New Roman"/>
                        </a:rPr>
                        <a:t>/J</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59C49">
                        <a:alpha val="100000"/>
                      </a:srgbClr>
                    </a:solidFill>
                  </a:tcPr>
                  <a:extLst>
                    <a:ext uri="{0D108BD9-81ED-4DB2-BD59-A6C34878D82A}">
                      <a16:rowId xmlns:a16="http://schemas.microsoft.com/office/drawing/2014/main" val="2661222183"/>
                    </a:ext>
                  </a:extLst>
                </a:tc>
              </a:tr>
              <a:tr h="1009227">
                <a:tc>
                  <a:txBody>
                    <a:bodyPr vert="horz" wrap="square" anchor="ctr"/>
                    <a:lstStyle/>
                    <a:p>
                      <a:pPr marL="0" algn="ctr">
                        <a:lnSpc>
                          <a:spcPts val="2000"/>
                        </a:lnSpc>
                      </a:pPr>
                      <a:r>
                        <a:rPr lang="zh-CN" altLang="en-US" sz="1700" b="0" i="0">
                          <a:solidFill>
                            <a:srgbClr val="000000">
                              <a:alpha val="100000"/>
                            </a:srgbClr>
                          </a:solidFill>
                          <a:latin typeface="微软雅黑"/>
                          <a:ea typeface="微软雅黑"/>
                        </a:rPr>
                        <a:t>直接</a:t>
                      </a:r>
                    </a:p>
                    <a:p>
                      <a:pPr marL="0" algn="ctr">
                        <a:lnSpc>
                          <a:spcPts val="2000"/>
                        </a:lnSpc>
                      </a:pPr>
                      <a:r>
                        <a:rPr lang="zh-CN" altLang="en-US" sz="1700" b="0" i="0">
                          <a:solidFill>
                            <a:srgbClr val="000000">
                              <a:alpha val="100000"/>
                            </a:srgbClr>
                          </a:solidFill>
                          <a:latin typeface="微软雅黑"/>
                          <a:ea typeface="微软雅黑"/>
                        </a:rPr>
                        <a:t>提升</a:t>
                      </a:r>
                      <a:r>
                        <a:rPr lang="zh-CN" altLang="en-US" sz="1700" b="0" i="0">
                          <a:solidFill>
                            <a:srgbClr val="000000">
                              <a:alpha val="100000"/>
                            </a:srgbClr>
                          </a:solidFill>
                          <a:latin typeface="Times New Roman"/>
                          <a:ea typeface="Times New Roman"/>
                        </a:rPr>
                        <a:t>2</a:t>
                      </a:r>
                      <a:r>
                        <a:rPr lang="zh-CN" altLang="en-US" sz="1700" b="0" i="0">
                          <a:solidFill>
                            <a:srgbClr val="000000">
                              <a:alpha val="100000"/>
                            </a:srgbClr>
                          </a:solidFill>
                          <a:latin typeface="微软雅黑"/>
                          <a:ea typeface="微软雅黑"/>
                        </a:rPr>
                        <a:t>个钩码</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000"/>
                        </a:lnSpc>
                      </a:pPr>
                      <a:r>
                        <a:rPr lang="zh-CN" altLang="en-US" sz="1700" b="0" i="0">
                          <a:solidFill>
                            <a:srgbClr val="3B00FF">
                              <a:alpha val="100000"/>
                            </a:srgbClr>
                          </a:solidFill>
                          <a:latin typeface="Times New Roman"/>
                          <a:ea typeface="Times New Roman"/>
                        </a:rPr>
                        <a:t>1</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000"/>
                        </a:lnSpc>
                      </a:pPr>
                      <a:r>
                        <a:rPr lang="zh-CN" altLang="en-US" sz="1700" b="0" i="0">
                          <a:solidFill>
                            <a:srgbClr val="3B00FF">
                              <a:alpha val="100000"/>
                            </a:srgbClr>
                          </a:solidFill>
                          <a:latin typeface="Times New Roman"/>
                          <a:ea typeface="Times New Roman"/>
                        </a:rPr>
                        <a:t>0.05</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000"/>
                        </a:lnSpc>
                      </a:pPr>
                      <a:r>
                        <a:rPr lang="zh-CN" altLang="en-US" sz="1700" b="0" i="0">
                          <a:solidFill>
                            <a:srgbClr val="3B00FF">
                              <a:alpha val="100000"/>
                            </a:srgbClr>
                          </a:solidFill>
                          <a:latin typeface="Times New Roman"/>
                          <a:ea typeface="Times New Roman"/>
                        </a:rPr>
                        <a:t>0.05</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FFFFF">
                        <a:alpha val="100000"/>
                      </a:srgbClr>
                    </a:solidFill>
                  </a:tcPr>
                  <a:extLst>
                    <a:ext uri="{0D108BD9-81ED-4DB2-BD59-A6C34878D82A}">
                      <a16:rowId xmlns:a16="http://schemas.microsoft.com/office/drawing/2014/main" val="2661222183"/>
                    </a:ext>
                  </a:extLst>
                </a:tc>
                <a:tc>
                  <a:txBody>
                    <a:bodyPr vert="horz" wrap="square" anchor="ctr"/>
                    <a:lstStyle/>
                    <a:p>
                      <a:pPr marL="0" algn="ct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FFFFF">
                        <a:alpha val="100000"/>
                      </a:srgbClr>
                    </a:solidFill>
                  </a:tcPr>
                  <a:extLst>
                    <a:ext uri="{0D108BD9-81ED-4DB2-BD59-A6C34878D82A}">
                      <a16:rowId xmlns:a16="http://schemas.microsoft.com/office/drawing/2014/main" val="2661222183"/>
                    </a:ext>
                  </a:extLst>
                </a:tc>
              </a:tr>
              <a:tr h="1009227">
                <a:tc>
                  <a:txBody>
                    <a:bodyPr vert="horz" wrap="square" anchor="ctr"/>
                    <a:lstStyle/>
                    <a:p>
                      <a:pPr marL="0" algn="ctr">
                        <a:lnSpc>
                          <a:spcPts val="2000"/>
                        </a:lnSpc>
                      </a:pPr>
                      <a:r>
                        <a:rPr lang="zh-CN" altLang="en-US" sz="1700" b="0" i="0">
                          <a:solidFill>
                            <a:srgbClr val="000000">
                              <a:alpha val="100000"/>
                            </a:srgbClr>
                          </a:solidFill>
                          <a:latin typeface="微软雅黑"/>
                          <a:ea typeface="微软雅黑"/>
                        </a:rPr>
                        <a:t>使用动滑轮提升</a:t>
                      </a:r>
                      <a:r>
                        <a:rPr lang="zh-CN" altLang="en-US" sz="1700" b="0" i="0">
                          <a:solidFill>
                            <a:srgbClr val="000000">
                              <a:alpha val="100000"/>
                            </a:srgbClr>
                          </a:solidFill>
                          <a:latin typeface="Times New Roman"/>
                          <a:ea typeface="Times New Roman"/>
                        </a:rPr>
                        <a:t>2</a:t>
                      </a:r>
                      <a:r>
                        <a:rPr lang="zh-CN" altLang="en-US" sz="1700" b="0" i="0">
                          <a:solidFill>
                            <a:srgbClr val="000000">
                              <a:alpha val="100000"/>
                            </a:srgbClr>
                          </a:solidFill>
                          <a:latin typeface="微软雅黑"/>
                          <a:ea typeface="微软雅黑"/>
                        </a:rPr>
                        <a:t>个钩码</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000"/>
                        </a:lnSpc>
                      </a:pPr>
                      <a:r>
                        <a:rPr lang="zh-CN" altLang="en-US" sz="1700" b="0" i="0">
                          <a:solidFill>
                            <a:srgbClr val="3B00FF">
                              <a:alpha val="100000"/>
                            </a:srgbClr>
                          </a:solidFill>
                          <a:latin typeface="Times New Roman"/>
                          <a:ea typeface="Times New Roman"/>
                        </a:rPr>
                        <a:t>0.6</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000"/>
                        </a:lnSpc>
                      </a:pPr>
                      <a:r>
                        <a:rPr lang="zh-CN" altLang="en-US" sz="1700" b="0" i="0">
                          <a:solidFill>
                            <a:srgbClr val="3B00FF">
                              <a:alpha val="100000"/>
                            </a:srgbClr>
                          </a:solidFill>
                          <a:latin typeface="Times New Roman"/>
                          <a:ea typeface="Times New Roman"/>
                        </a:rPr>
                        <a:t>0.05</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lnSpc>
                          <a:spcPts val="2000"/>
                        </a:lnSpc>
                      </a:pPr>
                      <a:r>
                        <a:rPr lang="zh-CN" altLang="en-US" sz="1700" b="0" i="0">
                          <a:solidFill>
                            <a:srgbClr val="3B00FF">
                              <a:alpha val="100000"/>
                            </a:srgbClr>
                          </a:solidFill>
                          <a:latin typeface="Times New Roman"/>
                          <a:ea typeface="Times New Roman"/>
                        </a:rPr>
                        <a:t>0.1</a:t>
                      </a: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EF7EC">
                        <a:alpha val="100000"/>
                      </a:srgbClr>
                    </a:solidFill>
                  </a:tcPr>
                  <a:extLst>
                    <a:ext uri="{0D108BD9-81ED-4DB2-BD59-A6C34878D82A}">
                      <a16:rowId xmlns:a16="http://schemas.microsoft.com/office/drawing/2014/main" val="2661222183"/>
                    </a:ext>
                  </a:extLst>
                </a:tc>
                <a:tc>
                  <a:txBody>
                    <a:bodyPr vert="horz" wrap="square" anchor="ctr"/>
                    <a:lstStyle/>
                    <a:p>
                      <a:pPr marL="0" algn="ctr"/>
                    </a:p>
                  </a:txBody>
                  <a:tcPr anchor="ctr">
                    <a:lnL w="9525" cap="flat">
                      <a:solidFill>
                        <a:srgbClr val="18122E">
                          <a:alpha val="100000"/>
                        </a:srgbClr>
                      </a:solidFill>
                    </a:lnL>
                    <a:lnR w="9525" cap="flat">
                      <a:solidFill>
                        <a:srgbClr val="18122E">
                          <a:alpha val="100000"/>
                        </a:srgbClr>
                      </a:solidFill>
                    </a:lnR>
                    <a:lnT w="9525" cap="flat">
                      <a:solidFill>
                        <a:srgbClr val="18122E">
                          <a:alpha val="100000"/>
                        </a:srgbClr>
                      </a:solidFill>
                    </a:lnT>
                    <a:lnB w="9525" cap="flat">
                      <a:solidFill>
                        <a:srgbClr val="18122E">
                          <a:alpha val="100000"/>
                        </a:srgbClr>
                      </a:solidFill>
                    </a:lnB>
                    <a:solidFill>
                      <a:srgbClr val="FEF7EC">
                        <a:alpha val="100000"/>
                      </a:srgbClr>
                    </a:solidFill>
                  </a:tcPr>
                  <a:extLst>
                    <a:ext uri="{0D108BD9-81ED-4DB2-BD59-A6C34878D82A}">
                      <a16:rowId xmlns:a16="http://schemas.microsoft.com/office/drawing/2014/main" val="2661222183"/>
                    </a:ext>
                  </a:extLst>
                </a:tc>
              </a:tr>
            </a:tbl>
          </a:graphicData>
        </a:graphic>
      </p:graphicFrame>
      <p:sp>
        <p:nvSpPr>
          <p:cNvPr id="10" name="形状2" title=""/>
          <p:cNvSpPr txBox="1"/>
          <p:nvPr/>
        </p:nvSpPr>
        <p:spPr>
          <a:xfrm>
            <a:off x="3700882" y="3554997"/>
            <a:ext cx="893493" cy="593760"/>
          </a:xfrm>
          <a:prstGeom prst="rect">
            <a:avLst/>
          </a:prstGeom>
          <a:solidFill>
            <a:srgbClr val="FFFFFF">
              <a:alpha val="0"/>
            </a:srgbClr>
          </a:solidFill>
          <a:ln w="28575">
            <a:solidFill>
              <a:srgbClr val="FF0099">
                <a:alpha val="100000"/>
              </a:srgbClr>
            </a:solidFill>
            <a:prstDash val="solid"/>
          </a:ln>
        </p:spPr>
        <p:txBody>
          <a:bodyPr anchor="ctr"/>
          <a:lstStyle/>
          <a:p>
            <a:pPr marL="0" algn="ctr"/>
          </a:p>
        </p:txBody>
      </p:sp>
      <p:sp>
        <p:nvSpPr>
          <p:cNvPr id="11" name="形状3" title=""/>
          <p:cNvSpPr txBox="1"/>
          <p:nvPr/>
        </p:nvSpPr>
        <p:spPr>
          <a:xfrm>
            <a:off x="1528829" y="3555006"/>
            <a:ext cx="893493" cy="593760"/>
          </a:xfrm>
          <a:prstGeom prst="rect">
            <a:avLst/>
          </a:prstGeom>
          <a:solidFill>
            <a:srgbClr val="FFFFFF">
              <a:alpha val="0"/>
            </a:srgbClr>
          </a:solidFill>
          <a:ln w="28575">
            <a:solidFill>
              <a:srgbClr val="FF0099">
                <a:alpha val="100000"/>
              </a:srgbClr>
            </a:solidFill>
            <a:prstDash val="solid"/>
          </a:ln>
        </p:spPr>
        <p:txBody>
          <a:bodyPr anchor="ctr"/>
          <a:lstStyle/>
          <a:p>
            <a:pPr marL="0" algn="ctr"/>
          </a:p>
        </p:txBody>
      </p:sp>
      <p:sp>
        <p:nvSpPr>
          <p:cNvPr id="12" name="文本1" title=""/>
          <p:cNvSpPr txBox="1"/>
          <p:nvPr/>
        </p:nvSpPr>
        <p:spPr>
          <a:xfrm>
            <a:off x="408261" y="4363088"/>
            <a:ext cx="6195060" cy="1020445"/>
          </a:xfrm>
          <a:prstGeom prst="rect">
            <a:avLst/>
          </a:prstGeom>
          <a:noFill/>
        </p:spPr>
        <p:txBody>
          <a:bodyPr anchor="t"/>
          <a:lstStyle/>
          <a:p>
            <a:pPr marL="0" algn="l">
              <a:lnSpc>
                <a:spcPts val="2800"/>
              </a:lnSpc>
            </a:pPr>
            <a:r>
              <a:rPr lang="zh-CN" altLang="en-US" sz="2400" b="0" i="0">
                <a:solidFill>
                  <a:srgbClr val="000000">
                    <a:alpha val="100000"/>
                  </a:srgbClr>
                </a:solidFill>
                <a:latin typeface="微软雅黑"/>
                <a:ea typeface="微软雅黑"/>
              </a:rPr>
              <a:t>①直接提升</a:t>
            </a:r>
            <a:r>
              <a:rPr lang="zh-CN" altLang="en-US" sz="2400" b="0" i="0">
                <a:solidFill>
                  <a:srgbClr val="000000">
                    <a:alpha val="100000"/>
                  </a:srgbClr>
                </a:solidFill>
                <a:latin typeface="Times New Roman"/>
                <a:ea typeface="Times New Roman"/>
              </a:rPr>
              <a:t>2</a:t>
            </a:r>
            <a:r>
              <a:rPr lang="zh-CN" altLang="en-US" sz="2400" b="0" i="0">
                <a:solidFill>
                  <a:srgbClr val="000000">
                    <a:alpha val="100000"/>
                  </a:srgbClr>
                </a:solidFill>
                <a:latin typeface="微软雅黑"/>
                <a:ea typeface="微软雅黑"/>
              </a:rPr>
              <a:t>个钩码所作的功：</a:t>
            </a:r>
            <a:endParaRPr lang="zh-CN" altLang="en-US" sz="2400" b="0" i="0">
              <a:solidFill>
                <a:srgbClr val="002060">
                  <a:alpha val="100000"/>
                </a:srgbClr>
              </a:solidFill>
              <a:latin typeface="微软雅黑"/>
              <a:ea typeface="微软雅黑"/>
            </a:endParaRPr>
          </a:p>
          <a:p>
            <a:pPr marL="0" algn="l"/>
            <a:endParaRPr lang="zh-CN" altLang="en-US" sz="2400" b="0" i="0">
              <a:solidFill>
                <a:srgbClr val="002060">
                  <a:alpha val="100000"/>
                </a:srgbClr>
              </a:solidFill>
              <a:latin typeface="微软雅黑"/>
              <a:ea typeface="微软雅黑"/>
            </a:endParaRPr>
          </a:p>
        </p:txBody>
      </p:sp>
      <p:sp>
        <p:nvSpPr>
          <p:cNvPr id="13" name="文本2" title=""/>
          <p:cNvSpPr txBox="1"/>
          <p:nvPr/>
        </p:nvSpPr>
        <p:spPr>
          <a:xfrm>
            <a:off x="407860" y="5261858"/>
            <a:ext cx="6195174" cy="557835"/>
          </a:xfrm>
          <a:prstGeom prst="rect">
            <a:avLst/>
          </a:prstGeom>
          <a:noFill/>
        </p:spPr>
        <p:txBody>
          <a:bodyPr anchor="t"/>
          <a:lstStyle/>
          <a:p>
            <a:pPr marL="0" algn="l">
              <a:lnSpc>
                <a:spcPts val="2800"/>
              </a:lnSpc>
            </a:pPr>
            <a:r>
              <a:rPr lang="zh-CN" altLang="en-US" sz="2400" b="0" i="0">
                <a:solidFill>
                  <a:srgbClr val="000000">
                    <a:alpha val="100000"/>
                  </a:srgbClr>
                </a:solidFill>
                <a:latin typeface="微软雅黑"/>
                <a:ea typeface="微软雅黑"/>
              </a:rPr>
              <a:t>②利用一个动滑轮提升</a:t>
            </a:r>
            <a:r>
              <a:rPr lang="zh-CN" altLang="en-US" sz="2400" b="0" i="0">
                <a:solidFill>
                  <a:srgbClr val="000000">
                    <a:alpha val="100000"/>
                  </a:srgbClr>
                </a:solidFill>
                <a:latin typeface="Times New Roman"/>
                <a:ea typeface="Times New Roman"/>
              </a:rPr>
              <a:t>2</a:t>
            </a:r>
            <a:r>
              <a:rPr lang="zh-CN" altLang="en-US" sz="2400" b="0" i="0">
                <a:solidFill>
                  <a:srgbClr val="000000">
                    <a:alpha val="100000"/>
                  </a:srgbClr>
                </a:solidFill>
                <a:latin typeface="微软雅黑"/>
                <a:ea typeface="微软雅黑"/>
              </a:rPr>
              <a:t>个钩码，所做的功：</a:t>
            </a:r>
          </a:p>
        </p:txBody>
      </p:sp>
      <p:sp>
        <p:nvSpPr>
          <p:cNvPr id="14" name="文本3" title=""/>
          <p:cNvSpPr txBox="1"/>
          <p:nvPr/>
        </p:nvSpPr>
        <p:spPr>
          <a:xfrm>
            <a:off x="4995288" y="2598229"/>
            <a:ext cx="876681" cy="567118"/>
          </a:xfrm>
          <a:prstGeom prst="rect">
            <a:avLst/>
          </a:prstGeom>
          <a:noFill/>
        </p:spPr>
        <p:txBody>
          <a:bodyPr anchor="t"/>
          <a:lstStyle/>
          <a:p>
            <a:pPr marL="0" algn="ctr"/>
            <a:r>
              <a:rPr lang="zh-CN" altLang="en-US" sz="2599" b="1" i="0">
                <a:solidFill>
                  <a:srgbClr val="FF0000">
                    <a:alpha val="100000"/>
                  </a:srgbClr>
                </a:solidFill>
                <a:latin typeface="楷体"/>
                <a:ea typeface="楷体"/>
              </a:rPr>
              <a:t>0.05</a:t>
            </a:r>
          </a:p>
        </p:txBody>
      </p:sp>
      <p:sp>
        <p:nvSpPr>
          <p:cNvPr id="15" name="文本4" title=""/>
          <p:cNvSpPr txBox="1"/>
          <p:nvPr/>
        </p:nvSpPr>
        <p:spPr>
          <a:xfrm>
            <a:off x="4995374" y="3568398"/>
            <a:ext cx="876681" cy="567118"/>
          </a:xfrm>
          <a:prstGeom prst="rect">
            <a:avLst/>
          </a:prstGeom>
          <a:noFill/>
        </p:spPr>
        <p:txBody>
          <a:bodyPr anchor="t"/>
          <a:lstStyle/>
          <a:p>
            <a:pPr marL="0" algn="ctr"/>
            <a:r>
              <a:rPr lang="zh-CN" altLang="en-US" sz="2599" b="1" i="0">
                <a:solidFill>
                  <a:srgbClr val="FF0000">
                    <a:alpha val="100000"/>
                  </a:srgbClr>
                </a:solidFill>
                <a:latin typeface="楷体"/>
                <a:ea typeface="楷体"/>
              </a:rPr>
              <a:t>0.06</a:t>
            </a:r>
          </a:p>
        </p:txBody>
      </p:sp>
      <p:sp>
        <p:nvSpPr>
          <p:cNvPr id="16" name="文本5" title=""/>
          <p:cNvSpPr txBox="1"/>
          <p:nvPr/>
        </p:nvSpPr>
        <p:spPr>
          <a:xfrm>
            <a:off x="679361" y="5667642"/>
            <a:ext cx="3971004" cy="615189"/>
          </a:xfrm>
          <a:prstGeom prst="rect">
            <a:avLst/>
          </a:prstGeom>
          <a:noFill/>
        </p:spPr>
        <p:txBody>
          <a:bodyPr anchor="t"/>
          <a:lstStyle/>
          <a:p>
            <a:pPr marL="0" algn="l">
              <a:lnSpc>
                <a:spcPts val="3800"/>
              </a:lnSpc>
            </a:pPr>
            <a:r>
              <a:rPr lang="zh-CN" altLang="en-US" sz="2400" b="0" i="0">
                <a:solidFill>
                  <a:srgbClr val="C00000">
                    <a:alpha val="100000"/>
                  </a:srgbClr>
                </a:solidFill>
                <a:latin typeface="微软雅黑"/>
                <a:ea typeface="微软雅黑"/>
              </a:rPr>
              <a:t>　</a:t>
            </a:r>
            <a:r>
              <a:rPr lang="zh-CN" altLang="en-US" sz="2400" b="0" i="1">
                <a:solidFill>
                  <a:srgbClr val="C00000">
                    <a:alpha val="100000"/>
                  </a:srgbClr>
                </a:solidFill>
                <a:latin typeface="Times New Roman"/>
                <a:ea typeface="Times New Roman"/>
              </a:rPr>
              <a:t>W</a:t>
            </a:r>
            <a:r>
              <a:rPr lang="zh-CN" altLang="en-US" sz="3192" b="0" i="0" baseline="-25000">
                <a:solidFill>
                  <a:srgbClr val="C00000">
                    <a:alpha val="100000"/>
                  </a:srgbClr>
                </a:solidFill>
                <a:latin typeface="Times New Roman"/>
                <a:ea typeface="Times New Roman"/>
              </a:rPr>
              <a:t>2</a:t>
            </a:r>
            <a:r>
              <a:rPr lang="zh-CN" altLang="en-US" sz="2400" b="0" i="0">
                <a:solidFill>
                  <a:srgbClr val="C00000">
                    <a:alpha val="100000"/>
                  </a:srgbClr>
                </a:solidFill>
                <a:latin typeface="Times New Roman"/>
                <a:ea typeface="Times New Roman"/>
              </a:rPr>
              <a:t>=</a:t>
            </a:r>
            <a:r>
              <a:rPr lang="zh-CN" altLang="en-US" sz="2400" b="0" i="1">
                <a:solidFill>
                  <a:srgbClr val="C00000">
                    <a:alpha val="100000"/>
                  </a:srgbClr>
                </a:solidFill>
                <a:latin typeface="Times New Roman"/>
                <a:ea typeface="Times New Roman"/>
              </a:rPr>
              <a:t>F</a:t>
            </a:r>
            <a:r>
              <a:rPr lang="zh-CN" altLang="en-US" sz="3192" b="0" i="0" baseline="-25000">
                <a:solidFill>
                  <a:srgbClr val="C00000">
                    <a:alpha val="100000"/>
                  </a:srgbClr>
                </a:solidFill>
                <a:latin typeface="Times New Roman"/>
                <a:ea typeface="Times New Roman"/>
              </a:rPr>
              <a:t>2</a:t>
            </a:r>
            <a:r>
              <a:rPr lang="zh-CN" altLang="en-US" sz="2400" b="0" i="1">
                <a:solidFill>
                  <a:srgbClr val="C00000">
                    <a:alpha val="100000"/>
                  </a:srgbClr>
                </a:solidFill>
                <a:latin typeface="Times New Roman"/>
                <a:ea typeface="Times New Roman"/>
              </a:rPr>
              <a:t>s</a:t>
            </a:r>
            <a:r>
              <a:rPr lang="zh-CN" altLang="en-US" sz="3192" b="0" i="0" baseline="-25000">
                <a:solidFill>
                  <a:srgbClr val="C00000">
                    <a:alpha val="100000"/>
                  </a:srgbClr>
                </a:solidFill>
                <a:latin typeface="Times New Roman"/>
                <a:ea typeface="Times New Roman"/>
              </a:rPr>
              <a:t>2</a:t>
            </a:r>
            <a:r>
              <a:rPr lang="zh-CN" altLang="en-US" sz="2400" b="0" i="0">
                <a:solidFill>
                  <a:srgbClr val="C00000">
                    <a:alpha val="100000"/>
                  </a:srgbClr>
                </a:solidFill>
                <a:latin typeface="Times New Roman"/>
                <a:ea typeface="Times New Roman"/>
              </a:rPr>
              <a:t>=0.6N</a:t>
            </a:r>
            <a:r>
              <a:rPr lang="zh-CN" altLang="en-US" sz="2400" b="0" i="0">
                <a:solidFill>
                  <a:srgbClr val="C00000">
                    <a:alpha val="100000"/>
                  </a:srgbClr>
                </a:solidFill>
                <a:latin typeface="微软雅黑"/>
                <a:ea typeface="微软雅黑"/>
              </a:rPr>
              <a:t>×</a:t>
            </a:r>
            <a:r>
              <a:rPr lang="zh-CN" altLang="en-US" sz="2400" b="0" i="0">
                <a:solidFill>
                  <a:srgbClr val="C00000">
                    <a:alpha val="100000"/>
                  </a:srgbClr>
                </a:solidFill>
                <a:latin typeface="Times New Roman"/>
                <a:ea typeface="Times New Roman"/>
              </a:rPr>
              <a:t>0.1m=0.06J</a:t>
            </a:r>
          </a:p>
        </p:txBody>
      </p:sp>
      <p:sp>
        <p:nvSpPr>
          <p:cNvPr id="17" name="文本6" title=""/>
          <p:cNvSpPr txBox="1"/>
          <p:nvPr/>
        </p:nvSpPr>
        <p:spPr>
          <a:xfrm>
            <a:off x="603456" y="4768758"/>
            <a:ext cx="4123404" cy="615189"/>
          </a:xfrm>
          <a:prstGeom prst="rect">
            <a:avLst/>
          </a:prstGeom>
          <a:noFill/>
        </p:spPr>
        <p:txBody>
          <a:bodyPr anchor="t"/>
          <a:lstStyle/>
          <a:p>
            <a:pPr marL="0" algn="l">
              <a:lnSpc>
                <a:spcPts val="3800"/>
              </a:lnSpc>
            </a:pPr>
            <a:r>
              <a:rPr lang="zh-CN" altLang="en-US" sz="2400" b="0" i="0">
                <a:solidFill>
                  <a:srgbClr val="C00000">
                    <a:alpha val="100000"/>
                  </a:srgbClr>
                </a:solidFill>
                <a:latin typeface="Times New Roman"/>
                <a:ea typeface="Times New Roman"/>
              </a:rPr>
              <a:t>      </a:t>
            </a:r>
            <a:r>
              <a:rPr lang="zh-CN" altLang="en-US" sz="2400" b="0" i="1">
                <a:solidFill>
                  <a:srgbClr val="C00000">
                    <a:alpha val="100000"/>
                  </a:srgbClr>
                </a:solidFill>
                <a:latin typeface="Times New Roman"/>
                <a:ea typeface="Times New Roman"/>
              </a:rPr>
              <a:t>W</a:t>
            </a:r>
            <a:r>
              <a:rPr lang="zh-CN" altLang="en-US" sz="3192" b="0" i="0" baseline="-25000">
                <a:solidFill>
                  <a:srgbClr val="C00000">
                    <a:alpha val="100000"/>
                  </a:srgbClr>
                </a:solidFill>
                <a:latin typeface="Times New Roman"/>
                <a:ea typeface="Times New Roman"/>
              </a:rPr>
              <a:t>1</a:t>
            </a:r>
            <a:r>
              <a:rPr lang="zh-CN" altLang="en-US" sz="2400" b="0" i="0">
                <a:solidFill>
                  <a:srgbClr val="C00000">
                    <a:alpha val="100000"/>
                  </a:srgbClr>
                </a:solidFill>
                <a:latin typeface="Times New Roman"/>
                <a:ea typeface="Times New Roman"/>
              </a:rPr>
              <a:t>=</a:t>
            </a:r>
            <a:r>
              <a:rPr lang="zh-CN" altLang="en-US" sz="2400" b="0" i="1">
                <a:solidFill>
                  <a:srgbClr val="C00000">
                    <a:alpha val="100000"/>
                  </a:srgbClr>
                </a:solidFill>
                <a:latin typeface="Times New Roman"/>
                <a:ea typeface="Times New Roman"/>
              </a:rPr>
              <a:t>F</a:t>
            </a:r>
            <a:r>
              <a:rPr lang="zh-CN" altLang="en-US" sz="3192" b="0" i="0" baseline="-25000">
                <a:solidFill>
                  <a:srgbClr val="C00000">
                    <a:alpha val="100000"/>
                  </a:srgbClr>
                </a:solidFill>
                <a:latin typeface="Times New Roman"/>
                <a:ea typeface="Times New Roman"/>
              </a:rPr>
              <a:t>1</a:t>
            </a:r>
            <a:r>
              <a:rPr lang="zh-CN" altLang="en-US" sz="2400" b="0" i="1">
                <a:solidFill>
                  <a:srgbClr val="C00000">
                    <a:alpha val="100000"/>
                  </a:srgbClr>
                </a:solidFill>
                <a:latin typeface="Times New Roman"/>
                <a:ea typeface="Times New Roman"/>
              </a:rPr>
              <a:t>s</a:t>
            </a:r>
            <a:r>
              <a:rPr lang="zh-CN" altLang="en-US" sz="3192" b="0" i="0" baseline="-25000">
                <a:solidFill>
                  <a:srgbClr val="C00000">
                    <a:alpha val="100000"/>
                  </a:srgbClr>
                </a:solidFill>
                <a:latin typeface="Times New Roman"/>
                <a:ea typeface="Times New Roman"/>
              </a:rPr>
              <a:t>1</a:t>
            </a:r>
            <a:r>
              <a:rPr lang="zh-CN" altLang="en-US" sz="2400" b="0" i="0">
                <a:solidFill>
                  <a:srgbClr val="C00000">
                    <a:alpha val="100000"/>
                  </a:srgbClr>
                </a:solidFill>
                <a:latin typeface="Times New Roman"/>
                <a:ea typeface="Times New Roman"/>
              </a:rPr>
              <a:t>= 1N</a:t>
            </a:r>
            <a:r>
              <a:rPr lang="zh-CN" altLang="en-US" sz="2400" b="0" i="0">
                <a:solidFill>
                  <a:srgbClr val="C00000">
                    <a:alpha val="100000"/>
                  </a:srgbClr>
                </a:solidFill>
                <a:latin typeface="微软雅黑"/>
                <a:ea typeface="微软雅黑"/>
              </a:rPr>
              <a:t>×</a:t>
            </a:r>
            <a:r>
              <a:rPr lang="zh-CN" altLang="en-US" sz="2400" b="0" i="0">
                <a:solidFill>
                  <a:srgbClr val="C00000">
                    <a:alpha val="100000"/>
                  </a:srgbClr>
                </a:solidFill>
                <a:latin typeface="Times New Roman"/>
                <a:ea typeface="Times New Roman"/>
              </a:rPr>
              <a:t>0.05m=0.05J</a:t>
            </a:r>
          </a:p>
        </p:txBody>
      </p:sp>
      <p:sp>
        <p:nvSpPr>
          <p:cNvPr id="18" name="形状4" title=""/>
          <p:cNvSpPr txBox="1"/>
          <p:nvPr/>
        </p:nvSpPr>
        <p:spPr>
          <a:xfrm>
            <a:off x="6802984" y="4665164"/>
            <a:ext cx="5153025" cy="1428750"/>
          </a:xfrm>
          <a:custGeom>
            <a:gdLst>
              <a:gd name="connsiteX0" fmla="*/ 238125 w 5153025"/>
              <a:gd name="connsiteY0" fmla="*/ 0 h 1428750"/>
              <a:gd name="connsiteX1" fmla="*/ 4914900 w 5153025"/>
              <a:gd name="connsiteY1" fmla="*/ 0 h 1428750"/>
              <a:gd name="connsiteX2" fmla="*/ 5046413 w 5153025"/>
              <a:gd name="connsiteY2" fmla="*/ 0 h 1428750"/>
              <a:gd name="connsiteX3" fmla="*/ 5153025 w 5153025"/>
              <a:gd name="connsiteY3" fmla="*/ 1190625 h 1428750"/>
              <a:gd name="connsiteX4" fmla="*/ 5153025 w 5153025"/>
              <a:gd name="connsiteY4" fmla="*/ 1322138 h 1428750"/>
              <a:gd name="connsiteX5" fmla="*/ 238125 w 5153025"/>
              <a:gd name="connsiteY5" fmla="*/ 1428750 h 1428750"/>
              <a:gd name="connsiteX6" fmla="*/ 106612 w 5153025"/>
              <a:gd name="connsiteY6" fmla="*/ 1428750 h 1428750"/>
              <a:gd name="connsiteX7" fmla="*/ 0 w 5153025"/>
              <a:gd name="connsiteY7" fmla="*/ 238125 h 1428750"/>
              <a:gd name="connsiteX8" fmla="*/ 0 w 5153025"/>
              <a:gd name="connsiteY8" fmla="*/ 106612 h 1428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25" h="1428750">
                <a:moveTo>
                  <a:pt x="238125" y="0"/>
                </a:moveTo>
                <a:lnTo>
                  <a:pt x="4914900" y="0"/>
                </a:lnTo>
                <a:cubicBezTo>
                  <a:pt x="5046413" y="0"/>
                  <a:pt x="5153025" y="106612"/>
                  <a:pt x="5153025" y="238125"/>
                </a:cubicBezTo>
                <a:lnTo>
                  <a:pt x="5153025" y="1190625"/>
                </a:lnTo>
                <a:cubicBezTo>
                  <a:pt x="5153025" y="1322138"/>
                  <a:pt x="5046413" y="1428750"/>
                  <a:pt x="4914900" y="1428750"/>
                </a:cubicBezTo>
                <a:lnTo>
                  <a:pt x="238125" y="1428750"/>
                </a:lnTo>
                <a:cubicBezTo>
                  <a:pt x="106612" y="1428750"/>
                  <a:pt x="0" y="1322138"/>
                  <a:pt x="0" y="1190625"/>
                </a:cubicBezTo>
                <a:lnTo>
                  <a:pt x="0" y="238125"/>
                </a:lnTo>
                <a:cubicBezTo>
                  <a:pt x="0" y="106612"/>
                  <a:pt x="106612" y="0"/>
                  <a:pt x="238125" y="0"/>
                </a:cubicBezTo>
                <a:close/>
              </a:path>
            </a:pathLst>
          </a:custGeom>
          <a:solidFill>
            <a:srgbClr val="FFFFFF">
              <a:alpha val="0"/>
            </a:srgbClr>
          </a:solidFill>
          <a:ln w="28575">
            <a:solidFill>
              <a:srgbClr val="18122E">
                <a:alpha val="100000"/>
              </a:srgbClr>
            </a:solidFill>
            <a:prstDash val="solid"/>
          </a:ln>
        </p:spPr>
        <p:txBody>
          <a:bodyPr anchor="ctr"/>
          <a:lstStyle/>
          <a:p>
            <a:pPr marL="0" algn="l"/>
            <a:r>
              <a:rPr lang="zh-CN" altLang="en-US" sz="2199" b="0" i="0">
                <a:solidFill>
                  <a:srgbClr val="3B00FF">
                    <a:alpha val="100000"/>
                  </a:srgbClr>
                </a:solidFill>
                <a:latin typeface="微软雅黑"/>
                <a:ea typeface="微软雅黑"/>
              </a:rPr>
              <a:t>实验结果表明，虽然在两次实验中钩码被提升了相同的高度，但第二次实验中拉力做的功要多一些。</a:t>
            </a:r>
          </a:p>
        </p:txBody>
      </p:sp>
      <p:sp>
        <p:nvSpPr>
          <p:cNvPr id="19" name="形状5" title=""/>
          <p:cNvSpPr txBox="1"/>
          <p:nvPr/>
        </p:nvSpPr>
        <p:spPr>
          <a:xfrm>
            <a:off x="800748" y="4390425"/>
            <a:ext cx="5608958" cy="2003050"/>
          </a:xfrm>
          <a:custGeom>
            <a:gdLst>
              <a:gd name="connsiteX0" fmla="*/ 333842 w 5608958"/>
              <a:gd name="connsiteY0" fmla="*/ 0 h 2003050"/>
              <a:gd name="connsiteX1" fmla="*/ 5275116 w 5608958"/>
              <a:gd name="connsiteY1" fmla="*/ 0 h 2003050"/>
              <a:gd name="connsiteX2" fmla="*/ 5363657 w 5608958"/>
              <a:gd name="connsiteY2" fmla="*/ 0 h 2003050"/>
              <a:gd name="connsiteX3" fmla="*/ 5573786 w 5608958"/>
              <a:gd name="connsiteY3" fmla="*/ 160387 h 2003050"/>
              <a:gd name="connsiteX4" fmla="*/ 5608958 w 5608958"/>
              <a:gd name="connsiteY4" fmla="*/ 1669209 h 2003050"/>
              <a:gd name="connsiteX5" fmla="*/ 5608959 w 5608958"/>
              <a:gd name="connsiteY5" fmla="*/ 1757749 h 2003050"/>
              <a:gd name="connsiteX6" fmla="*/ 5448571 w 5608958"/>
              <a:gd name="connsiteY6" fmla="*/ 1967878 h 2003050"/>
              <a:gd name="connsiteX7" fmla="*/ 333842 w 5608958"/>
              <a:gd name="connsiteY7" fmla="*/ 2003050 h 2003050"/>
              <a:gd name="connsiteX8" fmla="*/ 245301 w 5608958"/>
              <a:gd name="connsiteY8" fmla="*/ 2003050 h 2003050"/>
              <a:gd name="connsiteX9" fmla="*/ 35172 w 5608958"/>
              <a:gd name="connsiteY9" fmla="*/ 1842663 h 2003050"/>
              <a:gd name="connsiteX10" fmla="*/ 0 w 5608958"/>
              <a:gd name="connsiteY10" fmla="*/ 333842 h 2003050"/>
              <a:gd name="connsiteX11" fmla="*/ 0 w 5608958"/>
              <a:gd name="connsiteY11" fmla="*/ 149466 h 20030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8958" h="2003050">
                <a:moveTo>
                  <a:pt x="333842" y="0"/>
                </a:moveTo>
                <a:lnTo>
                  <a:pt x="5275116" y="0"/>
                </a:lnTo>
                <a:cubicBezTo>
                  <a:pt x="5363657" y="0"/>
                  <a:pt x="5448571" y="35172"/>
                  <a:pt x="5511179" y="97780"/>
                </a:cubicBezTo>
                <a:cubicBezTo>
                  <a:pt x="5573786" y="160387"/>
                  <a:pt x="5608959" y="245301"/>
                  <a:pt x="5608958" y="333842"/>
                </a:cubicBezTo>
                <a:lnTo>
                  <a:pt x="5608958" y="1669209"/>
                </a:lnTo>
                <a:cubicBezTo>
                  <a:pt x="5608959" y="1757749"/>
                  <a:pt x="5573786" y="1842663"/>
                  <a:pt x="5511179" y="1905270"/>
                </a:cubicBezTo>
                <a:cubicBezTo>
                  <a:pt x="5448571" y="1967878"/>
                  <a:pt x="5363657" y="2003050"/>
                  <a:pt x="5275116" y="2003050"/>
                </a:cubicBezTo>
                <a:lnTo>
                  <a:pt x="333842" y="2003050"/>
                </a:lnTo>
                <a:cubicBezTo>
                  <a:pt x="245301" y="2003050"/>
                  <a:pt x="160387" y="1967878"/>
                  <a:pt x="97780" y="1905270"/>
                </a:cubicBezTo>
                <a:cubicBezTo>
                  <a:pt x="35172" y="1842663"/>
                  <a:pt x="0" y="1757749"/>
                  <a:pt x="0" y="1669209"/>
                </a:cubicBezTo>
                <a:lnTo>
                  <a:pt x="0" y="333842"/>
                </a:lnTo>
                <a:cubicBezTo>
                  <a:pt x="0" y="149466"/>
                  <a:pt x="149466" y="0"/>
                  <a:pt x="333842" y="0"/>
                </a:cubicBezTo>
                <a:close/>
              </a:path>
            </a:pathLst>
          </a:custGeom>
          <a:solidFill>
            <a:srgbClr val="166EE1">
              <a:alpha val="100000"/>
            </a:srgbClr>
          </a:solidFill>
          <a:ln w="9525">
            <a:solidFill>
              <a:srgbClr val="FFFFFF">
                <a:alpha val="0"/>
              </a:srgbClr>
            </a:solidFill>
          </a:ln>
        </p:spPr>
        <p:txBody>
          <a:bodyPr anchor="ctr"/>
          <a:lstStyle/>
          <a:p>
            <a:pPr marL="0" algn="l">
              <a:lnSpc>
                <a:spcPts val="4000"/>
              </a:lnSpc>
            </a:pPr>
            <a:r>
              <a:rPr lang="zh-CN" altLang="en-US" sz="2700" b="0" i="0">
                <a:solidFill>
                  <a:srgbClr val="000000">
                    <a:alpha val="100000"/>
                  </a:srgbClr>
                </a:solidFill>
                <a:latin typeface="微软雅黑"/>
                <a:ea typeface="微软雅黑"/>
              </a:rPr>
              <a:t>使用动滑轮虽然省力，但费距离，加上</a:t>
            </a:r>
            <a:r>
              <a:rPr lang="zh-CN" altLang="en-US" sz="2700" b="0" i="0">
                <a:solidFill>
                  <a:srgbClr val="FF0000">
                    <a:alpha val="100000"/>
                  </a:srgbClr>
                </a:solidFill>
                <a:latin typeface="微软雅黑"/>
                <a:ea typeface="微软雅黑"/>
              </a:rPr>
              <a:t>动滑轮的自重及摩擦等因素</a:t>
            </a:r>
            <a:r>
              <a:rPr lang="zh-CN" altLang="en-US" sz="2700" b="0" i="0">
                <a:solidFill>
                  <a:srgbClr val="000000">
                    <a:alpha val="100000"/>
                  </a:srgbClr>
                </a:solidFill>
                <a:latin typeface="微软雅黑"/>
                <a:ea typeface="微软雅黑"/>
              </a:rPr>
              <a:t>的影响，使用动滑轮提升重物非但不省功，还要费功。</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3300"/>
                                        <p:tgtEl>
                                          <p:spTgt spid="1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300"/>
                                        <p:tgtEl>
                                          <p:spTgt spid="14"/>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
                                        <p:tgtEl>
                                          <p:spTgt spid="11"/>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300"/>
                                        <p:tgtEl>
                                          <p:spTgt spid="10"/>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3200"/>
                                        <p:tgtEl>
                                          <p:spTgt spid="16"/>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300"/>
                                        <p:tgtEl>
                                          <p:spTgt spid="15"/>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3200"/>
                                        <p:tgtEl>
                                          <p:spTgt spid="18"/>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0" presetClass="exit" presetSubtype="0" fill="hold" grpId="1" nodeType="clickEffect">
                                  <p:stCondLst>
                                    <p:cond delay="0"/>
                                  </p:stCondLst>
                                  <p:childTnLst>
                                    <p:set>
                                      <p:cBhvr>
                                        <p:cTn id="51" dur="1" fill="hold">
                                          <p:stCondLst>
                                            <p:cond delay="300"/>
                                          </p:stCondLst>
                                        </p:cTn>
                                        <p:tgtEl>
                                          <p:spTgt spid="12"/>
                                        </p:tgtEl>
                                        <p:attrNameLst>
                                          <p:attrName>style.visibility</p:attrName>
                                        </p:attrNameLst>
                                      </p:cBhvr>
                                      <p:to>
                                        <p:strVal val="hidden"/>
                                      </p:to>
                                    </p:set>
                                    <p:animEffect transition="out" filter="fade">
                                      <p:cBhvr>
                                        <p:cTn id="52" dur="300"/>
                                        <p:tgtEl>
                                          <p:spTgt spid="12"/>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10" presetClass="exit" presetSubtype="0" fill="hold" grpId="1" nodeType="clickEffect">
                                  <p:stCondLst>
                                    <p:cond delay="0"/>
                                  </p:stCondLst>
                                  <p:childTnLst>
                                    <p:set>
                                      <p:cBhvr>
                                        <p:cTn id="56" dur="1" fill="hold">
                                          <p:stCondLst>
                                            <p:cond delay="300"/>
                                          </p:stCondLst>
                                        </p:cTn>
                                        <p:tgtEl>
                                          <p:spTgt spid="13"/>
                                        </p:tgtEl>
                                        <p:attrNameLst>
                                          <p:attrName>style.visibility</p:attrName>
                                        </p:attrNameLst>
                                      </p:cBhvr>
                                      <p:to>
                                        <p:strVal val="hidden"/>
                                      </p:to>
                                    </p:set>
                                    <p:animEffect transition="out" filter="fade">
                                      <p:cBhvr>
                                        <p:cTn id="57" dur="300"/>
                                        <p:tgtEl>
                                          <p:spTgt spid="13"/>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10" presetClass="exit" presetSubtype="0" fill="hold" grpId="1" nodeType="clickEffect">
                                  <p:stCondLst>
                                    <p:cond delay="0"/>
                                  </p:stCondLst>
                                  <p:childTnLst>
                                    <p:set>
                                      <p:cBhvr>
                                        <p:cTn id="61" dur="1" fill="hold">
                                          <p:stCondLst>
                                            <p:cond delay="300"/>
                                          </p:stCondLst>
                                        </p:cTn>
                                        <p:tgtEl>
                                          <p:spTgt spid="16"/>
                                        </p:tgtEl>
                                        <p:attrNameLst>
                                          <p:attrName>style.visibility</p:attrName>
                                        </p:attrNameLst>
                                      </p:cBhvr>
                                      <p:to>
                                        <p:strVal val="hidden"/>
                                      </p:to>
                                    </p:set>
                                    <p:animEffect transition="out" filter="fade">
                                      <p:cBhvr>
                                        <p:cTn id="62" dur="300"/>
                                        <p:tgtEl>
                                          <p:spTgt spid="16"/>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10" presetClass="exit" presetSubtype="0" fill="hold" grpId="1" nodeType="clickEffect">
                                  <p:stCondLst>
                                    <p:cond delay="0"/>
                                  </p:stCondLst>
                                  <p:childTnLst>
                                    <p:set>
                                      <p:cBhvr>
                                        <p:cTn id="66" dur="1" fill="hold">
                                          <p:stCondLst>
                                            <p:cond delay="300"/>
                                          </p:stCondLst>
                                        </p:cTn>
                                        <p:tgtEl>
                                          <p:spTgt spid="17"/>
                                        </p:tgtEl>
                                        <p:attrNameLst>
                                          <p:attrName>style.visibility</p:attrName>
                                        </p:attrNameLst>
                                      </p:cBhvr>
                                      <p:to>
                                        <p:strVal val="hidden"/>
                                      </p:to>
                                    </p:set>
                                    <p:animEffect transition="out" filter="fade">
                                      <p:cBhvr>
                                        <p:cTn id="67" dur="300"/>
                                        <p:tgtEl>
                                          <p:spTgt spid="17"/>
                                        </p:tgtEl>
                                      </p:cBhvr>
                                    </p:animEffect>
                                  </p:childTnLst>
                                </p:cTn>
                              </p:par>
                            </p:childTnLst>
                          </p:cTn>
                        </p:par>
                      </p:childTnLst>
                    </p:cTn>
                  </p:par>
                  <p:par>
                    <p:cTn id="68" fill="hold" nodeType="clickPar">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3" fill="hold" display="0">
                  <p:stCondLst>
                    <p:cond delay="indefinite"/>
                  </p:stCondLst>
                </p:cTn>
                <p:tgtEl>
                  <p:spTgt spid="8"/>
                </p:tgtEl>
              </p:cMediaNode>
            </p:video>
          </p:childTnLst>
        </p:cTn>
      </p:par>
    </p:tnLst>
    <p:bldLst>
      <p:bldP spid="12" grpId="0" animBg="1"/>
      <p:bldP spid="13" grpId="0" animBg="1"/>
      <p:bldP spid="17" grpId="0" animBg="1"/>
      <p:bldP spid="14" grpId="0" animBg="1"/>
      <p:bldP spid="11" grpId="0" animBg="1"/>
      <p:bldP spid="10" grpId="0" animBg="1"/>
      <p:bldP spid="16" grpId="0" animBg="1"/>
      <p:bldP spid="15" grpId="0" animBg="1"/>
      <p:bldP spid="18" grpId="0" animBg="1"/>
      <p:bldP spid="12" grpId="1" animBg="1"/>
      <p:bldP spid="13" grpId="1" animBg="1"/>
      <p:bldP spid="16" grpId="1" animBg="1"/>
      <p:bldP spid="17" grpId="1" animBg="1"/>
      <p:bldP spid="19"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5288" y="6392969"/>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6"/>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7"/>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8"/>
            <p:cNvSpPr txBox="1"/>
            <p:nvPr/>
          </p:nvSpPr>
          <p:spPr>
            <a:xfrm>
              <a:off x="989562" y="180861"/>
              <a:ext cx="3724761" cy="660949"/>
            </a:xfrm>
            <a:custGeom>
              <a:gdLst>
                <a:gd name="connsiteX0" fmla="*/ 110158 w 3724761"/>
                <a:gd name="connsiteY0" fmla="*/ 0 h 660949"/>
                <a:gd name="connsiteX1" fmla="*/ 3614603 w 3724761"/>
                <a:gd name="connsiteY1" fmla="*/ 0 h 660949"/>
                <a:gd name="connsiteX2" fmla="*/ 3675441 w 3724761"/>
                <a:gd name="connsiteY2" fmla="*/ 0 h 660949"/>
                <a:gd name="connsiteX3" fmla="*/ 3724761 w 3724761"/>
                <a:gd name="connsiteY3" fmla="*/ 550791 h 660949"/>
                <a:gd name="connsiteX4" fmla="*/ 3724761 w 3724761"/>
                <a:gd name="connsiteY4" fmla="*/ 611630 h 660949"/>
                <a:gd name="connsiteX5" fmla="*/ 110158 w 3724761"/>
                <a:gd name="connsiteY5" fmla="*/ 660949 h 660949"/>
                <a:gd name="connsiteX6" fmla="*/ 49320 w 3724761"/>
                <a:gd name="connsiteY6" fmla="*/ 660949 h 660949"/>
                <a:gd name="connsiteX7" fmla="*/ 0 w 3724761"/>
                <a:gd name="connsiteY7" fmla="*/ 110158 h 660949"/>
                <a:gd name="connsiteX8" fmla="*/ 0 w 37247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761" h="660949">
                  <a:moveTo>
                    <a:pt x="110158" y="0"/>
                  </a:moveTo>
                  <a:lnTo>
                    <a:pt x="3614603" y="0"/>
                  </a:lnTo>
                  <a:cubicBezTo>
                    <a:pt x="3675441" y="0"/>
                    <a:pt x="3724761" y="49320"/>
                    <a:pt x="3724761" y="110158"/>
                  </a:cubicBezTo>
                  <a:lnTo>
                    <a:pt x="3724761" y="550791"/>
                  </a:lnTo>
                  <a:cubicBezTo>
                    <a:pt x="3724761" y="611630"/>
                    <a:pt x="3675441" y="660949"/>
                    <a:pt x="36146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有用功和额外功</a:t>
              </a:r>
            </a:p>
          </p:txBody>
        </p:sp>
        <p:sp>
          <p:nvSpPr>
            <p:cNvPr id="7" name="形状9"/>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pic>
        <p:nvPicPr>
          <p:cNvPr id="8" name="图片1"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5254318" y="1181594"/>
            <a:ext cx="1358985" cy="4442308"/>
          </a:xfrm>
          <a:prstGeom prst="rect">
            <a:avLst/>
          </a:prstGeom>
        </p:spPr>
      </p:pic>
      <p:grpSp>
        <p:nvGrpSpPr>
          <p:cNvPr id="9" name="组合2" title=""/>
          <p:cNvGrpSpPr/>
          <p:nvPr/>
        </p:nvGrpSpPr>
        <p:grpSpPr>
          <a:xfrm>
            <a:off x="858764" y="5753348"/>
            <a:ext cx="6724821" cy="639741"/>
            <a:chExt cx="6724821" cy="639741"/>
          </a:xfrm>
        </p:grpSpPr>
        <p:sp>
          <p:nvSpPr>
            <p:cNvPr id="10" name="形状10"/>
            <p:cNvSpPr txBox="1"/>
            <p:nvPr/>
          </p:nvSpPr>
          <p:spPr>
            <a:xfrm>
              <a:off x="10170" y="49529"/>
              <a:ext cx="6714651" cy="543672"/>
            </a:xfrm>
            <a:prstGeom prst="rect">
              <a:avLst/>
            </a:prstGeom>
            <a:solidFill>
              <a:srgbClr val="EBF1DE">
                <a:alpha val="100000"/>
              </a:srgbClr>
            </a:solidFill>
            <a:ln w="12700">
              <a:solidFill>
                <a:srgbClr val="000000">
                  <a:alpha val="100000"/>
                </a:srgbClr>
              </a:solidFill>
              <a:prstDash val="solid"/>
            </a:ln>
          </p:spPr>
          <p:txBody>
            <a:bodyPr anchor="ctr"/>
            <a:lstStyle/>
            <a:p>
              <a:pPr marL="0" algn="ctr"/>
            </a:p>
          </p:txBody>
        </p:sp>
        <p:sp>
          <p:nvSpPr>
            <p:cNvPr id="11" name="文本2"/>
            <p:cNvSpPr txBox="1"/>
            <p:nvPr/>
          </p:nvSpPr>
          <p:spPr>
            <a:xfrm>
              <a:off x="0" y="0"/>
              <a:ext cx="6721707" cy="639741"/>
            </a:xfrm>
            <a:prstGeom prst="rect">
              <a:avLst/>
            </a:prstGeom>
            <a:noFill/>
          </p:spPr>
          <p:txBody>
            <a:bodyPr anchor="t"/>
            <a:lstStyle/>
            <a:p>
              <a:pPr marL="0" algn="ctr">
                <a:lnSpc>
                  <a:spcPts val="3500"/>
                </a:lnSpc>
              </a:pPr>
              <a:r>
                <a:rPr lang="zh-CN" altLang="en-US" sz="2935" b="0" i="0">
                  <a:solidFill>
                    <a:srgbClr val="000000">
                      <a:alpha val="100000"/>
                    </a:srgbClr>
                  </a:solidFill>
                  <a:latin typeface="微软雅黑"/>
                  <a:ea typeface="微软雅黑"/>
                </a:rPr>
                <a:t>使用任何机械都不省功</a:t>
              </a:r>
            </a:p>
          </p:txBody>
        </p:sp>
      </p:grpSp>
      <p:grpSp>
        <p:nvGrpSpPr>
          <p:cNvPr id="12" name="组合3" title=""/>
          <p:cNvGrpSpPr/>
          <p:nvPr/>
        </p:nvGrpSpPr>
        <p:grpSpPr>
          <a:xfrm>
            <a:off x="5633257" y="2878197"/>
            <a:ext cx="6066112" cy="2578062"/>
            <a:chExt cx="6066112" cy="2578062"/>
          </a:xfrm>
        </p:grpSpPr>
        <p:sp>
          <p:nvSpPr>
            <p:cNvPr id="13" name="形状12"/>
            <p:cNvSpPr txBox="1"/>
            <p:nvPr/>
          </p:nvSpPr>
          <p:spPr>
            <a:xfrm>
              <a:off x="1291574" y="49530"/>
              <a:ext cx="4774538" cy="2464136"/>
            </a:xfrm>
            <a:prstGeom prst="rect">
              <a:avLst/>
            </a:prstGeom>
            <a:solidFill>
              <a:srgbClr val="FFFFFF">
                <a:alpha val="0"/>
              </a:srgbClr>
            </a:solidFill>
            <a:ln w="9525">
              <a:solidFill>
                <a:srgbClr val="000000">
                  <a:alpha val="100000"/>
                </a:srgbClr>
              </a:solidFill>
              <a:prstDash val="sysDash"/>
            </a:ln>
          </p:spPr>
          <p:txBody>
            <a:bodyPr anchor="ctr"/>
            <a:lstStyle/>
            <a:p>
              <a:pPr marL="0" algn="ctr"/>
            </a:p>
          </p:txBody>
        </p:sp>
        <p:sp>
          <p:nvSpPr>
            <p:cNvPr id="14" name="文本3"/>
            <p:cNvSpPr txBox="1"/>
            <p:nvPr/>
          </p:nvSpPr>
          <p:spPr>
            <a:xfrm>
              <a:off x="1287762" y="0"/>
              <a:ext cx="4715513" cy="2578062"/>
            </a:xfrm>
            <a:prstGeom prst="rect">
              <a:avLst/>
            </a:prstGeom>
            <a:noFill/>
          </p:spPr>
          <p:txBody>
            <a:bodyPr anchor="t"/>
            <a:lstStyle/>
            <a:p>
              <a:pPr marL="0" algn="l">
                <a:lnSpc>
                  <a:spcPts val="3600"/>
                </a:lnSpc>
              </a:pPr>
              <a:r>
                <a:rPr lang="zh-CN" altLang="en-US" sz="2500" b="1" i="0">
                  <a:solidFill>
                    <a:srgbClr val="000000">
                      <a:alpha val="100000"/>
                    </a:srgbClr>
                  </a:solidFill>
                  <a:latin typeface="微软雅黑"/>
                  <a:ea typeface="微软雅黑"/>
                </a:rPr>
                <a:t>②额外功   W</a:t>
              </a:r>
              <a:r>
                <a:rPr lang="zh-CN" altLang="en-US" sz="2500" b="1" i="0" baseline="-25000">
                  <a:solidFill>
                    <a:srgbClr val="000000">
                      <a:alpha val="100000"/>
                    </a:srgbClr>
                  </a:solidFill>
                  <a:latin typeface="微软雅黑"/>
                  <a:ea typeface="微软雅黑"/>
                </a:rPr>
                <a:t>额外</a:t>
              </a:r>
              <a:endParaRPr lang="zh-CN" altLang="en-US" sz="2500" b="1" i="0">
                <a:solidFill>
                  <a:srgbClr val="000000">
                    <a:alpha val="100000"/>
                  </a:srgbClr>
                </a:solidFill>
                <a:latin typeface="微软雅黑"/>
                <a:ea typeface="微软雅黑"/>
              </a:endParaRPr>
            </a:p>
            <a:p>
              <a:pPr marL="0" algn="l">
                <a:lnSpc>
                  <a:spcPts val="3600"/>
                </a:lnSpc>
                <a:buFont typeface="Arial"/>
                <a:buChar char=" "/>
              </a:pPr>
              <a:r>
                <a:rPr lang="zh-CN" altLang="en-US" sz="2500" b="0" i="0">
                  <a:solidFill>
                    <a:srgbClr val="000000">
                      <a:alpha val="100000"/>
                    </a:srgbClr>
                  </a:solidFill>
                  <a:latin typeface="微软雅黑"/>
                  <a:ea typeface="微软雅黑"/>
                </a:rPr>
                <a:t>克服动滑轮本身重力和摩擦力等因素的影响而多做的功，这部分功叫做额外功。（不可避免的）</a:t>
              </a:r>
            </a:p>
          </p:txBody>
        </p:sp>
        <p:sp>
          <p:nvSpPr>
            <p:cNvPr id="15" name="形状11"/>
            <p:cNvSpPr txBox="1"/>
            <p:nvPr/>
          </p:nvSpPr>
          <p:spPr>
            <a:xfrm rot="10800000" flipH="1">
              <a:off x="0" y="878920"/>
              <a:ext cx="1300220" cy="641233"/>
            </a:xfrm>
            <a:prstGeom prst="curvedConnector3">
              <a:avLst>
                <a:gd name="adj1" fmla="val 50000"/>
              </a:avLst>
            </a:prstGeom>
            <a:solidFill>
              <a:srgbClr val="FFFFFF">
                <a:alpha val="0"/>
              </a:srgbClr>
            </a:solidFill>
            <a:ln w="12700">
              <a:solidFill>
                <a:srgbClr val="C00000">
                  <a:alpha val="100000"/>
                </a:srgbClr>
              </a:solidFill>
              <a:prstDash val="solid"/>
            </a:ln>
          </p:spPr>
          <p:txBody>
            <a:bodyPr anchor="ctr"/>
            <a:lstStyle/>
            <a:p>
              <a:pPr marL="0" algn="ctr"/>
            </a:p>
          </p:txBody>
        </p:sp>
      </p:grpSp>
      <p:grpSp>
        <p:nvGrpSpPr>
          <p:cNvPr id="16" name="组合4" title=""/>
          <p:cNvGrpSpPr/>
          <p:nvPr/>
        </p:nvGrpSpPr>
        <p:grpSpPr>
          <a:xfrm>
            <a:off x="555156" y="3415045"/>
            <a:ext cx="5175693" cy="2019262"/>
            <a:chExt cx="5175693" cy="2019262"/>
          </a:xfrm>
        </p:grpSpPr>
        <p:sp>
          <p:nvSpPr>
            <p:cNvPr id="17" name="形状14"/>
            <p:cNvSpPr txBox="1"/>
            <p:nvPr/>
          </p:nvSpPr>
          <p:spPr>
            <a:xfrm>
              <a:off x="0" y="0"/>
              <a:ext cx="4315840" cy="1976819"/>
            </a:xfrm>
            <a:prstGeom prst="rect">
              <a:avLst/>
            </a:prstGeom>
            <a:solidFill>
              <a:srgbClr val="F2F2F2">
                <a:alpha val="100000"/>
              </a:srgbClr>
            </a:solidFill>
            <a:ln w="9525">
              <a:solidFill>
                <a:srgbClr val="000000">
                  <a:alpha val="100000"/>
                </a:srgbClr>
              </a:solidFill>
              <a:prstDash val="sysDash"/>
            </a:ln>
          </p:spPr>
          <p:txBody>
            <a:bodyPr anchor="ctr"/>
            <a:lstStyle/>
            <a:p>
              <a:pPr marL="0" algn="ctr"/>
            </a:p>
          </p:txBody>
        </p:sp>
        <p:sp>
          <p:nvSpPr>
            <p:cNvPr id="18" name="文本4"/>
            <p:cNvSpPr txBox="1"/>
            <p:nvPr/>
          </p:nvSpPr>
          <p:spPr>
            <a:xfrm>
              <a:off x="0" y="0"/>
              <a:ext cx="4437857" cy="2019262"/>
            </a:xfrm>
            <a:prstGeom prst="rect">
              <a:avLst/>
            </a:prstGeom>
            <a:noFill/>
          </p:spPr>
          <p:txBody>
            <a:bodyPr anchor="t"/>
            <a:lstStyle/>
            <a:p>
              <a:pPr marL="107950" algn="l">
                <a:lnSpc>
                  <a:spcPts val="3600"/>
                </a:lnSpc>
              </a:pPr>
              <a:r>
                <a:rPr lang="zh-CN" altLang="en-US" sz="2500" b="1" i="0">
                  <a:solidFill>
                    <a:srgbClr val="000000">
                      <a:alpha val="100000"/>
                    </a:srgbClr>
                  </a:solidFill>
                  <a:latin typeface="微软雅黑"/>
                  <a:ea typeface="微软雅黑"/>
                </a:rPr>
                <a:t>①有用功    W</a:t>
              </a:r>
              <a:r>
                <a:rPr lang="zh-CN" altLang="en-US" sz="2600" b="0" i="0" baseline="-25000">
                  <a:solidFill>
                    <a:srgbClr val="000000">
                      <a:alpha val="100000"/>
                    </a:srgbClr>
                  </a:solidFill>
                  <a:latin typeface="微软雅黑"/>
                  <a:ea typeface="微软雅黑"/>
                </a:rPr>
                <a:t>有用</a:t>
              </a:r>
              <a:endParaRPr lang="zh-CN" altLang="en-US" sz="2500" b="1" i="0">
                <a:solidFill>
                  <a:srgbClr val="000000">
                    <a:alpha val="100000"/>
                  </a:srgbClr>
                </a:solidFill>
                <a:latin typeface="微软雅黑"/>
                <a:ea typeface="微软雅黑"/>
              </a:endParaRPr>
            </a:p>
            <a:p>
              <a:pPr marL="0" algn="l">
                <a:lnSpc>
                  <a:spcPts val="3600"/>
                </a:lnSpc>
              </a:pPr>
              <a:r>
                <a:rPr lang="zh-CN" altLang="en-US" sz="2500" b="0" i="0">
                  <a:solidFill>
                    <a:srgbClr val="000000">
                      <a:alpha val="100000"/>
                    </a:srgbClr>
                  </a:solidFill>
                  <a:latin typeface="微软雅黑"/>
                  <a:ea typeface="微软雅黑"/>
                </a:rPr>
                <a:t>提升钩码是目的，对钩码做的功叫做有用功。</a:t>
              </a:r>
            </a:p>
          </p:txBody>
        </p:sp>
        <p:sp>
          <p:nvSpPr>
            <p:cNvPr id="19" name="形状13"/>
            <p:cNvSpPr txBox="1"/>
            <p:nvPr/>
          </p:nvSpPr>
          <p:spPr>
            <a:xfrm>
              <a:off x="4164692" y="1457069"/>
              <a:ext cx="1011001" cy="469129"/>
            </a:xfrm>
            <a:prstGeom prst="curvedConnector3">
              <a:avLst>
                <a:gd name="adj1" fmla="val 50000"/>
              </a:avLst>
            </a:prstGeom>
            <a:solidFill>
              <a:srgbClr val="FFFFFF">
                <a:alpha val="0"/>
              </a:srgbClr>
            </a:solidFill>
            <a:ln w="12700">
              <a:solidFill>
                <a:srgbClr val="C00000">
                  <a:alpha val="100000"/>
                </a:srgbClr>
              </a:solidFill>
              <a:prstDash val="solid"/>
            </a:ln>
          </p:spPr>
          <p:txBody>
            <a:bodyPr anchor="ctr"/>
            <a:lstStyle/>
            <a:p>
              <a:pPr marL="0" algn="ctr"/>
            </a:p>
          </p:txBody>
        </p:sp>
      </p:grpSp>
      <p:grpSp>
        <p:nvGrpSpPr>
          <p:cNvPr id="20" name="组合5" title=""/>
          <p:cNvGrpSpPr/>
          <p:nvPr/>
        </p:nvGrpSpPr>
        <p:grpSpPr>
          <a:xfrm>
            <a:off x="6438890" y="958463"/>
            <a:ext cx="5268526" cy="1650187"/>
            <a:chExt cx="5268526" cy="1650187"/>
          </a:xfrm>
        </p:grpSpPr>
        <p:sp>
          <p:nvSpPr>
            <p:cNvPr id="21" name="形状16"/>
            <p:cNvSpPr txBox="1"/>
            <p:nvPr/>
          </p:nvSpPr>
          <p:spPr>
            <a:xfrm>
              <a:off x="485947" y="47644"/>
              <a:ext cx="4774540" cy="1602543"/>
            </a:xfrm>
            <a:prstGeom prst="rect">
              <a:avLst/>
            </a:prstGeom>
            <a:solidFill>
              <a:srgbClr val="EEECE1">
                <a:alpha val="100000"/>
              </a:srgbClr>
            </a:solidFill>
            <a:ln w="9525">
              <a:solidFill>
                <a:srgbClr val="000000">
                  <a:alpha val="100000"/>
                </a:srgbClr>
              </a:solidFill>
              <a:prstDash val="sysDash"/>
            </a:ln>
          </p:spPr>
          <p:txBody>
            <a:bodyPr anchor="ctr"/>
            <a:lstStyle/>
            <a:p>
              <a:pPr marL="0" algn="ctr"/>
            </a:p>
          </p:txBody>
        </p:sp>
        <p:sp>
          <p:nvSpPr>
            <p:cNvPr id="22" name="文本5"/>
            <p:cNvSpPr txBox="1"/>
            <p:nvPr/>
          </p:nvSpPr>
          <p:spPr>
            <a:xfrm>
              <a:off x="455886" y="0"/>
              <a:ext cx="4812640" cy="1504571"/>
            </a:xfrm>
            <a:prstGeom prst="rect">
              <a:avLst/>
            </a:prstGeom>
            <a:noFill/>
          </p:spPr>
          <p:txBody>
            <a:bodyPr anchor="t"/>
            <a:lstStyle/>
            <a:p>
              <a:pPr marL="107950" algn="l">
                <a:lnSpc>
                  <a:spcPts val="2800"/>
                </a:lnSpc>
              </a:pPr>
              <a:r>
                <a:rPr lang="zh-CN" altLang="en-US" sz="2500" b="1" i="0">
                  <a:solidFill>
                    <a:srgbClr val="000000">
                      <a:alpha val="100000"/>
                    </a:srgbClr>
                  </a:solidFill>
                  <a:latin typeface="微软雅黑"/>
                  <a:ea typeface="微软雅黑"/>
                </a:rPr>
                <a:t>③总功   </a:t>
              </a:r>
              <a:r>
                <a:rPr lang="zh-CN" altLang="en-US" sz="2699" b="1" i="1">
                  <a:solidFill>
                    <a:srgbClr val="000000">
                      <a:alpha val="100000"/>
                    </a:srgbClr>
                  </a:solidFill>
                  <a:latin typeface="Times New Roman"/>
                  <a:ea typeface="Times New Roman"/>
                </a:rPr>
                <a:t>W</a:t>
              </a:r>
              <a:r>
                <a:rPr lang="zh-CN" altLang="en-US" sz="2699" b="1" i="0" baseline="-25000">
                  <a:solidFill>
                    <a:srgbClr val="000000">
                      <a:alpha val="100000"/>
                    </a:srgbClr>
                  </a:solidFill>
                  <a:latin typeface="微软雅黑"/>
                  <a:ea typeface="微软雅黑"/>
                </a:rPr>
                <a:t>总</a:t>
              </a:r>
              <a:endParaRPr lang="zh-CN" altLang="en-US" sz="2500" b="1" i="0">
                <a:solidFill>
                  <a:srgbClr val="000000">
                    <a:alpha val="100000"/>
                  </a:srgbClr>
                </a:solidFill>
                <a:latin typeface="微软雅黑"/>
                <a:ea typeface="微软雅黑"/>
              </a:endParaRPr>
            </a:p>
            <a:p>
              <a:pPr marL="107950" algn="l">
                <a:lnSpc>
                  <a:spcPts val="3000"/>
                </a:lnSpc>
              </a:pPr>
              <a:r>
                <a:rPr lang="zh-CN" altLang="en-US" sz="2500" b="0" i="0">
                  <a:solidFill>
                    <a:srgbClr val="000000">
                      <a:alpha val="100000"/>
                    </a:srgbClr>
                  </a:solidFill>
                  <a:latin typeface="微软雅黑"/>
                  <a:ea typeface="微软雅黑"/>
                </a:rPr>
                <a:t>    手的拉做的功为总功</a:t>
              </a:r>
            </a:p>
            <a:p>
              <a:pPr marL="107950" algn="l">
                <a:lnSpc>
                  <a:spcPts val="4200"/>
                </a:lnSpc>
              </a:pPr>
              <a:r>
                <a:rPr lang="zh-CN" altLang="en-US" sz="2665" b="1" i="1">
                  <a:solidFill>
                    <a:srgbClr val="000000">
                      <a:alpha val="100000"/>
                    </a:srgbClr>
                  </a:solidFill>
                  <a:latin typeface="Times New Roman"/>
                  <a:ea typeface="Times New Roman"/>
                </a:rPr>
                <a:t>W</a:t>
              </a:r>
              <a:r>
                <a:rPr lang="zh-CN" altLang="en-US" sz="3544" b="1" i="0" baseline="-25000">
                  <a:solidFill>
                    <a:srgbClr val="000000">
                      <a:alpha val="100000"/>
                    </a:srgbClr>
                  </a:solidFill>
                  <a:latin typeface="微软雅黑"/>
                  <a:ea typeface="微软雅黑"/>
                </a:rPr>
                <a:t>总</a:t>
              </a:r>
              <a:r>
                <a:rPr lang="zh-CN" altLang="en-US" sz="2665" b="1" i="0">
                  <a:solidFill>
                    <a:srgbClr val="000000">
                      <a:alpha val="100000"/>
                    </a:srgbClr>
                  </a:solidFill>
                  <a:latin typeface="宋体"/>
                  <a:ea typeface="宋体"/>
                </a:rPr>
                <a:t>= </a:t>
              </a:r>
              <a:r>
                <a:rPr lang="zh-CN" altLang="en-US" sz="2665" b="1" i="1">
                  <a:solidFill>
                    <a:srgbClr val="000000">
                      <a:alpha val="100000"/>
                    </a:srgbClr>
                  </a:solidFill>
                  <a:latin typeface="Times New Roman"/>
                  <a:ea typeface="Times New Roman"/>
                </a:rPr>
                <a:t>W</a:t>
              </a:r>
              <a:r>
                <a:rPr lang="zh-CN" altLang="en-US" sz="3544" b="1" i="0" baseline="-25000">
                  <a:solidFill>
                    <a:srgbClr val="000000">
                      <a:alpha val="100000"/>
                    </a:srgbClr>
                  </a:solidFill>
                  <a:latin typeface="微软雅黑"/>
                  <a:ea typeface="微软雅黑"/>
                </a:rPr>
                <a:t>有用</a:t>
              </a:r>
              <a:r>
                <a:rPr lang="zh-CN" altLang="en-US" sz="2665" b="1" i="0">
                  <a:solidFill>
                    <a:srgbClr val="000000">
                      <a:alpha val="100000"/>
                    </a:srgbClr>
                  </a:solidFill>
                  <a:latin typeface="宋体"/>
                  <a:ea typeface="宋体"/>
                </a:rPr>
                <a:t>+ </a:t>
              </a:r>
              <a:r>
                <a:rPr lang="zh-CN" altLang="en-US" sz="2665" b="1" i="1">
                  <a:solidFill>
                    <a:srgbClr val="000000">
                      <a:alpha val="100000"/>
                    </a:srgbClr>
                  </a:solidFill>
                  <a:latin typeface="Times New Roman"/>
                  <a:ea typeface="Times New Roman"/>
                </a:rPr>
                <a:t>W</a:t>
              </a:r>
              <a:r>
                <a:rPr lang="zh-CN" altLang="en-US" sz="3544" b="1" i="0" baseline="-25000">
                  <a:solidFill>
                    <a:srgbClr val="000000">
                      <a:alpha val="100000"/>
                    </a:srgbClr>
                  </a:solidFill>
                  <a:latin typeface="微软雅黑"/>
                  <a:ea typeface="微软雅黑"/>
                </a:rPr>
                <a:t>额</a:t>
              </a:r>
            </a:p>
          </p:txBody>
        </p:sp>
        <p:sp>
          <p:nvSpPr>
            <p:cNvPr id="23" name="形状15"/>
            <p:cNvSpPr txBox="1"/>
            <p:nvPr/>
          </p:nvSpPr>
          <p:spPr>
            <a:xfrm>
              <a:off x="0" y="431487"/>
              <a:ext cx="485945" cy="336465"/>
            </a:xfrm>
            <a:prstGeom prst="curvedConnector3">
              <a:avLst>
                <a:gd name="adj1" fmla="val 50000"/>
              </a:avLst>
            </a:prstGeom>
            <a:solidFill>
              <a:srgbClr val="FFFFFF">
                <a:alpha val="0"/>
              </a:srgbClr>
            </a:solidFill>
            <a:ln w="12700">
              <a:solidFill>
                <a:srgbClr val="C00000">
                  <a:alpha val="100000"/>
                </a:srgbClr>
              </a:solidFill>
              <a:prstDash val="solid"/>
            </a:ln>
          </p:spPr>
          <p:txBody>
            <a:bodyPr anchor="ctr"/>
            <a:lstStyle/>
            <a:p>
              <a:pPr marL="0" algn="ctr"/>
            </a:p>
          </p:txBody>
        </p:sp>
      </p:grpSp>
      <p:sp>
        <p:nvSpPr>
          <p:cNvPr id="24" name="文本1" title=""/>
          <p:cNvSpPr txBox="1"/>
          <p:nvPr/>
        </p:nvSpPr>
        <p:spPr>
          <a:xfrm>
            <a:off x="666788" y="1156945"/>
            <a:ext cx="4292451" cy="1257289"/>
          </a:xfrm>
          <a:prstGeom prst="rect">
            <a:avLst/>
          </a:prstGeom>
          <a:noFill/>
        </p:spPr>
        <p:txBody>
          <a:bodyPr anchor="t"/>
          <a:lstStyle/>
          <a:p>
            <a:pPr marL="0" algn="l">
              <a:lnSpc>
                <a:spcPts val="4200"/>
              </a:lnSpc>
            </a:pPr>
            <a:r>
              <a:rPr lang="zh-CN" altLang="en-US" sz="2600" b="0" i="0">
                <a:solidFill>
                  <a:srgbClr val="3B00FF">
                    <a:alpha val="100000"/>
                  </a:srgbClr>
                </a:solidFill>
                <a:latin typeface="微软雅黑"/>
                <a:ea typeface="微软雅黑"/>
              </a:rPr>
              <a:t>分析使用机械做的三种功：</a:t>
            </a:r>
          </a:p>
          <a:p>
            <a:pPr marL="0" algn="l">
              <a:lnSpc>
                <a:spcPts val="4200"/>
              </a:lnSpc>
            </a:pPr>
            <a:r>
              <a:rPr lang="zh-CN" altLang="en-US" sz="2600" b="0" i="0">
                <a:solidFill>
                  <a:srgbClr val="3B00FF">
                    <a:alpha val="100000"/>
                  </a:srgbClr>
                </a:solidFill>
                <a:latin typeface="微软雅黑"/>
                <a:ea typeface="微软雅黑"/>
              </a:rPr>
              <a:t>有用功、额外功、总功</a:t>
            </a:r>
          </a:p>
        </p:txBody>
      </p:sp>
      <p:sp>
        <p:nvSpPr>
          <p:cNvPr id="25" name="形状2" title=""/>
          <p:cNvSpPr txBox="1"/>
          <p:nvPr/>
        </p:nvSpPr>
        <p:spPr>
          <a:xfrm>
            <a:off x="2729751" y="4578763"/>
            <a:ext cx="2057400" cy="630441"/>
          </a:xfrm>
          <a:custGeom>
            <a:gdLst>
              <a:gd name="connsiteX0" fmla="*/ 105073 w 2057400"/>
              <a:gd name="connsiteY0" fmla="*/ 0 h 630441"/>
              <a:gd name="connsiteX1" fmla="*/ 1952327 w 2057400"/>
              <a:gd name="connsiteY1" fmla="*/ 0 h 630441"/>
              <a:gd name="connsiteX2" fmla="*/ 2010357 w 2057400"/>
              <a:gd name="connsiteY2" fmla="*/ 0 h 630441"/>
              <a:gd name="connsiteX3" fmla="*/ 2057400 w 2057400"/>
              <a:gd name="connsiteY3" fmla="*/ 525367 h 630441"/>
              <a:gd name="connsiteX4" fmla="*/ 2057400 w 2057400"/>
              <a:gd name="connsiteY4" fmla="*/ 583398 h 630441"/>
              <a:gd name="connsiteX5" fmla="*/ 105073 w 2057400"/>
              <a:gd name="connsiteY5" fmla="*/ 630441 h 630441"/>
              <a:gd name="connsiteX6" fmla="*/ 77206 w 2057400"/>
              <a:gd name="connsiteY6" fmla="*/ 630441 h 630441"/>
              <a:gd name="connsiteX7" fmla="*/ 11070 w 2057400"/>
              <a:gd name="connsiteY7" fmla="*/ 579960 h 630441"/>
              <a:gd name="connsiteX8" fmla="*/ 0 w 2057400"/>
              <a:gd name="connsiteY8" fmla="*/ 105073 h 630441"/>
              <a:gd name="connsiteX9" fmla="*/ 0 w 2057400"/>
              <a:gd name="connsiteY9" fmla="*/ 47043 h 6304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7400" h="630441">
                <a:moveTo>
                  <a:pt x="105073" y="0"/>
                </a:moveTo>
                <a:lnTo>
                  <a:pt x="1952327" y="0"/>
                </a:lnTo>
                <a:cubicBezTo>
                  <a:pt x="2010357" y="0"/>
                  <a:pt x="2057400" y="47043"/>
                  <a:pt x="2057400" y="105073"/>
                </a:cubicBezTo>
                <a:lnTo>
                  <a:pt x="2057400" y="525367"/>
                </a:lnTo>
                <a:cubicBezTo>
                  <a:pt x="2057400" y="583398"/>
                  <a:pt x="2010357" y="630441"/>
                  <a:pt x="1952327" y="630441"/>
                </a:cubicBezTo>
                <a:lnTo>
                  <a:pt x="105073" y="630441"/>
                </a:lnTo>
                <a:cubicBezTo>
                  <a:pt x="77206" y="630441"/>
                  <a:pt x="50480" y="619370"/>
                  <a:pt x="30775" y="599665"/>
                </a:cubicBezTo>
                <a:cubicBezTo>
                  <a:pt x="11070" y="579960"/>
                  <a:pt x="0" y="553234"/>
                  <a:pt x="0" y="525367"/>
                </a:cubicBezTo>
                <a:lnTo>
                  <a:pt x="0" y="105073"/>
                </a:lnTo>
                <a:cubicBezTo>
                  <a:pt x="0" y="47043"/>
                  <a:pt x="47043" y="0"/>
                  <a:pt x="105073" y="0"/>
                </a:cubicBezTo>
                <a:close/>
              </a:path>
            </a:pathLst>
          </a:custGeom>
          <a:solidFill>
            <a:srgbClr val="FFFFFF">
              <a:alpha val="0"/>
            </a:srgbClr>
          </a:solidFill>
          <a:ln w="28575">
            <a:solidFill>
              <a:srgbClr val="FF0099">
                <a:alpha val="100000"/>
              </a:srgbClr>
            </a:solidFill>
            <a:prstDash val="solid"/>
          </a:ln>
        </p:spPr>
        <p:txBody>
          <a:bodyPr anchor="ctr"/>
          <a:lstStyle/>
          <a:p>
            <a:pPr marL="107950" algn="l">
              <a:lnSpc>
                <a:spcPts val="3600"/>
              </a:lnSpc>
            </a:pPr>
            <a:r>
              <a:rPr lang="zh-CN" altLang="en-US" sz="2500" b="1" i="0">
                <a:solidFill>
                  <a:srgbClr val="000000">
                    <a:alpha val="100000"/>
                  </a:srgbClr>
                </a:solidFill>
                <a:latin typeface="微软雅黑"/>
                <a:ea typeface="微软雅黑"/>
              </a:rPr>
              <a:t>W</a:t>
            </a:r>
            <a:r>
              <a:rPr lang="zh-CN" altLang="en-US" sz="2600" b="0" i="0" baseline="-25000">
                <a:solidFill>
                  <a:srgbClr val="000000">
                    <a:alpha val="100000"/>
                  </a:srgbClr>
                </a:solidFill>
                <a:latin typeface="微软雅黑"/>
                <a:ea typeface="微软雅黑"/>
              </a:rPr>
              <a:t>有用</a:t>
            </a:r>
            <a:r>
              <a:rPr lang="zh-CN" altLang="en-US" sz="2600" b="0" i="0">
                <a:solidFill>
                  <a:srgbClr val="000000">
                    <a:alpha val="100000"/>
                  </a:srgbClr>
                </a:solidFill>
                <a:latin typeface="微软雅黑"/>
                <a:ea typeface="微软雅黑"/>
              </a:rPr>
              <a:t>=G</a:t>
            </a:r>
            <a:r>
              <a:rPr lang="zh-CN" altLang="en-US" sz="2600" b="0" i="0" baseline="-25000">
                <a:solidFill>
                  <a:srgbClr val="000000">
                    <a:alpha val="100000"/>
                  </a:srgbClr>
                </a:solidFill>
                <a:latin typeface="微软雅黑"/>
                <a:ea typeface="微软雅黑"/>
              </a:rPr>
              <a:t>物</a:t>
            </a:r>
            <a:r>
              <a:rPr lang="zh-CN" altLang="en-US" sz="2600" b="0" i="0">
                <a:solidFill>
                  <a:srgbClr val="000000">
                    <a:alpha val="100000"/>
                  </a:srgbClr>
                </a:solidFill>
                <a:latin typeface="微软雅黑"/>
                <a:ea typeface="微软雅黑"/>
              </a:rPr>
              <a:t>h</a:t>
            </a:r>
          </a:p>
        </p:txBody>
      </p:sp>
      <p:sp>
        <p:nvSpPr>
          <p:cNvPr id="26" name="形状3" title=""/>
          <p:cNvSpPr txBox="1"/>
          <p:nvPr/>
        </p:nvSpPr>
        <p:spPr>
          <a:xfrm>
            <a:off x="7513825" y="4908604"/>
            <a:ext cx="3209925" cy="525075"/>
          </a:xfrm>
          <a:custGeom>
            <a:gdLst>
              <a:gd name="connsiteX0" fmla="*/ 87513 w 3209925"/>
              <a:gd name="connsiteY0" fmla="*/ 0 h 525075"/>
              <a:gd name="connsiteX1" fmla="*/ 3122413 w 3209925"/>
              <a:gd name="connsiteY1" fmla="*/ 0 h 525075"/>
              <a:gd name="connsiteX2" fmla="*/ 3170745 w 3209925"/>
              <a:gd name="connsiteY2" fmla="*/ 0 h 525075"/>
              <a:gd name="connsiteX3" fmla="*/ 3209925 w 3209925"/>
              <a:gd name="connsiteY3" fmla="*/ 437563 h 525075"/>
              <a:gd name="connsiteX4" fmla="*/ 3209925 w 3209925"/>
              <a:gd name="connsiteY4" fmla="*/ 485894 h 525075"/>
              <a:gd name="connsiteX5" fmla="*/ 87513 w 3209925"/>
              <a:gd name="connsiteY5" fmla="*/ 525075 h 525075"/>
              <a:gd name="connsiteX6" fmla="*/ 64303 w 3209925"/>
              <a:gd name="connsiteY6" fmla="*/ 525075 h 525075"/>
              <a:gd name="connsiteX7" fmla="*/ 9220 w 3209925"/>
              <a:gd name="connsiteY7" fmla="*/ 483032 h 525075"/>
              <a:gd name="connsiteX8" fmla="*/ 0 w 3209925"/>
              <a:gd name="connsiteY8" fmla="*/ 87513 h 525075"/>
              <a:gd name="connsiteX9" fmla="*/ 0 w 3209925"/>
              <a:gd name="connsiteY9" fmla="*/ 39181 h 5250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9925" h="525075">
                <a:moveTo>
                  <a:pt x="87513" y="0"/>
                </a:moveTo>
                <a:lnTo>
                  <a:pt x="3122413" y="0"/>
                </a:lnTo>
                <a:cubicBezTo>
                  <a:pt x="3170745" y="0"/>
                  <a:pt x="3209925" y="39181"/>
                  <a:pt x="3209925" y="87513"/>
                </a:cubicBezTo>
                <a:lnTo>
                  <a:pt x="3209925" y="437563"/>
                </a:lnTo>
                <a:cubicBezTo>
                  <a:pt x="3209925" y="485894"/>
                  <a:pt x="3170745" y="525075"/>
                  <a:pt x="3122413" y="525075"/>
                </a:cubicBezTo>
                <a:lnTo>
                  <a:pt x="87513" y="525075"/>
                </a:lnTo>
                <a:cubicBezTo>
                  <a:pt x="64303" y="525075"/>
                  <a:pt x="42044" y="515855"/>
                  <a:pt x="25632" y="499443"/>
                </a:cubicBezTo>
                <a:cubicBezTo>
                  <a:pt x="9220" y="483032"/>
                  <a:pt x="0" y="460772"/>
                  <a:pt x="0" y="437563"/>
                </a:cubicBezTo>
                <a:lnTo>
                  <a:pt x="0" y="87513"/>
                </a:lnTo>
                <a:cubicBezTo>
                  <a:pt x="0" y="39181"/>
                  <a:pt x="39181" y="0"/>
                  <a:pt x="87513" y="0"/>
                </a:cubicBezTo>
                <a:close/>
              </a:path>
            </a:pathLst>
          </a:custGeom>
          <a:solidFill>
            <a:srgbClr val="FFFFFF">
              <a:alpha val="0"/>
            </a:srgbClr>
          </a:solidFill>
          <a:ln w="28575">
            <a:solidFill>
              <a:srgbClr val="FF0099">
                <a:alpha val="100000"/>
              </a:srgbClr>
            </a:solidFill>
            <a:prstDash val="solid"/>
          </a:ln>
        </p:spPr>
        <p:txBody>
          <a:bodyPr anchor="ctr"/>
          <a:lstStyle/>
          <a:p>
            <a:pPr marL="107950" algn="l">
              <a:lnSpc>
                <a:spcPts val="3600"/>
              </a:lnSpc>
            </a:pPr>
            <a:r>
              <a:rPr lang="zh-CN" altLang="en-US" sz="2665" b="1" i="1">
                <a:solidFill>
                  <a:srgbClr val="000000">
                    <a:alpha val="100000"/>
                  </a:srgbClr>
                </a:solidFill>
                <a:latin typeface="Times New Roman"/>
                <a:ea typeface="Times New Roman"/>
              </a:rPr>
              <a:t>W</a:t>
            </a:r>
            <a:r>
              <a:rPr lang="zh-CN" altLang="en-US" sz="3544" b="1" i="0" baseline="-25000">
                <a:solidFill>
                  <a:srgbClr val="000000">
                    <a:alpha val="100000"/>
                  </a:srgbClr>
                </a:solidFill>
                <a:latin typeface="微软雅黑"/>
                <a:ea typeface="微软雅黑"/>
              </a:rPr>
              <a:t>额</a:t>
            </a:r>
            <a:r>
              <a:rPr lang="zh-CN" altLang="en-US" sz="2665" b="1" i="0">
                <a:solidFill>
                  <a:srgbClr val="000000">
                    <a:alpha val="100000"/>
                  </a:srgbClr>
                </a:solidFill>
                <a:latin typeface="宋体"/>
                <a:ea typeface="宋体"/>
              </a:rPr>
              <a:t>=</a:t>
            </a:r>
            <a:r>
              <a:rPr lang="zh-CN" altLang="en-US" sz="2665" b="1" i="1">
                <a:solidFill>
                  <a:srgbClr val="000000">
                    <a:alpha val="100000"/>
                  </a:srgbClr>
                </a:solidFill>
                <a:latin typeface="Times New Roman"/>
                <a:ea typeface="Times New Roman"/>
              </a:rPr>
              <a:t>W</a:t>
            </a:r>
            <a:r>
              <a:rPr lang="zh-CN" altLang="en-US" sz="3544" b="1" i="0" baseline="-25000">
                <a:solidFill>
                  <a:srgbClr val="000000">
                    <a:alpha val="100000"/>
                  </a:srgbClr>
                </a:solidFill>
                <a:latin typeface="微软雅黑"/>
                <a:ea typeface="微软雅黑"/>
              </a:rPr>
              <a:t>总</a:t>
            </a:r>
            <a:r>
              <a:rPr lang="zh-CN" altLang="en-US" sz="2665" b="1" i="0">
                <a:solidFill>
                  <a:srgbClr val="000000">
                    <a:alpha val="100000"/>
                  </a:srgbClr>
                </a:solidFill>
                <a:latin typeface="宋体"/>
                <a:ea typeface="宋体"/>
              </a:rPr>
              <a:t>- </a:t>
            </a:r>
            <a:r>
              <a:rPr lang="zh-CN" altLang="en-US" sz="2665" b="1" i="1">
                <a:solidFill>
                  <a:srgbClr val="000000">
                    <a:alpha val="100000"/>
                  </a:srgbClr>
                </a:solidFill>
                <a:latin typeface="Times New Roman"/>
                <a:ea typeface="Times New Roman"/>
              </a:rPr>
              <a:t>W</a:t>
            </a:r>
            <a:r>
              <a:rPr lang="zh-CN" altLang="en-US" sz="3544" b="1" i="0" baseline="-25000">
                <a:solidFill>
                  <a:srgbClr val="000000">
                    <a:alpha val="100000"/>
                  </a:srgbClr>
                </a:solidFill>
                <a:latin typeface="微软雅黑"/>
                <a:ea typeface="微软雅黑"/>
              </a:rPr>
              <a:t>有用</a:t>
            </a:r>
          </a:p>
        </p:txBody>
      </p:sp>
      <p:sp>
        <p:nvSpPr>
          <p:cNvPr id="27" name="形状4" title=""/>
          <p:cNvSpPr txBox="1"/>
          <p:nvPr/>
        </p:nvSpPr>
        <p:spPr>
          <a:xfrm>
            <a:off x="10334444" y="1469879"/>
            <a:ext cx="1358503" cy="630441"/>
          </a:xfrm>
          <a:custGeom>
            <a:gdLst>
              <a:gd name="connsiteX0" fmla="*/ 105073 w 1358503"/>
              <a:gd name="connsiteY0" fmla="*/ 0 h 630441"/>
              <a:gd name="connsiteX1" fmla="*/ 1253430 w 1358503"/>
              <a:gd name="connsiteY1" fmla="*/ 0 h 630441"/>
              <a:gd name="connsiteX2" fmla="*/ 1311460 w 1358503"/>
              <a:gd name="connsiteY2" fmla="*/ 0 h 630441"/>
              <a:gd name="connsiteX3" fmla="*/ 1358503 w 1358503"/>
              <a:gd name="connsiteY3" fmla="*/ 525367 h 630441"/>
              <a:gd name="connsiteX4" fmla="*/ 1358503 w 1358503"/>
              <a:gd name="connsiteY4" fmla="*/ 583398 h 630441"/>
              <a:gd name="connsiteX5" fmla="*/ 105073 w 1358503"/>
              <a:gd name="connsiteY5" fmla="*/ 630441 h 630441"/>
              <a:gd name="connsiteX6" fmla="*/ 77206 w 1358503"/>
              <a:gd name="connsiteY6" fmla="*/ 630441 h 630441"/>
              <a:gd name="connsiteX7" fmla="*/ 11070 w 1358503"/>
              <a:gd name="connsiteY7" fmla="*/ 579960 h 630441"/>
              <a:gd name="connsiteX8" fmla="*/ 0 w 1358503"/>
              <a:gd name="connsiteY8" fmla="*/ 105073 h 630441"/>
              <a:gd name="connsiteX9" fmla="*/ 0 w 1358503"/>
              <a:gd name="connsiteY9" fmla="*/ 47043 h 6304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8503" h="630441">
                <a:moveTo>
                  <a:pt x="105073" y="0"/>
                </a:moveTo>
                <a:lnTo>
                  <a:pt x="1253430" y="0"/>
                </a:lnTo>
                <a:cubicBezTo>
                  <a:pt x="1311460" y="0"/>
                  <a:pt x="1358503" y="47043"/>
                  <a:pt x="1358503" y="105073"/>
                </a:cubicBezTo>
                <a:lnTo>
                  <a:pt x="1358503" y="525367"/>
                </a:lnTo>
                <a:cubicBezTo>
                  <a:pt x="1358503" y="583398"/>
                  <a:pt x="1311460" y="630441"/>
                  <a:pt x="1253430" y="630441"/>
                </a:cubicBezTo>
                <a:lnTo>
                  <a:pt x="105073" y="630441"/>
                </a:lnTo>
                <a:cubicBezTo>
                  <a:pt x="77206" y="630441"/>
                  <a:pt x="50480" y="619370"/>
                  <a:pt x="30775" y="599665"/>
                </a:cubicBezTo>
                <a:cubicBezTo>
                  <a:pt x="11070" y="579960"/>
                  <a:pt x="0" y="553234"/>
                  <a:pt x="0" y="525367"/>
                </a:cubicBezTo>
                <a:lnTo>
                  <a:pt x="0" y="105073"/>
                </a:lnTo>
                <a:cubicBezTo>
                  <a:pt x="0" y="47043"/>
                  <a:pt x="47043" y="0"/>
                  <a:pt x="105073" y="0"/>
                </a:cubicBezTo>
                <a:close/>
              </a:path>
            </a:pathLst>
          </a:custGeom>
          <a:solidFill>
            <a:srgbClr val="FFFFFF">
              <a:alpha val="0"/>
            </a:srgbClr>
          </a:solidFill>
          <a:ln w="28575">
            <a:solidFill>
              <a:srgbClr val="FF0099">
                <a:alpha val="100000"/>
              </a:srgbClr>
            </a:solidFill>
            <a:prstDash val="solid"/>
          </a:ln>
        </p:spPr>
        <p:txBody>
          <a:bodyPr anchor="ctr"/>
          <a:lstStyle/>
          <a:p>
            <a:pPr marL="107950" algn="l">
              <a:lnSpc>
                <a:spcPts val="2800"/>
              </a:lnSpc>
            </a:pPr>
            <a:r>
              <a:rPr lang="zh-CN" altLang="en-US" sz="2699" b="1" i="1">
                <a:solidFill>
                  <a:srgbClr val="000000">
                    <a:alpha val="100000"/>
                  </a:srgbClr>
                </a:solidFill>
                <a:latin typeface="Times New Roman"/>
                <a:ea typeface="Times New Roman"/>
              </a:rPr>
              <a:t>W</a:t>
            </a:r>
            <a:r>
              <a:rPr lang="zh-CN" altLang="en-US" sz="2699" b="1" i="0" baseline="-25000">
                <a:solidFill>
                  <a:srgbClr val="000000">
                    <a:alpha val="100000"/>
                  </a:srgbClr>
                </a:solidFill>
                <a:latin typeface="微软雅黑"/>
                <a:ea typeface="微软雅黑"/>
              </a:rPr>
              <a:t>总</a:t>
            </a:r>
            <a:r>
              <a:rPr lang="zh-CN" altLang="en-US" sz="2699" b="1" i="0">
                <a:solidFill>
                  <a:srgbClr val="000000">
                    <a:alpha val="100000"/>
                  </a:srgbClr>
                </a:solidFill>
                <a:latin typeface="Times New Roman"/>
                <a:ea typeface="Times New Roman"/>
              </a:rPr>
              <a:t>=</a:t>
            </a:r>
            <a:r>
              <a:rPr lang="zh-CN" altLang="en-US" sz="2699" b="1" i="1">
                <a:solidFill>
                  <a:srgbClr val="000000">
                    <a:alpha val="100000"/>
                  </a:srgbClr>
                </a:solidFill>
                <a:latin typeface="Times New Roman"/>
                <a:ea typeface="Times New Roman"/>
              </a:rPr>
              <a:t>Fs</a:t>
            </a:r>
          </a:p>
        </p:txBody>
      </p:sp>
      <p:sp>
        <p:nvSpPr>
          <p:cNvPr id="28" name="形状5" title=""/>
          <p:cNvSpPr txBox="1"/>
          <p:nvPr/>
        </p:nvSpPr>
        <p:spPr>
          <a:xfrm>
            <a:off x="7513834" y="5469846"/>
            <a:ext cx="3552825" cy="478041"/>
          </a:xfrm>
          <a:custGeom>
            <a:gdLst>
              <a:gd name="connsiteX0" fmla="*/ 79673 w 3552825"/>
              <a:gd name="connsiteY0" fmla="*/ 0 h 478041"/>
              <a:gd name="connsiteX1" fmla="*/ 3473152 w 3552825"/>
              <a:gd name="connsiteY1" fmla="*/ 0 h 478041"/>
              <a:gd name="connsiteX2" fmla="*/ 3517154 w 3552825"/>
              <a:gd name="connsiteY2" fmla="*/ 0 h 478041"/>
              <a:gd name="connsiteX3" fmla="*/ 3552825 w 3552825"/>
              <a:gd name="connsiteY3" fmla="*/ 398367 h 478041"/>
              <a:gd name="connsiteX4" fmla="*/ 3552825 w 3552825"/>
              <a:gd name="connsiteY4" fmla="*/ 442370 h 478041"/>
              <a:gd name="connsiteX5" fmla="*/ 79673 w 3552825"/>
              <a:gd name="connsiteY5" fmla="*/ 478041 h 478041"/>
              <a:gd name="connsiteX6" fmla="*/ 35671 w 3552825"/>
              <a:gd name="connsiteY6" fmla="*/ 478041 h 478041"/>
              <a:gd name="connsiteX7" fmla="*/ 0 w 3552825"/>
              <a:gd name="connsiteY7" fmla="*/ 79673 h 478041"/>
              <a:gd name="connsiteX8" fmla="*/ 0 w 3552825"/>
              <a:gd name="connsiteY8" fmla="*/ 35671 h 47804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825" h="478041">
                <a:moveTo>
                  <a:pt x="79673" y="0"/>
                </a:moveTo>
                <a:lnTo>
                  <a:pt x="3473152" y="0"/>
                </a:lnTo>
                <a:cubicBezTo>
                  <a:pt x="3517154" y="0"/>
                  <a:pt x="3552825" y="35671"/>
                  <a:pt x="3552825" y="79673"/>
                </a:cubicBezTo>
                <a:lnTo>
                  <a:pt x="3552825" y="398367"/>
                </a:lnTo>
                <a:cubicBezTo>
                  <a:pt x="3552825" y="442370"/>
                  <a:pt x="3517154" y="478041"/>
                  <a:pt x="3473152" y="478041"/>
                </a:cubicBezTo>
                <a:lnTo>
                  <a:pt x="79673" y="478041"/>
                </a:lnTo>
                <a:cubicBezTo>
                  <a:pt x="35671" y="478041"/>
                  <a:pt x="0" y="442370"/>
                  <a:pt x="0" y="398367"/>
                </a:cubicBezTo>
                <a:lnTo>
                  <a:pt x="0" y="79673"/>
                </a:lnTo>
                <a:cubicBezTo>
                  <a:pt x="0" y="35671"/>
                  <a:pt x="35671" y="0"/>
                  <a:pt x="79673" y="0"/>
                </a:cubicBezTo>
                <a:close/>
              </a:path>
            </a:pathLst>
          </a:custGeom>
          <a:solidFill>
            <a:srgbClr val="FFFFFF">
              <a:alpha val="0"/>
            </a:srgbClr>
          </a:solidFill>
          <a:ln w="28575">
            <a:solidFill>
              <a:srgbClr val="FF0099">
                <a:alpha val="100000"/>
              </a:srgbClr>
            </a:solidFill>
            <a:prstDash val="solid"/>
          </a:ln>
        </p:spPr>
        <p:txBody>
          <a:bodyPr anchor="ctr"/>
          <a:lstStyle/>
          <a:p>
            <a:pPr marL="107950" algn="l">
              <a:lnSpc>
                <a:spcPts val="3600"/>
              </a:lnSpc>
            </a:pPr>
            <a:r>
              <a:rPr lang="zh-CN" altLang="en-US" sz="1899" b="1" i="0">
                <a:solidFill>
                  <a:srgbClr val="000000">
                    <a:alpha val="100000"/>
                  </a:srgbClr>
                </a:solidFill>
                <a:latin typeface="微软雅黑"/>
                <a:ea typeface="微软雅黑"/>
              </a:rPr>
              <a:t>忽略绳重及摩擦</a:t>
            </a:r>
            <a:r>
              <a:rPr lang="zh-CN" altLang="en-US" sz="2500" b="1" i="0">
                <a:solidFill>
                  <a:srgbClr val="000000">
                    <a:alpha val="100000"/>
                  </a:srgbClr>
                </a:solidFill>
                <a:latin typeface="微软雅黑"/>
                <a:ea typeface="微软雅黑"/>
              </a:rPr>
              <a:t>W</a:t>
            </a:r>
            <a:r>
              <a:rPr lang="zh-CN" altLang="en-US" sz="2500" b="1" i="0" baseline="-25000">
                <a:solidFill>
                  <a:srgbClr val="000000">
                    <a:alpha val="100000"/>
                  </a:srgbClr>
                </a:solidFill>
                <a:latin typeface="微软雅黑"/>
                <a:ea typeface="微软雅黑"/>
              </a:rPr>
              <a:t>额外</a:t>
            </a:r>
            <a:r>
              <a:rPr lang="zh-CN" altLang="en-US" sz="2600" b="0" i="0">
                <a:solidFill>
                  <a:srgbClr val="000000">
                    <a:alpha val="100000"/>
                  </a:srgbClr>
                </a:solidFill>
                <a:latin typeface="微软雅黑"/>
                <a:ea typeface="微软雅黑"/>
              </a:rPr>
              <a:t>=G</a:t>
            </a:r>
            <a:r>
              <a:rPr lang="zh-CN" altLang="en-US" sz="2500" b="1" i="0" baseline="-25000">
                <a:solidFill>
                  <a:srgbClr val="000000">
                    <a:alpha val="100000"/>
                  </a:srgbClr>
                </a:solidFill>
                <a:latin typeface="微软雅黑"/>
                <a:ea typeface="微软雅黑"/>
              </a:rPr>
              <a:t>动</a:t>
            </a:r>
            <a:r>
              <a:rPr lang="zh-CN" altLang="en-US" sz="2600" b="0" i="0">
                <a:solidFill>
                  <a:srgbClr val="000000">
                    <a:alpha val="100000"/>
                  </a:srgbClr>
                </a:solidFill>
                <a:latin typeface="微软雅黑"/>
                <a:ea typeface="微软雅黑"/>
              </a:rPr>
              <a:t>h</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250"/>
                                        <p:tgtEl>
                                          <p:spTgt spid="9"/>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
                                        <p:tgtEl>
                                          <p:spTgt spid="2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
                                        <p:tgtEl>
                                          <p:spTgt spid="26"/>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
                                        <p:tgtEl>
                                          <p:spTgt spid="2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P spid="9" grpId="0" animBg="1"/>
      <p:bldP spid="25" grpId="0" animBg="1"/>
      <p:bldP spid="26" grpId="0" animBg="1"/>
      <p:bldP spid="28" grpId="0" animBg="1"/>
      <p:bldP spid="27"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2" title=""/>
          <p:cNvSpPr txBox="1"/>
          <p:nvPr/>
        </p:nvSpPr>
        <p:spPr>
          <a:xfrm>
            <a:off x="5288" y="6392969"/>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3" name="组合1" title=""/>
          <p:cNvGrpSpPr/>
          <p:nvPr/>
        </p:nvGrpSpPr>
        <p:grpSpPr>
          <a:xfrm>
            <a:off x="-4666" y="-438"/>
            <a:ext cx="12192724" cy="957891"/>
            <a:chExt cx="12192724" cy="957891"/>
          </a:xfrm>
        </p:grpSpPr>
        <p:sp>
          <p:nvSpPr>
            <p:cNvPr id="4" name="形状4"/>
            <p:cNvSpPr txBox="1"/>
            <p:nvPr/>
          </p:nvSpPr>
          <p:spPr>
            <a:xfrm>
              <a:off x="0" y="0"/>
              <a:ext cx="12192724"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5" name="形状5"/>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6"/>
            <p:cNvSpPr txBox="1"/>
            <p:nvPr/>
          </p:nvSpPr>
          <p:spPr>
            <a:xfrm>
              <a:off x="989562" y="180861"/>
              <a:ext cx="3724761" cy="660949"/>
            </a:xfrm>
            <a:custGeom>
              <a:gdLst>
                <a:gd name="connsiteX0" fmla="*/ 110158 w 3724761"/>
                <a:gd name="connsiteY0" fmla="*/ 0 h 660949"/>
                <a:gd name="connsiteX1" fmla="*/ 3614603 w 3724761"/>
                <a:gd name="connsiteY1" fmla="*/ 0 h 660949"/>
                <a:gd name="connsiteX2" fmla="*/ 3675441 w 3724761"/>
                <a:gd name="connsiteY2" fmla="*/ 0 h 660949"/>
                <a:gd name="connsiteX3" fmla="*/ 3724761 w 3724761"/>
                <a:gd name="connsiteY3" fmla="*/ 550791 h 660949"/>
                <a:gd name="connsiteX4" fmla="*/ 3724761 w 3724761"/>
                <a:gd name="connsiteY4" fmla="*/ 611630 h 660949"/>
                <a:gd name="connsiteX5" fmla="*/ 110158 w 3724761"/>
                <a:gd name="connsiteY5" fmla="*/ 660949 h 660949"/>
                <a:gd name="connsiteX6" fmla="*/ 49320 w 3724761"/>
                <a:gd name="connsiteY6" fmla="*/ 660949 h 660949"/>
                <a:gd name="connsiteX7" fmla="*/ 0 w 3724761"/>
                <a:gd name="connsiteY7" fmla="*/ 110158 h 660949"/>
                <a:gd name="connsiteX8" fmla="*/ 0 w 37247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761" h="660949">
                  <a:moveTo>
                    <a:pt x="110158" y="0"/>
                  </a:moveTo>
                  <a:lnTo>
                    <a:pt x="3614603" y="0"/>
                  </a:lnTo>
                  <a:cubicBezTo>
                    <a:pt x="3675441" y="0"/>
                    <a:pt x="3724761" y="49320"/>
                    <a:pt x="3724761" y="110158"/>
                  </a:cubicBezTo>
                  <a:lnTo>
                    <a:pt x="3724761" y="550791"/>
                  </a:lnTo>
                  <a:cubicBezTo>
                    <a:pt x="3724761" y="611630"/>
                    <a:pt x="3675441" y="660949"/>
                    <a:pt x="36146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599" b="1" i="0">
                  <a:solidFill>
                    <a:srgbClr val="000000">
                      <a:alpha val="100000"/>
                    </a:srgbClr>
                  </a:solidFill>
                  <a:latin typeface="微软雅黑"/>
                  <a:ea typeface="微软雅黑"/>
                </a:rPr>
                <a:t>有用功和额外功</a:t>
              </a:r>
            </a:p>
          </p:txBody>
        </p:sp>
        <p:sp>
          <p:nvSpPr>
            <p:cNvPr id="7" name="形状7"/>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一</a:t>
              </a:r>
            </a:p>
          </p:txBody>
        </p:sp>
      </p:grpSp>
      <p:sp>
        <p:nvSpPr>
          <p:cNvPr id="8" name="文本1" title=""/>
          <p:cNvSpPr txBox="1"/>
          <p:nvPr/>
        </p:nvSpPr>
        <p:spPr>
          <a:xfrm>
            <a:off x="6412354" y="116996"/>
            <a:ext cx="2009175" cy="724176"/>
          </a:xfrm>
          <a:prstGeom prst="rect">
            <a:avLst/>
          </a:prstGeom>
          <a:noFill/>
        </p:spPr>
        <p:txBody>
          <a:bodyPr anchor="t"/>
          <a:lstStyle/>
          <a:p>
            <a:pPr marL="0" algn="l">
              <a:lnSpc>
                <a:spcPts val="3700"/>
              </a:lnSpc>
            </a:pPr>
            <a:r>
              <a:rPr lang="zh-CN" altLang="en-US" sz="2800" b="1" i="0">
                <a:solidFill>
                  <a:srgbClr val="0070C0">
                    <a:alpha val="100000"/>
                  </a:srgbClr>
                </a:solidFill>
                <a:latin typeface="微软雅黑"/>
                <a:ea typeface="微软雅黑"/>
              </a:rPr>
              <a:t>想想做做</a:t>
            </a:r>
          </a:p>
        </p:txBody>
      </p:sp>
      <p:pic>
        <p:nvPicPr>
          <p:cNvPr id="9" name="图片2" title="">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8948680" y="472411"/>
            <a:ext cx="3240605" cy="2787777"/>
          </a:xfrm>
          <a:prstGeom prst="rect">
            <a:avLst/>
          </a:prstGeom>
        </p:spPr>
      </p:pic>
      <p:sp>
        <p:nvSpPr>
          <p:cNvPr id="10" name="文本10" title=""/>
          <p:cNvSpPr txBox="1"/>
          <p:nvPr/>
        </p:nvSpPr>
        <p:spPr>
          <a:xfrm>
            <a:off x="453314" y="813445"/>
            <a:ext cx="9302115" cy="3274741"/>
          </a:xfrm>
          <a:prstGeom prst="rect">
            <a:avLst/>
          </a:prstGeom>
          <a:noFill/>
        </p:spPr>
        <p:txBody>
          <a:bodyPr anchor="t"/>
          <a:lstStyle/>
          <a:p>
            <a:pPr marL="0" algn="l">
              <a:lnSpc>
                <a:spcPts val="4000"/>
              </a:lnSpc>
            </a:pPr>
            <a:r>
              <a:rPr lang="zh-CN" altLang="en-US" sz="2799" b="0" i="0">
                <a:solidFill>
                  <a:srgbClr val="000000">
                    <a:alpha val="100000"/>
                  </a:srgbClr>
                </a:solidFill>
                <a:latin typeface="微软雅黑"/>
                <a:ea typeface="微软雅黑"/>
              </a:rPr>
              <a:t>如图所示是在生产力比较低下的时期，人们从人工挖的水井中获取生活用水时使用的辘轳和水桶。（以下均填“总功”“有用功”或“额外功”）</a:t>
            </a:r>
          </a:p>
          <a:p>
            <a:pPr marL="0" algn="l">
              <a:lnSpc>
                <a:spcPts val="4000"/>
              </a:lnSpc>
            </a:pPr>
            <a:r>
              <a:rPr lang="zh-CN" altLang="en-US" sz="2799" b="0" i="0">
                <a:solidFill>
                  <a:srgbClr val="000000">
                    <a:alpha val="100000"/>
                  </a:srgbClr>
                </a:solidFill>
                <a:latin typeface="微软雅黑"/>
                <a:ea typeface="微软雅黑"/>
              </a:rPr>
              <a:t>（1）当使用辘轳和水桶从井中提水时，对水桶做的功是__________，对水做的功是___</a:t>
            </a:r>
            <a:r>
              <a:rPr lang="zh-CN" altLang="en-US" sz="2799" b="0" i="0" u="sng">
                <a:solidFill>
                  <a:srgbClr val="000000">
                    <a:alpha val="100000"/>
                  </a:srgbClr>
                </a:solidFill>
                <a:latin typeface="微软雅黑"/>
                <a:ea typeface="微软雅黑"/>
              </a:rPr>
              <a:t>   </a:t>
            </a:r>
            <a:r>
              <a:rPr lang="zh-CN" altLang="en-US" sz="2799" b="0" i="0">
                <a:solidFill>
                  <a:srgbClr val="000000">
                    <a:alpha val="100000"/>
                  </a:srgbClr>
                </a:solidFill>
                <a:latin typeface="微软雅黑"/>
                <a:ea typeface="微软雅黑"/>
              </a:rPr>
              <a:t>__，手的动力所做的功是__________。</a:t>
            </a:r>
          </a:p>
        </p:txBody>
      </p:sp>
      <p:sp>
        <p:nvSpPr>
          <p:cNvPr id="11" name="文本11" title=""/>
          <p:cNvSpPr txBox="1"/>
          <p:nvPr/>
        </p:nvSpPr>
        <p:spPr>
          <a:xfrm>
            <a:off x="1106119" y="2815161"/>
            <a:ext cx="1592580" cy="774065"/>
          </a:xfrm>
          <a:prstGeom prst="rect">
            <a:avLst/>
          </a:prstGeom>
          <a:noFill/>
        </p:spPr>
        <p:txBody>
          <a:bodyPr anchor="t"/>
          <a:lstStyle/>
          <a:p>
            <a:pPr marL="0" algn="l">
              <a:lnSpc>
                <a:spcPts val="3800"/>
              </a:lnSpc>
            </a:pPr>
            <a:r>
              <a:rPr lang="zh-CN" altLang="en-US" sz="3200" b="0" i="0">
                <a:solidFill>
                  <a:srgbClr val="FF0000">
                    <a:alpha val="100000"/>
                  </a:srgbClr>
                </a:solidFill>
                <a:latin typeface="微软雅黑"/>
                <a:ea typeface="微软雅黑"/>
              </a:rPr>
              <a:t>额外功</a:t>
            </a:r>
          </a:p>
        </p:txBody>
      </p:sp>
      <p:sp>
        <p:nvSpPr>
          <p:cNvPr id="12" name="文本12" title=""/>
          <p:cNvSpPr txBox="1"/>
          <p:nvPr/>
        </p:nvSpPr>
        <p:spPr>
          <a:xfrm>
            <a:off x="4911414" y="2814818"/>
            <a:ext cx="1592580" cy="774065"/>
          </a:xfrm>
          <a:prstGeom prst="rect">
            <a:avLst/>
          </a:prstGeom>
          <a:noFill/>
        </p:spPr>
        <p:txBody>
          <a:bodyPr anchor="t"/>
          <a:lstStyle/>
          <a:p>
            <a:pPr marL="0" algn="l">
              <a:lnSpc>
                <a:spcPts val="3800"/>
              </a:lnSpc>
            </a:pPr>
            <a:r>
              <a:rPr lang="zh-CN" altLang="en-US" sz="3200" b="0" i="0">
                <a:solidFill>
                  <a:srgbClr val="FF0000">
                    <a:alpha val="100000"/>
                  </a:srgbClr>
                </a:solidFill>
                <a:latin typeface="微软雅黑"/>
                <a:ea typeface="微软雅黑"/>
              </a:rPr>
              <a:t>有用功</a:t>
            </a:r>
          </a:p>
        </p:txBody>
      </p:sp>
      <p:sp>
        <p:nvSpPr>
          <p:cNvPr id="13" name="文本13" title=""/>
          <p:cNvSpPr txBox="1"/>
          <p:nvPr/>
        </p:nvSpPr>
        <p:spPr>
          <a:xfrm>
            <a:off x="1032901" y="3381156"/>
            <a:ext cx="1186180" cy="774065"/>
          </a:xfrm>
          <a:prstGeom prst="rect">
            <a:avLst/>
          </a:prstGeom>
          <a:noFill/>
        </p:spPr>
        <p:txBody>
          <a:bodyPr anchor="t"/>
          <a:lstStyle/>
          <a:p>
            <a:pPr marL="0" algn="l">
              <a:lnSpc>
                <a:spcPts val="3800"/>
              </a:lnSpc>
            </a:pPr>
            <a:r>
              <a:rPr lang="zh-CN" altLang="en-US" sz="3200" b="0" i="0">
                <a:solidFill>
                  <a:srgbClr val="FF0000">
                    <a:alpha val="100000"/>
                  </a:srgbClr>
                </a:solidFill>
                <a:latin typeface="微软雅黑"/>
                <a:ea typeface="微软雅黑"/>
              </a:rPr>
              <a:t>总功</a:t>
            </a:r>
          </a:p>
        </p:txBody>
      </p:sp>
      <p:sp>
        <p:nvSpPr>
          <p:cNvPr id="14" name="文本14" title=""/>
          <p:cNvSpPr txBox="1"/>
          <p:nvPr/>
        </p:nvSpPr>
        <p:spPr>
          <a:xfrm>
            <a:off x="538734" y="3939416"/>
            <a:ext cx="10770870" cy="2364524"/>
          </a:xfrm>
          <a:prstGeom prst="rect">
            <a:avLst/>
          </a:prstGeom>
          <a:noFill/>
        </p:spPr>
        <p:txBody>
          <a:bodyPr anchor="t"/>
          <a:lstStyle/>
          <a:p>
            <a:pPr marL="0" algn="l">
              <a:lnSpc>
                <a:spcPts val="5000"/>
              </a:lnSpc>
            </a:pPr>
            <a:r>
              <a:rPr lang="zh-CN" altLang="en-US" sz="2799" b="0" i="0">
                <a:solidFill>
                  <a:srgbClr val="000000">
                    <a:alpha val="100000"/>
                  </a:srgbClr>
                </a:solidFill>
                <a:latin typeface="微软雅黑"/>
                <a:ea typeface="微软雅黑"/>
              </a:rPr>
              <a:t>（2）如果打水时操作不当，把水桶掉进水井中，人们把水桶打捞上来时，水桶中有泥沙和水，此时对水桶做的功是__________，对泥沙和水做的功是_________，手的动力所做的功是__________。</a:t>
            </a:r>
          </a:p>
        </p:txBody>
      </p:sp>
      <p:sp>
        <p:nvSpPr>
          <p:cNvPr id="15" name="文本15" title=""/>
          <p:cNvSpPr txBox="1"/>
          <p:nvPr/>
        </p:nvSpPr>
        <p:spPr>
          <a:xfrm>
            <a:off x="8288160" y="4668345"/>
            <a:ext cx="1592580" cy="774065"/>
          </a:xfrm>
          <a:prstGeom prst="rect">
            <a:avLst/>
          </a:prstGeom>
          <a:noFill/>
        </p:spPr>
        <p:txBody>
          <a:bodyPr anchor="t"/>
          <a:lstStyle/>
          <a:p>
            <a:pPr marL="0" algn="l">
              <a:lnSpc>
                <a:spcPts val="3800"/>
              </a:lnSpc>
            </a:pPr>
            <a:r>
              <a:rPr lang="zh-CN" altLang="en-US" sz="3200" b="0" i="0">
                <a:solidFill>
                  <a:srgbClr val="FF0000">
                    <a:alpha val="100000"/>
                  </a:srgbClr>
                </a:solidFill>
                <a:latin typeface="微软雅黑"/>
                <a:ea typeface="微软雅黑"/>
              </a:rPr>
              <a:t>有用功</a:t>
            </a:r>
          </a:p>
        </p:txBody>
      </p:sp>
      <p:sp>
        <p:nvSpPr>
          <p:cNvPr id="16" name="文本16" title=""/>
          <p:cNvSpPr txBox="1"/>
          <p:nvPr/>
        </p:nvSpPr>
        <p:spPr>
          <a:xfrm>
            <a:off x="2825067" y="5335210"/>
            <a:ext cx="1592580" cy="774065"/>
          </a:xfrm>
          <a:prstGeom prst="rect">
            <a:avLst/>
          </a:prstGeom>
          <a:noFill/>
        </p:spPr>
        <p:txBody>
          <a:bodyPr anchor="t"/>
          <a:lstStyle/>
          <a:p>
            <a:pPr marL="0" algn="l">
              <a:lnSpc>
                <a:spcPts val="3800"/>
              </a:lnSpc>
            </a:pPr>
            <a:r>
              <a:rPr lang="zh-CN" altLang="en-US" sz="3200" b="0" i="0">
                <a:solidFill>
                  <a:srgbClr val="FF0000">
                    <a:alpha val="100000"/>
                  </a:srgbClr>
                </a:solidFill>
                <a:latin typeface="微软雅黑"/>
                <a:ea typeface="微软雅黑"/>
              </a:rPr>
              <a:t>额外功</a:t>
            </a:r>
          </a:p>
        </p:txBody>
      </p:sp>
      <p:sp>
        <p:nvSpPr>
          <p:cNvPr id="17" name="文本17" title=""/>
          <p:cNvSpPr txBox="1"/>
          <p:nvPr/>
        </p:nvSpPr>
        <p:spPr>
          <a:xfrm>
            <a:off x="8015745" y="5335667"/>
            <a:ext cx="1186180" cy="774065"/>
          </a:xfrm>
          <a:prstGeom prst="rect">
            <a:avLst/>
          </a:prstGeom>
          <a:noFill/>
        </p:spPr>
        <p:txBody>
          <a:bodyPr anchor="t"/>
          <a:lstStyle/>
          <a:p>
            <a:pPr marL="0" algn="l">
              <a:lnSpc>
                <a:spcPts val="3800"/>
              </a:lnSpc>
            </a:pPr>
            <a:r>
              <a:rPr lang="zh-CN" altLang="en-US" sz="3200" b="0" i="0">
                <a:solidFill>
                  <a:srgbClr val="FF0000">
                    <a:alpha val="100000"/>
                  </a:srgbClr>
                </a:solidFill>
                <a:latin typeface="微软雅黑"/>
                <a:ea typeface="微软雅黑"/>
              </a:rPr>
              <a:t>总功</a:t>
            </a:r>
          </a:p>
        </p:txBody>
      </p:sp>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FF">
            <a:alpha val="100000"/>
          </a:srgbClr>
        </a:solidFill>
      </p:bgPr>
    </p:bg>
    <p:spTree>
      <p:nvGrpSpPr>
        <p:cNvPr id="1" name=""/>
        <p:cNvGrpSpPr/>
        <p:nvPr/>
      </p:nvGrpSpPr>
      <p:grpSpPr>
        <a:xfrm>
          <a:off x="0" y="0"/>
          <a:ext cx="0" cy="0"/>
        </a:xfrm>
      </p:grpSpPr>
      <p:sp>
        <p:nvSpPr>
          <p:cNvPr id="2" name="形状1" title=""/>
          <p:cNvSpPr txBox="1"/>
          <p:nvPr/>
        </p:nvSpPr>
        <p:spPr>
          <a:xfrm>
            <a:off x="5806154" y="3578285"/>
            <a:ext cx="5551363" cy="1338626"/>
          </a:xfrm>
          <a:custGeom>
            <a:gdLst>
              <a:gd name="connsiteX0" fmla="*/ 223104 w 5551363"/>
              <a:gd name="connsiteY0" fmla="*/ 0 h 1338626"/>
              <a:gd name="connsiteX1" fmla="*/ 5328258 w 5551363"/>
              <a:gd name="connsiteY1" fmla="*/ 0 h 1338626"/>
              <a:gd name="connsiteX2" fmla="*/ 5451475 w 5551363"/>
              <a:gd name="connsiteY2" fmla="*/ 0 h 1338626"/>
              <a:gd name="connsiteX3" fmla="*/ 5551363 w 5551363"/>
              <a:gd name="connsiteY3" fmla="*/ 1115522 h 1338626"/>
              <a:gd name="connsiteX4" fmla="*/ 5551363 w 5551363"/>
              <a:gd name="connsiteY4" fmla="*/ 1238739 h 1338626"/>
              <a:gd name="connsiteX5" fmla="*/ 223104 w 5551363"/>
              <a:gd name="connsiteY5" fmla="*/ 1338626 h 1338626"/>
              <a:gd name="connsiteX6" fmla="*/ 99887 w 5551363"/>
              <a:gd name="connsiteY6" fmla="*/ 1338626 h 1338626"/>
              <a:gd name="connsiteX7" fmla="*/ 0 w 5551363"/>
              <a:gd name="connsiteY7" fmla="*/ 223104 h 1338626"/>
              <a:gd name="connsiteX8" fmla="*/ 0 w 5551363"/>
              <a:gd name="connsiteY8" fmla="*/ 99887 h 13386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1363" h="1338626">
                <a:moveTo>
                  <a:pt x="223104" y="0"/>
                </a:moveTo>
                <a:lnTo>
                  <a:pt x="5328258" y="0"/>
                </a:lnTo>
                <a:cubicBezTo>
                  <a:pt x="5451475" y="0"/>
                  <a:pt x="5551363" y="99887"/>
                  <a:pt x="5551363" y="223104"/>
                </a:cubicBezTo>
                <a:lnTo>
                  <a:pt x="5551363" y="1115522"/>
                </a:lnTo>
                <a:cubicBezTo>
                  <a:pt x="5551363" y="1238739"/>
                  <a:pt x="5451476" y="1338626"/>
                  <a:pt x="5328258" y="1338626"/>
                </a:cubicBezTo>
                <a:lnTo>
                  <a:pt x="223104" y="1338626"/>
                </a:lnTo>
                <a:cubicBezTo>
                  <a:pt x="99887" y="1338626"/>
                  <a:pt x="0" y="1238739"/>
                  <a:pt x="0" y="1115522"/>
                </a:cubicBezTo>
                <a:lnTo>
                  <a:pt x="0" y="223104"/>
                </a:lnTo>
                <a:cubicBezTo>
                  <a:pt x="0" y="99887"/>
                  <a:pt x="99887" y="0"/>
                  <a:pt x="223104" y="0"/>
                </a:cubicBezTo>
                <a:close/>
              </a:path>
            </a:pathLst>
          </a:custGeom>
          <a:solidFill>
            <a:srgbClr val="FFFFFF">
              <a:alpha val="0"/>
            </a:srgbClr>
          </a:solidFill>
          <a:ln w="28575">
            <a:solidFill>
              <a:srgbClr val="FF0099">
                <a:alpha val="100000"/>
              </a:srgbClr>
            </a:solidFill>
            <a:prstDash val="solid"/>
          </a:ln>
        </p:spPr>
        <p:txBody>
          <a:bodyPr anchor="t"/>
          <a:lstStyle/>
          <a:p>
            <a:pPr marL="0" algn="l"/>
            <a:r>
              <a:rPr lang="zh-CN" altLang="en-US" sz="2399" b="0" i="0">
                <a:solidFill>
                  <a:srgbClr val="000000">
                    <a:alpha val="100000"/>
                  </a:srgbClr>
                </a:solidFill>
                <a:latin typeface="黑体"/>
                <a:ea typeface="黑体"/>
              </a:rPr>
              <a:t>公式变形：</a:t>
            </a:r>
          </a:p>
        </p:txBody>
      </p:sp>
      <p:sp>
        <p:nvSpPr>
          <p:cNvPr id="3" name="形状2" title=""/>
          <p:cNvSpPr txBox="1"/>
          <p:nvPr/>
        </p:nvSpPr>
        <p:spPr>
          <a:xfrm>
            <a:off x="18412" y="6379845"/>
            <a:ext cx="12172950" cy="478155"/>
          </a:xfrm>
          <a:prstGeom prst="rect">
            <a:avLst/>
          </a:prstGeom>
          <a:solidFill>
            <a:srgbClr val="F6F9FD">
              <a:alpha val="100000"/>
            </a:srgbClr>
          </a:solidFill>
          <a:ln w="9525">
            <a:solidFill>
              <a:srgbClr val="FFFFFF">
                <a:alpha val="0"/>
              </a:srgbClr>
            </a:solidFill>
          </a:ln>
        </p:spPr>
        <p:txBody>
          <a:bodyPr anchor="ctr"/>
          <a:lstStyle/>
          <a:p>
            <a:pPr marL="0" algn="ctr"/>
          </a:p>
        </p:txBody>
      </p:sp>
      <p:grpSp>
        <p:nvGrpSpPr>
          <p:cNvPr id="4" name="组合1" title=""/>
          <p:cNvGrpSpPr/>
          <p:nvPr/>
        </p:nvGrpSpPr>
        <p:grpSpPr>
          <a:xfrm>
            <a:off x="-4666" y="-438"/>
            <a:ext cx="12202249" cy="957891"/>
            <a:chExt cx="12202249" cy="957891"/>
          </a:xfrm>
        </p:grpSpPr>
        <p:sp>
          <p:nvSpPr>
            <p:cNvPr id="5" name="形状4"/>
            <p:cNvSpPr txBox="1"/>
            <p:nvPr/>
          </p:nvSpPr>
          <p:spPr>
            <a:xfrm>
              <a:off x="0" y="0"/>
              <a:ext cx="12202249" cy="866261"/>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6" name="形状5"/>
            <p:cNvSpPr txBox="1"/>
            <p:nvPr/>
          </p:nvSpPr>
          <p:spPr>
            <a:xfrm rot="10800000">
              <a:off x="6458" y="862641"/>
              <a:ext cx="7089505" cy="95250"/>
            </a:xfrm>
            <a:prstGeom prst="rect">
              <a:avLst/>
            </a:prstGeom>
            <a:solidFill>
              <a:srgbClr val="F6F9FD">
                <a:alpha val="100000"/>
              </a:srgbClr>
            </a:solidFill>
            <a:ln w="9525">
              <a:solidFill>
                <a:srgbClr val="FFFFFF">
                  <a:alpha val="0"/>
                </a:srgbClr>
              </a:solidFill>
            </a:ln>
          </p:spPr>
          <p:txBody>
            <a:bodyPr anchor="ctr"/>
            <a:lstStyle/>
            <a:p>
              <a:pPr marL="0" algn="ctr"/>
            </a:p>
          </p:txBody>
        </p:sp>
        <p:sp>
          <p:nvSpPr>
            <p:cNvPr id="7" name="形状6"/>
            <p:cNvSpPr txBox="1"/>
            <p:nvPr/>
          </p:nvSpPr>
          <p:spPr>
            <a:xfrm>
              <a:off x="989562" y="180861"/>
              <a:ext cx="2886561" cy="660949"/>
            </a:xfrm>
            <a:custGeom>
              <a:gdLst>
                <a:gd name="connsiteX0" fmla="*/ 110158 w 2886561"/>
                <a:gd name="connsiteY0" fmla="*/ 0 h 660949"/>
                <a:gd name="connsiteX1" fmla="*/ 2776403 w 2886561"/>
                <a:gd name="connsiteY1" fmla="*/ 0 h 660949"/>
                <a:gd name="connsiteX2" fmla="*/ 2837241 w 2886561"/>
                <a:gd name="connsiteY2" fmla="*/ 0 h 660949"/>
                <a:gd name="connsiteX3" fmla="*/ 2886561 w 2886561"/>
                <a:gd name="connsiteY3" fmla="*/ 550791 h 660949"/>
                <a:gd name="connsiteX4" fmla="*/ 2886561 w 2886561"/>
                <a:gd name="connsiteY4" fmla="*/ 611630 h 660949"/>
                <a:gd name="connsiteX5" fmla="*/ 110158 w 2886561"/>
                <a:gd name="connsiteY5" fmla="*/ 660949 h 660949"/>
                <a:gd name="connsiteX6" fmla="*/ 49320 w 2886561"/>
                <a:gd name="connsiteY6" fmla="*/ 660949 h 660949"/>
                <a:gd name="connsiteX7" fmla="*/ 0 w 2886561"/>
                <a:gd name="connsiteY7" fmla="*/ 110158 h 660949"/>
                <a:gd name="connsiteX8" fmla="*/ 0 w 2886561"/>
                <a:gd name="connsiteY8" fmla="*/ 49320 h 6609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6561" h="660949">
                  <a:moveTo>
                    <a:pt x="110158" y="0"/>
                  </a:moveTo>
                  <a:lnTo>
                    <a:pt x="2776403" y="0"/>
                  </a:lnTo>
                  <a:cubicBezTo>
                    <a:pt x="2837241" y="0"/>
                    <a:pt x="2886561" y="49320"/>
                    <a:pt x="2886561" y="110158"/>
                  </a:cubicBezTo>
                  <a:lnTo>
                    <a:pt x="2886561" y="550791"/>
                  </a:lnTo>
                  <a:cubicBezTo>
                    <a:pt x="2886561" y="611630"/>
                    <a:pt x="2837241" y="660949"/>
                    <a:pt x="2776403" y="660949"/>
                  </a:cubicBezTo>
                  <a:lnTo>
                    <a:pt x="110158" y="660949"/>
                  </a:lnTo>
                  <a:cubicBezTo>
                    <a:pt x="49320" y="660949"/>
                    <a:pt x="0" y="611630"/>
                    <a:pt x="0" y="550791"/>
                  </a:cubicBezTo>
                  <a:lnTo>
                    <a:pt x="0" y="110158"/>
                  </a:lnTo>
                  <a:cubicBezTo>
                    <a:pt x="0" y="49320"/>
                    <a:pt x="49320" y="0"/>
                    <a:pt x="110158" y="0"/>
                  </a:cubicBezTo>
                  <a:close/>
                </a:path>
              </a:pathLst>
            </a:custGeom>
            <a:solidFill>
              <a:srgbClr val="F0EA90">
                <a:alpha val="100000"/>
              </a:srgbClr>
            </a:solidFill>
            <a:ln w="47625">
              <a:solidFill>
                <a:srgbClr val="6037E6">
                  <a:alpha val="100000"/>
                </a:srgbClr>
              </a:solidFill>
              <a:prstDash val="solid"/>
            </a:ln>
          </p:spPr>
          <p:txBody>
            <a:bodyPr anchor="ctr"/>
            <a:lstStyle/>
            <a:p>
              <a:pPr marL="0" algn="ctr"/>
              <a:r>
                <a:rPr lang="zh-CN" altLang="en-US" sz="3199" b="1" i="0">
                  <a:solidFill>
                    <a:srgbClr val="000000">
                      <a:alpha val="100000"/>
                    </a:srgbClr>
                  </a:solidFill>
                  <a:latin typeface="微软雅黑"/>
                  <a:ea typeface="微软雅黑"/>
                </a:rPr>
                <a:t>机械效率</a:t>
              </a:r>
            </a:p>
          </p:txBody>
        </p:sp>
        <p:sp>
          <p:nvSpPr>
            <p:cNvPr id="8" name="形状7"/>
            <p:cNvSpPr txBox="1"/>
            <p:nvPr/>
          </p:nvSpPr>
          <p:spPr>
            <a:xfrm>
              <a:off x="297314" y="53759"/>
              <a:ext cx="828359" cy="838004"/>
            </a:xfrm>
            <a:custGeom>
              <a:gdLst>
                <a:gd name="connsiteX0" fmla="*/ 414180 w 828359"/>
                <a:gd name="connsiteY0" fmla="*/ 0 h 838004"/>
                <a:gd name="connsiteX1" fmla="*/ 642925 w 828359"/>
                <a:gd name="connsiteY1" fmla="*/ 0 h 838004"/>
                <a:gd name="connsiteX2" fmla="*/ 828359 w 828359"/>
                <a:gd name="connsiteY2" fmla="*/ 650411 h 838004"/>
                <a:gd name="connsiteX3" fmla="*/ 185435 w 828359"/>
                <a:gd name="connsiteY3" fmla="*/ 838004 h 838004"/>
                <a:gd name="connsiteX4" fmla="*/ 0 w 828359"/>
                <a:gd name="connsiteY4" fmla="*/ 187594 h 838004"/>
              </a:gdLst>
              <a:cxnLst>
                <a:cxn ang="0">
                  <a:pos x="connsiteX0" y="connsiteY0"/>
                </a:cxn>
                <a:cxn ang="0">
                  <a:pos x="connsiteX1" y="connsiteY1"/>
                </a:cxn>
                <a:cxn ang="0">
                  <a:pos x="connsiteX2" y="connsiteY2"/>
                </a:cxn>
                <a:cxn ang="0">
                  <a:pos x="connsiteX3" y="connsiteY3"/>
                </a:cxn>
                <a:cxn ang="0">
                  <a:pos x="connsiteX4" y="connsiteY4"/>
                </a:cxn>
              </a:cxnLst>
              <a:rect l="l" t="t" r="r" b="b"/>
              <a:pathLst>
                <a:path w="828359" h="838004">
                  <a:moveTo>
                    <a:pt x="414180" y="0"/>
                  </a:moveTo>
                  <a:cubicBezTo>
                    <a:pt x="642925" y="0"/>
                    <a:pt x="828359" y="187594"/>
                    <a:pt x="828359" y="419002"/>
                  </a:cubicBezTo>
                  <a:cubicBezTo>
                    <a:pt x="828359" y="650411"/>
                    <a:pt x="642925" y="838004"/>
                    <a:pt x="414180" y="838004"/>
                  </a:cubicBezTo>
                  <a:cubicBezTo>
                    <a:pt x="185435" y="838004"/>
                    <a:pt x="0" y="650411"/>
                    <a:pt x="0" y="419002"/>
                  </a:cubicBezTo>
                  <a:cubicBezTo>
                    <a:pt x="0" y="187594"/>
                    <a:pt x="185435" y="0"/>
                    <a:pt x="414180" y="0"/>
                  </a:cubicBezTo>
                  <a:close/>
                </a:path>
              </a:pathLst>
            </a:custGeom>
            <a:solidFill>
              <a:srgbClr val="F36161">
                <a:alpha val="100000"/>
              </a:srgbClr>
            </a:solidFill>
            <a:ln w="28575">
              <a:solidFill>
                <a:srgbClr val="6037E6">
                  <a:alpha val="100000"/>
                </a:srgbClr>
              </a:solidFill>
              <a:prstDash val="solid"/>
            </a:ln>
          </p:spPr>
          <p:txBody>
            <a:bodyPr anchor="ctr"/>
            <a:lstStyle/>
            <a:p>
              <a:pPr marL="0" algn="ctr"/>
              <a:r>
                <a:rPr lang="zh-CN" altLang="en-US" sz="3999" b="1" i="0">
                  <a:solidFill>
                    <a:srgbClr val="FFFFFF">
                      <a:alpha val="100000"/>
                    </a:srgbClr>
                  </a:solidFill>
                  <a:latin typeface="楷体"/>
                  <a:ea typeface="楷体"/>
                </a:rPr>
                <a:t>二</a:t>
              </a:r>
            </a:p>
          </p:txBody>
        </p:sp>
      </p:grpSp>
      <p:sp>
        <p:nvSpPr>
          <p:cNvPr id="9" name="文本1" title=""/>
          <p:cNvSpPr txBox="1"/>
          <p:nvPr/>
        </p:nvSpPr>
        <p:spPr>
          <a:xfrm>
            <a:off x="826075" y="957872"/>
            <a:ext cx="11118847" cy="1407319"/>
          </a:xfrm>
          <a:prstGeom prst="rect">
            <a:avLst/>
          </a:prstGeom>
          <a:noFill/>
        </p:spPr>
        <p:txBody>
          <a:bodyPr anchor="t"/>
          <a:lstStyle/>
          <a:p>
            <a:pPr marL="0" algn="l"/>
            <a:r>
              <a:rPr lang="zh-CN" altLang="en-US" sz="2799" b="0" i="0">
                <a:solidFill>
                  <a:srgbClr val="000000">
                    <a:alpha val="100000"/>
                  </a:srgbClr>
                </a:solidFill>
                <a:latin typeface="楷体"/>
                <a:ea typeface="楷体"/>
              </a:rPr>
              <a:t>在保证做有用功一定的情况下， 人们总是希望额外功越少越好，即额外功在总功中所占的比例越小越好，也就是有用功在总功中所占的比例越大越好。</a:t>
            </a:r>
          </a:p>
        </p:txBody>
      </p:sp>
      <p:sp>
        <p:nvSpPr>
          <p:cNvPr id="10" name="形状3" title=""/>
          <p:cNvSpPr txBox="1"/>
          <p:nvPr/>
        </p:nvSpPr>
        <p:spPr>
          <a:xfrm>
            <a:off x="833323" y="2589133"/>
            <a:ext cx="11104359" cy="735806"/>
          </a:xfrm>
          <a:custGeom>
            <a:gdLst>
              <a:gd name="connsiteX0" fmla="*/ 122634 w 11104359"/>
              <a:gd name="connsiteY0" fmla="*/ 0 h 735806"/>
              <a:gd name="connsiteX1" fmla="*/ 10981725 w 11104359"/>
              <a:gd name="connsiteY1" fmla="*/ 0 h 735806"/>
              <a:gd name="connsiteX2" fmla="*/ 11049455 w 11104359"/>
              <a:gd name="connsiteY2" fmla="*/ 0 h 735806"/>
              <a:gd name="connsiteX3" fmla="*/ 11104359 w 11104359"/>
              <a:gd name="connsiteY3" fmla="*/ 613172 h 735806"/>
              <a:gd name="connsiteX4" fmla="*/ 11104359 w 11104359"/>
              <a:gd name="connsiteY4" fmla="*/ 680901 h 735806"/>
              <a:gd name="connsiteX5" fmla="*/ 122634 w 11104359"/>
              <a:gd name="connsiteY5" fmla="*/ 735806 h 735806"/>
              <a:gd name="connsiteX6" fmla="*/ 54905 w 11104359"/>
              <a:gd name="connsiteY6" fmla="*/ 735806 h 735806"/>
              <a:gd name="connsiteX7" fmla="*/ 0 w 11104359"/>
              <a:gd name="connsiteY7" fmla="*/ 122634 h 735806"/>
              <a:gd name="connsiteX8" fmla="*/ 0 w 11104359"/>
              <a:gd name="connsiteY8" fmla="*/ 54905 h 73580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359" h="735806">
                <a:moveTo>
                  <a:pt x="122634" y="0"/>
                </a:moveTo>
                <a:lnTo>
                  <a:pt x="10981725" y="0"/>
                </a:lnTo>
                <a:cubicBezTo>
                  <a:pt x="11049455" y="0"/>
                  <a:pt x="11104359" y="54905"/>
                  <a:pt x="11104359" y="122634"/>
                </a:cubicBezTo>
                <a:lnTo>
                  <a:pt x="11104359" y="613172"/>
                </a:lnTo>
                <a:cubicBezTo>
                  <a:pt x="11104359" y="680901"/>
                  <a:pt x="11049455" y="735806"/>
                  <a:pt x="10981725" y="735806"/>
                </a:cubicBezTo>
                <a:lnTo>
                  <a:pt x="122634" y="735806"/>
                </a:lnTo>
                <a:cubicBezTo>
                  <a:pt x="54905" y="735806"/>
                  <a:pt x="0" y="680901"/>
                  <a:pt x="0" y="613172"/>
                </a:cubicBezTo>
                <a:lnTo>
                  <a:pt x="0" y="122634"/>
                </a:lnTo>
                <a:cubicBezTo>
                  <a:pt x="0" y="54905"/>
                  <a:pt x="54905" y="0"/>
                  <a:pt x="122634" y="0"/>
                </a:cubicBezTo>
                <a:close/>
              </a:path>
            </a:pathLst>
          </a:custGeom>
          <a:solidFill>
            <a:srgbClr val="FFFFFF">
              <a:alpha val="0"/>
            </a:srgbClr>
          </a:solidFill>
          <a:ln w="28575">
            <a:solidFill>
              <a:srgbClr val="006EFF">
                <a:alpha val="100000"/>
              </a:srgbClr>
            </a:solidFill>
            <a:prstDash val="solid"/>
          </a:ln>
        </p:spPr>
        <p:txBody>
          <a:bodyPr anchor="ctr"/>
          <a:lstStyle/>
          <a:p>
            <a:pPr marL="0" algn="ctr"/>
            <a:r>
              <a:rPr lang="zh-CN" altLang="en-US" sz="2699" b="0" i="0">
                <a:solidFill>
                  <a:srgbClr val="000000">
                    <a:alpha val="100000"/>
                  </a:srgbClr>
                </a:solidFill>
                <a:latin typeface="黑体"/>
                <a:ea typeface="黑体"/>
              </a:rPr>
              <a:t>物理学中，将</a:t>
            </a:r>
            <a:r>
              <a:rPr lang="zh-CN" altLang="en-US" sz="2699" b="0" i="0">
                <a:solidFill>
                  <a:srgbClr val="FF0000">
                    <a:alpha val="100000"/>
                  </a:srgbClr>
                </a:solidFill>
                <a:latin typeface="黑体"/>
                <a:ea typeface="黑体"/>
              </a:rPr>
              <a:t>有用功跟总功的比值</a:t>
            </a:r>
            <a:r>
              <a:rPr lang="zh-CN" altLang="en-US" sz="2699" b="0" i="0">
                <a:solidFill>
                  <a:srgbClr val="000000">
                    <a:alpha val="100000"/>
                  </a:srgbClr>
                </a:solidFill>
                <a:latin typeface="黑体"/>
                <a:ea typeface="黑体"/>
              </a:rPr>
              <a:t>叫作机械效率。用</a:t>
            </a:r>
            <a:r>
              <a:rPr lang="zh-CN" altLang="en-US" sz="3299" b="0" i="0">
                <a:solidFill>
                  <a:srgbClr val="000000">
                    <a:alpha val="100000"/>
                  </a:srgbClr>
                </a:solidFill>
                <a:latin typeface="楷体"/>
                <a:ea typeface="楷体"/>
              </a:rPr>
              <a:t>η表示机械效率</a:t>
            </a:r>
          </a:p>
        </p:txBody>
      </p:sp>
      <p:pic>
        <p:nvPicPr>
          <p:cNvPr id="11" name="公式1" title=""/>
          <p:cNvPicPr>
            <a:picLocks noChangeAspect="1"/>
          </p:cNvPicPr>
          <p:nvPr/>
        </p:nvPicPr>
        <p:blipFill>
          <a:blip r:embed="rId2"/>
          <a:stretch>
            <a:fillRect/>
          </a:stretch>
        </p:blipFill>
        <p:spPr>
          <a:xfrm>
            <a:off x="1484633" y="3442945"/>
            <a:ext cx="2913383" cy="1359770"/>
          </a:xfrm>
          <a:prstGeom prst="rect">
            <a:avLst/>
          </a:prstGeom>
        </p:spPr>
      </p:pic>
      <p:sp>
        <p:nvSpPr>
          <p:cNvPr id="12" name="文本2" title=""/>
          <p:cNvSpPr txBox="1"/>
          <p:nvPr/>
        </p:nvSpPr>
        <p:spPr>
          <a:xfrm>
            <a:off x="1023833" y="4930426"/>
            <a:ext cx="10722769" cy="1181998"/>
          </a:xfrm>
          <a:prstGeom prst="rect">
            <a:avLst/>
          </a:prstGeom>
          <a:noFill/>
        </p:spPr>
        <p:txBody>
          <a:bodyPr anchor="t"/>
          <a:lstStyle/>
          <a:p>
            <a:pPr marL="0" algn="l">
              <a:lnSpc>
                <a:spcPts val="3900"/>
              </a:lnSpc>
            </a:pPr>
            <a:r>
              <a:rPr lang="zh-CN" altLang="en-US" sz="2999" b="1" i="0">
                <a:solidFill>
                  <a:srgbClr val="000000">
                    <a:alpha val="100000"/>
                  </a:srgbClr>
                </a:solidFill>
                <a:latin typeface="楷体"/>
                <a:ea typeface="楷体"/>
              </a:rPr>
              <a:t>由于额外功不可避免，所以有用功总是小于总功，所以机械效率总小于1。机械效率没有单位，通常用百分数表示。</a:t>
            </a:r>
          </a:p>
        </p:txBody>
      </p:sp>
      <p:pic>
        <p:nvPicPr>
          <p:cNvPr id="13" name="公式2" title=""/>
          <p:cNvPicPr>
            <a:picLocks noChangeAspect="1"/>
          </p:cNvPicPr>
          <p:nvPr/>
        </p:nvPicPr>
        <p:blipFill>
          <a:blip r:embed="rId3"/>
          <a:stretch>
            <a:fillRect/>
          </a:stretch>
        </p:blipFill>
        <p:spPr>
          <a:xfrm>
            <a:off x="5907300" y="3756498"/>
            <a:ext cx="2382784" cy="1112120"/>
          </a:xfrm>
          <a:prstGeom prst="rect">
            <a:avLst/>
          </a:prstGeom>
        </p:spPr>
      </p:pic>
      <p:pic>
        <p:nvPicPr>
          <p:cNvPr id="14" name="公式3" title=""/>
          <p:cNvPicPr>
            <a:picLocks noChangeAspect="1"/>
          </p:cNvPicPr>
          <p:nvPr/>
        </p:nvPicPr>
        <p:blipFill>
          <a:blip r:embed="rId4"/>
          <a:stretch>
            <a:fillRect/>
          </a:stretch>
        </p:blipFill>
        <p:spPr>
          <a:xfrm>
            <a:off x="8906856" y="3694938"/>
            <a:ext cx="2648560" cy="1236164"/>
          </a:xfrm>
          <a:prstGeom prst="rect">
            <a:avLst/>
          </a:prstGeom>
        </p:spPr>
      </p:pic>
    </p:spTree>
    <p:extLst>
      <p:ext uri="{BB962C8B-B14F-4D97-AF65-F5344CB8AC3E}">
        <p14:creationId xmlns:p14="http://schemas.microsoft.com/office/powerpoint/2010/main" val="840519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700"/>
                                        <p:tgtEl>
                                          <p:spTgt spid="1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
                                        <p:tgtEl>
                                          <p:spTgt spid="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700"/>
                                        <p:tgtEl>
                                          <p:spTgt spid="1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P spid="13" grpId="0" animBg="1"/>
      <p:bldP spid="14" grpId="0" animBg="1"/>
    </p:bldLst>
  </p:timing>
</p:sld>
</file>

<file path=ppt/tags/tag1.xml><?xml version="1.0" encoding="utf-8"?>
<p:tagLst xmlns:p="http://schemas.openxmlformats.org/presentationml/2006/main">
  <p:tag name="AS_OS" val="Unix 3.10 unknown"/>
  <p:tag name="AS_RELEASE_DATE" val="2023.03.31"/>
  <p:tag name="AS_TITLE" val="Aspose.Slides for Java"/>
  <p:tag name="AS_VERSION" val="23.3"/>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177</Paragraphs>
  <Slides>19</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等线 Light</vt:lpstr>
      <vt:lpstr>等线</vt:lpstr>
      <vt:lpstr>微软雅黑</vt:lpstr>
      <vt:lpstr>新宋体</vt:lpstr>
      <vt:lpstr>Times New Roman</vt:lpstr>
      <vt:lpstr>楷体</vt:lpstr>
      <vt:lpstr>黑体</vt:lpstr>
      <vt:lpstr>宋体</vt:lpstr>
      <vt:lpstr>Microsoft YaHei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2025-05-24T10:08:55Z</cp:lastPrinted>
  <dcterms:created xsi:type="dcterms:W3CDTF">2025-05-24T10:08:55Z</dcterms:created>
  <dcterms:modified xsi:type="dcterms:W3CDTF">2025-05-24T02:08:55Z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