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gif" ContentType="image/gif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3.3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tags" Target="tags/tag1.xml" /><Relationship Id="rId24" Type="http://schemas.openxmlformats.org/officeDocument/2006/relationships/presProps" Target="presProps.xml" /><Relationship Id="rId25" Type="http://schemas.openxmlformats.org/officeDocument/2006/relationships/viewProps" Target="viewProps.xml" /><Relationship Id="rId26" Type="http://schemas.openxmlformats.org/officeDocument/2006/relationships/theme" Target="theme/theme1.xml" /><Relationship Id="rId27" Type="http://schemas.openxmlformats.org/officeDocument/2006/relationships/tableStyles" Target="tableStyles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image" Target="file:///D:\qq&#25991;&#20214;\712321467\Image\C2C\Image2\%7b75232B38-A165-1FB7-499C-2E1C792CACB5%7d.png" TargetMode="External" /><Relationship Id="rId16" Type="http://schemas.openxmlformats.org/officeDocument/2006/relationships/image" Target="../media/image1.png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073743875" descr="学科网 zxxk.com" title=""/>
          <p:cNvPicPr>
            <a:picLocks noChangeAspect="1"/>
          </p:cNvPicPr>
          <p:nvPr/>
        </p:nvPicPr>
        <p:blipFill>
          <a:blip r:embed="rId16" r:link="rId15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gif" /><Relationship Id="rId3" Type="http://schemas.openxmlformats.org/officeDocument/2006/relationships/image" Target="../media/image3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image" Target="../media/image16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image" Target="../media/image17.png" /><Relationship Id="rId3" Type="http://schemas.openxmlformats.org/officeDocument/2006/relationships/image" Target="../media/image18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17.png" /><Relationship Id="rId3" Type="http://schemas.openxmlformats.org/officeDocument/2006/relationships/image" Target="../media/image19.png" /><Relationship Id="rId4" Type="http://schemas.openxmlformats.org/officeDocument/2006/relationships/image" Target="../media/image20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image" Target="../media/image17.png" /><Relationship Id="rId3" Type="http://schemas.openxmlformats.org/officeDocument/2006/relationships/image" Target="../media/image21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2" Type="http://schemas.openxmlformats.org/officeDocument/2006/relationships/image" Target="../media/image17.png" /><Relationship Id="rId3" Type="http://schemas.openxmlformats.org/officeDocument/2006/relationships/image" Target="../media/image22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Relationship Id="rId3" Type="http://schemas.openxmlformats.org/officeDocument/2006/relationships/image" Target="../media/image23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Relationship Id="rId3" Type="http://schemas.openxmlformats.org/officeDocument/2006/relationships/image" Target="../media/image24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Relationship Id="rId3" Type="http://schemas.openxmlformats.org/officeDocument/2006/relationships/image" Target="../media/image25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Relationship Id="rId3" Type="http://schemas.openxmlformats.org/officeDocument/2006/relationships/image" Target="../media/image26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Relationship Id="rId3" Type="http://schemas.openxmlformats.org/officeDocument/2006/relationships/image" Target="../media/image27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Relationship Id="rId3" Type="http://schemas.openxmlformats.org/officeDocument/2006/relationships/image" Target="../media/image28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5.png" /><Relationship Id="rId3" Type="http://schemas.openxmlformats.org/officeDocument/2006/relationships/image" Target="../media/image6.png" /><Relationship Id="rId4" Type="http://schemas.openxmlformats.org/officeDocument/2006/relationships/image" Target="../media/image7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8.png" /><Relationship Id="rId3" Type="http://schemas.openxmlformats.org/officeDocument/2006/relationships/image" Target="../media/image9.png" /><Relationship Id="rId4" Type="http://schemas.openxmlformats.org/officeDocument/2006/relationships/image" Target="../media/image10.png" /><Relationship Id="rId5" Type="http://schemas.openxmlformats.org/officeDocument/2006/relationships/image" Target="../media/image11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2.png" /><Relationship Id="rId3" Type="http://schemas.openxmlformats.org/officeDocument/2006/relationships/image" Target="../media/image13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2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9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10.png" /><Relationship Id="rId3" Type="http://schemas.openxmlformats.org/officeDocument/2006/relationships/image" Target="../media/image14.png" /><Relationship Id="rId4" Type="http://schemas.openxmlformats.org/officeDocument/2006/relationships/image" Target="../media/image15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image" Target="../media/image11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1" title=""/>
          <p:cNvGrpSpPr/>
          <p:nvPr/>
        </p:nvGrpSpPr>
        <p:grpSpPr>
          <a:xfrm>
            <a:off x="0" y="0"/>
            <a:ext cx="12172950" cy="6881222"/>
            <a:chExt cx="12172950" cy="6881222"/>
          </a:xfrm>
        </p:grpSpPr>
        <p:pic>
          <p:nvPicPr>
            <p:cNvPr id="3" name="图片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92155" y="2321585"/>
              <a:ext cx="7206205" cy="4400598"/>
            </a:xfrm>
            <a:prstGeom prst="rect">
              <a:avLst/>
            </a:prstGeom>
          </p:spPr>
        </p:pic>
        <p:sp>
          <p:nvSpPr>
            <p:cNvPr id="4" name="形状1"/>
            <p:cNvSpPr txBox="1"/>
            <p:nvPr/>
          </p:nvSpPr>
          <p:spPr>
            <a:xfrm>
              <a:off x="0" y="0"/>
              <a:ext cx="12172950" cy="2870835"/>
            </a:xfrm>
            <a:prstGeom prst="rect">
              <a:avLst/>
            </a:prstGeom>
            <a:solidFill>
              <a:srgbClr val="F6F9FD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5" name="文本1"/>
            <p:cNvSpPr txBox="1"/>
            <p:nvPr/>
          </p:nvSpPr>
          <p:spPr>
            <a:xfrm>
              <a:off x="4730220" y="360617"/>
              <a:ext cx="5788028" cy="750570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ctr">
                <a:lnSpc>
                  <a:spcPts val="4000"/>
                </a:lnSpc>
              </a:pPr>
              <a:r>
                <a:rPr lang="zh-CN" altLang="en-US" sz="3400" b="0" i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第十二章——简单机械</a:t>
              </a:r>
              <a:endParaRPr lang="zh-CN" altLang="en-US" sz="3400" b="0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" name="形状2"/>
            <p:cNvSpPr txBox="1"/>
            <p:nvPr/>
          </p:nvSpPr>
          <p:spPr>
            <a:xfrm>
              <a:off x="5326437" y="2139267"/>
              <a:ext cx="4619625" cy="19050"/>
            </a:xfrm>
            <a:prstGeom prst="line">
              <a:avLst/>
            </a:prstGeom>
            <a:solidFill>
              <a:srgbClr val="FFFFFF">
                <a:alpha val="0"/>
              </a:srgbClr>
            </a:solidFill>
            <a:ln w="19050">
              <a:solidFill>
                <a:srgbClr val="000000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7" name="文本2"/>
            <p:cNvSpPr txBox="1"/>
            <p:nvPr/>
          </p:nvSpPr>
          <p:spPr>
            <a:xfrm>
              <a:off x="4055869" y="1044740"/>
              <a:ext cx="7292975" cy="986403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ctr">
                <a:lnSpc>
                  <a:spcPts val="6200"/>
                </a:lnSpc>
              </a:pPr>
              <a:r>
                <a:rPr lang="zh-CN" altLang="en-US" sz="5200" b="1" i="0">
                  <a:solidFill>
                    <a:srgbClr val="3B00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第4节  机械效率</a:t>
              </a:r>
              <a:r>
                <a:rPr lang="zh-CN" altLang="en-US" sz="5200" b="0" i="0" baseline="-2500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（第2课时）</a:t>
              </a:r>
              <a:endParaRPr lang="zh-CN" altLang="en-US" sz="5200" b="0" i="0" baseline="-2500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" name="文本3"/>
            <p:cNvSpPr txBox="1"/>
            <p:nvPr/>
          </p:nvSpPr>
          <p:spPr>
            <a:xfrm>
              <a:off x="5117687" y="2204466"/>
              <a:ext cx="5401313" cy="557835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ctr">
                <a:lnSpc>
                  <a:spcPts val="2800"/>
                </a:lnSpc>
              </a:pPr>
              <a:r>
                <a:rPr lang="zh-CN" altLang="en-US" sz="2400" b="0" i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八年级物理下册 •人教版（2024新版）</a:t>
              </a:r>
              <a:endParaRPr lang="zh-CN" altLang="en-US" sz="2400" b="0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9" name="图片2"/>
            <p:cNvPicPr>
              <a:picLocks noChangeAspect="1"/>
            </p:cNvPicPr>
            <p:nvPr/>
          </p:nvPicPr>
          <p:blipFill>
            <a:blip r:embed="rId3"/>
            <a:srcRect r="31932"/>
            <a:stretch>
              <a:fillRect/>
            </a:stretch>
          </p:blipFill>
          <p:spPr>
            <a:xfrm>
              <a:off x="0" y="0"/>
              <a:ext cx="4606881" cy="6881222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形状1" title=""/>
          <p:cNvSpPr txBox="1"/>
          <p:nvPr/>
        </p:nvSpPr>
        <p:spPr>
          <a:xfrm>
            <a:off x="18412" y="6392970"/>
            <a:ext cx="12172950" cy="478155"/>
          </a:xfrm>
          <a:prstGeom prst="rect">
            <a:avLst/>
          </a:prstGeom>
          <a:solidFill>
            <a:srgbClr val="F6F9FD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sp>
        <p:nvSpPr>
          <p:cNvPr id="3" name="形状2" title=""/>
          <p:cNvSpPr txBox="1"/>
          <p:nvPr/>
        </p:nvSpPr>
        <p:spPr>
          <a:xfrm>
            <a:off x="-5920" y="-9732"/>
            <a:ext cx="12172950" cy="885901"/>
          </a:xfrm>
          <a:prstGeom prst="rect">
            <a:avLst/>
          </a:prstGeom>
          <a:solidFill>
            <a:srgbClr val="F6F9FD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sp>
        <p:nvSpPr>
          <p:cNvPr id="4" name="形状3" title=""/>
          <p:cNvSpPr txBox="1"/>
          <p:nvPr/>
        </p:nvSpPr>
        <p:spPr>
          <a:xfrm>
            <a:off x="514093" y="206730"/>
            <a:ext cx="2347331" cy="695554"/>
          </a:xfrm>
          <a:custGeom>
            <a:gdLst>
              <a:gd name="connsiteX0" fmla="*/ 115926 w 2347331"/>
              <a:gd name="connsiteY0" fmla="*/ 0 h 695554"/>
              <a:gd name="connsiteX1" fmla="*/ 2231406 w 2347331"/>
              <a:gd name="connsiteY1" fmla="*/ 0 h 695554"/>
              <a:gd name="connsiteX2" fmla="*/ 2262151 w 2347331"/>
              <a:gd name="connsiteY2" fmla="*/ 0 h 695554"/>
              <a:gd name="connsiteX3" fmla="*/ 2335118 w 2347331"/>
              <a:gd name="connsiteY3" fmla="*/ 55694 h 695554"/>
              <a:gd name="connsiteX4" fmla="*/ 2347331 w 2347331"/>
              <a:gd name="connsiteY4" fmla="*/ 579628 h 695554"/>
              <a:gd name="connsiteX5" fmla="*/ 2347332 w 2347331"/>
              <a:gd name="connsiteY5" fmla="*/ 610373 h 695554"/>
              <a:gd name="connsiteX6" fmla="*/ 2291637 w 2347331"/>
              <a:gd name="connsiteY6" fmla="*/ 683340 h 695554"/>
              <a:gd name="connsiteX7" fmla="*/ 115926 w 2347331"/>
              <a:gd name="connsiteY7" fmla="*/ 695554 h 695554"/>
              <a:gd name="connsiteX8" fmla="*/ 85180 w 2347331"/>
              <a:gd name="connsiteY8" fmla="*/ 695554 h 695554"/>
              <a:gd name="connsiteX9" fmla="*/ 12214 w 2347331"/>
              <a:gd name="connsiteY9" fmla="*/ 639860 h 695554"/>
              <a:gd name="connsiteX10" fmla="*/ 0 w 2347331"/>
              <a:gd name="connsiteY10" fmla="*/ 115926 h 695554"/>
              <a:gd name="connsiteX11" fmla="*/ 0 w 2347331"/>
              <a:gd name="connsiteY11" fmla="*/ 51902 h 69555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47331" h="695554">
                <a:moveTo>
                  <a:pt x="115926" y="0"/>
                </a:moveTo>
                <a:lnTo>
                  <a:pt x="2231406" y="0"/>
                </a:lnTo>
                <a:cubicBezTo>
                  <a:pt x="2262151" y="0"/>
                  <a:pt x="2291637" y="12214"/>
                  <a:pt x="2313378" y="33954"/>
                </a:cubicBezTo>
                <a:cubicBezTo>
                  <a:pt x="2335118" y="55694"/>
                  <a:pt x="2347332" y="85180"/>
                  <a:pt x="2347331" y="115926"/>
                </a:cubicBezTo>
                <a:lnTo>
                  <a:pt x="2347331" y="579628"/>
                </a:lnTo>
                <a:cubicBezTo>
                  <a:pt x="2347332" y="610373"/>
                  <a:pt x="2335118" y="639859"/>
                  <a:pt x="2313378" y="661600"/>
                </a:cubicBezTo>
                <a:cubicBezTo>
                  <a:pt x="2291637" y="683340"/>
                  <a:pt x="2262151" y="695554"/>
                  <a:pt x="2231406" y="695554"/>
                </a:cubicBezTo>
                <a:lnTo>
                  <a:pt x="115926" y="695554"/>
                </a:lnTo>
                <a:cubicBezTo>
                  <a:pt x="85180" y="695554"/>
                  <a:pt x="55694" y="683340"/>
                  <a:pt x="33954" y="661600"/>
                </a:cubicBezTo>
                <a:cubicBezTo>
                  <a:pt x="12214" y="639860"/>
                  <a:pt x="0" y="610373"/>
                  <a:pt x="0" y="579628"/>
                </a:cubicBezTo>
                <a:lnTo>
                  <a:pt x="0" y="115926"/>
                </a:lnTo>
                <a:cubicBezTo>
                  <a:pt x="0" y="51902"/>
                  <a:pt x="51902" y="0"/>
                  <a:pt x="115926" y="0"/>
                </a:cubicBezTo>
                <a:close/>
              </a:path>
            </a:pathLst>
          </a:custGeom>
          <a:solidFill>
            <a:srgbClr val="F59DD2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  <a:r>
              <a:rPr lang="zh-CN" altLang="en-US" sz="4000" b="1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课堂小结</a:t>
            </a:r>
            <a:endParaRPr lang="zh-CN" altLang="en-US" sz="4000" b="1" i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形状4" title=""/>
          <p:cNvSpPr txBox="1"/>
          <p:nvPr/>
        </p:nvSpPr>
        <p:spPr>
          <a:xfrm rot="10800000">
            <a:off x="3032" y="889131"/>
            <a:ext cx="7089505" cy="95250"/>
          </a:xfrm>
          <a:prstGeom prst="rect">
            <a:avLst/>
          </a:prstGeom>
          <a:solidFill>
            <a:srgbClr val="F6F9FD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pic>
        <p:nvPicPr>
          <p:cNvPr id="6" name="思维导图1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736" y="693944"/>
            <a:ext cx="10744200" cy="578167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1" title=""/>
          <p:cNvGrpSpPr/>
          <p:nvPr/>
        </p:nvGrpSpPr>
        <p:grpSpPr>
          <a:xfrm>
            <a:off x="19088" y="-43024"/>
            <a:ext cx="12172950" cy="1156076"/>
            <a:chExt cx="12172950" cy="1156076"/>
          </a:xfrm>
        </p:grpSpPr>
        <p:sp>
          <p:nvSpPr>
            <p:cNvPr id="3" name="形状2"/>
            <p:cNvSpPr txBox="1"/>
            <p:nvPr/>
          </p:nvSpPr>
          <p:spPr>
            <a:xfrm>
              <a:off x="0" y="43462"/>
              <a:ext cx="12172950" cy="934755"/>
            </a:xfrm>
            <a:prstGeom prst="rect">
              <a:avLst/>
            </a:prstGeom>
            <a:solidFill>
              <a:srgbClr val="F6F9FD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4" name="形状3"/>
            <p:cNvSpPr txBox="1"/>
            <p:nvPr/>
          </p:nvSpPr>
          <p:spPr>
            <a:xfrm>
              <a:off x="1133151" y="250612"/>
              <a:ext cx="2413968" cy="603171"/>
            </a:xfrm>
            <a:custGeom>
              <a:gdLst>
                <a:gd name="connsiteX0" fmla="*/ 100528 w 2413968"/>
                <a:gd name="connsiteY0" fmla="*/ 0 h 603171"/>
                <a:gd name="connsiteX1" fmla="*/ 2313440 w 2413968"/>
                <a:gd name="connsiteY1" fmla="*/ 0 h 603171"/>
                <a:gd name="connsiteX2" fmla="*/ 2340102 w 2413968"/>
                <a:gd name="connsiteY2" fmla="*/ 0 h 603171"/>
                <a:gd name="connsiteX3" fmla="*/ 2403377 w 2413968"/>
                <a:gd name="connsiteY3" fmla="*/ 48297 h 603171"/>
                <a:gd name="connsiteX4" fmla="*/ 2413968 w 2413968"/>
                <a:gd name="connsiteY4" fmla="*/ 502642 h 603171"/>
                <a:gd name="connsiteX5" fmla="*/ 2413968 w 2413968"/>
                <a:gd name="connsiteY5" fmla="*/ 529304 h 603171"/>
                <a:gd name="connsiteX6" fmla="*/ 2365671 w 2413968"/>
                <a:gd name="connsiteY6" fmla="*/ 592579 h 603171"/>
                <a:gd name="connsiteX7" fmla="*/ 100528 w 2413968"/>
                <a:gd name="connsiteY7" fmla="*/ 603171 h 603171"/>
                <a:gd name="connsiteX8" fmla="*/ 73867 w 2413968"/>
                <a:gd name="connsiteY8" fmla="*/ 603171 h 603171"/>
                <a:gd name="connsiteX9" fmla="*/ 10591 w 2413968"/>
                <a:gd name="connsiteY9" fmla="*/ 554874 h 603171"/>
                <a:gd name="connsiteX10" fmla="*/ 0 w 2413968"/>
                <a:gd name="connsiteY10" fmla="*/ 100528 h 603171"/>
                <a:gd name="connsiteX11" fmla="*/ 0 w 2413968"/>
                <a:gd name="connsiteY11" fmla="*/ 45008 h 60317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13968" h="603171">
                  <a:moveTo>
                    <a:pt x="100528" y="0"/>
                  </a:moveTo>
                  <a:lnTo>
                    <a:pt x="2313440" y="0"/>
                  </a:lnTo>
                  <a:cubicBezTo>
                    <a:pt x="2340102" y="0"/>
                    <a:pt x="2365671" y="10591"/>
                    <a:pt x="2384524" y="29444"/>
                  </a:cubicBezTo>
                  <a:cubicBezTo>
                    <a:pt x="2403377" y="48297"/>
                    <a:pt x="2413968" y="73867"/>
                    <a:pt x="2413968" y="100528"/>
                  </a:cubicBezTo>
                  <a:lnTo>
                    <a:pt x="2413968" y="502642"/>
                  </a:lnTo>
                  <a:cubicBezTo>
                    <a:pt x="2413968" y="529304"/>
                    <a:pt x="2403377" y="554874"/>
                    <a:pt x="2384524" y="573727"/>
                  </a:cubicBezTo>
                  <a:cubicBezTo>
                    <a:pt x="2365671" y="592579"/>
                    <a:pt x="2340102" y="603171"/>
                    <a:pt x="2313440" y="603171"/>
                  </a:cubicBezTo>
                  <a:lnTo>
                    <a:pt x="100528" y="603171"/>
                  </a:lnTo>
                  <a:cubicBezTo>
                    <a:pt x="73867" y="603171"/>
                    <a:pt x="48297" y="592579"/>
                    <a:pt x="29444" y="573727"/>
                  </a:cubicBezTo>
                  <a:cubicBezTo>
                    <a:pt x="10591" y="554874"/>
                    <a:pt x="0" y="529304"/>
                    <a:pt x="0" y="502642"/>
                  </a:cubicBezTo>
                  <a:lnTo>
                    <a:pt x="0" y="100528"/>
                  </a:lnTo>
                  <a:cubicBezTo>
                    <a:pt x="0" y="45008"/>
                    <a:pt x="45008" y="0"/>
                    <a:pt x="100528" y="0"/>
                  </a:cubicBezTo>
                  <a:close/>
                </a:path>
              </a:pathLst>
            </a:custGeom>
            <a:solidFill>
              <a:srgbClr val="F5AC62">
                <a:alpha val="100000"/>
              </a:srgbClr>
            </a:solidFill>
            <a:ln w="9525">
              <a:solidFill>
                <a:srgbClr val="FFFFFF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l"/>
              <a:r>
                <a:rPr lang="zh-CN" altLang="en-US" sz="4000" b="1" i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课堂习题</a:t>
              </a:r>
              <a:endParaRPr lang="zh-CN" altLang="en-US" sz="4000" b="1" i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pic>
          <p:nvPicPr>
            <p:cNvPr id="5" name="图片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049" y="0"/>
              <a:ext cx="1219200" cy="1156076"/>
            </a:xfrm>
            <a:prstGeom prst="rect">
              <a:avLst/>
            </a:prstGeom>
          </p:spPr>
        </p:pic>
      </p:grpSp>
      <p:sp>
        <p:nvSpPr>
          <p:cNvPr id="6" name="形状1" title=""/>
          <p:cNvSpPr txBox="1"/>
          <p:nvPr/>
        </p:nvSpPr>
        <p:spPr>
          <a:xfrm rot="10800000">
            <a:off x="3032" y="889131"/>
            <a:ext cx="7089505" cy="95250"/>
          </a:xfrm>
          <a:prstGeom prst="rect">
            <a:avLst/>
          </a:prstGeom>
          <a:solidFill>
            <a:srgbClr val="F6F9FD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sp>
        <p:nvSpPr>
          <p:cNvPr id="7" name="文本1" title=""/>
          <p:cNvSpPr txBox="1"/>
          <p:nvPr/>
        </p:nvSpPr>
        <p:spPr>
          <a:xfrm>
            <a:off x="894750" y="984104"/>
            <a:ext cx="10747886" cy="4699027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5300"/>
              </a:lnSpc>
            </a:pPr>
            <a:r>
              <a:rPr lang="zh-CN" altLang="en-US" sz="2950" b="0" i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1.</a:t>
            </a:r>
            <a:r>
              <a:rPr lang="zh-CN" altLang="en-US" sz="2800" b="1" i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如图所示，搬运工人用滑轮组在</a:t>
            </a:r>
            <a:r>
              <a:rPr lang="zh-CN" altLang="en-US" sz="2800" b="1" i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20 s</a:t>
            </a:r>
            <a:r>
              <a:rPr lang="zh-CN" altLang="en-US" sz="2800" b="1" i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内将重为</a:t>
            </a:r>
            <a:r>
              <a:rPr lang="zh-CN" altLang="en-US" sz="2800" b="1" i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540 N</a:t>
            </a:r>
            <a:r>
              <a:rPr lang="zh-CN" altLang="en-US" sz="2800" b="1" i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的重物匀速提升</a:t>
            </a:r>
            <a:r>
              <a:rPr lang="zh-CN" altLang="en-US" sz="2800" b="1" i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3 m</a:t>
            </a:r>
            <a:r>
              <a:rPr lang="zh-CN" altLang="en-US" sz="2800" b="1" i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，所用拉力为</a:t>
            </a:r>
            <a:r>
              <a:rPr lang="zh-CN" altLang="en-US" sz="2800" b="1" i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200 N</a:t>
            </a:r>
            <a:r>
              <a:rPr lang="zh-CN" altLang="en-US" sz="2800" b="1" i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，求：</a:t>
            </a:r>
            <a:endParaRPr lang="zh-CN" altLang="en-US" sz="2800" b="1" i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>
              <a:lnSpc>
                <a:spcPts val="5000"/>
              </a:lnSpc>
            </a:pPr>
            <a:r>
              <a:rPr lang="zh-CN" altLang="en-US" sz="2800" b="1" i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（1）工人做的有用功</a:t>
            </a:r>
            <a:endParaRPr lang="zh-CN" altLang="en-US" sz="2800" b="1" i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>
              <a:lnSpc>
                <a:spcPts val="5000"/>
              </a:lnSpc>
            </a:pPr>
            <a:r>
              <a:rPr lang="zh-CN" altLang="en-US" sz="2800" b="1" i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（2）额外功</a:t>
            </a:r>
            <a:endParaRPr lang="zh-CN" altLang="en-US" sz="2800" b="1" i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>
              <a:lnSpc>
                <a:spcPts val="5000"/>
              </a:lnSpc>
            </a:pPr>
            <a:r>
              <a:rPr lang="zh-CN" altLang="en-US" sz="2800" b="1" i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（3）拉力的功率</a:t>
            </a:r>
            <a:endParaRPr lang="zh-CN" altLang="en-US" sz="2800" b="1" i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>
              <a:lnSpc>
                <a:spcPts val="5000"/>
              </a:lnSpc>
            </a:pPr>
            <a:r>
              <a:rPr lang="zh-CN" altLang="en-US" sz="2800" b="1" i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（4）滑轮组的机械效率</a:t>
            </a:r>
            <a:endParaRPr lang="zh-CN" altLang="en-US" sz="2800" b="1" i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/>
            <a:endParaRPr lang="zh-CN" altLang="en-US" sz="2800" b="1" i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8" name="图片1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8688" y="2829411"/>
            <a:ext cx="925449" cy="345414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1" title=""/>
          <p:cNvGrpSpPr/>
          <p:nvPr/>
        </p:nvGrpSpPr>
        <p:grpSpPr>
          <a:xfrm>
            <a:off x="19088" y="-43024"/>
            <a:ext cx="12172950" cy="1156076"/>
            <a:chExt cx="12172950" cy="1156076"/>
          </a:xfrm>
        </p:grpSpPr>
        <p:sp>
          <p:nvSpPr>
            <p:cNvPr id="3" name="形状2"/>
            <p:cNvSpPr txBox="1"/>
            <p:nvPr/>
          </p:nvSpPr>
          <p:spPr>
            <a:xfrm>
              <a:off x="0" y="43462"/>
              <a:ext cx="12172950" cy="934755"/>
            </a:xfrm>
            <a:prstGeom prst="rect">
              <a:avLst/>
            </a:prstGeom>
            <a:solidFill>
              <a:srgbClr val="F6F9FD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4" name="形状3"/>
            <p:cNvSpPr txBox="1"/>
            <p:nvPr/>
          </p:nvSpPr>
          <p:spPr>
            <a:xfrm>
              <a:off x="1133151" y="250612"/>
              <a:ext cx="2413968" cy="603171"/>
            </a:xfrm>
            <a:custGeom>
              <a:gdLst>
                <a:gd name="connsiteX0" fmla="*/ 100528 w 2413968"/>
                <a:gd name="connsiteY0" fmla="*/ 0 h 603171"/>
                <a:gd name="connsiteX1" fmla="*/ 2313440 w 2413968"/>
                <a:gd name="connsiteY1" fmla="*/ 0 h 603171"/>
                <a:gd name="connsiteX2" fmla="*/ 2340102 w 2413968"/>
                <a:gd name="connsiteY2" fmla="*/ 0 h 603171"/>
                <a:gd name="connsiteX3" fmla="*/ 2403377 w 2413968"/>
                <a:gd name="connsiteY3" fmla="*/ 48297 h 603171"/>
                <a:gd name="connsiteX4" fmla="*/ 2413968 w 2413968"/>
                <a:gd name="connsiteY4" fmla="*/ 502642 h 603171"/>
                <a:gd name="connsiteX5" fmla="*/ 2413968 w 2413968"/>
                <a:gd name="connsiteY5" fmla="*/ 529304 h 603171"/>
                <a:gd name="connsiteX6" fmla="*/ 2365671 w 2413968"/>
                <a:gd name="connsiteY6" fmla="*/ 592579 h 603171"/>
                <a:gd name="connsiteX7" fmla="*/ 100528 w 2413968"/>
                <a:gd name="connsiteY7" fmla="*/ 603171 h 603171"/>
                <a:gd name="connsiteX8" fmla="*/ 73867 w 2413968"/>
                <a:gd name="connsiteY8" fmla="*/ 603171 h 603171"/>
                <a:gd name="connsiteX9" fmla="*/ 10591 w 2413968"/>
                <a:gd name="connsiteY9" fmla="*/ 554874 h 603171"/>
                <a:gd name="connsiteX10" fmla="*/ 0 w 2413968"/>
                <a:gd name="connsiteY10" fmla="*/ 100528 h 603171"/>
                <a:gd name="connsiteX11" fmla="*/ 0 w 2413968"/>
                <a:gd name="connsiteY11" fmla="*/ 45008 h 60317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13968" h="603171">
                  <a:moveTo>
                    <a:pt x="100528" y="0"/>
                  </a:moveTo>
                  <a:lnTo>
                    <a:pt x="2313440" y="0"/>
                  </a:lnTo>
                  <a:cubicBezTo>
                    <a:pt x="2340102" y="0"/>
                    <a:pt x="2365671" y="10591"/>
                    <a:pt x="2384524" y="29444"/>
                  </a:cubicBezTo>
                  <a:cubicBezTo>
                    <a:pt x="2403377" y="48297"/>
                    <a:pt x="2413968" y="73867"/>
                    <a:pt x="2413968" y="100528"/>
                  </a:cubicBezTo>
                  <a:lnTo>
                    <a:pt x="2413968" y="502642"/>
                  </a:lnTo>
                  <a:cubicBezTo>
                    <a:pt x="2413968" y="529304"/>
                    <a:pt x="2403377" y="554874"/>
                    <a:pt x="2384524" y="573727"/>
                  </a:cubicBezTo>
                  <a:cubicBezTo>
                    <a:pt x="2365671" y="592579"/>
                    <a:pt x="2340102" y="603171"/>
                    <a:pt x="2313440" y="603171"/>
                  </a:cubicBezTo>
                  <a:lnTo>
                    <a:pt x="100528" y="603171"/>
                  </a:lnTo>
                  <a:cubicBezTo>
                    <a:pt x="73867" y="603171"/>
                    <a:pt x="48297" y="592579"/>
                    <a:pt x="29444" y="573727"/>
                  </a:cubicBezTo>
                  <a:cubicBezTo>
                    <a:pt x="10591" y="554874"/>
                    <a:pt x="0" y="529304"/>
                    <a:pt x="0" y="502642"/>
                  </a:cubicBezTo>
                  <a:lnTo>
                    <a:pt x="0" y="100528"/>
                  </a:lnTo>
                  <a:cubicBezTo>
                    <a:pt x="0" y="45008"/>
                    <a:pt x="45008" y="0"/>
                    <a:pt x="100528" y="0"/>
                  </a:cubicBezTo>
                  <a:close/>
                </a:path>
              </a:pathLst>
            </a:custGeom>
            <a:solidFill>
              <a:srgbClr val="F5AC62">
                <a:alpha val="100000"/>
              </a:srgbClr>
            </a:solidFill>
            <a:ln w="9525">
              <a:solidFill>
                <a:srgbClr val="FFFFFF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l"/>
              <a:r>
                <a:rPr lang="zh-CN" altLang="en-US" sz="4000" b="1" i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课堂习题</a:t>
              </a:r>
              <a:endParaRPr lang="zh-CN" altLang="en-US" sz="4000" b="1" i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pic>
          <p:nvPicPr>
            <p:cNvPr id="5" name="图片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049" y="0"/>
              <a:ext cx="1219200" cy="1156076"/>
            </a:xfrm>
            <a:prstGeom prst="rect">
              <a:avLst/>
            </a:prstGeom>
          </p:spPr>
        </p:pic>
      </p:grpSp>
      <p:sp>
        <p:nvSpPr>
          <p:cNvPr id="6" name="形状1" title=""/>
          <p:cNvSpPr txBox="1"/>
          <p:nvPr/>
        </p:nvSpPr>
        <p:spPr>
          <a:xfrm rot="10800000">
            <a:off x="3032" y="889131"/>
            <a:ext cx="7089505" cy="95250"/>
          </a:xfrm>
          <a:prstGeom prst="rect">
            <a:avLst/>
          </a:prstGeom>
          <a:solidFill>
            <a:srgbClr val="F6F9FD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sp>
        <p:nvSpPr>
          <p:cNvPr id="7" name="文本1" title=""/>
          <p:cNvSpPr txBox="1"/>
          <p:nvPr/>
        </p:nvSpPr>
        <p:spPr>
          <a:xfrm>
            <a:off x="670570" y="1113196"/>
            <a:ext cx="11742420" cy="382524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4600"/>
              </a:lnSpc>
            </a:pPr>
            <a:r>
              <a:rPr lang="zh-CN" altLang="en-US" sz="3200" b="0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2.如图1-12-29所示，工人师傅用滑轮组将重3 000 N的物体M以0.4 m/s的速度，沿水平地面匀速向前拉动4 m，拉力F为400 N，物体M与地面间的滑动摩擦力是物重的0.2倍，求：</a:t>
            </a:r>
            <a:endParaRPr lang="zh-CN" altLang="en-US" sz="3200" b="0" i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algn="l">
              <a:lnSpc>
                <a:spcPts val="4600"/>
              </a:lnSpc>
            </a:pPr>
            <a:r>
              <a:rPr lang="zh-CN" altLang="en-US" sz="3200" b="0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（1）物体M与地面间的滑动摩擦力大小。</a:t>
            </a:r>
            <a:endParaRPr lang="zh-CN" altLang="en-US" sz="3200" b="0" i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algn="l">
              <a:lnSpc>
                <a:spcPts val="4600"/>
              </a:lnSpc>
            </a:pPr>
            <a:r>
              <a:rPr lang="zh-CN" altLang="en-US" sz="3200" b="0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（2）该滑轮组的机械效率。</a:t>
            </a:r>
            <a:endParaRPr lang="zh-CN" altLang="en-US" sz="3200" b="0" i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algn="l">
              <a:lnSpc>
                <a:spcPts val="4600"/>
              </a:lnSpc>
            </a:pPr>
            <a:r>
              <a:rPr lang="zh-CN" altLang="en-US" sz="3200" b="0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（3）拉力F做功的功率。</a:t>
            </a:r>
            <a:endParaRPr lang="zh-CN" altLang="en-US" sz="3200" b="0" i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8" name="组合2" title=""/>
          <p:cNvGrpSpPr/>
          <p:nvPr/>
        </p:nvGrpSpPr>
        <p:grpSpPr>
          <a:xfrm>
            <a:off x="8526155" y="3343316"/>
            <a:ext cx="3416300" cy="1954530"/>
            <a:chExt cx="3416300" cy="1954530"/>
          </a:xfrm>
        </p:grpSpPr>
        <p:pic>
          <p:nvPicPr>
            <p:cNvPr id="9" name="图片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3416300" cy="1280795"/>
            </a:xfrm>
            <a:prstGeom prst="rect">
              <a:avLst/>
            </a:prstGeom>
          </p:spPr>
        </p:pic>
        <p:pic>
          <p:nvPicPr>
            <p:cNvPr id="10" name="图片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8355" y="1564005"/>
              <a:ext cx="1800225" cy="390525"/>
            </a:xfrm>
            <a:prstGeom prst="rect">
              <a:avLst/>
            </a:prstGeom>
          </p:spPr>
        </p:pic>
      </p:grpSp>
      <p:sp>
        <p:nvSpPr>
          <p:cNvPr id="11" name="文本2" title=""/>
          <p:cNvSpPr txBox="1"/>
          <p:nvPr/>
        </p:nvSpPr>
        <p:spPr>
          <a:xfrm>
            <a:off x="665490" y="4612681"/>
            <a:ext cx="6286500" cy="2345069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4200"/>
              </a:lnSpc>
            </a:pPr>
            <a:r>
              <a:rPr lang="zh-CN" altLang="en-US" sz="3200" b="0" i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解：（1）由题可知，物体M与地面间的滑动摩擦力f＝0.2G＝0.2×3 000 N＝600 N。</a:t>
            </a:r>
            <a:endParaRPr lang="zh-CN" altLang="en-US" sz="3200" b="0" i="0">
              <a:solidFill>
                <a:srgbClr val="FF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1" title=""/>
          <p:cNvGrpSpPr/>
          <p:nvPr/>
        </p:nvGrpSpPr>
        <p:grpSpPr>
          <a:xfrm>
            <a:off x="19088" y="-43024"/>
            <a:ext cx="12172950" cy="1156076"/>
            <a:chExt cx="12172950" cy="1156076"/>
          </a:xfrm>
        </p:grpSpPr>
        <p:sp>
          <p:nvSpPr>
            <p:cNvPr id="3" name="形状2"/>
            <p:cNvSpPr txBox="1"/>
            <p:nvPr/>
          </p:nvSpPr>
          <p:spPr>
            <a:xfrm>
              <a:off x="0" y="43462"/>
              <a:ext cx="12172950" cy="934755"/>
            </a:xfrm>
            <a:prstGeom prst="rect">
              <a:avLst/>
            </a:prstGeom>
            <a:solidFill>
              <a:srgbClr val="F6F9FD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4" name="形状3"/>
            <p:cNvSpPr txBox="1"/>
            <p:nvPr/>
          </p:nvSpPr>
          <p:spPr>
            <a:xfrm>
              <a:off x="1133151" y="250612"/>
              <a:ext cx="2413968" cy="603171"/>
            </a:xfrm>
            <a:custGeom>
              <a:gdLst>
                <a:gd name="connsiteX0" fmla="*/ 100528 w 2413968"/>
                <a:gd name="connsiteY0" fmla="*/ 0 h 603171"/>
                <a:gd name="connsiteX1" fmla="*/ 2313440 w 2413968"/>
                <a:gd name="connsiteY1" fmla="*/ 0 h 603171"/>
                <a:gd name="connsiteX2" fmla="*/ 2340102 w 2413968"/>
                <a:gd name="connsiteY2" fmla="*/ 0 h 603171"/>
                <a:gd name="connsiteX3" fmla="*/ 2403377 w 2413968"/>
                <a:gd name="connsiteY3" fmla="*/ 48297 h 603171"/>
                <a:gd name="connsiteX4" fmla="*/ 2413968 w 2413968"/>
                <a:gd name="connsiteY4" fmla="*/ 502642 h 603171"/>
                <a:gd name="connsiteX5" fmla="*/ 2413968 w 2413968"/>
                <a:gd name="connsiteY5" fmla="*/ 529304 h 603171"/>
                <a:gd name="connsiteX6" fmla="*/ 2365671 w 2413968"/>
                <a:gd name="connsiteY6" fmla="*/ 592579 h 603171"/>
                <a:gd name="connsiteX7" fmla="*/ 100528 w 2413968"/>
                <a:gd name="connsiteY7" fmla="*/ 603171 h 603171"/>
                <a:gd name="connsiteX8" fmla="*/ 73867 w 2413968"/>
                <a:gd name="connsiteY8" fmla="*/ 603171 h 603171"/>
                <a:gd name="connsiteX9" fmla="*/ 10591 w 2413968"/>
                <a:gd name="connsiteY9" fmla="*/ 554874 h 603171"/>
                <a:gd name="connsiteX10" fmla="*/ 0 w 2413968"/>
                <a:gd name="connsiteY10" fmla="*/ 100528 h 603171"/>
                <a:gd name="connsiteX11" fmla="*/ 0 w 2413968"/>
                <a:gd name="connsiteY11" fmla="*/ 45008 h 60317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13968" h="603171">
                  <a:moveTo>
                    <a:pt x="100528" y="0"/>
                  </a:moveTo>
                  <a:lnTo>
                    <a:pt x="2313440" y="0"/>
                  </a:lnTo>
                  <a:cubicBezTo>
                    <a:pt x="2340102" y="0"/>
                    <a:pt x="2365671" y="10591"/>
                    <a:pt x="2384524" y="29444"/>
                  </a:cubicBezTo>
                  <a:cubicBezTo>
                    <a:pt x="2403377" y="48297"/>
                    <a:pt x="2413968" y="73867"/>
                    <a:pt x="2413968" y="100528"/>
                  </a:cubicBezTo>
                  <a:lnTo>
                    <a:pt x="2413968" y="502642"/>
                  </a:lnTo>
                  <a:cubicBezTo>
                    <a:pt x="2413968" y="529304"/>
                    <a:pt x="2403377" y="554874"/>
                    <a:pt x="2384524" y="573727"/>
                  </a:cubicBezTo>
                  <a:cubicBezTo>
                    <a:pt x="2365671" y="592579"/>
                    <a:pt x="2340102" y="603171"/>
                    <a:pt x="2313440" y="603171"/>
                  </a:cubicBezTo>
                  <a:lnTo>
                    <a:pt x="100528" y="603171"/>
                  </a:lnTo>
                  <a:cubicBezTo>
                    <a:pt x="73867" y="603171"/>
                    <a:pt x="48297" y="592579"/>
                    <a:pt x="29444" y="573727"/>
                  </a:cubicBezTo>
                  <a:cubicBezTo>
                    <a:pt x="10591" y="554874"/>
                    <a:pt x="0" y="529304"/>
                    <a:pt x="0" y="502642"/>
                  </a:cubicBezTo>
                  <a:lnTo>
                    <a:pt x="0" y="100528"/>
                  </a:lnTo>
                  <a:cubicBezTo>
                    <a:pt x="0" y="45008"/>
                    <a:pt x="45008" y="0"/>
                    <a:pt x="100528" y="0"/>
                  </a:cubicBezTo>
                  <a:close/>
                </a:path>
              </a:pathLst>
            </a:custGeom>
            <a:solidFill>
              <a:srgbClr val="F5AC62">
                <a:alpha val="100000"/>
              </a:srgbClr>
            </a:solidFill>
            <a:ln w="9525">
              <a:solidFill>
                <a:srgbClr val="FFFFFF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l"/>
              <a:r>
                <a:rPr lang="zh-CN" altLang="en-US" sz="4000" b="1" i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课堂习题</a:t>
              </a:r>
              <a:endParaRPr lang="zh-CN" altLang="en-US" sz="4000" b="1" i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pic>
          <p:nvPicPr>
            <p:cNvPr id="5" name="图片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049" y="0"/>
              <a:ext cx="1219200" cy="1156076"/>
            </a:xfrm>
            <a:prstGeom prst="rect">
              <a:avLst/>
            </a:prstGeom>
          </p:spPr>
        </p:pic>
      </p:grpSp>
      <p:sp>
        <p:nvSpPr>
          <p:cNvPr id="6" name="形状1" title=""/>
          <p:cNvSpPr txBox="1"/>
          <p:nvPr/>
        </p:nvSpPr>
        <p:spPr>
          <a:xfrm rot="10800000">
            <a:off x="3032" y="889131"/>
            <a:ext cx="7089505" cy="95250"/>
          </a:xfrm>
          <a:prstGeom prst="rect">
            <a:avLst/>
          </a:prstGeom>
          <a:solidFill>
            <a:srgbClr val="F6F9FD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sp>
        <p:nvSpPr>
          <p:cNvPr id="7" name="文本1" title=""/>
          <p:cNvSpPr txBox="1"/>
          <p:nvPr/>
        </p:nvSpPr>
        <p:spPr>
          <a:xfrm>
            <a:off x="707546" y="1112872"/>
            <a:ext cx="11157671" cy="3432558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5000"/>
              </a:lnSpc>
            </a:pPr>
            <a:r>
              <a:rPr lang="zh-CN" altLang="en-US" sz="2800" b="0" i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3.</a:t>
            </a:r>
            <a:r>
              <a:rPr lang="zh-CN" altLang="en-US" sz="2800" b="1" i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如图所示，把重力为</a:t>
            </a:r>
            <a:r>
              <a:rPr lang="zh-CN" altLang="en-US" sz="2800" b="1" i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800 N</a:t>
            </a:r>
            <a:r>
              <a:rPr lang="zh-CN" altLang="en-US" sz="2800" b="1" i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的物体匀速推到斜面顶端，斜面长为</a:t>
            </a:r>
            <a:r>
              <a:rPr lang="zh-CN" altLang="en-US" sz="2800" b="1" i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2 m</a:t>
            </a:r>
            <a:r>
              <a:rPr lang="zh-CN" altLang="en-US" sz="2800" b="1" i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，高为</a:t>
            </a:r>
            <a:r>
              <a:rPr lang="zh-CN" altLang="en-US" sz="2800" b="1" i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1 m</a:t>
            </a:r>
            <a:r>
              <a:rPr lang="zh-CN" altLang="en-US" sz="2800" b="1" i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，实际推力为</a:t>
            </a:r>
            <a:r>
              <a:rPr lang="zh-CN" altLang="en-US" sz="2800" b="1" i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500 N</a:t>
            </a:r>
            <a:r>
              <a:rPr lang="zh-CN" altLang="en-US" sz="2800" b="1" i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，所花时间为</a:t>
            </a:r>
            <a:r>
              <a:rPr lang="zh-CN" altLang="en-US" sz="2800" b="1" i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5 s</a:t>
            </a:r>
            <a:r>
              <a:rPr lang="zh-CN" altLang="en-US" sz="2800" b="1" i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．求：</a:t>
            </a:r>
            <a:endParaRPr lang="zh-CN" altLang="en-US" sz="2800" b="1" i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>
              <a:lnSpc>
                <a:spcPts val="5000"/>
              </a:lnSpc>
            </a:pPr>
            <a:r>
              <a:rPr lang="zh-CN" altLang="en-US" sz="2800" b="1" i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(1)</a:t>
            </a:r>
            <a:r>
              <a:rPr lang="zh-CN" altLang="en-US" sz="2800" b="1" i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推力做的有用功;</a:t>
            </a:r>
            <a:endParaRPr lang="zh-CN" altLang="en-US" sz="2800" b="1" i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>
              <a:lnSpc>
                <a:spcPts val="5000"/>
              </a:lnSpc>
            </a:pPr>
            <a:r>
              <a:rPr lang="zh-CN" altLang="en-US" sz="2800" b="1" i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(2)</a:t>
            </a:r>
            <a:r>
              <a:rPr lang="zh-CN" altLang="en-US" sz="2800" b="1" i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推力做的总功的功率；</a:t>
            </a:r>
            <a:endParaRPr lang="zh-CN" altLang="en-US" sz="2800" b="1" i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>
              <a:lnSpc>
                <a:spcPts val="5000"/>
              </a:lnSpc>
            </a:pPr>
            <a:r>
              <a:rPr lang="zh-CN" altLang="en-US" sz="2800" b="1" i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(3)</a:t>
            </a:r>
            <a:r>
              <a:rPr lang="zh-CN" altLang="en-US" sz="2800" b="1" i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物体与斜面间的摩擦力；</a:t>
            </a:r>
            <a:endParaRPr lang="zh-CN" altLang="en-US" sz="2800" b="1" i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8" name="图片1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2629" y="2876179"/>
            <a:ext cx="2633472" cy="1106424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1" title=""/>
          <p:cNvGrpSpPr/>
          <p:nvPr/>
        </p:nvGrpSpPr>
        <p:grpSpPr>
          <a:xfrm>
            <a:off x="19088" y="-43024"/>
            <a:ext cx="12172950" cy="1156076"/>
            <a:chExt cx="12172950" cy="1156076"/>
          </a:xfrm>
        </p:grpSpPr>
        <p:sp>
          <p:nvSpPr>
            <p:cNvPr id="3" name="形状2"/>
            <p:cNvSpPr txBox="1"/>
            <p:nvPr/>
          </p:nvSpPr>
          <p:spPr>
            <a:xfrm>
              <a:off x="0" y="43462"/>
              <a:ext cx="12172950" cy="934755"/>
            </a:xfrm>
            <a:prstGeom prst="rect">
              <a:avLst/>
            </a:prstGeom>
            <a:solidFill>
              <a:srgbClr val="F6F9FD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4" name="形状3"/>
            <p:cNvSpPr txBox="1"/>
            <p:nvPr/>
          </p:nvSpPr>
          <p:spPr>
            <a:xfrm>
              <a:off x="1133151" y="250612"/>
              <a:ext cx="2413968" cy="603171"/>
            </a:xfrm>
            <a:custGeom>
              <a:gdLst>
                <a:gd name="connsiteX0" fmla="*/ 100528 w 2413968"/>
                <a:gd name="connsiteY0" fmla="*/ 0 h 603171"/>
                <a:gd name="connsiteX1" fmla="*/ 2313440 w 2413968"/>
                <a:gd name="connsiteY1" fmla="*/ 0 h 603171"/>
                <a:gd name="connsiteX2" fmla="*/ 2340102 w 2413968"/>
                <a:gd name="connsiteY2" fmla="*/ 0 h 603171"/>
                <a:gd name="connsiteX3" fmla="*/ 2403377 w 2413968"/>
                <a:gd name="connsiteY3" fmla="*/ 48297 h 603171"/>
                <a:gd name="connsiteX4" fmla="*/ 2413968 w 2413968"/>
                <a:gd name="connsiteY4" fmla="*/ 502642 h 603171"/>
                <a:gd name="connsiteX5" fmla="*/ 2413968 w 2413968"/>
                <a:gd name="connsiteY5" fmla="*/ 529304 h 603171"/>
                <a:gd name="connsiteX6" fmla="*/ 2365671 w 2413968"/>
                <a:gd name="connsiteY6" fmla="*/ 592579 h 603171"/>
                <a:gd name="connsiteX7" fmla="*/ 100528 w 2413968"/>
                <a:gd name="connsiteY7" fmla="*/ 603171 h 603171"/>
                <a:gd name="connsiteX8" fmla="*/ 73867 w 2413968"/>
                <a:gd name="connsiteY8" fmla="*/ 603171 h 603171"/>
                <a:gd name="connsiteX9" fmla="*/ 10591 w 2413968"/>
                <a:gd name="connsiteY9" fmla="*/ 554874 h 603171"/>
                <a:gd name="connsiteX10" fmla="*/ 0 w 2413968"/>
                <a:gd name="connsiteY10" fmla="*/ 100528 h 603171"/>
                <a:gd name="connsiteX11" fmla="*/ 0 w 2413968"/>
                <a:gd name="connsiteY11" fmla="*/ 45008 h 60317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13968" h="603171">
                  <a:moveTo>
                    <a:pt x="100528" y="0"/>
                  </a:moveTo>
                  <a:lnTo>
                    <a:pt x="2313440" y="0"/>
                  </a:lnTo>
                  <a:cubicBezTo>
                    <a:pt x="2340102" y="0"/>
                    <a:pt x="2365671" y="10591"/>
                    <a:pt x="2384524" y="29444"/>
                  </a:cubicBezTo>
                  <a:cubicBezTo>
                    <a:pt x="2403377" y="48297"/>
                    <a:pt x="2413968" y="73867"/>
                    <a:pt x="2413968" y="100528"/>
                  </a:cubicBezTo>
                  <a:lnTo>
                    <a:pt x="2413968" y="502642"/>
                  </a:lnTo>
                  <a:cubicBezTo>
                    <a:pt x="2413968" y="529304"/>
                    <a:pt x="2403377" y="554874"/>
                    <a:pt x="2384524" y="573727"/>
                  </a:cubicBezTo>
                  <a:cubicBezTo>
                    <a:pt x="2365671" y="592579"/>
                    <a:pt x="2340102" y="603171"/>
                    <a:pt x="2313440" y="603171"/>
                  </a:cubicBezTo>
                  <a:lnTo>
                    <a:pt x="100528" y="603171"/>
                  </a:lnTo>
                  <a:cubicBezTo>
                    <a:pt x="73867" y="603171"/>
                    <a:pt x="48297" y="592579"/>
                    <a:pt x="29444" y="573727"/>
                  </a:cubicBezTo>
                  <a:cubicBezTo>
                    <a:pt x="10591" y="554874"/>
                    <a:pt x="0" y="529304"/>
                    <a:pt x="0" y="502642"/>
                  </a:cubicBezTo>
                  <a:lnTo>
                    <a:pt x="0" y="100528"/>
                  </a:lnTo>
                  <a:cubicBezTo>
                    <a:pt x="0" y="45008"/>
                    <a:pt x="45008" y="0"/>
                    <a:pt x="100528" y="0"/>
                  </a:cubicBezTo>
                  <a:close/>
                </a:path>
              </a:pathLst>
            </a:custGeom>
            <a:solidFill>
              <a:srgbClr val="F5AC62">
                <a:alpha val="100000"/>
              </a:srgbClr>
            </a:solidFill>
            <a:ln w="9525">
              <a:solidFill>
                <a:srgbClr val="FFFFFF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l"/>
              <a:r>
                <a:rPr lang="zh-CN" altLang="en-US" sz="4000" b="1" i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课堂习题</a:t>
              </a:r>
              <a:endParaRPr lang="zh-CN" altLang="en-US" sz="4000" b="1" i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pic>
          <p:nvPicPr>
            <p:cNvPr id="5" name="图片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049" y="0"/>
              <a:ext cx="1219200" cy="1156076"/>
            </a:xfrm>
            <a:prstGeom prst="rect">
              <a:avLst/>
            </a:prstGeom>
          </p:spPr>
        </p:pic>
      </p:grpSp>
      <p:sp>
        <p:nvSpPr>
          <p:cNvPr id="6" name="形状1" title=""/>
          <p:cNvSpPr txBox="1"/>
          <p:nvPr/>
        </p:nvSpPr>
        <p:spPr>
          <a:xfrm rot="10800000">
            <a:off x="3032" y="889131"/>
            <a:ext cx="7089505" cy="95250"/>
          </a:xfrm>
          <a:prstGeom prst="rect">
            <a:avLst/>
          </a:prstGeom>
          <a:solidFill>
            <a:srgbClr val="F6F9FD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sp>
        <p:nvSpPr>
          <p:cNvPr id="7" name="文本1" title=""/>
          <p:cNvSpPr txBox="1"/>
          <p:nvPr/>
        </p:nvSpPr>
        <p:spPr>
          <a:xfrm>
            <a:off x="379247" y="1112863"/>
            <a:ext cx="11742420" cy="372808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5300"/>
              </a:lnSpc>
            </a:pPr>
            <a:r>
              <a:rPr lang="zh-CN" altLang="en-US" sz="3200" b="0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4. (广东改编)如图1-12-36所示，人向下拉绳提升重物，将重物匀速提升0.5 m，已知物体重400 N，此过程中滑轮组的机械效率为80%，不计绳重及摩擦，则人的拉力做的功为__________J，所用的拉力大小为__________N，动滑轮重为_________N。</a:t>
            </a:r>
            <a:endParaRPr lang="zh-CN" altLang="en-US" sz="3200" b="0" i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2" title=""/>
          <p:cNvSpPr txBox="1"/>
          <p:nvPr/>
        </p:nvSpPr>
        <p:spPr>
          <a:xfrm>
            <a:off x="9805492" y="2528506"/>
            <a:ext cx="905446" cy="680301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800"/>
              </a:lnSpc>
            </a:pPr>
            <a:r>
              <a:rPr lang="zh-CN" altLang="en-US" sz="3200" b="0" i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250</a:t>
            </a:r>
            <a:endParaRPr lang="zh-CN" altLang="en-US" sz="3200" b="0" i="0">
              <a:solidFill>
                <a:srgbClr val="FF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" name="图片1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5977" y="3367983"/>
            <a:ext cx="1627505" cy="3040380"/>
          </a:xfrm>
          <a:prstGeom prst="rect">
            <a:avLst/>
          </a:prstGeom>
        </p:spPr>
      </p:pic>
      <p:sp>
        <p:nvSpPr>
          <p:cNvPr id="10" name="文本3" title=""/>
          <p:cNvSpPr txBox="1"/>
          <p:nvPr/>
        </p:nvSpPr>
        <p:spPr>
          <a:xfrm>
            <a:off x="3939711" y="3208191"/>
            <a:ext cx="1087755" cy="77406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800"/>
              </a:lnSpc>
            </a:pPr>
            <a:r>
              <a:rPr lang="zh-CN" altLang="en-US" sz="3200" b="0" i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250</a:t>
            </a:r>
            <a:endParaRPr lang="zh-CN" altLang="en-US" sz="3200" b="0" i="0">
              <a:solidFill>
                <a:srgbClr val="FF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4" title=""/>
          <p:cNvSpPr txBox="1"/>
          <p:nvPr/>
        </p:nvSpPr>
        <p:spPr>
          <a:xfrm>
            <a:off x="8356435" y="3287287"/>
            <a:ext cx="1087755" cy="77406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800"/>
              </a:lnSpc>
            </a:pPr>
            <a:r>
              <a:rPr lang="zh-CN" altLang="en-US" sz="3200" b="0" i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100</a:t>
            </a:r>
            <a:endParaRPr lang="zh-CN" altLang="en-US" sz="3200" b="0" i="0">
              <a:solidFill>
                <a:srgbClr val="FF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1" title=""/>
          <p:cNvGrpSpPr/>
          <p:nvPr/>
        </p:nvGrpSpPr>
        <p:grpSpPr>
          <a:xfrm>
            <a:off x="19088" y="-43024"/>
            <a:ext cx="12172950" cy="1156076"/>
            <a:chExt cx="12172950" cy="1156076"/>
          </a:xfrm>
        </p:grpSpPr>
        <p:sp>
          <p:nvSpPr>
            <p:cNvPr id="3" name="形状2"/>
            <p:cNvSpPr txBox="1"/>
            <p:nvPr/>
          </p:nvSpPr>
          <p:spPr>
            <a:xfrm>
              <a:off x="0" y="43462"/>
              <a:ext cx="12172950" cy="934755"/>
            </a:xfrm>
            <a:prstGeom prst="rect">
              <a:avLst/>
            </a:prstGeom>
            <a:solidFill>
              <a:srgbClr val="F6F9FD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4" name="形状3"/>
            <p:cNvSpPr txBox="1"/>
            <p:nvPr/>
          </p:nvSpPr>
          <p:spPr>
            <a:xfrm>
              <a:off x="1133151" y="250612"/>
              <a:ext cx="2413968" cy="603171"/>
            </a:xfrm>
            <a:custGeom>
              <a:gdLst>
                <a:gd name="connsiteX0" fmla="*/ 100528 w 2413968"/>
                <a:gd name="connsiteY0" fmla="*/ 0 h 603171"/>
                <a:gd name="connsiteX1" fmla="*/ 2313440 w 2413968"/>
                <a:gd name="connsiteY1" fmla="*/ 0 h 603171"/>
                <a:gd name="connsiteX2" fmla="*/ 2340102 w 2413968"/>
                <a:gd name="connsiteY2" fmla="*/ 0 h 603171"/>
                <a:gd name="connsiteX3" fmla="*/ 2403377 w 2413968"/>
                <a:gd name="connsiteY3" fmla="*/ 48297 h 603171"/>
                <a:gd name="connsiteX4" fmla="*/ 2413968 w 2413968"/>
                <a:gd name="connsiteY4" fmla="*/ 502642 h 603171"/>
                <a:gd name="connsiteX5" fmla="*/ 2413968 w 2413968"/>
                <a:gd name="connsiteY5" fmla="*/ 529304 h 603171"/>
                <a:gd name="connsiteX6" fmla="*/ 2365671 w 2413968"/>
                <a:gd name="connsiteY6" fmla="*/ 592579 h 603171"/>
                <a:gd name="connsiteX7" fmla="*/ 100528 w 2413968"/>
                <a:gd name="connsiteY7" fmla="*/ 603171 h 603171"/>
                <a:gd name="connsiteX8" fmla="*/ 73867 w 2413968"/>
                <a:gd name="connsiteY8" fmla="*/ 603171 h 603171"/>
                <a:gd name="connsiteX9" fmla="*/ 10591 w 2413968"/>
                <a:gd name="connsiteY9" fmla="*/ 554874 h 603171"/>
                <a:gd name="connsiteX10" fmla="*/ 0 w 2413968"/>
                <a:gd name="connsiteY10" fmla="*/ 100528 h 603171"/>
                <a:gd name="connsiteX11" fmla="*/ 0 w 2413968"/>
                <a:gd name="connsiteY11" fmla="*/ 45008 h 60317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13968" h="603171">
                  <a:moveTo>
                    <a:pt x="100528" y="0"/>
                  </a:moveTo>
                  <a:lnTo>
                    <a:pt x="2313440" y="0"/>
                  </a:lnTo>
                  <a:cubicBezTo>
                    <a:pt x="2340102" y="0"/>
                    <a:pt x="2365671" y="10591"/>
                    <a:pt x="2384524" y="29444"/>
                  </a:cubicBezTo>
                  <a:cubicBezTo>
                    <a:pt x="2403377" y="48297"/>
                    <a:pt x="2413968" y="73867"/>
                    <a:pt x="2413968" y="100528"/>
                  </a:cubicBezTo>
                  <a:lnTo>
                    <a:pt x="2413968" y="502642"/>
                  </a:lnTo>
                  <a:cubicBezTo>
                    <a:pt x="2413968" y="529304"/>
                    <a:pt x="2403377" y="554874"/>
                    <a:pt x="2384524" y="573727"/>
                  </a:cubicBezTo>
                  <a:cubicBezTo>
                    <a:pt x="2365671" y="592579"/>
                    <a:pt x="2340102" y="603171"/>
                    <a:pt x="2313440" y="603171"/>
                  </a:cubicBezTo>
                  <a:lnTo>
                    <a:pt x="100528" y="603171"/>
                  </a:lnTo>
                  <a:cubicBezTo>
                    <a:pt x="73867" y="603171"/>
                    <a:pt x="48297" y="592579"/>
                    <a:pt x="29444" y="573727"/>
                  </a:cubicBezTo>
                  <a:cubicBezTo>
                    <a:pt x="10591" y="554874"/>
                    <a:pt x="0" y="529304"/>
                    <a:pt x="0" y="502642"/>
                  </a:cubicBezTo>
                  <a:lnTo>
                    <a:pt x="0" y="100528"/>
                  </a:lnTo>
                  <a:cubicBezTo>
                    <a:pt x="0" y="45008"/>
                    <a:pt x="45008" y="0"/>
                    <a:pt x="100528" y="0"/>
                  </a:cubicBezTo>
                  <a:close/>
                </a:path>
              </a:pathLst>
            </a:custGeom>
            <a:solidFill>
              <a:srgbClr val="F5AC62">
                <a:alpha val="100000"/>
              </a:srgbClr>
            </a:solidFill>
            <a:ln w="9525">
              <a:solidFill>
                <a:srgbClr val="FFFFFF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l"/>
              <a:r>
                <a:rPr lang="zh-CN" altLang="en-US" sz="4000" b="1" i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课堂习题</a:t>
              </a:r>
              <a:endParaRPr lang="zh-CN" altLang="en-US" sz="4000" b="1" i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pic>
          <p:nvPicPr>
            <p:cNvPr id="5" name="图片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049" y="0"/>
              <a:ext cx="1219200" cy="1156076"/>
            </a:xfrm>
            <a:prstGeom prst="rect">
              <a:avLst/>
            </a:prstGeom>
          </p:spPr>
        </p:pic>
      </p:grpSp>
      <p:sp>
        <p:nvSpPr>
          <p:cNvPr id="6" name="形状1" title=""/>
          <p:cNvSpPr txBox="1"/>
          <p:nvPr/>
        </p:nvSpPr>
        <p:spPr>
          <a:xfrm rot="10800000">
            <a:off x="3032" y="889131"/>
            <a:ext cx="7089505" cy="95250"/>
          </a:xfrm>
          <a:prstGeom prst="rect">
            <a:avLst/>
          </a:prstGeom>
          <a:solidFill>
            <a:srgbClr val="F6F9FD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sp>
        <p:nvSpPr>
          <p:cNvPr id="12" name="文本框 11" title=""/>
          <p:cNvSpPr txBox="1"/>
          <p:nvPr/>
        </p:nvSpPr>
        <p:spPr>
          <a:xfrm>
            <a:off x="640080" y="1062355"/>
            <a:ext cx="10079355" cy="211963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66700" indent="0" algn="l"/>
            <a:r>
              <a:rPr lang="en-US" altLang="zh-CN" sz="2800">
                <a:latin typeface="Times New Roman" panose="02020603050405020304"/>
                <a:ea typeface="Times New Roman" panose="02020603050405020304"/>
              </a:rPr>
              <a:t>1.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某实验小组分别用如图所示的甲、乙两个滑轮组</a:t>
            </a:r>
            <a:r>
              <a:rPr lang="en-US" altLang="zh-CN" sz="2800">
                <a:latin typeface="Times New Roman" panose="02020603050405020304"/>
                <a:ea typeface="Times New Roman" panose="02020603050405020304"/>
              </a:rPr>
              <a:t>(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动滑轮的重不相同</a:t>
            </a:r>
            <a:r>
              <a:rPr lang="en-US" altLang="zh-CN" sz="2800">
                <a:latin typeface="Times New Roman" panose="02020603050405020304"/>
                <a:ea typeface="Times New Roman" panose="02020603050405020304"/>
              </a:rPr>
              <a:t>)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匀速提起相同的重物到相同的高度，所用拉力</a:t>
            </a:r>
            <a:r>
              <a:rPr lang="en-US" altLang="zh-CN" sz="2800">
                <a:latin typeface="Times New Roman" panose="02020603050405020304"/>
                <a:ea typeface="Times New Roman" panose="02020603050405020304"/>
              </a:rPr>
              <a:t>F</a:t>
            </a:r>
            <a:r>
              <a:rPr lang="en-US" altLang="zh-CN" sz="2800" baseline="-25000">
                <a:latin typeface="Times New Roman" panose="02020603050405020304"/>
                <a:ea typeface="Times New Roman" panose="02020603050405020304"/>
              </a:rPr>
              <a:t>1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和</a:t>
            </a:r>
            <a:r>
              <a:rPr lang="en-US" altLang="zh-CN" sz="2800">
                <a:latin typeface="Times New Roman" panose="02020603050405020304"/>
                <a:ea typeface="Times New Roman" panose="02020603050405020304"/>
              </a:rPr>
              <a:t>F</a:t>
            </a:r>
            <a:r>
              <a:rPr lang="en-US" altLang="zh-CN" sz="2800" baseline="-25000">
                <a:latin typeface="Times New Roman" panose="02020603050405020304"/>
                <a:ea typeface="Times New Roman" panose="02020603050405020304"/>
              </a:rPr>
              <a:t>2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相等。不计绳重及摩擦，下列说法正确的是</a:t>
            </a:r>
            <a:r>
              <a:rPr lang="en-US" altLang="zh-CN" sz="2800">
                <a:latin typeface="Times New Roman" panose="02020603050405020304"/>
                <a:ea typeface="Times New Roman" panose="02020603050405020304"/>
              </a:rPr>
              <a:t>(    )</a:t>
            </a:r>
            <a:endParaRPr lang="en-US" altLang="zh-CN" sz="2800">
              <a:latin typeface="Times New Roman" panose="02020603050405020304"/>
              <a:ea typeface="Times New Roman" panose="02020603050405020304"/>
            </a:endParaRPr>
          </a:p>
          <a:p>
            <a:pPr marL="19050" indent="0" algn="l"/>
            <a:r>
              <a:rPr lang="en-US" altLang="zh-CN" sz="2800">
                <a:latin typeface="Times New Roman" panose="02020603050405020304"/>
                <a:ea typeface="Times New Roman" panose="02020603050405020304"/>
              </a:rPr>
              <a:t>A.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乙图更省力，机械效率甲图大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  <a:p>
            <a:pPr marL="19050" indent="0" algn="l"/>
            <a:r>
              <a:rPr lang="en-US" altLang="zh-CN" sz="2800">
                <a:latin typeface="Times New Roman" panose="02020603050405020304"/>
                <a:ea typeface="Times New Roman" panose="02020603050405020304"/>
              </a:rPr>
              <a:t>B.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甲图更省力，机械效率乙图大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  <a:p>
            <a:pPr marL="19050" indent="0" algn="l"/>
            <a:r>
              <a:rPr lang="en-US" altLang="zh-CN" sz="2800">
                <a:latin typeface="Times New Roman" panose="02020603050405020304"/>
                <a:ea typeface="Times New Roman" panose="02020603050405020304"/>
              </a:rPr>
              <a:t>C.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甲、乙两图省力程度相同，所用的拉力</a:t>
            </a:r>
            <a:r>
              <a:rPr lang="en-US" altLang="zh-CN" sz="2800">
                <a:latin typeface="Times New Roman" panose="02020603050405020304"/>
                <a:ea typeface="Times New Roman" panose="02020603050405020304"/>
              </a:rPr>
              <a:t>F</a:t>
            </a:r>
            <a:r>
              <a:rPr lang="en-US" altLang="zh-CN" sz="2800" baseline="-25000">
                <a:latin typeface="Times New Roman" panose="02020603050405020304"/>
                <a:ea typeface="Times New Roman" panose="02020603050405020304"/>
              </a:rPr>
              <a:t>1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、</a:t>
            </a:r>
            <a:r>
              <a:rPr lang="en-US" altLang="zh-CN" sz="2800">
                <a:latin typeface="Times New Roman" panose="02020603050405020304"/>
                <a:ea typeface="Times New Roman" panose="02020603050405020304"/>
              </a:rPr>
              <a:t>F</a:t>
            </a:r>
            <a:r>
              <a:rPr lang="en-US" altLang="zh-CN" sz="2800" baseline="-25000">
                <a:latin typeface="Times New Roman" panose="02020603050405020304"/>
                <a:ea typeface="Times New Roman" panose="02020603050405020304"/>
              </a:rPr>
              <a:t>2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做功相等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  <a:p>
            <a:pPr marL="19050" indent="0" algn="l"/>
            <a:r>
              <a:rPr lang="en-US" altLang="zh-CN" sz="2800">
                <a:latin typeface="Times New Roman" panose="02020603050405020304"/>
                <a:ea typeface="Times New Roman" panose="02020603050405020304"/>
              </a:rPr>
              <a:t>D.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甲、乙两图省力程度相同，机械效率甲图大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13" name="图片 12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9300" y="2160270"/>
            <a:ext cx="2114550" cy="356235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1" title=""/>
          <p:cNvGrpSpPr/>
          <p:nvPr/>
        </p:nvGrpSpPr>
        <p:grpSpPr>
          <a:xfrm>
            <a:off x="19088" y="-43024"/>
            <a:ext cx="12172950" cy="1156076"/>
            <a:chExt cx="12172950" cy="1156076"/>
          </a:xfrm>
        </p:grpSpPr>
        <p:sp>
          <p:nvSpPr>
            <p:cNvPr id="3" name="形状2"/>
            <p:cNvSpPr txBox="1"/>
            <p:nvPr/>
          </p:nvSpPr>
          <p:spPr>
            <a:xfrm>
              <a:off x="0" y="43462"/>
              <a:ext cx="12172950" cy="934755"/>
            </a:xfrm>
            <a:prstGeom prst="rect">
              <a:avLst/>
            </a:prstGeom>
            <a:solidFill>
              <a:srgbClr val="F6F9FD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4" name="形状3"/>
            <p:cNvSpPr txBox="1"/>
            <p:nvPr/>
          </p:nvSpPr>
          <p:spPr>
            <a:xfrm>
              <a:off x="1133151" y="250612"/>
              <a:ext cx="2413968" cy="603171"/>
            </a:xfrm>
            <a:custGeom>
              <a:gdLst>
                <a:gd name="connsiteX0" fmla="*/ 100528 w 2413968"/>
                <a:gd name="connsiteY0" fmla="*/ 0 h 603171"/>
                <a:gd name="connsiteX1" fmla="*/ 2313440 w 2413968"/>
                <a:gd name="connsiteY1" fmla="*/ 0 h 603171"/>
                <a:gd name="connsiteX2" fmla="*/ 2340102 w 2413968"/>
                <a:gd name="connsiteY2" fmla="*/ 0 h 603171"/>
                <a:gd name="connsiteX3" fmla="*/ 2403377 w 2413968"/>
                <a:gd name="connsiteY3" fmla="*/ 48297 h 603171"/>
                <a:gd name="connsiteX4" fmla="*/ 2413968 w 2413968"/>
                <a:gd name="connsiteY4" fmla="*/ 502642 h 603171"/>
                <a:gd name="connsiteX5" fmla="*/ 2413968 w 2413968"/>
                <a:gd name="connsiteY5" fmla="*/ 529304 h 603171"/>
                <a:gd name="connsiteX6" fmla="*/ 2365671 w 2413968"/>
                <a:gd name="connsiteY6" fmla="*/ 592579 h 603171"/>
                <a:gd name="connsiteX7" fmla="*/ 100528 w 2413968"/>
                <a:gd name="connsiteY7" fmla="*/ 603171 h 603171"/>
                <a:gd name="connsiteX8" fmla="*/ 73867 w 2413968"/>
                <a:gd name="connsiteY8" fmla="*/ 603171 h 603171"/>
                <a:gd name="connsiteX9" fmla="*/ 10591 w 2413968"/>
                <a:gd name="connsiteY9" fmla="*/ 554874 h 603171"/>
                <a:gd name="connsiteX10" fmla="*/ 0 w 2413968"/>
                <a:gd name="connsiteY10" fmla="*/ 100528 h 603171"/>
                <a:gd name="connsiteX11" fmla="*/ 0 w 2413968"/>
                <a:gd name="connsiteY11" fmla="*/ 45008 h 60317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13968" h="603171">
                  <a:moveTo>
                    <a:pt x="100528" y="0"/>
                  </a:moveTo>
                  <a:lnTo>
                    <a:pt x="2313440" y="0"/>
                  </a:lnTo>
                  <a:cubicBezTo>
                    <a:pt x="2340102" y="0"/>
                    <a:pt x="2365671" y="10591"/>
                    <a:pt x="2384524" y="29444"/>
                  </a:cubicBezTo>
                  <a:cubicBezTo>
                    <a:pt x="2403377" y="48297"/>
                    <a:pt x="2413968" y="73867"/>
                    <a:pt x="2413968" y="100528"/>
                  </a:cubicBezTo>
                  <a:lnTo>
                    <a:pt x="2413968" y="502642"/>
                  </a:lnTo>
                  <a:cubicBezTo>
                    <a:pt x="2413968" y="529304"/>
                    <a:pt x="2403377" y="554874"/>
                    <a:pt x="2384524" y="573727"/>
                  </a:cubicBezTo>
                  <a:cubicBezTo>
                    <a:pt x="2365671" y="592579"/>
                    <a:pt x="2340102" y="603171"/>
                    <a:pt x="2313440" y="603171"/>
                  </a:cubicBezTo>
                  <a:lnTo>
                    <a:pt x="100528" y="603171"/>
                  </a:lnTo>
                  <a:cubicBezTo>
                    <a:pt x="73867" y="603171"/>
                    <a:pt x="48297" y="592579"/>
                    <a:pt x="29444" y="573727"/>
                  </a:cubicBezTo>
                  <a:cubicBezTo>
                    <a:pt x="10591" y="554874"/>
                    <a:pt x="0" y="529304"/>
                    <a:pt x="0" y="502642"/>
                  </a:cubicBezTo>
                  <a:lnTo>
                    <a:pt x="0" y="100528"/>
                  </a:lnTo>
                  <a:cubicBezTo>
                    <a:pt x="0" y="45008"/>
                    <a:pt x="45008" y="0"/>
                    <a:pt x="100528" y="0"/>
                  </a:cubicBezTo>
                  <a:close/>
                </a:path>
              </a:pathLst>
            </a:custGeom>
            <a:solidFill>
              <a:srgbClr val="F5AC62">
                <a:alpha val="100000"/>
              </a:srgbClr>
            </a:solidFill>
            <a:ln w="9525">
              <a:solidFill>
                <a:srgbClr val="FFFFFF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l"/>
              <a:r>
                <a:rPr lang="zh-CN" altLang="en-US" sz="4000" b="1" i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课堂习题</a:t>
              </a:r>
              <a:endParaRPr lang="zh-CN" altLang="en-US" sz="4000" b="1" i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pic>
          <p:nvPicPr>
            <p:cNvPr id="5" name="图片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049" y="0"/>
              <a:ext cx="1219200" cy="1156076"/>
            </a:xfrm>
            <a:prstGeom prst="rect">
              <a:avLst/>
            </a:prstGeom>
          </p:spPr>
        </p:pic>
      </p:grpSp>
      <p:sp>
        <p:nvSpPr>
          <p:cNvPr id="6" name="形状1" title=""/>
          <p:cNvSpPr txBox="1"/>
          <p:nvPr/>
        </p:nvSpPr>
        <p:spPr>
          <a:xfrm rot="10800000">
            <a:off x="3032" y="889131"/>
            <a:ext cx="7089505" cy="95250"/>
          </a:xfrm>
          <a:prstGeom prst="rect">
            <a:avLst/>
          </a:prstGeom>
          <a:solidFill>
            <a:srgbClr val="F6F9FD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sp>
        <p:nvSpPr>
          <p:cNvPr id="7" name="文本框 6" title=""/>
          <p:cNvSpPr txBox="1"/>
          <p:nvPr/>
        </p:nvSpPr>
        <p:spPr>
          <a:xfrm>
            <a:off x="1007745" y="1120775"/>
            <a:ext cx="10320655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0" algn="l"/>
            <a:r>
              <a:rPr lang="en-US" altLang="zh-CN" sz="2400">
                <a:latin typeface="Times New Roman" panose="02020603050405020304"/>
                <a:ea typeface="Times New Roman" panose="02020603050405020304"/>
              </a:rPr>
              <a:t>2.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</a:rPr>
              <a:t>为了将放置在水平地面上重为</a:t>
            </a:r>
            <a:r>
              <a:rPr lang="en-US" altLang="zh-CN" sz="2400">
                <a:latin typeface="Times New Roman" panose="02020603050405020304"/>
                <a:ea typeface="Times New Roman" panose="02020603050405020304"/>
              </a:rPr>
              <a:t>100N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</a:rPr>
              <a:t>的物体提升一定高度，设置了图甲所示的滑轮组装置。当用图乙所示随时间变化的竖直向下的拉力</a:t>
            </a:r>
            <a:r>
              <a:rPr lang="en-US" altLang="zh-CN" sz="2400">
                <a:latin typeface="Times New Roman" panose="02020603050405020304"/>
                <a:ea typeface="Times New Roman" panose="02020603050405020304"/>
              </a:rPr>
              <a:t>F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</a:rPr>
              <a:t>拉绳时，物体上升的速度</a:t>
            </a:r>
            <a:r>
              <a:rPr lang="en-US" altLang="zh-CN" sz="2400">
                <a:latin typeface="Times New Roman" panose="02020603050405020304"/>
                <a:ea typeface="Times New Roman" panose="02020603050405020304"/>
              </a:rPr>
              <a:t>v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</a:rPr>
              <a:t>和物体上升的高度</a:t>
            </a:r>
            <a:r>
              <a:rPr lang="en-US" altLang="zh-CN" sz="2400">
                <a:latin typeface="Times New Roman" panose="02020603050405020304"/>
                <a:ea typeface="Times New Roman" panose="02020603050405020304"/>
              </a:rPr>
              <a:t>h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</a:rPr>
              <a:t>随时间变化的关系分别如图丙和丁所示。不计绳重和绳与轮之间的摩擦。下列说法正确的是</a:t>
            </a:r>
            <a:r>
              <a:rPr lang="en-US" altLang="zh-CN" sz="2400">
                <a:latin typeface="Times New Roman" panose="02020603050405020304"/>
                <a:ea typeface="Times New Roman" panose="02020603050405020304"/>
              </a:rPr>
              <a:t>(    )</a:t>
            </a:r>
            <a:endParaRPr lang="en-US" altLang="zh-CN" sz="2400">
              <a:latin typeface="Times New Roman" panose="02020603050405020304"/>
              <a:ea typeface="Times New Roman" panose="02020603050405020304"/>
            </a:endParaRPr>
          </a:p>
        </p:txBody>
      </p:sp>
      <p:pic>
        <p:nvPicPr>
          <p:cNvPr id="8" name="图片 7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2940" y="3141345"/>
            <a:ext cx="5951855" cy="2842895"/>
          </a:xfrm>
          <a:prstGeom prst="rect">
            <a:avLst/>
          </a:prstGeom>
        </p:spPr>
      </p:pic>
      <p:sp>
        <p:nvSpPr>
          <p:cNvPr id="9" name="文本框 8" title=""/>
          <p:cNvSpPr txBox="1"/>
          <p:nvPr/>
        </p:nvSpPr>
        <p:spPr>
          <a:xfrm>
            <a:off x="508000" y="3266758"/>
            <a:ext cx="5080000" cy="19380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6700" indent="0" algn="l"/>
            <a:r>
              <a:rPr lang="en-US" altLang="zh-CN" sz="2400">
                <a:latin typeface="Times New Roman" panose="02020603050405020304"/>
                <a:ea typeface="Times New Roman" panose="02020603050405020304"/>
              </a:rPr>
              <a:t>A.0s~1s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</a:rPr>
              <a:t>内，物体做匀速直线运动 </a:t>
            </a:r>
            <a:r>
              <a:rPr lang="en-US" altLang="zh-CN" sz="2400">
                <a:latin typeface="Times New Roman" panose="02020603050405020304"/>
                <a:ea typeface="Times New Roman" panose="02020603050405020304"/>
              </a:rPr>
              <a:t>B.2s~3s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</a:rPr>
              <a:t>内，拉力</a:t>
            </a:r>
            <a:r>
              <a:rPr lang="en-US" altLang="zh-CN" sz="2400">
                <a:latin typeface="Times New Roman" panose="02020603050405020304"/>
                <a:ea typeface="Times New Roman" panose="02020603050405020304"/>
              </a:rPr>
              <a:t>F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</a:rPr>
              <a:t>的功率是</a:t>
            </a:r>
            <a:r>
              <a:rPr lang="en-US" altLang="zh-CN" sz="2400">
                <a:latin typeface="Times New Roman" panose="02020603050405020304"/>
                <a:ea typeface="Times New Roman" panose="02020603050405020304"/>
              </a:rPr>
              <a:t>200W</a:t>
            </a:r>
            <a:endParaRPr lang="en-US" altLang="zh-CN" sz="2400">
              <a:latin typeface="Times New Roman" panose="02020603050405020304"/>
              <a:ea typeface="Times New Roman" panose="02020603050405020304"/>
            </a:endParaRPr>
          </a:p>
          <a:p>
            <a:pPr marL="266700" indent="0" algn="l"/>
            <a:r>
              <a:rPr lang="en-US" altLang="zh-CN" sz="2400">
                <a:latin typeface="Times New Roman" panose="02020603050405020304"/>
                <a:ea typeface="Times New Roman" panose="02020603050405020304"/>
              </a:rPr>
              <a:t>C.1s~2s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</a:rPr>
              <a:t>内，拉力</a:t>
            </a:r>
            <a:r>
              <a:rPr lang="en-US" altLang="zh-CN" sz="2400">
                <a:latin typeface="Times New Roman" panose="02020603050405020304"/>
                <a:ea typeface="Times New Roman" panose="02020603050405020304"/>
              </a:rPr>
              <a:t>F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</a:rPr>
              <a:t>做的功是</a:t>
            </a:r>
            <a:r>
              <a:rPr lang="en-US" altLang="zh-CN" sz="2400">
                <a:latin typeface="Times New Roman" panose="02020603050405020304"/>
                <a:ea typeface="Times New Roman" panose="02020603050405020304"/>
              </a:rPr>
              <a:t>375J D.2s~3s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</a:rPr>
              <a:t>内，滑轮组的机械效率是</a:t>
            </a:r>
            <a:r>
              <a:rPr lang="en-US" altLang="zh-CN" sz="2400">
                <a:latin typeface="Times New Roman" panose="02020603050405020304"/>
                <a:ea typeface="Times New Roman" panose="02020603050405020304"/>
              </a:rPr>
              <a:t>62.5%</a:t>
            </a:r>
            <a:endParaRPr lang="en-US" altLang="zh-CN" sz="2400">
              <a:latin typeface="Times New Roman" panose="02020603050405020304"/>
              <a:ea typeface="Times New Roman" panose="02020603050405020304"/>
            </a:endParaRPr>
          </a:p>
        </p:txBody>
      </p:sp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1" title=""/>
          <p:cNvGrpSpPr/>
          <p:nvPr/>
        </p:nvGrpSpPr>
        <p:grpSpPr>
          <a:xfrm>
            <a:off x="19088" y="-43024"/>
            <a:ext cx="12172950" cy="1156076"/>
            <a:chExt cx="12172950" cy="1156076"/>
          </a:xfrm>
        </p:grpSpPr>
        <p:sp>
          <p:nvSpPr>
            <p:cNvPr id="3" name="形状2"/>
            <p:cNvSpPr txBox="1"/>
            <p:nvPr/>
          </p:nvSpPr>
          <p:spPr>
            <a:xfrm>
              <a:off x="0" y="43462"/>
              <a:ext cx="12172950" cy="934755"/>
            </a:xfrm>
            <a:prstGeom prst="rect">
              <a:avLst/>
            </a:prstGeom>
            <a:solidFill>
              <a:srgbClr val="F6F9FD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4" name="形状3"/>
            <p:cNvSpPr txBox="1"/>
            <p:nvPr/>
          </p:nvSpPr>
          <p:spPr>
            <a:xfrm>
              <a:off x="1133151" y="250612"/>
              <a:ext cx="2413968" cy="603171"/>
            </a:xfrm>
            <a:custGeom>
              <a:gdLst>
                <a:gd name="connsiteX0" fmla="*/ 100528 w 2413968"/>
                <a:gd name="connsiteY0" fmla="*/ 0 h 603171"/>
                <a:gd name="connsiteX1" fmla="*/ 2313440 w 2413968"/>
                <a:gd name="connsiteY1" fmla="*/ 0 h 603171"/>
                <a:gd name="connsiteX2" fmla="*/ 2340102 w 2413968"/>
                <a:gd name="connsiteY2" fmla="*/ 0 h 603171"/>
                <a:gd name="connsiteX3" fmla="*/ 2403377 w 2413968"/>
                <a:gd name="connsiteY3" fmla="*/ 48297 h 603171"/>
                <a:gd name="connsiteX4" fmla="*/ 2413968 w 2413968"/>
                <a:gd name="connsiteY4" fmla="*/ 502642 h 603171"/>
                <a:gd name="connsiteX5" fmla="*/ 2413968 w 2413968"/>
                <a:gd name="connsiteY5" fmla="*/ 529304 h 603171"/>
                <a:gd name="connsiteX6" fmla="*/ 2365671 w 2413968"/>
                <a:gd name="connsiteY6" fmla="*/ 592579 h 603171"/>
                <a:gd name="connsiteX7" fmla="*/ 100528 w 2413968"/>
                <a:gd name="connsiteY7" fmla="*/ 603171 h 603171"/>
                <a:gd name="connsiteX8" fmla="*/ 73867 w 2413968"/>
                <a:gd name="connsiteY8" fmla="*/ 603171 h 603171"/>
                <a:gd name="connsiteX9" fmla="*/ 10591 w 2413968"/>
                <a:gd name="connsiteY9" fmla="*/ 554874 h 603171"/>
                <a:gd name="connsiteX10" fmla="*/ 0 w 2413968"/>
                <a:gd name="connsiteY10" fmla="*/ 100528 h 603171"/>
                <a:gd name="connsiteX11" fmla="*/ 0 w 2413968"/>
                <a:gd name="connsiteY11" fmla="*/ 45008 h 60317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13968" h="603171">
                  <a:moveTo>
                    <a:pt x="100528" y="0"/>
                  </a:moveTo>
                  <a:lnTo>
                    <a:pt x="2313440" y="0"/>
                  </a:lnTo>
                  <a:cubicBezTo>
                    <a:pt x="2340102" y="0"/>
                    <a:pt x="2365671" y="10591"/>
                    <a:pt x="2384524" y="29444"/>
                  </a:cubicBezTo>
                  <a:cubicBezTo>
                    <a:pt x="2403377" y="48297"/>
                    <a:pt x="2413968" y="73867"/>
                    <a:pt x="2413968" y="100528"/>
                  </a:cubicBezTo>
                  <a:lnTo>
                    <a:pt x="2413968" y="502642"/>
                  </a:lnTo>
                  <a:cubicBezTo>
                    <a:pt x="2413968" y="529304"/>
                    <a:pt x="2403377" y="554874"/>
                    <a:pt x="2384524" y="573727"/>
                  </a:cubicBezTo>
                  <a:cubicBezTo>
                    <a:pt x="2365671" y="592579"/>
                    <a:pt x="2340102" y="603171"/>
                    <a:pt x="2313440" y="603171"/>
                  </a:cubicBezTo>
                  <a:lnTo>
                    <a:pt x="100528" y="603171"/>
                  </a:lnTo>
                  <a:cubicBezTo>
                    <a:pt x="73867" y="603171"/>
                    <a:pt x="48297" y="592579"/>
                    <a:pt x="29444" y="573727"/>
                  </a:cubicBezTo>
                  <a:cubicBezTo>
                    <a:pt x="10591" y="554874"/>
                    <a:pt x="0" y="529304"/>
                    <a:pt x="0" y="502642"/>
                  </a:cubicBezTo>
                  <a:lnTo>
                    <a:pt x="0" y="100528"/>
                  </a:lnTo>
                  <a:cubicBezTo>
                    <a:pt x="0" y="45008"/>
                    <a:pt x="45008" y="0"/>
                    <a:pt x="100528" y="0"/>
                  </a:cubicBezTo>
                  <a:close/>
                </a:path>
              </a:pathLst>
            </a:custGeom>
            <a:solidFill>
              <a:srgbClr val="F5AC62">
                <a:alpha val="100000"/>
              </a:srgbClr>
            </a:solidFill>
            <a:ln w="9525">
              <a:solidFill>
                <a:srgbClr val="FFFFFF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l"/>
              <a:r>
                <a:rPr lang="zh-CN" altLang="en-US" sz="4000" b="1" i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课堂习题</a:t>
              </a:r>
              <a:endParaRPr lang="zh-CN" altLang="en-US" sz="4000" b="1" i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pic>
          <p:nvPicPr>
            <p:cNvPr id="5" name="图片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049" y="0"/>
              <a:ext cx="1219200" cy="1156076"/>
            </a:xfrm>
            <a:prstGeom prst="rect">
              <a:avLst/>
            </a:prstGeom>
          </p:spPr>
        </p:pic>
      </p:grpSp>
      <p:sp>
        <p:nvSpPr>
          <p:cNvPr id="6" name="形状1" title=""/>
          <p:cNvSpPr txBox="1"/>
          <p:nvPr/>
        </p:nvSpPr>
        <p:spPr>
          <a:xfrm rot="10800000">
            <a:off x="3032" y="889131"/>
            <a:ext cx="7089505" cy="95250"/>
          </a:xfrm>
          <a:prstGeom prst="rect">
            <a:avLst/>
          </a:prstGeom>
          <a:solidFill>
            <a:srgbClr val="F6F9FD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sp>
        <p:nvSpPr>
          <p:cNvPr id="7" name="文本框 6" title=""/>
          <p:cNvSpPr txBox="1"/>
          <p:nvPr/>
        </p:nvSpPr>
        <p:spPr>
          <a:xfrm>
            <a:off x="1020445" y="1252855"/>
            <a:ext cx="7928610" cy="2676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0" algn="l"/>
            <a:r>
              <a:rPr lang="en-US" altLang="zh-CN" sz="2800">
                <a:latin typeface="Times New Roman" panose="02020603050405020304"/>
                <a:ea typeface="Times New Roman" panose="02020603050405020304"/>
              </a:rPr>
              <a:t>3.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小明用动滑轮竖直向上提升重物，下列措施能提高动滑轮机械效率的是</a:t>
            </a:r>
            <a:r>
              <a:rPr lang="en-US" altLang="zh-CN" sz="2800">
                <a:latin typeface="Times New Roman" panose="02020603050405020304"/>
                <a:ea typeface="Times New Roman" panose="02020603050405020304"/>
              </a:rPr>
              <a:t>(   )</a:t>
            </a:r>
            <a:endParaRPr lang="en-US" altLang="zh-CN" sz="2800">
              <a:latin typeface="Times New Roman" panose="02020603050405020304"/>
              <a:ea typeface="Times New Roman" panose="02020603050405020304"/>
            </a:endParaRPr>
          </a:p>
          <a:p>
            <a:pPr marL="266700" indent="0" algn="l"/>
            <a:r>
              <a:rPr lang="en-US" altLang="zh-CN" sz="2800">
                <a:latin typeface="Times New Roman" panose="02020603050405020304"/>
                <a:ea typeface="Times New Roman" panose="02020603050405020304"/>
              </a:rPr>
              <a:t>A.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减小动滑轮的重力 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  <a:p>
            <a:pPr marL="266700" indent="0" algn="l"/>
            <a:r>
              <a:rPr lang="en-US" altLang="zh-CN" sz="2800">
                <a:latin typeface="Times New Roman" panose="02020603050405020304"/>
                <a:ea typeface="Times New Roman" panose="02020603050405020304"/>
              </a:rPr>
              <a:t>B.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增大重物上升的高度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  <a:p>
            <a:pPr marL="266700" indent="0" algn="l"/>
            <a:r>
              <a:rPr lang="en-US" altLang="zh-CN" sz="2800">
                <a:latin typeface="Times New Roman" panose="02020603050405020304"/>
                <a:ea typeface="Times New Roman" panose="02020603050405020304"/>
              </a:rPr>
              <a:t>C.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减小物体的重力 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  <a:p>
            <a:pPr marL="266700" indent="0" algn="l"/>
            <a:r>
              <a:rPr lang="en-US" altLang="zh-CN" sz="2800">
                <a:latin typeface="Times New Roman" panose="02020603050405020304"/>
                <a:ea typeface="Times New Roman" panose="02020603050405020304"/>
              </a:rPr>
              <a:t>D.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增大重物上升的速度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1" title=""/>
          <p:cNvGrpSpPr/>
          <p:nvPr/>
        </p:nvGrpSpPr>
        <p:grpSpPr>
          <a:xfrm>
            <a:off x="19088" y="-43024"/>
            <a:ext cx="12172950" cy="1156076"/>
            <a:chExt cx="12172950" cy="1156076"/>
          </a:xfrm>
        </p:grpSpPr>
        <p:sp>
          <p:nvSpPr>
            <p:cNvPr id="3" name="形状2"/>
            <p:cNvSpPr txBox="1"/>
            <p:nvPr/>
          </p:nvSpPr>
          <p:spPr>
            <a:xfrm>
              <a:off x="0" y="43462"/>
              <a:ext cx="12172950" cy="934755"/>
            </a:xfrm>
            <a:prstGeom prst="rect">
              <a:avLst/>
            </a:prstGeom>
            <a:solidFill>
              <a:srgbClr val="F6F9FD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4" name="形状3"/>
            <p:cNvSpPr txBox="1"/>
            <p:nvPr/>
          </p:nvSpPr>
          <p:spPr>
            <a:xfrm>
              <a:off x="1133151" y="250612"/>
              <a:ext cx="2413968" cy="603171"/>
            </a:xfrm>
            <a:custGeom>
              <a:gdLst>
                <a:gd name="connsiteX0" fmla="*/ 100528 w 2413968"/>
                <a:gd name="connsiteY0" fmla="*/ 0 h 603171"/>
                <a:gd name="connsiteX1" fmla="*/ 2313440 w 2413968"/>
                <a:gd name="connsiteY1" fmla="*/ 0 h 603171"/>
                <a:gd name="connsiteX2" fmla="*/ 2340102 w 2413968"/>
                <a:gd name="connsiteY2" fmla="*/ 0 h 603171"/>
                <a:gd name="connsiteX3" fmla="*/ 2403377 w 2413968"/>
                <a:gd name="connsiteY3" fmla="*/ 48297 h 603171"/>
                <a:gd name="connsiteX4" fmla="*/ 2413968 w 2413968"/>
                <a:gd name="connsiteY4" fmla="*/ 502642 h 603171"/>
                <a:gd name="connsiteX5" fmla="*/ 2413968 w 2413968"/>
                <a:gd name="connsiteY5" fmla="*/ 529304 h 603171"/>
                <a:gd name="connsiteX6" fmla="*/ 2365671 w 2413968"/>
                <a:gd name="connsiteY6" fmla="*/ 592579 h 603171"/>
                <a:gd name="connsiteX7" fmla="*/ 100528 w 2413968"/>
                <a:gd name="connsiteY7" fmla="*/ 603171 h 603171"/>
                <a:gd name="connsiteX8" fmla="*/ 73867 w 2413968"/>
                <a:gd name="connsiteY8" fmla="*/ 603171 h 603171"/>
                <a:gd name="connsiteX9" fmla="*/ 10591 w 2413968"/>
                <a:gd name="connsiteY9" fmla="*/ 554874 h 603171"/>
                <a:gd name="connsiteX10" fmla="*/ 0 w 2413968"/>
                <a:gd name="connsiteY10" fmla="*/ 100528 h 603171"/>
                <a:gd name="connsiteX11" fmla="*/ 0 w 2413968"/>
                <a:gd name="connsiteY11" fmla="*/ 45008 h 60317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13968" h="603171">
                  <a:moveTo>
                    <a:pt x="100528" y="0"/>
                  </a:moveTo>
                  <a:lnTo>
                    <a:pt x="2313440" y="0"/>
                  </a:lnTo>
                  <a:cubicBezTo>
                    <a:pt x="2340102" y="0"/>
                    <a:pt x="2365671" y="10591"/>
                    <a:pt x="2384524" y="29444"/>
                  </a:cubicBezTo>
                  <a:cubicBezTo>
                    <a:pt x="2403377" y="48297"/>
                    <a:pt x="2413968" y="73867"/>
                    <a:pt x="2413968" y="100528"/>
                  </a:cubicBezTo>
                  <a:lnTo>
                    <a:pt x="2413968" y="502642"/>
                  </a:lnTo>
                  <a:cubicBezTo>
                    <a:pt x="2413968" y="529304"/>
                    <a:pt x="2403377" y="554874"/>
                    <a:pt x="2384524" y="573727"/>
                  </a:cubicBezTo>
                  <a:cubicBezTo>
                    <a:pt x="2365671" y="592579"/>
                    <a:pt x="2340102" y="603171"/>
                    <a:pt x="2313440" y="603171"/>
                  </a:cubicBezTo>
                  <a:lnTo>
                    <a:pt x="100528" y="603171"/>
                  </a:lnTo>
                  <a:cubicBezTo>
                    <a:pt x="73867" y="603171"/>
                    <a:pt x="48297" y="592579"/>
                    <a:pt x="29444" y="573727"/>
                  </a:cubicBezTo>
                  <a:cubicBezTo>
                    <a:pt x="10591" y="554874"/>
                    <a:pt x="0" y="529304"/>
                    <a:pt x="0" y="502642"/>
                  </a:cubicBezTo>
                  <a:lnTo>
                    <a:pt x="0" y="100528"/>
                  </a:lnTo>
                  <a:cubicBezTo>
                    <a:pt x="0" y="45008"/>
                    <a:pt x="45008" y="0"/>
                    <a:pt x="100528" y="0"/>
                  </a:cubicBezTo>
                  <a:close/>
                </a:path>
              </a:pathLst>
            </a:custGeom>
            <a:solidFill>
              <a:srgbClr val="F5AC62">
                <a:alpha val="100000"/>
              </a:srgbClr>
            </a:solidFill>
            <a:ln w="9525">
              <a:solidFill>
                <a:srgbClr val="FFFFFF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l"/>
              <a:r>
                <a:rPr lang="zh-CN" altLang="en-US" sz="4000" b="1" i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课堂习题</a:t>
              </a:r>
              <a:endParaRPr lang="zh-CN" altLang="en-US" sz="4000" b="1" i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pic>
          <p:nvPicPr>
            <p:cNvPr id="5" name="图片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049" y="0"/>
              <a:ext cx="1219200" cy="1156076"/>
            </a:xfrm>
            <a:prstGeom prst="rect">
              <a:avLst/>
            </a:prstGeom>
          </p:spPr>
        </p:pic>
      </p:grpSp>
      <p:sp>
        <p:nvSpPr>
          <p:cNvPr id="6" name="形状1" title=""/>
          <p:cNvSpPr txBox="1"/>
          <p:nvPr/>
        </p:nvSpPr>
        <p:spPr>
          <a:xfrm rot="10800000">
            <a:off x="3032" y="889131"/>
            <a:ext cx="7089505" cy="95250"/>
          </a:xfrm>
          <a:prstGeom prst="rect">
            <a:avLst/>
          </a:prstGeom>
          <a:solidFill>
            <a:srgbClr val="F6F9FD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sp>
        <p:nvSpPr>
          <p:cNvPr id="7" name="文本框 6" title=""/>
          <p:cNvSpPr txBox="1"/>
          <p:nvPr/>
        </p:nvSpPr>
        <p:spPr>
          <a:xfrm>
            <a:off x="611505" y="1062355"/>
            <a:ext cx="10004425" cy="45516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66700" indent="0" algn="l"/>
            <a:r>
              <a:rPr lang="en-US" altLang="zh-CN" sz="2400">
                <a:latin typeface="Times New Roman" panose="02020603050405020304"/>
                <a:ea typeface="Times New Roman" panose="02020603050405020304"/>
              </a:rPr>
              <a:t>4.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</a:rPr>
              <a:t>如图所示，用</a:t>
            </a:r>
            <a:r>
              <a:rPr lang="en-US" altLang="zh-CN" sz="2400">
                <a:latin typeface="Times New Roman" panose="02020603050405020304"/>
                <a:ea typeface="Times New Roman" panose="02020603050405020304"/>
              </a:rPr>
              <a:t>300N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</a:rPr>
              <a:t>的力沿斜面把</a:t>
            </a:r>
            <a:r>
              <a:rPr lang="en-US" altLang="zh-CN" sz="2400">
                <a:latin typeface="Times New Roman" panose="02020603050405020304"/>
                <a:ea typeface="Times New Roman" panose="02020603050405020304"/>
              </a:rPr>
              <a:t>600N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</a:rPr>
              <a:t>的重物匀速拉到顶端，物体在斜面上移动的距离为</a:t>
            </a:r>
            <a:r>
              <a:rPr lang="en-US" altLang="zh-CN" sz="2400">
                <a:latin typeface="Times New Roman" panose="02020603050405020304"/>
                <a:ea typeface="Times New Roman" panose="02020603050405020304"/>
              </a:rPr>
              <a:t>3m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</a:rPr>
              <a:t>，上升的高度为</a:t>
            </a:r>
            <a:r>
              <a:rPr lang="en-US" altLang="zh-CN" sz="2400">
                <a:latin typeface="Times New Roman" panose="02020603050405020304"/>
                <a:ea typeface="Times New Roman" panose="02020603050405020304"/>
              </a:rPr>
              <a:t>1m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</a:rPr>
              <a:t>。下列说法正确的是</a:t>
            </a:r>
            <a:r>
              <a:rPr lang="en-US" altLang="zh-CN" sz="2400">
                <a:latin typeface="Times New Roman" panose="02020603050405020304"/>
                <a:ea typeface="Times New Roman" panose="02020603050405020304"/>
              </a:rPr>
              <a:t>(    )</a:t>
            </a:r>
            <a:endParaRPr lang="en-US" altLang="zh-CN" sz="2400">
              <a:latin typeface="Times New Roman" panose="02020603050405020304"/>
              <a:ea typeface="Times New Roman" panose="02020603050405020304"/>
            </a:endParaRPr>
          </a:p>
          <a:p>
            <a:pPr marL="266700" indent="0" algn="l"/>
            <a:r>
              <a:rPr lang="en-US" altLang="zh-CN" sz="2400">
                <a:latin typeface="Times New Roman" panose="02020603050405020304"/>
                <a:ea typeface="Times New Roman" panose="02020603050405020304"/>
              </a:rPr>
              <a:t>A.木块所受到支持力做功600J</a:t>
            </a:r>
            <a:endParaRPr lang="en-US" altLang="zh-CN" sz="2400">
              <a:latin typeface="Times New Roman" panose="02020603050405020304"/>
              <a:ea typeface="Times New Roman" panose="02020603050405020304"/>
            </a:endParaRPr>
          </a:p>
          <a:p>
            <a:pPr marL="266700" indent="0" algn="l"/>
            <a:endParaRPr lang="en-US" altLang="zh-CN" sz="2400">
              <a:latin typeface="Times New Roman" panose="02020603050405020304"/>
              <a:ea typeface="Times New Roman" panose="02020603050405020304"/>
            </a:endParaRPr>
          </a:p>
          <a:p>
            <a:pPr marL="266700" indent="0" algn="l"/>
            <a:r>
              <a:rPr lang="en-US" altLang="zh-CN" sz="2400">
                <a:latin typeface="Times New Roman" panose="02020603050405020304"/>
                <a:ea typeface="Times New Roman" panose="02020603050405020304"/>
              </a:rPr>
              <a:t>B.斜面的机械效率是50%</a:t>
            </a:r>
            <a:endParaRPr lang="en-US" altLang="zh-CN" sz="2400">
              <a:latin typeface="Times New Roman" panose="02020603050405020304"/>
              <a:ea typeface="Times New Roman" panose="02020603050405020304"/>
            </a:endParaRPr>
          </a:p>
          <a:p>
            <a:pPr marL="266700" indent="0" algn="l"/>
            <a:endParaRPr lang="en-US" altLang="zh-CN" sz="2400">
              <a:latin typeface="Times New Roman" panose="02020603050405020304"/>
              <a:ea typeface="Times New Roman" panose="02020603050405020304"/>
            </a:endParaRPr>
          </a:p>
          <a:p>
            <a:pPr marL="266700" indent="0" algn="l"/>
            <a:r>
              <a:rPr lang="en-US" altLang="zh-CN" sz="2400">
                <a:latin typeface="Times New Roman" panose="02020603050405020304"/>
                <a:ea typeface="Times New Roman" panose="02020603050405020304"/>
              </a:rPr>
              <a:t>C.木块受到的摩擦力是100N</a:t>
            </a:r>
            <a:endParaRPr lang="en-US" altLang="zh-CN" sz="2400">
              <a:latin typeface="Times New Roman" panose="02020603050405020304"/>
              <a:ea typeface="Times New Roman" panose="02020603050405020304"/>
            </a:endParaRPr>
          </a:p>
          <a:p>
            <a:pPr marL="266700" indent="0" algn="l"/>
            <a:endParaRPr lang="en-US" altLang="zh-CN" sz="2400">
              <a:latin typeface="Times New Roman" panose="02020603050405020304"/>
              <a:ea typeface="Times New Roman" panose="02020603050405020304"/>
            </a:endParaRPr>
          </a:p>
          <a:p>
            <a:pPr marL="266700" indent="0" algn="l"/>
            <a:r>
              <a:rPr lang="en-US" altLang="zh-CN" sz="2400">
                <a:latin typeface="Times New Roman" panose="02020603050405020304"/>
                <a:ea typeface="Times New Roman" panose="02020603050405020304"/>
              </a:rPr>
              <a:t>D.运动过程中，木块所受拉力和摩擦力是一对平衡力</a:t>
            </a:r>
            <a:endParaRPr lang="en-US" altLang="zh-CN" sz="2400">
              <a:latin typeface="Times New Roman" panose="02020603050405020304"/>
              <a:ea typeface="Times New Roman" panose="02020603050405020304"/>
            </a:endParaRPr>
          </a:p>
        </p:txBody>
      </p:sp>
      <p:pic>
        <p:nvPicPr>
          <p:cNvPr id="8" name="图片 7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8500" y="2305685"/>
            <a:ext cx="2990850" cy="170497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1" title=""/>
          <p:cNvGrpSpPr/>
          <p:nvPr/>
        </p:nvGrpSpPr>
        <p:grpSpPr>
          <a:xfrm>
            <a:off x="38" y="-43024"/>
            <a:ext cx="12172950" cy="1156076"/>
            <a:chExt cx="12172950" cy="1156076"/>
          </a:xfrm>
        </p:grpSpPr>
        <p:sp>
          <p:nvSpPr>
            <p:cNvPr id="3" name="形状2"/>
            <p:cNvSpPr txBox="1"/>
            <p:nvPr/>
          </p:nvSpPr>
          <p:spPr>
            <a:xfrm>
              <a:off x="0" y="43462"/>
              <a:ext cx="12172950" cy="934755"/>
            </a:xfrm>
            <a:prstGeom prst="rect">
              <a:avLst/>
            </a:prstGeom>
            <a:solidFill>
              <a:srgbClr val="F6F9FD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4" name="形状3"/>
            <p:cNvSpPr txBox="1"/>
            <p:nvPr/>
          </p:nvSpPr>
          <p:spPr>
            <a:xfrm>
              <a:off x="1133151" y="250612"/>
              <a:ext cx="2413968" cy="603171"/>
            </a:xfrm>
            <a:custGeom>
              <a:gdLst>
                <a:gd name="connsiteX0" fmla="*/ 100528 w 2413968"/>
                <a:gd name="connsiteY0" fmla="*/ 0 h 603171"/>
                <a:gd name="connsiteX1" fmla="*/ 2313440 w 2413968"/>
                <a:gd name="connsiteY1" fmla="*/ 0 h 603171"/>
                <a:gd name="connsiteX2" fmla="*/ 2340102 w 2413968"/>
                <a:gd name="connsiteY2" fmla="*/ 0 h 603171"/>
                <a:gd name="connsiteX3" fmla="*/ 2403377 w 2413968"/>
                <a:gd name="connsiteY3" fmla="*/ 48297 h 603171"/>
                <a:gd name="connsiteX4" fmla="*/ 2413968 w 2413968"/>
                <a:gd name="connsiteY4" fmla="*/ 502642 h 603171"/>
                <a:gd name="connsiteX5" fmla="*/ 2413968 w 2413968"/>
                <a:gd name="connsiteY5" fmla="*/ 529304 h 603171"/>
                <a:gd name="connsiteX6" fmla="*/ 2365671 w 2413968"/>
                <a:gd name="connsiteY6" fmla="*/ 592579 h 603171"/>
                <a:gd name="connsiteX7" fmla="*/ 100528 w 2413968"/>
                <a:gd name="connsiteY7" fmla="*/ 603171 h 603171"/>
                <a:gd name="connsiteX8" fmla="*/ 73867 w 2413968"/>
                <a:gd name="connsiteY8" fmla="*/ 603171 h 603171"/>
                <a:gd name="connsiteX9" fmla="*/ 10591 w 2413968"/>
                <a:gd name="connsiteY9" fmla="*/ 554874 h 603171"/>
                <a:gd name="connsiteX10" fmla="*/ 0 w 2413968"/>
                <a:gd name="connsiteY10" fmla="*/ 100528 h 603171"/>
                <a:gd name="connsiteX11" fmla="*/ 0 w 2413968"/>
                <a:gd name="connsiteY11" fmla="*/ 45008 h 60317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13968" h="603171">
                  <a:moveTo>
                    <a:pt x="100528" y="0"/>
                  </a:moveTo>
                  <a:lnTo>
                    <a:pt x="2313440" y="0"/>
                  </a:lnTo>
                  <a:cubicBezTo>
                    <a:pt x="2340102" y="0"/>
                    <a:pt x="2365671" y="10591"/>
                    <a:pt x="2384524" y="29444"/>
                  </a:cubicBezTo>
                  <a:cubicBezTo>
                    <a:pt x="2403377" y="48297"/>
                    <a:pt x="2413968" y="73867"/>
                    <a:pt x="2413968" y="100528"/>
                  </a:cubicBezTo>
                  <a:lnTo>
                    <a:pt x="2413968" y="502642"/>
                  </a:lnTo>
                  <a:cubicBezTo>
                    <a:pt x="2413968" y="529304"/>
                    <a:pt x="2403377" y="554874"/>
                    <a:pt x="2384524" y="573727"/>
                  </a:cubicBezTo>
                  <a:cubicBezTo>
                    <a:pt x="2365671" y="592579"/>
                    <a:pt x="2340102" y="603171"/>
                    <a:pt x="2313440" y="603171"/>
                  </a:cubicBezTo>
                  <a:lnTo>
                    <a:pt x="100528" y="603171"/>
                  </a:lnTo>
                  <a:cubicBezTo>
                    <a:pt x="73867" y="603171"/>
                    <a:pt x="48297" y="592579"/>
                    <a:pt x="29444" y="573727"/>
                  </a:cubicBezTo>
                  <a:cubicBezTo>
                    <a:pt x="10591" y="554874"/>
                    <a:pt x="0" y="529304"/>
                    <a:pt x="0" y="502642"/>
                  </a:cubicBezTo>
                  <a:lnTo>
                    <a:pt x="0" y="100528"/>
                  </a:lnTo>
                  <a:cubicBezTo>
                    <a:pt x="0" y="45008"/>
                    <a:pt x="45008" y="0"/>
                    <a:pt x="100528" y="0"/>
                  </a:cubicBezTo>
                  <a:close/>
                </a:path>
              </a:pathLst>
            </a:custGeom>
            <a:solidFill>
              <a:srgbClr val="F5AC62">
                <a:alpha val="100000"/>
              </a:srgbClr>
            </a:solidFill>
            <a:ln w="9525">
              <a:solidFill>
                <a:srgbClr val="FFFFFF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l"/>
              <a:r>
                <a:rPr lang="zh-CN" altLang="en-US" sz="4000" b="1" i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课堂习题</a:t>
              </a:r>
              <a:endParaRPr lang="zh-CN" altLang="en-US" sz="4000" b="1" i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pic>
          <p:nvPicPr>
            <p:cNvPr id="5" name="图片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049" y="0"/>
              <a:ext cx="1219200" cy="1156076"/>
            </a:xfrm>
            <a:prstGeom prst="rect">
              <a:avLst/>
            </a:prstGeom>
          </p:spPr>
        </p:pic>
      </p:grpSp>
      <p:sp>
        <p:nvSpPr>
          <p:cNvPr id="6" name="形状1" title=""/>
          <p:cNvSpPr txBox="1"/>
          <p:nvPr/>
        </p:nvSpPr>
        <p:spPr>
          <a:xfrm rot="10800000">
            <a:off x="3032" y="889131"/>
            <a:ext cx="7089505" cy="95250"/>
          </a:xfrm>
          <a:prstGeom prst="rect">
            <a:avLst/>
          </a:prstGeom>
          <a:solidFill>
            <a:srgbClr val="F6F9FD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sp>
        <p:nvSpPr>
          <p:cNvPr id="7" name="文本框 6" title=""/>
          <p:cNvSpPr txBox="1"/>
          <p:nvPr/>
        </p:nvSpPr>
        <p:spPr>
          <a:xfrm>
            <a:off x="949960" y="1225550"/>
            <a:ext cx="9935845" cy="2104390"/>
          </a:xfrm>
          <a:prstGeom prst="rect">
            <a:avLst/>
          </a:prstGeom>
        </p:spPr>
        <p:txBody>
          <a:bodyPr>
            <a:noAutofit/>
          </a:bodyPr>
          <a:lstStyle/>
          <a:p>
            <a:pPr marL="133350" indent="0"/>
            <a:r>
              <a:rPr lang="en-US" altLang="zh-CN" sz="2800">
                <a:latin typeface="Times New Roman" panose="02020603050405020304"/>
                <a:ea typeface="Times New Roman" panose="02020603050405020304"/>
              </a:rPr>
              <a:t>6.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在斜面上将重为</a:t>
            </a:r>
            <a:r>
              <a:rPr lang="en-US" altLang="zh-CN" sz="2800">
                <a:latin typeface="Times New Roman" panose="02020603050405020304"/>
                <a:ea typeface="Times New Roman" panose="02020603050405020304"/>
              </a:rPr>
              <a:t>4.5N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的物体从底端匀速拉到顶端，拉力做功为</a:t>
            </a:r>
            <a:r>
              <a:rPr lang="en-US" altLang="zh-CN" sz="2800">
                <a:latin typeface="Times New Roman" panose="02020603050405020304"/>
                <a:ea typeface="Times New Roman" panose="02020603050405020304"/>
              </a:rPr>
              <a:t>2.16J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，斜面长</a:t>
            </a:r>
            <a:r>
              <a:rPr lang="en-US" altLang="zh-CN" sz="2800">
                <a:latin typeface="Times New Roman" panose="02020603050405020304"/>
                <a:ea typeface="Times New Roman" panose="02020603050405020304"/>
              </a:rPr>
              <a:t>1.2m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，高</a:t>
            </a:r>
            <a:r>
              <a:rPr lang="en-US" altLang="zh-CN" sz="2800">
                <a:latin typeface="Times New Roman" panose="02020603050405020304"/>
                <a:ea typeface="Times New Roman" panose="02020603050405020304"/>
              </a:rPr>
              <a:t>0.3m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，提升物体到达斜面顶端时拉力做的有用功为</a:t>
            </a:r>
            <a:r>
              <a:rPr lang="zh-CN" altLang="en-US" sz="2800" u="sng"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en-US" altLang="zh-CN" sz="2800" u="sng">
                <a:latin typeface="楷体" panose="02010609060101010101" charset="-122"/>
                <a:ea typeface="楷体" panose="02010609060101010101" charset="-122"/>
              </a:rPr>
              <a:t>      </a:t>
            </a:r>
            <a:r>
              <a:rPr lang="en-US" altLang="zh-CN" sz="2800">
                <a:latin typeface="Times New Roman" panose="02020603050405020304"/>
                <a:ea typeface="Times New Roman" panose="02020603050405020304"/>
              </a:rPr>
              <a:t>J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，物体所受的摩擦力为</a:t>
            </a:r>
            <a:r>
              <a:rPr lang="zh-CN" altLang="en-US" sz="2800" u="sng"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en-US" altLang="zh-CN" sz="2800" u="sng">
                <a:latin typeface="楷体" panose="02010609060101010101" charset="-122"/>
                <a:ea typeface="楷体" panose="02010609060101010101" charset="-122"/>
              </a:rPr>
              <a:t>        </a:t>
            </a:r>
            <a:r>
              <a:rPr lang="en-US" altLang="zh-CN" sz="2800">
                <a:latin typeface="Times New Roman" panose="02020603050405020304"/>
                <a:ea typeface="Times New Roman" panose="02020603050405020304"/>
              </a:rPr>
              <a:t>N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8" name="图片 7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0355" y="3159125"/>
            <a:ext cx="5191125" cy="22479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1" title=""/>
          <p:cNvGrpSpPr/>
          <p:nvPr/>
        </p:nvGrpSpPr>
        <p:grpSpPr>
          <a:xfrm>
            <a:off x="9126122" y="1686535"/>
            <a:ext cx="2478701" cy="3501295"/>
            <a:chExt cx="2478701" cy="3501295"/>
          </a:xfrm>
        </p:grpSpPr>
        <p:sp>
          <p:nvSpPr>
            <p:cNvPr id="3" name="形状5"/>
            <p:cNvSpPr txBox="1"/>
            <p:nvPr/>
          </p:nvSpPr>
          <p:spPr>
            <a:xfrm>
              <a:off x="758542" y="0"/>
              <a:ext cx="954005" cy="981389"/>
            </a:xfrm>
            <a:custGeom>
              <a:gdLst>
                <a:gd name="connsiteX0" fmla="*/ 477002 w 954005"/>
                <a:gd name="connsiteY0" fmla="*/ 0 h 981389"/>
                <a:gd name="connsiteX1" fmla="*/ 740444 w 954005"/>
                <a:gd name="connsiteY1" fmla="*/ 0 h 981389"/>
                <a:gd name="connsiteX2" fmla="*/ 954005 w 954005"/>
                <a:gd name="connsiteY2" fmla="*/ 761698 h 981389"/>
                <a:gd name="connsiteX3" fmla="*/ 213561 w 954005"/>
                <a:gd name="connsiteY3" fmla="*/ 981389 h 981389"/>
                <a:gd name="connsiteX4" fmla="*/ 0 w 954005"/>
                <a:gd name="connsiteY4" fmla="*/ 219691 h 98138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4005" h="981389">
                  <a:moveTo>
                    <a:pt x="477002" y="0"/>
                  </a:moveTo>
                  <a:cubicBezTo>
                    <a:pt x="740444" y="0"/>
                    <a:pt x="954005" y="219691"/>
                    <a:pt x="954005" y="490695"/>
                  </a:cubicBezTo>
                  <a:cubicBezTo>
                    <a:pt x="954005" y="761698"/>
                    <a:pt x="740444" y="981389"/>
                    <a:pt x="477002" y="981389"/>
                  </a:cubicBezTo>
                  <a:cubicBezTo>
                    <a:pt x="213561" y="981389"/>
                    <a:pt x="0" y="761698"/>
                    <a:pt x="0" y="490695"/>
                  </a:cubicBezTo>
                  <a:cubicBezTo>
                    <a:pt x="0" y="219691"/>
                    <a:pt x="213561" y="0"/>
                    <a:pt x="477002" y="0"/>
                  </a:cubicBezTo>
                  <a:close/>
                </a:path>
              </a:pathLst>
            </a:custGeom>
            <a:solidFill>
              <a:srgbClr val="6037E6">
                <a:alpha val="100000"/>
              </a:srgbClr>
            </a:solidFill>
            <a:ln w="9525">
              <a:solidFill>
                <a:srgbClr val="1A5CB3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4" name="形状6"/>
            <p:cNvSpPr txBox="1"/>
            <p:nvPr/>
          </p:nvSpPr>
          <p:spPr>
            <a:xfrm rot="10800000">
              <a:off x="0" y="378342"/>
              <a:ext cx="2478701" cy="3122953"/>
            </a:xfrm>
            <a:prstGeom prst="flowChartPunchedCard">
              <a:avLst/>
            </a:prstGeom>
            <a:solidFill>
              <a:srgbClr val="6037E6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</p:grpSp>
      <p:sp>
        <p:nvSpPr>
          <p:cNvPr id="5" name="形状1" title=""/>
          <p:cNvSpPr txBox="1"/>
          <p:nvPr/>
        </p:nvSpPr>
        <p:spPr>
          <a:xfrm>
            <a:off x="5296" y="-22860"/>
            <a:ext cx="12172950" cy="981151"/>
          </a:xfrm>
          <a:prstGeom prst="rect">
            <a:avLst/>
          </a:prstGeom>
          <a:solidFill>
            <a:srgbClr val="F6F9FD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sp>
        <p:nvSpPr>
          <p:cNvPr id="6" name="形状2" title=""/>
          <p:cNvSpPr txBox="1"/>
          <p:nvPr/>
        </p:nvSpPr>
        <p:spPr>
          <a:xfrm>
            <a:off x="18415" y="6650144"/>
            <a:ext cx="12172950" cy="220980"/>
          </a:xfrm>
          <a:prstGeom prst="rect">
            <a:avLst/>
          </a:prstGeom>
          <a:solidFill>
            <a:srgbClr val="F6F9FD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sp>
        <p:nvSpPr>
          <p:cNvPr id="7" name="形状3" title=""/>
          <p:cNvSpPr txBox="1"/>
          <p:nvPr/>
        </p:nvSpPr>
        <p:spPr>
          <a:xfrm>
            <a:off x="481822" y="120148"/>
            <a:ext cx="2360428" cy="743179"/>
          </a:xfrm>
          <a:custGeom>
            <a:gdLst>
              <a:gd name="connsiteX0" fmla="*/ 123863 w 2360428"/>
              <a:gd name="connsiteY0" fmla="*/ 0 h 743179"/>
              <a:gd name="connsiteX1" fmla="*/ 2236565 w 2360428"/>
              <a:gd name="connsiteY1" fmla="*/ 0 h 743179"/>
              <a:gd name="connsiteX2" fmla="*/ 2304973 w 2360428"/>
              <a:gd name="connsiteY2" fmla="*/ 0 h 743179"/>
              <a:gd name="connsiteX3" fmla="*/ 2360428 w 2360428"/>
              <a:gd name="connsiteY3" fmla="*/ 619315 h 743179"/>
              <a:gd name="connsiteX4" fmla="*/ 2360428 w 2360428"/>
              <a:gd name="connsiteY4" fmla="*/ 652166 h 743179"/>
              <a:gd name="connsiteX5" fmla="*/ 2300921 w 2360428"/>
              <a:gd name="connsiteY5" fmla="*/ 730129 h 743179"/>
              <a:gd name="connsiteX6" fmla="*/ 123863 w 2360428"/>
              <a:gd name="connsiteY6" fmla="*/ 743179 h 743179"/>
              <a:gd name="connsiteX7" fmla="*/ 91013 w 2360428"/>
              <a:gd name="connsiteY7" fmla="*/ 743179 h 743179"/>
              <a:gd name="connsiteX8" fmla="*/ 13050 w 2360428"/>
              <a:gd name="connsiteY8" fmla="*/ 683671 h 743179"/>
              <a:gd name="connsiteX9" fmla="*/ 0 w 2360428"/>
              <a:gd name="connsiteY9" fmla="*/ 123863 h 743179"/>
              <a:gd name="connsiteX10" fmla="*/ 0 w 2360428"/>
              <a:gd name="connsiteY10" fmla="*/ 55455 h 74317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60428" h="743179">
                <a:moveTo>
                  <a:pt x="123863" y="0"/>
                </a:moveTo>
                <a:lnTo>
                  <a:pt x="2236565" y="0"/>
                </a:lnTo>
                <a:cubicBezTo>
                  <a:pt x="2304973" y="0"/>
                  <a:pt x="2360428" y="55455"/>
                  <a:pt x="2360428" y="123863"/>
                </a:cubicBezTo>
                <a:lnTo>
                  <a:pt x="2360428" y="619315"/>
                </a:lnTo>
                <a:cubicBezTo>
                  <a:pt x="2360428" y="652166"/>
                  <a:pt x="2347379" y="683671"/>
                  <a:pt x="2324150" y="706900"/>
                </a:cubicBezTo>
                <a:cubicBezTo>
                  <a:pt x="2300921" y="730129"/>
                  <a:pt x="2269416" y="743179"/>
                  <a:pt x="2236565" y="743179"/>
                </a:cubicBezTo>
                <a:lnTo>
                  <a:pt x="123863" y="743179"/>
                </a:lnTo>
                <a:cubicBezTo>
                  <a:pt x="91013" y="743179"/>
                  <a:pt x="59507" y="730129"/>
                  <a:pt x="36279" y="706900"/>
                </a:cubicBezTo>
                <a:cubicBezTo>
                  <a:pt x="13050" y="683671"/>
                  <a:pt x="0" y="652166"/>
                  <a:pt x="0" y="619315"/>
                </a:cubicBezTo>
                <a:lnTo>
                  <a:pt x="0" y="123863"/>
                </a:lnTo>
                <a:cubicBezTo>
                  <a:pt x="0" y="55455"/>
                  <a:pt x="55455" y="0"/>
                  <a:pt x="123863" y="0"/>
                </a:cubicBezTo>
                <a:close/>
              </a:path>
            </a:pathLst>
          </a:custGeom>
          <a:solidFill>
            <a:srgbClr val="F0EA90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  <a:r>
              <a:rPr lang="zh-CN" altLang="en-US" sz="4000" b="1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学习目标</a:t>
            </a:r>
            <a:endParaRPr lang="zh-CN" altLang="en-US" sz="4000" b="1" i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形状4" title=""/>
          <p:cNvSpPr txBox="1"/>
          <p:nvPr/>
        </p:nvSpPr>
        <p:spPr>
          <a:xfrm rot="10800000">
            <a:off x="1114" y="862879"/>
            <a:ext cx="7089505" cy="95250"/>
          </a:xfrm>
          <a:prstGeom prst="rect">
            <a:avLst/>
          </a:prstGeom>
          <a:solidFill>
            <a:srgbClr val="F6F9FD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grpSp>
        <p:nvGrpSpPr>
          <p:cNvPr id="9" name="组合2" title=""/>
          <p:cNvGrpSpPr/>
          <p:nvPr/>
        </p:nvGrpSpPr>
        <p:grpSpPr>
          <a:xfrm>
            <a:off x="657082" y="1784499"/>
            <a:ext cx="2478701" cy="3394797"/>
            <a:chExt cx="2478701" cy="3394797"/>
          </a:xfrm>
        </p:grpSpPr>
        <p:sp>
          <p:nvSpPr>
            <p:cNvPr id="10" name="形状7"/>
            <p:cNvSpPr txBox="1"/>
            <p:nvPr/>
          </p:nvSpPr>
          <p:spPr>
            <a:xfrm>
              <a:off x="860641" y="0"/>
              <a:ext cx="954005" cy="954005"/>
            </a:xfrm>
            <a:custGeom>
              <a:gdLst>
                <a:gd name="connsiteX0" fmla="*/ 477002 w 954005"/>
                <a:gd name="connsiteY0" fmla="*/ 0 h 954005"/>
                <a:gd name="connsiteX1" fmla="*/ 740444 w 954005"/>
                <a:gd name="connsiteY1" fmla="*/ 0 h 954005"/>
                <a:gd name="connsiteX2" fmla="*/ 954005 w 954005"/>
                <a:gd name="connsiteY2" fmla="*/ 740444 h 954005"/>
                <a:gd name="connsiteX3" fmla="*/ 213561 w 954005"/>
                <a:gd name="connsiteY3" fmla="*/ 954005 h 954005"/>
                <a:gd name="connsiteX4" fmla="*/ 0 w 954005"/>
                <a:gd name="connsiteY4" fmla="*/ 213561 h 95400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4005" h="954005">
                  <a:moveTo>
                    <a:pt x="477002" y="0"/>
                  </a:moveTo>
                  <a:cubicBezTo>
                    <a:pt x="740444" y="0"/>
                    <a:pt x="954005" y="213561"/>
                    <a:pt x="954005" y="477002"/>
                  </a:cubicBezTo>
                  <a:cubicBezTo>
                    <a:pt x="954005" y="740444"/>
                    <a:pt x="740444" y="954005"/>
                    <a:pt x="477002" y="954005"/>
                  </a:cubicBezTo>
                  <a:cubicBezTo>
                    <a:pt x="213561" y="954005"/>
                    <a:pt x="0" y="740444"/>
                    <a:pt x="0" y="477002"/>
                  </a:cubicBezTo>
                  <a:cubicBezTo>
                    <a:pt x="0" y="213561"/>
                    <a:pt x="213561" y="0"/>
                    <a:pt x="477002" y="0"/>
                  </a:cubicBezTo>
                  <a:close/>
                </a:path>
              </a:pathLst>
            </a:custGeom>
            <a:solidFill>
              <a:srgbClr val="2A8C51">
                <a:alpha val="100000"/>
              </a:srgbClr>
            </a:solidFill>
            <a:ln w="9525">
              <a:solidFill>
                <a:srgbClr val="1A5CB3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1" name="形状8"/>
            <p:cNvSpPr txBox="1"/>
            <p:nvPr/>
          </p:nvSpPr>
          <p:spPr>
            <a:xfrm rot="10800000">
              <a:off x="0" y="271844"/>
              <a:ext cx="2478701" cy="3122953"/>
            </a:xfrm>
            <a:prstGeom prst="flowChartPunchedCard">
              <a:avLst/>
            </a:prstGeom>
            <a:solidFill>
              <a:srgbClr val="2A8C51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</p:grpSp>
      <p:sp>
        <p:nvSpPr>
          <p:cNvPr id="12" name="文本1" title=""/>
          <p:cNvSpPr txBox="1"/>
          <p:nvPr/>
        </p:nvSpPr>
        <p:spPr>
          <a:xfrm>
            <a:off x="784841" y="2604306"/>
            <a:ext cx="2340980" cy="260524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000"/>
              </a:lnSpc>
            </a:pPr>
            <a:r>
              <a:rPr lang="zh-CN" altLang="en-US" sz="2100" b="1" i="0">
                <a:solidFill>
                  <a:srgbClr val="FFFFFF">
                    <a:alpha val="100000"/>
                  </a:srgbClr>
                </a:solidFill>
                <a:latin typeface="新宋体" panose="02010609030101010101" charset="-122"/>
                <a:ea typeface="新宋体" panose="02010609030101010101" charset="-122"/>
              </a:rPr>
              <a:t>知道有用功、额外功、总功的含义，指出它们之间的关系；理解机械效率的概念</a:t>
            </a:r>
            <a:endParaRPr lang="zh-CN" altLang="en-US" sz="2100" b="1" i="0">
              <a:solidFill>
                <a:srgbClr val="FFFFFF">
                  <a:alpha val="100000"/>
                </a:srgbClr>
              </a:solidFill>
              <a:latin typeface="新宋体" panose="02010609030101010101" charset="-122"/>
              <a:ea typeface="新宋体" panose="02010609030101010101" charset="-122"/>
            </a:endParaRPr>
          </a:p>
          <a:p>
            <a:pPr marL="0" algn="l"/>
            <a:endParaRPr lang="zh-CN" altLang="en-US" sz="2100" b="1" i="0">
              <a:solidFill>
                <a:srgbClr val="FFFFFF">
                  <a:alpha val="100000"/>
                </a:srgbClr>
              </a:solidFill>
              <a:latin typeface="新宋体" panose="02010609030101010101" charset="-122"/>
              <a:ea typeface="新宋体" panose="02010609030101010101" charset="-122"/>
            </a:endParaRPr>
          </a:p>
        </p:txBody>
      </p:sp>
      <p:grpSp>
        <p:nvGrpSpPr>
          <p:cNvPr id="13" name="组合3" title=""/>
          <p:cNvGrpSpPr/>
          <p:nvPr/>
        </p:nvGrpSpPr>
        <p:grpSpPr>
          <a:xfrm>
            <a:off x="3423657" y="1734283"/>
            <a:ext cx="2478703" cy="3493257"/>
            <a:chExt cx="2478703" cy="3493257"/>
          </a:xfrm>
        </p:grpSpPr>
        <p:sp>
          <p:nvSpPr>
            <p:cNvPr id="14" name="形状9"/>
            <p:cNvSpPr txBox="1"/>
            <p:nvPr/>
          </p:nvSpPr>
          <p:spPr>
            <a:xfrm>
              <a:off x="778497" y="0"/>
              <a:ext cx="954005" cy="954005"/>
            </a:xfrm>
            <a:custGeom>
              <a:gdLst>
                <a:gd name="connsiteX0" fmla="*/ 477002 w 954005"/>
                <a:gd name="connsiteY0" fmla="*/ 0 h 954005"/>
                <a:gd name="connsiteX1" fmla="*/ 740444 w 954005"/>
                <a:gd name="connsiteY1" fmla="*/ 0 h 954005"/>
                <a:gd name="connsiteX2" fmla="*/ 954005 w 954005"/>
                <a:gd name="connsiteY2" fmla="*/ 740444 h 954005"/>
                <a:gd name="connsiteX3" fmla="*/ 213561 w 954005"/>
                <a:gd name="connsiteY3" fmla="*/ 954005 h 954005"/>
                <a:gd name="connsiteX4" fmla="*/ 0 w 954005"/>
                <a:gd name="connsiteY4" fmla="*/ 213561 h 95400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4005" h="954005">
                  <a:moveTo>
                    <a:pt x="477002" y="0"/>
                  </a:moveTo>
                  <a:cubicBezTo>
                    <a:pt x="740444" y="0"/>
                    <a:pt x="954005" y="213561"/>
                    <a:pt x="954005" y="477002"/>
                  </a:cubicBezTo>
                  <a:cubicBezTo>
                    <a:pt x="954005" y="740444"/>
                    <a:pt x="740444" y="954005"/>
                    <a:pt x="477002" y="954005"/>
                  </a:cubicBezTo>
                  <a:cubicBezTo>
                    <a:pt x="213561" y="954005"/>
                    <a:pt x="0" y="740444"/>
                    <a:pt x="0" y="477002"/>
                  </a:cubicBezTo>
                  <a:cubicBezTo>
                    <a:pt x="0" y="213561"/>
                    <a:pt x="213561" y="0"/>
                    <a:pt x="477002" y="0"/>
                  </a:cubicBezTo>
                  <a:close/>
                </a:path>
              </a:pathLst>
            </a:custGeom>
            <a:solidFill>
              <a:srgbClr val="1A5CB3">
                <a:alpha val="100000"/>
              </a:srgbClr>
            </a:solidFill>
            <a:ln w="9525">
              <a:solidFill>
                <a:srgbClr val="1A5CB3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5" name="形状10"/>
            <p:cNvSpPr txBox="1"/>
            <p:nvPr/>
          </p:nvSpPr>
          <p:spPr>
            <a:xfrm rot="10800000">
              <a:off x="0" y="370304"/>
              <a:ext cx="2478703" cy="3122953"/>
            </a:xfrm>
            <a:prstGeom prst="flowChartPunchedCard">
              <a:avLst/>
            </a:prstGeom>
            <a:solidFill>
              <a:srgbClr val="1A5CB3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</p:grpSp>
      <p:sp>
        <p:nvSpPr>
          <p:cNvPr id="16" name="文本2" title=""/>
          <p:cNvSpPr txBox="1"/>
          <p:nvPr/>
        </p:nvSpPr>
        <p:spPr>
          <a:xfrm>
            <a:off x="3542100" y="2529478"/>
            <a:ext cx="2360219" cy="213227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000"/>
              </a:lnSpc>
            </a:pPr>
            <a:r>
              <a:rPr lang="zh-CN" altLang="en-US" sz="2100" b="1" i="0">
                <a:solidFill>
                  <a:srgbClr val="FFFFFF">
                    <a:alpha val="100000"/>
                  </a:srgbClr>
                </a:solidFill>
                <a:latin typeface="新宋体" panose="02010609030101010101" charset="-122"/>
                <a:ea typeface="新宋体" panose="02010609030101010101" charset="-122"/>
              </a:rPr>
              <a:t>知道机械效率小于</a:t>
            </a:r>
            <a:r>
              <a:rPr lang="zh-CN" altLang="en-US" sz="2100" b="1" i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1</a:t>
            </a:r>
            <a:r>
              <a:rPr lang="zh-CN" altLang="en-US" sz="2100" b="1" i="0">
                <a:solidFill>
                  <a:srgbClr val="FFFFFF">
                    <a:alpha val="100000"/>
                  </a:srgbClr>
                </a:solidFill>
                <a:latin typeface="新宋体" panose="02010609030101010101" charset="-122"/>
                <a:ea typeface="新宋体" panose="02010609030101010101" charset="-122"/>
              </a:rPr>
              <a:t>及没有单位的原因；会利用公式</a:t>
            </a:r>
            <a:r>
              <a:rPr lang="zh-CN" altLang="en-US" sz="2100" b="1" i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zh-CN" altLang="en-US" sz="2100" b="1" i="0">
                <a:solidFill>
                  <a:srgbClr val="FFFFFF">
                    <a:alpha val="100000"/>
                  </a:srgbClr>
                </a:solidFill>
                <a:latin typeface="新宋体" panose="02010609030101010101" charset="-122"/>
                <a:ea typeface="新宋体" panose="02010609030101010101" charset="-122"/>
              </a:rPr>
              <a:t>进行机械效率有关计算</a:t>
            </a:r>
            <a:endParaRPr lang="zh-CN" altLang="en-US" sz="2100" b="1" i="0">
              <a:solidFill>
                <a:srgbClr val="FFFFFF">
                  <a:alpha val="100000"/>
                </a:srgbClr>
              </a:solidFill>
              <a:latin typeface="新宋体" panose="02010609030101010101" charset="-122"/>
              <a:ea typeface="新宋体" panose="02010609030101010101" charset="-122"/>
            </a:endParaRPr>
          </a:p>
        </p:txBody>
      </p:sp>
      <p:grpSp>
        <p:nvGrpSpPr>
          <p:cNvPr id="17" name="组合4" title=""/>
          <p:cNvGrpSpPr/>
          <p:nvPr/>
        </p:nvGrpSpPr>
        <p:grpSpPr>
          <a:xfrm>
            <a:off x="6265231" y="1714643"/>
            <a:ext cx="2478701" cy="3453776"/>
            <a:chExt cx="2478701" cy="3453776"/>
          </a:xfrm>
        </p:grpSpPr>
        <p:sp>
          <p:nvSpPr>
            <p:cNvPr id="18" name="形状11"/>
            <p:cNvSpPr txBox="1"/>
            <p:nvPr/>
          </p:nvSpPr>
          <p:spPr>
            <a:xfrm>
              <a:off x="797909" y="0"/>
              <a:ext cx="954005" cy="954005"/>
            </a:xfrm>
            <a:custGeom>
              <a:gdLst>
                <a:gd name="connsiteX0" fmla="*/ 477002 w 954005"/>
                <a:gd name="connsiteY0" fmla="*/ 0 h 954005"/>
                <a:gd name="connsiteX1" fmla="*/ 740444 w 954005"/>
                <a:gd name="connsiteY1" fmla="*/ 0 h 954005"/>
                <a:gd name="connsiteX2" fmla="*/ 954005 w 954005"/>
                <a:gd name="connsiteY2" fmla="*/ 740444 h 954005"/>
                <a:gd name="connsiteX3" fmla="*/ 213561 w 954005"/>
                <a:gd name="connsiteY3" fmla="*/ 954005 h 954005"/>
                <a:gd name="connsiteX4" fmla="*/ 0 w 954005"/>
                <a:gd name="connsiteY4" fmla="*/ 213561 h 95400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4005" h="954005">
                  <a:moveTo>
                    <a:pt x="477002" y="0"/>
                  </a:moveTo>
                  <a:cubicBezTo>
                    <a:pt x="740444" y="0"/>
                    <a:pt x="954005" y="213561"/>
                    <a:pt x="954005" y="477002"/>
                  </a:cubicBezTo>
                  <a:cubicBezTo>
                    <a:pt x="954005" y="740444"/>
                    <a:pt x="740444" y="954005"/>
                    <a:pt x="477002" y="954005"/>
                  </a:cubicBezTo>
                  <a:cubicBezTo>
                    <a:pt x="213561" y="954005"/>
                    <a:pt x="0" y="740444"/>
                    <a:pt x="0" y="477002"/>
                  </a:cubicBezTo>
                  <a:cubicBezTo>
                    <a:pt x="0" y="213561"/>
                    <a:pt x="213561" y="0"/>
                    <a:pt x="477002" y="0"/>
                  </a:cubicBezTo>
                  <a:close/>
                </a:path>
              </a:pathLst>
            </a:custGeom>
            <a:solidFill>
              <a:srgbClr val="C72727">
                <a:alpha val="100000"/>
              </a:srgbClr>
            </a:solidFill>
            <a:ln w="9525">
              <a:solidFill>
                <a:srgbClr val="1A5CB3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9" name="形状12"/>
            <p:cNvSpPr txBox="1"/>
            <p:nvPr/>
          </p:nvSpPr>
          <p:spPr>
            <a:xfrm rot="10800000">
              <a:off x="0" y="330823"/>
              <a:ext cx="2478701" cy="3122953"/>
            </a:xfrm>
            <a:prstGeom prst="flowChartPunchedCard">
              <a:avLst/>
            </a:prstGeom>
            <a:solidFill>
              <a:srgbClr val="C72727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</p:grpSp>
      <p:sp>
        <p:nvSpPr>
          <p:cNvPr id="20" name="文本3" title=""/>
          <p:cNvSpPr txBox="1"/>
          <p:nvPr/>
        </p:nvSpPr>
        <p:spPr>
          <a:xfrm>
            <a:off x="9227182" y="2529269"/>
            <a:ext cx="2394790" cy="211811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000"/>
              </a:lnSpc>
            </a:pPr>
            <a:r>
              <a:rPr lang="zh-CN" altLang="en-US" sz="2100" b="1" i="0">
                <a:solidFill>
                  <a:srgbClr val="FFFFFF">
                    <a:alpha val="100000"/>
                  </a:srgbClr>
                </a:solidFill>
                <a:latin typeface="新宋体" panose="02010609030101010101" charset="-122"/>
                <a:ea typeface="新宋体" panose="02010609030101010101" charset="-122"/>
              </a:rPr>
              <a:t>关注生产、生活中各种机械的机械效率，具有用机械效率来评价机械的意识</a:t>
            </a:r>
            <a:endParaRPr lang="zh-CN" altLang="en-US" sz="2100" b="1" i="0">
              <a:solidFill>
                <a:srgbClr val="FFFFFF">
                  <a:alpha val="100000"/>
                </a:srgbClr>
              </a:solidFill>
              <a:latin typeface="新宋体" panose="02010609030101010101" charset="-122"/>
              <a:ea typeface="新宋体" panose="02010609030101010101" charset="-122"/>
            </a:endParaRPr>
          </a:p>
        </p:txBody>
      </p:sp>
      <p:sp>
        <p:nvSpPr>
          <p:cNvPr id="21" name="文本4" title=""/>
          <p:cNvSpPr txBox="1"/>
          <p:nvPr/>
        </p:nvSpPr>
        <p:spPr>
          <a:xfrm>
            <a:off x="6394209" y="2529440"/>
            <a:ext cx="2338388" cy="211811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000"/>
              </a:lnSpc>
            </a:pPr>
            <a:r>
              <a:rPr lang="zh-CN" altLang="en-US" sz="2100" b="1" i="0">
                <a:solidFill>
                  <a:srgbClr val="FFFFFF">
                    <a:alpha val="100000"/>
                  </a:srgbClr>
                </a:solidFill>
                <a:latin typeface="新宋体" panose="02010609030101010101" charset="-122"/>
                <a:ea typeface="新宋体" panose="02010609030101010101" charset="-122"/>
              </a:rPr>
              <a:t>经历测量滑轮组的机械效率的过程，学习拟定简单的科学探究计划和实验方案</a:t>
            </a:r>
            <a:endParaRPr lang="zh-CN" altLang="en-US" sz="2100" b="1" i="0">
              <a:solidFill>
                <a:srgbClr val="FFFFFF">
                  <a:alpha val="100000"/>
                </a:srgbClr>
              </a:solidFill>
              <a:latin typeface="新宋体" panose="02010609030101010101" charset="-122"/>
              <a:ea typeface="新宋体" panose="02010609030101010101" charset="-122"/>
            </a:endParaRPr>
          </a:p>
        </p:txBody>
      </p:sp>
      <p:sp>
        <p:nvSpPr>
          <p:cNvPr id="22" name="文本5" title=""/>
          <p:cNvSpPr txBox="1"/>
          <p:nvPr/>
        </p:nvSpPr>
        <p:spPr>
          <a:xfrm>
            <a:off x="1515577" y="1681447"/>
            <a:ext cx="932928" cy="925190"/>
          </a:xfrm>
          <a:prstGeom prst="rect">
            <a:avLst/>
          </a:prstGeom>
          <a:noFill/>
        </p:spPr>
        <p:txBody>
          <a:bodyPr anchor="ctr"/>
          <a:lstStyle/>
          <a:p>
            <a:pPr marL="0" algn="ctr">
              <a:lnSpc>
                <a:spcPts val="2400"/>
              </a:lnSpc>
            </a:pPr>
            <a:r>
              <a:rPr lang="zh-CN" altLang="en-US" sz="2000" b="1" i="0">
                <a:solidFill>
                  <a:srgbClr val="FFFFFF">
                    <a:alpha val="100000"/>
                  </a:srgbClr>
                </a:solidFill>
                <a:latin typeface="新宋体" panose="02010609030101010101" charset="-122"/>
                <a:ea typeface="新宋体" panose="02010609030101010101" charset="-122"/>
              </a:rPr>
              <a:t>1</a:t>
            </a:r>
            <a:endParaRPr lang="zh-CN" altLang="en-US" sz="2000" b="1" i="0">
              <a:solidFill>
                <a:srgbClr val="FFFFFF">
                  <a:alpha val="100000"/>
                </a:srgbClr>
              </a:solidFill>
              <a:latin typeface="新宋体" panose="02010609030101010101" charset="-122"/>
              <a:ea typeface="新宋体" panose="02010609030101010101" charset="-122"/>
            </a:endParaRPr>
          </a:p>
        </p:txBody>
      </p:sp>
      <p:sp>
        <p:nvSpPr>
          <p:cNvPr id="23" name="文本6" title=""/>
          <p:cNvSpPr txBox="1"/>
          <p:nvPr/>
        </p:nvSpPr>
        <p:spPr>
          <a:xfrm>
            <a:off x="4192452" y="1668275"/>
            <a:ext cx="932928" cy="925190"/>
          </a:xfrm>
          <a:prstGeom prst="rect">
            <a:avLst/>
          </a:prstGeom>
          <a:noFill/>
        </p:spPr>
        <p:txBody>
          <a:bodyPr anchor="ctr"/>
          <a:lstStyle/>
          <a:p>
            <a:pPr marL="0" algn="ctr">
              <a:lnSpc>
                <a:spcPts val="2400"/>
              </a:lnSpc>
            </a:pPr>
            <a:r>
              <a:rPr lang="zh-CN" altLang="en-US" sz="2000" b="1" i="0">
                <a:solidFill>
                  <a:srgbClr val="FFFFFF">
                    <a:alpha val="100000"/>
                  </a:srgbClr>
                </a:solidFill>
                <a:latin typeface="新宋体" panose="02010609030101010101" charset="-122"/>
                <a:ea typeface="新宋体" panose="02010609030101010101" charset="-122"/>
              </a:rPr>
              <a:t>2</a:t>
            </a:r>
            <a:endParaRPr lang="zh-CN" altLang="en-US" sz="2000" b="1" i="0">
              <a:solidFill>
                <a:srgbClr val="FFFFFF">
                  <a:alpha val="100000"/>
                </a:srgbClr>
              </a:solidFill>
              <a:latin typeface="新宋体" panose="02010609030101010101" charset="-122"/>
              <a:ea typeface="新宋体" panose="02010609030101010101" charset="-122"/>
            </a:endParaRPr>
          </a:p>
        </p:txBody>
      </p:sp>
      <p:sp>
        <p:nvSpPr>
          <p:cNvPr id="24" name="文本7" title=""/>
          <p:cNvSpPr txBox="1"/>
          <p:nvPr/>
        </p:nvSpPr>
        <p:spPr>
          <a:xfrm>
            <a:off x="7097297" y="1668580"/>
            <a:ext cx="932928" cy="925190"/>
          </a:xfrm>
          <a:prstGeom prst="rect">
            <a:avLst/>
          </a:prstGeom>
          <a:noFill/>
        </p:spPr>
        <p:txBody>
          <a:bodyPr anchor="ctr"/>
          <a:lstStyle/>
          <a:p>
            <a:pPr marL="0" algn="ctr">
              <a:lnSpc>
                <a:spcPts val="2400"/>
              </a:lnSpc>
            </a:pPr>
            <a:r>
              <a:rPr lang="zh-CN" altLang="en-US" sz="2000" b="1" i="0">
                <a:solidFill>
                  <a:srgbClr val="FFFFFF">
                    <a:alpha val="100000"/>
                  </a:srgbClr>
                </a:solidFill>
                <a:latin typeface="新宋体" panose="02010609030101010101" charset="-122"/>
                <a:ea typeface="新宋体" panose="02010609030101010101" charset="-122"/>
              </a:rPr>
              <a:t>3</a:t>
            </a:r>
            <a:endParaRPr lang="zh-CN" altLang="en-US" sz="2000" b="1" i="0">
              <a:solidFill>
                <a:srgbClr val="FFFFFF">
                  <a:alpha val="100000"/>
                </a:srgbClr>
              </a:solidFill>
              <a:latin typeface="新宋体" panose="02010609030101010101" charset="-122"/>
              <a:ea typeface="新宋体" panose="02010609030101010101" charset="-122"/>
            </a:endParaRPr>
          </a:p>
        </p:txBody>
      </p:sp>
      <p:sp>
        <p:nvSpPr>
          <p:cNvPr id="25" name="文本8" title=""/>
          <p:cNvSpPr txBox="1"/>
          <p:nvPr/>
        </p:nvSpPr>
        <p:spPr>
          <a:xfrm>
            <a:off x="9850499" y="1729416"/>
            <a:ext cx="1111253" cy="496621"/>
          </a:xfrm>
          <a:prstGeom prst="rect">
            <a:avLst/>
          </a:prstGeom>
          <a:noFill/>
        </p:spPr>
        <p:txBody>
          <a:bodyPr anchor="ctr"/>
          <a:lstStyle/>
          <a:p>
            <a:pPr marL="0" algn="ctr">
              <a:lnSpc>
                <a:spcPts val="2400"/>
              </a:lnSpc>
            </a:pPr>
            <a:r>
              <a:rPr lang="zh-CN" altLang="en-US" sz="2000" b="1" i="0">
                <a:solidFill>
                  <a:srgbClr val="FFFFFF">
                    <a:alpha val="100000"/>
                  </a:srgbClr>
                </a:solidFill>
                <a:latin typeface="新宋体" panose="02010609030101010101" charset="-122"/>
                <a:ea typeface="新宋体" panose="02010609030101010101" charset="-122"/>
              </a:rPr>
              <a:t>4</a:t>
            </a:r>
            <a:endParaRPr lang="zh-CN" altLang="en-US" sz="2000" b="1" i="0">
              <a:solidFill>
                <a:srgbClr val="FFFFFF">
                  <a:alpha val="100000"/>
                </a:srgbClr>
              </a:solidFill>
              <a:latin typeface="新宋体" panose="02010609030101010101" charset="-122"/>
              <a:ea typeface="新宋体" panose="02010609030101010101" charset="-122"/>
            </a:endParaRPr>
          </a:p>
        </p:txBody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2103100" y="109982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7" grpId="0" animBg="1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1" title=""/>
          <p:cNvGrpSpPr/>
          <p:nvPr/>
        </p:nvGrpSpPr>
        <p:grpSpPr>
          <a:xfrm>
            <a:off x="19088" y="-43024"/>
            <a:ext cx="12172950" cy="1156076"/>
            <a:chExt cx="12172950" cy="1156076"/>
          </a:xfrm>
        </p:grpSpPr>
        <p:sp>
          <p:nvSpPr>
            <p:cNvPr id="3" name="形状2"/>
            <p:cNvSpPr txBox="1"/>
            <p:nvPr/>
          </p:nvSpPr>
          <p:spPr>
            <a:xfrm>
              <a:off x="0" y="43462"/>
              <a:ext cx="12172950" cy="934755"/>
            </a:xfrm>
            <a:prstGeom prst="rect">
              <a:avLst/>
            </a:prstGeom>
            <a:solidFill>
              <a:srgbClr val="F6F9FD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4" name="形状3"/>
            <p:cNvSpPr txBox="1"/>
            <p:nvPr/>
          </p:nvSpPr>
          <p:spPr>
            <a:xfrm>
              <a:off x="1133151" y="250612"/>
              <a:ext cx="2413968" cy="603171"/>
            </a:xfrm>
            <a:custGeom>
              <a:gdLst>
                <a:gd name="connsiteX0" fmla="*/ 100528 w 2413968"/>
                <a:gd name="connsiteY0" fmla="*/ 0 h 603171"/>
                <a:gd name="connsiteX1" fmla="*/ 2313440 w 2413968"/>
                <a:gd name="connsiteY1" fmla="*/ 0 h 603171"/>
                <a:gd name="connsiteX2" fmla="*/ 2340102 w 2413968"/>
                <a:gd name="connsiteY2" fmla="*/ 0 h 603171"/>
                <a:gd name="connsiteX3" fmla="*/ 2403377 w 2413968"/>
                <a:gd name="connsiteY3" fmla="*/ 48297 h 603171"/>
                <a:gd name="connsiteX4" fmla="*/ 2413968 w 2413968"/>
                <a:gd name="connsiteY4" fmla="*/ 502642 h 603171"/>
                <a:gd name="connsiteX5" fmla="*/ 2413968 w 2413968"/>
                <a:gd name="connsiteY5" fmla="*/ 529304 h 603171"/>
                <a:gd name="connsiteX6" fmla="*/ 2365671 w 2413968"/>
                <a:gd name="connsiteY6" fmla="*/ 592579 h 603171"/>
                <a:gd name="connsiteX7" fmla="*/ 100528 w 2413968"/>
                <a:gd name="connsiteY7" fmla="*/ 603171 h 603171"/>
                <a:gd name="connsiteX8" fmla="*/ 73867 w 2413968"/>
                <a:gd name="connsiteY8" fmla="*/ 603171 h 603171"/>
                <a:gd name="connsiteX9" fmla="*/ 10591 w 2413968"/>
                <a:gd name="connsiteY9" fmla="*/ 554874 h 603171"/>
                <a:gd name="connsiteX10" fmla="*/ 0 w 2413968"/>
                <a:gd name="connsiteY10" fmla="*/ 100528 h 603171"/>
                <a:gd name="connsiteX11" fmla="*/ 0 w 2413968"/>
                <a:gd name="connsiteY11" fmla="*/ 45008 h 60317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13968" h="603171">
                  <a:moveTo>
                    <a:pt x="100528" y="0"/>
                  </a:moveTo>
                  <a:lnTo>
                    <a:pt x="2313440" y="0"/>
                  </a:lnTo>
                  <a:cubicBezTo>
                    <a:pt x="2340102" y="0"/>
                    <a:pt x="2365671" y="10591"/>
                    <a:pt x="2384524" y="29444"/>
                  </a:cubicBezTo>
                  <a:cubicBezTo>
                    <a:pt x="2403377" y="48297"/>
                    <a:pt x="2413968" y="73867"/>
                    <a:pt x="2413968" y="100528"/>
                  </a:cubicBezTo>
                  <a:lnTo>
                    <a:pt x="2413968" y="502642"/>
                  </a:lnTo>
                  <a:cubicBezTo>
                    <a:pt x="2413968" y="529304"/>
                    <a:pt x="2403377" y="554874"/>
                    <a:pt x="2384524" y="573727"/>
                  </a:cubicBezTo>
                  <a:cubicBezTo>
                    <a:pt x="2365671" y="592579"/>
                    <a:pt x="2340102" y="603171"/>
                    <a:pt x="2313440" y="603171"/>
                  </a:cubicBezTo>
                  <a:lnTo>
                    <a:pt x="100528" y="603171"/>
                  </a:lnTo>
                  <a:cubicBezTo>
                    <a:pt x="73867" y="603171"/>
                    <a:pt x="48297" y="592579"/>
                    <a:pt x="29444" y="573727"/>
                  </a:cubicBezTo>
                  <a:cubicBezTo>
                    <a:pt x="10591" y="554874"/>
                    <a:pt x="0" y="529304"/>
                    <a:pt x="0" y="502642"/>
                  </a:cubicBezTo>
                  <a:lnTo>
                    <a:pt x="0" y="100528"/>
                  </a:lnTo>
                  <a:cubicBezTo>
                    <a:pt x="0" y="45008"/>
                    <a:pt x="45008" y="0"/>
                    <a:pt x="100528" y="0"/>
                  </a:cubicBezTo>
                  <a:close/>
                </a:path>
              </a:pathLst>
            </a:custGeom>
            <a:solidFill>
              <a:srgbClr val="F5AC62">
                <a:alpha val="100000"/>
              </a:srgbClr>
            </a:solidFill>
            <a:ln w="9525">
              <a:solidFill>
                <a:srgbClr val="FFFFFF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l"/>
              <a:r>
                <a:rPr lang="zh-CN" altLang="en-US" sz="4000" b="1" i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课堂习题</a:t>
              </a:r>
              <a:endParaRPr lang="zh-CN" altLang="en-US" sz="4000" b="1" i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pic>
          <p:nvPicPr>
            <p:cNvPr id="5" name="图片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049" y="0"/>
              <a:ext cx="1219200" cy="1156076"/>
            </a:xfrm>
            <a:prstGeom prst="rect">
              <a:avLst/>
            </a:prstGeom>
          </p:spPr>
        </p:pic>
      </p:grpSp>
      <p:sp>
        <p:nvSpPr>
          <p:cNvPr id="6" name="形状1" title=""/>
          <p:cNvSpPr txBox="1"/>
          <p:nvPr/>
        </p:nvSpPr>
        <p:spPr>
          <a:xfrm rot="10800000">
            <a:off x="3032" y="889131"/>
            <a:ext cx="7089505" cy="95250"/>
          </a:xfrm>
          <a:prstGeom prst="rect">
            <a:avLst/>
          </a:prstGeom>
          <a:solidFill>
            <a:srgbClr val="F6F9FD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sp>
        <p:nvSpPr>
          <p:cNvPr id="7" name="文本框 6" title=""/>
          <p:cNvSpPr txBox="1"/>
          <p:nvPr/>
        </p:nvSpPr>
        <p:spPr>
          <a:xfrm>
            <a:off x="1049655" y="1386840"/>
            <a:ext cx="10135870" cy="2703195"/>
          </a:xfrm>
          <a:prstGeom prst="rect">
            <a:avLst/>
          </a:prstGeom>
        </p:spPr>
        <p:txBody>
          <a:bodyPr>
            <a:noAutofit/>
          </a:bodyPr>
          <a:lstStyle/>
          <a:p>
            <a:pPr marL="266700" indent="0"/>
            <a:r>
              <a:rPr lang="en-US" altLang="zh-CN" sz="2400">
                <a:latin typeface="Times New Roman" panose="02020603050405020304"/>
                <a:ea typeface="Times New Roman" panose="02020603050405020304"/>
              </a:rPr>
              <a:t>7.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</a:rPr>
              <a:t>将一个重为</a:t>
            </a:r>
            <a:r>
              <a:rPr lang="en-US" altLang="zh-CN" sz="2400">
                <a:latin typeface="Times New Roman" panose="02020603050405020304"/>
                <a:ea typeface="Times New Roman" panose="02020603050405020304"/>
              </a:rPr>
              <a:t>4.5N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</a:rPr>
              <a:t>的物体沿斜面从底端匀速拉到顶端</a:t>
            </a:r>
            <a:r>
              <a:rPr lang="en-US" altLang="zh-CN" sz="2400">
                <a:latin typeface="Times New Roman" panose="02020603050405020304"/>
                <a:ea typeface="Times New Roman" panose="02020603050405020304"/>
              </a:rPr>
              <a:t>(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</a:rPr>
              <a:t>如图所示</a:t>
            </a:r>
            <a:r>
              <a:rPr lang="en-US" altLang="zh-CN" sz="2400">
                <a:latin typeface="Times New Roman" panose="02020603050405020304"/>
                <a:ea typeface="Times New Roman" panose="02020603050405020304"/>
              </a:rPr>
              <a:t>)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</a:rPr>
              <a:t>。已知斜面长</a:t>
            </a:r>
            <a:r>
              <a:rPr lang="en-US" altLang="zh-CN" sz="2400">
                <a:latin typeface="Times New Roman" panose="02020603050405020304"/>
                <a:ea typeface="Times New Roman" panose="02020603050405020304"/>
              </a:rPr>
              <a:t>1.2m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</a:rPr>
              <a:t>，高为</a:t>
            </a:r>
            <a:r>
              <a:rPr lang="en-US" altLang="zh-CN" sz="2400">
                <a:latin typeface="Times New Roman" panose="02020603050405020304"/>
                <a:ea typeface="Times New Roman" panose="02020603050405020304"/>
              </a:rPr>
              <a:t>0.4m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</a:rPr>
              <a:t>，斜面对物体的摩擦力为</a:t>
            </a:r>
            <a:r>
              <a:rPr lang="en-US" altLang="zh-CN" sz="2400">
                <a:latin typeface="Times New Roman" panose="02020603050405020304"/>
                <a:ea typeface="Times New Roman" panose="02020603050405020304"/>
              </a:rPr>
              <a:t>0.3N(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</a:rPr>
              <a:t>物体的大小可忽略不计</a:t>
            </a:r>
            <a:r>
              <a:rPr lang="en-US" altLang="zh-CN" sz="2400">
                <a:latin typeface="Times New Roman" panose="02020603050405020304"/>
                <a:ea typeface="Times New Roman" panose="02020603050405020304"/>
              </a:rPr>
              <a:t>)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</a:rPr>
              <a:t>。则在上述过程中有用功为</a:t>
            </a:r>
            <a:r>
              <a:rPr lang="zh-CN" altLang="en-US" sz="2400" u="sng"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en-US" altLang="zh-CN" sz="2400" u="sng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en-US" altLang="zh-CN" sz="2400">
                <a:latin typeface="Times New Roman" panose="02020603050405020304"/>
                <a:ea typeface="Times New Roman" panose="02020603050405020304"/>
              </a:rPr>
              <a:t>J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</a:rPr>
              <a:t>，额外功为</a:t>
            </a:r>
            <a:r>
              <a:rPr lang="zh-CN" altLang="en-US" sz="2400" u="sng"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en-US" altLang="zh-CN" sz="2400" u="sng">
                <a:latin typeface="楷体" panose="02010609060101010101" charset="-122"/>
                <a:ea typeface="楷体" panose="02010609060101010101" charset="-122"/>
              </a:rPr>
              <a:t>      </a:t>
            </a:r>
            <a:r>
              <a:rPr lang="en-US" altLang="zh-CN" sz="2400">
                <a:latin typeface="Times New Roman" panose="02020603050405020304"/>
                <a:ea typeface="Times New Roman" panose="02020603050405020304"/>
              </a:rPr>
              <a:t>J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</a:rPr>
              <a:t>，沿斜面向上的拉力大小为</a:t>
            </a:r>
            <a:r>
              <a:rPr lang="zh-CN" altLang="en-US" sz="2400" u="sng"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en-US" altLang="zh-CN" sz="2400" u="sng">
                <a:latin typeface="楷体" panose="02010609060101010101" charset="-122"/>
                <a:ea typeface="楷体" panose="02010609060101010101" charset="-122"/>
              </a:rPr>
              <a:t>       </a:t>
            </a:r>
            <a:r>
              <a:rPr lang="en-US" altLang="zh-CN" sz="2400">
                <a:latin typeface="Times New Roman" panose="02020603050405020304"/>
                <a:ea typeface="Times New Roman" panose="02020603050405020304"/>
              </a:rPr>
              <a:t>N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zh-CN" altLang="en-US" sz="240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8" name="图片 7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4280" y="3781425"/>
            <a:ext cx="3286125" cy="200025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1" title=""/>
          <p:cNvGrpSpPr/>
          <p:nvPr/>
        </p:nvGrpSpPr>
        <p:grpSpPr>
          <a:xfrm>
            <a:off x="19088" y="-43024"/>
            <a:ext cx="12172950" cy="1156076"/>
            <a:chExt cx="12172950" cy="1156076"/>
          </a:xfrm>
        </p:grpSpPr>
        <p:sp>
          <p:nvSpPr>
            <p:cNvPr id="3" name="形状2"/>
            <p:cNvSpPr txBox="1"/>
            <p:nvPr/>
          </p:nvSpPr>
          <p:spPr>
            <a:xfrm>
              <a:off x="0" y="43462"/>
              <a:ext cx="12172950" cy="934755"/>
            </a:xfrm>
            <a:prstGeom prst="rect">
              <a:avLst/>
            </a:prstGeom>
            <a:solidFill>
              <a:srgbClr val="F6F9FD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4" name="形状3"/>
            <p:cNvSpPr txBox="1"/>
            <p:nvPr/>
          </p:nvSpPr>
          <p:spPr>
            <a:xfrm>
              <a:off x="1133151" y="250612"/>
              <a:ext cx="2413968" cy="603171"/>
            </a:xfrm>
            <a:custGeom>
              <a:gdLst>
                <a:gd name="connsiteX0" fmla="*/ 100528 w 2413968"/>
                <a:gd name="connsiteY0" fmla="*/ 0 h 603171"/>
                <a:gd name="connsiteX1" fmla="*/ 2313440 w 2413968"/>
                <a:gd name="connsiteY1" fmla="*/ 0 h 603171"/>
                <a:gd name="connsiteX2" fmla="*/ 2340102 w 2413968"/>
                <a:gd name="connsiteY2" fmla="*/ 0 h 603171"/>
                <a:gd name="connsiteX3" fmla="*/ 2403377 w 2413968"/>
                <a:gd name="connsiteY3" fmla="*/ 48297 h 603171"/>
                <a:gd name="connsiteX4" fmla="*/ 2413968 w 2413968"/>
                <a:gd name="connsiteY4" fmla="*/ 502642 h 603171"/>
                <a:gd name="connsiteX5" fmla="*/ 2413968 w 2413968"/>
                <a:gd name="connsiteY5" fmla="*/ 529304 h 603171"/>
                <a:gd name="connsiteX6" fmla="*/ 2365671 w 2413968"/>
                <a:gd name="connsiteY6" fmla="*/ 592579 h 603171"/>
                <a:gd name="connsiteX7" fmla="*/ 100528 w 2413968"/>
                <a:gd name="connsiteY7" fmla="*/ 603171 h 603171"/>
                <a:gd name="connsiteX8" fmla="*/ 73867 w 2413968"/>
                <a:gd name="connsiteY8" fmla="*/ 603171 h 603171"/>
                <a:gd name="connsiteX9" fmla="*/ 10591 w 2413968"/>
                <a:gd name="connsiteY9" fmla="*/ 554874 h 603171"/>
                <a:gd name="connsiteX10" fmla="*/ 0 w 2413968"/>
                <a:gd name="connsiteY10" fmla="*/ 100528 h 603171"/>
                <a:gd name="connsiteX11" fmla="*/ 0 w 2413968"/>
                <a:gd name="connsiteY11" fmla="*/ 45008 h 60317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13968" h="603171">
                  <a:moveTo>
                    <a:pt x="100528" y="0"/>
                  </a:moveTo>
                  <a:lnTo>
                    <a:pt x="2313440" y="0"/>
                  </a:lnTo>
                  <a:cubicBezTo>
                    <a:pt x="2340102" y="0"/>
                    <a:pt x="2365671" y="10591"/>
                    <a:pt x="2384524" y="29444"/>
                  </a:cubicBezTo>
                  <a:cubicBezTo>
                    <a:pt x="2403377" y="48297"/>
                    <a:pt x="2413968" y="73867"/>
                    <a:pt x="2413968" y="100528"/>
                  </a:cubicBezTo>
                  <a:lnTo>
                    <a:pt x="2413968" y="502642"/>
                  </a:lnTo>
                  <a:cubicBezTo>
                    <a:pt x="2413968" y="529304"/>
                    <a:pt x="2403377" y="554874"/>
                    <a:pt x="2384524" y="573727"/>
                  </a:cubicBezTo>
                  <a:cubicBezTo>
                    <a:pt x="2365671" y="592579"/>
                    <a:pt x="2340102" y="603171"/>
                    <a:pt x="2313440" y="603171"/>
                  </a:cubicBezTo>
                  <a:lnTo>
                    <a:pt x="100528" y="603171"/>
                  </a:lnTo>
                  <a:cubicBezTo>
                    <a:pt x="73867" y="603171"/>
                    <a:pt x="48297" y="592579"/>
                    <a:pt x="29444" y="573727"/>
                  </a:cubicBezTo>
                  <a:cubicBezTo>
                    <a:pt x="10591" y="554874"/>
                    <a:pt x="0" y="529304"/>
                    <a:pt x="0" y="502642"/>
                  </a:cubicBezTo>
                  <a:lnTo>
                    <a:pt x="0" y="100528"/>
                  </a:lnTo>
                  <a:cubicBezTo>
                    <a:pt x="0" y="45008"/>
                    <a:pt x="45008" y="0"/>
                    <a:pt x="100528" y="0"/>
                  </a:cubicBezTo>
                  <a:close/>
                </a:path>
              </a:pathLst>
            </a:custGeom>
            <a:solidFill>
              <a:srgbClr val="F5AC62">
                <a:alpha val="100000"/>
              </a:srgbClr>
            </a:solidFill>
            <a:ln w="9525">
              <a:solidFill>
                <a:srgbClr val="FFFFFF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l"/>
              <a:r>
                <a:rPr lang="zh-CN" altLang="en-US" sz="4000" b="1" i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课堂习题</a:t>
              </a:r>
              <a:endParaRPr lang="zh-CN" altLang="en-US" sz="4000" b="1" i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pic>
          <p:nvPicPr>
            <p:cNvPr id="5" name="图片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049" y="0"/>
              <a:ext cx="1219200" cy="1156076"/>
            </a:xfrm>
            <a:prstGeom prst="rect">
              <a:avLst/>
            </a:prstGeom>
          </p:spPr>
        </p:pic>
      </p:grpSp>
      <p:sp>
        <p:nvSpPr>
          <p:cNvPr id="6" name="形状1" title=""/>
          <p:cNvSpPr txBox="1"/>
          <p:nvPr/>
        </p:nvSpPr>
        <p:spPr>
          <a:xfrm rot="10800000">
            <a:off x="3032" y="889131"/>
            <a:ext cx="7089505" cy="95250"/>
          </a:xfrm>
          <a:prstGeom prst="rect">
            <a:avLst/>
          </a:prstGeom>
          <a:solidFill>
            <a:srgbClr val="F6F9FD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sp>
        <p:nvSpPr>
          <p:cNvPr id="7" name="文本框 6" title=""/>
          <p:cNvSpPr txBox="1"/>
          <p:nvPr/>
        </p:nvSpPr>
        <p:spPr>
          <a:xfrm>
            <a:off x="1021080" y="1301115"/>
            <a:ext cx="9822180" cy="451294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altLang="zh-CN" sz="2400">
                <a:latin typeface="Times New Roman" panose="02020603050405020304"/>
                <a:ea typeface="Times New Roman" panose="02020603050405020304"/>
              </a:rPr>
              <a:t>8.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</a:rPr>
              <a:t>建筑工地上，某施工人员利用如图所示的滑轮组匀速提升重物。若不计摩擦和绳重，利用这个滑轮组匀速提升重为</a:t>
            </a:r>
            <a:r>
              <a:rPr lang="en-US" altLang="zh-CN" sz="2400">
                <a:latin typeface="Times New Roman" panose="02020603050405020304"/>
                <a:ea typeface="Times New Roman" panose="02020603050405020304"/>
              </a:rPr>
              <a:t>1200N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</a:rPr>
              <a:t>的物体时，所用的拉力是</a:t>
            </a:r>
            <a:r>
              <a:rPr lang="en-US" altLang="zh-CN" sz="2400">
                <a:latin typeface="Times New Roman" panose="02020603050405020304"/>
                <a:ea typeface="Times New Roman" panose="02020603050405020304"/>
              </a:rPr>
              <a:t>500N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</a:rPr>
              <a:t>。求：</a:t>
            </a:r>
            <a:endParaRPr lang="zh-CN" altLang="en-US" sz="24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en-US" altLang="zh-CN" sz="2400">
                <a:latin typeface="Times New Roman" panose="02020603050405020304"/>
                <a:ea typeface="Times New Roman" panose="02020603050405020304"/>
              </a:rPr>
              <a:t>(1)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</a:rPr>
              <a:t>此时滑轮组的机械效率；</a:t>
            </a:r>
            <a:endParaRPr lang="zh-CN" altLang="en-US" sz="24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en-US" altLang="zh-CN" sz="2400">
                <a:latin typeface="Times New Roman" panose="02020603050405020304"/>
                <a:ea typeface="Times New Roman" panose="02020603050405020304"/>
              </a:rPr>
              <a:t>(2)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</a:rPr>
              <a:t>当用这个滑轮组匀速提升重为</a:t>
            </a:r>
            <a:r>
              <a:rPr lang="en-US" altLang="zh-CN" sz="2400">
                <a:latin typeface="Times New Roman" panose="02020603050405020304"/>
                <a:ea typeface="Times New Roman" panose="02020603050405020304"/>
              </a:rPr>
              <a:t>1800N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</a:rPr>
              <a:t>的物体时的拉力。</a:t>
            </a:r>
            <a:endParaRPr lang="zh-CN" altLang="en-US" sz="240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8" name="图片 7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0340" y="2445385"/>
            <a:ext cx="1543050" cy="35052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形状1" title=""/>
          <p:cNvSpPr txBox="1"/>
          <p:nvPr/>
        </p:nvSpPr>
        <p:spPr>
          <a:xfrm>
            <a:off x="18415" y="6650144"/>
            <a:ext cx="12172950" cy="220980"/>
          </a:xfrm>
          <a:prstGeom prst="rect">
            <a:avLst/>
          </a:prstGeom>
          <a:solidFill>
            <a:srgbClr val="F6F9FD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sp>
        <p:nvSpPr>
          <p:cNvPr id="3" name="形状2" title=""/>
          <p:cNvSpPr txBox="1"/>
          <p:nvPr/>
        </p:nvSpPr>
        <p:spPr>
          <a:xfrm>
            <a:off x="5288" y="-22860"/>
            <a:ext cx="12172950" cy="885901"/>
          </a:xfrm>
          <a:prstGeom prst="rect">
            <a:avLst/>
          </a:prstGeom>
          <a:solidFill>
            <a:srgbClr val="F6F9FD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sp>
        <p:nvSpPr>
          <p:cNvPr id="4" name="形状3" title=""/>
          <p:cNvSpPr txBox="1"/>
          <p:nvPr/>
        </p:nvSpPr>
        <p:spPr>
          <a:xfrm>
            <a:off x="499053" y="167383"/>
            <a:ext cx="2347331" cy="695554"/>
          </a:xfrm>
          <a:custGeom>
            <a:gdLst>
              <a:gd name="connsiteX0" fmla="*/ 115926 w 2347331"/>
              <a:gd name="connsiteY0" fmla="*/ 0 h 695554"/>
              <a:gd name="connsiteX1" fmla="*/ 2231406 w 2347331"/>
              <a:gd name="connsiteY1" fmla="*/ 0 h 695554"/>
              <a:gd name="connsiteX2" fmla="*/ 2262151 w 2347331"/>
              <a:gd name="connsiteY2" fmla="*/ 0 h 695554"/>
              <a:gd name="connsiteX3" fmla="*/ 2335118 w 2347331"/>
              <a:gd name="connsiteY3" fmla="*/ 55694 h 695554"/>
              <a:gd name="connsiteX4" fmla="*/ 2347331 w 2347331"/>
              <a:gd name="connsiteY4" fmla="*/ 579628 h 695554"/>
              <a:gd name="connsiteX5" fmla="*/ 2347332 w 2347331"/>
              <a:gd name="connsiteY5" fmla="*/ 610373 h 695554"/>
              <a:gd name="connsiteX6" fmla="*/ 2291637 w 2347331"/>
              <a:gd name="connsiteY6" fmla="*/ 683340 h 695554"/>
              <a:gd name="connsiteX7" fmla="*/ 115926 w 2347331"/>
              <a:gd name="connsiteY7" fmla="*/ 695554 h 695554"/>
              <a:gd name="connsiteX8" fmla="*/ 85180 w 2347331"/>
              <a:gd name="connsiteY8" fmla="*/ 695554 h 695554"/>
              <a:gd name="connsiteX9" fmla="*/ 12214 w 2347331"/>
              <a:gd name="connsiteY9" fmla="*/ 639860 h 695554"/>
              <a:gd name="connsiteX10" fmla="*/ 0 w 2347331"/>
              <a:gd name="connsiteY10" fmla="*/ 115926 h 695554"/>
              <a:gd name="connsiteX11" fmla="*/ 0 w 2347331"/>
              <a:gd name="connsiteY11" fmla="*/ 51902 h 69555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47331" h="695554">
                <a:moveTo>
                  <a:pt x="115926" y="0"/>
                </a:moveTo>
                <a:lnTo>
                  <a:pt x="2231406" y="0"/>
                </a:lnTo>
                <a:cubicBezTo>
                  <a:pt x="2262151" y="0"/>
                  <a:pt x="2291637" y="12214"/>
                  <a:pt x="2313378" y="33954"/>
                </a:cubicBezTo>
                <a:cubicBezTo>
                  <a:pt x="2335118" y="55694"/>
                  <a:pt x="2347332" y="85180"/>
                  <a:pt x="2347331" y="115926"/>
                </a:cubicBezTo>
                <a:lnTo>
                  <a:pt x="2347331" y="579628"/>
                </a:lnTo>
                <a:cubicBezTo>
                  <a:pt x="2347332" y="610373"/>
                  <a:pt x="2335118" y="639859"/>
                  <a:pt x="2313378" y="661600"/>
                </a:cubicBezTo>
                <a:cubicBezTo>
                  <a:pt x="2291637" y="683340"/>
                  <a:pt x="2262151" y="695554"/>
                  <a:pt x="2231406" y="695554"/>
                </a:cubicBezTo>
                <a:lnTo>
                  <a:pt x="115926" y="695554"/>
                </a:lnTo>
                <a:cubicBezTo>
                  <a:pt x="85180" y="695554"/>
                  <a:pt x="55694" y="683340"/>
                  <a:pt x="33954" y="661600"/>
                </a:cubicBezTo>
                <a:cubicBezTo>
                  <a:pt x="12214" y="639860"/>
                  <a:pt x="0" y="610373"/>
                  <a:pt x="0" y="579628"/>
                </a:cubicBezTo>
                <a:lnTo>
                  <a:pt x="0" y="115926"/>
                </a:lnTo>
                <a:cubicBezTo>
                  <a:pt x="0" y="51902"/>
                  <a:pt x="51902" y="0"/>
                  <a:pt x="115926" y="0"/>
                </a:cubicBezTo>
                <a:close/>
              </a:path>
            </a:pathLst>
          </a:custGeom>
          <a:solidFill>
            <a:srgbClr val="F0EA90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  <a:r>
              <a:rPr lang="zh-CN" altLang="en-US" sz="4000" b="1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知识回顾</a:t>
            </a:r>
            <a:endParaRPr lang="zh-CN" altLang="en-US" sz="4000" b="1" i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形状4" title=""/>
          <p:cNvSpPr txBox="1"/>
          <p:nvPr/>
        </p:nvSpPr>
        <p:spPr>
          <a:xfrm rot="10800000">
            <a:off x="1116" y="862879"/>
            <a:ext cx="7089505" cy="95250"/>
          </a:xfrm>
          <a:prstGeom prst="rect">
            <a:avLst/>
          </a:prstGeom>
          <a:solidFill>
            <a:srgbClr val="F6F9FD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sp>
        <p:nvSpPr>
          <p:cNvPr id="6" name="形状5" title=""/>
          <p:cNvSpPr txBox="1"/>
          <p:nvPr/>
        </p:nvSpPr>
        <p:spPr>
          <a:xfrm>
            <a:off x="5377834" y="1197578"/>
            <a:ext cx="5551363" cy="1338626"/>
          </a:xfrm>
          <a:custGeom>
            <a:gdLst>
              <a:gd name="connsiteX0" fmla="*/ 223104 w 5551363"/>
              <a:gd name="connsiteY0" fmla="*/ 0 h 1338626"/>
              <a:gd name="connsiteX1" fmla="*/ 5328258 w 5551363"/>
              <a:gd name="connsiteY1" fmla="*/ 0 h 1338626"/>
              <a:gd name="connsiteX2" fmla="*/ 5451475 w 5551363"/>
              <a:gd name="connsiteY2" fmla="*/ 0 h 1338626"/>
              <a:gd name="connsiteX3" fmla="*/ 5551363 w 5551363"/>
              <a:gd name="connsiteY3" fmla="*/ 1115522 h 1338626"/>
              <a:gd name="connsiteX4" fmla="*/ 5551363 w 5551363"/>
              <a:gd name="connsiteY4" fmla="*/ 1238739 h 1338626"/>
              <a:gd name="connsiteX5" fmla="*/ 223104 w 5551363"/>
              <a:gd name="connsiteY5" fmla="*/ 1338626 h 1338626"/>
              <a:gd name="connsiteX6" fmla="*/ 99887 w 5551363"/>
              <a:gd name="connsiteY6" fmla="*/ 1338626 h 1338626"/>
              <a:gd name="connsiteX7" fmla="*/ 0 w 5551363"/>
              <a:gd name="connsiteY7" fmla="*/ 223104 h 1338626"/>
              <a:gd name="connsiteX8" fmla="*/ 0 w 5551363"/>
              <a:gd name="connsiteY8" fmla="*/ 99887 h 133862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51363" h="1338626">
                <a:moveTo>
                  <a:pt x="223104" y="0"/>
                </a:moveTo>
                <a:lnTo>
                  <a:pt x="5328258" y="0"/>
                </a:lnTo>
                <a:cubicBezTo>
                  <a:pt x="5451475" y="0"/>
                  <a:pt x="5551363" y="99887"/>
                  <a:pt x="5551363" y="223104"/>
                </a:cubicBezTo>
                <a:lnTo>
                  <a:pt x="5551363" y="1115522"/>
                </a:lnTo>
                <a:cubicBezTo>
                  <a:pt x="5551363" y="1238739"/>
                  <a:pt x="5451476" y="1338626"/>
                  <a:pt x="5328258" y="1338626"/>
                </a:cubicBezTo>
                <a:lnTo>
                  <a:pt x="223104" y="1338626"/>
                </a:lnTo>
                <a:cubicBezTo>
                  <a:pt x="99887" y="1338626"/>
                  <a:pt x="0" y="1238739"/>
                  <a:pt x="0" y="1115522"/>
                </a:cubicBezTo>
                <a:lnTo>
                  <a:pt x="0" y="223104"/>
                </a:lnTo>
                <a:cubicBezTo>
                  <a:pt x="0" y="99887"/>
                  <a:pt x="99887" y="0"/>
                  <a:pt x="223104" y="0"/>
                </a:cubicBezTo>
                <a:close/>
              </a:path>
            </a:pathLst>
          </a:custGeom>
          <a:solidFill>
            <a:srgbClr val="FFFFFF">
              <a:alpha val="0"/>
            </a:srgbClr>
          </a:solidFill>
          <a:ln w="28575">
            <a:solidFill>
              <a:srgbClr val="FF0099">
                <a:alpha val="100000"/>
              </a:srgbClr>
            </a:solidFill>
            <a:prstDash val="solid"/>
          </a:ln>
        </p:spPr>
        <p:txBody>
          <a:bodyPr anchor="t"/>
          <a:lstStyle/>
          <a:p>
            <a:pPr marL="0" algn="l"/>
            <a:r>
              <a:rPr lang="zh-CN" altLang="en-US" sz="2400" b="0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公式变形：</a:t>
            </a:r>
            <a:endParaRPr lang="zh-CN" altLang="en-US" sz="2400" b="0" i="0">
              <a:solidFill>
                <a:srgbClr val="000000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形状6" title=""/>
          <p:cNvSpPr txBox="1"/>
          <p:nvPr/>
        </p:nvSpPr>
        <p:spPr>
          <a:xfrm>
            <a:off x="1070781" y="2649779"/>
            <a:ext cx="10647159" cy="735806"/>
          </a:xfrm>
          <a:custGeom>
            <a:gdLst>
              <a:gd name="connsiteX0" fmla="*/ 122634 w 10647159"/>
              <a:gd name="connsiteY0" fmla="*/ 0 h 735806"/>
              <a:gd name="connsiteX1" fmla="*/ 10524525 w 10647159"/>
              <a:gd name="connsiteY1" fmla="*/ 0 h 735806"/>
              <a:gd name="connsiteX2" fmla="*/ 10592255 w 10647159"/>
              <a:gd name="connsiteY2" fmla="*/ 0 h 735806"/>
              <a:gd name="connsiteX3" fmla="*/ 10647159 w 10647159"/>
              <a:gd name="connsiteY3" fmla="*/ 613172 h 735806"/>
              <a:gd name="connsiteX4" fmla="*/ 10647159 w 10647159"/>
              <a:gd name="connsiteY4" fmla="*/ 680901 h 735806"/>
              <a:gd name="connsiteX5" fmla="*/ 122634 w 10647159"/>
              <a:gd name="connsiteY5" fmla="*/ 735806 h 735806"/>
              <a:gd name="connsiteX6" fmla="*/ 54905 w 10647159"/>
              <a:gd name="connsiteY6" fmla="*/ 735806 h 735806"/>
              <a:gd name="connsiteX7" fmla="*/ 0 w 10647159"/>
              <a:gd name="connsiteY7" fmla="*/ 122634 h 735806"/>
              <a:gd name="connsiteX8" fmla="*/ 0 w 10647159"/>
              <a:gd name="connsiteY8" fmla="*/ 54905 h 73580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47159" h="735806">
                <a:moveTo>
                  <a:pt x="122634" y="0"/>
                </a:moveTo>
                <a:lnTo>
                  <a:pt x="10524525" y="0"/>
                </a:lnTo>
                <a:cubicBezTo>
                  <a:pt x="10592255" y="0"/>
                  <a:pt x="10647159" y="54905"/>
                  <a:pt x="10647159" y="122634"/>
                </a:cubicBezTo>
                <a:lnTo>
                  <a:pt x="10647159" y="613172"/>
                </a:lnTo>
                <a:cubicBezTo>
                  <a:pt x="10647159" y="680901"/>
                  <a:pt x="10592255" y="735806"/>
                  <a:pt x="10524525" y="735806"/>
                </a:cubicBezTo>
                <a:lnTo>
                  <a:pt x="122634" y="735806"/>
                </a:lnTo>
                <a:cubicBezTo>
                  <a:pt x="54905" y="735806"/>
                  <a:pt x="0" y="680901"/>
                  <a:pt x="0" y="613172"/>
                </a:cubicBezTo>
                <a:lnTo>
                  <a:pt x="0" y="122634"/>
                </a:lnTo>
                <a:cubicBezTo>
                  <a:pt x="0" y="54905"/>
                  <a:pt x="54905" y="0"/>
                  <a:pt x="122634" y="0"/>
                </a:cubicBezTo>
                <a:close/>
              </a:path>
            </a:pathLst>
          </a:custGeom>
          <a:solidFill>
            <a:srgbClr val="FFFFFF">
              <a:alpha val="0"/>
            </a:srgbClr>
          </a:solidFill>
          <a:ln w="28575">
            <a:solidFill>
              <a:srgbClr val="006EFF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l">
              <a:lnSpc>
                <a:spcPts val="3900"/>
              </a:lnSpc>
            </a:pPr>
            <a:r>
              <a:rPr lang="zh-CN" altLang="en-US" sz="3000" b="1" i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机械效率表示有用功在总功中的占比；机械效率总小于100%</a:t>
            </a:r>
            <a:endParaRPr lang="zh-CN" altLang="en-US" sz="3000" b="1" i="0">
              <a:solidFill>
                <a:srgbClr val="FF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8" name="公式1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313" y="1062238"/>
            <a:ext cx="2913383" cy="1359770"/>
          </a:xfrm>
          <a:prstGeom prst="rect">
            <a:avLst/>
          </a:prstGeom>
        </p:spPr>
      </p:pic>
      <p:pic>
        <p:nvPicPr>
          <p:cNvPr id="9" name="公式2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8980" y="1375791"/>
            <a:ext cx="2382784" cy="1112120"/>
          </a:xfrm>
          <a:prstGeom prst="rect">
            <a:avLst/>
          </a:prstGeom>
        </p:spPr>
      </p:pic>
      <p:pic>
        <p:nvPicPr>
          <p:cNvPr id="10" name="公式3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8536" y="1314231"/>
            <a:ext cx="2648560" cy="1236164"/>
          </a:xfrm>
          <a:prstGeom prst="rect">
            <a:avLst/>
          </a:prstGeom>
        </p:spPr>
      </p:pic>
      <p:sp>
        <p:nvSpPr>
          <p:cNvPr id="11" name="文本1" title=""/>
          <p:cNvSpPr txBox="1"/>
          <p:nvPr/>
        </p:nvSpPr>
        <p:spPr>
          <a:xfrm>
            <a:off x="349091" y="3437315"/>
            <a:ext cx="5014595" cy="634376"/>
          </a:xfrm>
          <a:prstGeom prst="rect">
            <a:avLst/>
          </a:prstGeom>
          <a:noFill/>
        </p:spPr>
        <p:txBody>
          <a:bodyPr anchor="t"/>
          <a:lstStyle/>
          <a:p>
            <a:pPr marL="36195" algn="l">
              <a:lnSpc>
                <a:spcPts val="3400"/>
              </a:lnSpc>
            </a:pPr>
            <a:r>
              <a:rPr lang="zh-CN" altLang="en-US" sz="2900" b="0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影响滑轮组机械效率的因素：</a:t>
            </a:r>
            <a:endParaRPr lang="zh-CN" altLang="en-US" sz="2900" b="0" i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形状7" title=""/>
          <p:cNvSpPr txBox="1"/>
          <p:nvPr/>
        </p:nvSpPr>
        <p:spPr>
          <a:xfrm>
            <a:off x="1350054" y="4085596"/>
            <a:ext cx="3667125" cy="478631"/>
          </a:xfrm>
          <a:custGeom>
            <a:gdLst>
              <a:gd name="connsiteX0" fmla="*/ 79772 w 3667125"/>
              <a:gd name="connsiteY0" fmla="*/ 0 h 478631"/>
              <a:gd name="connsiteX1" fmla="*/ 3587353 w 3667125"/>
              <a:gd name="connsiteY1" fmla="*/ 0 h 478631"/>
              <a:gd name="connsiteX2" fmla="*/ 3631410 w 3667125"/>
              <a:gd name="connsiteY2" fmla="*/ 0 h 478631"/>
              <a:gd name="connsiteX3" fmla="*/ 3667125 w 3667125"/>
              <a:gd name="connsiteY3" fmla="*/ 398859 h 478631"/>
              <a:gd name="connsiteX4" fmla="*/ 3667125 w 3667125"/>
              <a:gd name="connsiteY4" fmla="*/ 442916 h 478631"/>
              <a:gd name="connsiteX5" fmla="*/ 79772 w 3667125"/>
              <a:gd name="connsiteY5" fmla="*/ 478631 h 478631"/>
              <a:gd name="connsiteX6" fmla="*/ 35715 w 3667125"/>
              <a:gd name="connsiteY6" fmla="*/ 478631 h 478631"/>
              <a:gd name="connsiteX7" fmla="*/ 0 w 3667125"/>
              <a:gd name="connsiteY7" fmla="*/ 79772 h 478631"/>
              <a:gd name="connsiteX8" fmla="*/ 0 w 3667125"/>
              <a:gd name="connsiteY8" fmla="*/ 35715 h 47863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67125" h="478631">
                <a:moveTo>
                  <a:pt x="79772" y="0"/>
                </a:moveTo>
                <a:lnTo>
                  <a:pt x="3587353" y="0"/>
                </a:lnTo>
                <a:cubicBezTo>
                  <a:pt x="3631410" y="0"/>
                  <a:pt x="3667125" y="35715"/>
                  <a:pt x="3667125" y="79772"/>
                </a:cubicBezTo>
                <a:lnTo>
                  <a:pt x="3667125" y="398859"/>
                </a:lnTo>
                <a:cubicBezTo>
                  <a:pt x="3667125" y="442916"/>
                  <a:pt x="3631410" y="478631"/>
                  <a:pt x="3587353" y="478631"/>
                </a:cubicBezTo>
                <a:lnTo>
                  <a:pt x="79772" y="478631"/>
                </a:lnTo>
                <a:cubicBezTo>
                  <a:pt x="35715" y="478631"/>
                  <a:pt x="0" y="442916"/>
                  <a:pt x="0" y="398859"/>
                </a:cubicBezTo>
                <a:lnTo>
                  <a:pt x="0" y="79772"/>
                </a:lnTo>
                <a:cubicBezTo>
                  <a:pt x="0" y="35715"/>
                  <a:pt x="35715" y="0"/>
                  <a:pt x="79772" y="0"/>
                </a:cubicBezTo>
                <a:close/>
              </a:path>
            </a:pathLst>
          </a:custGeom>
          <a:solidFill>
            <a:srgbClr val="FFFFFF">
              <a:alpha val="0"/>
            </a:srgbClr>
          </a:solidFill>
          <a:ln w="28575">
            <a:solidFill>
              <a:srgbClr val="006EFF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  <a:r>
              <a:rPr lang="zh-CN" altLang="en-US" sz="2400" b="0" i="0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物体越重，机械效率越高</a:t>
            </a:r>
            <a:endParaRPr lang="zh-CN" altLang="en-US" sz="2400" b="0" i="0">
              <a:solidFill>
                <a:srgbClr val="FF0000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3" name="形状8" title=""/>
          <p:cNvSpPr txBox="1"/>
          <p:nvPr/>
        </p:nvSpPr>
        <p:spPr>
          <a:xfrm>
            <a:off x="1350140" y="4677480"/>
            <a:ext cx="3867150" cy="478631"/>
          </a:xfrm>
          <a:custGeom>
            <a:gdLst>
              <a:gd name="connsiteX0" fmla="*/ 79772 w 3867150"/>
              <a:gd name="connsiteY0" fmla="*/ 0 h 478631"/>
              <a:gd name="connsiteX1" fmla="*/ 3787378 w 3867150"/>
              <a:gd name="connsiteY1" fmla="*/ 0 h 478631"/>
              <a:gd name="connsiteX2" fmla="*/ 3831435 w 3867150"/>
              <a:gd name="connsiteY2" fmla="*/ 0 h 478631"/>
              <a:gd name="connsiteX3" fmla="*/ 3867150 w 3867150"/>
              <a:gd name="connsiteY3" fmla="*/ 398859 h 478631"/>
              <a:gd name="connsiteX4" fmla="*/ 3867150 w 3867150"/>
              <a:gd name="connsiteY4" fmla="*/ 442916 h 478631"/>
              <a:gd name="connsiteX5" fmla="*/ 79772 w 3867150"/>
              <a:gd name="connsiteY5" fmla="*/ 478631 h 478631"/>
              <a:gd name="connsiteX6" fmla="*/ 35715 w 3867150"/>
              <a:gd name="connsiteY6" fmla="*/ 478631 h 478631"/>
              <a:gd name="connsiteX7" fmla="*/ 0 w 3867150"/>
              <a:gd name="connsiteY7" fmla="*/ 79772 h 478631"/>
              <a:gd name="connsiteX8" fmla="*/ 0 w 3867150"/>
              <a:gd name="connsiteY8" fmla="*/ 35715 h 47863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67150" h="478631">
                <a:moveTo>
                  <a:pt x="79772" y="0"/>
                </a:moveTo>
                <a:lnTo>
                  <a:pt x="3787378" y="0"/>
                </a:lnTo>
                <a:cubicBezTo>
                  <a:pt x="3831435" y="0"/>
                  <a:pt x="3867150" y="35715"/>
                  <a:pt x="3867150" y="79772"/>
                </a:cubicBezTo>
                <a:lnTo>
                  <a:pt x="3867150" y="398859"/>
                </a:lnTo>
                <a:cubicBezTo>
                  <a:pt x="3867150" y="442916"/>
                  <a:pt x="3831435" y="478631"/>
                  <a:pt x="3787378" y="478631"/>
                </a:cubicBezTo>
                <a:lnTo>
                  <a:pt x="79772" y="478631"/>
                </a:lnTo>
                <a:cubicBezTo>
                  <a:pt x="35715" y="478631"/>
                  <a:pt x="0" y="442916"/>
                  <a:pt x="0" y="398859"/>
                </a:cubicBezTo>
                <a:lnTo>
                  <a:pt x="0" y="79772"/>
                </a:lnTo>
                <a:cubicBezTo>
                  <a:pt x="0" y="35715"/>
                  <a:pt x="35715" y="0"/>
                  <a:pt x="79772" y="0"/>
                </a:cubicBezTo>
                <a:close/>
              </a:path>
            </a:pathLst>
          </a:custGeom>
          <a:solidFill>
            <a:srgbClr val="FFFFFF">
              <a:alpha val="0"/>
            </a:srgbClr>
          </a:solidFill>
          <a:ln w="28575">
            <a:solidFill>
              <a:srgbClr val="006EFF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  <a:r>
              <a:rPr lang="zh-CN" altLang="en-US" sz="2400" b="0" i="0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动滑轮越重，机械效率越低</a:t>
            </a:r>
            <a:endParaRPr lang="zh-CN" altLang="en-US" sz="2400" b="0" i="0">
              <a:solidFill>
                <a:srgbClr val="FF0000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4" name="形状9" title=""/>
          <p:cNvSpPr txBox="1"/>
          <p:nvPr/>
        </p:nvSpPr>
        <p:spPr>
          <a:xfrm>
            <a:off x="1349950" y="5327637"/>
            <a:ext cx="5086350" cy="478631"/>
          </a:xfrm>
          <a:custGeom>
            <a:gdLst>
              <a:gd name="connsiteX0" fmla="*/ 79772 w 5086350"/>
              <a:gd name="connsiteY0" fmla="*/ 0 h 478631"/>
              <a:gd name="connsiteX1" fmla="*/ 5006578 w 5086350"/>
              <a:gd name="connsiteY1" fmla="*/ 0 h 478631"/>
              <a:gd name="connsiteX2" fmla="*/ 5050635 w 5086350"/>
              <a:gd name="connsiteY2" fmla="*/ 0 h 478631"/>
              <a:gd name="connsiteX3" fmla="*/ 5086350 w 5086350"/>
              <a:gd name="connsiteY3" fmla="*/ 398859 h 478631"/>
              <a:gd name="connsiteX4" fmla="*/ 5086350 w 5086350"/>
              <a:gd name="connsiteY4" fmla="*/ 442916 h 478631"/>
              <a:gd name="connsiteX5" fmla="*/ 79772 w 5086350"/>
              <a:gd name="connsiteY5" fmla="*/ 478631 h 478631"/>
              <a:gd name="connsiteX6" fmla="*/ 35715 w 5086350"/>
              <a:gd name="connsiteY6" fmla="*/ 478631 h 478631"/>
              <a:gd name="connsiteX7" fmla="*/ 0 w 5086350"/>
              <a:gd name="connsiteY7" fmla="*/ 79772 h 478631"/>
              <a:gd name="connsiteX8" fmla="*/ 0 w 5086350"/>
              <a:gd name="connsiteY8" fmla="*/ 35715 h 47863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86350" h="478631">
                <a:moveTo>
                  <a:pt x="79772" y="0"/>
                </a:moveTo>
                <a:lnTo>
                  <a:pt x="5006578" y="0"/>
                </a:lnTo>
                <a:cubicBezTo>
                  <a:pt x="5050635" y="0"/>
                  <a:pt x="5086350" y="35715"/>
                  <a:pt x="5086350" y="79772"/>
                </a:cubicBezTo>
                <a:lnTo>
                  <a:pt x="5086350" y="398859"/>
                </a:lnTo>
                <a:cubicBezTo>
                  <a:pt x="5086350" y="442916"/>
                  <a:pt x="5050635" y="478631"/>
                  <a:pt x="5006578" y="478631"/>
                </a:cubicBezTo>
                <a:lnTo>
                  <a:pt x="79772" y="478631"/>
                </a:lnTo>
                <a:cubicBezTo>
                  <a:pt x="35715" y="478631"/>
                  <a:pt x="0" y="442916"/>
                  <a:pt x="0" y="398859"/>
                </a:cubicBezTo>
                <a:lnTo>
                  <a:pt x="0" y="79772"/>
                </a:lnTo>
                <a:cubicBezTo>
                  <a:pt x="0" y="35715"/>
                  <a:pt x="35715" y="0"/>
                  <a:pt x="79772" y="0"/>
                </a:cubicBezTo>
                <a:close/>
              </a:path>
            </a:pathLst>
          </a:custGeom>
          <a:solidFill>
            <a:srgbClr val="FFFFFF">
              <a:alpha val="0"/>
            </a:srgbClr>
          </a:solidFill>
          <a:ln w="28575">
            <a:solidFill>
              <a:srgbClr val="006EFF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  <a:r>
              <a:rPr lang="zh-CN" altLang="en-US" sz="2400" b="0" i="0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绳子越重、摩擦越大，机械效率越低</a:t>
            </a:r>
            <a:endParaRPr lang="zh-CN" altLang="en-US" sz="2400" b="0" i="0">
              <a:solidFill>
                <a:srgbClr val="FF0000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5" name="形状10" title=""/>
          <p:cNvSpPr txBox="1"/>
          <p:nvPr/>
        </p:nvSpPr>
        <p:spPr>
          <a:xfrm>
            <a:off x="7056339" y="4677766"/>
            <a:ext cx="3667125" cy="478631"/>
          </a:xfrm>
          <a:custGeom>
            <a:gdLst>
              <a:gd name="connsiteX0" fmla="*/ 79772 w 3667125"/>
              <a:gd name="connsiteY0" fmla="*/ 0 h 478631"/>
              <a:gd name="connsiteX1" fmla="*/ 3587353 w 3667125"/>
              <a:gd name="connsiteY1" fmla="*/ 0 h 478631"/>
              <a:gd name="connsiteX2" fmla="*/ 3631410 w 3667125"/>
              <a:gd name="connsiteY2" fmla="*/ 0 h 478631"/>
              <a:gd name="connsiteX3" fmla="*/ 3667125 w 3667125"/>
              <a:gd name="connsiteY3" fmla="*/ 398859 h 478631"/>
              <a:gd name="connsiteX4" fmla="*/ 3667125 w 3667125"/>
              <a:gd name="connsiteY4" fmla="*/ 442916 h 478631"/>
              <a:gd name="connsiteX5" fmla="*/ 79772 w 3667125"/>
              <a:gd name="connsiteY5" fmla="*/ 478631 h 478631"/>
              <a:gd name="connsiteX6" fmla="*/ 35715 w 3667125"/>
              <a:gd name="connsiteY6" fmla="*/ 478631 h 478631"/>
              <a:gd name="connsiteX7" fmla="*/ 0 w 3667125"/>
              <a:gd name="connsiteY7" fmla="*/ 79772 h 478631"/>
              <a:gd name="connsiteX8" fmla="*/ 0 w 3667125"/>
              <a:gd name="connsiteY8" fmla="*/ 35715 h 47863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67125" h="478631">
                <a:moveTo>
                  <a:pt x="79772" y="0"/>
                </a:moveTo>
                <a:lnTo>
                  <a:pt x="3587353" y="0"/>
                </a:lnTo>
                <a:cubicBezTo>
                  <a:pt x="3631410" y="0"/>
                  <a:pt x="3667125" y="35715"/>
                  <a:pt x="3667125" y="79772"/>
                </a:cubicBezTo>
                <a:lnTo>
                  <a:pt x="3667125" y="398859"/>
                </a:lnTo>
                <a:cubicBezTo>
                  <a:pt x="3667125" y="442916"/>
                  <a:pt x="3631410" y="478631"/>
                  <a:pt x="3587353" y="478631"/>
                </a:cubicBezTo>
                <a:lnTo>
                  <a:pt x="79772" y="478631"/>
                </a:lnTo>
                <a:cubicBezTo>
                  <a:pt x="35715" y="478631"/>
                  <a:pt x="0" y="442916"/>
                  <a:pt x="0" y="398859"/>
                </a:cubicBezTo>
                <a:lnTo>
                  <a:pt x="0" y="79772"/>
                </a:lnTo>
                <a:cubicBezTo>
                  <a:pt x="0" y="35715"/>
                  <a:pt x="35715" y="0"/>
                  <a:pt x="79772" y="0"/>
                </a:cubicBezTo>
                <a:close/>
              </a:path>
            </a:pathLst>
          </a:custGeom>
          <a:solidFill>
            <a:srgbClr val="FFFFFF">
              <a:alpha val="0"/>
            </a:srgbClr>
          </a:solidFill>
          <a:ln w="28575">
            <a:solidFill>
              <a:srgbClr val="000000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  <a:r>
              <a:rPr lang="zh-CN" altLang="en-US" sz="2400" b="0" i="0">
                <a:solidFill>
                  <a:srgbClr val="3B00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与物体被提升的高度无关</a:t>
            </a:r>
            <a:endParaRPr lang="zh-CN" altLang="en-US" sz="2400" b="0" i="0">
              <a:solidFill>
                <a:srgbClr val="3B00FF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6" name="形状11" title=""/>
          <p:cNvSpPr txBox="1"/>
          <p:nvPr/>
        </p:nvSpPr>
        <p:spPr>
          <a:xfrm>
            <a:off x="7103983" y="5327780"/>
            <a:ext cx="3324225" cy="478631"/>
          </a:xfrm>
          <a:custGeom>
            <a:gdLst>
              <a:gd name="connsiteX0" fmla="*/ 79772 w 3324225"/>
              <a:gd name="connsiteY0" fmla="*/ 0 h 478631"/>
              <a:gd name="connsiteX1" fmla="*/ 3244453 w 3324225"/>
              <a:gd name="connsiteY1" fmla="*/ 0 h 478631"/>
              <a:gd name="connsiteX2" fmla="*/ 3288510 w 3324225"/>
              <a:gd name="connsiteY2" fmla="*/ 0 h 478631"/>
              <a:gd name="connsiteX3" fmla="*/ 3324225 w 3324225"/>
              <a:gd name="connsiteY3" fmla="*/ 398859 h 478631"/>
              <a:gd name="connsiteX4" fmla="*/ 3324225 w 3324225"/>
              <a:gd name="connsiteY4" fmla="*/ 442916 h 478631"/>
              <a:gd name="connsiteX5" fmla="*/ 79772 w 3324225"/>
              <a:gd name="connsiteY5" fmla="*/ 478631 h 478631"/>
              <a:gd name="connsiteX6" fmla="*/ 35715 w 3324225"/>
              <a:gd name="connsiteY6" fmla="*/ 478631 h 478631"/>
              <a:gd name="connsiteX7" fmla="*/ 0 w 3324225"/>
              <a:gd name="connsiteY7" fmla="*/ 79772 h 478631"/>
              <a:gd name="connsiteX8" fmla="*/ 0 w 3324225"/>
              <a:gd name="connsiteY8" fmla="*/ 35715 h 47863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24225" h="478631">
                <a:moveTo>
                  <a:pt x="79772" y="0"/>
                </a:moveTo>
                <a:lnTo>
                  <a:pt x="3244453" y="0"/>
                </a:lnTo>
                <a:cubicBezTo>
                  <a:pt x="3288510" y="0"/>
                  <a:pt x="3324225" y="35715"/>
                  <a:pt x="3324225" y="79772"/>
                </a:cubicBezTo>
                <a:lnTo>
                  <a:pt x="3324225" y="398859"/>
                </a:lnTo>
                <a:cubicBezTo>
                  <a:pt x="3324225" y="442916"/>
                  <a:pt x="3288510" y="478631"/>
                  <a:pt x="3244453" y="478631"/>
                </a:cubicBezTo>
                <a:lnTo>
                  <a:pt x="79772" y="478631"/>
                </a:lnTo>
                <a:cubicBezTo>
                  <a:pt x="35715" y="478631"/>
                  <a:pt x="0" y="442916"/>
                  <a:pt x="0" y="398859"/>
                </a:cubicBezTo>
                <a:lnTo>
                  <a:pt x="0" y="79772"/>
                </a:lnTo>
                <a:cubicBezTo>
                  <a:pt x="0" y="35715"/>
                  <a:pt x="35715" y="0"/>
                  <a:pt x="79772" y="0"/>
                </a:cubicBezTo>
                <a:close/>
              </a:path>
            </a:pathLst>
          </a:custGeom>
          <a:solidFill>
            <a:srgbClr val="FFFFFF">
              <a:alpha val="0"/>
            </a:srgbClr>
          </a:solidFill>
          <a:ln w="28575">
            <a:solidFill>
              <a:srgbClr val="000000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  <a:r>
              <a:rPr lang="zh-CN" altLang="en-US" sz="2400" b="0" i="0">
                <a:solidFill>
                  <a:srgbClr val="3B00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与绳子的绕线方法无关</a:t>
            </a:r>
            <a:endParaRPr lang="zh-CN" altLang="en-US" sz="2400" b="0" i="0">
              <a:solidFill>
                <a:srgbClr val="3B00FF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9" grpId="0" animBg="1"/>
      <p:bldP spid="10" grpId="0" animBg="1"/>
      <p:bldP spid="7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形状1" title=""/>
          <p:cNvSpPr txBox="1"/>
          <p:nvPr/>
        </p:nvSpPr>
        <p:spPr>
          <a:xfrm>
            <a:off x="18412" y="6379845"/>
            <a:ext cx="12172950" cy="478155"/>
          </a:xfrm>
          <a:prstGeom prst="rect">
            <a:avLst/>
          </a:prstGeom>
          <a:solidFill>
            <a:srgbClr val="F6F9FD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grpSp>
        <p:nvGrpSpPr>
          <p:cNvPr id="3" name="组合1" title=""/>
          <p:cNvGrpSpPr/>
          <p:nvPr/>
        </p:nvGrpSpPr>
        <p:grpSpPr>
          <a:xfrm>
            <a:off x="-4666" y="-438"/>
            <a:ext cx="12202249" cy="957891"/>
            <a:chExt cx="12202249" cy="957891"/>
          </a:xfrm>
        </p:grpSpPr>
        <p:sp>
          <p:nvSpPr>
            <p:cNvPr id="4" name="形状2"/>
            <p:cNvSpPr txBox="1"/>
            <p:nvPr/>
          </p:nvSpPr>
          <p:spPr>
            <a:xfrm>
              <a:off x="0" y="0"/>
              <a:ext cx="12202249" cy="866261"/>
            </a:xfrm>
            <a:prstGeom prst="rect">
              <a:avLst/>
            </a:prstGeom>
            <a:solidFill>
              <a:srgbClr val="F6F9FD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5" name="形状3"/>
            <p:cNvSpPr txBox="1"/>
            <p:nvPr/>
          </p:nvSpPr>
          <p:spPr>
            <a:xfrm rot="10800000">
              <a:off x="6458" y="862641"/>
              <a:ext cx="7089505" cy="95250"/>
            </a:xfrm>
            <a:prstGeom prst="rect">
              <a:avLst/>
            </a:prstGeom>
            <a:solidFill>
              <a:srgbClr val="F6F9FD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6" name="形状4"/>
            <p:cNvSpPr txBox="1"/>
            <p:nvPr/>
          </p:nvSpPr>
          <p:spPr>
            <a:xfrm>
              <a:off x="989562" y="154610"/>
              <a:ext cx="4467711" cy="660949"/>
            </a:xfrm>
            <a:custGeom>
              <a:gdLst>
                <a:gd name="connsiteX0" fmla="*/ 110158 w 4467711"/>
                <a:gd name="connsiteY0" fmla="*/ 0 h 660949"/>
                <a:gd name="connsiteX1" fmla="*/ 4357553 w 4467711"/>
                <a:gd name="connsiteY1" fmla="*/ 0 h 660949"/>
                <a:gd name="connsiteX2" fmla="*/ 4418391 w 4467711"/>
                <a:gd name="connsiteY2" fmla="*/ 0 h 660949"/>
                <a:gd name="connsiteX3" fmla="*/ 4467711 w 4467711"/>
                <a:gd name="connsiteY3" fmla="*/ 550791 h 660949"/>
                <a:gd name="connsiteX4" fmla="*/ 4467711 w 4467711"/>
                <a:gd name="connsiteY4" fmla="*/ 611630 h 660949"/>
                <a:gd name="connsiteX5" fmla="*/ 110158 w 4467711"/>
                <a:gd name="connsiteY5" fmla="*/ 660949 h 660949"/>
                <a:gd name="connsiteX6" fmla="*/ 49320 w 4467711"/>
                <a:gd name="connsiteY6" fmla="*/ 660949 h 660949"/>
                <a:gd name="connsiteX7" fmla="*/ 0 w 4467711"/>
                <a:gd name="connsiteY7" fmla="*/ 110158 h 660949"/>
                <a:gd name="connsiteX8" fmla="*/ 0 w 4467711"/>
                <a:gd name="connsiteY8" fmla="*/ 49320 h 66094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67711" h="660949">
                  <a:moveTo>
                    <a:pt x="110158" y="0"/>
                  </a:moveTo>
                  <a:lnTo>
                    <a:pt x="4357553" y="0"/>
                  </a:lnTo>
                  <a:cubicBezTo>
                    <a:pt x="4418391" y="0"/>
                    <a:pt x="4467711" y="49320"/>
                    <a:pt x="4467711" y="110158"/>
                  </a:cubicBezTo>
                  <a:lnTo>
                    <a:pt x="4467711" y="550791"/>
                  </a:lnTo>
                  <a:cubicBezTo>
                    <a:pt x="4467711" y="611630"/>
                    <a:pt x="4418391" y="660949"/>
                    <a:pt x="4357553" y="660949"/>
                  </a:cubicBezTo>
                  <a:lnTo>
                    <a:pt x="110158" y="660949"/>
                  </a:lnTo>
                  <a:cubicBezTo>
                    <a:pt x="49320" y="660949"/>
                    <a:pt x="0" y="611630"/>
                    <a:pt x="0" y="550791"/>
                  </a:cubicBezTo>
                  <a:lnTo>
                    <a:pt x="0" y="110158"/>
                  </a:lnTo>
                  <a:cubicBezTo>
                    <a:pt x="0" y="49320"/>
                    <a:pt x="49320" y="0"/>
                    <a:pt x="110158" y="0"/>
                  </a:cubicBezTo>
                  <a:close/>
                </a:path>
              </a:pathLst>
            </a:custGeom>
            <a:solidFill>
              <a:srgbClr val="F0EA90">
                <a:alpha val="100000"/>
              </a:srgbClr>
            </a:solidFill>
            <a:ln w="47625">
              <a:solidFill>
                <a:srgbClr val="6037E6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  <a:r>
                <a:rPr lang="zh-CN" altLang="en-US" sz="3200" b="1" i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常见机械的机械效率</a:t>
              </a:r>
              <a:endParaRPr lang="zh-CN" altLang="en-US" sz="3200" b="1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" name="形状5"/>
            <p:cNvSpPr txBox="1"/>
            <p:nvPr/>
          </p:nvSpPr>
          <p:spPr>
            <a:xfrm>
              <a:off x="284188" y="66884"/>
              <a:ext cx="828359" cy="838004"/>
            </a:xfrm>
            <a:custGeom>
              <a:gdLst>
                <a:gd name="connsiteX0" fmla="*/ 414180 w 828359"/>
                <a:gd name="connsiteY0" fmla="*/ 0 h 838004"/>
                <a:gd name="connsiteX1" fmla="*/ 642925 w 828359"/>
                <a:gd name="connsiteY1" fmla="*/ 0 h 838004"/>
                <a:gd name="connsiteX2" fmla="*/ 828359 w 828359"/>
                <a:gd name="connsiteY2" fmla="*/ 650411 h 838004"/>
                <a:gd name="connsiteX3" fmla="*/ 185435 w 828359"/>
                <a:gd name="connsiteY3" fmla="*/ 838004 h 838004"/>
                <a:gd name="connsiteX4" fmla="*/ 0 w 828359"/>
                <a:gd name="connsiteY4" fmla="*/ 187594 h 83800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359" h="838004">
                  <a:moveTo>
                    <a:pt x="414180" y="0"/>
                  </a:moveTo>
                  <a:cubicBezTo>
                    <a:pt x="642925" y="0"/>
                    <a:pt x="828359" y="187594"/>
                    <a:pt x="828359" y="419002"/>
                  </a:cubicBezTo>
                  <a:cubicBezTo>
                    <a:pt x="828359" y="650411"/>
                    <a:pt x="642925" y="838004"/>
                    <a:pt x="414180" y="838004"/>
                  </a:cubicBezTo>
                  <a:cubicBezTo>
                    <a:pt x="185435" y="838004"/>
                    <a:pt x="0" y="650411"/>
                    <a:pt x="0" y="419002"/>
                  </a:cubicBezTo>
                  <a:cubicBezTo>
                    <a:pt x="0" y="187594"/>
                    <a:pt x="185435" y="0"/>
                    <a:pt x="414180" y="0"/>
                  </a:cubicBezTo>
                  <a:close/>
                </a:path>
              </a:pathLst>
            </a:custGeom>
            <a:solidFill>
              <a:srgbClr val="F36161">
                <a:alpha val="100000"/>
              </a:srgbClr>
            </a:solidFill>
            <a:ln w="28575">
              <a:solidFill>
                <a:srgbClr val="6037E6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</p:grpSp>
      <p:grpSp>
        <p:nvGrpSpPr>
          <p:cNvPr id="8" name="组合2" title=""/>
          <p:cNvGrpSpPr/>
          <p:nvPr/>
        </p:nvGrpSpPr>
        <p:grpSpPr>
          <a:xfrm>
            <a:off x="433054" y="957939"/>
            <a:ext cx="2190750" cy="5354174"/>
            <a:chExt cx="2190750" cy="5354174"/>
          </a:xfrm>
        </p:grpSpPr>
        <p:pic>
          <p:nvPicPr>
            <p:cNvPr id="9" name="图片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866670"/>
              <a:ext cx="2190750" cy="4487504"/>
            </a:xfrm>
            <a:prstGeom prst="rect">
              <a:avLst/>
            </a:prstGeom>
          </p:spPr>
        </p:pic>
        <p:sp>
          <p:nvSpPr>
            <p:cNvPr id="10" name="形状6"/>
            <p:cNvSpPr txBox="1"/>
            <p:nvPr/>
          </p:nvSpPr>
          <p:spPr>
            <a:xfrm>
              <a:off x="116386" y="0"/>
              <a:ext cx="2074069" cy="866775"/>
            </a:xfrm>
            <a:custGeom>
              <a:gdLst>
                <a:gd name="connsiteX0" fmla="*/ 144462 w 2074069"/>
                <a:gd name="connsiteY0" fmla="*/ 0 h 866775"/>
                <a:gd name="connsiteX1" fmla="*/ 1929606 w 2074069"/>
                <a:gd name="connsiteY1" fmla="*/ 0 h 866775"/>
                <a:gd name="connsiteX2" fmla="*/ 1967920 w 2074069"/>
                <a:gd name="connsiteY2" fmla="*/ 0 h 866775"/>
                <a:gd name="connsiteX3" fmla="*/ 2058849 w 2074069"/>
                <a:gd name="connsiteY3" fmla="*/ 69404 h 866775"/>
                <a:gd name="connsiteX4" fmla="*/ 2074069 w 2074069"/>
                <a:gd name="connsiteY4" fmla="*/ 722313 h 866775"/>
                <a:gd name="connsiteX5" fmla="*/ 2074069 w 2074069"/>
                <a:gd name="connsiteY5" fmla="*/ 760626 h 866775"/>
                <a:gd name="connsiteX6" fmla="*/ 2004665 w 2074069"/>
                <a:gd name="connsiteY6" fmla="*/ 851555 h 866775"/>
                <a:gd name="connsiteX7" fmla="*/ 144462 w 2074069"/>
                <a:gd name="connsiteY7" fmla="*/ 866775 h 866775"/>
                <a:gd name="connsiteX8" fmla="*/ 64678 w 2074069"/>
                <a:gd name="connsiteY8" fmla="*/ 866775 h 866775"/>
                <a:gd name="connsiteX9" fmla="*/ 0 w 2074069"/>
                <a:gd name="connsiteY9" fmla="*/ 144463 h 866775"/>
                <a:gd name="connsiteX10" fmla="*/ 0 w 2074069"/>
                <a:gd name="connsiteY10" fmla="*/ 64678 h 86677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74069" h="866775">
                  <a:moveTo>
                    <a:pt x="144462" y="0"/>
                  </a:moveTo>
                  <a:lnTo>
                    <a:pt x="1929606" y="0"/>
                  </a:lnTo>
                  <a:cubicBezTo>
                    <a:pt x="1967920" y="0"/>
                    <a:pt x="2004665" y="15220"/>
                    <a:pt x="2031757" y="42312"/>
                  </a:cubicBezTo>
                  <a:cubicBezTo>
                    <a:pt x="2058849" y="69404"/>
                    <a:pt x="2074069" y="106149"/>
                    <a:pt x="2074069" y="144463"/>
                  </a:cubicBezTo>
                  <a:lnTo>
                    <a:pt x="2074069" y="722313"/>
                  </a:lnTo>
                  <a:cubicBezTo>
                    <a:pt x="2074069" y="760626"/>
                    <a:pt x="2058849" y="797371"/>
                    <a:pt x="2031757" y="824463"/>
                  </a:cubicBezTo>
                  <a:cubicBezTo>
                    <a:pt x="2004665" y="851555"/>
                    <a:pt x="1967920" y="866775"/>
                    <a:pt x="1929606" y="866775"/>
                  </a:cubicBezTo>
                  <a:lnTo>
                    <a:pt x="144462" y="866775"/>
                  </a:lnTo>
                  <a:cubicBezTo>
                    <a:pt x="64678" y="866775"/>
                    <a:pt x="0" y="802097"/>
                    <a:pt x="0" y="722313"/>
                  </a:cubicBezTo>
                  <a:lnTo>
                    <a:pt x="0" y="144463"/>
                  </a:lnTo>
                  <a:cubicBezTo>
                    <a:pt x="0" y="64678"/>
                    <a:pt x="64678" y="0"/>
                    <a:pt x="144462" y="0"/>
                  </a:cubicBezTo>
                  <a:close/>
                </a:path>
              </a:pathLst>
            </a:custGeom>
            <a:solidFill>
              <a:srgbClr val="C2FFDB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  <a:r>
                <a:rPr lang="zh-CN" altLang="en-US" sz="2200" b="1" i="0">
                  <a:solidFill>
                    <a:srgbClr val="000000">
                      <a:alpha val="100000"/>
                    </a:srgbClr>
                  </a:solidFill>
                  <a:latin typeface="楷体" panose="02010609060101010101" charset="-122"/>
                  <a:ea typeface="楷体" panose="02010609060101010101" charset="-122"/>
                </a:rPr>
                <a:t>用滑轮组竖直方向提升物体</a:t>
              </a:r>
              <a:endParaRPr lang="zh-CN" altLang="en-US" sz="2200" b="1" i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11" name="组合3" title=""/>
          <p:cNvGrpSpPr/>
          <p:nvPr/>
        </p:nvGrpSpPr>
        <p:grpSpPr>
          <a:xfrm>
            <a:off x="3227756" y="958082"/>
            <a:ext cx="4932093" cy="2082641"/>
            <a:chExt cx="4932093" cy="2082641"/>
          </a:xfrm>
        </p:grpSpPr>
        <p:pic>
          <p:nvPicPr>
            <p:cNvPr id="12" name="图片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33257"/>
              <a:ext cx="4932093" cy="1849384"/>
            </a:xfrm>
            <a:prstGeom prst="rect">
              <a:avLst/>
            </a:prstGeom>
          </p:spPr>
        </p:pic>
        <p:sp>
          <p:nvSpPr>
            <p:cNvPr id="13" name="形状7"/>
            <p:cNvSpPr txBox="1"/>
            <p:nvPr/>
          </p:nvSpPr>
          <p:spPr>
            <a:xfrm>
              <a:off x="2857738" y="0"/>
              <a:ext cx="2073478" cy="866775"/>
            </a:xfrm>
            <a:custGeom>
              <a:gdLst>
                <a:gd name="connsiteX0" fmla="*/ 144463 w 2073478"/>
                <a:gd name="connsiteY0" fmla="*/ 0 h 866775"/>
                <a:gd name="connsiteX1" fmla="*/ 1929016 w 2073478"/>
                <a:gd name="connsiteY1" fmla="*/ 0 h 866775"/>
                <a:gd name="connsiteX2" fmla="*/ 1967330 w 2073478"/>
                <a:gd name="connsiteY2" fmla="*/ 0 h 866775"/>
                <a:gd name="connsiteX3" fmla="*/ 2058258 w 2073478"/>
                <a:gd name="connsiteY3" fmla="*/ 69404 h 866775"/>
                <a:gd name="connsiteX4" fmla="*/ 2073478 w 2073478"/>
                <a:gd name="connsiteY4" fmla="*/ 722313 h 866775"/>
                <a:gd name="connsiteX5" fmla="*/ 2073478 w 2073478"/>
                <a:gd name="connsiteY5" fmla="*/ 760626 h 866775"/>
                <a:gd name="connsiteX6" fmla="*/ 2004074 w 2073478"/>
                <a:gd name="connsiteY6" fmla="*/ 851555 h 866775"/>
                <a:gd name="connsiteX7" fmla="*/ 144463 w 2073478"/>
                <a:gd name="connsiteY7" fmla="*/ 866775 h 866775"/>
                <a:gd name="connsiteX8" fmla="*/ 64678 w 2073478"/>
                <a:gd name="connsiteY8" fmla="*/ 866775 h 866775"/>
                <a:gd name="connsiteX9" fmla="*/ 0 w 2073478"/>
                <a:gd name="connsiteY9" fmla="*/ 144462 h 866775"/>
                <a:gd name="connsiteX10" fmla="*/ 0 w 2073478"/>
                <a:gd name="connsiteY10" fmla="*/ 64678 h 86677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73476" h="866775">
                  <a:moveTo>
                    <a:pt x="144463" y="0"/>
                  </a:moveTo>
                  <a:lnTo>
                    <a:pt x="1929016" y="0"/>
                  </a:lnTo>
                  <a:cubicBezTo>
                    <a:pt x="1967330" y="0"/>
                    <a:pt x="2004074" y="15220"/>
                    <a:pt x="2031166" y="42312"/>
                  </a:cubicBezTo>
                  <a:cubicBezTo>
                    <a:pt x="2058258" y="69404"/>
                    <a:pt x="2073478" y="106149"/>
                    <a:pt x="2073478" y="144462"/>
                  </a:cubicBezTo>
                  <a:lnTo>
                    <a:pt x="2073478" y="722313"/>
                  </a:lnTo>
                  <a:cubicBezTo>
                    <a:pt x="2073478" y="760626"/>
                    <a:pt x="2058258" y="797371"/>
                    <a:pt x="2031166" y="824463"/>
                  </a:cubicBezTo>
                  <a:cubicBezTo>
                    <a:pt x="2004074" y="851555"/>
                    <a:pt x="1967330" y="866775"/>
                    <a:pt x="1929016" y="866775"/>
                  </a:cubicBezTo>
                  <a:lnTo>
                    <a:pt x="144463" y="866775"/>
                  </a:lnTo>
                  <a:cubicBezTo>
                    <a:pt x="64678" y="866775"/>
                    <a:pt x="0" y="802097"/>
                    <a:pt x="0" y="722313"/>
                  </a:cubicBezTo>
                  <a:lnTo>
                    <a:pt x="0" y="144462"/>
                  </a:lnTo>
                  <a:cubicBezTo>
                    <a:pt x="0" y="64678"/>
                    <a:pt x="64678" y="0"/>
                    <a:pt x="144463" y="0"/>
                  </a:cubicBezTo>
                  <a:close/>
                </a:path>
              </a:pathLst>
            </a:custGeom>
            <a:solidFill>
              <a:srgbClr val="C2FFDB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  <a:r>
                <a:rPr lang="zh-CN" altLang="en-US" sz="2200" b="1" i="0">
                  <a:solidFill>
                    <a:srgbClr val="000000">
                      <a:alpha val="100000"/>
                    </a:srgbClr>
                  </a:solidFill>
                  <a:latin typeface="楷体" panose="02010609060101010101" charset="-122"/>
                  <a:ea typeface="楷体" panose="02010609060101010101" charset="-122"/>
                </a:rPr>
                <a:t>用滑轮组水平方向拉动物体</a:t>
              </a:r>
              <a:endParaRPr lang="zh-CN" altLang="en-US" sz="2200" b="1" i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14" name="组合4" title=""/>
          <p:cNvGrpSpPr/>
          <p:nvPr/>
        </p:nvGrpSpPr>
        <p:grpSpPr>
          <a:xfrm>
            <a:off x="2710825" y="3634569"/>
            <a:ext cx="4932093" cy="2512494"/>
            <a:chExt cx="4932093" cy="2512494"/>
          </a:xfrm>
        </p:grpSpPr>
        <p:pic>
          <p:nvPicPr>
            <p:cNvPr id="15" name="图片3"/>
            <p:cNvPicPr>
              <a:picLocks noChangeAspect="1"/>
            </p:cNvPicPr>
            <p:nvPr/>
          </p:nvPicPr>
          <p:blipFill>
            <a:blip r:embed="rId4"/>
            <a:srcRect b="14634"/>
            <a:stretch>
              <a:fillRect/>
            </a:stretch>
          </p:blipFill>
          <p:spPr>
            <a:xfrm>
              <a:off x="0" y="214026"/>
              <a:ext cx="4932093" cy="2298468"/>
            </a:xfrm>
            <a:prstGeom prst="rect">
              <a:avLst/>
            </a:prstGeom>
          </p:spPr>
        </p:pic>
        <p:sp>
          <p:nvSpPr>
            <p:cNvPr id="16" name="形状8"/>
            <p:cNvSpPr txBox="1"/>
            <p:nvPr/>
          </p:nvSpPr>
          <p:spPr>
            <a:xfrm>
              <a:off x="887358" y="0"/>
              <a:ext cx="1514475" cy="866775"/>
            </a:xfrm>
            <a:custGeom>
              <a:gdLst>
                <a:gd name="connsiteX0" fmla="*/ 144463 w 1514475"/>
                <a:gd name="connsiteY0" fmla="*/ 0 h 866775"/>
                <a:gd name="connsiteX1" fmla="*/ 1370012 w 1514475"/>
                <a:gd name="connsiteY1" fmla="*/ 0 h 866775"/>
                <a:gd name="connsiteX2" fmla="*/ 1408326 w 1514475"/>
                <a:gd name="connsiteY2" fmla="*/ 0 h 866775"/>
                <a:gd name="connsiteX3" fmla="*/ 1499255 w 1514475"/>
                <a:gd name="connsiteY3" fmla="*/ 69404 h 866775"/>
                <a:gd name="connsiteX4" fmla="*/ 1514475 w 1514475"/>
                <a:gd name="connsiteY4" fmla="*/ 722313 h 866775"/>
                <a:gd name="connsiteX5" fmla="*/ 1514475 w 1514475"/>
                <a:gd name="connsiteY5" fmla="*/ 760626 h 866775"/>
                <a:gd name="connsiteX6" fmla="*/ 1445071 w 1514475"/>
                <a:gd name="connsiteY6" fmla="*/ 851555 h 866775"/>
                <a:gd name="connsiteX7" fmla="*/ 144463 w 1514475"/>
                <a:gd name="connsiteY7" fmla="*/ 866775 h 866775"/>
                <a:gd name="connsiteX8" fmla="*/ 64678 w 1514475"/>
                <a:gd name="connsiteY8" fmla="*/ 866775 h 866775"/>
                <a:gd name="connsiteX9" fmla="*/ 0 w 1514475"/>
                <a:gd name="connsiteY9" fmla="*/ 144463 h 866775"/>
                <a:gd name="connsiteX10" fmla="*/ 0 w 1514475"/>
                <a:gd name="connsiteY10" fmla="*/ 64678 h 86677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14475" h="866775">
                  <a:moveTo>
                    <a:pt x="144463" y="0"/>
                  </a:moveTo>
                  <a:lnTo>
                    <a:pt x="1370012" y="0"/>
                  </a:lnTo>
                  <a:cubicBezTo>
                    <a:pt x="1408326" y="0"/>
                    <a:pt x="1445071" y="15220"/>
                    <a:pt x="1472163" y="42312"/>
                  </a:cubicBezTo>
                  <a:cubicBezTo>
                    <a:pt x="1499255" y="69404"/>
                    <a:pt x="1514475" y="106149"/>
                    <a:pt x="1514475" y="144463"/>
                  </a:cubicBezTo>
                  <a:lnTo>
                    <a:pt x="1514475" y="722313"/>
                  </a:lnTo>
                  <a:cubicBezTo>
                    <a:pt x="1514475" y="760626"/>
                    <a:pt x="1499255" y="797371"/>
                    <a:pt x="1472163" y="824463"/>
                  </a:cubicBezTo>
                  <a:cubicBezTo>
                    <a:pt x="1445071" y="851555"/>
                    <a:pt x="1408326" y="866775"/>
                    <a:pt x="1370012" y="866775"/>
                  </a:cubicBezTo>
                  <a:lnTo>
                    <a:pt x="144463" y="866775"/>
                  </a:lnTo>
                  <a:cubicBezTo>
                    <a:pt x="64678" y="866775"/>
                    <a:pt x="0" y="802097"/>
                    <a:pt x="0" y="722313"/>
                  </a:cubicBezTo>
                  <a:lnTo>
                    <a:pt x="0" y="144463"/>
                  </a:lnTo>
                  <a:cubicBezTo>
                    <a:pt x="0" y="64678"/>
                    <a:pt x="64678" y="0"/>
                    <a:pt x="144463" y="0"/>
                  </a:cubicBezTo>
                  <a:close/>
                </a:path>
              </a:pathLst>
            </a:custGeom>
            <a:solidFill>
              <a:srgbClr val="C2FFDB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  <a:r>
                <a:rPr lang="zh-CN" altLang="en-US" sz="2600" b="1" i="0">
                  <a:solidFill>
                    <a:srgbClr val="000000">
                      <a:alpha val="100000"/>
                    </a:srgbClr>
                  </a:solidFill>
                  <a:latin typeface="楷体" panose="02010609060101010101" charset="-122"/>
                  <a:ea typeface="楷体" panose="02010609060101010101" charset="-122"/>
                </a:rPr>
                <a:t>利用斜面做功</a:t>
              </a:r>
              <a:endParaRPr lang="zh-CN" altLang="en-US" sz="2600" b="1" i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17" name="组合5" title=""/>
          <p:cNvGrpSpPr/>
          <p:nvPr/>
        </p:nvGrpSpPr>
        <p:grpSpPr>
          <a:xfrm>
            <a:off x="8234639" y="2857919"/>
            <a:ext cx="3752850" cy="3100445"/>
            <a:chExt cx="3752850" cy="3100445"/>
          </a:xfrm>
        </p:grpSpPr>
        <p:pic>
          <p:nvPicPr>
            <p:cNvPr id="18" name="图片4"/>
            <p:cNvPicPr>
              <a:picLocks noChangeAspect="1"/>
            </p:cNvPicPr>
            <p:nvPr/>
          </p:nvPicPr>
          <p:blipFill>
            <a:blip r:embed="rId5"/>
            <a:srcRect b="12166"/>
            <a:stretch>
              <a:fillRect/>
            </a:stretch>
          </p:blipFill>
          <p:spPr>
            <a:xfrm>
              <a:off x="0" y="0"/>
              <a:ext cx="3752850" cy="3100445"/>
            </a:xfrm>
            <a:prstGeom prst="rect">
              <a:avLst/>
            </a:prstGeom>
          </p:spPr>
        </p:pic>
        <p:sp>
          <p:nvSpPr>
            <p:cNvPr id="19" name="形状9"/>
            <p:cNvSpPr txBox="1"/>
            <p:nvPr/>
          </p:nvSpPr>
          <p:spPr>
            <a:xfrm>
              <a:off x="696649" y="123987"/>
              <a:ext cx="1543050" cy="866775"/>
            </a:xfrm>
            <a:custGeom>
              <a:gdLst>
                <a:gd name="connsiteX0" fmla="*/ 144463 w 1543050"/>
                <a:gd name="connsiteY0" fmla="*/ 0 h 866775"/>
                <a:gd name="connsiteX1" fmla="*/ 1398587 w 1543050"/>
                <a:gd name="connsiteY1" fmla="*/ 0 h 866775"/>
                <a:gd name="connsiteX2" fmla="*/ 1436901 w 1543050"/>
                <a:gd name="connsiteY2" fmla="*/ 0 h 866775"/>
                <a:gd name="connsiteX3" fmla="*/ 1527830 w 1543050"/>
                <a:gd name="connsiteY3" fmla="*/ 69404 h 866775"/>
                <a:gd name="connsiteX4" fmla="*/ 1543050 w 1543050"/>
                <a:gd name="connsiteY4" fmla="*/ 722313 h 866775"/>
                <a:gd name="connsiteX5" fmla="*/ 1543050 w 1543050"/>
                <a:gd name="connsiteY5" fmla="*/ 760626 h 866775"/>
                <a:gd name="connsiteX6" fmla="*/ 1473646 w 1543050"/>
                <a:gd name="connsiteY6" fmla="*/ 851555 h 866775"/>
                <a:gd name="connsiteX7" fmla="*/ 144463 w 1543050"/>
                <a:gd name="connsiteY7" fmla="*/ 866775 h 866775"/>
                <a:gd name="connsiteX8" fmla="*/ 64678 w 1543050"/>
                <a:gd name="connsiteY8" fmla="*/ 866775 h 866775"/>
                <a:gd name="connsiteX9" fmla="*/ 0 w 1543050"/>
                <a:gd name="connsiteY9" fmla="*/ 144463 h 866775"/>
                <a:gd name="connsiteX10" fmla="*/ 0 w 1543050"/>
                <a:gd name="connsiteY10" fmla="*/ 64678 h 86677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43050" h="866775">
                  <a:moveTo>
                    <a:pt x="144463" y="0"/>
                  </a:moveTo>
                  <a:lnTo>
                    <a:pt x="1398587" y="0"/>
                  </a:lnTo>
                  <a:cubicBezTo>
                    <a:pt x="1436901" y="0"/>
                    <a:pt x="1473646" y="15220"/>
                    <a:pt x="1500738" y="42312"/>
                  </a:cubicBezTo>
                  <a:cubicBezTo>
                    <a:pt x="1527830" y="69404"/>
                    <a:pt x="1543050" y="106149"/>
                    <a:pt x="1543050" y="144463"/>
                  </a:cubicBezTo>
                  <a:lnTo>
                    <a:pt x="1543050" y="722313"/>
                  </a:lnTo>
                  <a:cubicBezTo>
                    <a:pt x="1543050" y="760626"/>
                    <a:pt x="1527830" y="797371"/>
                    <a:pt x="1500738" y="824463"/>
                  </a:cubicBezTo>
                  <a:cubicBezTo>
                    <a:pt x="1473646" y="851555"/>
                    <a:pt x="1436901" y="866775"/>
                    <a:pt x="1398587" y="866775"/>
                  </a:cubicBezTo>
                  <a:lnTo>
                    <a:pt x="144463" y="866775"/>
                  </a:lnTo>
                  <a:cubicBezTo>
                    <a:pt x="64678" y="866775"/>
                    <a:pt x="0" y="802097"/>
                    <a:pt x="0" y="722313"/>
                  </a:cubicBezTo>
                  <a:lnTo>
                    <a:pt x="0" y="144463"/>
                  </a:lnTo>
                  <a:cubicBezTo>
                    <a:pt x="0" y="64678"/>
                    <a:pt x="64678" y="0"/>
                    <a:pt x="144463" y="0"/>
                  </a:cubicBezTo>
                  <a:close/>
                </a:path>
              </a:pathLst>
            </a:custGeom>
            <a:solidFill>
              <a:srgbClr val="C2FFDB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  <a:r>
                <a:rPr lang="zh-CN" altLang="en-US" sz="2500" b="1" i="0">
                  <a:solidFill>
                    <a:srgbClr val="000000">
                      <a:alpha val="100000"/>
                    </a:srgbClr>
                  </a:solidFill>
                  <a:latin typeface="楷体" panose="02010609060101010101" charset="-122"/>
                  <a:ea typeface="楷体" panose="02010609060101010101" charset="-122"/>
                </a:rPr>
                <a:t>杠杆的机械效率</a:t>
              </a:r>
              <a:endParaRPr lang="zh-CN" altLang="en-US" sz="2500" b="1" i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形状1" title=""/>
          <p:cNvSpPr txBox="1"/>
          <p:nvPr/>
        </p:nvSpPr>
        <p:spPr>
          <a:xfrm>
            <a:off x="18412" y="6398895"/>
            <a:ext cx="12172950" cy="459105"/>
          </a:xfrm>
          <a:prstGeom prst="rect">
            <a:avLst/>
          </a:prstGeom>
          <a:solidFill>
            <a:srgbClr val="F6F9FD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grpSp>
        <p:nvGrpSpPr>
          <p:cNvPr id="3" name="组合1" title=""/>
          <p:cNvGrpSpPr/>
          <p:nvPr/>
        </p:nvGrpSpPr>
        <p:grpSpPr>
          <a:xfrm>
            <a:off x="-4666" y="-438"/>
            <a:ext cx="12192724" cy="957891"/>
            <a:chExt cx="12192724" cy="957891"/>
          </a:xfrm>
        </p:grpSpPr>
        <p:sp>
          <p:nvSpPr>
            <p:cNvPr id="4" name="形状3"/>
            <p:cNvSpPr txBox="1"/>
            <p:nvPr/>
          </p:nvSpPr>
          <p:spPr>
            <a:xfrm>
              <a:off x="0" y="0"/>
              <a:ext cx="12192724" cy="866261"/>
            </a:xfrm>
            <a:prstGeom prst="rect">
              <a:avLst/>
            </a:prstGeom>
            <a:solidFill>
              <a:srgbClr val="F6F9FD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5" name="形状4"/>
            <p:cNvSpPr txBox="1"/>
            <p:nvPr/>
          </p:nvSpPr>
          <p:spPr>
            <a:xfrm rot="10800000">
              <a:off x="6458" y="862641"/>
              <a:ext cx="7089505" cy="95250"/>
            </a:xfrm>
            <a:prstGeom prst="rect">
              <a:avLst/>
            </a:prstGeom>
            <a:solidFill>
              <a:srgbClr val="F6F9FD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6" name="形状5"/>
            <p:cNvSpPr txBox="1"/>
            <p:nvPr/>
          </p:nvSpPr>
          <p:spPr>
            <a:xfrm>
              <a:off x="818112" y="180861"/>
              <a:ext cx="4515336" cy="660949"/>
            </a:xfrm>
            <a:custGeom>
              <a:gdLst>
                <a:gd name="connsiteX0" fmla="*/ 110158 w 4515336"/>
                <a:gd name="connsiteY0" fmla="*/ 0 h 660949"/>
                <a:gd name="connsiteX1" fmla="*/ 4405178 w 4515336"/>
                <a:gd name="connsiteY1" fmla="*/ 0 h 660949"/>
                <a:gd name="connsiteX2" fmla="*/ 4466016 w 4515336"/>
                <a:gd name="connsiteY2" fmla="*/ 0 h 660949"/>
                <a:gd name="connsiteX3" fmla="*/ 4515336 w 4515336"/>
                <a:gd name="connsiteY3" fmla="*/ 550791 h 660949"/>
                <a:gd name="connsiteX4" fmla="*/ 4515336 w 4515336"/>
                <a:gd name="connsiteY4" fmla="*/ 611630 h 660949"/>
                <a:gd name="connsiteX5" fmla="*/ 110158 w 4515336"/>
                <a:gd name="connsiteY5" fmla="*/ 660949 h 660949"/>
                <a:gd name="connsiteX6" fmla="*/ 49320 w 4515336"/>
                <a:gd name="connsiteY6" fmla="*/ 660949 h 660949"/>
                <a:gd name="connsiteX7" fmla="*/ 0 w 4515336"/>
                <a:gd name="connsiteY7" fmla="*/ 110158 h 660949"/>
                <a:gd name="connsiteX8" fmla="*/ 0 w 4515336"/>
                <a:gd name="connsiteY8" fmla="*/ 49320 h 66094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15336" h="660949">
                  <a:moveTo>
                    <a:pt x="110158" y="0"/>
                  </a:moveTo>
                  <a:lnTo>
                    <a:pt x="4405178" y="0"/>
                  </a:lnTo>
                  <a:cubicBezTo>
                    <a:pt x="4466016" y="0"/>
                    <a:pt x="4515336" y="49320"/>
                    <a:pt x="4515336" y="110158"/>
                  </a:cubicBezTo>
                  <a:lnTo>
                    <a:pt x="4515336" y="550791"/>
                  </a:lnTo>
                  <a:cubicBezTo>
                    <a:pt x="4515336" y="611630"/>
                    <a:pt x="4466016" y="660949"/>
                    <a:pt x="4405178" y="660949"/>
                  </a:cubicBezTo>
                  <a:lnTo>
                    <a:pt x="110158" y="660949"/>
                  </a:lnTo>
                  <a:cubicBezTo>
                    <a:pt x="49320" y="660949"/>
                    <a:pt x="0" y="611630"/>
                    <a:pt x="0" y="550791"/>
                  </a:cubicBezTo>
                  <a:lnTo>
                    <a:pt x="0" y="110158"/>
                  </a:lnTo>
                  <a:cubicBezTo>
                    <a:pt x="0" y="49320"/>
                    <a:pt x="49320" y="0"/>
                    <a:pt x="110158" y="0"/>
                  </a:cubicBezTo>
                  <a:close/>
                </a:path>
              </a:pathLst>
            </a:custGeom>
            <a:solidFill>
              <a:srgbClr val="F0EA90">
                <a:alpha val="100000"/>
              </a:srgbClr>
            </a:solidFill>
            <a:ln w="47625">
              <a:solidFill>
                <a:srgbClr val="8361F3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  <a:r>
                <a:rPr lang="zh-CN" altLang="en-US" sz="2400" b="1" i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滑轮组</a:t>
              </a:r>
              <a:r>
                <a:rPr lang="zh-CN" altLang="en-US" sz="3300" b="1" i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竖直提升物体</a:t>
              </a:r>
              <a:endParaRPr lang="zh-CN" altLang="en-US" sz="3300" b="1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" name="形状6"/>
            <p:cNvSpPr txBox="1"/>
            <p:nvPr/>
          </p:nvSpPr>
          <p:spPr>
            <a:xfrm>
              <a:off x="218569" y="66883"/>
              <a:ext cx="828359" cy="838004"/>
            </a:xfrm>
            <a:custGeom>
              <a:gdLst>
                <a:gd name="connsiteX0" fmla="*/ 414180 w 828359"/>
                <a:gd name="connsiteY0" fmla="*/ 0 h 838004"/>
                <a:gd name="connsiteX1" fmla="*/ 642925 w 828359"/>
                <a:gd name="connsiteY1" fmla="*/ 0 h 838004"/>
                <a:gd name="connsiteX2" fmla="*/ 828359 w 828359"/>
                <a:gd name="connsiteY2" fmla="*/ 650411 h 838004"/>
                <a:gd name="connsiteX3" fmla="*/ 185435 w 828359"/>
                <a:gd name="connsiteY3" fmla="*/ 838004 h 838004"/>
                <a:gd name="connsiteX4" fmla="*/ 0 w 828359"/>
                <a:gd name="connsiteY4" fmla="*/ 187594 h 83800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359" h="838004">
                  <a:moveTo>
                    <a:pt x="414180" y="0"/>
                  </a:moveTo>
                  <a:cubicBezTo>
                    <a:pt x="642925" y="0"/>
                    <a:pt x="828359" y="187594"/>
                    <a:pt x="828359" y="419002"/>
                  </a:cubicBezTo>
                  <a:cubicBezTo>
                    <a:pt x="828359" y="650411"/>
                    <a:pt x="642925" y="838004"/>
                    <a:pt x="414180" y="838004"/>
                  </a:cubicBezTo>
                  <a:cubicBezTo>
                    <a:pt x="185435" y="838004"/>
                    <a:pt x="0" y="650411"/>
                    <a:pt x="0" y="419002"/>
                  </a:cubicBezTo>
                  <a:cubicBezTo>
                    <a:pt x="0" y="187594"/>
                    <a:pt x="185435" y="0"/>
                    <a:pt x="414180" y="0"/>
                  </a:cubicBezTo>
                  <a:close/>
                </a:path>
              </a:pathLst>
            </a:custGeom>
            <a:solidFill>
              <a:srgbClr val="F36161">
                <a:alpha val="100000"/>
              </a:srgbClr>
            </a:solidFill>
            <a:ln w="28575">
              <a:solidFill>
                <a:srgbClr val="009CAE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  <a:r>
                <a:rPr lang="zh-CN" altLang="en-US" sz="3300" b="1" i="0">
                  <a:solidFill>
                    <a:srgbClr val="FFFFFF">
                      <a:alpha val="100000"/>
                    </a:srgbClr>
                  </a:solidFill>
                  <a:latin typeface="楷体" panose="02010609060101010101" charset="-122"/>
                  <a:ea typeface="楷体" panose="02010609060101010101" charset="-122"/>
                </a:rPr>
                <a:t>一</a:t>
              </a:r>
              <a:endParaRPr lang="zh-CN" altLang="en-US" sz="3300" b="1" i="0">
                <a:solidFill>
                  <a:srgbClr val="FFFFFF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pic>
        <p:nvPicPr>
          <p:cNvPr id="8" name="图片1" title=""/>
          <p:cNvPicPr>
            <a:picLocks noChangeAspect="1"/>
          </p:cNvPicPr>
          <p:nvPr/>
        </p:nvPicPr>
        <p:blipFill>
          <a:blip r:embed="rId2"/>
          <a:srcRect b="9732"/>
          <a:stretch>
            <a:fillRect/>
          </a:stretch>
        </p:blipFill>
        <p:spPr>
          <a:xfrm>
            <a:off x="440693" y="2501036"/>
            <a:ext cx="1809750" cy="4020931"/>
          </a:xfrm>
          <a:prstGeom prst="rect">
            <a:avLst/>
          </a:prstGeom>
        </p:spPr>
      </p:pic>
      <p:sp>
        <p:nvSpPr>
          <p:cNvPr id="9" name="文本1" title=""/>
          <p:cNvSpPr txBox="1"/>
          <p:nvPr/>
        </p:nvSpPr>
        <p:spPr>
          <a:xfrm>
            <a:off x="537534" y="847515"/>
            <a:ext cx="11134725" cy="1801167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4200"/>
              </a:lnSpc>
            </a:pPr>
            <a:r>
              <a:rPr lang="zh-CN" altLang="en-US" sz="2700" b="0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【例题】 利用滑轮组在绳子端施加大小为160N，已知物体A在10 s内被匀速提升了2 m，物体A所受重力为400 N，动滑轮重80 N，不计绳重与摩擦。则：</a:t>
            </a:r>
            <a:endParaRPr lang="zh-CN" altLang="en-US" sz="2700" b="0" i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0" name="组合2" title=""/>
          <p:cNvGrpSpPr/>
          <p:nvPr/>
        </p:nvGrpSpPr>
        <p:grpSpPr>
          <a:xfrm>
            <a:off x="4504515" y="1933604"/>
            <a:ext cx="1827086" cy="3189322"/>
            <a:chExt cx="1827086" cy="3189322"/>
          </a:xfrm>
        </p:grpSpPr>
        <p:sp>
          <p:nvSpPr>
            <p:cNvPr id="11" name="形状7"/>
            <p:cNvSpPr txBox="1"/>
            <p:nvPr/>
          </p:nvSpPr>
          <p:spPr>
            <a:xfrm>
              <a:off x="0" y="383781"/>
              <a:ext cx="1455058" cy="2805541"/>
            </a:xfrm>
            <a:custGeom>
              <a:gdLst>
                <a:gd name="connsiteX0" fmla="*/ 242510 w 1455058"/>
                <a:gd name="connsiteY0" fmla="*/ 0 h 2805541"/>
                <a:gd name="connsiteX1" fmla="*/ 1212548 w 1455058"/>
                <a:gd name="connsiteY1" fmla="*/ 0 h 2805541"/>
                <a:gd name="connsiteX2" fmla="*/ 1346483 w 1455058"/>
                <a:gd name="connsiteY2" fmla="*/ 0 h 2805541"/>
                <a:gd name="connsiteX3" fmla="*/ 1455058 w 1455058"/>
                <a:gd name="connsiteY3" fmla="*/ 2563031 h 2805541"/>
                <a:gd name="connsiteX4" fmla="*/ 1455058 w 1455058"/>
                <a:gd name="connsiteY4" fmla="*/ 2627349 h 2805541"/>
                <a:gd name="connsiteX5" fmla="*/ 1338549 w 1455058"/>
                <a:gd name="connsiteY5" fmla="*/ 2779991 h 2805541"/>
                <a:gd name="connsiteX6" fmla="*/ 242510 w 1455058"/>
                <a:gd name="connsiteY6" fmla="*/ 2805541 h 2805541"/>
                <a:gd name="connsiteX7" fmla="*/ 178192 w 1455058"/>
                <a:gd name="connsiteY7" fmla="*/ 2805541 h 2805541"/>
                <a:gd name="connsiteX8" fmla="*/ 25550 w 1455058"/>
                <a:gd name="connsiteY8" fmla="*/ 2689032 h 2805541"/>
                <a:gd name="connsiteX9" fmla="*/ 0 w 1455058"/>
                <a:gd name="connsiteY9" fmla="*/ 242510 h 2805541"/>
                <a:gd name="connsiteX10" fmla="*/ 0 w 1455058"/>
                <a:gd name="connsiteY10" fmla="*/ 108575 h 280554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55058" h="2805541">
                  <a:moveTo>
                    <a:pt x="242510" y="0"/>
                  </a:moveTo>
                  <a:lnTo>
                    <a:pt x="1212548" y="0"/>
                  </a:lnTo>
                  <a:cubicBezTo>
                    <a:pt x="1346483" y="0"/>
                    <a:pt x="1455058" y="108575"/>
                    <a:pt x="1455058" y="242510"/>
                  </a:cubicBezTo>
                  <a:lnTo>
                    <a:pt x="1455058" y="2563031"/>
                  </a:lnTo>
                  <a:cubicBezTo>
                    <a:pt x="1455058" y="2627349"/>
                    <a:pt x="1429508" y="2689032"/>
                    <a:pt x="1384029" y="2734512"/>
                  </a:cubicBezTo>
                  <a:cubicBezTo>
                    <a:pt x="1338549" y="2779991"/>
                    <a:pt x="1276866" y="2805541"/>
                    <a:pt x="1212548" y="2805541"/>
                  </a:cubicBezTo>
                  <a:lnTo>
                    <a:pt x="242510" y="2805541"/>
                  </a:lnTo>
                  <a:cubicBezTo>
                    <a:pt x="178192" y="2805541"/>
                    <a:pt x="116509" y="2779991"/>
                    <a:pt x="71029" y="2734512"/>
                  </a:cubicBezTo>
                  <a:cubicBezTo>
                    <a:pt x="25550" y="2689032"/>
                    <a:pt x="0" y="2627349"/>
                    <a:pt x="0" y="2563031"/>
                  </a:cubicBezTo>
                  <a:lnTo>
                    <a:pt x="0" y="242510"/>
                  </a:lnTo>
                  <a:cubicBezTo>
                    <a:pt x="0" y="108575"/>
                    <a:pt x="108575" y="0"/>
                    <a:pt x="242510" y="0"/>
                  </a:cubicBezTo>
                  <a:close/>
                </a:path>
              </a:pathLst>
            </a:custGeom>
            <a:solidFill>
              <a:srgbClr val="CCC128">
                <a:alpha val="100000"/>
              </a:srgbClr>
            </a:solidFill>
            <a:ln w="9525">
              <a:solidFill>
                <a:srgbClr val="3B00FF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2" name="文本12"/>
            <p:cNvSpPr txBox="1"/>
            <p:nvPr/>
          </p:nvSpPr>
          <p:spPr>
            <a:xfrm>
              <a:off x="82868" y="0"/>
              <a:ext cx="1744218" cy="3189041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7800"/>
                </a:lnSpc>
              </a:pPr>
              <a:r>
                <a:rPr lang="zh-CN" altLang="en-US" sz="3000" b="1" i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有用功：</a:t>
              </a:r>
              <a:endParaRPr lang="zh-CN" altLang="en-US" sz="3000" b="1" i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marL="0" algn="l">
                <a:lnSpc>
                  <a:spcPts val="7800"/>
                </a:lnSpc>
              </a:pPr>
              <a:r>
                <a:rPr lang="zh-CN" altLang="en-US" sz="3000" b="1" i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总功：</a:t>
              </a:r>
              <a:endParaRPr lang="zh-CN" altLang="en-US" sz="3000" b="1" i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marL="0" algn="l">
                <a:lnSpc>
                  <a:spcPts val="7800"/>
                </a:lnSpc>
              </a:pPr>
              <a:r>
                <a:rPr lang="zh-CN" altLang="en-US" sz="3000" b="1" i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额外功：</a:t>
              </a:r>
              <a:endParaRPr lang="zh-CN" altLang="en-US" sz="3000" b="1" i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13" name="文本2" title=""/>
          <p:cNvSpPr txBox="1"/>
          <p:nvPr/>
        </p:nvSpPr>
        <p:spPr>
          <a:xfrm>
            <a:off x="5798409" y="2249008"/>
            <a:ext cx="3816032" cy="596106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800" b="1" i="0"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克服物体重力做的功</a:t>
            </a:r>
            <a:endParaRPr lang="zh-CN" altLang="en-US" sz="2800" b="1" i="0">
              <a:solidFill>
                <a:srgbClr val="FF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文本3" title=""/>
          <p:cNvSpPr txBox="1"/>
          <p:nvPr/>
        </p:nvSpPr>
        <p:spPr>
          <a:xfrm>
            <a:off x="5686177" y="3230204"/>
            <a:ext cx="3090926" cy="596106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800" b="1" i="0"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绳子端拉力做的功</a:t>
            </a:r>
            <a:endParaRPr lang="zh-CN" altLang="en-US" sz="2800" b="1" i="0">
              <a:solidFill>
                <a:srgbClr val="FF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文本4" title=""/>
          <p:cNvSpPr txBox="1"/>
          <p:nvPr/>
        </p:nvSpPr>
        <p:spPr>
          <a:xfrm>
            <a:off x="5893194" y="4223156"/>
            <a:ext cx="5784742" cy="596106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800" b="1" i="0"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滑轮重、绳重滑轮间摩擦力做的功</a:t>
            </a:r>
            <a:endParaRPr lang="zh-CN" altLang="en-US" sz="2800" b="1" i="0">
              <a:solidFill>
                <a:srgbClr val="FF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文本5" title=""/>
          <p:cNvSpPr txBox="1"/>
          <p:nvPr/>
        </p:nvSpPr>
        <p:spPr>
          <a:xfrm>
            <a:off x="5798685" y="2577506"/>
            <a:ext cx="1641031" cy="628618"/>
          </a:xfrm>
          <a:prstGeom prst="rect">
            <a:avLst/>
          </a:prstGeom>
          <a:noFill/>
        </p:spPr>
        <p:txBody>
          <a:bodyPr anchor="t"/>
          <a:lstStyle/>
          <a:p>
            <a:pPr marL="0" algn="ctr"/>
            <a:r>
              <a:rPr lang="zh-CN" altLang="en-US" sz="3000" b="1" i="1">
                <a:solidFill>
                  <a:srgbClr val="3B00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W</a:t>
            </a:r>
            <a:r>
              <a:rPr lang="zh-CN" altLang="en-US" sz="3000" b="1" i="1" baseline="-25000">
                <a:solidFill>
                  <a:srgbClr val="3B00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有</a:t>
            </a:r>
            <a:r>
              <a:rPr lang="zh-CN" altLang="en-US" sz="3000" b="1" i="1">
                <a:solidFill>
                  <a:srgbClr val="3B00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=Gh</a:t>
            </a:r>
            <a:endParaRPr lang="zh-CN" altLang="en-US" sz="3000" b="1" i="1">
              <a:solidFill>
                <a:srgbClr val="3B00FF">
                  <a:alpha val="100000"/>
                </a:srgbClr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sp>
        <p:nvSpPr>
          <p:cNvPr id="17" name="文本6" title=""/>
          <p:cNvSpPr txBox="1"/>
          <p:nvPr/>
        </p:nvSpPr>
        <p:spPr>
          <a:xfrm>
            <a:off x="7249581" y="2578707"/>
            <a:ext cx="3488884" cy="625062"/>
          </a:xfrm>
          <a:prstGeom prst="rect">
            <a:avLst/>
          </a:prstGeom>
          <a:noFill/>
        </p:spPr>
        <p:txBody>
          <a:bodyPr anchor="t"/>
          <a:lstStyle/>
          <a:p>
            <a:pPr marL="0" algn="ctr"/>
            <a:r>
              <a:rPr lang="zh-CN" altLang="en-US" sz="3000" b="1" i="1">
                <a:solidFill>
                  <a:srgbClr val="3B00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= 400N </a:t>
            </a:r>
            <a:r>
              <a:rPr lang="zh-CN" altLang="en-US" sz="3000" b="1" i="0">
                <a:solidFill>
                  <a:srgbClr val="3B00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×2m=800J</a:t>
            </a:r>
            <a:endParaRPr lang="zh-CN" altLang="en-US" sz="3000" b="1" i="0">
              <a:solidFill>
                <a:srgbClr val="3B00FF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8" name="文本7" title=""/>
          <p:cNvSpPr txBox="1"/>
          <p:nvPr/>
        </p:nvSpPr>
        <p:spPr>
          <a:xfrm>
            <a:off x="5893327" y="3757784"/>
            <a:ext cx="3907536" cy="610584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900" b="1" i="0">
                <a:solidFill>
                  <a:srgbClr val="3B00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W</a:t>
            </a:r>
            <a:r>
              <a:rPr lang="zh-CN" altLang="en-US" sz="2900" b="1" i="0" baseline="-25000">
                <a:solidFill>
                  <a:srgbClr val="3B00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总</a:t>
            </a:r>
            <a:r>
              <a:rPr lang="zh-CN" altLang="en-US" sz="2900" b="1" i="0">
                <a:solidFill>
                  <a:srgbClr val="3B00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=FS</a:t>
            </a:r>
            <a:r>
              <a:rPr lang="zh-CN" altLang="en-US" sz="2900" b="1" i="0" baseline="-25000">
                <a:solidFill>
                  <a:srgbClr val="3B00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zh-CN" altLang="en-US" sz="2900" b="1" i="0" baseline="-25000">
              <a:solidFill>
                <a:srgbClr val="3B00FF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" name="文本8" title=""/>
          <p:cNvSpPr txBox="1"/>
          <p:nvPr/>
        </p:nvSpPr>
        <p:spPr>
          <a:xfrm>
            <a:off x="8511205" y="3118507"/>
            <a:ext cx="3341303" cy="766656"/>
          </a:xfrm>
          <a:prstGeom prst="rect">
            <a:avLst/>
          </a:prstGeom>
          <a:noFill/>
        </p:spPr>
        <p:txBody>
          <a:bodyPr anchor="t"/>
          <a:lstStyle/>
          <a:p>
            <a:pPr marL="0" algn="ctr">
              <a:lnSpc>
                <a:spcPts val="4400"/>
              </a:lnSpc>
            </a:pPr>
            <a:r>
              <a:rPr lang="zh-CN" altLang="en-US" sz="3000" b="1" i="1">
                <a:solidFill>
                  <a:srgbClr val="3B00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S=nh=3</a:t>
            </a:r>
            <a:r>
              <a:rPr lang="zh-CN" altLang="en-US" sz="3000" b="1" i="0">
                <a:solidFill>
                  <a:srgbClr val="3B00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×2m=6m</a:t>
            </a:r>
            <a:endParaRPr lang="zh-CN" altLang="en-US" sz="3000" b="1" i="0">
              <a:solidFill>
                <a:srgbClr val="3B00FF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0" name="形状2" title=""/>
          <p:cNvSpPr txBox="1"/>
          <p:nvPr/>
        </p:nvSpPr>
        <p:spPr>
          <a:xfrm>
            <a:off x="2250729" y="1933956"/>
            <a:ext cx="2119970" cy="1207313"/>
          </a:xfrm>
          <a:custGeom>
            <a:gdLst>
              <a:gd name="connsiteX0" fmla="*/ 201219 w 2119970"/>
              <a:gd name="connsiteY0" fmla="*/ 0 h 1207313"/>
              <a:gd name="connsiteX1" fmla="*/ 1918751 w 2119970"/>
              <a:gd name="connsiteY1" fmla="*/ 0 h 1207313"/>
              <a:gd name="connsiteX2" fmla="*/ 1972117 w 2119970"/>
              <a:gd name="connsiteY2" fmla="*/ 0 h 1207313"/>
              <a:gd name="connsiteX3" fmla="*/ 2098770 w 2119970"/>
              <a:gd name="connsiteY3" fmla="*/ 96671 h 1207313"/>
              <a:gd name="connsiteX4" fmla="*/ 2119970 w 2119970"/>
              <a:gd name="connsiteY4" fmla="*/ 1006094 h 1207313"/>
              <a:gd name="connsiteX5" fmla="*/ 2119970 w 2119970"/>
              <a:gd name="connsiteY5" fmla="*/ 1059460 h 1207313"/>
              <a:gd name="connsiteX6" fmla="*/ 2023298 w 2119970"/>
              <a:gd name="connsiteY6" fmla="*/ 1186113 h 1207313"/>
              <a:gd name="connsiteX7" fmla="*/ 201219 w 2119970"/>
              <a:gd name="connsiteY7" fmla="*/ 1207313 h 1207313"/>
              <a:gd name="connsiteX8" fmla="*/ 147852 w 2119970"/>
              <a:gd name="connsiteY8" fmla="*/ 1207313 h 1207313"/>
              <a:gd name="connsiteX9" fmla="*/ 21200 w 2119970"/>
              <a:gd name="connsiteY9" fmla="*/ 1110641 h 1207313"/>
              <a:gd name="connsiteX10" fmla="*/ 0 w 2119970"/>
              <a:gd name="connsiteY10" fmla="*/ 201219 h 1207313"/>
              <a:gd name="connsiteX11" fmla="*/ 0 w 2119970"/>
              <a:gd name="connsiteY11" fmla="*/ 90089 h 120731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19970" h="1207313">
                <a:moveTo>
                  <a:pt x="201219" y="0"/>
                </a:moveTo>
                <a:lnTo>
                  <a:pt x="1918751" y="0"/>
                </a:lnTo>
                <a:cubicBezTo>
                  <a:pt x="1972117" y="0"/>
                  <a:pt x="2023298" y="21200"/>
                  <a:pt x="2061034" y="58936"/>
                </a:cubicBezTo>
                <a:cubicBezTo>
                  <a:pt x="2098770" y="96671"/>
                  <a:pt x="2119970" y="147852"/>
                  <a:pt x="2119970" y="201219"/>
                </a:cubicBezTo>
                <a:lnTo>
                  <a:pt x="2119970" y="1006094"/>
                </a:lnTo>
                <a:cubicBezTo>
                  <a:pt x="2119970" y="1059460"/>
                  <a:pt x="2098770" y="1110641"/>
                  <a:pt x="2061034" y="1148377"/>
                </a:cubicBezTo>
                <a:cubicBezTo>
                  <a:pt x="2023298" y="1186113"/>
                  <a:pt x="1972117" y="1207313"/>
                  <a:pt x="1918751" y="1207313"/>
                </a:cubicBezTo>
                <a:lnTo>
                  <a:pt x="201219" y="1207313"/>
                </a:lnTo>
                <a:cubicBezTo>
                  <a:pt x="147852" y="1207313"/>
                  <a:pt x="96671" y="1186113"/>
                  <a:pt x="58936" y="1148377"/>
                </a:cubicBezTo>
                <a:cubicBezTo>
                  <a:pt x="21200" y="1110641"/>
                  <a:pt x="0" y="1059460"/>
                  <a:pt x="0" y="1006094"/>
                </a:cubicBezTo>
                <a:lnTo>
                  <a:pt x="0" y="201219"/>
                </a:lnTo>
                <a:cubicBezTo>
                  <a:pt x="0" y="90089"/>
                  <a:pt x="90089" y="0"/>
                  <a:pt x="201219" y="0"/>
                </a:cubicBezTo>
                <a:close/>
              </a:path>
            </a:pathLst>
          </a:custGeom>
          <a:solidFill>
            <a:srgbClr val="79AEF3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  <a:r>
              <a:rPr lang="zh-CN" altLang="en-US" sz="2200" b="1" i="0">
                <a:solidFill>
                  <a:srgbClr val="FF0099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滑轮组题目隐藏一个数据：绳子段数n</a:t>
            </a:r>
            <a:endParaRPr lang="zh-CN" altLang="en-US" sz="2200" b="1" i="0">
              <a:solidFill>
                <a:srgbClr val="FF0099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1" name="文本9" title=""/>
          <p:cNvSpPr txBox="1"/>
          <p:nvPr/>
        </p:nvSpPr>
        <p:spPr>
          <a:xfrm>
            <a:off x="5959762" y="4635240"/>
            <a:ext cx="4672933" cy="610584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900" b="1" i="0">
                <a:solidFill>
                  <a:srgbClr val="3B00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W</a:t>
            </a:r>
            <a:r>
              <a:rPr lang="zh-CN" altLang="en-US" sz="2900" b="1" i="0" baseline="-25000">
                <a:solidFill>
                  <a:srgbClr val="3B00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额</a:t>
            </a:r>
            <a:r>
              <a:rPr lang="zh-CN" altLang="en-US" sz="2900" b="1" i="0">
                <a:solidFill>
                  <a:srgbClr val="3B00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=W</a:t>
            </a:r>
            <a:r>
              <a:rPr lang="zh-CN" altLang="en-US" sz="2900" b="1" i="0" baseline="-25000">
                <a:solidFill>
                  <a:srgbClr val="3B00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总</a:t>
            </a:r>
            <a:r>
              <a:rPr lang="zh-CN" altLang="en-US" sz="2900" b="1" i="0">
                <a:solidFill>
                  <a:srgbClr val="3B00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-W</a:t>
            </a:r>
            <a:r>
              <a:rPr lang="zh-CN" altLang="en-US" sz="2900" b="1" i="0" baseline="-25000">
                <a:solidFill>
                  <a:srgbClr val="3B00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有 </a:t>
            </a:r>
            <a:r>
              <a:rPr lang="zh-CN" altLang="en-US" sz="2900" b="1" i="0">
                <a:solidFill>
                  <a:srgbClr val="3B00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=960J-800J=160J</a:t>
            </a:r>
            <a:endParaRPr lang="zh-CN" altLang="en-US" sz="2900" b="1" i="0">
              <a:solidFill>
                <a:srgbClr val="3B00FF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2" name="文本10" title=""/>
          <p:cNvSpPr txBox="1"/>
          <p:nvPr/>
        </p:nvSpPr>
        <p:spPr>
          <a:xfrm>
            <a:off x="4731237" y="5323173"/>
            <a:ext cx="5221795" cy="610584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900" b="1" i="0">
                <a:solidFill>
                  <a:srgbClr val="3B00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方法2：W</a:t>
            </a:r>
            <a:r>
              <a:rPr lang="zh-CN" altLang="en-US" sz="2900" b="1" i="0" baseline="-25000">
                <a:solidFill>
                  <a:srgbClr val="3B00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额</a:t>
            </a:r>
            <a:r>
              <a:rPr lang="zh-CN" altLang="en-US" sz="2900" b="1" i="0">
                <a:solidFill>
                  <a:srgbClr val="3B00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=G</a:t>
            </a:r>
            <a:r>
              <a:rPr lang="zh-CN" altLang="en-US" sz="2900" b="1" i="0" baseline="-25000">
                <a:solidFill>
                  <a:srgbClr val="3B00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动</a:t>
            </a:r>
            <a:r>
              <a:rPr lang="zh-CN" altLang="en-US" sz="2900" b="1" i="0">
                <a:solidFill>
                  <a:srgbClr val="3B00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h</a:t>
            </a:r>
            <a:r>
              <a:rPr lang="zh-CN" altLang="en-US" sz="2900" b="1" i="0" baseline="-25000">
                <a:solidFill>
                  <a:srgbClr val="3B00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900" b="1" i="0">
                <a:solidFill>
                  <a:srgbClr val="3B00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=80N×2m=160J</a:t>
            </a:r>
            <a:endParaRPr lang="zh-CN" altLang="en-US" sz="2900" b="1" i="0">
              <a:solidFill>
                <a:srgbClr val="3B00FF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3" name="公式1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592" y="4819412"/>
            <a:ext cx="2913383" cy="1359770"/>
          </a:xfrm>
          <a:prstGeom prst="rect">
            <a:avLst/>
          </a:prstGeom>
        </p:spPr>
      </p:pic>
      <p:sp>
        <p:nvSpPr>
          <p:cNvPr id="24" name="文本11" title=""/>
          <p:cNvSpPr txBox="1"/>
          <p:nvPr/>
        </p:nvSpPr>
        <p:spPr>
          <a:xfrm>
            <a:off x="6864961" y="3757987"/>
            <a:ext cx="2862294" cy="610584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900" b="1" i="0">
                <a:solidFill>
                  <a:srgbClr val="3B00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=160N×6m=960J</a:t>
            </a:r>
            <a:endParaRPr lang="zh-CN" altLang="en-US" sz="2900" b="1" i="0">
              <a:solidFill>
                <a:srgbClr val="3B00FF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9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9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9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9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9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9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99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19" grpId="0" animBg="1"/>
      <p:bldP spid="24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形状1" title=""/>
          <p:cNvSpPr txBox="1"/>
          <p:nvPr/>
        </p:nvSpPr>
        <p:spPr>
          <a:xfrm>
            <a:off x="18412" y="6398895"/>
            <a:ext cx="12172950" cy="459105"/>
          </a:xfrm>
          <a:prstGeom prst="rect">
            <a:avLst/>
          </a:prstGeom>
          <a:solidFill>
            <a:srgbClr val="F6F9FD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grpSp>
        <p:nvGrpSpPr>
          <p:cNvPr id="3" name="组合1" title=""/>
          <p:cNvGrpSpPr/>
          <p:nvPr/>
        </p:nvGrpSpPr>
        <p:grpSpPr>
          <a:xfrm>
            <a:off x="-4666" y="-438"/>
            <a:ext cx="12192724" cy="957891"/>
            <a:chExt cx="12192724" cy="957891"/>
          </a:xfrm>
        </p:grpSpPr>
        <p:sp>
          <p:nvSpPr>
            <p:cNvPr id="4" name="形状2"/>
            <p:cNvSpPr txBox="1"/>
            <p:nvPr/>
          </p:nvSpPr>
          <p:spPr>
            <a:xfrm>
              <a:off x="0" y="0"/>
              <a:ext cx="12192724" cy="866261"/>
            </a:xfrm>
            <a:prstGeom prst="rect">
              <a:avLst/>
            </a:prstGeom>
            <a:solidFill>
              <a:srgbClr val="F6F9FD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5" name="形状3"/>
            <p:cNvSpPr txBox="1"/>
            <p:nvPr/>
          </p:nvSpPr>
          <p:spPr>
            <a:xfrm rot="10800000">
              <a:off x="6458" y="862641"/>
              <a:ext cx="7089505" cy="95250"/>
            </a:xfrm>
            <a:prstGeom prst="rect">
              <a:avLst/>
            </a:prstGeom>
            <a:solidFill>
              <a:srgbClr val="F6F9FD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6" name="形状4"/>
            <p:cNvSpPr txBox="1"/>
            <p:nvPr/>
          </p:nvSpPr>
          <p:spPr>
            <a:xfrm>
              <a:off x="818112" y="180861"/>
              <a:ext cx="4515336" cy="660949"/>
            </a:xfrm>
            <a:custGeom>
              <a:gdLst>
                <a:gd name="connsiteX0" fmla="*/ 110158 w 4515336"/>
                <a:gd name="connsiteY0" fmla="*/ 0 h 660949"/>
                <a:gd name="connsiteX1" fmla="*/ 4405178 w 4515336"/>
                <a:gd name="connsiteY1" fmla="*/ 0 h 660949"/>
                <a:gd name="connsiteX2" fmla="*/ 4466016 w 4515336"/>
                <a:gd name="connsiteY2" fmla="*/ 0 h 660949"/>
                <a:gd name="connsiteX3" fmla="*/ 4515336 w 4515336"/>
                <a:gd name="connsiteY3" fmla="*/ 550791 h 660949"/>
                <a:gd name="connsiteX4" fmla="*/ 4515336 w 4515336"/>
                <a:gd name="connsiteY4" fmla="*/ 611630 h 660949"/>
                <a:gd name="connsiteX5" fmla="*/ 110158 w 4515336"/>
                <a:gd name="connsiteY5" fmla="*/ 660949 h 660949"/>
                <a:gd name="connsiteX6" fmla="*/ 49320 w 4515336"/>
                <a:gd name="connsiteY6" fmla="*/ 660949 h 660949"/>
                <a:gd name="connsiteX7" fmla="*/ 0 w 4515336"/>
                <a:gd name="connsiteY7" fmla="*/ 110158 h 660949"/>
                <a:gd name="connsiteX8" fmla="*/ 0 w 4515336"/>
                <a:gd name="connsiteY8" fmla="*/ 49320 h 66094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15336" h="660949">
                  <a:moveTo>
                    <a:pt x="110158" y="0"/>
                  </a:moveTo>
                  <a:lnTo>
                    <a:pt x="4405178" y="0"/>
                  </a:lnTo>
                  <a:cubicBezTo>
                    <a:pt x="4466016" y="0"/>
                    <a:pt x="4515336" y="49320"/>
                    <a:pt x="4515336" y="110158"/>
                  </a:cubicBezTo>
                  <a:lnTo>
                    <a:pt x="4515336" y="550791"/>
                  </a:lnTo>
                  <a:cubicBezTo>
                    <a:pt x="4515336" y="611630"/>
                    <a:pt x="4466016" y="660949"/>
                    <a:pt x="4405178" y="660949"/>
                  </a:cubicBezTo>
                  <a:lnTo>
                    <a:pt x="110158" y="660949"/>
                  </a:lnTo>
                  <a:cubicBezTo>
                    <a:pt x="49320" y="660949"/>
                    <a:pt x="0" y="611630"/>
                    <a:pt x="0" y="550791"/>
                  </a:cubicBezTo>
                  <a:lnTo>
                    <a:pt x="0" y="110158"/>
                  </a:lnTo>
                  <a:cubicBezTo>
                    <a:pt x="0" y="49320"/>
                    <a:pt x="49320" y="0"/>
                    <a:pt x="110158" y="0"/>
                  </a:cubicBezTo>
                  <a:close/>
                </a:path>
              </a:pathLst>
            </a:custGeom>
            <a:solidFill>
              <a:srgbClr val="F0EA90">
                <a:alpha val="100000"/>
              </a:srgbClr>
            </a:solidFill>
            <a:ln w="47625">
              <a:solidFill>
                <a:srgbClr val="8361F3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  <a:r>
                <a:rPr lang="zh-CN" altLang="en-US" sz="2400" b="1" i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滑轮组</a:t>
              </a:r>
              <a:r>
                <a:rPr lang="zh-CN" altLang="en-US" sz="3300" b="1" i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竖直提升物体</a:t>
              </a:r>
              <a:endParaRPr lang="zh-CN" altLang="en-US" sz="3300" b="1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" name="形状5"/>
            <p:cNvSpPr txBox="1"/>
            <p:nvPr/>
          </p:nvSpPr>
          <p:spPr>
            <a:xfrm>
              <a:off x="218569" y="66883"/>
              <a:ext cx="828359" cy="838004"/>
            </a:xfrm>
            <a:custGeom>
              <a:gdLst>
                <a:gd name="connsiteX0" fmla="*/ 414180 w 828359"/>
                <a:gd name="connsiteY0" fmla="*/ 0 h 838004"/>
                <a:gd name="connsiteX1" fmla="*/ 642925 w 828359"/>
                <a:gd name="connsiteY1" fmla="*/ 0 h 838004"/>
                <a:gd name="connsiteX2" fmla="*/ 828359 w 828359"/>
                <a:gd name="connsiteY2" fmla="*/ 650411 h 838004"/>
                <a:gd name="connsiteX3" fmla="*/ 185435 w 828359"/>
                <a:gd name="connsiteY3" fmla="*/ 838004 h 838004"/>
                <a:gd name="connsiteX4" fmla="*/ 0 w 828359"/>
                <a:gd name="connsiteY4" fmla="*/ 187594 h 83800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359" h="838004">
                  <a:moveTo>
                    <a:pt x="414180" y="0"/>
                  </a:moveTo>
                  <a:cubicBezTo>
                    <a:pt x="642925" y="0"/>
                    <a:pt x="828359" y="187594"/>
                    <a:pt x="828359" y="419002"/>
                  </a:cubicBezTo>
                  <a:cubicBezTo>
                    <a:pt x="828359" y="650411"/>
                    <a:pt x="642925" y="838004"/>
                    <a:pt x="414180" y="838004"/>
                  </a:cubicBezTo>
                  <a:cubicBezTo>
                    <a:pt x="185435" y="838004"/>
                    <a:pt x="0" y="650411"/>
                    <a:pt x="0" y="419002"/>
                  </a:cubicBezTo>
                  <a:cubicBezTo>
                    <a:pt x="0" y="187594"/>
                    <a:pt x="185435" y="0"/>
                    <a:pt x="414180" y="0"/>
                  </a:cubicBezTo>
                  <a:close/>
                </a:path>
              </a:pathLst>
            </a:custGeom>
            <a:solidFill>
              <a:srgbClr val="F36161">
                <a:alpha val="100000"/>
              </a:srgbClr>
            </a:solidFill>
            <a:ln w="28575">
              <a:solidFill>
                <a:srgbClr val="009CAE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  <a:r>
                <a:rPr lang="zh-CN" altLang="en-US" sz="4000" b="1" i="0">
                  <a:solidFill>
                    <a:srgbClr val="FFFFFF">
                      <a:alpha val="100000"/>
                    </a:srgbClr>
                  </a:solidFill>
                  <a:latin typeface="楷体" panose="02010609060101010101" charset="-122"/>
                  <a:ea typeface="楷体" panose="02010609060101010101" charset="-122"/>
                </a:rPr>
                <a:t>一</a:t>
              </a:r>
              <a:endParaRPr lang="zh-CN" altLang="en-US" sz="4000" b="1" i="0">
                <a:solidFill>
                  <a:srgbClr val="FFFFFF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8" name="组合2" title=""/>
          <p:cNvGrpSpPr/>
          <p:nvPr/>
        </p:nvGrpSpPr>
        <p:grpSpPr>
          <a:xfrm>
            <a:off x="3603469" y="2222297"/>
            <a:ext cx="1606944" cy="1373415"/>
            <a:chExt cx="1606944" cy="1373415"/>
          </a:xfrm>
        </p:grpSpPr>
        <p:sp>
          <p:nvSpPr>
            <p:cNvPr id="9" name="文本3"/>
            <p:cNvSpPr txBox="1"/>
            <p:nvPr/>
          </p:nvSpPr>
          <p:spPr>
            <a:xfrm>
              <a:off x="0" y="368580"/>
              <a:ext cx="788035" cy="635222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/>
              <a:r>
                <a:rPr lang="zh-CN" altLang="en-US" sz="3000" b="1" i="1">
                  <a:solidFill>
                    <a:srgbClr val="FF0000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</a:rPr>
                <a:t>η</a:t>
              </a:r>
              <a:r>
                <a:rPr lang="zh-CN" altLang="en-US" sz="3000" b="1" i="0">
                  <a:solidFill>
                    <a:srgbClr val="FF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＝</a:t>
              </a:r>
              <a:endParaRPr lang="zh-CN" altLang="en-US" sz="3000" b="1" i="0"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0" name="文本4"/>
            <p:cNvSpPr txBox="1"/>
            <p:nvPr/>
          </p:nvSpPr>
          <p:spPr>
            <a:xfrm>
              <a:off x="635394" y="0"/>
              <a:ext cx="971550" cy="1373415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/>
              <a:r>
                <a:rPr lang="zh-CN" altLang="en-US" sz="3000" b="1" i="1">
                  <a:solidFill>
                    <a:srgbClr val="FF0000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</a:rPr>
                <a:t>W</a:t>
              </a:r>
              <a:r>
                <a:rPr lang="zh-CN" altLang="en-US" sz="3000" b="1" i="0" baseline="-25000">
                  <a:solidFill>
                    <a:srgbClr val="FF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有用</a:t>
              </a:r>
              <a:endParaRPr lang="zh-CN" altLang="en-US" sz="3000" b="1" i="0" baseline="-25000"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marL="0" algn="l">
                <a:lnSpc>
                  <a:spcPts val="5800"/>
                </a:lnSpc>
              </a:pPr>
              <a:r>
                <a:rPr lang="zh-CN" altLang="en-US" sz="3000" b="1" i="1">
                  <a:solidFill>
                    <a:srgbClr val="FF0000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</a:rPr>
                <a:t>W</a:t>
              </a:r>
              <a:r>
                <a:rPr lang="zh-CN" altLang="en-US" sz="3000" b="1" i="0" baseline="-25000">
                  <a:solidFill>
                    <a:srgbClr val="FF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总</a:t>
              </a:r>
              <a:endParaRPr lang="zh-CN" altLang="en-US" sz="3000" b="1" i="0" baseline="-25000"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1" name="形状6"/>
            <p:cNvSpPr txBox="1"/>
            <p:nvPr/>
          </p:nvSpPr>
          <p:spPr>
            <a:xfrm>
              <a:off x="790183" y="685971"/>
              <a:ext cx="812896" cy="19050"/>
            </a:xfrm>
            <a:prstGeom prst="line">
              <a:avLst/>
            </a:prstGeom>
            <a:ln w="28575">
              <a:solidFill>
                <a:srgbClr val="FF0000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</p:grpSp>
      <p:grpSp>
        <p:nvGrpSpPr>
          <p:cNvPr id="12" name="组合3" title=""/>
          <p:cNvGrpSpPr/>
          <p:nvPr/>
        </p:nvGrpSpPr>
        <p:grpSpPr>
          <a:xfrm>
            <a:off x="5212471" y="2222202"/>
            <a:ext cx="1397772" cy="1373415"/>
            <a:chExt cx="1397772" cy="1373415"/>
          </a:xfrm>
        </p:grpSpPr>
        <p:sp>
          <p:nvSpPr>
            <p:cNvPr id="13" name="文本5"/>
            <p:cNvSpPr txBox="1"/>
            <p:nvPr/>
          </p:nvSpPr>
          <p:spPr>
            <a:xfrm>
              <a:off x="0" y="361589"/>
              <a:ext cx="578930" cy="625062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/>
              <a:r>
                <a:rPr lang="zh-CN" altLang="en-US" sz="3000" b="1" i="0">
                  <a:solidFill>
                    <a:srgbClr val="FF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＝</a:t>
              </a:r>
              <a:endParaRPr lang="zh-CN" altLang="en-US" sz="3000" b="1" i="0"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4" name="文本6"/>
            <p:cNvSpPr txBox="1"/>
            <p:nvPr/>
          </p:nvSpPr>
          <p:spPr>
            <a:xfrm>
              <a:off x="578622" y="0"/>
              <a:ext cx="819150" cy="1373415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ctr"/>
              <a:r>
                <a:rPr lang="zh-CN" altLang="en-US" sz="3000" b="1" i="1">
                  <a:solidFill>
                    <a:srgbClr val="FF0000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</a:rPr>
                <a:t>Gh</a:t>
              </a:r>
              <a:endParaRPr lang="zh-CN" altLang="en-US" sz="3000" b="1" i="1">
                <a:solidFill>
                  <a:srgbClr val="FF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endParaRPr>
            </a:p>
            <a:p>
              <a:pPr marL="0" algn="ctr">
                <a:lnSpc>
                  <a:spcPts val="5800"/>
                </a:lnSpc>
              </a:pPr>
              <a:r>
                <a:rPr lang="zh-CN" altLang="en-US" sz="3000" b="1" i="1">
                  <a:solidFill>
                    <a:srgbClr val="FF0000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</a:rPr>
                <a:t>Fs</a:t>
              </a:r>
              <a:endParaRPr lang="zh-CN" altLang="en-US" sz="3000" b="1" i="1">
                <a:solidFill>
                  <a:srgbClr val="FF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endParaRPr>
            </a:p>
          </p:txBody>
        </p:sp>
        <p:sp>
          <p:nvSpPr>
            <p:cNvPr id="15" name="形状7"/>
            <p:cNvSpPr txBox="1"/>
            <p:nvPr/>
          </p:nvSpPr>
          <p:spPr>
            <a:xfrm>
              <a:off x="581020" y="685980"/>
              <a:ext cx="812896" cy="19050"/>
            </a:xfrm>
            <a:prstGeom prst="line">
              <a:avLst/>
            </a:prstGeom>
            <a:ln w="28575">
              <a:solidFill>
                <a:srgbClr val="FF0000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</p:grpSp>
      <p:grpSp>
        <p:nvGrpSpPr>
          <p:cNvPr id="16" name="组合4" title=""/>
          <p:cNvGrpSpPr/>
          <p:nvPr/>
        </p:nvGrpSpPr>
        <p:grpSpPr>
          <a:xfrm>
            <a:off x="6798574" y="2222621"/>
            <a:ext cx="1397774" cy="1373415"/>
            <a:chExt cx="1397774" cy="1373415"/>
          </a:xfrm>
        </p:grpSpPr>
        <p:sp>
          <p:nvSpPr>
            <p:cNvPr id="17" name="文本7"/>
            <p:cNvSpPr txBox="1"/>
            <p:nvPr/>
          </p:nvSpPr>
          <p:spPr>
            <a:xfrm>
              <a:off x="0" y="361589"/>
              <a:ext cx="578930" cy="625062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/>
              <a:r>
                <a:rPr lang="zh-CN" altLang="en-US" sz="3000" b="1" i="0">
                  <a:solidFill>
                    <a:srgbClr val="FF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＝</a:t>
              </a:r>
              <a:endParaRPr lang="zh-CN" altLang="en-US" sz="3000" b="1" i="0"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8" name="文本8"/>
            <p:cNvSpPr txBox="1"/>
            <p:nvPr/>
          </p:nvSpPr>
          <p:spPr>
            <a:xfrm>
              <a:off x="416699" y="0"/>
              <a:ext cx="981075" cy="1373415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ctr"/>
              <a:r>
                <a:rPr lang="zh-CN" altLang="en-US" sz="3000" b="1" i="1">
                  <a:solidFill>
                    <a:srgbClr val="FF0000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</a:rPr>
                <a:t>Gh</a:t>
              </a:r>
              <a:endParaRPr lang="zh-CN" altLang="en-US" sz="3000" b="1" i="1">
                <a:solidFill>
                  <a:srgbClr val="FF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endParaRPr>
            </a:p>
            <a:p>
              <a:pPr marL="0" algn="ctr">
                <a:lnSpc>
                  <a:spcPts val="5800"/>
                </a:lnSpc>
              </a:pPr>
              <a:r>
                <a:rPr lang="zh-CN" altLang="en-US" sz="3000" b="1" i="1">
                  <a:solidFill>
                    <a:srgbClr val="FF0000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</a:rPr>
                <a:t>Fnh</a:t>
              </a:r>
              <a:endParaRPr lang="zh-CN" altLang="en-US" sz="3000" b="1" i="1">
                <a:solidFill>
                  <a:srgbClr val="FF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endParaRPr>
            </a:p>
          </p:txBody>
        </p:sp>
        <p:sp>
          <p:nvSpPr>
            <p:cNvPr id="19" name="形状8"/>
            <p:cNvSpPr txBox="1"/>
            <p:nvPr/>
          </p:nvSpPr>
          <p:spPr>
            <a:xfrm>
              <a:off x="581020" y="685980"/>
              <a:ext cx="812896" cy="19050"/>
            </a:xfrm>
            <a:prstGeom prst="line">
              <a:avLst/>
            </a:prstGeom>
            <a:ln w="28575">
              <a:solidFill>
                <a:srgbClr val="FF0000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</p:grpSp>
      <p:grpSp>
        <p:nvGrpSpPr>
          <p:cNvPr id="20" name="组合5" title=""/>
          <p:cNvGrpSpPr/>
          <p:nvPr/>
        </p:nvGrpSpPr>
        <p:grpSpPr>
          <a:xfrm>
            <a:off x="8374751" y="2222163"/>
            <a:ext cx="1397775" cy="1373415"/>
            <a:chExt cx="1397775" cy="1373415"/>
          </a:xfrm>
        </p:grpSpPr>
        <p:sp>
          <p:nvSpPr>
            <p:cNvPr id="21" name="文本9"/>
            <p:cNvSpPr txBox="1"/>
            <p:nvPr/>
          </p:nvSpPr>
          <p:spPr>
            <a:xfrm>
              <a:off x="0" y="361590"/>
              <a:ext cx="578930" cy="625062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/>
              <a:r>
                <a:rPr lang="zh-CN" altLang="en-US" sz="3000" b="1" i="0">
                  <a:solidFill>
                    <a:srgbClr val="FF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＝</a:t>
              </a:r>
              <a:endParaRPr lang="zh-CN" altLang="en-US" sz="3000" b="1" i="0"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2" name="文本10"/>
            <p:cNvSpPr txBox="1"/>
            <p:nvPr/>
          </p:nvSpPr>
          <p:spPr>
            <a:xfrm>
              <a:off x="416700" y="0"/>
              <a:ext cx="981075" cy="1373415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ctr"/>
              <a:r>
                <a:rPr lang="zh-CN" altLang="en-US" sz="3000" b="1" i="1">
                  <a:solidFill>
                    <a:srgbClr val="FF0000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</a:rPr>
                <a:t>G</a:t>
              </a:r>
              <a:endParaRPr lang="zh-CN" altLang="en-US" sz="3000" b="1" i="1">
                <a:solidFill>
                  <a:srgbClr val="FF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endParaRPr>
            </a:p>
            <a:p>
              <a:pPr marL="0" algn="ctr">
                <a:lnSpc>
                  <a:spcPts val="5800"/>
                </a:lnSpc>
              </a:pPr>
              <a:r>
                <a:rPr lang="zh-CN" altLang="en-US" sz="3000" b="1" i="1">
                  <a:solidFill>
                    <a:srgbClr val="FF0000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</a:rPr>
                <a:t>nF</a:t>
              </a:r>
              <a:endParaRPr lang="zh-CN" altLang="en-US" sz="3000" b="1" i="1">
                <a:solidFill>
                  <a:srgbClr val="FF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endParaRPr>
            </a:p>
          </p:txBody>
        </p:sp>
        <p:sp>
          <p:nvSpPr>
            <p:cNvPr id="23" name="形状9"/>
            <p:cNvSpPr txBox="1"/>
            <p:nvPr/>
          </p:nvSpPr>
          <p:spPr>
            <a:xfrm>
              <a:off x="581021" y="685981"/>
              <a:ext cx="812896" cy="19050"/>
            </a:xfrm>
            <a:prstGeom prst="line">
              <a:avLst/>
            </a:prstGeom>
            <a:ln w="28575">
              <a:solidFill>
                <a:srgbClr val="FF0000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</p:grpSp>
      <p:sp>
        <p:nvSpPr>
          <p:cNvPr id="24" name="文本1" title=""/>
          <p:cNvSpPr txBox="1"/>
          <p:nvPr/>
        </p:nvSpPr>
        <p:spPr>
          <a:xfrm>
            <a:off x="721814" y="958406"/>
            <a:ext cx="11182350" cy="1264278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4200"/>
              </a:lnSpc>
            </a:pPr>
            <a:r>
              <a:rPr lang="zh-CN" altLang="en-US" sz="2700" b="0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利用滑轮组在绳子端施加大小为F的力，提升重力为G的物体，物体被匀速提升高度为h，则：使用该滑轮的提升物体的机械效率如何计算？</a:t>
            </a:r>
            <a:endParaRPr lang="zh-CN" altLang="en-US" sz="2700" b="0" i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5" name="图片1" title=""/>
          <p:cNvPicPr>
            <a:picLocks noChangeAspect="1"/>
          </p:cNvPicPr>
          <p:nvPr/>
        </p:nvPicPr>
        <p:blipFill>
          <a:blip r:embed="rId2"/>
          <a:srcRect b="9002"/>
          <a:stretch>
            <a:fillRect/>
          </a:stretch>
        </p:blipFill>
        <p:spPr>
          <a:xfrm>
            <a:off x="971169" y="2070621"/>
            <a:ext cx="1933575" cy="4327950"/>
          </a:xfrm>
          <a:prstGeom prst="rect">
            <a:avLst/>
          </a:prstGeom>
        </p:spPr>
      </p:pic>
      <p:grpSp>
        <p:nvGrpSpPr>
          <p:cNvPr id="26" name="组合6" title=""/>
          <p:cNvGrpSpPr/>
          <p:nvPr/>
        </p:nvGrpSpPr>
        <p:grpSpPr>
          <a:xfrm>
            <a:off x="2972581" y="4555341"/>
            <a:ext cx="1606944" cy="1373415"/>
            <a:chExt cx="1606944" cy="1373415"/>
          </a:xfrm>
        </p:grpSpPr>
        <p:sp>
          <p:nvSpPr>
            <p:cNvPr id="27" name="文本11"/>
            <p:cNvSpPr txBox="1"/>
            <p:nvPr/>
          </p:nvSpPr>
          <p:spPr>
            <a:xfrm>
              <a:off x="0" y="368580"/>
              <a:ext cx="788035" cy="635222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/>
              <a:r>
                <a:rPr lang="zh-CN" altLang="en-US" sz="3000" b="1" i="1">
                  <a:solidFill>
                    <a:srgbClr val="3B00FF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</a:rPr>
                <a:t>η</a:t>
              </a:r>
              <a:r>
                <a:rPr lang="zh-CN" altLang="en-US" sz="3000" b="1" i="0">
                  <a:solidFill>
                    <a:srgbClr val="3B00FF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＝</a:t>
              </a:r>
              <a:endParaRPr lang="zh-CN" altLang="en-US" sz="3000" b="1" i="0">
                <a:solidFill>
                  <a:srgbClr val="3B00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8" name="文本12"/>
            <p:cNvSpPr txBox="1"/>
            <p:nvPr/>
          </p:nvSpPr>
          <p:spPr>
            <a:xfrm>
              <a:off x="635394" y="0"/>
              <a:ext cx="971550" cy="1373415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/>
              <a:r>
                <a:rPr lang="zh-CN" altLang="en-US" sz="3000" b="1" i="1">
                  <a:solidFill>
                    <a:srgbClr val="3B00FF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</a:rPr>
                <a:t>W</a:t>
              </a:r>
              <a:r>
                <a:rPr lang="zh-CN" altLang="en-US" sz="3000" b="1" i="0" baseline="-25000">
                  <a:solidFill>
                    <a:srgbClr val="3B00FF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有用</a:t>
              </a:r>
              <a:endParaRPr lang="zh-CN" altLang="en-US" sz="3000" b="1" i="0" baseline="-25000">
                <a:solidFill>
                  <a:srgbClr val="3B00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marL="0" algn="l">
                <a:lnSpc>
                  <a:spcPts val="5800"/>
                </a:lnSpc>
              </a:pPr>
              <a:r>
                <a:rPr lang="zh-CN" altLang="en-US" sz="3000" b="1" i="1">
                  <a:solidFill>
                    <a:srgbClr val="3B00FF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</a:rPr>
                <a:t>W</a:t>
              </a:r>
              <a:r>
                <a:rPr lang="zh-CN" altLang="en-US" sz="3000" b="1" i="0" baseline="-25000">
                  <a:solidFill>
                    <a:srgbClr val="3B00FF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总</a:t>
              </a:r>
              <a:endParaRPr lang="zh-CN" altLang="en-US" sz="3000" b="1" i="0" baseline="-25000">
                <a:solidFill>
                  <a:srgbClr val="3B00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9" name="形状10"/>
            <p:cNvSpPr txBox="1"/>
            <p:nvPr/>
          </p:nvSpPr>
          <p:spPr>
            <a:xfrm>
              <a:off x="790183" y="685971"/>
              <a:ext cx="812896" cy="19050"/>
            </a:xfrm>
            <a:prstGeom prst="line">
              <a:avLst/>
            </a:prstGeom>
            <a:ln w="28575">
              <a:solidFill>
                <a:srgbClr val="3B00FF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</p:grpSp>
      <p:grpSp>
        <p:nvGrpSpPr>
          <p:cNvPr id="30" name="组合7" title=""/>
          <p:cNvGrpSpPr/>
          <p:nvPr/>
        </p:nvGrpSpPr>
        <p:grpSpPr>
          <a:xfrm>
            <a:off x="4579249" y="4476940"/>
            <a:ext cx="2471336" cy="1336208"/>
            <a:chExt cx="2471336" cy="1336208"/>
          </a:xfrm>
        </p:grpSpPr>
        <p:sp>
          <p:nvSpPr>
            <p:cNvPr id="31" name="文本13"/>
            <p:cNvSpPr txBox="1"/>
            <p:nvPr/>
          </p:nvSpPr>
          <p:spPr>
            <a:xfrm>
              <a:off x="0" y="440333"/>
              <a:ext cx="797426" cy="625062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/>
              <a:r>
                <a:rPr lang="zh-CN" altLang="en-US" sz="3000" b="1" i="0">
                  <a:solidFill>
                    <a:srgbClr val="3B00FF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＝</a:t>
              </a:r>
              <a:endParaRPr lang="zh-CN" altLang="en-US" sz="3000" b="1" i="0">
                <a:solidFill>
                  <a:srgbClr val="3B00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2" name="文本14"/>
            <p:cNvSpPr txBox="1"/>
            <p:nvPr/>
          </p:nvSpPr>
          <p:spPr>
            <a:xfrm>
              <a:off x="608314" y="0"/>
              <a:ext cx="1863022" cy="1336208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4400"/>
                </a:lnSpc>
              </a:pPr>
              <a:r>
                <a:rPr lang="zh-CN" altLang="en-US" sz="3000" b="1" i="1">
                  <a:solidFill>
                    <a:srgbClr val="3B00FF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</a:rPr>
                <a:t>W</a:t>
              </a:r>
              <a:r>
                <a:rPr lang="zh-CN" altLang="en-US" sz="3000" b="1" i="0" baseline="-25000">
                  <a:solidFill>
                    <a:srgbClr val="3B00FF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有用</a:t>
              </a:r>
              <a:endParaRPr lang="zh-CN" altLang="en-US" sz="3000" b="1" i="0" baseline="-25000">
                <a:solidFill>
                  <a:srgbClr val="3B00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marL="0" algn="l">
                <a:lnSpc>
                  <a:spcPts val="4400"/>
                </a:lnSpc>
              </a:pPr>
              <a:r>
                <a:rPr lang="zh-CN" altLang="en-US" sz="3000" b="1" i="1">
                  <a:solidFill>
                    <a:srgbClr val="3B00FF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</a:rPr>
                <a:t>W</a:t>
              </a:r>
              <a:r>
                <a:rPr lang="zh-CN" altLang="en-US" sz="3000" b="1" i="0" baseline="-25000">
                  <a:solidFill>
                    <a:srgbClr val="3B00FF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有用</a:t>
              </a:r>
              <a:r>
                <a:rPr lang="zh-CN" altLang="en-US" sz="3000" b="1" i="0">
                  <a:solidFill>
                    <a:srgbClr val="3B00FF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+W</a:t>
              </a:r>
              <a:r>
                <a:rPr lang="zh-CN" altLang="en-US" sz="3000" b="1" i="0" baseline="-25000">
                  <a:solidFill>
                    <a:srgbClr val="3B00FF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额</a:t>
              </a:r>
              <a:endParaRPr lang="zh-CN" altLang="en-US" sz="3000" b="1" i="0" baseline="-25000">
                <a:solidFill>
                  <a:srgbClr val="3B00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3" name="形状11"/>
            <p:cNvSpPr txBox="1"/>
            <p:nvPr/>
          </p:nvSpPr>
          <p:spPr>
            <a:xfrm flipV="1">
              <a:off x="537829" y="764715"/>
              <a:ext cx="1623324" cy="1191"/>
            </a:xfrm>
            <a:prstGeom prst="line">
              <a:avLst/>
            </a:prstGeom>
            <a:ln w="28575">
              <a:solidFill>
                <a:srgbClr val="3B00FF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</p:grpSp>
      <p:sp>
        <p:nvSpPr>
          <p:cNvPr id="34" name="文本2" title=""/>
          <p:cNvSpPr txBox="1"/>
          <p:nvPr/>
        </p:nvSpPr>
        <p:spPr>
          <a:xfrm>
            <a:off x="2972895" y="3751955"/>
            <a:ext cx="8913209" cy="727389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4200"/>
              </a:lnSpc>
            </a:pPr>
            <a:r>
              <a:rPr lang="zh-CN" altLang="en-US" sz="2700" b="0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若动滑轮重为G</a:t>
            </a:r>
            <a:r>
              <a:rPr lang="zh-CN" altLang="en-US" sz="2700" b="0" i="0" baseline="-2500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动</a:t>
            </a:r>
            <a:r>
              <a:rPr lang="zh-CN" altLang="en-US" sz="2700" b="0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，不计绳重与摩擦，机械效率如何计算？</a:t>
            </a:r>
            <a:endParaRPr lang="zh-CN" altLang="en-US" sz="2700" b="0" i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5" name="组合8" title=""/>
          <p:cNvGrpSpPr/>
          <p:nvPr/>
        </p:nvGrpSpPr>
        <p:grpSpPr>
          <a:xfrm>
            <a:off x="6699352" y="4503296"/>
            <a:ext cx="2471336" cy="1336208"/>
            <a:chExt cx="2471336" cy="1336208"/>
          </a:xfrm>
        </p:grpSpPr>
        <p:sp>
          <p:nvSpPr>
            <p:cNvPr id="36" name="文本15"/>
            <p:cNvSpPr txBox="1"/>
            <p:nvPr/>
          </p:nvSpPr>
          <p:spPr>
            <a:xfrm>
              <a:off x="0" y="414092"/>
              <a:ext cx="797426" cy="625062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/>
              <a:r>
                <a:rPr lang="zh-CN" altLang="en-US" sz="3000" b="1" i="0">
                  <a:solidFill>
                    <a:srgbClr val="3B00FF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＝</a:t>
              </a:r>
              <a:endParaRPr lang="zh-CN" altLang="en-US" sz="3000" b="1" i="0">
                <a:solidFill>
                  <a:srgbClr val="3B00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7" name="文本16"/>
            <p:cNvSpPr txBox="1"/>
            <p:nvPr/>
          </p:nvSpPr>
          <p:spPr>
            <a:xfrm>
              <a:off x="608314" y="0"/>
              <a:ext cx="1863022" cy="1336208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4400"/>
                </a:lnSpc>
              </a:pPr>
              <a:r>
                <a:rPr lang="zh-CN" altLang="en-US" sz="3000" b="1" i="1">
                  <a:solidFill>
                    <a:srgbClr val="3B00FF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</a:rPr>
                <a:t>G</a:t>
              </a:r>
              <a:r>
                <a:rPr lang="zh-CN" altLang="en-US" sz="3000" b="1" i="1" baseline="-25000">
                  <a:solidFill>
                    <a:srgbClr val="3B00FF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</a:rPr>
                <a:t>物</a:t>
              </a:r>
              <a:r>
                <a:rPr lang="zh-CN" altLang="en-US" sz="3000" b="1" i="1">
                  <a:solidFill>
                    <a:srgbClr val="3B00FF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</a:rPr>
                <a:t>h</a:t>
              </a:r>
              <a:endParaRPr lang="zh-CN" altLang="en-US" sz="3000" b="1" i="1">
                <a:solidFill>
                  <a:srgbClr val="3B00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endParaRPr>
            </a:p>
            <a:p>
              <a:pPr marL="0" algn="l">
                <a:lnSpc>
                  <a:spcPts val="4400"/>
                </a:lnSpc>
              </a:pPr>
              <a:r>
                <a:rPr lang="zh-CN" altLang="en-US" sz="3000" b="1" i="1">
                  <a:solidFill>
                    <a:srgbClr val="3B00FF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</a:rPr>
                <a:t>G</a:t>
              </a:r>
              <a:r>
                <a:rPr lang="zh-CN" altLang="en-US" sz="3000" b="1" i="1" baseline="-25000">
                  <a:solidFill>
                    <a:srgbClr val="3B00FF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</a:rPr>
                <a:t>物</a:t>
              </a:r>
              <a:r>
                <a:rPr lang="zh-CN" altLang="en-US" sz="3000" b="1" i="1">
                  <a:solidFill>
                    <a:srgbClr val="3B00FF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</a:rPr>
                <a:t>h</a:t>
              </a:r>
              <a:r>
                <a:rPr lang="zh-CN" altLang="en-US" sz="3000" b="1" i="0">
                  <a:solidFill>
                    <a:srgbClr val="3B00FF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+</a:t>
              </a:r>
              <a:r>
                <a:rPr lang="zh-CN" altLang="en-US" sz="3000" b="1" i="1">
                  <a:solidFill>
                    <a:srgbClr val="3B00FF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</a:rPr>
                <a:t>G</a:t>
              </a:r>
              <a:r>
                <a:rPr lang="zh-CN" altLang="en-US" sz="3000" b="1" i="1" baseline="-25000">
                  <a:solidFill>
                    <a:srgbClr val="3B00FF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</a:rPr>
                <a:t>动</a:t>
              </a:r>
              <a:r>
                <a:rPr lang="zh-CN" altLang="en-US" sz="3000" b="1" i="1">
                  <a:solidFill>
                    <a:srgbClr val="3B00FF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</a:rPr>
                <a:t>h</a:t>
              </a:r>
              <a:endParaRPr lang="zh-CN" altLang="en-US" sz="3000" b="1" i="1">
                <a:solidFill>
                  <a:srgbClr val="3B00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endParaRPr>
            </a:p>
          </p:txBody>
        </p:sp>
        <p:sp>
          <p:nvSpPr>
            <p:cNvPr id="38" name="形状12"/>
            <p:cNvSpPr txBox="1"/>
            <p:nvPr/>
          </p:nvSpPr>
          <p:spPr>
            <a:xfrm flipV="1">
              <a:off x="537829" y="738473"/>
              <a:ext cx="1623324" cy="1191"/>
            </a:xfrm>
            <a:prstGeom prst="line">
              <a:avLst/>
            </a:prstGeom>
            <a:ln w="28575">
              <a:solidFill>
                <a:srgbClr val="3B00FF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</p:grpSp>
      <p:grpSp>
        <p:nvGrpSpPr>
          <p:cNvPr id="39" name="组合9" title=""/>
          <p:cNvGrpSpPr/>
          <p:nvPr/>
        </p:nvGrpSpPr>
        <p:grpSpPr>
          <a:xfrm>
            <a:off x="8928973" y="4477198"/>
            <a:ext cx="2523829" cy="1336208"/>
            <a:chExt cx="2523829" cy="1336208"/>
          </a:xfrm>
        </p:grpSpPr>
        <p:sp>
          <p:nvSpPr>
            <p:cNvPr id="40" name="文本17"/>
            <p:cNvSpPr txBox="1"/>
            <p:nvPr/>
          </p:nvSpPr>
          <p:spPr>
            <a:xfrm>
              <a:off x="0" y="440333"/>
              <a:ext cx="797426" cy="625062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/>
              <a:r>
                <a:rPr lang="zh-CN" altLang="en-US" sz="3000" b="1" i="0">
                  <a:solidFill>
                    <a:srgbClr val="3B00FF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＝</a:t>
              </a:r>
              <a:endParaRPr lang="zh-CN" altLang="en-US" sz="3000" b="1" i="0">
                <a:solidFill>
                  <a:srgbClr val="3B00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1" name="文本18"/>
            <p:cNvSpPr txBox="1"/>
            <p:nvPr/>
          </p:nvSpPr>
          <p:spPr>
            <a:xfrm>
              <a:off x="660807" y="0"/>
              <a:ext cx="1863022" cy="1336208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4400"/>
                </a:lnSpc>
              </a:pPr>
              <a:r>
                <a:rPr lang="zh-CN" altLang="en-US" sz="3000" b="1" i="1">
                  <a:solidFill>
                    <a:srgbClr val="3B00FF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</a:rPr>
                <a:t>G</a:t>
              </a:r>
              <a:r>
                <a:rPr lang="zh-CN" altLang="en-US" sz="3000" b="1" i="1" baseline="-25000">
                  <a:solidFill>
                    <a:srgbClr val="3B00FF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</a:rPr>
                <a:t>物</a:t>
              </a:r>
              <a:endParaRPr lang="zh-CN" altLang="en-US" sz="3000" b="1" i="1" baseline="-25000">
                <a:solidFill>
                  <a:srgbClr val="3B00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endParaRPr>
            </a:p>
            <a:p>
              <a:pPr marL="0" algn="l">
                <a:lnSpc>
                  <a:spcPts val="4400"/>
                </a:lnSpc>
              </a:pPr>
              <a:r>
                <a:rPr lang="zh-CN" altLang="en-US" sz="3000" b="1" i="1">
                  <a:solidFill>
                    <a:srgbClr val="3B00FF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</a:rPr>
                <a:t>G</a:t>
              </a:r>
              <a:r>
                <a:rPr lang="zh-CN" altLang="en-US" sz="3000" b="1" i="1" baseline="-25000">
                  <a:solidFill>
                    <a:srgbClr val="3B00FF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</a:rPr>
                <a:t>物</a:t>
              </a:r>
              <a:r>
                <a:rPr lang="zh-CN" altLang="en-US" sz="3000" b="1" i="0">
                  <a:solidFill>
                    <a:srgbClr val="3B00FF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+</a:t>
              </a:r>
              <a:r>
                <a:rPr lang="zh-CN" altLang="en-US" sz="3000" b="1" i="1">
                  <a:solidFill>
                    <a:srgbClr val="3B00FF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</a:rPr>
                <a:t>G</a:t>
              </a:r>
              <a:r>
                <a:rPr lang="zh-CN" altLang="en-US" sz="3000" b="1" i="1" baseline="-25000">
                  <a:solidFill>
                    <a:srgbClr val="3B00FF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</a:rPr>
                <a:t>动</a:t>
              </a:r>
              <a:endParaRPr lang="zh-CN" altLang="en-US" sz="3000" b="1" i="1" baseline="-25000">
                <a:solidFill>
                  <a:srgbClr val="3B00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endParaRPr>
            </a:p>
          </p:txBody>
        </p:sp>
        <p:sp>
          <p:nvSpPr>
            <p:cNvPr id="42" name="形状13"/>
            <p:cNvSpPr txBox="1"/>
            <p:nvPr/>
          </p:nvSpPr>
          <p:spPr>
            <a:xfrm flipV="1">
              <a:off x="537829" y="764714"/>
              <a:ext cx="1623324" cy="1191"/>
            </a:xfrm>
            <a:prstGeom prst="line">
              <a:avLst/>
            </a:prstGeom>
            <a:ln w="28575">
              <a:solidFill>
                <a:srgbClr val="3B00FF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7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nimEffect transition="out" filter="fade">
                                      <p:cBhvr>
                                        <p:cTn id="52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nimEffect transition="out" filter="fade">
                                      <p:cBhvr>
                                        <p:cTn id="57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0892E-17 -6.944445E-07 L -0.3587838 -6.944445E-07 E" pathEditMode="relative" ptsTypes="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6" grpId="0" animBg="1"/>
      <p:bldP spid="20" grpId="0" animBg="1"/>
      <p:bldP spid="34" grpId="0" animBg="1"/>
      <p:bldP spid="26" grpId="0" animBg="1"/>
      <p:bldP spid="30" grpId="0" animBg="1"/>
      <p:bldP spid="35" grpId="0" animBg="1"/>
      <p:bldP spid="39" grpId="0" animBg="1"/>
      <p:bldP spid="30" grpId="1" animBg="1"/>
      <p:bldP spid="35" grpId="1" animBg="1"/>
      <p:bldP spid="3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1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35" y="3027064"/>
            <a:ext cx="4932093" cy="1849384"/>
          </a:xfrm>
          <a:prstGeom prst="rect">
            <a:avLst/>
          </a:prstGeom>
        </p:spPr>
      </p:pic>
      <p:sp>
        <p:nvSpPr>
          <p:cNvPr id="3" name="形状1" title=""/>
          <p:cNvSpPr txBox="1"/>
          <p:nvPr/>
        </p:nvSpPr>
        <p:spPr>
          <a:xfrm>
            <a:off x="18412" y="6398895"/>
            <a:ext cx="12172950" cy="459105"/>
          </a:xfrm>
          <a:prstGeom prst="rect">
            <a:avLst/>
          </a:prstGeom>
          <a:solidFill>
            <a:srgbClr val="F6F9FD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grpSp>
        <p:nvGrpSpPr>
          <p:cNvPr id="4" name="组合1" title=""/>
          <p:cNvGrpSpPr/>
          <p:nvPr/>
        </p:nvGrpSpPr>
        <p:grpSpPr>
          <a:xfrm>
            <a:off x="-4666" y="-438"/>
            <a:ext cx="12192724" cy="957891"/>
            <a:chExt cx="12192724" cy="957891"/>
          </a:xfrm>
        </p:grpSpPr>
        <p:sp>
          <p:nvSpPr>
            <p:cNvPr id="5" name="形状2"/>
            <p:cNvSpPr txBox="1"/>
            <p:nvPr/>
          </p:nvSpPr>
          <p:spPr>
            <a:xfrm>
              <a:off x="0" y="0"/>
              <a:ext cx="12192724" cy="866261"/>
            </a:xfrm>
            <a:prstGeom prst="rect">
              <a:avLst/>
            </a:prstGeom>
            <a:solidFill>
              <a:srgbClr val="F6F9FD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6" name="形状3"/>
            <p:cNvSpPr txBox="1"/>
            <p:nvPr/>
          </p:nvSpPr>
          <p:spPr>
            <a:xfrm rot="10800000">
              <a:off x="6458" y="862641"/>
              <a:ext cx="7089505" cy="95250"/>
            </a:xfrm>
            <a:prstGeom prst="rect">
              <a:avLst/>
            </a:prstGeom>
            <a:solidFill>
              <a:srgbClr val="F6F9FD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7" name="形状4"/>
            <p:cNvSpPr txBox="1"/>
            <p:nvPr/>
          </p:nvSpPr>
          <p:spPr>
            <a:xfrm>
              <a:off x="818112" y="180861"/>
              <a:ext cx="4515336" cy="660949"/>
            </a:xfrm>
            <a:custGeom>
              <a:gdLst>
                <a:gd name="connsiteX0" fmla="*/ 110158 w 4515336"/>
                <a:gd name="connsiteY0" fmla="*/ 0 h 660949"/>
                <a:gd name="connsiteX1" fmla="*/ 4405178 w 4515336"/>
                <a:gd name="connsiteY1" fmla="*/ 0 h 660949"/>
                <a:gd name="connsiteX2" fmla="*/ 4466016 w 4515336"/>
                <a:gd name="connsiteY2" fmla="*/ 0 h 660949"/>
                <a:gd name="connsiteX3" fmla="*/ 4515336 w 4515336"/>
                <a:gd name="connsiteY3" fmla="*/ 550791 h 660949"/>
                <a:gd name="connsiteX4" fmla="*/ 4515336 w 4515336"/>
                <a:gd name="connsiteY4" fmla="*/ 611630 h 660949"/>
                <a:gd name="connsiteX5" fmla="*/ 110158 w 4515336"/>
                <a:gd name="connsiteY5" fmla="*/ 660949 h 660949"/>
                <a:gd name="connsiteX6" fmla="*/ 49320 w 4515336"/>
                <a:gd name="connsiteY6" fmla="*/ 660949 h 660949"/>
                <a:gd name="connsiteX7" fmla="*/ 0 w 4515336"/>
                <a:gd name="connsiteY7" fmla="*/ 110158 h 660949"/>
                <a:gd name="connsiteX8" fmla="*/ 0 w 4515336"/>
                <a:gd name="connsiteY8" fmla="*/ 49320 h 66094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15336" h="660949">
                  <a:moveTo>
                    <a:pt x="110158" y="0"/>
                  </a:moveTo>
                  <a:lnTo>
                    <a:pt x="4405178" y="0"/>
                  </a:lnTo>
                  <a:cubicBezTo>
                    <a:pt x="4466016" y="0"/>
                    <a:pt x="4515336" y="49320"/>
                    <a:pt x="4515336" y="110158"/>
                  </a:cubicBezTo>
                  <a:lnTo>
                    <a:pt x="4515336" y="550791"/>
                  </a:lnTo>
                  <a:cubicBezTo>
                    <a:pt x="4515336" y="611630"/>
                    <a:pt x="4466016" y="660949"/>
                    <a:pt x="4405178" y="660949"/>
                  </a:cubicBezTo>
                  <a:lnTo>
                    <a:pt x="110158" y="660949"/>
                  </a:lnTo>
                  <a:cubicBezTo>
                    <a:pt x="49320" y="660949"/>
                    <a:pt x="0" y="611630"/>
                    <a:pt x="0" y="550791"/>
                  </a:cubicBezTo>
                  <a:lnTo>
                    <a:pt x="0" y="110158"/>
                  </a:lnTo>
                  <a:cubicBezTo>
                    <a:pt x="0" y="49320"/>
                    <a:pt x="49320" y="0"/>
                    <a:pt x="110158" y="0"/>
                  </a:cubicBezTo>
                  <a:close/>
                </a:path>
              </a:pathLst>
            </a:custGeom>
            <a:solidFill>
              <a:srgbClr val="F0EA90">
                <a:alpha val="100000"/>
              </a:srgbClr>
            </a:solidFill>
            <a:ln w="47625">
              <a:solidFill>
                <a:srgbClr val="8361F3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  <a:r>
                <a:rPr lang="zh-CN" altLang="en-US" sz="2400" b="1" i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滑轮组</a:t>
              </a:r>
              <a:r>
                <a:rPr lang="zh-CN" altLang="en-US" sz="3300" b="1" i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水平拉动物体</a:t>
              </a:r>
              <a:endParaRPr lang="zh-CN" altLang="en-US" sz="3300" b="1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" name="形状5"/>
            <p:cNvSpPr txBox="1"/>
            <p:nvPr/>
          </p:nvSpPr>
          <p:spPr>
            <a:xfrm>
              <a:off x="218569" y="66883"/>
              <a:ext cx="828359" cy="838004"/>
            </a:xfrm>
            <a:custGeom>
              <a:gdLst>
                <a:gd name="connsiteX0" fmla="*/ 414180 w 828359"/>
                <a:gd name="connsiteY0" fmla="*/ 0 h 838004"/>
                <a:gd name="connsiteX1" fmla="*/ 642925 w 828359"/>
                <a:gd name="connsiteY1" fmla="*/ 0 h 838004"/>
                <a:gd name="connsiteX2" fmla="*/ 828359 w 828359"/>
                <a:gd name="connsiteY2" fmla="*/ 650411 h 838004"/>
                <a:gd name="connsiteX3" fmla="*/ 185435 w 828359"/>
                <a:gd name="connsiteY3" fmla="*/ 838004 h 838004"/>
                <a:gd name="connsiteX4" fmla="*/ 0 w 828359"/>
                <a:gd name="connsiteY4" fmla="*/ 187594 h 83800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359" h="838004">
                  <a:moveTo>
                    <a:pt x="414180" y="0"/>
                  </a:moveTo>
                  <a:cubicBezTo>
                    <a:pt x="642925" y="0"/>
                    <a:pt x="828359" y="187594"/>
                    <a:pt x="828359" y="419002"/>
                  </a:cubicBezTo>
                  <a:cubicBezTo>
                    <a:pt x="828359" y="650411"/>
                    <a:pt x="642925" y="838004"/>
                    <a:pt x="414180" y="838004"/>
                  </a:cubicBezTo>
                  <a:cubicBezTo>
                    <a:pt x="185435" y="838004"/>
                    <a:pt x="0" y="650411"/>
                    <a:pt x="0" y="419002"/>
                  </a:cubicBezTo>
                  <a:cubicBezTo>
                    <a:pt x="0" y="187594"/>
                    <a:pt x="185435" y="0"/>
                    <a:pt x="414180" y="0"/>
                  </a:cubicBezTo>
                  <a:close/>
                </a:path>
              </a:pathLst>
            </a:custGeom>
            <a:solidFill>
              <a:srgbClr val="F36161">
                <a:alpha val="100000"/>
              </a:srgbClr>
            </a:solidFill>
            <a:ln w="28575">
              <a:solidFill>
                <a:srgbClr val="009CAE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  <a:r>
                <a:rPr lang="zh-CN" altLang="en-US" sz="4000" b="1" i="0">
                  <a:solidFill>
                    <a:srgbClr val="FFFFFF">
                      <a:alpha val="100000"/>
                    </a:srgbClr>
                  </a:solidFill>
                  <a:latin typeface="楷体" panose="02010609060101010101" charset="-122"/>
                  <a:ea typeface="楷体" panose="02010609060101010101" charset="-122"/>
                </a:rPr>
                <a:t>二</a:t>
              </a:r>
              <a:endParaRPr lang="zh-CN" altLang="en-US" sz="4000" b="1" i="0">
                <a:solidFill>
                  <a:srgbClr val="FFFFFF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9" name="文本1" title=""/>
          <p:cNvSpPr txBox="1"/>
          <p:nvPr/>
        </p:nvSpPr>
        <p:spPr>
          <a:xfrm>
            <a:off x="791623" y="787689"/>
            <a:ext cx="10753725" cy="1979606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4600"/>
              </a:lnSpc>
            </a:pPr>
            <a:r>
              <a:rPr lang="zh-CN" altLang="en-US" sz="2600" b="0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【例题】利用滑轮组拉动重500 N的物体，已知物体与地面间的滑动摩擦力为150 N.物体在F为125N的拉力下沿水平地面向右匀速直线运动2m。在此过程中求：</a:t>
            </a:r>
            <a:endParaRPr lang="zh-CN" altLang="en-US" sz="2600" b="0" i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0" name="组合2" title=""/>
          <p:cNvGrpSpPr/>
          <p:nvPr/>
        </p:nvGrpSpPr>
        <p:grpSpPr>
          <a:xfrm>
            <a:off x="5541836" y="1804111"/>
            <a:ext cx="2145668" cy="3388995"/>
            <a:chExt cx="2145668" cy="3388995"/>
          </a:xfrm>
        </p:grpSpPr>
        <p:sp>
          <p:nvSpPr>
            <p:cNvPr id="11" name="形状6"/>
            <p:cNvSpPr txBox="1"/>
            <p:nvPr/>
          </p:nvSpPr>
          <p:spPr>
            <a:xfrm>
              <a:off x="0" y="481670"/>
              <a:ext cx="1697539" cy="2805541"/>
            </a:xfrm>
            <a:custGeom>
              <a:gdLst>
                <a:gd name="connsiteX0" fmla="*/ 282923 w 1697539"/>
                <a:gd name="connsiteY0" fmla="*/ 0 h 2805541"/>
                <a:gd name="connsiteX1" fmla="*/ 1414616 w 1697539"/>
                <a:gd name="connsiteY1" fmla="*/ 0 h 2805541"/>
                <a:gd name="connsiteX2" fmla="*/ 1570870 w 1697539"/>
                <a:gd name="connsiteY2" fmla="*/ 0 h 2805541"/>
                <a:gd name="connsiteX3" fmla="*/ 1697539 w 1697539"/>
                <a:gd name="connsiteY3" fmla="*/ 2522618 h 2805541"/>
                <a:gd name="connsiteX4" fmla="*/ 1697539 w 1697539"/>
                <a:gd name="connsiteY4" fmla="*/ 2678872 h 2805541"/>
                <a:gd name="connsiteX5" fmla="*/ 282923 w 1697539"/>
                <a:gd name="connsiteY5" fmla="*/ 2805541 h 2805541"/>
                <a:gd name="connsiteX6" fmla="*/ 126669 w 1697539"/>
                <a:gd name="connsiteY6" fmla="*/ 2805541 h 2805541"/>
                <a:gd name="connsiteX7" fmla="*/ 0 w 1697539"/>
                <a:gd name="connsiteY7" fmla="*/ 282923 h 2805541"/>
                <a:gd name="connsiteX8" fmla="*/ 0 w 1697539"/>
                <a:gd name="connsiteY8" fmla="*/ 126669 h 280554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7539" h="2805541">
                  <a:moveTo>
                    <a:pt x="282923" y="0"/>
                  </a:moveTo>
                  <a:lnTo>
                    <a:pt x="1414616" y="0"/>
                  </a:lnTo>
                  <a:cubicBezTo>
                    <a:pt x="1570870" y="0"/>
                    <a:pt x="1697539" y="126669"/>
                    <a:pt x="1697539" y="282923"/>
                  </a:cubicBezTo>
                  <a:lnTo>
                    <a:pt x="1697539" y="2522618"/>
                  </a:lnTo>
                  <a:cubicBezTo>
                    <a:pt x="1697539" y="2678872"/>
                    <a:pt x="1570870" y="2805541"/>
                    <a:pt x="1414616" y="2805541"/>
                  </a:cubicBezTo>
                  <a:lnTo>
                    <a:pt x="282923" y="2805541"/>
                  </a:lnTo>
                  <a:cubicBezTo>
                    <a:pt x="126669" y="2805541"/>
                    <a:pt x="0" y="2678872"/>
                    <a:pt x="0" y="2522618"/>
                  </a:cubicBezTo>
                  <a:lnTo>
                    <a:pt x="0" y="282923"/>
                  </a:lnTo>
                  <a:cubicBezTo>
                    <a:pt x="0" y="126669"/>
                    <a:pt x="126669" y="0"/>
                    <a:pt x="282923" y="0"/>
                  </a:cubicBezTo>
                  <a:close/>
                </a:path>
              </a:pathLst>
            </a:custGeom>
            <a:solidFill>
              <a:srgbClr val="CCC128">
                <a:alpha val="100000"/>
              </a:srgbClr>
            </a:solidFill>
            <a:ln w="9525">
              <a:solidFill>
                <a:srgbClr val="3B00FF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2" name="文本9"/>
            <p:cNvSpPr txBox="1"/>
            <p:nvPr/>
          </p:nvSpPr>
          <p:spPr>
            <a:xfrm>
              <a:off x="115516" y="0"/>
              <a:ext cx="2030152" cy="3388995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8300"/>
                </a:lnSpc>
              </a:pPr>
              <a:r>
                <a:rPr lang="zh-CN" altLang="en-US" sz="3200" b="1" i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有用功：</a:t>
              </a:r>
              <a:endParaRPr lang="zh-CN" altLang="en-US" sz="3200" b="1" i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marL="0" algn="l">
                <a:lnSpc>
                  <a:spcPts val="8300"/>
                </a:lnSpc>
              </a:pPr>
              <a:r>
                <a:rPr lang="zh-CN" altLang="en-US" sz="3200" b="1" i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总功：</a:t>
              </a:r>
              <a:endParaRPr lang="zh-CN" altLang="en-US" sz="3200" b="1" i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marL="0" algn="l">
                <a:lnSpc>
                  <a:spcPts val="8300"/>
                </a:lnSpc>
              </a:pPr>
              <a:r>
                <a:rPr lang="zh-CN" altLang="en-US" sz="3200" b="1" i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额外功：</a:t>
              </a:r>
              <a:endParaRPr lang="zh-CN" altLang="en-US" sz="3200" b="1" i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13" name="文本2" title=""/>
          <p:cNvSpPr txBox="1"/>
          <p:nvPr/>
        </p:nvSpPr>
        <p:spPr>
          <a:xfrm>
            <a:off x="7122700" y="2267483"/>
            <a:ext cx="3816032" cy="596106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800" b="1" i="0"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克服地面摩擦力做的功</a:t>
            </a:r>
            <a:endParaRPr lang="zh-CN" altLang="en-US" sz="2800" b="1" i="0">
              <a:solidFill>
                <a:srgbClr val="FF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文本3" title=""/>
          <p:cNvSpPr txBox="1"/>
          <p:nvPr/>
        </p:nvSpPr>
        <p:spPr>
          <a:xfrm>
            <a:off x="7250535" y="2780367"/>
            <a:ext cx="4149725" cy="610584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900" b="0" i="0">
                <a:solidFill>
                  <a:srgbClr val="3B00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W</a:t>
            </a:r>
            <a:r>
              <a:rPr lang="zh-CN" altLang="en-US" sz="2900" b="0" i="0" baseline="-25000">
                <a:solidFill>
                  <a:srgbClr val="3B00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有</a:t>
            </a:r>
            <a:r>
              <a:rPr lang="zh-CN" altLang="en-US" sz="2900" b="0" i="0">
                <a:solidFill>
                  <a:srgbClr val="3B00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=f</a:t>
            </a:r>
            <a:r>
              <a:rPr lang="zh-CN" altLang="en-US" sz="2900" b="0" i="0" baseline="-25000">
                <a:solidFill>
                  <a:srgbClr val="3B00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物</a:t>
            </a:r>
            <a:r>
              <a:rPr lang="zh-CN" altLang="en-US" sz="2900" b="0" i="0">
                <a:solidFill>
                  <a:srgbClr val="3B00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S</a:t>
            </a:r>
            <a:r>
              <a:rPr lang="zh-CN" altLang="en-US" sz="2900" b="0" i="0" baseline="-25000">
                <a:solidFill>
                  <a:srgbClr val="3B00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物 </a:t>
            </a:r>
            <a:r>
              <a:rPr lang="zh-CN" altLang="en-US" sz="2900" b="0" i="0">
                <a:solidFill>
                  <a:srgbClr val="3B00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=150N×2m=300J</a:t>
            </a:r>
            <a:endParaRPr lang="zh-CN" altLang="en-US" sz="2900" b="0" i="0">
              <a:solidFill>
                <a:srgbClr val="3B00FF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5" name="文本4" title=""/>
          <p:cNvSpPr txBox="1"/>
          <p:nvPr/>
        </p:nvSpPr>
        <p:spPr>
          <a:xfrm>
            <a:off x="7139997" y="3390614"/>
            <a:ext cx="3090926" cy="596106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800" b="1" i="0"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绳子端拉力做的功</a:t>
            </a:r>
            <a:endParaRPr lang="zh-CN" altLang="en-US" sz="2800" b="1" i="0">
              <a:solidFill>
                <a:srgbClr val="FF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文本5" title=""/>
          <p:cNvSpPr txBox="1"/>
          <p:nvPr/>
        </p:nvSpPr>
        <p:spPr>
          <a:xfrm>
            <a:off x="7139597" y="3986517"/>
            <a:ext cx="3781425" cy="610584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900" b="0" i="0">
                <a:solidFill>
                  <a:srgbClr val="3B00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W</a:t>
            </a:r>
            <a:r>
              <a:rPr lang="zh-CN" altLang="en-US" sz="2900" b="0" i="0" baseline="-25000">
                <a:solidFill>
                  <a:srgbClr val="3B00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总</a:t>
            </a:r>
            <a:r>
              <a:rPr lang="zh-CN" altLang="en-US" sz="2900" b="0" i="0">
                <a:solidFill>
                  <a:srgbClr val="3B00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=FS</a:t>
            </a:r>
            <a:r>
              <a:rPr lang="zh-CN" altLang="en-US" sz="2900" b="0" i="0" baseline="-25000">
                <a:solidFill>
                  <a:srgbClr val="3B00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en-US" sz="2900" b="0" i="0">
                <a:solidFill>
                  <a:srgbClr val="3B00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=125N×4m=500J</a:t>
            </a:r>
            <a:endParaRPr lang="zh-CN" altLang="en-US" sz="2900" b="0" i="0">
              <a:solidFill>
                <a:srgbClr val="3B00FF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7" name="文本6" title=""/>
          <p:cNvSpPr txBox="1"/>
          <p:nvPr/>
        </p:nvSpPr>
        <p:spPr>
          <a:xfrm>
            <a:off x="7139950" y="4596927"/>
            <a:ext cx="4541139" cy="596106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800" b="1" i="0"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绳子及滑轮间摩擦力做的功</a:t>
            </a:r>
            <a:endParaRPr lang="zh-CN" altLang="en-US" sz="2800" b="1" i="0">
              <a:solidFill>
                <a:srgbClr val="FF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8" name="文本7" title=""/>
          <p:cNvSpPr txBox="1"/>
          <p:nvPr/>
        </p:nvSpPr>
        <p:spPr>
          <a:xfrm>
            <a:off x="6843246" y="5192754"/>
            <a:ext cx="4702175" cy="610584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900" b="0" i="0">
                <a:solidFill>
                  <a:srgbClr val="3B00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W</a:t>
            </a:r>
            <a:r>
              <a:rPr lang="zh-CN" altLang="en-US" sz="2900" b="0" i="0" baseline="-25000">
                <a:solidFill>
                  <a:srgbClr val="3B00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额外</a:t>
            </a:r>
            <a:r>
              <a:rPr lang="zh-CN" altLang="en-US" sz="2900" b="0" i="0">
                <a:solidFill>
                  <a:srgbClr val="3B00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=W</a:t>
            </a:r>
            <a:r>
              <a:rPr lang="zh-CN" altLang="en-US" sz="2900" b="0" i="0" baseline="-25000">
                <a:solidFill>
                  <a:srgbClr val="3B00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总</a:t>
            </a:r>
            <a:r>
              <a:rPr lang="zh-CN" altLang="en-US" sz="2900" b="0" i="0">
                <a:solidFill>
                  <a:srgbClr val="3B00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-W</a:t>
            </a:r>
            <a:r>
              <a:rPr lang="zh-CN" altLang="en-US" sz="2900" b="0" i="0" baseline="-25000">
                <a:solidFill>
                  <a:srgbClr val="3B00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有 </a:t>
            </a:r>
            <a:r>
              <a:rPr lang="zh-CN" altLang="en-US" sz="2900" b="0" i="0">
                <a:solidFill>
                  <a:srgbClr val="3B00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=500J-300J=200J</a:t>
            </a:r>
            <a:endParaRPr lang="zh-CN" altLang="en-US" sz="2900" b="0" i="0">
              <a:solidFill>
                <a:srgbClr val="3B00FF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19" name="组合3" title=""/>
          <p:cNvGrpSpPr/>
          <p:nvPr/>
        </p:nvGrpSpPr>
        <p:grpSpPr>
          <a:xfrm>
            <a:off x="1081830" y="5025428"/>
            <a:ext cx="1606944" cy="1373415"/>
            <a:chExt cx="1606944" cy="1373415"/>
          </a:xfrm>
        </p:grpSpPr>
        <p:sp>
          <p:nvSpPr>
            <p:cNvPr id="20" name="文本10"/>
            <p:cNvSpPr txBox="1"/>
            <p:nvPr/>
          </p:nvSpPr>
          <p:spPr>
            <a:xfrm>
              <a:off x="0" y="368580"/>
              <a:ext cx="788035" cy="635222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/>
              <a:r>
                <a:rPr lang="zh-CN" altLang="en-US" sz="3000" b="1" i="1">
                  <a:solidFill>
                    <a:srgbClr val="000000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</a:rPr>
                <a:t>η</a:t>
              </a:r>
              <a:r>
                <a:rPr lang="zh-CN" altLang="en-US" sz="3000" b="1" i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＝</a:t>
              </a:r>
              <a:endParaRPr lang="zh-CN" altLang="en-US" sz="3000" b="1" i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1" name="文本11"/>
            <p:cNvSpPr txBox="1"/>
            <p:nvPr/>
          </p:nvSpPr>
          <p:spPr>
            <a:xfrm>
              <a:off x="635394" y="0"/>
              <a:ext cx="971550" cy="1373415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/>
              <a:r>
                <a:rPr lang="zh-CN" altLang="en-US" sz="3000" b="1" i="1">
                  <a:solidFill>
                    <a:srgbClr val="000000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</a:rPr>
                <a:t>W</a:t>
              </a:r>
              <a:r>
                <a:rPr lang="zh-CN" altLang="en-US" sz="3000" b="1" i="0" baseline="-2500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有用</a:t>
              </a:r>
              <a:endParaRPr lang="zh-CN" altLang="en-US" sz="3000" b="1" i="0" baseline="-2500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marL="0" algn="l">
                <a:lnSpc>
                  <a:spcPts val="5800"/>
                </a:lnSpc>
              </a:pPr>
              <a:r>
                <a:rPr lang="zh-CN" altLang="en-US" sz="3000" b="1" i="1">
                  <a:solidFill>
                    <a:srgbClr val="000000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</a:rPr>
                <a:t>W</a:t>
              </a:r>
              <a:r>
                <a:rPr lang="zh-CN" altLang="en-US" sz="3000" b="1" i="0" baseline="-2500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总</a:t>
              </a:r>
              <a:endParaRPr lang="zh-CN" altLang="en-US" sz="3000" b="1" i="0" baseline="-2500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2" name="形状7"/>
            <p:cNvSpPr txBox="1"/>
            <p:nvPr/>
          </p:nvSpPr>
          <p:spPr>
            <a:xfrm>
              <a:off x="790183" y="685971"/>
              <a:ext cx="812896" cy="19050"/>
            </a:xfrm>
            <a:prstGeom prst="line">
              <a:avLst/>
            </a:prstGeom>
            <a:ln w="28575">
              <a:solidFill>
                <a:srgbClr val="000000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</p:grpSp>
      <p:grpSp>
        <p:nvGrpSpPr>
          <p:cNvPr id="23" name="组合4" title=""/>
          <p:cNvGrpSpPr/>
          <p:nvPr/>
        </p:nvGrpSpPr>
        <p:grpSpPr>
          <a:xfrm>
            <a:off x="4070147" y="5108839"/>
            <a:ext cx="1397774" cy="1373415"/>
            <a:chExt cx="1397774" cy="1373415"/>
          </a:xfrm>
        </p:grpSpPr>
        <p:sp>
          <p:nvSpPr>
            <p:cNvPr id="24" name="文本12"/>
            <p:cNvSpPr txBox="1"/>
            <p:nvPr/>
          </p:nvSpPr>
          <p:spPr>
            <a:xfrm>
              <a:off x="0" y="361589"/>
              <a:ext cx="578930" cy="625062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/>
              <a:r>
                <a:rPr lang="zh-CN" altLang="en-US" sz="3000" b="1" i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＝</a:t>
              </a:r>
              <a:endParaRPr lang="zh-CN" altLang="en-US" sz="3000" b="1" i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5" name="文本13"/>
            <p:cNvSpPr txBox="1"/>
            <p:nvPr/>
          </p:nvSpPr>
          <p:spPr>
            <a:xfrm>
              <a:off x="416699" y="0"/>
              <a:ext cx="981075" cy="1373415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ctr"/>
              <a:r>
                <a:rPr lang="zh-CN" altLang="en-US" sz="3000" b="1" i="1">
                  <a:solidFill>
                    <a:srgbClr val="000000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</a:rPr>
                <a:t>f</a:t>
              </a:r>
              <a:endParaRPr lang="zh-CN" altLang="en-US" sz="3000" b="1" i="1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endParaRPr>
            </a:p>
            <a:p>
              <a:pPr marL="0" algn="ctr">
                <a:lnSpc>
                  <a:spcPts val="5800"/>
                </a:lnSpc>
              </a:pPr>
              <a:r>
                <a:rPr lang="zh-CN" altLang="en-US" sz="3000" b="1" i="1">
                  <a:solidFill>
                    <a:srgbClr val="000000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</a:rPr>
                <a:t>nF</a:t>
              </a:r>
              <a:endParaRPr lang="zh-CN" altLang="en-US" sz="3000" b="1" i="1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endParaRPr>
            </a:p>
          </p:txBody>
        </p:sp>
        <p:sp>
          <p:nvSpPr>
            <p:cNvPr id="26" name="形状8"/>
            <p:cNvSpPr txBox="1"/>
            <p:nvPr/>
          </p:nvSpPr>
          <p:spPr>
            <a:xfrm>
              <a:off x="581020" y="685980"/>
              <a:ext cx="812896" cy="19050"/>
            </a:xfrm>
            <a:prstGeom prst="line">
              <a:avLst/>
            </a:prstGeom>
            <a:ln w="28575">
              <a:solidFill>
                <a:srgbClr val="000000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</p:grpSp>
      <p:grpSp>
        <p:nvGrpSpPr>
          <p:cNvPr id="27" name="组合5" title=""/>
          <p:cNvGrpSpPr/>
          <p:nvPr/>
        </p:nvGrpSpPr>
        <p:grpSpPr>
          <a:xfrm>
            <a:off x="2672829" y="5109277"/>
            <a:ext cx="1397772" cy="1373415"/>
            <a:chExt cx="1397772" cy="1373415"/>
          </a:xfrm>
        </p:grpSpPr>
        <p:sp>
          <p:nvSpPr>
            <p:cNvPr id="28" name="文本14"/>
            <p:cNvSpPr txBox="1"/>
            <p:nvPr/>
          </p:nvSpPr>
          <p:spPr>
            <a:xfrm>
              <a:off x="0" y="361589"/>
              <a:ext cx="578930" cy="625062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/>
              <a:r>
                <a:rPr lang="zh-CN" altLang="en-US" sz="3000" b="1" i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＝</a:t>
              </a:r>
              <a:endParaRPr lang="zh-CN" altLang="en-US" sz="3000" b="1" i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9" name="文本15"/>
            <p:cNvSpPr txBox="1"/>
            <p:nvPr/>
          </p:nvSpPr>
          <p:spPr>
            <a:xfrm>
              <a:off x="578622" y="0"/>
              <a:ext cx="819150" cy="1373415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ctr"/>
              <a:r>
                <a:rPr lang="zh-CN" altLang="en-US" sz="3000" b="1" i="1">
                  <a:solidFill>
                    <a:srgbClr val="000000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</a:rPr>
                <a:t>f S</a:t>
              </a:r>
              <a:r>
                <a:rPr lang="zh-CN" altLang="en-US" sz="3000" b="1" i="1" baseline="-25000">
                  <a:solidFill>
                    <a:srgbClr val="000000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</a:rPr>
                <a:t>物</a:t>
              </a:r>
              <a:endParaRPr lang="zh-CN" altLang="en-US" sz="3000" b="1" i="1" baseline="-2500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endParaRPr>
            </a:p>
            <a:p>
              <a:pPr marL="0" algn="ctr">
                <a:lnSpc>
                  <a:spcPts val="5800"/>
                </a:lnSpc>
              </a:pPr>
              <a:r>
                <a:rPr lang="zh-CN" altLang="en-US" sz="3000" b="1" i="1">
                  <a:solidFill>
                    <a:srgbClr val="000000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</a:rPr>
                <a:t>F S</a:t>
              </a:r>
              <a:endParaRPr lang="zh-CN" altLang="en-US" sz="3000" b="1" i="1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endParaRPr>
            </a:p>
          </p:txBody>
        </p:sp>
        <p:sp>
          <p:nvSpPr>
            <p:cNvPr id="30" name="形状9"/>
            <p:cNvSpPr txBox="1"/>
            <p:nvPr/>
          </p:nvSpPr>
          <p:spPr>
            <a:xfrm>
              <a:off x="581021" y="685980"/>
              <a:ext cx="812896" cy="19050"/>
            </a:xfrm>
            <a:prstGeom prst="line">
              <a:avLst/>
            </a:prstGeom>
            <a:ln w="28575">
              <a:solidFill>
                <a:srgbClr val="000000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</p:grpSp>
      <p:sp>
        <p:nvSpPr>
          <p:cNvPr id="31" name="文本8" title=""/>
          <p:cNvSpPr txBox="1"/>
          <p:nvPr/>
        </p:nvSpPr>
        <p:spPr>
          <a:xfrm>
            <a:off x="3783825" y="2267455"/>
            <a:ext cx="1493453" cy="760052"/>
          </a:xfrm>
          <a:prstGeom prst="rect">
            <a:avLst/>
          </a:prstGeom>
          <a:noFill/>
        </p:spPr>
        <p:txBody>
          <a:bodyPr anchor="t"/>
          <a:lstStyle/>
          <a:p>
            <a:pPr marL="0" algn="ctr">
              <a:lnSpc>
                <a:spcPts val="4400"/>
              </a:lnSpc>
            </a:pPr>
            <a:r>
              <a:rPr lang="zh-CN" altLang="en-US" sz="3000" b="1" i="1">
                <a:solidFill>
                  <a:srgbClr val="FF0099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S</a:t>
            </a:r>
            <a:r>
              <a:rPr lang="zh-CN" altLang="en-US" sz="3000" b="1" i="1" baseline="-25000">
                <a:solidFill>
                  <a:srgbClr val="FF0099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绳</a:t>
            </a:r>
            <a:r>
              <a:rPr lang="zh-CN" altLang="en-US" sz="3000" b="1" i="1">
                <a:solidFill>
                  <a:srgbClr val="FF0099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=nS</a:t>
            </a:r>
            <a:r>
              <a:rPr lang="zh-CN" altLang="en-US" sz="3000" b="1" i="1" baseline="-25000">
                <a:solidFill>
                  <a:srgbClr val="FF0099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物</a:t>
            </a:r>
            <a:endParaRPr lang="zh-CN" altLang="en-US" sz="3000" b="1" i="1" baseline="-25000">
              <a:solidFill>
                <a:srgbClr val="FF0099">
                  <a:alpha val="100000"/>
                </a:srgbClr>
              </a:solidFill>
              <a:latin typeface="Times New Roman" panose="02020603050405020304"/>
              <a:ea typeface="Times New Roman" panose="020206030504050203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9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9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9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9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99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9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99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5" grpId="0" animBg="1"/>
      <p:bldP spid="17" grpId="0" animBg="1"/>
      <p:bldP spid="14" grpId="0" animBg="1"/>
      <p:bldP spid="31" grpId="0" animBg="1"/>
      <p:bldP spid="16" grpId="0" animBg="1"/>
      <p:bldP spid="18" grpId="0" animBg="1"/>
      <p:bldP spid="19" grpId="0" animBg="1"/>
      <p:bldP spid="27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1" title=""/>
          <p:cNvPicPr>
            <a:picLocks noChangeAspect="1"/>
          </p:cNvPicPr>
          <p:nvPr/>
        </p:nvPicPr>
        <p:blipFill>
          <a:blip r:embed="rId2"/>
          <a:srcRect b="14634"/>
          <a:stretch>
            <a:fillRect/>
          </a:stretch>
        </p:blipFill>
        <p:spPr>
          <a:xfrm>
            <a:off x="164802" y="2183806"/>
            <a:ext cx="4564190" cy="2127018"/>
          </a:xfrm>
          <a:prstGeom prst="rect">
            <a:avLst/>
          </a:prstGeom>
        </p:spPr>
      </p:pic>
      <p:sp>
        <p:nvSpPr>
          <p:cNvPr id="3" name="形状1" title=""/>
          <p:cNvSpPr txBox="1"/>
          <p:nvPr/>
        </p:nvSpPr>
        <p:spPr>
          <a:xfrm>
            <a:off x="18412" y="6398895"/>
            <a:ext cx="12172950" cy="459105"/>
          </a:xfrm>
          <a:prstGeom prst="rect">
            <a:avLst/>
          </a:prstGeom>
          <a:solidFill>
            <a:srgbClr val="F6F9FD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grpSp>
        <p:nvGrpSpPr>
          <p:cNvPr id="4" name="组合1" title=""/>
          <p:cNvGrpSpPr/>
          <p:nvPr/>
        </p:nvGrpSpPr>
        <p:grpSpPr>
          <a:xfrm>
            <a:off x="-4666" y="-438"/>
            <a:ext cx="12192724" cy="957891"/>
            <a:chExt cx="12192724" cy="957891"/>
          </a:xfrm>
        </p:grpSpPr>
        <p:sp>
          <p:nvSpPr>
            <p:cNvPr id="5" name="形状2"/>
            <p:cNvSpPr txBox="1"/>
            <p:nvPr/>
          </p:nvSpPr>
          <p:spPr>
            <a:xfrm>
              <a:off x="0" y="0"/>
              <a:ext cx="12192724" cy="866261"/>
            </a:xfrm>
            <a:prstGeom prst="rect">
              <a:avLst/>
            </a:prstGeom>
            <a:solidFill>
              <a:srgbClr val="F6F9FD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6" name="形状3"/>
            <p:cNvSpPr txBox="1"/>
            <p:nvPr/>
          </p:nvSpPr>
          <p:spPr>
            <a:xfrm rot="10800000">
              <a:off x="6458" y="862641"/>
              <a:ext cx="7089505" cy="95250"/>
            </a:xfrm>
            <a:prstGeom prst="rect">
              <a:avLst/>
            </a:prstGeom>
            <a:solidFill>
              <a:srgbClr val="F6F9FD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7" name="形状4"/>
            <p:cNvSpPr txBox="1"/>
            <p:nvPr/>
          </p:nvSpPr>
          <p:spPr>
            <a:xfrm>
              <a:off x="818112" y="180861"/>
              <a:ext cx="4515336" cy="660949"/>
            </a:xfrm>
            <a:custGeom>
              <a:gdLst>
                <a:gd name="connsiteX0" fmla="*/ 110158 w 4515336"/>
                <a:gd name="connsiteY0" fmla="*/ 0 h 660949"/>
                <a:gd name="connsiteX1" fmla="*/ 4405178 w 4515336"/>
                <a:gd name="connsiteY1" fmla="*/ 0 h 660949"/>
                <a:gd name="connsiteX2" fmla="*/ 4466016 w 4515336"/>
                <a:gd name="connsiteY2" fmla="*/ 0 h 660949"/>
                <a:gd name="connsiteX3" fmla="*/ 4515336 w 4515336"/>
                <a:gd name="connsiteY3" fmla="*/ 550791 h 660949"/>
                <a:gd name="connsiteX4" fmla="*/ 4515336 w 4515336"/>
                <a:gd name="connsiteY4" fmla="*/ 611630 h 660949"/>
                <a:gd name="connsiteX5" fmla="*/ 110158 w 4515336"/>
                <a:gd name="connsiteY5" fmla="*/ 660949 h 660949"/>
                <a:gd name="connsiteX6" fmla="*/ 49320 w 4515336"/>
                <a:gd name="connsiteY6" fmla="*/ 660949 h 660949"/>
                <a:gd name="connsiteX7" fmla="*/ 0 w 4515336"/>
                <a:gd name="connsiteY7" fmla="*/ 110158 h 660949"/>
                <a:gd name="connsiteX8" fmla="*/ 0 w 4515336"/>
                <a:gd name="connsiteY8" fmla="*/ 49320 h 66094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15336" h="660949">
                  <a:moveTo>
                    <a:pt x="110158" y="0"/>
                  </a:moveTo>
                  <a:lnTo>
                    <a:pt x="4405178" y="0"/>
                  </a:lnTo>
                  <a:cubicBezTo>
                    <a:pt x="4466016" y="0"/>
                    <a:pt x="4515336" y="49320"/>
                    <a:pt x="4515336" y="110158"/>
                  </a:cubicBezTo>
                  <a:lnTo>
                    <a:pt x="4515336" y="550791"/>
                  </a:lnTo>
                  <a:cubicBezTo>
                    <a:pt x="4515336" y="611630"/>
                    <a:pt x="4466016" y="660949"/>
                    <a:pt x="4405178" y="660949"/>
                  </a:cubicBezTo>
                  <a:lnTo>
                    <a:pt x="110158" y="660949"/>
                  </a:lnTo>
                  <a:cubicBezTo>
                    <a:pt x="49320" y="660949"/>
                    <a:pt x="0" y="611630"/>
                    <a:pt x="0" y="550791"/>
                  </a:cubicBezTo>
                  <a:lnTo>
                    <a:pt x="0" y="110158"/>
                  </a:lnTo>
                  <a:cubicBezTo>
                    <a:pt x="0" y="49320"/>
                    <a:pt x="49320" y="0"/>
                    <a:pt x="110158" y="0"/>
                  </a:cubicBezTo>
                  <a:close/>
                </a:path>
              </a:pathLst>
            </a:custGeom>
            <a:solidFill>
              <a:srgbClr val="F0EA90">
                <a:alpha val="100000"/>
              </a:srgbClr>
            </a:solidFill>
            <a:ln w="47625">
              <a:solidFill>
                <a:srgbClr val="8361F3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  <a:r>
                <a:rPr lang="zh-CN" altLang="en-US" sz="3600" b="1" i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斜面的机械效率</a:t>
              </a:r>
              <a:endParaRPr lang="zh-CN" altLang="en-US" sz="3600" b="1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" name="形状5"/>
            <p:cNvSpPr txBox="1"/>
            <p:nvPr/>
          </p:nvSpPr>
          <p:spPr>
            <a:xfrm>
              <a:off x="218569" y="66883"/>
              <a:ext cx="828359" cy="838004"/>
            </a:xfrm>
            <a:custGeom>
              <a:gdLst>
                <a:gd name="connsiteX0" fmla="*/ 414180 w 828359"/>
                <a:gd name="connsiteY0" fmla="*/ 0 h 838004"/>
                <a:gd name="connsiteX1" fmla="*/ 642925 w 828359"/>
                <a:gd name="connsiteY1" fmla="*/ 0 h 838004"/>
                <a:gd name="connsiteX2" fmla="*/ 828359 w 828359"/>
                <a:gd name="connsiteY2" fmla="*/ 650411 h 838004"/>
                <a:gd name="connsiteX3" fmla="*/ 185435 w 828359"/>
                <a:gd name="connsiteY3" fmla="*/ 838004 h 838004"/>
                <a:gd name="connsiteX4" fmla="*/ 0 w 828359"/>
                <a:gd name="connsiteY4" fmla="*/ 187594 h 83800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359" h="838004">
                  <a:moveTo>
                    <a:pt x="414180" y="0"/>
                  </a:moveTo>
                  <a:cubicBezTo>
                    <a:pt x="642925" y="0"/>
                    <a:pt x="828359" y="187594"/>
                    <a:pt x="828359" y="419002"/>
                  </a:cubicBezTo>
                  <a:cubicBezTo>
                    <a:pt x="828359" y="650411"/>
                    <a:pt x="642925" y="838004"/>
                    <a:pt x="414180" y="838004"/>
                  </a:cubicBezTo>
                  <a:cubicBezTo>
                    <a:pt x="185435" y="838004"/>
                    <a:pt x="0" y="650411"/>
                    <a:pt x="0" y="419002"/>
                  </a:cubicBezTo>
                  <a:cubicBezTo>
                    <a:pt x="0" y="187594"/>
                    <a:pt x="185435" y="0"/>
                    <a:pt x="414180" y="0"/>
                  </a:cubicBezTo>
                  <a:close/>
                </a:path>
              </a:pathLst>
            </a:custGeom>
            <a:solidFill>
              <a:srgbClr val="F36161">
                <a:alpha val="100000"/>
              </a:srgbClr>
            </a:solidFill>
            <a:ln w="28575">
              <a:solidFill>
                <a:srgbClr val="009CAE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  <a:r>
                <a:rPr lang="zh-CN" altLang="en-US" sz="4000" b="1" i="0">
                  <a:solidFill>
                    <a:srgbClr val="FFFFFF">
                      <a:alpha val="100000"/>
                    </a:srgbClr>
                  </a:solidFill>
                  <a:latin typeface="楷体" panose="02010609060101010101" charset="-122"/>
                  <a:ea typeface="楷体" panose="02010609060101010101" charset="-122"/>
                </a:rPr>
                <a:t>三</a:t>
              </a:r>
              <a:endParaRPr lang="zh-CN" altLang="en-US" sz="4000" b="1" i="0">
                <a:solidFill>
                  <a:srgbClr val="FFFFFF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9" name="文本1" title=""/>
          <p:cNvSpPr txBox="1"/>
          <p:nvPr/>
        </p:nvSpPr>
        <p:spPr>
          <a:xfrm>
            <a:off x="689572" y="892816"/>
            <a:ext cx="11096625" cy="1474996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5000"/>
              </a:lnSpc>
            </a:pPr>
            <a:r>
              <a:rPr lang="zh-CN" altLang="en-US" sz="2800" b="0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【例题】固定的斜面长s＝2 m，高h＝0.5 m，沿斜面向上用F=50 N的拉力在4 s内把一个重为80 N的物体从斜面底端匀速拉到顶端</a:t>
            </a:r>
            <a:endParaRPr lang="zh-CN" altLang="en-US" sz="2800" b="0" i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0" name="组合2" title=""/>
          <p:cNvGrpSpPr/>
          <p:nvPr/>
        </p:nvGrpSpPr>
        <p:grpSpPr>
          <a:xfrm>
            <a:off x="4794704" y="1882226"/>
            <a:ext cx="2324329" cy="3388995"/>
            <a:chExt cx="2324329" cy="3388995"/>
          </a:xfrm>
        </p:grpSpPr>
        <p:sp>
          <p:nvSpPr>
            <p:cNvPr id="11" name="形状6"/>
            <p:cNvSpPr txBox="1"/>
            <p:nvPr/>
          </p:nvSpPr>
          <p:spPr>
            <a:xfrm>
              <a:off x="0" y="421414"/>
              <a:ext cx="1697946" cy="2805541"/>
            </a:xfrm>
            <a:custGeom>
              <a:gdLst>
                <a:gd name="connsiteX0" fmla="*/ 282991 w 1697946"/>
                <a:gd name="connsiteY0" fmla="*/ 0 h 2805541"/>
                <a:gd name="connsiteX1" fmla="*/ 1414955 w 1697946"/>
                <a:gd name="connsiteY1" fmla="*/ 0 h 2805541"/>
                <a:gd name="connsiteX2" fmla="*/ 1571246 w 1697946"/>
                <a:gd name="connsiteY2" fmla="*/ 0 h 2805541"/>
                <a:gd name="connsiteX3" fmla="*/ 1697945 w 1697946"/>
                <a:gd name="connsiteY3" fmla="*/ 2522550 h 2805541"/>
                <a:gd name="connsiteX4" fmla="*/ 1697946 w 1697946"/>
                <a:gd name="connsiteY4" fmla="*/ 2597604 h 2805541"/>
                <a:gd name="connsiteX5" fmla="*/ 1561988 w 1697946"/>
                <a:gd name="connsiteY5" fmla="*/ 2775726 h 2805541"/>
                <a:gd name="connsiteX6" fmla="*/ 282991 w 1697946"/>
                <a:gd name="connsiteY6" fmla="*/ 2805541 h 2805541"/>
                <a:gd name="connsiteX7" fmla="*/ 207937 w 1697946"/>
                <a:gd name="connsiteY7" fmla="*/ 2805541 h 2805541"/>
                <a:gd name="connsiteX8" fmla="*/ 29815 w 1697946"/>
                <a:gd name="connsiteY8" fmla="*/ 2669584 h 2805541"/>
                <a:gd name="connsiteX9" fmla="*/ 0 w 1697946"/>
                <a:gd name="connsiteY9" fmla="*/ 282991 h 2805541"/>
                <a:gd name="connsiteX10" fmla="*/ 0 w 1697946"/>
                <a:gd name="connsiteY10" fmla="*/ 126699 h 280554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97945" h="2805541">
                  <a:moveTo>
                    <a:pt x="282991" y="0"/>
                  </a:moveTo>
                  <a:lnTo>
                    <a:pt x="1414955" y="0"/>
                  </a:lnTo>
                  <a:cubicBezTo>
                    <a:pt x="1571246" y="0"/>
                    <a:pt x="1697945" y="126699"/>
                    <a:pt x="1697945" y="282991"/>
                  </a:cubicBezTo>
                  <a:lnTo>
                    <a:pt x="1697945" y="2522550"/>
                  </a:lnTo>
                  <a:cubicBezTo>
                    <a:pt x="1697946" y="2597604"/>
                    <a:pt x="1668131" y="2669584"/>
                    <a:pt x="1615060" y="2722655"/>
                  </a:cubicBezTo>
                  <a:cubicBezTo>
                    <a:pt x="1561988" y="2775726"/>
                    <a:pt x="1490009" y="2805541"/>
                    <a:pt x="1414955" y="2805541"/>
                  </a:cubicBezTo>
                  <a:lnTo>
                    <a:pt x="282991" y="2805541"/>
                  </a:lnTo>
                  <a:cubicBezTo>
                    <a:pt x="207937" y="2805541"/>
                    <a:pt x="135957" y="2775726"/>
                    <a:pt x="82886" y="2722655"/>
                  </a:cubicBezTo>
                  <a:cubicBezTo>
                    <a:pt x="29815" y="2669584"/>
                    <a:pt x="0" y="2597604"/>
                    <a:pt x="0" y="2522550"/>
                  </a:cubicBezTo>
                  <a:lnTo>
                    <a:pt x="0" y="282991"/>
                  </a:lnTo>
                  <a:cubicBezTo>
                    <a:pt x="0" y="126699"/>
                    <a:pt x="126699" y="0"/>
                    <a:pt x="282991" y="0"/>
                  </a:cubicBezTo>
                  <a:close/>
                </a:path>
              </a:pathLst>
            </a:custGeom>
            <a:solidFill>
              <a:srgbClr val="CCC128">
                <a:alpha val="100000"/>
              </a:srgbClr>
            </a:solidFill>
            <a:ln w="9525">
              <a:solidFill>
                <a:srgbClr val="3B00FF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2" name="文本10"/>
            <p:cNvSpPr txBox="1"/>
            <p:nvPr/>
          </p:nvSpPr>
          <p:spPr>
            <a:xfrm>
              <a:off x="113386" y="0"/>
              <a:ext cx="2210943" cy="3388995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8300"/>
                </a:lnSpc>
              </a:pPr>
              <a:r>
                <a:rPr lang="zh-CN" altLang="en-US" sz="3200" b="1" i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有用功：</a:t>
              </a:r>
              <a:endParaRPr lang="zh-CN" altLang="en-US" sz="3200" b="1" i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marL="0" algn="l">
                <a:lnSpc>
                  <a:spcPts val="8300"/>
                </a:lnSpc>
              </a:pPr>
              <a:r>
                <a:rPr lang="zh-CN" altLang="en-US" sz="3200" b="1" i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总功：</a:t>
              </a:r>
              <a:endParaRPr lang="zh-CN" altLang="en-US" sz="3200" b="1" i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marL="0" algn="l">
                <a:lnSpc>
                  <a:spcPts val="8300"/>
                </a:lnSpc>
              </a:pPr>
              <a:r>
                <a:rPr lang="zh-CN" altLang="en-US" sz="3200" b="1" i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额外功：</a:t>
              </a:r>
              <a:endParaRPr lang="zh-CN" altLang="en-US" sz="3200" b="1" i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13" name="文本2" title=""/>
          <p:cNvSpPr txBox="1"/>
          <p:nvPr/>
        </p:nvSpPr>
        <p:spPr>
          <a:xfrm>
            <a:off x="6512347" y="2276551"/>
            <a:ext cx="3816032" cy="596106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800" b="1" i="0"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克服物体重力做的功</a:t>
            </a:r>
            <a:endParaRPr lang="zh-CN" altLang="en-US" sz="2800" b="1" i="0">
              <a:solidFill>
                <a:srgbClr val="FF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文本3" title=""/>
          <p:cNvSpPr txBox="1"/>
          <p:nvPr/>
        </p:nvSpPr>
        <p:spPr>
          <a:xfrm>
            <a:off x="6418193" y="3408531"/>
            <a:ext cx="3090926" cy="596106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800" b="1" i="0"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绳子端拉力做的功</a:t>
            </a:r>
            <a:endParaRPr lang="zh-CN" altLang="en-US" sz="2800" b="1" i="0">
              <a:solidFill>
                <a:srgbClr val="FF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文本4" title=""/>
          <p:cNvSpPr txBox="1"/>
          <p:nvPr/>
        </p:nvSpPr>
        <p:spPr>
          <a:xfrm>
            <a:off x="6418174" y="4512993"/>
            <a:ext cx="4541139" cy="596106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800" b="1" i="0"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物体与斜面摩擦力做的功</a:t>
            </a:r>
            <a:endParaRPr lang="zh-CN" altLang="en-US" sz="2800" b="1" i="0">
              <a:solidFill>
                <a:srgbClr val="FF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文本5" title=""/>
          <p:cNvSpPr txBox="1"/>
          <p:nvPr/>
        </p:nvSpPr>
        <p:spPr>
          <a:xfrm>
            <a:off x="6417888" y="2782776"/>
            <a:ext cx="1641031" cy="628618"/>
          </a:xfrm>
          <a:prstGeom prst="rect">
            <a:avLst/>
          </a:prstGeom>
          <a:noFill/>
        </p:spPr>
        <p:txBody>
          <a:bodyPr anchor="t"/>
          <a:lstStyle/>
          <a:p>
            <a:pPr marL="0" algn="ctr"/>
            <a:r>
              <a:rPr lang="zh-CN" altLang="en-US" sz="3000" b="1" i="1">
                <a:solidFill>
                  <a:srgbClr val="3B00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W</a:t>
            </a:r>
            <a:r>
              <a:rPr lang="zh-CN" altLang="en-US" sz="3000" b="1" i="1" baseline="-25000">
                <a:solidFill>
                  <a:srgbClr val="3B00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有</a:t>
            </a:r>
            <a:r>
              <a:rPr lang="zh-CN" altLang="en-US" sz="3000" b="1" i="1">
                <a:solidFill>
                  <a:srgbClr val="3B00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=Gh</a:t>
            </a:r>
            <a:endParaRPr lang="zh-CN" altLang="en-US" sz="3000" b="1" i="1">
              <a:solidFill>
                <a:srgbClr val="3B00FF">
                  <a:alpha val="100000"/>
                </a:srgbClr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sp>
        <p:nvSpPr>
          <p:cNvPr id="17" name="文本6" title=""/>
          <p:cNvSpPr txBox="1"/>
          <p:nvPr/>
        </p:nvSpPr>
        <p:spPr>
          <a:xfrm>
            <a:off x="7606303" y="2785167"/>
            <a:ext cx="3803209" cy="625062"/>
          </a:xfrm>
          <a:prstGeom prst="rect">
            <a:avLst/>
          </a:prstGeom>
          <a:noFill/>
        </p:spPr>
        <p:txBody>
          <a:bodyPr anchor="t"/>
          <a:lstStyle/>
          <a:p>
            <a:pPr marL="0" algn="ctr"/>
            <a:r>
              <a:rPr lang="zh-CN" altLang="en-US" sz="3000" b="1" i="1">
                <a:solidFill>
                  <a:srgbClr val="3B00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= 80N </a:t>
            </a:r>
            <a:r>
              <a:rPr lang="zh-CN" altLang="en-US" sz="3000" b="1" i="0">
                <a:solidFill>
                  <a:srgbClr val="3B00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×0.5m=40J</a:t>
            </a:r>
            <a:endParaRPr lang="zh-CN" altLang="en-US" sz="3000" b="1" i="0">
              <a:solidFill>
                <a:srgbClr val="3B00FF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8" name="文本7" title=""/>
          <p:cNvSpPr txBox="1"/>
          <p:nvPr/>
        </p:nvSpPr>
        <p:spPr>
          <a:xfrm>
            <a:off x="6512530" y="3963054"/>
            <a:ext cx="3907536" cy="610584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900" b="1" i="0">
                <a:solidFill>
                  <a:srgbClr val="3B00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W</a:t>
            </a:r>
            <a:r>
              <a:rPr lang="zh-CN" altLang="en-US" sz="2900" b="1" i="0" baseline="-25000">
                <a:solidFill>
                  <a:srgbClr val="3B00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总</a:t>
            </a:r>
            <a:r>
              <a:rPr lang="zh-CN" altLang="en-US" sz="2900" b="1" i="0">
                <a:solidFill>
                  <a:srgbClr val="3B00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=FS</a:t>
            </a:r>
            <a:r>
              <a:rPr lang="zh-CN" altLang="en-US" sz="2900" b="1" i="0" baseline="-25000">
                <a:solidFill>
                  <a:srgbClr val="3B00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zh-CN" altLang="en-US" sz="2900" b="1" i="0" baseline="-25000">
              <a:solidFill>
                <a:srgbClr val="3B00FF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" name="文本8" title=""/>
          <p:cNvSpPr txBox="1"/>
          <p:nvPr/>
        </p:nvSpPr>
        <p:spPr>
          <a:xfrm>
            <a:off x="6512262" y="4886696"/>
            <a:ext cx="4672933" cy="610584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900" b="1" i="0">
                <a:solidFill>
                  <a:srgbClr val="3B00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W</a:t>
            </a:r>
            <a:r>
              <a:rPr lang="zh-CN" altLang="en-US" sz="2900" b="1" i="0" baseline="-25000">
                <a:solidFill>
                  <a:srgbClr val="3B00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额外</a:t>
            </a:r>
            <a:r>
              <a:rPr lang="zh-CN" altLang="en-US" sz="2900" b="1" i="0">
                <a:solidFill>
                  <a:srgbClr val="3B00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=W</a:t>
            </a:r>
            <a:r>
              <a:rPr lang="zh-CN" altLang="en-US" sz="2900" b="1" i="0" baseline="-25000">
                <a:solidFill>
                  <a:srgbClr val="3B00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总</a:t>
            </a:r>
            <a:r>
              <a:rPr lang="zh-CN" altLang="en-US" sz="2900" b="1" i="0">
                <a:solidFill>
                  <a:srgbClr val="3B00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-W</a:t>
            </a:r>
            <a:r>
              <a:rPr lang="zh-CN" altLang="en-US" sz="2900" b="1" i="0" baseline="-25000">
                <a:solidFill>
                  <a:srgbClr val="3B00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有 </a:t>
            </a:r>
            <a:r>
              <a:rPr lang="zh-CN" altLang="en-US" sz="2900" b="1" i="0">
                <a:solidFill>
                  <a:srgbClr val="3B00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=100J-40J=60J</a:t>
            </a:r>
            <a:endParaRPr lang="zh-CN" altLang="en-US" sz="2900" b="1" i="0">
              <a:solidFill>
                <a:srgbClr val="3B00FF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0" name="文本9" title=""/>
          <p:cNvSpPr txBox="1"/>
          <p:nvPr/>
        </p:nvSpPr>
        <p:spPr>
          <a:xfrm>
            <a:off x="7678636" y="3963257"/>
            <a:ext cx="2862294" cy="610584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900" b="1" i="0">
                <a:solidFill>
                  <a:srgbClr val="3B00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=50N×2m=100J</a:t>
            </a:r>
            <a:endParaRPr lang="zh-CN" altLang="en-US" sz="2900" b="1" i="0">
              <a:solidFill>
                <a:srgbClr val="3B00FF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21" name="组合3" title=""/>
          <p:cNvGrpSpPr/>
          <p:nvPr/>
        </p:nvGrpSpPr>
        <p:grpSpPr>
          <a:xfrm>
            <a:off x="807539" y="4218651"/>
            <a:ext cx="1606944" cy="1373415"/>
            <a:chExt cx="1606944" cy="1373415"/>
          </a:xfrm>
        </p:grpSpPr>
        <p:sp>
          <p:nvSpPr>
            <p:cNvPr id="22" name="文本11"/>
            <p:cNvSpPr txBox="1"/>
            <p:nvPr/>
          </p:nvSpPr>
          <p:spPr>
            <a:xfrm>
              <a:off x="0" y="368580"/>
              <a:ext cx="788035" cy="635222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/>
              <a:r>
                <a:rPr lang="zh-CN" altLang="en-US" sz="3000" b="1" i="1">
                  <a:solidFill>
                    <a:srgbClr val="FF0000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</a:rPr>
                <a:t>η</a:t>
              </a:r>
              <a:r>
                <a:rPr lang="zh-CN" altLang="en-US" sz="3000" b="1" i="0">
                  <a:solidFill>
                    <a:srgbClr val="FF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＝</a:t>
              </a:r>
              <a:endParaRPr lang="zh-CN" altLang="en-US" sz="3000" b="1" i="0"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3" name="文本12"/>
            <p:cNvSpPr txBox="1"/>
            <p:nvPr/>
          </p:nvSpPr>
          <p:spPr>
            <a:xfrm>
              <a:off x="635394" y="0"/>
              <a:ext cx="971550" cy="1373415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/>
              <a:r>
                <a:rPr lang="zh-CN" altLang="en-US" sz="3000" b="1" i="1">
                  <a:solidFill>
                    <a:srgbClr val="FF0000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</a:rPr>
                <a:t>W</a:t>
              </a:r>
              <a:r>
                <a:rPr lang="zh-CN" altLang="en-US" sz="3000" b="1" i="0" baseline="-25000">
                  <a:solidFill>
                    <a:srgbClr val="FF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有用</a:t>
              </a:r>
              <a:endParaRPr lang="zh-CN" altLang="en-US" sz="3000" b="1" i="0" baseline="-25000"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marL="0" algn="l">
                <a:lnSpc>
                  <a:spcPts val="5800"/>
                </a:lnSpc>
              </a:pPr>
              <a:r>
                <a:rPr lang="zh-CN" altLang="en-US" sz="3000" b="1" i="1">
                  <a:solidFill>
                    <a:srgbClr val="FF0000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</a:rPr>
                <a:t>W</a:t>
              </a:r>
              <a:r>
                <a:rPr lang="zh-CN" altLang="en-US" sz="3000" b="1" i="0" baseline="-25000">
                  <a:solidFill>
                    <a:srgbClr val="FF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总</a:t>
              </a:r>
              <a:endParaRPr lang="zh-CN" altLang="en-US" sz="3000" b="1" i="0" baseline="-25000"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4" name="形状7"/>
            <p:cNvSpPr txBox="1"/>
            <p:nvPr/>
          </p:nvSpPr>
          <p:spPr>
            <a:xfrm>
              <a:off x="790183" y="685971"/>
              <a:ext cx="812896" cy="19050"/>
            </a:xfrm>
            <a:prstGeom prst="line">
              <a:avLst/>
            </a:prstGeom>
            <a:ln w="28575">
              <a:solidFill>
                <a:srgbClr val="FF0000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</p:grpSp>
      <p:grpSp>
        <p:nvGrpSpPr>
          <p:cNvPr id="25" name="组合4" title=""/>
          <p:cNvGrpSpPr/>
          <p:nvPr/>
        </p:nvGrpSpPr>
        <p:grpSpPr>
          <a:xfrm>
            <a:off x="689505" y="5357851"/>
            <a:ext cx="2766865" cy="1040786"/>
            <a:chExt cx="2766865" cy="1040786"/>
          </a:xfrm>
        </p:grpSpPr>
        <p:sp>
          <p:nvSpPr>
            <p:cNvPr id="26" name="形状8"/>
            <p:cNvSpPr txBox="1"/>
            <p:nvPr/>
          </p:nvSpPr>
          <p:spPr>
            <a:xfrm>
              <a:off x="0" y="234057"/>
              <a:ext cx="2415988" cy="806729"/>
            </a:xfrm>
            <a:custGeom>
              <a:gdLst>
                <a:gd name="connsiteX0" fmla="*/ 134455 w 2415988"/>
                <a:gd name="connsiteY0" fmla="*/ 0 h 806729"/>
                <a:gd name="connsiteX1" fmla="*/ 2281533 w 2415988"/>
                <a:gd name="connsiteY1" fmla="*/ 0 h 806729"/>
                <a:gd name="connsiteX2" fmla="*/ 2355790 w 2415988"/>
                <a:gd name="connsiteY2" fmla="*/ 0 h 806729"/>
                <a:gd name="connsiteX3" fmla="*/ 2415988 w 2415988"/>
                <a:gd name="connsiteY3" fmla="*/ 672275 h 806729"/>
                <a:gd name="connsiteX4" fmla="*/ 2415988 w 2415988"/>
                <a:gd name="connsiteY4" fmla="*/ 746532 h 806729"/>
                <a:gd name="connsiteX5" fmla="*/ 134455 w 2415988"/>
                <a:gd name="connsiteY5" fmla="*/ 806729 h 806729"/>
                <a:gd name="connsiteX6" fmla="*/ 60198 w 2415988"/>
                <a:gd name="connsiteY6" fmla="*/ 806729 h 806729"/>
                <a:gd name="connsiteX7" fmla="*/ 0 w 2415988"/>
                <a:gd name="connsiteY7" fmla="*/ 134455 h 806729"/>
                <a:gd name="connsiteX8" fmla="*/ 0 w 2415988"/>
                <a:gd name="connsiteY8" fmla="*/ 60198 h 80672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15988" h="806729">
                  <a:moveTo>
                    <a:pt x="134455" y="0"/>
                  </a:moveTo>
                  <a:lnTo>
                    <a:pt x="2281533" y="0"/>
                  </a:lnTo>
                  <a:cubicBezTo>
                    <a:pt x="2355790" y="0"/>
                    <a:pt x="2415988" y="60198"/>
                    <a:pt x="2415988" y="134455"/>
                  </a:cubicBezTo>
                  <a:lnTo>
                    <a:pt x="2415988" y="672275"/>
                  </a:lnTo>
                  <a:cubicBezTo>
                    <a:pt x="2415988" y="746532"/>
                    <a:pt x="2355790" y="806729"/>
                    <a:pt x="2281533" y="806729"/>
                  </a:cubicBezTo>
                  <a:lnTo>
                    <a:pt x="134455" y="806729"/>
                  </a:lnTo>
                  <a:cubicBezTo>
                    <a:pt x="60198" y="806729"/>
                    <a:pt x="0" y="746532"/>
                    <a:pt x="0" y="672275"/>
                  </a:cubicBezTo>
                  <a:lnTo>
                    <a:pt x="0" y="134455"/>
                  </a:lnTo>
                  <a:cubicBezTo>
                    <a:pt x="0" y="60198"/>
                    <a:pt x="60198" y="0"/>
                    <a:pt x="134455" y="0"/>
                  </a:cubicBezTo>
                  <a:close/>
                </a:path>
              </a:pathLst>
            </a:custGeom>
            <a:solidFill>
              <a:srgbClr val="242428">
                <a:alpha val="100000"/>
              </a:srgbClr>
            </a:solidFill>
            <a:ln w="9525">
              <a:solidFill>
                <a:srgbClr val="3B00FF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  <a:r>
                <a:rPr lang="zh-CN" altLang="en-US" sz="2800" b="0" i="0">
                  <a:solidFill>
                    <a:srgbClr val="FFFFFF">
                      <a:alpha val="100000"/>
                    </a:srgbClr>
                  </a:solidFill>
                  <a:latin typeface="楷体" panose="02010609060101010101" charset="-122"/>
                  <a:ea typeface="楷体" panose="02010609060101010101" charset="-122"/>
                </a:rPr>
                <a:t>如何求斜面的摩擦力：</a:t>
              </a:r>
              <a:endParaRPr lang="zh-CN" altLang="en-US" sz="2800" b="0" i="0">
                <a:solidFill>
                  <a:srgbClr val="FFFFFF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pic>
          <p:nvPicPr>
            <p:cNvPr id="27" name="形状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25646" y="0"/>
              <a:ext cx="341219" cy="1031448"/>
            </a:xfrm>
            <a:prstGeom prst="rect">
              <a:avLst/>
            </a:prstGeom>
          </p:spPr>
        </p:pic>
      </p:grpSp>
      <p:pic>
        <p:nvPicPr>
          <p:cNvPr id="28" name="公式1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9244" y="5193935"/>
            <a:ext cx="2913383" cy="135977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9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9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9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9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9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19" grpId="0" animBg="1"/>
      <p:bldP spid="21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1" title=""/>
          <p:cNvGrpSpPr/>
          <p:nvPr/>
        </p:nvGrpSpPr>
        <p:grpSpPr>
          <a:xfrm>
            <a:off x="4322255" y="2474614"/>
            <a:ext cx="2324328" cy="3388995"/>
            <a:chExt cx="2324328" cy="3388995"/>
          </a:xfrm>
        </p:grpSpPr>
        <p:sp>
          <p:nvSpPr>
            <p:cNvPr id="3" name="形状2"/>
            <p:cNvSpPr txBox="1"/>
            <p:nvPr/>
          </p:nvSpPr>
          <p:spPr>
            <a:xfrm>
              <a:off x="0" y="421415"/>
              <a:ext cx="1697946" cy="2805541"/>
            </a:xfrm>
            <a:custGeom>
              <a:gdLst>
                <a:gd name="connsiteX0" fmla="*/ 282991 w 1697946"/>
                <a:gd name="connsiteY0" fmla="*/ 0 h 2805541"/>
                <a:gd name="connsiteX1" fmla="*/ 1414955 w 1697946"/>
                <a:gd name="connsiteY1" fmla="*/ 0 h 2805541"/>
                <a:gd name="connsiteX2" fmla="*/ 1571246 w 1697946"/>
                <a:gd name="connsiteY2" fmla="*/ 0 h 2805541"/>
                <a:gd name="connsiteX3" fmla="*/ 1697945 w 1697946"/>
                <a:gd name="connsiteY3" fmla="*/ 2522550 h 2805541"/>
                <a:gd name="connsiteX4" fmla="*/ 1697946 w 1697946"/>
                <a:gd name="connsiteY4" fmla="*/ 2597604 h 2805541"/>
                <a:gd name="connsiteX5" fmla="*/ 1561988 w 1697946"/>
                <a:gd name="connsiteY5" fmla="*/ 2775726 h 2805541"/>
                <a:gd name="connsiteX6" fmla="*/ 282991 w 1697946"/>
                <a:gd name="connsiteY6" fmla="*/ 2805541 h 2805541"/>
                <a:gd name="connsiteX7" fmla="*/ 207937 w 1697946"/>
                <a:gd name="connsiteY7" fmla="*/ 2805541 h 2805541"/>
                <a:gd name="connsiteX8" fmla="*/ 29815 w 1697946"/>
                <a:gd name="connsiteY8" fmla="*/ 2669584 h 2805541"/>
                <a:gd name="connsiteX9" fmla="*/ 0 w 1697946"/>
                <a:gd name="connsiteY9" fmla="*/ 282991 h 2805541"/>
                <a:gd name="connsiteX10" fmla="*/ 0 w 1697946"/>
                <a:gd name="connsiteY10" fmla="*/ 126699 h 280554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97945" h="2805541">
                  <a:moveTo>
                    <a:pt x="282991" y="0"/>
                  </a:moveTo>
                  <a:lnTo>
                    <a:pt x="1414955" y="0"/>
                  </a:lnTo>
                  <a:cubicBezTo>
                    <a:pt x="1571246" y="0"/>
                    <a:pt x="1697945" y="126699"/>
                    <a:pt x="1697945" y="282991"/>
                  </a:cubicBezTo>
                  <a:lnTo>
                    <a:pt x="1697945" y="2522550"/>
                  </a:lnTo>
                  <a:cubicBezTo>
                    <a:pt x="1697946" y="2597604"/>
                    <a:pt x="1668131" y="2669584"/>
                    <a:pt x="1615060" y="2722655"/>
                  </a:cubicBezTo>
                  <a:cubicBezTo>
                    <a:pt x="1561988" y="2775726"/>
                    <a:pt x="1490009" y="2805541"/>
                    <a:pt x="1414955" y="2805541"/>
                  </a:cubicBezTo>
                  <a:lnTo>
                    <a:pt x="282991" y="2805541"/>
                  </a:lnTo>
                  <a:cubicBezTo>
                    <a:pt x="207937" y="2805541"/>
                    <a:pt x="135957" y="2775726"/>
                    <a:pt x="82886" y="2722655"/>
                  </a:cubicBezTo>
                  <a:cubicBezTo>
                    <a:pt x="29815" y="2669584"/>
                    <a:pt x="0" y="2597604"/>
                    <a:pt x="0" y="2522550"/>
                  </a:cubicBezTo>
                  <a:lnTo>
                    <a:pt x="0" y="282991"/>
                  </a:lnTo>
                  <a:cubicBezTo>
                    <a:pt x="0" y="126699"/>
                    <a:pt x="126699" y="0"/>
                    <a:pt x="282991" y="0"/>
                  </a:cubicBezTo>
                  <a:close/>
                </a:path>
              </a:pathLst>
            </a:custGeom>
            <a:solidFill>
              <a:srgbClr val="CCC128">
                <a:alpha val="100000"/>
              </a:srgbClr>
            </a:solidFill>
            <a:ln w="9525">
              <a:solidFill>
                <a:srgbClr val="3B00FF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4" name="文本10"/>
            <p:cNvSpPr txBox="1"/>
            <p:nvPr/>
          </p:nvSpPr>
          <p:spPr>
            <a:xfrm>
              <a:off x="113385" y="0"/>
              <a:ext cx="2210943" cy="3388995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8300"/>
                </a:lnSpc>
              </a:pPr>
              <a:r>
                <a:rPr lang="zh-CN" altLang="en-US" sz="3200" b="1" i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有用功：</a:t>
              </a:r>
              <a:endParaRPr lang="zh-CN" altLang="en-US" sz="3200" b="1" i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marL="0" algn="l">
                <a:lnSpc>
                  <a:spcPts val="8300"/>
                </a:lnSpc>
              </a:pPr>
              <a:r>
                <a:rPr lang="zh-CN" altLang="en-US" sz="3200" b="1" i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总功：</a:t>
              </a:r>
              <a:endParaRPr lang="zh-CN" altLang="en-US" sz="3200" b="1" i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marL="0" algn="l">
                <a:lnSpc>
                  <a:spcPts val="8300"/>
                </a:lnSpc>
              </a:pPr>
              <a:r>
                <a:rPr lang="zh-CN" altLang="en-US" sz="3200" b="1" i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额外功：</a:t>
              </a:r>
              <a:endParaRPr lang="zh-CN" altLang="en-US" sz="3200" b="1" i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pic>
        <p:nvPicPr>
          <p:cNvPr id="5" name="图片1" title=""/>
          <p:cNvPicPr>
            <a:picLocks noChangeAspect="1"/>
          </p:cNvPicPr>
          <p:nvPr/>
        </p:nvPicPr>
        <p:blipFill>
          <a:blip r:embed="rId2"/>
          <a:srcRect b="12166"/>
          <a:stretch>
            <a:fillRect/>
          </a:stretch>
        </p:blipFill>
        <p:spPr>
          <a:xfrm>
            <a:off x="477164" y="2662114"/>
            <a:ext cx="3648075" cy="3013881"/>
          </a:xfrm>
          <a:prstGeom prst="rect">
            <a:avLst/>
          </a:prstGeom>
        </p:spPr>
      </p:pic>
      <p:sp>
        <p:nvSpPr>
          <p:cNvPr id="6" name="形状1" title=""/>
          <p:cNvSpPr txBox="1"/>
          <p:nvPr/>
        </p:nvSpPr>
        <p:spPr>
          <a:xfrm>
            <a:off x="18412" y="6398895"/>
            <a:ext cx="12172950" cy="459105"/>
          </a:xfrm>
          <a:prstGeom prst="rect">
            <a:avLst/>
          </a:prstGeom>
          <a:solidFill>
            <a:srgbClr val="F6F9FD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grpSp>
        <p:nvGrpSpPr>
          <p:cNvPr id="7" name="组合2" title=""/>
          <p:cNvGrpSpPr/>
          <p:nvPr/>
        </p:nvGrpSpPr>
        <p:grpSpPr>
          <a:xfrm>
            <a:off x="-4666" y="-438"/>
            <a:ext cx="12192724" cy="957891"/>
            <a:chExt cx="12192724" cy="957891"/>
          </a:xfrm>
        </p:grpSpPr>
        <p:sp>
          <p:nvSpPr>
            <p:cNvPr id="8" name="形状3"/>
            <p:cNvSpPr txBox="1"/>
            <p:nvPr/>
          </p:nvSpPr>
          <p:spPr>
            <a:xfrm>
              <a:off x="0" y="0"/>
              <a:ext cx="12192724" cy="866261"/>
            </a:xfrm>
            <a:prstGeom prst="rect">
              <a:avLst/>
            </a:prstGeom>
            <a:solidFill>
              <a:srgbClr val="F6F9FD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9" name="形状4"/>
            <p:cNvSpPr txBox="1"/>
            <p:nvPr/>
          </p:nvSpPr>
          <p:spPr>
            <a:xfrm rot="10800000">
              <a:off x="6458" y="862641"/>
              <a:ext cx="7089505" cy="95250"/>
            </a:xfrm>
            <a:prstGeom prst="rect">
              <a:avLst/>
            </a:prstGeom>
            <a:solidFill>
              <a:srgbClr val="F6F9FD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0" name="形状5"/>
            <p:cNvSpPr txBox="1"/>
            <p:nvPr/>
          </p:nvSpPr>
          <p:spPr>
            <a:xfrm>
              <a:off x="818112" y="180861"/>
              <a:ext cx="4515336" cy="660949"/>
            </a:xfrm>
            <a:custGeom>
              <a:gdLst>
                <a:gd name="connsiteX0" fmla="*/ 110158 w 4515336"/>
                <a:gd name="connsiteY0" fmla="*/ 0 h 660949"/>
                <a:gd name="connsiteX1" fmla="*/ 4405178 w 4515336"/>
                <a:gd name="connsiteY1" fmla="*/ 0 h 660949"/>
                <a:gd name="connsiteX2" fmla="*/ 4466016 w 4515336"/>
                <a:gd name="connsiteY2" fmla="*/ 0 h 660949"/>
                <a:gd name="connsiteX3" fmla="*/ 4515336 w 4515336"/>
                <a:gd name="connsiteY3" fmla="*/ 550791 h 660949"/>
                <a:gd name="connsiteX4" fmla="*/ 4515336 w 4515336"/>
                <a:gd name="connsiteY4" fmla="*/ 611630 h 660949"/>
                <a:gd name="connsiteX5" fmla="*/ 110158 w 4515336"/>
                <a:gd name="connsiteY5" fmla="*/ 660949 h 660949"/>
                <a:gd name="connsiteX6" fmla="*/ 49320 w 4515336"/>
                <a:gd name="connsiteY6" fmla="*/ 660949 h 660949"/>
                <a:gd name="connsiteX7" fmla="*/ 0 w 4515336"/>
                <a:gd name="connsiteY7" fmla="*/ 110158 h 660949"/>
                <a:gd name="connsiteX8" fmla="*/ 0 w 4515336"/>
                <a:gd name="connsiteY8" fmla="*/ 49320 h 66094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15336" h="660949">
                  <a:moveTo>
                    <a:pt x="110158" y="0"/>
                  </a:moveTo>
                  <a:lnTo>
                    <a:pt x="4405178" y="0"/>
                  </a:lnTo>
                  <a:cubicBezTo>
                    <a:pt x="4466016" y="0"/>
                    <a:pt x="4515336" y="49320"/>
                    <a:pt x="4515336" y="110158"/>
                  </a:cubicBezTo>
                  <a:lnTo>
                    <a:pt x="4515336" y="550791"/>
                  </a:lnTo>
                  <a:cubicBezTo>
                    <a:pt x="4515336" y="611630"/>
                    <a:pt x="4466016" y="660949"/>
                    <a:pt x="4405178" y="660949"/>
                  </a:cubicBezTo>
                  <a:lnTo>
                    <a:pt x="110158" y="660949"/>
                  </a:lnTo>
                  <a:cubicBezTo>
                    <a:pt x="49320" y="660949"/>
                    <a:pt x="0" y="611630"/>
                    <a:pt x="0" y="550791"/>
                  </a:cubicBezTo>
                  <a:lnTo>
                    <a:pt x="0" y="110158"/>
                  </a:lnTo>
                  <a:cubicBezTo>
                    <a:pt x="0" y="49320"/>
                    <a:pt x="49320" y="0"/>
                    <a:pt x="110158" y="0"/>
                  </a:cubicBezTo>
                  <a:close/>
                </a:path>
              </a:pathLst>
            </a:custGeom>
            <a:solidFill>
              <a:srgbClr val="F0EA90">
                <a:alpha val="100000"/>
              </a:srgbClr>
            </a:solidFill>
            <a:ln w="47625">
              <a:solidFill>
                <a:srgbClr val="8361F3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  <a:r>
                <a:rPr lang="zh-CN" altLang="en-US" sz="3300" b="1" i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杠杆的</a:t>
              </a:r>
              <a:r>
                <a:rPr lang="zh-CN" altLang="en-US" sz="2700" b="1" i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机械效率</a:t>
              </a:r>
              <a:endParaRPr lang="zh-CN" altLang="en-US" sz="2700" b="1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" name="形状6"/>
            <p:cNvSpPr txBox="1"/>
            <p:nvPr/>
          </p:nvSpPr>
          <p:spPr>
            <a:xfrm>
              <a:off x="218569" y="66883"/>
              <a:ext cx="828359" cy="838004"/>
            </a:xfrm>
            <a:custGeom>
              <a:gdLst>
                <a:gd name="connsiteX0" fmla="*/ 414180 w 828359"/>
                <a:gd name="connsiteY0" fmla="*/ 0 h 838004"/>
                <a:gd name="connsiteX1" fmla="*/ 642925 w 828359"/>
                <a:gd name="connsiteY1" fmla="*/ 0 h 838004"/>
                <a:gd name="connsiteX2" fmla="*/ 828359 w 828359"/>
                <a:gd name="connsiteY2" fmla="*/ 650411 h 838004"/>
                <a:gd name="connsiteX3" fmla="*/ 185435 w 828359"/>
                <a:gd name="connsiteY3" fmla="*/ 838004 h 838004"/>
                <a:gd name="connsiteX4" fmla="*/ 0 w 828359"/>
                <a:gd name="connsiteY4" fmla="*/ 187594 h 83800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359" h="838004">
                  <a:moveTo>
                    <a:pt x="414180" y="0"/>
                  </a:moveTo>
                  <a:cubicBezTo>
                    <a:pt x="642925" y="0"/>
                    <a:pt x="828359" y="187594"/>
                    <a:pt x="828359" y="419002"/>
                  </a:cubicBezTo>
                  <a:cubicBezTo>
                    <a:pt x="828359" y="650411"/>
                    <a:pt x="642925" y="838004"/>
                    <a:pt x="414180" y="838004"/>
                  </a:cubicBezTo>
                  <a:cubicBezTo>
                    <a:pt x="185435" y="838004"/>
                    <a:pt x="0" y="650411"/>
                    <a:pt x="0" y="419002"/>
                  </a:cubicBezTo>
                  <a:cubicBezTo>
                    <a:pt x="0" y="187594"/>
                    <a:pt x="185435" y="0"/>
                    <a:pt x="414180" y="0"/>
                  </a:cubicBezTo>
                  <a:close/>
                </a:path>
              </a:pathLst>
            </a:custGeom>
            <a:solidFill>
              <a:srgbClr val="F36161">
                <a:alpha val="100000"/>
              </a:srgbClr>
            </a:solidFill>
            <a:ln w="28575">
              <a:solidFill>
                <a:srgbClr val="009CAE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  <a:r>
                <a:rPr lang="zh-CN" altLang="en-US" sz="4100" b="1" i="0">
                  <a:solidFill>
                    <a:srgbClr val="FFFFFF">
                      <a:alpha val="100000"/>
                    </a:srgbClr>
                  </a:solidFill>
                  <a:latin typeface="楷体" panose="02010609060101010101" charset="-122"/>
                  <a:ea typeface="楷体" panose="02010609060101010101" charset="-122"/>
                </a:rPr>
                <a:t>四</a:t>
              </a:r>
              <a:endParaRPr lang="zh-CN" altLang="en-US" sz="4100" b="1" i="0">
                <a:solidFill>
                  <a:srgbClr val="FFFFFF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12" name="组合3" title=""/>
          <p:cNvGrpSpPr/>
          <p:nvPr/>
        </p:nvGrpSpPr>
        <p:grpSpPr>
          <a:xfrm>
            <a:off x="976493" y="5171580"/>
            <a:ext cx="1603079" cy="1373415"/>
            <a:chExt cx="1603079" cy="1373415"/>
          </a:xfrm>
        </p:grpSpPr>
        <p:sp>
          <p:nvSpPr>
            <p:cNvPr id="13" name="文本11"/>
            <p:cNvSpPr txBox="1"/>
            <p:nvPr/>
          </p:nvSpPr>
          <p:spPr>
            <a:xfrm>
              <a:off x="0" y="368580"/>
              <a:ext cx="788035" cy="635222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/>
              <a:r>
                <a:rPr lang="zh-CN" altLang="en-US" sz="3000" b="1" i="1">
                  <a:solidFill>
                    <a:srgbClr val="000000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</a:rPr>
                <a:t>η</a:t>
              </a:r>
              <a:r>
                <a:rPr lang="zh-CN" altLang="en-US" sz="3000" b="1" i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＝</a:t>
              </a:r>
              <a:endParaRPr lang="zh-CN" altLang="en-US" sz="3000" b="1" i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4" name="文本12"/>
            <p:cNvSpPr txBox="1"/>
            <p:nvPr/>
          </p:nvSpPr>
          <p:spPr>
            <a:xfrm>
              <a:off x="622269" y="0"/>
              <a:ext cx="971550" cy="1373415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/>
              <a:r>
                <a:rPr lang="zh-CN" altLang="en-US" sz="3000" b="1" i="1">
                  <a:solidFill>
                    <a:srgbClr val="000000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</a:rPr>
                <a:t>W</a:t>
              </a:r>
              <a:r>
                <a:rPr lang="zh-CN" altLang="en-US" sz="3000" b="1" i="0" baseline="-2500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有用</a:t>
              </a:r>
              <a:endParaRPr lang="zh-CN" altLang="en-US" sz="3000" b="1" i="0" baseline="-2500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marL="0" algn="l">
                <a:lnSpc>
                  <a:spcPts val="5800"/>
                </a:lnSpc>
              </a:pPr>
              <a:r>
                <a:rPr lang="zh-CN" altLang="en-US" sz="3000" b="1" i="1">
                  <a:solidFill>
                    <a:srgbClr val="000000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</a:rPr>
                <a:t>W</a:t>
              </a:r>
              <a:r>
                <a:rPr lang="zh-CN" altLang="en-US" sz="3000" b="1" i="0" baseline="-2500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总</a:t>
              </a:r>
              <a:endParaRPr lang="zh-CN" altLang="en-US" sz="3000" b="1" i="0" baseline="-2500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5" name="形状7"/>
            <p:cNvSpPr txBox="1"/>
            <p:nvPr/>
          </p:nvSpPr>
          <p:spPr>
            <a:xfrm>
              <a:off x="790183" y="685971"/>
              <a:ext cx="812896" cy="19050"/>
            </a:xfrm>
            <a:prstGeom prst="line">
              <a:avLst/>
            </a:prstGeom>
            <a:ln w="28575">
              <a:solidFill>
                <a:srgbClr val="000000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</p:grpSp>
      <p:grpSp>
        <p:nvGrpSpPr>
          <p:cNvPr id="16" name="组合4" title=""/>
          <p:cNvGrpSpPr/>
          <p:nvPr/>
        </p:nvGrpSpPr>
        <p:grpSpPr>
          <a:xfrm>
            <a:off x="2434476" y="5171418"/>
            <a:ext cx="1397774" cy="1373415"/>
            <a:chExt cx="1397774" cy="1373415"/>
          </a:xfrm>
        </p:grpSpPr>
        <p:sp>
          <p:nvSpPr>
            <p:cNvPr id="17" name="文本13"/>
            <p:cNvSpPr txBox="1"/>
            <p:nvPr/>
          </p:nvSpPr>
          <p:spPr>
            <a:xfrm>
              <a:off x="0" y="361590"/>
              <a:ext cx="578930" cy="625062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/>
              <a:r>
                <a:rPr lang="zh-CN" altLang="en-US" sz="3000" b="1" i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＝</a:t>
              </a:r>
              <a:endParaRPr lang="zh-CN" altLang="en-US" sz="3000" b="1" i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8" name="文本14"/>
            <p:cNvSpPr txBox="1"/>
            <p:nvPr/>
          </p:nvSpPr>
          <p:spPr>
            <a:xfrm>
              <a:off x="254774" y="0"/>
              <a:ext cx="1143000" cy="1373415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ctr"/>
              <a:r>
                <a:rPr lang="zh-CN" altLang="en-US" sz="3000" b="1" i="1">
                  <a:solidFill>
                    <a:srgbClr val="000000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</a:rPr>
                <a:t>1000J</a:t>
              </a:r>
              <a:endParaRPr lang="zh-CN" altLang="en-US" sz="3000" b="1" i="1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endParaRPr>
            </a:p>
            <a:p>
              <a:pPr marL="0" algn="ctr">
                <a:lnSpc>
                  <a:spcPts val="5800"/>
                </a:lnSpc>
              </a:pPr>
              <a:r>
                <a:rPr lang="zh-CN" altLang="en-US" sz="3000" b="1" i="1">
                  <a:solidFill>
                    <a:srgbClr val="000000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</a:rPr>
                <a:t>1200J</a:t>
              </a:r>
              <a:endParaRPr lang="zh-CN" altLang="en-US" sz="3000" b="1" i="1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endParaRPr>
            </a:p>
          </p:txBody>
        </p:sp>
        <p:sp>
          <p:nvSpPr>
            <p:cNvPr id="19" name="形状8"/>
            <p:cNvSpPr txBox="1"/>
            <p:nvPr/>
          </p:nvSpPr>
          <p:spPr>
            <a:xfrm>
              <a:off x="581020" y="685981"/>
              <a:ext cx="812896" cy="19050"/>
            </a:xfrm>
            <a:prstGeom prst="line">
              <a:avLst/>
            </a:prstGeom>
            <a:ln w="28575">
              <a:solidFill>
                <a:srgbClr val="000000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</p:grpSp>
      <p:sp>
        <p:nvSpPr>
          <p:cNvPr id="20" name="文本1" title=""/>
          <p:cNvSpPr txBox="1"/>
          <p:nvPr/>
        </p:nvSpPr>
        <p:spPr>
          <a:xfrm>
            <a:off x="394497" y="782898"/>
            <a:ext cx="11420475" cy="1989036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4700"/>
              </a:lnSpc>
            </a:pPr>
            <a:r>
              <a:rPr lang="zh-CN" altLang="en-US" sz="2800" b="0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【例题】工人用一根均匀杠杆将重为1 000 N的货物匀速提高1 m，工人作用在杠杆末端竖直向上的力为600 N，杠杆末端被提高2 m。则在此过程中有用功为__________J，杠杆的机械效率为__________</a:t>
            </a:r>
            <a:endParaRPr lang="zh-CN" altLang="en-US" sz="2800" b="0" i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文本2" title=""/>
          <p:cNvSpPr txBox="1"/>
          <p:nvPr/>
        </p:nvSpPr>
        <p:spPr>
          <a:xfrm>
            <a:off x="6089952" y="2859957"/>
            <a:ext cx="3816032" cy="596106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800" b="1" i="0"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克服物体重力做的功</a:t>
            </a:r>
            <a:endParaRPr lang="zh-CN" altLang="en-US" sz="2800" b="1" i="0">
              <a:solidFill>
                <a:srgbClr val="FF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2" name="文本3" title=""/>
          <p:cNvSpPr txBox="1"/>
          <p:nvPr/>
        </p:nvSpPr>
        <p:spPr>
          <a:xfrm>
            <a:off x="6011294" y="4005624"/>
            <a:ext cx="4194038" cy="596106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800" b="1" i="0"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动力作用在杠杆上做的功</a:t>
            </a:r>
            <a:endParaRPr lang="zh-CN" altLang="en-US" sz="2800" b="1" i="0">
              <a:solidFill>
                <a:srgbClr val="FF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3" name="文本4" title=""/>
          <p:cNvSpPr txBox="1"/>
          <p:nvPr/>
        </p:nvSpPr>
        <p:spPr>
          <a:xfrm>
            <a:off x="6089513" y="5079568"/>
            <a:ext cx="4541139" cy="596106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800" b="1" i="0"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杠杆自身重力及摩擦做的功</a:t>
            </a:r>
            <a:endParaRPr lang="zh-CN" altLang="en-US" sz="2800" b="1" i="0">
              <a:solidFill>
                <a:srgbClr val="FF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4" name="文本5" title=""/>
          <p:cNvSpPr txBox="1"/>
          <p:nvPr/>
        </p:nvSpPr>
        <p:spPr>
          <a:xfrm>
            <a:off x="6089904" y="3377489"/>
            <a:ext cx="1641031" cy="628618"/>
          </a:xfrm>
          <a:prstGeom prst="rect">
            <a:avLst/>
          </a:prstGeom>
          <a:noFill/>
        </p:spPr>
        <p:txBody>
          <a:bodyPr anchor="t"/>
          <a:lstStyle/>
          <a:p>
            <a:pPr marL="0" algn="ctr"/>
            <a:r>
              <a:rPr lang="zh-CN" altLang="en-US" sz="3000" b="1" i="1">
                <a:solidFill>
                  <a:srgbClr val="3B00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W</a:t>
            </a:r>
            <a:r>
              <a:rPr lang="zh-CN" altLang="en-US" sz="3000" b="1" i="1" baseline="-25000">
                <a:solidFill>
                  <a:srgbClr val="3B00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有</a:t>
            </a:r>
            <a:r>
              <a:rPr lang="zh-CN" altLang="en-US" sz="3000" b="1" i="1">
                <a:solidFill>
                  <a:srgbClr val="3B00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=Gh</a:t>
            </a:r>
            <a:endParaRPr lang="zh-CN" altLang="en-US" sz="3000" b="1" i="1">
              <a:solidFill>
                <a:srgbClr val="3B00FF">
                  <a:alpha val="100000"/>
                </a:srgbClr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sp>
        <p:nvSpPr>
          <p:cNvPr id="25" name="文本6" title=""/>
          <p:cNvSpPr txBox="1"/>
          <p:nvPr/>
        </p:nvSpPr>
        <p:spPr>
          <a:xfrm>
            <a:off x="7470953" y="3379794"/>
            <a:ext cx="3803209" cy="625062"/>
          </a:xfrm>
          <a:prstGeom prst="rect">
            <a:avLst/>
          </a:prstGeom>
          <a:noFill/>
        </p:spPr>
        <p:txBody>
          <a:bodyPr anchor="t"/>
          <a:lstStyle/>
          <a:p>
            <a:pPr marL="0" algn="ctr"/>
            <a:r>
              <a:rPr lang="zh-CN" altLang="en-US" sz="3000" b="1" i="1">
                <a:solidFill>
                  <a:srgbClr val="3B00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= 1000N </a:t>
            </a:r>
            <a:r>
              <a:rPr lang="zh-CN" altLang="en-US" sz="3000" b="1" i="0">
                <a:solidFill>
                  <a:srgbClr val="3B00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×1m=1000J</a:t>
            </a:r>
            <a:endParaRPr lang="zh-CN" altLang="en-US" sz="3000" b="1" i="0">
              <a:solidFill>
                <a:srgbClr val="3B00FF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6" name="文本7" title=""/>
          <p:cNvSpPr txBox="1"/>
          <p:nvPr/>
        </p:nvSpPr>
        <p:spPr>
          <a:xfrm>
            <a:off x="6044755" y="4469444"/>
            <a:ext cx="1307211" cy="610584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900" b="1" i="0">
                <a:solidFill>
                  <a:srgbClr val="3B00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W</a:t>
            </a:r>
            <a:r>
              <a:rPr lang="zh-CN" altLang="en-US" sz="2900" b="1" i="0" baseline="-25000">
                <a:solidFill>
                  <a:srgbClr val="3B00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总</a:t>
            </a:r>
            <a:r>
              <a:rPr lang="zh-CN" altLang="en-US" sz="2900" b="1" i="0">
                <a:solidFill>
                  <a:srgbClr val="3B00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=FS</a:t>
            </a:r>
            <a:r>
              <a:rPr lang="zh-CN" altLang="en-US" sz="2900" b="1" i="0" baseline="-25000">
                <a:solidFill>
                  <a:srgbClr val="3B00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zh-CN" altLang="en-US" sz="2900" b="1" i="0" baseline="-25000">
              <a:solidFill>
                <a:srgbClr val="3B00FF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7" name="文本8" title=""/>
          <p:cNvSpPr txBox="1"/>
          <p:nvPr/>
        </p:nvSpPr>
        <p:spPr>
          <a:xfrm>
            <a:off x="7140559" y="4469025"/>
            <a:ext cx="3319491" cy="610584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900" b="1" i="0">
                <a:solidFill>
                  <a:srgbClr val="3B00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=600N×2m=1200J</a:t>
            </a:r>
            <a:endParaRPr lang="zh-CN" altLang="en-US" sz="2900" b="1" i="0">
              <a:solidFill>
                <a:srgbClr val="3B00FF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8" name="文本9" title=""/>
          <p:cNvSpPr txBox="1"/>
          <p:nvPr/>
        </p:nvSpPr>
        <p:spPr>
          <a:xfrm>
            <a:off x="3940731" y="5553085"/>
            <a:ext cx="2705557" cy="610584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900" b="1" i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×100%=83.3%</a:t>
            </a:r>
            <a:endParaRPr lang="zh-CN" altLang="en-US" sz="2900" b="1" i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99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99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9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99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12" grpId="0" animBg="1"/>
      <p:bldP spid="16" grpId="0" animBg="1"/>
      <p:bldP spid="28" grpId="0" animBg="1"/>
    </p:bldLst>
  </p:timing>
</p:sld>
</file>

<file path=ppt/tags/tag1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</p:tagLst>
</file>

<file path=ppt/theme/theme1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Paragraphs>184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等线 Light</vt:lpstr>
      <vt:lpstr>等线</vt:lpstr>
      <vt:lpstr>微软雅黑</vt:lpstr>
      <vt:lpstr>新宋体</vt:lpstr>
      <vt:lpstr>Times New Roman</vt:lpstr>
      <vt:lpstr>黑体</vt:lpstr>
      <vt:lpstr>楷体</vt:lpstr>
      <vt:lpstr>宋体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23.0300</AppVersion>
  <TotalTime>0</TotalTim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2025-05-26T10:54:03Z</cp:lastPrinted>
  <dcterms:created xsi:type="dcterms:W3CDTF">2025-05-26T10:54:03Z</dcterms:created>
  <dcterms:modified xsi:type="dcterms:W3CDTF">2025-05-26T02:54:03Z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