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tags" Target="tags/tag1.xml" /><Relationship Id="rId19" Type="http://schemas.openxmlformats.org/officeDocument/2006/relationships/presProps" Target="presProps.xml" /><Relationship Id="rId2" Type="http://schemas.openxmlformats.org/officeDocument/2006/relationships/slide" Target="slides/slide1.xml" /><Relationship Id="rId20" Type="http://schemas.openxmlformats.org/officeDocument/2006/relationships/viewProps" Target="viewProps.xml" /><Relationship Id="rId21" Type="http://schemas.openxmlformats.org/officeDocument/2006/relationships/theme" Target="theme/theme1.xml" /><Relationship Id="rId22" Type="http://schemas.openxmlformats.org/officeDocument/2006/relationships/tableStyles" Target="tableStyles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image" Target="file:///D:\qq&#25991;&#20214;\712321467\Image\C2C\Image2\%7b75232B38-A165-1FB7-499C-2E1C792CACB5%7d.png" TargetMode="External" /><Relationship Id="rId18" Type="http://schemas.openxmlformats.org/officeDocument/2006/relationships/image" Target="../media/image1.png" /><Relationship Id="rId19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/>
        </p:nvPicPr>
        <p:blipFill>
          <a:blip r:embed="rId18" r:link="rId1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3.gif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image" Target="../media/image19.png" /><Relationship Id="rId3" Type="http://schemas.openxmlformats.org/officeDocument/2006/relationships/video" Target="../media/media2.mp4" /><Relationship Id="rId4" Type="http://schemas.microsoft.com/office/2007/relationships/media" Target="../media/media2.mp4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2" Type="http://schemas.openxmlformats.org/officeDocument/2006/relationships/image" Target="../media/image20.png" /><Relationship Id="rId3" Type="http://schemas.openxmlformats.org/officeDocument/2006/relationships/image" Target="../media/image21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22.png" /><Relationship Id="rId3" Type="http://schemas.openxmlformats.org/officeDocument/2006/relationships/image" Target="../media/image23.png" /><Relationship Id="rId4" Type="http://schemas.openxmlformats.org/officeDocument/2006/relationships/image" Target="../media/image24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image" Target="../media/image25.png" /><Relationship Id="rId3" Type="http://schemas.openxmlformats.org/officeDocument/2006/relationships/image" Target="../media/image26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image" Target="../media/image27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image" Target="../media/image28.png" /><Relationship Id="rId3" Type="http://schemas.openxmlformats.org/officeDocument/2006/relationships/image" Target="../media/image29.gif" /><Relationship Id="rId4" Type="http://schemas.openxmlformats.org/officeDocument/2006/relationships/image" Target="../media/image30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 /><Relationship Id="rId2" Type="http://schemas.openxmlformats.org/officeDocument/2006/relationships/image" Target="../media/image31.png" /><Relationship Id="rId3" Type="http://schemas.openxmlformats.org/officeDocument/2006/relationships/image" Target="../media/image3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.png" /><Relationship Id="rId3" Type="http://schemas.openxmlformats.org/officeDocument/2006/relationships/video" Target="../media/media1.mp4" /><Relationship Id="rId4" Type="http://schemas.microsoft.com/office/2007/relationships/media" Target="../media/media1.mp4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5.gif" /><Relationship Id="rId3" Type="http://schemas.openxmlformats.org/officeDocument/2006/relationships/image" Target="../media/image6.gif" /><Relationship Id="rId4" Type="http://schemas.openxmlformats.org/officeDocument/2006/relationships/image" Target="../media/image7.gif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8.gif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image" Target="../media/image9.gif" /><Relationship Id="rId3" Type="http://schemas.openxmlformats.org/officeDocument/2006/relationships/image" Target="../media/image10.png" /><Relationship Id="rId4" Type="http://schemas.openxmlformats.org/officeDocument/2006/relationships/image" Target="../media/image11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2.png" /><Relationship Id="rId3" Type="http://schemas.openxmlformats.org/officeDocument/2006/relationships/image" Target="../media/image13.png" /><Relationship Id="rId4" Type="http://schemas.openxmlformats.org/officeDocument/2006/relationships/image" Target="../media/image14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image" Target="../media/image15.png" /><Relationship Id="rId3" Type="http://schemas.openxmlformats.org/officeDocument/2006/relationships/image" Target="../media/image16.png" /><Relationship Id="rId4" Type="http://schemas.openxmlformats.org/officeDocument/2006/relationships/image" Target="../media/image17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18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-486" y="67"/>
            <a:ext cx="12193029" cy="6858000"/>
            <a:chExt cx="12193029" cy="6858000"/>
          </a:xfrm>
        </p:grpSpPr>
        <p:sp>
          <p:nvSpPr>
            <p:cNvPr id="3" name="形状1"/>
            <p:cNvSpPr txBox="1"/>
            <p:nvPr/>
          </p:nvSpPr>
          <p:spPr>
            <a:xfrm>
              <a:off x="20079" y="123"/>
              <a:ext cx="12172950" cy="2835092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文本1"/>
            <p:cNvSpPr txBox="1"/>
            <p:nvPr/>
          </p:nvSpPr>
          <p:spPr>
            <a:xfrm>
              <a:off x="4697800" y="148886"/>
              <a:ext cx="5788028" cy="74122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000"/>
                </a:lnSpc>
              </a:pPr>
              <a:r>
                <a:rPr lang="zh-CN" altLang="en-US" sz="3399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第九章——压强</a:t>
              </a:r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5372761" y="2345926"/>
              <a:ext cx="4619625" cy="19050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文本2"/>
            <p:cNvSpPr txBox="1"/>
            <p:nvPr/>
          </p:nvSpPr>
          <p:spPr>
            <a:xfrm>
              <a:off x="4036575" y="598655"/>
              <a:ext cx="7292975" cy="1882989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7100"/>
                </a:lnSpc>
              </a:pPr>
              <a:r>
                <a:rPr lang="zh-CN" altLang="en-US" sz="5199" b="1" i="0">
                  <a:solidFill>
                    <a:srgbClr val="3B00FF">
                      <a:alpha val="100000"/>
                    </a:srgbClr>
                  </a:solidFill>
                  <a:latin typeface="微软雅黑"/>
                  <a:ea typeface="微软雅黑"/>
                </a:rPr>
                <a:t>第4节 </a:t>
              </a:r>
              <a:r>
                <a:rPr lang="zh-CN" altLang="en-US" sz="5899" b="1" i="0">
                  <a:solidFill>
                    <a:srgbClr val="3B00FF">
                      <a:alpha val="100000"/>
                    </a:srgbClr>
                  </a:solidFill>
                  <a:latin typeface="微软雅黑"/>
                  <a:ea typeface="微软雅黑"/>
                </a:rPr>
                <a:t> </a:t>
              </a:r>
              <a:r>
                <a:rPr lang="zh-CN" altLang="en-US" sz="4299" b="1" i="0">
                  <a:solidFill>
                    <a:srgbClr val="3B00FF">
                      <a:alpha val="100000"/>
                    </a:srgbClr>
                  </a:solidFill>
                  <a:latin typeface="黑体"/>
                  <a:ea typeface="黑体"/>
                </a:rPr>
                <a:t>跨学科实践：制作</a:t>
              </a:r>
            </a:p>
            <a:p>
              <a:pPr marL="0" algn="ctr">
                <a:lnSpc>
                  <a:spcPts val="6200"/>
                </a:lnSpc>
              </a:pPr>
              <a:r>
                <a:rPr lang="zh-CN" altLang="en-US" sz="4299" b="1" i="0">
                  <a:solidFill>
                    <a:srgbClr val="3B00FF">
                      <a:alpha val="100000"/>
                    </a:srgbClr>
                  </a:solidFill>
                  <a:latin typeface="黑体"/>
                  <a:ea typeface="黑体"/>
                </a:rPr>
                <a:t>简易活塞式抽水机</a:t>
              </a:r>
            </a:p>
          </p:txBody>
        </p:sp>
        <p:sp>
          <p:nvSpPr>
            <p:cNvPr id="7" name="文本3"/>
            <p:cNvSpPr txBox="1"/>
            <p:nvPr/>
          </p:nvSpPr>
          <p:spPr>
            <a:xfrm>
              <a:off x="5216513" y="2598305"/>
              <a:ext cx="5401313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八年级物理下册 •人教版（2024新版）</a:t>
              </a:r>
            </a:p>
          </p:txBody>
        </p:sp>
        <p:pic>
          <p:nvPicPr>
            <p:cNvPr id="8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31932"/>
            <a:stretch>
              <a:fillRect/>
            </a:stretch>
          </p:blipFill>
          <p:spPr>
            <a:xfrm>
              <a:off x="0" y="0"/>
              <a:ext cx="4615815" cy="6858000"/>
            </a:xfrm>
            <a:prstGeom prst="rect">
              <a:avLst/>
            </a:prstGeom>
          </p:spPr>
        </p:pic>
      </p:grp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83" y="3314014"/>
            <a:ext cx="5591032" cy="3144964"/>
          </a:xfrm>
          <a:prstGeom prst="ellipse">
            <a:avLst/>
          </a:prstGeom>
          <a:ln w="95250">
            <a:solidFill>
              <a:srgbClr val="FFFFFF">
                <a:alpha val="100000"/>
              </a:srgbClr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1" y="180859"/>
              <a:ext cx="3058011" cy="660949"/>
            </a:xfrm>
            <a:custGeom>
              <a:gdLst>
                <a:gd name="connsiteX0" fmla="*/ 110158 w 3058011"/>
                <a:gd name="connsiteY0" fmla="*/ 0 h 660949"/>
                <a:gd name="connsiteX1" fmla="*/ 2947853 w 3058011"/>
                <a:gd name="connsiteY1" fmla="*/ 0 h 660949"/>
                <a:gd name="connsiteX2" fmla="*/ 3008691 w 3058011"/>
                <a:gd name="connsiteY2" fmla="*/ 0 h 660949"/>
                <a:gd name="connsiteX3" fmla="*/ 3058011 w 3058011"/>
                <a:gd name="connsiteY3" fmla="*/ 550791 h 660949"/>
                <a:gd name="connsiteX4" fmla="*/ 3058011 w 3058011"/>
                <a:gd name="connsiteY4" fmla="*/ 611630 h 660949"/>
                <a:gd name="connsiteX5" fmla="*/ 110158 w 3058011"/>
                <a:gd name="connsiteY5" fmla="*/ 660949 h 660949"/>
                <a:gd name="connsiteX6" fmla="*/ 49320 w 3058011"/>
                <a:gd name="connsiteY6" fmla="*/ 660949 h 660949"/>
                <a:gd name="connsiteX7" fmla="*/ 0 w 3058011"/>
                <a:gd name="connsiteY7" fmla="*/ 110158 h 660949"/>
                <a:gd name="connsiteX8" fmla="*/ 0 w 305801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8011" h="660949">
                  <a:moveTo>
                    <a:pt x="110158" y="0"/>
                  </a:moveTo>
                  <a:lnTo>
                    <a:pt x="2947853" y="0"/>
                  </a:lnTo>
                  <a:cubicBezTo>
                    <a:pt x="3008691" y="0"/>
                    <a:pt x="3058011" y="49320"/>
                    <a:pt x="3058011" y="110158"/>
                  </a:cubicBezTo>
                  <a:lnTo>
                    <a:pt x="3058011" y="550791"/>
                  </a:lnTo>
                  <a:cubicBezTo>
                    <a:pt x="3058011" y="611630"/>
                    <a:pt x="3008691" y="660949"/>
                    <a:pt x="294785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项目实施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三</a:t>
              </a:r>
            </a:p>
          </p:txBody>
        </p:sp>
      </p:grpSp>
      <p:pic>
        <p:nvPicPr>
          <p:cNvPr id="8" name="视频1" title="">
            <a:hlinkClick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1584903" y="1690411"/>
            <a:ext cx="8382000" cy="4714875"/>
          </a:xfrm>
          <a:prstGeom prst="rect">
            <a:avLst/>
          </a:prstGeom>
        </p:spPr>
      </p:pic>
      <p:sp>
        <p:nvSpPr>
          <p:cNvPr id="9" name="文本1" title=""/>
          <p:cNvSpPr txBox="1"/>
          <p:nvPr/>
        </p:nvSpPr>
        <p:spPr>
          <a:xfrm>
            <a:off x="433588" y="957939"/>
            <a:ext cx="6324305" cy="61907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制作过程的视频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0" mute="1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50144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-5920" y="-9732"/>
            <a:ext cx="12172950" cy="88590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3" title=""/>
          <p:cNvSpPr txBox="1"/>
          <p:nvPr/>
        </p:nvSpPr>
        <p:spPr>
          <a:xfrm>
            <a:off x="514093" y="206730"/>
            <a:ext cx="2347331" cy="695554"/>
          </a:xfrm>
          <a:custGeom>
            <a:gdLst>
              <a:gd name="connsiteX0" fmla="*/ 115926 w 2347331"/>
              <a:gd name="connsiteY0" fmla="*/ 0 h 695554"/>
              <a:gd name="connsiteX1" fmla="*/ 2231406 w 2347331"/>
              <a:gd name="connsiteY1" fmla="*/ 0 h 695554"/>
              <a:gd name="connsiteX2" fmla="*/ 2262151 w 2347331"/>
              <a:gd name="connsiteY2" fmla="*/ 0 h 695554"/>
              <a:gd name="connsiteX3" fmla="*/ 2335118 w 2347331"/>
              <a:gd name="connsiteY3" fmla="*/ 55694 h 695554"/>
              <a:gd name="connsiteX4" fmla="*/ 2347331 w 2347331"/>
              <a:gd name="connsiteY4" fmla="*/ 579628 h 695554"/>
              <a:gd name="connsiteX5" fmla="*/ 2347332 w 2347331"/>
              <a:gd name="connsiteY5" fmla="*/ 610373 h 695554"/>
              <a:gd name="connsiteX6" fmla="*/ 2291637 w 2347331"/>
              <a:gd name="connsiteY6" fmla="*/ 683340 h 695554"/>
              <a:gd name="connsiteX7" fmla="*/ 115926 w 2347331"/>
              <a:gd name="connsiteY7" fmla="*/ 695554 h 695554"/>
              <a:gd name="connsiteX8" fmla="*/ 85180 w 2347331"/>
              <a:gd name="connsiteY8" fmla="*/ 695554 h 695554"/>
              <a:gd name="connsiteX9" fmla="*/ 12214 w 2347331"/>
              <a:gd name="connsiteY9" fmla="*/ 639860 h 695554"/>
              <a:gd name="connsiteX10" fmla="*/ 0 w 2347331"/>
              <a:gd name="connsiteY10" fmla="*/ 115926 h 695554"/>
              <a:gd name="connsiteX11" fmla="*/ 0 w 2347331"/>
              <a:gd name="connsiteY11" fmla="*/ 51902 h 69555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7331" h="695554">
                <a:moveTo>
                  <a:pt x="115926" y="0"/>
                </a:moveTo>
                <a:lnTo>
                  <a:pt x="2231406" y="0"/>
                </a:lnTo>
                <a:cubicBezTo>
                  <a:pt x="2262151" y="0"/>
                  <a:pt x="2291637" y="12214"/>
                  <a:pt x="2313378" y="33954"/>
                </a:cubicBezTo>
                <a:cubicBezTo>
                  <a:pt x="2335118" y="55694"/>
                  <a:pt x="2347332" y="85180"/>
                  <a:pt x="2347331" y="115926"/>
                </a:cubicBezTo>
                <a:lnTo>
                  <a:pt x="2347331" y="579628"/>
                </a:lnTo>
                <a:cubicBezTo>
                  <a:pt x="2347332" y="610373"/>
                  <a:pt x="2335118" y="639859"/>
                  <a:pt x="2313378" y="661600"/>
                </a:cubicBezTo>
                <a:cubicBezTo>
                  <a:pt x="2291637" y="683340"/>
                  <a:pt x="2262151" y="695554"/>
                  <a:pt x="2231406" y="695554"/>
                </a:cubicBezTo>
                <a:lnTo>
                  <a:pt x="115926" y="695554"/>
                </a:lnTo>
                <a:cubicBezTo>
                  <a:pt x="85180" y="695554"/>
                  <a:pt x="55694" y="683340"/>
                  <a:pt x="33954" y="661600"/>
                </a:cubicBezTo>
                <a:cubicBezTo>
                  <a:pt x="12214" y="639860"/>
                  <a:pt x="0" y="610373"/>
                  <a:pt x="0" y="579628"/>
                </a:cubicBezTo>
                <a:lnTo>
                  <a:pt x="0" y="115926"/>
                </a:lnTo>
                <a:cubicBezTo>
                  <a:pt x="0" y="51902"/>
                  <a:pt x="51902" y="0"/>
                  <a:pt x="115926" y="0"/>
                </a:cubicBezTo>
                <a:close/>
              </a:path>
            </a:pathLst>
          </a:custGeom>
          <a:solidFill>
            <a:srgbClr val="73DAE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39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课堂小结</a:t>
            </a:r>
          </a:p>
        </p:txBody>
      </p:sp>
      <p:sp>
        <p:nvSpPr>
          <p:cNvPr id="5" name="形状4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6" name="文本1" title=""/>
          <p:cNvSpPr txBox="1"/>
          <p:nvPr/>
        </p:nvSpPr>
        <p:spPr>
          <a:xfrm>
            <a:off x="1155783" y="3420513"/>
            <a:ext cx="1429165" cy="12672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活塞式抽水机</a:t>
            </a:r>
          </a:p>
        </p:txBody>
      </p:sp>
      <p:sp>
        <p:nvSpPr>
          <p:cNvPr id="7" name="形状5" title=""/>
          <p:cNvSpPr txBox="1"/>
          <p:nvPr/>
        </p:nvSpPr>
        <p:spPr>
          <a:xfrm>
            <a:off x="2362372" y="2730293"/>
            <a:ext cx="330558" cy="2556207"/>
          </a:xfrm>
          <a:prstGeom prst="leftBrace">
            <a:avLst>
              <a:gd name="adj1" fmla="val 8333"/>
              <a:gd name="adj2" fmla="val 50000"/>
            </a:avLst>
          </a:prstGeom>
          <a:solidFill>
            <a:srgbClr val="FFFFFF">
              <a:alpha val="0"/>
            </a:srgbClr>
          </a:solidFill>
          <a:ln w="19050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文本2" title=""/>
          <p:cNvSpPr txBox="1"/>
          <p:nvPr/>
        </p:nvSpPr>
        <p:spPr>
          <a:xfrm>
            <a:off x="2740326" y="2371612"/>
            <a:ext cx="1045005" cy="74706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结构</a:t>
            </a:r>
          </a:p>
        </p:txBody>
      </p: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766" y="984171"/>
            <a:ext cx="2733742" cy="2931109"/>
          </a:xfrm>
          <a:prstGeom prst="rect">
            <a:avLst/>
          </a:prstGeom>
        </p:spPr>
      </p:pic>
      <p:sp>
        <p:nvSpPr>
          <p:cNvPr id="10" name="文本3" title=""/>
          <p:cNvSpPr txBox="1"/>
          <p:nvPr/>
        </p:nvSpPr>
        <p:spPr>
          <a:xfrm>
            <a:off x="2728775" y="3735009"/>
            <a:ext cx="1830810" cy="74706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工作原理</a:t>
            </a:r>
          </a:p>
        </p:txBody>
      </p:sp>
      <p:sp>
        <p:nvSpPr>
          <p:cNvPr id="11" name="文本4" title=""/>
          <p:cNvSpPr txBox="1"/>
          <p:nvPr/>
        </p:nvSpPr>
        <p:spPr>
          <a:xfrm>
            <a:off x="4324047" y="3801527"/>
            <a:ext cx="1463605" cy="68294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1" i="0">
                <a:solidFill>
                  <a:srgbClr val="0000FF">
                    <a:alpha val="100000"/>
                  </a:srgbClr>
                </a:solidFill>
                <a:latin typeface="黑体"/>
                <a:ea typeface="黑体"/>
              </a:rPr>
              <a:t>①</a:t>
            </a:r>
            <a:r>
              <a:rPr lang="zh-CN" altLang="en-US" sz="2600" b="1" i="0">
                <a:solidFill>
                  <a:srgbClr val="0000FF">
                    <a:alpha val="10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zh-CN" altLang="en-US" sz="2600" b="1" i="0">
                <a:solidFill>
                  <a:srgbClr val="0000FF">
                    <a:alpha val="100000"/>
                  </a:srgbClr>
                </a:solidFill>
                <a:latin typeface="黑体"/>
                <a:ea typeface="黑体"/>
              </a:rPr>
              <a:t>吸水</a:t>
            </a:r>
          </a:p>
        </p:txBody>
      </p:sp>
      <p:sp>
        <p:nvSpPr>
          <p:cNvPr id="12" name="文本5" title=""/>
          <p:cNvSpPr txBox="1"/>
          <p:nvPr/>
        </p:nvSpPr>
        <p:spPr>
          <a:xfrm>
            <a:off x="5633947" y="3798537"/>
            <a:ext cx="1463605" cy="68294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1" i="0">
                <a:solidFill>
                  <a:srgbClr val="0000FF">
                    <a:alpha val="100000"/>
                  </a:srgbClr>
                </a:solidFill>
                <a:latin typeface="黑体"/>
                <a:ea typeface="黑体"/>
              </a:rPr>
              <a:t>②</a:t>
            </a:r>
            <a:r>
              <a:rPr lang="zh-CN" altLang="en-US" sz="2600" b="1" i="0">
                <a:solidFill>
                  <a:srgbClr val="0000FF">
                    <a:alpha val="10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zh-CN" altLang="en-US" sz="2600" b="1" i="0">
                <a:solidFill>
                  <a:srgbClr val="0000FF">
                    <a:alpha val="100000"/>
                  </a:srgbClr>
                </a:solidFill>
                <a:latin typeface="黑体"/>
                <a:ea typeface="黑体"/>
              </a:rPr>
              <a:t>取水</a:t>
            </a:r>
          </a:p>
        </p:txBody>
      </p:sp>
      <p:sp>
        <p:nvSpPr>
          <p:cNvPr id="13" name="文本6" title=""/>
          <p:cNvSpPr txBox="1"/>
          <p:nvPr/>
        </p:nvSpPr>
        <p:spPr>
          <a:xfrm>
            <a:off x="6907052" y="3821624"/>
            <a:ext cx="1463605" cy="68294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1" i="0">
                <a:solidFill>
                  <a:srgbClr val="0000FF">
                    <a:alpha val="100000"/>
                  </a:srgbClr>
                </a:solidFill>
                <a:latin typeface="黑体"/>
                <a:ea typeface="黑体"/>
              </a:rPr>
              <a:t>③</a:t>
            </a:r>
            <a:r>
              <a:rPr lang="zh-CN" altLang="en-US" sz="2600" b="1" i="0">
                <a:solidFill>
                  <a:srgbClr val="0000FF">
                    <a:alpha val="10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zh-CN" altLang="en-US" sz="2600" b="1" i="0">
                <a:solidFill>
                  <a:srgbClr val="0000FF">
                    <a:alpha val="100000"/>
                  </a:srgbClr>
                </a:solidFill>
                <a:latin typeface="黑体"/>
                <a:ea typeface="黑体"/>
              </a:rPr>
              <a:t>出水</a:t>
            </a:r>
          </a:p>
        </p:txBody>
      </p:sp>
      <p:pic>
        <p:nvPicPr>
          <p:cNvPr id="14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437" y="1268825"/>
            <a:ext cx="2461984" cy="2362514"/>
          </a:xfrm>
          <a:prstGeom prst="rect">
            <a:avLst/>
          </a:prstGeom>
        </p:spPr>
      </p:pic>
      <p:sp>
        <p:nvSpPr>
          <p:cNvPr id="15" name="文本7" title=""/>
          <p:cNvSpPr txBox="1"/>
          <p:nvPr/>
        </p:nvSpPr>
        <p:spPr>
          <a:xfrm>
            <a:off x="2728775" y="4899959"/>
            <a:ext cx="1045005" cy="74706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制作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641956" y="888854"/>
            <a:ext cx="7933997" cy="260757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599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1. 如图的活塞式抽水机是利用__________来工作的。当圆筒下部（即阀门 B 以上）充满水，活塞向下移动时，阀门 A___________（选填 “打开”或“关闭”，下空同），阀门 B__________。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5272710" y="950162"/>
            <a:ext cx="1457193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大气压</a:t>
            </a:r>
          </a:p>
        </p:txBody>
      </p:sp>
      <p:sp>
        <p:nvSpPr>
          <p:cNvPr id="9" name="文本3" title=""/>
          <p:cNvSpPr txBox="1"/>
          <p:nvPr/>
        </p:nvSpPr>
        <p:spPr>
          <a:xfrm>
            <a:off x="2600706" y="1663484"/>
            <a:ext cx="1096517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打开</a:t>
            </a:r>
          </a:p>
        </p:txBody>
      </p:sp>
      <p:sp>
        <p:nvSpPr>
          <p:cNvPr id="10" name="文本4" title=""/>
          <p:cNvSpPr txBox="1"/>
          <p:nvPr/>
        </p:nvSpPr>
        <p:spPr>
          <a:xfrm>
            <a:off x="3696433" y="2168976"/>
            <a:ext cx="1096517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关闭</a:t>
            </a:r>
          </a:p>
        </p:txBody>
      </p:sp>
      <p:pic>
        <p:nvPicPr>
          <p:cNvPr id="11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5941" y="250460"/>
            <a:ext cx="2994955" cy="3183093"/>
          </a:xfrm>
          <a:prstGeom prst="rect">
            <a:avLst/>
          </a:prstGeom>
        </p:spPr>
      </p:pic>
      <p:sp>
        <p:nvSpPr>
          <p:cNvPr id="12" name="文本5" title=""/>
          <p:cNvSpPr txBox="1"/>
          <p:nvPr/>
        </p:nvSpPr>
        <p:spPr>
          <a:xfrm>
            <a:off x="497396" y="3148108"/>
            <a:ext cx="7953375" cy="270471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2.请根据简易活塞式抽水机的结构图。如图所示，上拉活塞时，阀门</a:t>
            </a: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________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(填“打开”或“关闭”)，瓶口的水在</a:t>
            </a: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________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的作用下顶开</a:t>
            </a: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________，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进入圆筒内;下压活塞时，玻璃球堵住瓶口，同时圆筒中活塞下方的水推开</a:t>
            </a: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________</a:t>
            </a:r>
            <a:r>
              <a:rPr lang="zh-CN" altLang="en-US" sz="2499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涌到活塞上方。如此往复，便能把水抽上来了。</a:t>
            </a:r>
          </a:p>
        </p:txBody>
      </p:sp>
      <p:pic>
        <p:nvPicPr>
          <p:cNvPr id="13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294" y="3319167"/>
            <a:ext cx="2461984" cy="2362514"/>
          </a:xfrm>
          <a:prstGeom prst="rect">
            <a:avLst/>
          </a:prstGeom>
        </p:spPr>
      </p:pic>
      <p:sp>
        <p:nvSpPr>
          <p:cNvPr id="14" name="文本6" title=""/>
          <p:cNvSpPr txBox="1"/>
          <p:nvPr/>
        </p:nvSpPr>
        <p:spPr>
          <a:xfrm>
            <a:off x="2666829" y="3496351"/>
            <a:ext cx="1096517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关闭</a:t>
            </a:r>
          </a:p>
        </p:txBody>
      </p:sp>
      <p:sp>
        <p:nvSpPr>
          <p:cNvPr id="15" name="文本7" title=""/>
          <p:cNvSpPr txBox="1"/>
          <p:nvPr/>
        </p:nvSpPr>
        <p:spPr>
          <a:xfrm>
            <a:off x="1644596" y="3897068"/>
            <a:ext cx="1457193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大气压</a:t>
            </a:r>
          </a:p>
        </p:txBody>
      </p:sp>
      <p:sp>
        <p:nvSpPr>
          <p:cNvPr id="16" name="文本8" title=""/>
          <p:cNvSpPr txBox="1"/>
          <p:nvPr/>
        </p:nvSpPr>
        <p:spPr>
          <a:xfrm>
            <a:off x="4880229" y="3969868"/>
            <a:ext cx="1457193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玻璃球</a:t>
            </a:r>
          </a:p>
        </p:txBody>
      </p:sp>
      <p:sp>
        <p:nvSpPr>
          <p:cNvPr id="17" name="文本9" title=""/>
          <p:cNvSpPr txBox="1"/>
          <p:nvPr/>
        </p:nvSpPr>
        <p:spPr>
          <a:xfrm>
            <a:off x="1644510" y="4760281"/>
            <a:ext cx="1457193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阀门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590579" y="984104"/>
            <a:ext cx="11096625" cy="253714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(1)图甲中，提起活塞时，阀门A关闭，管外的水在_______的作用下推开阀门_______，进入圆筒。图乙中，下压活塞时，阀门B关闭，同时圆筒中活塞下方的水推开阀门_______涌到活塞上方。图丙中，再次提起活塞时，圆筒中活塞上方的水从出水管流出。如此往复，便能把水抽上来了。</a:t>
            </a:r>
          </a:p>
        </p:txBody>
      </p:sp>
      <p:pic>
        <p:nvPicPr>
          <p:cNvPr id="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08"/>
          <a:stretch>
            <a:fillRect/>
          </a:stretch>
        </p:blipFill>
        <p:spPr>
          <a:xfrm>
            <a:off x="2061239" y="3360658"/>
            <a:ext cx="7575328" cy="3253102"/>
          </a:xfrm>
          <a:prstGeom prst="rect">
            <a:avLst/>
          </a:prstGeom>
        </p:spPr>
      </p:pic>
      <p:sp>
        <p:nvSpPr>
          <p:cNvPr id="9" name="文本2" title=""/>
          <p:cNvSpPr txBox="1"/>
          <p:nvPr/>
        </p:nvSpPr>
        <p:spPr>
          <a:xfrm>
            <a:off x="8390134" y="797404"/>
            <a:ext cx="1457193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大气压</a:t>
            </a:r>
          </a:p>
        </p:txBody>
      </p:sp>
      <p:sp>
        <p:nvSpPr>
          <p:cNvPr id="10" name="文本3" title=""/>
          <p:cNvSpPr txBox="1"/>
          <p:nvPr/>
        </p:nvSpPr>
        <p:spPr>
          <a:xfrm>
            <a:off x="2061448" y="1408271"/>
            <a:ext cx="857117" cy="71371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B</a:t>
            </a:r>
          </a:p>
        </p:txBody>
      </p:sp>
      <p:sp>
        <p:nvSpPr>
          <p:cNvPr id="11" name="文本4" title=""/>
          <p:cNvSpPr txBox="1"/>
          <p:nvPr/>
        </p:nvSpPr>
        <p:spPr>
          <a:xfrm>
            <a:off x="5677586" y="1895751"/>
            <a:ext cx="857117" cy="71371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1" title=""/>
          <p:cNvSpPr txBox="1"/>
          <p:nvPr/>
        </p:nvSpPr>
        <p:spPr>
          <a:xfrm>
            <a:off x="557765" y="1188587"/>
            <a:ext cx="11096625" cy="50577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(2)有经验的人在使用这种抽水机时会先往圆筒里倒一点水，目的是增强活塞与筒壁间的___(填字母代号)。</a:t>
            </a:r>
          </a:p>
          <a:p>
            <a:pPr marL="0" algn="l"/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A.气密性   B. 摩擦力   C.压强</a:t>
            </a:r>
          </a:p>
          <a:p>
            <a:pPr marL="0" algn="l"/>
            <a:endParaRPr lang="zh-CN" altLang="en-US" sz="2799" b="1" i="0">
              <a:solidFill>
                <a:srgbClr val="000000">
                  <a:alpha val="100000"/>
                </a:srgbClr>
              </a:solidFill>
              <a:latin typeface="宋体"/>
              <a:ea typeface="宋体"/>
            </a:endParaRPr>
          </a:p>
          <a:p>
            <a:pPr marL="0" algn="l"/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(3)下列现象与活塞式抽水机工作原理不相同的是___(填字母代号)。</a:t>
            </a:r>
          </a:p>
          <a:p>
            <a:pPr marL="0" algn="l"/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A.吸盘紧紧吸在墙上    B. 用吸尘器吸尘</a:t>
            </a:r>
          </a:p>
          <a:p>
            <a:pPr marL="0" algn="l"/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C.用吸管喝牛奶     D.手机保护膜吸附在手机屏幕上</a:t>
            </a:r>
          </a:p>
          <a:p>
            <a:pPr marL="0" algn="l"/>
            <a:endParaRPr lang="zh-CN" altLang="en-US" sz="2799" b="1" i="0">
              <a:solidFill>
                <a:srgbClr val="000000">
                  <a:alpha val="100000"/>
                </a:srgbClr>
              </a:solidFill>
              <a:latin typeface="宋体"/>
              <a:ea typeface="宋体"/>
            </a:endParaRPr>
          </a:p>
          <a:p>
            <a:pPr marL="0" algn="l"/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(4)在大气压强为1x10</a:t>
            </a:r>
            <a:r>
              <a:rPr lang="zh-CN" altLang="en-US" sz="2799" b="1" i="0" baseline="3000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5</a:t>
            </a:r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Pa时，该抽水机提升水的最大高度______m。在海拔为3000 m的青藏高原上，该抽水机提升水的最大高度_____(填“高于”“低于”或“等于”)在中山市提升水的最大高度。(g取10 N/kg)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4016893" y="1539507"/>
            <a:ext cx="857117" cy="71371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A</a:t>
            </a:r>
          </a:p>
        </p:txBody>
      </p:sp>
      <p:sp>
        <p:nvSpPr>
          <p:cNvPr id="9" name="文本3" title=""/>
          <p:cNvSpPr txBox="1"/>
          <p:nvPr/>
        </p:nvSpPr>
        <p:spPr>
          <a:xfrm>
            <a:off x="8656768" y="2727827"/>
            <a:ext cx="857117" cy="71371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B</a:t>
            </a:r>
          </a:p>
        </p:txBody>
      </p:sp>
      <p:sp>
        <p:nvSpPr>
          <p:cNvPr id="10" name="文本4" title=""/>
          <p:cNvSpPr txBox="1"/>
          <p:nvPr/>
        </p:nvSpPr>
        <p:spPr>
          <a:xfrm>
            <a:off x="9818837" y="4296737"/>
            <a:ext cx="857117" cy="71371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10</a:t>
            </a:r>
          </a:p>
        </p:txBody>
      </p:sp>
      <p:sp>
        <p:nvSpPr>
          <p:cNvPr id="11" name="文本5" title=""/>
          <p:cNvSpPr txBox="1"/>
          <p:nvPr/>
        </p:nvSpPr>
        <p:spPr>
          <a:xfrm>
            <a:off x="10027329" y="4841986"/>
            <a:ext cx="1285742" cy="61906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低于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5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6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7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579" y="83401"/>
            <a:ext cx="3117590" cy="2947092"/>
          </a:xfrm>
          <a:prstGeom prst="rect">
            <a:avLst/>
          </a:prstGeom>
        </p:spPr>
      </p:pic>
      <p:pic>
        <p:nvPicPr>
          <p:cNvPr id="8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492" y="3253349"/>
            <a:ext cx="3636588" cy="2833421"/>
          </a:xfrm>
          <a:prstGeom prst="rect">
            <a:avLst/>
          </a:prstGeom>
        </p:spPr>
      </p:pic>
      <p:sp>
        <p:nvSpPr>
          <p:cNvPr id="9" name="文本1" title=""/>
          <p:cNvSpPr txBox="1"/>
          <p:nvPr/>
        </p:nvSpPr>
        <p:spPr>
          <a:xfrm>
            <a:off x="1848917" y="1559528"/>
            <a:ext cx="634852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</a:p>
        </p:txBody>
      </p:sp>
      <p:sp>
        <p:nvSpPr>
          <p:cNvPr id="10" name="文本2" title=""/>
          <p:cNvSpPr txBox="1"/>
          <p:nvPr/>
        </p:nvSpPr>
        <p:spPr>
          <a:xfrm>
            <a:off x="5921959" y="4313168"/>
            <a:ext cx="1096517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大于</a:t>
            </a:r>
          </a:p>
        </p:txBody>
      </p:sp>
      <p:sp>
        <p:nvSpPr>
          <p:cNvPr id="11" name="文本3" title=""/>
          <p:cNvSpPr txBox="1"/>
          <p:nvPr/>
        </p:nvSpPr>
        <p:spPr>
          <a:xfrm>
            <a:off x="274472" y="1183224"/>
            <a:ext cx="7747397" cy="449291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6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(1)下列物体的工作原理与按压式瓶盖的工作原理相同的是</a:t>
            </a:r>
            <a:r>
              <a:rPr lang="zh-CN" altLang="en-US" sz="2699" b="1" i="0" u="sng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     </a:t>
            </a:r>
            <a:r>
              <a:rPr lang="zh-CN" altLang="en-US" sz="26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(填字母代号)。</a:t>
            </a:r>
          </a:p>
          <a:p>
            <a:pPr marL="0" algn="l"/>
            <a:r>
              <a:rPr lang="zh-CN" altLang="en-US" sz="26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A.活塞式抽水机   B.马桶</a:t>
            </a:r>
          </a:p>
          <a:p>
            <a:pPr marL="0" algn="l"/>
            <a:r>
              <a:rPr lang="zh-CN" altLang="en-US" sz="26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C.微小压强计    D.船闸</a:t>
            </a:r>
          </a:p>
          <a:p>
            <a:pPr marL="0" algn="l"/>
            <a:endParaRPr lang="zh-CN" altLang="en-US" sz="2699" b="1" i="0">
              <a:solidFill>
                <a:srgbClr val="000000">
                  <a:alpha val="100000"/>
                </a:srgbClr>
              </a:solidFill>
              <a:latin typeface="宋体"/>
              <a:ea typeface="宋体"/>
            </a:endParaRPr>
          </a:p>
          <a:p>
            <a:pPr marL="0" algn="l"/>
            <a:r>
              <a:rPr lang="zh-CN" altLang="en-US" sz="26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(2)洗手液能被“吸”上来是利用了</a:t>
            </a:r>
            <a:endParaRPr lang="zh-CN" altLang="en-US" sz="2699" b="1" i="0" u="sng">
              <a:solidFill>
                <a:srgbClr val="000000">
                  <a:alpha val="100000"/>
                </a:srgbClr>
              </a:solidFill>
              <a:latin typeface="宋体"/>
              <a:ea typeface="宋体"/>
            </a:endParaRPr>
          </a:p>
          <a:p>
            <a:pPr marL="0" algn="l"/>
            <a:endParaRPr lang="zh-CN" altLang="en-US" sz="2699" b="1" i="0" u="sng">
              <a:solidFill>
                <a:srgbClr val="000000">
                  <a:alpha val="100000"/>
                </a:srgbClr>
              </a:solidFill>
              <a:latin typeface="宋体"/>
              <a:ea typeface="宋体"/>
            </a:endParaRPr>
          </a:p>
          <a:p>
            <a:pPr marL="0" algn="l"/>
            <a:r>
              <a:rPr lang="zh-CN" altLang="en-US" sz="26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(3)向下按压后松手时，液体从导液管通过进液阀门进入到储液筒，是因为瓶内的气压</a:t>
            </a:r>
            <a:r>
              <a:rPr lang="zh-CN" altLang="en-US" sz="2699" b="1" i="0" u="sng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     </a:t>
            </a:r>
            <a:r>
              <a:rPr lang="zh-CN" altLang="en-US" sz="26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(填“大于”“小于”或“等于”)储液筒内的气压。</a:t>
            </a:r>
          </a:p>
          <a:p>
            <a:pPr marL="0" algn="l"/>
            <a:endParaRPr lang="zh-CN" altLang="en-US" sz="2699" b="1" i="0">
              <a:solidFill>
                <a:srgbClr val="000000">
                  <a:alpha val="100000"/>
                </a:srgbClr>
              </a:solidFill>
              <a:latin typeface="宋体"/>
              <a:ea typeface="宋体"/>
            </a:endParaRPr>
          </a:p>
        </p:txBody>
      </p:sp>
      <p:sp>
        <p:nvSpPr>
          <p:cNvPr id="12" name="文本4" title=""/>
          <p:cNvSpPr txBox="1"/>
          <p:nvPr/>
        </p:nvSpPr>
        <p:spPr>
          <a:xfrm>
            <a:off x="5988482" y="2936586"/>
            <a:ext cx="1457193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大气压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1" title=""/>
          <p:cNvSpPr txBox="1"/>
          <p:nvPr/>
        </p:nvSpPr>
        <p:spPr>
          <a:xfrm>
            <a:off x="446218" y="1515570"/>
            <a:ext cx="7729538" cy="292839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6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(4)进液阀门和出液阀门处的塑料小球，在按压式瓶盖中起到了非常关键的作用，为了能够顺利地打开和关闭阀门，塑料小球的密度应该</a:t>
            </a:r>
            <a:r>
              <a:rPr lang="zh-CN" altLang="en-US" sz="2699" b="1" i="0" u="sng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     </a:t>
            </a:r>
            <a:r>
              <a:rPr lang="zh-CN" altLang="en-US" sz="26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(填“大于”“小于”或“等于”)洗手液的密度。</a:t>
            </a:r>
          </a:p>
          <a:p>
            <a:pPr marL="0" algn="l"/>
            <a:endParaRPr lang="zh-CN" altLang="en-US" sz="2699" b="1" i="0">
              <a:solidFill>
                <a:srgbClr val="000000">
                  <a:alpha val="100000"/>
                </a:srgbClr>
              </a:solidFill>
              <a:latin typeface="宋体"/>
              <a:ea typeface="宋体"/>
            </a:endParaRPr>
          </a:p>
          <a:p>
            <a:pPr marL="0" algn="l"/>
            <a:r>
              <a:rPr lang="zh-CN" altLang="en-US" sz="26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(5)若航天员在太空舱中按压这种洗手液瓶盖，则</a:t>
            </a:r>
            <a:r>
              <a:rPr lang="zh-CN" altLang="en-US" sz="2699" b="1" i="0" u="sng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     </a:t>
            </a:r>
            <a:r>
              <a:rPr lang="zh-CN" altLang="en-US" sz="26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(填“能”或“不能”)挤出洗手液。</a:t>
            </a:r>
          </a:p>
        </p:txBody>
      </p:sp>
      <p:grpSp>
        <p:nvGrpSpPr>
          <p:cNvPr id="3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4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课堂习题</a:t>
              </a:r>
            </a:p>
          </p:txBody>
        </p:sp>
        <p:pic>
          <p:nvPicPr>
            <p:cNvPr id="6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文本2" title=""/>
          <p:cNvSpPr txBox="1"/>
          <p:nvPr/>
        </p:nvSpPr>
        <p:spPr>
          <a:xfrm>
            <a:off x="1135751" y="3840880"/>
            <a:ext cx="735842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能</a:t>
            </a:r>
          </a:p>
        </p:txBody>
      </p: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926" y="1620679"/>
            <a:ext cx="2933632" cy="2285713"/>
          </a:xfrm>
          <a:prstGeom prst="rect">
            <a:avLst/>
          </a:prstGeom>
        </p:spPr>
      </p:pic>
      <p:sp>
        <p:nvSpPr>
          <p:cNvPr id="10" name="文本3" title=""/>
          <p:cNvSpPr txBox="1"/>
          <p:nvPr/>
        </p:nvSpPr>
        <p:spPr>
          <a:xfrm>
            <a:off x="6615551" y="2168214"/>
            <a:ext cx="1078744" cy="61906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大于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5296" y="-22860"/>
            <a:ext cx="12172950" cy="98115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18415" y="6650144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3" title=""/>
          <p:cNvSpPr txBox="1"/>
          <p:nvPr/>
        </p:nvSpPr>
        <p:spPr>
          <a:xfrm>
            <a:off x="481822" y="120148"/>
            <a:ext cx="2360428" cy="743179"/>
          </a:xfrm>
          <a:custGeom>
            <a:gdLst>
              <a:gd name="connsiteX0" fmla="*/ 123863 w 2360428"/>
              <a:gd name="connsiteY0" fmla="*/ 0 h 743179"/>
              <a:gd name="connsiteX1" fmla="*/ 2236565 w 2360428"/>
              <a:gd name="connsiteY1" fmla="*/ 0 h 743179"/>
              <a:gd name="connsiteX2" fmla="*/ 2304973 w 2360428"/>
              <a:gd name="connsiteY2" fmla="*/ 0 h 743179"/>
              <a:gd name="connsiteX3" fmla="*/ 2360428 w 2360428"/>
              <a:gd name="connsiteY3" fmla="*/ 619315 h 743179"/>
              <a:gd name="connsiteX4" fmla="*/ 2360428 w 2360428"/>
              <a:gd name="connsiteY4" fmla="*/ 652166 h 743179"/>
              <a:gd name="connsiteX5" fmla="*/ 2300921 w 2360428"/>
              <a:gd name="connsiteY5" fmla="*/ 730129 h 743179"/>
              <a:gd name="connsiteX6" fmla="*/ 123863 w 2360428"/>
              <a:gd name="connsiteY6" fmla="*/ 743179 h 743179"/>
              <a:gd name="connsiteX7" fmla="*/ 91013 w 2360428"/>
              <a:gd name="connsiteY7" fmla="*/ 743179 h 743179"/>
              <a:gd name="connsiteX8" fmla="*/ 13050 w 2360428"/>
              <a:gd name="connsiteY8" fmla="*/ 683671 h 743179"/>
              <a:gd name="connsiteX9" fmla="*/ 0 w 2360428"/>
              <a:gd name="connsiteY9" fmla="*/ 123863 h 743179"/>
              <a:gd name="connsiteX10" fmla="*/ 0 w 2360428"/>
              <a:gd name="connsiteY10" fmla="*/ 55455 h 74317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0428" h="743179">
                <a:moveTo>
                  <a:pt x="123863" y="0"/>
                </a:moveTo>
                <a:lnTo>
                  <a:pt x="2236565" y="0"/>
                </a:lnTo>
                <a:cubicBezTo>
                  <a:pt x="2304973" y="0"/>
                  <a:pt x="2360428" y="55455"/>
                  <a:pt x="2360428" y="123863"/>
                </a:cubicBezTo>
                <a:lnTo>
                  <a:pt x="2360428" y="619315"/>
                </a:lnTo>
                <a:cubicBezTo>
                  <a:pt x="2360428" y="652166"/>
                  <a:pt x="2347379" y="683671"/>
                  <a:pt x="2324150" y="706900"/>
                </a:cubicBezTo>
                <a:cubicBezTo>
                  <a:pt x="2300921" y="730129"/>
                  <a:pt x="2269416" y="743179"/>
                  <a:pt x="2236565" y="743179"/>
                </a:cubicBezTo>
                <a:lnTo>
                  <a:pt x="123863" y="743179"/>
                </a:lnTo>
                <a:cubicBezTo>
                  <a:pt x="91013" y="743179"/>
                  <a:pt x="59507" y="730129"/>
                  <a:pt x="36279" y="706900"/>
                </a:cubicBezTo>
                <a:cubicBezTo>
                  <a:pt x="13050" y="683671"/>
                  <a:pt x="0" y="652166"/>
                  <a:pt x="0" y="619315"/>
                </a:cubicBezTo>
                <a:lnTo>
                  <a:pt x="0" y="123863"/>
                </a:lnTo>
                <a:cubicBezTo>
                  <a:pt x="0" y="55455"/>
                  <a:pt x="55455" y="0"/>
                  <a:pt x="123863" y="0"/>
                </a:cubicBezTo>
                <a:close/>
              </a:path>
            </a:pathLst>
          </a:custGeom>
          <a:solidFill>
            <a:srgbClr val="73DAE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39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学习目标</a:t>
            </a:r>
          </a:p>
        </p:txBody>
      </p:sp>
      <p:sp>
        <p:nvSpPr>
          <p:cNvPr id="5" name="形状4" title=""/>
          <p:cNvSpPr txBox="1"/>
          <p:nvPr/>
        </p:nvSpPr>
        <p:spPr>
          <a:xfrm rot="10800000">
            <a:off x="1114" y="862879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6" name="形状5" title=""/>
          <p:cNvSpPr txBox="1"/>
          <p:nvPr/>
        </p:nvSpPr>
        <p:spPr>
          <a:xfrm>
            <a:off x="8620554" y="1976733"/>
            <a:ext cx="954005" cy="954005"/>
          </a:xfrm>
          <a:custGeom>
            <a:gdLst>
              <a:gd name="connsiteX0" fmla="*/ 477002 w 954005"/>
              <a:gd name="connsiteY0" fmla="*/ 0 h 954005"/>
              <a:gd name="connsiteX1" fmla="*/ 740444 w 954005"/>
              <a:gd name="connsiteY1" fmla="*/ 0 h 954005"/>
              <a:gd name="connsiteX2" fmla="*/ 954005 w 954005"/>
              <a:gd name="connsiteY2" fmla="*/ 740444 h 954005"/>
              <a:gd name="connsiteX3" fmla="*/ 213561 w 954005"/>
              <a:gd name="connsiteY3" fmla="*/ 954005 h 954005"/>
              <a:gd name="connsiteX4" fmla="*/ 0 w 954005"/>
              <a:gd name="connsiteY4" fmla="*/ 213561 h 95400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54005">
                <a:moveTo>
                  <a:pt x="477002" y="0"/>
                </a:moveTo>
                <a:cubicBezTo>
                  <a:pt x="740444" y="0"/>
                  <a:pt x="954005" y="213561"/>
                  <a:pt x="954005" y="477002"/>
                </a:cubicBezTo>
                <a:cubicBezTo>
                  <a:pt x="954005" y="740444"/>
                  <a:pt x="740444" y="954005"/>
                  <a:pt x="477002" y="954005"/>
                </a:cubicBezTo>
                <a:cubicBezTo>
                  <a:pt x="213561" y="954005"/>
                  <a:pt x="0" y="740444"/>
                  <a:pt x="0" y="477002"/>
                </a:cubicBezTo>
                <a:cubicBezTo>
                  <a:pt x="0" y="213561"/>
                  <a:pt x="213561" y="0"/>
                  <a:pt x="477002" y="0"/>
                </a:cubicBezTo>
                <a:close/>
              </a:path>
            </a:pathLst>
          </a:custGeom>
          <a:solidFill>
            <a:srgbClr val="C72727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形状6" title=""/>
          <p:cNvSpPr txBox="1"/>
          <p:nvPr/>
        </p:nvSpPr>
        <p:spPr>
          <a:xfrm>
            <a:off x="5313359" y="1910982"/>
            <a:ext cx="954005" cy="954005"/>
          </a:xfrm>
          <a:custGeom>
            <a:gdLst>
              <a:gd name="connsiteX0" fmla="*/ 477002 w 954005"/>
              <a:gd name="connsiteY0" fmla="*/ 0 h 954005"/>
              <a:gd name="connsiteX1" fmla="*/ 740444 w 954005"/>
              <a:gd name="connsiteY1" fmla="*/ 0 h 954005"/>
              <a:gd name="connsiteX2" fmla="*/ 954005 w 954005"/>
              <a:gd name="connsiteY2" fmla="*/ 740444 h 954005"/>
              <a:gd name="connsiteX3" fmla="*/ 213561 w 954005"/>
              <a:gd name="connsiteY3" fmla="*/ 954005 h 954005"/>
              <a:gd name="connsiteX4" fmla="*/ 0 w 954005"/>
              <a:gd name="connsiteY4" fmla="*/ 213561 h 95400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54005">
                <a:moveTo>
                  <a:pt x="477002" y="0"/>
                </a:moveTo>
                <a:cubicBezTo>
                  <a:pt x="740444" y="0"/>
                  <a:pt x="954005" y="213561"/>
                  <a:pt x="954005" y="477002"/>
                </a:cubicBezTo>
                <a:cubicBezTo>
                  <a:pt x="954005" y="740444"/>
                  <a:pt x="740444" y="954005"/>
                  <a:pt x="477002" y="954005"/>
                </a:cubicBezTo>
                <a:cubicBezTo>
                  <a:pt x="213561" y="954005"/>
                  <a:pt x="0" y="740444"/>
                  <a:pt x="0" y="477002"/>
                </a:cubicBezTo>
                <a:cubicBezTo>
                  <a:pt x="0" y="213561"/>
                  <a:pt x="213561" y="0"/>
                  <a:pt x="477002" y="0"/>
                </a:cubicBezTo>
                <a:close/>
              </a:path>
            </a:pathLst>
          </a:custGeom>
          <a:solidFill>
            <a:srgbClr val="1A5CB3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形状7" title=""/>
          <p:cNvSpPr txBox="1"/>
          <p:nvPr/>
        </p:nvSpPr>
        <p:spPr>
          <a:xfrm>
            <a:off x="2103977" y="1976647"/>
            <a:ext cx="954005" cy="954005"/>
          </a:xfrm>
          <a:custGeom>
            <a:gdLst>
              <a:gd name="connsiteX0" fmla="*/ 477002 w 954005"/>
              <a:gd name="connsiteY0" fmla="*/ 0 h 954005"/>
              <a:gd name="connsiteX1" fmla="*/ 740444 w 954005"/>
              <a:gd name="connsiteY1" fmla="*/ 0 h 954005"/>
              <a:gd name="connsiteX2" fmla="*/ 954005 w 954005"/>
              <a:gd name="connsiteY2" fmla="*/ 740444 h 954005"/>
              <a:gd name="connsiteX3" fmla="*/ 213561 w 954005"/>
              <a:gd name="connsiteY3" fmla="*/ 954005 h 954005"/>
              <a:gd name="connsiteX4" fmla="*/ 0 w 954005"/>
              <a:gd name="connsiteY4" fmla="*/ 213561 h 95400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54005">
                <a:moveTo>
                  <a:pt x="477002" y="0"/>
                </a:moveTo>
                <a:cubicBezTo>
                  <a:pt x="740444" y="0"/>
                  <a:pt x="954005" y="213561"/>
                  <a:pt x="954005" y="477002"/>
                </a:cubicBezTo>
                <a:cubicBezTo>
                  <a:pt x="954005" y="740444"/>
                  <a:pt x="740444" y="954005"/>
                  <a:pt x="477002" y="954005"/>
                </a:cubicBezTo>
                <a:cubicBezTo>
                  <a:pt x="213561" y="954005"/>
                  <a:pt x="0" y="740444"/>
                  <a:pt x="0" y="477002"/>
                </a:cubicBezTo>
                <a:cubicBezTo>
                  <a:pt x="0" y="213561"/>
                  <a:pt x="213561" y="0"/>
                  <a:pt x="477002" y="0"/>
                </a:cubicBezTo>
                <a:close/>
              </a:path>
            </a:pathLst>
          </a:custGeom>
          <a:solidFill>
            <a:srgbClr val="2A8C51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9" name="组合1" title=""/>
          <p:cNvGrpSpPr/>
          <p:nvPr/>
        </p:nvGrpSpPr>
        <p:grpSpPr>
          <a:xfrm>
            <a:off x="1322680" y="2051399"/>
            <a:ext cx="2478701" cy="3379652"/>
            <a:chExt cx="2478701" cy="3379652"/>
          </a:xfrm>
        </p:grpSpPr>
        <p:sp>
          <p:nvSpPr>
            <p:cNvPr id="10" name="形状8"/>
            <p:cNvSpPr txBox="1"/>
            <p:nvPr/>
          </p:nvSpPr>
          <p:spPr>
            <a:xfrm rot="10800000">
              <a:off x="0" y="256699"/>
              <a:ext cx="2478701" cy="3122953"/>
            </a:xfrm>
            <a:prstGeom prst="flowChartPunchedCard">
              <a:avLst/>
            </a:prstGeom>
            <a:solidFill>
              <a:srgbClr val="2A8C51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文本4"/>
            <p:cNvSpPr txBox="1"/>
            <p:nvPr/>
          </p:nvSpPr>
          <p:spPr>
            <a:xfrm>
              <a:off x="502481" y="0"/>
              <a:ext cx="1329938" cy="85934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800"/>
                </a:lnSpc>
              </a:pPr>
              <a:r>
                <a:rPr lang="zh-CN" altLang="en-US" sz="4000" b="1" i="1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01</a:t>
              </a:r>
            </a:p>
          </p:txBody>
        </p:sp>
      </p:grpSp>
      <p:grpSp>
        <p:nvGrpSpPr>
          <p:cNvPr id="12" name="组合2" title=""/>
          <p:cNvGrpSpPr/>
          <p:nvPr/>
        </p:nvGrpSpPr>
        <p:grpSpPr>
          <a:xfrm>
            <a:off x="4534862" y="2037702"/>
            <a:ext cx="2478703" cy="3366537"/>
            <a:chExt cx="2478703" cy="3366537"/>
          </a:xfrm>
        </p:grpSpPr>
        <p:sp>
          <p:nvSpPr>
            <p:cNvPr id="13" name="形状9"/>
            <p:cNvSpPr txBox="1"/>
            <p:nvPr/>
          </p:nvSpPr>
          <p:spPr>
            <a:xfrm rot="10800000">
              <a:off x="0" y="243584"/>
              <a:ext cx="2478703" cy="3122953"/>
            </a:xfrm>
            <a:prstGeom prst="flowChartPunchedCard">
              <a:avLst/>
            </a:prstGeom>
            <a:solidFill>
              <a:srgbClr val="1A5CB3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4" name="文本5"/>
            <p:cNvSpPr txBox="1"/>
            <p:nvPr/>
          </p:nvSpPr>
          <p:spPr>
            <a:xfrm>
              <a:off x="646833" y="0"/>
              <a:ext cx="1139439" cy="80273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800"/>
                </a:lnSpc>
              </a:pPr>
              <a:r>
                <a:rPr lang="zh-CN" altLang="en-US" sz="4000" b="1" i="1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02</a:t>
              </a:r>
            </a:p>
          </p:txBody>
        </p:sp>
      </p:grpSp>
      <p:grpSp>
        <p:nvGrpSpPr>
          <p:cNvPr id="15" name="组合3" title=""/>
          <p:cNvGrpSpPr/>
          <p:nvPr/>
        </p:nvGrpSpPr>
        <p:grpSpPr>
          <a:xfrm>
            <a:off x="7822645" y="2050856"/>
            <a:ext cx="2478701" cy="3327160"/>
            <a:chExt cx="2478701" cy="3327160"/>
          </a:xfrm>
        </p:grpSpPr>
        <p:sp>
          <p:nvSpPr>
            <p:cNvPr id="16" name="形状10"/>
            <p:cNvSpPr txBox="1"/>
            <p:nvPr/>
          </p:nvSpPr>
          <p:spPr>
            <a:xfrm rot="10800000">
              <a:off x="0" y="204207"/>
              <a:ext cx="2478701" cy="3122953"/>
            </a:xfrm>
            <a:prstGeom prst="flowChartPunchedCard">
              <a:avLst/>
            </a:prstGeom>
            <a:solidFill>
              <a:srgbClr val="C72727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7" name="文本6"/>
            <p:cNvSpPr txBox="1"/>
            <p:nvPr/>
          </p:nvSpPr>
          <p:spPr>
            <a:xfrm>
              <a:off x="502481" y="0"/>
              <a:ext cx="1329938" cy="85934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800"/>
                </a:lnSpc>
              </a:pPr>
              <a:r>
                <a:rPr lang="zh-CN" altLang="en-US" sz="4000" b="1" i="1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03</a:t>
              </a:r>
            </a:p>
          </p:txBody>
        </p:sp>
      </p:grpSp>
      <p:sp>
        <p:nvSpPr>
          <p:cNvPr id="18" name="文本1" title=""/>
          <p:cNvSpPr txBox="1"/>
          <p:nvPr/>
        </p:nvSpPr>
        <p:spPr>
          <a:xfrm>
            <a:off x="1518761" y="2959446"/>
            <a:ext cx="2441572" cy="196844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2150" b="0" i="0">
                <a:solidFill>
                  <a:srgbClr val="FFFFFF">
                    <a:alpha val="100000"/>
                  </a:srgbClr>
                </a:solidFill>
                <a:latin typeface="思源黑体"/>
                <a:ea typeface="思源黑体"/>
              </a:rPr>
              <a:t>通过制作简易活</a:t>
            </a:r>
          </a:p>
          <a:p>
            <a:pPr marL="0" algn="l">
              <a:lnSpc>
                <a:spcPts val="2800"/>
              </a:lnSpc>
            </a:pPr>
            <a:r>
              <a:rPr lang="zh-CN" altLang="en-US" sz="2150" b="0" i="0">
                <a:solidFill>
                  <a:srgbClr val="FFFFFF">
                    <a:alpha val="100000"/>
                  </a:srgbClr>
                </a:solidFill>
                <a:latin typeface="思源黑体"/>
                <a:ea typeface="思源黑体"/>
              </a:rPr>
              <a:t>塞式抽水机，让</a:t>
            </a:r>
          </a:p>
          <a:p>
            <a:pPr marL="0" algn="l">
              <a:lnSpc>
                <a:spcPts val="2800"/>
              </a:lnSpc>
            </a:pPr>
            <a:r>
              <a:rPr lang="zh-CN" altLang="en-US" sz="2150" b="0" i="0">
                <a:solidFill>
                  <a:srgbClr val="FFFFFF">
                    <a:alpha val="100000"/>
                  </a:srgbClr>
                </a:solidFill>
                <a:latin typeface="思源黑体"/>
                <a:ea typeface="思源黑体"/>
              </a:rPr>
              <a:t>学生深入理解大</a:t>
            </a:r>
          </a:p>
          <a:p>
            <a:pPr marL="0" algn="l">
              <a:lnSpc>
                <a:spcPts val="2800"/>
              </a:lnSpc>
            </a:pPr>
            <a:r>
              <a:rPr lang="zh-CN" altLang="en-US" sz="2150" b="0" i="0">
                <a:solidFill>
                  <a:srgbClr val="FFFFFF">
                    <a:alpha val="100000"/>
                  </a:srgbClr>
                </a:solidFill>
                <a:latin typeface="思源黑体"/>
                <a:ea typeface="思源黑体"/>
              </a:rPr>
              <a:t>气压强的概念和</a:t>
            </a:r>
          </a:p>
          <a:p>
            <a:pPr marL="0" algn="l">
              <a:lnSpc>
                <a:spcPts val="2800"/>
              </a:lnSpc>
            </a:pPr>
            <a:r>
              <a:rPr lang="zh-CN" altLang="en-US" sz="2150" b="0" i="0">
                <a:solidFill>
                  <a:srgbClr val="FFFFFF">
                    <a:alpha val="100000"/>
                  </a:srgbClr>
                </a:solidFill>
                <a:latin typeface="思源黑体"/>
                <a:ea typeface="思源黑体"/>
              </a:rPr>
              <a:t>作用。</a:t>
            </a:r>
          </a:p>
        </p:txBody>
      </p:sp>
      <p:sp>
        <p:nvSpPr>
          <p:cNvPr id="19" name="文本2" title=""/>
          <p:cNvSpPr txBox="1"/>
          <p:nvPr/>
        </p:nvSpPr>
        <p:spPr>
          <a:xfrm>
            <a:off x="8098612" y="2959637"/>
            <a:ext cx="2360409" cy="203422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199" b="0" i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</a:rPr>
              <a:t>学生通过动手实</a:t>
            </a:r>
          </a:p>
          <a:p>
            <a:pPr marL="0" algn="l"/>
            <a:r>
              <a:rPr lang="zh-CN" altLang="en-US" sz="2199" b="0" i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</a:rPr>
              <a:t>践，体验科学探</a:t>
            </a:r>
          </a:p>
          <a:p>
            <a:pPr marL="0" algn="l"/>
            <a:r>
              <a:rPr lang="zh-CN" altLang="en-US" sz="2199" b="0" i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</a:rPr>
              <a:t>究的过程，掌握</a:t>
            </a:r>
          </a:p>
          <a:p>
            <a:pPr marL="0" algn="l"/>
            <a:r>
              <a:rPr lang="zh-CN" altLang="en-US" sz="2199" b="0" i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</a:rPr>
              <a:t>实验设计和操作</a:t>
            </a:r>
          </a:p>
          <a:p>
            <a:pPr marL="0" algn="l"/>
            <a:r>
              <a:rPr lang="zh-CN" altLang="en-US" sz="2199" b="0" i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</a:rPr>
              <a:t>的方法。</a:t>
            </a:r>
          </a:p>
        </p:txBody>
      </p:sp>
      <p:sp>
        <p:nvSpPr>
          <p:cNvPr id="20" name="文本3" title=""/>
          <p:cNvSpPr txBox="1"/>
          <p:nvPr/>
        </p:nvSpPr>
        <p:spPr>
          <a:xfrm>
            <a:off x="4776216" y="2959532"/>
            <a:ext cx="2313575" cy="203422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199" b="0" i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</a:rPr>
              <a:t>在制作过程中，</a:t>
            </a:r>
          </a:p>
          <a:p>
            <a:pPr marL="0" algn="l"/>
            <a:r>
              <a:rPr lang="zh-CN" altLang="en-US" sz="2199" b="0" i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</a:rPr>
              <a:t>学生需要进行观</a:t>
            </a:r>
          </a:p>
          <a:p>
            <a:pPr marL="0" algn="l"/>
            <a:r>
              <a:rPr lang="zh-CN" altLang="en-US" sz="2199" b="0" i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</a:rPr>
              <a:t>察、分析、推理</a:t>
            </a:r>
          </a:p>
          <a:p>
            <a:pPr marL="0" algn="l"/>
            <a:r>
              <a:rPr lang="zh-CN" altLang="en-US" sz="2199" b="0" i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</a:rPr>
              <a:t>和创新，培养科</a:t>
            </a:r>
          </a:p>
          <a:p>
            <a:pPr marL="0" algn="l"/>
            <a:r>
              <a:rPr lang="zh-CN" altLang="en-US" sz="2199" b="0" i="0">
                <a:solidFill>
                  <a:srgbClr val="FFFFFF">
                    <a:alpha val="100000"/>
                  </a:srgbClr>
                </a:solidFill>
                <a:latin typeface="Microsoft YaHei"/>
                <a:ea typeface="Microsoft YaHei"/>
              </a:rPr>
              <a:t>学思维能力。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50144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5288" y="-22860"/>
            <a:ext cx="12172950" cy="88590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3" title=""/>
          <p:cNvSpPr txBox="1"/>
          <p:nvPr/>
        </p:nvSpPr>
        <p:spPr>
          <a:xfrm>
            <a:off x="499053" y="167383"/>
            <a:ext cx="2347331" cy="695554"/>
          </a:xfrm>
          <a:custGeom>
            <a:gdLst>
              <a:gd name="connsiteX0" fmla="*/ 115926 w 2347331"/>
              <a:gd name="connsiteY0" fmla="*/ 0 h 695554"/>
              <a:gd name="connsiteX1" fmla="*/ 2231406 w 2347331"/>
              <a:gd name="connsiteY1" fmla="*/ 0 h 695554"/>
              <a:gd name="connsiteX2" fmla="*/ 2262151 w 2347331"/>
              <a:gd name="connsiteY2" fmla="*/ 0 h 695554"/>
              <a:gd name="connsiteX3" fmla="*/ 2335118 w 2347331"/>
              <a:gd name="connsiteY3" fmla="*/ 55694 h 695554"/>
              <a:gd name="connsiteX4" fmla="*/ 2347331 w 2347331"/>
              <a:gd name="connsiteY4" fmla="*/ 579628 h 695554"/>
              <a:gd name="connsiteX5" fmla="*/ 2347332 w 2347331"/>
              <a:gd name="connsiteY5" fmla="*/ 610373 h 695554"/>
              <a:gd name="connsiteX6" fmla="*/ 2291637 w 2347331"/>
              <a:gd name="connsiteY6" fmla="*/ 683340 h 695554"/>
              <a:gd name="connsiteX7" fmla="*/ 115926 w 2347331"/>
              <a:gd name="connsiteY7" fmla="*/ 695554 h 695554"/>
              <a:gd name="connsiteX8" fmla="*/ 85180 w 2347331"/>
              <a:gd name="connsiteY8" fmla="*/ 695554 h 695554"/>
              <a:gd name="connsiteX9" fmla="*/ 12214 w 2347331"/>
              <a:gd name="connsiteY9" fmla="*/ 639860 h 695554"/>
              <a:gd name="connsiteX10" fmla="*/ 0 w 2347331"/>
              <a:gd name="connsiteY10" fmla="*/ 115926 h 695554"/>
              <a:gd name="connsiteX11" fmla="*/ 0 w 2347331"/>
              <a:gd name="connsiteY11" fmla="*/ 51902 h 69555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7331" h="695554">
                <a:moveTo>
                  <a:pt x="115926" y="0"/>
                </a:moveTo>
                <a:lnTo>
                  <a:pt x="2231406" y="0"/>
                </a:lnTo>
                <a:cubicBezTo>
                  <a:pt x="2262151" y="0"/>
                  <a:pt x="2291637" y="12214"/>
                  <a:pt x="2313378" y="33954"/>
                </a:cubicBezTo>
                <a:cubicBezTo>
                  <a:pt x="2335118" y="55694"/>
                  <a:pt x="2347332" y="85180"/>
                  <a:pt x="2347331" y="115926"/>
                </a:cubicBezTo>
                <a:lnTo>
                  <a:pt x="2347331" y="579628"/>
                </a:lnTo>
                <a:cubicBezTo>
                  <a:pt x="2347332" y="610373"/>
                  <a:pt x="2335118" y="639859"/>
                  <a:pt x="2313378" y="661600"/>
                </a:cubicBezTo>
                <a:cubicBezTo>
                  <a:pt x="2291637" y="683340"/>
                  <a:pt x="2262151" y="695554"/>
                  <a:pt x="2231406" y="695554"/>
                </a:cubicBezTo>
                <a:lnTo>
                  <a:pt x="115926" y="695554"/>
                </a:lnTo>
                <a:cubicBezTo>
                  <a:pt x="85180" y="695554"/>
                  <a:pt x="55694" y="683340"/>
                  <a:pt x="33954" y="661600"/>
                </a:cubicBezTo>
                <a:cubicBezTo>
                  <a:pt x="12214" y="639860"/>
                  <a:pt x="0" y="610373"/>
                  <a:pt x="0" y="579628"/>
                </a:cubicBezTo>
                <a:lnTo>
                  <a:pt x="0" y="115926"/>
                </a:lnTo>
                <a:cubicBezTo>
                  <a:pt x="0" y="51902"/>
                  <a:pt x="51902" y="0"/>
                  <a:pt x="115926" y="0"/>
                </a:cubicBezTo>
                <a:close/>
              </a:path>
            </a:pathLst>
          </a:custGeom>
          <a:solidFill>
            <a:srgbClr val="73DAE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39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新课引入</a:t>
            </a:r>
          </a:p>
        </p:txBody>
      </p:sp>
      <p:sp>
        <p:nvSpPr>
          <p:cNvPr id="5" name="形状4" title=""/>
          <p:cNvSpPr txBox="1"/>
          <p:nvPr/>
        </p:nvSpPr>
        <p:spPr>
          <a:xfrm rot="10800000">
            <a:off x="1116" y="862879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6" name="视频1" title="">
            <a:hlinkClick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2846441" y="3002794"/>
            <a:ext cx="5715000" cy="3214688"/>
          </a:xfrm>
          <a:prstGeom prst="rect">
            <a:avLst/>
          </a:prstGeom>
        </p:spPr>
      </p:pic>
      <p:sp>
        <p:nvSpPr>
          <p:cNvPr id="7" name="文本1" title=""/>
          <p:cNvSpPr txBox="1"/>
          <p:nvPr/>
        </p:nvSpPr>
        <p:spPr>
          <a:xfrm>
            <a:off x="594189" y="957863"/>
            <a:ext cx="11001375" cy="253714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我国古人很早就开始认识和应用大气压了。我国战国时期的青铜汲酒器。将其放入酒中时，汲酒器和酒缸就构成了一个连通器，酒水由底部的圆孔流进汲酒器内，</a:t>
            </a:r>
            <a:r>
              <a:rPr lang="zh-CN" altLang="en-US" sz="2799" b="0" i="0">
                <a:solidFill>
                  <a:srgbClr val="FF0000">
                    <a:alpha val="100000"/>
                  </a:srgbClr>
                </a:solidFill>
                <a:latin typeface="Microsoft YaHei"/>
                <a:ea typeface="Microsoft YaHei"/>
              </a:rPr>
              <a:t>用拇指压住孔</a:t>
            </a: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并向上提起，</a:t>
            </a:r>
            <a:r>
              <a:rPr lang="zh-CN" altLang="en-US" sz="2799" b="0" i="0">
                <a:solidFill>
                  <a:srgbClr val="FF0000">
                    <a:alpha val="100000"/>
                  </a:srgbClr>
                </a:solidFill>
                <a:latin typeface="Microsoft YaHei"/>
                <a:ea typeface="Microsoft YaHei"/>
              </a:rPr>
              <a:t>在大气压的作用下酒水不会从底部孔流出</a:t>
            </a:r>
            <a:r>
              <a:rPr lang="zh-CN" altLang="en-US" sz="2799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;松开拇指，在 重力的作用下酒水便会缓缓流下。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0" mute="1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1" y="180859"/>
              <a:ext cx="3058011" cy="660949"/>
            </a:xfrm>
            <a:custGeom>
              <a:gdLst>
                <a:gd name="connsiteX0" fmla="*/ 110158 w 3058011"/>
                <a:gd name="connsiteY0" fmla="*/ 0 h 660949"/>
                <a:gd name="connsiteX1" fmla="*/ 2947853 w 3058011"/>
                <a:gd name="connsiteY1" fmla="*/ 0 h 660949"/>
                <a:gd name="connsiteX2" fmla="*/ 3008691 w 3058011"/>
                <a:gd name="connsiteY2" fmla="*/ 0 h 660949"/>
                <a:gd name="connsiteX3" fmla="*/ 3058011 w 3058011"/>
                <a:gd name="connsiteY3" fmla="*/ 550791 h 660949"/>
                <a:gd name="connsiteX4" fmla="*/ 3058011 w 3058011"/>
                <a:gd name="connsiteY4" fmla="*/ 611630 h 660949"/>
                <a:gd name="connsiteX5" fmla="*/ 110158 w 3058011"/>
                <a:gd name="connsiteY5" fmla="*/ 660949 h 660949"/>
                <a:gd name="connsiteX6" fmla="*/ 49320 w 3058011"/>
                <a:gd name="connsiteY6" fmla="*/ 660949 h 660949"/>
                <a:gd name="connsiteX7" fmla="*/ 0 w 3058011"/>
                <a:gd name="connsiteY7" fmla="*/ 110158 h 660949"/>
                <a:gd name="connsiteX8" fmla="*/ 0 w 305801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8011" h="660949">
                  <a:moveTo>
                    <a:pt x="110158" y="0"/>
                  </a:moveTo>
                  <a:lnTo>
                    <a:pt x="2947853" y="0"/>
                  </a:lnTo>
                  <a:cubicBezTo>
                    <a:pt x="3008691" y="0"/>
                    <a:pt x="3058011" y="49320"/>
                    <a:pt x="3058011" y="110158"/>
                  </a:cubicBezTo>
                  <a:lnTo>
                    <a:pt x="3058011" y="550791"/>
                  </a:lnTo>
                  <a:cubicBezTo>
                    <a:pt x="3058011" y="611630"/>
                    <a:pt x="3008691" y="660949"/>
                    <a:pt x="294785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项目提出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一</a:t>
              </a: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383419" y="958367"/>
            <a:ext cx="11339779" cy="19757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     </a:t>
            </a: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在生产生活中，人们常用抽水机将水从低处抽到高处。其中有一种活塞式抽水机，利用人力反复提压手柄就可以抽水。这节课我们将学会制作一台简易活塞式抽水机。</a:t>
            </a:r>
          </a:p>
        </p:txBody>
      </p: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1086" y="3186246"/>
            <a:ext cx="4321035" cy="2743124"/>
          </a:xfrm>
          <a:prstGeom prst="rect">
            <a:avLst/>
          </a:prstGeom>
          <a:ln w="95250">
            <a:solidFill>
              <a:srgbClr val="FFFFFF">
                <a:alpha val="100000"/>
              </a:srgbClr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002" y="3203429"/>
            <a:ext cx="2831640" cy="2711291"/>
          </a:xfrm>
          <a:prstGeom prst="rect">
            <a:avLst/>
          </a:prstGeom>
          <a:ln w="95250">
            <a:solidFill>
              <a:srgbClr val="FFFFFF">
                <a:alpha val="100000"/>
              </a:srgbClr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图片3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24" y="3242253"/>
            <a:ext cx="4607843" cy="2639549"/>
          </a:xfrm>
          <a:prstGeom prst="rect">
            <a:avLst/>
          </a:prstGeom>
          <a:ln w="95250">
            <a:solidFill>
              <a:srgbClr val="FFFFFF">
                <a:alpha val="100000"/>
              </a:srgbClr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1" y="180859"/>
              <a:ext cx="3058011" cy="660949"/>
            </a:xfrm>
            <a:custGeom>
              <a:gdLst>
                <a:gd name="connsiteX0" fmla="*/ 110158 w 3058011"/>
                <a:gd name="connsiteY0" fmla="*/ 0 h 660949"/>
                <a:gd name="connsiteX1" fmla="*/ 2947853 w 3058011"/>
                <a:gd name="connsiteY1" fmla="*/ 0 h 660949"/>
                <a:gd name="connsiteX2" fmla="*/ 3008691 w 3058011"/>
                <a:gd name="connsiteY2" fmla="*/ 0 h 660949"/>
                <a:gd name="connsiteX3" fmla="*/ 3058011 w 3058011"/>
                <a:gd name="connsiteY3" fmla="*/ 550791 h 660949"/>
                <a:gd name="connsiteX4" fmla="*/ 3058011 w 3058011"/>
                <a:gd name="connsiteY4" fmla="*/ 611630 h 660949"/>
                <a:gd name="connsiteX5" fmla="*/ 110158 w 3058011"/>
                <a:gd name="connsiteY5" fmla="*/ 660949 h 660949"/>
                <a:gd name="connsiteX6" fmla="*/ 49320 w 3058011"/>
                <a:gd name="connsiteY6" fmla="*/ 660949 h 660949"/>
                <a:gd name="connsiteX7" fmla="*/ 0 w 3058011"/>
                <a:gd name="connsiteY7" fmla="*/ 110158 h 660949"/>
                <a:gd name="connsiteX8" fmla="*/ 0 w 305801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8011" h="660949">
                  <a:moveTo>
                    <a:pt x="110158" y="0"/>
                  </a:moveTo>
                  <a:lnTo>
                    <a:pt x="2947853" y="0"/>
                  </a:lnTo>
                  <a:cubicBezTo>
                    <a:pt x="3008691" y="0"/>
                    <a:pt x="3058011" y="49320"/>
                    <a:pt x="3058011" y="110158"/>
                  </a:cubicBezTo>
                  <a:lnTo>
                    <a:pt x="3058011" y="550791"/>
                  </a:lnTo>
                  <a:cubicBezTo>
                    <a:pt x="3058011" y="611630"/>
                    <a:pt x="3008691" y="660949"/>
                    <a:pt x="294785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项目分析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二</a:t>
              </a: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538077" y="1075982"/>
            <a:ext cx="6896100" cy="69335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Microsoft YaHei"/>
                <a:ea typeface="Microsoft YaHei"/>
              </a:rPr>
              <a:t>任务1  了解活塞式抽水机的工作原理</a:t>
            </a:r>
          </a:p>
        </p:txBody>
      </p:sp>
      <p:sp>
        <p:nvSpPr>
          <p:cNvPr id="9" name="文本2" title=""/>
          <p:cNvSpPr txBox="1"/>
          <p:nvPr/>
        </p:nvSpPr>
        <p:spPr>
          <a:xfrm>
            <a:off x="629945" y="1659236"/>
            <a:ext cx="10964628" cy="22896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999" b="1" i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    取一个注射器，把针头插到装有水的盆中，向上拉动活塞，就能看到水从低处升到高处。如果向下压活塞，水就会被压回盆中。怎样才能不断地将水提升到高处呢？</a:t>
            </a:r>
          </a:p>
        </p:txBody>
      </p:sp>
      <p:pic>
        <p:nvPicPr>
          <p:cNvPr id="10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441" y="3663115"/>
            <a:ext cx="4276725" cy="240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1" y="180859"/>
              <a:ext cx="3058011" cy="660949"/>
            </a:xfrm>
            <a:custGeom>
              <a:gdLst>
                <a:gd name="connsiteX0" fmla="*/ 110158 w 3058011"/>
                <a:gd name="connsiteY0" fmla="*/ 0 h 660949"/>
                <a:gd name="connsiteX1" fmla="*/ 2947853 w 3058011"/>
                <a:gd name="connsiteY1" fmla="*/ 0 h 660949"/>
                <a:gd name="connsiteX2" fmla="*/ 3008691 w 3058011"/>
                <a:gd name="connsiteY2" fmla="*/ 0 h 660949"/>
                <a:gd name="connsiteX3" fmla="*/ 3058011 w 3058011"/>
                <a:gd name="connsiteY3" fmla="*/ 550791 h 660949"/>
                <a:gd name="connsiteX4" fmla="*/ 3058011 w 3058011"/>
                <a:gd name="connsiteY4" fmla="*/ 611630 h 660949"/>
                <a:gd name="connsiteX5" fmla="*/ 110158 w 3058011"/>
                <a:gd name="connsiteY5" fmla="*/ 660949 h 660949"/>
                <a:gd name="connsiteX6" fmla="*/ 49320 w 3058011"/>
                <a:gd name="connsiteY6" fmla="*/ 660949 h 660949"/>
                <a:gd name="connsiteX7" fmla="*/ 0 w 3058011"/>
                <a:gd name="connsiteY7" fmla="*/ 110158 h 660949"/>
                <a:gd name="connsiteX8" fmla="*/ 0 w 305801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8011" h="660949">
                  <a:moveTo>
                    <a:pt x="110158" y="0"/>
                  </a:moveTo>
                  <a:lnTo>
                    <a:pt x="2947853" y="0"/>
                  </a:lnTo>
                  <a:cubicBezTo>
                    <a:pt x="3008691" y="0"/>
                    <a:pt x="3058011" y="49320"/>
                    <a:pt x="3058011" y="110158"/>
                  </a:cubicBezTo>
                  <a:lnTo>
                    <a:pt x="3058011" y="550791"/>
                  </a:lnTo>
                  <a:cubicBezTo>
                    <a:pt x="3058011" y="611630"/>
                    <a:pt x="3008691" y="660949"/>
                    <a:pt x="294785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项目分析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二</a:t>
              </a:r>
            </a:p>
          </p:txBody>
        </p:sp>
      </p:grpSp>
      <p:grpSp>
        <p:nvGrpSpPr>
          <p:cNvPr id="8" name="组合2" title=""/>
          <p:cNvGrpSpPr/>
          <p:nvPr/>
        </p:nvGrpSpPr>
        <p:grpSpPr>
          <a:xfrm>
            <a:off x="7951699" y="1183519"/>
            <a:ext cx="4239330" cy="4057650"/>
            <a:chExt cx="4239330" cy="4057650"/>
          </a:xfrm>
        </p:grpSpPr>
        <p:pic>
          <p:nvPicPr>
            <p:cNvPr id="9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239330" cy="4057650"/>
            </a:xfrm>
            <a:prstGeom prst="rect">
              <a:avLst/>
            </a:prstGeom>
          </p:spPr>
        </p:pic>
        <p:pic>
          <p:nvPicPr>
            <p:cNvPr id="10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953" y="176629"/>
              <a:ext cx="794874" cy="174116"/>
            </a:xfrm>
            <a:prstGeom prst="rect">
              <a:avLst/>
            </a:prstGeom>
          </p:spPr>
        </p:pic>
      </p:grpSp>
      <p:sp>
        <p:nvSpPr>
          <p:cNvPr id="11" name="文本1" title=""/>
          <p:cNvSpPr txBox="1"/>
          <p:nvPr/>
        </p:nvSpPr>
        <p:spPr>
          <a:xfrm>
            <a:off x="514817" y="1183481"/>
            <a:ext cx="4533607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1.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活塞式抽水机的结构</a:t>
            </a:r>
          </a:p>
        </p:txBody>
      </p:sp>
      <p:pic>
        <p:nvPicPr>
          <p:cNvPr id="12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930" y="1897247"/>
            <a:ext cx="3395301" cy="3640426"/>
          </a:xfrm>
          <a:prstGeom prst="rect">
            <a:avLst/>
          </a:prstGeom>
        </p:spPr>
      </p:pic>
      <p:sp>
        <p:nvSpPr>
          <p:cNvPr id="13" name="文本2" title=""/>
          <p:cNvSpPr txBox="1"/>
          <p:nvPr/>
        </p:nvSpPr>
        <p:spPr>
          <a:xfrm>
            <a:off x="518170" y="1896932"/>
            <a:ext cx="3715093" cy="316763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5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     </a:t>
            </a:r>
            <a:r>
              <a:rPr lang="zh-CN" altLang="en-US" sz="2599" b="1" i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如图所示，活塞式抽水机主要由</a:t>
            </a:r>
            <a:r>
              <a:rPr lang="zh-CN" altLang="en-US" sz="2599" b="1" i="0">
                <a:solidFill>
                  <a:srgbClr val="0000FF">
                    <a:alpha val="100000"/>
                  </a:srgbClr>
                </a:solidFill>
                <a:latin typeface="黑体"/>
                <a:ea typeface="黑体"/>
              </a:rPr>
              <a:t>圆筒</a:t>
            </a:r>
            <a:r>
              <a:rPr lang="zh-CN" altLang="en-US" sz="2599" b="1" i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、</a:t>
            </a:r>
            <a:r>
              <a:rPr lang="zh-CN" altLang="en-US" sz="2599" b="1" i="0">
                <a:solidFill>
                  <a:srgbClr val="0000FF">
                    <a:alpha val="100000"/>
                  </a:srgbClr>
                </a:solidFill>
                <a:latin typeface="黑体"/>
                <a:ea typeface="黑体"/>
              </a:rPr>
              <a:t>活塞</a:t>
            </a:r>
            <a:r>
              <a:rPr lang="zh-CN" altLang="en-US" sz="2599" b="1" i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、</a:t>
            </a:r>
            <a:r>
              <a:rPr lang="zh-CN" altLang="en-US" sz="2599" b="1" i="0">
                <a:solidFill>
                  <a:srgbClr val="0000FF">
                    <a:alpha val="100000"/>
                  </a:srgbClr>
                </a:solidFill>
                <a:latin typeface="黑体"/>
                <a:ea typeface="黑体"/>
              </a:rPr>
              <a:t>两个只能向上开启的阀门</a:t>
            </a:r>
            <a:r>
              <a:rPr lang="zh-CN" altLang="en-US" sz="2599" b="1" i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（</a:t>
            </a:r>
            <a:r>
              <a:rPr lang="zh-CN" altLang="en-US" sz="25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A</a:t>
            </a:r>
            <a:r>
              <a:rPr lang="zh-CN" altLang="en-US" sz="2599" b="1" i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、</a:t>
            </a:r>
            <a:r>
              <a:rPr lang="zh-CN" altLang="en-US" sz="25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B</a:t>
            </a:r>
            <a:r>
              <a:rPr lang="zh-CN" altLang="en-US" sz="2599" b="1" i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）、</a:t>
            </a:r>
            <a:r>
              <a:rPr lang="zh-CN" altLang="en-US" sz="2599" b="1" i="0">
                <a:solidFill>
                  <a:srgbClr val="0000FF">
                    <a:alpha val="100000"/>
                  </a:srgbClr>
                </a:solidFill>
                <a:latin typeface="黑体"/>
                <a:ea typeface="黑体"/>
              </a:rPr>
              <a:t>出水管</a:t>
            </a:r>
            <a:r>
              <a:rPr lang="zh-CN" altLang="en-US" sz="2599" b="1" i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等组成。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4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5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6"/>
            <p:cNvSpPr txBox="1"/>
            <p:nvPr/>
          </p:nvSpPr>
          <p:spPr>
            <a:xfrm>
              <a:off x="818111" y="180859"/>
              <a:ext cx="3058011" cy="660949"/>
            </a:xfrm>
            <a:custGeom>
              <a:gdLst>
                <a:gd name="connsiteX0" fmla="*/ 110158 w 3058011"/>
                <a:gd name="connsiteY0" fmla="*/ 0 h 660949"/>
                <a:gd name="connsiteX1" fmla="*/ 2947853 w 3058011"/>
                <a:gd name="connsiteY1" fmla="*/ 0 h 660949"/>
                <a:gd name="connsiteX2" fmla="*/ 3008691 w 3058011"/>
                <a:gd name="connsiteY2" fmla="*/ 0 h 660949"/>
                <a:gd name="connsiteX3" fmla="*/ 3058011 w 3058011"/>
                <a:gd name="connsiteY3" fmla="*/ 550791 h 660949"/>
                <a:gd name="connsiteX4" fmla="*/ 3058011 w 3058011"/>
                <a:gd name="connsiteY4" fmla="*/ 611630 h 660949"/>
                <a:gd name="connsiteX5" fmla="*/ 110158 w 3058011"/>
                <a:gd name="connsiteY5" fmla="*/ 660949 h 660949"/>
                <a:gd name="connsiteX6" fmla="*/ 49320 w 3058011"/>
                <a:gd name="connsiteY6" fmla="*/ 660949 h 660949"/>
                <a:gd name="connsiteX7" fmla="*/ 0 w 3058011"/>
                <a:gd name="connsiteY7" fmla="*/ 110158 h 660949"/>
                <a:gd name="connsiteX8" fmla="*/ 0 w 305801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8011" h="660949">
                  <a:moveTo>
                    <a:pt x="110158" y="0"/>
                  </a:moveTo>
                  <a:lnTo>
                    <a:pt x="2947853" y="0"/>
                  </a:lnTo>
                  <a:cubicBezTo>
                    <a:pt x="3008691" y="0"/>
                    <a:pt x="3058011" y="49320"/>
                    <a:pt x="3058011" y="110158"/>
                  </a:cubicBezTo>
                  <a:lnTo>
                    <a:pt x="3058011" y="550791"/>
                  </a:lnTo>
                  <a:cubicBezTo>
                    <a:pt x="3058011" y="611630"/>
                    <a:pt x="3008691" y="660949"/>
                    <a:pt x="294785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项目分析</a:t>
              </a:r>
            </a:p>
          </p:txBody>
        </p:sp>
        <p:sp>
          <p:nvSpPr>
            <p:cNvPr id="7" name="形状7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二</a:t>
              </a: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777516" y="4847673"/>
            <a:ext cx="2870846" cy="154903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600"/>
              </a:lnSpc>
            </a:pPr>
            <a:r>
              <a:rPr lang="zh-CN" altLang="en-US" sz="21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     </a:t>
            </a:r>
            <a:r>
              <a:rPr lang="zh-CN" altLang="en-US" sz="21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提起活塞，阀门</a:t>
            </a:r>
            <a:r>
              <a:rPr lang="zh-CN" altLang="en-US" sz="21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A </a:t>
            </a:r>
            <a:r>
              <a:rPr lang="zh-CN" altLang="en-US" sz="21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关闭，低处的水受到大气压的作用推开阀门</a:t>
            </a:r>
            <a:r>
              <a:rPr lang="zh-CN" altLang="en-US" sz="21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B </a:t>
            </a:r>
            <a:r>
              <a:rPr lang="zh-CN" altLang="en-US" sz="21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进入圆筒。</a:t>
            </a:r>
          </a:p>
        </p:txBody>
      </p:sp>
      <p:sp>
        <p:nvSpPr>
          <p:cNvPr id="9" name="文本2" title=""/>
          <p:cNvSpPr txBox="1"/>
          <p:nvPr/>
        </p:nvSpPr>
        <p:spPr>
          <a:xfrm>
            <a:off x="1613402" y="1468355"/>
            <a:ext cx="1907637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黑体"/>
                <a:ea typeface="黑体"/>
              </a:rPr>
              <a:t>①</a:t>
            </a: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黑体"/>
                <a:ea typeface="黑体"/>
              </a:rPr>
              <a:t>吸水：</a:t>
            </a:r>
          </a:p>
        </p:txBody>
      </p:sp>
      <p:sp>
        <p:nvSpPr>
          <p:cNvPr id="10" name="文本3" title=""/>
          <p:cNvSpPr txBox="1"/>
          <p:nvPr/>
        </p:nvSpPr>
        <p:spPr>
          <a:xfrm>
            <a:off x="3969115" y="4995443"/>
            <a:ext cx="3497256" cy="125374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700"/>
              </a:lnSpc>
            </a:pPr>
            <a:r>
              <a:rPr lang="zh-CN" altLang="en-US" sz="22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     </a:t>
            </a:r>
            <a:r>
              <a:rPr lang="zh-CN" altLang="en-US" sz="22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压下活塞，阀门</a:t>
            </a:r>
            <a:r>
              <a:rPr lang="zh-CN" altLang="en-US" sz="22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B </a:t>
            </a:r>
            <a:r>
              <a:rPr lang="zh-CN" altLang="en-US" sz="22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关闭，活塞下面的水冲开阀门</a:t>
            </a:r>
            <a:r>
              <a:rPr lang="zh-CN" altLang="en-US" sz="22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A </a:t>
            </a:r>
            <a:r>
              <a:rPr lang="zh-CN" altLang="en-US" sz="22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进入圆筒上部。</a:t>
            </a:r>
          </a:p>
        </p:txBody>
      </p:sp>
      <p:sp>
        <p:nvSpPr>
          <p:cNvPr id="11" name="文本4" title=""/>
          <p:cNvSpPr txBox="1"/>
          <p:nvPr/>
        </p:nvSpPr>
        <p:spPr>
          <a:xfrm>
            <a:off x="4763786" y="1468107"/>
            <a:ext cx="1907637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黑体"/>
                <a:ea typeface="黑体"/>
              </a:rPr>
              <a:t>②</a:t>
            </a: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黑体"/>
                <a:ea typeface="黑体"/>
              </a:rPr>
              <a:t>取水：</a:t>
            </a:r>
          </a:p>
        </p:txBody>
      </p:sp>
      <p:sp>
        <p:nvSpPr>
          <p:cNvPr id="12" name="形状2" title=""/>
          <p:cNvSpPr txBox="1"/>
          <p:nvPr/>
        </p:nvSpPr>
        <p:spPr>
          <a:xfrm>
            <a:off x="3652876" y="3541662"/>
            <a:ext cx="809778" cy="4131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BE0E3">
              <a:alpha val="100000"/>
            </a:srgbClr>
          </a:solidFill>
          <a:ln w="9525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3" name="形状3" title=""/>
          <p:cNvSpPr txBox="1"/>
          <p:nvPr/>
        </p:nvSpPr>
        <p:spPr>
          <a:xfrm>
            <a:off x="7719574" y="3475996"/>
            <a:ext cx="809778" cy="4131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BE0E3">
              <a:alpha val="100000"/>
            </a:srgbClr>
          </a:solidFill>
          <a:ln w="9525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4" name="文本5" title=""/>
          <p:cNvSpPr txBox="1"/>
          <p:nvPr/>
        </p:nvSpPr>
        <p:spPr>
          <a:xfrm>
            <a:off x="7714755" y="4995434"/>
            <a:ext cx="4242292" cy="148008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500"/>
              </a:lnSpc>
            </a:pPr>
            <a:r>
              <a:rPr lang="zh-CN" altLang="en-US" sz="20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       </a:t>
            </a:r>
            <a:r>
              <a:rPr lang="zh-CN" altLang="en-US" sz="20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再次提起活塞时，阀门</a:t>
            </a:r>
            <a:r>
              <a:rPr lang="zh-CN" altLang="en-US" sz="20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A </a:t>
            </a:r>
            <a:r>
              <a:rPr lang="zh-CN" altLang="en-US" sz="20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关闭，水从侧管流出，与此同时，低处的水又在大气压的作用下推开阀门</a:t>
            </a:r>
            <a:r>
              <a:rPr lang="zh-CN" altLang="en-US" sz="2099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B </a:t>
            </a:r>
            <a:r>
              <a:rPr lang="zh-CN" altLang="en-US" sz="20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而进入圆筒。</a:t>
            </a:r>
          </a:p>
        </p:txBody>
      </p:sp>
      <p:sp>
        <p:nvSpPr>
          <p:cNvPr id="15" name="文本6" title=""/>
          <p:cNvSpPr txBox="1"/>
          <p:nvPr/>
        </p:nvSpPr>
        <p:spPr>
          <a:xfrm>
            <a:off x="8535924" y="1468088"/>
            <a:ext cx="1907637" cy="7137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黑体"/>
                <a:ea typeface="黑体"/>
              </a:rPr>
              <a:t>③</a:t>
            </a: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 </a:t>
            </a: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黑体"/>
                <a:ea typeface="黑体"/>
              </a:rPr>
              <a:t>出水：</a:t>
            </a:r>
          </a:p>
        </p:txBody>
      </p:sp>
      <p:sp>
        <p:nvSpPr>
          <p:cNvPr id="16" name="文本7" title=""/>
          <p:cNvSpPr txBox="1"/>
          <p:nvPr/>
        </p:nvSpPr>
        <p:spPr>
          <a:xfrm>
            <a:off x="433588" y="957939"/>
            <a:ext cx="6324305" cy="62523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2.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活塞式抽水机的工作原理</a:t>
            </a:r>
          </a:p>
        </p:txBody>
      </p:sp>
      <p:pic>
        <p:nvPicPr>
          <p:cNvPr id="17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1494" b="21761"/>
          <a:stretch>
            <a:fillRect/>
          </a:stretch>
        </p:blipFill>
        <p:spPr>
          <a:xfrm>
            <a:off x="951643" y="1920545"/>
            <a:ext cx="2523534" cy="3066278"/>
          </a:xfrm>
          <a:prstGeom prst="rect">
            <a:avLst/>
          </a:prstGeom>
        </p:spPr>
      </p:pic>
      <p:pic>
        <p:nvPicPr>
          <p:cNvPr id="18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356" r="35172" b="21761"/>
          <a:stretch>
            <a:fillRect/>
          </a:stretch>
        </p:blipFill>
        <p:spPr>
          <a:xfrm>
            <a:off x="4764205" y="1920250"/>
            <a:ext cx="2431668" cy="3066278"/>
          </a:xfrm>
          <a:prstGeom prst="rect">
            <a:avLst/>
          </a:prstGeom>
        </p:spPr>
      </p:pic>
      <p:pic>
        <p:nvPicPr>
          <p:cNvPr id="19" name="图片3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057" r="1724" b="21761"/>
          <a:stretch>
            <a:fillRect/>
          </a:stretch>
        </p:blipFill>
        <p:spPr>
          <a:xfrm>
            <a:off x="8650529" y="1920154"/>
            <a:ext cx="2051078" cy="306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8" grpId="0" animBg="1"/>
      <p:bldP spid="12" grpId="0" animBg="1"/>
      <p:bldP spid="11" grpId="0" animBg="1"/>
      <p:bldP spid="18" grpId="0" animBg="1"/>
      <p:bldP spid="10" grpId="0" animBg="1"/>
      <p:bldP spid="13" grpId="0" animBg="1"/>
      <p:bldP spid="15" grpId="0" animBg="1"/>
      <p:bldP spid="19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1" y="180859"/>
              <a:ext cx="3058011" cy="660949"/>
            </a:xfrm>
            <a:custGeom>
              <a:gdLst>
                <a:gd name="connsiteX0" fmla="*/ 110158 w 3058011"/>
                <a:gd name="connsiteY0" fmla="*/ 0 h 660949"/>
                <a:gd name="connsiteX1" fmla="*/ 2947853 w 3058011"/>
                <a:gd name="connsiteY1" fmla="*/ 0 h 660949"/>
                <a:gd name="connsiteX2" fmla="*/ 3008691 w 3058011"/>
                <a:gd name="connsiteY2" fmla="*/ 0 h 660949"/>
                <a:gd name="connsiteX3" fmla="*/ 3058011 w 3058011"/>
                <a:gd name="connsiteY3" fmla="*/ 550791 h 660949"/>
                <a:gd name="connsiteX4" fmla="*/ 3058011 w 3058011"/>
                <a:gd name="connsiteY4" fmla="*/ 611630 h 660949"/>
                <a:gd name="connsiteX5" fmla="*/ 110158 w 3058011"/>
                <a:gd name="connsiteY5" fmla="*/ 660949 h 660949"/>
                <a:gd name="connsiteX6" fmla="*/ 49320 w 3058011"/>
                <a:gd name="connsiteY6" fmla="*/ 660949 h 660949"/>
                <a:gd name="connsiteX7" fmla="*/ 0 w 3058011"/>
                <a:gd name="connsiteY7" fmla="*/ 110158 h 660949"/>
                <a:gd name="connsiteX8" fmla="*/ 0 w 305801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8011" h="660949">
                  <a:moveTo>
                    <a:pt x="110158" y="0"/>
                  </a:moveTo>
                  <a:lnTo>
                    <a:pt x="2947853" y="0"/>
                  </a:lnTo>
                  <a:cubicBezTo>
                    <a:pt x="3008691" y="0"/>
                    <a:pt x="3058011" y="49320"/>
                    <a:pt x="3058011" y="110158"/>
                  </a:cubicBezTo>
                  <a:lnTo>
                    <a:pt x="3058011" y="550791"/>
                  </a:lnTo>
                  <a:cubicBezTo>
                    <a:pt x="3058011" y="611630"/>
                    <a:pt x="3008691" y="660949"/>
                    <a:pt x="294785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项目实施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三</a:t>
              </a: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712594" y="958434"/>
            <a:ext cx="10450554" cy="150234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2799" b="1" i="0">
                <a:solidFill>
                  <a:srgbClr val="0000FF">
                    <a:alpha val="100000"/>
                  </a:srgbClr>
                </a:solidFill>
                <a:latin typeface="黑体"/>
                <a:ea typeface="黑体"/>
              </a:rPr>
              <a:t>材料</a:t>
            </a:r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：一个用来装洗涤液的空瓶子，一根筷子，一块塑料片，一个玻璃球，一块橡皮膏，一根塑料管。</a:t>
            </a:r>
          </a:p>
        </p:txBody>
      </p:sp>
      <p:grpSp>
        <p:nvGrpSpPr>
          <p:cNvPr id="9" name="组合2" title=""/>
          <p:cNvGrpSpPr/>
          <p:nvPr/>
        </p:nvGrpSpPr>
        <p:grpSpPr>
          <a:xfrm>
            <a:off x="422786" y="3274076"/>
            <a:ext cx="11030284" cy="2308762"/>
            <a:chExt cx="11030284" cy="2308762"/>
          </a:xfrm>
        </p:grpSpPr>
        <p:pic>
          <p:nvPicPr>
            <p:cNvPr id="10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6427" y="148123"/>
              <a:ext cx="3749145" cy="2084927"/>
            </a:xfrm>
            <a:prstGeom prst="rect">
              <a:avLst/>
            </a:prstGeom>
          </p:spPr>
        </p:pic>
        <p:pic>
          <p:nvPicPr>
            <p:cNvPr id="11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81282" y="148352"/>
              <a:ext cx="3749002" cy="2160299"/>
            </a:xfrm>
            <a:prstGeom prst="rect">
              <a:avLst/>
            </a:prstGeom>
          </p:spPr>
        </p:pic>
        <p:pic>
          <p:nvPicPr>
            <p:cNvPr id="12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55125"/>
            <a:stretch>
              <a:fillRect/>
            </a:stretch>
          </p:blipFill>
          <p:spPr>
            <a:xfrm>
              <a:off x="0" y="0"/>
              <a:ext cx="3362675" cy="2308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37020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818111" y="180859"/>
              <a:ext cx="3058011" cy="660949"/>
            </a:xfrm>
            <a:custGeom>
              <a:gdLst>
                <a:gd name="connsiteX0" fmla="*/ 110158 w 3058011"/>
                <a:gd name="connsiteY0" fmla="*/ 0 h 660949"/>
                <a:gd name="connsiteX1" fmla="*/ 2947853 w 3058011"/>
                <a:gd name="connsiteY1" fmla="*/ 0 h 660949"/>
                <a:gd name="connsiteX2" fmla="*/ 3008691 w 3058011"/>
                <a:gd name="connsiteY2" fmla="*/ 0 h 660949"/>
                <a:gd name="connsiteX3" fmla="*/ 3058011 w 3058011"/>
                <a:gd name="connsiteY3" fmla="*/ 550791 h 660949"/>
                <a:gd name="connsiteX4" fmla="*/ 3058011 w 3058011"/>
                <a:gd name="connsiteY4" fmla="*/ 611630 h 660949"/>
                <a:gd name="connsiteX5" fmla="*/ 110158 w 3058011"/>
                <a:gd name="connsiteY5" fmla="*/ 660949 h 660949"/>
                <a:gd name="connsiteX6" fmla="*/ 49320 w 3058011"/>
                <a:gd name="connsiteY6" fmla="*/ 660949 h 660949"/>
                <a:gd name="connsiteX7" fmla="*/ 0 w 3058011"/>
                <a:gd name="connsiteY7" fmla="*/ 110158 h 660949"/>
                <a:gd name="connsiteX8" fmla="*/ 0 w 305801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8011" h="660949">
                  <a:moveTo>
                    <a:pt x="110158" y="0"/>
                  </a:moveTo>
                  <a:lnTo>
                    <a:pt x="2947853" y="0"/>
                  </a:lnTo>
                  <a:cubicBezTo>
                    <a:pt x="3008691" y="0"/>
                    <a:pt x="3058011" y="49320"/>
                    <a:pt x="3058011" y="110158"/>
                  </a:cubicBezTo>
                  <a:lnTo>
                    <a:pt x="3058011" y="550791"/>
                  </a:lnTo>
                  <a:cubicBezTo>
                    <a:pt x="3058011" y="611630"/>
                    <a:pt x="3008691" y="660949"/>
                    <a:pt x="294785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73DAE6">
                <a:alpha val="100000"/>
              </a:srgbClr>
            </a:solidFill>
            <a:ln w="4762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5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项目实施</a:t>
              </a: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18569" y="66883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009CAE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999" b="1" i="0">
                  <a:solidFill>
                    <a:srgbClr val="FFFFFF">
                      <a:alpha val="100000"/>
                    </a:srgbClr>
                  </a:solidFill>
                  <a:latin typeface="楷体"/>
                  <a:ea typeface="楷体"/>
                </a:rPr>
                <a:t>三</a:t>
              </a:r>
            </a:p>
          </p:txBody>
        </p:sp>
      </p:grpSp>
      <p:pic>
        <p:nvPicPr>
          <p:cNvPr id="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968" y="2894638"/>
            <a:ext cx="2555672" cy="3407569"/>
          </a:xfrm>
          <a:prstGeom prst="rect">
            <a:avLst/>
          </a:prstGeom>
        </p:spPr>
      </p:pic>
      <p:sp>
        <p:nvSpPr>
          <p:cNvPr id="9" name="文本1" title=""/>
          <p:cNvSpPr txBox="1"/>
          <p:nvPr/>
        </p:nvSpPr>
        <p:spPr>
          <a:xfrm>
            <a:off x="620725" y="957872"/>
            <a:ext cx="10895676" cy="138321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①圆筒和活塞：</a:t>
            </a: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剪下瓶子的瓶底，瓶子上部作为抽水机的圆筒。把瓶底再略剪一小部分作为活塞，使瓶底的外径与瓶子的内径相吻合。</a:t>
            </a:r>
          </a:p>
        </p:txBody>
      </p:sp>
      <p:sp>
        <p:nvSpPr>
          <p:cNvPr id="10" name="文本2" title=""/>
          <p:cNvSpPr txBox="1"/>
          <p:nvPr/>
        </p:nvSpPr>
        <p:spPr>
          <a:xfrm>
            <a:off x="620497" y="2464013"/>
            <a:ext cx="11111436" cy="176945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②出水口和进水口：</a:t>
            </a: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如图，在瓶子的侧壁上打一个出水口，插上一段塑料管作为出水管。在瓶盖上挖一个洞，将其作为进水口。</a:t>
            </a:r>
          </a:p>
        </p:txBody>
      </p:sp>
      <p:sp>
        <p:nvSpPr>
          <p:cNvPr id="11" name="文本3" title=""/>
          <p:cNvSpPr txBox="1"/>
          <p:nvPr/>
        </p:nvSpPr>
        <p:spPr>
          <a:xfrm>
            <a:off x="620811" y="3799913"/>
            <a:ext cx="8111211" cy="230749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黑体"/>
                <a:ea typeface="黑体"/>
              </a:rPr>
              <a:t>③阀门：</a:t>
            </a: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如图所示，在活塞上打两个孔</a:t>
            </a: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A</a:t>
            </a: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、</a:t>
            </a: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B</a:t>
            </a: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，中间的孔</a:t>
            </a: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A </a:t>
            </a: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用来固定筷子。用橡皮膏把塑料片的一边黏在活塞上，使塑料片能盖住孔</a:t>
            </a: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Times New Roman"/>
                <a:ea typeface="Times New Roman"/>
              </a:rPr>
              <a:t> B</a:t>
            </a: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，作为一个阀门。把玻璃球放到瓶子里作为另一个阀门。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ags/tag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104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等线 Light</vt:lpstr>
      <vt:lpstr>等线</vt:lpstr>
      <vt:lpstr>微软雅黑</vt:lpstr>
      <vt:lpstr>黑体</vt:lpstr>
      <vt:lpstr>思源黑体</vt:lpstr>
      <vt:lpstr>Microsoft YaHei</vt:lpstr>
      <vt:lpstr>楷体</vt:lpstr>
      <vt:lpstr>Times New Roman</vt:lpstr>
      <vt:lpstr>宋体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2025-03-18T12:13:07Z</cp:lastPrinted>
  <dcterms:created xsi:type="dcterms:W3CDTF">2025-03-18T12:13:07Z</dcterms:created>
  <dcterms:modified xsi:type="dcterms:W3CDTF">2025-03-18T04:13:07Z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