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06"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 Target="slides/slide1.xml" /><Relationship Id="rId20"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xmlns:p14="http://schemas.microsoft.com/office/powerpoint/2010/main" val="272319142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image" Target="file:///D:\qq&#25991;&#20214;\712321467\Image\C2C\Image2\%7b75232B38-A165-1FB7-499C-2E1C792CACB5%7d.png" TargetMode="External" /><Relationship Id="rId16" Type="http://schemas.openxmlformats.org/officeDocument/2006/relationships/image" Target="../media/image1.pn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073743875" descr="学科网 zxxk.com" title=""/>
          <p:cNvPicPr>
            <a:picLocks noChangeAspect="1"/>
          </p:cNvPicPr>
          <p:nvPr/>
        </p:nvPicPr>
        <p:blipFill>
          <a:blip r:embed="rId16" r:link="rId15"/>
          <a:stretch>
            <a:fillRect/>
          </a:stretch>
        </p:blipFill>
        <p:spPr>
          <a:xfrm>
            <a:off x="838200" y="365125"/>
            <a:ext cx="9525" cy="9525"/>
          </a:xfrm>
          <a:prstGeom prst="rect">
            <a:avLst/>
          </a:prstGeom>
          <a:noFill/>
          <a:ln>
            <a:noFill/>
            <a:miter lim="800000"/>
          </a:ln>
        </p:spPr>
      </p:pic>
    </p:spTree>
    <p:extLst>
      <p:ext uri="{BB962C8B-B14F-4D97-AF65-F5344CB8AC3E}">
        <p14:creationId xmlns:p14="http://schemas.microsoft.com/office/powerpoint/2010/main" val="13337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 Id="rId3"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13.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14.png" /><Relationship Id="rId3" Type="http://schemas.openxmlformats.org/officeDocument/2006/relationships/image" Target="../media/image15.png" /><Relationship Id="rId4" Type="http://schemas.openxmlformats.org/officeDocument/2006/relationships/image" Target="../media/image16.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7.png" /><Relationship Id="rId3" Type="http://schemas.openxmlformats.org/officeDocument/2006/relationships/image" Target="../media/image18.jpeg" /><Relationship Id="rId4" Type="http://schemas.openxmlformats.org/officeDocument/2006/relationships/image" Target="../media/image1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2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7.png" /><Relationship Id="rId3"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11.png" /><Relationship Id="rId3" Type="http://schemas.openxmlformats.org/officeDocument/2006/relationships/image" Target="../media/image1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22860"/>
            <a:ext cx="12172950" cy="3689985"/>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3" name="形状2" title=""/>
          <p:cNvSpPr txBox="1"/>
          <p:nvPr/>
        </p:nvSpPr>
        <p:spPr>
          <a:xfrm>
            <a:off x="5344849" y="2116407"/>
            <a:ext cx="4619625" cy="19050"/>
          </a:xfrm>
          <a:prstGeom prst="line">
            <a:avLst/>
          </a:prstGeom>
          <a:solidFill>
            <a:srgbClr val="FFFFFF">
              <a:alpha val="0"/>
            </a:srgbClr>
          </a:solidFill>
          <a:ln w="19050">
            <a:solidFill>
              <a:srgbClr val="000000">
                <a:alpha val="100000"/>
              </a:srgbClr>
            </a:solidFill>
            <a:prstDash val="solid"/>
          </a:ln>
        </p:spPr>
        <p:txBody>
          <a:bodyPr anchor="ctr"/>
          <a:lstStyle/>
          <a:p>
            <a:pPr marL="0" algn="ctr"/>
          </a:p>
        </p:txBody>
      </p:sp>
      <p:sp>
        <p:nvSpPr>
          <p:cNvPr id="4" name="文本1" title=""/>
          <p:cNvSpPr txBox="1"/>
          <p:nvPr/>
        </p:nvSpPr>
        <p:spPr>
          <a:xfrm>
            <a:off x="5136099" y="2181606"/>
            <a:ext cx="5401313" cy="557835"/>
          </a:xfrm>
          <a:prstGeom prst="rect">
            <a:avLst/>
          </a:prstGeom>
          <a:noFill/>
        </p:spPr>
        <p:txBody>
          <a:bodyPr anchor="t"/>
          <a:lstStyle/>
          <a:p>
            <a:pPr marL="0" algn="ctr">
              <a:lnSpc>
                <a:spcPts val="2800"/>
              </a:lnSpc>
            </a:pPr>
            <a:r>
              <a:rPr lang="zh-CN" altLang="en-US" sz="2400" b="0" i="0">
                <a:solidFill>
                  <a:srgbClr val="000000">
                    <a:alpha val="100000"/>
                  </a:srgbClr>
                </a:solidFill>
                <a:latin typeface="微软雅黑"/>
                <a:ea typeface="微软雅黑"/>
              </a:rPr>
              <a:t>八年级物理下册 •人教版（2024新版）</a:t>
            </a:r>
          </a:p>
        </p:txBody>
      </p:sp>
      <p:sp>
        <p:nvSpPr>
          <p:cNvPr id="5" name="文本2" title=""/>
          <p:cNvSpPr txBox="1"/>
          <p:nvPr/>
        </p:nvSpPr>
        <p:spPr>
          <a:xfrm>
            <a:off x="4942599" y="350263"/>
            <a:ext cx="5788028" cy="750570"/>
          </a:xfrm>
          <a:prstGeom prst="rect">
            <a:avLst/>
          </a:prstGeom>
          <a:noFill/>
        </p:spPr>
        <p:txBody>
          <a:bodyPr anchor="t"/>
          <a:lstStyle/>
          <a:p>
            <a:pPr marL="0" algn="ctr">
              <a:lnSpc>
                <a:spcPts val="4000"/>
              </a:lnSpc>
            </a:pPr>
            <a:r>
              <a:rPr lang="zh-CN" altLang="en-US" sz="3399" b="0" i="0">
                <a:solidFill>
                  <a:srgbClr val="000000">
                    <a:alpha val="100000"/>
                  </a:srgbClr>
                </a:solidFill>
                <a:latin typeface="微软雅黑"/>
                <a:ea typeface="微软雅黑"/>
              </a:rPr>
              <a:t>第八章——运动和力</a:t>
            </a:r>
          </a:p>
        </p:txBody>
      </p:sp>
      <p:pic>
        <p:nvPicPr>
          <p:cNvPr id="6" name="图片1" title="">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5440251" y="3605241"/>
            <a:ext cx="5539540" cy="2647950"/>
          </a:xfrm>
          <a:prstGeom prst="roundRect">
            <a:avLst/>
          </a:prstGeom>
          <a:ln w="95250">
            <a:solidFill>
              <a:srgbClr val="FFFFFF">
                <a:alpha val="100000"/>
              </a:srgbClr>
            </a:solidFill>
          </a:ln>
          <a:scene3d>
            <a:camera prst="orthographicFront"/>
            <a:lightRig rig="contrasting" dir="t">
              <a:rot lat="0" lon="0" rev="3000000"/>
            </a:lightRig>
          </a:scene3d>
          <a:sp3d contourW="7620">
            <a:bevelT w="95250" h="31750"/>
            <a:contourClr>
              <a:srgbClr val="333333"/>
            </a:contourClr>
          </a:sp3d>
        </p:spPr>
      </p:pic>
      <p:pic>
        <p:nvPicPr>
          <p:cNvPr id="7" name="图片2" title="">
            <a:extLst>
              <a:ext uri="{FF2B5EF4-FFF2-40B4-BE49-F238E27FC236}">
                <a16:creationId xmlns:a16="http://schemas.microsoft.com/office/drawing/2014/main" id="{69ED34C6-1862-8A8A-03F9-2D1EFC8C3215}"/>
              </a:ext>
            </a:extLst>
          </p:cNvPr>
          <p:cNvPicPr>
            <a:picLocks noChangeAspect="1"/>
          </p:cNvPicPr>
          <p:nvPr/>
        </p:nvPicPr>
        <p:blipFill>
          <a:blip r:embed="rId3"/>
          <a:stretch>
            <a:fillRect/>
          </a:stretch>
        </p:blipFill>
        <p:spPr>
          <a:xfrm>
            <a:off x="17316" y="-22631"/>
            <a:ext cx="6772304" cy="6881222"/>
          </a:xfrm>
          <a:prstGeom prst="rect">
            <a:avLst/>
          </a:prstGeom>
        </p:spPr>
      </p:pic>
      <p:sp>
        <p:nvSpPr>
          <p:cNvPr id="8" name="文本3" title=""/>
          <p:cNvSpPr txBox="1"/>
          <p:nvPr/>
        </p:nvSpPr>
        <p:spPr>
          <a:xfrm>
            <a:off x="2751315" y="1121493"/>
            <a:ext cx="9807578" cy="986403"/>
          </a:xfrm>
          <a:prstGeom prst="rect">
            <a:avLst/>
          </a:prstGeom>
          <a:noFill/>
        </p:spPr>
        <p:txBody>
          <a:bodyPr anchor="t"/>
          <a:lstStyle/>
          <a:p>
            <a:pPr marL="0" algn="ctr">
              <a:lnSpc>
                <a:spcPts val="6200"/>
              </a:lnSpc>
            </a:pPr>
            <a:r>
              <a:rPr lang="zh-CN" altLang="en-US" sz="5199" b="1" i="0">
                <a:solidFill>
                  <a:srgbClr val="3B00FF">
                    <a:alpha val="100000"/>
                  </a:srgbClr>
                </a:solidFill>
                <a:latin typeface="微软雅黑"/>
                <a:ea typeface="微软雅黑"/>
              </a:rPr>
              <a:t>第4节 同一直线上二力的合成</a:t>
            </a:r>
          </a:p>
        </p:txBody>
      </p:sp>
    </p:spTree>
    <p:extLst>
      <p:ext uri="{BB962C8B-B14F-4D97-AF65-F5344CB8AC3E}">
        <p14:creationId xmlns:p14="http://schemas.microsoft.com/office/powerpoint/2010/main" val="84051947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50144"/>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3" name="形状2" title=""/>
          <p:cNvSpPr txBox="1"/>
          <p:nvPr/>
        </p:nvSpPr>
        <p:spPr>
          <a:xfrm>
            <a:off x="-5920" y="-9732"/>
            <a:ext cx="12172950" cy="88590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4" name="形状3" title=""/>
          <p:cNvSpPr txBox="1"/>
          <p:nvPr/>
        </p:nvSpPr>
        <p:spPr>
          <a:xfrm>
            <a:off x="514093" y="206730"/>
            <a:ext cx="2347331" cy="695554"/>
          </a:xfrm>
          <a:custGeom>
            <a:gdLst>
              <a:gd name="connsiteX0" fmla="*/ 115926 w 2347331"/>
              <a:gd name="connsiteY0" fmla="*/ 0 h 695554"/>
              <a:gd name="connsiteX1" fmla="*/ 2231406 w 2347331"/>
              <a:gd name="connsiteY1" fmla="*/ 0 h 695554"/>
              <a:gd name="connsiteX2" fmla="*/ 2262151 w 2347331"/>
              <a:gd name="connsiteY2" fmla="*/ 0 h 695554"/>
              <a:gd name="connsiteX3" fmla="*/ 2335118 w 2347331"/>
              <a:gd name="connsiteY3" fmla="*/ 55694 h 695554"/>
              <a:gd name="connsiteX4" fmla="*/ 2347331 w 2347331"/>
              <a:gd name="connsiteY4" fmla="*/ 579628 h 695554"/>
              <a:gd name="connsiteX5" fmla="*/ 2347332 w 2347331"/>
              <a:gd name="connsiteY5" fmla="*/ 610373 h 695554"/>
              <a:gd name="connsiteX6" fmla="*/ 2291637 w 2347331"/>
              <a:gd name="connsiteY6" fmla="*/ 683340 h 695554"/>
              <a:gd name="connsiteX7" fmla="*/ 115926 w 2347331"/>
              <a:gd name="connsiteY7" fmla="*/ 695554 h 695554"/>
              <a:gd name="connsiteX8" fmla="*/ 85180 w 2347331"/>
              <a:gd name="connsiteY8" fmla="*/ 695554 h 695554"/>
              <a:gd name="connsiteX9" fmla="*/ 12214 w 2347331"/>
              <a:gd name="connsiteY9" fmla="*/ 639860 h 695554"/>
              <a:gd name="connsiteX10" fmla="*/ 0 w 2347331"/>
              <a:gd name="connsiteY10" fmla="*/ 115926 h 695554"/>
              <a:gd name="connsiteX11" fmla="*/ 0 w 2347331"/>
              <a:gd name="connsiteY11" fmla="*/ 51902 h 6955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7331" h="695554">
                <a:moveTo>
                  <a:pt x="115926" y="0"/>
                </a:moveTo>
                <a:lnTo>
                  <a:pt x="2231406" y="0"/>
                </a:lnTo>
                <a:cubicBezTo>
                  <a:pt x="2262151" y="0"/>
                  <a:pt x="2291637" y="12214"/>
                  <a:pt x="2313378" y="33954"/>
                </a:cubicBezTo>
                <a:cubicBezTo>
                  <a:pt x="2335118" y="55694"/>
                  <a:pt x="2347332" y="85180"/>
                  <a:pt x="2347331" y="115926"/>
                </a:cubicBezTo>
                <a:lnTo>
                  <a:pt x="2347331" y="579628"/>
                </a:lnTo>
                <a:cubicBezTo>
                  <a:pt x="2347332" y="610373"/>
                  <a:pt x="2335118" y="639859"/>
                  <a:pt x="2313378" y="661600"/>
                </a:cubicBezTo>
                <a:cubicBezTo>
                  <a:pt x="2291637" y="683340"/>
                  <a:pt x="2262151" y="695554"/>
                  <a:pt x="2231406" y="695554"/>
                </a:cubicBezTo>
                <a:lnTo>
                  <a:pt x="115926" y="695554"/>
                </a:lnTo>
                <a:cubicBezTo>
                  <a:pt x="85180" y="695554"/>
                  <a:pt x="55694" y="683340"/>
                  <a:pt x="33954" y="661600"/>
                </a:cubicBezTo>
                <a:cubicBezTo>
                  <a:pt x="12214" y="639860"/>
                  <a:pt x="0" y="610373"/>
                  <a:pt x="0" y="579628"/>
                </a:cubicBezTo>
                <a:lnTo>
                  <a:pt x="0" y="115926"/>
                </a:lnTo>
                <a:cubicBezTo>
                  <a:pt x="0" y="51902"/>
                  <a:pt x="51902" y="0"/>
                  <a:pt x="115926" y="0"/>
                </a:cubicBezTo>
                <a:close/>
              </a:path>
            </a:pathLst>
          </a:custGeom>
          <a:solidFill>
            <a:srgbClr val="73DAE6">
              <a:alpha val="100000"/>
            </a:srgbClr>
          </a:solidFill>
          <a:ln w="9525">
            <a:solidFill>
              <a:srgbClr val="FFFFFF">
                <a:alpha val="0"/>
              </a:srgbClr>
            </a:solidFill>
          </a:ln>
        </p:spPr>
        <p:txBody>
          <a:bodyPr anchor="ctr"/>
          <a:lstStyle/>
          <a:p>
            <a:pPr marL="0" algn="ctr"/>
            <a:r>
              <a:rPr lang="zh-CN" altLang="en-US" sz="3999" b="1" i="0">
                <a:solidFill>
                  <a:srgbClr val="000000">
                    <a:alpha val="100000"/>
                  </a:srgbClr>
                </a:solidFill>
                <a:latin typeface="微软雅黑"/>
                <a:ea typeface="微软雅黑"/>
              </a:rPr>
              <a:t>课堂小结</a:t>
            </a:r>
          </a:p>
        </p:txBody>
      </p:sp>
      <p:sp>
        <p:nvSpPr>
          <p:cNvPr id="5" name="形状4" title=""/>
          <p:cNvSpPr txBox="1"/>
          <p:nvPr/>
        </p:nvSpPr>
        <p:spPr>
          <a:xfrm rot="10800000">
            <a:off x="3032" y="88913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pic>
        <p:nvPicPr>
          <p:cNvPr id="6" name="思维导图1" title=""/>
          <p:cNvPicPr>
            <a:picLocks noChangeAspect="1"/>
          </p:cNvPicPr>
          <p:nvPr/>
        </p:nvPicPr>
        <p:blipFill>
          <a:blip r:embed="rId2"/>
          <a:stretch>
            <a:fillRect/>
          </a:stretch>
        </p:blipFill>
        <p:spPr>
          <a:xfrm>
            <a:off x="475212" y="2181292"/>
            <a:ext cx="11258550" cy="2495550"/>
          </a:xfrm>
          <a:prstGeom prst="rect">
            <a:avLst/>
          </a:prstGeom>
        </p:spPr>
      </p:pic>
    </p:spTree>
    <p:extLst>
      <p:ext uri="{BB962C8B-B14F-4D97-AF65-F5344CB8AC3E}">
        <p14:creationId xmlns:p14="http://schemas.microsoft.com/office/powerpoint/2010/main" val="840519474"/>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grpSp>
        <p:nvGrpSpPr>
          <p:cNvPr id="2" name="组合1" title=""/>
          <p:cNvGrpSpPr/>
          <p:nvPr/>
        </p:nvGrpSpPr>
        <p:grpSpPr>
          <a:xfrm>
            <a:off x="1259357" y="2726636"/>
            <a:ext cx="4159355" cy="2333134"/>
            <a:chExt cx="4159355" cy="2333134"/>
          </a:xfrm>
        </p:grpSpPr>
        <p:pic>
          <p:nvPicPr>
            <p:cNvPr id="3"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362065" y="0"/>
              <a:ext cx="3797290" cy="2333134"/>
            </a:xfrm>
            <a:prstGeom prst="rect">
              <a:avLst/>
            </a:prstGeom>
          </p:spPr>
        </p:pic>
        <p:sp>
          <p:nvSpPr>
            <p:cNvPr id="4" name="文本7"/>
            <p:cNvSpPr txBox="1"/>
            <p:nvPr/>
          </p:nvSpPr>
          <p:spPr>
            <a:xfrm>
              <a:off x="0" y="1255624"/>
              <a:ext cx="959674" cy="735250"/>
            </a:xfrm>
            <a:prstGeom prst="rect">
              <a:avLst/>
            </a:prstGeom>
            <a:noFill/>
          </p:spPr>
          <p:txBody>
            <a:bodyPr anchor="t"/>
            <a:lstStyle/>
            <a:p>
              <a:pPr marL="0" algn="l">
                <a:lnSpc>
                  <a:spcPts val="4200"/>
                </a:lnSpc>
              </a:pPr>
              <a:r>
                <a:rPr lang="zh-CN" altLang="en-US" sz="2499" b="0" i="0">
                  <a:solidFill>
                    <a:srgbClr val="000000">
                      <a:alpha val="100000"/>
                    </a:srgbClr>
                  </a:solidFill>
                  <a:latin typeface="微软雅黑"/>
                  <a:ea typeface="微软雅黑"/>
                </a:rPr>
                <a:t>图(a)</a:t>
              </a:r>
            </a:p>
          </p:txBody>
        </p:sp>
        <p:sp>
          <p:nvSpPr>
            <p:cNvPr id="5" name="文本8"/>
            <p:cNvSpPr txBox="1"/>
            <p:nvPr/>
          </p:nvSpPr>
          <p:spPr>
            <a:xfrm>
              <a:off x="2323310" y="1277426"/>
              <a:ext cx="959674" cy="735250"/>
            </a:xfrm>
            <a:prstGeom prst="rect">
              <a:avLst/>
            </a:prstGeom>
            <a:noFill/>
          </p:spPr>
          <p:txBody>
            <a:bodyPr anchor="t"/>
            <a:lstStyle/>
            <a:p>
              <a:pPr marL="0" algn="l">
                <a:lnSpc>
                  <a:spcPts val="4200"/>
                </a:lnSpc>
              </a:pPr>
              <a:r>
                <a:rPr lang="zh-CN" altLang="en-US" sz="2499" b="0" i="0">
                  <a:solidFill>
                    <a:srgbClr val="000000">
                      <a:alpha val="100000"/>
                    </a:srgbClr>
                  </a:solidFill>
                  <a:latin typeface="微软雅黑"/>
                  <a:ea typeface="微软雅黑"/>
                </a:rPr>
                <a:t>图(b)</a:t>
              </a:r>
            </a:p>
          </p:txBody>
        </p:sp>
      </p:grpSp>
      <p:grpSp>
        <p:nvGrpSpPr>
          <p:cNvPr id="6" name="组合2" title=""/>
          <p:cNvGrpSpPr/>
          <p:nvPr/>
        </p:nvGrpSpPr>
        <p:grpSpPr>
          <a:xfrm>
            <a:off x="19088" y="-43024"/>
            <a:ext cx="12172950" cy="1156076"/>
            <a:chExt cx="12172950" cy="1156076"/>
          </a:xfrm>
        </p:grpSpPr>
        <p:sp>
          <p:nvSpPr>
            <p:cNvPr id="7" name="形状2"/>
            <p:cNvSpPr txBox="1"/>
            <p:nvPr/>
          </p:nvSpPr>
          <p:spPr>
            <a:xfrm>
              <a:off x="0" y="43462"/>
              <a:ext cx="12172950" cy="934755"/>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8" name="形状3"/>
            <p:cNvSpPr txBox="1"/>
            <p:nvPr/>
          </p:nvSpPr>
          <p:spPr>
            <a:xfrm>
              <a:off x="1133151" y="250612"/>
              <a:ext cx="2413968" cy="603171"/>
            </a:xfrm>
            <a:custGeom>
              <a:gdLst>
                <a:gd name="connsiteX0" fmla="*/ 100528 w 2413968"/>
                <a:gd name="connsiteY0" fmla="*/ 0 h 603171"/>
                <a:gd name="connsiteX1" fmla="*/ 2313440 w 2413968"/>
                <a:gd name="connsiteY1" fmla="*/ 0 h 603171"/>
                <a:gd name="connsiteX2" fmla="*/ 2340102 w 2413968"/>
                <a:gd name="connsiteY2" fmla="*/ 0 h 603171"/>
                <a:gd name="connsiteX3" fmla="*/ 2403377 w 2413968"/>
                <a:gd name="connsiteY3" fmla="*/ 48297 h 603171"/>
                <a:gd name="connsiteX4" fmla="*/ 2413968 w 2413968"/>
                <a:gd name="connsiteY4" fmla="*/ 502642 h 603171"/>
                <a:gd name="connsiteX5" fmla="*/ 2413968 w 2413968"/>
                <a:gd name="connsiteY5" fmla="*/ 529304 h 603171"/>
                <a:gd name="connsiteX6" fmla="*/ 2365671 w 2413968"/>
                <a:gd name="connsiteY6" fmla="*/ 592579 h 603171"/>
                <a:gd name="connsiteX7" fmla="*/ 100528 w 2413968"/>
                <a:gd name="connsiteY7" fmla="*/ 603171 h 603171"/>
                <a:gd name="connsiteX8" fmla="*/ 73867 w 2413968"/>
                <a:gd name="connsiteY8" fmla="*/ 603171 h 603171"/>
                <a:gd name="connsiteX9" fmla="*/ 10591 w 2413968"/>
                <a:gd name="connsiteY9" fmla="*/ 554874 h 603171"/>
                <a:gd name="connsiteX10" fmla="*/ 0 w 2413968"/>
                <a:gd name="connsiteY10" fmla="*/ 100528 h 603171"/>
                <a:gd name="connsiteX11" fmla="*/ 0 w 2413968"/>
                <a:gd name="connsiteY11" fmla="*/ 45008 h 603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3968" h="603171">
                  <a:moveTo>
                    <a:pt x="100528" y="0"/>
                  </a:moveTo>
                  <a:lnTo>
                    <a:pt x="2313440" y="0"/>
                  </a:lnTo>
                  <a:cubicBezTo>
                    <a:pt x="2340102" y="0"/>
                    <a:pt x="2365671" y="10591"/>
                    <a:pt x="2384524" y="29444"/>
                  </a:cubicBezTo>
                  <a:cubicBezTo>
                    <a:pt x="2403377" y="48297"/>
                    <a:pt x="2413968" y="73867"/>
                    <a:pt x="2413968" y="100528"/>
                  </a:cubicBezTo>
                  <a:lnTo>
                    <a:pt x="2413968" y="502642"/>
                  </a:lnTo>
                  <a:cubicBezTo>
                    <a:pt x="2413968" y="529304"/>
                    <a:pt x="2403377" y="554874"/>
                    <a:pt x="2384524" y="573727"/>
                  </a:cubicBezTo>
                  <a:cubicBezTo>
                    <a:pt x="2365671" y="592579"/>
                    <a:pt x="2340102" y="603171"/>
                    <a:pt x="2313440" y="603171"/>
                  </a:cubicBezTo>
                  <a:lnTo>
                    <a:pt x="100528" y="603171"/>
                  </a:lnTo>
                  <a:cubicBezTo>
                    <a:pt x="73867" y="603171"/>
                    <a:pt x="48297" y="592579"/>
                    <a:pt x="29444" y="573727"/>
                  </a:cubicBezTo>
                  <a:cubicBezTo>
                    <a:pt x="10591" y="554874"/>
                    <a:pt x="0" y="529304"/>
                    <a:pt x="0" y="502642"/>
                  </a:cubicBezTo>
                  <a:lnTo>
                    <a:pt x="0" y="100528"/>
                  </a:lnTo>
                  <a:cubicBezTo>
                    <a:pt x="0" y="45008"/>
                    <a:pt x="45008" y="0"/>
                    <a:pt x="100528" y="0"/>
                  </a:cubicBezTo>
                  <a:close/>
                </a:path>
              </a:pathLst>
            </a:custGeom>
            <a:solidFill>
              <a:srgbClr val="F5AC62">
                <a:alpha val="100000"/>
              </a:srgbClr>
            </a:solidFill>
            <a:ln w="9525">
              <a:solidFill>
                <a:srgbClr val="FFFFFF">
                  <a:alpha val="100000"/>
                </a:srgbClr>
              </a:solidFill>
              <a:prstDash val="solid"/>
            </a:ln>
          </p:spPr>
          <p:txBody>
            <a:bodyPr anchor="ctr"/>
            <a:lstStyle/>
            <a:p>
              <a:pPr marL="0" algn="l"/>
              <a:r>
                <a:rPr lang="zh-CN" altLang="en-US" sz="3999" b="1" i="0">
                  <a:solidFill>
                    <a:srgbClr val="000000">
                      <a:alpha val="100000"/>
                    </a:srgbClr>
                  </a:solidFill>
                  <a:latin typeface="宋体"/>
                  <a:ea typeface="宋体"/>
                </a:rPr>
                <a:t>课堂习题</a:t>
              </a:r>
            </a:p>
          </p:txBody>
        </p:sp>
        <p:pic>
          <p:nvPicPr>
            <p:cNvPr id="9" name="图片2">
              <a:extLst>
                <a:ext uri="{FF2B5EF4-FFF2-40B4-BE49-F238E27FC236}">
                  <a16:creationId xmlns:a16="http://schemas.microsoft.com/office/drawing/2014/main" id="{69ED34C6-1862-8A8A-03F9-2D1EFC8C3215}"/>
                </a:ext>
              </a:extLst>
            </p:cNvPr>
            <p:cNvPicPr>
              <a:picLocks noChangeAspect="1"/>
            </p:cNvPicPr>
            <p:nvPr/>
          </p:nvPicPr>
          <p:blipFill>
            <a:blip r:embed="rId3"/>
            <a:stretch>
              <a:fillRect/>
            </a:stretch>
          </p:blipFill>
          <p:spPr>
            <a:xfrm>
              <a:off x="86049" y="0"/>
              <a:ext cx="1219200" cy="1156076"/>
            </a:xfrm>
            <a:prstGeom prst="rect">
              <a:avLst/>
            </a:prstGeom>
          </p:spPr>
        </p:pic>
      </p:grpSp>
      <p:sp>
        <p:nvSpPr>
          <p:cNvPr id="10" name="形状1" title=""/>
          <p:cNvSpPr txBox="1"/>
          <p:nvPr/>
        </p:nvSpPr>
        <p:spPr>
          <a:xfrm rot="10800000">
            <a:off x="3032" y="88913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grpSp>
        <p:nvGrpSpPr>
          <p:cNvPr id="11" name="组合3" title=""/>
          <p:cNvGrpSpPr/>
          <p:nvPr/>
        </p:nvGrpSpPr>
        <p:grpSpPr>
          <a:xfrm>
            <a:off x="6469313" y="2726617"/>
            <a:ext cx="4451338" cy="2266950"/>
            <a:chExt cx="4451338" cy="2266950"/>
          </a:xfrm>
        </p:grpSpPr>
        <p:pic>
          <p:nvPicPr>
            <p:cNvPr id="12" name="图片3">
              <a:extLst>
                <a:ext uri="{FF2B5EF4-FFF2-40B4-BE49-F238E27FC236}">
                  <a16:creationId xmlns:a16="http://schemas.microsoft.com/office/drawing/2014/main" id="{69ED34C6-1862-8A8A-03F9-2D1EFC8C3215}"/>
                </a:ext>
              </a:extLst>
            </p:cNvPr>
            <p:cNvPicPr>
              <a:picLocks noChangeAspect="1"/>
            </p:cNvPicPr>
            <p:nvPr/>
          </p:nvPicPr>
          <p:blipFill>
            <a:blip r:embed="rId4"/>
            <a:stretch>
              <a:fillRect/>
            </a:stretch>
          </p:blipFill>
          <p:spPr>
            <a:xfrm>
              <a:off x="0" y="0"/>
              <a:ext cx="4451166" cy="2266950"/>
            </a:xfrm>
            <a:prstGeom prst="rect">
              <a:avLst/>
            </a:prstGeom>
          </p:spPr>
        </p:pic>
        <p:sp>
          <p:nvSpPr>
            <p:cNvPr id="13" name="形状4"/>
            <p:cNvSpPr txBox="1"/>
            <p:nvPr/>
          </p:nvSpPr>
          <p:spPr>
            <a:xfrm>
              <a:off x="3055658" y="1174128"/>
              <a:ext cx="1033520" cy="182242"/>
            </a:xfrm>
            <a:custGeom>
              <a:gdLst>
                <a:gd name="connsiteX0" fmla="*/ 816565 w 1033520"/>
                <a:gd name="connsiteY0" fmla="*/ 0 h 182242"/>
                <a:gd name="connsiteX1" fmla="*/ 1033520 w 1033520"/>
                <a:gd name="connsiteY1" fmla="*/ 91121 h 182242"/>
                <a:gd name="connsiteX2" fmla="*/ 816565 w 1033520"/>
                <a:gd name="connsiteY2" fmla="*/ 182242 h 182242"/>
                <a:gd name="connsiteX3" fmla="*/ 816565 w 1033520"/>
                <a:gd name="connsiteY3" fmla="*/ 121495 h 182242"/>
                <a:gd name="connsiteX4" fmla="*/ 0 w 1033520"/>
                <a:gd name="connsiteY4" fmla="*/ 121495 h 182242"/>
                <a:gd name="connsiteX5" fmla="*/ 0 w 1033520"/>
                <a:gd name="connsiteY5" fmla="*/ 60747 h 182242"/>
                <a:gd name="connsiteX6" fmla="*/ 816565 w 1033520"/>
                <a:gd name="connsiteY6" fmla="*/ 60747 h 182242"/>
                <a:gd name="connsiteX7" fmla="*/ 816565 w 1033520"/>
                <a:gd name="connsiteY7" fmla="*/ 0 h 1822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520" h="182242">
                  <a:moveTo>
                    <a:pt x="816565" y="0"/>
                  </a:moveTo>
                  <a:lnTo>
                    <a:pt x="1033520" y="91121"/>
                  </a:lnTo>
                  <a:lnTo>
                    <a:pt x="816565" y="182242"/>
                  </a:lnTo>
                  <a:lnTo>
                    <a:pt x="816565" y="121495"/>
                  </a:lnTo>
                  <a:lnTo>
                    <a:pt x="0" y="121495"/>
                  </a:lnTo>
                  <a:lnTo>
                    <a:pt x="0" y="60747"/>
                  </a:lnTo>
                  <a:lnTo>
                    <a:pt x="816565" y="60747"/>
                  </a:lnTo>
                  <a:lnTo>
                    <a:pt x="816565" y="0"/>
                  </a:lnTo>
                  <a:close/>
                </a:path>
              </a:pathLst>
            </a:custGeom>
            <a:solidFill>
              <a:srgbClr val="FF0000">
                <a:alpha val="100000"/>
              </a:srgbClr>
            </a:solidFill>
            <a:ln w="9525">
              <a:solidFill>
                <a:srgbClr val="FFFFFF">
                  <a:alpha val="0"/>
                </a:srgbClr>
              </a:solidFill>
            </a:ln>
          </p:spPr>
          <p:txBody>
            <a:bodyPr anchor="ctr"/>
            <a:lstStyle/>
            <a:p>
              <a:pPr marL="0" algn="ctr"/>
            </a:p>
          </p:txBody>
        </p:sp>
        <p:sp>
          <p:nvSpPr>
            <p:cNvPr id="14" name="形状5"/>
            <p:cNvSpPr txBox="1"/>
            <p:nvPr/>
          </p:nvSpPr>
          <p:spPr>
            <a:xfrm>
              <a:off x="1434275" y="1174509"/>
              <a:ext cx="1033520" cy="182242"/>
            </a:xfrm>
            <a:custGeom>
              <a:gdLst>
                <a:gd name="connsiteX0" fmla="*/ 816565 w 1033520"/>
                <a:gd name="connsiteY0" fmla="*/ 0 h 182242"/>
                <a:gd name="connsiteX1" fmla="*/ 1033520 w 1033520"/>
                <a:gd name="connsiteY1" fmla="*/ 91121 h 182242"/>
                <a:gd name="connsiteX2" fmla="*/ 816565 w 1033520"/>
                <a:gd name="connsiteY2" fmla="*/ 182242 h 182242"/>
                <a:gd name="connsiteX3" fmla="*/ 816565 w 1033520"/>
                <a:gd name="connsiteY3" fmla="*/ 121495 h 182242"/>
                <a:gd name="connsiteX4" fmla="*/ 0 w 1033520"/>
                <a:gd name="connsiteY4" fmla="*/ 121495 h 182242"/>
                <a:gd name="connsiteX5" fmla="*/ 0 w 1033520"/>
                <a:gd name="connsiteY5" fmla="*/ 60747 h 182242"/>
                <a:gd name="connsiteX6" fmla="*/ 816565 w 1033520"/>
                <a:gd name="connsiteY6" fmla="*/ 60747 h 182242"/>
                <a:gd name="connsiteX7" fmla="*/ 816565 w 1033520"/>
                <a:gd name="connsiteY7" fmla="*/ 0 h 1822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3520" h="182242">
                  <a:moveTo>
                    <a:pt x="816565" y="0"/>
                  </a:moveTo>
                  <a:lnTo>
                    <a:pt x="1033520" y="91121"/>
                  </a:lnTo>
                  <a:lnTo>
                    <a:pt x="816565" y="182242"/>
                  </a:lnTo>
                  <a:lnTo>
                    <a:pt x="816565" y="121495"/>
                  </a:lnTo>
                  <a:lnTo>
                    <a:pt x="0" y="121495"/>
                  </a:lnTo>
                  <a:lnTo>
                    <a:pt x="0" y="60747"/>
                  </a:lnTo>
                  <a:lnTo>
                    <a:pt x="816565" y="60747"/>
                  </a:lnTo>
                  <a:lnTo>
                    <a:pt x="816565" y="0"/>
                  </a:lnTo>
                  <a:close/>
                </a:path>
              </a:pathLst>
            </a:custGeom>
            <a:solidFill>
              <a:srgbClr val="FF0000">
                <a:alpha val="100000"/>
              </a:srgbClr>
            </a:solidFill>
            <a:ln w="9525">
              <a:solidFill>
                <a:srgbClr val="FFFFFF">
                  <a:alpha val="0"/>
                </a:srgbClr>
              </a:solidFill>
            </a:ln>
          </p:spPr>
          <p:txBody>
            <a:bodyPr anchor="ctr"/>
            <a:lstStyle/>
            <a:p>
              <a:pPr marL="0" algn="ctr"/>
            </a:p>
          </p:txBody>
        </p:sp>
        <p:sp>
          <p:nvSpPr>
            <p:cNvPr id="15" name="文本9"/>
            <p:cNvSpPr txBox="1"/>
            <p:nvPr/>
          </p:nvSpPr>
          <p:spPr>
            <a:xfrm>
              <a:off x="3880152" y="1240803"/>
              <a:ext cx="571186" cy="674370"/>
            </a:xfrm>
            <a:prstGeom prst="rect">
              <a:avLst/>
            </a:prstGeom>
            <a:noFill/>
          </p:spPr>
          <p:txBody>
            <a:bodyPr anchor="t"/>
            <a:lstStyle/>
            <a:p>
              <a:pPr marL="0" algn="l"/>
              <a:r>
                <a:rPr lang="zh-CN" altLang="en-US" sz="3000" b="1" i="0">
                  <a:solidFill>
                    <a:srgbClr val="991E1E">
                      <a:alpha val="100000"/>
                    </a:srgbClr>
                  </a:solidFill>
                  <a:effectLst>
                    <a:outerShdw blurRad="76200" dist="47625" dir="2700000" rotWithShape="0">
                      <a:srgbClr val="000000">
                        <a:alpha val="40000"/>
                      </a:srgbClr>
                    </a:outerShdw>
                  </a:effectLst>
                  <a:latin typeface="Arial"/>
                  <a:ea typeface="Arial"/>
                </a:rPr>
                <a:t>F</a:t>
              </a:r>
              <a:r>
                <a:rPr lang="zh-CN" altLang="en-US" sz="3000" b="1" i="0" baseline="-25000">
                  <a:solidFill>
                    <a:srgbClr val="991E1E">
                      <a:alpha val="100000"/>
                    </a:srgbClr>
                  </a:solidFill>
                  <a:effectLst>
                    <a:outerShdw blurRad="76200" dist="47625" dir="2700000" rotWithShape="0">
                      <a:srgbClr val="000000">
                        <a:alpha val="40000"/>
                      </a:srgbClr>
                    </a:outerShdw>
                  </a:effectLst>
                  <a:latin typeface="Arial"/>
                  <a:ea typeface="Arial"/>
                </a:rPr>
                <a:t>1</a:t>
              </a:r>
            </a:p>
          </p:txBody>
        </p:sp>
        <p:sp>
          <p:nvSpPr>
            <p:cNvPr id="16" name="文本10"/>
            <p:cNvSpPr txBox="1"/>
            <p:nvPr/>
          </p:nvSpPr>
          <p:spPr>
            <a:xfrm>
              <a:off x="2105483" y="1262453"/>
              <a:ext cx="571186" cy="628618"/>
            </a:xfrm>
            <a:prstGeom prst="rect">
              <a:avLst/>
            </a:prstGeom>
            <a:noFill/>
          </p:spPr>
          <p:txBody>
            <a:bodyPr anchor="t"/>
            <a:lstStyle/>
            <a:p>
              <a:pPr marL="0" algn="l"/>
              <a:r>
                <a:rPr lang="zh-CN" altLang="en-US" sz="3000" b="1" i="0">
                  <a:solidFill>
                    <a:srgbClr val="991E1E">
                      <a:alpha val="100000"/>
                    </a:srgbClr>
                  </a:solidFill>
                  <a:effectLst>
                    <a:outerShdw blurRad="76200" dist="47625" dir="2700000" rotWithShape="0">
                      <a:srgbClr val="000000">
                        <a:alpha val="40000"/>
                      </a:srgbClr>
                    </a:outerShdw>
                  </a:effectLst>
                  <a:latin typeface="Arial"/>
                  <a:ea typeface="Arial"/>
                </a:rPr>
                <a:t>F</a:t>
              </a:r>
              <a:r>
                <a:rPr lang="zh-CN" altLang="en-US" sz="3000" b="1" i="0" baseline="-25000">
                  <a:solidFill>
                    <a:srgbClr val="991E1E">
                      <a:alpha val="100000"/>
                    </a:srgbClr>
                  </a:solidFill>
                  <a:effectLst>
                    <a:outerShdw blurRad="76200" dist="47625" dir="2700000" rotWithShape="0">
                      <a:srgbClr val="000000">
                        <a:alpha val="40000"/>
                      </a:srgbClr>
                    </a:outerShdw>
                  </a:effectLst>
                  <a:latin typeface="Arial"/>
                  <a:ea typeface="Arial"/>
                </a:rPr>
                <a:t>2</a:t>
              </a:r>
            </a:p>
          </p:txBody>
        </p:sp>
      </p:grpSp>
      <p:sp>
        <p:nvSpPr>
          <p:cNvPr id="17" name="文本1" title=""/>
          <p:cNvSpPr txBox="1"/>
          <p:nvPr/>
        </p:nvSpPr>
        <p:spPr>
          <a:xfrm>
            <a:off x="514683" y="4997825"/>
            <a:ext cx="11182350" cy="1497925"/>
          </a:xfrm>
          <a:prstGeom prst="rect">
            <a:avLst/>
          </a:prstGeom>
          <a:noFill/>
        </p:spPr>
        <p:txBody>
          <a:bodyPr anchor="t"/>
          <a:lstStyle/>
          <a:p>
            <a:pPr marL="0" algn="l">
              <a:lnSpc>
                <a:spcPts val="5100"/>
              </a:lnSpc>
            </a:pPr>
            <a:r>
              <a:rPr lang="zh-CN" altLang="en-US" sz="2999" b="0" i="0">
                <a:solidFill>
                  <a:srgbClr val="000000">
                    <a:alpha val="100000"/>
                  </a:srgbClr>
                </a:solidFill>
                <a:latin typeface="微软雅黑"/>
                <a:ea typeface="微软雅黑"/>
              </a:rPr>
              <a:t>2、在如图中，如果小瘦子用 400N 的力拉箱子，小胖子用 200N 的力推箱子，他们合力的大小是______N。</a:t>
            </a:r>
          </a:p>
        </p:txBody>
      </p:sp>
      <p:sp>
        <p:nvSpPr>
          <p:cNvPr id="18" name="文本2" title=""/>
          <p:cNvSpPr txBox="1"/>
          <p:nvPr/>
        </p:nvSpPr>
        <p:spPr>
          <a:xfrm>
            <a:off x="5795029" y="5631028"/>
            <a:ext cx="1586484" cy="760052"/>
          </a:xfrm>
          <a:prstGeom prst="rect">
            <a:avLst/>
          </a:prstGeom>
          <a:noFill/>
        </p:spPr>
        <p:txBody>
          <a:bodyPr anchor="ctr"/>
          <a:lstStyle/>
          <a:p>
            <a:pPr marL="0" algn="ctr">
              <a:lnSpc>
                <a:spcPts val="4400"/>
              </a:lnSpc>
            </a:pPr>
            <a:r>
              <a:rPr lang="zh-CN" altLang="en-US" sz="2999" b="1" i="0">
                <a:solidFill>
                  <a:srgbClr val="FF0000">
                    <a:alpha val="100000"/>
                  </a:srgbClr>
                </a:solidFill>
                <a:effectLst>
                  <a:outerShdw blurRad="76200" dist="47625" dir="2700000" rotWithShape="0">
                    <a:srgbClr val="000000">
                      <a:alpha val="40000"/>
                    </a:srgbClr>
                  </a:outerShdw>
                </a:effectLst>
                <a:latin typeface="Arial"/>
                <a:ea typeface="Arial"/>
              </a:rPr>
              <a:t>600</a:t>
            </a:r>
          </a:p>
        </p:txBody>
      </p:sp>
      <p:sp>
        <p:nvSpPr>
          <p:cNvPr id="19" name="文本3" title=""/>
          <p:cNvSpPr txBox="1"/>
          <p:nvPr/>
        </p:nvSpPr>
        <p:spPr>
          <a:xfrm>
            <a:off x="602752" y="889387"/>
            <a:ext cx="11106150" cy="2151637"/>
          </a:xfrm>
          <a:prstGeom prst="rect">
            <a:avLst/>
          </a:prstGeom>
          <a:noFill/>
        </p:spPr>
        <p:txBody>
          <a:bodyPr anchor="t"/>
          <a:lstStyle/>
          <a:p>
            <a:pPr marL="0" algn="l">
              <a:lnSpc>
                <a:spcPts val="5100"/>
              </a:lnSpc>
            </a:pPr>
            <a:r>
              <a:rPr lang="zh-CN" altLang="en-US" sz="2999" b="0" i="0">
                <a:solidFill>
                  <a:srgbClr val="000000">
                    <a:alpha val="100000"/>
                  </a:srgbClr>
                </a:solidFill>
                <a:latin typeface="微软雅黑"/>
                <a:ea typeface="微软雅黑"/>
              </a:rPr>
              <a:t>1、在如图所示的情景中，图(a)中提起水桶的力有_____个，图(b)中提起同样的水桶的力有______个，它们的作用效果_______(选填“相同”或“不同”)。</a:t>
            </a:r>
          </a:p>
        </p:txBody>
      </p:sp>
      <p:sp>
        <p:nvSpPr>
          <p:cNvPr id="20" name="文本4" title=""/>
          <p:cNvSpPr txBox="1"/>
          <p:nvPr/>
        </p:nvSpPr>
        <p:spPr>
          <a:xfrm>
            <a:off x="8446599" y="797252"/>
            <a:ext cx="2053209" cy="873969"/>
          </a:xfrm>
          <a:prstGeom prst="rect">
            <a:avLst/>
          </a:prstGeom>
          <a:noFill/>
        </p:spPr>
        <p:txBody>
          <a:bodyPr anchor="ctr"/>
          <a:lstStyle/>
          <a:p>
            <a:pPr marL="0" algn="ctr">
              <a:lnSpc>
                <a:spcPts val="5300"/>
              </a:lnSpc>
            </a:pPr>
            <a:r>
              <a:rPr lang="zh-CN" altLang="en-US" sz="3599" b="1" i="0">
                <a:solidFill>
                  <a:srgbClr val="FF0000">
                    <a:alpha val="100000"/>
                  </a:srgbClr>
                </a:solidFill>
                <a:effectLst>
                  <a:outerShdw blurRad="76200" dist="47625" dir="2700000" rotWithShape="0">
                    <a:srgbClr val="000000">
                      <a:alpha val="40000"/>
                    </a:srgbClr>
                  </a:outerShdw>
                </a:effectLst>
                <a:latin typeface="Arial"/>
                <a:ea typeface="Arial"/>
              </a:rPr>
              <a:t>2</a:t>
            </a:r>
          </a:p>
        </p:txBody>
      </p:sp>
      <p:sp>
        <p:nvSpPr>
          <p:cNvPr id="21" name="文本5" title=""/>
          <p:cNvSpPr txBox="1"/>
          <p:nvPr/>
        </p:nvSpPr>
        <p:spPr>
          <a:xfrm>
            <a:off x="8850706" y="1530848"/>
            <a:ext cx="2053209" cy="868442"/>
          </a:xfrm>
          <a:prstGeom prst="rect">
            <a:avLst/>
          </a:prstGeom>
          <a:noFill/>
        </p:spPr>
        <p:txBody>
          <a:bodyPr anchor="ctr"/>
          <a:lstStyle/>
          <a:p>
            <a:pPr marL="0" algn="ctr">
              <a:lnSpc>
                <a:spcPts val="5300"/>
              </a:lnSpc>
            </a:pPr>
            <a:r>
              <a:rPr lang="zh-CN" altLang="en-US" sz="3599" b="1" i="0">
                <a:solidFill>
                  <a:srgbClr val="FF0000">
                    <a:alpha val="100000"/>
                  </a:srgbClr>
                </a:solidFill>
                <a:effectLst>
                  <a:outerShdw blurRad="76200" dist="47625" dir="2700000" rotWithShape="0">
                    <a:srgbClr val="000000">
                      <a:alpha val="40000"/>
                    </a:srgbClr>
                  </a:outerShdw>
                </a:effectLst>
                <a:latin typeface="仿宋"/>
                <a:ea typeface="仿宋"/>
              </a:rPr>
              <a:t>相同</a:t>
            </a:r>
          </a:p>
        </p:txBody>
      </p:sp>
      <p:sp>
        <p:nvSpPr>
          <p:cNvPr id="22" name="文本6" title=""/>
          <p:cNvSpPr txBox="1"/>
          <p:nvPr/>
        </p:nvSpPr>
        <p:spPr>
          <a:xfrm>
            <a:off x="4416781" y="1527734"/>
            <a:ext cx="2053209" cy="873969"/>
          </a:xfrm>
          <a:prstGeom prst="rect">
            <a:avLst/>
          </a:prstGeom>
          <a:noFill/>
        </p:spPr>
        <p:txBody>
          <a:bodyPr anchor="ctr"/>
          <a:lstStyle/>
          <a:p>
            <a:pPr marL="0" algn="ctr">
              <a:lnSpc>
                <a:spcPts val="5300"/>
              </a:lnSpc>
            </a:pPr>
            <a:r>
              <a:rPr lang="zh-CN" altLang="en-US" sz="3599" b="1" i="0">
                <a:solidFill>
                  <a:srgbClr val="FF0000">
                    <a:alpha val="100000"/>
                  </a:srgbClr>
                </a:solidFill>
                <a:effectLst>
                  <a:outerShdw blurRad="76200" dist="47625" dir="2700000" rotWithShape="0">
                    <a:srgbClr val="000000">
                      <a:alpha val="40000"/>
                    </a:srgbClr>
                  </a:outerShdw>
                </a:effectLst>
                <a:latin typeface="Arial"/>
                <a:ea typeface="Arial"/>
              </a:rPr>
              <a:t>1</a:t>
            </a:r>
          </a:p>
        </p:txBody>
      </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700" fill="hold"/>
                                        <p:tgtEl>
                                          <p:spTgt spid="20"/>
                                        </p:tgtEl>
                                        <p:attrNameLst>
                                          <p:attrName>ppt_w</p:attrName>
                                        </p:attrNameLst>
                                      </p:cBhvr>
                                      <p:tavLst>
                                        <p:tav tm="0">
                                          <p:val>
                                            <p:fltVal val="0"/>
                                          </p:val>
                                        </p:tav>
                                        <p:tav tm="100000">
                                          <p:val>
                                            <p:strVal val="ppt_w"/>
                                          </p:val>
                                        </p:tav>
                                      </p:tavLst>
                                    </p:anim>
                                    <p:anim calcmode="lin" valueType="num">
                                      <p:cBhvr>
                                        <p:cTn id="8" dur="700" fill="hold"/>
                                        <p:tgtEl>
                                          <p:spTgt spid="20"/>
                                        </p:tgtEl>
                                        <p:attrNameLst>
                                          <p:attrName>ppt_h</p:attrName>
                                        </p:attrNameLst>
                                      </p:cBhvr>
                                      <p:tavLst>
                                        <p:tav tm="0">
                                          <p:val>
                                            <p:fltVal val="0"/>
                                          </p:val>
                                        </p:tav>
                                        <p:tav tm="100000">
                                          <p:val>
                                            <p:strVal val="ppt_h"/>
                                          </p:val>
                                        </p:tav>
                                      </p:tavLst>
                                    </p:anim>
                                    <p:animEffect transition="in" filter="fade">
                                      <p:cBhvr>
                                        <p:cTn id="9" dur="1000"/>
                                        <p:tgtEl>
                                          <p:spTgt spid="20"/>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700" fill="hold"/>
                                        <p:tgtEl>
                                          <p:spTgt spid="22"/>
                                        </p:tgtEl>
                                        <p:attrNameLst>
                                          <p:attrName>ppt_w</p:attrName>
                                        </p:attrNameLst>
                                      </p:cBhvr>
                                      <p:tavLst>
                                        <p:tav tm="0">
                                          <p:val>
                                            <p:fltVal val="0"/>
                                          </p:val>
                                        </p:tav>
                                        <p:tav tm="100000">
                                          <p:val>
                                            <p:strVal val="ppt_w"/>
                                          </p:val>
                                        </p:tav>
                                      </p:tavLst>
                                    </p:anim>
                                    <p:anim calcmode="lin" valueType="num">
                                      <p:cBhvr>
                                        <p:cTn id="15" dur="700" fill="hold"/>
                                        <p:tgtEl>
                                          <p:spTgt spid="22"/>
                                        </p:tgtEl>
                                        <p:attrNameLst>
                                          <p:attrName>ppt_h</p:attrName>
                                        </p:attrNameLst>
                                      </p:cBhvr>
                                      <p:tavLst>
                                        <p:tav tm="0">
                                          <p:val>
                                            <p:fltVal val="0"/>
                                          </p:val>
                                        </p:tav>
                                        <p:tav tm="100000">
                                          <p:val>
                                            <p:strVal val="ppt_h"/>
                                          </p:val>
                                        </p:tav>
                                      </p:tavLst>
                                    </p:anim>
                                    <p:animEffect transition="in" filter="fade">
                                      <p:cBhvr>
                                        <p:cTn id="16" dur="1000"/>
                                        <p:tgtEl>
                                          <p:spTgt spid="22"/>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700" fill="hold"/>
                                        <p:tgtEl>
                                          <p:spTgt spid="21"/>
                                        </p:tgtEl>
                                        <p:attrNameLst>
                                          <p:attrName>ppt_w</p:attrName>
                                        </p:attrNameLst>
                                      </p:cBhvr>
                                      <p:tavLst>
                                        <p:tav tm="0">
                                          <p:val>
                                            <p:fltVal val="0"/>
                                          </p:val>
                                        </p:tav>
                                        <p:tav tm="100000">
                                          <p:val>
                                            <p:strVal val="ppt_w"/>
                                          </p:val>
                                        </p:tav>
                                      </p:tavLst>
                                    </p:anim>
                                    <p:anim calcmode="lin" valueType="num">
                                      <p:cBhvr>
                                        <p:cTn id="22" dur="700" fill="hold"/>
                                        <p:tgtEl>
                                          <p:spTgt spid="21"/>
                                        </p:tgtEl>
                                        <p:attrNameLst>
                                          <p:attrName>ppt_h</p:attrName>
                                        </p:attrNameLst>
                                      </p:cBhvr>
                                      <p:tavLst>
                                        <p:tav tm="0">
                                          <p:val>
                                            <p:fltVal val="0"/>
                                          </p:val>
                                        </p:tav>
                                        <p:tav tm="100000">
                                          <p:val>
                                            <p:strVal val="ppt_h"/>
                                          </p:val>
                                        </p:tav>
                                      </p:tavLst>
                                    </p:anim>
                                    <p:animEffect transition="in" filter="fade">
                                      <p:cBhvr>
                                        <p:cTn id="23" dur="1000"/>
                                        <p:tgtEl>
                                          <p:spTgt spid="2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700" fill="hold"/>
                                        <p:tgtEl>
                                          <p:spTgt spid="18"/>
                                        </p:tgtEl>
                                        <p:attrNameLst>
                                          <p:attrName>ppt_w</p:attrName>
                                        </p:attrNameLst>
                                      </p:cBhvr>
                                      <p:tavLst>
                                        <p:tav tm="0">
                                          <p:val>
                                            <p:fltVal val="0"/>
                                          </p:val>
                                        </p:tav>
                                        <p:tav tm="100000">
                                          <p:val>
                                            <p:strVal val="ppt_w"/>
                                          </p:val>
                                        </p:tav>
                                      </p:tavLst>
                                    </p:anim>
                                    <p:anim calcmode="lin" valueType="num">
                                      <p:cBhvr>
                                        <p:cTn id="29" dur="700" fill="hold"/>
                                        <p:tgtEl>
                                          <p:spTgt spid="18"/>
                                        </p:tgtEl>
                                        <p:attrNameLst>
                                          <p:attrName>ppt_h</p:attrName>
                                        </p:attrNameLst>
                                      </p:cBhvr>
                                      <p:tavLst>
                                        <p:tav tm="0">
                                          <p:val>
                                            <p:fltVal val="0"/>
                                          </p:val>
                                        </p:tav>
                                        <p:tav tm="100000">
                                          <p:val>
                                            <p:strVal val="ppt_h"/>
                                          </p:val>
                                        </p:tav>
                                      </p:tavLst>
                                    </p:anim>
                                    <p:animEffect transition="in" filter="fade">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1" grpId="0" animBg="1"/>
      <p:bldP spid="18"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grpSp>
        <p:nvGrpSpPr>
          <p:cNvPr id="2" name="组合1" title=""/>
          <p:cNvGrpSpPr/>
          <p:nvPr/>
        </p:nvGrpSpPr>
        <p:grpSpPr>
          <a:xfrm>
            <a:off x="19088" y="-43024"/>
            <a:ext cx="12172950" cy="1156076"/>
            <a:chExt cx="12172950" cy="1156076"/>
          </a:xfrm>
        </p:grpSpPr>
        <p:sp>
          <p:nvSpPr>
            <p:cNvPr id="3" name="形状2"/>
            <p:cNvSpPr txBox="1"/>
            <p:nvPr/>
          </p:nvSpPr>
          <p:spPr>
            <a:xfrm>
              <a:off x="0" y="43462"/>
              <a:ext cx="12172950" cy="934755"/>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4" name="形状3"/>
            <p:cNvSpPr txBox="1"/>
            <p:nvPr/>
          </p:nvSpPr>
          <p:spPr>
            <a:xfrm>
              <a:off x="1133151" y="250612"/>
              <a:ext cx="2413968" cy="603171"/>
            </a:xfrm>
            <a:custGeom>
              <a:gdLst>
                <a:gd name="connsiteX0" fmla="*/ 100528 w 2413968"/>
                <a:gd name="connsiteY0" fmla="*/ 0 h 603171"/>
                <a:gd name="connsiteX1" fmla="*/ 2313440 w 2413968"/>
                <a:gd name="connsiteY1" fmla="*/ 0 h 603171"/>
                <a:gd name="connsiteX2" fmla="*/ 2340102 w 2413968"/>
                <a:gd name="connsiteY2" fmla="*/ 0 h 603171"/>
                <a:gd name="connsiteX3" fmla="*/ 2403377 w 2413968"/>
                <a:gd name="connsiteY3" fmla="*/ 48297 h 603171"/>
                <a:gd name="connsiteX4" fmla="*/ 2413968 w 2413968"/>
                <a:gd name="connsiteY4" fmla="*/ 502642 h 603171"/>
                <a:gd name="connsiteX5" fmla="*/ 2413968 w 2413968"/>
                <a:gd name="connsiteY5" fmla="*/ 529304 h 603171"/>
                <a:gd name="connsiteX6" fmla="*/ 2365671 w 2413968"/>
                <a:gd name="connsiteY6" fmla="*/ 592579 h 603171"/>
                <a:gd name="connsiteX7" fmla="*/ 100528 w 2413968"/>
                <a:gd name="connsiteY7" fmla="*/ 603171 h 603171"/>
                <a:gd name="connsiteX8" fmla="*/ 73867 w 2413968"/>
                <a:gd name="connsiteY8" fmla="*/ 603171 h 603171"/>
                <a:gd name="connsiteX9" fmla="*/ 10591 w 2413968"/>
                <a:gd name="connsiteY9" fmla="*/ 554874 h 603171"/>
                <a:gd name="connsiteX10" fmla="*/ 0 w 2413968"/>
                <a:gd name="connsiteY10" fmla="*/ 100528 h 603171"/>
                <a:gd name="connsiteX11" fmla="*/ 0 w 2413968"/>
                <a:gd name="connsiteY11" fmla="*/ 45008 h 603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3968" h="603171">
                  <a:moveTo>
                    <a:pt x="100528" y="0"/>
                  </a:moveTo>
                  <a:lnTo>
                    <a:pt x="2313440" y="0"/>
                  </a:lnTo>
                  <a:cubicBezTo>
                    <a:pt x="2340102" y="0"/>
                    <a:pt x="2365671" y="10591"/>
                    <a:pt x="2384524" y="29444"/>
                  </a:cubicBezTo>
                  <a:cubicBezTo>
                    <a:pt x="2403377" y="48297"/>
                    <a:pt x="2413968" y="73867"/>
                    <a:pt x="2413968" y="100528"/>
                  </a:cubicBezTo>
                  <a:lnTo>
                    <a:pt x="2413968" y="502642"/>
                  </a:lnTo>
                  <a:cubicBezTo>
                    <a:pt x="2413968" y="529304"/>
                    <a:pt x="2403377" y="554874"/>
                    <a:pt x="2384524" y="573727"/>
                  </a:cubicBezTo>
                  <a:cubicBezTo>
                    <a:pt x="2365671" y="592579"/>
                    <a:pt x="2340102" y="603171"/>
                    <a:pt x="2313440" y="603171"/>
                  </a:cubicBezTo>
                  <a:lnTo>
                    <a:pt x="100528" y="603171"/>
                  </a:lnTo>
                  <a:cubicBezTo>
                    <a:pt x="73867" y="603171"/>
                    <a:pt x="48297" y="592579"/>
                    <a:pt x="29444" y="573727"/>
                  </a:cubicBezTo>
                  <a:cubicBezTo>
                    <a:pt x="10591" y="554874"/>
                    <a:pt x="0" y="529304"/>
                    <a:pt x="0" y="502642"/>
                  </a:cubicBezTo>
                  <a:lnTo>
                    <a:pt x="0" y="100528"/>
                  </a:lnTo>
                  <a:cubicBezTo>
                    <a:pt x="0" y="45008"/>
                    <a:pt x="45008" y="0"/>
                    <a:pt x="100528" y="0"/>
                  </a:cubicBezTo>
                  <a:close/>
                </a:path>
              </a:pathLst>
            </a:custGeom>
            <a:solidFill>
              <a:srgbClr val="F5AC62">
                <a:alpha val="100000"/>
              </a:srgbClr>
            </a:solidFill>
            <a:ln w="9525">
              <a:solidFill>
                <a:srgbClr val="FFFFFF">
                  <a:alpha val="100000"/>
                </a:srgbClr>
              </a:solidFill>
              <a:prstDash val="solid"/>
            </a:ln>
          </p:spPr>
          <p:txBody>
            <a:bodyPr anchor="ctr"/>
            <a:lstStyle/>
            <a:p>
              <a:pPr marL="0" algn="l"/>
              <a:r>
                <a:rPr lang="zh-CN" altLang="en-US" sz="3999" b="1" i="0">
                  <a:solidFill>
                    <a:srgbClr val="000000">
                      <a:alpha val="100000"/>
                    </a:srgbClr>
                  </a:solidFill>
                  <a:latin typeface="宋体"/>
                  <a:ea typeface="宋体"/>
                </a:rPr>
                <a:t>课堂习题</a:t>
              </a:r>
            </a:p>
          </p:txBody>
        </p:sp>
        <p:pic>
          <p:nvPicPr>
            <p:cNvPr id="5" name="图片3">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86049" y="0"/>
              <a:ext cx="1219200" cy="1156076"/>
            </a:xfrm>
            <a:prstGeom prst="rect">
              <a:avLst/>
            </a:prstGeom>
          </p:spPr>
        </p:pic>
      </p:grpSp>
      <p:sp>
        <p:nvSpPr>
          <p:cNvPr id="6" name="形状1" title=""/>
          <p:cNvSpPr txBox="1"/>
          <p:nvPr/>
        </p:nvSpPr>
        <p:spPr>
          <a:xfrm rot="10800000">
            <a:off x="3032" y="88913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7" name="文本1" title=""/>
          <p:cNvSpPr txBox="1"/>
          <p:nvPr/>
        </p:nvSpPr>
        <p:spPr>
          <a:xfrm>
            <a:off x="443484" y="984428"/>
            <a:ext cx="11325225" cy="1280000"/>
          </a:xfrm>
          <a:prstGeom prst="rect">
            <a:avLst/>
          </a:prstGeom>
          <a:noFill/>
        </p:spPr>
        <p:txBody>
          <a:bodyPr anchor="t"/>
          <a:lstStyle/>
          <a:p>
            <a:pPr marL="0" algn="l">
              <a:lnSpc>
                <a:spcPts val="4200"/>
              </a:lnSpc>
            </a:pPr>
            <a:r>
              <a:rPr lang="zh-CN" altLang="en-US" sz="2499" b="0" i="0">
                <a:solidFill>
                  <a:srgbClr val="000000">
                    <a:alpha val="100000"/>
                  </a:srgbClr>
                </a:solidFill>
                <a:latin typeface="微软雅黑"/>
                <a:ea typeface="微软雅黑"/>
              </a:rPr>
              <a:t>3、跳伞运动员连同装置共重700N，他从飞机上跳下，伞未打开前，受到空气的阻力为50N，则这两个力的合力的大小为______，合力的方向是______。</a:t>
            </a:r>
          </a:p>
        </p:txBody>
      </p:sp>
      <p:pic>
        <p:nvPicPr>
          <p:cNvPr id="8" name="图片1" title="">
            <a:extLst>
              <a:ext uri="{FF2B5EF4-FFF2-40B4-BE49-F238E27FC236}">
                <a16:creationId xmlns:a16="http://schemas.microsoft.com/office/drawing/2014/main" id="{69ED34C6-1862-8A8A-03F9-2D1EFC8C3215}"/>
              </a:ext>
            </a:extLst>
          </p:cNvPr>
          <p:cNvPicPr>
            <a:picLocks noChangeAspect="1"/>
          </p:cNvPicPr>
          <p:nvPr/>
        </p:nvPicPr>
        <p:blipFill>
          <a:blip r:embed="rId3"/>
          <a:srcRect l="1173" b="4985"/>
          <a:stretch>
            <a:fillRect/>
          </a:stretch>
        </p:blipFill>
        <p:spPr>
          <a:xfrm>
            <a:off x="952119" y="2264474"/>
            <a:ext cx="3792045" cy="2432552"/>
          </a:xfrm>
          <a:prstGeom prst="rect">
            <a:avLst/>
          </a:prstGeom>
        </p:spPr>
      </p:pic>
      <p:sp>
        <p:nvSpPr>
          <p:cNvPr id="9" name="文本2" title=""/>
          <p:cNvSpPr txBox="1"/>
          <p:nvPr/>
        </p:nvSpPr>
        <p:spPr>
          <a:xfrm>
            <a:off x="5963088" y="1403242"/>
            <a:ext cx="2053209" cy="741066"/>
          </a:xfrm>
          <a:prstGeom prst="rect">
            <a:avLst/>
          </a:prstGeom>
          <a:noFill/>
        </p:spPr>
        <p:txBody>
          <a:bodyPr anchor="ctr"/>
          <a:lstStyle/>
          <a:p>
            <a:pPr marL="0" algn="ctr">
              <a:lnSpc>
                <a:spcPts val="4300"/>
              </a:lnSpc>
            </a:pPr>
            <a:r>
              <a:rPr lang="zh-CN" altLang="en-US" sz="2899" b="0" i="0">
                <a:solidFill>
                  <a:srgbClr val="FF0000">
                    <a:alpha val="100000"/>
                  </a:srgbClr>
                </a:solidFill>
                <a:effectLst>
                  <a:outerShdw blurRad="76200" dist="47625" dir="2700000" rotWithShape="0">
                    <a:srgbClr val="000000">
                      <a:alpha val="40000"/>
                    </a:srgbClr>
                  </a:outerShdw>
                </a:effectLst>
                <a:latin typeface="Arial"/>
                <a:ea typeface="Arial"/>
              </a:rPr>
              <a:t>650N</a:t>
            </a:r>
          </a:p>
        </p:txBody>
      </p:sp>
      <p:sp>
        <p:nvSpPr>
          <p:cNvPr id="10" name="文本3" title=""/>
          <p:cNvSpPr txBox="1"/>
          <p:nvPr/>
        </p:nvSpPr>
        <p:spPr>
          <a:xfrm>
            <a:off x="8994953" y="1509570"/>
            <a:ext cx="2053209" cy="755436"/>
          </a:xfrm>
          <a:prstGeom prst="rect">
            <a:avLst/>
          </a:prstGeom>
          <a:noFill/>
        </p:spPr>
        <p:txBody>
          <a:bodyPr anchor="ctr"/>
          <a:lstStyle/>
          <a:p>
            <a:pPr marL="0" algn="ctr">
              <a:lnSpc>
                <a:spcPts val="4400"/>
              </a:lnSpc>
            </a:pPr>
            <a:r>
              <a:rPr lang="zh-CN" altLang="en-US" sz="2999" b="1" i="0">
                <a:solidFill>
                  <a:srgbClr val="FF0000">
                    <a:alpha val="100000"/>
                  </a:srgbClr>
                </a:solidFill>
                <a:effectLst>
                  <a:outerShdw blurRad="76200" dist="47625" dir="2700000" rotWithShape="0">
                    <a:srgbClr val="000000">
                      <a:alpha val="40000"/>
                    </a:srgbClr>
                  </a:outerShdw>
                </a:effectLst>
                <a:latin typeface="仿宋"/>
                <a:ea typeface="仿宋"/>
              </a:rPr>
              <a:t>向下</a:t>
            </a:r>
          </a:p>
        </p:txBody>
      </p:sp>
      <p:sp>
        <p:nvSpPr>
          <p:cNvPr id="11" name="文本4" title=""/>
          <p:cNvSpPr txBox="1"/>
          <p:nvPr/>
        </p:nvSpPr>
        <p:spPr>
          <a:xfrm>
            <a:off x="572252" y="4828403"/>
            <a:ext cx="10763250" cy="1602229"/>
          </a:xfrm>
          <a:prstGeom prst="rect">
            <a:avLst/>
          </a:prstGeom>
          <a:noFill/>
        </p:spPr>
        <p:txBody>
          <a:bodyPr anchor="t"/>
          <a:lstStyle/>
          <a:p>
            <a:pPr marL="0" algn="l"/>
            <a:r>
              <a:rPr lang="zh-CN" altLang="en-US" sz="2399" b="0" i="0">
                <a:solidFill>
                  <a:srgbClr val="000000">
                    <a:alpha val="100000"/>
                  </a:srgbClr>
                </a:solidFill>
                <a:latin typeface="Microsoft YaHei"/>
                <a:ea typeface="Microsoft YaHei"/>
              </a:rPr>
              <a:t>4、行驶在平直轨道上的列车，如果牵引力与阻力相等，则合力</a:t>
            </a:r>
            <a:r>
              <a:rPr lang="zh-CN" altLang="en-US" sz="2499" b="0" i="0">
                <a:solidFill>
                  <a:srgbClr val="000000">
                    <a:alpha val="100000"/>
                  </a:srgbClr>
                </a:solidFill>
                <a:latin typeface="微软雅黑"/>
                <a:ea typeface="微软雅黑"/>
              </a:rPr>
              <a:t>大小是______</a:t>
            </a:r>
            <a:r>
              <a:rPr lang="zh-CN" altLang="en-US" sz="2399" b="0" i="0">
                <a:solidFill>
                  <a:srgbClr val="000000">
                    <a:alpha val="100000"/>
                  </a:srgbClr>
                </a:solidFill>
                <a:latin typeface="Microsoft YaHei"/>
                <a:ea typeface="Microsoft YaHei"/>
              </a:rPr>
              <a:t>，列车将做</a:t>
            </a:r>
            <a:r>
              <a:rPr lang="zh-CN" altLang="en-US" sz="2499" b="0" i="0">
                <a:solidFill>
                  <a:srgbClr val="000000">
                    <a:alpha val="100000"/>
                  </a:srgbClr>
                </a:solidFill>
                <a:latin typeface="微软雅黑"/>
                <a:ea typeface="微软雅黑"/>
              </a:rPr>
              <a:t>__________</a:t>
            </a:r>
            <a:r>
              <a:rPr lang="zh-CN" altLang="en-US" sz="2399" b="0" i="0">
                <a:solidFill>
                  <a:srgbClr val="000000">
                    <a:alpha val="100000"/>
                  </a:srgbClr>
                </a:solidFill>
                <a:latin typeface="Microsoft YaHei"/>
                <a:ea typeface="Microsoft YaHei"/>
              </a:rPr>
              <a:t>运动;如果牵引力小于阻力，合力</a:t>
            </a:r>
            <a:r>
              <a:rPr lang="zh-CN" altLang="en-US" sz="2499" b="0" i="0">
                <a:solidFill>
                  <a:srgbClr val="000000">
                    <a:alpha val="100000"/>
                  </a:srgbClr>
                </a:solidFill>
                <a:latin typeface="微软雅黑"/>
                <a:ea typeface="微软雅黑"/>
              </a:rPr>
              <a:t>_______</a:t>
            </a:r>
            <a:r>
              <a:rPr lang="zh-CN" altLang="en-US" sz="2399" b="0" i="0">
                <a:solidFill>
                  <a:srgbClr val="000000">
                    <a:alpha val="100000"/>
                  </a:srgbClr>
                </a:solidFill>
                <a:latin typeface="Microsoft YaHei"/>
                <a:ea typeface="Microsoft YaHei"/>
              </a:rPr>
              <a:t>0N（是/不为），方向与列车前进方向</a:t>
            </a:r>
            <a:r>
              <a:rPr lang="zh-CN" altLang="en-US" sz="2499" b="0" i="0">
                <a:solidFill>
                  <a:srgbClr val="000000">
                    <a:alpha val="100000"/>
                  </a:srgbClr>
                </a:solidFill>
                <a:latin typeface="微软雅黑"/>
                <a:ea typeface="微软雅黑"/>
              </a:rPr>
              <a:t>______</a:t>
            </a:r>
            <a:r>
              <a:rPr lang="zh-CN" altLang="en-US" sz="2399" b="0" i="0">
                <a:solidFill>
                  <a:srgbClr val="000000">
                    <a:alpha val="100000"/>
                  </a:srgbClr>
                </a:solidFill>
                <a:latin typeface="Microsoft YaHei"/>
                <a:ea typeface="Microsoft YaHei"/>
              </a:rPr>
              <a:t>，列车将做</a:t>
            </a:r>
            <a:r>
              <a:rPr lang="zh-CN" altLang="en-US" sz="2499" b="0" i="0">
                <a:solidFill>
                  <a:srgbClr val="000000">
                    <a:alpha val="100000"/>
                  </a:srgbClr>
                </a:solidFill>
                <a:latin typeface="微软雅黑"/>
                <a:ea typeface="微软雅黑"/>
              </a:rPr>
              <a:t>__________</a:t>
            </a:r>
            <a:r>
              <a:rPr lang="zh-CN" altLang="en-US" sz="2399" b="0" i="0">
                <a:solidFill>
                  <a:srgbClr val="000000">
                    <a:alpha val="100000"/>
                  </a:srgbClr>
                </a:solidFill>
                <a:latin typeface="Microsoft YaHei"/>
                <a:ea typeface="Microsoft YaHei"/>
              </a:rPr>
              <a:t>运动。</a:t>
            </a:r>
          </a:p>
        </p:txBody>
      </p:sp>
      <p:sp>
        <p:nvSpPr>
          <p:cNvPr id="12" name="文本5" title=""/>
          <p:cNvSpPr txBox="1"/>
          <p:nvPr/>
        </p:nvSpPr>
        <p:spPr>
          <a:xfrm>
            <a:off x="10018890" y="4828689"/>
            <a:ext cx="838362"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0 N</a:t>
            </a:r>
          </a:p>
        </p:txBody>
      </p:sp>
      <p:sp>
        <p:nvSpPr>
          <p:cNvPr id="13" name="文本6" title=""/>
          <p:cNvSpPr txBox="1"/>
          <p:nvPr/>
        </p:nvSpPr>
        <p:spPr>
          <a:xfrm>
            <a:off x="1996926" y="5223529"/>
            <a:ext cx="1409700"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匀速直线</a:t>
            </a:r>
          </a:p>
        </p:txBody>
      </p:sp>
      <p:sp>
        <p:nvSpPr>
          <p:cNvPr id="14" name="文本7" title=""/>
          <p:cNvSpPr txBox="1"/>
          <p:nvPr/>
        </p:nvSpPr>
        <p:spPr>
          <a:xfrm>
            <a:off x="7812281" y="5223148"/>
            <a:ext cx="800100"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不为</a:t>
            </a:r>
          </a:p>
        </p:txBody>
      </p:sp>
      <p:sp>
        <p:nvSpPr>
          <p:cNvPr id="15" name="文本8" title=""/>
          <p:cNvSpPr txBox="1"/>
          <p:nvPr/>
        </p:nvSpPr>
        <p:spPr>
          <a:xfrm>
            <a:off x="3573351" y="5706894"/>
            <a:ext cx="800100"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相反</a:t>
            </a:r>
          </a:p>
        </p:txBody>
      </p:sp>
      <p:sp>
        <p:nvSpPr>
          <p:cNvPr id="16" name="文本9" title=""/>
          <p:cNvSpPr txBox="1"/>
          <p:nvPr/>
        </p:nvSpPr>
        <p:spPr>
          <a:xfrm>
            <a:off x="6076483" y="5706647"/>
            <a:ext cx="1409700"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减速</a:t>
            </a:r>
          </a:p>
        </p:txBody>
      </p:sp>
      <p:pic>
        <p:nvPicPr>
          <p:cNvPr id="17" name="图片2" title="">
            <a:extLst>
              <a:ext uri="{FF2B5EF4-FFF2-40B4-BE49-F238E27FC236}">
                <a16:creationId xmlns:a16="http://schemas.microsoft.com/office/drawing/2014/main" id="{69ED34C6-1862-8A8A-03F9-2D1EFC8C3215}"/>
              </a:ext>
            </a:extLst>
          </p:cNvPr>
          <p:cNvPicPr>
            <a:picLocks noChangeAspect="1"/>
          </p:cNvPicPr>
          <p:nvPr/>
        </p:nvPicPr>
        <p:blipFill>
          <a:blip r:embed="rId4"/>
          <a:stretch>
            <a:fillRect/>
          </a:stretch>
        </p:blipFill>
        <p:spPr>
          <a:xfrm>
            <a:off x="5721715" y="2335292"/>
            <a:ext cx="4428125" cy="2493397"/>
          </a:xfrm>
          <a:prstGeom prst="rect">
            <a:avLst/>
          </a:prstGeom>
        </p:spPr>
      </p:pic>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00" fill="hold"/>
                                        <p:tgtEl>
                                          <p:spTgt spid="9"/>
                                        </p:tgtEl>
                                        <p:attrNameLst>
                                          <p:attrName>ppt_w</p:attrName>
                                        </p:attrNameLst>
                                      </p:cBhvr>
                                      <p:tavLst>
                                        <p:tav tm="0">
                                          <p:val>
                                            <p:fltVal val="0"/>
                                          </p:val>
                                        </p:tav>
                                        <p:tav tm="100000">
                                          <p:val>
                                            <p:strVal val="ppt_w"/>
                                          </p:val>
                                        </p:tav>
                                      </p:tavLst>
                                    </p:anim>
                                    <p:anim calcmode="lin" valueType="num">
                                      <p:cBhvr>
                                        <p:cTn id="8" dur="7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700" fill="hold"/>
                                        <p:tgtEl>
                                          <p:spTgt spid="10"/>
                                        </p:tgtEl>
                                        <p:attrNameLst>
                                          <p:attrName>ppt_w</p:attrName>
                                        </p:attrNameLst>
                                      </p:cBhvr>
                                      <p:tavLst>
                                        <p:tav tm="0">
                                          <p:val>
                                            <p:fltVal val="0"/>
                                          </p:val>
                                        </p:tav>
                                        <p:tav tm="100000">
                                          <p:val>
                                            <p:strVal val="ppt_w"/>
                                          </p:val>
                                        </p:tav>
                                      </p:tavLst>
                                    </p:anim>
                                    <p:anim calcmode="lin" valueType="num">
                                      <p:cBhvr>
                                        <p:cTn id="15" dur="700" fill="hold"/>
                                        <p:tgtEl>
                                          <p:spTgt spid="10"/>
                                        </p:tgtEl>
                                        <p:attrNameLst>
                                          <p:attrName>ppt_h</p:attrName>
                                        </p:attrNameLst>
                                      </p:cBhvr>
                                      <p:tavLst>
                                        <p:tav tm="0">
                                          <p:val>
                                            <p:fltVal val="0"/>
                                          </p:val>
                                        </p:tav>
                                        <p:tav tm="100000">
                                          <p:val>
                                            <p:strVal val="ppt_h"/>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300"/>
                                        <p:tgtEl>
                                          <p:spTgt spid="13"/>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300"/>
                                        <p:tgtEl>
                                          <p:spTgt spid="14"/>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300"/>
                                        <p:tgtEl>
                                          <p:spTgt spid="15"/>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grpSp>
        <p:nvGrpSpPr>
          <p:cNvPr id="2" name="组合1" title=""/>
          <p:cNvGrpSpPr/>
          <p:nvPr/>
        </p:nvGrpSpPr>
        <p:grpSpPr>
          <a:xfrm>
            <a:off x="19088" y="-43024"/>
            <a:ext cx="12172950" cy="1156076"/>
            <a:chExt cx="12172950" cy="1156076"/>
          </a:xfrm>
        </p:grpSpPr>
        <p:sp>
          <p:nvSpPr>
            <p:cNvPr id="3" name="形状2"/>
            <p:cNvSpPr txBox="1"/>
            <p:nvPr/>
          </p:nvSpPr>
          <p:spPr>
            <a:xfrm>
              <a:off x="0" y="43462"/>
              <a:ext cx="12172950" cy="934755"/>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4" name="形状3"/>
            <p:cNvSpPr txBox="1"/>
            <p:nvPr/>
          </p:nvSpPr>
          <p:spPr>
            <a:xfrm>
              <a:off x="1133151" y="250612"/>
              <a:ext cx="2413968" cy="603171"/>
            </a:xfrm>
            <a:custGeom>
              <a:gdLst>
                <a:gd name="connsiteX0" fmla="*/ 100528 w 2413968"/>
                <a:gd name="connsiteY0" fmla="*/ 0 h 603171"/>
                <a:gd name="connsiteX1" fmla="*/ 2313440 w 2413968"/>
                <a:gd name="connsiteY1" fmla="*/ 0 h 603171"/>
                <a:gd name="connsiteX2" fmla="*/ 2340102 w 2413968"/>
                <a:gd name="connsiteY2" fmla="*/ 0 h 603171"/>
                <a:gd name="connsiteX3" fmla="*/ 2403377 w 2413968"/>
                <a:gd name="connsiteY3" fmla="*/ 48297 h 603171"/>
                <a:gd name="connsiteX4" fmla="*/ 2413968 w 2413968"/>
                <a:gd name="connsiteY4" fmla="*/ 502642 h 603171"/>
                <a:gd name="connsiteX5" fmla="*/ 2413968 w 2413968"/>
                <a:gd name="connsiteY5" fmla="*/ 529304 h 603171"/>
                <a:gd name="connsiteX6" fmla="*/ 2365671 w 2413968"/>
                <a:gd name="connsiteY6" fmla="*/ 592579 h 603171"/>
                <a:gd name="connsiteX7" fmla="*/ 100528 w 2413968"/>
                <a:gd name="connsiteY7" fmla="*/ 603171 h 603171"/>
                <a:gd name="connsiteX8" fmla="*/ 73867 w 2413968"/>
                <a:gd name="connsiteY8" fmla="*/ 603171 h 603171"/>
                <a:gd name="connsiteX9" fmla="*/ 10591 w 2413968"/>
                <a:gd name="connsiteY9" fmla="*/ 554874 h 603171"/>
                <a:gd name="connsiteX10" fmla="*/ 0 w 2413968"/>
                <a:gd name="connsiteY10" fmla="*/ 100528 h 603171"/>
                <a:gd name="connsiteX11" fmla="*/ 0 w 2413968"/>
                <a:gd name="connsiteY11" fmla="*/ 45008 h 603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3968" h="603171">
                  <a:moveTo>
                    <a:pt x="100528" y="0"/>
                  </a:moveTo>
                  <a:lnTo>
                    <a:pt x="2313440" y="0"/>
                  </a:lnTo>
                  <a:cubicBezTo>
                    <a:pt x="2340102" y="0"/>
                    <a:pt x="2365671" y="10591"/>
                    <a:pt x="2384524" y="29444"/>
                  </a:cubicBezTo>
                  <a:cubicBezTo>
                    <a:pt x="2403377" y="48297"/>
                    <a:pt x="2413968" y="73867"/>
                    <a:pt x="2413968" y="100528"/>
                  </a:cubicBezTo>
                  <a:lnTo>
                    <a:pt x="2413968" y="502642"/>
                  </a:lnTo>
                  <a:cubicBezTo>
                    <a:pt x="2413968" y="529304"/>
                    <a:pt x="2403377" y="554874"/>
                    <a:pt x="2384524" y="573727"/>
                  </a:cubicBezTo>
                  <a:cubicBezTo>
                    <a:pt x="2365671" y="592579"/>
                    <a:pt x="2340102" y="603171"/>
                    <a:pt x="2313440" y="603171"/>
                  </a:cubicBezTo>
                  <a:lnTo>
                    <a:pt x="100528" y="603171"/>
                  </a:lnTo>
                  <a:cubicBezTo>
                    <a:pt x="73867" y="603171"/>
                    <a:pt x="48297" y="592579"/>
                    <a:pt x="29444" y="573727"/>
                  </a:cubicBezTo>
                  <a:cubicBezTo>
                    <a:pt x="10591" y="554874"/>
                    <a:pt x="0" y="529304"/>
                    <a:pt x="0" y="502642"/>
                  </a:cubicBezTo>
                  <a:lnTo>
                    <a:pt x="0" y="100528"/>
                  </a:lnTo>
                  <a:cubicBezTo>
                    <a:pt x="0" y="45008"/>
                    <a:pt x="45008" y="0"/>
                    <a:pt x="100528" y="0"/>
                  </a:cubicBezTo>
                  <a:close/>
                </a:path>
              </a:pathLst>
            </a:custGeom>
            <a:solidFill>
              <a:srgbClr val="F5AC62">
                <a:alpha val="100000"/>
              </a:srgbClr>
            </a:solidFill>
            <a:ln w="9525">
              <a:solidFill>
                <a:srgbClr val="FFFFFF">
                  <a:alpha val="100000"/>
                </a:srgbClr>
              </a:solidFill>
              <a:prstDash val="solid"/>
            </a:ln>
          </p:spPr>
          <p:txBody>
            <a:bodyPr anchor="ctr"/>
            <a:lstStyle/>
            <a:p>
              <a:pPr marL="0" algn="l"/>
              <a:r>
                <a:rPr lang="zh-CN" altLang="en-US" sz="3999" b="1" i="0">
                  <a:solidFill>
                    <a:srgbClr val="000000">
                      <a:alpha val="100000"/>
                    </a:srgbClr>
                  </a:solidFill>
                  <a:latin typeface="宋体"/>
                  <a:ea typeface="宋体"/>
                </a:rPr>
                <a:t>课堂习题</a:t>
              </a:r>
            </a:p>
          </p:txBody>
        </p:sp>
        <p:pic>
          <p:nvPicPr>
            <p:cNvPr id="5"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86049" y="0"/>
              <a:ext cx="1219200" cy="1156076"/>
            </a:xfrm>
            <a:prstGeom prst="rect">
              <a:avLst/>
            </a:prstGeom>
          </p:spPr>
        </p:pic>
      </p:grpSp>
      <p:sp>
        <p:nvSpPr>
          <p:cNvPr id="6" name="形状1" title=""/>
          <p:cNvSpPr txBox="1"/>
          <p:nvPr/>
        </p:nvSpPr>
        <p:spPr>
          <a:xfrm rot="10800000">
            <a:off x="3032" y="88913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7" name="文本1" title=""/>
          <p:cNvSpPr txBox="1"/>
          <p:nvPr/>
        </p:nvSpPr>
        <p:spPr>
          <a:xfrm>
            <a:off x="486061" y="1113101"/>
            <a:ext cx="11239500" cy="4112705"/>
          </a:xfrm>
          <a:prstGeom prst="rect">
            <a:avLst/>
          </a:prstGeom>
          <a:noFill/>
        </p:spPr>
        <p:txBody>
          <a:bodyPr anchor="t"/>
          <a:lstStyle/>
          <a:p>
            <a:pPr marL="0" algn="l"/>
            <a:r>
              <a:rPr lang="zh-CN" altLang="en-US" sz="2599" b="0" i="0">
                <a:solidFill>
                  <a:srgbClr val="000000">
                    <a:alpha val="100000"/>
                  </a:srgbClr>
                </a:solidFill>
                <a:latin typeface="Microsoft YaHei"/>
                <a:ea typeface="Microsoft YaHei"/>
              </a:rPr>
              <a:t>5、甲、乙两人用一条绳子向同一方向拉一条船，甲用力300N，乙用力170N，船受到的拉力是 </a:t>
            </a:r>
            <a:r>
              <a:rPr lang="zh-CN" altLang="en-US" sz="2599" b="0" i="0" u="sng">
                <a:solidFill>
                  <a:srgbClr val="000000">
                    <a:alpha val="100000"/>
                  </a:srgbClr>
                </a:solidFill>
                <a:latin typeface="Microsoft YaHei"/>
                <a:ea typeface="Microsoft YaHei"/>
              </a:rPr>
              <a:t>             </a:t>
            </a:r>
            <a:r>
              <a:rPr lang="zh-CN" altLang="en-US" sz="2599" b="0" i="0">
                <a:solidFill>
                  <a:srgbClr val="000000">
                    <a:alpha val="100000"/>
                  </a:srgbClr>
                </a:solidFill>
                <a:latin typeface="Microsoft YaHei"/>
                <a:ea typeface="Microsoft YaHei"/>
              </a:rPr>
              <a:t>N.</a:t>
            </a:r>
          </a:p>
          <a:p>
            <a:pPr marL="0" algn="l"/>
            <a:endParaRPr lang="zh-CN" altLang="en-US" sz="2599" b="0" i="0">
              <a:solidFill>
                <a:srgbClr val="000000">
                  <a:alpha val="100000"/>
                </a:srgbClr>
              </a:solidFill>
              <a:latin typeface="Microsoft YaHei"/>
              <a:ea typeface="Microsoft YaHei"/>
            </a:endParaRPr>
          </a:p>
          <a:p>
            <a:pPr marL="0" algn="l"/>
            <a:r>
              <a:rPr lang="zh-CN" altLang="en-US" sz="2599" b="0" i="0">
                <a:solidFill>
                  <a:srgbClr val="000000">
                    <a:alpha val="100000"/>
                  </a:srgbClr>
                </a:solidFill>
                <a:latin typeface="Microsoft YaHei"/>
                <a:ea typeface="Microsoft YaHei"/>
              </a:rPr>
              <a:t>6、甲、乙两人推一张桌子，甲用30N的力向右推，乙用50N的力向左推，两个力沿同一直线。桌子受到两人的合力是</a:t>
            </a:r>
            <a:r>
              <a:rPr lang="zh-CN" altLang="en-US" sz="2599" b="0" i="0" u="sng">
                <a:solidFill>
                  <a:srgbClr val="000000">
                    <a:alpha val="100000"/>
                  </a:srgbClr>
                </a:solidFill>
                <a:latin typeface="Microsoft YaHei"/>
                <a:ea typeface="Microsoft YaHei"/>
              </a:rPr>
              <a:t>             </a:t>
            </a:r>
            <a:r>
              <a:rPr lang="zh-CN" altLang="en-US" sz="2599" b="0" i="0">
                <a:solidFill>
                  <a:srgbClr val="000000">
                    <a:alpha val="100000"/>
                  </a:srgbClr>
                </a:solidFill>
                <a:latin typeface="Microsoft YaHei"/>
                <a:ea typeface="Microsoft YaHei"/>
              </a:rPr>
              <a:t>N.方向 </a:t>
            </a:r>
            <a:r>
              <a:rPr lang="zh-CN" altLang="en-US" sz="2599" b="0" i="0" u="sng">
                <a:solidFill>
                  <a:srgbClr val="000000">
                    <a:alpha val="100000"/>
                  </a:srgbClr>
                </a:solidFill>
                <a:latin typeface="Microsoft YaHei"/>
                <a:ea typeface="Microsoft YaHei"/>
              </a:rPr>
              <a:t>             </a:t>
            </a:r>
            <a:r>
              <a:rPr lang="zh-CN" altLang="en-US" sz="2599" b="0" i="0">
                <a:solidFill>
                  <a:srgbClr val="000000">
                    <a:alpha val="100000"/>
                  </a:srgbClr>
                </a:solidFill>
                <a:latin typeface="Microsoft YaHei"/>
                <a:ea typeface="Microsoft YaHei"/>
              </a:rPr>
              <a:t>。</a:t>
            </a:r>
          </a:p>
          <a:p>
            <a:pPr marL="0" algn="l"/>
            <a:endParaRPr lang="zh-CN" altLang="en-US" sz="2599" b="0" i="0">
              <a:solidFill>
                <a:srgbClr val="000000">
                  <a:alpha val="100000"/>
                </a:srgbClr>
              </a:solidFill>
              <a:latin typeface="Microsoft YaHei"/>
              <a:ea typeface="Microsoft YaHei"/>
            </a:endParaRPr>
          </a:p>
          <a:p>
            <a:pPr marL="0" algn="l"/>
            <a:r>
              <a:rPr lang="zh-CN" altLang="en-US" sz="2599" b="0" i="0">
                <a:solidFill>
                  <a:srgbClr val="000000">
                    <a:alpha val="100000"/>
                  </a:srgbClr>
                </a:solidFill>
                <a:latin typeface="Microsoft YaHei"/>
                <a:ea typeface="Microsoft YaHei"/>
              </a:rPr>
              <a:t>7、一个力F1的大小为5N，另一个力F2的大小为3N，它们都沿东西方向，向东还是向西并不确定。它们的合力F的大小和方向有哪几种可能?请列举各种可能情况，并说出每种情况下合力的大小和方向。</a:t>
            </a:r>
          </a:p>
        </p:txBody>
      </p:sp>
      <p:sp>
        <p:nvSpPr>
          <p:cNvPr id="8" name="文本2" title=""/>
          <p:cNvSpPr txBox="1"/>
          <p:nvPr/>
        </p:nvSpPr>
        <p:spPr>
          <a:xfrm>
            <a:off x="4557636" y="1520409"/>
            <a:ext cx="800100"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470</a:t>
            </a:r>
          </a:p>
        </p:txBody>
      </p:sp>
      <p:sp>
        <p:nvSpPr>
          <p:cNvPr id="9" name="文本3" title=""/>
          <p:cNvSpPr txBox="1"/>
          <p:nvPr/>
        </p:nvSpPr>
        <p:spPr>
          <a:xfrm>
            <a:off x="7215816" y="2873464"/>
            <a:ext cx="800100"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20 </a:t>
            </a:r>
          </a:p>
        </p:txBody>
      </p:sp>
      <p:sp>
        <p:nvSpPr>
          <p:cNvPr id="10" name="文本4" title=""/>
          <p:cNvSpPr txBox="1"/>
          <p:nvPr/>
        </p:nvSpPr>
        <p:spPr>
          <a:xfrm>
            <a:off x="9532782" y="2873473"/>
            <a:ext cx="800100"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向左</a:t>
            </a:r>
          </a:p>
        </p:txBody>
      </p:sp>
      <p:sp>
        <p:nvSpPr>
          <p:cNvPr id="11" name="文本5" title=""/>
          <p:cNvSpPr txBox="1"/>
          <p:nvPr/>
        </p:nvSpPr>
        <p:spPr>
          <a:xfrm>
            <a:off x="713603" y="5225634"/>
            <a:ext cx="2105025"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1.两力都向东</a:t>
            </a:r>
          </a:p>
        </p:txBody>
      </p:sp>
      <p:sp>
        <p:nvSpPr>
          <p:cNvPr id="12" name="文本6" title=""/>
          <p:cNvSpPr txBox="1"/>
          <p:nvPr/>
        </p:nvSpPr>
        <p:spPr>
          <a:xfrm>
            <a:off x="3435544" y="5225691"/>
            <a:ext cx="2105025"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2.两力都向西</a:t>
            </a:r>
          </a:p>
        </p:txBody>
      </p:sp>
      <p:sp>
        <p:nvSpPr>
          <p:cNvPr id="13" name="文本7" title=""/>
          <p:cNvSpPr txBox="1"/>
          <p:nvPr/>
        </p:nvSpPr>
        <p:spPr>
          <a:xfrm>
            <a:off x="5850941" y="5225663"/>
            <a:ext cx="3117056"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3.F1向东，F2向西</a:t>
            </a:r>
          </a:p>
        </p:txBody>
      </p:sp>
      <p:sp>
        <p:nvSpPr>
          <p:cNvPr id="14" name="文本8" title=""/>
          <p:cNvSpPr txBox="1"/>
          <p:nvPr/>
        </p:nvSpPr>
        <p:spPr>
          <a:xfrm>
            <a:off x="8771601" y="5225691"/>
            <a:ext cx="3117056" cy="592772"/>
          </a:xfrm>
          <a:prstGeom prst="rect">
            <a:avLst/>
          </a:prstGeom>
          <a:noFill/>
        </p:spPr>
        <p:txBody>
          <a:bodyPr anchor="t"/>
          <a:lstStyle/>
          <a:p>
            <a:pPr marL="0" algn="l"/>
            <a:r>
              <a:rPr lang="zh-CN" altLang="en-US" sz="2399" b="0" i="0">
                <a:solidFill>
                  <a:srgbClr val="FF0000">
                    <a:alpha val="100000"/>
                  </a:srgbClr>
                </a:solidFill>
                <a:latin typeface="Microsoft YaHei"/>
                <a:ea typeface="Microsoft YaHei"/>
              </a:rPr>
              <a:t>4.F1向西，F2向东</a:t>
            </a:r>
          </a:p>
        </p:txBody>
      </p:sp>
      <p:sp>
        <p:nvSpPr>
          <p:cNvPr id="15" name="文本9" title=""/>
          <p:cNvSpPr txBox="1"/>
          <p:nvPr/>
        </p:nvSpPr>
        <p:spPr>
          <a:xfrm>
            <a:off x="954843" y="5682491"/>
            <a:ext cx="1933575" cy="995045"/>
          </a:xfrm>
          <a:prstGeom prst="rect">
            <a:avLst/>
          </a:prstGeom>
          <a:noFill/>
        </p:spPr>
        <p:txBody>
          <a:bodyPr anchor="t"/>
          <a:lstStyle/>
          <a:p>
            <a:pPr marL="0" algn="l"/>
            <a:r>
              <a:rPr lang="zh-CN" altLang="en-US" sz="2399" b="0" i="0">
                <a:solidFill>
                  <a:srgbClr val="3B00FF">
                    <a:alpha val="100000"/>
                  </a:srgbClr>
                </a:solidFill>
                <a:latin typeface="Microsoft YaHei"/>
                <a:ea typeface="Microsoft YaHei"/>
              </a:rPr>
              <a:t>合力向东，</a:t>
            </a:r>
          </a:p>
          <a:p>
            <a:pPr marL="0" algn="l"/>
            <a:r>
              <a:rPr lang="zh-CN" altLang="en-US" sz="2399" b="0" i="0">
                <a:solidFill>
                  <a:srgbClr val="3B00FF">
                    <a:alpha val="100000"/>
                  </a:srgbClr>
                </a:solidFill>
                <a:latin typeface="Microsoft YaHei"/>
                <a:ea typeface="Microsoft YaHei"/>
              </a:rPr>
              <a:t>8N</a:t>
            </a:r>
          </a:p>
        </p:txBody>
      </p:sp>
      <p:sp>
        <p:nvSpPr>
          <p:cNvPr id="16" name="文本10" title=""/>
          <p:cNvSpPr txBox="1"/>
          <p:nvPr/>
        </p:nvSpPr>
        <p:spPr>
          <a:xfrm>
            <a:off x="3698291" y="5632675"/>
            <a:ext cx="1933575" cy="995045"/>
          </a:xfrm>
          <a:prstGeom prst="rect">
            <a:avLst/>
          </a:prstGeom>
          <a:noFill/>
        </p:spPr>
        <p:txBody>
          <a:bodyPr anchor="t"/>
          <a:lstStyle/>
          <a:p>
            <a:pPr marL="0" algn="l"/>
            <a:r>
              <a:rPr lang="zh-CN" altLang="en-US" sz="2399" b="0" i="0">
                <a:solidFill>
                  <a:srgbClr val="3B00FF">
                    <a:alpha val="100000"/>
                  </a:srgbClr>
                </a:solidFill>
                <a:latin typeface="Microsoft YaHei"/>
                <a:ea typeface="Microsoft YaHei"/>
              </a:rPr>
              <a:t>合力向西，</a:t>
            </a:r>
          </a:p>
          <a:p>
            <a:pPr marL="0" algn="l"/>
            <a:r>
              <a:rPr lang="zh-CN" altLang="en-US" sz="2399" b="0" i="0">
                <a:solidFill>
                  <a:srgbClr val="3B00FF">
                    <a:alpha val="100000"/>
                  </a:srgbClr>
                </a:solidFill>
                <a:latin typeface="Microsoft YaHei"/>
                <a:ea typeface="Microsoft YaHei"/>
              </a:rPr>
              <a:t>8N</a:t>
            </a:r>
          </a:p>
        </p:txBody>
      </p:sp>
      <p:sp>
        <p:nvSpPr>
          <p:cNvPr id="17" name="文本11" title=""/>
          <p:cNvSpPr txBox="1"/>
          <p:nvPr/>
        </p:nvSpPr>
        <p:spPr>
          <a:xfrm>
            <a:off x="6553333" y="5632437"/>
            <a:ext cx="1933575" cy="995045"/>
          </a:xfrm>
          <a:prstGeom prst="rect">
            <a:avLst/>
          </a:prstGeom>
          <a:noFill/>
        </p:spPr>
        <p:txBody>
          <a:bodyPr anchor="t"/>
          <a:lstStyle/>
          <a:p>
            <a:pPr marL="0" algn="l"/>
            <a:r>
              <a:rPr lang="zh-CN" altLang="en-US" sz="2399" b="0" i="0">
                <a:solidFill>
                  <a:srgbClr val="3B00FF">
                    <a:alpha val="100000"/>
                  </a:srgbClr>
                </a:solidFill>
                <a:latin typeface="Microsoft YaHei"/>
                <a:ea typeface="Microsoft YaHei"/>
              </a:rPr>
              <a:t>合力向东，</a:t>
            </a:r>
          </a:p>
          <a:p>
            <a:pPr marL="0" algn="l"/>
            <a:r>
              <a:rPr lang="zh-CN" altLang="en-US" sz="2399" b="0" i="0">
                <a:solidFill>
                  <a:srgbClr val="3B00FF">
                    <a:alpha val="100000"/>
                  </a:srgbClr>
                </a:solidFill>
                <a:latin typeface="Microsoft YaHei"/>
                <a:ea typeface="Microsoft YaHei"/>
              </a:rPr>
              <a:t>2N</a:t>
            </a:r>
          </a:p>
        </p:txBody>
      </p:sp>
      <p:sp>
        <p:nvSpPr>
          <p:cNvPr id="18" name="文本12" title=""/>
          <p:cNvSpPr txBox="1"/>
          <p:nvPr/>
        </p:nvSpPr>
        <p:spPr>
          <a:xfrm>
            <a:off x="9297295" y="5682415"/>
            <a:ext cx="1933575" cy="995045"/>
          </a:xfrm>
          <a:prstGeom prst="rect">
            <a:avLst/>
          </a:prstGeom>
          <a:noFill/>
        </p:spPr>
        <p:txBody>
          <a:bodyPr anchor="t"/>
          <a:lstStyle/>
          <a:p>
            <a:pPr marL="0" algn="l"/>
            <a:r>
              <a:rPr lang="zh-CN" altLang="en-US" sz="2399" b="0" i="0">
                <a:solidFill>
                  <a:srgbClr val="3B00FF">
                    <a:alpha val="100000"/>
                  </a:srgbClr>
                </a:solidFill>
                <a:latin typeface="Microsoft YaHei"/>
                <a:ea typeface="Microsoft YaHei"/>
              </a:rPr>
              <a:t>合力向西，</a:t>
            </a:r>
          </a:p>
          <a:p>
            <a:pPr marL="0" algn="l"/>
            <a:r>
              <a:rPr lang="zh-CN" altLang="en-US" sz="2399" b="0" i="0">
                <a:solidFill>
                  <a:srgbClr val="3B00FF">
                    <a:alpha val="100000"/>
                  </a:srgbClr>
                </a:solidFill>
                <a:latin typeface="Microsoft YaHei"/>
                <a:ea typeface="Microsoft YaHei"/>
              </a:rPr>
              <a:t>2N</a:t>
            </a:r>
          </a:p>
        </p:txBody>
      </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00"/>
                                        <p:tgtEl>
                                          <p:spTgt spid="9"/>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300"/>
                                        <p:tgtEl>
                                          <p:spTgt spid="1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300"/>
                                        <p:tgtEl>
                                          <p:spTgt spid="1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300"/>
                                        <p:tgtEl>
                                          <p:spTgt spid="1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300"/>
                                        <p:tgtEl>
                                          <p:spTgt spid="14"/>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300"/>
                                        <p:tgtEl>
                                          <p:spTgt spid="15"/>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300"/>
                                        <p:tgtEl>
                                          <p:spTgt spid="16"/>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300"/>
                                        <p:tgtEl>
                                          <p:spTgt spid="17"/>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grpSp>
        <p:nvGrpSpPr>
          <p:cNvPr id="2" name="组合1" title=""/>
          <p:cNvGrpSpPr/>
          <p:nvPr/>
        </p:nvGrpSpPr>
        <p:grpSpPr>
          <a:xfrm>
            <a:off x="19088" y="-43024"/>
            <a:ext cx="12172950" cy="1156076"/>
            <a:chExt cx="12172950" cy="1156076"/>
          </a:xfrm>
        </p:grpSpPr>
        <p:sp>
          <p:nvSpPr>
            <p:cNvPr id="3" name="形状2"/>
            <p:cNvSpPr txBox="1"/>
            <p:nvPr/>
          </p:nvSpPr>
          <p:spPr>
            <a:xfrm>
              <a:off x="0" y="43462"/>
              <a:ext cx="12172950" cy="934755"/>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4" name="形状3"/>
            <p:cNvSpPr txBox="1"/>
            <p:nvPr/>
          </p:nvSpPr>
          <p:spPr>
            <a:xfrm>
              <a:off x="1133151" y="250612"/>
              <a:ext cx="2413968" cy="603171"/>
            </a:xfrm>
            <a:custGeom>
              <a:gdLst>
                <a:gd name="connsiteX0" fmla="*/ 100528 w 2413968"/>
                <a:gd name="connsiteY0" fmla="*/ 0 h 603171"/>
                <a:gd name="connsiteX1" fmla="*/ 2313440 w 2413968"/>
                <a:gd name="connsiteY1" fmla="*/ 0 h 603171"/>
                <a:gd name="connsiteX2" fmla="*/ 2340102 w 2413968"/>
                <a:gd name="connsiteY2" fmla="*/ 0 h 603171"/>
                <a:gd name="connsiteX3" fmla="*/ 2403377 w 2413968"/>
                <a:gd name="connsiteY3" fmla="*/ 48297 h 603171"/>
                <a:gd name="connsiteX4" fmla="*/ 2413968 w 2413968"/>
                <a:gd name="connsiteY4" fmla="*/ 502642 h 603171"/>
                <a:gd name="connsiteX5" fmla="*/ 2413968 w 2413968"/>
                <a:gd name="connsiteY5" fmla="*/ 529304 h 603171"/>
                <a:gd name="connsiteX6" fmla="*/ 2365671 w 2413968"/>
                <a:gd name="connsiteY6" fmla="*/ 592579 h 603171"/>
                <a:gd name="connsiteX7" fmla="*/ 100528 w 2413968"/>
                <a:gd name="connsiteY7" fmla="*/ 603171 h 603171"/>
                <a:gd name="connsiteX8" fmla="*/ 73867 w 2413968"/>
                <a:gd name="connsiteY8" fmla="*/ 603171 h 603171"/>
                <a:gd name="connsiteX9" fmla="*/ 10591 w 2413968"/>
                <a:gd name="connsiteY9" fmla="*/ 554874 h 603171"/>
                <a:gd name="connsiteX10" fmla="*/ 0 w 2413968"/>
                <a:gd name="connsiteY10" fmla="*/ 100528 h 603171"/>
                <a:gd name="connsiteX11" fmla="*/ 0 w 2413968"/>
                <a:gd name="connsiteY11" fmla="*/ 45008 h 60317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3968" h="603171">
                  <a:moveTo>
                    <a:pt x="100528" y="0"/>
                  </a:moveTo>
                  <a:lnTo>
                    <a:pt x="2313440" y="0"/>
                  </a:lnTo>
                  <a:cubicBezTo>
                    <a:pt x="2340102" y="0"/>
                    <a:pt x="2365671" y="10591"/>
                    <a:pt x="2384524" y="29444"/>
                  </a:cubicBezTo>
                  <a:cubicBezTo>
                    <a:pt x="2403377" y="48297"/>
                    <a:pt x="2413968" y="73867"/>
                    <a:pt x="2413968" y="100528"/>
                  </a:cubicBezTo>
                  <a:lnTo>
                    <a:pt x="2413968" y="502642"/>
                  </a:lnTo>
                  <a:cubicBezTo>
                    <a:pt x="2413968" y="529304"/>
                    <a:pt x="2403377" y="554874"/>
                    <a:pt x="2384524" y="573727"/>
                  </a:cubicBezTo>
                  <a:cubicBezTo>
                    <a:pt x="2365671" y="592579"/>
                    <a:pt x="2340102" y="603171"/>
                    <a:pt x="2313440" y="603171"/>
                  </a:cubicBezTo>
                  <a:lnTo>
                    <a:pt x="100528" y="603171"/>
                  </a:lnTo>
                  <a:cubicBezTo>
                    <a:pt x="73867" y="603171"/>
                    <a:pt x="48297" y="592579"/>
                    <a:pt x="29444" y="573727"/>
                  </a:cubicBezTo>
                  <a:cubicBezTo>
                    <a:pt x="10591" y="554874"/>
                    <a:pt x="0" y="529304"/>
                    <a:pt x="0" y="502642"/>
                  </a:cubicBezTo>
                  <a:lnTo>
                    <a:pt x="0" y="100528"/>
                  </a:lnTo>
                  <a:cubicBezTo>
                    <a:pt x="0" y="45008"/>
                    <a:pt x="45008" y="0"/>
                    <a:pt x="100528" y="0"/>
                  </a:cubicBezTo>
                  <a:close/>
                </a:path>
              </a:pathLst>
            </a:custGeom>
            <a:solidFill>
              <a:srgbClr val="F5AC62">
                <a:alpha val="100000"/>
              </a:srgbClr>
            </a:solidFill>
            <a:ln w="9525">
              <a:solidFill>
                <a:srgbClr val="FFFFFF">
                  <a:alpha val="100000"/>
                </a:srgbClr>
              </a:solidFill>
              <a:prstDash val="solid"/>
            </a:ln>
          </p:spPr>
          <p:txBody>
            <a:bodyPr anchor="ctr"/>
            <a:lstStyle/>
            <a:p>
              <a:pPr marL="0" algn="l"/>
              <a:r>
                <a:rPr lang="zh-CN" altLang="en-US" sz="3999" b="1" i="0">
                  <a:solidFill>
                    <a:srgbClr val="000000">
                      <a:alpha val="100000"/>
                    </a:srgbClr>
                  </a:solidFill>
                  <a:latin typeface="宋体"/>
                  <a:ea typeface="宋体"/>
                </a:rPr>
                <a:t>课堂习题</a:t>
              </a:r>
            </a:p>
          </p:txBody>
        </p:sp>
        <p:pic>
          <p:nvPicPr>
            <p:cNvPr id="5"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86049" y="0"/>
              <a:ext cx="1219200" cy="1156076"/>
            </a:xfrm>
            <a:prstGeom prst="rect">
              <a:avLst/>
            </a:prstGeom>
          </p:spPr>
        </p:pic>
      </p:grpSp>
      <p:sp>
        <p:nvSpPr>
          <p:cNvPr id="6" name="形状1" title=""/>
          <p:cNvSpPr txBox="1"/>
          <p:nvPr/>
        </p:nvSpPr>
        <p:spPr>
          <a:xfrm rot="10800000">
            <a:off x="3032" y="88913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7" name="文本1" title=""/>
          <p:cNvSpPr txBox="1"/>
          <p:nvPr/>
        </p:nvSpPr>
        <p:spPr>
          <a:xfrm>
            <a:off x="471126" y="1112777"/>
            <a:ext cx="10991850" cy="1699070"/>
          </a:xfrm>
          <a:prstGeom prst="rect">
            <a:avLst/>
          </a:prstGeom>
          <a:noFill/>
        </p:spPr>
        <p:txBody>
          <a:bodyPr anchor="t"/>
          <a:lstStyle/>
          <a:p>
            <a:pPr marL="0" algn="l"/>
            <a:endParaRPr lang="zh-CN" altLang="en-US" sz="2999" b="0" i="0">
              <a:solidFill>
                <a:srgbClr val="000000">
                  <a:alpha val="100000"/>
                </a:srgbClr>
              </a:solidFill>
              <a:latin typeface="微软雅黑"/>
              <a:ea typeface="微软雅黑"/>
            </a:endParaRPr>
          </a:p>
          <a:p>
            <a:pPr marL="0" algn="l"/>
            <a:r>
              <a:rPr lang="zh-CN" altLang="en-US" sz="2999" b="0" i="0">
                <a:solidFill>
                  <a:srgbClr val="000000">
                    <a:alpha val="100000"/>
                  </a:srgbClr>
                </a:solidFill>
                <a:latin typeface="微软雅黑"/>
                <a:ea typeface="微软雅黑"/>
              </a:rPr>
              <a:t>8．作用在同一直线上的两个力，合力为12 N，若其中一个力的大小为15 N，则另一个力的大小为___________。</a:t>
            </a:r>
          </a:p>
        </p:txBody>
      </p:sp>
      <p:sp>
        <p:nvSpPr>
          <p:cNvPr id="8" name="文本2" title=""/>
          <p:cNvSpPr txBox="1"/>
          <p:nvPr/>
        </p:nvSpPr>
        <p:spPr>
          <a:xfrm>
            <a:off x="6679416" y="2223325"/>
            <a:ext cx="1531571" cy="693356"/>
          </a:xfrm>
          <a:prstGeom prst="rect">
            <a:avLst/>
          </a:prstGeom>
          <a:noFill/>
        </p:spPr>
        <p:txBody>
          <a:bodyPr anchor="t"/>
          <a:lstStyle/>
          <a:p>
            <a:pPr marL="0" algn="ctr"/>
            <a:r>
              <a:rPr lang="zh-CN" altLang="en-US" sz="2499" b="0" i="0">
                <a:solidFill>
                  <a:srgbClr val="FF0000">
                    <a:alpha val="100000"/>
                  </a:srgbClr>
                </a:solidFill>
                <a:latin typeface="宋体"/>
                <a:ea typeface="宋体"/>
              </a:rPr>
              <a:t>3N或27N</a:t>
            </a:r>
          </a:p>
        </p:txBody>
      </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7111327" y="1646806"/>
            <a:ext cx="954005" cy="954005"/>
          </a:xfrm>
          <a:custGeom>
            <a:gdLst>
              <a:gd name="connsiteX0" fmla="*/ 477002 w 954005"/>
              <a:gd name="connsiteY0" fmla="*/ 0 h 954005"/>
              <a:gd name="connsiteX1" fmla="*/ 740444 w 954005"/>
              <a:gd name="connsiteY1" fmla="*/ 0 h 954005"/>
              <a:gd name="connsiteX2" fmla="*/ 954005 w 954005"/>
              <a:gd name="connsiteY2" fmla="*/ 740444 h 954005"/>
              <a:gd name="connsiteX3" fmla="*/ 213561 w 954005"/>
              <a:gd name="connsiteY3" fmla="*/ 954005 h 954005"/>
              <a:gd name="connsiteX4" fmla="*/ 0 w 954005"/>
              <a:gd name="connsiteY4" fmla="*/ 213561 h 9540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4005" h="954005">
                <a:moveTo>
                  <a:pt x="477002" y="0"/>
                </a:moveTo>
                <a:cubicBezTo>
                  <a:pt x="740444" y="0"/>
                  <a:pt x="954005" y="213561"/>
                  <a:pt x="954005" y="477002"/>
                </a:cubicBezTo>
                <a:cubicBezTo>
                  <a:pt x="954005" y="740444"/>
                  <a:pt x="740444" y="954005"/>
                  <a:pt x="477002" y="954005"/>
                </a:cubicBezTo>
                <a:cubicBezTo>
                  <a:pt x="213561" y="954005"/>
                  <a:pt x="0" y="740444"/>
                  <a:pt x="0" y="477002"/>
                </a:cubicBezTo>
                <a:cubicBezTo>
                  <a:pt x="0" y="213561"/>
                  <a:pt x="213561" y="0"/>
                  <a:pt x="477002" y="0"/>
                </a:cubicBezTo>
                <a:close/>
              </a:path>
            </a:pathLst>
          </a:custGeom>
          <a:solidFill>
            <a:srgbClr val="C72727">
              <a:alpha val="100000"/>
            </a:srgbClr>
          </a:solidFill>
          <a:ln w="9525">
            <a:solidFill>
              <a:srgbClr val="1A5CB3">
                <a:alpha val="100000"/>
              </a:srgbClr>
            </a:solidFill>
            <a:prstDash val="solid"/>
          </a:ln>
        </p:spPr>
        <p:txBody>
          <a:bodyPr anchor="ctr"/>
          <a:lstStyle/>
          <a:p>
            <a:pPr marL="0" algn="ctr"/>
          </a:p>
        </p:txBody>
      </p:sp>
      <p:sp>
        <p:nvSpPr>
          <p:cNvPr id="3" name="形状2" title=""/>
          <p:cNvSpPr txBox="1"/>
          <p:nvPr/>
        </p:nvSpPr>
        <p:spPr>
          <a:xfrm>
            <a:off x="4210974" y="1608515"/>
            <a:ext cx="954005" cy="954005"/>
          </a:xfrm>
          <a:custGeom>
            <a:gdLst>
              <a:gd name="connsiteX0" fmla="*/ 477002 w 954005"/>
              <a:gd name="connsiteY0" fmla="*/ 0 h 954005"/>
              <a:gd name="connsiteX1" fmla="*/ 740444 w 954005"/>
              <a:gd name="connsiteY1" fmla="*/ 0 h 954005"/>
              <a:gd name="connsiteX2" fmla="*/ 954005 w 954005"/>
              <a:gd name="connsiteY2" fmla="*/ 740444 h 954005"/>
              <a:gd name="connsiteX3" fmla="*/ 213561 w 954005"/>
              <a:gd name="connsiteY3" fmla="*/ 954005 h 954005"/>
              <a:gd name="connsiteX4" fmla="*/ 0 w 954005"/>
              <a:gd name="connsiteY4" fmla="*/ 213561 h 9540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4005" h="954005">
                <a:moveTo>
                  <a:pt x="477002" y="0"/>
                </a:moveTo>
                <a:cubicBezTo>
                  <a:pt x="740444" y="0"/>
                  <a:pt x="954005" y="213561"/>
                  <a:pt x="954005" y="477002"/>
                </a:cubicBezTo>
                <a:cubicBezTo>
                  <a:pt x="954005" y="740444"/>
                  <a:pt x="740444" y="954005"/>
                  <a:pt x="477002" y="954005"/>
                </a:cubicBezTo>
                <a:cubicBezTo>
                  <a:pt x="213561" y="954005"/>
                  <a:pt x="0" y="740444"/>
                  <a:pt x="0" y="477002"/>
                </a:cubicBezTo>
                <a:cubicBezTo>
                  <a:pt x="0" y="213561"/>
                  <a:pt x="213561" y="0"/>
                  <a:pt x="477002" y="0"/>
                </a:cubicBezTo>
                <a:close/>
              </a:path>
            </a:pathLst>
          </a:custGeom>
          <a:solidFill>
            <a:srgbClr val="1A5CB3">
              <a:alpha val="100000"/>
            </a:srgbClr>
          </a:solidFill>
          <a:ln w="9525">
            <a:solidFill>
              <a:srgbClr val="1A5CB3">
                <a:alpha val="100000"/>
              </a:srgbClr>
            </a:solidFill>
            <a:prstDash val="solid"/>
          </a:ln>
        </p:spPr>
        <p:txBody>
          <a:bodyPr anchor="ctr"/>
          <a:lstStyle/>
          <a:p>
            <a:pPr marL="0" algn="ctr"/>
          </a:p>
        </p:txBody>
      </p:sp>
      <p:sp>
        <p:nvSpPr>
          <p:cNvPr id="4" name="形状3" title=""/>
          <p:cNvSpPr txBox="1"/>
          <p:nvPr/>
        </p:nvSpPr>
        <p:spPr>
          <a:xfrm>
            <a:off x="1342806" y="1646825"/>
            <a:ext cx="954005" cy="954005"/>
          </a:xfrm>
          <a:custGeom>
            <a:gdLst>
              <a:gd name="connsiteX0" fmla="*/ 477002 w 954005"/>
              <a:gd name="connsiteY0" fmla="*/ 0 h 954005"/>
              <a:gd name="connsiteX1" fmla="*/ 740444 w 954005"/>
              <a:gd name="connsiteY1" fmla="*/ 0 h 954005"/>
              <a:gd name="connsiteX2" fmla="*/ 954005 w 954005"/>
              <a:gd name="connsiteY2" fmla="*/ 740444 h 954005"/>
              <a:gd name="connsiteX3" fmla="*/ 213561 w 954005"/>
              <a:gd name="connsiteY3" fmla="*/ 954005 h 954005"/>
              <a:gd name="connsiteX4" fmla="*/ 0 w 954005"/>
              <a:gd name="connsiteY4" fmla="*/ 213561 h 954005"/>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4005" h="954005">
                <a:moveTo>
                  <a:pt x="477002" y="0"/>
                </a:moveTo>
                <a:cubicBezTo>
                  <a:pt x="740444" y="0"/>
                  <a:pt x="954005" y="213561"/>
                  <a:pt x="954005" y="477002"/>
                </a:cubicBezTo>
                <a:cubicBezTo>
                  <a:pt x="954005" y="740444"/>
                  <a:pt x="740444" y="954005"/>
                  <a:pt x="477002" y="954005"/>
                </a:cubicBezTo>
                <a:cubicBezTo>
                  <a:pt x="213561" y="954005"/>
                  <a:pt x="0" y="740444"/>
                  <a:pt x="0" y="477002"/>
                </a:cubicBezTo>
                <a:cubicBezTo>
                  <a:pt x="0" y="213561"/>
                  <a:pt x="213561" y="0"/>
                  <a:pt x="477002" y="0"/>
                </a:cubicBezTo>
                <a:close/>
              </a:path>
            </a:pathLst>
          </a:custGeom>
          <a:solidFill>
            <a:srgbClr val="2A8C51">
              <a:alpha val="100000"/>
            </a:srgbClr>
          </a:solidFill>
          <a:ln w="9525">
            <a:solidFill>
              <a:srgbClr val="1A5CB3">
                <a:alpha val="100000"/>
              </a:srgbClr>
            </a:solidFill>
            <a:prstDash val="solid"/>
          </a:ln>
        </p:spPr>
        <p:txBody>
          <a:bodyPr anchor="ctr"/>
          <a:lstStyle/>
          <a:p>
            <a:pPr marL="0" algn="ctr"/>
          </a:p>
        </p:txBody>
      </p:sp>
      <p:sp>
        <p:nvSpPr>
          <p:cNvPr id="5" name="形状4" title=""/>
          <p:cNvSpPr txBox="1"/>
          <p:nvPr/>
        </p:nvSpPr>
        <p:spPr>
          <a:xfrm>
            <a:off x="5296" y="-22860"/>
            <a:ext cx="12172950" cy="98115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形状5" title=""/>
          <p:cNvSpPr txBox="1"/>
          <p:nvPr/>
        </p:nvSpPr>
        <p:spPr>
          <a:xfrm>
            <a:off x="18415" y="6650144"/>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7" name="形状6" title=""/>
          <p:cNvSpPr txBox="1"/>
          <p:nvPr/>
        </p:nvSpPr>
        <p:spPr>
          <a:xfrm>
            <a:off x="481822" y="120148"/>
            <a:ext cx="2360428" cy="743179"/>
          </a:xfrm>
          <a:custGeom>
            <a:gdLst>
              <a:gd name="connsiteX0" fmla="*/ 123863 w 2360428"/>
              <a:gd name="connsiteY0" fmla="*/ 0 h 743179"/>
              <a:gd name="connsiteX1" fmla="*/ 2236565 w 2360428"/>
              <a:gd name="connsiteY1" fmla="*/ 0 h 743179"/>
              <a:gd name="connsiteX2" fmla="*/ 2304973 w 2360428"/>
              <a:gd name="connsiteY2" fmla="*/ 0 h 743179"/>
              <a:gd name="connsiteX3" fmla="*/ 2360428 w 2360428"/>
              <a:gd name="connsiteY3" fmla="*/ 619315 h 743179"/>
              <a:gd name="connsiteX4" fmla="*/ 2360428 w 2360428"/>
              <a:gd name="connsiteY4" fmla="*/ 652166 h 743179"/>
              <a:gd name="connsiteX5" fmla="*/ 2300921 w 2360428"/>
              <a:gd name="connsiteY5" fmla="*/ 730129 h 743179"/>
              <a:gd name="connsiteX6" fmla="*/ 123863 w 2360428"/>
              <a:gd name="connsiteY6" fmla="*/ 743179 h 743179"/>
              <a:gd name="connsiteX7" fmla="*/ 91013 w 2360428"/>
              <a:gd name="connsiteY7" fmla="*/ 743179 h 743179"/>
              <a:gd name="connsiteX8" fmla="*/ 13050 w 2360428"/>
              <a:gd name="connsiteY8" fmla="*/ 683671 h 743179"/>
              <a:gd name="connsiteX9" fmla="*/ 0 w 2360428"/>
              <a:gd name="connsiteY9" fmla="*/ 123863 h 743179"/>
              <a:gd name="connsiteX10" fmla="*/ 0 w 2360428"/>
              <a:gd name="connsiteY10" fmla="*/ 55455 h 7431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0428" h="743179">
                <a:moveTo>
                  <a:pt x="123863" y="0"/>
                </a:moveTo>
                <a:lnTo>
                  <a:pt x="2236565" y="0"/>
                </a:lnTo>
                <a:cubicBezTo>
                  <a:pt x="2304973" y="0"/>
                  <a:pt x="2360428" y="55455"/>
                  <a:pt x="2360428" y="123863"/>
                </a:cubicBezTo>
                <a:lnTo>
                  <a:pt x="2360428" y="619315"/>
                </a:lnTo>
                <a:cubicBezTo>
                  <a:pt x="2360428" y="652166"/>
                  <a:pt x="2347379" y="683671"/>
                  <a:pt x="2324150" y="706900"/>
                </a:cubicBezTo>
                <a:cubicBezTo>
                  <a:pt x="2300921" y="730129"/>
                  <a:pt x="2269416" y="743179"/>
                  <a:pt x="2236565" y="743179"/>
                </a:cubicBezTo>
                <a:lnTo>
                  <a:pt x="123863" y="743179"/>
                </a:lnTo>
                <a:cubicBezTo>
                  <a:pt x="91013" y="743179"/>
                  <a:pt x="59507" y="730129"/>
                  <a:pt x="36279" y="706900"/>
                </a:cubicBezTo>
                <a:cubicBezTo>
                  <a:pt x="13050" y="683671"/>
                  <a:pt x="0" y="652166"/>
                  <a:pt x="0" y="619315"/>
                </a:cubicBezTo>
                <a:lnTo>
                  <a:pt x="0" y="123863"/>
                </a:lnTo>
                <a:cubicBezTo>
                  <a:pt x="0" y="55455"/>
                  <a:pt x="55455" y="0"/>
                  <a:pt x="123863" y="0"/>
                </a:cubicBezTo>
                <a:close/>
              </a:path>
            </a:pathLst>
          </a:custGeom>
          <a:solidFill>
            <a:srgbClr val="73DAE6">
              <a:alpha val="100000"/>
            </a:srgbClr>
          </a:solidFill>
          <a:ln w="9525">
            <a:solidFill>
              <a:srgbClr val="FFFFFF">
                <a:alpha val="0"/>
              </a:srgbClr>
            </a:solidFill>
          </a:ln>
        </p:spPr>
        <p:txBody>
          <a:bodyPr anchor="ctr"/>
          <a:lstStyle/>
          <a:p>
            <a:pPr marL="0" algn="ctr"/>
            <a:r>
              <a:rPr lang="zh-CN" altLang="en-US" sz="3999" b="1" i="0">
                <a:solidFill>
                  <a:srgbClr val="000000">
                    <a:alpha val="100000"/>
                  </a:srgbClr>
                </a:solidFill>
                <a:latin typeface="微软雅黑"/>
                <a:ea typeface="微软雅黑"/>
              </a:rPr>
              <a:t>学习目标</a:t>
            </a:r>
          </a:p>
        </p:txBody>
      </p:sp>
      <p:sp>
        <p:nvSpPr>
          <p:cNvPr id="8" name="形状7" title=""/>
          <p:cNvSpPr txBox="1"/>
          <p:nvPr/>
        </p:nvSpPr>
        <p:spPr>
          <a:xfrm rot="10800000">
            <a:off x="561508" y="1978276"/>
            <a:ext cx="2478701" cy="3122953"/>
          </a:xfrm>
          <a:prstGeom prst="flowChartPunchedCard">
            <a:avLst/>
          </a:prstGeom>
          <a:solidFill>
            <a:srgbClr val="2A8C51">
              <a:alpha val="100000"/>
            </a:srgbClr>
          </a:solidFill>
          <a:ln w="9525">
            <a:solidFill>
              <a:srgbClr val="FFFFFF">
                <a:alpha val="0"/>
              </a:srgbClr>
            </a:solidFill>
          </a:ln>
        </p:spPr>
        <p:txBody>
          <a:bodyPr anchor="ctr"/>
          <a:lstStyle/>
          <a:p>
            <a:pPr marL="0" algn="ctr"/>
          </a:p>
        </p:txBody>
      </p:sp>
      <p:sp>
        <p:nvSpPr>
          <p:cNvPr id="9" name="文本1" title=""/>
          <p:cNvSpPr txBox="1"/>
          <p:nvPr/>
        </p:nvSpPr>
        <p:spPr>
          <a:xfrm>
            <a:off x="1063990" y="1721577"/>
            <a:ext cx="1329938" cy="859346"/>
          </a:xfrm>
          <a:prstGeom prst="rect">
            <a:avLst/>
          </a:prstGeom>
          <a:noFill/>
        </p:spPr>
        <p:txBody>
          <a:bodyPr anchor="t"/>
          <a:lstStyle/>
          <a:p>
            <a:pPr marL="0" algn="ctr">
              <a:lnSpc>
                <a:spcPts val="4800"/>
              </a:lnSpc>
            </a:pPr>
            <a:r>
              <a:rPr lang="zh-CN" altLang="en-US" sz="4000" b="1" i="1">
                <a:solidFill>
                  <a:srgbClr val="FFFFFF">
                    <a:alpha val="100000"/>
                  </a:srgbClr>
                </a:solidFill>
                <a:latin typeface="微软雅黑"/>
                <a:ea typeface="微软雅黑"/>
              </a:rPr>
              <a:t>01</a:t>
            </a:r>
          </a:p>
        </p:txBody>
      </p:sp>
      <p:grpSp>
        <p:nvGrpSpPr>
          <p:cNvPr id="10" name="组合1" title=""/>
          <p:cNvGrpSpPr/>
          <p:nvPr/>
        </p:nvGrpSpPr>
        <p:grpSpPr>
          <a:xfrm>
            <a:off x="3432477" y="1735236"/>
            <a:ext cx="2478703" cy="3366536"/>
            <a:chExt cx="2478703" cy="3366536"/>
          </a:xfrm>
        </p:grpSpPr>
        <p:sp>
          <p:nvSpPr>
            <p:cNvPr id="11" name="形状10"/>
            <p:cNvSpPr txBox="1"/>
            <p:nvPr/>
          </p:nvSpPr>
          <p:spPr>
            <a:xfrm rot="10800000">
              <a:off x="0" y="243583"/>
              <a:ext cx="2478703" cy="3122953"/>
            </a:xfrm>
            <a:prstGeom prst="flowChartPunchedCard">
              <a:avLst/>
            </a:prstGeom>
            <a:solidFill>
              <a:srgbClr val="1A5CB3">
                <a:alpha val="100000"/>
              </a:srgbClr>
            </a:solidFill>
            <a:ln w="9525">
              <a:solidFill>
                <a:srgbClr val="FFFFFF">
                  <a:alpha val="0"/>
                </a:srgbClr>
              </a:solidFill>
            </a:ln>
          </p:spPr>
          <p:txBody>
            <a:bodyPr anchor="ctr"/>
            <a:lstStyle/>
            <a:p>
              <a:pPr marL="0" algn="ctr"/>
            </a:p>
          </p:txBody>
        </p:sp>
        <p:sp>
          <p:nvSpPr>
            <p:cNvPr id="12" name="文本6"/>
            <p:cNvSpPr txBox="1"/>
            <p:nvPr/>
          </p:nvSpPr>
          <p:spPr>
            <a:xfrm>
              <a:off x="646833" y="0"/>
              <a:ext cx="1139439" cy="802736"/>
            </a:xfrm>
            <a:prstGeom prst="rect">
              <a:avLst/>
            </a:prstGeom>
            <a:noFill/>
          </p:spPr>
          <p:txBody>
            <a:bodyPr anchor="t"/>
            <a:lstStyle/>
            <a:p>
              <a:pPr marL="0" algn="ctr">
                <a:lnSpc>
                  <a:spcPts val="4800"/>
                </a:lnSpc>
              </a:pPr>
              <a:r>
                <a:rPr lang="zh-CN" altLang="en-US" sz="4000" b="1" i="1">
                  <a:solidFill>
                    <a:srgbClr val="FFFFFF">
                      <a:alpha val="100000"/>
                    </a:srgbClr>
                  </a:solidFill>
                  <a:latin typeface="微软雅黑"/>
                  <a:ea typeface="微软雅黑"/>
                </a:rPr>
                <a:t>02</a:t>
              </a:r>
            </a:p>
          </p:txBody>
        </p:sp>
      </p:grpSp>
      <p:grpSp>
        <p:nvGrpSpPr>
          <p:cNvPr id="13" name="组合2" title=""/>
          <p:cNvGrpSpPr/>
          <p:nvPr/>
        </p:nvGrpSpPr>
        <p:grpSpPr>
          <a:xfrm>
            <a:off x="6313418" y="1720929"/>
            <a:ext cx="2478701" cy="3327160"/>
            <a:chExt cx="2478701" cy="3327160"/>
          </a:xfrm>
        </p:grpSpPr>
        <p:sp>
          <p:nvSpPr>
            <p:cNvPr id="14" name="形状11"/>
            <p:cNvSpPr txBox="1"/>
            <p:nvPr/>
          </p:nvSpPr>
          <p:spPr>
            <a:xfrm rot="10800000">
              <a:off x="0" y="204207"/>
              <a:ext cx="2478701" cy="3122953"/>
            </a:xfrm>
            <a:prstGeom prst="flowChartPunchedCard">
              <a:avLst/>
            </a:prstGeom>
            <a:solidFill>
              <a:srgbClr val="C72727">
                <a:alpha val="100000"/>
              </a:srgbClr>
            </a:solidFill>
            <a:ln w="9525">
              <a:solidFill>
                <a:srgbClr val="FFFFFF">
                  <a:alpha val="0"/>
                </a:srgbClr>
              </a:solidFill>
            </a:ln>
          </p:spPr>
          <p:txBody>
            <a:bodyPr anchor="ctr"/>
            <a:lstStyle/>
            <a:p>
              <a:pPr marL="0" algn="ctr"/>
            </a:p>
          </p:txBody>
        </p:sp>
        <p:sp>
          <p:nvSpPr>
            <p:cNvPr id="15" name="文本7"/>
            <p:cNvSpPr txBox="1"/>
            <p:nvPr/>
          </p:nvSpPr>
          <p:spPr>
            <a:xfrm>
              <a:off x="502481" y="0"/>
              <a:ext cx="1329938" cy="859346"/>
            </a:xfrm>
            <a:prstGeom prst="rect">
              <a:avLst/>
            </a:prstGeom>
            <a:noFill/>
          </p:spPr>
          <p:txBody>
            <a:bodyPr anchor="t"/>
            <a:lstStyle/>
            <a:p>
              <a:pPr marL="0" algn="ctr">
                <a:lnSpc>
                  <a:spcPts val="4800"/>
                </a:lnSpc>
              </a:pPr>
              <a:r>
                <a:rPr lang="zh-CN" altLang="en-US" sz="4000" b="1" i="1">
                  <a:solidFill>
                    <a:srgbClr val="FFFFFF">
                      <a:alpha val="100000"/>
                    </a:srgbClr>
                  </a:solidFill>
                  <a:latin typeface="微软雅黑"/>
                  <a:ea typeface="微软雅黑"/>
                </a:rPr>
                <a:t>03</a:t>
              </a:r>
            </a:p>
          </p:txBody>
        </p:sp>
      </p:grpSp>
      <p:sp>
        <p:nvSpPr>
          <p:cNvPr id="16" name="形状8" title=""/>
          <p:cNvSpPr txBox="1"/>
          <p:nvPr/>
        </p:nvSpPr>
        <p:spPr>
          <a:xfrm rot="10800000">
            <a:off x="1114" y="862879"/>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17" name="文本2" title=""/>
          <p:cNvSpPr txBox="1"/>
          <p:nvPr/>
        </p:nvSpPr>
        <p:spPr>
          <a:xfrm>
            <a:off x="782003" y="2274332"/>
            <a:ext cx="2155823" cy="2679756"/>
          </a:xfrm>
          <a:prstGeom prst="rect">
            <a:avLst/>
          </a:prstGeom>
          <a:noFill/>
        </p:spPr>
        <p:txBody>
          <a:bodyPr anchor="t"/>
          <a:lstStyle/>
          <a:p>
            <a:pPr marL="0" algn="l">
              <a:lnSpc>
                <a:spcPts val="2800"/>
              </a:lnSpc>
            </a:pPr>
            <a:r>
              <a:rPr lang="zh-CN" altLang="en-US" sz="1899" b="0" i="0">
                <a:solidFill>
                  <a:srgbClr val="FFFFFF">
                    <a:alpha val="100000"/>
                  </a:srgbClr>
                </a:solidFill>
                <a:latin typeface="思源黑体"/>
                <a:ea typeface="思源黑体"/>
              </a:rPr>
              <a:t>知道几个力的共同作用效果可以用一个力来代替，这个力就是合力;知道同一直线上方向相同和相反的两个力的合成方法。</a:t>
            </a:r>
          </a:p>
        </p:txBody>
      </p:sp>
      <p:sp>
        <p:nvSpPr>
          <p:cNvPr id="18" name="文本3" title=""/>
          <p:cNvSpPr txBox="1"/>
          <p:nvPr/>
        </p:nvSpPr>
        <p:spPr>
          <a:xfrm>
            <a:off x="6535160" y="2412482"/>
            <a:ext cx="2324100" cy="2034223"/>
          </a:xfrm>
          <a:prstGeom prst="rect">
            <a:avLst/>
          </a:prstGeom>
          <a:noFill/>
        </p:spPr>
        <p:txBody>
          <a:bodyPr anchor="t"/>
          <a:lstStyle/>
          <a:p>
            <a:pPr marL="0" algn="l"/>
            <a:r>
              <a:rPr lang="zh-CN" altLang="en-US" sz="2199" b="0" i="0">
                <a:solidFill>
                  <a:srgbClr val="FFFFFF">
                    <a:alpha val="100000"/>
                  </a:srgbClr>
                </a:solidFill>
                <a:latin typeface="Microsoft YaHei"/>
                <a:ea typeface="Microsoft YaHei"/>
              </a:rPr>
              <a:t>通过对探究实验假设的验证来培养学生对物理现象的归纳总结能力。</a:t>
            </a:r>
          </a:p>
        </p:txBody>
      </p:sp>
      <p:sp>
        <p:nvSpPr>
          <p:cNvPr id="19" name="文本4" title=""/>
          <p:cNvSpPr txBox="1"/>
          <p:nvPr/>
        </p:nvSpPr>
        <p:spPr>
          <a:xfrm>
            <a:off x="3550177" y="2439924"/>
            <a:ext cx="2182616" cy="2034223"/>
          </a:xfrm>
          <a:prstGeom prst="rect">
            <a:avLst/>
          </a:prstGeom>
          <a:noFill/>
        </p:spPr>
        <p:txBody>
          <a:bodyPr anchor="t"/>
          <a:lstStyle/>
          <a:p>
            <a:pPr marL="0" algn="l"/>
            <a:r>
              <a:rPr lang="zh-CN" altLang="en-US" sz="2199" b="0" i="0">
                <a:solidFill>
                  <a:srgbClr val="FFFFFF">
                    <a:alpha val="100000"/>
                  </a:srgbClr>
                </a:solidFill>
                <a:latin typeface="Microsoft YaHei"/>
                <a:ea typeface="Microsoft YaHei"/>
              </a:rPr>
              <a:t>通过总结出同一直线上两个力合成的方法初步认识等效替代的科学研究方法。</a:t>
            </a:r>
          </a:p>
        </p:txBody>
      </p:sp>
      <p:sp>
        <p:nvSpPr>
          <p:cNvPr id="20" name="形状9" title=""/>
          <p:cNvSpPr txBox="1"/>
          <p:nvPr/>
        </p:nvSpPr>
        <p:spPr>
          <a:xfrm>
            <a:off x="9871539" y="1598752"/>
            <a:ext cx="954005" cy="981389"/>
          </a:xfrm>
          <a:custGeom>
            <a:gdLst>
              <a:gd name="connsiteX0" fmla="*/ 477002 w 954005"/>
              <a:gd name="connsiteY0" fmla="*/ 0 h 981389"/>
              <a:gd name="connsiteX1" fmla="*/ 740444 w 954005"/>
              <a:gd name="connsiteY1" fmla="*/ 0 h 981389"/>
              <a:gd name="connsiteX2" fmla="*/ 954005 w 954005"/>
              <a:gd name="connsiteY2" fmla="*/ 761698 h 981389"/>
              <a:gd name="connsiteX3" fmla="*/ 213561 w 954005"/>
              <a:gd name="connsiteY3" fmla="*/ 981389 h 981389"/>
              <a:gd name="connsiteX4" fmla="*/ 0 w 954005"/>
              <a:gd name="connsiteY4" fmla="*/ 219691 h 981389"/>
            </a:gdLst>
            <a:cxnLst>
              <a:cxn ang="0">
                <a:pos x="connsiteX0" y="connsiteY0"/>
              </a:cxn>
              <a:cxn ang="0">
                <a:pos x="connsiteX1" y="connsiteY1"/>
              </a:cxn>
              <a:cxn ang="0">
                <a:pos x="connsiteX2" y="connsiteY2"/>
              </a:cxn>
              <a:cxn ang="0">
                <a:pos x="connsiteX3" y="connsiteY3"/>
              </a:cxn>
              <a:cxn ang="0">
                <a:pos x="connsiteX4" y="connsiteY4"/>
              </a:cxn>
            </a:cxnLst>
            <a:rect l="l" t="t" r="r" b="b"/>
            <a:pathLst>
              <a:path w="954005" h="981389">
                <a:moveTo>
                  <a:pt x="477002" y="0"/>
                </a:moveTo>
                <a:cubicBezTo>
                  <a:pt x="740444" y="0"/>
                  <a:pt x="954005" y="219691"/>
                  <a:pt x="954005" y="490695"/>
                </a:cubicBezTo>
                <a:cubicBezTo>
                  <a:pt x="954005" y="761698"/>
                  <a:pt x="740444" y="981389"/>
                  <a:pt x="477002" y="981389"/>
                </a:cubicBezTo>
                <a:cubicBezTo>
                  <a:pt x="213561" y="981389"/>
                  <a:pt x="0" y="761698"/>
                  <a:pt x="0" y="490695"/>
                </a:cubicBezTo>
                <a:cubicBezTo>
                  <a:pt x="0" y="219691"/>
                  <a:pt x="213561" y="0"/>
                  <a:pt x="477002" y="0"/>
                </a:cubicBezTo>
                <a:close/>
              </a:path>
            </a:pathLst>
          </a:custGeom>
          <a:solidFill>
            <a:srgbClr val="471ECC">
              <a:alpha val="100000"/>
            </a:srgbClr>
          </a:solidFill>
          <a:ln w="9525">
            <a:solidFill>
              <a:srgbClr val="1A5CB3">
                <a:alpha val="100000"/>
              </a:srgbClr>
            </a:solidFill>
            <a:prstDash val="solid"/>
          </a:ln>
        </p:spPr>
        <p:txBody>
          <a:bodyPr anchor="ctr"/>
          <a:lstStyle/>
          <a:p>
            <a:pPr marL="0" algn="ctr"/>
          </a:p>
        </p:txBody>
      </p:sp>
      <p:grpSp>
        <p:nvGrpSpPr>
          <p:cNvPr id="21" name="组合3" title=""/>
          <p:cNvGrpSpPr/>
          <p:nvPr/>
        </p:nvGrpSpPr>
        <p:grpSpPr>
          <a:xfrm>
            <a:off x="9152363" y="1641653"/>
            <a:ext cx="2478701" cy="3405902"/>
            <a:chExt cx="2478701" cy="3405902"/>
          </a:xfrm>
        </p:grpSpPr>
        <p:sp>
          <p:nvSpPr>
            <p:cNvPr id="22" name="形状12"/>
            <p:cNvSpPr txBox="1"/>
            <p:nvPr/>
          </p:nvSpPr>
          <p:spPr>
            <a:xfrm rot="10800000">
              <a:off x="0" y="282949"/>
              <a:ext cx="2478701" cy="3122953"/>
            </a:xfrm>
            <a:prstGeom prst="flowChartPunchedCard">
              <a:avLst/>
            </a:prstGeom>
            <a:solidFill>
              <a:srgbClr val="471ECC">
                <a:alpha val="100000"/>
              </a:srgbClr>
            </a:solidFill>
            <a:ln w="9525">
              <a:solidFill>
                <a:srgbClr val="FFFFFF">
                  <a:alpha val="0"/>
                </a:srgbClr>
              </a:solidFill>
            </a:ln>
          </p:spPr>
          <p:txBody>
            <a:bodyPr anchor="ctr"/>
            <a:lstStyle/>
            <a:p>
              <a:pPr marL="0" algn="ctr"/>
            </a:p>
          </p:txBody>
        </p:sp>
        <p:sp>
          <p:nvSpPr>
            <p:cNvPr id="23" name="文本8"/>
            <p:cNvSpPr txBox="1"/>
            <p:nvPr/>
          </p:nvSpPr>
          <p:spPr>
            <a:xfrm>
              <a:off x="449990" y="0"/>
              <a:ext cx="1329938" cy="859346"/>
            </a:xfrm>
            <a:prstGeom prst="rect">
              <a:avLst/>
            </a:prstGeom>
            <a:noFill/>
          </p:spPr>
          <p:txBody>
            <a:bodyPr anchor="t"/>
            <a:lstStyle/>
            <a:p>
              <a:pPr marL="0" algn="ctr">
                <a:lnSpc>
                  <a:spcPts val="4800"/>
                </a:lnSpc>
              </a:pPr>
              <a:r>
                <a:rPr lang="zh-CN" altLang="en-US" sz="4000" b="1" i="1">
                  <a:solidFill>
                    <a:srgbClr val="FFFFFF">
                      <a:alpha val="100000"/>
                    </a:srgbClr>
                  </a:solidFill>
                  <a:latin typeface="微软雅黑"/>
                  <a:ea typeface="微软雅黑"/>
                </a:rPr>
                <a:t>04</a:t>
              </a:r>
            </a:p>
          </p:txBody>
        </p:sp>
      </p:grpSp>
      <p:sp>
        <p:nvSpPr>
          <p:cNvPr id="24" name="文本5" title=""/>
          <p:cNvSpPr txBox="1"/>
          <p:nvPr/>
        </p:nvSpPr>
        <p:spPr>
          <a:xfrm>
            <a:off x="9345539" y="2237518"/>
            <a:ext cx="2209800" cy="2632251"/>
          </a:xfrm>
          <a:prstGeom prst="rect">
            <a:avLst/>
          </a:prstGeom>
          <a:noFill/>
        </p:spPr>
        <p:txBody>
          <a:bodyPr anchor="t"/>
          <a:lstStyle/>
          <a:p>
            <a:pPr marL="0" algn="l">
              <a:lnSpc>
                <a:spcPts val="2700"/>
              </a:lnSpc>
            </a:pPr>
            <a:r>
              <a:rPr lang="zh-CN" altLang="en-US" sz="1899" b="0" i="0">
                <a:solidFill>
                  <a:srgbClr val="FFFFFF">
                    <a:alpha val="100000"/>
                  </a:srgbClr>
                </a:solidFill>
                <a:latin typeface="新宋体"/>
                <a:ea typeface="新宋体"/>
              </a:rPr>
              <a:t>通过合力的一些事例和实际的实验操作，体会到团结合作、交流互助的重要性;培养实事求是、尊重自然规律的科学态度。</a:t>
            </a:r>
          </a:p>
        </p:txBody>
      </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ppt_x</p:attrName>
                                        </p:attrNameLst>
                                      </p:cBhvr>
                                      <p:tavLst>
                                        <p:tav tm="0">
                                          <p:val>
                                            <p:strVal val="#ppt_x"/>
                                          </p:val>
                                        </p:tav>
                                        <p:tav tm="100000">
                                          <p:val>
                                            <p:strVal val="#ppt_x"/>
                                          </p:val>
                                        </p:tav>
                                      </p:tavLst>
                                    </p:anim>
                                    <p:anim calcmode="lin" valueType="num">
                                      <p:cBhvr>
                                        <p:cTn id="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750" fill="hold"/>
                                        <p:tgtEl>
                                          <p:spTgt spid="21"/>
                                        </p:tgtEl>
                                        <p:attrNameLst>
                                          <p:attrName>ppt_x</p:attrName>
                                        </p:attrNameLst>
                                      </p:cBhvr>
                                      <p:tavLst>
                                        <p:tav tm="0">
                                          <p:val>
                                            <p:strVal val="#ppt_x"/>
                                          </p:val>
                                        </p:tav>
                                        <p:tav tm="100000">
                                          <p:val>
                                            <p:strVal val="#ppt_x"/>
                                          </p:val>
                                        </p:tav>
                                      </p:tavLst>
                                    </p:anim>
                                    <p:anim calcmode="lin" valueType="num">
                                      <p:cBhvr>
                                        <p:cTn id="20"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1" grpId="0" animBg="1"/>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50144"/>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3" name="形状2" title=""/>
          <p:cNvSpPr txBox="1"/>
          <p:nvPr/>
        </p:nvSpPr>
        <p:spPr>
          <a:xfrm>
            <a:off x="5288" y="-22860"/>
            <a:ext cx="12172950" cy="88590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4" name="形状3" title=""/>
          <p:cNvSpPr txBox="1"/>
          <p:nvPr/>
        </p:nvSpPr>
        <p:spPr>
          <a:xfrm>
            <a:off x="499053" y="167383"/>
            <a:ext cx="2347331" cy="695554"/>
          </a:xfrm>
          <a:custGeom>
            <a:gdLst>
              <a:gd name="connsiteX0" fmla="*/ 115926 w 2347331"/>
              <a:gd name="connsiteY0" fmla="*/ 0 h 695554"/>
              <a:gd name="connsiteX1" fmla="*/ 2231406 w 2347331"/>
              <a:gd name="connsiteY1" fmla="*/ 0 h 695554"/>
              <a:gd name="connsiteX2" fmla="*/ 2262151 w 2347331"/>
              <a:gd name="connsiteY2" fmla="*/ 0 h 695554"/>
              <a:gd name="connsiteX3" fmla="*/ 2335118 w 2347331"/>
              <a:gd name="connsiteY3" fmla="*/ 55694 h 695554"/>
              <a:gd name="connsiteX4" fmla="*/ 2347331 w 2347331"/>
              <a:gd name="connsiteY4" fmla="*/ 579628 h 695554"/>
              <a:gd name="connsiteX5" fmla="*/ 2347332 w 2347331"/>
              <a:gd name="connsiteY5" fmla="*/ 610373 h 695554"/>
              <a:gd name="connsiteX6" fmla="*/ 2291637 w 2347331"/>
              <a:gd name="connsiteY6" fmla="*/ 683340 h 695554"/>
              <a:gd name="connsiteX7" fmla="*/ 115926 w 2347331"/>
              <a:gd name="connsiteY7" fmla="*/ 695554 h 695554"/>
              <a:gd name="connsiteX8" fmla="*/ 85180 w 2347331"/>
              <a:gd name="connsiteY8" fmla="*/ 695554 h 695554"/>
              <a:gd name="connsiteX9" fmla="*/ 12214 w 2347331"/>
              <a:gd name="connsiteY9" fmla="*/ 639860 h 695554"/>
              <a:gd name="connsiteX10" fmla="*/ 0 w 2347331"/>
              <a:gd name="connsiteY10" fmla="*/ 115926 h 695554"/>
              <a:gd name="connsiteX11" fmla="*/ 0 w 2347331"/>
              <a:gd name="connsiteY11" fmla="*/ 51902 h 6955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7331" h="695554">
                <a:moveTo>
                  <a:pt x="115926" y="0"/>
                </a:moveTo>
                <a:lnTo>
                  <a:pt x="2231406" y="0"/>
                </a:lnTo>
                <a:cubicBezTo>
                  <a:pt x="2262151" y="0"/>
                  <a:pt x="2291637" y="12214"/>
                  <a:pt x="2313378" y="33954"/>
                </a:cubicBezTo>
                <a:cubicBezTo>
                  <a:pt x="2335118" y="55694"/>
                  <a:pt x="2347332" y="85180"/>
                  <a:pt x="2347331" y="115926"/>
                </a:cubicBezTo>
                <a:lnTo>
                  <a:pt x="2347331" y="579628"/>
                </a:lnTo>
                <a:cubicBezTo>
                  <a:pt x="2347332" y="610373"/>
                  <a:pt x="2335118" y="639859"/>
                  <a:pt x="2313378" y="661600"/>
                </a:cubicBezTo>
                <a:cubicBezTo>
                  <a:pt x="2291637" y="683340"/>
                  <a:pt x="2262151" y="695554"/>
                  <a:pt x="2231406" y="695554"/>
                </a:cubicBezTo>
                <a:lnTo>
                  <a:pt x="115926" y="695554"/>
                </a:lnTo>
                <a:cubicBezTo>
                  <a:pt x="85180" y="695554"/>
                  <a:pt x="55694" y="683340"/>
                  <a:pt x="33954" y="661600"/>
                </a:cubicBezTo>
                <a:cubicBezTo>
                  <a:pt x="12214" y="639860"/>
                  <a:pt x="0" y="610373"/>
                  <a:pt x="0" y="579628"/>
                </a:cubicBezTo>
                <a:lnTo>
                  <a:pt x="0" y="115926"/>
                </a:lnTo>
                <a:cubicBezTo>
                  <a:pt x="0" y="51902"/>
                  <a:pt x="51902" y="0"/>
                  <a:pt x="115926" y="0"/>
                </a:cubicBezTo>
                <a:close/>
              </a:path>
            </a:pathLst>
          </a:custGeom>
          <a:solidFill>
            <a:srgbClr val="73DAE6">
              <a:alpha val="100000"/>
            </a:srgbClr>
          </a:solidFill>
          <a:ln w="9525">
            <a:solidFill>
              <a:srgbClr val="FFFFFF">
                <a:alpha val="0"/>
              </a:srgbClr>
            </a:solidFill>
          </a:ln>
        </p:spPr>
        <p:txBody>
          <a:bodyPr anchor="ctr"/>
          <a:lstStyle/>
          <a:p>
            <a:pPr marL="0" algn="ctr"/>
            <a:r>
              <a:rPr lang="zh-CN" altLang="en-US" sz="3999" b="1" i="0">
                <a:solidFill>
                  <a:srgbClr val="000000">
                    <a:alpha val="100000"/>
                  </a:srgbClr>
                </a:solidFill>
                <a:latin typeface="微软雅黑"/>
                <a:ea typeface="微软雅黑"/>
              </a:rPr>
              <a:t>新课引入</a:t>
            </a:r>
          </a:p>
        </p:txBody>
      </p:sp>
      <p:sp>
        <p:nvSpPr>
          <p:cNvPr id="5" name="形状4" title=""/>
          <p:cNvSpPr txBox="1"/>
          <p:nvPr/>
        </p:nvSpPr>
        <p:spPr>
          <a:xfrm rot="10800000">
            <a:off x="1116" y="862879"/>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文本1" title=""/>
          <p:cNvSpPr txBox="1"/>
          <p:nvPr/>
        </p:nvSpPr>
        <p:spPr>
          <a:xfrm>
            <a:off x="1233583" y="5729259"/>
            <a:ext cx="9715500" cy="659829"/>
          </a:xfrm>
          <a:prstGeom prst="rect">
            <a:avLst/>
          </a:prstGeom>
          <a:noFill/>
        </p:spPr>
        <p:txBody>
          <a:bodyPr anchor="t"/>
          <a:lstStyle/>
          <a:p>
            <a:pPr marL="0" algn="l"/>
            <a:r>
              <a:rPr lang="zh-CN" altLang="en-US" sz="2799" b="0" i="0">
                <a:solidFill>
                  <a:srgbClr val="3B00FF">
                    <a:alpha val="100000"/>
                  </a:srgbClr>
                </a:solidFill>
                <a:latin typeface="Microsoft YaHei"/>
                <a:ea typeface="Microsoft YaHei"/>
              </a:rPr>
              <a:t>两个小孩与一个大人作用的力，产生的作用效果是相同的</a:t>
            </a:r>
          </a:p>
        </p:txBody>
      </p:sp>
      <p:sp>
        <p:nvSpPr>
          <p:cNvPr id="7" name="文本2" title=""/>
          <p:cNvSpPr txBox="1"/>
          <p:nvPr/>
        </p:nvSpPr>
        <p:spPr>
          <a:xfrm>
            <a:off x="1164041" y="5036248"/>
            <a:ext cx="4762500" cy="626300"/>
          </a:xfrm>
          <a:prstGeom prst="rect">
            <a:avLst/>
          </a:prstGeom>
          <a:noFill/>
        </p:spPr>
        <p:txBody>
          <a:bodyPr anchor="t"/>
          <a:lstStyle/>
          <a:p>
            <a:pPr marL="0" algn="l"/>
            <a:r>
              <a:rPr lang="zh-CN" altLang="en-US" sz="2599" b="0" i="0">
                <a:solidFill>
                  <a:srgbClr val="000000">
                    <a:alpha val="100000"/>
                  </a:srgbClr>
                </a:solidFill>
                <a:latin typeface="Microsoft YaHei"/>
                <a:ea typeface="Microsoft YaHei"/>
              </a:rPr>
              <a:t>两个小孩共同提起一桶水</a:t>
            </a:r>
          </a:p>
        </p:txBody>
      </p:sp>
      <p:sp>
        <p:nvSpPr>
          <p:cNvPr id="8" name="文本3" title=""/>
          <p:cNvSpPr txBox="1"/>
          <p:nvPr/>
        </p:nvSpPr>
        <p:spPr>
          <a:xfrm>
            <a:off x="6207547" y="5035820"/>
            <a:ext cx="4762500" cy="626300"/>
          </a:xfrm>
          <a:prstGeom prst="rect">
            <a:avLst/>
          </a:prstGeom>
          <a:noFill/>
        </p:spPr>
        <p:txBody>
          <a:bodyPr anchor="t"/>
          <a:lstStyle/>
          <a:p>
            <a:pPr marL="0" algn="l"/>
            <a:r>
              <a:rPr lang="zh-CN" altLang="en-US" sz="2599" b="0" i="0">
                <a:solidFill>
                  <a:srgbClr val="000000">
                    <a:alpha val="100000"/>
                  </a:srgbClr>
                </a:solidFill>
                <a:latin typeface="Microsoft YaHei"/>
                <a:ea typeface="Microsoft YaHei"/>
              </a:rPr>
              <a:t>一个大人单独提起同一桶水</a:t>
            </a:r>
          </a:p>
        </p:txBody>
      </p:sp>
      <p:sp>
        <p:nvSpPr>
          <p:cNvPr id="9" name="文本4" title=""/>
          <p:cNvSpPr txBox="1"/>
          <p:nvPr/>
        </p:nvSpPr>
        <p:spPr>
          <a:xfrm>
            <a:off x="1164241" y="947518"/>
            <a:ext cx="9496425" cy="995045"/>
          </a:xfrm>
          <a:prstGeom prst="rect">
            <a:avLst/>
          </a:prstGeom>
          <a:noFill/>
        </p:spPr>
        <p:txBody>
          <a:bodyPr anchor="t"/>
          <a:lstStyle/>
          <a:p>
            <a:pPr marL="0" algn="l"/>
            <a:r>
              <a:rPr lang="zh-CN" altLang="en-US" sz="2399" b="0" i="0">
                <a:solidFill>
                  <a:srgbClr val="000000">
                    <a:alpha val="100000"/>
                  </a:srgbClr>
                </a:solidFill>
                <a:latin typeface="Microsoft YaHei"/>
                <a:ea typeface="Microsoft YaHei"/>
              </a:rPr>
              <a:t>生活中的物体往往同时受到多个力的作用。怎样分析这样的力学问题呢?你认为能用一个力代替几个力同时作用的效果吗?</a:t>
            </a:r>
          </a:p>
        </p:txBody>
      </p:sp>
      <p:pic>
        <p:nvPicPr>
          <p:cNvPr id="10" name="图片1" title="">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3032512" y="1818446"/>
            <a:ext cx="4876800" cy="3218240"/>
          </a:xfrm>
          <a:prstGeom prst="rect">
            <a:avLst/>
          </a:prstGeom>
        </p:spPr>
      </p:pic>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300"/>
                                        <p:tgtEl>
                                          <p:spTgt spid="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 grpId="0" animBg="1"/>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37020"/>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grpSp>
        <p:nvGrpSpPr>
          <p:cNvPr id="3" name="组合1" title=""/>
          <p:cNvGrpSpPr/>
          <p:nvPr/>
        </p:nvGrpSpPr>
        <p:grpSpPr>
          <a:xfrm>
            <a:off x="-4666" y="-438"/>
            <a:ext cx="12192724" cy="957891"/>
            <a:chExt cx="12192724" cy="957891"/>
          </a:xfrm>
        </p:grpSpPr>
        <p:sp>
          <p:nvSpPr>
            <p:cNvPr id="4" name="形状5"/>
            <p:cNvSpPr txBox="1"/>
            <p:nvPr/>
          </p:nvSpPr>
          <p:spPr>
            <a:xfrm>
              <a:off x="0" y="0"/>
              <a:ext cx="12192724" cy="86626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5" name="形状6"/>
            <p:cNvSpPr txBox="1"/>
            <p:nvPr/>
          </p:nvSpPr>
          <p:spPr>
            <a:xfrm rot="10800000">
              <a:off x="6458" y="86264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形状7"/>
            <p:cNvSpPr txBox="1"/>
            <p:nvPr/>
          </p:nvSpPr>
          <p:spPr>
            <a:xfrm>
              <a:off x="818111" y="180859"/>
              <a:ext cx="3058011" cy="660949"/>
            </a:xfrm>
            <a:custGeom>
              <a:gdLst>
                <a:gd name="connsiteX0" fmla="*/ 110158 w 3058011"/>
                <a:gd name="connsiteY0" fmla="*/ 0 h 660949"/>
                <a:gd name="connsiteX1" fmla="*/ 2947853 w 3058011"/>
                <a:gd name="connsiteY1" fmla="*/ 0 h 660949"/>
                <a:gd name="connsiteX2" fmla="*/ 3008691 w 3058011"/>
                <a:gd name="connsiteY2" fmla="*/ 0 h 660949"/>
                <a:gd name="connsiteX3" fmla="*/ 3058011 w 3058011"/>
                <a:gd name="connsiteY3" fmla="*/ 550791 h 660949"/>
                <a:gd name="connsiteX4" fmla="*/ 3058011 w 3058011"/>
                <a:gd name="connsiteY4" fmla="*/ 611630 h 660949"/>
                <a:gd name="connsiteX5" fmla="*/ 110158 w 3058011"/>
                <a:gd name="connsiteY5" fmla="*/ 660949 h 660949"/>
                <a:gd name="connsiteX6" fmla="*/ 49320 w 3058011"/>
                <a:gd name="connsiteY6" fmla="*/ 660949 h 660949"/>
                <a:gd name="connsiteX7" fmla="*/ 0 w 3058011"/>
                <a:gd name="connsiteY7" fmla="*/ 110158 h 660949"/>
                <a:gd name="connsiteX8" fmla="*/ 0 w 3058011"/>
                <a:gd name="connsiteY8" fmla="*/ 49320 h 6609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011" h="660949">
                  <a:moveTo>
                    <a:pt x="110158" y="0"/>
                  </a:moveTo>
                  <a:lnTo>
                    <a:pt x="2947853" y="0"/>
                  </a:lnTo>
                  <a:cubicBezTo>
                    <a:pt x="3008691" y="0"/>
                    <a:pt x="3058011" y="49320"/>
                    <a:pt x="3058011" y="110158"/>
                  </a:cubicBezTo>
                  <a:lnTo>
                    <a:pt x="3058011" y="550791"/>
                  </a:lnTo>
                  <a:cubicBezTo>
                    <a:pt x="3058011" y="611630"/>
                    <a:pt x="3008691" y="660949"/>
                    <a:pt x="2947853" y="660949"/>
                  </a:cubicBezTo>
                  <a:lnTo>
                    <a:pt x="110158" y="660949"/>
                  </a:lnTo>
                  <a:cubicBezTo>
                    <a:pt x="49320" y="660949"/>
                    <a:pt x="0" y="611630"/>
                    <a:pt x="0" y="550791"/>
                  </a:cubicBezTo>
                  <a:lnTo>
                    <a:pt x="0" y="110158"/>
                  </a:lnTo>
                  <a:cubicBezTo>
                    <a:pt x="0" y="49320"/>
                    <a:pt x="49320" y="0"/>
                    <a:pt x="110158" y="0"/>
                  </a:cubicBezTo>
                  <a:close/>
                </a:path>
              </a:pathLst>
            </a:custGeom>
            <a:solidFill>
              <a:srgbClr val="73DAE6">
                <a:alpha val="100000"/>
              </a:srgbClr>
            </a:solidFill>
            <a:ln w="47625">
              <a:solidFill>
                <a:srgbClr val="009CAE">
                  <a:alpha val="100000"/>
                </a:srgbClr>
              </a:solidFill>
              <a:prstDash val="solid"/>
            </a:ln>
          </p:spPr>
          <p:txBody>
            <a:bodyPr anchor="ctr"/>
            <a:lstStyle/>
            <a:p>
              <a:pPr marL="0" algn="ctr"/>
              <a:r>
                <a:rPr lang="zh-CN" altLang="en-US" sz="3599" b="1" i="0">
                  <a:solidFill>
                    <a:srgbClr val="000000">
                      <a:alpha val="100000"/>
                    </a:srgbClr>
                  </a:solidFill>
                  <a:latin typeface="微软雅黑"/>
                  <a:ea typeface="微软雅黑"/>
                </a:rPr>
                <a:t>力的合成</a:t>
              </a:r>
            </a:p>
          </p:txBody>
        </p:sp>
        <p:sp>
          <p:nvSpPr>
            <p:cNvPr id="7" name="形状8"/>
            <p:cNvSpPr txBox="1"/>
            <p:nvPr/>
          </p:nvSpPr>
          <p:spPr>
            <a:xfrm>
              <a:off x="218569" y="66883"/>
              <a:ext cx="828359" cy="838004"/>
            </a:xfrm>
            <a:custGeom>
              <a:gdLst>
                <a:gd name="connsiteX0" fmla="*/ 414180 w 828359"/>
                <a:gd name="connsiteY0" fmla="*/ 0 h 838004"/>
                <a:gd name="connsiteX1" fmla="*/ 642925 w 828359"/>
                <a:gd name="connsiteY1" fmla="*/ 0 h 838004"/>
                <a:gd name="connsiteX2" fmla="*/ 828359 w 828359"/>
                <a:gd name="connsiteY2" fmla="*/ 650411 h 838004"/>
                <a:gd name="connsiteX3" fmla="*/ 185435 w 828359"/>
                <a:gd name="connsiteY3" fmla="*/ 838004 h 838004"/>
                <a:gd name="connsiteX4" fmla="*/ 0 w 828359"/>
                <a:gd name="connsiteY4" fmla="*/ 187594 h 8380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359" h="838004">
                  <a:moveTo>
                    <a:pt x="414180" y="0"/>
                  </a:moveTo>
                  <a:cubicBezTo>
                    <a:pt x="642925" y="0"/>
                    <a:pt x="828359" y="187594"/>
                    <a:pt x="828359" y="419002"/>
                  </a:cubicBezTo>
                  <a:cubicBezTo>
                    <a:pt x="828359" y="650411"/>
                    <a:pt x="642925" y="838004"/>
                    <a:pt x="414180" y="838004"/>
                  </a:cubicBezTo>
                  <a:cubicBezTo>
                    <a:pt x="185435" y="838004"/>
                    <a:pt x="0" y="650411"/>
                    <a:pt x="0" y="419002"/>
                  </a:cubicBezTo>
                  <a:cubicBezTo>
                    <a:pt x="0" y="187594"/>
                    <a:pt x="185435" y="0"/>
                    <a:pt x="414180" y="0"/>
                  </a:cubicBezTo>
                  <a:close/>
                </a:path>
              </a:pathLst>
            </a:custGeom>
            <a:solidFill>
              <a:srgbClr val="F36161">
                <a:alpha val="100000"/>
              </a:srgbClr>
            </a:solidFill>
            <a:ln w="28575">
              <a:solidFill>
                <a:srgbClr val="009CAE">
                  <a:alpha val="100000"/>
                </a:srgbClr>
              </a:solidFill>
              <a:prstDash val="solid"/>
            </a:ln>
          </p:spPr>
          <p:txBody>
            <a:bodyPr anchor="ctr"/>
            <a:lstStyle/>
            <a:p>
              <a:pPr marL="0" algn="ctr"/>
              <a:r>
                <a:rPr lang="zh-CN" altLang="en-US" sz="3999" b="1" i="0">
                  <a:solidFill>
                    <a:srgbClr val="FFFFFF">
                      <a:alpha val="100000"/>
                    </a:srgbClr>
                  </a:solidFill>
                  <a:latin typeface="楷体"/>
                  <a:ea typeface="楷体"/>
                </a:rPr>
                <a:t>一</a:t>
              </a:r>
            </a:p>
          </p:txBody>
        </p:sp>
      </p:grpSp>
      <p:sp>
        <p:nvSpPr>
          <p:cNvPr id="8" name="文本1" title=""/>
          <p:cNvSpPr txBox="1"/>
          <p:nvPr/>
        </p:nvSpPr>
        <p:spPr>
          <a:xfrm>
            <a:off x="770782" y="958053"/>
            <a:ext cx="10668000" cy="1494282"/>
          </a:xfrm>
          <a:prstGeom prst="rect">
            <a:avLst/>
          </a:prstGeom>
          <a:noFill/>
        </p:spPr>
        <p:txBody>
          <a:bodyPr anchor="t"/>
          <a:lstStyle/>
          <a:p>
            <a:pPr marL="0" algn="l"/>
            <a:r>
              <a:rPr lang="zh-CN" altLang="en-US" sz="3000" b="1" i="0">
                <a:solidFill>
                  <a:srgbClr val="000000">
                    <a:alpha val="100000"/>
                  </a:srgbClr>
                </a:solidFill>
                <a:latin typeface="宋体"/>
                <a:ea typeface="宋体"/>
              </a:rPr>
              <a:t>如果一个力单独作用效果跟几个力共同</a:t>
            </a:r>
            <a:r>
              <a:rPr lang="zh-CN" altLang="en-US" sz="3000" b="1" i="0">
                <a:solidFill>
                  <a:srgbClr val="3B00FF">
                    <a:alpha val="100000"/>
                  </a:srgbClr>
                </a:solidFill>
                <a:latin typeface="宋体"/>
                <a:ea typeface="宋体"/>
              </a:rPr>
              <a:t>作用效果相同</a:t>
            </a:r>
            <a:r>
              <a:rPr lang="zh-CN" altLang="en-US" sz="3000" b="1" i="0">
                <a:solidFill>
                  <a:srgbClr val="000000">
                    <a:alpha val="100000"/>
                  </a:srgbClr>
                </a:solidFill>
                <a:latin typeface="宋体"/>
                <a:ea typeface="宋体"/>
              </a:rPr>
              <a:t>，这个力就叫作那几个力的</a:t>
            </a:r>
            <a:r>
              <a:rPr lang="zh-CN" altLang="en-US" sz="3000" b="1" i="0">
                <a:solidFill>
                  <a:srgbClr val="3B00FF">
                    <a:alpha val="100000"/>
                  </a:srgbClr>
                </a:solidFill>
                <a:latin typeface="宋体"/>
                <a:ea typeface="宋体"/>
              </a:rPr>
              <a:t>合力</a:t>
            </a:r>
            <a:r>
              <a:rPr lang="zh-CN" altLang="en-US" sz="3000" b="1" i="0">
                <a:solidFill>
                  <a:srgbClr val="000000">
                    <a:alpha val="100000"/>
                  </a:srgbClr>
                </a:solidFill>
                <a:latin typeface="宋体"/>
                <a:ea typeface="宋体"/>
              </a:rPr>
              <a:t>，组成合力的每个力叫</a:t>
            </a:r>
            <a:r>
              <a:rPr lang="zh-CN" altLang="en-US" sz="3000" b="1" i="0">
                <a:solidFill>
                  <a:srgbClr val="3B00FF">
                    <a:alpha val="100000"/>
                  </a:srgbClr>
                </a:solidFill>
                <a:latin typeface="宋体"/>
                <a:ea typeface="宋体"/>
              </a:rPr>
              <a:t>分力。</a:t>
            </a:r>
            <a:r>
              <a:rPr lang="zh-CN" altLang="en-US" sz="3000" b="1" i="0">
                <a:solidFill>
                  <a:srgbClr val="000000">
                    <a:alpha val="100000"/>
                  </a:srgbClr>
                </a:solidFill>
                <a:latin typeface="宋体"/>
                <a:ea typeface="宋体"/>
              </a:rPr>
              <a:t>在物理学中，求几个力合力的过程叫作</a:t>
            </a:r>
            <a:r>
              <a:rPr lang="zh-CN" altLang="en-US" sz="3000" b="1" i="0">
                <a:solidFill>
                  <a:srgbClr val="3B00FF">
                    <a:alpha val="100000"/>
                  </a:srgbClr>
                </a:solidFill>
                <a:latin typeface="宋体"/>
                <a:ea typeface="宋体"/>
              </a:rPr>
              <a:t>力的合成</a:t>
            </a:r>
            <a:r>
              <a:rPr lang="zh-CN" altLang="en-US" sz="3000" b="1" i="0">
                <a:solidFill>
                  <a:srgbClr val="000000">
                    <a:alpha val="100000"/>
                  </a:srgbClr>
                </a:solidFill>
                <a:latin typeface="宋体"/>
                <a:ea typeface="宋体"/>
              </a:rPr>
              <a:t>。</a:t>
            </a:r>
          </a:p>
        </p:txBody>
      </p:sp>
      <p:sp>
        <p:nvSpPr>
          <p:cNvPr id="9" name="文本2" title=""/>
          <p:cNvSpPr txBox="1"/>
          <p:nvPr/>
        </p:nvSpPr>
        <p:spPr>
          <a:xfrm>
            <a:off x="5615378" y="3981545"/>
            <a:ext cx="4596403" cy="626300"/>
          </a:xfrm>
          <a:prstGeom prst="rect">
            <a:avLst/>
          </a:prstGeom>
          <a:noFill/>
        </p:spPr>
        <p:txBody>
          <a:bodyPr anchor="t"/>
          <a:lstStyle/>
          <a:p>
            <a:pPr marL="0" algn="l"/>
            <a:r>
              <a:rPr lang="zh-CN" altLang="en-US" sz="2599" b="0" i="0" u="sng">
                <a:solidFill>
                  <a:srgbClr val="000000">
                    <a:alpha val="100000"/>
                  </a:srgbClr>
                </a:solidFill>
                <a:latin typeface="Microsoft YaHei"/>
                <a:ea typeface="Microsoft YaHei"/>
              </a:rPr>
              <a:t>          </a:t>
            </a:r>
            <a:r>
              <a:rPr lang="zh-CN" altLang="en-US" sz="2599" b="0" i="0">
                <a:solidFill>
                  <a:srgbClr val="000000">
                    <a:alpha val="100000"/>
                  </a:srgbClr>
                </a:solidFill>
                <a:latin typeface="Microsoft YaHei"/>
                <a:ea typeface="Microsoft YaHei"/>
              </a:rPr>
              <a:t> 是</a:t>
            </a:r>
            <a:r>
              <a:rPr lang="zh-CN" altLang="en-US" sz="2599" b="0" i="0" u="sng">
                <a:solidFill>
                  <a:srgbClr val="000000">
                    <a:alpha val="100000"/>
                  </a:srgbClr>
                </a:solidFill>
                <a:latin typeface="Microsoft YaHei"/>
                <a:ea typeface="Microsoft YaHei"/>
              </a:rPr>
              <a:t>               </a:t>
            </a:r>
            <a:r>
              <a:rPr lang="zh-CN" altLang="en-US" sz="2599" b="0" i="0">
                <a:solidFill>
                  <a:srgbClr val="000000">
                    <a:alpha val="100000"/>
                  </a:srgbClr>
                </a:solidFill>
                <a:latin typeface="Microsoft YaHei"/>
                <a:ea typeface="Microsoft YaHei"/>
              </a:rPr>
              <a:t>的合力;</a:t>
            </a:r>
          </a:p>
        </p:txBody>
      </p:sp>
      <p:pic>
        <p:nvPicPr>
          <p:cNvPr id="10" name="图片1" title="">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18259" y="2597744"/>
            <a:ext cx="4997929" cy="3298174"/>
          </a:xfrm>
          <a:prstGeom prst="rect">
            <a:avLst/>
          </a:prstGeom>
        </p:spPr>
      </p:pic>
      <p:sp>
        <p:nvSpPr>
          <p:cNvPr id="11" name="文本3" title=""/>
          <p:cNvSpPr txBox="1"/>
          <p:nvPr/>
        </p:nvSpPr>
        <p:spPr>
          <a:xfrm>
            <a:off x="5418553" y="4807115"/>
            <a:ext cx="5524500" cy="1129157"/>
          </a:xfrm>
          <a:prstGeom prst="rect">
            <a:avLst/>
          </a:prstGeom>
          <a:noFill/>
        </p:spPr>
        <p:txBody>
          <a:bodyPr anchor="t"/>
          <a:lstStyle/>
          <a:p>
            <a:pPr marL="0" algn="l"/>
            <a:r>
              <a:rPr lang="zh-CN" altLang="en-US" sz="2799" b="0" i="0">
                <a:solidFill>
                  <a:srgbClr val="000000">
                    <a:alpha val="100000"/>
                  </a:srgbClr>
                </a:solidFill>
                <a:latin typeface="Microsoft YaHei"/>
                <a:ea typeface="Microsoft YaHei"/>
              </a:rPr>
              <a:t>合力与分力是建立在“</a:t>
            </a:r>
            <a:r>
              <a:rPr lang="zh-CN" altLang="en-US" sz="2799" b="0" i="0">
                <a:solidFill>
                  <a:srgbClr val="FF0000">
                    <a:alpha val="100000"/>
                  </a:srgbClr>
                </a:solidFill>
                <a:latin typeface="Microsoft YaHei"/>
                <a:ea typeface="Microsoft YaHei"/>
              </a:rPr>
              <a:t>等效替代</a:t>
            </a:r>
            <a:r>
              <a:rPr lang="zh-CN" altLang="en-US" sz="2799" b="0" i="0">
                <a:solidFill>
                  <a:srgbClr val="000000">
                    <a:alpha val="100000"/>
                  </a:srgbClr>
                </a:solidFill>
                <a:latin typeface="Microsoft YaHei"/>
                <a:ea typeface="Microsoft YaHei"/>
              </a:rPr>
              <a:t>”的基础上。</a:t>
            </a:r>
          </a:p>
        </p:txBody>
      </p:sp>
      <p:sp>
        <p:nvSpPr>
          <p:cNvPr id="12" name="文本4" title=""/>
          <p:cNvSpPr txBox="1"/>
          <p:nvPr/>
        </p:nvSpPr>
        <p:spPr>
          <a:xfrm>
            <a:off x="5978404" y="3885886"/>
            <a:ext cx="466725" cy="610584"/>
          </a:xfrm>
          <a:prstGeom prst="rect">
            <a:avLst/>
          </a:prstGeom>
          <a:noFill/>
        </p:spPr>
        <p:txBody>
          <a:bodyPr anchor="t"/>
          <a:lstStyle/>
          <a:p>
            <a:pPr marL="0" algn="l"/>
            <a:r>
              <a:rPr lang="zh-CN" altLang="en-US" sz="2899" b="0" i="0">
                <a:solidFill>
                  <a:srgbClr val="FF0000">
                    <a:alpha val="100000"/>
                  </a:srgbClr>
                </a:solidFill>
                <a:latin typeface="宋体"/>
                <a:ea typeface="宋体"/>
              </a:rPr>
              <a:t>F</a:t>
            </a:r>
            <a:r>
              <a:rPr lang="zh-CN" altLang="en-US" sz="2899" b="0" i="0" baseline="-25000">
                <a:solidFill>
                  <a:srgbClr val="FF0000">
                    <a:alpha val="100000"/>
                  </a:srgbClr>
                </a:solidFill>
                <a:latin typeface="宋体"/>
                <a:ea typeface="宋体"/>
              </a:rPr>
              <a:t>3</a:t>
            </a:r>
          </a:p>
        </p:txBody>
      </p:sp>
      <p:sp>
        <p:nvSpPr>
          <p:cNvPr id="13" name="文本5" title=""/>
          <p:cNvSpPr txBox="1"/>
          <p:nvPr/>
        </p:nvSpPr>
        <p:spPr>
          <a:xfrm>
            <a:off x="7219445" y="3885895"/>
            <a:ext cx="1387475" cy="610584"/>
          </a:xfrm>
          <a:prstGeom prst="rect">
            <a:avLst/>
          </a:prstGeom>
          <a:noFill/>
        </p:spPr>
        <p:txBody>
          <a:bodyPr anchor="t"/>
          <a:lstStyle/>
          <a:p>
            <a:pPr marL="0" algn="l"/>
            <a:r>
              <a:rPr lang="zh-CN" altLang="en-US" sz="2899" b="0" i="0">
                <a:solidFill>
                  <a:srgbClr val="FF0000">
                    <a:alpha val="100000"/>
                  </a:srgbClr>
                </a:solidFill>
                <a:latin typeface="宋体"/>
                <a:ea typeface="宋体"/>
              </a:rPr>
              <a:t>F</a:t>
            </a:r>
            <a:r>
              <a:rPr lang="zh-CN" altLang="en-US" sz="2899" b="0" i="0" baseline="-25000">
                <a:solidFill>
                  <a:srgbClr val="FF0000">
                    <a:alpha val="100000"/>
                  </a:srgbClr>
                </a:solidFill>
                <a:latin typeface="宋体"/>
                <a:ea typeface="宋体"/>
              </a:rPr>
              <a:t>1  </a:t>
            </a:r>
            <a:r>
              <a:rPr lang="zh-CN" altLang="en-US" sz="2899" b="0" i="0">
                <a:solidFill>
                  <a:srgbClr val="FF0000">
                    <a:alpha val="100000"/>
                  </a:srgbClr>
                </a:solidFill>
                <a:latin typeface="宋体"/>
                <a:ea typeface="宋体"/>
              </a:rPr>
              <a:t>、</a:t>
            </a:r>
            <a:r>
              <a:rPr lang="zh-CN" altLang="en-US" sz="2899" b="0" i="0" baseline="-25000">
                <a:solidFill>
                  <a:srgbClr val="FF0000">
                    <a:alpha val="100000"/>
                  </a:srgbClr>
                </a:solidFill>
                <a:latin typeface="宋体"/>
                <a:ea typeface="宋体"/>
              </a:rPr>
              <a:t> </a:t>
            </a:r>
            <a:r>
              <a:rPr lang="zh-CN" altLang="en-US" sz="2899" b="0" i="0">
                <a:solidFill>
                  <a:srgbClr val="FF0000">
                    <a:alpha val="100000"/>
                  </a:srgbClr>
                </a:solidFill>
                <a:latin typeface="宋体"/>
                <a:ea typeface="宋体"/>
              </a:rPr>
              <a:t>F</a:t>
            </a:r>
            <a:r>
              <a:rPr lang="zh-CN" altLang="en-US" sz="2899" b="0" i="0" baseline="-25000">
                <a:solidFill>
                  <a:srgbClr val="FF0000">
                    <a:alpha val="100000"/>
                  </a:srgbClr>
                </a:solidFill>
                <a:latin typeface="宋体"/>
                <a:ea typeface="宋体"/>
              </a:rPr>
              <a:t>2</a:t>
            </a:r>
          </a:p>
        </p:txBody>
      </p:sp>
      <p:sp>
        <p:nvSpPr>
          <p:cNvPr id="14" name="形状2" title=""/>
          <p:cNvSpPr txBox="1"/>
          <p:nvPr/>
        </p:nvSpPr>
        <p:spPr>
          <a:xfrm>
            <a:off x="4959544" y="3205153"/>
            <a:ext cx="1934166" cy="556812"/>
          </a:xfrm>
          <a:custGeom>
            <a:gdLst>
              <a:gd name="connsiteX0" fmla="*/ 967083 w 1934166"/>
              <a:gd name="connsiteY0" fmla="*/ 0 h 556812"/>
              <a:gd name="connsiteX1" fmla="*/ 1501188 w 1934166"/>
              <a:gd name="connsiteY1" fmla="*/ 0 h 556812"/>
              <a:gd name="connsiteX2" fmla="*/ 1934165 w 1934166"/>
              <a:gd name="connsiteY2" fmla="*/ 432166 h 556812"/>
              <a:gd name="connsiteX3" fmla="*/ 432978 w 1934166"/>
              <a:gd name="connsiteY3" fmla="*/ 556812 h 556812"/>
              <a:gd name="connsiteX4" fmla="*/ 0 w 1934166"/>
              <a:gd name="connsiteY4" fmla="*/ 124647 h 55681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934166" h="556812">
                <a:moveTo>
                  <a:pt x="967083" y="0"/>
                </a:moveTo>
                <a:cubicBezTo>
                  <a:pt x="1501188" y="0"/>
                  <a:pt x="1934165" y="124647"/>
                  <a:pt x="1934166" y="278406"/>
                </a:cubicBezTo>
                <a:cubicBezTo>
                  <a:pt x="1934165" y="432166"/>
                  <a:pt x="1501188" y="556812"/>
                  <a:pt x="967083" y="556812"/>
                </a:cubicBezTo>
                <a:cubicBezTo>
                  <a:pt x="432978" y="556812"/>
                  <a:pt x="0" y="432166"/>
                  <a:pt x="0" y="278406"/>
                </a:cubicBezTo>
                <a:cubicBezTo>
                  <a:pt x="0" y="124647"/>
                  <a:pt x="432978" y="0"/>
                  <a:pt x="967083" y="0"/>
                </a:cubicBezTo>
                <a:close/>
              </a:path>
            </a:pathLst>
          </a:custGeom>
          <a:solidFill>
            <a:srgbClr val="CCC128">
              <a:alpha val="100000"/>
            </a:srgbClr>
          </a:solidFill>
          <a:ln w="9525">
            <a:solidFill>
              <a:srgbClr val="FFFFFF">
                <a:alpha val="0"/>
              </a:srgbClr>
            </a:solidFill>
          </a:ln>
        </p:spPr>
        <p:txBody>
          <a:bodyPr anchor="ctr"/>
          <a:lstStyle/>
          <a:p>
            <a:pPr marL="0" algn="ctr"/>
            <a:r>
              <a:rPr lang="zh-CN" altLang="en-US" sz="2199" b="0" i="0">
                <a:solidFill>
                  <a:srgbClr val="000000">
                    <a:alpha val="100000"/>
                  </a:srgbClr>
                </a:solidFill>
                <a:latin typeface="微软雅黑"/>
                <a:ea typeface="微软雅黑"/>
              </a:rPr>
              <a:t>F3的作用</a:t>
            </a:r>
          </a:p>
        </p:txBody>
      </p:sp>
      <p:sp>
        <p:nvSpPr>
          <p:cNvPr id="15" name="形状3" title=""/>
          <p:cNvSpPr txBox="1"/>
          <p:nvPr/>
        </p:nvSpPr>
        <p:spPr>
          <a:xfrm>
            <a:off x="8415557" y="3130144"/>
            <a:ext cx="3381375" cy="708022"/>
          </a:xfrm>
          <a:custGeom>
            <a:gdLst>
              <a:gd name="connsiteX0" fmla="*/ 1690688 w 3381375"/>
              <a:gd name="connsiteY0" fmla="*/ 0 h 708022"/>
              <a:gd name="connsiteX1" fmla="*/ 2624428 w 3381375"/>
              <a:gd name="connsiteY1" fmla="*/ 0 h 708022"/>
              <a:gd name="connsiteX2" fmla="*/ 3381375 w 3381375"/>
              <a:gd name="connsiteY2" fmla="*/ 549526 h 708022"/>
              <a:gd name="connsiteX3" fmla="*/ 756947 w 3381375"/>
              <a:gd name="connsiteY3" fmla="*/ 708022 h 708022"/>
              <a:gd name="connsiteX4" fmla="*/ 0 w 3381375"/>
              <a:gd name="connsiteY4" fmla="*/ 158496 h 7080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81375" h="708022">
                <a:moveTo>
                  <a:pt x="1690688" y="0"/>
                </a:moveTo>
                <a:cubicBezTo>
                  <a:pt x="2624428" y="0"/>
                  <a:pt x="3381375" y="158496"/>
                  <a:pt x="3381375" y="354011"/>
                </a:cubicBezTo>
                <a:cubicBezTo>
                  <a:pt x="3381375" y="549526"/>
                  <a:pt x="2624428" y="708022"/>
                  <a:pt x="1690688" y="708022"/>
                </a:cubicBezTo>
                <a:cubicBezTo>
                  <a:pt x="756947" y="708022"/>
                  <a:pt x="0" y="549526"/>
                  <a:pt x="0" y="354011"/>
                </a:cubicBezTo>
                <a:cubicBezTo>
                  <a:pt x="0" y="158496"/>
                  <a:pt x="756947" y="0"/>
                  <a:pt x="1690688" y="0"/>
                </a:cubicBezTo>
                <a:close/>
              </a:path>
            </a:pathLst>
          </a:custGeom>
          <a:solidFill>
            <a:srgbClr val="3DBECC">
              <a:alpha val="100000"/>
            </a:srgbClr>
          </a:solidFill>
          <a:ln w="9525">
            <a:solidFill>
              <a:srgbClr val="FFFFFF">
                <a:alpha val="0"/>
              </a:srgbClr>
            </a:solidFill>
          </a:ln>
        </p:spPr>
        <p:txBody>
          <a:bodyPr anchor="ctr"/>
          <a:lstStyle/>
          <a:p>
            <a:pPr marL="0" algn="ctr"/>
            <a:r>
              <a:rPr lang="zh-CN" altLang="en-US" sz="2199" b="0" i="0">
                <a:solidFill>
                  <a:srgbClr val="000000">
                    <a:alpha val="100000"/>
                  </a:srgbClr>
                </a:solidFill>
                <a:latin typeface="微软雅黑"/>
                <a:ea typeface="微软雅黑"/>
              </a:rPr>
              <a:t>F1和F2共同作用</a:t>
            </a:r>
          </a:p>
        </p:txBody>
      </p:sp>
      <p:sp>
        <p:nvSpPr>
          <p:cNvPr id="16" name="形状4" title=""/>
          <p:cNvSpPr txBox="1"/>
          <p:nvPr/>
        </p:nvSpPr>
        <p:spPr>
          <a:xfrm>
            <a:off x="6968328" y="3254169"/>
            <a:ext cx="1371600" cy="457200"/>
          </a:xfrm>
          <a:custGeom>
            <a:gdLst>
              <a:gd name="connsiteX0" fmla="*/ 228600 w 1371600"/>
              <a:gd name="connsiteY0" fmla="*/ 0 h 457200"/>
              <a:gd name="connsiteX1" fmla="*/ 228600 w 1371600"/>
              <a:gd name="connsiteY1" fmla="*/ 152400 h 457200"/>
              <a:gd name="connsiteX2" fmla="*/ 1143000 w 1371600"/>
              <a:gd name="connsiteY2" fmla="*/ 152400 h 457200"/>
              <a:gd name="connsiteX3" fmla="*/ 1143000 w 1371600"/>
              <a:gd name="connsiteY3" fmla="*/ 0 h 457200"/>
              <a:gd name="connsiteX4" fmla="*/ 1371600 w 1371600"/>
              <a:gd name="connsiteY4" fmla="*/ 228600 h 457200"/>
              <a:gd name="connsiteX5" fmla="*/ 1143000 w 1371600"/>
              <a:gd name="connsiteY5" fmla="*/ 457200 h 457200"/>
              <a:gd name="connsiteX6" fmla="*/ 1143000 w 1371600"/>
              <a:gd name="connsiteY6" fmla="*/ 304800 h 457200"/>
              <a:gd name="connsiteX7" fmla="*/ 228600 w 1371600"/>
              <a:gd name="connsiteY7" fmla="*/ 304800 h 457200"/>
              <a:gd name="connsiteX8" fmla="*/ 228600 w 1371600"/>
              <a:gd name="connsiteY8" fmla="*/ 457200 h 457200"/>
              <a:gd name="connsiteX9" fmla="*/ 0 w 1371600"/>
              <a:gd name="connsiteY9" fmla="*/ 228600 h 457200"/>
              <a:gd name="connsiteX10" fmla="*/ 228600 w 1371600"/>
              <a:gd name="connsiteY10" fmla="*/ 0 h 457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457200">
                <a:moveTo>
                  <a:pt x="228600" y="0"/>
                </a:moveTo>
                <a:lnTo>
                  <a:pt x="228600" y="152400"/>
                </a:lnTo>
                <a:lnTo>
                  <a:pt x="1143000" y="152400"/>
                </a:lnTo>
                <a:lnTo>
                  <a:pt x="1143000" y="0"/>
                </a:lnTo>
                <a:lnTo>
                  <a:pt x="1371600" y="228600"/>
                </a:lnTo>
                <a:lnTo>
                  <a:pt x="1143000" y="457200"/>
                </a:lnTo>
                <a:lnTo>
                  <a:pt x="1143000" y="304800"/>
                </a:lnTo>
                <a:lnTo>
                  <a:pt x="228600" y="304800"/>
                </a:lnTo>
                <a:lnTo>
                  <a:pt x="228600" y="457200"/>
                </a:lnTo>
                <a:lnTo>
                  <a:pt x="0" y="228600"/>
                </a:lnTo>
                <a:lnTo>
                  <a:pt x="228600" y="0"/>
                </a:lnTo>
                <a:close/>
              </a:path>
            </a:pathLst>
          </a:custGeom>
          <a:solidFill>
            <a:srgbClr val="FF0000">
              <a:alpha val="100000"/>
            </a:srgbClr>
          </a:solidFill>
          <a:ln w="9525">
            <a:solidFill>
              <a:srgbClr val="FFFFFF">
                <a:alpha val="0"/>
              </a:srgbClr>
            </a:solidFill>
          </a:ln>
        </p:spPr>
        <p:txBody>
          <a:bodyPr anchor="ctr"/>
          <a:lstStyle/>
          <a:p>
            <a:pPr marL="0" algn="ctr"/>
          </a:p>
        </p:txBody>
      </p:sp>
      <p:sp>
        <p:nvSpPr>
          <p:cNvPr id="17" name="文本6" title=""/>
          <p:cNvSpPr txBox="1"/>
          <p:nvPr/>
        </p:nvSpPr>
        <p:spPr>
          <a:xfrm>
            <a:off x="6782591" y="2629291"/>
            <a:ext cx="1744218" cy="625094"/>
          </a:xfrm>
          <a:prstGeom prst="rect">
            <a:avLst/>
          </a:prstGeom>
          <a:noFill/>
        </p:spPr>
        <p:txBody>
          <a:bodyPr anchor="t"/>
          <a:lstStyle/>
          <a:p>
            <a:pPr marL="0" algn="l"/>
            <a:r>
              <a:rPr lang="zh-CN" altLang="en-US" sz="3000" b="1" i="0">
                <a:solidFill>
                  <a:srgbClr val="3B00FF">
                    <a:alpha val="100000"/>
                  </a:srgbClr>
                </a:solidFill>
                <a:latin typeface="宋体"/>
                <a:ea typeface="宋体"/>
              </a:rPr>
              <a:t>效果相同</a:t>
            </a:r>
          </a:p>
        </p:txBody>
      </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
                                        <p:tgtEl>
                                          <p:spTgt spid="17"/>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300"/>
                                        <p:tgtEl>
                                          <p:spTgt spid="8"/>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300"/>
                                        <p:tgtEl>
                                          <p:spTgt spid="9"/>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300"/>
                                        <p:tgtEl>
                                          <p:spTgt spid="12"/>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300"/>
                                        <p:tgtEl>
                                          <p:spTgt spid="13"/>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5" grpId="0" animBg="1"/>
      <p:bldP spid="17" grpId="0" animBg="1"/>
      <p:bldP spid="8" grpId="0" animBg="1"/>
      <p:bldP spid="9" grpId="0" animBg="1"/>
      <p:bldP spid="12" grpId="0" animBg="1"/>
      <p:bldP spid="13" grpId="0" animBg="1"/>
      <p:bldP spid="11" grpId="0" animBg="1"/>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37020"/>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grpSp>
        <p:nvGrpSpPr>
          <p:cNvPr id="3" name="组合1" title=""/>
          <p:cNvGrpSpPr/>
          <p:nvPr/>
        </p:nvGrpSpPr>
        <p:grpSpPr>
          <a:xfrm>
            <a:off x="-4666" y="-438"/>
            <a:ext cx="12192724" cy="957891"/>
            <a:chExt cx="12192724" cy="957891"/>
          </a:xfrm>
        </p:grpSpPr>
        <p:sp>
          <p:nvSpPr>
            <p:cNvPr id="4" name="形状2"/>
            <p:cNvSpPr txBox="1"/>
            <p:nvPr/>
          </p:nvSpPr>
          <p:spPr>
            <a:xfrm>
              <a:off x="0" y="0"/>
              <a:ext cx="12192724" cy="86626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5" name="形状3"/>
            <p:cNvSpPr txBox="1"/>
            <p:nvPr/>
          </p:nvSpPr>
          <p:spPr>
            <a:xfrm rot="10800000">
              <a:off x="6458" y="86264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形状4"/>
            <p:cNvSpPr txBox="1"/>
            <p:nvPr/>
          </p:nvSpPr>
          <p:spPr>
            <a:xfrm>
              <a:off x="818111" y="180859"/>
              <a:ext cx="3058011" cy="660949"/>
            </a:xfrm>
            <a:custGeom>
              <a:gdLst>
                <a:gd name="connsiteX0" fmla="*/ 110158 w 3058011"/>
                <a:gd name="connsiteY0" fmla="*/ 0 h 660949"/>
                <a:gd name="connsiteX1" fmla="*/ 2947853 w 3058011"/>
                <a:gd name="connsiteY1" fmla="*/ 0 h 660949"/>
                <a:gd name="connsiteX2" fmla="*/ 3008691 w 3058011"/>
                <a:gd name="connsiteY2" fmla="*/ 0 h 660949"/>
                <a:gd name="connsiteX3" fmla="*/ 3058011 w 3058011"/>
                <a:gd name="connsiteY3" fmla="*/ 550791 h 660949"/>
                <a:gd name="connsiteX4" fmla="*/ 3058011 w 3058011"/>
                <a:gd name="connsiteY4" fmla="*/ 611630 h 660949"/>
                <a:gd name="connsiteX5" fmla="*/ 110158 w 3058011"/>
                <a:gd name="connsiteY5" fmla="*/ 660949 h 660949"/>
                <a:gd name="connsiteX6" fmla="*/ 49320 w 3058011"/>
                <a:gd name="connsiteY6" fmla="*/ 660949 h 660949"/>
                <a:gd name="connsiteX7" fmla="*/ 0 w 3058011"/>
                <a:gd name="connsiteY7" fmla="*/ 110158 h 660949"/>
                <a:gd name="connsiteX8" fmla="*/ 0 w 3058011"/>
                <a:gd name="connsiteY8" fmla="*/ 49320 h 6609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8011" h="660949">
                  <a:moveTo>
                    <a:pt x="110158" y="0"/>
                  </a:moveTo>
                  <a:lnTo>
                    <a:pt x="2947853" y="0"/>
                  </a:lnTo>
                  <a:cubicBezTo>
                    <a:pt x="3008691" y="0"/>
                    <a:pt x="3058011" y="49320"/>
                    <a:pt x="3058011" y="110158"/>
                  </a:cubicBezTo>
                  <a:lnTo>
                    <a:pt x="3058011" y="550791"/>
                  </a:lnTo>
                  <a:cubicBezTo>
                    <a:pt x="3058011" y="611630"/>
                    <a:pt x="3008691" y="660949"/>
                    <a:pt x="2947853" y="660949"/>
                  </a:cubicBezTo>
                  <a:lnTo>
                    <a:pt x="110158" y="660949"/>
                  </a:lnTo>
                  <a:cubicBezTo>
                    <a:pt x="49320" y="660949"/>
                    <a:pt x="0" y="611630"/>
                    <a:pt x="0" y="550791"/>
                  </a:cubicBezTo>
                  <a:lnTo>
                    <a:pt x="0" y="110158"/>
                  </a:lnTo>
                  <a:cubicBezTo>
                    <a:pt x="0" y="49320"/>
                    <a:pt x="49320" y="0"/>
                    <a:pt x="110158" y="0"/>
                  </a:cubicBezTo>
                  <a:close/>
                </a:path>
              </a:pathLst>
            </a:custGeom>
            <a:solidFill>
              <a:srgbClr val="73DAE6">
                <a:alpha val="100000"/>
              </a:srgbClr>
            </a:solidFill>
            <a:ln w="47625">
              <a:solidFill>
                <a:srgbClr val="009CAE">
                  <a:alpha val="100000"/>
                </a:srgbClr>
              </a:solidFill>
              <a:prstDash val="solid"/>
            </a:ln>
          </p:spPr>
          <p:txBody>
            <a:bodyPr anchor="ctr"/>
            <a:lstStyle/>
            <a:p>
              <a:pPr marL="0" algn="ctr"/>
              <a:r>
                <a:rPr lang="zh-CN" altLang="en-US" sz="3599" b="1" i="0">
                  <a:solidFill>
                    <a:srgbClr val="000000">
                      <a:alpha val="100000"/>
                    </a:srgbClr>
                  </a:solidFill>
                  <a:latin typeface="微软雅黑"/>
                  <a:ea typeface="微软雅黑"/>
                </a:rPr>
                <a:t>力的合成</a:t>
              </a:r>
            </a:p>
          </p:txBody>
        </p:sp>
        <p:sp>
          <p:nvSpPr>
            <p:cNvPr id="7" name="形状5"/>
            <p:cNvSpPr txBox="1"/>
            <p:nvPr/>
          </p:nvSpPr>
          <p:spPr>
            <a:xfrm>
              <a:off x="218569" y="66883"/>
              <a:ext cx="828359" cy="838004"/>
            </a:xfrm>
            <a:custGeom>
              <a:gdLst>
                <a:gd name="connsiteX0" fmla="*/ 414180 w 828359"/>
                <a:gd name="connsiteY0" fmla="*/ 0 h 838004"/>
                <a:gd name="connsiteX1" fmla="*/ 642925 w 828359"/>
                <a:gd name="connsiteY1" fmla="*/ 0 h 838004"/>
                <a:gd name="connsiteX2" fmla="*/ 828359 w 828359"/>
                <a:gd name="connsiteY2" fmla="*/ 650411 h 838004"/>
                <a:gd name="connsiteX3" fmla="*/ 185435 w 828359"/>
                <a:gd name="connsiteY3" fmla="*/ 838004 h 838004"/>
                <a:gd name="connsiteX4" fmla="*/ 0 w 828359"/>
                <a:gd name="connsiteY4" fmla="*/ 187594 h 8380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359" h="838004">
                  <a:moveTo>
                    <a:pt x="414180" y="0"/>
                  </a:moveTo>
                  <a:cubicBezTo>
                    <a:pt x="642925" y="0"/>
                    <a:pt x="828359" y="187594"/>
                    <a:pt x="828359" y="419002"/>
                  </a:cubicBezTo>
                  <a:cubicBezTo>
                    <a:pt x="828359" y="650411"/>
                    <a:pt x="642925" y="838004"/>
                    <a:pt x="414180" y="838004"/>
                  </a:cubicBezTo>
                  <a:cubicBezTo>
                    <a:pt x="185435" y="838004"/>
                    <a:pt x="0" y="650411"/>
                    <a:pt x="0" y="419002"/>
                  </a:cubicBezTo>
                  <a:cubicBezTo>
                    <a:pt x="0" y="187594"/>
                    <a:pt x="185435" y="0"/>
                    <a:pt x="414180" y="0"/>
                  </a:cubicBezTo>
                  <a:close/>
                </a:path>
              </a:pathLst>
            </a:custGeom>
            <a:solidFill>
              <a:srgbClr val="F36161">
                <a:alpha val="100000"/>
              </a:srgbClr>
            </a:solidFill>
            <a:ln w="28575">
              <a:solidFill>
                <a:srgbClr val="009CAE">
                  <a:alpha val="100000"/>
                </a:srgbClr>
              </a:solidFill>
              <a:prstDash val="solid"/>
            </a:ln>
          </p:spPr>
          <p:txBody>
            <a:bodyPr anchor="ctr"/>
            <a:lstStyle/>
            <a:p>
              <a:pPr marL="0" algn="ctr"/>
              <a:r>
                <a:rPr lang="zh-CN" altLang="en-US" sz="3999" b="1" i="0">
                  <a:solidFill>
                    <a:srgbClr val="FFFFFF">
                      <a:alpha val="100000"/>
                    </a:srgbClr>
                  </a:solidFill>
                  <a:latin typeface="楷体"/>
                  <a:ea typeface="楷体"/>
                </a:rPr>
                <a:t>一</a:t>
              </a:r>
            </a:p>
          </p:txBody>
        </p:sp>
      </p:grpSp>
      <p:pic>
        <p:nvPicPr>
          <p:cNvPr id="8" name="图片1" title="">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6051299" y="1816732"/>
            <a:ext cx="5539540" cy="2647950"/>
          </a:xfrm>
          <a:prstGeom prst="rect">
            <a:avLst/>
          </a:prstGeom>
        </p:spPr>
      </p:pic>
      <p:sp>
        <p:nvSpPr>
          <p:cNvPr id="9" name="文本1" title=""/>
          <p:cNvSpPr txBox="1"/>
          <p:nvPr/>
        </p:nvSpPr>
        <p:spPr>
          <a:xfrm>
            <a:off x="784403" y="1914182"/>
            <a:ext cx="5476875" cy="2453322"/>
          </a:xfrm>
          <a:prstGeom prst="rect">
            <a:avLst/>
          </a:prstGeom>
          <a:noFill/>
        </p:spPr>
        <p:txBody>
          <a:bodyPr anchor="t"/>
          <a:lstStyle/>
          <a:p>
            <a:pPr marL="0" algn="l"/>
            <a:r>
              <a:rPr lang="zh-CN" altLang="en-US" sz="2699" b="0" i="0">
                <a:solidFill>
                  <a:srgbClr val="000000">
                    <a:alpha val="100000"/>
                  </a:srgbClr>
                </a:solidFill>
                <a:latin typeface="Microsoft YaHei"/>
                <a:ea typeface="Microsoft YaHei"/>
              </a:rPr>
              <a:t>在搬运货物的时候，两个人同时对车施加沿水平方向的拉力F和推力F2。此时，怎样计算拉力F和推力F₂的</a:t>
            </a:r>
            <a:r>
              <a:rPr lang="zh-CN" altLang="en-US" sz="2699" b="0" i="0">
                <a:solidFill>
                  <a:srgbClr val="3B00FF">
                    <a:alpha val="100000"/>
                  </a:srgbClr>
                </a:solidFill>
                <a:latin typeface="Microsoft YaHei"/>
                <a:ea typeface="Microsoft YaHei"/>
              </a:rPr>
              <a:t>合力大小</a:t>
            </a:r>
            <a:r>
              <a:rPr lang="zh-CN" altLang="en-US" sz="2699" b="0" i="0">
                <a:solidFill>
                  <a:srgbClr val="000000">
                    <a:alpha val="100000"/>
                  </a:srgbClr>
                </a:solidFill>
                <a:latin typeface="Microsoft YaHei"/>
                <a:ea typeface="Microsoft YaHei"/>
              </a:rPr>
              <a:t>呢?</a:t>
            </a:r>
          </a:p>
          <a:p>
            <a:pPr marL="0" algn="l"/>
            <a:r>
              <a:rPr lang="zh-CN" altLang="en-US" sz="2699" b="0" i="0">
                <a:solidFill>
                  <a:srgbClr val="000000">
                    <a:alpha val="100000"/>
                  </a:srgbClr>
                </a:solidFill>
                <a:latin typeface="Microsoft YaHei"/>
                <a:ea typeface="Microsoft YaHei"/>
              </a:rPr>
              <a:t>又该怎样确定</a:t>
            </a:r>
            <a:r>
              <a:rPr lang="zh-CN" altLang="en-US" sz="2699" b="0" i="0">
                <a:solidFill>
                  <a:srgbClr val="3B00FF">
                    <a:alpha val="100000"/>
                  </a:srgbClr>
                </a:solidFill>
                <a:latin typeface="Microsoft YaHei"/>
                <a:ea typeface="Microsoft YaHei"/>
              </a:rPr>
              <a:t>合力的方向</a:t>
            </a:r>
            <a:r>
              <a:rPr lang="zh-CN" altLang="en-US" sz="2699" b="0" i="0">
                <a:solidFill>
                  <a:srgbClr val="000000">
                    <a:alpha val="100000"/>
                  </a:srgbClr>
                </a:solidFill>
                <a:latin typeface="Microsoft YaHei"/>
                <a:ea typeface="Microsoft YaHei"/>
              </a:rPr>
              <a:t>呢?</a:t>
            </a:r>
          </a:p>
        </p:txBody>
      </p:sp>
      <p:grpSp>
        <p:nvGrpSpPr>
          <p:cNvPr id="10" name="组合2" title=""/>
          <p:cNvGrpSpPr/>
          <p:nvPr/>
        </p:nvGrpSpPr>
        <p:grpSpPr>
          <a:xfrm>
            <a:off x="784365" y="1039692"/>
            <a:ext cx="2771775" cy="1021080"/>
            <a:chExt cx="2771775" cy="1021080"/>
          </a:xfrm>
        </p:grpSpPr>
        <p:sp>
          <p:nvSpPr>
            <p:cNvPr id="11" name="文本4"/>
            <p:cNvSpPr txBox="1"/>
            <p:nvPr/>
          </p:nvSpPr>
          <p:spPr>
            <a:xfrm>
              <a:off x="46990" y="0"/>
              <a:ext cx="800100" cy="925202"/>
            </a:xfrm>
            <a:prstGeom prst="rect">
              <a:avLst/>
            </a:prstGeom>
            <a:noFill/>
          </p:spPr>
          <p:txBody>
            <a:bodyPr anchor="t"/>
            <a:lstStyle/>
            <a:p>
              <a:pPr marL="0" algn="l">
                <a:lnSpc>
                  <a:spcPts val="5700"/>
                </a:lnSpc>
              </a:pPr>
              <a:r>
                <a:rPr lang="zh-CN" altLang="en-US" sz="4800" b="1" i="0">
                  <a:solidFill>
                    <a:srgbClr val="7030A0">
                      <a:alpha val="100000"/>
                    </a:srgbClr>
                  </a:solidFill>
                  <a:latin typeface="微软雅黑"/>
                  <a:ea typeface="微软雅黑"/>
                </a:rPr>
                <a:t>？</a:t>
              </a:r>
            </a:p>
          </p:txBody>
        </p:sp>
        <p:sp>
          <p:nvSpPr>
            <p:cNvPr id="12" name="形状6"/>
            <p:cNvSpPr txBox="1"/>
            <p:nvPr/>
          </p:nvSpPr>
          <p:spPr>
            <a:xfrm>
              <a:off x="0" y="332740"/>
              <a:ext cx="638175" cy="547370"/>
            </a:xfrm>
            <a:custGeom>
              <a:rect l="l" t="t" r="r" b="b"/>
              <a:pathLst>
                <a:path w="1004" h="862">
                  <a:moveTo>
                    <a:pt x="218" y="0"/>
                  </a:moveTo>
                  <a:lnTo>
                    <a:pt x="218" y="180"/>
                  </a:lnTo>
                  <a:lnTo>
                    <a:pt x="213" y="186"/>
                  </a:lnTo>
                  <a:cubicBezTo>
                    <a:pt x="168" y="242"/>
                    <a:pt x="141" y="313"/>
                    <a:pt x="141" y="390"/>
                  </a:cubicBezTo>
                  <a:cubicBezTo>
                    <a:pt x="141" y="578"/>
                    <a:pt x="303" y="731"/>
                    <a:pt x="504" y="731"/>
                  </a:cubicBezTo>
                  <a:cubicBezTo>
                    <a:pt x="704" y="731"/>
                    <a:pt x="866" y="578"/>
                    <a:pt x="866" y="390"/>
                  </a:cubicBezTo>
                  <a:cubicBezTo>
                    <a:pt x="866" y="313"/>
                    <a:pt x="839" y="242"/>
                    <a:pt x="794" y="186"/>
                  </a:cubicBezTo>
                  <a:lnTo>
                    <a:pt x="788" y="178"/>
                  </a:lnTo>
                  <a:lnTo>
                    <a:pt x="788" y="0"/>
                  </a:lnTo>
                  <a:lnTo>
                    <a:pt x="803" y="10"/>
                  </a:lnTo>
                  <a:cubicBezTo>
                    <a:pt x="926" y="97"/>
                    <a:pt x="1005" y="234"/>
                    <a:pt x="1005" y="389"/>
                  </a:cubicBezTo>
                  <a:cubicBezTo>
                    <a:pt x="1005" y="650"/>
                    <a:pt x="780" y="862"/>
                    <a:pt x="503" y="862"/>
                  </a:cubicBezTo>
                  <a:cubicBezTo>
                    <a:pt x="225" y="862"/>
                    <a:pt x="0" y="650"/>
                    <a:pt x="0" y="389"/>
                  </a:cubicBezTo>
                  <a:cubicBezTo>
                    <a:pt x="0" y="234"/>
                    <a:pt x="79" y="97"/>
                    <a:pt x="202" y="10"/>
                  </a:cubicBezTo>
                  <a:lnTo>
                    <a:pt x="218" y="0"/>
                  </a:lnTo>
                </a:path>
              </a:pathLst>
            </a:custGeom>
            <a:solidFill>
              <a:srgbClr val="7030A0">
                <a:alpha val="100000"/>
              </a:srgbClr>
            </a:solidFill>
            <a:ln w="9525">
              <a:solidFill>
                <a:srgbClr val="FFFFFF">
                  <a:alpha val="0"/>
                </a:srgbClr>
              </a:solidFill>
            </a:ln>
          </p:spPr>
          <p:txBody>
            <a:bodyPr anchor="ctr"/>
            <a:lstStyle/>
            <a:p>
              <a:pPr marL="0" algn="ctr"/>
            </a:p>
          </p:txBody>
        </p:sp>
        <p:sp>
          <p:nvSpPr>
            <p:cNvPr id="13" name="文本3"/>
            <p:cNvSpPr txBox="1"/>
            <p:nvPr/>
          </p:nvSpPr>
          <p:spPr>
            <a:xfrm>
              <a:off x="659130" y="247015"/>
              <a:ext cx="2112645" cy="774065"/>
            </a:xfrm>
            <a:prstGeom prst="rect">
              <a:avLst/>
            </a:prstGeom>
            <a:noFill/>
          </p:spPr>
          <p:txBody>
            <a:bodyPr anchor="t"/>
            <a:lstStyle/>
            <a:p>
              <a:pPr marL="0" algn="l">
                <a:lnSpc>
                  <a:spcPts val="3800"/>
                </a:lnSpc>
              </a:pPr>
              <a:r>
                <a:rPr lang="zh-CN" altLang="en-US" sz="3200" b="1" i="0">
                  <a:solidFill>
                    <a:srgbClr val="7030A0">
                      <a:alpha val="100000"/>
                    </a:srgbClr>
                  </a:solidFill>
                  <a:latin typeface="微软雅黑"/>
                  <a:ea typeface="微软雅黑"/>
                </a:rPr>
                <a:t>想想议议</a:t>
              </a:r>
            </a:p>
          </p:txBody>
        </p:sp>
      </p:grpSp>
      <p:sp>
        <p:nvSpPr>
          <p:cNvPr id="14" name="文本2" title=""/>
          <p:cNvSpPr txBox="1"/>
          <p:nvPr/>
        </p:nvSpPr>
        <p:spPr>
          <a:xfrm>
            <a:off x="893569" y="4789980"/>
            <a:ext cx="10239375" cy="1196213"/>
          </a:xfrm>
          <a:prstGeom prst="rect">
            <a:avLst/>
          </a:prstGeom>
          <a:noFill/>
        </p:spPr>
        <p:txBody>
          <a:bodyPr anchor="t"/>
          <a:lstStyle/>
          <a:p>
            <a:pPr marL="0" algn="l"/>
            <a:r>
              <a:rPr lang="zh-CN" altLang="en-US" sz="3000" b="0" i="0">
                <a:solidFill>
                  <a:srgbClr val="000000">
                    <a:alpha val="100000"/>
                  </a:srgbClr>
                </a:solidFill>
                <a:latin typeface="Microsoft YaHei"/>
                <a:ea typeface="Microsoft YaHei"/>
              </a:rPr>
              <a:t>要研究多个力的合成问题，可以从简单的情况入手。同一直线上二力合成的情况最简单，下面让我们通过实验来研究。</a:t>
            </a:r>
          </a:p>
        </p:txBody>
      </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37020"/>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grpSp>
        <p:nvGrpSpPr>
          <p:cNvPr id="3" name="组合1" title=""/>
          <p:cNvGrpSpPr/>
          <p:nvPr/>
        </p:nvGrpSpPr>
        <p:grpSpPr>
          <a:xfrm>
            <a:off x="-4666" y="-438"/>
            <a:ext cx="12192724" cy="957891"/>
            <a:chExt cx="12192724" cy="957891"/>
          </a:xfrm>
        </p:grpSpPr>
        <p:sp>
          <p:nvSpPr>
            <p:cNvPr id="4" name="形状2"/>
            <p:cNvSpPr txBox="1"/>
            <p:nvPr/>
          </p:nvSpPr>
          <p:spPr>
            <a:xfrm>
              <a:off x="0" y="0"/>
              <a:ext cx="12192724" cy="86626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5" name="形状3"/>
            <p:cNvSpPr txBox="1"/>
            <p:nvPr/>
          </p:nvSpPr>
          <p:spPr>
            <a:xfrm rot="10800000">
              <a:off x="6458" y="86264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形状4"/>
            <p:cNvSpPr txBox="1"/>
            <p:nvPr/>
          </p:nvSpPr>
          <p:spPr>
            <a:xfrm>
              <a:off x="818112" y="180861"/>
              <a:ext cx="4886811" cy="660949"/>
            </a:xfrm>
            <a:custGeom>
              <a:gdLst>
                <a:gd name="connsiteX0" fmla="*/ 110158 w 4886811"/>
                <a:gd name="connsiteY0" fmla="*/ 0 h 660949"/>
                <a:gd name="connsiteX1" fmla="*/ 4776653 w 4886811"/>
                <a:gd name="connsiteY1" fmla="*/ 0 h 660949"/>
                <a:gd name="connsiteX2" fmla="*/ 4805869 w 4886811"/>
                <a:gd name="connsiteY2" fmla="*/ 0 h 660949"/>
                <a:gd name="connsiteX3" fmla="*/ 4875205 w 4886811"/>
                <a:gd name="connsiteY3" fmla="*/ 52923 h 660949"/>
                <a:gd name="connsiteX4" fmla="*/ 4886811 w 4886811"/>
                <a:gd name="connsiteY4" fmla="*/ 550791 h 660949"/>
                <a:gd name="connsiteX5" fmla="*/ 4886811 w 4886811"/>
                <a:gd name="connsiteY5" fmla="*/ 580007 h 660949"/>
                <a:gd name="connsiteX6" fmla="*/ 4833888 w 4886811"/>
                <a:gd name="connsiteY6" fmla="*/ 649343 h 660949"/>
                <a:gd name="connsiteX7" fmla="*/ 110158 w 4886811"/>
                <a:gd name="connsiteY7" fmla="*/ 660949 h 660949"/>
                <a:gd name="connsiteX8" fmla="*/ 49320 w 4886811"/>
                <a:gd name="connsiteY8" fmla="*/ 660949 h 660949"/>
                <a:gd name="connsiteX9" fmla="*/ 0 w 4886811"/>
                <a:gd name="connsiteY9" fmla="*/ 110158 h 660949"/>
                <a:gd name="connsiteX10" fmla="*/ 0 w 4886811"/>
                <a:gd name="connsiteY10" fmla="*/ 49320 h 6609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6811" h="660949">
                  <a:moveTo>
                    <a:pt x="110158" y="0"/>
                  </a:moveTo>
                  <a:lnTo>
                    <a:pt x="4776653" y="0"/>
                  </a:lnTo>
                  <a:cubicBezTo>
                    <a:pt x="4805869" y="0"/>
                    <a:pt x="4833888" y="11606"/>
                    <a:pt x="4854546" y="32265"/>
                  </a:cubicBezTo>
                  <a:cubicBezTo>
                    <a:pt x="4875205" y="52923"/>
                    <a:pt x="4886811" y="80942"/>
                    <a:pt x="4886811" y="110158"/>
                  </a:cubicBezTo>
                  <a:lnTo>
                    <a:pt x="4886811" y="550791"/>
                  </a:lnTo>
                  <a:cubicBezTo>
                    <a:pt x="4886811" y="580007"/>
                    <a:pt x="4875205" y="608026"/>
                    <a:pt x="4854546" y="628685"/>
                  </a:cubicBezTo>
                  <a:cubicBezTo>
                    <a:pt x="4833888" y="649343"/>
                    <a:pt x="4805869" y="660949"/>
                    <a:pt x="4776653" y="660949"/>
                  </a:cubicBezTo>
                  <a:lnTo>
                    <a:pt x="110158" y="660949"/>
                  </a:lnTo>
                  <a:cubicBezTo>
                    <a:pt x="49320" y="660949"/>
                    <a:pt x="0" y="611630"/>
                    <a:pt x="0" y="550791"/>
                  </a:cubicBezTo>
                  <a:lnTo>
                    <a:pt x="0" y="110158"/>
                  </a:lnTo>
                  <a:cubicBezTo>
                    <a:pt x="0" y="49320"/>
                    <a:pt x="49320" y="0"/>
                    <a:pt x="110158" y="0"/>
                  </a:cubicBezTo>
                  <a:close/>
                </a:path>
              </a:pathLst>
            </a:custGeom>
            <a:solidFill>
              <a:srgbClr val="73DAE6">
                <a:alpha val="100000"/>
              </a:srgbClr>
            </a:solidFill>
            <a:ln w="47625">
              <a:solidFill>
                <a:srgbClr val="009CAE">
                  <a:alpha val="100000"/>
                </a:srgbClr>
              </a:solidFill>
              <a:prstDash val="solid"/>
            </a:ln>
          </p:spPr>
          <p:txBody>
            <a:bodyPr anchor="ctr"/>
            <a:lstStyle/>
            <a:p>
              <a:pPr marL="0" algn="ctr"/>
              <a:r>
                <a:rPr lang="zh-CN" altLang="en-US" sz="3599" b="1" i="0">
                  <a:solidFill>
                    <a:srgbClr val="000000">
                      <a:alpha val="100000"/>
                    </a:srgbClr>
                  </a:solidFill>
                  <a:latin typeface="微软雅黑"/>
                  <a:ea typeface="微软雅黑"/>
                </a:rPr>
                <a:t>同一直线上二力合成</a:t>
              </a:r>
            </a:p>
          </p:txBody>
        </p:sp>
        <p:sp>
          <p:nvSpPr>
            <p:cNvPr id="7" name="形状5"/>
            <p:cNvSpPr txBox="1"/>
            <p:nvPr/>
          </p:nvSpPr>
          <p:spPr>
            <a:xfrm>
              <a:off x="218569" y="66883"/>
              <a:ext cx="828359" cy="838004"/>
            </a:xfrm>
            <a:custGeom>
              <a:gdLst>
                <a:gd name="connsiteX0" fmla="*/ 414180 w 828359"/>
                <a:gd name="connsiteY0" fmla="*/ 0 h 838004"/>
                <a:gd name="connsiteX1" fmla="*/ 642925 w 828359"/>
                <a:gd name="connsiteY1" fmla="*/ 0 h 838004"/>
                <a:gd name="connsiteX2" fmla="*/ 828359 w 828359"/>
                <a:gd name="connsiteY2" fmla="*/ 650411 h 838004"/>
                <a:gd name="connsiteX3" fmla="*/ 185435 w 828359"/>
                <a:gd name="connsiteY3" fmla="*/ 838004 h 838004"/>
                <a:gd name="connsiteX4" fmla="*/ 0 w 828359"/>
                <a:gd name="connsiteY4" fmla="*/ 187594 h 8380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359" h="838004">
                  <a:moveTo>
                    <a:pt x="414180" y="0"/>
                  </a:moveTo>
                  <a:cubicBezTo>
                    <a:pt x="642925" y="0"/>
                    <a:pt x="828359" y="187594"/>
                    <a:pt x="828359" y="419002"/>
                  </a:cubicBezTo>
                  <a:cubicBezTo>
                    <a:pt x="828359" y="650411"/>
                    <a:pt x="642925" y="838004"/>
                    <a:pt x="414180" y="838004"/>
                  </a:cubicBezTo>
                  <a:cubicBezTo>
                    <a:pt x="185435" y="838004"/>
                    <a:pt x="0" y="650411"/>
                    <a:pt x="0" y="419002"/>
                  </a:cubicBezTo>
                  <a:cubicBezTo>
                    <a:pt x="0" y="187594"/>
                    <a:pt x="185435" y="0"/>
                    <a:pt x="414180" y="0"/>
                  </a:cubicBezTo>
                  <a:close/>
                </a:path>
              </a:pathLst>
            </a:custGeom>
            <a:solidFill>
              <a:srgbClr val="F36161">
                <a:alpha val="100000"/>
              </a:srgbClr>
            </a:solidFill>
            <a:ln w="28575">
              <a:solidFill>
                <a:srgbClr val="009CAE">
                  <a:alpha val="100000"/>
                </a:srgbClr>
              </a:solidFill>
              <a:prstDash val="solid"/>
            </a:ln>
          </p:spPr>
          <p:txBody>
            <a:bodyPr anchor="ctr"/>
            <a:lstStyle/>
            <a:p>
              <a:pPr marL="0" algn="ctr"/>
              <a:r>
                <a:rPr lang="zh-CN" altLang="en-US" sz="3999" b="1" i="0">
                  <a:solidFill>
                    <a:srgbClr val="FFFFFF">
                      <a:alpha val="100000"/>
                    </a:srgbClr>
                  </a:solidFill>
                  <a:latin typeface="楷体"/>
                  <a:ea typeface="楷体"/>
                </a:rPr>
                <a:t>二</a:t>
              </a:r>
            </a:p>
          </p:txBody>
        </p:sp>
      </p:grpSp>
      <p:grpSp>
        <p:nvGrpSpPr>
          <p:cNvPr id="8" name="组合2" title=""/>
          <p:cNvGrpSpPr/>
          <p:nvPr/>
        </p:nvGrpSpPr>
        <p:grpSpPr>
          <a:xfrm>
            <a:off x="5194744" y="3255035"/>
            <a:ext cx="6668252" cy="2967327"/>
            <a:chExt cx="6668252" cy="2967327"/>
          </a:xfrm>
        </p:grpSpPr>
        <p:pic>
          <p:nvPicPr>
            <p:cNvPr id="9"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0" y="0"/>
              <a:ext cx="6668252" cy="2776007"/>
            </a:xfrm>
            <a:prstGeom prst="rect">
              <a:avLst/>
            </a:prstGeom>
          </p:spPr>
        </p:pic>
        <p:sp>
          <p:nvSpPr>
            <p:cNvPr id="10" name="文本7"/>
            <p:cNvSpPr txBox="1"/>
            <p:nvPr/>
          </p:nvSpPr>
          <p:spPr>
            <a:xfrm>
              <a:off x="3237615" y="1501540"/>
              <a:ext cx="515108" cy="581628"/>
            </a:xfrm>
            <a:prstGeom prst="rect">
              <a:avLst/>
            </a:prstGeom>
            <a:noFill/>
          </p:spPr>
          <p:txBody>
            <a:bodyPr anchor="t"/>
            <a:lstStyle/>
            <a:p>
              <a:pPr marL="0" algn="l"/>
              <a:r>
                <a:rPr lang="zh-CN" altLang="en-US" sz="2699" b="0" i="0">
                  <a:solidFill>
                    <a:srgbClr val="000000">
                      <a:alpha val="100000"/>
                    </a:srgbClr>
                  </a:solidFill>
                  <a:latin typeface="宋体"/>
                  <a:ea typeface="宋体"/>
                </a:rPr>
                <a:t>F</a:t>
              </a:r>
              <a:r>
                <a:rPr lang="zh-CN" altLang="en-US" sz="2699" b="0" i="0" baseline="-25000">
                  <a:solidFill>
                    <a:srgbClr val="000000">
                      <a:alpha val="100000"/>
                    </a:srgbClr>
                  </a:solidFill>
                  <a:latin typeface="宋体"/>
                  <a:ea typeface="宋体"/>
                </a:rPr>
                <a:t>1</a:t>
              </a:r>
            </a:p>
          </p:txBody>
        </p:sp>
        <p:sp>
          <p:nvSpPr>
            <p:cNvPr id="11" name="文本8"/>
            <p:cNvSpPr txBox="1"/>
            <p:nvPr/>
          </p:nvSpPr>
          <p:spPr>
            <a:xfrm>
              <a:off x="5316389" y="1501598"/>
              <a:ext cx="617174" cy="581628"/>
            </a:xfrm>
            <a:prstGeom prst="rect">
              <a:avLst/>
            </a:prstGeom>
            <a:noFill/>
          </p:spPr>
          <p:txBody>
            <a:bodyPr anchor="t"/>
            <a:lstStyle/>
            <a:p>
              <a:pPr marL="0" algn="l"/>
              <a:r>
                <a:rPr lang="zh-CN" altLang="en-US" sz="2699" b="0" i="0">
                  <a:solidFill>
                    <a:srgbClr val="000000">
                      <a:alpha val="100000"/>
                    </a:srgbClr>
                  </a:solidFill>
                  <a:latin typeface="宋体"/>
                  <a:ea typeface="宋体"/>
                </a:rPr>
                <a:t>F</a:t>
              </a:r>
              <a:r>
                <a:rPr lang="zh-CN" altLang="en-US" sz="2699" b="0" i="0" baseline="-25000">
                  <a:solidFill>
                    <a:srgbClr val="000000">
                      <a:alpha val="100000"/>
                    </a:srgbClr>
                  </a:solidFill>
                  <a:latin typeface="宋体"/>
                  <a:ea typeface="宋体"/>
                </a:rPr>
                <a:t>2</a:t>
              </a:r>
            </a:p>
          </p:txBody>
        </p:sp>
        <p:sp>
          <p:nvSpPr>
            <p:cNvPr id="12" name="文本9"/>
            <p:cNvSpPr txBox="1"/>
            <p:nvPr/>
          </p:nvSpPr>
          <p:spPr>
            <a:xfrm>
              <a:off x="3750679" y="2385699"/>
              <a:ext cx="747665" cy="581628"/>
            </a:xfrm>
            <a:prstGeom prst="rect">
              <a:avLst/>
            </a:prstGeom>
            <a:noFill/>
          </p:spPr>
          <p:txBody>
            <a:bodyPr anchor="t"/>
            <a:lstStyle/>
            <a:p>
              <a:pPr marL="0" algn="l"/>
              <a:r>
                <a:rPr lang="zh-CN" altLang="en-US" sz="2699" b="0" i="0">
                  <a:solidFill>
                    <a:srgbClr val="000000">
                      <a:alpha val="100000"/>
                    </a:srgbClr>
                  </a:solidFill>
                  <a:latin typeface="宋体"/>
                  <a:ea typeface="宋体"/>
                </a:rPr>
                <a:t>F</a:t>
              </a:r>
              <a:r>
                <a:rPr lang="zh-CN" altLang="en-US" sz="2699" b="0" i="0" baseline="-25000">
                  <a:solidFill>
                    <a:srgbClr val="000000">
                      <a:alpha val="100000"/>
                    </a:srgbClr>
                  </a:solidFill>
                  <a:latin typeface="宋体"/>
                  <a:ea typeface="宋体"/>
                </a:rPr>
                <a:t>合</a:t>
              </a:r>
            </a:p>
          </p:txBody>
        </p:sp>
        <p:sp>
          <p:nvSpPr>
            <p:cNvPr id="13" name="文本10"/>
            <p:cNvSpPr txBox="1"/>
            <p:nvPr/>
          </p:nvSpPr>
          <p:spPr>
            <a:xfrm>
              <a:off x="2680650" y="1392879"/>
              <a:ext cx="417817" cy="581628"/>
            </a:xfrm>
            <a:prstGeom prst="rect">
              <a:avLst/>
            </a:prstGeom>
            <a:noFill/>
          </p:spPr>
          <p:txBody>
            <a:bodyPr anchor="t"/>
            <a:lstStyle/>
            <a:p>
              <a:pPr marL="0" algn="l"/>
              <a:r>
                <a:rPr lang="zh-CN" altLang="en-US" sz="2699" b="0" i="0">
                  <a:solidFill>
                    <a:srgbClr val="000000">
                      <a:alpha val="100000"/>
                    </a:srgbClr>
                  </a:solidFill>
                  <a:latin typeface="宋体"/>
                  <a:ea typeface="宋体"/>
                </a:rPr>
                <a:t>0</a:t>
              </a:r>
            </a:p>
          </p:txBody>
        </p:sp>
        <p:sp>
          <p:nvSpPr>
            <p:cNvPr id="14" name="文本11"/>
            <p:cNvSpPr txBox="1"/>
            <p:nvPr/>
          </p:nvSpPr>
          <p:spPr>
            <a:xfrm>
              <a:off x="2667553" y="2266227"/>
              <a:ext cx="417817" cy="581628"/>
            </a:xfrm>
            <a:prstGeom prst="rect">
              <a:avLst/>
            </a:prstGeom>
            <a:noFill/>
          </p:spPr>
          <p:txBody>
            <a:bodyPr anchor="t"/>
            <a:lstStyle/>
            <a:p>
              <a:pPr marL="0" algn="l"/>
              <a:r>
                <a:rPr lang="zh-CN" altLang="en-US" sz="2699" b="0" i="0">
                  <a:solidFill>
                    <a:srgbClr val="000000">
                      <a:alpha val="100000"/>
                    </a:srgbClr>
                  </a:solidFill>
                  <a:latin typeface="宋体"/>
                  <a:ea typeface="宋体"/>
                </a:rPr>
                <a:t>0</a:t>
              </a:r>
            </a:p>
          </p:txBody>
        </p:sp>
      </p:grpSp>
      <p:sp>
        <p:nvSpPr>
          <p:cNvPr id="15" name="文本1" title=""/>
          <p:cNvSpPr txBox="1"/>
          <p:nvPr/>
        </p:nvSpPr>
        <p:spPr>
          <a:xfrm>
            <a:off x="409870" y="3484807"/>
            <a:ext cx="4902994" cy="2889060"/>
          </a:xfrm>
          <a:prstGeom prst="rect">
            <a:avLst/>
          </a:prstGeom>
          <a:noFill/>
        </p:spPr>
        <p:txBody>
          <a:bodyPr anchor="t"/>
          <a:lstStyle/>
          <a:p>
            <a:pPr marL="0" algn="l"/>
            <a:r>
              <a:rPr lang="zh-CN" altLang="en-US" sz="2299" b="0" i="0">
                <a:solidFill>
                  <a:srgbClr val="000000">
                    <a:alpha val="100000"/>
                  </a:srgbClr>
                </a:solidFill>
                <a:latin typeface="Microsoft YaHei"/>
                <a:ea typeface="Microsoft YaHei"/>
              </a:rPr>
              <a:t>1、将橡皮筋一端固定，把两个弹簧测力计沿水平方向向右拉橡皮筋，将橡皮筋拉至0点，并记录两个弹簧测力计的示数F1、F2。</a:t>
            </a:r>
          </a:p>
          <a:p>
            <a:pPr marL="0" algn="l"/>
            <a:r>
              <a:rPr lang="zh-CN" altLang="en-US" sz="2299" b="0" i="0">
                <a:solidFill>
                  <a:srgbClr val="000000">
                    <a:alpha val="100000"/>
                  </a:srgbClr>
                </a:solidFill>
                <a:latin typeface="Microsoft YaHei"/>
                <a:ea typeface="Microsoft YaHei"/>
              </a:rPr>
              <a:t>2、只用一个弹簧测力计拉橡皮筋，再次拉到0点，记下弹簧测力计的示数F合。</a:t>
            </a:r>
          </a:p>
        </p:txBody>
      </p:sp>
      <p:sp>
        <p:nvSpPr>
          <p:cNvPr id="16" name="文本2" title=""/>
          <p:cNvSpPr txBox="1"/>
          <p:nvPr/>
        </p:nvSpPr>
        <p:spPr>
          <a:xfrm>
            <a:off x="575091" y="1415148"/>
            <a:ext cx="2150745" cy="587320"/>
          </a:xfrm>
          <a:prstGeom prst="rect">
            <a:avLst/>
          </a:prstGeom>
          <a:noFill/>
        </p:spPr>
        <p:txBody>
          <a:bodyPr anchor="t"/>
          <a:lstStyle/>
          <a:p>
            <a:pPr marL="0" algn="l">
              <a:lnSpc>
                <a:spcPts val="3100"/>
              </a:lnSpc>
            </a:pPr>
            <a:r>
              <a:rPr lang="zh-CN" altLang="en-US" sz="2999" b="1" i="0">
                <a:solidFill>
                  <a:srgbClr val="000000">
                    <a:alpha val="100000"/>
                  </a:srgbClr>
                </a:solidFill>
                <a:latin typeface="宋体"/>
                <a:ea typeface="宋体"/>
              </a:rPr>
              <a:t>实验器材：</a:t>
            </a:r>
          </a:p>
        </p:txBody>
      </p:sp>
      <p:sp>
        <p:nvSpPr>
          <p:cNvPr id="17" name="文本3" title=""/>
          <p:cNvSpPr txBox="1"/>
          <p:nvPr/>
        </p:nvSpPr>
        <p:spPr>
          <a:xfrm>
            <a:off x="2582504" y="1373295"/>
            <a:ext cx="6096000" cy="659829"/>
          </a:xfrm>
          <a:prstGeom prst="rect">
            <a:avLst/>
          </a:prstGeom>
          <a:noFill/>
        </p:spPr>
        <p:txBody>
          <a:bodyPr anchor="t"/>
          <a:lstStyle/>
          <a:p>
            <a:pPr marL="0" algn="l"/>
            <a:r>
              <a:rPr lang="zh-CN" altLang="en-US" sz="2799" b="0" i="0">
                <a:solidFill>
                  <a:srgbClr val="000000">
                    <a:alpha val="100000"/>
                  </a:srgbClr>
                </a:solidFill>
                <a:latin typeface="Microsoft YaHei"/>
                <a:ea typeface="Microsoft YaHei"/>
              </a:rPr>
              <a:t>两个弹簧测力计、刻度尺、橡皮筋</a:t>
            </a:r>
          </a:p>
        </p:txBody>
      </p:sp>
      <p:sp>
        <p:nvSpPr>
          <p:cNvPr id="18" name="文本4" title=""/>
          <p:cNvSpPr txBox="1"/>
          <p:nvPr/>
        </p:nvSpPr>
        <p:spPr>
          <a:xfrm>
            <a:off x="575281" y="2176005"/>
            <a:ext cx="2150154" cy="587320"/>
          </a:xfrm>
          <a:prstGeom prst="rect">
            <a:avLst/>
          </a:prstGeom>
          <a:noFill/>
        </p:spPr>
        <p:txBody>
          <a:bodyPr anchor="t"/>
          <a:lstStyle/>
          <a:p>
            <a:pPr marL="0" algn="l">
              <a:lnSpc>
                <a:spcPts val="3100"/>
              </a:lnSpc>
            </a:pPr>
            <a:r>
              <a:rPr lang="zh-CN" altLang="en-US" sz="2999" b="1" i="0">
                <a:solidFill>
                  <a:srgbClr val="000000">
                    <a:alpha val="100000"/>
                  </a:srgbClr>
                </a:solidFill>
                <a:latin typeface="宋体"/>
                <a:ea typeface="宋体"/>
              </a:rPr>
              <a:t>实验方法：</a:t>
            </a:r>
          </a:p>
        </p:txBody>
      </p:sp>
      <p:sp>
        <p:nvSpPr>
          <p:cNvPr id="19" name="文本5" title=""/>
          <p:cNvSpPr txBox="1"/>
          <p:nvPr/>
        </p:nvSpPr>
        <p:spPr>
          <a:xfrm>
            <a:off x="2544489" y="2065887"/>
            <a:ext cx="2466975" cy="693356"/>
          </a:xfrm>
          <a:prstGeom prst="rect">
            <a:avLst/>
          </a:prstGeom>
          <a:noFill/>
        </p:spPr>
        <p:txBody>
          <a:bodyPr anchor="t"/>
          <a:lstStyle/>
          <a:p>
            <a:pPr marL="0" algn="l"/>
            <a:r>
              <a:rPr lang="zh-CN" altLang="en-US" sz="3000" b="0" i="0">
                <a:solidFill>
                  <a:srgbClr val="3B00FF">
                    <a:alpha val="100000"/>
                  </a:srgbClr>
                </a:solidFill>
                <a:latin typeface="Microsoft YaHei"/>
                <a:ea typeface="Microsoft YaHei"/>
              </a:rPr>
              <a:t>等效替代法</a:t>
            </a:r>
          </a:p>
        </p:txBody>
      </p:sp>
      <p:sp>
        <p:nvSpPr>
          <p:cNvPr id="20" name="文本6" title=""/>
          <p:cNvSpPr txBox="1"/>
          <p:nvPr/>
        </p:nvSpPr>
        <p:spPr>
          <a:xfrm>
            <a:off x="575405" y="2897953"/>
            <a:ext cx="2150154" cy="587320"/>
          </a:xfrm>
          <a:prstGeom prst="rect">
            <a:avLst/>
          </a:prstGeom>
          <a:noFill/>
        </p:spPr>
        <p:txBody>
          <a:bodyPr anchor="t"/>
          <a:lstStyle/>
          <a:p>
            <a:pPr marL="0" algn="l">
              <a:lnSpc>
                <a:spcPts val="3100"/>
              </a:lnSpc>
            </a:pPr>
            <a:r>
              <a:rPr lang="zh-CN" altLang="en-US" sz="2999" b="1" i="0">
                <a:solidFill>
                  <a:srgbClr val="000000">
                    <a:alpha val="100000"/>
                  </a:srgbClr>
                </a:solidFill>
                <a:latin typeface="宋体"/>
                <a:ea typeface="宋体"/>
              </a:rPr>
              <a:t>实验过程：</a:t>
            </a:r>
          </a:p>
        </p:txBody>
      </p:sp>
      <p:pic>
        <p:nvPicPr>
          <p:cNvPr id="21" name="Picture 21"/>
          <p:cNvPicPr>
            <a:picLocks noChangeAspect="1"/>
          </p:cNvPicPr>
          <p:nvPr/>
        </p:nvPicPr>
        <p:blipFill>
          <a:blip r:embed="rId3"/>
          <a:stretch>
            <a:fillRect/>
          </a:stretch>
        </p:blipFill>
        <p:spPr>
          <a:xfrm flipH="1">
            <a:off x="12052300" y="12522200"/>
            <a:ext cx="0" cy="0"/>
          </a:xfrm>
          <a:prstGeom prst="rect">
            <a:avLst/>
          </a:prstGeom>
          <a:ln>
            <a:noFill/>
          </a:ln>
        </p:spPr>
      </p:pic>
    </p:spTree>
    <p:extLst>
      <p:ext uri="{BB962C8B-B14F-4D97-AF65-F5344CB8AC3E}">
        <p14:creationId xmlns:p14="http://schemas.microsoft.com/office/powerpoint/2010/main" val="84051947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37020"/>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grpSp>
        <p:nvGrpSpPr>
          <p:cNvPr id="3" name="组合1" title=""/>
          <p:cNvGrpSpPr/>
          <p:nvPr/>
        </p:nvGrpSpPr>
        <p:grpSpPr>
          <a:xfrm>
            <a:off x="-4666" y="-438"/>
            <a:ext cx="12192724" cy="957891"/>
            <a:chExt cx="12192724" cy="957891"/>
          </a:xfrm>
        </p:grpSpPr>
        <p:sp>
          <p:nvSpPr>
            <p:cNvPr id="4" name="形状2"/>
            <p:cNvSpPr txBox="1"/>
            <p:nvPr/>
          </p:nvSpPr>
          <p:spPr>
            <a:xfrm>
              <a:off x="0" y="0"/>
              <a:ext cx="12192724" cy="86626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5" name="形状3"/>
            <p:cNvSpPr txBox="1"/>
            <p:nvPr/>
          </p:nvSpPr>
          <p:spPr>
            <a:xfrm rot="10800000">
              <a:off x="6458" y="86264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形状4"/>
            <p:cNvSpPr txBox="1"/>
            <p:nvPr/>
          </p:nvSpPr>
          <p:spPr>
            <a:xfrm>
              <a:off x="818112" y="180861"/>
              <a:ext cx="4886811" cy="660949"/>
            </a:xfrm>
            <a:custGeom>
              <a:gdLst>
                <a:gd name="connsiteX0" fmla="*/ 110158 w 4886811"/>
                <a:gd name="connsiteY0" fmla="*/ 0 h 660949"/>
                <a:gd name="connsiteX1" fmla="*/ 4776653 w 4886811"/>
                <a:gd name="connsiteY1" fmla="*/ 0 h 660949"/>
                <a:gd name="connsiteX2" fmla="*/ 4805869 w 4886811"/>
                <a:gd name="connsiteY2" fmla="*/ 0 h 660949"/>
                <a:gd name="connsiteX3" fmla="*/ 4875205 w 4886811"/>
                <a:gd name="connsiteY3" fmla="*/ 52923 h 660949"/>
                <a:gd name="connsiteX4" fmla="*/ 4886811 w 4886811"/>
                <a:gd name="connsiteY4" fmla="*/ 550791 h 660949"/>
                <a:gd name="connsiteX5" fmla="*/ 4886811 w 4886811"/>
                <a:gd name="connsiteY5" fmla="*/ 580007 h 660949"/>
                <a:gd name="connsiteX6" fmla="*/ 4833888 w 4886811"/>
                <a:gd name="connsiteY6" fmla="*/ 649343 h 660949"/>
                <a:gd name="connsiteX7" fmla="*/ 110158 w 4886811"/>
                <a:gd name="connsiteY7" fmla="*/ 660949 h 660949"/>
                <a:gd name="connsiteX8" fmla="*/ 49320 w 4886811"/>
                <a:gd name="connsiteY8" fmla="*/ 660949 h 660949"/>
                <a:gd name="connsiteX9" fmla="*/ 0 w 4886811"/>
                <a:gd name="connsiteY9" fmla="*/ 110158 h 660949"/>
                <a:gd name="connsiteX10" fmla="*/ 0 w 4886811"/>
                <a:gd name="connsiteY10" fmla="*/ 49320 h 6609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6811" h="660949">
                  <a:moveTo>
                    <a:pt x="110158" y="0"/>
                  </a:moveTo>
                  <a:lnTo>
                    <a:pt x="4776653" y="0"/>
                  </a:lnTo>
                  <a:cubicBezTo>
                    <a:pt x="4805869" y="0"/>
                    <a:pt x="4833888" y="11606"/>
                    <a:pt x="4854546" y="32265"/>
                  </a:cubicBezTo>
                  <a:cubicBezTo>
                    <a:pt x="4875205" y="52923"/>
                    <a:pt x="4886811" y="80942"/>
                    <a:pt x="4886811" y="110158"/>
                  </a:cubicBezTo>
                  <a:lnTo>
                    <a:pt x="4886811" y="550791"/>
                  </a:lnTo>
                  <a:cubicBezTo>
                    <a:pt x="4886811" y="580007"/>
                    <a:pt x="4875205" y="608026"/>
                    <a:pt x="4854546" y="628685"/>
                  </a:cubicBezTo>
                  <a:cubicBezTo>
                    <a:pt x="4833888" y="649343"/>
                    <a:pt x="4805869" y="660949"/>
                    <a:pt x="4776653" y="660949"/>
                  </a:cubicBezTo>
                  <a:lnTo>
                    <a:pt x="110158" y="660949"/>
                  </a:lnTo>
                  <a:cubicBezTo>
                    <a:pt x="49320" y="660949"/>
                    <a:pt x="0" y="611630"/>
                    <a:pt x="0" y="550791"/>
                  </a:cubicBezTo>
                  <a:lnTo>
                    <a:pt x="0" y="110158"/>
                  </a:lnTo>
                  <a:cubicBezTo>
                    <a:pt x="0" y="49320"/>
                    <a:pt x="49320" y="0"/>
                    <a:pt x="110158" y="0"/>
                  </a:cubicBezTo>
                  <a:close/>
                </a:path>
              </a:pathLst>
            </a:custGeom>
            <a:solidFill>
              <a:srgbClr val="73DAE6">
                <a:alpha val="100000"/>
              </a:srgbClr>
            </a:solidFill>
            <a:ln w="47625">
              <a:solidFill>
                <a:srgbClr val="009CAE">
                  <a:alpha val="100000"/>
                </a:srgbClr>
              </a:solidFill>
              <a:prstDash val="solid"/>
            </a:ln>
          </p:spPr>
          <p:txBody>
            <a:bodyPr anchor="ctr"/>
            <a:lstStyle/>
            <a:p>
              <a:pPr marL="0" algn="ctr"/>
              <a:r>
                <a:rPr lang="zh-CN" altLang="en-US" sz="3599" b="1" i="0">
                  <a:solidFill>
                    <a:srgbClr val="000000">
                      <a:alpha val="100000"/>
                    </a:srgbClr>
                  </a:solidFill>
                  <a:latin typeface="微软雅黑"/>
                  <a:ea typeface="微软雅黑"/>
                </a:rPr>
                <a:t>同一直线上二力合成</a:t>
              </a:r>
            </a:p>
          </p:txBody>
        </p:sp>
        <p:sp>
          <p:nvSpPr>
            <p:cNvPr id="7" name="形状5"/>
            <p:cNvSpPr txBox="1"/>
            <p:nvPr/>
          </p:nvSpPr>
          <p:spPr>
            <a:xfrm>
              <a:off x="218569" y="66883"/>
              <a:ext cx="828359" cy="838004"/>
            </a:xfrm>
            <a:custGeom>
              <a:gdLst>
                <a:gd name="connsiteX0" fmla="*/ 414180 w 828359"/>
                <a:gd name="connsiteY0" fmla="*/ 0 h 838004"/>
                <a:gd name="connsiteX1" fmla="*/ 642925 w 828359"/>
                <a:gd name="connsiteY1" fmla="*/ 0 h 838004"/>
                <a:gd name="connsiteX2" fmla="*/ 828359 w 828359"/>
                <a:gd name="connsiteY2" fmla="*/ 650411 h 838004"/>
                <a:gd name="connsiteX3" fmla="*/ 185435 w 828359"/>
                <a:gd name="connsiteY3" fmla="*/ 838004 h 838004"/>
                <a:gd name="connsiteX4" fmla="*/ 0 w 828359"/>
                <a:gd name="connsiteY4" fmla="*/ 187594 h 8380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359" h="838004">
                  <a:moveTo>
                    <a:pt x="414180" y="0"/>
                  </a:moveTo>
                  <a:cubicBezTo>
                    <a:pt x="642925" y="0"/>
                    <a:pt x="828359" y="187594"/>
                    <a:pt x="828359" y="419002"/>
                  </a:cubicBezTo>
                  <a:cubicBezTo>
                    <a:pt x="828359" y="650411"/>
                    <a:pt x="642925" y="838004"/>
                    <a:pt x="414180" y="838004"/>
                  </a:cubicBezTo>
                  <a:cubicBezTo>
                    <a:pt x="185435" y="838004"/>
                    <a:pt x="0" y="650411"/>
                    <a:pt x="0" y="419002"/>
                  </a:cubicBezTo>
                  <a:cubicBezTo>
                    <a:pt x="0" y="187594"/>
                    <a:pt x="185435" y="0"/>
                    <a:pt x="414180" y="0"/>
                  </a:cubicBezTo>
                  <a:close/>
                </a:path>
              </a:pathLst>
            </a:custGeom>
            <a:solidFill>
              <a:srgbClr val="F36161">
                <a:alpha val="100000"/>
              </a:srgbClr>
            </a:solidFill>
            <a:ln w="28575">
              <a:solidFill>
                <a:srgbClr val="009CAE">
                  <a:alpha val="100000"/>
                </a:srgbClr>
              </a:solidFill>
              <a:prstDash val="solid"/>
            </a:ln>
          </p:spPr>
          <p:txBody>
            <a:bodyPr anchor="ctr"/>
            <a:lstStyle/>
            <a:p>
              <a:pPr marL="0" algn="ctr"/>
              <a:r>
                <a:rPr lang="zh-CN" altLang="en-US" sz="3999" b="1" i="0">
                  <a:solidFill>
                    <a:srgbClr val="FFFFFF">
                      <a:alpha val="100000"/>
                    </a:srgbClr>
                  </a:solidFill>
                  <a:latin typeface="楷体"/>
                  <a:ea typeface="楷体"/>
                </a:rPr>
                <a:t>二</a:t>
              </a:r>
            </a:p>
          </p:txBody>
        </p:sp>
      </p:grpSp>
      <p:sp>
        <p:nvSpPr>
          <p:cNvPr id="8" name="文本1" title=""/>
          <p:cNvSpPr txBox="1"/>
          <p:nvPr/>
        </p:nvSpPr>
        <p:spPr>
          <a:xfrm>
            <a:off x="480089" y="958167"/>
            <a:ext cx="8644292" cy="625094"/>
          </a:xfrm>
          <a:prstGeom prst="rect">
            <a:avLst/>
          </a:prstGeom>
          <a:noFill/>
        </p:spPr>
        <p:txBody>
          <a:bodyPr anchor="t"/>
          <a:lstStyle/>
          <a:p>
            <a:pPr marL="0" algn="ctr"/>
            <a:r>
              <a:rPr lang="zh-CN" altLang="en-US" sz="2999" b="0" i="0">
                <a:solidFill>
                  <a:srgbClr val="FF0000">
                    <a:alpha val="100000"/>
                  </a:srgbClr>
                </a:solidFill>
                <a:latin typeface="楷体"/>
                <a:ea typeface="楷体"/>
              </a:rPr>
              <a:t>实验一：</a:t>
            </a:r>
            <a:r>
              <a:rPr lang="zh-CN" altLang="en-US" sz="3000" b="0" i="0">
                <a:solidFill>
                  <a:srgbClr val="000000">
                    <a:alpha val="100000"/>
                  </a:srgbClr>
                </a:solidFill>
                <a:latin typeface="楷体"/>
                <a:ea typeface="楷体"/>
              </a:rPr>
              <a:t>沿同一直线，</a:t>
            </a:r>
            <a:r>
              <a:rPr lang="zh-CN" altLang="en-US" sz="3000" b="0" i="0">
                <a:solidFill>
                  <a:srgbClr val="3B00FF">
                    <a:alpha val="100000"/>
                  </a:srgbClr>
                </a:solidFill>
                <a:latin typeface="楷体"/>
                <a:ea typeface="楷体"/>
              </a:rPr>
              <a:t>方向相同</a:t>
            </a:r>
            <a:r>
              <a:rPr lang="zh-CN" altLang="en-US" sz="3000" b="0" i="0">
                <a:solidFill>
                  <a:srgbClr val="000000">
                    <a:alpha val="100000"/>
                  </a:srgbClr>
                </a:solidFill>
                <a:latin typeface="楷体"/>
                <a:ea typeface="楷体"/>
              </a:rPr>
              <a:t>的二力的合成。</a:t>
            </a:r>
          </a:p>
        </p:txBody>
      </p:sp>
      <p:grpSp>
        <p:nvGrpSpPr>
          <p:cNvPr id="9" name="组合2" title=""/>
          <p:cNvGrpSpPr/>
          <p:nvPr/>
        </p:nvGrpSpPr>
        <p:grpSpPr>
          <a:xfrm>
            <a:off x="479917" y="1561367"/>
            <a:ext cx="5747842" cy="2652353"/>
            <a:chExt cx="5747842" cy="2652353"/>
          </a:xfrm>
        </p:grpSpPr>
        <p:pic>
          <p:nvPicPr>
            <p:cNvPr id="10"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0" y="0"/>
              <a:ext cx="5747842" cy="2392837"/>
            </a:xfrm>
            <a:prstGeom prst="rect">
              <a:avLst/>
            </a:prstGeom>
          </p:spPr>
        </p:pic>
        <p:sp>
          <p:nvSpPr>
            <p:cNvPr id="11" name="文本6"/>
            <p:cNvSpPr txBox="1"/>
            <p:nvPr/>
          </p:nvSpPr>
          <p:spPr>
            <a:xfrm>
              <a:off x="2725112" y="1228525"/>
              <a:ext cx="653558" cy="581628"/>
            </a:xfrm>
            <a:prstGeom prst="rect">
              <a:avLst/>
            </a:prstGeom>
            <a:noFill/>
          </p:spPr>
          <p:txBody>
            <a:bodyPr anchor="t"/>
            <a:lstStyle/>
            <a:p>
              <a:pPr marL="0" algn="l"/>
              <a:r>
                <a:rPr lang="zh-CN" altLang="en-US" sz="2699" b="0" i="0">
                  <a:solidFill>
                    <a:srgbClr val="000000">
                      <a:alpha val="100000"/>
                    </a:srgbClr>
                  </a:solidFill>
                  <a:latin typeface="宋体"/>
                  <a:ea typeface="宋体"/>
                </a:rPr>
                <a:t>F</a:t>
              </a:r>
              <a:r>
                <a:rPr lang="zh-CN" altLang="en-US" sz="2699" b="0" i="0" baseline="-25000">
                  <a:solidFill>
                    <a:srgbClr val="000000">
                      <a:alpha val="100000"/>
                    </a:srgbClr>
                  </a:solidFill>
                  <a:latin typeface="宋体"/>
                  <a:ea typeface="宋体"/>
                </a:rPr>
                <a:t>1</a:t>
              </a:r>
            </a:p>
          </p:txBody>
        </p:sp>
        <p:sp>
          <p:nvSpPr>
            <p:cNvPr id="12" name="文本7"/>
            <p:cNvSpPr txBox="1"/>
            <p:nvPr/>
          </p:nvSpPr>
          <p:spPr>
            <a:xfrm>
              <a:off x="4530081" y="1252242"/>
              <a:ext cx="531986" cy="581628"/>
            </a:xfrm>
            <a:prstGeom prst="rect">
              <a:avLst/>
            </a:prstGeom>
            <a:noFill/>
          </p:spPr>
          <p:txBody>
            <a:bodyPr anchor="t"/>
            <a:lstStyle/>
            <a:p>
              <a:pPr marL="0" algn="l"/>
              <a:r>
                <a:rPr lang="zh-CN" altLang="en-US" sz="2699" b="0" i="0">
                  <a:solidFill>
                    <a:srgbClr val="000000">
                      <a:alpha val="100000"/>
                    </a:srgbClr>
                  </a:solidFill>
                  <a:latin typeface="宋体"/>
                  <a:ea typeface="宋体"/>
                </a:rPr>
                <a:t>F</a:t>
              </a:r>
              <a:r>
                <a:rPr lang="zh-CN" altLang="en-US" sz="2699" b="0" i="0" baseline="-25000">
                  <a:solidFill>
                    <a:srgbClr val="000000">
                      <a:alpha val="100000"/>
                    </a:srgbClr>
                  </a:solidFill>
                  <a:latin typeface="宋体"/>
                  <a:ea typeface="宋体"/>
                </a:rPr>
                <a:t>2</a:t>
              </a:r>
            </a:p>
          </p:txBody>
        </p:sp>
        <p:sp>
          <p:nvSpPr>
            <p:cNvPr id="13" name="文本8"/>
            <p:cNvSpPr txBox="1"/>
            <p:nvPr/>
          </p:nvSpPr>
          <p:spPr>
            <a:xfrm>
              <a:off x="3232976" y="2070725"/>
              <a:ext cx="644465" cy="581628"/>
            </a:xfrm>
            <a:prstGeom prst="rect">
              <a:avLst/>
            </a:prstGeom>
            <a:noFill/>
          </p:spPr>
          <p:txBody>
            <a:bodyPr anchor="t"/>
            <a:lstStyle/>
            <a:p>
              <a:pPr marL="0" algn="l"/>
              <a:r>
                <a:rPr lang="zh-CN" altLang="en-US" sz="2699" b="0" i="0">
                  <a:solidFill>
                    <a:srgbClr val="000000">
                      <a:alpha val="100000"/>
                    </a:srgbClr>
                  </a:solidFill>
                  <a:latin typeface="宋体"/>
                  <a:ea typeface="宋体"/>
                </a:rPr>
                <a:t>F</a:t>
              </a:r>
              <a:r>
                <a:rPr lang="zh-CN" altLang="en-US" sz="2699" b="0" i="0" baseline="-25000">
                  <a:solidFill>
                    <a:srgbClr val="000000">
                      <a:alpha val="100000"/>
                    </a:srgbClr>
                  </a:solidFill>
                  <a:latin typeface="宋体"/>
                  <a:ea typeface="宋体"/>
                </a:rPr>
                <a:t>合</a:t>
              </a:r>
            </a:p>
          </p:txBody>
        </p:sp>
        <p:sp>
          <p:nvSpPr>
            <p:cNvPr id="14" name="文本9"/>
            <p:cNvSpPr txBox="1"/>
            <p:nvPr/>
          </p:nvSpPr>
          <p:spPr>
            <a:xfrm>
              <a:off x="2297516" y="1209141"/>
              <a:ext cx="361950" cy="581628"/>
            </a:xfrm>
            <a:prstGeom prst="rect">
              <a:avLst/>
            </a:prstGeom>
            <a:noFill/>
          </p:spPr>
          <p:txBody>
            <a:bodyPr anchor="t"/>
            <a:lstStyle/>
            <a:p>
              <a:pPr marL="0" algn="l"/>
              <a:r>
                <a:rPr lang="zh-CN" altLang="en-US" sz="2699" b="0" i="0">
                  <a:solidFill>
                    <a:srgbClr val="000000">
                      <a:alpha val="100000"/>
                    </a:srgbClr>
                  </a:solidFill>
                  <a:latin typeface="宋体"/>
                  <a:ea typeface="宋体"/>
                </a:rPr>
                <a:t>0</a:t>
              </a:r>
            </a:p>
          </p:txBody>
        </p:sp>
        <p:sp>
          <p:nvSpPr>
            <p:cNvPr id="15" name="文本10"/>
            <p:cNvSpPr txBox="1"/>
            <p:nvPr/>
          </p:nvSpPr>
          <p:spPr>
            <a:xfrm>
              <a:off x="2299354" y="1951253"/>
              <a:ext cx="361950" cy="581628"/>
            </a:xfrm>
            <a:prstGeom prst="rect">
              <a:avLst/>
            </a:prstGeom>
            <a:noFill/>
          </p:spPr>
          <p:txBody>
            <a:bodyPr anchor="t"/>
            <a:lstStyle/>
            <a:p>
              <a:pPr marL="0" algn="l"/>
              <a:r>
                <a:rPr lang="zh-CN" altLang="en-US" sz="2699" b="0" i="0">
                  <a:solidFill>
                    <a:srgbClr val="000000">
                      <a:alpha val="100000"/>
                    </a:srgbClr>
                  </a:solidFill>
                  <a:latin typeface="宋体"/>
                  <a:ea typeface="宋体"/>
                </a:rPr>
                <a:t>0</a:t>
              </a:r>
            </a:p>
          </p:txBody>
        </p:sp>
      </p:grpSp>
      <p:graphicFrame>
        <p:nvGraphicFramePr>
          <p:cNvPr id="16" name="表格1" title="">
            <a:extLst>
              <a:ext uri="{FF2B5EF4-FFF2-40B4-BE49-F238E27FC236}">
                <a16:creationId xmlns:a16="http://schemas.microsoft.com/office/drawing/2014/main" id="{62B2FBE6-5C8C-E811-489E-1440CA960B7D}"/>
              </a:ext>
            </a:extLst>
          </p:cNvPr>
          <p:cNvGraphicFramePr>
            <a:graphicFrameLocks noGrp="1"/>
          </p:cNvGraphicFramePr>
          <p:nvPr>
            <p:extLst>
              <p:ext uri="{D42A27DB-BD31-4B8C-83A1-F6EECF244321}">
                <p14:modId xmlns:p14="http://schemas.microsoft.com/office/powerpoint/2010/main" val="3345567701"/>
              </p:ext>
            </p:extLst>
          </p:nvPr>
        </p:nvGraphicFramePr>
        <p:xfrm>
          <a:off x="6286719" y="2052218"/>
          <a:ext cx="5704656" cy="1792097"/>
        </p:xfrm>
        <a:graphic>
          <a:graphicData uri="http://schemas.openxmlformats.org/drawingml/2006/table">
            <a:tbl>
              <a:tblPr firstRow="1" bandRow="1">
                <a:tableStyleId>{5C22544A-7EE6-4342-B048-85BDC9FD1C3A}</a:tableStyleId>
              </a:tblPr>
              <a:tblGrid>
                <a:gridCol w="1555958">
                  <a:extLst>
                    <a:ext uri="{9D8B030D-6E8A-4147-A177-3AD203B41FA5}">
                      <a16:colId xmlns:a16="http://schemas.microsoft.com/office/drawing/2014/main" val="2854172943"/>
                    </a:ext>
                  </a:extLst>
                </a:gridCol>
                <a:gridCol w="1408858">
                  <a:extLst>
                    <a:ext uri="{9D8B030D-6E8A-4147-A177-3AD203B41FA5}">
                      <a16:colId xmlns:a16="http://schemas.microsoft.com/office/drawing/2014/main" val="2854172943"/>
                    </a:ext>
                  </a:extLst>
                </a:gridCol>
                <a:gridCol w="1356940">
                  <a:extLst>
                    <a:ext uri="{9D8B030D-6E8A-4147-A177-3AD203B41FA5}">
                      <a16:colId xmlns:a16="http://schemas.microsoft.com/office/drawing/2014/main" val="2854172943"/>
                    </a:ext>
                  </a:extLst>
                </a:gridCol>
                <a:gridCol w="1382899">
                  <a:extLst>
                    <a:ext uri="{9D8B030D-6E8A-4147-A177-3AD203B41FA5}">
                      <a16:colId xmlns:a16="http://schemas.microsoft.com/office/drawing/2014/main" val="2854172943"/>
                    </a:ext>
                  </a:extLst>
                </a:gridCol>
              </a:tblGrid>
              <a:tr h="630872">
                <a:tc>
                  <a:txBody>
                    <a:bodyPr vert="horz" wrap="square" anchor="ctr"/>
                    <a:lstStyle/>
                    <a:p>
                      <a:pPr marL="0" algn="ctr"/>
                      <a:r>
                        <a:rPr lang="zh-CN" altLang="en-US" sz="2399" b="0" i="0">
                          <a:solidFill>
                            <a:srgbClr val="FFFFFF">
                              <a:alpha val="100000"/>
                            </a:srgbClr>
                          </a:solidFill>
                          <a:latin typeface="微软雅黑"/>
                          <a:ea typeface="微软雅黑"/>
                        </a:rPr>
                        <a:t>力</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2399" b="0" i="0">
                          <a:solidFill>
                            <a:srgbClr val="FFFFFF">
                              <a:alpha val="100000"/>
                            </a:srgbClr>
                          </a:solidFill>
                          <a:latin typeface="微软雅黑"/>
                          <a:ea typeface="微软雅黑"/>
                        </a:rPr>
                        <a:t>F</a:t>
                      </a:r>
                      <a:r>
                        <a:rPr lang="zh-CN" altLang="en-US" sz="2399" b="0" i="0" baseline="-25000">
                          <a:solidFill>
                            <a:srgbClr val="FFFFFF">
                              <a:alpha val="100000"/>
                            </a:srgbClr>
                          </a:solidFill>
                          <a:latin typeface="微软雅黑"/>
                          <a:ea typeface="微软雅黑"/>
                        </a:rPr>
                        <a:t>1</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2399" b="0" i="0">
                          <a:solidFill>
                            <a:srgbClr val="FFFFFF">
                              <a:alpha val="100000"/>
                            </a:srgbClr>
                          </a:solidFill>
                          <a:latin typeface="微软雅黑"/>
                          <a:ea typeface="微软雅黑"/>
                        </a:rPr>
                        <a:t>F</a:t>
                      </a:r>
                      <a:r>
                        <a:rPr lang="zh-CN" altLang="en-US" sz="2399" b="0" i="0" baseline="-25000">
                          <a:solidFill>
                            <a:srgbClr val="FFFFFF">
                              <a:alpha val="100000"/>
                            </a:srgbClr>
                          </a:solidFill>
                          <a:latin typeface="微软雅黑"/>
                          <a:ea typeface="微软雅黑"/>
                        </a:rPr>
                        <a:t>2</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2399" b="0" i="0">
                          <a:solidFill>
                            <a:srgbClr val="FFFFFF">
                              <a:alpha val="100000"/>
                            </a:srgbClr>
                          </a:solidFill>
                          <a:latin typeface="微软雅黑"/>
                          <a:ea typeface="微软雅黑"/>
                        </a:rPr>
                        <a:t>F合</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r>
              <a:tr h="580612">
                <a:tc>
                  <a:txBody>
                    <a:bodyPr vert="horz" wrap="square" anchor="ctr"/>
                    <a:lstStyle/>
                    <a:p>
                      <a:pPr marL="0" algn="ctr"/>
                      <a:r>
                        <a:rPr lang="zh-CN" altLang="en-US" sz="2099" b="1" i="0">
                          <a:solidFill>
                            <a:srgbClr val="000000">
                              <a:alpha val="100000"/>
                            </a:srgbClr>
                          </a:solidFill>
                          <a:latin typeface="微软雅黑"/>
                          <a:ea typeface="微软雅黑"/>
                        </a:rPr>
                        <a:t>大小/N</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3</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2</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5</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r>
              <a:tr h="580612">
                <a:tc>
                  <a:txBody>
                    <a:bodyPr vert="horz" wrap="square" anchor="ctr"/>
                    <a:lstStyle/>
                    <a:p>
                      <a:pPr marL="0" algn="ctr"/>
                      <a:r>
                        <a:rPr lang="zh-CN" altLang="en-US" sz="2099" b="1" i="0">
                          <a:solidFill>
                            <a:srgbClr val="000000">
                              <a:alpha val="100000"/>
                            </a:srgbClr>
                          </a:solidFill>
                          <a:latin typeface="微软雅黑"/>
                          <a:ea typeface="微软雅黑"/>
                        </a:rPr>
                        <a:t>方向</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向右</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向右</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向右</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r>
            </a:tbl>
          </a:graphicData>
        </a:graphic>
      </p:graphicFrame>
      <p:sp>
        <p:nvSpPr>
          <p:cNvPr id="17" name="文本2" title=""/>
          <p:cNvSpPr txBox="1"/>
          <p:nvPr/>
        </p:nvSpPr>
        <p:spPr>
          <a:xfrm>
            <a:off x="959158" y="4507335"/>
            <a:ext cx="11032217" cy="1320371"/>
          </a:xfrm>
          <a:prstGeom prst="rect">
            <a:avLst/>
          </a:prstGeom>
          <a:noFill/>
        </p:spPr>
        <p:txBody>
          <a:bodyPr anchor="t"/>
          <a:lstStyle/>
          <a:p>
            <a:pPr marL="0" algn="l">
              <a:lnSpc>
                <a:spcPts val="4400"/>
              </a:lnSpc>
            </a:pPr>
            <a:r>
              <a:rPr lang="zh-CN" altLang="en-US" sz="2999" b="0" i="0">
                <a:solidFill>
                  <a:srgbClr val="000000">
                    <a:alpha val="100000"/>
                  </a:srgbClr>
                </a:solidFill>
                <a:latin typeface="黑体"/>
                <a:ea typeface="黑体"/>
              </a:rPr>
              <a:t>结论：沿同一直线作用的</a:t>
            </a:r>
            <a:r>
              <a:rPr lang="zh-CN" altLang="en-US" sz="2999" b="0" i="0">
                <a:solidFill>
                  <a:srgbClr val="3B00FF">
                    <a:alpha val="100000"/>
                  </a:srgbClr>
                </a:solidFill>
                <a:latin typeface="黑体"/>
                <a:ea typeface="黑体"/>
              </a:rPr>
              <a:t>两个方向相同的力</a:t>
            </a:r>
            <a:r>
              <a:rPr lang="zh-CN" altLang="en-US" sz="2999" b="0" i="0">
                <a:solidFill>
                  <a:srgbClr val="000000">
                    <a:alpha val="100000"/>
                  </a:srgbClr>
                </a:solidFill>
                <a:latin typeface="黑体"/>
                <a:ea typeface="黑体"/>
              </a:rPr>
              <a:t>，其合力方向</a:t>
            </a:r>
          </a:p>
          <a:p>
            <a:pPr marL="0" algn="l">
              <a:lnSpc>
                <a:spcPts val="4400"/>
              </a:lnSpc>
            </a:pPr>
            <a:r>
              <a:rPr lang="zh-CN" altLang="en-US" sz="2999" b="0" i="0">
                <a:solidFill>
                  <a:srgbClr val="000000">
                    <a:alpha val="100000"/>
                  </a:srgbClr>
                </a:solidFill>
                <a:latin typeface="黑体"/>
                <a:ea typeface="黑体"/>
              </a:rPr>
              <a:t>_______________，合力大小等于这两个力的____________；</a:t>
            </a:r>
          </a:p>
        </p:txBody>
      </p:sp>
      <p:sp>
        <p:nvSpPr>
          <p:cNvPr id="18" name="文本3" title=""/>
          <p:cNvSpPr txBox="1"/>
          <p:nvPr/>
        </p:nvSpPr>
        <p:spPr>
          <a:xfrm>
            <a:off x="709898" y="5072224"/>
            <a:ext cx="3238500" cy="755436"/>
          </a:xfrm>
          <a:prstGeom prst="rect">
            <a:avLst/>
          </a:prstGeom>
          <a:noFill/>
        </p:spPr>
        <p:txBody>
          <a:bodyPr anchor="t"/>
          <a:lstStyle/>
          <a:p>
            <a:pPr marL="0" algn="l">
              <a:lnSpc>
                <a:spcPts val="4400"/>
              </a:lnSpc>
            </a:pPr>
            <a:r>
              <a:rPr lang="zh-CN" altLang="en-US" sz="2999" b="0" i="0">
                <a:solidFill>
                  <a:srgbClr val="FF0000">
                    <a:alpha val="100000"/>
                  </a:srgbClr>
                </a:solidFill>
                <a:latin typeface="黑体"/>
                <a:ea typeface="黑体"/>
              </a:rPr>
              <a:t>与两个力方向相同</a:t>
            </a:r>
          </a:p>
        </p:txBody>
      </p:sp>
      <p:sp>
        <p:nvSpPr>
          <p:cNvPr id="19" name="文本4" title=""/>
          <p:cNvSpPr txBox="1"/>
          <p:nvPr/>
        </p:nvSpPr>
        <p:spPr>
          <a:xfrm>
            <a:off x="8676894" y="4966430"/>
            <a:ext cx="2152650" cy="755436"/>
          </a:xfrm>
          <a:prstGeom prst="rect">
            <a:avLst/>
          </a:prstGeom>
          <a:noFill/>
        </p:spPr>
        <p:txBody>
          <a:bodyPr anchor="t"/>
          <a:lstStyle/>
          <a:p>
            <a:pPr marL="0" algn="l">
              <a:lnSpc>
                <a:spcPts val="4400"/>
              </a:lnSpc>
            </a:pPr>
            <a:r>
              <a:rPr lang="zh-CN" altLang="en-US" sz="2999" b="0" i="0">
                <a:solidFill>
                  <a:srgbClr val="FF0000">
                    <a:alpha val="100000"/>
                  </a:srgbClr>
                </a:solidFill>
                <a:latin typeface="黑体"/>
                <a:ea typeface="黑体"/>
              </a:rPr>
              <a:t>大小之和</a:t>
            </a:r>
          </a:p>
        </p:txBody>
      </p:sp>
      <p:sp>
        <p:nvSpPr>
          <p:cNvPr id="20" name="文本5" title=""/>
          <p:cNvSpPr txBox="1"/>
          <p:nvPr/>
        </p:nvSpPr>
        <p:spPr>
          <a:xfrm>
            <a:off x="8676770" y="5721286"/>
            <a:ext cx="1963864" cy="693356"/>
          </a:xfrm>
          <a:prstGeom prst="rect">
            <a:avLst/>
          </a:prstGeom>
          <a:noFill/>
        </p:spPr>
        <p:txBody>
          <a:bodyPr anchor="t"/>
          <a:lstStyle/>
          <a:p>
            <a:pPr marL="0" algn="l"/>
            <a:r>
              <a:rPr lang="zh-CN" altLang="en-US" sz="2999" b="0" i="0">
                <a:solidFill>
                  <a:srgbClr val="000000">
                    <a:alpha val="100000"/>
                  </a:srgbClr>
                </a:solidFill>
                <a:latin typeface="微软雅黑"/>
                <a:ea typeface="微软雅黑"/>
              </a:rPr>
              <a:t>F</a:t>
            </a:r>
            <a:r>
              <a:rPr lang="zh-CN" altLang="en-US" sz="2999" b="0" i="0" baseline="-25000">
                <a:solidFill>
                  <a:srgbClr val="000000">
                    <a:alpha val="100000"/>
                  </a:srgbClr>
                </a:solidFill>
                <a:latin typeface="微软雅黑"/>
                <a:ea typeface="微软雅黑"/>
              </a:rPr>
              <a:t>合</a:t>
            </a:r>
            <a:r>
              <a:rPr lang="zh-CN" altLang="en-US" sz="2999" b="0" i="0">
                <a:solidFill>
                  <a:srgbClr val="000000">
                    <a:alpha val="100000"/>
                  </a:srgbClr>
                </a:solidFill>
                <a:latin typeface="微软雅黑"/>
                <a:ea typeface="微软雅黑"/>
              </a:rPr>
              <a:t>=F</a:t>
            </a:r>
            <a:r>
              <a:rPr lang="zh-CN" altLang="en-US" sz="2999" b="0" i="0" baseline="-25000">
                <a:solidFill>
                  <a:srgbClr val="000000">
                    <a:alpha val="100000"/>
                  </a:srgbClr>
                </a:solidFill>
                <a:latin typeface="微软雅黑"/>
                <a:ea typeface="微软雅黑"/>
              </a:rPr>
              <a:t>1  </a:t>
            </a:r>
            <a:r>
              <a:rPr lang="zh-CN" altLang="en-US" sz="2999" b="1" i="0">
                <a:solidFill>
                  <a:srgbClr val="FF0000">
                    <a:alpha val="100000"/>
                  </a:srgbClr>
                </a:solidFill>
                <a:latin typeface="微软雅黑"/>
                <a:ea typeface="微软雅黑"/>
              </a:rPr>
              <a:t>+</a:t>
            </a:r>
            <a:r>
              <a:rPr lang="zh-CN" altLang="en-US" sz="2999" b="0" i="0">
                <a:solidFill>
                  <a:srgbClr val="000000">
                    <a:alpha val="100000"/>
                  </a:srgbClr>
                </a:solidFill>
                <a:latin typeface="微软雅黑"/>
                <a:ea typeface="微软雅黑"/>
              </a:rPr>
              <a:t>F</a:t>
            </a:r>
            <a:r>
              <a:rPr lang="zh-CN" altLang="en-US" sz="2999" b="0" i="0" baseline="-25000">
                <a:solidFill>
                  <a:srgbClr val="000000">
                    <a:alpha val="100000"/>
                  </a:srgbClr>
                </a:solidFill>
                <a:latin typeface="微软雅黑"/>
                <a:ea typeface="微软雅黑"/>
              </a:rPr>
              <a:t>2</a:t>
            </a:r>
          </a:p>
        </p:txBody>
      </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300"/>
                                        <p:tgtEl>
                                          <p:spTgt spid="1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37020"/>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grpSp>
        <p:nvGrpSpPr>
          <p:cNvPr id="3" name="组合1" title=""/>
          <p:cNvGrpSpPr/>
          <p:nvPr/>
        </p:nvGrpSpPr>
        <p:grpSpPr>
          <a:xfrm>
            <a:off x="-4666" y="-438"/>
            <a:ext cx="12192724" cy="957891"/>
            <a:chExt cx="12192724" cy="957891"/>
          </a:xfrm>
        </p:grpSpPr>
        <p:sp>
          <p:nvSpPr>
            <p:cNvPr id="4" name="形状2"/>
            <p:cNvSpPr txBox="1"/>
            <p:nvPr/>
          </p:nvSpPr>
          <p:spPr>
            <a:xfrm>
              <a:off x="0" y="0"/>
              <a:ext cx="12192724" cy="86626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5" name="形状3"/>
            <p:cNvSpPr txBox="1"/>
            <p:nvPr/>
          </p:nvSpPr>
          <p:spPr>
            <a:xfrm rot="10800000">
              <a:off x="6458" y="86264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形状4"/>
            <p:cNvSpPr txBox="1"/>
            <p:nvPr/>
          </p:nvSpPr>
          <p:spPr>
            <a:xfrm>
              <a:off x="818112" y="180861"/>
              <a:ext cx="4886811" cy="660949"/>
            </a:xfrm>
            <a:custGeom>
              <a:gdLst>
                <a:gd name="connsiteX0" fmla="*/ 110158 w 4886811"/>
                <a:gd name="connsiteY0" fmla="*/ 0 h 660949"/>
                <a:gd name="connsiteX1" fmla="*/ 4776653 w 4886811"/>
                <a:gd name="connsiteY1" fmla="*/ 0 h 660949"/>
                <a:gd name="connsiteX2" fmla="*/ 4805869 w 4886811"/>
                <a:gd name="connsiteY2" fmla="*/ 0 h 660949"/>
                <a:gd name="connsiteX3" fmla="*/ 4875205 w 4886811"/>
                <a:gd name="connsiteY3" fmla="*/ 52923 h 660949"/>
                <a:gd name="connsiteX4" fmla="*/ 4886811 w 4886811"/>
                <a:gd name="connsiteY4" fmla="*/ 550791 h 660949"/>
                <a:gd name="connsiteX5" fmla="*/ 4886811 w 4886811"/>
                <a:gd name="connsiteY5" fmla="*/ 580007 h 660949"/>
                <a:gd name="connsiteX6" fmla="*/ 4833888 w 4886811"/>
                <a:gd name="connsiteY6" fmla="*/ 649343 h 660949"/>
                <a:gd name="connsiteX7" fmla="*/ 110158 w 4886811"/>
                <a:gd name="connsiteY7" fmla="*/ 660949 h 660949"/>
                <a:gd name="connsiteX8" fmla="*/ 49320 w 4886811"/>
                <a:gd name="connsiteY8" fmla="*/ 660949 h 660949"/>
                <a:gd name="connsiteX9" fmla="*/ 0 w 4886811"/>
                <a:gd name="connsiteY9" fmla="*/ 110158 h 660949"/>
                <a:gd name="connsiteX10" fmla="*/ 0 w 4886811"/>
                <a:gd name="connsiteY10" fmla="*/ 49320 h 6609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6811" h="660949">
                  <a:moveTo>
                    <a:pt x="110158" y="0"/>
                  </a:moveTo>
                  <a:lnTo>
                    <a:pt x="4776653" y="0"/>
                  </a:lnTo>
                  <a:cubicBezTo>
                    <a:pt x="4805869" y="0"/>
                    <a:pt x="4833888" y="11606"/>
                    <a:pt x="4854546" y="32265"/>
                  </a:cubicBezTo>
                  <a:cubicBezTo>
                    <a:pt x="4875205" y="52923"/>
                    <a:pt x="4886811" y="80942"/>
                    <a:pt x="4886811" y="110158"/>
                  </a:cubicBezTo>
                  <a:lnTo>
                    <a:pt x="4886811" y="550791"/>
                  </a:lnTo>
                  <a:cubicBezTo>
                    <a:pt x="4886811" y="580007"/>
                    <a:pt x="4875205" y="608026"/>
                    <a:pt x="4854546" y="628685"/>
                  </a:cubicBezTo>
                  <a:cubicBezTo>
                    <a:pt x="4833888" y="649343"/>
                    <a:pt x="4805869" y="660949"/>
                    <a:pt x="4776653" y="660949"/>
                  </a:cubicBezTo>
                  <a:lnTo>
                    <a:pt x="110158" y="660949"/>
                  </a:lnTo>
                  <a:cubicBezTo>
                    <a:pt x="49320" y="660949"/>
                    <a:pt x="0" y="611630"/>
                    <a:pt x="0" y="550791"/>
                  </a:cubicBezTo>
                  <a:lnTo>
                    <a:pt x="0" y="110158"/>
                  </a:lnTo>
                  <a:cubicBezTo>
                    <a:pt x="0" y="49320"/>
                    <a:pt x="49320" y="0"/>
                    <a:pt x="110158" y="0"/>
                  </a:cubicBezTo>
                  <a:close/>
                </a:path>
              </a:pathLst>
            </a:custGeom>
            <a:solidFill>
              <a:srgbClr val="73DAE6">
                <a:alpha val="100000"/>
              </a:srgbClr>
            </a:solidFill>
            <a:ln w="47625">
              <a:solidFill>
                <a:srgbClr val="009CAE">
                  <a:alpha val="100000"/>
                </a:srgbClr>
              </a:solidFill>
              <a:prstDash val="solid"/>
            </a:ln>
          </p:spPr>
          <p:txBody>
            <a:bodyPr anchor="ctr"/>
            <a:lstStyle/>
            <a:p>
              <a:pPr marL="0" algn="ctr"/>
              <a:r>
                <a:rPr lang="zh-CN" altLang="en-US" sz="3599" b="1" i="0">
                  <a:solidFill>
                    <a:srgbClr val="000000">
                      <a:alpha val="100000"/>
                    </a:srgbClr>
                  </a:solidFill>
                  <a:latin typeface="微软雅黑"/>
                  <a:ea typeface="微软雅黑"/>
                </a:rPr>
                <a:t>同一直线上二力合成</a:t>
              </a:r>
            </a:p>
          </p:txBody>
        </p:sp>
        <p:sp>
          <p:nvSpPr>
            <p:cNvPr id="7" name="形状5"/>
            <p:cNvSpPr txBox="1"/>
            <p:nvPr/>
          </p:nvSpPr>
          <p:spPr>
            <a:xfrm>
              <a:off x="218569" y="66883"/>
              <a:ext cx="828359" cy="838004"/>
            </a:xfrm>
            <a:custGeom>
              <a:gdLst>
                <a:gd name="connsiteX0" fmla="*/ 414180 w 828359"/>
                <a:gd name="connsiteY0" fmla="*/ 0 h 838004"/>
                <a:gd name="connsiteX1" fmla="*/ 642925 w 828359"/>
                <a:gd name="connsiteY1" fmla="*/ 0 h 838004"/>
                <a:gd name="connsiteX2" fmla="*/ 828359 w 828359"/>
                <a:gd name="connsiteY2" fmla="*/ 650411 h 838004"/>
                <a:gd name="connsiteX3" fmla="*/ 185435 w 828359"/>
                <a:gd name="connsiteY3" fmla="*/ 838004 h 838004"/>
                <a:gd name="connsiteX4" fmla="*/ 0 w 828359"/>
                <a:gd name="connsiteY4" fmla="*/ 187594 h 8380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359" h="838004">
                  <a:moveTo>
                    <a:pt x="414180" y="0"/>
                  </a:moveTo>
                  <a:cubicBezTo>
                    <a:pt x="642925" y="0"/>
                    <a:pt x="828359" y="187594"/>
                    <a:pt x="828359" y="419002"/>
                  </a:cubicBezTo>
                  <a:cubicBezTo>
                    <a:pt x="828359" y="650411"/>
                    <a:pt x="642925" y="838004"/>
                    <a:pt x="414180" y="838004"/>
                  </a:cubicBezTo>
                  <a:cubicBezTo>
                    <a:pt x="185435" y="838004"/>
                    <a:pt x="0" y="650411"/>
                    <a:pt x="0" y="419002"/>
                  </a:cubicBezTo>
                  <a:cubicBezTo>
                    <a:pt x="0" y="187594"/>
                    <a:pt x="185435" y="0"/>
                    <a:pt x="414180" y="0"/>
                  </a:cubicBezTo>
                  <a:close/>
                </a:path>
              </a:pathLst>
            </a:custGeom>
            <a:solidFill>
              <a:srgbClr val="F36161">
                <a:alpha val="100000"/>
              </a:srgbClr>
            </a:solidFill>
            <a:ln w="28575">
              <a:solidFill>
                <a:srgbClr val="009CAE">
                  <a:alpha val="100000"/>
                </a:srgbClr>
              </a:solidFill>
              <a:prstDash val="solid"/>
            </a:ln>
          </p:spPr>
          <p:txBody>
            <a:bodyPr anchor="ctr"/>
            <a:lstStyle/>
            <a:p>
              <a:pPr marL="0" algn="ctr"/>
              <a:r>
                <a:rPr lang="zh-CN" altLang="en-US" sz="3999" b="1" i="0">
                  <a:solidFill>
                    <a:srgbClr val="FFFFFF">
                      <a:alpha val="100000"/>
                    </a:srgbClr>
                  </a:solidFill>
                  <a:latin typeface="楷体"/>
                  <a:ea typeface="楷体"/>
                </a:rPr>
                <a:t>二</a:t>
              </a:r>
            </a:p>
          </p:txBody>
        </p:sp>
      </p:grpSp>
      <p:sp>
        <p:nvSpPr>
          <p:cNvPr id="8" name="文本1" title=""/>
          <p:cNvSpPr txBox="1"/>
          <p:nvPr/>
        </p:nvSpPr>
        <p:spPr>
          <a:xfrm>
            <a:off x="480089" y="958139"/>
            <a:ext cx="8644292" cy="625094"/>
          </a:xfrm>
          <a:prstGeom prst="rect">
            <a:avLst/>
          </a:prstGeom>
          <a:noFill/>
        </p:spPr>
        <p:txBody>
          <a:bodyPr anchor="t"/>
          <a:lstStyle/>
          <a:p>
            <a:pPr marL="0" algn="ctr"/>
            <a:r>
              <a:rPr lang="zh-CN" altLang="en-US" sz="2999" b="0" i="0">
                <a:solidFill>
                  <a:srgbClr val="FF0000">
                    <a:alpha val="100000"/>
                  </a:srgbClr>
                </a:solidFill>
                <a:latin typeface="楷体"/>
                <a:ea typeface="楷体"/>
              </a:rPr>
              <a:t>实验二：</a:t>
            </a:r>
            <a:r>
              <a:rPr lang="zh-CN" altLang="en-US" sz="3000" b="0" i="0">
                <a:solidFill>
                  <a:srgbClr val="000000">
                    <a:alpha val="100000"/>
                  </a:srgbClr>
                </a:solidFill>
                <a:latin typeface="楷体"/>
                <a:ea typeface="楷体"/>
              </a:rPr>
              <a:t>沿同一直线，</a:t>
            </a:r>
            <a:r>
              <a:rPr lang="zh-CN" altLang="en-US" sz="3000" b="0" i="0">
                <a:solidFill>
                  <a:srgbClr val="3B00FF">
                    <a:alpha val="100000"/>
                  </a:srgbClr>
                </a:solidFill>
                <a:latin typeface="楷体"/>
                <a:ea typeface="楷体"/>
              </a:rPr>
              <a:t>方向相反</a:t>
            </a:r>
            <a:r>
              <a:rPr lang="zh-CN" altLang="en-US" sz="3000" b="0" i="0">
                <a:solidFill>
                  <a:srgbClr val="000000">
                    <a:alpha val="100000"/>
                  </a:srgbClr>
                </a:solidFill>
                <a:latin typeface="楷体"/>
                <a:ea typeface="楷体"/>
              </a:rPr>
              <a:t>的二力的合成。</a:t>
            </a:r>
          </a:p>
        </p:txBody>
      </p:sp>
      <p:graphicFrame>
        <p:nvGraphicFramePr>
          <p:cNvPr id="9" name="表格1" title="">
            <a:extLst>
              <a:ext uri="{FF2B5EF4-FFF2-40B4-BE49-F238E27FC236}">
                <a16:creationId xmlns:a16="http://schemas.microsoft.com/office/drawing/2014/main" id="{62B2FBE6-5C8C-E811-489E-1440CA960B7D}"/>
              </a:ext>
            </a:extLst>
          </p:cNvPr>
          <p:cNvGraphicFramePr>
            <a:graphicFrameLocks noGrp="1"/>
          </p:cNvGraphicFramePr>
          <p:nvPr>
            <p:extLst>
              <p:ext uri="{D42A27DB-BD31-4B8C-83A1-F6EECF244321}">
                <p14:modId xmlns:p14="http://schemas.microsoft.com/office/powerpoint/2010/main" val="3345567701"/>
              </p:ext>
            </p:extLst>
          </p:nvPr>
        </p:nvGraphicFramePr>
        <p:xfrm>
          <a:off x="6286748" y="1991630"/>
          <a:ext cx="5704656" cy="1792097"/>
        </p:xfrm>
        <a:graphic>
          <a:graphicData uri="http://schemas.openxmlformats.org/drawingml/2006/table">
            <a:tbl>
              <a:tblPr firstRow="1" bandRow="1">
                <a:tableStyleId>{5C22544A-7EE6-4342-B048-85BDC9FD1C3A}</a:tableStyleId>
              </a:tblPr>
              <a:tblGrid>
                <a:gridCol w="1555958">
                  <a:extLst>
                    <a:ext uri="{9D8B030D-6E8A-4147-A177-3AD203B41FA5}">
                      <a16:colId xmlns:a16="http://schemas.microsoft.com/office/drawing/2014/main" val="2854172943"/>
                    </a:ext>
                  </a:extLst>
                </a:gridCol>
                <a:gridCol w="1408858">
                  <a:extLst>
                    <a:ext uri="{9D8B030D-6E8A-4147-A177-3AD203B41FA5}">
                      <a16:colId xmlns:a16="http://schemas.microsoft.com/office/drawing/2014/main" val="2854172943"/>
                    </a:ext>
                  </a:extLst>
                </a:gridCol>
                <a:gridCol w="1356940">
                  <a:extLst>
                    <a:ext uri="{9D8B030D-6E8A-4147-A177-3AD203B41FA5}">
                      <a16:colId xmlns:a16="http://schemas.microsoft.com/office/drawing/2014/main" val="2854172943"/>
                    </a:ext>
                  </a:extLst>
                </a:gridCol>
                <a:gridCol w="1382899">
                  <a:extLst>
                    <a:ext uri="{9D8B030D-6E8A-4147-A177-3AD203B41FA5}">
                      <a16:colId xmlns:a16="http://schemas.microsoft.com/office/drawing/2014/main" val="2854172943"/>
                    </a:ext>
                  </a:extLst>
                </a:gridCol>
              </a:tblGrid>
              <a:tr h="630872">
                <a:tc>
                  <a:txBody>
                    <a:bodyPr vert="horz" wrap="square" anchor="ctr"/>
                    <a:lstStyle/>
                    <a:p>
                      <a:pPr marL="0" algn="ctr"/>
                      <a:r>
                        <a:rPr lang="zh-CN" altLang="en-US" sz="2399" b="0" i="0">
                          <a:solidFill>
                            <a:srgbClr val="FFFFFF">
                              <a:alpha val="100000"/>
                            </a:srgbClr>
                          </a:solidFill>
                          <a:latin typeface="微软雅黑"/>
                          <a:ea typeface="微软雅黑"/>
                        </a:rPr>
                        <a:t>力</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2399" b="0" i="0">
                          <a:solidFill>
                            <a:srgbClr val="FFFFFF">
                              <a:alpha val="100000"/>
                            </a:srgbClr>
                          </a:solidFill>
                          <a:latin typeface="微软雅黑"/>
                          <a:ea typeface="微软雅黑"/>
                        </a:rPr>
                        <a:t>F1‘</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2399" b="0" i="0">
                          <a:solidFill>
                            <a:srgbClr val="FFFFFF">
                              <a:alpha val="100000"/>
                            </a:srgbClr>
                          </a:solidFill>
                          <a:latin typeface="微软雅黑"/>
                          <a:ea typeface="微软雅黑"/>
                        </a:rPr>
                        <a:t>F2’</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2399" b="0" i="0">
                          <a:solidFill>
                            <a:srgbClr val="FFFFFF">
                              <a:alpha val="100000"/>
                            </a:srgbClr>
                          </a:solidFill>
                          <a:latin typeface="微软雅黑"/>
                          <a:ea typeface="微软雅黑"/>
                        </a:rPr>
                        <a:t>F合‘</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59C49">
                        <a:alpha val="100000"/>
                      </a:srgbClr>
                    </a:solidFill>
                  </a:tcPr>
                  <a:extLst>
                    <a:ext uri="{0D108BD9-81ED-4DB2-BD59-A6C34878D82A}">
                      <a16:rowId xmlns:a16="http://schemas.microsoft.com/office/drawing/2014/main" val="2661222183"/>
                    </a:ext>
                  </a:extLst>
                </a:tc>
              </a:tr>
              <a:tr h="580612">
                <a:tc>
                  <a:txBody>
                    <a:bodyPr vert="horz" wrap="square" anchor="ctr"/>
                    <a:lstStyle/>
                    <a:p>
                      <a:pPr marL="0" algn="ctr"/>
                      <a:r>
                        <a:rPr lang="zh-CN" altLang="en-US" sz="2099" b="1" i="0">
                          <a:solidFill>
                            <a:srgbClr val="000000">
                              <a:alpha val="100000"/>
                            </a:srgbClr>
                          </a:solidFill>
                          <a:latin typeface="微软雅黑"/>
                          <a:ea typeface="微软雅黑"/>
                        </a:rPr>
                        <a:t>大小/N</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2</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3</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1</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FFFFF">
                        <a:alpha val="100000"/>
                      </a:srgbClr>
                    </a:solidFill>
                  </a:tcPr>
                  <a:extLst>
                    <a:ext uri="{0D108BD9-81ED-4DB2-BD59-A6C34878D82A}">
                      <a16:rowId xmlns:a16="http://schemas.microsoft.com/office/drawing/2014/main" val="2661222183"/>
                    </a:ext>
                  </a:extLst>
                </a:tc>
              </a:tr>
              <a:tr h="580612">
                <a:tc>
                  <a:txBody>
                    <a:bodyPr vert="horz" wrap="square" anchor="ctr"/>
                    <a:lstStyle/>
                    <a:p>
                      <a:pPr marL="0" algn="ctr"/>
                      <a:r>
                        <a:rPr lang="zh-CN" altLang="en-US" sz="2099" b="1" i="0">
                          <a:solidFill>
                            <a:srgbClr val="000000">
                              <a:alpha val="100000"/>
                            </a:srgbClr>
                          </a:solidFill>
                          <a:latin typeface="微软雅黑"/>
                          <a:ea typeface="微软雅黑"/>
                        </a:rPr>
                        <a:t>方向</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向右</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向左</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c>
                  <a:txBody>
                    <a:bodyPr vert="horz" wrap="square" anchor="ctr"/>
                    <a:lstStyle/>
                    <a:p>
                      <a:pPr marL="0" algn="ctr"/>
                      <a:r>
                        <a:rPr lang="zh-CN" altLang="en-US" sz="1800" b="0" i="0">
                          <a:solidFill>
                            <a:srgbClr val="000000">
                              <a:alpha val="100000"/>
                            </a:srgbClr>
                          </a:solidFill>
                          <a:latin typeface="微软雅黑"/>
                          <a:ea typeface="微软雅黑"/>
                        </a:rPr>
                        <a:t>向右</a:t>
                      </a:r>
                    </a:p>
                  </a:txBody>
                  <a:tcPr anchor="ctr">
                    <a:lnL w="9525" cap="flat">
                      <a:solidFill>
                        <a:srgbClr val="000000">
                          <a:alpha val="100000"/>
                        </a:srgbClr>
                      </a:solidFill>
                    </a:lnL>
                    <a:lnR w="9525" cap="flat">
                      <a:solidFill>
                        <a:srgbClr val="000000">
                          <a:alpha val="100000"/>
                        </a:srgbClr>
                      </a:solidFill>
                    </a:lnR>
                    <a:lnT w="9525" cap="flat">
                      <a:solidFill>
                        <a:srgbClr val="000000">
                          <a:alpha val="100000"/>
                        </a:srgbClr>
                      </a:solidFill>
                    </a:lnT>
                    <a:lnB w="9525" cap="flat">
                      <a:solidFill>
                        <a:srgbClr val="000000">
                          <a:alpha val="100000"/>
                        </a:srgbClr>
                      </a:solidFill>
                    </a:lnB>
                    <a:solidFill>
                      <a:srgbClr val="FEF7EC">
                        <a:alpha val="100000"/>
                      </a:srgbClr>
                    </a:solidFill>
                  </a:tcPr>
                  <a:extLst>
                    <a:ext uri="{0D108BD9-81ED-4DB2-BD59-A6C34878D82A}">
                      <a16:rowId xmlns:a16="http://schemas.microsoft.com/office/drawing/2014/main" val="2661222183"/>
                    </a:ext>
                  </a:extLst>
                </a:tc>
              </a:tr>
            </a:tbl>
          </a:graphicData>
        </a:graphic>
      </p:graphicFrame>
      <p:sp>
        <p:nvSpPr>
          <p:cNvPr id="10" name="文本2" title=""/>
          <p:cNvSpPr txBox="1"/>
          <p:nvPr/>
        </p:nvSpPr>
        <p:spPr>
          <a:xfrm>
            <a:off x="624602" y="4480436"/>
            <a:ext cx="11457261" cy="1320371"/>
          </a:xfrm>
          <a:prstGeom prst="rect">
            <a:avLst/>
          </a:prstGeom>
          <a:noFill/>
        </p:spPr>
        <p:txBody>
          <a:bodyPr anchor="t"/>
          <a:lstStyle/>
          <a:p>
            <a:pPr marL="0" algn="l">
              <a:lnSpc>
                <a:spcPts val="4400"/>
              </a:lnSpc>
            </a:pPr>
            <a:r>
              <a:rPr lang="zh-CN" altLang="en-US" sz="2999" b="0" i="0">
                <a:solidFill>
                  <a:srgbClr val="000000">
                    <a:alpha val="100000"/>
                  </a:srgbClr>
                </a:solidFill>
                <a:latin typeface="黑体"/>
                <a:ea typeface="黑体"/>
              </a:rPr>
              <a:t>结论：沿同一直线作用的</a:t>
            </a:r>
            <a:r>
              <a:rPr lang="zh-CN" altLang="en-US" sz="2999" b="0" i="0">
                <a:solidFill>
                  <a:srgbClr val="3B00FF">
                    <a:alpha val="100000"/>
                  </a:srgbClr>
                </a:solidFill>
                <a:latin typeface="黑体"/>
                <a:ea typeface="黑体"/>
              </a:rPr>
              <a:t>两个方向相反的力</a:t>
            </a:r>
            <a:r>
              <a:rPr lang="zh-CN" altLang="en-US" sz="2999" b="0" i="0">
                <a:solidFill>
                  <a:srgbClr val="000000">
                    <a:alpha val="100000"/>
                  </a:srgbClr>
                </a:solidFill>
                <a:latin typeface="黑体"/>
                <a:ea typeface="黑体"/>
              </a:rPr>
              <a:t>，其合力方向</a:t>
            </a:r>
          </a:p>
          <a:p>
            <a:pPr marL="0" algn="l">
              <a:lnSpc>
                <a:spcPts val="4400"/>
              </a:lnSpc>
            </a:pPr>
            <a:r>
              <a:rPr lang="zh-CN" altLang="en-US" sz="2999" b="0" i="0">
                <a:solidFill>
                  <a:srgbClr val="000000">
                    <a:alpha val="100000"/>
                  </a:srgbClr>
                </a:solidFill>
                <a:latin typeface="黑体"/>
                <a:ea typeface="黑体"/>
              </a:rPr>
              <a:t>__________________________，合力大小等于__________；</a:t>
            </a:r>
          </a:p>
        </p:txBody>
      </p:sp>
      <p:sp>
        <p:nvSpPr>
          <p:cNvPr id="11" name="文本3" title=""/>
          <p:cNvSpPr txBox="1"/>
          <p:nvPr/>
        </p:nvSpPr>
        <p:spPr>
          <a:xfrm>
            <a:off x="1092394" y="5069186"/>
            <a:ext cx="3903459" cy="625062"/>
          </a:xfrm>
          <a:prstGeom prst="rect">
            <a:avLst/>
          </a:prstGeom>
          <a:noFill/>
        </p:spPr>
        <p:txBody>
          <a:bodyPr anchor="t"/>
          <a:lstStyle/>
          <a:p>
            <a:pPr marL="0" algn="l"/>
            <a:r>
              <a:rPr lang="zh-CN" altLang="en-US" sz="2999" b="1" i="0">
                <a:solidFill>
                  <a:srgbClr val="FF0000">
                    <a:alpha val="100000"/>
                  </a:srgbClr>
                </a:solidFill>
                <a:latin typeface="宋体"/>
                <a:ea typeface="宋体"/>
              </a:rPr>
              <a:t>与较大的力方向一致</a:t>
            </a:r>
          </a:p>
        </p:txBody>
      </p:sp>
      <p:sp>
        <p:nvSpPr>
          <p:cNvPr id="12" name="文本4" title=""/>
          <p:cNvSpPr txBox="1"/>
          <p:nvPr/>
        </p:nvSpPr>
        <p:spPr>
          <a:xfrm>
            <a:off x="8231572" y="5069176"/>
            <a:ext cx="2362200" cy="625062"/>
          </a:xfrm>
          <a:prstGeom prst="rect">
            <a:avLst/>
          </a:prstGeom>
          <a:noFill/>
        </p:spPr>
        <p:txBody>
          <a:bodyPr anchor="t"/>
          <a:lstStyle/>
          <a:p>
            <a:pPr marL="0" algn="l"/>
            <a:r>
              <a:rPr lang="zh-CN" altLang="en-US" sz="2999" b="1" i="0">
                <a:solidFill>
                  <a:srgbClr val="FF0000">
                    <a:alpha val="100000"/>
                  </a:srgbClr>
                </a:solidFill>
                <a:latin typeface="宋体"/>
                <a:ea typeface="宋体"/>
              </a:rPr>
              <a:t>两个力的差</a:t>
            </a:r>
          </a:p>
        </p:txBody>
      </p:sp>
      <p:sp>
        <p:nvSpPr>
          <p:cNvPr id="13" name="文本5" title=""/>
          <p:cNvSpPr txBox="1"/>
          <p:nvPr/>
        </p:nvSpPr>
        <p:spPr>
          <a:xfrm>
            <a:off x="8430882" y="5535311"/>
            <a:ext cx="1963864" cy="693356"/>
          </a:xfrm>
          <a:prstGeom prst="rect">
            <a:avLst/>
          </a:prstGeom>
          <a:noFill/>
        </p:spPr>
        <p:txBody>
          <a:bodyPr anchor="t"/>
          <a:lstStyle/>
          <a:p>
            <a:pPr marL="0" algn="l"/>
            <a:r>
              <a:rPr lang="zh-CN" altLang="en-US" sz="2999" b="0" i="0">
                <a:solidFill>
                  <a:srgbClr val="000000">
                    <a:alpha val="100000"/>
                  </a:srgbClr>
                </a:solidFill>
                <a:latin typeface="微软雅黑"/>
                <a:ea typeface="微软雅黑"/>
              </a:rPr>
              <a:t>F</a:t>
            </a:r>
            <a:r>
              <a:rPr lang="zh-CN" altLang="en-US" sz="2999" b="0" i="0" baseline="-25000">
                <a:solidFill>
                  <a:srgbClr val="000000">
                    <a:alpha val="100000"/>
                  </a:srgbClr>
                </a:solidFill>
                <a:latin typeface="微软雅黑"/>
                <a:ea typeface="微软雅黑"/>
              </a:rPr>
              <a:t>合</a:t>
            </a:r>
            <a:r>
              <a:rPr lang="zh-CN" altLang="en-US" sz="2999" b="0" i="0">
                <a:solidFill>
                  <a:srgbClr val="000000">
                    <a:alpha val="100000"/>
                  </a:srgbClr>
                </a:solidFill>
                <a:latin typeface="微软雅黑"/>
                <a:ea typeface="微软雅黑"/>
              </a:rPr>
              <a:t>=F</a:t>
            </a:r>
            <a:r>
              <a:rPr lang="zh-CN" altLang="en-US" sz="2999" b="0" i="0" baseline="-25000">
                <a:solidFill>
                  <a:srgbClr val="000000">
                    <a:alpha val="100000"/>
                  </a:srgbClr>
                </a:solidFill>
                <a:latin typeface="微软雅黑"/>
                <a:ea typeface="微软雅黑"/>
              </a:rPr>
              <a:t>大 </a:t>
            </a:r>
            <a:r>
              <a:rPr lang="zh-CN" altLang="en-US" sz="2999" b="0" i="0">
                <a:solidFill>
                  <a:srgbClr val="FF0000">
                    <a:alpha val="100000"/>
                  </a:srgbClr>
                </a:solidFill>
                <a:latin typeface="微软雅黑"/>
                <a:ea typeface="微软雅黑"/>
              </a:rPr>
              <a:t>-</a:t>
            </a:r>
            <a:r>
              <a:rPr lang="zh-CN" altLang="en-US" sz="2999" b="0" i="0">
                <a:solidFill>
                  <a:srgbClr val="000000">
                    <a:alpha val="100000"/>
                  </a:srgbClr>
                </a:solidFill>
                <a:latin typeface="微软雅黑"/>
                <a:ea typeface="微软雅黑"/>
              </a:rPr>
              <a:t>F</a:t>
            </a:r>
            <a:r>
              <a:rPr lang="zh-CN" altLang="en-US" sz="2999" b="0" i="0" baseline="-25000">
                <a:solidFill>
                  <a:srgbClr val="000000">
                    <a:alpha val="100000"/>
                  </a:srgbClr>
                </a:solidFill>
                <a:latin typeface="微软雅黑"/>
                <a:ea typeface="微软雅黑"/>
              </a:rPr>
              <a:t>小</a:t>
            </a:r>
          </a:p>
        </p:txBody>
      </p:sp>
      <p:pic>
        <p:nvPicPr>
          <p:cNvPr id="14" name="图片1" title="">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762562" y="1497644"/>
            <a:ext cx="5309149" cy="2983116"/>
          </a:xfrm>
          <a:prstGeom prst="rect">
            <a:avLst/>
          </a:prstGeom>
        </p:spPr>
      </p:pic>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00"/>
                                        <p:tgtEl>
                                          <p:spTgt spid="12"/>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FFFFFF">
            <a:alpha val="100000"/>
          </a:srgbClr>
        </a:solidFill>
      </p:bgPr>
    </p:bg>
    <p:spTree>
      <p:nvGrpSpPr>
        <p:cNvPr id="1" name=""/>
        <p:cNvGrpSpPr/>
        <p:nvPr/>
      </p:nvGrpSpPr>
      <p:grpSpPr>
        <a:xfrm>
          <a:off x="0" y="0"/>
          <a:ext cx="0" cy="0"/>
        </a:xfrm>
      </p:grpSpPr>
      <p:sp>
        <p:nvSpPr>
          <p:cNvPr id="2" name="形状1" title=""/>
          <p:cNvSpPr txBox="1"/>
          <p:nvPr/>
        </p:nvSpPr>
        <p:spPr>
          <a:xfrm>
            <a:off x="18415" y="6637020"/>
            <a:ext cx="12172950" cy="220980"/>
          </a:xfrm>
          <a:prstGeom prst="rect">
            <a:avLst/>
          </a:prstGeom>
          <a:solidFill>
            <a:srgbClr val="F6F9FD">
              <a:alpha val="100000"/>
            </a:srgbClr>
          </a:solidFill>
          <a:ln w="9525">
            <a:solidFill>
              <a:srgbClr val="FFFFFF">
                <a:alpha val="0"/>
              </a:srgbClr>
            </a:solidFill>
          </a:ln>
        </p:spPr>
        <p:txBody>
          <a:bodyPr anchor="ctr"/>
          <a:lstStyle/>
          <a:p>
            <a:pPr marL="0" algn="ctr"/>
          </a:p>
        </p:txBody>
      </p:sp>
      <p:grpSp>
        <p:nvGrpSpPr>
          <p:cNvPr id="3" name="组合1" title=""/>
          <p:cNvGrpSpPr/>
          <p:nvPr/>
        </p:nvGrpSpPr>
        <p:grpSpPr>
          <a:xfrm>
            <a:off x="-4666" y="-438"/>
            <a:ext cx="12192724" cy="957891"/>
            <a:chExt cx="12192724" cy="957891"/>
          </a:xfrm>
        </p:grpSpPr>
        <p:sp>
          <p:nvSpPr>
            <p:cNvPr id="4" name="形状2"/>
            <p:cNvSpPr txBox="1"/>
            <p:nvPr/>
          </p:nvSpPr>
          <p:spPr>
            <a:xfrm>
              <a:off x="0" y="0"/>
              <a:ext cx="12192724" cy="866261"/>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5" name="形状3"/>
            <p:cNvSpPr txBox="1"/>
            <p:nvPr/>
          </p:nvSpPr>
          <p:spPr>
            <a:xfrm rot="10800000">
              <a:off x="6458" y="862641"/>
              <a:ext cx="7089505" cy="95250"/>
            </a:xfrm>
            <a:prstGeom prst="rect">
              <a:avLst/>
            </a:prstGeom>
            <a:solidFill>
              <a:srgbClr val="F6F9FD">
                <a:alpha val="100000"/>
              </a:srgbClr>
            </a:solidFill>
            <a:ln w="9525">
              <a:solidFill>
                <a:srgbClr val="FFFFFF">
                  <a:alpha val="0"/>
                </a:srgbClr>
              </a:solidFill>
            </a:ln>
          </p:spPr>
          <p:txBody>
            <a:bodyPr anchor="ctr"/>
            <a:lstStyle/>
            <a:p>
              <a:pPr marL="0" algn="ctr"/>
            </a:p>
          </p:txBody>
        </p:sp>
        <p:sp>
          <p:nvSpPr>
            <p:cNvPr id="6" name="形状4"/>
            <p:cNvSpPr txBox="1"/>
            <p:nvPr/>
          </p:nvSpPr>
          <p:spPr>
            <a:xfrm>
              <a:off x="818112" y="180861"/>
              <a:ext cx="4886811" cy="660949"/>
            </a:xfrm>
            <a:custGeom>
              <a:gdLst>
                <a:gd name="connsiteX0" fmla="*/ 110158 w 4886811"/>
                <a:gd name="connsiteY0" fmla="*/ 0 h 660949"/>
                <a:gd name="connsiteX1" fmla="*/ 4776653 w 4886811"/>
                <a:gd name="connsiteY1" fmla="*/ 0 h 660949"/>
                <a:gd name="connsiteX2" fmla="*/ 4805869 w 4886811"/>
                <a:gd name="connsiteY2" fmla="*/ 0 h 660949"/>
                <a:gd name="connsiteX3" fmla="*/ 4875205 w 4886811"/>
                <a:gd name="connsiteY3" fmla="*/ 52923 h 660949"/>
                <a:gd name="connsiteX4" fmla="*/ 4886811 w 4886811"/>
                <a:gd name="connsiteY4" fmla="*/ 550791 h 660949"/>
                <a:gd name="connsiteX5" fmla="*/ 4886811 w 4886811"/>
                <a:gd name="connsiteY5" fmla="*/ 580007 h 660949"/>
                <a:gd name="connsiteX6" fmla="*/ 4833888 w 4886811"/>
                <a:gd name="connsiteY6" fmla="*/ 649343 h 660949"/>
                <a:gd name="connsiteX7" fmla="*/ 110158 w 4886811"/>
                <a:gd name="connsiteY7" fmla="*/ 660949 h 660949"/>
                <a:gd name="connsiteX8" fmla="*/ 49320 w 4886811"/>
                <a:gd name="connsiteY8" fmla="*/ 660949 h 660949"/>
                <a:gd name="connsiteX9" fmla="*/ 0 w 4886811"/>
                <a:gd name="connsiteY9" fmla="*/ 110158 h 660949"/>
                <a:gd name="connsiteX10" fmla="*/ 0 w 4886811"/>
                <a:gd name="connsiteY10" fmla="*/ 49320 h 6609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6811" h="660949">
                  <a:moveTo>
                    <a:pt x="110158" y="0"/>
                  </a:moveTo>
                  <a:lnTo>
                    <a:pt x="4776653" y="0"/>
                  </a:lnTo>
                  <a:cubicBezTo>
                    <a:pt x="4805869" y="0"/>
                    <a:pt x="4833888" y="11606"/>
                    <a:pt x="4854546" y="32265"/>
                  </a:cubicBezTo>
                  <a:cubicBezTo>
                    <a:pt x="4875205" y="52923"/>
                    <a:pt x="4886811" y="80942"/>
                    <a:pt x="4886811" y="110158"/>
                  </a:cubicBezTo>
                  <a:lnTo>
                    <a:pt x="4886811" y="550791"/>
                  </a:lnTo>
                  <a:cubicBezTo>
                    <a:pt x="4886811" y="580007"/>
                    <a:pt x="4875205" y="608026"/>
                    <a:pt x="4854546" y="628685"/>
                  </a:cubicBezTo>
                  <a:cubicBezTo>
                    <a:pt x="4833888" y="649343"/>
                    <a:pt x="4805869" y="660949"/>
                    <a:pt x="4776653" y="660949"/>
                  </a:cubicBezTo>
                  <a:lnTo>
                    <a:pt x="110158" y="660949"/>
                  </a:lnTo>
                  <a:cubicBezTo>
                    <a:pt x="49320" y="660949"/>
                    <a:pt x="0" y="611630"/>
                    <a:pt x="0" y="550791"/>
                  </a:cubicBezTo>
                  <a:lnTo>
                    <a:pt x="0" y="110158"/>
                  </a:lnTo>
                  <a:cubicBezTo>
                    <a:pt x="0" y="49320"/>
                    <a:pt x="49320" y="0"/>
                    <a:pt x="110158" y="0"/>
                  </a:cubicBezTo>
                  <a:close/>
                </a:path>
              </a:pathLst>
            </a:custGeom>
            <a:solidFill>
              <a:srgbClr val="73DAE6">
                <a:alpha val="100000"/>
              </a:srgbClr>
            </a:solidFill>
            <a:ln w="47625">
              <a:solidFill>
                <a:srgbClr val="009CAE">
                  <a:alpha val="100000"/>
                </a:srgbClr>
              </a:solidFill>
              <a:prstDash val="solid"/>
            </a:ln>
          </p:spPr>
          <p:txBody>
            <a:bodyPr anchor="ctr"/>
            <a:lstStyle/>
            <a:p>
              <a:pPr marL="0" algn="ctr"/>
              <a:r>
                <a:rPr lang="zh-CN" altLang="en-US" sz="3599" b="1" i="0">
                  <a:solidFill>
                    <a:srgbClr val="000000">
                      <a:alpha val="100000"/>
                    </a:srgbClr>
                  </a:solidFill>
                  <a:latin typeface="微软雅黑"/>
                  <a:ea typeface="微软雅黑"/>
                </a:rPr>
                <a:t>同一直线上二力合成</a:t>
              </a:r>
            </a:p>
          </p:txBody>
        </p:sp>
        <p:sp>
          <p:nvSpPr>
            <p:cNvPr id="7" name="形状5"/>
            <p:cNvSpPr txBox="1"/>
            <p:nvPr/>
          </p:nvSpPr>
          <p:spPr>
            <a:xfrm>
              <a:off x="218569" y="66883"/>
              <a:ext cx="828359" cy="838004"/>
            </a:xfrm>
            <a:custGeom>
              <a:gdLst>
                <a:gd name="connsiteX0" fmla="*/ 414180 w 828359"/>
                <a:gd name="connsiteY0" fmla="*/ 0 h 838004"/>
                <a:gd name="connsiteX1" fmla="*/ 642925 w 828359"/>
                <a:gd name="connsiteY1" fmla="*/ 0 h 838004"/>
                <a:gd name="connsiteX2" fmla="*/ 828359 w 828359"/>
                <a:gd name="connsiteY2" fmla="*/ 650411 h 838004"/>
                <a:gd name="connsiteX3" fmla="*/ 185435 w 828359"/>
                <a:gd name="connsiteY3" fmla="*/ 838004 h 838004"/>
                <a:gd name="connsiteX4" fmla="*/ 0 w 828359"/>
                <a:gd name="connsiteY4" fmla="*/ 187594 h 838004"/>
              </a:gdLst>
              <a:cxnLst>
                <a:cxn ang="0">
                  <a:pos x="connsiteX0" y="connsiteY0"/>
                </a:cxn>
                <a:cxn ang="0">
                  <a:pos x="connsiteX1" y="connsiteY1"/>
                </a:cxn>
                <a:cxn ang="0">
                  <a:pos x="connsiteX2" y="connsiteY2"/>
                </a:cxn>
                <a:cxn ang="0">
                  <a:pos x="connsiteX3" y="connsiteY3"/>
                </a:cxn>
                <a:cxn ang="0">
                  <a:pos x="connsiteX4" y="connsiteY4"/>
                </a:cxn>
              </a:cxnLst>
              <a:rect l="l" t="t" r="r" b="b"/>
              <a:pathLst>
                <a:path w="828359" h="838004">
                  <a:moveTo>
                    <a:pt x="414180" y="0"/>
                  </a:moveTo>
                  <a:cubicBezTo>
                    <a:pt x="642925" y="0"/>
                    <a:pt x="828359" y="187594"/>
                    <a:pt x="828359" y="419002"/>
                  </a:cubicBezTo>
                  <a:cubicBezTo>
                    <a:pt x="828359" y="650411"/>
                    <a:pt x="642925" y="838004"/>
                    <a:pt x="414180" y="838004"/>
                  </a:cubicBezTo>
                  <a:cubicBezTo>
                    <a:pt x="185435" y="838004"/>
                    <a:pt x="0" y="650411"/>
                    <a:pt x="0" y="419002"/>
                  </a:cubicBezTo>
                  <a:cubicBezTo>
                    <a:pt x="0" y="187594"/>
                    <a:pt x="185435" y="0"/>
                    <a:pt x="414180" y="0"/>
                  </a:cubicBezTo>
                  <a:close/>
                </a:path>
              </a:pathLst>
            </a:custGeom>
            <a:solidFill>
              <a:srgbClr val="F36161">
                <a:alpha val="100000"/>
              </a:srgbClr>
            </a:solidFill>
            <a:ln w="28575">
              <a:solidFill>
                <a:srgbClr val="009CAE">
                  <a:alpha val="100000"/>
                </a:srgbClr>
              </a:solidFill>
              <a:prstDash val="solid"/>
            </a:ln>
          </p:spPr>
          <p:txBody>
            <a:bodyPr anchor="ctr"/>
            <a:lstStyle/>
            <a:p>
              <a:pPr marL="0" algn="ctr"/>
              <a:r>
                <a:rPr lang="zh-CN" altLang="en-US" sz="3999" b="1" i="0">
                  <a:solidFill>
                    <a:srgbClr val="FFFFFF">
                      <a:alpha val="100000"/>
                    </a:srgbClr>
                  </a:solidFill>
                  <a:latin typeface="楷体"/>
                  <a:ea typeface="楷体"/>
                </a:rPr>
                <a:t>二</a:t>
              </a:r>
            </a:p>
          </p:txBody>
        </p:sp>
      </p:grpSp>
      <p:sp>
        <p:nvSpPr>
          <p:cNvPr id="8" name="文本1" title=""/>
          <p:cNvSpPr txBox="1"/>
          <p:nvPr/>
        </p:nvSpPr>
        <p:spPr>
          <a:xfrm>
            <a:off x="1607553" y="923896"/>
            <a:ext cx="8496300" cy="3580066"/>
          </a:xfrm>
          <a:prstGeom prst="rect">
            <a:avLst/>
          </a:prstGeom>
          <a:noFill/>
        </p:spPr>
        <p:txBody>
          <a:bodyPr anchor="t"/>
          <a:lstStyle/>
          <a:p>
            <a:pPr marL="0" algn="l"/>
            <a:r>
              <a:rPr lang="zh-CN" altLang="en-US" sz="2599" b="1" i="0">
                <a:solidFill>
                  <a:srgbClr val="000000">
                    <a:alpha val="100000"/>
                  </a:srgbClr>
                </a:solidFill>
                <a:latin typeface="楷体"/>
                <a:ea typeface="楷体"/>
              </a:rPr>
              <a:t>已知排球所受的重力约为2.7N，若排球在竖直上升过程的某时刻所受空气阻力的大小约为0.5N，试计算排球此时所受合力的大小，并说明合力的方向。</a:t>
            </a:r>
          </a:p>
          <a:p>
            <a:pPr marL="0" algn="l"/>
            <a:endParaRPr lang="zh-CN" altLang="en-US" sz="2599" b="1" i="0">
              <a:solidFill>
                <a:srgbClr val="000000">
                  <a:alpha val="100000"/>
                </a:srgbClr>
              </a:solidFill>
              <a:latin typeface="楷体"/>
              <a:ea typeface="楷体"/>
            </a:endParaRPr>
          </a:p>
          <a:p>
            <a:pPr marL="0" algn="l"/>
            <a:endParaRPr lang="zh-CN" altLang="en-US" sz="2599" b="1" i="0">
              <a:solidFill>
                <a:srgbClr val="000000">
                  <a:alpha val="100000"/>
                </a:srgbClr>
              </a:solidFill>
              <a:latin typeface="楷体"/>
              <a:ea typeface="楷体"/>
            </a:endParaRPr>
          </a:p>
          <a:p>
            <a:pPr marL="0" algn="l"/>
            <a:endParaRPr lang="zh-CN" altLang="en-US" sz="2599" b="1" i="0">
              <a:solidFill>
                <a:srgbClr val="000000">
                  <a:alpha val="100000"/>
                </a:srgbClr>
              </a:solidFill>
              <a:latin typeface="楷体"/>
              <a:ea typeface="楷体"/>
            </a:endParaRPr>
          </a:p>
          <a:p>
            <a:pPr marL="0" algn="l"/>
            <a:endParaRPr lang="zh-CN" altLang="en-US" sz="2599" b="1" i="0">
              <a:solidFill>
                <a:srgbClr val="000000">
                  <a:alpha val="100000"/>
                </a:srgbClr>
              </a:solidFill>
              <a:latin typeface="楷体"/>
              <a:ea typeface="楷体"/>
            </a:endParaRPr>
          </a:p>
          <a:p>
            <a:pPr marL="0" algn="l"/>
            <a:r>
              <a:rPr lang="zh-CN" altLang="en-US" sz="2599" b="1" i="0">
                <a:solidFill>
                  <a:srgbClr val="000000">
                    <a:alpha val="100000"/>
                  </a:srgbClr>
                </a:solidFill>
                <a:latin typeface="楷体"/>
                <a:ea typeface="楷体"/>
              </a:rPr>
              <a:t>若在竖直下落过程的某时刻所受空气阻力的大小也约为0.5N，则此时所受合力的大小和方向又是怎样的?</a:t>
            </a:r>
          </a:p>
        </p:txBody>
      </p:sp>
      <p:grpSp>
        <p:nvGrpSpPr>
          <p:cNvPr id="9" name="组合2" title=""/>
          <p:cNvGrpSpPr/>
          <p:nvPr/>
        </p:nvGrpSpPr>
        <p:grpSpPr>
          <a:xfrm>
            <a:off x="155381" y="958301"/>
            <a:ext cx="2243470" cy="713159"/>
            <a:chExt cx="2243470" cy="713159"/>
          </a:xfrm>
        </p:grpSpPr>
        <p:pic>
          <p:nvPicPr>
            <p:cNvPr id="10" name="图片2">
              <a:extLst>
                <a:ext uri="{FF2B5EF4-FFF2-40B4-BE49-F238E27FC236}">
                  <a16:creationId xmlns:a16="http://schemas.microsoft.com/office/drawing/2014/main" id="{69ED34C6-1862-8A8A-03F9-2D1EFC8C3215}"/>
                </a:ext>
              </a:extLst>
            </p:cNvPr>
            <p:cNvPicPr>
              <a:picLocks noChangeAspect="1"/>
            </p:cNvPicPr>
            <p:nvPr/>
          </p:nvPicPr>
          <p:blipFill>
            <a:blip r:embed="rId2"/>
            <a:srcRect r="58168"/>
            <a:stretch>
              <a:fillRect/>
            </a:stretch>
          </p:blipFill>
          <p:spPr>
            <a:xfrm>
              <a:off x="0" y="0"/>
              <a:ext cx="702971" cy="651936"/>
            </a:xfrm>
            <a:prstGeom prst="rect">
              <a:avLst/>
            </a:prstGeom>
          </p:spPr>
        </p:pic>
        <p:sp>
          <p:nvSpPr>
            <p:cNvPr id="11" name="文本6"/>
            <p:cNvSpPr txBox="1"/>
            <p:nvPr/>
          </p:nvSpPr>
          <p:spPr>
            <a:xfrm>
              <a:off x="519981" y="30216"/>
              <a:ext cx="1723489" cy="682943"/>
            </a:xfrm>
            <a:prstGeom prst="rect">
              <a:avLst/>
            </a:prstGeom>
            <a:noFill/>
          </p:spPr>
          <p:txBody>
            <a:bodyPr anchor="t"/>
            <a:lstStyle/>
            <a:p>
              <a:pPr marL="0" algn="l">
                <a:lnSpc>
                  <a:spcPts val="3100"/>
                </a:lnSpc>
              </a:pPr>
              <a:r>
                <a:rPr lang="zh-CN" altLang="en-US" sz="2600" b="1" i="0">
                  <a:solidFill>
                    <a:srgbClr val="5E8FC3">
                      <a:alpha val="100000"/>
                    </a:srgbClr>
                  </a:solidFill>
                  <a:latin typeface="Times New Roman"/>
                  <a:ea typeface="Times New Roman"/>
                </a:rPr>
                <a:t> </a:t>
              </a:r>
              <a:r>
                <a:rPr lang="zh-CN" altLang="en-US" sz="2600" b="1" i="0">
                  <a:solidFill>
                    <a:srgbClr val="833C0B">
                      <a:alpha val="100000"/>
                    </a:srgbClr>
                  </a:solidFill>
                  <a:latin typeface="微软雅黑"/>
                  <a:ea typeface="微软雅黑"/>
                </a:rPr>
                <a:t>例题</a:t>
              </a:r>
            </a:p>
          </p:txBody>
        </p:sp>
        <p:sp>
          <p:nvSpPr>
            <p:cNvPr id="12" name="形状6"/>
            <p:cNvSpPr txBox="1"/>
            <p:nvPr/>
          </p:nvSpPr>
          <p:spPr>
            <a:xfrm>
              <a:off x="578559" y="534089"/>
              <a:ext cx="1050826" cy="38100"/>
            </a:xfrm>
            <a:prstGeom prst="line">
              <a:avLst/>
            </a:prstGeom>
            <a:solidFill>
              <a:srgbClr val="FFFFFF">
                <a:alpha val="0"/>
              </a:srgbClr>
            </a:solidFill>
            <a:ln w="38100">
              <a:solidFill>
                <a:srgbClr val="ED7D31">
                  <a:alpha val="100000"/>
                </a:srgbClr>
              </a:solidFill>
              <a:prstDash val="solid"/>
            </a:ln>
          </p:spPr>
          <p:txBody>
            <a:bodyPr anchor="ctr"/>
            <a:lstStyle/>
            <a:p>
              <a:pPr marL="0" algn="ctr"/>
            </a:p>
          </p:txBody>
        </p:sp>
      </p:grpSp>
      <p:pic>
        <p:nvPicPr>
          <p:cNvPr id="13" name="图片1" title="">
            <a:extLst>
              <a:ext uri="{FF2B5EF4-FFF2-40B4-BE49-F238E27FC236}">
                <a16:creationId xmlns:a16="http://schemas.microsoft.com/office/drawing/2014/main" id="{69ED34C6-1862-8A8A-03F9-2D1EFC8C3215}"/>
              </a:ext>
            </a:extLst>
          </p:cNvPr>
          <p:cNvPicPr>
            <a:picLocks noChangeAspect="1"/>
          </p:cNvPicPr>
          <p:nvPr/>
        </p:nvPicPr>
        <p:blipFill>
          <a:blip r:embed="rId3"/>
          <a:srcRect r="787" b="9430"/>
          <a:stretch>
            <a:fillRect/>
          </a:stretch>
        </p:blipFill>
        <p:spPr>
          <a:xfrm>
            <a:off x="9095565" y="1323232"/>
            <a:ext cx="3038612" cy="2518824"/>
          </a:xfrm>
          <a:prstGeom prst="rect">
            <a:avLst/>
          </a:prstGeom>
        </p:spPr>
      </p:pic>
      <p:sp>
        <p:nvSpPr>
          <p:cNvPr id="14" name="文本2" title=""/>
          <p:cNvSpPr txBox="1"/>
          <p:nvPr/>
        </p:nvSpPr>
        <p:spPr>
          <a:xfrm>
            <a:off x="765820" y="2054238"/>
            <a:ext cx="8343900" cy="1320356"/>
          </a:xfrm>
          <a:prstGeom prst="rect">
            <a:avLst/>
          </a:prstGeom>
          <a:noFill/>
        </p:spPr>
        <p:txBody>
          <a:bodyPr anchor="t"/>
          <a:lstStyle/>
          <a:p>
            <a:pPr marL="0" algn="l"/>
            <a:r>
              <a:rPr lang="zh-CN" altLang="en-US" sz="2599" b="1" i="0">
                <a:solidFill>
                  <a:srgbClr val="3B00FF">
                    <a:alpha val="100000"/>
                  </a:srgbClr>
                </a:solidFill>
                <a:latin typeface="宋体"/>
                <a:ea typeface="宋体"/>
              </a:rPr>
              <a:t>解： 排球竖直上升时，受到的重力和空气阻力方向均竖直向下，这两个力的方向相同。</a:t>
            </a:r>
          </a:p>
          <a:p>
            <a:pPr marL="0" algn="l"/>
            <a:endParaRPr lang="zh-CN" altLang="en-US" sz="2599" b="1" i="0">
              <a:solidFill>
                <a:srgbClr val="3B00FF">
                  <a:alpha val="100000"/>
                </a:srgbClr>
              </a:solidFill>
              <a:latin typeface="宋体"/>
              <a:ea typeface="宋体"/>
            </a:endParaRPr>
          </a:p>
        </p:txBody>
      </p:sp>
      <p:sp>
        <p:nvSpPr>
          <p:cNvPr id="15" name="文本3" title=""/>
          <p:cNvSpPr txBox="1"/>
          <p:nvPr/>
        </p:nvSpPr>
        <p:spPr>
          <a:xfrm>
            <a:off x="780231" y="3040866"/>
            <a:ext cx="7724775" cy="567118"/>
          </a:xfrm>
          <a:prstGeom prst="rect">
            <a:avLst/>
          </a:prstGeom>
          <a:noFill/>
        </p:spPr>
        <p:txBody>
          <a:bodyPr anchor="t"/>
          <a:lstStyle/>
          <a:p>
            <a:pPr marL="0" algn="l"/>
            <a:r>
              <a:rPr lang="zh-CN" altLang="en-US" sz="2599" b="1" i="0">
                <a:solidFill>
                  <a:srgbClr val="3B00FF">
                    <a:alpha val="100000"/>
                  </a:srgbClr>
                </a:solidFill>
                <a:latin typeface="宋体"/>
                <a:ea typeface="宋体"/>
              </a:rPr>
              <a:t>F合=G+F阻=2.7N+0.5N=3.2N，方向竖直向下。</a:t>
            </a:r>
          </a:p>
        </p:txBody>
      </p:sp>
      <p:sp>
        <p:nvSpPr>
          <p:cNvPr id="16" name="文本4" title=""/>
          <p:cNvSpPr txBox="1"/>
          <p:nvPr/>
        </p:nvSpPr>
        <p:spPr>
          <a:xfrm>
            <a:off x="1409767" y="4503201"/>
            <a:ext cx="9615488" cy="943737"/>
          </a:xfrm>
          <a:prstGeom prst="rect">
            <a:avLst/>
          </a:prstGeom>
          <a:noFill/>
        </p:spPr>
        <p:txBody>
          <a:bodyPr anchor="t"/>
          <a:lstStyle/>
          <a:p>
            <a:pPr marL="0" algn="l"/>
            <a:r>
              <a:rPr lang="zh-CN" altLang="en-US" sz="2599" b="1" i="0">
                <a:solidFill>
                  <a:srgbClr val="3B00FF">
                    <a:alpha val="100000"/>
                  </a:srgbClr>
                </a:solidFill>
                <a:latin typeface="宋体"/>
                <a:ea typeface="宋体"/>
              </a:rPr>
              <a:t>排球竖直下落时，受到的重力竖直向下，空气阻力竖直向上，这两个力的方向相反。</a:t>
            </a:r>
          </a:p>
        </p:txBody>
      </p:sp>
      <p:sp>
        <p:nvSpPr>
          <p:cNvPr id="17" name="文本5" title=""/>
          <p:cNvSpPr txBox="1"/>
          <p:nvPr/>
        </p:nvSpPr>
        <p:spPr>
          <a:xfrm>
            <a:off x="1410205" y="5446957"/>
            <a:ext cx="8315325" cy="567118"/>
          </a:xfrm>
          <a:prstGeom prst="rect">
            <a:avLst/>
          </a:prstGeom>
          <a:noFill/>
        </p:spPr>
        <p:txBody>
          <a:bodyPr anchor="t"/>
          <a:lstStyle/>
          <a:p>
            <a:pPr marL="0" algn="l"/>
            <a:r>
              <a:rPr lang="zh-CN" altLang="en-US" sz="2599" b="1" i="0">
                <a:solidFill>
                  <a:srgbClr val="3B00FF">
                    <a:alpha val="100000"/>
                  </a:srgbClr>
                </a:solidFill>
                <a:latin typeface="宋体"/>
                <a:ea typeface="宋体"/>
              </a:rPr>
              <a:t>F合=G-F阻=2.7 N-0.5N=2.2N，方向竖直向下。</a:t>
            </a:r>
          </a:p>
        </p:txBody>
      </p:sp>
      <p:grpSp>
        <p:nvGrpSpPr>
          <p:cNvPr id="18" name="组合3" title=""/>
          <p:cNvGrpSpPr/>
          <p:nvPr/>
        </p:nvGrpSpPr>
        <p:grpSpPr>
          <a:xfrm>
            <a:off x="9750973" y="2220820"/>
            <a:ext cx="764543" cy="1666551"/>
            <a:chExt cx="764543" cy="1666551"/>
          </a:xfrm>
        </p:grpSpPr>
        <p:sp>
          <p:nvSpPr>
            <p:cNvPr id="19" name="形状7"/>
            <p:cNvSpPr txBox="1"/>
            <p:nvPr/>
          </p:nvSpPr>
          <p:spPr>
            <a:xfrm>
              <a:off x="0" y="0"/>
              <a:ext cx="19050" cy="1496112"/>
            </a:xfrm>
            <a:prstGeom prst="line">
              <a:avLst/>
            </a:prstGeom>
            <a:solidFill>
              <a:srgbClr val="166EE1">
                <a:alpha val="100000"/>
              </a:srgbClr>
            </a:solidFill>
            <a:ln w="57150">
              <a:solidFill>
                <a:srgbClr val="FF0000">
                  <a:alpha val="100000"/>
                </a:srgbClr>
              </a:solidFill>
              <a:prstDash val="solid"/>
              <a:tailEnd type="arrow" w="sm" len="sm"/>
            </a:ln>
          </p:spPr>
          <p:txBody>
            <a:bodyPr anchor="ctr"/>
            <a:lstStyle/>
            <a:p>
              <a:pPr marL="0" algn="ctr"/>
            </a:p>
          </p:txBody>
        </p:sp>
        <p:sp>
          <p:nvSpPr>
            <p:cNvPr id="20" name="文本7"/>
            <p:cNvSpPr txBox="1"/>
            <p:nvPr/>
          </p:nvSpPr>
          <p:spPr>
            <a:xfrm>
              <a:off x="78743" y="1099433"/>
              <a:ext cx="685800" cy="567118"/>
            </a:xfrm>
            <a:prstGeom prst="rect">
              <a:avLst/>
            </a:prstGeom>
            <a:noFill/>
          </p:spPr>
          <p:txBody>
            <a:bodyPr anchor="t"/>
            <a:lstStyle/>
            <a:p>
              <a:pPr marL="0" algn="l"/>
              <a:r>
                <a:rPr lang="zh-CN" altLang="en-US" sz="2599" b="0" i="0">
                  <a:solidFill>
                    <a:srgbClr val="FF0000">
                      <a:alpha val="100000"/>
                    </a:srgbClr>
                  </a:solidFill>
                  <a:latin typeface="宋体"/>
                  <a:ea typeface="宋体"/>
                </a:rPr>
                <a:t>F合</a:t>
              </a:r>
            </a:p>
          </p:txBody>
        </p:sp>
      </p:grpSp>
      <p:grpSp>
        <p:nvGrpSpPr>
          <p:cNvPr id="21" name="组合4" title=""/>
          <p:cNvGrpSpPr/>
          <p:nvPr/>
        </p:nvGrpSpPr>
        <p:grpSpPr>
          <a:xfrm>
            <a:off x="10562111" y="2239213"/>
            <a:ext cx="767111" cy="890155"/>
            <a:chExt cx="767111" cy="890155"/>
          </a:xfrm>
        </p:grpSpPr>
        <p:sp>
          <p:nvSpPr>
            <p:cNvPr id="22" name="形状8"/>
            <p:cNvSpPr txBox="1"/>
            <p:nvPr/>
          </p:nvSpPr>
          <p:spPr>
            <a:xfrm>
              <a:off x="748061" y="0"/>
              <a:ext cx="19050" cy="711070"/>
            </a:xfrm>
            <a:prstGeom prst="line">
              <a:avLst/>
            </a:prstGeom>
            <a:solidFill>
              <a:srgbClr val="166EE1">
                <a:alpha val="100000"/>
              </a:srgbClr>
            </a:solidFill>
            <a:ln w="57150">
              <a:solidFill>
                <a:srgbClr val="FF0000">
                  <a:alpha val="100000"/>
                </a:srgbClr>
              </a:solidFill>
              <a:prstDash val="solid"/>
              <a:tailEnd type="arrow" w="sm" len="sm"/>
            </a:ln>
          </p:spPr>
          <p:txBody>
            <a:bodyPr anchor="ctr"/>
            <a:lstStyle/>
            <a:p>
              <a:pPr marL="0" algn="ctr"/>
            </a:p>
          </p:txBody>
        </p:sp>
        <p:sp>
          <p:nvSpPr>
            <p:cNvPr id="23" name="文本8"/>
            <p:cNvSpPr txBox="1"/>
            <p:nvPr/>
          </p:nvSpPr>
          <p:spPr>
            <a:xfrm>
              <a:off x="0" y="323037"/>
              <a:ext cx="685801" cy="567118"/>
            </a:xfrm>
            <a:prstGeom prst="rect">
              <a:avLst/>
            </a:prstGeom>
            <a:noFill/>
          </p:spPr>
          <p:txBody>
            <a:bodyPr anchor="t"/>
            <a:lstStyle/>
            <a:p>
              <a:pPr marL="0" algn="l"/>
              <a:r>
                <a:rPr lang="zh-CN" altLang="en-US" sz="2599" b="0" i="0">
                  <a:solidFill>
                    <a:srgbClr val="FF0000">
                      <a:alpha val="100000"/>
                    </a:srgbClr>
                  </a:solidFill>
                  <a:latin typeface="宋体"/>
                  <a:ea typeface="宋体"/>
                </a:rPr>
                <a:t>F合</a:t>
              </a:r>
            </a:p>
          </p:txBody>
        </p:sp>
      </p:grpSp>
    </p:spTree>
    <p:extLst>
      <p:ext uri="{BB962C8B-B14F-4D97-AF65-F5344CB8AC3E}">
        <p14:creationId xmlns:p14="http://schemas.microsoft.com/office/powerpoint/2010/main" val="8405194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300"/>
                                        <p:tgtEl>
                                          <p:spTgt spid="2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300"/>
                                        <p:tgtEl>
                                          <p:spTgt spid="16"/>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5" grpId="0" animBg="1"/>
      <p:bldP spid="21" grpId="0" animBg="1"/>
      <p:bldP spid="16" grpId="0" animBg="1"/>
      <p:bldP spid="17" grpId="0" animBg="1"/>
    </p:bldLst>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等线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等线"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124</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等线 Light</vt:lpstr>
      <vt:lpstr>等线</vt:lpstr>
      <vt:lpstr>微软雅黑</vt:lpstr>
      <vt:lpstr>思源黑体</vt:lpstr>
      <vt:lpstr>Microsoft YaHei</vt:lpstr>
      <vt:lpstr>新宋体</vt:lpstr>
      <vt:lpstr>楷体</vt:lpstr>
      <vt:lpstr>宋体</vt:lpstr>
      <vt:lpstr>黑体</vt:lpstr>
      <vt:lpstr>Times New Roman</vt:lpstr>
      <vt:lpstr>仿宋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23.0300</AppVersion>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2025-03-18T11:58:37Z</cp:lastPrinted>
  <dcterms:created xsi:type="dcterms:W3CDTF">2025-03-18T11:58:37Z</dcterms:created>
  <dcterms:modified xsi:type="dcterms:W3CDTF">2025-03-18T03:58:37Z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