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tags" Target="tags/tag1.xml" /><Relationship Id="rId19" Type="http://schemas.openxmlformats.org/officeDocument/2006/relationships/presProps" Target="presProps.xml" /><Relationship Id="rId2" Type="http://schemas.openxmlformats.org/officeDocument/2006/relationships/slide" Target="slides/slide1.xml" /><Relationship Id="rId20" Type="http://schemas.openxmlformats.org/officeDocument/2006/relationships/viewProps" Target="viewProps.xml" /><Relationship Id="rId21" Type="http://schemas.openxmlformats.org/officeDocument/2006/relationships/theme" Target="theme/theme1.xml" /><Relationship Id="rId22" Type="http://schemas.openxmlformats.org/officeDocument/2006/relationships/tableStyles" Target="tableStyles.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image" Target="file:///D:\qq&#25991;&#20214;\712321467\Image\C2C\Image2\%7b75232B38-A165-1FB7-499C-2E1C792CACB5%7d.png" TargetMode="External" /><Relationship Id="rId18" Type="http://schemas.openxmlformats.org/officeDocument/2006/relationships/image" Target="../media/image1.png"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18" r:link="rId17"/>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3337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png" /><Relationship Id="rId3"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8.png" /><Relationship Id="rId3" Type="http://schemas.openxmlformats.org/officeDocument/2006/relationships/image" Target="../media/image19.png" /><Relationship Id="rId4" Type="http://schemas.openxmlformats.org/officeDocument/2006/relationships/image" Target="../media/image20.png" /><Relationship Id="rId5" Type="http://schemas.openxmlformats.org/officeDocument/2006/relationships/image" Target="../media/image21.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image" Target="../media/image22.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23.png" /><Relationship Id="rId3" Type="http://schemas.openxmlformats.org/officeDocument/2006/relationships/image" Target="../media/image24.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5.png" /><Relationship Id="rId3" Type="http://schemas.openxmlformats.org/officeDocument/2006/relationships/image" Target="../media/image26.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7.png" /><Relationship Id="rId3" Type="http://schemas.openxmlformats.org/officeDocument/2006/relationships/image" Target="../media/image28.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9.png" /><Relationship Id="rId3" Type="http://schemas.openxmlformats.org/officeDocument/2006/relationships/image" Target="../media/image30.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image" Target="../media/image31.png" /><Relationship Id="rId3" Type="http://schemas.openxmlformats.org/officeDocument/2006/relationships/image" Target="../media/image32.png" /><Relationship Id="rId4" Type="http://schemas.openxmlformats.org/officeDocument/2006/relationships/image" Target="../media/image33.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image" Target="../media/image6.png" /><Relationship Id="rId5" Type="http://schemas.openxmlformats.org/officeDocument/2006/relationships/video" Target="../media/media1.mp4" /><Relationship Id="rId6" Type="http://schemas.microsoft.com/office/2007/relationships/media" Target="../media/media1.mp4"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 Id="rId3" Type="http://schemas.openxmlformats.org/officeDocument/2006/relationships/image" Target="../media/image8.png" /><Relationship Id="rId4" Type="http://schemas.openxmlformats.org/officeDocument/2006/relationships/image" Target="../media/image9.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1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11.png" /><Relationship Id="rId3" Type="http://schemas.openxmlformats.org/officeDocument/2006/relationships/image" Target="../media/image12.png" /><Relationship Id="rId4" Type="http://schemas.openxmlformats.org/officeDocument/2006/relationships/video" Target="../media/media2.mp4" /><Relationship Id="rId5" Type="http://schemas.microsoft.com/office/2007/relationships/media" Target="../media/media2.mp4"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3.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14.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image" Target="../media/image1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pic>
        <p:nvPicPr>
          <p:cNvPr id="2"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5085274" y="3762642"/>
            <a:ext cx="5967422" cy="2526259"/>
          </a:xfrm>
          <a:prstGeom prst="roundRect">
            <a:avLst/>
          </a:prstGeom>
          <a:ln w="95250">
            <a:solidFill>
              <a:srgbClr val="FFFFFF">
                <a:alpha val="100000"/>
              </a:srgbClr>
            </a:solidFill>
          </a:ln>
          <a:scene3d>
            <a:camera prst="orthographicFront"/>
            <a:lightRig rig="contrasting" dir="t">
              <a:rot lat="0" lon="0" rev="3000000"/>
            </a:lightRig>
          </a:scene3d>
          <a:sp3d contourW="7620">
            <a:bevelT w="95250" h="31750"/>
            <a:contourClr>
              <a:srgbClr val="333333"/>
            </a:contourClr>
          </a:sp3d>
        </p:spPr>
      </p:pic>
      <p:grpSp>
        <p:nvGrpSpPr>
          <p:cNvPr id="3" name="组合1" title=""/>
          <p:cNvGrpSpPr/>
          <p:nvPr/>
        </p:nvGrpSpPr>
        <p:grpSpPr>
          <a:xfrm>
            <a:off x="17269" y="-22860"/>
            <a:ext cx="12174096" cy="6881641"/>
            <a:chExt cx="12174096" cy="6881641"/>
          </a:xfrm>
        </p:grpSpPr>
        <p:sp>
          <p:nvSpPr>
            <p:cNvPr id="4" name="形状1"/>
            <p:cNvSpPr txBox="1"/>
            <p:nvPr/>
          </p:nvSpPr>
          <p:spPr>
            <a:xfrm>
              <a:off x="1146" y="0"/>
              <a:ext cx="12172950" cy="368998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2"/>
            <p:cNvSpPr txBox="1"/>
            <p:nvPr/>
          </p:nvSpPr>
          <p:spPr>
            <a:xfrm>
              <a:off x="5327580" y="2139267"/>
              <a:ext cx="4619625" cy="19050"/>
            </a:xfrm>
            <a:prstGeom prst="line">
              <a:avLst/>
            </a:prstGeom>
            <a:solidFill>
              <a:srgbClr val="FFFFFF">
                <a:alpha val="0"/>
              </a:srgbClr>
            </a:solidFill>
            <a:ln w="19050">
              <a:solidFill>
                <a:srgbClr val="000000">
                  <a:alpha val="100000"/>
                </a:srgbClr>
              </a:solidFill>
              <a:prstDash val="solid"/>
            </a:ln>
          </p:spPr>
          <p:txBody>
            <a:bodyPr anchor="ctr"/>
            <a:lstStyle/>
            <a:p>
              <a:pPr marL="0" algn="ctr"/>
            </a:p>
          </p:txBody>
        </p:sp>
        <p:sp>
          <p:nvSpPr>
            <p:cNvPr id="6" name="文本1"/>
            <p:cNvSpPr txBox="1"/>
            <p:nvPr/>
          </p:nvSpPr>
          <p:spPr>
            <a:xfrm>
              <a:off x="4057012" y="1044740"/>
              <a:ext cx="7292975" cy="986403"/>
            </a:xfrm>
            <a:prstGeom prst="rect">
              <a:avLst/>
            </a:prstGeom>
            <a:noFill/>
          </p:spPr>
          <p:txBody>
            <a:bodyPr anchor="t"/>
            <a:lstStyle/>
            <a:p>
              <a:pPr marL="0" algn="ctr">
                <a:lnSpc>
                  <a:spcPts val="6200"/>
                </a:lnSpc>
              </a:pPr>
              <a:r>
                <a:rPr lang="zh-CN" altLang="en-US" sz="5199" b="1" i="0">
                  <a:solidFill>
                    <a:srgbClr val="3B00FF">
                      <a:alpha val="100000"/>
                    </a:srgbClr>
                  </a:solidFill>
                  <a:latin typeface="微软雅黑"/>
                  <a:ea typeface="微软雅黑"/>
                </a:rPr>
                <a:t>第2节 二力平衡</a:t>
              </a:r>
            </a:p>
          </p:txBody>
        </p:sp>
        <p:sp>
          <p:nvSpPr>
            <p:cNvPr id="7" name="文本2"/>
            <p:cNvSpPr txBox="1"/>
            <p:nvPr/>
          </p:nvSpPr>
          <p:spPr>
            <a:xfrm>
              <a:off x="5118830" y="2204466"/>
              <a:ext cx="5401313" cy="557835"/>
            </a:xfrm>
            <a:prstGeom prst="rect">
              <a:avLst/>
            </a:prstGeom>
            <a:noFill/>
          </p:spPr>
          <p:txBody>
            <a:bodyPr anchor="t"/>
            <a:lstStyle/>
            <a:p>
              <a:pPr marL="0" algn="ctr">
                <a:lnSpc>
                  <a:spcPts val="2800"/>
                </a:lnSpc>
              </a:pPr>
              <a:r>
                <a:rPr lang="zh-CN" altLang="en-US" sz="2400" b="0" i="0">
                  <a:solidFill>
                    <a:srgbClr val="000000">
                      <a:alpha val="100000"/>
                    </a:srgbClr>
                  </a:solidFill>
                  <a:latin typeface="微软雅黑"/>
                  <a:ea typeface="微软雅黑"/>
                </a:rPr>
                <a:t>八年级物理下册 •人教版（2024新版）</a:t>
              </a:r>
            </a:p>
          </p:txBody>
        </p:sp>
        <p:sp>
          <p:nvSpPr>
            <p:cNvPr id="8" name="文本3"/>
            <p:cNvSpPr txBox="1"/>
            <p:nvPr/>
          </p:nvSpPr>
          <p:spPr>
            <a:xfrm>
              <a:off x="4732553" y="359997"/>
              <a:ext cx="5788028" cy="750570"/>
            </a:xfrm>
            <a:prstGeom prst="rect">
              <a:avLst/>
            </a:prstGeom>
            <a:noFill/>
          </p:spPr>
          <p:txBody>
            <a:bodyPr anchor="t"/>
            <a:lstStyle/>
            <a:p>
              <a:pPr marL="0" algn="ctr">
                <a:lnSpc>
                  <a:spcPts val="4000"/>
                </a:lnSpc>
              </a:pPr>
              <a:r>
                <a:rPr lang="zh-CN" altLang="en-US" sz="3399" b="0" i="0">
                  <a:solidFill>
                    <a:srgbClr val="000000">
                      <a:alpha val="100000"/>
                    </a:srgbClr>
                  </a:solidFill>
                  <a:latin typeface="微软雅黑"/>
                  <a:ea typeface="微软雅黑"/>
                </a:rPr>
                <a:t>第八章——运动和力</a:t>
              </a:r>
            </a:p>
          </p:txBody>
        </p:sp>
        <p:pic>
          <p:nvPicPr>
            <p:cNvPr id="9" name="图片2">
              <a:extLst>
                <a:ext uri="{FF2B5EF4-FFF2-40B4-BE49-F238E27FC236}">
                  <a16:creationId xmlns:a16="http://schemas.microsoft.com/office/drawing/2014/main" id="{69ED34C6-1862-8A8A-03F9-2D1EFC8C3215}"/>
                </a:ext>
              </a:extLst>
            </p:cNvPr>
            <p:cNvPicPr>
              <a:picLocks noChangeAspect="1"/>
            </p:cNvPicPr>
            <p:nvPr/>
          </p:nvPicPr>
          <p:blipFill>
            <a:blip r:embed="rId3"/>
            <a:srcRect r="31932"/>
            <a:stretch>
              <a:fillRect/>
            </a:stretch>
          </p:blipFill>
          <p:spPr>
            <a:xfrm>
              <a:off x="0" y="419"/>
              <a:ext cx="4606878" cy="6881222"/>
            </a:xfrm>
            <a:prstGeom prst="rect">
              <a:avLst/>
            </a:prstGeom>
          </p:spPr>
        </p:pic>
      </p:grpSp>
    </p:spTree>
    <p:extLst>
      <p:ext uri="{BB962C8B-B14F-4D97-AF65-F5344CB8AC3E}">
        <p14:creationId xmlns:p14="http://schemas.microsoft.com/office/powerpoint/2010/main" val="840519474"/>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239111" cy="660949"/>
            </a:xfrm>
            <a:custGeom>
              <a:gdLst>
                <a:gd name="connsiteX0" fmla="*/ 110158 w 4239111"/>
                <a:gd name="connsiteY0" fmla="*/ 0 h 660949"/>
                <a:gd name="connsiteX1" fmla="*/ 4128953 w 4239111"/>
                <a:gd name="connsiteY1" fmla="*/ 0 h 660949"/>
                <a:gd name="connsiteX2" fmla="*/ 4189791 w 4239111"/>
                <a:gd name="connsiteY2" fmla="*/ 0 h 660949"/>
                <a:gd name="connsiteX3" fmla="*/ 4239111 w 4239111"/>
                <a:gd name="connsiteY3" fmla="*/ 550791 h 660949"/>
                <a:gd name="connsiteX4" fmla="*/ 4239111 w 4239111"/>
                <a:gd name="connsiteY4" fmla="*/ 611630 h 660949"/>
                <a:gd name="connsiteX5" fmla="*/ 110158 w 4239111"/>
                <a:gd name="connsiteY5" fmla="*/ 660949 h 660949"/>
                <a:gd name="connsiteX6" fmla="*/ 49320 w 4239111"/>
                <a:gd name="connsiteY6" fmla="*/ 660949 h 660949"/>
                <a:gd name="connsiteX7" fmla="*/ 0 w 4239111"/>
                <a:gd name="connsiteY7" fmla="*/ 110158 h 660949"/>
                <a:gd name="connsiteX8" fmla="*/ 0 w 42391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9111" h="660949">
                  <a:moveTo>
                    <a:pt x="110158" y="0"/>
                  </a:moveTo>
                  <a:lnTo>
                    <a:pt x="4128953" y="0"/>
                  </a:lnTo>
                  <a:cubicBezTo>
                    <a:pt x="4189791" y="0"/>
                    <a:pt x="4239111" y="49320"/>
                    <a:pt x="4239111" y="110158"/>
                  </a:cubicBezTo>
                  <a:lnTo>
                    <a:pt x="4239111" y="550791"/>
                  </a:lnTo>
                  <a:cubicBezTo>
                    <a:pt x="4239111" y="611630"/>
                    <a:pt x="4189791" y="660949"/>
                    <a:pt x="41289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二力平衡的应用</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grpSp>
        <p:nvGrpSpPr>
          <p:cNvPr id="8" name="组合2" title=""/>
          <p:cNvGrpSpPr/>
          <p:nvPr/>
        </p:nvGrpSpPr>
        <p:grpSpPr>
          <a:xfrm>
            <a:off x="910386" y="3148401"/>
            <a:ext cx="5746870" cy="2288486"/>
            <a:chExt cx="5746870" cy="2288486"/>
          </a:xfrm>
        </p:grpSpPr>
        <p:sp>
          <p:nvSpPr>
            <p:cNvPr id="9" name="形状6"/>
            <p:cNvSpPr txBox="1"/>
            <p:nvPr/>
          </p:nvSpPr>
          <p:spPr>
            <a:xfrm>
              <a:off x="2255615" y="0"/>
              <a:ext cx="3491255" cy="482460"/>
            </a:xfrm>
            <a:custGeom>
              <a:gdLst>
                <a:gd name="connsiteX0" fmla="*/ 80410 w 3491255"/>
                <a:gd name="connsiteY0" fmla="*/ 0 h 482460"/>
                <a:gd name="connsiteX1" fmla="*/ 3410845 w 3491255"/>
                <a:gd name="connsiteY1" fmla="*/ 0 h 482460"/>
                <a:gd name="connsiteX2" fmla="*/ 3432172 w 3491255"/>
                <a:gd name="connsiteY2" fmla="*/ 0 h 482460"/>
                <a:gd name="connsiteX3" fmla="*/ 3482784 w 3491255"/>
                <a:gd name="connsiteY3" fmla="*/ 38631 h 482460"/>
                <a:gd name="connsiteX4" fmla="*/ 3491256 w 3491255"/>
                <a:gd name="connsiteY4" fmla="*/ 402050 h 482460"/>
                <a:gd name="connsiteX5" fmla="*/ 3491256 w 3491255"/>
                <a:gd name="connsiteY5" fmla="*/ 423376 h 482460"/>
                <a:gd name="connsiteX6" fmla="*/ 3452624 w 3491255"/>
                <a:gd name="connsiteY6" fmla="*/ 473989 h 482460"/>
                <a:gd name="connsiteX7" fmla="*/ 80410 w 3491255"/>
                <a:gd name="connsiteY7" fmla="*/ 482460 h 482460"/>
                <a:gd name="connsiteX8" fmla="*/ 59084 w 3491255"/>
                <a:gd name="connsiteY8" fmla="*/ 482460 h 482460"/>
                <a:gd name="connsiteX9" fmla="*/ 8472 w 3491255"/>
                <a:gd name="connsiteY9" fmla="*/ 443829 h 482460"/>
                <a:gd name="connsiteX10" fmla="*/ 0 w 3491255"/>
                <a:gd name="connsiteY10" fmla="*/ 80410 h 482460"/>
                <a:gd name="connsiteX11" fmla="*/ 0 w 3491255"/>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1256" h="482459">
                  <a:moveTo>
                    <a:pt x="80410" y="0"/>
                  </a:moveTo>
                  <a:lnTo>
                    <a:pt x="3410845" y="0"/>
                  </a:lnTo>
                  <a:cubicBezTo>
                    <a:pt x="3432172" y="0"/>
                    <a:pt x="3452624" y="8472"/>
                    <a:pt x="3467704" y="23551"/>
                  </a:cubicBezTo>
                  <a:cubicBezTo>
                    <a:pt x="3482784" y="38631"/>
                    <a:pt x="3491256" y="59084"/>
                    <a:pt x="3491256" y="80410"/>
                  </a:cubicBezTo>
                  <a:lnTo>
                    <a:pt x="3491256" y="402050"/>
                  </a:lnTo>
                  <a:cubicBezTo>
                    <a:pt x="3491256" y="423376"/>
                    <a:pt x="3482784" y="443829"/>
                    <a:pt x="3467704" y="458909"/>
                  </a:cubicBezTo>
                  <a:cubicBezTo>
                    <a:pt x="3452624" y="473989"/>
                    <a:pt x="3432172" y="482460"/>
                    <a:pt x="3410845"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9DF5C0">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平衡力</a:t>
              </a:r>
            </a:p>
          </p:txBody>
        </p:sp>
        <p:sp>
          <p:nvSpPr>
            <p:cNvPr id="10" name="形状7"/>
            <p:cNvSpPr txBox="1"/>
            <p:nvPr/>
          </p:nvSpPr>
          <p:spPr>
            <a:xfrm>
              <a:off x="2251453" y="1302391"/>
              <a:ext cx="3491255" cy="986095"/>
            </a:xfrm>
            <a:custGeom>
              <a:gdLst>
                <a:gd name="connsiteX0" fmla="*/ 164349 w 3491255"/>
                <a:gd name="connsiteY0" fmla="*/ 0 h 986095"/>
                <a:gd name="connsiteX1" fmla="*/ 3326906 w 3491255"/>
                <a:gd name="connsiteY1" fmla="*/ 0 h 986095"/>
                <a:gd name="connsiteX2" fmla="*/ 3370495 w 3491255"/>
                <a:gd name="connsiteY2" fmla="*/ 0 h 986095"/>
                <a:gd name="connsiteX3" fmla="*/ 3473940 w 3491255"/>
                <a:gd name="connsiteY3" fmla="*/ 78958 h 986095"/>
                <a:gd name="connsiteX4" fmla="*/ 3491256 w 3491255"/>
                <a:gd name="connsiteY4" fmla="*/ 821746 h 986095"/>
                <a:gd name="connsiteX5" fmla="*/ 3491256 w 3491255"/>
                <a:gd name="connsiteY5" fmla="*/ 865334 h 986095"/>
                <a:gd name="connsiteX6" fmla="*/ 3412297 w 3491255"/>
                <a:gd name="connsiteY6" fmla="*/ 968779 h 986095"/>
                <a:gd name="connsiteX7" fmla="*/ 164349 w 3491255"/>
                <a:gd name="connsiteY7" fmla="*/ 986095 h 986095"/>
                <a:gd name="connsiteX8" fmla="*/ 120761 w 3491255"/>
                <a:gd name="connsiteY8" fmla="*/ 986095 h 986095"/>
                <a:gd name="connsiteX9" fmla="*/ 17315 w 3491255"/>
                <a:gd name="connsiteY9" fmla="*/ 907136 h 986095"/>
                <a:gd name="connsiteX10" fmla="*/ 0 w 3491255"/>
                <a:gd name="connsiteY10" fmla="*/ 164349 h 986095"/>
                <a:gd name="connsiteX11" fmla="*/ 0 w 3491255"/>
                <a:gd name="connsiteY11" fmla="*/ 73582 h 9860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1256" h="986095">
                  <a:moveTo>
                    <a:pt x="164349" y="0"/>
                  </a:moveTo>
                  <a:lnTo>
                    <a:pt x="3326906" y="0"/>
                  </a:lnTo>
                  <a:cubicBezTo>
                    <a:pt x="3370495" y="0"/>
                    <a:pt x="3412297" y="17315"/>
                    <a:pt x="3443119" y="48137"/>
                  </a:cubicBezTo>
                  <a:cubicBezTo>
                    <a:pt x="3473940" y="78958"/>
                    <a:pt x="3491256" y="120761"/>
                    <a:pt x="3491256" y="164349"/>
                  </a:cubicBezTo>
                  <a:lnTo>
                    <a:pt x="3491256" y="821746"/>
                  </a:lnTo>
                  <a:cubicBezTo>
                    <a:pt x="3491256" y="865334"/>
                    <a:pt x="3473940" y="907137"/>
                    <a:pt x="3443119" y="937958"/>
                  </a:cubicBezTo>
                  <a:cubicBezTo>
                    <a:pt x="3412297" y="968779"/>
                    <a:pt x="3370495" y="986095"/>
                    <a:pt x="3326906" y="986095"/>
                  </a:cubicBezTo>
                  <a:lnTo>
                    <a:pt x="164349" y="986095"/>
                  </a:lnTo>
                  <a:cubicBezTo>
                    <a:pt x="120761" y="986095"/>
                    <a:pt x="78958" y="968779"/>
                    <a:pt x="48137" y="937958"/>
                  </a:cubicBezTo>
                  <a:cubicBezTo>
                    <a:pt x="17315" y="907136"/>
                    <a:pt x="0" y="865334"/>
                    <a:pt x="0" y="821746"/>
                  </a:cubicBezTo>
                  <a:lnTo>
                    <a:pt x="0" y="164349"/>
                  </a:lnTo>
                  <a:cubicBezTo>
                    <a:pt x="0" y="73582"/>
                    <a:pt x="73582" y="0"/>
                    <a:pt x="164349" y="0"/>
                  </a:cubicBezTo>
                  <a:close/>
                </a:path>
              </a:pathLst>
            </a:custGeom>
            <a:solidFill>
              <a:srgbClr val="F5AC62">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非平衡力（不满足平衡力的条件）</a:t>
              </a:r>
            </a:p>
          </p:txBody>
        </p:sp>
        <p:sp>
          <p:nvSpPr>
            <p:cNvPr id="11" name="形状8"/>
            <p:cNvSpPr txBox="1"/>
            <p:nvPr/>
          </p:nvSpPr>
          <p:spPr>
            <a:xfrm>
              <a:off x="0" y="848878"/>
              <a:ext cx="1682105" cy="482464"/>
            </a:xfrm>
            <a:custGeom>
              <a:gdLst>
                <a:gd name="connsiteX0" fmla="*/ 80411 w 1682105"/>
                <a:gd name="connsiteY0" fmla="*/ 0 h 482464"/>
                <a:gd name="connsiteX1" fmla="*/ 1601694 w 1682105"/>
                <a:gd name="connsiteY1" fmla="*/ 0 h 482464"/>
                <a:gd name="connsiteX2" fmla="*/ 1623020 w 1682105"/>
                <a:gd name="connsiteY2" fmla="*/ 0 h 482464"/>
                <a:gd name="connsiteX3" fmla="*/ 1673633 w 1682105"/>
                <a:gd name="connsiteY3" fmla="*/ 38632 h 482464"/>
                <a:gd name="connsiteX4" fmla="*/ 1682105 w 1682105"/>
                <a:gd name="connsiteY4" fmla="*/ 402053 h 482464"/>
                <a:gd name="connsiteX5" fmla="*/ 1682105 w 1682105"/>
                <a:gd name="connsiteY5" fmla="*/ 423380 h 482464"/>
                <a:gd name="connsiteX6" fmla="*/ 1643473 w 1682105"/>
                <a:gd name="connsiteY6" fmla="*/ 473992 h 482464"/>
                <a:gd name="connsiteX7" fmla="*/ 80411 w 1682105"/>
                <a:gd name="connsiteY7" fmla="*/ 482464 h 482464"/>
                <a:gd name="connsiteX8" fmla="*/ 36001 w 1682105"/>
                <a:gd name="connsiteY8" fmla="*/ 482464 h 482464"/>
                <a:gd name="connsiteX9" fmla="*/ 0 w 1682105"/>
                <a:gd name="connsiteY9" fmla="*/ 80411 h 482464"/>
                <a:gd name="connsiteX10" fmla="*/ 0 w 1682105"/>
                <a:gd name="connsiteY10" fmla="*/ 36001 h 4824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2105" h="482463">
                  <a:moveTo>
                    <a:pt x="80411" y="0"/>
                  </a:moveTo>
                  <a:lnTo>
                    <a:pt x="1601694" y="0"/>
                  </a:lnTo>
                  <a:cubicBezTo>
                    <a:pt x="1623020" y="0"/>
                    <a:pt x="1643473" y="8472"/>
                    <a:pt x="1658553" y="23552"/>
                  </a:cubicBezTo>
                  <a:cubicBezTo>
                    <a:pt x="1673633" y="38632"/>
                    <a:pt x="1682105" y="59084"/>
                    <a:pt x="1682105" y="80411"/>
                  </a:cubicBezTo>
                  <a:lnTo>
                    <a:pt x="1682105" y="402053"/>
                  </a:lnTo>
                  <a:cubicBezTo>
                    <a:pt x="1682105" y="423380"/>
                    <a:pt x="1673633" y="443833"/>
                    <a:pt x="1658553" y="458912"/>
                  </a:cubicBezTo>
                  <a:cubicBezTo>
                    <a:pt x="1643473" y="473992"/>
                    <a:pt x="1623020" y="482464"/>
                    <a:pt x="1601694" y="482464"/>
                  </a:cubicBezTo>
                  <a:lnTo>
                    <a:pt x="80411" y="482464"/>
                  </a:lnTo>
                  <a:cubicBezTo>
                    <a:pt x="36001" y="482464"/>
                    <a:pt x="0" y="446463"/>
                    <a:pt x="0" y="402053"/>
                  </a:cubicBezTo>
                  <a:lnTo>
                    <a:pt x="0" y="80411"/>
                  </a:lnTo>
                  <a:cubicBezTo>
                    <a:pt x="0" y="36001"/>
                    <a:pt x="36001" y="0"/>
                    <a:pt x="80411" y="0"/>
                  </a:cubicBezTo>
                  <a:close/>
                </a:path>
              </a:pathLst>
            </a:custGeom>
            <a:solidFill>
              <a:srgbClr val="FFB3B3">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受力</a:t>
              </a:r>
            </a:p>
          </p:txBody>
        </p:sp>
        <p:pic>
          <p:nvPicPr>
            <p:cNvPr id="12" name="形状9"/>
            <p:cNvPicPr>
              <a:picLocks noChangeAspect="1"/>
            </p:cNvPicPr>
            <p:nvPr/>
          </p:nvPicPr>
          <p:blipFill>
            <a:blip r:embed="rId2"/>
            <a:stretch>
              <a:fillRect/>
            </a:stretch>
          </p:blipFill>
          <p:spPr>
            <a:xfrm>
              <a:off x="1700384" y="241440"/>
              <a:ext cx="339071" cy="1697679"/>
            </a:xfrm>
            <a:prstGeom prst="rect">
              <a:avLst/>
            </a:prstGeom>
          </p:spPr>
        </p:pic>
      </p:grpSp>
      <p:grpSp>
        <p:nvGrpSpPr>
          <p:cNvPr id="13" name="组合3" title=""/>
          <p:cNvGrpSpPr/>
          <p:nvPr/>
        </p:nvGrpSpPr>
        <p:grpSpPr>
          <a:xfrm>
            <a:off x="6666201" y="2283493"/>
            <a:ext cx="4799799" cy="1100680"/>
            <a:chExt cx="4799799" cy="1100680"/>
          </a:xfrm>
        </p:grpSpPr>
        <p:sp>
          <p:nvSpPr>
            <p:cNvPr id="14" name="形状11"/>
            <p:cNvSpPr txBox="1"/>
            <p:nvPr/>
          </p:nvSpPr>
          <p:spPr>
            <a:xfrm>
              <a:off x="254013" y="125215"/>
              <a:ext cx="1777355" cy="968235"/>
            </a:xfrm>
            <a:custGeom>
              <a:gdLst>
                <a:gd name="connsiteX0" fmla="*/ 161373 w 1777355"/>
                <a:gd name="connsiteY0" fmla="*/ 0 h 968235"/>
                <a:gd name="connsiteX1" fmla="*/ 1615983 w 1777355"/>
                <a:gd name="connsiteY1" fmla="*/ 0 h 968235"/>
                <a:gd name="connsiteX2" fmla="*/ 1658782 w 1777355"/>
                <a:gd name="connsiteY2" fmla="*/ 0 h 968235"/>
                <a:gd name="connsiteX3" fmla="*/ 1760354 w 1777355"/>
                <a:gd name="connsiteY3" fmla="*/ 77528 h 968235"/>
                <a:gd name="connsiteX4" fmla="*/ 1777355 w 1777355"/>
                <a:gd name="connsiteY4" fmla="*/ 806863 h 968235"/>
                <a:gd name="connsiteX5" fmla="*/ 1777355 w 1777355"/>
                <a:gd name="connsiteY5" fmla="*/ 849661 h 968235"/>
                <a:gd name="connsiteX6" fmla="*/ 1699827 w 1777355"/>
                <a:gd name="connsiteY6" fmla="*/ 951234 h 968235"/>
                <a:gd name="connsiteX7" fmla="*/ 161373 w 1777355"/>
                <a:gd name="connsiteY7" fmla="*/ 968235 h 968235"/>
                <a:gd name="connsiteX8" fmla="*/ 118574 w 1777355"/>
                <a:gd name="connsiteY8" fmla="*/ 968235 h 968235"/>
                <a:gd name="connsiteX9" fmla="*/ 17002 w 1777355"/>
                <a:gd name="connsiteY9" fmla="*/ 890707 h 968235"/>
                <a:gd name="connsiteX10" fmla="*/ 0 w 1777355"/>
                <a:gd name="connsiteY10" fmla="*/ 161373 h 968235"/>
                <a:gd name="connsiteX11" fmla="*/ 0 w 1777355"/>
                <a:gd name="connsiteY11" fmla="*/ 72249 h 96823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7355" h="968235">
                  <a:moveTo>
                    <a:pt x="161373" y="0"/>
                  </a:moveTo>
                  <a:lnTo>
                    <a:pt x="1615983" y="0"/>
                  </a:lnTo>
                  <a:cubicBezTo>
                    <a:pt x="1658782" y="0"/>
                    <a:pt x="1699827" y="17002"/>
                    <a:pt x="1730090" y="47265"/>
                  </a:cubicBezTo>
                  <a:cubicBezTo>
                    <a:pt x="1760354" y="77528"/>
                    <a:pt x="1777355" y="118574"/>
                    <a:pt x="1777355" y="161373"/>
                  </a:cubicBezTo>
                  <a:lnTo>
                    <a:pt x="1777355" y="806863"/>
                  </a:lnTo>
                  <a:cubicBezTo>
                    <a:pt x="1777355" y="849661"/>
                    <a:pt x="1760354" y="890707"/>
                    <a:pt x="1730090" y="920970"/>
                  </a:cubicBezTo>
                  <a:cubicBezTo>
                    <a:pt x="1699827" y="951234"/>
                    <a:pt x="1658782" y="968235"/>
                    <a:pt x="1615983" y="968235"/>
                  </a:cubicBezTo>
                  <a:lnTo>
                    <a:pt x="161373" y="968235"/>
                  </a:lnTo>
                  <a:cubicBezTo>
                    <a:pt x="118574" y="968235"/>
                    <a:pt x="77528" y="951234"/>
                    <a:pt x="47265" y="920970"/>
                  </a:cubicBezTo>
                  <a:cubicBezTo>
                    <a:pt x="17002" y="890707"/>
                    <a:pt x="0" y="849661"/>
                    <a:pt x="0" y="806863"/>
                  </a:cubicBezTo>
                  <a:lnTo>
                    <a:pt x="0" y="161373"/>
                  </a:lnTo>
                  <a:cubicBezTo>
                    <a:pt x="0" y="72249"/>
                    <a:pt x="72249" y="0"/>
                    <a:pt x="161373" y="0"/>
                  </a:cubicBezTo>
                  <a:close/>
                </a:path>
              </a:pathLst>
            </a:custGeom>
            <a:solidFill>
              <a:srgbClr val="C1AEFF">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运动状态不变</a:t>
              </a:r>
            </a:p>
          </p:txBody>
        </p:sp>
        <p:sp>
          <p:nvSpPr>
            <p:cNvPr id="15" name="形状12"/>
            <p:cNvSpPr txBox="1"/>
            <p:nvPr/>
          </p:nvSpPr>
          <p:spPr>
            <a:xfrm>
              <a:off x="2280094" y="0"/>
              <a:ext cx="2519705" cy="482460"/>
            </a:xfrm>
            <a:custGeom>
              <a:gdLst>
                <a:gd name="connsiteX0" fmla="*/ 80410 w 2519705"/>
                <a:gd name="connsiteY0" fmla="*/ 0 h 482460"/>
                <a:gd name="connsiteX1" fmla="*/ 2439295 w 2519705"/>
                <a:gd name="connsiteY1" fmla="*/ 0 h 482460"/>
                <a:gd name="connsiteX2" fmla="*/ 2460622 w 2519705"/>
                <a:gd name="connsiteY2" fmla="*/ 0 h 482460"/>
                <a:gd name="connsiteX3" fmla="*/ 2511234 w 2519705"/>
                <a:gd name="connsiteY3" fmla="*/ 38631 h 482460"/>
                <a:gd name="connsiteX4" fmla="*/ 2519706 w 2519705"/>
                <a:gd name="connsiteY4" fmla="*/ 402050 h 482460"/>
                <a:gd name="connsiteX5" fmla="*/ 2519706 w 2519705"/>
                <a:gd name="connsiteY5" fmla="*/ 423376 h 482460"/>
                <a:gd name="connsiteX6" fmla="*/ 2481074 w 2519705"/>
                <a:gd name="connsiteY6" fmla="*/ 473989 h 482460"/>
                <a:gd name="connsiteX7" fmla="*/ 80410 w 2519705"/>
                <a:gd name="connsiteY7" fmla="*/ 482460 h 482460"/>
                <a:gd name="connsiteX8" fmla="*/ 59084 w 2519705"/>
                <a:gd name="connsiteY8" fmla="*/ 482460 h 482460"/>
                <a:gd name="connsiteX9" fmla="*/ 8472 w 2519705"/>
                <a:gd name="connsiteY9" fmla="*/ 443829 h 482460"/>
                <a:gd name="connsiteX10" fmla="*/ 0 w 2519705"/>
                <a:gd name="connsiteY10" fmla="*/ 80410 h 482460"/>
                <a:gd name="connsiteX11" fmla="*/ 0 w 2519705"/>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706" h="482459">
                  <a:moveTo>
                    <a:pt x="80410" y="0"/>
                  </a:moveTo>
                  <a:lnTo>
                    <a:pt x="2439295" y="0"/>
                  </a:lnTo>
                  <a:cubicBezTo>
                    <a:pt x="2460622" y="0"/>
                    <a:pt x="2481074" y="8472"/>
                    <a:pt x="2496154" y="23552"/>
                  </a:cubicBezTo>
                  <a:cubicBezTo>
                    <a:pt x="2511234" y="38631"/>
                    <a:pt x="2519706" y="59084"/>
                    <a:pt x="2519706" y="80410"/>
                  </a:cubicBezTo>
                  <a:lnTo>
                    <a:pt x="2519706" y="402050"/>
                  </a:lnTo>
                  <a:cubicBezTo>
                    <a:pt x="2519706" y="423376"/>
                    <a:pt x="2511234" y="443829"/>
                    <a:pt x="2496154" y="458909"/>
                  </a:cubicBezTo>
                  <a:cubicBezTo>
                    <a:pt x="2481074" y="473989"/>
                    <a:pt x="2460622" y="482460"/>
                    <a:pt x="2439295"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FFC2E7">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静止</a:t>
              </a:r>
            </a:p>
          </p:txBody>
        </p:sp>
        <p:sp>
          <p:nvSpPr>
            <p:cNvPr id="16" name="形状13"/>
            <p:cNvSpPr txBox="1"/>
            <p:nvPr/>
          </p:nvSpPr>
          <p:spPr>
            <a:xfrm>
              <a:off x="2280152" y="618220"/>
              <a:ext cx="2510780" cy="482460"/>
            </a:xfrm>
            <a:custGeom>
              <a:gdLst>
                <a:gd name="connsiteX0" fmla="*/ 80410 w 2510780"/>
                <a:gd name="connsiteY0" fmla="*/ 0 h 482460"/>
                <a:gd name="connsiteX1" fmla="*/ 2430370 w 2510780"/>
                <a:gd name="connsiteY1" fmla="*/ 0 h 482460"/>
                <a:gd name="connsiteX2" fmla="*/ 2451697 w 2510780"/>
                <a:gd name="connsiteY2" fmla="*/ 0 h 482460"/>
                <a:gd name="connsiteX3" fmla="*/ 2502309 w 2510780"/>
                <a:gd name="connsiteY3" fmla="*/ 38631 h 482460"/>
                <a:gd name="connsiteX4" fmla="*/ 2510780 w 2510780"/>
                <a:gd name="connsiteY4" fmla="*/ 402050 h 482460"/>
                <a:gd name="connsiteX5" fmla="*/ 2510780 w 2510780"/>
                <a:gd name="connsiteY5" fmla="*/ 423376 h 482460"/>
                <a:gd name="connsiteX6" fmla="*/ 2472149 w 2510780"/>
                <a:gd name="connsiteY6" fmla="*/ 473989 h 482460"/>
                <a:gd name="connsiteX7" fmla="*/ 80410 w 2510780"/>
                <a:gd name="connsiteY7" fmla="*/ 482460 h 482460"/>
                <a:gd name="connsiteX8" fmla="*/ 59084 w 2510780"/>
                <a:gd name="connsiteY8" fmla="*/ 482460 h 482460"/>
                <a:gd name="connsiteX9" fmla="*/ 8472 w 2510780"/>
                <a:gd name="connsiteY9" fmla="*/ 443829 h 482460"/>
                <a:gd name="connsiteX10" fmla="*/ 0 w 2510780"/>
                <a:gd name="connsiteY10" fmla="*/ 80410 h 482460"/>
                <a:gd name="connsiteX11" fmla="*/ 0 w 2510780"/>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0780" h="482459">
                  <a:moveTo>
                    <a:pt x="80410" y="0"/>
                  </a:moveTo>
                  <a:lnTo>
                    <a:pt x="2430370" y="0"/>
                  </a:lnTo>
                  <a:cubicBezTo>
                    <a:pt x="2451697" y="0"/>
                    <a:pt x="2472149" y="8472"/>
                    <a:pt x="2487229" y="23552"/>
                  </a:cubicBezTo>
                  <a:cubicBezTo>
                    <a:pt x="2502309" y="38631"/>
                    <a:pt x="2510780" y="59084"/>
                    <a:pt x="2510780" y="80410"/>
                  </a:cubicBezTo>
                  <a:lnTo>
                    <a:pt x="2510780" y="402050"/>
                  </a:lnTo>
                  <a:cubicBezTo>
                    <a:pt x="2510780" y="423376"/>
                    <a:pt x="2502309" y="443829"/>
                    <a:pt x="2487229" y="458909"/>
                  </a:cubicBezTo>
                  <a:cubicBezTo>
                    <a:pt x="2472149" y="473989"/>
                    <a:pt x="2451697" y="482460"/>
                    <a:pt x="2430370"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FFC2E7">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匀速直线运动</a:t>
              </a:r>
            </a:p>
          </p:txBody>
        </p:sp>
        <p:pic>
          <p:nvPicPr>
            <p:cNvPr id="17" name="形状14"/>
            <p:cNvPicPr>
              <a:picLocks noChangeAspect="1"/>
            </p:cNvPicPr>
            <p:nvPr/>
          </p:nvPicPr>
          <p:blipFill>
            <a:blip r:embed="rId3"/>
            <a:stretch>
              <a:fillRect/>
            </a:stretch>
          </p:blipFill>
          <p:spPr>
            <a:xfrm>
              <a:off x="2023405" y="99650"/>
              <a:ext cx="247240" cy="900541"/>
            </a:xfrm>
            <a:prstGeom prst="rect">
              <a:avLst/>
            </a:prstGeom>
          </p:spPr>
        </p:pic>
        <p:pic>
          <p:nvPicPr>
            <p:cNvPr id="18" name="形状10"/>
            <p:cNvPicPr>
              <a:picLocks noChangeAspect="1"/>
            </p:cNvPicPr>
            <p:nvPr/>
          </p:nvPicPr>
          <p:blipFill>
            <a:blip r:embed="rId4"/>
            <a:stretch>
              <a:fillRect/>
            </a:stretch>
          </p:blipFill>
          <p:spPr>
            <a:xfrm>
              <a:off x="0" y="54073"/>
              <a:ext cx="208633" cy="993927"/>
            </a:xfrm>
            <a:prstGeom prst="rect">
              <a:avLst/>
            </a:prstGeom>
          </p:spPr>
        </p:pic>
      </p:grpSp>
      <p:grpSp>
        <p:nvGrpSpPr>
          <p:cNvPr id="19" name="组合4" title=""/>
          <p:cNvGrpSpPr/>
          <p:nvPr/>
        </p:nvGrpSpPr>
        <p:grpSpPr>
          <a:xfrm>
            <a:off x="910276" y="2108502"/>
            <a:ext cx="5738179" cy="482886"/>
            <a:chExt cx="5738179" cy="482886"/>
          </a:xfrm>
        </p:grpSpPr>
        <p:sp>
          <p:nvSpPr>
            <p:cNvPr id="20" name="形状15"/>
            <p:cNvSpPr txBox="1"/>
            <p:nvPr/>
          </p:nvSpPr>
          <p:spPr>
            <a:xfrm>
              <a:off x="0" y="0"/>
              <a:ext cx="1682105" cy="482464"/>
            </a:xfrm>
            <a:custGeom>
              <a:gdLst>
                <a:gd name="connsiteX0" fmla="*/ 80411 w 1682105"/>
                <a:gd name="connsiteY0" fmla="*/ 0 h 482464"/>
                <a:gd name="connsiteX1" fmla="*/ 1601694 w 1682105"/>
                <a:gd name="connsiteY1" fmla="*/ 0 h 482464"/>
                <a:gd name="connsiteX2" fmla="*/ 1623020 w 1682105"/>
                <a:gd name="connsiteY2" fmla="*/ 0 h 482464"/>
                <a:gd name="connsiteX3" fmla="*/ 1673633 w 1682105"/>
                <a:gd name="connsiteY3" fmla="*/ 38632 h 482464"/>
                <a:gd name="connsiteX4" fmla="*/ 1682105 w 1682105"/>
                <a:gd name="connsiteY4" fmla="*/ 402053 h 482464"/>
                <a:gd name="connsiteX5" fmla="*/ 1682105 w 1682105"/>
                <a:gd name="connsiteY5" fmla="*/ 423380 h 482464"/>
                <a:gd name="connsiteX6" fmla="*/ 1643473 w 1682105"/>
                <a:gd name="connsiteY6" fmla="*/ 473992 h 482464"/>
                <a:gd name="connsiteX7" fmla="*/ 80411 w 1682105"/>
                <a:gd name="connsiteY7" fmla="*/ 482464 h 482464"/>
                <a:gd name="connsiteX8" fmla="*/ 36001 w 1682105"/>
                <a:gd name="connsiteY8" fmla="*/ 482464 h 482464"/>
                <a:gd name="connsiteX9" fmla="*/ 0 w 1682105"/>
                <a:gd name="connsiteY9" fmla="*/ 80411 h 482464"/>
                <a:gd name="connsiteX10" fmla="*/ 0 w 1682105"/>
                <a:gd name="connsiteY10" fmla="*/ 36001 h 4824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2105" h="482463">
                  <a:moveTo>
                    <a:pt x="80411" y="0"/>
                  </a:moveTo>
                  <a:lnTo>
                    <a:pt x="1601694" y="0"/>
                  </a:lnTo>
                  <a:cubicBezTo>
                    <a:pt x="1623020" y="0"/>
                    <a:pt x="1643473" y="8472"/>
                    <a:pt x="1658553" y="23552"/>
                  </a:cubicBezTo>
                  <a:cubicBezTo>
                    <a:pt x="1673633" y="38632"/>
                    <a:pt x="1682105" y="59084"/>
                    <a:pt x="1682105" y="80411"/>
                  </a:cubicBezTo>
                  <a:lnTo>
                    <a:pt x="1682105" y="402053"/>
                  </a:lnTo>
                  <a:cubicBezTo>
                    <a:pt x="1682105" y="423380"/>
                    <a:pt x="1673633" y="443833"/>
                    <a:pt x="1658553" y="458912"/>
                  </a:cubicBezTo>
                  <a:cubicBezTo>
                    <a:pt x="1643473" y="473992"/>
                    <a:pt x="1623020" y="482464"/>
                    <a:pt x="1601694" y="482464"/>
                  </a:cubicBezTo>
                  <a:lnTo>
                    <a:pt x="80411" y="482464"/>
                  </a:lnTo>
                  <a:cubicBezTo>
                    <a:pt x="36001" y="482464"/>
                    <a:pt x="0" y="446463"/>
                    <a:pt x="0" y="402053"/>
                  </a:cubicBezTo>
                  <a:lnTo>
                    <a:pt x="0" y="80411"/>
                  </a:lnTo>
                  <a:cubicBezTo>
                    <a:pt x="0" y="36001"/>
                    <a:pt x="36001" y="0"/>
                    <a:pt x="80411" y="0"/>
                  </a:cubicBezTo>
                  <a:close/>
                </a:path>
              </a:pathLst>
            </a:custGeom>
            <a:solidFill>
              <a:srgbClr val="C3C3C7">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不受力</a:t>
              </a:r>
            </a:p>
          </p:txBody>
        </p:sp>
        <p:sp>
          <p:nvSpPr>
            <p:cNvPr id="21" name="形状16"/>
            <p:cNvSpPr txBox="1"/>
            <p:nvPr/>
          </p:nvSpPr>
          <p:spPr>
            <a:xfrm>
              <a:off x="2255849" y="426"/>
              <a:ext cx="3482330" cy="482460"/>
            </a:xfrm>
            <a:custGeom>
              <a:gdLst>
                <a:gd name="connsiteX0" fmla="*/ 80410 w 3482330"/>
                <a:gd name="connsiteY0" fmla="*/ 0 h 482460"/>
                <a:gd name="connsiteX1" fmla="*/ 3401921 w 3482330"/>
                <a:gd name="connsiteY1" fmla="*/ 0 h 482460"/>
                <a:gd name="connsiteX2" fmla="*/ 3446329 w 3482330"/>
                <a:gd name="connsiteY2" fmla="*/ 0 h 482460"/>
                <a:gd name="connsiteX3" fmla="*/ 3482330 w 3482330"/>
                <a:gd name="connsiteY3" fmla="*/ 402050 h 482460"/>
                <a:gd name="connsiteX4" fmla="*/ 3482330 w 3482330"/>
                <a:gd name="connsiteY4" fmla="*/ 446459 h 482460"/>
                <a:gd name="connsiteX5" fmla="*/ 80410 w 3482330"/>
                <a:gd name="connsiteY5" fmla="*/ 482460 h 482460"/>
                <a:gd name="connsiteX6" fmla="*/ 59084 w 3482330"/>
                <a:gd name="connsiteY6" fmla="*/ 482460 h 482460"/>
                <a:gd name="connsiteX7" fmla="*/ 8472 w 3482330"/>
                <a:gd name="connsiteY7" fmla="*/ 443829 h 482460"/>
                <a:gd name="connsiteX8" fmla="*/ 0 w 3482330"/>
                <a:gd name="connsiteY8" fmla="*/ 80410 h 482460"/>
                <a:gd name="connsiteX9" fmla="*/ 0 w 3482330"/>
                <a:gd name="connsiteY9"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2330" h="482459">
                  <a:moveTo>
                    <a:pt x="80410" y="0"/>
                  </a:moveTo>
                  <a:lnTo>
                    <a:pt x="3401921" y="0"/>
                  </a:lnTo>
                  <a:cubicBezTo>
                    <a:pt x="3446329" y="0"/>
                    <a:pt x="3482330" y="36001"/>
                    <a:pt x="3482330" y="80410"/>
                  </a:cubicBezTo>
                  <a:lnTo>
                    <a:pt x="3482330" y="402050"/>
                  </a:lnTo>
                  <a:cubicBezTo>
                    <a:pt x="3482330" y="446459"/>
                    <a:pt x="3446329" y="482460"/>
                    <a:pt x="3401921"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A0F1FA">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根据牛顿第一定律</a:t>
              </a:r>
            </a:p>
          </p:txBody>
        </p:sp>
        <p:sp>
          <p:nvSpPr>
            <p:cNvPr id="22" name="形状17"/>
            <p:cNvSpPr txBox="1"/>
            <p:nvPr/>
          </p:nvSpPr>
          <p:spPr>
            <a:xfrm>
              <a:off x="1702828" y="241685"/>
              <a:ext cx="521746" cy="19050"/>
            </a:xfrm>
            <a:prstGeom prst="line">
              <a:avLst/>
            </a:prstGeom>
            <a:solidFill>
              <a:srgbClr val="A7C9F5">
                <a:alpha val="100000"/>
              </a:srgbClr>
            </a:solidFill>
            <a:ln w="19050">
              <a:solidFill>
                <a:srgbClr val="000000">
                  <a:alpha val="100000"/>
                </a:srgbClr>
              </a:solidFill>
              <a:prstDash val="solid"/>
              <a:tailEnd type="arrow" w="sm" len="sm"/>
            </a:ln>
          </p:spPr>
          <p:txBody>
            <a:bodyPr anchor="ctr"/>
            <a:lstStyle/>
            <a:p>
              <a:pPr marL="0" algn="ctr"/>
            </a:p>
          </p:txBody>
        </p:sp>
      </p:grpSp>
      <p:grpSp>
        <p:nvGrpSpPr>
          <p:cNvPr id="23" name="组合5" title=""/>
          <p:cNvGrpSpPr/>
          <p:nvPr/>
        </p:nvGrpSpPr>
        <p:grpSpPr>
          <a:xfrm>
            <a:off x="6673719" y="3960912"/>
            <a:ext cx="4994935" cy="1965998"/>
            <a:chExt cx="4994935" cy="1965998"/>
          </a:xfrm>
        </p:grpSpPr>
        <p:sp>
          <p:nvSpPr>
            <p:cNvPr id="24" name="形状18"/>
            <p:cNvSpPr txBox="1"/>
            <p:nvPr/>
          </p:nvSpPr>
          <p:spPr>
            <a:xfrm>
              <a:off x="403838" y="741731"/>
              <a:ext cx="2510780" cy="482460"/>
            </a:xfrm>
            <a:custGeom>
              <a:gdLst>
                <a:gd name="connsiteX0" fmla="*/ 80410 w 2510780"/>
                <a:gd name="connsiteY0" fmla="*/ 0 h 482460"/>
                <a:gd name="connsiteX1" fmla="*/ 2430370 w 2510780"/>
                <a:gd name="connsiteY1" fmla="*/ 0 h 482460"/>
                <a:gd name="connsiteX2" fmla="*/ 2451697 w 2510780"/>
                <a:gd name="connsiteY2" fmla="*/ 0 h 482460"/>
                <a:gd name="connsiteX3" fmla="*/ 2502309 w 2510780"/>
                <a:gd name="connsiteY3" fmla="*/ 38631 h 482460"/>
                <a:gd name="connsiteX4" fmla="*/ 2510780 w 2510780"/>
                <a:gd name="connsiteY4" fmla="*/ 402050 h 482460"/>
                <a:gd name="connsiteX5" fmla="*/ 2510780 w 2510780"/>
                <a:gd name="connsiteY5" fmla="*/ 423376 h 482460"/>
                <a:gd name="connsiteX6" fmla="*/ 2472149 w 2510780"/>
                <a:gd name="connsiteY6" fmla="*/ 473989 h 482460"/>
                <a:gd name="connsiteX7" fmla="*/ 80410 w 2510780"/>
                <a:gd name="connsiteY7" fmla="*/ 482460 h 482460"/>
                <a:gd name="connsiteX8" fmla="*/ 59084 w 2510780"/>
                <a:gd name="connsiteY8" fmla="*/ 482460 h 482460"/>
                <a:gd name="connsiteX9" fmla="*/ 8472 w 2510780"/>
                <a:gd name="connsiteY9" fmla="*/ 443829 h 482460"/>
                <a:gd name="connsiteX10" fmla="*/ 0 w 2510780"/>
                <a:gd name="connsiteY10" fmla="*/ 80410 h 482460"/>
                <a:gd name="connsiteX11" fmla="*/ 0 w 2510780"/>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0780" h="482459">
                  <a:moveTo>
                    <a:pt x="80410" y="0"/>
                  </a:moveTo>
                  <a:lnTo>
                    <a:pt x="2430370" y="0"/>
                  </a:lnTo>
                  <a:cubicBezTo>
                    <a:pt x="2451697" y="0"/>
                    <a:pt x="2472149" y="8472"/>
                    <a:pt x="2487229" y="23552"/>
                  </a:cubicBezTo>
                  <a:cubicBezTo>
                    <a:pt x="2502309" y="38631"/>
                    <a:pt x="2510780" y="59084"/>
                    <a:pt x="2510780" y="80410"/>
                  </a:cubicBezTo>
                  <a:lnTo>
                    <a:pt x="2510780" y="402050"/>
                  </a:lnTo>
                  <a:cubicBezTo>
                    <a:pt x="2510780" y="423376"/>
                    <a:pt x="2502309" y="443829"/>
                    <a:pt x="2487229" y="458909"/>
                  </a:cubicBezTo>
                  <a:cubicBezTo>
                    <a:pt x="2472149" y="473989"/>
                    <a:pt x="2451697" y="482460"/>
                    <a:pt x="2430370"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A7C9F5">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运动状态改变</a:t>
              </a:r>
            </a:p>
          </p:txBody>
        </p:sp>
        <p:sp>
          <p:nvSpPr>
            <p:cNvPr id="25" name="形状20"/>
            <p:cNvSpPr txBox="1"/>
            <p:nvPr/>
          </p:nvSpPr>
          <p:spPr>
            <a:xfrm>
              <a:off x="3160430" y="0"/>
              <a:ext cx="1834505" cy="482460"/>
            </a:xfrm>
            <a:custGeom>
              <a:gdLst>
                <a:gd name="connsiteX0" fmla="*/ 80410 w 1834505"/>
                <a:gd name="connsiteY0" fmla="*/ 0 h 482460"/>
                <a:gd name="connsiteX1" fmla="*/ 1754095 w 1834505"/>
                <a:gd name="connsiteY1" fmla="*/ 0 h 482460"/>
                <a:gd name="connsiteX2" fmla="*/ 1775421 w 1834505"/>
                <a:gd name="connsiteY2" fmla="*/ 0 h 482460"/>
                <a:gd name="connsiteX3" fmla="*/ 1826034 w 1834505"/>
                <a:gd name="connsiteY3" fmla="*/ 38631 h 482460"/>
                <a:gd name="connsiteX4" fmla="*/ 1834505 w 1834505"/>
                <a:gd name="connsiteY4" fmla="*/ 402050 h 482460"/>
                <a:gd name="connsiteX5" fmla="*/ 1834505 w 1834505"/>
                <a:gd name="connsiteY5" fmla="*/ 423376 h 482460"/>
                <a:gd name="connsiteX6" fmla="*/ 1795874 w 1834505"/>
                <a:gd name="connsiteY6" fmla="*/ 473989 h 482460"/>
                <a:gd name="connsiteX7" fmla="*/ 80410 w 1834505"/>
                <a:gd name="connsiteY7" fmla="*/ 482460 h 482460"/>
                <a:gd name="connsiteX8" fmla="*/ 59084 w 1834505"/>
                <a:gd name="connsiteY8" fmla="*/ 482460 h 482460"/>
                <a:gd name="connsiteX9" fmla="*/ 8472 w 1834505"/>
                <a:gd name="connsiteY9" fmla="*/ 443829 h 482460"/>
                <a:gd name="connsiteX10" fmla="*/ 0 w 1834505"/>
                <a:gd name="connsiteY10" fmla="*/ 80410 h 482460"/>
                <a:gd name="connsiteX11" fmla="*/ 0 w 1834505"/>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4505" h="482459">
                  <a:moveTo>
                    <a:pt x="80410" y="0"/>
                  </a:moveTo>
                  <a:lnTo>
                    <a:pt x="1754095" y="0"/>
                  </a:lnTo>
                  <a:cubicBezTo>
                    <a:pt x="1775421" y="0"/>
                    <a:pt x="1795874" y="8472"/>
                    <a:pt x="1810954" y="23552"/>
                  </a:cubicBezTo>
                  <a:cubicBezTo>
                    <a:pt x="1826034" y="38631"/>
                    <a:pt x="1834505" y="59084"/>
                    <a:pt x="1834505" y="80410"/>
                  </a:cubicBezTo>
                  <a:lnTo>
                    <a:pt x="1834505" y="402050"/>
                  </a:lnTo>
                  <a:cubicBezTo>
                    <a:pt x="1834505" y="423376"/>
                    <a:pt x="1826034" y="443829"/>
                    <a:pt x="1810954" y="458909"/>
                  </a:cubicBezTo>
                  <a:cubicBezTo>
                    <a:pt x="1795874" y="473989"/>
                    <a:pt x="1775421" y="482460"/>
                    <a:pt x="1754095"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F0EA90">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加速运动</a:t>
              </a:r>
            </a:p>
          </p:txBody>
        </p:sp>
        <p:sp>
          <p:nvSpPr>
            <p:cNvPr id="26" name="形状21"/>
            <p:cNvSpPr txBox="1"/>
            <p:nvPr/>
          </p:nvSpPr>
          <p:spPr>
            <a:xfrm>
              <a:off x="3159897" y="730215"/>
              <a:ext cx="1834505" cy="482460"/>
            </a:xfrm>
            <a:custGeom>
              <a:gdLst>
                <a:gd name="connsiteX0" fmla="*/ 80410 w 1834505"/>
                <a:gd name="connsiteY0" fmla="*/ 0 h 482460"/>
                <a:gd name="connsiteX1" fmla="*/ 1754095 w 1834505"/>
                <a:gd name="connsiteY1" fmla="*/ 0 h 482460"/>
                <a:gd name="connsiteX2" fmla="*/ 1775421 w 1834505"/>
                <a:gd name="connsiteY2" fmla="*/ 0 h 482460"/>
                <a:gd name="connsiteX3" fmla="*/ 1826034 w 1834505"/>
                <a:gd name="connsiteY3" fmla="*/ 38631 h 482460"/>
                <a:gd name="connsiteX4" fmla="*/ 1834505 w 1834505"/>
                <a:gd name="connsiteY4" fmla="*/ 402050 h 482460"/>
                <a:gd name="connsiteX5" fmla="*/ 1834505 w 1834505"/>
                <a:gd name="connsiteY5" fmla="*/ 423376 h 482460"/>
                <a:gd name="connsiteX6" fmla="*/ 1795874 w 1834505"/>
                <a:gd name="connsiteY6" fmla="*/ 473989 h 482460"/>
                <a:gd name="connsiteX7" fmla="*/ 80410 w 1834505"/>
                <a:gd name="connsiteY7" fmla="*/ 482460 h 482460"/>
                <a:gd name="connsiteX8" fmla="*/ 59084 w 1834505"/>
                <a:gd name="connsiteY8" fmla="*/ 482460 h 482460"/>
                <a:gd name="connsiteX9" fmla="*/ 8472 w 1834505"/>
                <a:gd name="connsiteY9" fmla="*/ 443829 h 482460"/>
                <a:gd name="connsiteX10" fmla="*/ 0 w 1834505"/>
                <a:gd name="connsiteY10" fmla="*/ 80410 h 482460"/>
                <a:gd name="connsiteX11" fmla="*/ 0 w 1834505"/>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4505" h="482459">
                  <a:moveTo>
                    <a:pt x="80410" y="0"/>
                  </a:moveTo>
                  <a:lnTo>
                    <a:pt x="1754095" y="0"/>
                  </a:lnTo>
                  <a:cubicBezTo>
                    <a:pt x="1775421" y="0"/>
                    <a:pt x="1795874" y="8472"/>
                    <a:pt x="1810954" y="23552"/>
                  </a:cubicBezTo>
                  <a:cubicBezTo>
                    <a:pt x="1826034" y="38631"/>
                    <a:pt x="1834505" y="59084"/>
                    <a:pt x="1834505" y="80410"/>
                  </a:cubicBezTo>
                  <a:lnTo>
                    <a:pt x="1834505" y="402050"/>
                  </a:lnTo>
                  <a:cubicBezTo>
                    <a:pt x="1834505" y="423376"/>
                    <a:pt x="1826034" y="443829"/>
                    <a:pt x="1810954" y="458909"/>
                  </a:cubicBezTo>
                  <a:cubicBezTo>
                    <a:pt x="1795874" y="473989"/>
                    <a:pt x="1775421" y="482460"/>
                    <a:pt x="1754095"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F0EA90">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减速运动</a:t>
              </a:r>
            </a:p>
          </p:txBody>
        </p:sp>
        <p:sp>
          <p:nvSpPr>
            <p:cNvPr id="27" name="形状22"/>
            <p:cNvSpPr txBox="1"/>
            <p:nvPr/>
          </p:nvSpPr>
          <p:spPr>
            <a:xfrm>
              <a:off x="3159897" y="1483538"/>
              <a:ext cx="1834505" cy="482460"/>
            </a:xfrm>
            <a:custGeom>
              <a:gdLst>
                <a:gd name="connsiteX0" fmla="*/ 80410 w 1834505"/>
                <a:gd name="connsiteY0" fmla="*/ 0 h 482460"/>
                <a:gd name="connsiteX1" fmla="*/ 1754095 w 1834505"/>
                <a:gd name="connsiteY1" fmla="*/ 0 h 482460"/>
                <a:gd name="connsiteX2" fmla="*/ 1775421 w 1834505"/>
                <a:gd name="connsiteY2" fmla="*/ 0 h 482460"/>
                <a:gd name="connsiteX3" fmla="*/ 1826034 w 1834505"/>
                <a:gd name="connsiteY3" fmla="*/ 38631 h 482460"/>
                <a:gd name="connsiteX4" fmla="*/ 1834505 w 1834505"/>
                <a:gd name="connsiteY4" fmla="*/ 402050 h 482460"/>
                <a:gd name="connsiteX5" fmla="*/ 1834505 w 1834505"/>
                <a:gd name="connsiteY5" fmla="*/ 423376 h 482460"/>
                <a:gd name="connsiteX6" fmla="*/ 1795874 w 1834505"/>
                <a:gd name="connsiteY6" fmla="*/ 473989 h 482460"/>
                <a:gd name="connsiteX7" fmla="*/ 80410 w 1834505"/>
                <a:gd name="connsiteY7" fmla="*/ 482460 h 482460"/>
                <a:gd name="connsiteX8" fmla="*/ 59084 w 1834505"/>
                <a:gd name="connsiteY8" fmla="*/ 482460 h 482460"/>
                <a:gd name="connsiteX9" fmla="*/ 8472 w 1834505"/>
                <a:gd name="connsiteY9" fmla="*/ 443829 h 482460"/>
                <a:gd name="connsiteX10" fmla="*/ 0 w 1834505"/>
                <a:gd name="connsiteY10" fmla="*/ 80410 h 482460"/>
                <a:gd name="connsiteX11" fmla="*/ 0 w 1834505"/>
                <a:gd name="connsiteY11" fmla="*/ 36001 h 482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4505" h="482459">
                  <a:moveTo>
                    <a:pt x="80410" y="0"/>
                  </a:moveTo>
                  <a:lnTo>
                    <a:pt x="1754095" y="0"/>
                  </a:lnTo>
                  <a:cubicBezTo>
                    <a:pt x="1775421" y="0"/>
                    <a:pt x="1795874" y="8472"/>
                    <a:pt x="1810954" y="23552"/>
                  </a:cubicBezTo>
                  <a:cubicBezTo>
                    <a:pt x="1826034" y="38631"/>
                    <a:pt x="1834505" y="59084"/>
                    <a:pt x="1834505" y="80410"/>
                  </a:cubicBezTo>
                  <a:lnTo>
                    <a:pt x="1834505" y="402050"/>
                  </a:lnTo>
                  <a:cubicBezTo>
                    <a:pt x="1834505" y="423376"/>
                    <a:pt x="1826034" y="443829"/>
                    <a:pt x="1810954" y="458909"/>
                  </a:cubicBezTo>
                  <a:cubicBezTo>
                    <a:pt x="1795874" y="473989"/>
                    <a:pt x="1775421" y="482460"/>
                    <a:pt x="1754095" y="482460"/>
                  </a:cubicBezTo>
                  <a:lnTo>
                    <a:pt x="80410" y="482460"/>
                  </a:lnTo>
                  <a:cubicBezTo>
                    <a:pt x="59084" y="482460"/>
                    <a:pt x="38631" y="473989"/>
                    <a:pt x="23552" y="458909"/>
                  </a:cubicBezTo>
                  <a:cubicBezTo>
                    <a:pt x="8472" y="443829"/>
                    <a:pt x="0" y="423376"/>
                    <a:pt x="0" y="402050"/>
                  </a:cubicBezTo>
                  <a:lnTo>
                    <a:pt x="0" y="80410"/>
                  </a:lnTo>
                  <a:cubicBezTo>
                    <a:pt x="0" y="36001"/>
                    <a:pt x="36001" y="0"/>
                    <a:pt x="80410" y="0"/>
                  </a:cubicBezTo>
                  <a:close/>
                </a:path>
              </a:pathLst>
            </a:custGeom>
            <a:solidFill>
              <a:srgbClr val="F0EA90">
                <a:alpha val="100000"/>
              </a:srgbClr>
            </a:solidFill>
            <a:ln w="19050">
              <a:solidFill>
                <a:srgbClr val="FFFFFF">
                  <a:alpha val="0"/>
                </a:srgbClr>
              </a:solidFill>
              <a:prstDash val="solid"/>
            </a:ln>
          </p:spPr>
          <p:txBody>
            <a:bodyPr anchor="ctr"/>
            <a:lstStyle/>
            <a:p>
              <a:pPr marL="0" algn="ctr"/>
              <a:r>
                <a:rPr lang="zh-CN" altLang="en-US" sz="2999" b="0" i="0">
                  <a:solidFill>
                    <a:srgbClr val="000000">
                      <a:alpha val="100000"/>
                    </a:srgbClr>
                  </a:solidFill>
                  <a:latin typeface="楷体"/>
                  <a:ea typeface="楷体"/>
                </a:rPr>
                <a:t>曲线运动</a:t>
              </a:r>
            </a:p>
          </p:txBody>
        </p:sp>
        <p:pic>
          <p:nvPicPr>
            <p:cNvPr id="28" name="形状23"/>
            <p:cNvPicPr>
              <a:picLocks noChangeAspect="1"/>
            </p:cNvPicPr>
            <p:nvPr/>
          </p:nvPicPr>
          <p:blipFill>
            <a:blip r:embed="rId5"/>
            <a:stretch>
              <a:fillRect/>
            </a:stretch>
          </p:blipFill>
          <p:spPr>
            <a:xfrm>
              <a:off x="2933154" y="111566"/>
              <a:ext cx="273831" cy="1721224"/>
            </a:xfrm>
            <a:prstGeom prst="rect">
              <a:avLst/>
            </a:prstGeom>
          </p:spPr>
        </p:pic>
        <p:sp>
          <p:nvSpPr>
            <p:cNvPr id="29" name="形状19"/>
            <p:cNvSpPr txBox="1"/>
            <p:nvPr/>
          </p:nvSpPr>
          <p:spPr>
            <a:xfrm flipV="1">
              <a:off x="0" y="982956"/>
              <a:ext cx="373477" cy="1191"/>
            </a:xfrm>
            <a:prstGeom prst="line">
              <a:avLst/>
            </a:prstGeom>
            <a:solidFill>
              <a:srgbClr val="A7C9F5">
                <a:alpha val="100000"/>
              </a:srgbClr>
            </a:solidFill>
            <a:ln w="19050">
              <a:solidFill>
                <a:srgbClr val="000000">
                  <a:alpha val="100000"/>
                </a:srgbClr>
              </a:solidFill>
              <a:prstDash val="solid"/>
              <a:tailEnd type="arrow" w="sm" len="sm"/>
            </a:ln>
          </p:spPr>
          <p:txBody>
            <a:bodyPr anchor="ctr"/>
            <a:lstStyle/>
            <a:p>
              <a:pPr marL="0" algn="ctr"/>
            </a:p>
          </p:txBody>
        </p:sp>
      </p:grpSp>
      <p:sp>
        <p:nvSpPr>
          <p:cNvPr id="30" name="文本1" title=""/>
          <p:cNvSpPr txBox="1"/>
          <p:nvPr/>
        </p:nvSpPr>
        <p:spPr>
          <a:xfrm>
            <a:off x="454733" y="1293609"/>
            <a:ext cx="8354949" cy="625094"/>
          </a:xfrm>
          <a:prstGeom prst="rect">
            <a:avLst/>
          </a:prstGeom>
          <a:noFill/>
        </p:spPr>
        <p:txBody>
          <a:bodyPr anchor="t"/>
          <a:lstStyle/>
          <a:p>
            <a:pPr marL="0" algn="l"/>
            <a:r>
              <a:rPr lang="zh-CN" altLang="en-US" sz="3000" b="1" i="0">
                <a:solidFill>
                  <a:srgbClr val="000000">
                    <a:alpha val="100000"/>
                  </a:srgbClr>
                </a:solidFill>
                <a:latin typeface="楷体"/>
                <a:ea typeface="楷体"/>
              </a:rPr>
              <a:t>2.已知物体的受力情况，判断物体的运动状态。</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00"/>
                                        <p:tgtEl>
                                          <p:spTgt spid="1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7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7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8" grpId="0" animBg="1"/>
      <p:bldP spid="23"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920" y="-9732"/>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514093" y="206730"/>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73DAE6">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课堂小结</a:t>
            </a:r>
          </a:p>
        </p:txBody>
      </p:sp>
      <p:sp>
        <p:nvSpPr>
          <p:cNvPr id="5" name="形状4"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pic>
        <p:nvPicPr>
          <p:cNvPr id="6" name="思维导图1" title=""/>
          <p:cNvPicPr>
            <a:picLocks noChangeAspect="1"/>
          </p:cNvPicPr>
          <p:nvPr/>
        </p:nvPicPr>
        <p:blipFill>
          <a:blip r:embed="rId2"/>
          <a:stretch>
            <a:fillRect/>
          </a:stretch>
        </p:blipFill>
        <p:spPr>
          <a:xfrm>
            <a:off x="1041902" y="1170099"/>
            <a:ext cx="9105900" cy="4229100"/>
          </a:xfrm>
          <a:prstGeom prst="rect">
            <a:avLst/>
          </a:prstGeom>
        </p:spPr>
      </p:pic>
    </p:spTree>
    <p:extLst>
      <p:ext uri="{BB962C8B-B14F-4D97-AF65-F5344CB8AC3E}">
        <p14:creationId xmlns:p14="http://schemas.microsoft.com/office/powerpoint/2010/main" val="840519474"/>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645871" y="1196807"/>
            <a:ext cx="10437531" cy="1243289"/>
          </a:xfrm>
          <a:prstGeom prst="rect">
            <a:avLst/>
          </a:prstGeom>
          <a:noFill/>
        </p:spPr>
        <p:txBody>
          <a:bodyPr anchor="t"/>
          <a:lstStyle/>
          <a:p>
            <a:pPr marL="0" algn="l">
              <a:lnSpc>
                <a:spcPts val="3900"/>
              </a:lnSpc>
              <a:buFont typeface="Arial"/>
              <a:buChar char=" "/>
            </a:pPr>
            <a:r>
              <a:rPr lang="zh-CN" altLang="en-US" sz="2800" b="0" i="0">
                <a:solidFill>
                  <a:srgbClr val="000000">
                    <a:alpha val="100000"/>
                  </a:srgbClr>
                </a:solidFill>
                <a:latin typeface="Times New Roman"/>
                <a:ea typeface="Times New Roman"/>
              </a:rPr>
              <a:t>1.   </a:t>
            </a:r>
            <a:r>
              <a:rPr lang="zh-CN" altLang="en-US" sz="2800" b="0" i="0">
                <a:solidFill>
                  <a:srgbClr val="000000">
                    <a:alpha val="100000"/>
                  </a:srgbClr>
                </a:solidFill>
                <a:latin typeface="微软雅黑"/>
                <a:ea typeface="微软雅黑"/>
              </a:rPr>
              <a:t>在下列物体受力示意图中，哪个物体受到的两个力是彼此平衡的（　　）</a:t>
            </a:r>
          </a:p>
        </p:txBody>
      </p:sp>
      <p:sp>
        <p:nvSpPr>
          <p:cNvPr id="8" name="文本2" title=""/>
          <p:cNvSpPr txBox="1"/>
          <p:nvPr/>
        </p:nvSpPr>
        <p:spPr>
          <a:xfrm>
            <a:off x="2305945" y="1846112"/>
            <a:ext cx="1308100" cy="698331"/>
          </a:xfrm>
          <a:prstGeom prst="rect">
            <a:avLst/>
          </a:prstGeom>
          <a:noFill/>
        </p:spPr>
        <p:txBody>
          <a:bodyPr anchor="t"/>
          <a:lstStyle/>
          <a:p>
            <a:pPr marL="0" algn="l">
              <a:lnSpc>
                <a:spcPts val="3200"/>
              </a:lnSpc>
            </a:pPr>
            <a:r>
              <a:rPr lang="zh-CN" altLang="en-US" sz="2700" b="0" i="0">
                <a:solidFill>
                  <a:srgbClr val="C00000">
                    <a:alpha val="100000"/>
                  </a:srgbClr>
                </a:solidFill>
                <a:latin typeface="Times New Roman"/>
                <a:ea typeface="Times New Roman"/>
              </a:rPr>
              <a:t>A</a:t>
            </a:r>
          </a:p>
        </p:txBody>
      </p:sp>
      <p:pic>
        <p:nvPicPr>
          <p:cNvPr id="9"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573243" y="2844241"/>
            <a:ext cx="11066307" cy="2805694"/>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472316" y="1237336"/>
            <a:ext cx="10582702" cy="4171822"/>
          </a:xfrm>
          <a:prstGeom prst="rect">
            <a:avLst/>
          </a:prstGeom>
          <a:noFill/>
        </p:spPr>
        <p:txBody>
          <a:bodyPr anchor="t"/>
          <a:lstStyle/>
          <a:p>
            <a:pPr marL="0" algn="l">
              <a:lnSpc>
                <a:spcPts val="4800"/>
              </a:lnSpc>
              <a:buFont typeface="Arial"/>
              <a:buChar char=" "/>
            </a:pPr>
            <a:r>
              <a:rPr lang="zh-CN" altLang="en-US" sz="3000" b="0" i="0">
                <a:solidFill>
                  <a:srgbClr val="000000">
                    <a:alpha val="100000"/>
                  </a:srgbClr>
                </a:solidFill>
                <a:latin typeface="Times New Roman"/>
                <a:ea typeface="Times New Roman"/>
              </a:rPr>
              <a:t>2</a:t>
            </a:r>
            <a:r>
              <a:rPr lang="zh-CN" altLang="en-US" sz="3000" b="0" i="0">
                <a:solidFill>
                  <a:srgbClr val="000000">
                    <a:alpha val="100000"/>
                  </a:srgbClr>
                </a:solidFill>
                <a:latin typeface="微软雅黑"/>
                <a:ea typeface="微软雅黑"/>
              </a:rPr>
              <a:t>．下列描述的现象中，不属于运动状态改变的是（　　）</a:t>
            </a:r>
          </a:p>
          <a:p>
            <a:pPr marL="0" algn="l">
              <a:lnSpc>
                <a:spcPts val="4800"/>
              </a:lnSpc>
              <a:buFont typeface="Arial"/>
              <a:buChar char=" "/>
            </a:pPr>
            <a:r>
              <a:rPr lang="zh-CN" altLang="en-US" sz="3000" b="0" i="0">
                <a:solidFill>
                  <a:srgbClr val="000000">
                    <a:alpha val="100000"/>
                  </a:srgbClr>
                </a:solidFill>
                <a:latin typeface="Times New Roman"/>
                <a:ea typeface="Times New Roman"/>
              </a:rPr>
              <a:t>A</a:t>
            </a:r>
            <a:r>
              <a:rPr lang="zh-CN" altLang="en-US" sz="3000" b="0" i="0">
                <a:solidFill>
                  <a:srgbClr val="000000">
                    <a:alpha val="100000"/>
                  </a:srgbClr>
                </a:solidFill>
                <a:latin typeface="微软雅黑"/>
                <a:ea typeface="微软雅黑"/>
              </a:rPr>
              <a:t>．小华坐在滑轮车上从坡上快速的滑下来</a:t>
            </a:r>
          </a:p>
          <a:p>
            <a:pPr marL="0" algn="l">
              <a:lnSpc>
                <a:spcPts val="4800"/>
              </a:lnSpc>
              <a:buFont typeface="Arial"/>
              <a:buChar char=" "/>
            </a:pPr>
            <a:r>
              <a:rPr lang="zh-CN" altLang="en-US" sz="3000" b="0" i="0">
                <a:solidFill>
                  <a:srgbClr val="000000">
                    <a:alpha val="100000"/>
                  </a:srgbClr>
                </a:solidFill>
                <a:latin typeface="Times New Roman"/>
                <a:ea typeface="Times New Roman"/>
              </a:rPr>
              <a:t>B</a:t>
            </a:r>
            <a:r>
              <a:rPr lang="zh-CN" altLang="en-US" sz="3000" b="0" i="0">
                <a:solidFill>
                  <a:srgbClr val="000000">
                    <a:alpha val="100000"/>
                  </a:srgbClr>
                </a:solidFill>
                <a:latin typeface="微软雅黑"/>
                <a:ea typeface="微软雅黑"/>
              </a:rPr>
              <a:t>．人造同步通讯卫星绕地球匀速转动</a:t>
            </a:r>
          </a:p>
          <a:p>
            <a:pPr marL="0" algn="l">
              <a:lnSpc>
                <a:spcPts val="4800"/>
              </a:lnSpc>
              <a:buFont typeface="Arial"/>
              <a:buChar char=" "/>
            </a:pPr>
            <a:r>
              <a:rPr lang="zh-CN" altLang="en-US" sz="3000" b="0" i="0">
                <a:solidFill>
                  <a:srgbClr val="000000">
                    <a:alpha val="100000"/>
                  </a:srgbClr>
                </a:solidFill>
                <a:latin typeface="Times New Roman"/>
                <a:ea typeface="Times New Roman"/>
              </a:rPr>
              <a:t>C</a:t>
            </a:r>
            <a:r>
              <a:rPr lang="zh-CN" altLang="en-US" sz="3000" b="0" i="0">
                <a:solidFill>
                  <a:srgbClr val="000000">
                    <a:alpha val="100000"/>
                  </a:srgbClr>
                </a:solidFill>
                <a:latin typeface="微软雅黑"/>
                <a:ea typeface="微软雅黑"/>
              </a:rPr>
              <a:t>．物体从光滑的斜面上滑下来</a:t>
            </a:r>
          </a:p>
          <a:p>
            <a:pPr marL="0" algn="l">
              <a:lnSpc>
                <a:spcPts val="4800"/>
              </a:lnSpc>
              <a:buFont typeface="Arial"/>
              <a:buChar char=" "/>
            </a:pPr>
            <a:r>
              <a:rPr lang="zh-CN" altLang="en-US" sz="3000" b="0" i="0">
                <a:solidFill>
                  <a:srgbClr val="000000">
                    <a:alpha val="100000"/>
                  </a:srgbClr>
                </a:solidFill>
                <a:latin typeface="Times New Roman"/>
                <a:ea typeface="Times New Roman"/>
              </a:rPr>
              <a:t>D</a:t>
            </a:r>
            <a:r>
              <a:rPr lang="zh-CN" altLang="en-US" sz="3000" b="0" i="0">
                <a:solidFill>
                  <a:srgbClr val="000000">
                    <a:alpha val="100000"/>
                  </a:srgbClr>
                </a:solidFill>
                <a:latin typeface="微软雅黑"/>
                <a:ea typeface="微软雅黑"/>
              </a:rPr>
              <a:t>．神舟五号飞船在返回地面的最后时刻，弹射出缓冲降落伞，使飞船匀速直线下降到指定地点</a:t>
            </a:r>
          </a:p>
        </p:txBody>
      </p:sp>
      <p:sp>
        <p:nvSpPr>
          <p:cNvPr id="8" name="文本2" title=""/>
          <p:cNvSpPr txBox="1"/>
          <p:nvPr/>
        </p:nvSpPr>
        <p:spPr>
          <a:xfrm>
            <a:off x="9746918" y="1363076"/>
            <a:ext cx="1308100" cy="744498"/>
          </a:xfrm>
          <a:prstGeom prst="rect">
            <a:avLst/>
          </a:prstGeom>
          <a:noFill/>
        </p:spPr>
        <p:txBody>
          <a:bodyPr anchor="t"/>
          <a:lstStyle/>
          <a:p>
            <a:pPr marL="0" algn="l">
              <a:lnSpc>
                <a:spcPts val="3600"/>
              </a:lnSpc>
            </a:pPr>
            <a:r>
              <a:rPr lang="zh-CN" altLang="en-US" sz="3000" b="0" i="0">
                <a:solidFill>
                  <a:srgbClr val="C00000">
                    <a:alpha val="100000"/>
                  </a:srgbClr>
                </a:solidFill>
                <a:latin typeface="Times New Roman"/>
                <a:ea typeface="Times New Roman"/>
              </a:rPr>
              <a:t>D</a:t>
            </a:r>
          </a:p>
        </p:txBody>
      </p:sp>
      <p:pic>
        <p:nvPicPr>
          <p:cNvPr id="9" name="Picture 9"/>
          <p:cNvPicPr>
            <a:picLocks noChangeAspect="1"/>
          </p:cNvPicPr>
          <p:nvPr/>
        </p:nvPicPr>
        <p:blipFill>
          <a:blip r:embed="rId3"/>
          <a:stretch>
            <a:fillRect/>
          </a:stretch>
        </p:blipFill>
        <p:spPr>
          <a:xfrm flipH="1">
            <a:off x="10795000" y="11569700"/>
            <a:ext cx="0" cy="0"/>
          </a:xfrm>
          <a:prstGeom prst="rect">
            <a:avLst/>
          </a:prstGeom>
          <a:ln>
            <a:noFill/>
          </a:ln>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840686" y="1178709"/>
            <a:ext cx="10489321" cy="1613144"/>
          </a:xfrm>
          <a:prstGeom prst="rect">
            <a:avLst/>
          </a:prstGeom>
          <a:noFill/>
        </p:spPr>
        <p:txBody>
          <a:bodyPr anchor="t"/>
          <a:lstStyle/>
          <a:p>
            <a:pPr marL="0" algn="l">
              <a:lnSpc>
                <a:spcPts val="4600"/>
              </a:lnSpc>
              <a:buFont typeface="Arial"/>
              <a:buChar char=" "/>
            </a:pPr>
            <a:r>
              <a:rPr lang="zh-CN" altLang="en-US" sz="3100" b="0" i="0">
                <a:solidFill>
                  <a:srgbClr val="000000">
                    <a:alpha val="100000"/>
                  </a:srgbClr>
                </a:solidFill>
                <a:latin typeface="Times New Roman"/>
                <a:ea typeface="Times New Roman"/>
              </a:rPr>
              <a:t>3.  </a:t>
            </a:r>
            <a:r>
              <a:rPr lang="zh-CN" altLang="en-US" sz="3100" b="0" i="0">
                <a:solidFill>
                  <a:srgbClr val="000000">
                    <a:alpha val="100000"/>
                  </a:srgbClr>
                </a:solidFill>
                <a:latin typeface="微软雅黑"/>
                <a:ea typeface="微软雅黑"/>
              </a:rPr>
              <a:t>在平直的地面上，一个人沿水平方向用</a:t>
            </a:r>
            <a:r>
              <a:rPr lang="zh-CN" altLang="en-US" sz="3100" b="0" i="0">
                <a:solidFill>
                  <a:srgbClr val="000000">
                    <a:alpha val="100000"/>
                  </a:srgbClr>
                </a:solidFill>
                <a:latin typeface="Times New Roman"/>
                <a:ea typeface="Times New Roman"/>
              </a:rPr>
              <a:t>20</a:t>
            </a:r>
            <a:r>
              <a:rPr lang="zh-CN" altLang="en-US" sz="3100" b="0" i="0">
                <a:solidFill>
                  <a:srgbClr val="000000">
                    <a:alpha val="100000"/>
                  </a:srgbClr>
                </a:solidFill>
                <a:latin typeface="微软雅黑"/>
                <a:ea typeface="微软雅黑"/>
              </a:rPr>
              <a:t>牛的力推一辆小车匀速向西运动，试画出小车所受阻力的大小和方向。</a:t>
            </a:r>
          </a:p>
        </p:txBody>
      </p:sp>
      <p:grpSp>
        <p:nvGrpSpPr>
          <p:cNvPr id="8" name="组合2" title=""/>
          <p:cNvGrpSpPr/>
          <p:nvPr/>
        </p:nvGrpSpPr>
        <p:grpSpPr>
          <a:xfrm>
            <a:off x="5297725" y="3182855"/>
            <a:ext cx="3148866" cy="865157"/>
            <a:chExt cx="3148866" cy="865157"/>
          </a:xfrm>
        </p:grpSpPr>
        <p:sp>
          <p:nvSpPr>
            <p:cNvPr id="9" name="形状4"/>
            <p:cNvSpPr txBox="1"/>
            <p:nvPr/>
          </p:nvSpPr>
          <p:spPr>
            <a:xfrm>
              <a:off x="0" y="380471"/>
              <a:ext cx="154940" cy="167362"/>
            </a:xfrm>
            <a:prstGeom prst="ellipse">
              <a:avLst/>
            </a:prstGeom>
            <a:solidFill>
              <a:srgbClr val="C00000">
                <a:alpha val="100000"/>
              </a:srgbClr>
            </a:solidFill>
            <a:ln w="12700">
              <a:solidFill>
                <a:srgbClr val="C00000">
                  <a:alpha val="100000"/>
                </a:srgbClr>
              </a:solidFill>
              <a:prstDash val="solid"/>
              <a:headEnd type="none" w="med" len="med"/>
              <a:tailEnd type="none" w="med" len="med"/>
            </a:ln>
          </p:spPr>
          <p:txBody>
            <a:bodyPr anchor="ctr"/>
            <a:lstStyle/>
            <a:p>
              <a:pPr marL="0" algn="ctr"/>
            </a:p>
          </p:txBody>
        </p:sp>
        <p:sp>
          <p:nvSpPr>
            <p:cNvPr id="10" name="形状5"/>
            <p:cNvSpPr txBox="1"/>
            <p:nvPr/>
          </p:nvSpPr>
          <p:spPr>
            <a:xfrm>
              <a:off x="134659" y="466184"/>
              <a:ext cx="1562938" cy="42783"/>
            </a:xfrm>
            <a:prstGeom prst="straightConnector1">
              <a:avLst/>
            </a:prstGeom>
            <a:solidFill>
              <a:srgbClr val="FFFFFF">
                <a:alpha val="0"/>
              </a:srgbClr>
            </a:solidFill>
            <a:ln w="38100">
              <a:solidFill>
                <a:srgbClr val="C00000">
                  <a:alpha val="100000"/>
                </a:srgbClr>
              </a:solidFill>
              <a:prstDash val="solid"/>
              <a:tailEnd type="triangle" w="med" len="med"/>
            </a:ln>
          </p:spPr>
          <p:txBody>
            <a:bodyPr anchor="ctr"/>
            <a:lstStyle/>
            <a:p>
              <a:pPr marL="0" algn="ctr"/>
            </a:p>
          </p:txBody>
        </p:sp>
        <p:sp>
          <p:nvSpPr>
            <p:cNvPr id="11" name="文本2"/>
            <p:cNvSpPr txBox="1"/>
            <p:nvPr/>
          </p:nvSpPr>
          <p:spPr>
            <a:xfrm>
              <a:off x="1735779" y="0"/>
              <a:ext cx="1413087" cy="865157"/>
            </a:xfrm>
            <a:prstGeom prst="rect">
              <a:avLst/>
            </a:prstGeom>
            <a:noFill/>
          </p:spPr>
          <p:txBody>
            <a:bodyPr anchor="t"/>
            <a:lstStyle/>
            <a:p>
              <a:pPr marL="0" algn="l">
                <a:lnSpc>
                  <a:spcPts val="4300"/>
                </a:lnSpc>
              </a:pPr>
              <a:r>
                <a:rPr lang="zh-CN" altLang="en-US" sz="2400" b="1" i="1">
                  <a:solidFill>
                    <a:srgbClr val="C00000">
                      <a:alpha val="100000"/>
                    </a:srgbClr>
                  </a:solidFill>
                  <a:latin typeface="Times New Roman"/>
                  <a:ea typeface="Times New Roman"/>
                </a:rPr>
                <a:t>f</a:t>
              </a:r>
              <a:r>
                <a:rPr lang="zh-CN" altLang="en-US" sz="2400" b="0" i="0">
                  <a:solidFill>
                    <a:srgbClr val="C00000">
                      <a:alpha val="100000"/>
                    </a:srgbClr>
                  </a:solidFill>
                  <a:latin typeface="Times New Roman"/>
                  <a:ea typeface="Times New Roman"/>
                </a:rPr>
                <a:t>= 20N</a:t>
              </a:r>
            </a:p>
          </p:txBody>
        </p:sp>
      </p:grpSp>
      <p:grpSp>
        <p:nvGrpSpPr>
          <p:cNvPr id="12" name="组合3" title=""/>
          <p:cNvGrpSpPr/>
          <p:nvPr/>
        </p:nvGrpSpPr>
        <p:grpSpPr>
          <a:xfrm>
            <a:off x="3754824" y="3006170"/>
            <a:ext cx="1705720" cy="778469"/>
            <a:chExt cx="1705720" cy="778469"/>
          </a:xfrm>
        </p:grpSpPr>
        <p:sp>
          <p:nvSpPr>
            <p:cNvPr id="13" name="形状6"/>
            <p:cNvSpPr txBox="1"/>
            <p:nvPr/>
          </p:nvSpPr>
          <p:spPr>
            <a:xfrm flipH="1">
              <a:off x="13049" y="654663"/>
              <a:ext cx="1692671" cy="42783"/>
            </a:xfrm>
            <a:prstGeom prst="line">
              <a:avLst/>
            </a:prstGeom>
            <a:solidFill>
              <a:srgbClr val="FFFFFF">
                <a:alpha val="0"/>
              </a:srgbClr>
            </a:solidFill>
            <a:ln w="38100">
              <a:solidFill>
                <a:srgbClr val="00B0F0">
                  <a:alpha val="100000"/>
                </a:srgbClr>
              </a:solidFill>
              <a:prstDash val="solid"/>
              <a:tailEnd type="triangle" w="lg" len="lg"/>
            </a:ln>
          </p:spPr>
          <p:txBody>
            <a:bodyPr anchor="ctr"/>
            <a:lstStyle/>
            <a:p>
              <a:pPr marL="0" algn="ctr"/>
            </a:p>
          </p:txBody>
        </p:sp>
        <p:sp>
          <p:nvSpPr>
            <p:cNvPr id="14" name="文本3"/>
            <p:cNvSpPr txBox="1"/>
            <p:nvPr/>
          </p:nvSpPr>
          <p:spPr>
            <a:xfrm>
              <a:off x="0" y="0"/>
              <a:ext cx="1108724" cy="778469"/>
            </a:xfrm>
            <a:prstGeom prst="rect">
              <a:avLst/>
            </a:prstGeom>
            <a:noFill/>
          </p:spPr>
          <p:txBody>
            <a:bodyPr anchor="t"/>
            <a:lstStyle/>
            <a:p>
              <a:pPr marL="0" algn="l">
                <a:lnSpc>
                  <a:spcPts val="3200"/>
                </a:lnSpc>
              </a:pPr>
              <a:r>
                <a:rPr lang="zh-CN" altLang="en-US" sz="2665" b="1" i="1">
                  <a:solidFill>
                    <a:srgbClr val="002060">
                      <a:alpha val="100000"/>
                    </a:srgbClr>
                  </a:solidFill>
                  <a:latin typeface="Times New Roman"/>
                  <a:ea typeface="Times New Roman"/>
                </a:rPr>
                <a:t>F</a:t>
              </a:r>
            </a:p>
          </p:txBody>
        </p:sp>
      </p:grpSp>
      <p:pic>
        <p:nvPicPr>
          <p:cNvPr id="15"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4274382" y="2790892"/>
            <a:ext cx="2473622" cy="1998975"/>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117177" y="984580"/>
            <a:ext cx="11967845" cy="3108419"/>
          </a:xfrm>
          <a:prstGeom prst="rect">
            <a:avLst/>
          </a:prstGeom>
          <a:noFill/>
        </p:spPr>
        <p:txBody>
          <a:bodyPr anchor="t"/>
          <a:lstStyle/>
          <a:p>
            <a:pPr marL="0" algn="l">
              <a:lnSpc>
                <a:spcPts val="4500"/>
              </a:lnSpc>
              <a:buFont typeface="Arial"/>
              <a:buChar char=" "/>
            </a:pPr>
            <a:r>
              <a:rPr lang="zh-CN" altLang="en-US" sz="2800" b="0" i="0">
                <a:solidFill>
                  <a:srgbClr val="000000">
                    <a:alpha val="100000"/>
                  </a:srgbClr>
                </a:solidFill>
                <a:latin typeface="Times New Roman"/>
                <a:ea typeface="Times New Roman"/>
              </a:rPr>
              <a:t>  4.  </a:t>
            </a:r>
            <a:r>
              <a:rPr lang="zh-CN" altLang="en-US" sz="2800" b="0" i="0">
                <a:solidFill>
                  <a:srgbClr val="000000">
                    <a:alpha val="100000"/>
                  </a:srgbClr>
                </a:solidFill>
                <a:latin typeface="微软雅黑"/>
                <a:ea typeface="微软雅黑"/>
              </a:rPr>
              <a:t>一架遥控无人机悬停在空中，旋翼快速转动给气体施加向下的力，从而获得向上的升力，说明物体间力的作用是</a:t>
            </a:r>
            <a:r>
              <a:rPr lang="zh-CN" altLang="en-US" sz="2800" b="0" i="0">
                <a:solidFill>
                  <a:srgbClr val="000000">
                    <a:alpha val="100000"/>
                  </a:srgbClr>
                </a:solidFill>
                <a:latin typeface="Times New Roman"/>
                <a:ea typeface="Times New Roman"/>
              </a:rPr>
              <a:t>_______</a:t>
            </a:r>
            <a:r>
              <a:rPr lang="zh-CN" altLang="en-US" sz="2800" b="0" i="0">
                <a:solidFill>
                  <a:srgbClr val="000000">
                    <a:alpha val="100000"/>
                  </a:srgbClr>
                </a:solidFill>
                <a:latin typeface="微软雅黑"/>
                <a:ea typeface="微软雅黑"/>
              </a:rPr>
              <a:t>，当无人机悬停在空中时，无人机受到的升力</a:t>
            </a:r>
            <a:r>
              <a:rPr lang="zh-CN" altLang="en-US" sz="2800" b="0" i="0">
                <a:solidFill>
                  <a:srgbClr val="000000">
                    <a:alpha val="100000"/>
                  </a:srgbClr>
                </a:solidFill>
                <a:latin typeface="Times New Roman"/>
                <a:ea typeface="Times New Roman"/>
              </a:rPr>
              <a:t>_______自身重力</a:t>
            </a:r>
            <a:r>
              <a:rPr lang="zh-CN" altLang="en-US" sz="2800" b="0" i="0">
                <a:solidFill>
                  <a:srgbClr val="000000">
                    <a:alpha val="100000"/>
                  </a:srgbClr>
                </a:solidFill>
                <a:latin typeface="微软雅黑"/>
                <a:ea typeface="微软雅黑"/>
              </a:rPr>
              <a:t>；当无人机匀速竖直上升中时，无人机受到的升力</a:t>
            </a:r>
            <a:r>
              <a:rPr lang="zh-CN" altLang="en-US" sz="2800" b="0" i="0">
                <a:solidFill>
                  <a:srgbClr val="000000">
                    <a:alpha val="100000"/>
                  </a:srgbClr>
                </a:solidFill>
                <a:latin typeface="Times New Roman"/>
                <a:ea typeface="Times New Roman"/>
              </a:rPr>
              <a:t>_______自身重力</a:t>
            </a:r>
            <a:r>
              <a:rPr lang="zh-CN" altLang="en-US" sz="2800" b="0" i="0">
                <a:solidFill>
                  <a:srgbClr val="000000">
                    <a:alpha val="100000"/>
                  </a:srgbClr>
                </a:solidFill>
                <a:latin typeface="微软雅黑"/>
                <a:ea typeface="微软雅黑"/>
              </a:rPr>
              <a:t>；当无人机匀速竖直降落时，无人机受到的升力</a:t>
            </a:r>
            <a:r>
              <a:rPr lang="zh-CN" altLang="en-US" sz="2800" b="0" i="0">
                <a:solidFill>
                  <a:srgbClr val="000000">
                    <a:alpha val="100000"/>
                  </a:srgbClr>
                </a:solidFill>
                <a:latin typeface="Times New Roman"/>
                <a:ea typeface="Times New Roman"/>
              </a:rPr>
              <a:t>_______自身重力。</a:t>
            </a:r>
          </a:p>
        </p:txBody>
      </p:sp>
      <p:sp>
        <p:nvSpPr>
          <p:cNvPr id="8" name="文本2" title=""/>
          <p:cNvSpPr txBox="1"/>
          <p:nvPr/>
        </p:nvSpPr>
        <p:spPr>
          <a:xfrm>
            <a:off x="8041462" y="1699698"/>
            <a:ext cx="1367066" cy="713718"/>
          </a:xfrm>
          <a:prstGeom prst="rect">
            <a:avLst/>
          </a:prstGeom>
          <a:noFill/>
        </p:spPr>
        <p:txBody>
          <a:bodyPr anchor="t"/>
          <a:lstStyle/>
          <a:p>
            <a:pPr marL="0" algn="l">
              <a:lnSpc>
                <a:spcPts val="3300"/>
              </a:lnSpc>
            </a:pPr>
            <a:r>
              <a:rPr lang="zh-CN" altLang="en-US" sz="2800" b="0" i="0">
                <a:solidFill>
                  <a:srgbClr val="C00000">
                    <a:alpha val="100000"/>
                  </a:srgbClr>
                </a:solidFill>
                <a:latin typeface="微软雅黑"/>
                <a:ea typeface="微软雅黑"/>
              </a:rPr>
              <a:t>相互的</a:t>
            </a:r>
          </a:p>
        </p:txBody>
      </p:sp>
      <p:sp>
        <p:nvSpPr>
          <p:cNvPr id="9" name="文本3" title=""/>
          <p:cNvSpPr txBox="1"/>
          <p:nvPr/>
        </p:nvSpPr>
        <p:spPr>
          <a:xfrm>
            <a:off x="5425592" y="2281161"/>
            <a:ext cx="1071620" cy="713718"/>
          </a:xfrm>
          <a:prstGeom prst="rect">
            <a:avLst/>
          </a:prstGeom>
          <a:noFill/>
        </p:spPr>
        <p:txBody>
          <a:bodyPr anchor="t"/>
          <a:lstStyle/>
          <a:p>
            <a:pPr marL="0" algn="l">
              <a:lnSpc>
                <a:spcPts val="3300"/>
              </a:lnSpc>
            </a:pPr>
            <a:r>
              <a:rPr lang="zh-CN" altLang="en-US" sz="2800" b="0" i="0">
                <a:solidFill>
                  <a:srgbClr val="C00000">
                    <a:alpha val="100000"/>
                  </a:srgbClr>
                </a:solidFill>
                <a:latin typeface="微软雅黑"/>
                <a:ea typeface="微软雅黑"/>
              </a:rPr>
              <a:t>等于</a:t>
            </a:r>
          </a:p>
        </p:txBody>
      </p:sp>
      <p:pic>
        <p:nvPicPr>
          <p:cNvPr id="10"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2993203" y="4092654"/>
            <a:ext cx="4929788" cy="2518391"/>
          </a:xfrm>
          <a:prstGeom prst="rect">
            <a:avLst/>
          </a:prstGeom>
        </p:spPr>
      </p:pic>
      <p:sp>
        <p:nvSpPr>
          <p:cNvPr id="11" name="文本4" title=""/>
          <p:cNvSpPr txBox="1"/>
          <p:nvPr/>
        </p:nvSpPr>
        <p:spPr>
          <a:xfrm>
            <a:off x="4724086" y="2826410"/>
            <a:ext cx="1100195" cy="713718"/>
          </a:xfrm>
          <a:prstGeom prst="rect">
            <a:avLst/>
          </a:prstGeom>
          <a:noFill/>
        </p:spPr>
        <p:txBody>
          <a:bodyPr anchor="t"/>
          <a:lstStyle/>
          <a:p>
            <a:pPr marL="0" algn="l">
              <a:lnSpc>
                <a:spcPts val="3300"/>
              </a:lnSpc>
            </a:pPr>
            <a:r>
              <a:rPr lang="zh-CN" altLang="en-US" sz="2800" b="0" i="0">
                <a:solidFill>
                  <a:srgbClr val="C00000">
                    <a:alpha val="100000"/>
                  </a:srgbClr>
                </a:solidFill>
                <a:latin typeface="微软雅黑"/>
                <a:ea typeface="微软雅黑"/>
              </a:rPr>
              <a:t>等于</a:t>
            </a:r>
          </a:p>
        </p:txBody>
      </p:sp>
      <p:sp>
        <p:nvSpPr>
          <p:cNvPr id="12" name="文本5" title=""/>
          <p:cNvSpPr txBox="1"/>
          <p:nvPr/>
        </p:nvSpPr>
        <p:spPr>
          <a:xfrm>
            <a:off x="4245683" y="3345409"/>
            <a:ext cx="1100195" cy="713718"/>
          </a:xfrm>
          <a:prstGeom prst="rect">
            <a:avLst/>
          </a:prstGeom>
          <a:noFill/>
        </p:spPr>
        <p:txBody>
          <a:bodyPr anchor="t"/>
          <a:lstStyle/>
          <a:p>
            <a:pPr marL="0" algn="l">
              <a:lnSpc>
                <a:spcPts val="3300"/>
              </a:lnSpc>
            </a:pPr>
            <a:r>
              <a:rPr lang="zh-CN" altLang="en-US" sz="2800" b="0" i="0">
                <a:solidFill>
                  <a:srgbClr val="C00000">
                    <a:alpha val="100000"/>
                  </a:srgbClr>
                </a:solidFill>
                <a:latin typeface="微软雅黑"/>
                <a:ea typeface="微软雅黑"/>
              </a:rPr>
              <a:t>等于</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3">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483841" y="1113015"/>
            <a:ext cx="11245279" cy="4008619"/>
          </a:xfrm>
          <a:prstGeom prst="rect">
            <a:avLst/>
          </a:prstGeom>
          <a:noFill/>
        </p:spPr>
        <p:txBody>
          <a:bodyPr anchor="t"/>
          <a:lstStyle/>
          <a:p>
            <a:pPr marL="0" algn="l">
              <a:lnSpc>
                <a:spcPts val="4600"/>
              </a:lnSpc>
              <a:buFont typeface="Arial"/>
              <a:buChar char=" "/>
            </a:pPr>
            <a:r>
              <a:rPr lang="zh-CN" altLang="en-US" sz="2799" b="0" i="0">
                <a:solidFill>
                  <a:srgbClr val="000000">
                    <a:alpha val="100000"/>
                  </a:srgbClr>
                </a:solidFill>
                <a:latin typeface="Times New Roman"/>
                <a:ea typeface="Times New Roman"/>
              </a:rPr>
              <a:t>5. </a:t>
            </a:r>
            <a:r>
              <a:rPr lang="zh-CN" altLang="en-US" sz="2799" b="0" i="0">
                <a:solidFill>
                  <a:srgbClr val="000000">
                    <a:alpha val="100000"/>
                  </a:srgbClr>
                </a:solidFill>
                <a:latin typeface="微软雅黑"/>
                <a:ea typeface="微软雅黑"/>
              </a:rPr>
              <a:t>第</a:t>
            </a:r>
            <a:r>
              <a:rPr lang="zh-CN" altLang="en-US" sz="2799" b="0" i="0">
                <a:solidFill>
                  <a:srgbClr val="000000">
                    <a:alpha val="100000"/>
                  </a:srgbClr>
                </a:solidFill>
                <a:latin typeface="Times New Roman"/>
                <a:ea typeface="Times New Roman"/>
              </a:rPr>
              <a:t>24</a:t>
            </a:r>
            <a:r>
              <a:rPr lang="zh-CN" altLang="en-US" sz="2799" b="0" i="0">
                <a:solidFill>
                  <a:srgbClr val="000000">
                    <a:alpha val="100000"/>
                  </a:srgbClr>
                </a:solidFill>
                <a:latin typeface="微软雅黑"/>
                <a:ea typeface="微软雅黑"/>
              </a:rPr>
              <a:t>届冬季奥运会于</a:t>
            </a:r>
            <a:r>
              <a:rPr lang="zh-CN" altLang="en-US" sz="2799" b="0" i="0">
                <a:solidFill>
                  <a:srgbClr val="000000">
                    <a:alpha val="100000"/>
                  </a:srgbClr>
                </a:solidFill>
                <a:latin typeface="Times New Roman"/>
                <a:ea typeface="Times New Roman"/>
              </a:rPr>
              <a:t>2022</a:t>
            </a:r>
            <a:r>
              <a:rPr lang="zh-CN" altLang="en-US" sz="2799" b="0" i="0">
                <a:solidFill>
                  <a:srgbClr val="000000">
                    <a:alpha val="100000"/>
                  </a:srgbClr>
                </a:solidFill>
                <a:latin typeface="微软雅黑"/>
                <a:ea typeface="微软雅黑"/>
              </a:rPr>
              <a:t>年</a:t>
            </a:r>
            <a:r>
              <a:rPr lang="zh-CN" altLang="en-US" sz="2799" b="0" i="0">
                <a:solidFill>
                  <a:srgbClr val="000000">
                    <a:alpha val="100000"/>
                  </a:srgbClr>
                </a:solidFill>
                <a:latin typeface="Times New Roman"/>
                <a:ea typeface="Times New Roman"/>
              </a:rPr>
              <a:t>2</a:t>
            </a:r>
            <a:r>
              <a:rPr lang="zh-CN" altLang="en-US" sz="2799" b="0" i="0">
                <a:solidFill>
                  <a:srgbClr val="000000">
                    <a:alpha val="100000"/>
                  </a:srgbClr>
                </a:solidFill>
                <a:latin typeface="微软雅黑"/>
                <a:ea typeface="微软雅黑"/>
              </a:rPr>
              <a:t>月</a:t>
            </a:r>
            <a:r>
              <a:rPr lang="zh-CN" altLang="en-US" sz="2799" b="0" i="0">
                <a:solidFill>
                  <a:srgbClr val="000000">
                    <a:alpha val="100000"/>
                  </a:srgbClr>
                </a:solidFill>
                <a:latin typeface="Times New Roman"/>
                <a:ea typeface="Times New Roman"/>
              </a:rPr>
              <a:t>4</a:t>
            </a:r>
            <a:r>
              <a:rPr lang="zh-CN" altLang="en-US" sz="2799" b="0" i="0">
                <a:solidFill>
                  <a:srgbClr val="000000">
                    <a:alpha val="100000"/>
                  </a:srgbClr>
                </a:solidFill>
                <a:latin typeface="微软雅黑"/>
                <a:ea typeface="微软雅黑"/>
              </a:rPr>
              <a:t>日在北京举行，冰壶为正式比赛项目之一。如图所示，当冰壶在冰面上滑动时（　　）</a:t>
            </a:r>
          </a:p>
          <a:p>
            <a:pPr marL="0" algn="l">
              <a:lnSpc>
                <a:spcPts val="4600"/>
              </a:lnSpc>
            </a:pPr>
            <a:r>
              <a:rPr lang="zh-CN" altLang="en-US" sz="2799" b="0" i="0">
                <a:solidFill>
                  <a:srgbClr val="000000">
                    <a:alpha val="100000"/>
                  </a:srgbClr>
                </a:solidFill>
                <a:latin typeface="Times New Roman"/>
                <a:ea typeface="Times New Roman"/>
              </a:rPr>
              <a:t>A</a:t>
            </a:r>
            <a:r>
              <a:rPr lang="zh-CN" altLang="en-US" sz="2799" b="0" i="0">
                <a:solidFill>
                  <a:srgbClr val="000000">
                    <a:alpha val="100000"/>
                  </a:srgbClr>
                </a:solidFill>
                <a:latin typeface="微软雅黑"/>
                <a:ea typeface="微软雅黑"/>
              </a:rPr>
              <a:t>．冰壶受到的重力与冰壶对冰面的压力是一对平衡力</a:t>
            </a:r>
          </a:p>
          <a:p>
            <a:pPr marL="0" algn="l">
              <a:lnSpc>
                <a:spcPts val="4600"/>
              </a:lnSpc>
            </a:pPr>
            <a:r>
              <a:rPr lang="zh-CN" altLang="en-US" sz="2799" b="0" i="0">
                <a:solidFill>
                  <a:srgbClr val="000000">
                    <a:alpha val="100000"/>
                  </a:srgbClr>
                </a:solidFill>
                <a:latin typeface="Times New Roman"/>
                <a:ea typeface="Times New Roman"/>
              </a:rPr>
              <a:t>B</a:t>
            </a:r>
            <a:r>
              <a:rPr lang="zh-CN" altLang="en-US" sz="2799" b="0" i="0">
                <a:solidFill>
                  <a:srgbClr val="000000">
                    <a:alpha val="100000"/>
                  </a:srgbClr>
                </a:solidFill>
                <a:latin typeface="微软雅黑"/>
                <a:ea typeface="微软雅黑"/>
              </a:rPr>
              <a:t>．冰面对冰壶的支持力与冰壶对冰面的压力是一对平衡力</a:t>
            </a:r>
          </a:p>
          <a:p>
            <a:pPr marL="0" algn="l">
              <a:lnSpc>
                <a:spcPts val="4600"/>
              </a:lnSpc>
            </a:pPr>
            <a:r>
              <a:rPr lang="zh-CN" altLang="en-US" sz="2799" b="0" i="0">
                <a:solidFill>
                  <a:srgbClr val="000000">
                    <a:alpha val="100000"/>
                  </a:srgbClr>
                </a:solidFill>
                <a:latin typeface="Times New Roman"/>
                <a:ea typeface="Times New Roman"/>
              </a:rPr>
              <a:t>C</a:t>
            </a:r>
            <a:r>
              <a:rPr lang="zh-CN" altLang="en-US" sz="2799" b="0" i="0">
                <a:solidFill>
                  <a:srgbClr val="000000">
                    <a:alpha val="100000"/>
                  </a:srgbClr>
                </a:solidFill>
                <a:latin typeface="微软雅黑"/>
                <a:ea typeface="微软雅黑"/>
              </a:rPr>
              <a:t>．冰壶受到的重力与冰壶对冰面的压力是一对相互作用力</a:t>
            </a:r>
          </a:p>
          <a:p>
            <a:pPr marL="0" algn="l">
              <a:lnSpc>
                <a:spcPts val="4600"/>
              </a:lnSpc>
            </a:pPr>
            <a:r>
              <a:rPr lang="zh-CN" altLang="en-US" sz="2799" b="0" i="0">
                <a:solidFill>
                  <a:srgbClr val="000000">
                    <a:alpha val="100000"/>
                  </a:srgbClr>
                </a:solidFill>
                <a:latin typeface="Times New Roman"/>
                <a:ea typeface="Times New Roman"/>
              </a:rPr>
              <a:t>D</a:t>
            </a:r>
            <a:r>
              <a:rPr lang="zh-CN" altLang="en-US" sz="2799" b="0" i="0">
                <a:solidFill>
                  <a:srgbClr val="000000">
                    <a:alpha val="100000"/>
                  </a:srgbClr>
                </a:solidFill>
                <a:latin typeface="微软雅黑"/>
                <a:ea typeface="微软雅黑"/>
              </a:rPr>
              <a:t>．冰壶受到的重力与冰面对冰壶的支持力是一对平衡力</a:t>
            </a:r>
          </a:p>
        </p:txBody>
      </p:sp>
      <p:sp>
        <p:nvSpPr>
          <p:cNvPr id="8" name="文本2" title=""/>
          <p:cNvSpPr txBox="1"/>
          <p:nvPr/>
        </p:nvSpPr>
        <p:spPr>
          <a:xfrm>
            <a:off x="8565947" y="1807626"/>
            <a:ext cx="1308100" cy="744498"/>
          </a:xfrm>
          <a:prstGeom prst="rect">
            <a:avLst/>
          </a:prstGeom>
          <a:noFill/>
        </p:spPr>
        <p:txBody>
          <a:bodyPr anchor="t"/>
          <a:lstStyle/>
          <a:p>
            <a:pPr marL="0" algn="l">
              <a:lnSpc>
                <a:spcPts val="3600"/>
              </a:lnSpc>
            </a:pPr>
            <a:r>
              <a:rPr lang="zh-CN" altLang="en-US" sz="3000" b="0" i="0">
                <a:solidFill>
                  <a:srgbClr val="C00000">
                    <a:alpha val="100000"/>
                  </a:srgbClr>
                </a:solidFill>
                <a:latin typeface="Times New Roman"/>
                <a:ea typeface="Times New Roman"/>
              </a:rPr>
              <a:t>D</a:t>
            </a:r>
          </a:p>
        </p:txBody>
      </p:sp>
      <p:pic>
        <p:nvPicPr>
          <p:cNvPr id="9"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5228939" y="4007491"/>
            <a:ext cx="4181475" cy="2529478"/>
          </a:xfrm>
          <a:prstGeom prst="rect">
            <a:avLst/>
          </a:prstGeom>
        </p:spPr>
      </p:pic>
      <p:pic>
        <p:nvPicPr>
          <p:cNvPr id="10" name="图片2"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9506302" y="4576458"/>
            <a:ext cx="1910448" cy="1857375"/>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xit" presetSubtype="0" fill="hold" grpId="0" nodeType="clickEffect">
                                  <p:stCondLst>
                                    <p:cond delay="0"/>
                                  </p:stCondLst>
                                  <p:childTnLst>
                                    <p:set>
                                      <p:cBhvr>
                                        <p:cTn id="6" dur="1" fill="hold">
                                          <p:stCondLst>
                                            <p:cond delay="300"/>
                                          </p:stCondLst>
                                        </p:cTn>
                                        <p:tgtEl>
                                          <p:spTgt spid="9"/>
                                        </p:tgtEl>
                                        <p:attrNameLst>
                                          <p:attrName>style.visibility</p:attrName>
                                        </p:attrNameLst>
                                      </p:cBhvr>
                                      <p:to>
                                        <p:strVal val="hidden"/>
                                      </p:to>
                                    </p:set>
                                    <p:animEffect transition="out" filter="wipe(left)">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7028488" y="1937823"/>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C72727">
              <a:alpha val="100000"/>
            </a:srgbClr>
          </a:solidFill>
          <a:ln w="9525">
            <a:solidFill>
              <a:srgbClr val="1A5CB3">
                <a:alpha val="100000"/>
              </a:srgbClr>
            </a:solidFill>
            <a:prstDash val="solid"/>
          </a:ln>
        </p:spPr>
        <p:txBody>
          <a:bodyPr anchor="ctr"/>
          <a:lstStyle/>
          <a:p>
            <a:pPr marL="0" algn="ctr"/>
          </a:p>
        </p:txBody>
      </p:sp>
      <p:sp>
        <p:nvSpPr>
          <p:cNvPr id="3" name="形状2" title=""/>
          <p:cNvSpPr txBox="1"/>
          <p:nvPr/>
        </p:nvSpPr>
        <p:spPr>
          <a:xfrm>
            <a:off x="4141251" y="1872129"/>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1A5CB3">
              <a:alpha val="100000"/>
            </a:srgbClr>
          </a:solidFill>
          <a:ln w="9525">
            <a:solidFill>
              <a:srgbClr val="1A5CB3">
                <a:alpha val="100000"/>
              </a:srgbClr>
            </a:solidFill>
            <a:prstDash val="solid"/>
          </a:ln>
        </p:spPr>
        <p:txBody>
          <a:bodyPr anchor="ctr"/>
          <a:lstStyle/>
          <a:p>
            <a:pPr marL="0" algn="ctr"/>
          </a:p>
        </p:txBody>
      </p:sp>
      <p:sp>
        <p:nvSpPr>
          <p:cNvPr id="4" name="形状3" title=""/>
          <p:cNvSpPr txBox="1"/>
          <p:nvPr/>
        </p:nvSpPr>
        <p:spPr>
          <a:xfrm>
            <a:off x="1220591" y="1911029"/>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2A8C51">
              <a:alpha val="100000"/>
            </a:srgbClr>
          </a:solidFill>
          <a:ln w="9525">
            <a:solidFill>
              <a:srgbClr val="1A5CB3">
                <a:alpha val="100000"/>
              </a:srgbClr>
            </a:solidFill>
            <a:prstDash val="solid"/>
          </a:ln>
        </p:spPr>
        <p:txBody>
          <a:bodyPr anchor="ctr"/>
          <a:lstStyle/>
          <a:p>
            <a:pPr marL="0" algn="ctr"/>
          </a:p>
        </p:txBody>
      </p:sp>
      <p:sp>
        <p:nvSpPr>
          <p:cNvPr id="5" name="形状4" title=""/>
          <p:cNvSpPr txBox="1"/>
          <p:nvPr/>
        </p:nvSpPr>
        <p:spPr>
          <a:xfrm>
            <a:off x="5296" y="-22860"/>
            <a:ext cx="12172950" cy="98115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5"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6" title=""/>
          <p:cNvSpPr txBox="1"/>
          <p:nvPr/>
        </p:nvSpPr>
        <p:spPr>
          <a:xfrm>
            <a:off x="481822" y="120148"/>
            <a:ext cx="2360428" cy="743179"/>
          </a:xfrm>
          <a:custGeom>
            <a:gdLst>
              <a:gd name="connsiteX0" fmla="*/ 123863 w 2360428"/>
              <a:gd name="connsiteY0" fmla="*/ 0 h 743179"/>
              <a:gd name="connsiteX1" fmla="*/ 2236565 w 2360428"/>
              <a:gd name="connsiteY1" fmla="*/ 0 h 743179"/>
              <a:gd name="connsiteX2" fmla="*/ 2304973 w 2360428"/>
              <a:gd name="connsiteY2" fmla="*/ 0 h 743179"/>
              <a:gd name="connsiteX3" fmla="*/ 2360428 w 2360428"/>
              <a:gd name="connsiteY3" fmla="*/ 619315 h 743179"/>
              <a:gd name="connsiteX4" fmla="*/ 2360428 w 2360428"/>
              <a:gd name="connsiteY4" fmla="*/ 652166 h 743179"/>
              <a:gd name="connsiteX5" fmla="*/ 2300921 w 2360428"/>
              <a:gd name="connsiteY5" fmla="*/ 730129 h 743179"/>
              <a:gd name="connsiteX6" fmla="*/ 123863 w 2360428"/>
              <a:gd name="connsiteY6" fmla="*/ 743179 h 743179"/>
              <a:gd name="connsiteX7" fmla="*/ 91013 w 2360428"/>
              <a:gd name="connsiteY7" fmla="*/ 743179 h 743179"/>
              <a:gd name="connsiteX8" fmla="*/ 13050 w 2360428"/>
              <a:gd name="connsiteY8" fmla="*/ 683671 h 743179"/>
              <a:gd name="connsiteX9" fmla="*/ 0 w 2360428"/>
              <a:gd name="connsiteY9" fmla="*/ 123863 h 743179"/>
              <a:gd name="connsiteX10" fmla="*/ 0 w 2360428"/>
              <a:gd name="connsiteY10" fmla="*/ 55455 h 7431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0428" h="743179">
                <a:moveTo>
                  <a:pt x="123863" y="0"/>
                </a:moveTo>
                <a:lnTo>
                  <a:pt x="2236565" y="0"/>
                </a:lnTo>
                <a:cubicBezTo>
                  <a:pt x="2304973" y="0"/>
                  <a:pt x="2360428" y="55455"/>
                  <a:pt x="2360428" y="123863"/>
                </a:cubicBezTo>
                <a:lnTo>
                  <a:pt x="2360428" y="619315"/>
                </a:lnTo>
                <a:cubicBezTo>
                  <a:pt x="2360428" y="652166"/>
                  <a:pt x="2347379" y="683671"/>
                  <a:pt x="2324150" y="706900"/>
                </a:cubicBezTo>
                <a:cubicBezTo>
                  <a:pt x="2300921" y="730129"/>
                  <a:pt x="2269416" y="743179"/>
                  <a:pt x="2236565" y="743179"/>
                </a:cubicBezTo>
                <a:lnTo>
                  <a:pt x="123863" y="743179"/>
                </a:lnTo>
                <a:cubicBezTo>
                  <a:pt x="91013" y="743179"/>
                  <a:pt x="59507" y="730129"/>
                  <a:pt x="36279" y="706900"/>
                </a:cubicBezTo>
                <a:cubicBezTo>
                  <a:pt x="13050" y="683671"/>
                  <a:pt x="0" y="652166"/>
                  <a:pt x="0" y="619315"/>
                </a:cubicBezTo>
                <a:lnTo>
                  <a:pt x="0" y="123863"/>
                </a:lnTo>
                <a:cubicBezTo>
                  <a:pt x="0" y="55455"/>
                  <a:pt x="55455" y="0"/>
                  <a:pt x="123863" y="0"/>
                </a:cubicBezTo>
                <a:close/>
              </a:path>
            </a:pathLst>
          </a:custGeom>
          <a:solidFill>
            <a:srgbClr val="73DAE6">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学习目标</a:t>
            </a:r>
          </a:p>
        </p:txBody>
      </p:sp>
      <p:sp>
        <p:nvSpPr>
          <p:cNvPr id="8" name="形状7" title=""/>
          <p:cNvSpPr txBox="1"/>
          <p:nvPr/>
        </p:nvSpPr>
        <p:spPr>
          <a:xfrm rot="10800000">
            <a:off x="439293" y="2242480"/>
            <a:ext cx="2478701" cy="3122953"/>
          </a:xfrm>
          <a:prstGeom prst="flowChartPunchedCard">
            <a:avLst/>
          </a:prstGeom>
          <a:solidFill>
            <a:srgbClr val="2A8C51">
              <a:alpha val="100000"/>
            </a:srgbClr>
          </a:solidFill>
          <a:ln w="9525">
            <a:solidFill>
              <a:srgbClr val="FFFFFF">
                <a:alpha val="0"/>
              </a:srgbClr>
            </a:solidFill>
          </a:ln>
        </p:spPr>
        <p:txBody>
          <a:bodyPr anchor="ctr"/>
          <a:lstStyle/>
          <a:p>
            <a:pPr marL="0" algn="ctr"/>
          </a:p>
        </p:txBody>
      </p:sp>
      <p:sp>
        <p:nvSpPr>
          <p:cNvPr id="9" name="文本1" title=""/>
          <p:cNvSpPr txBox="1"/>
          <p:nvPr/>
        </p:nvSpPr>
        <p:spPr>
          <a:xfrm>
            <a:off x="941775" y="1985782"/>
            <a:ext cx="1329938" cy="85934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01</a:t>
            </a:r>
          </a:p>
        </p:txBody>
      </p:sp>
      <p:grpSp>
        <p:nvGrpSpPr>
          <p:cNvPr id="10" name="组合1" title=""/>
          <p:cNvGrpSpPr/>
          <p:nvPr/>
        </p:nvGrpSpPr>
        <p:grpSpPr>
          <a:xfrm>
            <a:off x="3362754" y="1998850"/>
            <a:ext cx="2478703" cy="3366536"/>
            <a:chExt cx="2478703" cy="3366536"/>
          </a:xfrm>
        </p:grpSpPr>
        <p:sp>
          <p:nvSpPr>
            <p:cNvPr id="11" name="形状10"/>
            <p:cNvSpPr txBox="1"/>
            <p:nvPr/>
          </p:nvSpPr>
          <p:spPr>
            <a:xfrm rot="10800000">
              <a:off x="0" y="243583"/>
              <a:ext cx="2478703" cy="3122953"/>
            </a:xfrm>
            <a:prstGeom prst="flowChartPunchedCard">
              <a:avLst/>
            </a:prstGeom>
            <a:solidFill>
              <a:srgbClr val="1A5CB3">
                <a:alpha val="100000"/>
              </a:srgbClr>
            </a:solidFill>
            <a:ln w="9525">
              <a:solidFill>
                <a:srgbClr val="FFFFFF">
                  <a:alpha val="0"/>
                </a:srgbClr>
              </a:solidFill>
            </a:ln>
          </p:spPr>
          <p:txBody>
            <a:bodyPr anchor="ctr"/>
            <a:lstStyle/>
            <a:p>
              <a:pPr marL="0" algn="ctr"/>
            </a:p>
          </p:txBody>
        </p:sp>
        <p:sp>
          <p:nvSpPr>
            <p:cNvPr id="12" name="文本6"/>
            <p:cNvSpPr txBox="1"/>
            <p:nvPr/>
          </p:nvSpPr>
          <p:spPr>
            <a:xfrm>
              <a:off x="646833" y="0"/>
              <a:ext cx="1139439" cy="80273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02</a:t>
              </a:r>
            </a:p>
          </p:txBody>
        </p:sp>
      </p:grpSp>
      <p:grpSp>
        <p:nvGrpSpPr>
          <p:cNvPr id="13" name="组合2" title=""/>
          <p:cNvGrpSpPr/>
          <p:nvPr/>
        </p:nvGrpSpPr>
        <p:grpSpPr>
          <a:xfrm>
            <a:off x="6230579" y="2011947"/>
            <a:ext cx="2478701" cy="3327160"/>
            <a:chExt cx="2478701" cy="3327160"/>
          </a:xfrm>
        </p:grpSpPr>
        <p:sp>
          <p:nvSpPr>
            <p:cNvPr id="14" name="形状11"/>
            <p:cNvSpPr txBox="1"/>
            <p:nvPr/>
          </p:nvSpPr>
          <p:spPr>
            <a:xfrm rot="10800000">
              <a:off x="0" y="204207"/>
              <a:ext cx="2478701" cy="3122953"/>
            </a:xfrm>
            <a:prstGeom prst="flowChartPunchedCard">
              <a:avLst/>
            </a:prstGeom>
            <a:solidFill>
              <a:srgbClr val="C72727">
                <a:alpha val="100000"/>
              </a:srgbClr>
            </a:solidFill>
            <a:ln w="9525">
              <a:solidFill>
                <a:srgbClr val="FFFFFF">
                  <a:alpha val="0"/>
                </a:srgbClr>
              </a:solidFill>
            </a:ln>
          </p:spPr>
          <p:txBody>
            <a:bodyPr anchor="ctr"/>
            <a:lstStyle/>
            <a:p>
              <a:pPr marL="0" algn="ctr"/>
            </a:p>
          </p:txBody>
        </p:sp>
        <p:sp>
          <p:nvSpPr>
            <p:cNvPr id="15" name="文本7"/>
            <p:cNvSpPr txBox="1"/>
            <p:nvPr/>
          </p:nvSpPr>
          <p:spPr>
            <a:xfrm>
              <a:off x="502482" y="0"/>
              <a:ext cx="1329938" cy="85934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03</a:t>
              </a:r>
            </a:p>
          </p:txBody>
        </p:sp>
      </p:grpSp>
      <p:sp>
        <p:nvSpPr>
          <p:cNvPr id="16" name="形状8" title=""/>
          <p:cNvSpPr txBox="1"/>
          <p:nvPr/>
        </p:nvSpPr>
        <p:spPr>
          <a:xfrm rot="10800000">
            <a:off x="1114"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17" name="文本2" title=""/>
          <p:cNvSpPr txBox="1"/>
          <p:nvPr/>
        </p:nvSpPr>
        <p:spPr>
          <a:xfrm>
            <a:off x="609029" y="2894000"/>
            <a:ext cx="2257625" cy="1968540"/>
          </a:xfrm>
          <a:prstGeom prst="rect">
            <a:avLst/>
          </a:prstGeom>
          <a:noFill/>
        </p:spPr>
        <p:txBody>
          <a:bodyPr anchor="t"/>
          <a:lstStyle/>
          <a:p>
            <a:pPr marL="0" algn="l">
              <a:lnSpc>
                <a:spcPts val="2800"/>
              </a:lnSpc>
            </a:pPr>
            <a:r>
              <a:rPr lang="zh-CN" altLang="en-US" sz="2299" b="0" i="0">
                <a:solidFill>
                  <a:srgbClr val="FFFFFF">
                    <a:alpha val="100000"/>
                  </a:srgbClr>
                </a:solidFill>
                <a:latin typeface="思源黑体"/>
                <a:ea typeface="思源黑体"/>
              </a:rPr>
              <a:t>理解二力平衡的定义和条件;会判断物体受到的力是否为平衡力。</a:t>
            </a:r>
          </a:p>
        </p:txBody>
      </p:sp>
      <p:sp>
        <p:nvSpPr>
          <p:cNvPr id="18" name="文本3" title=""/>
          <p:cNvSpPr txBox="1"/>
          <p:nvPr/>
        </p:nvSpPr>
        <p:spPr>
          <a:xfrm>
            <a:off x="6409887" y="2703443"/>
            <a:ext cx="2190750" cy="2402967"/>
          </a:xfrm>
          <a:prstGeom prst="rect">
            <a:avLst/>
          </a:prstGeom>
          <a:noFill/>
        </p:spPr>
        <p:txBody>
          <a:bodyPr anchor="t"/>
          <a:lstStyle/>
          <a:p>
            <a:pPr marL="0" algn="l"/>
            <a:r>
              <a:rPr lang="zh-CN" altLang="en-US" sz="2199" b="0" i="0">
                <a:solidFill>
                  <a:srgbClr val="FFFFFF">
                    <a:alpha val="100000"/>
                  </a:srgbClr>
                </a:solidFill>
                <a:latin typeface="Microsoft YaHei"/>
                <a:ea typeface="Microsoft YaHei"/>
              </a:rPr>
              <a:t>通过参与实验活动，培养学生积极参与主动与科学探究理论的思想和互相配合的协作精神。</a:t>
            </a:r>
          </a:p>
        </p:txBody>
      </p:sp>
      <p:sp>
        <p:nvSpPr>
          <p:cNvPr id="19" name="文本4" title=""/>
          <p:cNvSpPr txBox="1"/>
          <p:nvPr/>
        </p:nvSpPr>
        <p:spPr>
          <a:xfrm>
            <a:off x="3659524" y="2703652"/>
            <a:ext cx="2003422" cy="2402967"/>
          </a:xfrm>
          <a:prstGeom prst="rect">
            <a:avLst/>
          </a:prstGeom>
          <a:noFill/>
        </p:spPr>
        <p:txBody>
          <a:bodyPr anchor="t"/>
          <a:lstStyle/>
          <a:p>
            <a:pPr marL="0" algn="l"/>
            <a:r>
              <a:rPr lang="zh-CN" altLang="en-US" sz="2199" b="0" i="0">
                <a:solidFill>
                  <a:srgbClr val="FFFFFF">
                    <a:alpha val="100000"/>
                  </a:srgbClr>
                </a:solidFill>
                <a:latin typeface="Microsoft YaHei"/>
                <a:ea typeface="Microsoft YaHei"/>
              </a:rPr>
              <a:t>在用二力平衡知识分析解决实际问题过程</a:t>
            </a:r>
          </a:p>
          <a:p>
            <a:pPr marL="0" algn="l"/>
            <a:r>
              <a:rPr lang="zh-CN" altLang="en-US" sz="2199" b="0" i="0">
                <a:solidFill>
                  <a:srgbClr val="FFFFFF">
                    <a:alpha val="100000"/>
                  </a:srgbClr>
                </a:solidFill>
                <a:latin typeface="Microsoft YaHei"/>
                <a:ea typeface="Microsoft YaHei"/>
              </a:rPr>
              <a:t>中，体会物理与生活的亲密联络。</a:t>
            </a:r>
          </a:p>
        </p:txBody>
      </p:sp>
      <p:sp>
        <p:nvSpPr>
          <p:cNvPr id="20" name="形状9" title=""/>
          <p:cNvSpPr txBox="1"/>
          <p:nvPr/>
        </p:nvSpPr>
        <p:spPr>
          <a:xfrm>
            <a:off x="9893703" y="1889236"/>
            <a:ext cx="954005" cy="981389"/>
          </a:xfrm>
          <a:custGeom>
            <a:gdLst>
              <a:gd name="connsiteX0" fmla="*/ 477002 w 954005"/>
              <a:gd name="connsiteY0" fmla="*/ 0 h 981389"/>
              <a:gd name="connsiteX1" fmla="*/ 740444 w 954005"/>
              <a:gd name="connsiteY1" fmla="*/ 0 h 981389"/>
              <a:gd name="connsiteX2" fmla="*/ 954005 w 954005"/>
              <a:gd name="connsiteY2" fmla="*/ 761698 h 981389"/>
              <a:gd name="connsiteX3" fmla="*/ 213561 w 954005"/>
              <a:gd name="connsiteY3" fmla="*/ 981389 h 981389"/>
              <a:gd name="connsiteX4" fmla="*/ 0 w 954005"/>
              <a:gd name="connsiteY4" fmla="*/ 219691 h 9813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81389">
                <a:moveTo>
                  <a:pt x="477002" y="0"/>
                </a:moveTo>
                <a:cubicBezTo>
                  <a:pt x="740444" y="0"/>
                  <a:pt x="954005" y="219691"/>
                  <a:pt x="954005" y="490695"/>
                </a:cubicBezTo>
                <a:cubicBezTo>
                  <a:pt x="954005" y="761698"/>
                  <a:pt x="740444" y="981389"/>
                  <a:pt x="477002" y="981389"/>
                </a:cubicBezTo>
                <a:cubicBezTo>
                  <a:pt x="213561" y="981389"/>
                  <a:pt x="0" y="761698"/>
                  <a:pt x="0" y="490695"/>
                </a:cubicBezTo>
                <a:cubicBezTo>
                  <a:pt x="0" y="219691"/>
                  <a:pt x="213561" y="0"/>
                  <a:pt x="477002" y="0"/>
                </a:cubicBezTo>
                <a:close/>
              </a:path>
            </a:pathLst>
          </a:custGeom>
          <a:solidFill>
            <a:srgbClr val="471ECC">
              <a:alpha val="100000"/>
            </a:srgbClr>
          </a:solidFill>
          <a:ln w="9525">
            <a:solidFill>
              <a:srgbClr val="1A5CB3">
                <a:alpha val="100000"/>
              </a:srgbClr>
            </a:solidFill>
            <a:prstDash val="solid"/>
          </a:ln>
        </p:spPr>
        <p:txBody>
          <a:bodyPr anchor="ctr"/>
          <a:lstStyle/>
          <a:p>
            <a:pPr marL="0" algn="ctr"/>
          </a:p>
        </p:txBody>
      </p:sp>
      <p:grpSp>
        <p:nvGrpSpPr>
          <p:cNvPr id="21" name="组合3" title=""/>
          <p:cNvGrpSpPr/>
          <p:nvPr/>
        </p:nvGrpSpPr>
        <p:grpSpPr>
          <a:xfrm>
            <a:off x="9174528" y="1932137"/>
            <a:ext cx="2478701" cy="3405902"/>
            <a:chExt cx="2478701" cy="3405902"/>
          </a:xfrm>
        </p:grpSpPr>
        <p:sp>
          <p:nvSpPr>
            <p:cNvPr id="22" name="形状12"/>
            <p:cNvSpPr txBox="1"/>
            <p:nvPr/>
          </p:nvSpPr>
          <p:spPr>
            <a:xfrm rot="10800000">
              <a:off x="0" y="282949"/>
              <a:ext cx="2478701" cy="3122953"/>
            </a:xfrm>
            <a:prstGeom prst="flowChartPunchedCard">
              <a:avLst/>
            </a:prstGeom>
            <a:solidFill>
              <a:srgbClr val="471ECC">
                <a:alpha val="100000"/>
              </a:srgbClr>
            </a:solidFill>
            <a:ln w="9525">
              <a:solidFill>
                <a:srgbClr val="FFFFFF">
                  <a:alpha val="0"/>
                </a:srgbClr>
              </a:solidFill>
            </a:ln>
          </p:spPr>
          <p:txBody>
            <a:bodyPr anchor="ctr"/>
            <a:lstStyle/>
            <a:p>
              <a:pPr marL="0" algn="ctr"/>
            </a:p>
          </p:txBody>
        </p:sp>
        <p:sp>
          <p:nvSpPr>
            <p:cNvPr id="23" name="文本8"/>
            <p:cNvSpPr txBox="1"/>
            <p:nvPr/>
          </p:nvSpPr>
          <p:spPr>
            <a:xfrm>
              <a:off x="449989" y="0"/>
              <a:ext cx="1329938" cy="859346"/>
            </a:xfrm>
            <a:prstGeom prst="rect">
              <a:avLst/>
            </a:prstGeom>
            <a:noFill/>
          </p:spPr>
          <p:txBody>
            <a:bodyPr anchor="t"/>
            <a:lstStyle/>
            <a:p>
              <a:pPr marL="0" algn="ctr">
                <a:lnSpc>
                  <a:spcPts val="4800"/>
                </a:lnSpc>
              </a:pPr>
              <a:r>
                <a:rPr lang="zh-CN" altLang="en-US" sz="4000" b="1" i="1">
                  <a:solidFill>
                    <a:srgbClr val="FFFFFF">
                      <a:alpha val="100000"/>
                    </a:srgbClr>
                  </a:solidFill>
                  <a:latin typeface="微软雅黑"/>
                  <a:ea typeface="微软雅黑"/>
                </a:rPr>
                <a:t>04</a:t>
              </a:r>
            </a:p>
          </p:txBody>
        </p:sp>
      </p:grpSp>
      <p:sp>
        <p:nvSpPr>
          <p:cNvPr id="24" name="文本5" title=""/>
          <p:cNvSpPr txBox="1"/>
          <p:nvPr/>
        </p:nvSpPr>
        <p:spPr>
          <a:xfrm>
            <a:off x="9388973" y="2530250"/>
            <a:ext cx="2263969" cy="2771712"/>
          </a:xfrm>
          <a:prstGeom prst="rect">
            <a:avLst/>
          </a:prstGeom>
          <a:noFill/>
        </p:spPr>
        <p:txBody>
          <a:bodyPr anchor="t"/>
          <a:lstStyle/>
          <a:p>
            <a:pPr marL="0" algn="l"/>
            <a:r>
              <a:rPr lang="zh-CN" altLang="en-US" sz="2199" b="0" i="0">
                <a:solidFill>
                  <a:srgbClr val="FFFFFF">
                    <a:alpha val="100000"/>
                  </a:srgbClr>
                </a:solidFill>
                <a:latin typeface="Microsoft YaHei"/>
                <a:ea typeface="Microsoft YaHei"/>
              </a:rPr>
              <a:t>培养学生的观察能力、实验能力和思维能力。激发学生对物理知识的兴趣，培养他们积极探究的学习态度。</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ppt_x</p:attrName>
                                        </p:attrNameLst>
                                      </p:cBhvr>
                                      <p:tavLst>
                                        <p:tav tm="0">
                                          <p:val>
                                            <p:strVal val="#ppt_x"/>
                                          </p:val>
                                        </p:tav>
                                        <p:tav tm="100000">
                                          <p:val>
                                            <p:strVal val="#ppt_x"/>
                                          </p:val>
                                        </p:tav>
                                      </p:tavLst>
                                    </p:anim>
                                    <p:anim calcmode="lin" valueType="num">
                                      <p:cBhvr>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750" fill="hold"/>
                                        <p:tgtEl>
                                          <p:spTgt spid="21"/>
                                        </p:tgtEl>
                                        <p:attrNameLst>
                                          <p:attrName>ppt_x</p:attrName>
                                        </p:attrNameLst>
                                      </p:cBhvr>
                                      <p:tavLst>
                                        <p:tav tm="0">
                                          <p:val>
                                            <p:strVal val="#ppt_x"/>
                                          </p:val>
                                        </p:tav>
                                        <p:tav tm="100000">
                                          <p:val>
                                            <p:strVal val="#ppt_x"/>
                                          </p:val>
                                        </p:tav>
                                      </p:tavLst>
                                    </p:anim>
                                    <p:anim calcmode="lin" valueType="num">
                                      <p:cBhvr>
                                        <p:cTn id="20"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1"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288" y="-22860"/>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499053" y="167383"/>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73DAE6">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复习引入</a:t>
            </a:r>
          </a:p>
        </p:txBody>
      </p:sp>
      <p:sp>
        <p:nvSpPr>
          <p:cNvPr id="5" name="形状4" title=""/>
          <p:cNvSpPr txBox="1"/>
          <p:nvPr/>
        </p:nvSpPr>
        <p:spPr>
          <a:xfrm rot="10800000">
            <a:off x="1116"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6" name="组合1" title=""/>
          <p:cNvGrpSpPr/>
          <p:nvPr/>
        </p:nvGrpSpPr>
        <p:grpSpPr>
          <a:xfrm>
            <a:off x="3880856" y="3465290"/>
            <a:ext cx="3061964" cy="3111356"/>
            <a:chExt cx="3061964" cy="3111356"/>
          </a:xfrm>
        </p:grpSpPr>
        <p:pic>
          <p:nvPicPr>
            <p:cNvPr id="7"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3810" y="0"/>
              <a:ext cx="2871464" cy="2986374"/>
            </a:xfrm>
            <a:prstGeom prst="rect">
              <a:avLst/>
            </a:prstGeom>
          </p:spPr>
        </p:pic>
        <p:sp>
          <p:nvSpPr>
            <p:cNvPr id="8" name="文本5"/>
            <p:cNvSpPr txBox="1"/>
            <p:nvPr/>
          </p:nvSpPr>
          <p:spPr>
            <a:xfrm>
              <a:off x="0" y="2500292"/>
              <a:ext cx="3061964" cy="611064"/>
            </a:xfrm>
            <a:prstGeom prst="rect">
              <a:avLst/>
            </a:prstGeom>
            <a:noFill/>
          </p:spPr>
          <p:txBody>
            <a:bodyPr anchor="t"/>
            <a:lstStyle/>
            <a:p>
              <a:pPr marL="0" algn="ctr">
                <a:lnSpc>
                  <a:spcPts val="2500"/>
                </a:lnSpc>
              </a:pPr>
              <a:r>
                <a:rPr lang="zh-CN" altLang="en-US" sz="2135" b="0" i="0">
                  <a:solidFill>
                    <a:srgbClr val="000000">
                      <a:alpha val="100000"/>
                    </a:srgbClr>
                  </a:solidFill>
                  <a:latin typeface="微软雅黑"/>
                  <a:ea typeface="微软雅黑"/>
                </a:rPr>
                <a:t>跳伞运动员匀速降落</a:t>
              </a:r>
            </a:p>
          </p:txBody>
        </p:sp>
      </p:grpSp>
      <p:sp>
        <p:nvSpPr>
          <p:cNvPr id="9" name="文本1" title=""/>
          <p:cNvSpPr txBox="1"/>
          <p:nvPr/>
        </p:nvSpPr>
        <p:spPr>
          <a:xfrm>
            <a:off x="797214" y="1886626"/>
            <a:ext cx="2428875" cy="588473"/>
          </a:xfrm>
          <a:prstGeom prst="rect">
            <a:avLst/>
          </a:prstGeom>
          <a:noFill/>
        </p:spPr>
        <p:txBody>
          <a:bodyPr anchor="t"/>
          <a:lstStyle/>
          <a:p>
            <a:pPr marL="0" algn="l">
              <a:lnSpc>
                <a:spcPts val="3100"/>
              </a:lnSpc>
            </a:pPr>
            <a:r>
              <a:rPr lang="zh-CN" altLang="en-US" sz="2600" b="0" i="0">
                <a:solidFill>
                  <a:srgbClr val="FF0000">
                    <a:alpha val="100000"/>
                  </a:srgbClr>
                </a:solidFill>
                <a:latin typeface="黑体"/>
                <a:ea typeface="黑体"/>
              </a:rPr>
              <a:t>物体不受力时</a:t>
            </a:r>
          </a:p>
        </p:txBody>
      </p:sp>
      <p:sp>
        <p:nvSpPr>
          <p:cNvPr id="10" name="形状5" title=""/>
          <p:cNvSpPr txBox="1"/>
          <p:nvPr/>
        </p:nvSpPr>
        <p:spPr>
          <a:xfrm>
            <a:off x="8326345" y="1592256"/>
            <a:ext cx="2994165" cy="1176020"/>
          </a:xfrm>
          <a:prstGeom prst="rect">
            <a:avLst/>
          </a:prstGeom>
          <a:solidFill>
            <a:srgbClr val="FFFFFF">
              <a:alpha val="100000"/>
            </a:srgbClr>
          </a:solidFill>
          <a:ln w="25400">
            <a:solidFill>
              <a:srgbClr val="C0504D">
                <a:alpha val="100000"/>
              </a:srgbClr>
            </a:solidFill>
            <a:prstDash val="solid"/>
          </a:ln>
        </p:spPr>
        <p:txBody>
          <a:bodyPr anchor="ctr"/>
          <a:lstStyle/>
          <a:p>
            <a:pPr marL="0" algn="l">
              <a:lnSpc>
                <a:spcPts val="3100"/>
              </a:lnSpc>
            </a:pPr>
            <a:r>
              <a:rPr lang="zh-CN" altLang="en-US" sz="2600" b="0" i="0">
                <a:solidFill>
                  <a:srgbClr val="000000">
                    <a:alpha val="100000"/>
                  </a:srgbClr>
                </a:solidFill>
                <a:latin typeface="黑体"/>
                <a:ea typeface="黑体"/>
              </a:rPr>
              <a:t>静止状态或匀速直线运动状态</a:t>
            </a:r>
          </a:p>
        </p:txBody>
      </p:sp>
      <p:sp>
        <p:nvSpPr>
          <p:cNvPr id="11" name="形状6" title=""/>
          <p:cNvSpPr txBox="1"/>
          <p:nvPr/>
        </p:nvSpPr>
        <p:spPr>
          <a:xfrm>
            <a:off x="3129039" y="1966217"/>
            <a:ext cx="641463" cy="428700"/>
          </a:xfrm>
          <a:custGeom>
            <a:gdLst>
              <a:gd name="connsiteX0" fmla="*/ 427519 w 641463"/>
              <a:gd name="connsiteY0" fmla="*/ 0 h 428700"/>
              <a:gd name="connsiteX1" fmla="*/ 641463 w 641463"/>
              <a:gd name="connsiteY1" fmla="*/ 214350 h 428700"/>
              <a:gd name="connsiteX2" fmla="*/ 427519 w 641463"/>
              <a:gd name="connsiteY2" fmla="*/ 428700 h 428700"/>
              <a:gd name="connsiteX3" fmla="*/ 427519 w 641463"/>
              <a:gd name="connsiteY3" fmla="*/ 321524 h 428700"/>
              <a:gd name="connsiteX4" fmla="*/ 66856 w 641463"/>
              <a:gd name="connsiteY4" fmla="*/ 321524 h 428700"/>
              <a:gd name="connsiteX5" fmla="*/ 66856 w 641463"/>
              <a:gd name="connsiteY5" fmla="*/ 107175 h 428700"/>
              <a:gd name="connsiteX6" fmla="*/ 427519 w 641463"/>
              <a:gd name="connsiteY6" fmla="*/ 107175 h 428700"/>
              <a:gd name="connsiteX7" fmla="*/ 427519 w 641463"/>
              <a:gd name="connsiteY7" fmla="*/ 0 h 428700"/>
            </a:gd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463" h="428700">
                <a:moveTo>
                  <a:pt x="26742" y="107175"/>
                </a:moveTo>
                <a:lnTo>
                  <a:pt x="53486" y="107175"/>
                </a:lnTo>
                <a:lnTo>
                  <a:pt x="53486" y="321524"/>
                </a:lnTo>
                <a:lnTo>
                  <a:pt x="26742" y="321524"/>
                </a:lnTo>
                <a:lnTo>
                  <a:pt x="26742" y="107175"/>
                </a:lnTo>
                <a:close/>
              </a:path>
              <a:path w="641463" h="428700">
                <a:moveTo>
                  <a:pt x="0" y="107175"/>
                </a:moveTo>
                <a:lnTo>
                  <a:pt x="13371" y="107175"/>
                </a:lnTo>
                <a:lnTo>
                  <a:pt x="13371" y="321524"/>
                </a:lnTo>
                <a:lnTo>
                  <a:pt x="0" y="321524"/>
                </a:lnTo>
                <a:lnTo>
                  <a:pt x="0" y="107175"/>
                </a:lnTo>
                <a:close/>
              </a:path>
              <a:path w="641463" h="428700">
                <a:moveTo>
                  <a:pt x="427519" y="0"/>
                </a:moveTo>
                <a:lnTo>
                  <a:pt x="641463" y="214350"/>
                </a:lnTo>
                <a:lnTo>
                  <a:pt x="427519" y="428700"/>
                </a:lnTo>
                <a:lnTo>
                  <a:pt x="427519" y="321524"/>
                </a:lnTo>
                <a:lnTo>
                  <a:pt x="66856" y="321524"/>
                </a:lnTo>
                <a:lnTo>
                  <a:pt x="66856" y="107175"/>
                </a:lnTo>
                <a:lnTo>
                  <a:pt x="427519" y="107175"/>
                </a:lnTo>
                <a:lnTo>
                  <a:pt x="427519" y="0"/>
                </a:lnTo>
                <a:close/>
              </a:path>
            </a:pathLst>
          </a:custGeom>
          <a:solidFill>
            <a:srgbClr val="C0504D">
              <a:alpha val="100000"/>
            </a:srgbClr>
          </a:solidFill>
          <a:ln w="9525">
            <a:solidFill>
              <a:srgbClr val="FFFFFF">
                <a:alpha val="0"/>
              </a:srgbClr>
            </a:solidFill>
          </a:ln>
        </p:spPr>
        <p:txBody>
          <a:bodyPr anchor="ctr"/>
          <a:lstStyle/>
          <a:p>
            <a:pPr marL="0" algn="ctr"/>
          </a:p>
        </p:txBody>
      </p:sp>
      <p:sp>
        <p:nvSpPr>
          <p:cNvPr id="12" name="形状7" title=""/>
          <p:cNvSpPr txBox="1"/>
          <p:nvPr/>
        </p:nvSpPr>
        <p:spPr>
          <a:xfrm>
            <a:off x="7345109" y="1966351"/>
            <a:ext cx="641463" cy="428700"/>
          </a:xfrm>
          <a:custGeom>
            <a:gdLst>
              <a:gd name="connsiteX0" fmla="*/ 427519 w 641463"/>
              <a:gd name="connsiteY0" fmla="*/ 0 h 428700"/>
              <a:gd name="connsiteX1" fmla="*/ 641463 w 641463"/>
              <a:gd name="connsiteY1" fmla="*/ 214350 h 428700"/>
              <a:gd name="connsiteX2" fmla="*/ 427519 w 641463"/>
              <a:gd name="connsiteY2" fmla="*/ 428700 h 428700"/>
              <a:gd name="connsiteX3" fmla="*/ 427519 w 641463"/>
              <a:gd name="connsiteY3" fmla="*/ 321524 h 428700"/>
              <a:gd name="connsiteX4" fmla="*/ 66856 w 641463"/>
              <a:gd name="connsiteY4" fmla="*/ 321524 h 428700"/>
              <a:gd name="connsiteX5" fmla="*/ 66856 w 641463"/>
              <a:gd name="connsiteY5" fmla="*/ 107175 h 428700"/>
              <a:gd name="connsiteX6" fmla="*/ 427519 w 641463"/>
              <a:gd name="connsiteY6" fmla="*/ 107175 h 428700"/>
              <a:gd name="connsiteX7" fmla="*/ 427519 w 641463"/>
              <a:gd name="connsiteY7" fmla="*/ 0 h 428700"/>
            </a:gd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463" h="428700">
                <a:moveTo>
                  <a:pt x="26742" y="107175"/>
                </a:moveTo>
                <a:lnTo>
                  <a:pt x="53486" y="107175"/>
                </a:lnTo>
                <a:lnTo>
                  <a:pt x="53486" y="321524"/>
                </a:lnTo>
                <a:lnTo>
                  <a:pt x="26742" y="321524"/>
                </a:lnTo>
                <a:lnTo>
                  <a:pt x="26742" y="107175"/>
                </a:lnTo>
                <a:close/>
              </a:path>
              <a:path w="641463" h="428700">
                <a:moveTo>
                  <a:pt x="0" y="107175"/>
                </a:moveTo>
                <a:lnTo>
                  <a:pt x="13371" y="107175"/>
                </a:lnTo>
                <a:lnTo>
                  <a:pt x="13371" y="321524"/>
                </a:lnTo>
                <a:lnTo>
                  <a:pt x="0" y="321524"/>
                </a:lnTo>
                <a:lnTo>
                  <a:pt x="0" y="107175"/>
                </a:lnTo>
                <a:close/>
              </a:path>
              <a:path w="641463" h="428700">
                <a:moveTo>
                  <a:pt x="427519" y="0"/>
                </a:moveTo>
                <a:lnTo>
                  <a:pt x="641463" y="214350"/>
                </a:lnTo>
                <a:lnTo>
                  <a:pt x="427519" y="428700"/>
                </a:lnTo>
                <a:lnTo>
                  <a:pt x="427519" y="321524"/>
                </a:lnTo>
                <a:lnTo>
                  <a:pt x="66856" y="321524"/>
                </a:lnTo>
                <a:lnTo>
                  <a:pt x="66856" y="107175"/>
                </a:lnTo>
                <a:lnTo>
                  <a:pt x="427519" y="107175"/>
                </a:lnTo>
                <a:lnTo>
                  <a:pt x="427519" y="0"/>
                </a:lnTo>
                <a:close/>
              </a:path>
            </a:pathLst>
          </a:custGeom>
          <a:solidFill>
            <a:srgbClr val="C0504D">
              <a:alpha val="100000"/>
            </a:srgbClr>
          </a:solidFill>
          <a:ln w="9525">
            <a:solidFill>
              <a:srgbClr val="FFFFFF">
                <a:alpha val="0"/>
              </a:srgbClr>
            </a:solidFill>
          </a:ln>
        </p:spPr>
        <p:txBody>
          <a:bodyPr anchor="ctr"/>
          <a:lstStyle/>
          <a:p>
            <a:pPr marL="0" algn="ctr"/>
          </a:p>
        </p:txBody>
      </p:sp>
      <p:sp>
        <p:nvSpPr>
          <p:cNvPr id="13" name="文本2" title=""/>
          <p:cNvSpPr txBox="1"/>
          <p:nvPr/>
        </p:nvSpPr>
        <p:spPr>
          <a:xfrm>
            <a:off x="4110466" y="1886655"/>
            <a:ext cx="3162300" cy="588473"/>
          </a:xfrm>
          <a:prstGeom prst="rect">
            <a:avLst/>
          </a:prstGeom>
          <a:noFill/>
        </p:spPr>
        <p:txBody>
          <a:bodyPr anchor="t"/>
          <a:lstStyle/>
          <a:p>
            <a:pPr marL="0" algn="l">
              <a:lnSpc>
                <a:spcPts val="3100"/>
              </a:lnSpc>
            </a:pPr>
            <a:r>
              <a:rPr lang="zh-CN" altLang="en-US" sz="2600" b="0" i="0">
                <a:solidFill>
                  <a:srgbClr val="FF0000">
                    <a:alpha val="100000"/>
                  </a:srgbClr>
                </a:solidFill>
                <a:latin typeface="黑体"/>
                <a:ea typeface="黑体"/>
              </a:rPr>
              <a:t>运动状态保持不变</a:t>
            </a:r>
          </a:p>
        </p:txBody>
      </p:sp>
      <p:sp>
        <p:nvSpPr>
          <p:cNvPr id="14" name="文本3" title=""/>
          <p:cNvSpPr txBox="1"/>
          <p:nvPr/>
        </p:nvSpPr>
        <p:spPr>
          <a:xfrm>
            <a:off x="499348" y="958053"/>
            <a:ext cx="3695795" cy="704532"/>
          </a:xfrm>
          <a:prstGeom prst="rect">
            <a:avLst/>
          </a:prstGeom>
          <a:noFill/>
        </p:spPr>
        <p:txBody>
          <a:bodyPr anchor="t"/>
          <a:lstStyle/>
          <a:p>
            <a:pPr marL="0" algn="l"/>
            <a:r>
              <a:rPr lang="zh-CN" altLang="en-US" sz="3066" b="0" i="0">
                <a:solidFill>
                  <a:srgbClr val="000000">
                    <a:alpha val="100000"/>
                  </a:srgbClr>
                </a:solidFill>
                <a:latin typeface="微软雅黑"/>
                <a:ea typeface="微软雅黑"/>
              </a:rPr>
              <a:t>牛顿第一定律的内容</a:t>
            </a:r>
          </a:p>
        </p:txBody>
      </p:sp>
      <p:sp>
        <p:nvSpPr>
          <p:cNvPr id="15" name="文本4" title=""/>
          <p:cNvSpPr txBox="1"/>
          <p:nvPr/>
        </p:nvSpPr>
        <p:spPr>
          <a:xfrm>
            <a:off x="600161" y="2741695"/>
            <a:ext cx="11418094" cy="643064"/>
          </a:xfrm>
          <a:prstGeom prst="rect">
            <a:avLst/>
          </a:prstGeom>
          <a:noFill/>
        </p:spPr>
        <p:txBody>
          <a:bodyPr anchor="t"/>
          <a:lstStyle/>
          <a:p>
            <a:pPr marL="0" algn="l"/>
            <a:r>
              <a:rPr lang="zh-CN" altLang="en-US" sz="2699" b="0" i="0">
                <a:solidFill>
                  <a:srgbClr val="3B00FF">
                    <a:alpha val="100000"/>
                  </a:srgbClr>
                </a:solidFill>
                <a:latin typeface="Microsoft YaHei"/>
                <a:ea typeface="Microsoft YaHei"/>
              </a:rPr>
              <a:t>不受力的物体是不存在的。</a:t>
            </a:r>
            <a:r>
              <a:rPr lang="zh-CN" altLang="en-US" sz="2699" b="0" i="0">
                <a:solidFill>
                  <a:srgbClr val="000000">
                    <a:alpha val="100000"/>
                  </a:srgbClr>
                </a:solidFill>
                <a:latin typeface="Microsoft YaHei"/>
                <a:ea typeface="Microsoft YaHei"/>
              </a:rPr>
              <a:t>当物体受到外力时，其运动状态一定会改变吗?</a:t>
            </a:r>
          </a:p>
        </p:txBody>
      </p:sp>
      <p:pic>
        <p:nvPicPr>
          <p:cNvPr id="16"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600618" y="3464890"/>
            <a:ext cx="3281077" cy="2970867"/>
          </a:xfrm>
          <a:prstGeom prst="rect">
            <a:avLst/>
          </a:prstGeom>
        </p:spPr>
      </p:pic>
      <p:pic>
        <p:nvPicPr>
          <p:cNvPr id="17" name="视频1"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5"/>
            <p:extLst>
              <p:ext uri="{DAA4B4D4-6D71-4841-9C94-3DE7FCFB9230}">
                <p14:media xmlns:p14="http://schemas.microsoft.com/office/powerpoint/2010/main" r:embed="rId6"/>
              </p:ext>
            </p:extLst>
          </p:nvPr>
        </p:nvPicPr>
        <p:blipFill>
          <a:blip r:embed="rId4"/>
          <a:stretch>
            <a:fillRect/>
          </a:stretch>
        </p:blipFill>
        <p:spPr>
          <a:xfrm>
            <a:off x="6813918" y="3464833"/>
            <a:ext cx="5031315" cy="2830106"/>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
                                        <p:tgtEl>
                                          <p:spTgt spid="10"/>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300"/>
                                        <p:tgtEl>
                                          <p:spTgt spid="1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300"/>
                                        <p:tgtEl>
                                          <p:spTgt spid="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300"/>
                                        <p:tgtEl>
                                          <p:spTgt spid="17"/>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48" fill="hold" display="0">
                  <p:stCondLst>
                    <p:cond delay="indefinite"/>
                  </p:stCondLst>
                </p:cTn>
                <p:tgtEl>
                  <p:spTgt spid="17"/>
                </p:tgtEl>
              </p:cMediaNode>
            </p:video>
          </p:childTnLst>
        </p:cTn>
      </p:par>
    </p:tnLst>
    <p:bldLst>
      <p:bldP spid="9" grpId="0" animBg="1"/>
      <p:bldP spid="11" grpId="0" animBg="1"/>
      <p:bldP spid="13" grpId="0" animBg="1"/>
      <p:bldP spid="12" grpId="0" animBg="1"/>
      <p:bldP spid="10" grpId="0" animBg="1"/>
      <p:bldP spid="15" grpId="0" animBg="1"/>
      <p:bldP spid="6" grpId="0" animBg="1"/>
      <p:bldP spid="17" grpId="0" animBg="1"/>
      <p:bldP spid="16"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pic>
        <p:nvPicPr>
          <p:cNvPr id="2"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7500023" y="2586140"/>
            <a:ext cx="4000500" cy="1983210"/>
          </a:xfrm>
          <a:prstGeom prst="rect">
            <a:avLst/>
          </a:prstGeom>
        </p:spPr>
      </p:pic>
      <p:pic>
        <p:nvPicPr>
          <p:cNvPr id="3"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4362078" y="1739539"/>
            <a:ext cx="2817495" cy="2829744"/>
          </a:xfrm>
          <a:prstGeom prst="rect">
            <a:avLst/>
          </a:prstGeom>
        </p:spPr>
      </p:pic>
      <p:sp>
        <p:nvSpPr>
          <p:cNvPr id="4"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5" name="组合1" title=""/>
          <p:cNvGrpSpPr/>
          <p:nvPr/>
        </p:nvGrpSpPr>
        <p:grpSpPr>
          <a:xfrm>
            <a:off x="-4666" y="-438"/>
            <a:ext cx="12192724" cy="957891"/>
            <a:chExt cx="12192724" cy="957891"/>
          </a:xfrm>
        </p:grpSpPr>
        <p:sp>
          <p:nvSpPr>
            <p:cNvPr id="6" name="形状5"/>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6"/>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8" name="形状7"/>
            <p:cNvSpPr txBox="1"/>
            <p:nvPr/>
          </p:nvSpPr>
          <p:spPr>
            <a:xfrm>
              <a:off x="818111" y="180859"/>
              <a:ext cx="3058011" cy="660949"/>
            </a:xfrm>
            <a:custGeom>
              <a:gdLst>
                <a:gd name="connsiteX0" fmla="*/ 110158 w 3058011"/>
                <a:gd name="connsiteY0" fmla="*/ 0 h 660949"/>
                <a:gd name="connsiteX1" fmla="*/ 2947853 w 3058011"/>
                <a:gd name="connsiteY1" fmla="*/ 0 h 660949"/>
                <a:gd name="connsiteX2" fmla="*/ 3008691 w 3058011"/>
                <a:gd name="connsiteY2" fmla="*/ 0 h 660949"/>
                <a:gd name="connsiteX3" fmla="*/ 3058011 w 3058011"/>
                <a:gd name="connsiteY3" fmla="*/ 550791 h 660949"/>
                <a:gd name="connsiteX4" fmla="*/ 3058011 w 3058011"/>
                <a:gd name="connsiteY4" fmla="*/ 611630 h 660949"/>
                <a:gd name="connsiteX5" fmla="*/ 110158 w 3058011"/>
                <a:gd name="connsiteY5" fmla="*/ 660949 h 660949"/>
                <a:gd name="connsiteX6" fmla="*/ 49320 w 3058011"/>
                <a:gd name="connsiteY6" fmla="*/ 660949 h 660949"/>
                <a:gd name="connsiteX7" fmla="*/ 0 w 3058011"/>
                <a:gd name="connsiteY7" fmla="*/ 110158 h 660949"/>
                <a:gd name="connsiteX8" fmla="*/ 0 w 30580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8011" h="660949">
                  <a:moveTo>
                    <a:pt x="110158" y="0"/>
                  </a:moveTo>
                  <a:lnTo>
                    <a:pt x="2947853" y="0"/>
                  </a:lnTo>
                  <a:cubicBezTo>
                    <a:pt x="3008691" y="0"/>
                    <a:pt x="3058011" y="49320"/>
                    <a:pt x="3058011" y="110158"/>
                  </a:cubicBezTo>
                  <a:lnTo>
                    <a:pt x="3058011" y="550791"/>
                  </a:lnTo>
                  <a:cubicBezTo>
                    <a:pt x="3058011" y="611630"/>
                    <a:pt x="3008691" y="660949"/>
                    <a:pt x="29478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a:t>
              </a:r>
            </a:p>
          </p:txBody>
        </p:sp>
        <p:sp>
          <p:nvSpPr>
            <p:cNvPr id="9" name="形状8"/>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pic>
        <p:nvPicPr>
          <p:cNvPr id="10" name="图片3"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437550" y="1955385"/>
            <a:ext cx="3281077" cy="2829773"/>
          </a:xfrm>
          <a:prstGeom prst="rect">
            <a:avLst/>
          </a:prstGeom>
        </p:spPr>
      </p:pic>
      <p:sp>
        <p:nvSpPr>
          <p:cNvPr id="11" name="文本1" title=""/>
          <p:cNvSpPr txBox="1"/>
          <p:nvPr/>
        </p:nvSpPr>
        <p:spPr>
          <a:xfrm>
            <a:off x="676751" y="1135628"/>
            <a:ext cx="3929066" cy="714425"/>
          </a:xfrm>
          <a:prstGeom prst="rect">
            <a:avLst/>
          </a:prstGeom>
          <a:noFill/>
        </p:spPr>
        <p:txBody>
          <a:bodyPr anchor="t"/>
          <a:lstStyle/>
          <a:p>
            <a:pPr marL="0" algn="l">
              <a:lnSpc>
                <a:spcPts val="3600"/>
              </a:lnSpc>
            </a:pPr>
            <a:r>
              <a:rPr lang="zh-CN" altLang="en-US" sz="3000" b="1" i="0">
                <a:solidFill>
                  <a:srgbClr val="000000">
                    <a:alpha val="100000"/>
                  </a:srgbClr>
                </a:solidFill>
                <a:latin typeface="Times New Roman"/>
                <a:ea typeface="Times New Roman"/>
              </a:rPr>
              <a:t>1. </a:t>
            </a:r>
            <a:r>
              <a:rPr lang="zh-CN" altLang="en-US" sz="3000" b="1" i="0">
                <a:solidFill>
                  <a:srgbClr val="000000">
                    <a:alpha val="100000"/>
                  </a:srgbClr>
                </a:solidFill>
                <a:latin typeface="微软雅黑"/>
                <a:ea typeface="微软雅黑"/>
              </a:rPr>
              <a:t>物体的受力分析</a:t>
            </a:r>
          </a:p>
        </p:txBody>
      </p:sp>
      <p:sp>
        <p:nvSpPr>
          <p:cNvPr id="12" name="形状2" title=""/>
          <p:cNvSpPr txBox="1"/>
          <p:nvPr/>
        </p:nvSpPr>
        <p:spPr>
          <a:xfrm>
            <a:off x="2250306" y="3930522"/>
            <a:ext cx="200191" cy="197756"/>
          </a:xfrm>
          <a:prstGeom prst="ellipse">
            <a:avLst/>
          </a:prstGeom>
          <a:solidFill>
            <a:srgbClr val="000000">
              <a:alpha val="100000"/>
            </a:srgbClr>
          </a:solidFill>
          <a:ln w="9525">
            <a:solidFill>
              <a:srgbClr val="FFFF00">
                <a:alpha val="100000"/>
              </a:srgbClr>
            </a:solidFill>
            <a:prstDash val="solid"/>
            <a:headEnd type="none" w="med" len="med"/>
            <a:tailEnd type="none" w="med" len="med"/>
          </a:ln>
        </p:spPr>
        <p:txBody>
          <a:bodyPr anchor="ctr"/>
          <a:lstStyle/>
          <a:p>
            <a:pPr marL="0" algn="ctr"/>
          </a:p>
        </p:txBody>
      </p:sp>
      <p:grpSp>
        <p:nvGrpSpPr>
          <p:cNvPr id="13" name="组合2" title=""/>
          <p:cNvGrpSpPr/>
          <p:nvPr/>
        </p:nvGrpSpPr>
        <p:grpSpPr>
          <a:xfrm>
            <a:off x="2337113" y="2854938"/>
            <a:ext cx="1476804" cy="1248439"/>
            <a:chExt cx="1476804" cy="1248439"/>
          </a:xfrm>
        </p:grpSpPr>
        <p:sp>
          <p:nvSpPr>
            <p:cNvPr id="14" name="文本5"/>
            <p:cNvSpPr txBox="1"/>
            <p:nvPr/>
          </p:nvSpPr>
          <p:spPr>
            <a:xfrm>
              <a:off x="46862" y="286506"/>
              <a:ext cx="1429942" cy="611064"/>
            </a:xfrm>
            <a:prstGeom prst="rect">
              <a:avLst/>
            </a:prstGeom>
            <a:noFill/>
          </p:spPr>
          <p:txBody>
            <a:bodyPr anchor="t"/>
            <a:lstStyle/>
            <a:p>
              <a:pPr marL="0" algn="l">
                <a:lnSpc>
                  <a:spcPts val="2500"/>
                </a:lnSpc>
              </a:pPr>
              <a:r>
                <a:rPr lang="zh-CN" altLang="en-US" sz="2135" b="0" i="0">
                  <a:solidFill>
                    <a:srgbClr val="002060">
                      <a:alpha val="100000"/>
                    </a:srgbClr>
                  </a:solidFill>
                  <a:latin typeface="微软雅黑"/>
                  <a:ea typeface="微软雅黑"/>
                </a:rPr>
                <a:t>支持力</a:t>
              </a:r>
              <a:r>
                <a:rPr lang="zh-CN" altLang="en-US" sz="2135" b="1" i="1">
                  <a:solidFill>
                    <a:srgbClr val="002060">
                      <a:alpha val="100000"/>
                    </a:srgbClr>
                  </a:solidFill>
                  <a:latin typeface="Times New Roman"/>
                  <a:ea typeface="Times New Roman"/>
                </a:rPr>
                <a:t>F</a:t>
              </a:r>
            </a:p>
          </p:txBody>
        </p:sp>
        <p:sp>
          <p:nvSpPr>
            <p:cNvPr id="15" name="形状9"/>
            <p:cNvSpPr txBox="1"/>
            <p:nvPr/>
          </p:nvSpPr>
          <p:spPr>
            <a:xfrm flipH="1" flipV="1">
              <a:off x="0" y="0"/>
              <a:ext cx="1191" cy="1248439"/>
            </a:xfrm>
            <a:prstGeom prst="line">
              <a:avLst/>
            </a:prstGeom>
            <a:solidFill>
              <a:srgbClr val="166EE1">
                <a:alpha val="100000"/>
              </a:srgbClr>
            </a:solidFill>
            <a:ln w="57150">
              <a:solidFill>
                <a:srgbClr val="FF0000">
                  <a:alpha val="100000"/>
                </a:srgbClr>
              </a:solidFill>
              <a:prstDash val="solid"/>
              <a:tailEnd type="arrow" w="sm" len="sm"/>
            </a:ln>
          </p:spPr>
          <p:txBody>
            <a:bodyPr anchor="ctr"/>
            <a:lstStyle/>
            <a:p>
              <a:pPr marL="0" algn="ctr"/>
            </a:p>
          </p:txBody>
        </p:sp>
      </p:grpSp>
      <p:grpSp>
        <p:nvGrpSpPr>
          <p:cNvPr id="16" name="组合3" title=""/>
          <p:cNvGrpSpPr/>
          <p:nvPr/>
        </p:nvGrpSpPr>
        <p:grpSpPr>
          <a:xfrm>
            <a:off x="2337039" y="4102884"/>
            <a:ext cx="1301134" cy="1101240"/>
            <a:chExt cx="1301134" cy="1101240"/>
          </a:xfrm>
        </p:grpSpPr>
        <p:sp>
          <p:nvSpPr>
            <p:cNvPr id="17" name="文本6"/>
            <p:cNvSpPr txBox="1"/>
            <p:nvPr/>
          </p:nvSpPr>
          <p:spPr>
            <a:xfrm>
              <a:off x="167747" y="29"/>
              <a:ext cx="1133387" cy="611064"/>
            </a:xfrm>
            <a:prstGeom prst="rect">
              <a:avLst/>
            </a:prstGeom>
            <a:noFill/>
          </p:spPr>
          <p:txBody>
            <a:bodyPr anchor="t"/>
            <a:lstStyle/>
            <a:p>
              <a:pPr marL="0" algn="l">
                <a:lnSpc>
                  <a:spcPts val="2500"/>
                </a:lnSpc>
              </a:pPr>
              <a:r>
                <a:rPr lang="zh-CN" altLang="en-US" sz="2135" b="0" i="0">
                  <a:solidFill>
                    <a:srgbClr val="002060">
                      <a:alpha val="100000"/>
                    </a:srgbClr>
                  </a:solidFill>
                  <a:latin typeface="微软雅黑"/>
                  <a:ea typeface="微软雅黑"/>
                </a:rPr>
                <a:t>重力</a:t>
              </a:r>
              <a:r>
                <a:rPr lang="zh-CN" altLang="en-US" sz="2135" b="1" i="1">
                  <a:solidFill>
                    <a:srgbClr val="002060">
                      <a:alpha val="100000"/>
                    </a:srgbClr>
                  </a:solidFill>
                  <a:latin typeface="Times New Roman"/>
                  <a:ea typeface="Times New Roman"/>
                </a:rPr>
                <a:t>G</a:t>
              </a:r>
            </a:p>
          </p:txBody>
        </p:sp>
        <p:sp>
          <p:nvSpPr>
            <p:cNvPr id="18" name="形状10"/>
            <p:cNvSpPr txBox="1"/>
            <p:nvPr/>
          </p:nvSpPr>
          <p:spPr>
            <a:xfrm flipH="1" flipV="1">
              <a:off x="0" y="0"/>
              <a:ext cx="1191" cy="1101240"/>
            </a:xfrm>
            <a:prstGeom prst="line">
              <a:avLst/>
            </a:prstGeom>
            <a:solidFill>
              <a:srgbClr val="166EE1">
                <a:alpha val="100000"/>
              </a:srgbClr>
            </a:solidFill>
            <a:ln w="57150">
              <a:solidFill>
                <a:srgbClr val="FF0000">
                  <a:alpha val="100000"/>
                </a:srgbClr>
              </a:solidFill>
              <a:prstDash val="solid"/>
              <a:headEnd type="arrow" w="sm" len="sm"/>
            </a:ln>
          </p:spPr>
          <p:txBody>
            <a:bodyPr anchor="ctr"/>
            <a:lstStyle/>
            <a:p>
              <a:pPr marL="0" algn="ctr"/>
            </a:p>
          </p:txBody>
        </p:sp>
      </p:grpSp>
      <p:sp>
        <p:nvSpPr>
          <p:cNvPr id="19" name="文本2" title=""/>
          <p:cNvSpPr txBox="1"/>
          <p:nvPr/>
        </p:nvSpPr>
        <p:spPr>
          <a:xfrm>
            <a:off x="3813267" y="4656970"/>
            <a:ext cx="3061964" cy="611064"/>
          </a:xfrm>
          <a:prstGeom prst="rect">
            <a:avLst/>
          </a:prstGeom>
          <a:noFill/>
        </p:spPr>
        <p:txBody>
          <a:bodyPr anchor="t"/>
          <a:lstStyle/>
          <a:p>
            <a:pPr marL="0" algn="ctr">
              <a:lnSpc>
                <a:spcPts val="2500"/>
              </a:lnSpc>
            </a:pPr>
            <a:r>
              <a:rPr lang="zh-CN" altLang="en-US" sz="2135" b="0" i="0">
                <a:solidFill>
                  <a:srgbClr val="000000">
                    <a:alpha val="100000"/>
                  </a:srgbClr>
                </a:solidFill>
                <a:latin typeface="微软雅黑"/>
                <a:ea typeface="微软雅黑"/>
              </a:rPr>
              <a:t>跳伞运动员匀速降落</a:t>
            </a:r>
          </a:p>
        </p:txBody>
      </p:sp>
      <p:grpSp>
        <p:nvGrpSpPr>
          <p:cNvPr id="20" name="组合4" title=""/>
          <p:cNvGrpSpPr/>
          <p:nvPr/>
        </p:nvGrpSpPr>
        <p:grpSpPr>
          <a:xfrm>
            <a:off x="5204120" y="3006528"/>
            <a:ext cx="1476803" cy="1248439"/>
            <a:chExt cx="1476803" cy="1248439"/>
          </a:xfrm>
        </p:grpSpPr>
        <p:sp>
          <p:nvSpPr>
            <p:cNvPr id="21" name="文本7"/>
            <p:cNvSpPr txBox="1"/>
            <p:nvPr/>
          </p:nvSpPr>
          <p:spPr>
            <a:xfrm>
              <a:off x="46861" y="286506"/>
              <a:ext cx="1429942" cy="611064"/>
            </a:xfrm>
            <a:prstGeom prst="rect">
              <a:avLst/>
            </a:prstGeom>
            <a:noFill/>
          </p:spPr>
          <p:txBody>
            <a:bodyPr anchor="t"/>
            <a:lstStyle/>
            <a:p>
              <a:pPr marL="0" algn="l">
                <a:lnSpc>
                  <a:spcPts val="2500"/>
                </a:lnSpc>
              </a:pPr>
              <a:r>
                <a:rPr lang="zh-CN" altLang="en-US" sz="2135" b="0" i="0">
                  <a:solidFill>
                    <a:srgbClr val="000000">
                      <a:alpha val="100000"/>
                    </a:srgbClr>
                  </a:solidFill>
                  <a:latin typeface="微软雅黑"/>
                  <a:ea typeface="微软雅黑"/>
                </a:rPr>
                <a:t>阻力</a:t>
              </a:r>
              <a:r>
                <a:rPr lang="zh-CN" altLang="en-US" sz="2135" b="1" i="1">
                  <a:solidFill>
                    <a:srgbClr val="000000">
                      <a:alpha val="100000"/>
                    </a:srgbClr>
                  </a:solidFill>
                  <a:latin typeface="Times New Roman"/>
                  <a:ea typeface="Times New Roman"/>
                </a:rPr>
                <a:t>f</a:t>
              </a:r>
            </a:p>
          </p:txBody>
        </p:sp>
        <p:sp>
          <p:nvSpPr>
            <p:cNvPr id="22" name="形状11"/>
            <p:cNvSpPr txBox="1"/>
            <p:nvPr/>
          </p:nvSpPr>
          <p:spPr>
            <a:xfrm flipH="1" flipV="1">
              <a:off x="0" y="0"/>
              <a:ext cx="1191" cy="1248439"/>
            </a:xfrm>
            <a:prstGeom prst="line">
              <a:avLst/>
            </a:prstGeom>
            <a:solidFill>
              <a:srgbClr val="166EE1">
                <a:alpha val="100000"/>
              </a:srgbClr>
            </a:solidFill>
            <a:ln w="57150">
              <a:solidFill>
                <a:srgbClr val="FF0000">
                  <a:alpha val="100000"/>
                </a:srgbClr>
              </a:solidFill>
              <a:prstDash val="solid"/>
              <a:tailEnd type="arrow" w="sm" len="sm"/>
            </a:ln>
          </p:spPr>
          <p:txBody>
            <a:bodyPr anchor="ctr"/>
            <a:lstStyle/>
            <a:p>
              <a:pPr marL="0" algn="ctr"/>
            </a:p>
          </p:txBody>
        </p:sp>
      </p:grpSp>
      <p:grpSp>
        <p:nvGrpSpPr>
          <p:cNvPr id="23" name="组合5" title=""/>
          <p:cNvGrpSpPr/>
          <p:nvPr/>
        </p:nvGrpSpPr>
        <p:grpSpPr>
          <a:xfrm>
            <a:off x="5204015" y="4254425"/>
            <a:ext cx="1301134" cy="1101240"/>
            <a:chExt cx="1301134" cy="1101240"/>
          </a:xfrm>
        </p:grpSpPr>
        <p:sp>
          <p:nvSpPr>
            <p:cNvPr id="24" name="文本8"/>
            <p:cNvSpPr txBox="1"/>
            <p:nvPr/>
          </p:nvSpPr>
          <p:spPr>
            <a:xfrm>
              <a:off x="167747" y="29"/>
              <a:ext cx="1133387" cy="611064"/>
            </a:xfrm>
            <a:prstGeom prst="rect">
              <a:avLst/>
            </a:prstGeom>
            <a:noFill/>
          </p:spPr>
          <p:txBody>
            <a:bodyPr anchor="t"/>
            <a:lstStyle/>
            <a:p>
              <a:pPr marL="0" algn="l">
                <a:lnSpc>
                  <a:spcPts val="2500"/>
                </a:lnSpc>
              </a:pPr>
              <a:r>
                <a:rPr lang="zh-CN" altLang="en-US" sz="2135" b="0" i="0">
                  <a:solidFill>
                    <a:srgbClr val="000000">
                      <a:alpha val="100000"/>
                    </a:srgbClr>
                  </a:solidFill>
                  <a:latin typeface="微软雅黑"/>
                  <a:ea typeface="微软雅黑"/>
                </a:rPr>
                <a:t>重力</a:t>
              </a:r>
              <a:r>
                <a:rPr lang="zh-CN" altLang="en-US" sz="2135" b="1" i="1">
                  <a:solidFill>
                    <a:srgbClr val="000000">
                      <a:alpha val="100000"/>
                    </a:srgbClr>
                  </a:solidFill>
                  <a:latin typeface="Times New Roman"/>
                  <a:ea typeface="Times New Roman"/>
                </a:rPr>
                <a:t>G</a:t>
              </a:r>
            </a:p>
          </p:txBody>
        </p:sp>
        <p:sp>
          <p:nvSpPr>
            <p:cNvPr id="25" name="形状12"/>
            <p:cNvSpPr txBox="1"/>
            <p:nvPr/>
          </p:nvSpPr>
          <p:spPr>
            <a:xfrm flipH="1" flipV="1">
              <a:off x="0" y="0"/>
              <a:ext cx="1191" cy="1101240"/>
            </a:xfrm>
            <a:prstGeom prst="line">
              <a:avLst/>
            </a:prstGeom>
            <a:solidFill>
              <a:srgbClr val="166EE1">
                <a:alpha val="100000"/>
              </a:srgbClr>
            </a:solidFill>
            <a:ln w="57150">
              <a:solidFill>
                <a:srgbClr val="FF0000">
                  <a:alpha val="100000"/>
                </a:srgbClr>
              </a:solidFill>
              <a:prstDash val="solid"/>
              <a:headEnd type="arrow" w="sm" len="sm"/>
            </a:ln>
          </p:spPr>
          <p:txBody>
            <a:bodyPr anchor="ctr"/>
            <a:lstStyle/>
            <a:p>
              <a:pPr marL="0" algn="ctr"/>
            </a:p>
          </p:txBody>
        </p:sp>
      </p:grpSp>
      <p:grpSp>
        <p:nvGrpSpPr>
          <p:cNvPr id="26" name="组合6" title=""/>
          <p:cNvGrpSpPr/>
          <p:nvPr/>
        </p:nvGrpSpPr>
        <p:grpSpPr>
          <a:xfrm>
            <a:off x="9536204" y="2280390"/>
            <a:ext cx="1568671" cy="1248439"/>
            <a:chExt cx="1568671" cy="1248439"/>
          </a:xfrm>
        </p:grpSpPr>
        <p:sp>
          <p:nvSpPr>
            <p:cNvPr id="27" name="文本9"/>
            <p:cNvSpPr txBox="1"/>
            <p:nvPr/>
          </p:nvSpPr>
          <p:spPr>
            <a:xfrm>
              <a:off x="138729" y="155265"/>
              <a:ext cx="1429942" cy="611064"/>
            </a:xfrm>
            <a:prstGeom prst="rect">
              <a:avLst/>
            </a:prstGeom>
            <a:noFill/>
          </p:spPr>
          <p:txBody>
            <a:bodyPr anchor="t"/>
            <a:lstStyle/>
            <a:p>
              <a:pPr marL="0" algn="l">
                <a:lnSpc>
                  <a:spcPts val="2500"/>
                </a:lnSpc>
              </a:pPr>
              <a:r>
                <a:rPr lang="zh-CN" altLang="en-US" sz="2135" b="0" i="0">
                  <a:solidFill>
                    <a:srgbClr val="000000">
                      <a:alpha val="100000"/>
                    </a:srgbClr>
                  </a:solidFill>
                  <a:latin typeface="微软雅黑"/>
                  <a:ea typeface="微软雅黑"/>
                </a:rPr>
                <a:t>支持力</a:t>
              </a:r>
              <a:r>
                <a:rPr lang="zh-CN" altLang="en-US" sz="2135" b="1" i="1">
                  <a:solidFill>
                    <a:srgbClr val="000000">
                      <a:alpha val="100000"/>
                    </a:srgbClr>
                  </a:solidFill>
                  <a:latin typeface="Times New Roman"/>
                  <a:ea typeface="Times New Roman"/>
                </a:rPr>
                <a:t>F</a:t>
              </a:r>
            </a:p>
          </p:txBody>
        </p:sp>
        <p:sp>
          <p:nvSpPr>
            <p:cNvPr id="28" name="形状13"/>
            <p:cNvSpPr txBox="1"/>
            <p:nvPr/>
          </p:nvSpPr>
          <p:spPr>
            <a:xfrm flipH="1" flipV="1">
              <a:off x="0" y="0"/>
              <a:ext cx="1191" cy="1248439"/>
            </a:xfrm>
            <a:prstGeom prst="line">
              <a:avLst/>
            </a:prstGeom>
            <a:solidFill>
              <a:srgbClr val="166EE1">
                <a:alpha val="100000"/>
              </a:srgbClr>
            </a:solidFill>
            <a:ln w="57150">
              <a:solidFill>
                <a:srgbClr val="FF0099">
                  <a:alpha val="100000"/>
                </a:srgbClr>
              </a:solidFill>
              <a:prstDash val="solid"/>
              <a:tailEnd type="arrow" w="sm" len="sm"/>
            </a:ln>
          </p:spPr>
          <p:txBody>
            <a:bodyPr anchor="ctr"/>
            <a:lstStyle/>
            <a:p>
              <a:pPr marL="0" algn="ctr"/>
            </a:p>
          </p:txBody>
        </p:sp>
      </p:grpSp>
      <p:grpSp>
        <p:nvGrpSpPr>
          <p:cNvPr id="29" name="组合7" title=""/>
          <p:cNvGrpSpPr/>
          <p:nvPr/>
        </p:nvGrpSpPr>
        <p:grpSpPr>
          <a:xfrm>
            <a:off x="9536052" y="3528306"/>
            <a:ext cx="1235521" cy="1556001"/>
            <a:chExt cx="1235521" cy="1556001"/>
          </a:xfrm>
        </p:grpSpPr>
        <p:sp>
          <p:nvSpPr>
            <p:cNvPr id="30" name="文本10"/>
            <p:cNvSpPr txBox="1"/>
            <p:nvPr/>
          </p:nvSpPr>
          <p:spPr>
            <a:xfrm>
              <a:off x="102134" y="944937"/>
              <a:ext cx="1133387" cy="611064"/>
            </a:xfrm>
            <a:prstGeom prst="rect">
              <a:avLst/>
            </a:prstGeom>
            <a:noFill/>
          </p:spPr>
          <p:txBody>
            <a:bodyPr anchor="t"/>
            <a:lstStyle/>
            <a:p>
              <a:pPr marL="0" algn="l">
                <a:lnSpc>
                  <a:spcPts val="2500"/>
                </a:lnSpc>
              </a:pPr>
              <a:r>
                <a:rPr lang="zh-CN" altLang="en-US" sz="2135" b="0" i="0">
                  <a:solidFill>
                    <a:srgbClr val="000000">
                      <a:alpha val="100000"/>
                    </a:srgbClr>
                  </a:solidFill>
                  <a:latin typeface="微软雅黑"/>
                  <a:ea typeface="微软雅黑"/>
                </a:rPr>
                <a:t>重力</a:t>
              </a:r>
              <a:r>
                <a:rPr lang="zh-CN" altLang="en-US" sz="2135" b="1" i="1">
                  <a:solidFill>
                    <a:srgbClr val="000000">
                      <a:alpha val="100000"/>
                    </a:srgbClr>
                  </a:solidFill>
                  <a:latin typeface="Times New Roman"/>
                  <a:ea typeface="Times New Roman"/>
                </a:rPr>
                <a:t>G</a:t>
              </a:r>
            </a:p>
          </p:txBody>
        </p:sp>
        <p:sp>
          <p:nvSpPr>
            <p:cNvPr id="31" name="形状14"/>
            <p:cNvSpPr txBox="1"/>
            <p:nvPr/>
          </p:nvSpPr>
          <p:spPr>
            <a:xfrm flipH="1" flipV="1">
              <a:off x="0" y="0"/>
              <a:ext cx="1191" cy="1101240"/>
            </a:xfrm>
            <a:prstGeom prst="line">
              <a:avLst/>
            </a:prstGeom>
            <a:solidFill>
              <a:srgbClr val="166EE1">
                <a:alpha val="100000"/>
              </a:srgbClr>
            </a:solidFill>
            <a:ln w="57150">
              <a:solidFill>
                <a:srgbClr val="FF0099">
                  <a:alpha val="100000"/>
                </a:srgbClr>
              </a:solidFill>
              <a:prstDash val="solid"/>
              <a:headEnd type="arrow" w="sm" len="sm"/>
            </a:ln>
          </p:spPr>
          <p:txBody>
            <a:bodyPr anchor="ctr"/>
            <a:lstStyle/>
            <a:p>
              <a:pPr marL="0" algn="ctr"/>
            </a:p>
          </p:txBody>
        </p:sp>
      </p:grpSp>
      <p:grpSp>
        <p:nvGrpSpPr>
          <p:cNvPr id="32" name="组合8" title=""/>
          <p:cNvGrpSpPr/>
          <p:nvPr/>
        </p:nvGrpSpPr>
        <p:grpSpPr>
          <a:xfrm>
            <a:off x="9560814" y="2895238"/>
            <a:ext cx="2691957" cy="683860"/>
            <a:chExt cx="2691957" cy="683860"/>
          </a:xfrm>
        </p:grpSpPr>
        <p:sp>
          <p:nvSpPr>
            <p:cNvPr id="33" name="形状15"/>
            <p:cNvSpPr txBox="1"/>
            <p:nvPr/>
          </p:nvSpPr>
          <p:spPr>
            <a:xfrm flipH="1">
              <a:off x="0" y="682669"/>
              <a:ext cx="1922559" cy="1191"/>
            </a:xfrm>
            <a:prstGeom prst="line">
              <a:avLst/>
            </a:prstGeom>
            <a:solidFill>
              <a:srgbClr val="166EE1">
                <a:alpha val="100000"/>
              </a:srgbClr>
            </a:solidFill>
            <a:ln w="57150">
              <a:solidFill>
                <a:srgbClr val="006EFF">
                  <a:alpha val="100000"/>
                </a:srgbClr>
              </a:solidFill>
              <a:prstDash val="solid"/>
              <a:headEnd type="arrow" w="sm" len="sm"/>
            </a:ln>
          </p:spPr>
          <p:txBody>
            <a:bodyPr anchor="ctr"/>
            <a:lstStyle/>
            <a:p>
              <a:pPr marL="0" algn="ctr"/>
            </a:p>
          </p:txBody>
        </p:sp>
        <p:sp>
          <p:nvSpPr>
            <p:cNvPr id="34" name="文本11"/>
            <p:cNvSpPr txBox="1"/>
            <p:nvPr/>
          </p:nvSpPr>
          <p:spPr>
            <a:xfrm>
              <a:off x="1262015" y="0"/>
              <a:ext cx="1429942" cy="611064"/>
            </a:xfrm>
            <a:prstGeom prst="rect">
              <a:avLst/>
            </a:prstGeom>
            <a:noFill/>
          </p:spPr>
          <p:txBody>
            <a:bodyPr anchor="t"/>
            <a:lstStyle/>
            <a:p>
              <a:pPr marL="0" algn="l">
                <a:lnSpc>
                  <a:spcPts val="2500"/>
                </a:lnSpc>
              </a:pPr>
              <a:r>
                <a:rPr lang="zh-CN" altLang="en-US" sz="2135" b="0" i="0">
                  <a:solidFill>
                    <a:srgbClr val="3B00FF">
                      <a:alpha val="100000"/>
                    </a:srgbClr>
                  </a:solidFill>
                  <a:latin typeface="微软雅黑"/>
                  <a:ea typeface="微软雅黑"/>
                </a:rPr>
                <a:t>阻力</a:t>
              </a:r>
              <a:r>
                <a:rPr lang="zh-CN" altLang="en-US" sz="2135" b="1" i="1">
                  <a:solidFill>
                    <a:srgbClr val="3B00FF">
                      <a:alpha val="100000"/>
                    </a:srgbClr>
                  </a:solidFill>
                  <a:latin typeface="Times New Roman"/>
                  <a:ea typeface="Times New Roman"/>
                </a:rPr>
                <a:t>f</a:t>
              </a:r>
            </a:p>
          </p:txBody>
        </p:sp>
      </p:grpSp>
      <p:grpSp>
        <p:nvGrpSpPr>
          <p:cNvPr id="35" name="组合9" title=""/>
          <p:cNvGrpSpPr/>
          <p:nvPr/>
        </p:nvGrpSpPr>
        <p:grpSpPr>
          <a:xfrm>
            <a:off x="7564336" y="3010946"/>
            <a:ext cx="1929599" cy="611064"/>
            <a:chExt cx="1929599" cy="611064"/>
          </a:xfrm>
        </p:grpSpPr>
        <p:sp>
          <p:nvSpPr>
            <p:cNvPr id="36" name="形状16"/>
            <p:cNvSpPr txBox="1"/>
            <p:nvPr/>
          </p:nvSpPr>
          <p:spPr>
            <a:xfrm flipH="1" flipV="1">
              <a:off x="0" y="563956"/>
              <a:ext cx="1929599" cy="19050"/>
            </a:xfrm>
            <a:prstGeom prst="line">
              <a:avLst/>
            </a:prstGeom>
            <a:solidFill>
              <a:srgbClr val="166EE1">
                <a:alpha val="100000"/>
              </a:srgbClr>
            </a:solidFill>
            <a:ln w="57150">
              <a:solidFill>
                <a:srgbClr val="006EFF">
                  <a:alpha val="100000"/>
                </a:srgbClr>
              </a:solidFill>
              <a:prstDash val="solid"/>
              <a:tailEnd type="arrow" w="sm" len="sm"/>
            </a:ln>
          </p:spPr>
          <p:txBody>
            <a:bodyPr anchor="ctr"/>
            <a:lstStyle/>
            <a:p>
              <a:pPr marL="0" algn="ctr"/>
            </a:p>
          </p:txBody>
        </p:sp>
        <p:sp>
          <p:nvSpPr>
            <p:cNvPr id="37" name="文本12"/>
            <p:cNvSpPr txBox="1"/>
            <p:nvPr/>
          </p:nvSpPr>
          <p:spPr>
            <a:xfrm>
              <a:off x="24089" y="0"/>
              <a:ext cx="1429942" cy="611064"/>
            </a:xfrm>
            <a:prstGeom prst="rect">
              <a:avLst/>
            </a:prstGeom>
            <a:noFill/>
          </p:spPr>
          <p:txBody>
            <a:bodyPr anchor="t"/>
            <a:lstStyle/>
            <a:p>
              <a:pPr marL="0" algn="l">
                <a:lnSpc>
                  <a:spcPts val="2500"/>
                </a:lnSpc>
              </a:pPr>
              <a:r>
                <a:rPr lang="zh-CN" altLang="en-US" sz="2135" b="0" i="0">
                  <a:solidFill>
                    <a:srgbClr val="3B00FF">
                      <a:alpha val="100000"/>
                    </a:srgbClr>
                  </a:solidFill>
                  <a:latin typeface="微软雅黑"/>
                  <a:ea typeface="微软雅黑"/>
                </a:rPr>
                <a:t>牵引力</a:t>
              </a:r>
              <a:r>
                <a:rPr lang="zh-CN" altLang="en-US" sz="2135" b="1" i="1">
                  <a:solidFill>
                    <a:srgbClr val="3B00FF">
                      <a:alpha val="100000"/>
                    </a:srgbClr>
                  </a:solidFill>
                  <a:latin typeface="Times New Roman"/>
                  <a:ea typeface="Times New Roman"/>
                </a:rPr>
                <a:t>F</a:t>
              </a:r>
            </a:p>
          </p:txBody>
        </p:sp>
      </p:grpSp>
      <p:sp>
        <p:nvSpPr>
          <p:cNvPr id="38" name="形状3" title=""/>
          <p:cNvSpPr txBox="1"/>
          <p:nvPr/>
        </p:nvSpPr>
        <p:spPr>
          <a:xfrm>
            <a:off x="5131594" y="4137639"/>
            <a:ext cx="200191" cy="197756"/>
          </a:xfrm>
          <a:prstGeom prst="ellipse">
            <a:avLst/>
          </a:prstGeom>
          <a:solidFill>
            <a:srgbClr val="000000">
              <a:alpha val="100000"/>
            </a:srgbClr>
          </a:solidFill>
          <a:ln w="9525">
            <a:solidFill>
              <a:srgbClr val="FFFF00">
                <a:alpha val="100000"/>
              </a:srgbClr>
            </a:solidFill>
            <a:prstDash val="solid"/>
            <a:headEnd type="none" w="med" len="med"/>
            <a:tailEnd type="none" w="med" len="med"/>
          </a:ln>
        </p:spPr>
        <p:txBody>
          <a:bodyPr anchor="ctr"/>
          <a:lstStyle/>
          <a:p>
            <a:pPr marL="0" algn="ctr"/>
          </a:p>
        </p:txBody>
      </p:sp>
      <p:sp>
        <p:nvSpPr>
          <p:cNvPr id="39" name="形状4" title=""/>
          <p:cNvSpPr txBox="1"/>
          <p:nvPr/>
        </p:nvSpPr>
        <p:spPr>
          <a:xfrm>
            <a:off x="9400508" y="3479147"/>
            <a:ext cx="200191" cy="197756"/>
          </a:xfrm>
          <a:prstGeom prst="ellipse">
            <a:avLst/>
          </a:prstGeom>
          <a:solidFill>
            <a:srgbClr val="000000">
              <a:alpha val="100000"/>
            </a:srgbClr>
          </a:solidFill>
          <a:ln w="9525">
            <a:solidFill>
              <a:srgbClr val="FFFF00">
                <a:alpha val="100000"/>
              </a:srgbClr>
            </a:solidFill>
            <a:prstDash val="solid"/>
            <a:headEnd type="none" w="med" len="med"/>
            <a:tailEnd type="none" w="med" len="med"/>
          </a:ln>
        </p:spPr>
        <p:txBody>
          <a:bodyPr anchor="ctr"/>
          <a:lstStyle/>
          <a:p>
            <a:pPr marL="0" algn="ctr"/>
          </a:p>
        </p:txBody>
      </p:sp>
      <p:sp>
        <p:nvSpPr>
          <p:cNvPr id="40" name="文本3" title=""/>
          <p:cNvSpPr txBox="1"/>
          <p:nvPr/>
        </p:nvSpPr>
        <p:spPr>
          <a:xfrm>
            <a:off x="7113489" y="4784674"/>
            <a:ext cx="3061964" cy="611064"/>
          </a:xfrm>
          <a:prstGeom prst="rect">
            <a:avLst/>
          </a:prstGeom>
          <a:noFill/>
        </p:spPr>
        <p:txBody>
          <a:bodyPr anchor="t"/>
          <a:lstStyle/>
          <a:p>
            <a:pPr marL="0" algn="ctr">
              <a:lnSpc>
                <a:spcPts val="2500"/>
              </a:lnSpc>
            </a:pPr>
            <a:r>
              <a:rPr lang="zh-CN" altLang="en-US" sz="2135" b="0" i="0">
                <a:solidFill>
                  <a:srgbClr val="000000">
                    <a:alpha val="100000"/>
                  </a:srgbClr>
                </a:solidFill>
                <a:latin typeface="微软雅黑"/>
                <a:ea typeface="微软雅黑"/>
              </a:rPr>
              <a:t>匀速行驶的汽车</a:t>
            </a:r>
          </a:p>
        </p:txBody>
      </p:sp>
      <p:sp>
        <p:nvSpPr>
          <p:cNvPr id="41" name="文本4" title=""/>
          <p:cNvSpPr txBox="1"/>
          <p:nvPr/>
        </p:nvSpPr>
        <p:spPr>
          <a:xfrm>
            <a:off x="1041625" y="5267858"/>
            <a:ext cx="10887075" cy="1196213"/>
          </a:xfrm>
          <a:prstGeom prst="rect">
            <a:avLst/>
          </a:prstGeom>
          <a:noFill/>
        </p:spPr>
        <p:txBody>
          <a:bodyPr anchor="t"/>
          <a:lstStyle/>
          <a:p>
            <a:pPr marL="0" algn="l"/>
            <a:r>
              <a:rPr lang="zh-CN" altLang="en-US" sz="3000" b="0" i="0">
                <a:solidFill>
                  <a:srgbClr val="000000">
                    <a:alpha val="100000"/>
                  </a:srgbClr>
                </a:solidFill>
                <a:latin typeface="Microsoft YaHei"/>
                <a:ea typeface="Microsoft YaHei"/>
              </a:rPr>
              <a:t>物体受到几个力作用时，依然可以保持静止或匀速直线运动状态。</a:t>
            </a:r>
            <a:r>
              <a:rPr lang="zh-CN" altLang="en-US" sz="3000" b="0" i="0">
                <a:solidFill>
                  <a:srgbClr val="3B00FF">
                    <a:alpha val="100000"/>
                  </a:srgbClr>
                </a:solidFill>
                <a:latin typeface="Microsoft YaHei"/>
                <a:ea typeface="Microsoft YaHei"/>
              </a:rPr>
              <a:t>我们就说这几个力相互平衡，物体处于平衡状态。</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300"/>
                                        <p:tgtEl>
                                          <p:spTgt spid="2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300"/>
                                        <p:tgtEl>
                                          <p:spTgt spid="2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300"/>
                                        <p:tgtEl>
                                          <p:spTgt spid="2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300"/>
                                        <p:tgtEl>
                                          <p:spTgt spid="2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300"/>
                                        <p:tgtEl>
                                          <p:spTgt spid="35"/>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300"/>
                                        <p:tgtEl>
                                          <p:spTgt spid="32"/>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3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23" grpId="0" animBg="1"/>
      <p:bldP spid="20" grpId="0" animBg="1"/>
      <p:bldP spid="26" grpId="0" animBg="1"/>
      <p:bldP spid="29" grpId="0" animBg="1"/>
      <p:bldP spid="35" grpId="0" animBg="1"/>
      <p:bldP spid="32" grpId="0" animBg="1"/>
      <p:bldP spid="41"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1" y="180859"/>
              <a:ext cx="3058011" cy="660949"/>
            </a:xfrm>
            <a:custGeom>
              <a:gdLst>
                <a:gd name="connsiteX0" fmla="*/ 110158 w 3058011"/>
                <a:gd name="connsiteY0" fmla="*/ 0 h 660949"/>
                <a:gd name="connsiteX1" fmla="*/ 2947853 w 3058011"/>
                <a:gd name="connsiteY1" fmla="*/ 0 h 660949"/>
                <a:gd name="connsiteX2" fmla="*/ 3008691 w 3058011"/>
                <a:gd name="connsiteY2" fmla="*/ 0 h 660949"/>
                <a:gd name="connsiteX3" fmla="*/ 3058011 w 3058011"/>
                <a:gd name="connsiteY3" fmla="*/ 550791 h 660949"/>
                <a:gd name="connsiteX4" fmla="*/ 3058011 w 3058011"/>
                <a:gd name="connsiteY4" fmla="*/ 611630 h 660949"/>
                <a:gd name="connsiteX5" fmla="*/ 110158 w 3058011"/>
                <a:gd name="connsiteY5" fmla="*/ 660949 h 660949"/>
                <a:gd name="connsiteX6" fmla="*/ 49320 w 3058011"/>
                <a:gd name="connsiteY6" fmla="*/ 660949 h 660949"/>
                <a:gd name="connsiteX7" fmla="*/ 0 w 3058011"/>
                <a:gd name="connsiteY7" fmla="*/ 110158 h 660949"/>
                <a:gd name="connsiteX8" fmla="*/ 0 w 30580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8011" h="660949">
                  <a:moveTo>
                    <a:pt x="110158" y="0"/>
                  </a:moveTo>
                  <a:lnTo>
                    <a:pt x="2947853" y="0"/>
                  </a:lnTo>
                  <a:cubicBezTo>
                    <a:pt x="3008691" y="0"/>
                    <a:pt x="3058011" y="49320"/>
                    <a:pt x="3058011" y="110158"/>
                  </a:cubicBezTo>
                  <a:lnTo>
                    <a:pt x="3058011" y="550791"/>
                  </a:lnTo>
                  <a:cubicBezTo>
                    <a:pt x="3058011" y="611630"/>
                    <a:pt x="3008691" y="660949"/>
                    <a:pt x="29478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sp>
        <p:nvSpPr>
          <p:cNvPr id="8" name="文本1" title=""/>
          <p:cNvSpPr txBox="1"/>
          <p:nvPr/>
        </p:nvSpPr>
        <p:spPr>
          <a:xfrm>
            <a:off x="690439" y="1030634"/>
            <a:ext cx="3929066" cy="714425"/>
          </a:xfrm>
          <a:prstGeom prst="rect">
            <a:avLst/>
          </a:prstGeom>
          <a:noFill/>
        </p:spPr>
        <p:txBody>
          <a:bodyPr anchor="t"/>
          <a:lstStyle/>
          <a:p>
            <a:pPr marL="0" algn="l">
              <a:lnSpc>
                <a:spcPts val="3600"/>
              </a:lnSpc>
            </a:pPr>
            <a:r>
              <a:rPr lang="zh-CN" altLang="en-US" sz="3000" b="1" i="0">
                <a:solidFill>
                  <a:srgbClr val="000000">
                    <a:alpha val="100000"/>
                  </a:srgbClr>
                </a:solidFill>
                <a:latin typeface="Times New Roman"/>
                <a:ea typeface="Times New Roman"/>
              </a:rPr>
              <a:t>2. 平衡状态</a:t>
            </a:r>
          </a:p>
        </p:txBody>
      </p:sp>
      <p:sp>
        <p:nvSpPr>
          <p:cNvPr id="9" name="文本2" title=""/>
          <p:cNvSpPr txBox="1"/>
          <p:nvPr/>
        </p:nvSpPr>
        <p:spPr>
          <a:xfrm>
            <a:off x="763314" y="1530601"/>
            <a:ext cx="9601200" cy="1206498"/>
          </a:xfrm>
          <a:prstGeom prst="rect">
            <a:avLst/>
          </a:prstGeom>
          <a:noFill/>
        </p:spPr>
        <p:txBody>
          <a:bodyPr anchor="t"/>
          <a:lstStyle/>
          <a:p>
            <a:pPr marL="0" algn="l">
              <a:lnSpc>
                <a:spcPts val="4000"/>
              </a:lnSpc>
            </a:pPr>
            <a:r>
              <a:rPr lang="zh-CN" altLang="en-US" sz="2800" b="0" i="0">
                <a:solidFill>
                  <a:srgbClr val="000000">
                    <a:alpha val="100000"/>
                  </a:srgbClr>
                </a:solidFill>
                <a:latin typeface="微软雅黑"/>
                <a:ea typeface="微软雅黑"/>
              </a:rPr>
              <a:t>物体受到几个力作用时，如果保持静止或匀速直线运动状态，就说这几个力平衡，物体处于平衡状态</a:t>
            </a:r>
          </a:p>
        </p:txBody>
      </p:sp>
      <p:grpSp>
        <p:nvGrpSpPr>
          <p:cNvPr id="10" name="组合2" title=""/>
          <p:cNvGrpSpPr/>
          <p:nvPr/>
        </p:nvGrpSpPr>
        <p:grpSpPr>
          <a:xfrm>
            <a:off x="607695" y="2736999"/>
            <a:ext cx="10439400" cy="1355172"/>
            <a:chExt cx="10439400" cy="1355172"/>
          </a:xfrm>
        </p:grpSpPr>
        <p:sp>
          <p:nvSpPr>
            <p:cNvPr id="11" name="文本3"/>
            <p:cNvSpPr txBox="1"/>
            <p:nvPr/>
          </p:nvSpPr>
          <p:spPr>
            <a:xfrm>
              <a:off x="82715" y="0"/>
              <a:ext cx="3929066" cy="714425"/>
            </a:xfrm>
            <a:prstGeom prst="rect">
              <a:avLst/>
            </a:prstGeom>
            <a:noFill/>
          </p:spPr>
          <p:txBody>
            <a:bodyPr anchor="t"/>
            <a:lstStyle/>
            <a:p>
              <a:pPr marL="0" algn="l">
                <a:lnSpc>
                  <a:spcPts val="3600"/>
                </a:lnSpc>
              </a:pPr>
              <a:r>
                <a:rPr lang="zh-CN" altLang="en-US" sz="3000" b="1" i="0">
                  <a:solidFill>
                    <a:srgbClr val="000000">
                      <a:alpha val="100000"/>
                    </a:srgbClr>
                  </a:solidFill>
                  <a:latin typeface="Times New Roman"/>
                  <a:ea typeface="Times New Roman"/>
                </a:rPr>
                <a:t>3. 平衡力</a:t>
              </a:r>
            </a:p>
          </p:txBody>
        </p:sp>
        <p:sp>
          <p:nvSpPr>
            <p:cNvPr id="12" name="文本4"/>
            <p:cNvSpPr txBox="1"/>
            <p:nvPr/>
          </p:nvSpPr>
          <p:spPr>
            <a:xfrm>
              <a:off x="0" y="656673"/>
              <a:ext cx="10439400" cy="698499"/>
            </a:xfrm>
            <a:prstGeom prst="rect">
              <a:avLst/>
            </a:prstGeom>
            <a:noFill/>
          </p:spPr>
          <p:txBody>
            <a:bodyPr anchor="t"/>
            <a:lstStyle/>
            <a:p>
              <a:pPr marL="0" algn="l">
                <a:lnSpc>
                  <a:spcPts val="4000"/>
                </a:lnSpc>
              </a:pPr>
              <a:r>
                <a:rPr lang="zh-CN" altLang="en-US" sz="2800" b="0" i="0">
                  <a:solidFill>
                    <a:srgbClr val="000000">
                      <a:alpha val="100000"/>
                    </a:srgbClr>
                  </a:solidFill>
                  <a:latin typeface="微软雅黑"/>
                  <a:ea typeface="微软雅黑"/>
                </a:rPr>
                <a:t>使物体处于平衡状态的两个力（或多个力）叫做平衡力。</a:t>
              </a:r>
            </a:p>
          </p:txBody>
        </p:sp>
      </p:grpSp>
      <p:grpSp>
        <p:nvGrpSpPr>
          <p:cNvPr id="13" name="组合3" title=""/>
          <p:cNvGrpSpPr/>
          <p:nvPr/>
        </p:nvGrpSpPr>
        <p:grpSpPr>
          <a:xfrm>
            <a:off x="690096" y="4172398"/>
            <a:ext cx="8029575" cy="2179098"/>
            <a:chExt cx="8029575" cy="2179098"/>
          </a:xfrm>
        </p:grpSpPr>
        <p:sp>
          <p:nvSpPr>
            <p:cNvPr id="14" name="文本5"/>
            <p:cNvSpPr txBox="1"/>
            <p:nvPr/>
          </p:nvSpPr>
          <p:spPr>
            <a:xfrm>
              <a:off x="73133" y="0"/>
              <a:ext cx="2281238" cy="714423"/>
            </a:xfrm>
            <a:prstGeom prst="rect">
              <a:avLst/>
            </a:prstGeom>
            <a:noFill/>
          </p:spPr>
          <p:txBody>
            <a:bodyPr anchor="t"/>
            <a:lstStyle/>
            <a:p>
              <a:pPr marL="0" algn="l">
                <a:lnSpc>
                  <a:spcPts val="3600"/>
                </a:lnSpc>
              </a:pPr>
              <a:r>
                <a:rPr lang="zh-CN" altLang="en-US" sz="3000" b="1" i="0">
                  <a:solidFill>
                    <a:srgbClr val="000000">
                      <a:alpha val="100000"/>
                    </a:srgbClr>
                  </a:solidFill>
                  <a:latin typeface="Times New Roman"/>
                  <a:ea typeface="Times New Roman"/>
                </a:rPr>
                <a:t>4. 二力平衡</a:t>
              </a:r>
            </a:p>
          </p:txBody>
        </p:sp>
        <p:sp>
          <p:nvSpPr>
            <p:cNvPr id="15" name="文本6"/>
            <p:cNvSpPr txBox="1"/>
            <p:nvPr/>
          </p:nvSpPr>
          <p:spPr>
            <a:xfrm>
              <a:off x="0" y="464601"/>
              <a:ext cx="8029575" cy="1714497"/>
            </a:xfrm>
            <a:prstGeom prst="rect">
              <a:avLst/>
            </a:prstGeom>
            <a:noFill/>
          </p:spPr>
          <p:txBody>
            <a:bodyPr anchor="t"/>
            <a:lstStyle/>
            <a:p>
              <a:pPr marL="0" algn="l">
                <a:lnSpc>
                  <a:spcPts val="4000"/>
                </a:lnSpc>
              </a:pPr>
              <a:r>
                <a:rPr lang="zh-CN" altLang="en-US" sz="2800" b="0" i="0">
                  <a:solidFill>
                    <a:srgbClr val="000000">
                      <a:alpha val="100000"/>
                    </a:srgbClr>
                  </a:solidFill>
                  <a:latin typeface="微软雅黑"/>
                  <a:ea typeface="微软雅黑"/>
                </a:rPr>
                <a:t>当物体受到两个力的作用时，如果物体保持静止或匀速直线运动状态，我们就说这两个力相互平衡，简称二力平衡。</a:t>
              </a:r>
            </a:p>
          </p:txBody>
        </p:sp>
      </p:grpSp>
      <p:pic>
        <p:nvPicPr>
          <p:cNvPr id="16"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9579778" y="3451584"/>
            <a:ext cx="2324100" cy="2695575"/>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239111" cy="660949"/>
            </a:xfrm>
            <a:custGeom>
              <a:gdLst>
                <a:gd name="connsiteX0" fmla="*/ 110158 w 4239111"/>
                <a:gd name="connsiteY0" fmla="*/ 0 h 660949"/>
                <a:gd name="connsiteX1" fmla="*/ 4128953 w 4239111"/>
                <a:gd name="connsiteY1" fmla="*/ 0 h 660949"/>
                <a:gd name="connsiteX2" fmla="*/ 4189791 w 4239111"/>
                <a:gd name="connsiteY2" fmla="*/ 0 h 660949"/>
                <a:gd name="connsiteX3" fmla="*/ 4239111 w 4239111"/>
                <a:gd name="connsiteY3" fmla="*/ 550791 h 660949"/>
                <a:gd name="connsiteX4" fmla="*/ 4239111 w 4239111"/>
                <a:gd name="connsiteY4" fmla="*/ 611630 h 660949"/>
                <a:gd name="connsiteX5" fmla="*/ 110158 w 4239111"/>
                <a:gd name="connsiteY5" fmla="*/ 660949 h 660949"/>
                <a:gd name="connsiteX6" fmla="*/ 49320 w 4239111"/>
                <a:gd name="connsiteY6" fmla="*/ 660949 h 660949"/>
                <a:gd name="connsiteX7" fmla="*/ 0 w 4239111"/>
                <a:gd name="connsiteY7" fmla="*/ 110158 h 660949"/>
                <a:gd name="connsiteX8" fmla="*/ 0 w 42391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9111" h="660949">
                  <a:moveTo>
                    <a:pt x="110158" y="0"/>
                  </a:moveTo>
                  <a:lnTo>
                    <a:pt x="4128953" y="0"/>
                  </a:lnTo>
                  <a:cubicBezTo>
                    <a:pt x="4189791" y="0"/>
                    <a:pt x="4239111" y="49320"/>
                    <a:pt x="4239111" y="110158"/>
                  </a:cubicBezTo>
                  <a:lnTo>
                    <a:pt x="4239111" y="550791"/>
                  </a:lnTo>
                  <a:cubicBezTo>
                    <a:pt x="4239111" y="611630"/>
                    <a:pt x="4189791" y="660949"/>
                    <a:pt x="41289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二力平衡的条件</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500043" y="3164519"/>
            <a:ext cx="5001958" cy="2760612"/>
          </a:xfrm>
          <a:prstGeom prst="rect">
            <a:avLst/>
          </a:prstGeom>
        </p:spPr>
      </p:pic>
      <p:sp>
        <p:nvSpPr>
          <p:cNvPr id="9" name="文本1" title=""/>
          <p:cNvSpPr txBox="1"/>
          <p:nvPr/>
        </p:nvSpPr>
        <p:spPr>
          <a:xfrm>
            <a:off x="197958" y="1115349"/>
            <a:ext cx="10829925" cy="1231894"/>
          </a:xfrm>
          <a:prstGeom prst="rect">
            <a:avLst/>
          </a:prstGeom>
          <a:noFill/>
        </p:spPr>
        <p:txBody>
          <a:bodyPr anchor="t"/>
          <a:lstStyle/>
          <a:p>
            <a:pPr marL="0" algn="l">
              <a:lnSpc>
                <a:spcPts val="4100"/>
              </a:lnSpc>
              <a:buFont typeface="Arial"/>
              <a:buChar char=" "/>
            </a:pPr>
            <a:r>
              <a:rPr lang="zh-CN" altLang="en-US" sz="2700" b="1" i="0">
                <a:solidFill>
                  <a:srgbClr val="000000">
                    <a:alpha val="100000"/>
                  </a:srgbClr>
                </a:solidFill>
                <a:latin typeface="微软雅黑"/>
                <a:ea typeface="微软雅黑"/>
              </a:rPr>
              <a:t>【提出问题】</a:t>
            </a:r>
            <a:r>
              <a:rPr lang="zh-CN" altLang="en-US" sz="2700" b="0" i="0">
                <a:solidFill>
                  <a:srgbClr val="000000">
                    <a:alpha val="100000"/>
                  </a:srgbClr>
                </a:solidFill>
                <a:latin typeface="微软雅黑"/>
                <a:ea typeface="微软雅黑"/>
              </a:rPr>
              <a:t>二力平衡时，二力应该有什么关系? 下面通过实验探究二力平衡的条件。</a:t>
            </a:r>
          </a:p>
        </p:txBody>
      </p:sp>
      <p:pic>
        <p:nvPicPr>
          <p:cNvPr id="10" name="视频1"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5989672" y="2908583"/>
            <a:ext cx="5573344" cy="3135001"/>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8" fill="hold" display="0">
                  <p:stCondLst>
                    <p:cond delay="indefinite"/>
                  </p:stCondLst>
                </p:cTn>
                <p:tgtEl>
                  <p:spTgt spid="10"/>
                </p:tgtEl>
              </p:cMediaNode>
            </p:video>
          </p:childTnLst>
        </p:cTn>
      </p:par>
    </p:tnLst>
    <p:bldLst>
      <p:bldP spid="8"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239111" cy="660949"/>
            </a:xfrm>
            <a:custGeom>
              <a:gdLst>
                <a:gd name="connsiteX0" fmla="*/ 110158 w 4239111"/>
                <a:gd name="connsiteY0" fmla="*/ 0 h 660949"/>
                <a:gd name="connsiteX1" fmla="*/ 4128953 w 4239111"/>
                <a:gd name="connsiteY1" fmla="*/ 0 h 660949"/>
                <a:gd name="connsiteX2" fmla="*/ 4189791 w 4239111"/>
                <a:gd name="connsiteY2" fmla="*/ 0 h 660949"/>
                <a:gd name="connsiteX3" fmla="*/ 4239111 w 4239111"/>
                <a:gd name="connsiteY3" fmla="*/ 550791 h 660949"/>
                <a:gd name="connsiteX4" fmla="*/ 4239111 w 4239111"/>
                <a:gd name="connsiteY4" fmla="*/ 611630 h 660949"/>
                <a:gd name="connsiteX5" fmla="*/ 110158 w 4239111"/>
                <a:gd name="connsiteY5" fmla="*/ 660949 h 660949"/>
                <a:gd name="connsiteX6" fmla="*/ 49320 w 4239111"/>
                <a:gd name="connsiteY6" fmla="*/ 660949 h 660949"/>
                <a:gd name="connsiteX7" fmla="*/ 0 w 4239111"/>
                <a:gd name="connsiteY7" fmla="*/ 110158 h 660949"/>
                <a:gd name="connsiteX8" fmla="*/ 0 w 42391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9111" h="660949">
                  <a:moveTo>
                    <a:pt x="110158" y="0"/>
                  </a:moveTo>
                  <a:lnTo>
                    <a:pt x="4128953" y="0"/>
                  </a:lnTo>
                  <a:cubicBezTo>
                    <a:pt x="4189791" y="0"/>
                    <a:pt x="4239111" y="49320"/>
                    <a:pt x="4239111" y="110158"/>
                  </a:cubicBezTo>
                  <a:lnTo>
                    <a:pt x="4239111" y="550791"/>
                  </a:lnTo>
                  <a:cubicBezTo>
                    <a:pt x="4239111" y="611630"/>
                    <a:pt x="4189791" y="660949"/>
                    <a:pt x="41289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二力平衡的条件</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sp>
        <p:nvSpPr>
          <p:cNvPr id="8" name="文本1" title=""/>
          <p:cNvSpPr txBox="1"/>
          <p:nvPr/>
        </p:nvSpPr>
        <p:spPr>
          <a:xfrm>
            <a:off x="2415854" y="957901"/>
            <a:ext cx="9248775" cy="1494282"/>
          </a:xfrm>
          <a:prstGeom prst="rect">
            <a:avLst/>
          </a:prstGeom>
          <a:noFill/>
        </p:spPr>
        <p:txBody>
          <a:bodyPr anchor="t"/>
          <a:lstStyle/>
          <a:p>
            <a:pPr marL="0" algn="l"/>
            <a:r>
              <a:rPr lang="zh-CN" altLang="en-US" sz="3000" b="0" i="0">
                <a:solidFill>
                  <a:srgbClr val="3B00FF">
                    <a:alpha val="100000"/>
                  </a:srgbClr>
                </a:solidFill>
                <a:latin typeface="楷体"/>
                <a:ea typeface="楷体"/>
              </a:rPr>
              <a:t> </a:t>
            </a:r>
            <a:r>
              <a:rPr lang="zh-CN" altLang="en-US" sz="3000" b="1" i="0">
                <a:solidFill>
                  <a:srgbClr val="3B00FF">
                    <a:alpha val="100000"/>
                  </a:srgbClr>
                </a:solidFill>
                <a:latin typeface="楷体"/>
                <a:ea typeface="楷体"/>
              </a:rPr>
              <a:t>作用在同一个物体上的两个力，如果大小相等，方向相反，并且在同一条直线上，这两个力就彼此平衡。</a:t>
            </a:r>
            <a:r>
              <a:rPr lang="zh-CN" altLang="en-US" sz="3000" b="1" i="0">
                <a:solidFill>
                  <a:srgbClr val="000000">
                    <a:alpha val="100000"/>
                  </a:srgbClr>
                </a:solidFill>
                <a:latin typeface="楷体"/>
                <a:ea typeface="楷体"/>
              </a:rPr>
              <a:t>这就是二力平衡的条件。</a:t>
            </a:r>
          </a:p>
        </p:txBody>
      </p:sp>
      <p:sp>
        <p:nvSpPr>
          <p:cNvPr id="9" name="文本2" title=""/>
          <p:cNvSpPr txBox="1"/>
          <p:nvPr/>
        </p:nvSpPr>
        <p:spPr>
          <a:xfrm>
            <a:off x="385896" y="958434"/>
            <a:ext cx="2752090" cy="711197"/>
          </a:xfrm>
          <a:prstGeom prst="rect">
            <a:avLst/>
          </a:prstGeom>
          <a:noFill/>
        </p:spPr>
        <p:txBody>
          <a:bodyPr anchor="t"/>
          <a:lstStyle/>
          <a:p>
            <a:pPr marL="0" algn="l">
              <a:lnSpc>
                <a:spcPts val="4100"/>
              </a:lnSpc>
            </a:pPr>
            <a:r>
              <a:rPr lang="zh-CN" altLang="en-US" sz="2700" b="1" i="0">
                <a:solidFill>
                  <a:srgbClr val="000000">
                    <a:alpha val="100000"/>
                  </a:srgbClr>
                </a:solidFill>
                <a:latin typeface="微软雅黑"/>
                <a:ea typeface="微软雅黑"/>
              </a:rPr>
              <a:t>【实验结论】</a:t>
            </a:r>
          </a:p>
        </p:txBody>
      </p:sp>
      <p:sp>
        <p:nvSpPr>
          <p:cNvPr id="10" name="文本3" title=""/>
          <p:cNvSpPr txBox="1"/>
          <p:nvPr/>
        </p:nvSpPr>
        <p:spPr>
          <a:xfrm>
            <a:off x="385896" y="2365991"/>
            <a:ext cx="4399912" cy="711197"/>
          </a:xfrm>
          <a:prstGeom prst="rect">
            <a:avLst/>
          </a:prstGeom>
          <a:noFill/>
        </p:spPr>
        <p:txBody>
          <a:bodyPr anchor="t"/>
          <a:lstStyle/>
          <a:p>
            <a:pPr marL="0" algn="l">
              <a:lnSpc>
                <a:spcPts val="4100"/>
              </a:lnSpc>
            </a:pPr>
            <a:r>
              <a:rPr lang="zh-CN" altLang="en-US" sz="2700" b="1" i="0">
                <a:solidFill>
                  <a:srgbClr val="000000">
                    <a:alpha val="100000"/>
                  </a:srgbClr>
                </a:solidFill>
                <a:latin typeface="微软雅黑"/>
                <a:ea typeface="微软雅黑"/>
              </a:rPr>
              <a:t>【二力平衡的口诀】</a:t>
            </a:r>
          </a:p>
        </p:txBody>
      </p:sp>
      <p:sp>
        <p:nvSpPr>
          <p:cNvPr id="11" name="文本4" title=""/>
          <p:cNvSpPr txBox="1"/>
          <p:nvPr/>
        </p:nvSpPr>
        <p:spPr>
          <a:xfrm>
            <a:off x="3461937" y="2452135"/>
            <a:ext cx="4463224" cy="625094"/>
          </a:xfrm>
          <a:prstGeom prst="rect">
            <a:avLst/>
          </a:prstGeom>
          <a:noFill/>
        </p:spPr>
        <p:txBody>
          <a:bodyPr anchor="t"/>
          <a:lstStyle/>
          <a:p>
            <a:pPr marL="0" algn="l"/>
            <a:r>
              <a:rPr lang="zh-CN" altLang="en-US" sz="3000" b="1" i="0">
                <a:solidFill>
                  <a:srgbClr val="FF0000">
                    <a:alpha val="100000"/>
                  </a:srgbClr>
                </a:solidFill>
                <a:latin typeface="楷体"/>
                <a:ea typeface="楷体"/>
              </a:rPr>
              <a:t>同体、等大、反向、共线</a:t>
            </a:r>
          </a:p>
        </p:txBody>
      </p:sp>
      <p:sp>
        <p:nvSpPr>
          <p:cNvPr id="12" name="文本5" title=""/>
          <p:cNvSpPr txBox="1"/>
          <p:nvPr/>
        </p:nvSpPr>
        <p:spPr>
          <a:xfrm>
            <a:off x="385924" y="2959113"/>
            <a:ext cx="8177089" cy="803243"/>
          </a:xfrm>
          <a:prstGeom prst="rect">
            <a:avLst/>
          </a:prstGeom>
          <a:noFill/>
        </p:spPr>
        <p:txBody>
          <a:bodyPr anchor="t"/>
          <a:lstStyle/>
          <a:p>
            <a:pPr marL="0" algn="l">
              <a:lnSpc>
                <a:spcPts val="4400"/>
              </a:lnSpc>
              <a:buFont typeface="Arial"/>
              <a:buChar char=" "/>
            </a:pPr>
            <a:r>
              <a:rPr lang="zh-CN" altLang="en-US" sz="2499" b="0" i="0">
                <a:solidFill>
                  <a:srgbClr val="000000">
                    <a:alpha val="100000"/>
                  </a:srgbClr>
                </a:solidFill>
                <a:latin typeface="Times New Roman"/>
                <a:ea typeface="Times New Roman"/>
              </a:rPr>
              <a:t>例题：  </a:t>
            </a:r>
            <a:r>
              <a:rPr lang="zh-CN" altLang="en-US" sz="2499" b="0" i="0">
                <a:solidFill>
                  <a:srgbClr val="000000">
                    <a:alpha val="100000"/>
                  </a:srgbClr>
                </a:solidFill>
                <a:latin typeface="微软雅黑"/>
                <a:ea typeface="微软雅黑"/>
              </a:rPr>
              <a:t>在图中哪些情况下，这两个力是平衡的？</a:t>
            </a:r>
          </a:p>
        </p:txBody>
      </p:sp>
      <p:pic>
        <p:nvPicPr>
          <p:cNvPr id="13"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010936" y="3840899"/>
            <a:ext cx="9628261" cy="2658418"/>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3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818112" y="180861"/>
              <a:ext cx="4239111" cy="660949"/>
            </a:xfrm>
            <a:custGeom>
              <a:gdLst>
                <a:gd name="connsiteX0" fmla="*/ 110158 w 4239111"/>
                <a:gd name="connsiteY0" fmla="*/ 0 h 660949"/>
                <a:gd name="connsiteX1" fmla="*/ 4128953 w 4239111"/>
                <a:gd name="connsiteY1" fmla="*/ 0 h 660949"/>
                <a:gd name="connsiteX2" fmla="*/ 4189791 w 4239111"/>
                <a:gd name="connsiteY2" fmla="*/ 0 h 660949"/>
                <a:gd name="connsiteX3" fmla="*/ 4239111 w 4239111"/>
                <a:gd name="connsiteY3" fmla="*/ 550791 h 660949"/>
                <a:gd name="connsiteX4" fmla="*/ 4239111 w 4239111"/>
                <a:gd name="connsiteY4" fmla="*/ 611630 h 660949"/>
                <a:gd name="connsiteX5" fmla="*/ 110158 w 4239111"/>
                <a:gd name="connsiteY5" fmla="*/ 660949 h 660949"/>
                <a:gd name="connsiteX6" fmla="*/ 49320 w 4239111"/>
                <a:gd name="connsiteY6" fmla="*/ 660949 h 660949"/>
                <a:gd name="connsiteX7" fmla="*/ 0 w 4239111"/>
                <a:gd name="connsiteY7" fmla="*/ 110158 h 660949"/>
                <a:gd name="connsiteX8" fmla="*/ 0 w 42391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9111" h="660949">
                  <a:moveTo>
                    <a:pt x="110158" y="0"/>
                  </a:moveTo>
                  <a:lnTo>
                    <a:pt x="4128953" y="0"/>
                  </a:lnTo>
                  <a:cubicBezTo>
                    <a:pt x="4189791" y="0"/>
                    <a:pt x="4239111" y="49320"/>
                    <a:pt x="4239111" y="110158"/>
                  </a:cubicBezTo>
                  <a:lnTo>
                    <a:pt x="4239111" y="550791"/>
                  </a:lnTo>
                  <a:cubicBezTo>
                    <a:pt x="4239111" y="611630"/>
                    <a:pt x="4189791" y="660949"/>
                    <a:pt x="41289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二力平衡的条件</a:t>
              </a:r>
            </a:p>
          </p:txBody>
        </p:sp>
        <p:sp>
          <p:nvSpPr>
            <p:cNvPr id="7" name="形状5"/>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sp>
        <p:nvSpPr>
          <p:cNvPr id="8" name="文本1" title=""/>
          <p:cNvSpPr txBox="1"/>
          <p:nvPr/>
        </p:nvSpPr>
        <p:spPr>
          <a:xfrm>
            <a:off x="3571399" y="958139"/>
            <a:ext cx="4762500" cy="625094"/>
          </a:xfrm>
          <a:prstGeom prst="rect">
            <a:avLst/>
          </a:prstGeom>
          <a:noFill/>
        </p:spPr>
        <p:txBody>
          <a:bodyPr anchor="t"/>
          <a:lstStyle/>
          <a:p>
            <a:pPr marL="0" algn="l"/>
            <a:r>
              <a:rPr lang="zh-CN" altLang="en-US" sz="3000" b="0" i="0">
                <a:solidFill>
                  <a:srgbClr val="000000">
                    <a:alpha val="100000"/>
                  </a:srgbClr>
                </a:solidFill>
                <a:latin typeface="楷体"/>
                <a:ea typeface="楷体"/>
              </a:rPr>
              <a:t>平衡力和相互作用力的比较</a:t>
            </a:r>
          </a:p>
        </p:txBody>
      </p:sp>
      <p:grpSp>
        <p:nvGrpSpPr>
          <p:cNvPr id="9" name="组合2" title=""/>
          <p:cNvGrpSpPr/>
          <p:nvPr/>
        </p:nvGrpSpPr>
        <p:grpSpPr>
          <a:xfrm>
            <a:off x="3990737" y="1824055"/>
            <a:ext cx="1421313" cy="2372400"/>
            <a:chExt cx="1421313" cy="2372400"/>
          </a:xfrm>
        </p:grpSpPr>
        <p:sp>
          <p:nvSpPr>
            <p:cNvPr id="10" name="形状10"/>
            <p:cNvSpPr txBox="1"/>
            <p:nvPr/>
          </p:nvSpPr>
          <p:spPr>
            <a:xfrm>
              <a:off x="0" y="1251796"/>
              <a:ext cx="1421313" cy="107293"/>
            </a:xfrm>
            <a:prstGeom prst="rect">
              <a:avLst/>
            </a:prstGeom>
            <a:solidFill>
              <a:srgbClr val="995C1E">
                <a:alpha val="100000"/>
              </a:srgbClr>
            </a:solidFill>
            <a:ln w="9525">
              <a:solidFill>
                <a:srgbClr val="000000">
                  <a:alpha val="100000"/>
                </a:srgbClr>
              </a:solidFill>
              <a:prstDash val="solid"/>
            </a:ln>
          </p:spPr>
          <p:txBody>
            <a:bodyPr anchor="ctr"/>
            <a:lstStyle/>
            <a:p>
              <a:pPr marL="0" algn="ctr"/>
            </a:p>
          </p:txBody>
        </p:sp>
        <p:sp>
          <p:nvSpPr>
            <p:cNvPr id="11" name="形状11"/>
            <p:cNvSpPr txBox="1"/>
            <p:nvPr/>
          </p:nvSpPr>
          <p:spPr>
            <a:xfrm>
              <a:off x="117348" y="1355523"/>
              <a:ext cx="195594" cy="352068"/>
            </a:xfrm>
            <a:prstGeom prst="rect">
              <a:avLst/>
            </a:prstGeom>
            <a:solidFill>
              <a:srgbClr val="995C1E">
                <a:alpha val="100000"/>
              </a:srgbClr>
            </a:solidFill>
            <a:ln w="9525">
              <a:solidFill>
                <a:srgbClr val="000000">
                  <a:alpha val="100000"/>
                </a:srgbClr>
              </a:solidFill>
              <a:prstDash val="solid"/>
            </a:ln>
          </p:spPr>
          <p:txBody>
            <a:bodyPr anchor="ctr"/>
            <a:lstStyle/>
            <a:p>
              <a:pPr marL="0" algn="ctr"/>
            </a:p>
          </p:txBody>
        </p:sp>
        <p:sp>
          <p:nvSpPr>
            <p:cNvPr id="12" name="形状12"/>
            <p:cNvSpPr txBox="1"/>
            <p:nvPr/>
          </p:nvSpPr>
          <p:spPr>
            <a:xfrm>
              <a:off x="1121397" y="1355523"/>
              <a:ext cx="195594" cy="352068"/>
            </a:xfrm>
            <a:prstGeom prst="rect">
              <a:avLst/>
            </a:prstGeom>
            <a:solidFill>
              <a:srgbClr val="995C1E">
                <a:alpha val="100000"/>
              </a:srgbClr>
            </a:solidFill>
            <a:ln w="9525">
              <a:solidFill>
                <a:srgbClr val="000000">
                  <a:alpha val="100000"/>
                </a:srgbClr>
              </a:solidFill>
              <a:prstDash val="solid"/>
            </a:ln>
          </p:spPr>
          <p:txBody>
            <a:bodyPr anchor="ctr"/>
            <a:lstStyle/>
            <a:p>
              <a:pPr marL="0" algn="ctr"/>
            </a:p>
          </p:txBody>
        </p:sp>
        <p:sp>
          <p:nvSpPr>
            <p:cNvPr id="13" name="形状8"/>
            <p:cNvSpPr txBox="1"/>
            <p:nvPr/>
          </p:nvSpPr>
          <p:spPr>
            <a:xfrm>
              <a:off x="254184" y="890265"/>
              <a:ext cx="912770" cy="365108"/>
            </a:xfrm>
            <a:prstGeom prst="rect">
              <a:avLst/>
            </a:prstGeom>
            <a:solidFill>
              <a:srgbClr val="6F6F73">
                <a:alpha val="100000"/>
              </a:srgbClr>
            </a:solidFill>
            <a:ln w="9525">
              <a:solidFill>
                <a:srgbClr val="000000">
                  <a:alpha val="100000"/>
                </a:srgbClr>
              </a:solidFill>
              <a:prstDash val="solid"/>
            </a:ln>
          </p:spPr>
          <p:txBody>
            <a:bodyPr anchor="ctr"/>
            <a:lstStyle/>
            <a:p>
              <a:pPr marL="0" algn="ctr"/>
            </a:p>
          </p:txBody>
        </p:sp>
        <p:sp>
          <p:nvSpPr>
            <p:cNvPr id="14" name="形状9"/>
            <p:cNvSpPr txBox="1"/>
            <p:nvPr/>
          </p:nvSpPr>
          <p:spPr>
            <a:xfrm>
              <a:off x="671446" y="1033759"/>
              <a:ext cx="78237" cy="78237"/>
            </a:xfrm>
            <a:custGeom>
              <a:gdLst>
                <a:gd name="connsiteX0" fmla="*/ 39119 w 78237"/>
                <a:gd name="connsiteY0" fmla="*/ 0 h 78237"/>
                <a:gd name="connsiteX1" fmla="*/ 60723 w 78237"/>
                <a:gd name="connsiteY1" fmla="*/ 0 h 78237"/>
                <a:gd name="connsiteX2" fmla="*/ 78237 w 78237"/>
                <a:gd name="connsiteY2" fmla="*/ 60723 h 78237"/>
                <a:gd name="connsiteX3" fmla="*/ 17514 w 78237"/>
                <a:gd name="connsiteY3" fmla="*/ 78237 h 78237"/>
                <a:gd name="connsiteX4" fmla="*/ 0 w 78237"/>
                <a:gd name="connsiteY4" fmla="*/ 17514 h 782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78237" h="78237">
                  <a:moveTo>
                    <a:pt x="39119" y="0"/>
                  </a:moveTo>
                  <a:cubicBezTo>
                    <a:pt x="60723" y="0"/>
                    <a:pt x="78237" y="17514"/>
                    <a:pt x="78237" y="39119"/>
                  </a:cubicBezTo>
                  <a:cubicBezTo>
                    <a:pt x="78237" y="60723"/>
                    <a:pt x="60723" y="78237"/>
                    <a:pt x="39119" y="78237"/>
                  </a:cubicBezTo>
                  <a:cubicBezTo>
                    <a:pt x="17514" y="78237"/>
                    <a:pt x="0" y="60723"/>
                    <a:pt x="0" y="39119"/>
                  </a:cubicBezTo>
                  <a:cubicBezTo>
                    <a:pt x="0" y="17514"/>
                    <a:pt x="17514" y="0"/>
                    <a:pt x="39119" y="0"/>
                  </a:cubicBezTo>
                  <a:close/>
                </a:path>
              </a:pathLst>
            </a:custGeom>
            <a:solidFill>
              <a:srgbClr val="FF0000">
                <a:alpha val="100000"/>
              </a:srgbClr>
            </a:solidFill>
            <a:ln w="9525">
              <a:solidFill>
                <a:srgbClr val="FF0000">
                  <a:alpha val="100000"/>
                </a:srgbClr>
              </a:solidFill>
              <a:prstDash val="solid"/>
            </a:ln>
          </p:spPr>
          <p:txBody>
            <a:bodyPr anchor="ctr"/>
            <a:lstStyle/>
            <a:p>
              <a:pPr marL="0" algn="ctr"/>
            </a:p>
          </p:txBody>
        </p:sp>
        <p:sp>
          <p:nvSpPr>
            <p:cNvPr id="15" name="形状6"/>
            <p:cNvSpPr txBox="1"/>
            <p:nvPr/>
          </p:nvSpPr>
          <p:spPr>
            <a:xfrm flipV="1">
              <a:off x="704132" y="64854"/>
              <a:ext cx="19050" cy="991351"/>
            </a:xfrm>
            <a:prstGeom prst="line">
              <a:avLst/>
            </a:prstGeom>
            <a:solidFill>
              <a:srgbClr val="FF0000">
                <a:alpha val="100000"/>
              </a:srgbClr>
            </a:solidFill>
            <a:ln w="28575">
              <a:solidFill>
                <a:srgbClr val="000000">
                  <a:alpha val="100000"/>
                </a:srgbClr>
              </a:solidFill>
              <a:prstDash val="solid"/>
              <a:tailEnd type="arrow" w="sm" len="sm"/>
            </a:ln>
          </p:spPr>
          <p:txBody>
            <a:bodyPr anchor="ctr"/>
            <a:lstStyle/>
            <a:p>
              <a:pPr marL="0" algn="ctr"/>
            </a:p>
          </p:txBody>
        </p:sp>
        <p:sp>
          <p:nvSpPr>
            <p:cNvPr id="16" name="形状7"/>
            <p:cNvSpPr txBox="1"/>
            <p:nvPr/>
          </p:nvSpPr>
          <p:spPr>
            <a:xfrm rot="10800000" flipV="1">
              <a:off x="684600" y="1085821"/>
              <a:ext cx="19050" cy="991351"/>
            </a:xfrm>
            <a:prstGeom prst="line">
              <a:avLst/>
            </a:prstGeom>
            <a:solidFill>
              <a:srgbClr val="FF0000">
                <a:alpha val="100000"/>
              </a:srgbClr>
            </a:solidFill>
            <a:ln w="28575">
              <a:solidFill>
                <a:srgbClr val="FF0000">
                  <a:alpha val="100000"/>
                </a:srgbClr>
              </a:solidFill>
              <a:prstDash val="solid"/>
              <a:tailEnd type="arrow" w="sm" len="sm"/>
            </a:ln>
          </p:spPr>
          <p:txBody>
            <a:bodyPr anchor="ctr"/>
            <a:lstStyle/>
            <a:p>
              <a:pPr marL="0" algn="ctr"/>
            </a:p>
          </p:txBody>
        </p:sp>
        <p:sp>
          <p:nvSpPr>
            <p:cNvPr id="17" name="文本4"/>
            <p:cNvSpPr txBox="1"/>
            <p:nvPr/>
          </p:nvSpPr>
          <p:spPr>
            <a:xfrm>
              <a:off x="821489" y="0"/>
              <a:ext cx="571500" cy="625094"/>
            </a:xfrm>
            <a:prstGeom prst="rect">
              <a:avLst/>
            </a:prstGeom>
            <a:noFill/>
          </p:spPr>
          <p:txBody>
            <a:bodyPr anchor="t"/>
            <a:lstStyle/>
            <a:p>
              <a:pPr marL="0" algn="l"/>
              <a:r>
                <a:rPr lang="zh-CN" altLang="en-US" sz="3000" b="0" i="0">
                  <a:solidFill>
                    <a:srgbClr val="000000">
                      <a:alpha val="100000"/>
                    </a:srgbClr>
                  </a:solidFill>
                  <a:latin typeface="楷体"/>
                  <a:ea typeface="楷体"/>
                </a:rPr>
                <a:t>F</a:t>
              </a:r>
              <a:r>
                <a:rPr lang="zh-CN" altLang="en-US" sz="3000" b="0" i="0" baseline="-25000">
                  <a:solidFill>
                    <a:srgbClr val="000000">
                      <a:alpha val="100000"/>
                    </a:srgbClr>
                  </a:solidFill>
                  <a:latin typeface="楷体"/>
                  <a:ea typeface="楷体"/>
                </a:rPr>
                <a:t>支</a:t>
              </a:r>
            </a:p>
          </p:txBody>
        </p:sp>
        <p:sp>
          <p:nvSpPr>
            <p:cNvPr id="18" name="文本5"/>
            <p:cNvSpPr txBox="1"/>
            <p:nvPr/>
          </p:nvSpPr>
          <p:spPr>
            <a:xfrm>
              <a:off x="821550" y="1747306"/>
              <a:ext cx="381000" cy="625094"/>
            </a:xfrm>
            <a:prstGeom prst="rect">
              <a:avLst/>
            </a:prstGeom>
            <a:noFill/>
          </p:spPr>
          <p:txBody>
            <a:bodyPr anchor="t"/>
            <a:lstStyle/>
            <a:p>
              <a:pPr marL="0" algn="l"/>
              <a:r>
                <a:rPr lang="zh-CN" altLang="en-US" sz="3000" b="0" i="0">
                  <a:solidFill>
                    <a:srgbClr val="000000">
                      <a:alpha val="100000"/>
                    </a:srgbClr>
                  </a:solidFill>
                  <a:latin typeface="楷体"/>
                  <a:ea typeface="楷体"/>
                </a:rPr>
                <a:t>G</a:t>
              </a:r>
            </a:p>
          </p:txBody>
        </p:sp>
      </p:grpSp>
      <p:grpSp>
        <p:nvGrpSpPr>
          <p:cNvPr id="19" name="组合3" title=""/>
          <p:cNvGrpSpPr/>
          <p:nvPr/>
        </p:nvGrpSpPr>
        <p:grpSpPr>
          <a:xfrm>
            <a:off x="6494336" y="1823571"/>
            <a:ext cx="1421313" cy="2372400"/>
            <a:chExt cx="1421313" cy="2372400"/>
          </a:xfrm>
        </p:grpSpPr>
        <p:sp>
          <p:nvSpPr>
            <p:cNvPr id="20" name="形状18"/>
            <p:cNvSpPr txBox="1"/>
            <p:nvPr/>
          </p:nvSpPr>
          <p:spPr>
            <a:xfrm>
              <a:off x="0" y="1251796"/>
              <a:ext cx="1421313" cy="107293"/>
            </a:xfrm>
            <a:prstGeom prst="rect">
              <a:avLst/>
            </a:prstGeom>
            <a:solidFill>
              <a:srgbClr val="995C1E">
                <a:alpha val="100000"/>
              </a:srgbClr>
            </a:solidFill>
            <a:ln w="9525">
              <a:solidFill>
                <a:srgbClr val="000000">
                  <a:alpha val="100000"/>
                </a:srgbClr>
              </a:solidFill>
              <a:prstDash val="solid"/>
            </a:ln>
          </p:spPr>
          <p:txBody>
            <a:bodyPr anchor="ctr"/>
            <a:lstStyle/>
            <a:p>
              <a:pPr marL="0" algn="ctr"/>
            </a:p>
          </p:txBody>
        </p:sp>
        <p:sp>
          <p:nvSpPr>
            <p:cNvPr id="21" name="形状19"/>
            <p:cNvSpPr txBox="1"/>
            <p:nvPr/>
          </p:nvSpPr>
          <p:spPr>
            <a:xfrm>
              <a:off x="117348" y="1355524"/>
              <a:ext cx="195594" cy="352068"/>
            </a:xfrm>
            <a:prstGeom prst="rect">
              <a:avLst/>
            </a:prstGeom>
            <a:solidFill>
              <a:srgbClr val="995C1E">
                <a:alpha val="100000"/>
              </a:srgbClr>
            </a:solidFill>
            <a:ln w="9525">
              <a:solidFill>
                <a:srgbClr val="000000">
                  <a:alpha val="100000"/>
                </a:srgbClr>
              </a:solidFill>
              <a:prstDash val="solid"/>
            </a:ln>
          </p:spPr>
          <p:txBody>
            <a:bodyPr anchor="ctr"/>
            <a:lstStyle/>
            <a:p>
              <a:pPr marL="0" algn="ctr"/>
            </a:p>
          </p:txBody>
        </p:sp>
        <p:sp>
          <p:nvSpPr>
            <p:cNvPr id="22" name="形状20"/>
            <p:cNvSpPr txBox="1"/>
            <p:nvPr/>
          </p:nvSpPr>
          <p:spPr>
            <a:xfrm>
              <a:off x="1121397" y="1355524"/>
              <a:ext cx="195594" cy="352068"/>
            </a:xfrm>
            <a:prstGeom prst="rect">
              <a:avLst/>
            </a:prstGeom>
            <a:solidFill>
              <a:srgbClr val="995C1E">
                <a:alpha val="100000"/>
              </a:srgbClr>
            </a:solidFill>
            <a:ln w="9525">
              <a:solidFill>
                <a:srgbClr val="000000">
                  <a:alpha val="100000"/>
                </a:srgbClr>
              </a:solidFill>
              <a:prstDash val="solid"/>
            </a:ln>
          </p:spPr>
          <p:txBody>
            <a:bodyPr anchor="ctr"/>
            <a:lstStyle/>
            <a:p>
              <a:pPr marL="0" algn="ctr"/>
            </a:p>
          </p:txBody>
        </p:sp>
        <p:sp>
          <p:nvSpPr>
            <p:cNvPr id="23" name="形状16"/>
            <p:cNvSpPr txBox="1"/>
            <p:nvPr/>
          </p:nvSpPr>
          <p:spPr>
            <a:xfrm>
              <a:off x="254184" y="890265"/>
              <a:ext cx="912770" cy="365108"/>
            </a:xfrm>
            <a:prstGeom prst="rect">
              <a:avLst/>
            </a:prstGeom>
            <a:solidFill>
              <a:srgbClr val="6F6F73">
                <a:alpha val="100000"/>
              </a:srgbClr>
            </a:solidFill>
            <a:ln w="9525">
              <a:solidFill>
                <a:srgbClr val="000000">
                  <a:alpha val="100000"/>
                </a:srgbClr>
              </a:solidFill>
              <a:prstDash val="solid"/>
            </a:ln>
          </p:spPr>
          <p:txBody>
            <a:bodyPr anchor="ctr"/>
            <a:lstStyle/>
            <a:p>
              <a:pPr marL="0" algn="ctr"/>
            </a:p>
          </p:txBody>
        </p:sp>
        <p:sp>
          <p:nvSpPr>
            <p:cNvPr id="24" name="形状17"/>
            <p:cNvSpPr txBox="1"/>
            <p:nvPr/>
          </p:nvSpPr>
          <p:spPr>
            <a:xfrm>
              <a:off x="671445" y="1033759"/>
              <a:ext cx="78237" cy="78237"/>
            </a:xfrm>
            <a:custGeom>
              <a:gdLst>
                <a:gd name="connsiteX0" fmla="*/ 39119 w 78237"/>
                <a:gd name="connsiteY0" fmla="*/ 0 h 78237"/>
                <a:gd name="connsiteX1" fmla="*/ 60723 w 78237"/>
                <a:gd name="connsiteY1" fmla="*/ 0 h 78237"/>
                <a:gd name="connsiteX2" fmla="*/ 78237 w 78237"/>
                <a:gd name="connsiteY2" fmla="*/ 60723 h 78237"/>
                <a:gd name="connsiteX3" fmla="*/ 17514 w 78237"/>
                <a:gd name="connsiteY3" fmla="*/ 78237 h 78237"/>
                <a:gd name="connsiteX4" fmla="*/ 0 w 78237"/>
                <a:gd name="connsiteY4" fmla="*/ 17514 h 782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78237" h="78237">
                  <a:moveTo>
                    <a:pt x="39119" y="0"/>
                  </a:moveTo>
                  <a:cubicBezTo>
                    <a:pt x="60723" y="0"/>
                    <a:pt x="78237" y="17514"/>
                    <a:pt x="78237" y="39119"/>
                  </a:cubicBezTo>
                  <a:cubicBezTo>
                    <a:pt x="78237" y="60723"/>
                    <a:pt x="60723" y="78237"/>
                    <a:pt x="39119" y="78237"/>
                  </a:cubicBezTo>
                  <a:cubicBezTo>
                    <a:pt x="17514" y="78237"/>
                    <a:pt x="0" y="60723"/>
                    <a:pt x="0" y="39119"/>
                  </a:cubicBezTo>
                  <a:cubicBezTo>
                    <a:pt x="0" y="17514"/>
                    <a:pt x="17514" y="0"/>
                    <a:pt x="39119" y="0"/>
                  </a:cubicBezTo>
                  <a:close/>
                </a:path>
              </a:pathLst>
            </a:custGeom>
            <a:solidFill>
              <a:srgbClr val="FF0000">
                <a:alpha val="100000"/>
              </a:srgbClr>
            </a:solidFill>
            <a:ln w="9525">
              <a:solidFill>
                <a:srgbClr val="FF0000">
                  <a:alpha val="100000"/>
                </a:srgbClr>
              </a:solidFill>
              <a:prstDash val="solid"/>
            </a:ln>
          </p:spPr>
          <p:txBody>
            <a:bodyPr anchor="ctr"/>
            <a:lstStyle/>
            <a:p>
              <a:pPr marL="0" algn="ctr"/>
            </a:p>
          </p:txBody>
        </p:sp>
        <p:sp>
          <p:nvSpPr>
            <p:cNvPr id="25" name="形状13"/>
            <p:cNvSpPr txBox="1"/>
            <p:nvPr/>
          </p:nvSpPr>
          <p:spPr>
            <a:xfrm flipV="1">
              <a:off x="704132" y="64855"/>
              <a:ext cx="19050" cy="991351"/>
            </a:xfrm>
            <a:prstGeom prst="line">
              <a:avLst/>
            </a:prstGeom>
            <a:solidFill>
              <a:srgbClr val="FF0000">
                <a:alpha val="100000"/>
              </a:srgbClr>
            </a:solidFill>
            <a:ln w="28575">
              <a:solidFill>
                <a:srgbClr val="000000">
                  <a:alpha val="100000"/>
                </a:srgbClr>
              </a:solidFill>
              <a:prstDash val="solid"/>
              <a:tailEnd type="arrow" w="sm" len="sm"/>
            </a:ln>
          </p:spPr>
          <p:txBody>
            <a:bodyPr anchor="ctr"/>
            <a:lstStyle/>
            <a:p>
              <a:pPr marL="0" algn="ctr"/>
            </a:p>
          </p:txBody>
        </p:sp>
        <p:sp>
          <p:nvSpPr>
            <p:cNvPr id="26" name="形状14"/>
            <p:cNvSpPr txBox="1"/>
            <p:nvPr/>
          </p:nvSpPr>
          <p:spPr>
            <a:xfrm rot="10800000" flipV="1">
              <a:off x="685190" y="1333690"/>
              <a:ext cx="19050" cy="991351"/>
            </a:xfrm>
            <a:prstGeom prst="line">
              <a:avLst/>
            </a:prstGeom>
            <a:solidFill>
              <a:srgbClr val="FF0000">
                <a:alpha val="100000"/>
              </a:srgbClr>
            </a:solidFill>
            <a:ln w="28575">
              <a:solidFill>
                <a:srgbClr val="000000">
                  <a:alpha val="100000"/>
                </a:srgbClr>
              </a:solidFill>
              <a:prstDash val="solid"/>
              <a:tailEnd type="arrow" w="sm" len="sm"/>
            </a:ln>
          </p:spPr>
          <p:txBody>
            <a:bodyPr anchor="ctr"/>
            <a:lstStyle/>
            <a:p>
              <a:pPr marL="0" algn="ctr"/>
            </a:p>
          </p:txBody>
        </p:sp>
        <p:sp>
          <p:nvSpPr>
            <p:cNvPr id="27" name="文本6"/>
            <p:cNvSpPr txBox="1"/>
            <p:nvPr/>
          </p:nvSpPr>
          <p:spPr>
            <a:xfrm>
              <a:off x="821488" y="0"/>
              <a:ext cx="571500" cy="625094"/>
            </a:xfrm>
            <a:prstGeom prst="rect">
              <a:avLst/>
            </a:prstGeom>
            <a:noFill/>
          </p:spPr>
          <p:txBody>
            <a:bodyPr anchor="t"/>
            <a:lstStyle/>
            <a:p>
              <a:pPr marL="0" algn="l"/>
              <a:r>
                <a:rPr lang="zh-CN" altLang="en-US" sz="3000" b="0" i="0">
                  <a:solidFill>
                    <a:srgbClr val="000000">
                      <a:alpha val="100000"/>
                    </a:srgbClr>
                  </a:solidFill>
                  <a:latin typeface="楷体"/>
                  <a:ea typeface="楷体"/>
                </a:rPr>
                <a:t>F</a:t>
              </a:r>
              <a:r>
                <a:rPr lang="zh-CN" altLang="en-US" sz="3000" b="0" i="0" baseline="-25000">
                  <a:solidFill>
                    <a:srgbClr val="000000">
                      <a:alpha val="100000"/>
                    </a:srgbClr>
                  </a:solidFill>
                  <a:latin typeface="楷体"/>
                  <a:ea typeface="楷体"/>
                </a:rPr>
                <a:t>支</a:t>
              </a:r>
            </a:p>
          </p:txBody>
        </p:sp>
        <p:sp>
          <p:nvSpPr>
            <p:cNvPr id="28" name="文本7"/>
            <p:cNvSpPr txBox="1"/>
            <p:nvPr/>
          </p:nvSpPr>
          <p:spPr>
            <a:xfrm>
              <a:off x="821550" y="1747306"/>
              <a:ext cx="571500" cy="625094"/>
            </a:xfrm>
            <a:prstGeom prst="rect">
              <a:avLst/>
            </a:prstGeom>
            <a:noFill/>
          </p:spPr>
          <p:txBody>
            <a:bodyPr anchor="t"/>
            <a:lstStyle/>
            <a:p>
              <a:pPr marL="0" algn="l"/>
              <a:r>
                <a:rPr lang="zh-CN" altLang="en-US" sz="3000" b="0" i="0">
                  <a:solidFill>
                    <a:srgbClr val="000000">
                      <a:alpha val="100000"/>
                    </a:srgbClr>
                  </a:solidFill>
                  <a:latin typeface="楷体"/>
                  <a:ea typeface="楷体"/>
                </a:rPr>
                <a:t>F</a:t>
              </a:r>
              <a:r>
                <a:rPr lang="zh-CN" altLang="en-US" sz="3000" b="0" i="0" baseline="-25000">
                  <a:solidFill>
                    <a:srgbClr val="000000">
                      <a:alpha val="100000"/>
                    </a:srgbClr>
                  </a:solidFill>
                  <a:latin typeface="楷体"/>
                  <a:ea typeface="楷体"/>
                </a:rPr>
                <a:t>压</a:t>
              </a:r>
            </a:p>
          </p:txBody>
        </p:sp>
        <p:sp>
          <p:nvSpPr>
            <p:cNvPr id="29" name="形状15"/>
            <p:cNvSpPr txBox="1"/>
            <p:nvPr/>
          </p:nvSpPr>
          <p:spPr>
            <a:xfrm>
              <a:off x="675303" y="1270026"/>
              <a:ext cx="58169" cy="58169"/>
            </a:xfrm>
            <a:custGeom>
              <a:gdLst>
                <a:gd name="connsiteX0" fmla="*/ 29085 w 58169"/>
                <a:gd name="connsiteY0" fmla="*/ 0 h 58169"/>
                <a:gd name="connsiteX1" fmla="*/ 45148 w 58169"/>
                <a:gd name="connsiteY1" fmla="*/ 0 h 58169"/>
                <a:gd name="connsiteX2" fmla="*/ 58169 w 58169"/>
                <a:gd name="connsiteY2" fmla="*/ 45148 h 58169"/>
                <a:gd name="connsiteX3" fmla="*/ 13022 w 58169"/>
                <a:gd name="connsiteY3" fmla="*/ 58169 h 58169"/>
                <a:gd name="connsiteX4" fmla="*/ 0 w 58169"/>
                <a:gd name="connsiteY4" fmla="*/ 13022 h 581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58169" h="58169">
                  <a:moveTo>
                    <a:pt x="29085" y="0"/>
                  </a:moveTo>
                  <a:cubicBezTo>
                    <a:pt x="45148" y="0"/>
                    <a:pt x="58169" y="13022"/>
                    <a:pt x="58169" y="29085"/>
                  </a:cubicBezTo>
                  <a:cubicBezTo>
                    <a:pt x="58169" y="45148"/>
                    <a:pt x="45148" y="58169"/>
                    <a:pt x="29085" y="58169"/>
                  </a:cubicBezTo>
                  <a:cubicBezTo>
                    <a:pt x="13022" y="58169"/>
                    <a:pt x="0" y="45148"/>
                    <a:pt x="0" y="29085"/>
                  </a:cubicBezTo>
                  <a:cubicBezTo>
                    <a:pt x="0" y="13022"/>
                    <a:pt x="13022" y="0"/>
                    <a:pt x="29085" y="0"/>
                  </a:cubicBezTo>
                  <a:close/>
                </a:path>
              </a:pathLst>
            </a:custGeom>
            <a:solidFill>
              <a:srgbClr val="FF0000">
                <a:alpha val="100000"/>
              </a:srgbClr>
            </a:solidFill>
            <a:ln w="28575">
              <a:solidFill>
                <a:srgbClr val="FF0000">
                  <a:alpha val="100000"/>
                </a:srgbClr>
              </a:solidFill>
              <a:prstDash val="solid"/>
            </a:ln>
          </p:spPr>
          <p:txBody>
            <a:bodyPr anchor="ctr"/>
            <a:lstStyle/>
            <a:p>
              <a:pPr marL="0" algn="ctr"/>
            </a:p>
          </p:txBody>
        </p:sp>
      </p:grpSp>
      <p:sp>
        <p:nvSpPr>
          <p:cNvPr id="30" name="文本2" title=""/>
          <p:cNvSpPr txBox="1"/>
          <p:nvPr/>
        </p:nvSpPr>
        <p:spPr>
          <a:xfrm>
            <a:off x="1277903" y="4324598"/>
            <a:ext cx="4430316" cy="625094"/>
          </a:xfrm>
          <a:prstGeom prst="rect">
            <a:avLst/>
          </a:prstGeom>
          <a:noFill/>
        </p:spPr>
        <p:txBody>
          <a:bodyPr anchor="t"/>
          <a:lstStyle/>
          <a:p>
            <a:pPr marL="0" algn="l"/>
            <a:r>
              <a:rPr lang="zh-CN" altLang="en-US" sz="3000" b="0" i="0">
                <a:solidFill>
                  <a:srgbClr val="000000">
                    <a:alpha val="100000"/>
                  </a:srgbClr>
                </a:solidFill>
                <a:latin typeface="楷体"/>
                <a:ea typeface="楷体"/>
              </a:rPr>
              <a:t>木块受到的重力和支持力</a:t>
            </a:r>
          </a:p>
        </p:txBody>
      </p:sp>
      <p:sp>
        <p:nvSpPr>
          <p:cNvPr id="31" name="文本3" title=""/>
          <p:cNvSpPr txBox="1"/>
          <p:nvPr/>
        </p:nvSpPr>
        <p:spPr>
          <a:xfrm>
            <a:off x="6489659" y="4324693"/>
            <a:ext cx="4525566" cy="1059688"/>
          </a:xfrm>
          <a:prstGeom prst="rect">
            <a:avLst/>
          </a:prstGeom>
          <a:noFill/>
        </p:spPr>
        <p:txBody>
          <a:bodyPr anchor="t"/>
          <a:lstStyle/>
          <a:p>
            <a:pPr marL="0" algn="l"/>
            <a:r>
              <a:rPr lang="zh-CN" altLang="en-US" sz="3000" b="0" i="0">
                <a:solidFill>
                  <a:srgbClr val="000000">
                    <a:alpha val="100000"/>
                  </a:srgbClr>
                </a:solidFill>
                <a:latin typeface="楷体"/>
                <a:ea typeface="楷体"/>
              </a:rPr>
              <a:t>木块受到的支持力与桌面受到的压力</a:t>
            </a:r>
          </a:p>
        </p:txBody>
      </p:sp>
      <p:graphicFrame>
        <p:nvGraphicFramePr>
          <p:cNvPr id="32" name="表格1" title="">
            <a:extLst>
              <a:ext uri="{FF2B5EF4-FFF2-40B4-BE49-F238E27FC236}">
                <a16:creationId xmlns:a16="http://schemas.microsoft.com/office/drawing/2014/main" id="{62B2FBE6-5C8C-E811-489E-1440CA960B7D}"/>
              </a:ext>
            </a:extLst>
          </p:cNvPr>
          <p:cNvGraphicFramePr>
            <a:graphicFrameLocks noGrp="1"/>
          </p:cNvGraphicFramePr>
          <p:nvPr>
            <p:extLst>
              <p:ext uri="{D42A27DB-BD31-4B8C-83A1-F6EECF244321}">
                <p14:modId xmlns:p14="http://schemas.microsoft.com/office/powerpoint/2010/main" val="3345567701"/>
              </p:ext>
            </p:extLst>
          </p:nvPr>
        </p:nvGraphicFramePr>
        <p:xfrm>
          <a:off x="405917" y="1942205"/>
          <a:ext cx="11372850" cy="3997861"/>
        </p:xfrm>
        <a:graphic>
          <a:graphicData uri="http://schemas.openxmlformats.org/drawingml/2006/table">
            <a:tbl>
              <a:tblPr firstRow="1" bandRow="1">
                <a:tableStyleId>{5C22544A-7EE6-4342-B048-85BDC9FD1C3A}</a:tableStyleId>
              </a:tblPr>
              <a:tblGrid>
                <a:gridCol w="522169">
                  <a:extLst>
                    <a:ext uri="{9D8B030D-6E8A-4147-A177-3AD203B41FA5}">
                      <a16:colId xmlns:a16="http://schemas.microsoft.com/office/drawing/2014/main" val="2854172943"/>
                    </a:ext>
                  </a:extLst>
                </a:gridCol>
                <a:gridCol w="548248">
                  <a:extLst>
                    <a:ext uri="{9D8B030D-6E8A-4147-A177-3AD203B41FA5}">
                      <a16:colId xmlns:a16="http://schemas.microsoft.com/office/drawing/2014/main" val="2854172943"/>
                    </a:ext>
                  </a:extLst>
                </a:gridCol>
                <a:gridCol w="4994742">
                  <a:extLst>
                    <a:ext uri="{9D8B030D-6E8A-4147-A177-3AD203B41FA5}">
                      <a16:colId xmlns:a16="http://schemas.microsoft.com/office/drawing/2014/main" val="2854172943"/>
                    </a:ext>
                  </a:extLst>
                </a:gridCol>
                <a:gridCol w="5307692">
                  <a:extLst>
                    <a:ext uri="{9D8B030D-6E8A-4147-A177-3AD203B41FA5}">
                      <a16:colId xmlns:a16="http://schemas.microsoft.com/office/drawing/2014/main" val="2854172943"/>
                    </a:ext>
                  </a:extLst>
                </a:gridCol>
              </a:tblGrid>
              <a:tr h="682018">
                <a:tc gridSpan="2">
                  <a:txBody>
                    <a:bodyPr vert="horz" wrap="square" anchor="t"/>
                    <a:lstStyle/>
                    <a:p>
                      <a:pPr marL="0" algn="ct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39191">
                        <a:alpha val="100000"/>
                      </a:srgbClr>
                    </a:solidFill>
                  </a:tcPr>
                  <a:extLst>
                    <a:ext uri="{0D108BD9-81ED-4DB2-BD59-A6C34878D82A}">
                      <a16:rowId xmlns:a16="http://schemas.microsoft.com/office/drawing/2014/main" val="2661222183"/>
                    </a:ext>
                  </a:extLst>
                </a:tc>
                <a:tc hMerge="1">
                  <a:txBody>
                    <a:bodyPr vert="horz" wrap="square" anchor="t"/>
                    <a:lstStyle/>
                    <a:p>
                      <a:pPr marL="0" algn="l"/>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39191">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1" i="0">
                          <a:solidFill>
                            <a:srgbClr val="FFFFFF">
                              <a:alpha val="100000"/>
                            </a:srgbClr>
                          </a:solidFill>
                          <a:latin typeface="楷体"/>
                          <a:ea typeface="楷体"/>
                        </a:rPr>
                        <a:t>平衡力</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39191">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1" i="0">
                          <a:solidFill>
                            <a:srgbClr val="FFFFFF">
                              <a:alpha val="100000"/>
                            </a:srgbClr>
                          </a:solidFill>
                          <a:latin typeface="楷体"/>
                          <a:ea typeface="楷体"/>
                        </a:rPr>
                        <a:t>相互作用力</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39191">
                        <a:alpha val="100000"/>
                      </a:srgbClr>
                    </a:solidFill>
                  </a:tcPr>
                  <a:extLst>
                    <a:ext uri="{0D108BD9-81ED-4DB2-BD59-A6C34878D82A}">
                      <a16:rowId xmlns:a16="http://schemas.microsoft.com/office/drawing/2014/main" val="2661222183"/>
                    </a:ext>
                  </a:extLst>
                </a:tc>
              </a:tr>
              <a:tr h="952881">
                <a:tc rowSpan="2">
                  <a:txBody>
                    <a:bodyPr vert="horz" wrap="square" anchor="ctr"/>
                    <a:lstStyle/>
                    <a:p>
                      <a:pPr marL="0" algn="ctr"/>
                      <a:r>
                        <a:rPr lang="zh-CN" altLang="en-US" sz="2499" b="0" i="0">
                          <a:solidFill>
                            <a:srgbClr val="000000">
                              <a:alpha val="100000"/>
                            </a:srgbClr>
                          </a:solidFill>
                          <a:latin typeface="楷体"/>
                          <a:ea typeface="楷体"/>
                        </a:rPr>
                        <a:t>不同点</a:t>
                      </a:r>
                    </a:p>
                  </a:txBody>
                  <a:tcPr anchor="ct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1</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3B00FF">
                              <a:alpha val="100000"/>
                            </a:srgbClr>
                          </a:solidFill>
                          <a:latin typeface="楷体"/>
                          <a:ea typeface="楷体"/>
                        </a:rPr>
                        <a:t>作用在同一个物体</a:t>
                      </a:r>
                      <a:r>
                        <a:rPr lang="zh-CN" altLang="en-US" sz="2499" b="0" i="0">
                          <a:solidFill>
                            <a:srgbClr val="000000">
                              <a:alpha val="100000"/>
                            </a:srgbClr>
                          </a:solidFill>
                          <a:latin typeface="楷体"/>
                          <a:ea typeface="楷体"/>
                        </a:rPr>
                        <a:t>上，</a:t>
                      </a:r>
                    </a:p>
                    <a:p>
                      <a:pPr marL="0" algn="ctr"/>
                      <a:r>
                        <a:rPr lang="zh-CN" altLang="en-US" sz="2499" b="0" i="0">
                          <a:solidFill>
                            <a:srgbClr val="000000">
                              <a:alpha val="100000"/>
                            </a:srgbClr>
                          </a:solidFill>
                          <a:latin typeface="楷体"/>
                          <a:ea typeface="楷体"/>
                        </a:rPr>
                        <a:t>A对B的力和C对B的力</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分别</a:t>
                      </a:r>
                      <a:r>
                        <a:rPr lang="zh-CN" altLang="en-US" sz="2499" b="0" i="0">
                          <a:solidFill>
                            <a:srgbClr val="3B00FF">
                              <a:alpha val="100000"/>
                            </a:srgbClr>
                          </a:solidFill>
                          <a:latin typeface="楷体"/>
                          <a:ea typeface="楷体"/>
                        </a:rPr>
                        <a:t>作用在两个物体</a:t>
                      </a:r>
                      <a:r>
                        <a:rPr lang="zh-CN" altLang="en-US" sz="2499" b="0" i="0">
                          <a:solidFill>
                            <a:srgbClr val="000000">
                              <a:alpha val="100000"/>
                            </a:srgbClr>
                          </a:solidFill>
                          <a:latin typeface="楷体"/>
                          <a:ea typeface="楷体"/>
                        </a:rPr>
                        <a:t>上，</a:t>
                      </a:r>
                    </a:p>
                    <a:p>
                      <a:pPr marL="0" algn="ctr"/>
                      <a:r>
                        <a:rPr lang="zh-CN" altLang="en-US" sz="2499" b="0" i="0">
                          <a:solidFill>
                            <a:srgbClr val="000000">
                              <a:alpha val="100000"/>
                            </a:srgbClr>
                          </a:solidFill>
                          <a:latin typeface="楷体"/>
                          <a:ea typeface="楷体"/>
                        </a:rPr>
                        <a:t>A对B，B对A</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r>
              <a:tr h="590740">
                <a:tc vMerge="1">
                  <a:txBody>
                    <a:bodyPr vert="horz" wrap="square" anchor="t"/>
                    <a:lstStyle/>
                    <a:p>
                      <a:pPr marL="0" algn="l"/>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2</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没有时间关系</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同时产生，同时消失</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r>
              <a:tr h="590740">
                <a:tc rowSpan="3">
                  <a:txBody>
                    <a:bodyPr vert="horz" wrap="square" anchor="t"/>
                    <a:lstStyle/>
                    <a:p>
                      <a:pPr marL="0" algn="l"/>
                      <a:r>
                        <a:rPr lang="zh-CN" altLang="en-US" sz="2499" b="0" i="0">
                          <a:solidFill>
                            <a:srgbClr val="000000">
                              <a:alpha val="100000"/>
                            </a:srgbClr>
                          </a:solidFill>
                          <a:latin typeface="楷体"/>
                          <a:ea typeface="楷体"/>
                        </a:rPr>
                        <a:t>相同点</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1</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gridSpan="2">
                  <a:txBody>
                    <a:bodyPr vert="horz" wrap="square" anchor="t"/>
                    <a:lstStyle/>
                    <a:p>
                      <a:pPr marL="0" algn="ctr"/>
                      <a:r>
                        <a:rPr lang="zh-CN" altLang="en-US" sz="2499" b="0" i="0">
                          <a:solidFill>
                            <a:srgbClr val="000000">
                              <a:alpha val="100000"/>
                            </a:srgbClr>
                          </a:solidFill>
                          <a:latin typeface="楷体"/>
                          <a:ea typeface="楷体"/>
                        </a:rPr>
                        <a:t>两个力的大小相等</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hMerge="1">
                  <a:txBody>
                    <a:bodyPr vert="horz" wrap="square" anchor="t"/>
                    <a:lstStyle/>
                    <a:p>
                      <a:pPr marL="0" algn="ct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r>
              <a:tr h="590740">
                <a:tc vMerge="1">
                  <a:txBody>
                    <a:bodyPr vert="horz" wrap="square" anchor="t"/>
                    <a:lstStyle/>
                    <a:p>
                      <a:pPr marL="0" algn="l"/>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2</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c gridSpan="2">
                  <a:txBody>
                    <a:bodyPr vert="horz" wrap="square" anchor="t"/>
                    <a:lstStyle/>
                    <a:p>
                      <a:pPr marL="0" algn="ctr"/>
                      <a:r>
                        <a:rPr lang="zh-CN" altLang="en-US" sz="2499" b="0" i="0">
                          <a:solidFill>
                            <a:srgbClr val="000000">
                              <a:alpha val="100000"/>
                            </a:srgbClr>
                          </a:solidFill>
                          <a:latin typeface="楷体"/>
                          <a:ea typeface="楷体"/>
                        </a:rPr>
                        <a:t>方向相反</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c hMerge="1">
                  <a:txBody>
                    <a:bodyPr vert="horz" wrap="square" anchor="t"/>
                    <a:lstStyle/>
                    <a:p>
                      <a:pPr marL="0" algn="ct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EF7EC">
                        <a:alpha val="100000"/>
                      </a:srgbClr>
                    </a:solidFill>
                  </a:tcPr>
                  <a:extLst>
                    <a:ext uri="{0D108BD9-81ED-4DB2-BD59-A6C34878D82A}">
                      <a16:rowId xmlns:a16="http://schemas.microsoft.com/office/drawing/2014/main" val="2661222183"/>
                    </a:ext>
                  </a:extLst>
                </a:tc>
              </a:tr>
              <a:tr h="590740">
                <a:tc vMerge="1">
                  <a:txBody>
                    <a:bodyPr vert="horz" wrap="square" anchor="t"/>
                    <a:lstStyle/>
                    <a:p>
                      <a:pPr marL="0" algn="l"/>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t"/>
                    <a:lstStyle/>
                    <a:p>
                      <a:pPr marL="0" algn="ctr"/>
                      <a:r>
                        <a:rPr lang="zh-CN" altLang="en-US" sz="2499" b="0" i="0">
                          <a:solidFill>
                            <a:srgbClr val="000000">
                              <a:alpha val="100000"/>
                            </a:srgbClr>
                          </a:solidFill>
                          <a:latin typeface="楷体"/>
                          <a:ea typeface="楷体"/>
                        </a:rPr>
                        <a:t>3</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gridSpan="2">
                  <a:txBody>
                    <a:bodyPr vert="horz" wrap="square" anchor="t"/>
                    <a:lstStyle/>
                    <a:p>
                      <a:pPr marL="0" algn="ctr"/>
                      <a:r>
                        <a:rPr lang="zh-CN" altLang="en-US" sz="2499" b="0" i="0">
                          <a:solidFill>
                            <a:srgbClr val="000000">
                              <a:alpha val="100000"/>
                            </a:srgbClr>
                          </a:solidFill>
                          <a:latin typeface="楷体"/>
                          <a:ea typeface="楷体"/>
                        </a:rPr>
                        <a:t>作用在同一条直线上</a:t>
                      </a: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c hMerge="1">
                  <a:txBody>
                    <a:bodyPr vert="horz" wrap="square" anchor="t"/>
                    <a:lstStyle/>
                    <a:p>
                      <a:pPr marL="0" algn="ctr"/>
                    </a:p>
                  </a:txBody>
                  <a:tcPr>
                    <a:lnL w="9525" cap="flat">
                      <a:solidFill>
                        <a:srgbClr val="000000">
                          <a:alpha val="100000"/>
                        </a:srgbClr>
                      </a:solidFill>
                    </a:lnL>
                    <a:lnR w="9525" cap="flat">
                      <a:solidFill>
                        <a:srgbClr val="000000">
                          <a:alpha val="100000"/>
                        </a:srgbClr>
                      </a:solidFill>
                    </a:lnR>
                    <a:lnT w="9525" cap="flat">
                      <a:solidFill>
                        <a:srgbClr val="000000">
                          <a:alpha val="100000"/>
                        </a:srgbClr>
                      </a:solidFill>
                    </a:lnT>
                    <a:lnB w="9525" cap="flat">
                      <a:solidFill>
                        <a:srgbClr val="000000">
                          <a:alpha val="100000"/>
                        </a:srgbClr>
                      </a:solidFill>
                    </a:lnB>
                    <a:solidFill>
                      <a:srgbClr val="FFFFFF">
                        <a:alpha val="100000"/>
                      </a:srgbClr>
                    </a:solidFill>
                  </a:tcPr>
                  <a:extLst>
                    <a:ext uri="{0D108BD9-81ED-4DB2-BD59-A6C34878D82A}">
                      <a16:rowId xmlns:a16="http://schemas.microsoft.com/office/drawing/2014/main" val="2661222183"/>
                    </a:ext>
                  </a:extLst>
                </a:tc>
              </a:tr>
            </a:tbl>
          </a:graphicData>
        </a:graphic>
      </p:graphicFrame>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00"/>
                                        <p:tgtEl>
                                          <p:spTgt spid="3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300"/>
                                        <p:tgtEl>
                                          <p:spTgt spid="3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3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pic>
        <p:nvPicPr>
          <p:cNvPr id="2"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86612" y="1731112"/>
            <a:ext cx="3642722" cy="3642722"/>
          </a:xfrm>
          <a:prstGeom prst="rect">
            <a:avLst/>
          </a:prstGeom>
        </p:spPr>
      </p:pic>
      <p:sp>
        <p:nvSpPr>
          <p:cNvPr id="3" name="形状1" title=""/>
          <p:cNvSpPr txBox="1"/>
          <p:nvPr/>
        </p:nvSpPr>
        <p:spPr>
          <a:xfrm>
            <a:off x="18415" y="6637020"/>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4" name="组合1" title=""/>
          <p:cNvGrpSpPr/>
          <p:nvPr/>
        </p:nvGrpSpPr>
        <p:grpSpPr>
          <a:xfrm>
            <a:off x="-4666" y="-438"/>
            <a:ext cx="12192724" cy="957891"/>
            <a:chExt cx="12192724" cy="957891"/>
          </a:xfrm>
        </p:grpSpPr>
        <p:sp>
          <p:nvSpPr>
            <p:cNvPr id="5" name="形状6"/>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7"/>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8"/>
            <p:cNvSpPr txBox="1"/>
            <p:nvPr/>
          </p:nvSpPr>
          <p:spPr>
            <a:xfrm>
              <a:off x="818112" y="180861"/>
              <a:ext cx="4239111" cy="660949"/>
            </a:xfrm>
            <a:custGeom>
              <a:gdLst>
                <a:gd name="connsiteX0" fmla="*/ 110158 w 4239111"/>
                <a:gd name="connsiteY0" fmla="*/ 0 h 660949"/>
                <a:gd name="connsiteX1" fmla="*/ 4128953 w 4239111"/>
                <a:gd name="connsiteY1" fmla="*/ 0 h 660949"/>
                <a:gd name="connsiteX2" fmla="*/ 4189791 w 4239111"/>
                <a:gd name="connsiteY2" fmla="*/ 0 h 660949"/>
                <a:gd name="connsiteX3" fmla="*/ 4239111 w 4239111"/>
                <a:gd name="connsiteY3" fmla="*/ 550791 h 660949"/>
                <a:gd name="connsiteX4" fmla="*/ 4239111 w 4239111"/>
                <a:gd name="connsiteY4" fmla="*/ 611630 h 660949"/>
                <a:gd name="connsiteX5" fmla="*/ 110158 w 4239111"/>
                <a:gd name="connsiteY5" fmla="*/ 660949 h 660949"/>
                <a:gd name="connsiteX6" fmla="*/ 49320 w 4239111"/>
                <a:gd name="connsiteY6" fmla="*/ 660949 h 660949"/>
                <a:gd name="connsiteX7" fmla="*/ 0 w 4239111"/>
                <a:gd name="connsiteY7" fmla="*/ 110158 h 660949"/>
                <a:gd name="connsiteX8" fmla="*/ 0 w 423911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9111" h="660949">
                  <a:moveTo>
                    <a:pt x="110158" y="0"/>
                  </a:moveTo>
                  <a:lnTo>
                    <a:pt x="4128953" y="0"/>
                  </a:lnTo>
                  <a:cubicBezTo>
                    <a:pt x="4189791" y="0"/>
                    <a:pt x="4239111" y="49320"/>
                    <a:pt x="4239111" y="110158"/>
                  </a:cubicBezTo>
                  <a:lnTo>
                    <a:pt x="4239111" y="550791"/>
                  </a:lnTo>
                  <a:cubicBezTo>
                    <a:pt x="4239111" y="611630"/>
                    <a:pt x="4189791" y="660949"/>
                    <a:pt x="4128953" y="660949"/>
                  </a:cubicBezTo>
                  <a:lnTo>
                    <a:pt x="110158" y="660949"/>
                  </a:lnTo>
                  <a:cubicBezTo>
                    <a:pt x="49320" y="660949"/>
                    <a:pt x="0" y="611630"/>
                    <a:pt x="0" y="550791"/>
                  </a:cubicBezTo>
                  <a:lnTo>
                    <a:pt x="0" y="110158"/>
                  </a:lnTo>
                  <a:cubicBezTo>
                    <a:pt x="0" y="49320"/>
                    <a:pt x="49320" y="0"/>
                    <a:pt x="110158" y="0"/>
                  </a:cubicBezTo>
                  <a:close/>
                </a:path>
              </a:pathLst>
            </a:custGeom>
            <a:solidFill>
              <a:srgbClr val="73DAE6">
                <a:alpha val="100000"/>
              </a:srgbClr>
            </a:solidFill>
            <a:ln w="47625">
              <a:solidFill>
                <a:srgbClr val="009CAE">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二力平衡的应用</a:t>
              </a:r>
            </a:p>
          </p:txBody>
        </p:sp>
        <p:sp>
          <p:nvSpPr>
            <p:cNvPr id="8" name="形状9"/>
            <p:cNvSpPr txBox="1"/>
            <p:nvPr/>
          </p:nvSpPr>
          <p:spPr>
            <a:xfrm>
              <a:off x="218569" y="66883"/>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009CAE">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三</a:t>
              </a:r>
            </a:p>
          </p:txBody>
        </p:sp>
      </p:grpSp>
      <p:grpSp>
        <p:nvGrpSpPr>
          <p:cNvPr id="9" name="组合2" title=""/>
          <p:cNvGrpSpPr/>
          <p:nvPr/>
        </p:nvGrpSpPr>
        <p:grpSpPr>
          <a:xfrm>
            <a:off x="3333344" y="2462850"/>
            <a:ext cx="1726135" cy="2475202"/>
            <a:chExt cx="1726135" cy="2475202"/>
          </a:xfrm>
        </p:grpSpPr>
        <p:sp>
          <p:nvSpPr>
            <p:cNvPr id="10" name="形状10"/>
            <p:cNvSpPr txBox="1"/>
            <p:nvPr/>
          </p:nvSpPr>
          <p:spPr>
            <a:xfrm rot="10800000" flipH="1">
              <a:off x="43638" y="0"/>
              <a:ext cx="27799" cy="1150602"/>
            </a:xfrm>
            <a:prstGeom prst="line">
              <a:avLst/>
            </a:prstGeom>
            <a:ln w="57150">
              <a:solidFill>
                <a:srgbClr val="FF0000">
                  <a:alpha val="100000"/>
                </a:srgbClr>
              </a:solidFill>
              <a:tailEnd type="arrow" w="sm" len="sm"/>
            </a:ln>
          </p:spPr>
          <p:txBody>
            <a:bodyPr anchor="ctr"/>
            <a:lstStyle/>
            <a:p>
              <a:pPr marL="0" algn="ctr"/>
            </a:p>
          </p:txBody>
        </p:sp>
        <p:sp>
          <p:nvSpPr>
            <p:cNvPr id="11" name="文本17"/>
            <p:cNvSpPr txBox="1"/>
            <p:nvPr/>
          </p:nvSpPr>
          <p:spPr>
            <a:xfrm>
              <a:off x="186895" y="416"/>
              <a:ext cx="1539240" cy="684238"/>
            </a:xfrm>
            <a:prstGeom prst="rect">
              <a:avLst/>
            </a:prstGeom>
            <a:noFill/>
          </p:spPr>
          <p:txBody>
            <a:bodyPr anchor="t"/>
            <a:lstStyle/>
            <a:p>
              <a:pPr marL="0" algn="l">
                <a:lnSpc>
                  <a:spcPts val="3200"/>
                </a:lnSpc>
              </a:pPr>
              <a:r>
                <a:rPr lang="zh-CN" altLang="en-US" sz="2699" b="1" i="0">
                  <a:solidFill>
                    <a:srgbClr val="FF3300">
                      <a:alpha val="100000"/>
                    </a:srgbClr>
                  </a:solidFill>
                  <a:latin typeface="黑体"/>
                  <a:ea typeface="黑体"/>
                </a:rPr>
                <a:t>拉力Ｆ</a:t>
              </a:r>
            </a:p>
          </p:txBody>
        </p:sp>
        <p:sp>
          <p:nvSpPr>
            <p:cNvPr id="12" name="形状12"/>
            <p:cNvSpPr txBox="1"/>
            <p:nvPr/>
          </p:nvSpPr>
          <p:spPr>
            <a:xfrm>
              <a:off x="73015" y="1164889"/>
              <a:ext cx="1191" cy="1210626"/>
            </a:xfrm>
            <a:prstGeom prst="line">
              <a:avLst/>
            </a:prstGeom>
            <a:ln w="57150">
              <a:solidFill>
                <a:srgbClr val="FF0000">
                  <a:alpha val="100000"/>
                </a:srgbClr>
              </a:solidFill>
              <a:tailEnd type="arrow" w="sm" len="sm"/>
            </a:ln>
          </p:spPr>
          <p:txBody>
            <a:bodyPr anchor="ctr"/>
            <a:lstStyle/>
            <a:p>
              <a:pPr marL="0" algn="ctr"/>
            </a:p>
          </p:txBody>
        </p:sp>
        <p:sp>
          <p:nvSpPr>
            <p:cNvPr id="13" name="文本18"/>
            <p:cNvSpPr txBox="1"/>
            <p:nvPr/>
          </p:nvSpPr>
          <p:spPr>
            <a:xfrm>
              <a:off x="118105" y="1790964"/>
              <a:ext cx="1415415" cy="684238"/>
            </a:xfrm>
            <a:prstGeom prst="rect">
              <a:avLst/>
            </a:prstGeom>
            <a:noFill/>
          </p:spPr>
          <p:txBody>
            <a:bodyPr anchor="t"/>
            <a:lstStyle/>
            <a:p>
              <a:pPr marL="0" algn="l">
                <a:lnSpc>
                  <a:spcPts val="3500"/>
                </a:lnSpc>
              </a:pPr>
              <a:r>
                <a:rPr lang="zh-CN" altLang="en-US" sz="2899" b="1" i="0">
                  <a:solidFill>
                    <a:srgbClr val="FF3300">
                      <a:alpha val="100000"/>
                    </a:srgbClr>
                  </a:solidFill>
                  <a:latin typeface="黑体"/>
                  <a:ea typeface="黑体"/>
                </a:rPr>
                <a:t>重力Ｇ</a:t>
              </a:r>
            </a:p>
          </p:txBody>
        </p:sp>
        <p:sp>
          <p:nvSpPr>
            <p:cNvPr id="14" name="形状11"/>
            <p:cNvSpPr txBox="1"/>
            <p:nvPr/>
          </p:nvSpPr>
          <p:spPr>
            <a:xfrm>
              <a:off x="0" y="1091864"/>
              <a:ext cx="144463" cy="142875"/>
            </a:xfrm>
            <a:custGeom>
              <a:gdLst>
                <a:gd name="connsiteX0" fmla="*/ 72231 w 144463"/>
                <a:gd name="connsiteY0" fmla="*/ 0 h 142875"/>
                <a:gd name="connsiteX1" fmla="*/ 112123 w 144463"/>
                <a:gd name="connsiteY1" fmla="*/ 0 h 142875"/>
                <a:gd name="connsiteX2" fmla="*/ 144462 w 144463"/>
                <a:gd name="connsiteY2" fmla="*/ 110891 h 142875"/>
                <a:gd name="connsiteX3" fmla="*/ 32339 w 144463"/>
                <a:gd name="connsiteY3" fmla="*/ 142875 h 142875"/>
                <a:gd name="connsiteX4" fmla="*/ 0 w 144463"/>
                <a:gd name="connsiteY4" fmla="*/ 31984 h 14287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44463" h="142875">
                  <a:moveTo>
                    <a:pt x="72231" y="0"/>
                  </a:moveTo>
                  <a:cubicBezTo>
                    <a:pt x="112123" y="0"/>
                    <a:pt x="144462" y="31984"/>
                    <a:pt x="144463" y="71437"/>
                  </a:cubicBezTo>
                  <a:cubicBezTo>
                    <a:pt x="144462" y="110891"/>
                    <a:pt x="112123" y="142875"/>
                    <a:pt x="72231" y="142875"/>
                  </a:cubicBezTo>
                  <a:cubicBezTo>
                    <a:pt x="32339" y="142875"/>
                    <a:pt x="0" y="110891"/>
                    <a:pt x="0" y="71437"/>
                  </a:cubicBezTo>
                  <a:cubicBezTo>
                    <a:pt x="0" y="31984"/>
                    <a:pt x="32339" y="0"/>
                    <a:pt x="72231" y="0"/>
                  </a:cubicBezTo>
                  <a:close/>
                </a:path>
              </a:pathLst>
            </a:custGeom>
            <a:solidFill>
              <a:srgbClr val="FF0000">
                <a:alpha val="100000"/>
              </a:srgbClr>
            </a:solidFill>
            <a:ln w="9525">
              <a:solidFill>
                <a:srgbClr val="000000">
                  <a:alpha val="100000"/>
                </a:srgbClr>
              </a:solidFill>
            </a:ln>
          </p:spPr>
          <p:txBody>
            <a:bodyPr anchor="ctr"/>
            <a:lstStyle/>
            <a:p>
              <a:pPr marL="0" algn="ctr"/>
            </a:p>
          </p:txBody>
        </p:sp>
      </p:grpSp>
      <p:sp>
        <p:nvSpPr>
          <p:cNvPr id="15" name="文本1" title=""/>
          <p:cNvSpPr txBox="1"/>
          <p:nvPr/>
        </p:nvSpPr>
        <p:spPr>
          <a:xfrm>
            <a:off x="5209070" y="2310822"/>
            <a:ext cx="2006282" cy="596106"/>
          </a:xfrm>
          <a:prstGeom prst="rect">
            <a:avLst/>
          </a:prstGeom>
          <a:noFill/>
        </p:spPr>
        <p:txBody>
          <a:bodyPr anchor="t"/>
          <a:lstStyle/>
          <a:p>
            <a:pPr marL="0" algn="l"/>
            <a:r>
              <a:rPr lang="zh-CN" altLang="en-US" sz="2799" b="1" i="0">
                <a:solidFill>
                  <a:srgbClr val="000000">
                    <a:alpha val="100000"/>
                  </a:srgbClr>
                </a:solidFill>
                <a:latin typeface="宋体"/>
                <a:ea typeface="宋体"/>
              </a:rPr>
              <a:t>匀速向上：</a:t>
            </a:r>
          </a:p>
        </p:txBody>
      </p:sp>
      <p:sp>
        <p:nvSpPr>
          <p:cNvPr id="16" name="文本2" title=""/>
          <p:cNvSpPr txBox="1"/>
          <p:nvPr/>
        </p:nvSpPr>
        <p:spPr>
          <a:xfrm>
            <a:off x="7255640" y="2279952"/>
            <a:ext cx="1015683" cy="657828"/>
          </a:xfrm>
          <a:prstGeom prst="rect">
            <a:avLst/>
          </a:prstGeom>
          <a:noFill/>
        </p:spPr>
        <p:txBody>
          <a:bodyPr anchor="t"/>
          <a:lstStyle/>
          <a:p>
            <a:pPr marL="0" algn="l"/>
            <a:r>
              <a:rPr lang="zh-CN" altLang="en-US" sz="3200" b="1" i="1">
                <a:solidFill>
                  <a:srgbClr val="FF0000">
                    <a:alpha val="100000"/>
                  </a:srgbClr>
                </a:solidFill>
                <a:latin typeface="Times New Roman"/>
                <a:ea typeface="Times New Roman"/>
              </a:rPr>
              <a:t>F</a:t>
            </a:r>
            <a:r>
              <a:rPr lang="zh-CN" altLang="en-US" sz="3200" b="1" i="0">
                <a:solidFill>
                  <a:srgbClr val="FF0000">
                    <a:alpha val="100000"/>
                  </a:srgbClr>
                </a:solidFill>
                <a:latin typeface="Times New Roman"/>
                <a:ea typeface="Times New Roman"/>
              </a:rPr>
              <a:t>=</a:t>
            </a:r>
            <a:r>
              <a:rPr lang="zh-CN" altLang="en-US" sz="3200" b="1" i="1">
                <a:solidFill>
                  <a:srgbClr val="FF0000">
                    <a:alpha val="100000"/>
                  </a:srgbClr>
                </a:solidFill>
                <a:latin typeface="Times New Roman"/>
                <a:ea typeface="Times New Roman"/>
              </a:rPr>
              <a:t>G</a:t>
            </a:r>
          </a:p>
        </p:txBody>
      </p:sp>
      <p:sp>
        <p:nvSpPr>
          <p:cNvPr id="17" name="文本3" title=""/>
          <p:cNvSpPr txBox="1"/>
          <p:nvPr/>
        </p:nvSpPr>
        <p:spPr>
          <a:xfrm>
            <a:off x="5209346" y="2916136"/>
            <a:ext cx="2006282" cy="596106"/>
          </a:xfrm>
          <a:prstGeom prst="rect">
            <a:avLst/>
          </a:prstGeom>
          <a:noFill/>
        </p:spPr>
        <p:txBody>
          <a:bodyPr anchor="t"/>
          <a:lstStyle/>
          <a:p>
            <a:pPr marL="0" algn="l"/>
            <a:r>
              <a:rPr lang="zh-CN" altLang="en-US" sz="2799" b="1" i="0">
                <a:solidFill>
                  <a:srgbClr val="000000">
                    <a:alpha val="100000"/>
                  </a:srgbClr>
                </a:solidFill>
                <a:latin typeface="宋体"/>
                <a:ea typeface="宋体"/>
              </a:rPr>
              <a:t>匀速向下：</a:t>
            </a:r>
          </a:p>
        </p:txBody>
      </p:sp>
      <p:sp>
        <p:nvSpPr>
          <p:cNvPr id="18" name="文本4" title=""/>
          <p:cNvSpPr txBox="1"/>
          <p:nvPr/>
        </p:nvSpPr>
        <p:spPr>
          <a:xfrm>
            <a:off x="7255688" y="2885294"/>
            <a:ext cx="1015683" cy="657828"/>
          </a:xfrm>
          <a:prstGeom prst="rect">
            <a:avLst/>
          </a:prstGeom>
          <a:noFill/>
        </p:spPr>
        <p:txBody>
          <a:bodyPr anchor="t"/>
          <a:lstStyle/>
          <a:p>
            <a:pPr marL="0" algn="l"/>
            <a:r>
              <a:rPr lang="zh-CN" altLang="en-US" sz="3200" b="1" i="1">
                <a:solidFill>
                  <a:srgbClr val="FF0000">
                    <a:alpha val="100000"/>
                  </a:srgbClr>
                </a:solidFill>
                <a:latin typeface="Times New Roman"/>
                <a:ea typeface="Times New Roman"/>
              </a:rPr>
              <a:t>F</a:t>
            </a:r>
            <a:r>
              <a:rPr lang="zh-CN" altLang="en-US" sz="3200" b="1" i="0">
                <a:solidFill>
                  <a:srgbClr val="FF0000">
                    <a:alpha val="100000"/>
                  </a:srgbClr>
                </a:solidFill>
                <a:latin typeface="Times New Roman"/>
                <a:ea typeface="Times New Roman"/>
              </a:rPr>
              <a:t>=</a:t>
            </a:r>
            <a:r>
              <a:rPr lang="zh-CN" altLang="en-US" sz="3200" b="1" i="1">
                <a:solidFill>
                  <a:srgbClr val="FF0000">
                    <a:alpha val="100000"/>
                  </a:srgbClr>
                </a:solidFill>
                <a:latin typeface="Times New Roman"/>
                <a:ea typeface="Times New Roman"/>
              </a:rPr>
              <a:t>G</a:t>
            </a:r>
          </a:p>
        </p:txBody>
      </p:sp>
      <p:sp>
        <p:nvSpPr>
          <p:cNvPr id="19" name="文本5" title=""/>
          <p:cNvSpPr txBox="1"/>
          <p:nvPr/>
        </p:nvSpPr>
        <p:spPr>
          <a:xfrm>
            <a:off x="5566591" y="1662265"/>
            <a:ext cx="1291908" cy="596106"/>
          </a:xfrm>
          <a:prstGeom prst="rect">
            <a:avLst/>
          </a:prstGeom>
          <a:noFill/>
        </p:spPr>
        <p:txBody>
          <a:bodyPr anchor="t"/>
          <a:lstStyle/>
          <a:p>
            <a:pPr marL="0" algn="l"/>
            <a:r>
              <a:rPr lang="zh-CN" altLang="en-US" sz="2799" b="1" i="0">
                <a:solidFill>
                  <a:srgbClr val="000000">
                    <a:alpha val="100000"/>
                  </a:srgbClr>
                </a:solidFill>
                <a:latin typeface="宋体"/>
                <a:ea typeface="宋体"/>
              </a:rPr>
              <a:t>静止：</a:t>
            </a:r>
          </a:p>
        </p:txBody>
      </p:sp>
      <p:sp>
        <p:nvSpPr>
          <p:cNvPr id="20" name="文本6" title=""/>
          <p:cNvSpPr txBox="1"/>
          <p:nvPr/>
        </p:nvSpPr>
        <p:spPr>
          <a:xfrm>
            <a:off x="7182666" y="1662265"/>
            <a:ext cx="1015683" cy="657828"/>
          </a:xfrm>
          <a:prstGeom prst="rect">
            <a:avLst/>
          </a:prstGeom>
          <a:noFill/>
        </p:spPr>
        <p:txBody>
          <a:bodyPr anchor="t"/>
          <a:lstStyle/>
          <a:p>
            <a:pPr marL="0" algn="l"/>
            <a:r>
              <a:rPr lang="zh-CN" altLang="en-US" sz="3200" b="1" i="1">
                <a:solidFill>
                  <a:srgbClr val="FF0000">
                    <a:alpha val="100000"/>
                  </a:srgbClr>
                </a:solidFill>
                <a:latin typeface="Times New Roman"/>
                <a:ea typeface="Times New Roman"/>
              </a:rPr>
              <a:t>F</a:t>
            </a:r>
            <a:r>
              <a:rPr lang="zh-CN" altLang="en-US" sz="3200" b="1" i="0">
                <a:solidFill>
                  <a:srgbClr val="FF0000">
                    <a:alpha val="100000"/>
                  </a:srgbClr>
                </a:solidFill>
                <a:latin typeface="Times New Roman"/>
                <a:ea typeface="Times New Roman"/>
              </a:rPr>
              <a:t>=</a:t>
            </a:r>
            <a:r>
              <a:rPr lang="zh-CN" altLang="en-US" sz="3200" b="1" i="1">
                <a:solidFill>
                  <a:srgbClr val="FF0000">
                    <a:alpha val="100000"/>
                  </a:srgbClr>
                </a:solidFill>
                <a:latin typeface="Times New Roman"/>
                <a:ea typeface="Times New Roman"/>
              </a:rPr>
              <a:t>G</a:t>
            </a:r>
          </a:p>
        </p:txBody>
      </p:sp>
      <p:sp>
        <p:nvSpPr>
          <p:cNvPr id="21" name="文本7" title=""/>
          <p:cNvSpPr txBox="1"/>
          <p:nvPr/>
        </p:nvSpPr>
        <p:spPr>
          <a:xfrm>
            <a:off x="5189496" y="3742477"/>
            <a:ext cx="2046570" cy="596106"/>
          </a:xfrm>
          <a:prstGeom prst="rect">
            <a:avLst/>
          </a:prstGeom>
          <a:noFill/>
        </p:spPr>
        <p:txBody>
          <a:bodyPr anchor="t"/>
          <a:lstStyle/>
          <a:p>
            <a:pPr marL="0" algn="l"/>
            <a:r>
              <a:rPr lang="zh-CN" altLang="en-US" sz="2799" b="1" i="0">
                <a:solidFill>
                  <a:srgbClr val="000000">
                    <a:alpha val="100000"/>
                  </a:srgbClr>
                </a:solidFill>
                <a:latin typeface="宋体"/>
                <a:ea typeface="宋体"/>
              </a:rPr>
              <a:t>加速向上：</a:t>
            </a:r>
          </a:p>
        </p:txBody>
      </p:sp>
      <p:sp>
        <p:nvSpPr>
          <p:cNvPr id="22" name="文本8" title=""/>
          <p:cNvSpPr txBox="1"/>
          <p:nvPr/>
        </p:nvSpPr>
        <p:spPr>
          <a:xfrm>
            <a:off x="5230759" y="4342467"/>
            <a:ext cx="2169795" cy="596106"/>
          </a:xfrm>
          <a:prstGeom prst="rect">
            <a:avLst/>
          </a:prstGeom>
          <a:noFill/>
        </p:spPr>
        <p:txBody>
          <a:bodyPr anchor="t"/>
          <a:lstStyle/>
          <a:p>
            <a:pPr marL="0" algn="l"/>
            <a:r>
              <a:rPr lang="zh-CN" altLang="en-US" sz="2799" b="1" i="0">
                <a:solidFill>
                  <a:srgbClr val="000000">
                    <a:alpha val="100000"/>
                  </a:srgbClr>
                </a:solidFill>
                <a:latin typeface="宋体"/>
                <a:ea typeface="宋体"/>
              </a:rPr>
              <a:t>加速向下：</a:t>
            </a:r>
          </a:p>
        </p:txBody>
      </p:sp>
      <p:sp>
        <p:nvSpPr>
          <p:cNvPr id="23" name="文本9" title=""/>
          <p:cNvSpPr txBox="1"/>
          <p:nvPr/>
        </p:nvSpPr>
        <p:spPr>
          <a:xfrm>
            <a:off x="7387247" y="3737505"/>
            <a:ext cx="1347664" cy="605571"/>
          </a:xfrm>
          <a:prstGeom prst="rect">
            <a:avLst/>
          </a:prstGeom>
          <a:noFill/>
        </p:spPr>
        <p:txBody>
          <a:bodyPr anchor="t"/>
          <a:lstStyle/>
          <a:p>
            <a:pPr marL="0" algn="l"/>
            <a:r>
              <a:rPr lang="zh-CN" altLang="en-US" sz="2799" b="1" i="1">
                <a:solidFill>
                  <a:srgbClr val="3B00FF">
                    <a:alpha val="100000"/>
                  </a:srgbClr>
                </a:solidFill>
                <a:latin typeface="Times New Roman"/>
                <a:ea typeface="Times New Roman"/>
              </a:rPr>
              <a:t>F</a:t>
            </a:r>
            <a:r>
              <a:rPr lang="zh-CN" altLang="en-US" sz="2799" b="1" i="0">
                <a:solidFill>
                  <a:srgbClr val="3B00FF">
                    <a:alpha val="100000"/>
                  </a:srgbClr>
                </a:solidFill>
                <a:latin typeface="宋体"/>
                <a:ea typeface="宋体"/>
              </a:rPr>
              <a:t>＞</a:t>
            </a:r>
            <a:r>
              <a:rPr lang="zh-CN" altLang="en-US" sz="2799" b="1" i="1">
                <a:solidFill>
                  <a:srgbClr val="3B00FF">
                    <a:alpha val="100000"/>
                  </a:srgbClr>
                </a:solidFill>
                <a:latin typeface="Times New Roman"/>
                <a:ea typeface="Times New Roman"/>
              </a:rPr>
              <a:t>G</a:t>
            </a:r>
          </a:p>
        </p:txBody>
      </p:sp>
      <p:sp>
        <p:nvSpPr>
          <p:cNvPr id="24" name="文本10" title=""/>
          <p:cNvSpPr txBox="1"/>
          <p:nvPr/>
        </p:nvSpPr>
        <p:spPr>
          <a:xfrm>
            <a:off x="7400058" y="4337923"/>
            <a:ext cx="1322070" cy="605571"/>
          </a:xfrm>
          <a:prstGeom prst="rect">
            <a:avLst/>
          </a:prstGeom>
          <a:noFill/>
        </p:spPr>
        <p:txBody>
          <a:bodyPr anchor="t"/>
          <a:lstStyle/>
          <a:p>
            <a:pPr marL="0" algn="l"/>
            <a:r>
              <a:rPr lang="zh-CN" altLang="en-US" sz="2799" b="1" i="1">
                <a:solidFill>
                  <a:srgbClr val="3B00FF">
                    <a:alpha val="100000"/>
                  </a:srgbClr>
                </a:solidFill>
                <a:latin typeface="Times New Roman"/>
                <a:ea typeface="Times New Roman"/>
              </a:rPr>
              <a:t>F</a:t>
            </a:r>
            <a:r>
              <a:rPr lang="zh-CN" altLang="en-US" sz="2799" b="1" i="0">
                <a:solidFill>
                  <a:srgbClr val="3B00FF">
                    <a:alpha val="100000"/>
                  </a:srgbClr>
                </a:solidFill>
                <a:latin typeface="宋体"/>
                <a:ea typeface="宋体"/>
              </a:rPr>
              <a:t>＜</a:t>
            </a:r>
            <a:r>
              <a:rPr lang="zh-CN" altLang="en-US" sz="2799" b="1" i="1">
                <a:solidFill>
                  <a:srgbClr val="3B00FF">
                    <a:alpha val="100000"/>
                  </a:srgbClr>
                </a:solidFill>
                <a:latin typeface="Times New Roman"/>
                <a:ea typeface="Times New Roman"/>
              </a:rPr>
              <a:t>G</a:t>
            </a:r>
          </a:p>
        </p:txBody>
      </p:sp>
      <p:sp>
        <p:nvSpPr>
          <p:cNvPr id="25" name="形状2" title=""/>
          <p:cNvSpPr txBox="1"/>
          <p:nvPr/>
        </p:nvSpPr>
        <p:spPr>
          <a:xfrm>
            <a:off x="9147000" y="2258101"/>
            <a:ext cx="2172157" cy="549373"/>
          </a:xfrm>
          <a:custGeom>
            <a:gdLst>
              <a:gd name="connsiteX0" fmla="*/ 48238 w 2172157"/>
              <a:gd name="connsiteY0" fmla="*/ 0 h 549373"/>
              <a:gd name="connsiteX1" fmla="*/ 2123919 w 2172157"/>
              <a:gd name="connsiteY1" fmla="*/ 0 h 549373"/>
              <a:gd name="connsiteX2" fmla="*/ 2136713 w 2172157"/>
              <a:gd name="connsiteY2" fmla="*/ 0 h 549373"/>
              <a:gd name="connsiteX3" fmla="*/ 2167075 w 2172157"/>
              <a:gd name="connsiteY3" fmla="*/ 23175 h 549373"/>
              <a:gd name="connsiteX4" fmla="*/ 2172157 w 2172157"/>
              <a:gd name="connsiteY4" fmla="*/ 501136 h 549373"/>
              <a:gd name="connsiteX5" fmla="*/ 2172157 w 2172157"/>
              <a:gd name="connsiteY5" fmla="*/ 513929 h 549373"/>
              <a:gd name="connsiteX6" fmla="*/ 2148982 w 2172157"/>
              <a:gd name="connsiteY6" fmla="*/ 544291 h 549373"/>
              <a:gd name="connsiteX7" fmla="*/ 48238 w 2172157"/>
              <a:gd name="connsiteY7" fmla="*/ 549373 h 549373"/>
              <a:gd name="connsiteX8" fmla="*/ 21597 w 2172157"/>
              <a:gd name="connsiteY8" fmla="*/ 549373 h 549373"/>
              <a:gd name="connsiteX9" fmla="*/ 0 w 2172157"/>
              <a:gd name="connsiteY9" fmla="*/ 48238 h 549373"/>
              <a:gd name="connsiteX10" fmla="*/ 0 w 2172157"/>
              <a:gd name="connsiteY10" fmla="*/ 21597 h 5493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2157" h="549373">
                <a:moveTo>
                  <a:pt x="48238" y="0"/>
                </a:moveTo>
                <a:lnTo>
                  <a:pt x="2123919" y="0"/>
                </a:lnTo>
                <a:cubicBezTo>
                  <a:pt x="2136713" y="0"/>
                  <a:pt x="2148982" y="5082"/>
                  <a:pt x="2158029" y="14128"/>
                </a:cubicBezTo>
                <a:cubicBezTo>
                  <a:pt x="2167075" y="23175"/>
                  <a:pt x="2172157" y="35444"/>
                  <a:pt x="2172157" y="48238"/>
                </a:cubicBezTo>
                <a:lnTo>
                  <a:pt x="2172157" y="501136"/>
                </a:lnTo>
                <a:cubicBezTo>
                  <a:pt x="2172157" y="513929"/>
                  <a:pt x="2167075" y="526199"/>
                  <a:pt x="2158029" y="535245"/>
                </a:cubicBezTo>
                <a:cubicBezTo>
                  <a:pt x="2148982" y="544291"/>
                  <a:pt x="2136713" y="549373"/>
                  <a:pt x="2123919" y="549373"/>
                </a:cubicBezTo>
                <a:lnTo>
                  <a:pt x="48238" y="549373"/>
                </a:lnTo>
                <a:cubicBezTo>
                  <a:pt x="21597" y="549373"/>
                  <a:pt x="0" y="527777"/>
                  <a:pt x="0" y="501136"/>
                </a:cubicBezTo>
                <a:lnTo>
                  <a:pt x="0" y="48238"/>
                </a:lnTo>
                <a:cubicBezTo>
                  <a:pt x="0" y="21597"/>
                  <a:pt x="21597" y="0"/>
                  <a:pt x="48238" y="0"/>
                </a:cubicBezTo>
                <a:close/>
              </a:path>
            </a:pathLst>
          </a:custGeom>
          <a:solidFill>
            <a:srgbClr val="A0F1FA">
              <a:alpha val="100000"/>
            </a:srgbClr>
          </a:solidFill>
          <a:ln w="9525">
            <a:solidFill>
              <a:srgbClr val="FFFFFF">
                <a:alpha val="0"/>
              </a:srgbClr>
            </a:solidFill>
          </a:ln>
        </p:spPr>
        <p:txBody>
          <a:bodyPr anchor="ctr"/>
          <a:lstStyle/>
          <a:p>
            <a:pPr marL="0" algn="ctr"/>
            <a:r>
              <a:rPr lang="zh-CN" altLang="en-US" sz="2799" b="0" i="0">
                <a:solidFill>
                  <a:srgbClr val="303033">
                    <a:alpha val="100000"/>
                  </a:srgbClr>
                </a:solidFill>
                <a:latin typeface="微软雅黑"/>
                <a:ea typeface="微软雅黑"/>
              </a:rPr>
              <a:t>平衡状态</a:t>
            </a:r>
          </a:p>
        </p:txBody>
      </p:sp>
      <p:pic>
        <p:nvPicPr>
          <p:cNvPr id="26" name="形状3" title=""/>
          <p:cNvPicPr>
            <a:picLocks noChangeAspect="1"/>
          </p:cNvPicPr>
          <p:nvPr/>
        </p:nvPicPr>
        <p:blipFill>
          <a:blip r:embed="rId3"/>
          <a:stretch>
            <a:fillRect/>
          </a:stretch>
        </p:blipFill>
        <p:spPr>
          <a:xfrm>
            <a:off x="8529916" y="1833813"/>
            <a:ext cx="327546" cy="1549527"/>
          </a:xfrm>
          <a:prstGeom prst="rect">
            <a:avLst/>
          </a:prstGeom>
        </p:spPr>
      </p:pic>
      <p:pic>
        <p:nvPicPr>
          <p:cNvPr id="27" name="形状4" title=""/>
          <p:cNvPicPr>
            <a:picLocks noChangeAspect="1"/>
          </p:cNvPicPr>
          <p:nvPr/>
        </p:nvPicPr>
        <p:blipFill>
          <a:blip r:embed="rId4"/>
          <a:stretch>
            <a:fillRect/>
          </a:stretch>
        </p:blipFill>
        <p:spPr>
          <a:xfrm>
            <a:off x="8721338" y="3964686"/>
            <a:ext cx="185261" cy="2075193"/>
          </a:xfrm>
          <a:prstGeom prst="rect">
            <a:avLst/>
          </a:prstGeom>
        </p:spPr>
      </p:pic>
      <p:sp>
        <p:nvSpPr>
          <p:cNvPr id="28" name="形状5" title=""/>
          <p:cNvSpPr txBox="1"/>
          <p:nvPr/>
        </p:nvSpPr>
        <p:spPr>
          <a:xfrm>
            <a:off x="9147181" y="4528642"/>
            <a:ext cx="2172157" cy="549373"/>
          </a:xfrm>
          <a:custGeom>
            <a:gdLst>
              <a:gd name="connsiteX0" fmla="*/ 48238 w 2172157"/>
              <a:gd name="connsiteY0" fmla="*/ 0 h 549373"/>
              <a:gd name="connsiteX1" fmla="*/ 2123919 w 2172157"/>
              <a:gd name="connsiteY1" fmla="*/ 0 h 549373"/>
              <a:gd name="connsiteX2" fmla="*/ 2136713 w 2172157"/>
              <a:gd name="connsiteY2" fmla="*/ 0 h 549373"/>
              <a:gd name="connsiteX3" fmla="*/ 2167075 w 2172157"/>
              <a:gd name="connsiteY3" fmla="*/ 23175 h 549373"/>
              <a:gd name="connsiteX4" fmla="*/ 2172157 w 2172157"/>
              <a:gd name="connsiteY4" fmla="*/ 501136 h 549373"/>
              <a:gd name="connsiteX5" fmla="*/ 2172157 w 2172157"/>
              <a:gd name="connsiteY5" fmla="*/ 513929 h 549373"/>
              <a:gd name="connsiteX6" fmla="*/ 2148982 w 2172157"/>
              <a:gd name="connsiteY6" fmla="*/ 544291 h 549373"/>
              <a:gd name="connsiteX7" fmla="*/ 48238 w 2172157"/>
              <a:gd name="connsiteY7" fmla="*/ 549373 h 549373"/>
              <a:gd name="connsiteX8" fmla="*/ 21597 w 2172157"/>
              <a:gd name="connsiteY8" fmla="*/ 549373 h 549373"/>
              <a:gd name="connsiteX9" fmla="*/ 0 w 2172157"/>
              <a:gd name="connsiteY9" fmla="*/ 48238 h 549373"/>
              <a:gd name="connsiteX10" fmla="*/ 0 w 2172157"/>
              <a:gd name="connsiteY10" fmla="*/ 21597 h 54937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2157" h="549373">
                <a:moveTo>
                  <a:pt x="48238" y="0"/>
                </a:moveTo>
                <a:lnTo>
                  <a:pt x="2123919" y="0"/>
                </a:lnTo>
                <a:cubicBezTo>
                  <a:pt x="2136713" y="0"/>
                  <a:pt x="2148982" y="5082"/>
                  <a:pt x="2158029" y="14128"/>
                </a:cubicBezTo>
                <a:cubicBezTo>
                  <a:pt x="2167075" y="23175"/>
                  <a:pt x="2172157" y="35444"/>
                  <a:pt x="2172157" y="48238"/>
                </a:cubicBezTo>
                <a:lnTo>
                  <a:pt x="2172157" y="501136"/>
                </a:lnTo>
                <a:cubicBezTo>
                  <a:pt x="2172157" y="513929"/>
                  <a:pt x="2167075" y="526199"/>
                  <a:pt x="2158029" y="535245"/>
                </a:cubicBezTo>
                <a:cubicBezTo>
                  <a:pt x="2148982" y="544291"/>
                  <a:pt x="2136713" y="549373"/>
                  <a:pt x="2123919" y="549373"/>
                </a:cubicBezTo>
                <a:lnTo>
                  <a:pt x="48238" y="549373"/>
                </a:lnTo>
                <a:cubicBezTo>
                  <a:pt x="21597" y="549373"/>
                  <a:pt x="0" y="527777"/>
                  <a:pt x="0" y="501136"/>
                </a:cubicBezTo>
                <a:lnTo>
                  <a:pt x="0" y="48238"/>
                </a:lnTo>
                <a:cubicBezTo>
                  <a:pt x="0" y="21597"/>
                  <a:pt x="21597" y="0"/>
                  <a:pt x="48238" y="0"/>
                </a:cubicBezTo>
                <a:close/>
              </a:path>
            </a:pathLst>
          </a:custGeom>
          <a:solidFill>
            <a:srgbClr val="A0F1FA">
              <a:alpha val="100000"/>
            </a:srgbClr>
          </a:solidFill>
          <a:ln w="9525">
            <a:solidFill>
              <a:srgbClr val="FFFFFF">
                <a:alpha val="0"/>
              </a:srgbClr>
            </a:solidFill>
          </a:ln>
        </p:spPr>
        <p:txBody>
          <a:bodyPr anchor="ctr"/>
          <a:lstStyle/>
          <a:p>
            <a:pPr marL="0" algn="ctr"/>
            <a:r>
              <a:rPr lang="zh-CN" altLang="en-US" sz="2799" b="0" i="0">
                <a:solidFill>
                  <a:srgbClr val="303033">
                    <a:alpha val="100000"/>
                  </a:srgbClr>
                </a:solidFill>
                <a:latin typeface="微软雅黑"/>
                <a:ea typeface="微软雅黑"/>
              </a:rPr>
              <a:t>非平衡状态</a:t>
            </a:r>
          </a:p>
        </p:txBody>
      </p:sp>
      <p:sp>
        <p:nvSpPr>
          <p:cNvPr id="29" name="文本11" title=""/>
          <p:cNvSpPr txBox="1"/>
          <p:nvPr/>
        </p:nvSpPr>
        <p:spPr>
          <a:xfrm>
            <a:off x="5189449" y="4943961"/>
            <a:ext cx="2046570" cy="596106"/>
          </a:xfrm>
          <a:prstGeom prst="rect">
            <a:avLst/>
          </a:prstGeom>
          <a:noFill/>
        </p:spPr>
        <p:txBody>
          <a:bodyPr anchor="t"/>
          <a:lstStyle/>
          <a:p>
            <a:pPr marL="0" algn="l"/>
            <a:r>
              <a:rPr lang="zh-CN" altLang="en-US" sz="2799" b="1" i="0">
                <a:solidFill>
                  <a:srgbClr val="000000">
                    <a:alpha val="100000"/>
                  </a:srgbClr>
                </a:solidFill>
                <a:latin typeface="宋体"/>
                <a:ea typeface="宋体"/>
              </a:rPr>
              <a:t>减速向上：</a:t>
            </a:r>
          </a:p>
        </p:txBody>
      </p:sp>
      <p:sp>
        <p:nvSpPr>
          <p:cNvPr id="30" name="文本12" title=""/>
          <p:cNvSpPr txBox="1"/>
          <p:nvPr/>
        </p:nvSpPr>
        <p:spPr>
          <a:xfrm>
            <a:off x="5190134" y="5532834"/>
            <a:ext cx="2046570" cy="596106"/>
          </a:xfrm>
          <a:prstGeom prst="rect">
            <a:avLst/>
          </a:prstGeom>
          <a:noFill/>
        </p:spPr>
        <p:txBody>
          <a:bodyPr anchor="t"/>
          <a:lstStyle/>
          <a:p>
            <a:pPr marL="0" algn="l"/>
            <a:r>
              <a:rPr lang="zh-CN" altLang="en-US" sz="2799" b="1" i="0">
                <a:solidFill>
                  <a:srgbClr val="000000">
                    <a:alpha val="100000"/>
                  </a:srgbClr>
                </a:solidFill>
                <a:latin typeface="宋体"/>
                <a:ea typeface="宋体"/>
              </a:rPr>
              <a:t>减速向下：</a:t>
            </a:r>
          </a:p>
        </p:txBody>
      </p:sp>
      <p:sp>
        <p:nvSpPr>
          <p:cNvPr id="31" name="文本13" title=""/>
          <p:cNvSpPr txBox="1"/>
          <p:nvPr/>
        </p:nvSpPr>
        <p:spPr>
          <a:xfrm>
            <a:off x="7400068" y="4938732"/>
            <a:ext cx="1322070" cy="605571"/>
          </a:xfrm>
          <a:prstGeom prst="rect">
            <a:avLst/>
          </a:prstGeom>
          <a:noFill/>
        </p:spPr>
        <p:txBody>
          <a:bodyPr anchor="t"/>
          <a:lstStyle/>
          <a:p>
            <a:pPr marL="0" algn="l"/>
            <a:r>
              <a:rPr lang="zh-CN" altLang="en-US" sz="2799" b="1" i="1">
                <a:solidFill>
                  <a:srgbClr val="3B00FF">
                    <a:alpha val="100000"/>
                  </a:srgbClr>
                </a:solidFill>
                <a:latin typeface="Times New Roman"/>
                <a:ea typeface="Times New Roman"/>
              </a:rPr>
              <a:t>F</a:t>
            </a:r>
            <a:r>
              <a:rPr lang="zh-CN" altLang="en-US" sz="2799" b="1" i="0">
                <a:solidFill>
                  <a:srgbClr val="3B00FF">
                    <a:alpha val="100000"/>
                  </a:srgbClr>
                </a:solidFill>
                <a:latin typeface="宋体"/>
                <a:ea typeface="宋体"/>
              </a:rPr>
              <a:t>＜</a:t>
            </a:r>
            <a:r>
              <a:rPr lang="zh-CN" altLang="en-US" sz="2799" b="1" i="1">
                <a:solidFill>
                  <a:srgbClr val="3B00FF">
                    <a:alpha val="100000"/>
                  </a:srgbClr>
                </a:solidFill>
                <a:latin typeface="Times New Roman"/>
                <a:ea typeface="Times New Roman"/>
              </a:rPr>
              <a:t>G</a:t>
            </a:r>
          </a:p>
        </p:txBody>
      </p:sp>
      <p:sp>
        <p:nvSpPr>
          <p:cNvPr id="32" name="文本14" title=""/>
          <p:cNvSpPr txBox="1"/>
          <p:nvPr/>
        </p:nvSpPr>
        <p:spPr>
          <a:xfrm>
            <a:off x="7399753" y="5528567"/>
            <a:ext cx="1907857" cy="605568"/>
          </a:xfrm>
          <a:prstGeom prst="rect">
            <a:avLst/>
          </a:prstGeom>
          <a:noFill/>
        </p:spPr>
        <p:txBody>
          <a:bodyPr anchor="t"/>
          <a:lstStyle/>
          <a:p>
            <a:pPr marL="0" algn="l"/>
            <a:r>
              <a:rPr lang="zh-CN" altLang="en-US" sz="2799" b="1" i="1">
                <a:solidFill>
                  <a:srgbClr val="3B00FF">
                    <a:alpha val="100000"/>
                  </a:srgbClr>
                </a:solidFill>
                <a:latin typeface="Times New Roman"/>
                <a:ea typeface="Times New Roman"/>
              </a:rPr>
              <a:t>F</a:t>
            </a:r>
            <a:r>
              <a:rPr lang="zh-CN" altLang="en-US" sz="2799" b="1" i="0">
                <a:solidFill>
                  <a:srgbClr val="3B00FF">
                    <a:alpha val="100000"/>
                  </a:srgbClr>
                </a:solidFill>
                <a:latin typeface="宋体"/>
                <a:ea typeface="宋体"/>
              </a:rPr>
              <a:t>＞</a:t>
            </a:r>
            <a:r>
              <a:rPr lang="zh-CN" altLang="en-US" sz="2799" b="1" i="1">
                <a:solidFill>
                  <a:srgbClr val="3B00FF">
                    <a:alpha val="100000"/>
                  </a:srgbClr>
                </a:solidFill>
                <a:latin typeface="Times New Roman"/>
                <a:ea typeface="Times New Roman"/>
              </a:rPr>
              <a:t>G</a:t>
            </a:r>
          </a:p>
        </p:txBody>
      </p:sp>
      <p:pic>
        <p:nvPicPr>
          <p:cNvPr id="33" name="公式1" title=""/>
          <p:cNvPicPr>
            <a:picLocks noChangeAspect="1"/>
          </p:cNvPicPr>
          <p:nvPr/>
        </p:nvPicPr>
        <p:blipFill>
          <a:blip r:embed="rId5"/>
          <a:stretch>
            <a:fillRect/>
          </a:stretch>
        </p:blipFill>
        <p:spPr>
          <a:xfrm>
            <a:off x="9111710" y="5077730"/>
            <a:ext cx="1794891" cy="838200"/>
          </a:xfrm>
          <a:prstGeom prst="rect">
            <a:avLst/>
          </a:prstGeom>
        </p:spPr>
      </p:pic>
      <p:sp>
        <p:nvSpPr>
          <p:cNvPr id="34" name="文本15" title=""/>
          <p:cNvSpPr txBox="1"/>
          <p:nvPr/>
        </p:nvSpPr>
        <p:spPr>
          <a:xfrm>
            <a:off x="1201207" y="5454244"/>
            <a:ext cx="4008120" cy="494697"/>
          </a:xfrm>
          <a:prstGeom prst="rect">
            <a:avLst/>
          </a:prstGeom>
          <a:noFill/>
        </p:spPr>
        <p:txBody>
          <a:bodyPr anchor="t"/>
          <a:lstStyle/>
          <a:p>
            <a:pPr marL="0" algn="l"/>
            <a:r>
              <a:rPr lang="zh-CN" altLang="en-US" sz="2099" b="1" i="0">
                <a:solidFill>
                  <a:srgbClr val="000000">
                    <a:alpha val="100000"/>
                  </a:srgbClr>
                </a:solidFill>
                <a:latin typeface="宋体"/>
                <a:ea typeface="宋体"/>
              </a:rPr>
              <a:t>物体只受拉力和重力的作用</a:t>
            </a:r>
          </a:p>
        </p:txBody>
      </p:sp>
      <p:sp>
        <p:nvSpPr>
          <p:cNvPr id="35" name="文本16" title=""/>
          <p:cNvSpPr txBox="1"/>
          <p:nvPr/>
        </p:nvSpPr>
        <p:spPr>
          <a:xfrm>
            <a:off x="321164" y="1037063"/>
            <a:ext cx="6412801" cy="625094"/>
          </a:xfrm>
          <a:prstGeom prst="rect">
            <a:avLst/>
          </a:prstGeom>
          <a:noFill/>
        </p:spPr>
        <p:txBody>
          <a:bodyPr anchor="t"/>
          <a:lstStyle/>
          <a:p>
            <a:pPr marL="0" algn="l"/>
            <a:r>
              <a:rPr lang="zh-CN" altLang="en-US" sz="3000" b="1" i="0">
                <a:solidFill>
                  <a:srgbClr val="000000">
                    <a:alpha val="100000"/>
                  </a:srgbClr>
                </a:solidFill>
                <a:latin typeface="楷体"/>
                <a:ea typeface="楷体"/>
              </a:rPr>
              <a:t>1.已知物体运动状态，判断受力大小</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nodeType="clickPar">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300" fill="hold"/>
                                        <p:tgtEl>
                                          <p:spTgt spid="26"/>
                                        </p:tgtEl>
                                        <p:attrNameLst>
                                          <p:attrName>ppt_w</p:attrName>
                                        </p:attrNameLst>
                                      </p:cBhvr>
                                      <p:tavLst>
                                        <p:tav tm="0">
                                          <p:val>
                                            <p:fltVal val="0"/>
                                          </p:val>
                                        </p:tav>
                                        <p:tav tm="100000">
                                          <p:val>
                                            <p:strVal val="ppt_w"/>
                                          </p:val>
                                        </p:tav>
                                      </p:tavLst>
                                    </p:anim>
                                    <p:anim calcmode="lin" valueType="num">
                                      <p:cBhvr>
                                        <p:cTn id="56" dur="300" fill="hold"/>
                                        <p:tgtEl>
                                          <p:spTgt spid="26"/>
                                        </p:tgtEl>
                                        <p:attrNameLst>
                                          <p:attrName>ppt_h</p:attrName>
                                        </p:attrNameLst>
                                      </p:cBhvr>
                                      <p:tavLst>
                                        <p:tav tm="0">
                                          <p:val>
                                            <p:fltVal val="0"/>
                                          </p:val>
                                        </p:tav>
                                        <p:tav tm="100000">
                                          <p:val>
                                            <p:strVal val="ppt_h"/>
                                          </p:val>
                                        </p:tav>
                                      </p:tavLst>
                                    </p:anim>
                                    <p:animEffect transition="in" filter="fade">
                                      <p:cBhvr>
                                        <p:cTn id="57" dur="1000"/>
                                        <p:tgtEl>
                                          <p:spTgt spid="26"/>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300"/>
                                        <p:tgtEl>
                                          <p:spTgt spid="25"/>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300" fill="hold"/>
                                        <p:tgtEl>
                                          <p:spTgt spid="27"/>
                                        </p:tgtEl>
                                        <p:attrNameLst>
                                          <p:attrName>ppt_w</p:attrName>
                                        </p:attrNameLst>
                                      </p:cBhvr>
                                      <p:tavLst>
                                        <p:tav tm="0">
                                          <p:val>
                                            <p:fltVal val="0"/>
                                          </p:val>
                                        </p:tav>
                                        <p:tav tm="100000">
                                          <p:val>
                                            <p:strVal val="ppt_w"/>
                                          </p:val>
                                        </p:tav>
                                      </p:tavLst>
                                    </p:anim>
                                    <p:anim calcmode="lin" valueType="num">
                                      <p:cBhvr>
                                        <p:cTn id="68" dur="300" fill="hold"/>
                                        <p:tgtEl>
                                          <p:spTgt spid="27"/>
                                        </p:tgtEl>
                                        <p:attrNameLst>
                                          <p:attrName>ppt_h</p:attrName>
                                        </p:attrNameLst>
                                      </p:cBhvr>
                                      <p:tavLst>
                                        <p:tav tm="0">
                                          <p:val>
                                            <p:fltVal val="0"/>
                                          </p:val>
                                        </p:tav>
                                        <p:tav tm="100000">
                                          <p:val>
                                            <p:strVal val="ppt_h"/>
                                          </p:val>
                                        </p:tav>
                                      </p:tavLst>
                                    </p:anim>
                                    <p:animEffect transition="in" filter="fade">
                                      <p:cBhvr>
                                        <p:cTn id="69" dur="1000"/>
                                        <p:tgtEl>
                                          <p:spTgt spid="27"/>
                                        </p:tgtEl>
                                      </p:cBhvr>
                                    </p:animEffect>
                                  </p:childTnLst>
                                </p:cTn>
                              </p:par>
                            </p:childTnLst>
                          </p:cTn>
                        </p:par>
                      </p:childTnLst>
                    </p:cTn>
                  </p:par>
                  <p:par>
                    <p:cTn id="70" fill="hold" nodeType="clickPar">
                      <p:stCondLst>
                        <p:cond delay="indefinite"/>
                      </p:stCondLst>
                      <p:childTnLst>
                        <p:par>
                          <p:cTn id="71" fill="hold">
                            <p:stCondLst>
                              <p:cond delay="0"/>
                            </p:stCondLst>
                            <p:childTnLst>
                              <p:par>
                                <p:cTn id="72" presetID="22"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left)">
                                      <p:cBhvr>
                                        <p:cTn id="74" dur="300"/>
                                        <p:tgtEl>
                                          <p:spTgt spid="28"/>
                                        </p:tgtEl>
                                      </p:cBhvr>
                                    </p:animEffect>
                                  </p:childTnLst>
                                </p:cTn>
                              </p:par>
                            </p:childTnLst>
                          </p:cTn>
                        </p:par>
                      </p:childTnLst>
                    </p:cTn>
                  </p:par>
                  <p:par>
                    <p:cTn id="75" fill="hold" nodeType="clickPar">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ppt_x</p:attrName>
                                        </p:attrNameLst>
                                      </p:cBhvr>
                                      <p:tavLst>
                                        <p:tav tm="0">
                                          <p:val>
                                            <p:strVal val="#ppt_x"/>
                                          </p:val>
                                        </p:tav>
                                        <p:tav tm="100000">
                                          <p:val>
                                            <p:strVal val="#ppt_x"/>
                                          </p:val>
                                        </p:tav>
                                      </p:tavLst>
                                    </p:anim>
                                    <p:anim calcmode="lin" valueType="num">
                                      <p:cBhvr>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ppt_x</p:attrName>
                                        </p:attrNameLst>
                                      </p:cBhvr>
                                      <p:tavLst>
                                        <p:tav tm="0">
                                          <p:val>
                                            <p:strVal val="#ppt_x"/>
                                          </p:val>
                                        </p:tav>
                                        <p:tav tm="100000">
                                          <p:val>
                                            <p:strVal val="#ppt_x"/>
                                          </p:val>
                                        </p:tav>
                                      </p:tavLst>
                                    </p:anim>
                                    <p:anim calcmode="lin" valueType="num">
                                      <p:cBhvr>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ppt_x</p:attrName>
                                        </p:attrNameLst>
                                      </p:cBhvr>
                                      <p:tavLst>
                                        <p:tav tm="0">
                                          <p:val>
                                            <p:strVal val="#ppt_x"/>
                                          </p:val>
                                        </p:tav>
                                        <p:tav tm="100000">
                                          <p:val>
                                            <p:strVal val="#ppt_x"/>
                                          </p:val>
                                        </p:tav>
                                      </p:tavLst>
                                    </p:anim>
                                    <p:anim calcmode="lin" valueType="num">
                                      <p:cBhvr>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nodeType="clickPar">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nodeType="clickPar">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childTnLst>
                    </p:cTn>
                  </p:par>
                  <p:par>
                    <p:cTn id="108" fill="hold" nodeType="clickPar">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500"/>
                                        <p:tgtEl>
                                          <p:spTgt spid="32"/>
                                        </p:tgtEl>
                                      </p:cBhvr>
                                    </p:animEffect>
                                  </p:childTnLst>
                                </p:cTn>
                              </p:par>
                            </p:childTnLst>
                          </p:cTn>
                        </p:par>
                      </p:childTnLst>
                    </p:cTn>
                  </p:par>
                  <p:par>
                    <p:cTn id="113" fill="hold" nodeType="clickPar">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3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4" grpId="0" animBg="1"/>
      <p:bldP spid="19" grpId="0" animBg="1"/>
      <p:bldP spid="15" grpId="0" animBg="1"/>
      <p:bldP spid="17" grpId="0" animBg="1"/>
      <p:bldP spid="21" grpId="0" animBg="1"/>
      <p:bldP spid="22" grpId="0" animBg="1"/>
      <p:bldP spid="29" grpId="0" animBg="1"/>
      <p:bldP spid="30" grpId="0" animBg="1"/>
      <p:bldP spid="26" grpId="0" animBg="1"/>
      <p:bldP spid="25" grpId="0" animBg="1"/>
      <p:bldP spid="27" grpId="0" animBg="1"/>
      <p:bldP spid="28" grpId="0" animBg="1"/>
      <p:bldP spid="20" grpId="0" animBg="1"/>
      <p:bldP spid="16" grpId="0" animBg="1"/>
      <p:bldP spid="18" grpId="0" animBg="1"/>
      <p:bldP spid="23" grpId="0" animBg="1"/>
      <p:bldP spid="24" grpId="0" animBg="1"/>
      <p:bldP spid="31" grpId="0" animBg="1"/>
      <p:bldP spid="32" grpId="0" animBg="1"/>
      <p:bldP spid="33" grpId="0" animBg="1"/>
    </p:bldLst>
  </p:timing>
</p:sld>
</file>

<file path=ppt/tags/tag1.xml><?xml version="1.0" encoding="utf-8"?>
<p:tagLst xmlns:p="http://schemas.openxmlformats.org/presentationml/2006/main">
  <p:tag name="AS_OS" val="Unix 3.10 unknown"/>
  <p:tag name="AS_RELEASE_DATE" val="2023.03.31"/>
  <p:tag name="AS_TITLE" val="Aspose.Slides for Java"/>
  <p:tag name="AS_VERSION" val="23.3"/>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126</Paragraphs>
  <Slides>16</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等线 Light</vt:lpstr>
      <vt:lpstr>等线</vt:lpstr>
      <vt:lpstr>微软雅黑</vt:lpstr>
      <vt:lpstr>思源黑体</vt:lpstr>
      <vt:lpstr>Microsoft YaHei</vt:lpstr>
      <vt:lpstr>黑体</vt:lpstr>
      <vt:lpstr>楷体</vt:lpstr>
      <vt:lpstr>Times New Roman</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2025-03-23T09:37:40Z</cp:lastPrinted>
  <dcterms:created xsi:type="dcterms:W3CDTF">2025-03-23T09:37:40Z</dcterms:created>
  <dcterms:modified xsi:type="dcterms:W3CDTF">2025-03-23T01:37:40Z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