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tags" Target="tags/tag1.xml" /><Relationship Id="rId23" Type="http://schemas.openxmlformats.org/officeDocument/2006/relationships/presProps" Target="presProps.xml" /><Relationship Id="rId24" Type="http://schemas.openxmlformats.org/officeDocument/2006/relationships/viewProps" Target="viewProps.xml" /><Relationship Id="rId25" Type="http://schemas.openxmlformats.org/officeDocument/2006/relationships/theme" Target="theme/theme1.xml" /><Relationship Id="rId26" Type="http://schemas.openxmlformats.org/officeDocument/2006/relationships/tableStyles" Target="tableStyles.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image" Target="file:///D:\qq&#25991;&#20214;\712321467\Image\C2C\Image2\%7b75232B38-A165-1FB7-499C-2E1C792CACB5%7d.png" TargetMode="External" /><Relationship Id="rId22" Type="http://schemas.openxmlformats.org/officeDocument/2006/relationships/image" Target="../media/image1.png" /><Relationship Id="rId23"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22" r:link="rId21"/>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3337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png" /><Relationship Id="rId3" Type="http://schemas.openxmlformats.org/officeDocument/2006/relationships/image" Target="../media/image3.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4.png" /><Relationship Id="rId3" Type="http://schemas.openxmlformats.org/officeDocument/2006/relationships/image" Target="../media/image15.png" /><Relationship Id="rId4" Type="http://schemas.openxmlformats.org/officeDocument/2006/relationships/image" Target="../media/image16.png" /><Relationship Id="rId5" Type="http://schemas.openxmlformats.org/officeDocument/2006/relationships/video" Target="../media/media2.mp4" /><Relationship Id="rId6" Type="http://schemas.microsoft.com/office/2007/relationships/media" Target="../media/media2.mp4"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image" Target="../media/image17.png" /><Relationship Id="rId3" Type="http://schemas.openxmlformats.org/officeDocument/2006/relationships/video" Target="../media/media3.mp4" /><Relationship Id="rId4" Type="http://schemas.microsoft.com/office/2007/relationships/media" Target="../media/media3.mp4" /><Relationship Id="rId5" Type="http://schemas.openxmlformats.org/officeDocument/2006/relationships/image" Target="../media/image18.png" /><Relationship Id="rId6" Type="http://schemas.openxmlformats.org/officeDocument/2006/relationships/video" Target="../media/media4.mp4" /><Relationship Id="rId7" Type="http://schemas.microsoft.com/office/2007/relationships/media" Target="../media/media4.mp4"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19.png" /><Relationship Id="rId3" Type="http://schemas.openxmlformats.org/officeDocument/2006/relationships/image" Target="../media/image20.png" /><Relationship Id="rId4" Type="http://schemas.openxmlformats.org/officeDocument/2006/relationships/image" Target="../media/image21.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22.png" /><Relationship Id="rId3" Type="http://schemas.openxmlformats.org/officeDocument/2006/relationships/image" Target="../media/image23.png" /><Relationship Id="rId4" Type="http://schemas.openxmlformats.org/officeDocument/2006/relationships/image" Target="../media/image2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image" Target="../media/image27.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image" Target="../media/image28.png" /><Relationship Id="rId3" Type="http://schemas.openxmlformats.org/officeDocument/2006/relationships/image" Target="../media/image29.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image" Target="../media/image30.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image" Target="../media/image31.png" /><Relationship Id="rId3" Type="http://schemas.openxmlformats.org/officeDocument/2006/relationships/image" Target="../media/image3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33.png" /><Relationship Id="rId3"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5.png" /><Relationship Id="rId3" Type="http://schemas.openxmlformats.org/officeDocument/2006/relationships/image" Target="../media/image6.png" /><Relationship Id="rId4" Type="http://schemas.openxmlformats.org/officeDocument/2006/relationships/video" Target="../media/media1.mp4" /><Relationship Id="rId5" Type="http://schemas.microsoft.com/office/2007/relationships/media" Target="../media/media1.mp4"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7.gif" /><Relationship Id="rId3" Type="http://schemas.openxmlformats.org/officeDocument/2006/relationships/image" Target="../media/image8.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png" /><Relationship Id="rId3" Type="http://schemas.openxmlformats.org/officeDocument/2006/relationships/image" Target="../media/image10.gif"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11.gif" /><Relationship Id="rId3" Type="http://schemas.openxmlformats.org/officeDocument/2006/relationships/image" Target="../media/image12.png" /><Relationship Id="rId4" Type="http://schemas.openxmlformats.org/officeDocument/2006/relationships/image" Target="../media/image13.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8452" y="-23479"/>
            <a:ext cx="12184100" cy="6904911"/>
            <a:chExt cx="12184100" cy="6904911"/>
          </a:xfrm>
        </p:grpSpPr>
        <p:sp>
          <p:nvSpPr>
            <p:cNvPr id="3" name="形状1"/>
            <p:cNvSpPr txBox="1"/>
            <p:nvPr/>
          </p:nvSpPr>
          <p:spPr>
            <a:xfrm>
              <a:off x="11150" y="0"/>
              <a:ext cx="12172950" cy="287083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文本1"/>
            <p:cNvSpPr txBox="1"/>
            <p:nvPr/>
          </p:nvSpPr>
          <p:spPr>
            <a:xfrm>
              <a:off x="4741370" y="360616"/>
              <a:ext cx="5788028" cy="750570"/>
            </a:xfrm>
            <a:prstGeom prst="rect">
              <a:avLst/>
            </a:prstGeom>
            <a:noFill/>
          </p:spPr>
          <p:txBody>
            <a:bodyPr anchor="t"/>
            <a:lstStyle/>
            <a:p>
              <a:pPr marL="0" algn="ctr">
                <a:lnSpc>
                  <a:spcPts val="4000"/>
                </a:lnSpc>
              </a:pPr>
              <a:r>
                <a:rPr lang="zh-CN" altLang="en-US" sz="3399" b="0" i="0">
                  <a:solidFill>
                    <a:srgbClr val="000000">
                      <a:alpha val="100000"/>
                    </a:srgbClr>
                  </a:solidFill>
                  <a:latin typeface="微软雅黑"/>
                  <a:ea typeface="微软雅黑"/>
                </a:rPr>
                <a:t>第八章——运动和力</a:t>
              </a:r>
            </a:p>
          </p:txBody>
        </p:sp>
        <p:sp>
          <p:nvSpPr>
            <p:cNvPr id="5" name="形状2"/>
            <p:cNvSpPr txBox="1"/>
            <p:nvPr/>
          </p:nvSpPr>
          <p:spPr>
            <a:xfrm>
              <a:off x="5337588" y="2139267"/>
              <a:ext cx="4619625" cy="19050"/>
            </a:xfrm>
            <a:prstGeom prst="line">
              <a:avLst/>
            </a:prstGeom>
            <a:solidFill>
              <a:srgbClr val="FFFFFF">
                <a:alpha val="0"/>
              </a:srgbClr>
            </a:solidFill>
            <a:ln w="19050">
              <a:solidFill>
                <a:srgbClr val="000000">
                  <a:alpha val="100000"/>
                </a:srgbClr>
              </a:solidFill>
              <a:prstDash val="solid"/>
            </a:ln>
          </p:spPr>
          <p:txBody>
            <a:bodyPr anchor="ctr"/>
            <a:lstStyle/>
            <a:p>
              <a:pPr marL="0" algn="ctr"/>
            </a:p>
          </p:txBody>
        </p:sp>
        <p:sp>
          <p:nvSpPr>
            <p:cNvPr id="6" name="文本2"/>
            <p:cNvSpPr txBox="1"/>
            <p:nvPr/>
          </p:nvSpPr>
          <p:spPr>
            <a:xfrm>
              <a:off x="4067019" y="1044740"/>
              <a:ext cx="7292975" cy="986403"/>
            </a:xfrm>
            <a:prstGeom prst="rect">
              <a:avLst/>
            </a:prstGeom>
            <a:noFill/>
          </p:spPr>
          <p:txBody>
            <a:bodyPr anchor="t"/>
            <a:lstStyle/>
            <a:p>
              <a:pPr marL="0" algn="ctr">
                <a:lnSpc>
                  <a:spcPts val="6200"/>
                </a:lnSpc>
              </a:pPr>
              <a:r>
                <a:rPr lang="zh-CN" altLang="en-US" sz="5199" b="1" i="0">
                  <a:solidFill>
                    <a:srgbClr val="3B00FF">
                      <a:alpha val="100000"/>
                    </a:srgbClr>
                  </a:solidFill>
                  <a:latin typeface="微软雅黑"/>
                  <a:ea typeface="微软雅黑"/>
                </a:rPr>
                <a:t>第</a:t>
              </a:r>
              <a:r>
                <a:rPr lang="zh-CN" altLang="en-US" sz="5199" b="1" i="0">
                  <a:solidFill>
                    <a:srgbClr val="3B00FF">
                      <a:alpha val="100000"/>
                    </a:srgbClr>
                  </a:solidFill>
                  <a:latin typeface="Times New Roman"/>
                  <a:ea typeface="Times New Roman"/>
                </a:rPr>
                <a:t>1</a:t>
              </a:r>
              <a:r>
                <a:rPr lang="zh-CN" altLang="en-US" sz="5199" b="1" i="0">
                  <a:solidFill>
                    <a:srgbClr val="3B00FF">
                      <a:alpha val="100000"/>
                    </a:srgbClr>
                  </a:solidFill>
                  <a:latin typeface="微软雅黑"/>
                  <a:ea typeface="微软雅黑"/>
                </a:rPr>
                <a:t>节 牛顿第一定律</a:t>
              </a:r>
            </a:p>
          </p:txBody>
        </p:sp>
        <p:sp>
          <p:nvSpPr>
            <p:cNvPr id="7" name="文本3"/>
            <p:cNvSpPr txBox="1"/>
            <p:nvPr/>
          </p:nvSpPr>
          <p:spPr>
            <a:xfrm>
              <a:off x="5128838" y="2204466"/>
              <a:ext cx="5401313" cy="557835"/>
            </a:xfrm>
            <a:prstGeom prst="rect">
              <a:avLst/>
            </a:prstGeom>
            <a:noFill/>
          </p:spPr>
          <p:txBody>
            <a:bodyPr anchor="t"/>
            <a:lstStyle/>
            <a:p>
              <a:pPr marL="0" algn="ctr">
                <a:lnSpc>
                  <a:spcPts val="2800"/>
                </a:lnSpc>
              </a:pPr>
              <a:r>
                <a:rPr lang="zh-CN" altLang="en-US" sz="2400" b="0" i="0">
                  <a:solidFill>
                    <a:srgbClr val="000000">
                      <a:alpha val="100000"/>
                    </a:srgbClr>
                  </a:solidFill>
                  <a:latin typeface="微软雅黑"/>
                  <a:ea typeface="微软雅黑"/>
                </a:rPr>
                <a:t>八年级物理下册 •人教版（2024新版）</a:t>
              </a:r>
            </a:p>
          </p:txBody>
        </p:sp>
        <p:pic>
          <p:nvPicPr>
            <p:cNvPr id="8" name="图片2">
              <a:extLst>
                <a:ext uri="{FF2B5EF4-FFF2-40B4-BE49-F238E27FC236}">
                  <a16:creationId xmlns:a16="http://schemas.microsoft.com/office/drawing/2014/main" id="{69ED34C6-1862-8A8A-03F9-2D1EFC8C3215}"/>
                </a:ext>
              </a:extLst>
            </p:cNvPr>
            <p:cNvPicPr>
              <a:picLocks noChangeAspect="1"/>
            </p:cNvPicPr>
            <p:nvPr/>
          </p:nvPicPr>
          <p:blipFill>
            <a:blip r:embed="rId2"/>
            <a:srcRect r="31932"/>
            <a:stretch>
              <a:fillRect/>
            </a:stretch>
          </p:blipFill>
          <p:spPr>
            <a:xfrm>
              <a:off x="0" y="23689"/>
              <a:ext cx="4606878" cy="6881222"/>
            </a:xfrm>
            <a:prstGeom prst="rect">
              <a:avLst/>
            </a:prstGeom>
          </p:spPr>
        </p:pic>
      </p:grpSp>
      <p:pic>
        <p:nvPicPr>
          <p:cNvPr id="9"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rcRect t="7128" b="14062"/>
          <a:stretch>
            <a:fillRect/>
          </a:stretch>
        </p:blipFill>
        <p:spPr>
          <a:xfrm>
            <a:off x="5518290" y="2834583"/>
            <a:ext cx="4249341" cy="3763918"/>
          </a:xfrm>
          <a:prstGeom prst="ellipse">
            <a:avLst/>
          </a:prstGeom>
          <a:ln w="95250">
            <a:solidFill>
              <a:srgbClr val="FFFFFF">
                <a:alpha val="100000"/>
              </a:srgbClr>
            </a:solidFill>
          </a:ln>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40519474"/>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3258036" cy="660949"/>
            </a:xfrm>
            <a:custGeom>
              <a:gdLst>
                <a:gd name="connsiteX0" fmla="*/ 110158 w 3258036"/>
                <a:gd name="connsiteY0" fmla="*/ 0 h 660949"/>
                <a:gd name="connsiteX1" fmla="*/ 3147878 w 3258036"/>
                <a:gd name="connsiteY1" fmla="*/ 0 h 660949"/>
                <a:gd name="connsiteX2" fmla="*/ 3208716 w 3258036"/>
                <a:gd name="connsiteY2" fmla="*/ 0 h 660949"/>
                <a:gd name="connsiteX3" fmla="*/ 3258036 w 3258036"/>
                <a:gd name="connsiteY3" fmla="*/ 550791 h 660949"/>
                <a:gd name="connsiteX4" fmla="*/ 3258036 w 3258036"/>
                <a:gd name="connsiteY4" fmla="*/ 611630 h 660949"/>
                <a:gd name="connsiteX5" fmla="*/ 110158 w 3258036"/>
                <a:gd name="connsiteY5" fmla="*/ 660949 h 660949"/>
                <a:gd name="connsiteX6" fmla="*/ 49320 w 3258036"/>
                <a:gd name="connsiteY6" fmla="*/ 660949 h 660949"/>
                <a:gd name="connsiteX7" fmla="*/ 0 w 3258036"/>
                <a:gd name="connsiteY7" fmla="*/ 110158 h 660949"/>
                <a:gd name="connsiteX8" fmla="*/ 0 w 325803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036" h="660949">
                  <a:moveTo>
                    <a:pt x="110158" y="0"/>
                  </a:moveTo>
                  <a:lnTo>
                    <a:pt x="3147878" y="0"/>
                  </a:lnTo>
                  <a:cubicBezTo>
                    <a:pt x="3208716" y="0"/>
                    <a:pt x="3258036" y="49320"/>
                    <a:pt x="3258036" y="110158"/>
                  </a:cubicBezTo>
                  <a:lnTo>
                    <a:pt x="3258036" y="550791"/>
                  </a:lnTo>
                  <a:cubicBezTo>
                    <a:pt x="3258036" y="611630"/>
                    <a:pt x="3208716" y="660949"/>
                    <a:pt x="314787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惯性</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三</a:t>
              </a:r>
            </a:p>
          </p:txBody>
        </p:sp>
      </p:grpSp>
      <p:sp>
        <p:nvSpPr>
          <p:cNvPr id="8" name="文本1" title=""/>
          <p:cNvSpPr txBox="1"/>
          <p:nvPr/>
        </p:nvSpPr>
        <p:spPr>
          <a:xfrm>
            <a:off x="665188" y="4170502"/>
            <a:ext cx="7560116" cy="2243823"/>
          </a:xfrm>
          <a:prstGeom prst="rect">
            <a:avLst/>
          </a:prstGeom>
          <a:noFill/>
        </p:spPr>
        <p:txBody>
          <a:bodyPr anchor="t"/>
          <a:lstStyle/>
          <a:p>
            <a:pPr marL="0" algn="l">
              <a:lnSpc>
                <a:spcPts val="3900"/>
              </a:lnSpc>
              <a:buFont typeface="Arial"/>
              <a:buChar char=" "/>
            </a:pPr>
            <a:r>
              <a:rPr lang="zh-CN" altLang="en-US" sz="2800" b="0" i="0">
                <a:solidFill>
                  <a:srgbClr val="000000">
                    <a:alpha val="100000"/>
                  </a:srgbClr>
                </a:solidFill>
                <a:latin typeface="微软雅黑"/>
                <a:ea typeface="微软雅黑"/>
              </a:rPr>
              <a:t>锤子的锤头变松了，人们常用撞击锤柄下端的方法使锤头紧套在锤柄上，</a:t>
            </a:r>
            <a:r>
              <a:rPr lang="zh-CN" altLang="en-US" sz="2800" b="0" i="0">
                <a:solidFill>
                  <a:srgbClr val="3B00FF">
                    <a:alpha val="100000"/>
                  </a:srgbClr>
                </a:solidFill>
                <a:latin typeface="微软雅黑"/>
                <a:ea typeface="微软雅黑"/>
              </a:rPr>
              <a:t>这是因为</a:t>
            </a:r>
            <a:r>
              <a:rPr lang="zh-CN" altLang="en-US" sz="2800" b="0" i="0" u="sng">
                <a:solidFill>
                  <a:srgbClr val="3B00FF">
                    <a:alpha val="100000"/>
                  </a:srgbClr>
                </a:solidFill>
                <a:latin typeface="微软雅黑"/>
                <a:ea typeface="微软雅黑"/>
              </a:rPr>
              <a:t>               </a:t>
            </a:r>
            <a:r>
              <a:rPr lang="zh-CN" altLang="en-US" sz="2800" b="0" i="0">
                <a:solidFill>
                  <a:srgbClr val="3B00FF">
                    <a:alpha val="100000"/>
                  </a:srgbClr>
                </a:solidFill>
                <a:latin typeface="微软雅黑"/>
                <a:ea typeface="微软雅黑"/>
              </a:rPr>
              <a:t>突然停止时，</a:t>
            </a:r>
            <a:r>
              <a:rPr lang="zh-CN" altLang="en-US" sz="2800" b="0" i="0" u="sng">
                <a:solidFill>
                  <a:srgbClr val="3B00FF">
                    <a:alpha val="100000"/>
                  </a:srgbClr>
                </a:solidFill>
                <a:latin typeface="微软雅黑"/>
                <a:ea typeface="微软雅黑"/>
              </a:rPr>
              <a:t>                </a:t>
            </a:r>
            <a:r>
              <a:rPr lang="zh-CN" altLang="en-US" sz="2800" b="0" i="0">
                <a:solidFill>
                  <a:srgbClr val="3B00FF">
                    <a:alpha val="100000"/>
                  </a:srgbClr>
                </a:solidFill>
                <a:latin typeface="微软雅黑"/>
                <a:ea typeface="微软雅黑"/>
              </a:rPr>
              <a:t>由于惯性会继续向下运动</a:t>
            </a:r>
            <a:r>
              <a:rPr lang="zh-CN" altLang="en-US" sz="2800" b="0" i="0">
                <a:solidFill>
                  <a:srgbClr val="000000">
                    <a:alpha val="100000"/>
                  </a:srgbClr>
                </a:solidFill>
                <a:latin typeface="微软雅黑"/>
                <a:ea typeface="微软雅黑"/>
              </a:rPr>
              <a:t>，这样锤头就会牢牢地套在锤柄上了。</a:t>
            </a:r>
          </a:p>
        </p:txBody>
      </p:sp>
      <p:sp>
        <p:nvSpPr>
          <p:cNvPr id="9" name="文本2" title=""/>
          <p:cNvSpPr txBox="1"/>
          <p:nvPr/>
        </p:nvSpPr>
        <p:spPr>
          <a:xfrm>
            <a:off x="665245" y="1730512"/>
            <a:ext cx="6517320" cy="1743682"/>
          </a:xfrm>
          <a:prstGeom prst="rect">
            <a:avLst/>
          </a:prstGeom>
          <a:noFill/>
        </p:spPr>
        <p:txBody>
          <a:bodyPr anchor="t"/>
          <a:lstStyle/>
          <a:p>
            <a:pPr marL="0" algn="l">
              <a:lnSpc>
                <a:spcPts val="3900"/>
              </a:lnSpc>
              <a:buFont typeface="Arial"/>
              <a:buChar char=" "/>
            </a:pPr>
            <a:r>
              <a:rPr lang="zh-CN" altLang="en-US" sz="2800" b="0" i="0">
                <a:solidFill>
                  <a:srgbClr val="000000">
                    <a:alpha val="100000"/>
                  </a:srgbClr>
                </a:solidFill>
                <a:latin typeface="微软雅黑"/>
                <a:ea typeface="微软雅黑"/>
              </a:rPr>
              <a:t>跳远或跳高运动员快速助跑后，飞身一跃，自身</a:t>
            </a:r>
            <a:r>
              <a:rPr lang="zh-CN" altLang="en-US" sz="2800" b="0" i="0">
                <a:solidFill>
                  <a:srgbClr val="3B00FF">
                    <a:alpha val="100000"/>
                  </a:srgbClr>
                </a:solidFill>
                <a:latin typeface="微软雅黑"/>
                <a:ea typeface="微软雅黑"/>
              </a:rPr>
              <a:t>具有惯性，在空中继续前进</a:t>
            </a:r>
            <a:r>
              <a:rPr lang="zh-CN" altLang="en-US" sz="2800" b="0" i="0">
                <a:solidFill>
                  <a:srgbClr val="000000">
                    <a:alpha val="100000"/>
                  </a:srgbClr>
                </a:solidFill>
                <a:latin typeface="微软雅黑"/>
                <a:ea typeface="微软雅黑"/>
              </a:rPr>
              <a:t>，以提高成绩。</a:t>
            </a:r>
          </a:p>
        </p:txBody>
      </p:sp>
      <p:pic>
        <p:nvPicPr>
          <p:cNvPr id="10"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7513694" y="1326775"/>
            <a:ext cx="3565897" cy="2486223"/>
          </a:xfrm>
          <a:prstGeom prst="rect">
            <a:avLst/>
          </a:prstGeom>
        </p:spPr>
      </p:pic>
      <p:pic>
        <p:nvPicPr>
          <p:cNvPr id="11"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8150927" y="3947384"/>
            <a:ext cx="2565886" cy="2689340"/>
          </a:xfrm>
          <a:prstGeom prst="rect">
            <a:avLst/>
          </a:prstGeom>
        </p:spPr>
      </p:pic>
      <p:sp>
        <p:nvSpPr>
          <p:cNvPr id="12" name="文本3" title=""/>
          <p:cNvSpPr txBox="1"/>
          <p:nvPr/>
        </p:nvSpPr>
        <p:spPr>
          <a:xfrm>
            <a:off x="665102" y="1044407"/>
            <a:ext cx="3864073" cy="685801"/>
          </a:xfrm>
          <a:prstGeom prst="rect">
            <a:avLst/>
          </a:prstGeom>
          <a:noFill/>
        </p:spPr>
        <p:txBody>
          <a:bodyPr anchor="t"/>
          <a:lstStyle/>
          <a:p>
            <a:pPr marL="0" algn="l">
              <a:lnSpc>
                <a:spcPts val="3900"/>
              </a:lnSpc>
            </a:pPr>
            <a:r>
              <a:rPr lang="zh-CN" altLang="en-US" sz="2899" b="0" i="0">
                <a:solidFill>
                  <a:srgbClr val="3B00FF">
                    <a:alpha val="100000"/>
                  </a:srgbClr>
                </a:solidFill>
                <a:latin typeface="微软雅黑"/>
                <a:ea typeface="微软雅黑"/>
              </a:rPr>
              <a:t>（4）助跑跳远</a:t>
            </a:r>
          </a:p>
        </p:txBody>
      </p:sp>
      <p:sp>
        <p:nvSpPr>
          <p:cNvPr id="13" name="文本4" title=""/>
          <p:cNvSpPr txBox="1"/>
          <p:nvPr/>
        </p:nvSpPr>
        <p:spPr>
          <a:xfrm>
            <a:off x="665112" y="3484950"/>
            <a:ext cx="3864073" cy="685801"/>
          </a:xfrm>
          <a:prstGeom prst="rect">
            <a:avLst/>
          </a:prstGeom>
          <a:noFill/>
        </p:spPr>
        <p:txBody>
          <a:bodyPr anchor="t"/>
          <a:lstStyle/>
          <a:p>
            <a:pPr marL="0" algn="l">
              <a:lnSpc>
                <a:spcPts val="3900"/>
              </a:lnSpc>
            </a:pPr>
            <a:r>
              <a:rPr lang="zh-CN" altLang="en-US" sz="2899" b="0" i="0">
                <a:solidFill>
                  <a:srgbClr val="3B00FF">
                    <a:alpha val="100000"/>
                  </a:srgbClr>
                </a:solidFill>
                <a:latin typeface="微软雅黑"/>
                <a:ea typeface="微软雅黑"/>
              </a:rPr>
              <a:t>（5）锤头变紧</a:t>
            </a:r>
          </a:p>
        </p:txBody>
      </p:sp>
      <p:sp>
        <p:nvSpPr>
          <p:cNvPr id="14" name="文本5" title=""/>
          <p:cNvSpPr txBox="1"/>
          <p:nvPr/>
        </p:nvSpPr>
        <p:spPr>
          <a:xfrm>
            <a:off x="6372215" y="4639246"/>
            <a:ext cx="1405700" cy="685799"/>
          </a:xfrm>
          <a:prstGeom prst="rect">
            <a:avLst/>
          </a:prstGeom>
          <a:noFill/>
        </p:spPr>
        <p:txBody>
          <a:bodyPr anchor="t"/>
          <a:lstStyle/>
          <a:p>
            <a:pPr marL="0" algn="l">
              <a:lnSpc>
                <a:spcPts val="3900"/>
              </a:lnSpc>
              <a:buFont typeface="Arial"/>
              <a:buChar char=" "/>
            </a:pPr>
            <a:r>
              <a:rPr lang="zh-CN" altLang="en-US" sz="2800" b="0" i="0">
                <a:solidFill>
                  <a:srgbClr val="FF0000">
                    <a:alpha val="100000"/>
                  </a:srgbClr>
                </a:solidFill>
                <a:latin typeface="微软雅黑"/>
                <a:ea typeface="微软雅黑"/>
              </a:rPr>
              <a:t>锤柄</a:t>
            </a:r>
          </a:p>
        </p:txBody>
      </p:sp>
      <p:sp>
        <p:nvSpPr>
          <p:cNvPr id="15" name="文本6" title=""/>
          <p:cNvSpPr txBox="1"/>
          <p:nvPr/>
        </p:nvSpPr>
        <p:spPr>
          <a:xfrm>
            <a:off x="3057839" y="5112849"/>
            <a:ext cx="1405700" cy="685799"/>
          </a:xfrm>
          <a:prstGeom prst="rect">
            <a:avLst/>
          </a:prstGeom>
          <a:noFill/>
        </p:spPr>
        <p:txBody>
          <a:bodyPr anchor="t"/>
          <a:lstStyle/>
          <a:p>
            <a:pPr marL="0" algn="l">
              <a:lnSpc>
                <a:spcPts val="3900"/>
              </a:lnSpc>
              <a:buFont typeface="Arial"/>
              <a:buChar char=" "/>
            </a:pPr>
            <a:r>
              <a:rPr lang="zh-CN" altLang="en-US" sz="2800" b="0" i="0">
                <a:solidFill>
                  <a:srgbClr val="FF0000">
                    <a:alpha val="100000"/>
                  </a:srgbClr>
                </a:solidFill>
                <a:latin typeface="微软雅黑"/>
                <a:ea typeface="微软雅黑"/>
              </a:rPr>
              <a:t>锤头</a:t>
            </a:r>
          </a:p>
        </p:txBody>
      </p:sp>
      <p:pic>
        <p:nvPicPr>
          <p:cNvPr id="16" name="视频1" title="">
            <a:hlinkClick action="ppaction://media"/>
            <a:extLst>
              <a:ext uri="{FF2B5EF4-FFF2-40B4-BE49-F238E27FC236}">
                <a16:creationId xmlns:a16="http://schemas.microsoft.com/office/drawing/2014/main" id="{1F03D79B-8B87-F52B-D47B-B6FAC4D8C48D}"/>
              </a:ext>
            </a:extLst>
          </p:cNvPr>
          <p:cNvPicPr>
            <a:picLocks noChangeAspect="1"/>
          </p:cNvPicPr>
          <p:nvPr>
            <a:videoFile r:link="rId5"/>
            <p:extLst>
              <p:ext uri="{DAA4B4D4-6D71-4841-9C94-3DE7FCFB9230}">
                <p14:media xmlns:p14="http://schemas.microsoft.com/office/powerpoint/2010/main" r:embed="rId6"/>
              </p:ext>
            </p:extLst>
          </p:nvPr>
        </p:nvPicPr>
        <p:blipFill>
          <a:blip r:embed="rId4"/>
          <a:stretch>
            <a:fillRect/>
          </a:stretch>
        </p:blipFill>
        <p:spPr>
          <a:xfrm>
            <a:off x="4463396" y="245269"/>
            <a:ext cx="7486650" cy="4211222"/>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300"/>
                                        <p:tgtEl>
                                          <p:spTgt spid="1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300"/>
                                        <p:tgtEl>
                                          <p:spTgt spid="1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33" fill="hold" display="0">
                  <p:stCondLst>
                    <p:cond delay="indefinite"/>
                  </p:stCondLst>
                </p:cTn>
                <p:tgtEl>
                  <p:spTgt spid="16"/>
                </p:tgtEl>
              </p:cMediaNode>
            </p:video>
          </p:childTnLst>
        </p:cTn>
      </p:par>
    </p:tnLst>
    <p:bldLst>
      <p:bldP spid="11" grpId="0" animBg="1"/>
      <p:bldP spid="13" grpId="0" animBg="1"/>
      <p:bldP spid="8" grpId="0" animBg="1"/>
      <p:bldP spid="16"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3258036" cy="660949"/>
            </a:xfrm>
            <a:custGeom>
              <a:gdLst>
                <a:gd name="connsiteX0" fmla="*/ 110158 w 3258036"/>
                <a:gd name="connsiteY0" fmla="*/ 0 h 660949"/>
                <a:gd name="connsiteX1" fmla="*/ 3147878 w 3258036"/>
                <a:gd name="connsiteY1" fmla="*/ 0 h 660949"/>
                <a:gd name="connsiteX2" fmla="*/ 3208716 w 3258036"/>
                <a:gd name="connsiteY2" fmla="*/ 0 h 660949"/>
                <a:gd name="connsiteX3" fmla="*/ 3258036 w 3258036"/>
                <a:gd name="connsiteY3" fmla="*/ 550791 h 660949"/>
                <a:gd name="connsiteX4" fmla="*/ 3258036 w 3258036"/>
                <a:gd name="connsiteY4" fmla="*/ 611630 h 660949"/>
                <a:gd name="connsiteX5" fmla="*/ 110158 w 3258036"/>
                <a:gd name="connsiteY5" fmla="*/ 660949 h 660949"/>
                <a:gd name="connsiteX6" fmla="*/ 49320 w 3258036"/>
                <a:gd name="connsiteY6" fmla="*/ 660949 h 660949"/>
                <a:gd name="connsiteX7" fmla="*/ 0 w 3258036"/>
                <a:gd name="connsiteY7" fmla="*/ 110158 h 660949"/>
                <a:gd name="connsiteX8" fmla="*/ 0 w 325803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036" h="660949">
                  <a:moveTo>
                    <a:pt x="110158" y="0"/>
                  </a:moveTo>
                  <a:lnTo>
                    <a:pt x="3147878" y="0"/>
                  </a:lnTo>
                  <a:cubicBezTo>
                    <a:pt x="3208716" y="0"/>
                    <a:pt x="3258036" y="49320"/>
                    <a:pt x="3258036" y="110158"/>
                  </a:cubicBezTo>
                  <a:lnTo>
                    <a:pt x="3258036" y="550791"/>
                  </a:lnTo>
                  <a:cubicBezTo>
                    <a:pt x="3258036" y="611630"/>
                    <a:pt x="3208716" y="660949"/>
                    <a:pt x="314787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惯性</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三</a:t>
              </a:r>
            </a:p>
          </p:txBody>
        </p:sp>
      </p:grpSp>
      <p:pic>
        <p:nvPicPr>
          <p:cNvPr id="8" name="视频1" title="">
            <a:hlinkClick action="ppaction://media"/>
            <a:extLst>
              <a:ext uri="{FF2B5EF4-FFF2-40B4-BE49-F238E27FC236}">
                <a16:creationId xmlns:a16="http://schemas.microsoft.com/office/drawing/2014/main" id="{1F03D79B-8B87-F52B-D47B-B6FAC4D8C48D}"/>
              </a:ext>
            </a:extLst>
          </p:cNvPr>
          <p:cNvPicPr>
            <a:picLocks noChangeAspect="1"/>
          </p:cNvPicPr>
          <p:nvPr>
            <a:videoFile r:link="rId3"/>
            <p:extLst>
              <p:ext uri="{DAA4B4D4-6D71-4841-9C94-3DE7FCFB9230}">
                <p14:media xmlns:p14="http://schemas.microsoft.com/office/powerpoint/2010/main" r:embed="rId4"/>
              </p:ext>
            </p:extLst>
          </p:nvPr>
        </p:nvPicPr>
        <p:blipFill>
          <a:blip r:embed="rId2"/>
          <a:stretch>
            <a:fillRect/>
          </a:stretch>
        </p:blipFill>
        <p:spPr>
          <a:xfrm>
            <a:off x="8158439" y="67"/>
            <a:ext cx="3639522" cy="6470256"/>
          </a:xfrm>
          <a:prstGeom prst="rect">
            <a:avLst/>
          </a:prstGeom>
        </p:spPr>
      </p:pic>
      <p:pic>
        <p:nvPicPr>
          <p:cNvPr id="9" name="视频2" title="">
            <a:hlinkClick action="ppaction://media"/>
            <a:extLst>
              <a:ext uri="{FF2B5EF4-FFF2-40B4-BE49-F238E27FC236}">
                <a16:creationId xmlns:a16="http://schemas.microsoft.com/office/drawing/2014/main" id="{1F03D79B-8B87-F52B-D47B-B6FAC4D8C48D}"/>
              </a:ext>
            </a:extLst>
          </p:cNvPr>
          <p:cNvPicPr>
            <a:picLocks noChangeAspect="1"/>
          </p:cNvPicPr>
          <p:nvPr>
            <a:videoFile r:link="rId6"/>
            <p:extLst>
              <p:ext uri="{DAA4B4D4-6D71-4841-9C94-3DE7FCFB9230}">
                <p14:media xmlns:p14="http://schemas.microsoft.com/office/powerpoint/2010/main" r:embed="rId7"/>
              </p:ext>
            </p:extLst>
          </p:nvPr>
        </p:nvPicPr>
        <p:blipFill>
          <a:blip r:embed="rId5"/>
          <a:stretch>
            <a:fillRect/>
          </a:stretch>
        </p:blipFill>
        <p:spPr>
          <a:xfrm>
            <a:off x="758104" y="1737322"/>
            <a:ext cx="5918997" cy="4439241"/>
          </a:xfrm>
          <a:prstGeom prst="rect">
            <a:avLst/>
          </a:prstGeom>
        </p:spPr>
      </p:pic>
      <p:sp>
        <p:nvSpPr>
          <p:cNvPr id="10" name="文本1" title=""/>
          <p:cNvSpPr txBox="1"/>
          <p:nvPr/>
        </p:nvSpPr>
        <p:spPr>
          <a:xfrm>
            <a:off x="297571" y="958348"/>
            <a:ext cx="7475277" cy="685799"/>
          </a:xfrm>
          <a:prstGeom prst="rect">
            <a:avLst/>
          </a:prstGeom>
          <a:noFill/>
        </p:spPr>
        <p:txBody>
          <a:bodyPr anchor="t"/>
          <a:lstStyle/>
          <a:p>
            <a:pPr marL="0" algn="l">
              <a:lnSpc>
                <a:spcPts val="3900"/>
              </a:lnSpc>
            </a:pPr>
            <a:r>
              <a:rPr lang="zh-CN" altLang="en-US" sz="2800" b="0" i="0">
                <a:solidFill>
                  <a:srgbClr val="3B00FF">
                    <a:alpha val="100000"/>
                  </a:srgbClr>
                </a:solidFill>
                <a:latin typeface="微软雅黑"/>
                <a:ea typeface="微软雅黑"/>
              </a:rPr>
              <a:t>5.利用惯性甩掉手上的水、拍打衣服上的灰尘</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8" fill="hold" display="0">
                  <p:stCondLst>
                    <p:cond delay="indefinite"/>
                  </p:stCondLst>
                </p:cTn>
                <p:tgtEl>
                  <p:spTgt spid="8"/>
                </p:tgtEl>
              </p:cMediaNode>
            </p:video>
            <p:video>
              <p:cMediaNode vol="0" mute="1">
                <p:cTn id="9" fill="hold" display="0">
                  <p:stCondLst>
                    <p:cond delay="indefinite"/>
                  </p:stCondLst>
                </p:cTn>
                <p:tgtEl>
                  <p:spTgt spid="9"/>
                </p:tgtEl>
              </p:cMediaNode>
            </p:video>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3258036" cy="660949"/>
            </a:xfrm>
            <a:custGeom>
              <a:gdLst>
                <a:gd name="connsiteX0" fmla="*/ 110158 w 3258036"/>
                <a:gd name="connsiteY0" fmla="*/ 0 h 660949"/>
                <a:gd name="connsiteX1" fmla="*/ 3147878 w 3258036"/>
                <a:gd name="connsiteY1" fmla="*/ 0 h 660949"/>
                <a:gd name="connsiteX2" fmla="*/ 3208716 w 3258036"/>
                <a:gd name="connsiteY2" fmla="*/ 0 h 660949"/>
                <a:gd name="connsiteX3" fmla="*/ 3258036 w 3258036"/>
                <a:gd name="connsiteY3" fmla="*/ 550791 h 660949"/>
                <a:gd name="connsiteX4" fmla="*/ 3258036 w 3258036"/>
                <a:gd name="connsiteY4" fmla="*/ 611630 h 660949"/>
                <a:gd name="connsiteX5" fmla="*/ 110158 w 3258036"/>
                <a:gd name="connsiteY5" fmla="*/ 660949 h 660949"/>
                <a:gd name="connsiteX6" fmla="*/ 49320 w 3258036"/>
                <a:gd name="connsiteY6" fmla="*/ 660949 h 660949"/>
                <a:gd name="connsiteX7" fmla="*/ 0 w 3258036"/>
                <a:gd name="connsiteY7" fmla="*/ 110158 h 660949"/>
                <a:gd name="connsiteX8" fmla="*/ 0 w 325803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036" h="660949">
                  <a:moveTo>
                    <a:pt x="110158" y="0"/>
                  </a:moveTo>
                  <a:lnTo>
                    <a:pt x="3147878" y="0"/>
                  </a:lnTo>
                  <a:cubicBezTo>
                    <a:pt x="3208716" y="0"/>
                    <a:pt x="3258036" y="49320"/>
                    <a:pt x="3258036" y="110158"/>
                  </a:cubicBezTo>
                  <a:lnTo>
                    <a:pt x="3258036" y="550791"/>
                  </a:lnTo>
                  <a:cubicBezTo>
                    <a:pt x="3258036" y="611630"/>
                    <a:pt x="3208716" y="660949"/>
                    <a:pt x="314787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惯性</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三</a:t>
              </a:r>
            </a:p>
          </p:txBody>
        </p:sp>
      </p:grpSp>
      <p:sp>
        <p:nvSpPr>
          <p:cNvPr id="8" name="文本1" title=""/>
          <p:cNvSpPr txBox="1"/>
          <p:nvPr/>
        </p:nvSpPr>
        <p:spPr>
          <a:xfrm>
            <a:off x="653148" y="1211066"/>
            <a:ext cx="8070847" cy="659829"/>
          </a:xfrm>
          <a:prstGeom prst="rect">
            <a:avLst/>
          </a:prstGeom>
          <a:noFill/>
        </p:spPr>
        <p:txBody>
          <a:bodyPr anchor="t"/>
          <a:lstStyle/>
          <a:p>
            <a:pPr marL="0" algn="l">
              <a:buFont typeface="Wingdings"/>
              <a:buChar char="n"/>
            </a:pPr>
            <a:r>
              <a:rPr lang="zh-CN" altLang="en-US" sz="2799" b="0" i="0">
                <a:solidFill>
                  <a:srgbClr val="303033">
                    <a:alpha val="100000"/>
                  </a:srgbClr>
                </a:solidFill>
                <a:latin typeface="微软雅黑"/>
                <a:ea typeface="微软雅黑"/>
              </a:rPr>
              <a:t>一切物体在</a:t>
            </a:r>
            <a:r>
              <a:rPr lang="zh-CN" altLang="en-US" sz="2799" b="0" i="0">
                <a:solidFill>
                  <a:srgbClr val="FF0000">
                    <a:alpha val="100000"/>
                  </a:srgbClr>
                </a:solidFill>
                <a:latin typeface="微软雅黑"/>
                <a:ea typeface="微软雅黑"/>
              </a:rPr>
              <a:t>任何条件、任何状态</a:t>
            </a:r>
            <a:r>
              <a:rPr lang="zh-CN" altLang="en-US" sz="2799" b="0" i="0">
                <a:solidFill>
                  <a:srgbClr val="303033">
                    <a:alpha val="100000"/>
                  </a:srgbClr>
                </a:solidFill>
                <a:latin typeface="微软雅黑"/>
                <a:ea typeface="微软雅黑"/>
              </a:rPr>
              <a:t>下都有惯性。</a:t>
            </a:r>
          </a:p>
        </p:txBody>
      </p:sp>
      <p:sp>
        <p:nvSpPr>
          <p:cNvPr id="9" name="文本2" title=""/>
          <p:cNvSpPr txBox="1"/>
          <p:nvPr/>
        </p:nvSpPr>
        <p:spPr>
          <a:xfrm>
            <a:off x="653596" y="2125285"/>
            <a:ext cx="9728197" cy="1129157"/>
          </a:xfrm>
          <a:prstGeom prst="rect">
            <a:avLst/>
          </a:prstGeom>
          <a:noFill/>
        </p:spPr>
        <p:txBody>
          <a:bodyPr anchor="t"/>
          <a:lstStyle/>
          <a:p>
            <a:pPr marL="0" algn="l">
              <a:buFont typeface="Wingdings"/>
              <a:buChar char="n"/>
            </a:pPr>
            <a:r>
              <a:rPr lang="zh-CN" altLang="en-US" sz="2799" b="0" i="0">
                <a:solidFill>
                  <a:srgbClr val="303033">
                    <a:alpha val="100000"/>
                  </a:srgbClr>
                </a:solidFill>
                <a:latin typeface="微软雅黑"/>
                <a:ea typeface="微软雅黑"/>
              </a:rPr>
              <a:t>惯性大小只跟</a:t>
            </a:r>
            <a:r>
              <a:rPr lang="zh-CN" altLang="en-US" sz="2799" b="0" i="0">
                <a:solidFill>
                  <a:srgbClr val="FF0000">
                    <a:alpha val="100000"/>
                  </a:srgbClr>
                </a:solidFill>
                <a:latin typeface="微软雅黑"/>
                <a:ea typeface="微软雅黑"/>
              </a:rPr>
              <a:t>质量</a:t>
            </a:r>
            <a:r>
              <a:rPr lang="zh-CN" altLang="en-US" sz="2799" b="0" i="0">
                <a:solidFill>
                  <a:srgbClr val="303033">
                    <a:alpha val="100000"/>
                  </a:srgbClr>
                </a:solidFill>
                <a:latin typeface="微软雅黑"/>
                <a:ea typeface="微软雅黑"/>
              </a:rPr>
              <a:t>有关，跟物体的受力情况及运动状态等因素无关。</a:t>
            </a:r>
          </a:p>
        </p:txBody>
      </p:sp>
      <p:sp>
        <p:nvSpPr>
          <p:cNvPr id="10" name="文本3" title=""/>
          <p:cNvSpPr txBox="1"/>
          <p:nvPr/>
        </p:nvSpPr>
        <p:spPr>
          <a:xfrm>
            <a:off x="835971" y="3905260"/>
            <a:ext cx="4587478" cy="693356"/>
          </a:xfrm>
          <a:prstGeom prst="rect">
            <a:avLst/>
          </a:prstGeom>
          <a:noFill/>
        </p:spPr>
        <p:txBody>
          <a:bodyPr anchor="t"/>
          <a:lstStyle/>
          <a:p>
            <a:pPr marL="0" algn="l">
              <a:buFont typeface="Wingdings"/>
              <a:buChar char="l"/>
            </a:pPr>
            <a:r>
              <a:rPr lang="zh-CN" altLang="en-US" sz="3000" b="0" i="0">
                <a:solidFill>
                  <a:srgbClr val="303033">
                    <a:alpha val="100000"/>
                  </a:srgbClr>
                </a:solidFill>
                <a:latin typeface="微软雅黑"/>
                <a:ea typeface="微软雅黑"/>
              </a:rPr>
              <a:t>受到惯性作用、惯性力</a:t>
            </a:r>
          </a:p>
        </p:txBody>
      </p:sp>
      <p:sp>
        <p:nvSpPr>
          <p:cNvPr id="11" name="文本4" title=""/>
          <p:cNvSpPr txBox="1"/>
          <p:nvPr/>
        </p:nvSpPr>
        <p:spPr>
          <a:xfrm>
            <a:off x="836009" y="4822660"/>
            <a:ext cx="4357097" cy="693356"/>
          </a:xfrm>
          <a:prstGeom prst="rect">
            <a:avLst/>
          </a:prstGeom>
          <a:noFill/>
        </p:spPr>
        <p:txBody>
          <a:bodyPr anchor="t"/>
          <a:lstStyle/>
          <a:p>
            <a:pPr marL="0" algn="l">
              <a:buFont typeface="Wingdings"/>
              <a:buChar char="l"/>
            </a:pPr>
            <a:r>
              <a:rPr lang="zh-CN" altLang="en-US" sz="3000" b="0" i="0">
                <a:solidFill>
                  <a:srgbClr val="303033">
                    <a:alpha val="100000"/>
                  </a:srgbClr>
                </a:solidFill>
                <a:latin typeface="微软雅黑"/>
                <a:ea typeface="微软雅黑"/>
              </a:rPr>
              <a:t>由于惯性、具有惯性</a:t>
            </a:r>
          </a:p>
        </p:txBody>
      </p:sp>
      <p:grpSp>
        <p:nvGrpSpPr>
          <p:cNvPr id="12" name="组合2" title=""/>
          <p:cNvGrpSpPr/>
          <p:nvPr/>
        </p:nvGrpSpPr>
        <p:grpSpPr>
          <a:xfrm>
            <a:off x="653415" y="3401892"/>
            <a:ext cx="182823" cy="823331"/>
            <a:chExt cx="182823" cy="823331"/>
          </a:xfrm>
        </p:grpSpPr>
        <p:sp>
          <p:nvSpPr>
            <p:cNvPr id="13" name="形状6"/>
            <p:cNvSpPr txBox="1"/>
            <p:nvPr/>
          </p:nvSpPr>
          <p:spPr>
            <a:xfrm>
              <a:off x="24755" y="0"/>
              <a:ext cx="132702" cy="549459"/>
            </a:xfrm>
            <a:custGeom>
              <a:gdLst>
                <a:gd name="connsiteX0" fmla="*/ 22117 w 132702"/>
                <a:gd name="connsiteY0" fmla="*/ 0 h 549459"/>
                <a:gd name="connsiteX1" fmla="*/ 110585 w 132702"/>
                <a:gd name="connsiteY1" fmla="*/ 0 h 549459"/>
                <a:gd name="connsiteX2" fmla="*/ 116451 w 132702"/>
                <a:gd name="connsiteY2" fmla="*/ 0 h 549459"/>
                <a:gd name="connsiteX3" fmla="*/ 130372 w 132702"/>
                <a:gd name="connsiteY3" fmla="*/ 10626 h 549459"/>
                <a:gd name="connsiteX4" fmla="*/ 132702 w 132702"/>
                <a:gd name="connsiteY4" fmla="*/ 527342 h 549459"/>
                <a:gd name="connsiteX5" fmla="*/ 132702 w 132702"/>
                <a:gd name="connsiteY5" fmla="*/ 533208 h 549459"/>
                <a:gd name="connsiteX6" fmla="*/ 122077 w 132702"/>
                <a:gd name="connsiteY6" fmla="*/ 547129 h 549459"/>
                <a:gd name="connsiteX7" fmla="*/ 22117 w 132702"/>
                <a:gd name="connsiteY7" fmla="*/ 549459 h 549459"/>
                <a:gd name="connsiteX8" fmla="*/ 16251 w 132702"/>
                <a:gd name="connsiteY8" fmla="*/ 549459 h 549459"/>
                <a:gd name="connsiteX9" fmla="*/ 2330 w 132702"/>
                <a:gd name="connsiteY9" fmla="*/ 538833 h 549459"/>
                <a:gd name="connsiteX10" fmla="*/ 0 w 132702"/>
                <a:gd name="connsiteY10" fmla="*/ 22117 h 549459"/>
                <a:gd name="connsiteX11" fmla="*/ 0 w 132702"/>
                <a:gd name="connsiteY11" fmla="*/ 9902 h 54945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702" h="549459">
                  <a:moveTo>
                    <a:pt x="22117" y="0"/>
                  </a:moveTo>
                  <a:lnTo>
                    <a:pt x="110585" y="0"/>
                  </a:lnTo>
                  <a:cubicBezTo>
                    <a:pt x="116451" y="0"/>
                    <a:pt x="122077" y="2330"/>
                    <a:pt x="126224" y="6478"/>
                  </a:cubicBezTo>
                  <a:cubicBezTo>
                    <a:pt x="130372" y="10626"/>
                    <a:pt x="132702" y="16251"/>
                    <a:pt x="132702" y="22117"/>
                  </a:cubicBezTo>
                  <a:lnTo>
                    <a:pt x="132702" y="527342"/>
                  </a:lnTo>
                  <a:cubicBezTo>
                    <a:pt x="132702" y="533208"/>
                    <a:pt x="130372" y="538833"/>
                    <a:pt x="126224" y="542981"/>
                  </a:cubicBezTo>
                  <a:cubicBezTo>
                    <a:pt x="122077" y="547129"/>
                    <a:pt x="116451" y="549459"/>
                    <a:pt x="110585" y="549459"/>
                  </a:cubicBezTo>
                  <a:lnTo>
                    <a:pt x="22117" y="549459"/>
                  </a:lnTo>
                  <a:cubicBezTo>
                    <a:pt x="16251" y="549459"/>
                    <a:pt x="10626" y="547129"/>
                    <a:pt x="6478" y="542981"/>
                  </a:cubicBezTo>
                  <a:cubicBezTo>
                    <a:pt x="2330" y="538833"/>
                    <a:pt x="0" y="533208"/>
                    <a:pt x="0" y="527342"/>
                  </a:cubicBezTo>
                  <a:lnTo>
                    <a:pt x="0" y="22117"/>
                  </a:lnTo>
                  <a:cubicBezTo>
                    <a:pt x="0" y="9902"/>
                    <a:pt x="9902" y="0"/>
                    <a:pt x="22117" y="0"/>
                  </a:cubicBezTo>
                  <a:close/>
                </a:path>
              </a:pathLst>
            </a:custGeom>
            <a:solidFill>
              <a:srgbClr val="FF0000">
                <a:alpha val="100000"/>
              </a:srgbClr>
            </a:solidFill>
            <a:ln w="9525">
              <a:solidFill>
                <a:srgbClr val="FFFFFF">
                  <a:alpha val="0"/>
                </a:srgbClr>
              </a:solidFill>
            </a:ln>
          </p:spPr>
          <p:txBody>
            <a:bodyPr anchor="ctr"/>
            <a:lstStyle/>
            <a:p>
              <a:pPr marL="0" algn="ctr"/>
            </a:p>
          </p:txBody>
        </p:sp>
        <p:sp>
          <p:nvSpPr>
            <p:cNvPr id="14" name="形状7"/>
            <p:cNvSpPr txBox="1"/>
            <p:nvPr/>
          </p:nvSpPr>
          <p:spPr>
            <a:xfrm>
              <a:off x="0" y="640508"/>
              <a:ext cx="182823" cy="182823"/>
            </a:xfrm>
            <a:custGeom>
              <a:gdLst>
                <a:gd name="connsiteX0" fmla="*/ 91411 w 182823"/>
                <a:gd name="connsiteY0" fmla="*/ 0 h 182823"/>
                <a:gd name="connsiteX1" fmla="*/ 141897 w 182823"/>
                <a:gd name="connsiteY1" fmla="*/ 0 h 182823"/>
                <a:gd name="connsiteX2" fmla="*/ 182823 w 182823"/>
                <a:gd name="connsiteY2" fmla="*/ 141897 h 182823"/>
                <a:gd name="connsiteX3" fmla="*/ 40926 w 182823"/>
                <a:gd name="connsiteY3" fmla="*/ 182823 h 182823"/>
                <a:gd name="connsiteX4" fmla="*/ 0 w 182823"/>
                <a:gd name="connsiteY4" fmla="*/ 40926 h 182823"/>
              </a:gdLst>
              <a:cxnLst>
                <a:cxn ang="0">
                  <a:pos x="connsiteX0" y="connsiteY0"/>
                </a:cxn>
                <a:cxn ang="0">
                  <a:pos x="connsiteX1" y="connsiteY1"/>
                </a:cxn>
                <a:cxn ang="0">
                  <a:pos x="connsiteX2" y="connsiteY2"/>
                </a:cxn>
                <a:cxn ang="0">
                  <a:pos x="connsiteX3" y="connsiteY3"/>
                </a:cxn>
                <a:cxn ang="0">
                  <a:pos x="connsiteX4" y="connsiteY4"/>
                </a:cxn>
              </a:cxnLst>
              <a:rect l="l" t="t" r="r" b="b"/>
              <a:pathLst>
                <a:path w="182823" h="182823">
                  <a:moveTo>
                    <a:pt x="91411" y="0"/>
                  </a:moveTo>
                  <a:cubicBezTo>
                    <a:pt x="141897" y="0"/>
                    <a:pt x="182823" y="40926"/>
                    <a:pt x="182823" y="91411"/>
                  </a:cubicBezTo>
                  <a:cubicBezTo>
                    <a:pt x="182823" y="141897"/>
                    <a:pt x="141897" y="182823"/>
                    <a:pt x="91411" y="182823"/>
                  </a:cubicBezTo>
                  <a:cubicBezTo>
                    <a:pt x="40926" y="182823"/>
                    <a:pt x="0" y="141897"/>
                    <a:pt x="0" y="91411"/>
                  </a:cubicBezTo>
                  <a:cubicBezTo>
                    <a:pt x="0" y="40926"/>
                    <a:pt x="40926" y="0"/>
                    <a:pt x="91411" y="0"/>
                  </a:cubicBezTo>
                  <a:close/>
                </a:path>
              </a:pathLst>
            </a:custGeom>
            <a:solidFill>
              <a:srgbClr val="FF0000">
                <a:alpha val="100000"/>
              </a:srgbClr>
            </a:solidFill>
            <a:ln w="9525">
              <a:solidFill>
                <a:srgbClr val="FFFFFF">
                  <a:alpha val="0"/>
                </a:srgbClr>
              </a:solidFill>
            </a:ln>
          </p:spPr>
          <p:txBody>
            <a:bodyPr anchor="ctr"/>
            <a:lstStyle/>
            <a:p>
              <a:pPr marL="0" algn="ctr"/>
            </a:p>
          </p:txBody>
        </p:sp>
      </p:grpSp>
      <p:pic>
        <p:nvPicPr>
          <p:cNvPr id="15"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rcRect l="6900" t="3800" r="3500" b="4100"/>
          <a:stretch>
            <a:fillRect/>
          </a:stretch>
        </p:blipFill>
        <p:spPr>
          <a:xfrm>
            <a:off x="5291652" y="3840947"/>
            <a:ext cx="800586" cy="823122"/>
          </a:xfrm>
          <a:prstGeom prst="rect">
            <a:avLst/>
          </a:prstGeom>
        </p:spPr>
      </p:pic>
      <p:pic>
        <p:nvPicPr>
          <p:cNvPr id="16"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rcRect l="26733" t="12576" r="21866" b="25589"/>
          <a:stretch>
            <a:fillRect/>
          </a:stretch>
        </p:blipFill>
        <p:spPr>
          <a:xfrm>
            <a:off x="5423040" y="4598508"/>
            <a:ext cx="918486" cy="789984"/>
          </a:xfrm>
          <a:prstGeom prst="rect">
            <a:avLst/>
          </a:prstGeom>
        </p:spPr>
      </p:pic>
      <p:pic>
        <p:nvPicPr>
          <p:cNvPr id="17" name="图片3" title="">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6513690" y="2923489"/>
            <a:ext cx="5140938" cy="2657904"/>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300"/>
                                        <p:tgtEl>
                                          <p:spTgt spid="1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300"/>
                                        <p:tgtEl>
                                          <p:spTgt spid="1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6"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496424" y="312601"/>
            <a:ext cx="11200505" cy="5946810"/>
            <a:chExt cx="11200505" cy="5946810"/>
          </a:xfrm>
        </p:grpSpPr>
        <p:sp>
          <p:nvSpPr>
            <p:cNvPr id="3" name="形状1"/>
            <p:cNvSpPr txBox="1"/>
            <p:nvPr/>
          </p:nvSpPr>
          <p:spPr>
            <a:xfrm>
              <a:off x="0" y="472316"/>
              <a:ext cx="11200505" cy="5474494"/>
            </a:xfrm>
            <a:custGeom>
              <a:gdLst>
                <a:gd name="connsiteX0" fmla="*/ 210464 w 11200505"/>
                <a:gd name="connsiteY0" fmla="*/ 0 h 5474494"/>
                <a:gd name="connsiteX1" fmla="*/ 10990041 w 11200505"/>
                <a:gd name="connsiteY1" fmla="*/ 0 h 5474494"/>
                <a:gd name="connsiteX2" fmla="*/ 11045859 w 11200505"/>
                <a:gd name="connsiteY2" fmla="*/ 0 h 5474494"/>
                <a:gd name="connsiteX3" fmla="*/ 11178330 w 11200505"/>
                <a:gd name="connsiteY3" fmla="*/ 101113 h 5474494"/>
                <a:gd name="connsiteX4" fmla="*/ 11200505 w 11200505"/>
                <a:gd name="connsiteY4" fmla="*/ 5264030 h 5474494"/>
                <a:gd name="connsiteX5" fmla="*/ 11200505 w 11200505"/>
                <a:gd name="connsiteY5" fmla="*/ 5319849 h 5474494"/>
                <a:gd name="connsiteX6" fmla="*/ 11099391 w 11200505"/>
                <a:gd name="connsiteY6" fmla="*/ 5452320 h 5474494"/>
                <a:gd name="connsiteX7" fmla="*/ 210464 w 11200505"/>
                <a:gd name="connsiteY7" fmla="*/ 5474494 h 5474494"/>
                <a:gd name="connsiteX8" fmla="*/ 154645 w 11200505"/>
                <a:gd name="connsiteY8" fmla="*/ 5474494 h 5474494"/>
                <a:gd name="connsiteX9" fmla="*/ 22174 w 11200505"/>
                <a:gd name="connsiteY9" fmla="*/ 5373381 h 5474494"/>
                <a:gd name="connsiteX10" fmla="*/ 0 w 11200505"/>
                <a:gd name="connsiteY10" fmla="*/ 210464 h 5474494"/>
                <a:gd name="connsiteX11" fmla="*/ 0 w 11200505"/>
                <a:gd name="connsiteY11" fmla="*/ 94228 h 547449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0505" h="5474494">
                  <a:moveTo>
                    <a:pt x="210464" y="0"/>
                  </a:moveTo>
                  <a:lnTo>
                    <a:pt x="10990041" y="0"/>
                  </a:lnTo>
                  <a:cubicBezTo>
                    <a:pt x="11045859" y="0"/>
                    <a:pt x="11099391" y="22174"/>
                    <a:pt x="11138861" y="61643"/>
                  </a:cubicBezTo>
                  <a:cubicBezTo>
                    <a:pt x="11178330" y="101113"/>
                    <a:pt x="11200505" y="154645"/>
                    <a:pt x="11200505" y="210464"/>
                  </a:cubicBezTo>
                  <a:lnTo>
                    <a:pt x="11200505" y="5264030"/>
                  </a:lnTo>
                  <a:cubicBezTo>
                    <a:pt x="11200505" y="5319849"/>
                    <a:pt x="11178330" y="5373381"/>
                    <a:pt x="11138861" y="5412850"/>
                  </a:cubicBezTo>
                  <a:cubicBezTo>
                    <a:pt x="11099391" y="5452320"/>
                    <a:pt x="11045859" y="5474494"/>
                    <a:pt x="10990041" y="5474494"/>
                  </a:cubicBezTo>
                  <a:lnTo>
                    <a:pt x="210464" y="5474494"/>
                  </a:lnTo>
                  <a:cubicBezTo>
                    <a:pt x="154645" y="5474494"/>
                    <a:pt x="101113" y="5452320"/>
                    <a:pt x="61643" y="5412850"/>
                  </a:cubicBezTo>
                  <a:cubicBezTo>
                    <a:pt x="22174" y="5373381"/>
                    <a:pt x="0" y="5319849"/>
                    <a:pt x="0" y="5264030"/>
                  </a:cubicBezTo>
                  <a:lnTo>
                    <a:pt x="0" y="210464"/>
                  </a:lnTo>
                  <a:cubicBezTo>
                    <a:pt x="0" y="94228"/>
                    <a:pt x="94228" y="0"/>
                    <a:pt x="210464" y="0"/>
                  </a:cubicBezTo>
                  <a:close/>
                </a:path>
              </a:pathLst>
            </a:custGeom>
            <a:solidFill>
              <a:srgbClr val="FFFFFF">
                <a:alpha val="0"/>
              </a:srgbClr>
            </a:solidFill>
            <a:ln w="19050">
              <a:solidFill>
                <a:srgbClr val="006EFF">
                  <a:alpha val="100000"/>
                </a:srgbClr>
              </a:solidFill>
              <a:prstDash val="solid"/>
            </a:ln>
          </p:spPr>
          <p:txBody>
            <a:bodyPr anchor="ctr"/>
            <a:lstStyle/>
            <a:p>
              <a:pPr marL="0" algn="ctr"/>
            </a:p>
          </p:txBody>
        </p:sp>
        <p:sp>
          <p:nvSpPr>
            <p:cNvPr id="4" name="形状6"/>
            <p:cNvSpPr txBox="1"/>
            <p:nvPr/>
          </p:nvSpPr>
          <p:spPr>
            <a:xfrm>
              <a:off x="247774" y="0"/>
              <a:ext cx="987247" cy="894540"/>
            </a:xfrm>
            <a:custGeom>
              <a:gdLst>
                <a:gd name="connsiteX0" fmla="*/ 493624 w 987247"/>
                <a:gd name="connsiteY0" fmla="*/ 0 h 894540"/>
                <a:gd name="connsiteX1" fmla="*/ 766244 w 987247"/>
                <a:gd name="connsiteY1" fmla="*/ 0 h 894540"/>
                <a:gd name="connsiteX2" fmla="*/ 987247 w 987247"/>
                <a:gd name="connsiteY2" fmla="*/ 694291 h 894540"/>
                <a:gd name="connsiteX3" fmla="*/ 221003 w 987247"/>
                <a:gd name="connsiteY3" fmla="*/ 894540 h 894540"/>
                <a:gd name="connsiteX4" fmla="*/ 0 w 987247"/>
                <a:gd name="connsiteY4" fmla="*/ 200250 h 894540"/>
              </a:gdLst>
              <a:cxnLst>
                <a:cxn ang="0">
                  <a:pos x="connsiteX0" y="connsiteY0"/>
                </a:cxn>
                <a:cxn ang="0">
                  <a:pos x="connsiteX1" y="connsiteY1"/>
                </a:cxn>
                <a:cxn ang="0">
                  <a:pos x="connsiteX2" y="connsiteY2"/>
                </a:cxn>
                <a:cxn ang="0">
                  <a:pos x="connsiteX3" y="connsiteY3"/>
                </a:cxn>
                <a:cxn ang="0">
                  <a:pos x="connsiteX4" y="connsiteY4"/>
                </a:cxn>
              </a:cxnLst>
              <a:rect l="l" t="t" r="r" b="b"/>
              <a:pathLst>
                <a:path w="987247" h="894540">
                  <a:moveTo>
                    <a:pt x="493624" y="0"/>
                  </a:moveTo>
                  <a:cubicBezTo>
                    <a:pt x="766244" y="0"/>
                    <a:pt x="987247" y="200250"/>
                    <a:pt x="987247" y="447270"/>
                  </a:cubicBezTo>
                  <a:cubicBezTo>
                    <a:pt x="987247" y="694291"/>
                    <a:pt x="766244" y="894540"/>
                    <a:pt x="493624" y="894540"/>
                  </a:cubicBezTo>
                  <a:cubicBezTo>
                    <a:pt x="221003" y="894540"/>
                    <a:pt x="0" y="694291"/>
                    <a:pt x="0" y="447270"/>
                  </a:cubicBezTo>
                  <a:cubicBezTo>
                    <a:pt x="0" y="200250"/>
                    <a:pt x="221003" y="0"/>
                    <a:pt x="493624" y="0"/>
                  </a:cubicBezTo>
                  <a:close/>
                </a:path>
              </a:pathLst>
            </a:custGeom>
            <a:solidFill>
              <a:srgbClr val="166EE1">
                <a:alpha val="100000"/>
              </a:srgbClr>
            </a:solidFill>
            <a:ln w="9525">
              <a:solidFill>
                <a:srgbClr val="FFFFFF">
                  <a:alpha val="0"/>
                </a:srgbClr>
              </a:solidFill>
            </a:ln>
          </p:spPr>
          <p:txBody>
            <a:bodyPr anchor="ctr"/>
            <a:lstStyle/>
            <a:p>
              <a:pPr marL="0" algn="ctr"/>
            </a:p>
          </p:txBody>
        </p:sp>
        <p:pic>
          <p:nvPicPr>
            <p:cNvPr id="5" name="图片3">
              <a:extLst>
                <a:ext uri="{FF2B5EF4-FFF2-40B4-BE49-F238E27FC236}">
                  <a16:creationId xmlns:a16="http://schemas.microsoft.com/office/drawing/2014/main" id="{69ED34C6-1862-8A8A-03F9-2D1EFC8C3215}"/>
                </a:ext>
              </a:extLst>
            </p:cNvPr>
            <p:cNvPicPr>
              <a:picLocks noChangeAspect="1"/>
            </p:cNvPicPr>
            <p:nvPr/>
          </p:nvPicPr>
          <p:blipFill>
            <a:blip r:embed="rId2"/>
            <a:srcRect l="28833" t="19750" r="19083" b="20999"/>
            <a:stretch>
              <a:fillRect/>
            </a:stretch>
          </p:blipFill>
          <p:spPr>
            <a:xfrm>
              <a:off x="391458" y="97160"/>
              <a:ext cx="700903" cy="700902"/>
            </a:xfrm>
            <a:prstGeom prst="rect">
              <a:avLst/>
            </a:prstGeom>
          </p:spPr>
        </p:pic>
        <p:sp>
          <p:nvSpPr>
            <p:cNvPr id="6" name="形状2"/>
            <p:cNvSpPr txBox="1"/>
            <p:nvPr/>
          </p:nvSpPr>
          <p:spPr>
            <a:xfrm>
              <a:off x="1249394" y="227219"/>
              <a:ext cx="439464" cy="439464"/>
            </a:xfrm>
            <a:custGeom>
              <a:gdLst>
                <a:gd name="connsiteX0" fmla="*/ 219732 w 439464"/>
                <a:gd name="connsiteY0" fmla="*/ 0 h 439464"/>
                <a:gd name="connsiteX1" fmla="*/ 341087 w 439464"/>
                <a:gd name="connsiteY1" fmla="*/ 0 h 439464"/>
                <a:gd name="connsiteX2" fmla="*/ 439464 w 439464"/>
                <a:gd name="connsiteY2" fmla="*/ 341087 h 439464"/>
                <a:gd name="connsiteX3" fmla="*/ 98377 w 439464"/>
                <a:gd name="connsiteY3" fmla="*/ 439464 h 439464"/>
                <a:gd name="connsiteX4" fmla="*/ 0 w 439464"/>
                <a:gd name="connsiteY4" fmla="*/ 98377 h 439464"/>
              </a:gdLst>
              <a:cxnLst>
                <a:cxn ang="0">
                  <a:pos x="connsiteX0" y="connsiteY0"/>
                </a:cxn>
                <a:cxn ang="0">
                  <a:pos x="connsiteX1" y="connsiteY1"/>
                </a:cxn>
                <a:cxn ang="0">
                  <a:pos x="connsiteX2" y="connsiteY2"/>
                </a:cxn>
                <a:cxn ang="0">
                  <a:pos x="connsiteX3" y="connsiteY3"/>
                </a:cxn>
                <a:cxn ang="0">
                  <a:pos x="connsiteX4" y="connsiteY4"/>
                </a:cxn>
              </a:cxnLst>
              <a:rect l="l" t="t" r="r" b="b"/>
              <a:pathLst>
                <a:path w="439464" h="439464">
                  <a:moveTo>
                    <a:pt x="219732" y="0"/>
                  </a:moveTo>
                  <a:cubicBezTo>
                    <a:pt x="341087" y="0"/>
                    <a:pt x="439464" y="98377"/>
                    <a:pt x="439464" y="219732"/>
                  </a:cubicBezTo>
                  <a:cubicBezTo>
                    <a:pt x="439464" y="341087"/>
                    <a:pt x="341087" y="439464"/>
                    <a:pt x="219732" y="439464"/>
                  </a:cubicBezTo>
                  <a:cubicBezTo>
                    <a:pt x="98377" y="439464"/>
                    <a:pt x="0" y="341087"/>
                    <a:pt x="0" y="219732"/>
                  </a:cubicBezTo>
                  <a:cubicBezTo>
                    <a:pt x="0" y="98377"/>
                    <a:pt x="98377" y="0"/>
                    <a:pt x="219732" y="0"/>
                  </a:cubicBezTo>
                  <a:close/>
                </a:path>
              </a:pathLst>
            </a:custGeom>
            <a:solidFill>
              <a:srgbClr val="166EE1">
                <a:alpha val="100000"/>
              </a:srgbClr>
            </a:solidFill>
            <a:ln w="28575">
              <a:solidFill>
                <a:srgbClr val="006EFF">
                  <a:alpha val="100000"/>
                </a:srgbClr>
              </a:solidFill>
              <a:prstDash val="solid"/>
            </a:ln>
          </p:spPr>
          <p:txBody>
            <a:bodyPr anchor="ctr"/>
            <a:lstStyle/>
            <a:p>
              <a:pPr marL="0" algn="ctr"/>
            </a:p>
          </p:txBody>
        </p:sp>
        <p:sp>
          <p:nvSpPr>
            <p:cNvPr id="7" name="形状3"/>
            <p:cNvSpPr txBox="1"/>
            <p:nvPr/>
          </p:nvSpPr>
          <p:spPr>
            <a:xfrm>
              <a:off x="1776317" y="227219"/>
              <a:ext cx="439464" cy="439464"/>
            </a:xfrm>
            <a:custGeom>
              <a:gdLst>
                <a:gd name="connsiteX0" fmla="*/ 219732 w 439464"/>
                <a:gd name="connsiteY0" fmla="*/ 0 h 439464"/>
                <a:gd name="connsiteX1" fmla="*/ 341087 w 439464"/>
                <a:gd name="connsiteY1" fmla="*/ 0 h 439464"/>
                <a:gd name="connsiteX2" fmla="*/ 439464 w 439464"/>
                <a:gd name="connsiteY2" fmla="*/ 341087 h 439464"/>
                <a:gd name="connsiteX3" fmla="*/ 98377 w 439464"/>
                <a:gd name="connsiteY3" fmla="*/ 439464 h 439464"/>
                <a:gd name="connsiteX4" fmla="*/ 0 w 439464"/>
                <a:gd name="connsiteY4" fmla="*/ 98377 h 439464"/>
              </a:gdLst>
              <a:cxnLst>
                <a:cxn ang="0">
                  <a:pos x="connsiteX0" y="connsiteY0"/>
                </a:cxn>
                <a:cxn ang="0">
                  <a:pos x="connsiteX1" y="connsiteY1"/>
                </a:cxn>
                <a:cxn ang="0">
                  <a:pos x="connsiteX2" y="connsiteY2"/>
                </a:cxn>
                <a:cxn ang="0">
                  <a:pos x="connsiteX3" y="connsiteY3"/>
                </a:cxn>
                <a:cxn ang="0">
                  <a:pos x="connsiteX4" y="connsiteY4"/>
                </a:cxn>
              </a:cxnLst>
              <a:rect l="l" t="t" r="r" b="b"/>
              <a:pathLst>
                <a:path w="439464" h="439464">
                  <a:moveTo>
                    <a:pt x="219732" y="0"/>
                  </a:moveTo>
                  <a:cubicBezTo>
                    <a:pt x="341087" y="0"/>
                    <a:pt x="439464" y="98377"/>
                    <a:pt x="439464" y="219732"/>
                  </a:cubicBezTo>
                  <a:cubicBezTo>
                    <a:pt x="439464" y="341087"/>
                    <a:pt x="341087" y="439464"/>
                    <a:pt x="219732" y="439464"/>
                  </a:cubicBezTo>
                  <a:cubicBezTo>
                    <a:pt x="98377" y="439464"/>
                    <a:pt x="0" y="341087"/>
                    <a:pt x="0" y="219732"/>
                  </a:cubicBezTo>
                  <a:cubicBezTo>
                    <a:pt x="0" y="98377"/>
                    <a:pt x="98377" y="0"/>
                    <a:pt x="219732" y="0"/>
                  </a:cubicBezTo>
                  <a:close/>
                </a:path>
              </a:pathLst>
            </a:custGeom>
            <a:solidFill>
              <a:srgbClr val="166EE1">
                <a:alpha val="100000"/>
              </a:srgbClr>
            </a:solidFill>
            <a:ln w="28575">
              <a:solidFill>
                <a:srgbClr val="006EFF">
                  <a:alpha val="100000"/>
                </a:srgbClr>
              </a:solidFill>
              <a:prstDash val="solid"/>
            </a:ln>
          </p:spPr>
          <p:txBody>
            <a:bodyPr anchor="ctr"/>
            <a:lstStyle/>
            <a:p>
              <a:pPr marL="0" algn="ctr"/>
            </a:p>
          </p:txBody>
        </p:sp>
        <p:sp>
          <p:nvSpPr>
            <p:cNvPr id="8" name="形状4"/>
            <p:cNvSpPr txBox="1"/>
            <p:nvPr/>
          </p:nvSpPr>
          <p:spPr>
            <a:xfrm>
              <a:off x="2303240" y="227219"/>
              <a:ext cx="439464" cy="439464"/>
            </a:xfrm>
            <a:custGeom>
              <a:gdLst>
                <a:gd name="connsiteX0" fmla="*/ 219732 w 439464"/>
                <a:gd name="connsiteY0" fmla="*/ 0 h 439464"/>
                <a:gd name="connsiteX1" fmla="*/ 341087 w 439464"/>
                <a:gd name="connsiteY1" fmla="*/ 0 h 439464"/>
                <a:gd name="connsiteX2" fmla="*/ 439464 w 439464"/>
                <a:gd name="connsiteY2" fmla="*/ 341087 h 439464"/>
                <a:gd name="connsiteX3" fmla="*/ 98377 w 439464"/>
                <a:gd name="connsiteY3" fmla="*/ 439464 h 439464"/>
                <a:gd name="connsiteX4" fmla="*/ 0 w 439464"/>
                <a:gd name="connsiteY4" fmla="*/ 98377 h 439464"/>
              </a:gdLst>
              <a:cxnLst>
                <a:cxn ang="0">
                  <a:pos x="connsiteX0" y="connsiteY0"/>
                </a:cxn>
                <a:cxn ang="0">
                  <a:pos x="connsiteX1" y="connsiteY1"/>
                </a:cxn>
                <a:cxn ang="0">
                  <a:pos x="connsiteX2" y="connsiteY2"/>
                </a:cxn>
                <a:cxn ang="0">
                  <a:pos x="connsiteX3" y="connsiteY3"/>
                </a:cxn>
                <a:cxn ang="0">
                  <a:pos x="connsiteX4" y="connsiteY4"/>
                </a:cxn>
              </a:cxnLst>
              <a:rect l="l" t="t" r="r" b="b"/>
              <a:pathLst>
                <a:path w="439464" h="439464">
                  <a:moveTo>
                    <a:pt x="219732" y="0"/>
                  </a:moveTo>
                  <a:cubicBezTo>
                    <a:pt x="341087" y="0"/>
                    <a:pt x="439464" y="98377"/>
                    <a:pt x="439464" y="219732"/>
                  </a:cubicBezTo>
                  <a:cubicBezTo>
                    <a:pt x="439464" y="341087"/>
                    <a:pt x="341087" y="439464"/>
                    <a:pt x="219732" y="439464"/>
                  </a:cubicBezTo>
                  <a:cubicBezTo>
                    <a:pt x="98377" y="439464"/>
                    <a:pt x="0" y="341087"/>
                    <a:pt x="0" y="219732"/>
                  </a:cubicBezTo>
                  <a:cubicBezTo>
                    <a:pt x="0" y="98377"/>
                    <a:pt x="98377" y="0"/>
                    <a:pt x="219732" y="0"/>
                  </a:cubicBezTo>
                  <a:close/>
                </a:path>
              </a:pathLst>
            </a:custGeom>
            <a:solidFill>
              <a:srgbClr val="166EE1">
                <a:alpha val="100000"/>
              </a:srgbClr>
            </a:solidFill>
            <a:ln w="28575">
              <a:solidFill>
                <a:srgbClr val="006EFF">
                  <a:alpha val="100000"/>
                </a:srgbClr>
              </a:solidFill>
              <a:prstDash val="solid"/>
            </a:ln>
          </p:spPr>
          <p:txBody>
            <a:bodyPr anchor="ctr"/>
            <a:lstStyle/>
            <a:p>
              <a:pPr marL="0" algn="ctr"/>
            </a:p>
          </p:txBody>
        </p:sp>
        <p:sp>
          <p:nvSpPr>
            <p:cNvPr id="9" name="形状5"/>
            <p:cNvSpPr txBox="1"/>
            <p:nvPr/>
          </p:nvSpPr>
          <p:spPr>
            <a:xfrm>
              <a:off x="2830163" y="227219"/>
              <a:ext cx="439464" cy="439464"/>
            </a:xfrm>
            <a:custGeom>
              <a:gdLst>
                <a:gd name="connsiteX0" fmla="*/ 219732 w 439464"/>
                <a:gd name="connsiteY0" fmla="*/ 0 h 439464"/>
                <a:gd name="connsiteX1" fmla="*/ 341087 w 439464"/>
                <a:gd name="connsiteY1" fmla="*/ 0 h 439464"/>
                <a:gd name="connsiteX2" fmla="*/ 439464 w 439464"/>
                <a:gd name="connsiteY2" fmla="*/ 341087 h 439464"/>
                <a:gd name="connsiteX3" fmla="*/ 98377 w 439464"/>
                <a:gd name="connsiteY3" fmla="*/ 439464 h 439464"/>
                <a:gd name="connsiteX4" fmla="*/ 0 w 439464"/>
                <a:gd name="connsiteY4" fmla="*/ 98377 h 439464"/>
              </a:gdLst>
              <a:cxnLst>
                <a:cxn ang="0">
                  <a:pos x="connsiteX0" y="connsiteY0"/>
                </a:cxn>
                <a:cxn ang="0">
                  <a:pos x="connsiteX1" y="connsiteY1"/>
                </a:cxn>
                <a:cxn ang="0">
                  <a:pos x="connsiteX2" y="connsiteY2"/>
                </a:cxn>
                <a:cxn ang="0">
                  <a:pos x="connsiteX3" y="connsiteY3"/>
                </a:cxn>
                <a:cxn ang="0">
                  <a:pos x="connsiteX4" y="connsiteY4"/>
                </a:cxn>
              </a:cxnLst>
              <a:rect l="l" t="t" r="r" b="b"/>
              <a:pathLst>
                <a:path w="439464" h="439464">
                  <a:moveTo>
                    <a:pt x="219732" y="0"/>
                  </a:moveTo>
                  <a:cubicBezTo>
                    <a:pt x="341087" y="0"/>
                    <a:pt x="439464" y="98377"/>
                    <a:pt x="439464" y="219732"/>
                  </a:cubicBezTo>
                  <a:cubicBezTo>
                    <a:pt x="439464" y="341087"/>
                    <a:pt x="341087" y="439464"/>
                    <a:pt x="219732" y="439464"/>
                  </a:cubicBezTo>
                  <a:cubicBezTo>
                    <a:pt x="98377" y="439464"/>
                    <a:pt x="0" y="341087"/>
                    <a:pt x="0" y="219732"/>
                  </a:cubicBezTo>
                  <a:cubicBezTo>
                    <a:pt x="0" y="98377"/>
                    <a:pt x="98377" y="0"/>
                    <a:pt x="219732" y="0"/>
                  </a:cubicBezTo>
                  <a:close/>
                </a:path>
              </a:pathLst>
            </a:custGeom>
            <a:solidFill>
              <a:srgbClr val="166EE1">
                <a:alpha val="100000"/>
              </a:srgbClr>
            </a:solidFill>
            <a:ln w="28575">
              <a:solidFill>
                <a:srgbClr val="006EFF">
                  <a:alpha val="100000"/>
                </a:srgbClr>
              </a:solidFill>
              <a:prstDash val="solid"/>
            </a:ln>
          </p:spPr>
          <p:txBody>
            <a:bodyPr anchor="ctr"/>
            <a:lstStyle/>
            <a:p>
              <a:pPr marL="0" algn="ctr"/>
            </a:p>
          </p:txBody>
        </p:sp>
        <p:sp>
          <p:nvSpPr>
            <p:cNvPr id="10" name="文本3"/>
            <p:cNvSpPr txBox="1"/>
            <p:nvPr/>
          </p:nvSpPr>
          <p:spPr>
            <a:xfrm>
              <a:off x="1170813" y="83839"/>
              <a:ext cx="596900" cy="726884"/>
            </a:xfrm>
            <a:prstGeom prst="rect">
              <a:avLst/>
            </a:prstGeom>
            <a:noFill/>
          </p:spPr>
          <p:txBody>
            <a:bodyPr anchor="t"/>
            <a:lstStyle/>
            <a:p>
              <a:pPr marL="0" algn="l"/>
              <a:r>
                <a:rPr lang="zh-CN" altLang="en-US" sz="2999" b="0" i="0">
                  <a:solidFill>
                    <a:srgbClr val="FFFFFF">
                      <a:alpha val="100000"/>
                    </a:srgbClr>
                  </a:solidFill>
                  <a:latin typeface="微软雅黑"/>
                  <a:ea typeface="微软雅黑"/>
                </a:rPr>
                <a:t>科</a:t>
              </a:r>
            </a:p>
          </p:txBody>
        </p:sp>
        <p:sp>
          <p:nvSpPr>
            <p:cNvPr id="11" name="文本4"/>
            <p:cNvSpPr txBox="1"/>
            <p:nvPr/>
          </p:nvSpPr>
          <p:spPr>
            <a:xfrm>
              <a:off x="1697898" y="84306"/>
              <a:ext cx="596900" cy="726884"/>
            </a:xfrm>
            <a:prstGeom prst="rect">
              <a:avLst/>
            </a:prstGeom>
            <a:noFill/>
          </p:spPr>
          <p:txBody>
            <a:bodyPr anchor="t"/>
            <a:lstStyle/>
            <a:p>
              <a:pPr marL="0" algn="l"/>
              <a:r>
                <a:rPr lang="zh-CN" altLang="en-US" sz="2999" b="0" i="0">
                  <a:solidFill>
                    <a:srgbClr val="FFFFFF">
                      <a:alpha val="100000"/>
                    </a:srgbClr>
                  </a:solidFill>
                  <a:latin typeface="微软雅黑"/>
                  <a:ea typeface="微软雅黑"/>
                </a:rPr>
                <a:t>学</a:t>
              </a:r>
            </a:p>
          </p:txBody>
        </p:sp>
        <p:sp>
          <p:nvSpPr>
            <p:cNvPr id="12" name="文本5"/>
            <p:cNvSpPr txBox="1"/>
            <p:nvPr/>
          </p:nvSpPr>
          <p:spPr>
            <a:xfrm>
              <a:off x="2224983" y="83744"/>
              <a:ext cx="596900" cy="726884"/>
            </a:xfrm>
            <a:prstGeom prst="rect">
              <a:avLst/>
            </a:prstGeom>
            <a:noFill/>
          </p:spPr>
          <p:txBody>
            <a:bodyPr anchor="t"/>
            <a:lstStyle/>
            <a:p>
              <a:pPr marL="0" algn="l"/>
              <a:r>
                <a:rPr lang="zh-CN" altLang="en-US" sz="2999" b="0" i="0">
                  <a:solidFill>
                    <a:srgbClr val="FFFFFF">
                      <a:alpha val="100000"/>
                    </a:srgbClr>
                  </a:solidFill>
                  <a:latin typeface="微软雅黑"/>
                  <a:ea typeface="微软雅黑"/>
                </a:rPr>
                <a:t>世</a:t>
              </a:r>
            </a:p>
          </p:txBody>
        </p:sp>
        <p:sp>
          <p:nvSpPr>
            <p:cNvPr id="13" name="文本6"/>
            <p:cNvSpPr txBox="1"/>
            <p:nvPr/>
          </p:nvSpPr>
          <p:spPr>
            <a:xfrm>
              <a:off x="2752068" y="83887"/>
              <a:ext cx="596900" cy="726884"/>
            </a:xfrm>
            <a:prstGeom prst="rect">
              <a:avLst/>
            </a:prstGeom>
            <a:noFill/>
          </p:spPr>
          <p:txBody>
            <a:bodyPr anchor="t"/>
            <a:lstStyle/>
            <a:p>
              <a:pPr marL="0" algn="l"/>
              <a:r>
                <a:rPr lang="zh-CN" altLang="en-US" sz="2999" b="0" i="0">
                  <a:solidFill>
                    <a:srgbClr val="FFFFFF">
                      <a:alpha val="100000"/>
                    </a:srgbClr>
                  </a:solidFill>
                  <a:latin typeface="微软雅黑"/>
                  <a:ea typeface="微软雅黑"/>
                </a:rPr>
                <a:t>界</a:t>
              </a:r>
            </a:p>
          </p:txBody>
        </p:sp>
      </p:grpSp>
      <p:sp>
        <p:nvSpPr>
          <p:cNvPr id="14" name="文本1" title=""/>
          <p:cNvSpPr txBox="1"/>
          <p:nvPr/>
        </p:nvSpPr>
        <p:spPr>
          <a:xfrm>
            <a:off x="4231653" y="974398"/>
            <a:ext cx="3993813" cy="659829"/>
          </a:xfrm>
          <a:prstGeom prst="rect">
            <a:avLst/>
          </a:prstGeom>
          <a:noFill/>
        </p:spPr>
        <p:txBody>
          <a:bodyPr anchor="t"/>
          <a:lstStyle/>
          <a:p>
            <a:pPr marL="0" algn="l"/>
            <a:r>
              <a:rPr lang="zh-CN" altLang="en-US" sz="2799" b="0" i="0">
                <a:solidFill>
                  <a:srgbClr val="000000">
                    <a:alpha val="100000"/>
                  </a:srgbClr>
                </a:solidFill>
                <a:latin typeface="微软雅黑"/>
                <a:ea typeface="微软雅黑"/>
              </a:rPr>
              <a:t>汽车安全带和安全气囊</a:t>
            </a:r>
          </a:p>
        </p:txBody>
      </p:sp>
      <p:sp>
        <p:nvSpPr>
          <p:cNvPr id="15" name="文本2" title=""/>
          <p:cNvSpPr txBox="1"/>
          <p:nvPr/>
        </p:nvSpPr>
        <p:spPr>
          <a:xfrm>
            <a:off x="10995231" y="2575389"/>
            <a:ext cx="698925" cy="2201926"/>
          </a:xfrm>
          <a:prstGeom prst="rect">
            <a:avLst/>
          </a:prstGeom>
          <a:noFill/>
        </p:spPr>
        <p:txBody>
          <a:bodyPr anchor="t"/>
          <a:lstStyle/>
          <a:p>
            <a:pPr marL="0" algn="l"/>
            <a:r>
              <a:rPr lang="zh-CN" altLang="en-US" sz="2999" b="0" i="0">
                <a:solidFill>
                  <a:srgbClr val="FF0000">
                    <a:alpha val="100000"/>
                  </a:srgbClr>
                </a:solidFill>
                <a:latin typeface="微软雅黑"/>
                <a:ea typeface="微软雅黑"/>
              </a:rPr>
              <a:t>缓冲</a:t>
            </a:r>
            <a:r>
              <a:rPr lang="zh-CN" altLang="en-US" sz="2999" b="0" i="0">
                <a:solidFill>
                  <a:srgbClr val="000000">
                    <a:alpha val="100000"/>
                  </a:srgbClr>
                </a:solidFill>
                <a:latin typeface="微软雅黑"/>
                <a:ea typeface="微软雅黑"/>
              </a:rPr>
              <a:t>作用</a:t>
            </a:r>
          </a:p>
        </p:txBody>
      </p:sp>
      <p:pic>
        <p:nvPicPr>
          <p:cNvPr id="16"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486575" y="2036731"/>
            <a:ext cx="4915176" cy="3279572"/>
          </a:xfrm>
          <a:prstGeom prst="rect">
            <a:avLst/>
          </a:prstGeom>
        </p:spPr>
      </p:pic>
      <p:pic>
        <p:nvPicPr>
          <p:cNvPr id="17" name="图片2" title="">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5644982" y="2036597"/>
            <a:ext cx="5106495" cy="3279524"/>
          </a:xfrm>
          <a:prstGeom prst="rect">
            <a:avLst/>
          </a:prstGeom>
        </p:spPr>
      </p:pic>
    </p:spTree>
    <p:extLst>
      <p:ext uri="{BB962C8B-B14F-4D97-AF65-F5344CB8AC3E}">
        <p14:creationId xmlns:p14="http://schemas.microsoft.com/office/powerpoint/2010/main" val="840519474"/>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3" name="形状2" title=""/>
          <p:cNvSpPr txBox="1"/>
          <p:nvPr/>
        </p:nvSpPr>
        <p:spPr>
          <a:xfrm>
            <a:off x="-5920" y="-9732"/>
            <a:ext cx="12172950" cy="88590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title=""/>
          <p:cNvSpPr txBox="1"/>
          <p:nvPr/>
        </p:nvSpPr>
        <p:spPr>
          <a:xfrm>
            <a:off x="514093" y="206730"/>
            <a:ext cx="2347331" cy="695554"/>
          </a:xfrm>
          <a:custGeom>
            <a:gdLst>
              <a:gd name="connsiteX0" fmla="*/ 115926 w 2347331"/>
              <a:gd name="connsiteY0" fmla="*/ 0 h 695554"/>
              <a:gd name="connsiteX1" fmla="*/ 2231406 w 2347331"/>
              <a:gd name="connsiteY1" fmla="*/ 0 h 695554"/>
              <a:gd name="connsiteX2" fmla="*/ 2262151 w 2347331"/>
              <a:gd name="connsiteY2" fmla="*/ 0 h 695554"/>
              <a:gd name="connsiteX3" fmla="*/ 2335118 w 2347331"/>
              <a:gd name="connsiteY3" fmla="*/ 55694 h 695554"/>
              <a:gd name="connsiteX4" fmla="*/ 2347331 w 2347331"/>
              <a:gd name="connsiteY4" fmla="*/ 579628 h 695554"/>
              <a:gd name="connsiteX5" fmla="*/ 2347332 w 2347331"/>
              <a:gd name="connsiteY5" fmla="*/ 610373 h 695554"/>
              <a:gd name="connsiteX6" fmla="*/ 2291637 w 2347331"/>
              <a:gd name="connsiteY6" fmla="*/ 683340 h 695554"/>
              <a:gd name="connsiteX7" fmla="*/ 115926 w 2347331"/>
              <a:gd name="connsiteY7" fmla="*/ 695554 h 695554"/>
              <a:gd name="connsiteX8" fmla="*/ 85180 w 2347331"/>
              <a:gd name="connsiteY8" fmla="*/ 695554 h 695554"/>
              <a:gd name="connsiteX9" fmla="*/ 12214 w 2347331"/>
              <a:gd name="connsiteY9" fmla="*/ 639860 h 695554"/>
              <a:gd name="connsiteX10" fmla="*/ 0 w 2347331"/>
              <a:gd name="connsiteY10" fmla="*/ 115926 h 695554"/>
              <a:gd name="connsiteX11" fmla="*/ 0 w 2347331"/>
              <a:gd name="connsiteY11" fmla="*/ 51902 h 6955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331" h="695554">
                <a:moveTo>
                  <a:pt x="115926" y="0"/>
                </a:moveTo>
                <a:lnTo>
                  <a:pt x="2231406" y="0"/>
                </a:lnTo>
                <a:cubicBezTo>
                  <a:pt x="2262151" y="0"/>
                  <a:pt x="2291637" y="12214"/>
                  <a:pt x="2313378" y="33954"/>
                </a:cubicBezTo>
                <a:cubicBezTo>
                  <a:pt x="2335118" y="55694"/>
                  <a:pt x="2347332" y="85180"/>
                  <a:pt x="2347331" y="115926"/>
                </a:cubicBezTo>
                <a:lnTo>
                  <a:pt x="2347331" y="579628"/>
                </a:lnTo>
                <a:cubicBezTo>
                  <a:pt x="2347332" y="610373"/>
                  <a:pt x="2335118" y="639859"/>
                  <a:pt x="2313378" y="661600"/>
                </a:cubicBezTo>
                <a:cubicBezTo>
                  <a:pt x="2291637" y="683340"/>
                  <a:pt x="2262151" y="695554"/>
                  <a:pt x="2231406" y="695554"/>
                </a:cubicBezTo>
                <a:lnTo>
                  <a:pt x="115926" y="695554"/>
                </a:lnTo>
                <a:cubicBezTo>
                  <a:pt x="85180" y="695554"/>
                  <a:pt x="55694" y="683340"/>
                  <a:pt x="33954" y="661600"/>
                </a:cubicBezTo>
                <a:cubicBezTo>
                  <a:pt x="12214" y="639860"/>
                  <a:pt x="0" y="610373"/>
                  <a:pt x="0" y="579628"/>
                </a:cubicBezTo>
                <a:lnTo>
                  <a:pt x="0" y="115926"/>
                </a:lnTo>
                <a:cubicBezTo>
                  <a:pt x="0" y="51902"/>
                  <a:pt x="51902" y="0"/>
                  <a:pt x="115926" y="0"/>
                </a:cubicBezTo>
                <a:close/>
              </a:path>
            </a:pathLst>
          </a:custGeom>
          <a:solidFill>
            <a:srgbClr val="73DAE6">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课堂小结</a:t>
            </a:r>
          </a:p>
        </p:txBody>
      </p:sp>
      <p:sp>
        <p:nvSpPr>
          <p:cNvPr id="5" name="形状4"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pic>
        <p:nvPicPr>
          <p:cNvPr id="6" name="思维导图1" title=""/>
          <p:cNvPicPr>
            <a:picLocks noChangeAspect="1"/>
          </p:cNvPicPr>
          <p:nvPr/>
        </p:nvPicPr>
        <p:blipFill>
          <a:blip r:embed="rId2"/>
          <a:stretch>
            <a:fillRect/>
          </a:stretch>
        </p:blipFill>
        <p:spPr>
          <a:xfrm>
            <a:off x="724157" y="1224172"/>
            <a:ext cx="10248900" cy="4981575"/>
          </a:xfrm>
          <a:prstGeom prst="rect">
            <a:avLst/>
          </a:prstGeom>
        </p:spPr>
      </p:pic>
    </p:spTree>
    <p:extLst>
      <p:ext uri="{BB962C8B-B14F-4D97-AF65-F5344CB8AC3E}">
        <p14:creationId xmlns:p14="http://schemas.microsoft.com/office/powerpoint/2010/main" val="840519474"/>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889930" y="1193121"/>
            <a:ext cx="10582702" cy="3096116"/>
          </a:xfrm>
          <a:prstGeom prst="rect">
            <a:avLst/>
          </a:prstGeom>
          <a:noFill/>
        </p:spPr>
        <p:txBody>
          <a:bodyPr anchor="t"/>
          <a:lstStyle/>
          <a:p>
            <a:pPr marL="0" algn="l">
              <a:lnSpc>
                <a:spcPts val="4100"/>
              </a:lnSpc>
              <a:buFont typeface="Arial"/>
              <a:buChar char=" "/>
            </a:pPr>
            <a:r>
              <a:rPr lang="zh-CN" altLang="en-US" sz="2800" b="0" i="0">
                <a:solidFill>
                  <a:srgbClr val="000000">
                    <a:alpha val="100000"/>
                  </a:srgbClr>
                </a:solidFill>
                <a:latin typeface="Times New Roman"/>
                <a:ea typeface="Times New Roman"/>
              </a:rPr>
              <a:t>1</a:t>
            </a:r>
            <a:r>
              <a:rPr lang="zh-CN" altLang="en-US" sz="2800" b="0" i="0">
                <a:solidFill>
                  <a:srgbClr val="000000">
                    <a:alpha val="100000"/>
                  </a:srgbClr>
                </a:solidFill>
                <a:latin typeface="微软雅黑"/>
                <a:ea typeface="微软雅黑"/>
              </a:rPr>
              <a:t>．关于运动和力，下列说法中正确的是（　　）</a:t>
            </a:r>
          </a:p>
          <a:p>
            <a:pPr marL="0" algn="l">
              <a:lnSpc>
                <a:spcPts val="4100"/>
              </a:lnSpc>
              <a:buFont typeface="Arial"/>
              <a:buChar char=" "/>
            </a:pPr>
            <a:r>
              <a:rPr lang="zh-CN" altLang="en-US" sz="2800" b="0" i="0">
                <a:solidFill>
                  <a:srgbClr val="000000">
                    <a:alpha val="100000"/>
                  </a:srgbClr>
                </a:solidFill>
                <a:latin typeface="Times New Roman"/>
                <a:ea typeface="Times New Roman"/>
              </a:rPr>
              <a:t>A</a:t>
            </a:r>
            <a:r>
              <a:rPr lang="zh-CN" altLang="en-US" sz="2800" b="0" i="0">
                <a:solidFill>
                  <a:srgbClr val="000000">
                    <a:alpha val="100000"/>
                  </a:srgbClr>
                </a:solidFill>
                <a:latin typeface="微软雅黑"/>
                <a:ea typeface="微软雅黑"/>
              </a:rPr>
              <a:t>．力是维持物体运动的原因</a:t>
            </a:r>
          </a:p>
          <a:p>
            <a:pPr marL="0" algn="l">
              <a:lnSpc>
                <a:spcPts val="4100"/>
              </a:lnSpc>
              <a:buFont typeface="Arial"/>
              <a:buChar char=" "/>
            </a:pPr>
            <a:r>
              <a:rPr lang="zh-CN" altLang="en-US" sz="2800" b="0" i="0">
                <a:solidFill>
                  <a:srgbClr val="000000">
                    <a:alpha val="100000"/>
                  </a:srgbClr>
                </a:solidFill>
                <a:latin typeface="Times New Roman"/>
                <a:ea typeface="Times New Roman"/>
              </a:rPr>
              <a:t>B</a:t>
            </a:r>
            <a:r>
              <a:rPr lang="zh-CN" altLang="en-US" sz="2800" b="0" i="0">
                <a:solidFill>
                  <a:srgbClr val="000000">
                    <a:alpha val="100000"/>
                  </a:srgbClr>
                </a:solidFill>
                <a:latin typeface="微软雅黑"/>
                <a:ea typeface="微软雅黑"/>
              </a:rPr>
              <a:t>．物体处于静止状态，一定不受外力作用</a:t>
            </a:r>
          </a:p>
          <a:p>
            <a:pPr marL="0" algn="l">
              <a:lnSpc>
                <a:spcPts val="4100"/>
              </a:lnSpc>
              <a:buFont typeface="Arial"/>
              <a:buChar char=" "/>
            </a:pPr>
            <a:r>
              <a:rPr lang="zh-CN" altLang="en-US" sz="2800" b="0" i="0">
                <a:solidFill>
                  <a:srgbClr val="000000">
                    <a:alpha val="100000"/>
                  </a:srgbClr>
                </a:solidFill>
                <a:latin typeface="Times New Roman"/>
                <a:ea typeface="Times New Roman"/>
              </a:rPr>
              <a:t>C</a:t>
            </a:r>
            <a:r>
              <a:rPr lang="zh-CN" altLang="en-US" sz="2800" b="0" i="0">
                <a:solidFill>
                  <a:srgbClr val="000000">
                    <a:alpha val="100000"/>
                  </a:srgbClr>
                </a:solidFill>
                <a:latin typeface="微软雅黑"/>
                <a:ea typeface="微软雅黑"/>
              </a:rPr>
              <a:t>．物体不受外力作用，一定处于静止状态</a:t>
            </a:r>
          </a:p>
          <a:p>
            <a:pPr marL="0" algn="l">
              <a:lnSpc>
                <a:spcPts val="4100"/>
              </a:lnSpc>
              <a:buFont typeface="Arial"/>
              <a:buChar char=" "/>
            </a:pPr>
            <a:r>
              <a:rPr lang="zh-CN" altLang="en-US" sz="2800" b="0" i="0">
                <a:solidFill>
                  <a:srgbClr val="000000">
                    <a:alpha val="100000"/>
                  </a:srgbClr>
                </a:solidFill>
                <a:latin typeface="Times New Roman"/>
                <a:ea typeface="Times New Roman"/>
              </a:rPr>
              <a:t>D</a:t>
            </a:r>
            <a:r>
              <a:rPr lang="zh-CN" altLang="en-US" sz="2800" b="0" i="0">
                <a:solidFill>
                  <a:srgbClr val="000000">
                    <a:alpha val="100000"/>
                  </a:srgbClr>
                </a:solidFill>
                <a:latin typeface="微软雅黑"/>
                <a:ea typeface="微软雅黑"/>
              </a:rPr>
              <a:t>．物体不受外力作用，运动状态一定不变</a:t>
            </a:r>
          </a:p>
        </p:txBody>
      </p:sp>
      <p:sp>
        <p:nvSpPr>
          <p:cNvPr id="8" name="文本2" title=""/>
          <p:cNvSpPr txBox="1"/>
          <p:nvPr/>
        </p:nvSpPr>
        <p:spPr>
          <a:xfrm>
            <a:off x="8118199" y="1193121"/>
            <a:ext cx="1308100" cy="713720"/>
          </a:xfrm>
          <a:prstGeom prst="rect">
            <a:avLst/>
          </a:prstGeom>
          <a:noFill/>
        </p:spPr>
        <p:txBody>
          <a:bodyPr anchor="t"/>
          <a:lstStyle/>
          <a:p>
            <a:pPr marL="0" algn="l">
              <a:lnSpc>
                <a:spcPts val="3300"/>
              </a:lnSpc>
            </a:pPr>
            <a:r>
              <a:rPr lang="zh-CN" altLang="en-US" sz="2800" b="0" i="0">
                <a:solidFill>
                  <a:srgbClr val="C00000">
                    <a:alpha val="100000"/>
                  </a:srgbClr>
                </a:solidFill>
                <a:latin typeface="Times New Roman"/>
                <a:ea typeface="Times New Roman"/>
              </a:rPr>
              <a:t>D</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562785" y="1190158"/>
            <a:ext cx="11426284" cy="4165991"/>
          </a:xfrm>
          <a:prstGeom prst="rect">
            <a:avLst/>
          </a:prstGeom>
          <a:noFill/>
        </p:spPr>
        <p:txBody>
          <a:bodyPr anchor="t"/>
          <a:lstStyle/>
          <a:p>
            <a:pPr marL="0" algn="l">
              <a:lnSpc>
                <a:spcPts val="4900"/>
              </a:lnSpc>
              <a:buFont typeface="Arial"/>
              <a:buChar char=" "/>
            </a:pPr>
            <a:r>
              <a:rPr lang="zh-CN" altLang="en-US" sz="2800" b="1" i="0">
                <a:solidFill>
                  <a:srgbClr val="000000">
                    <a:alpha val="100000"/>
                  </a:srgbClr>
                </a:solidFill>
                <a:latin typeface="微软雅黑"/>
                <a:ea typeface="微软雅黑"/>
              </a:rPr>
              <a:t>2.</a:t>
            </a:r>
            <a:r>
              <a:rPr lang="zh-CN" altLang="en-US" sz="2800" b="0" i="0">
                <a:solidFill>
                  <a:srgbClr val="000000">
                    <a:alpha val="100000"/>
                  </a:srgbClr>
                </a:solidFill>
                <a:latin typeface="微软雅黑"/>
                <a:ea typeface="微软雅黑"/>
              </a:rPr>
              <a:t>小强和爷爷周末乘车到华山风景区去游玩，下列有关惯性的说法正确的是（　　</a:t>
            </a:r>
            <a:r>
              <a:rPr lang="zh-CN" altLang="en-US" sz="2800" b="0" i="0">
                <a:solidFill>
                  <a:srgbClr val="000000">
                    <a:alpha val="100000"/>
                  </a:srgbClr>
                </a:solidFill>
                <a:latin typeface="Times New Roman"/>
                <a:ea typeface="Times New Roman"/>
              </a:rPr>
              <a:t> </a:t>
            </a:r>
            <a:r>
              <a:rPr lang="zh-CN" altLang="en-US" sz="2800" b="0" i="0">
                <a:solidFill>
                  <a:srgbClr val="000000">
                    <a:alpha val="100000"/>
                  </a:srgbClr>
                </a:solidFill>
                <a:latin typeface="微软雅黑"/>
                <a:ea typeface="微软雅黑"/>
              </a:rPr>
              <a:t>）</a:t>
            </a:r>
          </a:p>
          <a:p>
            <a:pPr marL="0" algn="l">
              <a:lnSpc>
                <a:spcPts val="4900"/>
              </a:lnSpc>
              <a:buFont typeface="Arial"/>
              <a:buChar char=" "/>
            </a:pPr>
            <a:r>
              <a:rPr lang="zh-CN" altLang="en-US" sz="2800" b="0" i="0">
                <a:solidFill>
                  <a:srgbClr val="000000">
                    <a:alpha val="100000"/>
                  </a:srgbClr>
                </a:solidFill>
                <a:latin typeface="Times New Roman"/>
                <a:ea typeface="Times New Roman"/>
              </a:rPr>
              <a:t>A. </a:t>
            </a:r>
            <a:r>
              <a:rPr lang="zh-CN" altLang="en-US" sz="2800" b="0" i="0">
                <a:solidFill>
                  <a:srgbClr val="000000">
                    <a:alpha val="100000"/>
                  </a:srgbClr>
                </a:solidFill>
                <a:latin typeface="微软雅黑"/>
                <a:ea typeface="微软雅黑"/>
              </a:rPr>
              <a:t>小强和爷爷都系上安全带，是为了减小汽车行驶中人的惯性；</a:t>
            </a:r>
          </a:p>
          <a:p>
            <a:pPr marL="0" algn="l">
              <a:lnSpc>
                <a:spcPts val="4900"/>
              </a:lnSpc>
              <a:buFont typeface="Arial"/>
              <a:buChar char=" "/>
            </a:pPr>
            <a:r>
              <a:rPr lang="zh-CN" altLang="en-US" sz="2800" b="0" i="0">
                <a:solidFill>
                  <a:srgbClr val="000000">
                    <a:alpha val="100000"/>
                  </a:srgbClr>
                </a:solidFill>
                <a:latin typeface="Times New Roman"/>
                <a:ea typeface="Times New Roman"/>
              </a:rPr>
              <a:t>B. </a:t>
            </a:r>
            <a:r>
              <a:rPr lang="zh-CN" altLang="en-US" sz="2800" b="0" i="0">
                <a:solidFill>
                  <a:srgbClr val="000000">
                    <a:alpha val="100000"/>
                  </a:srgbClr>
                </a:solidFill>
                <a:latin typeface="微软雅黑"/>
                <a:ea typeface="微软雅黑"/>
              </a:rPr>
              <a:t>汽车紧急刹车时，小强向前倾，是由于受到惯性力的作用；</a:t>
            </a:r>
          </a:p>
          <a:p>
            <a:pPr marL="0" algn="l">
              <a:lnSpc>
                <a:spcPts val="4900"/>
              </a:lnSpc>
              <a:buFont typeface="Arial"/>
              <a:buChar char=" "/>
            </a:pPr>
            <a:r>
              <a:rPr lang="zh-CN" altLang="en-US" sz="2800" b="0" i="0">
                <a:solidFill>
                  <a:srgbClr val="000000">
                    <a:alpha val="100000"/>
                  </a:srgbClr>
                </a:solidFill>
                <a:latin typeface="Times New Roman"/>
                <a:ea typeface="Times New Roman"/>
              </a:rPr>
              <a:t>C. </a:t>
            </a:r>
            <a:r>
              <a:rPr lang="zh-CN" altLang="en-US" sz="2800" b="0" i="0">
                <a:solidFill>
                  <a:srgbClr val="000000">
                    <a:alpha val="100000"/>
                  </a:srgbClr>
                </a:solidFill>
                <a:latin typeface="微软雅黑"/>
                <a:ea typeface="微软雅黑"/>
              </a:rPr>
              <a:t>踩刹车后，汽车仍向前滑行了一段距离，是由于汽车具有惯性；</a:t>
            </a:r>
          </a:p>
          <a:p>
            <a:pPr marL="0" algn="l">
              <a:lnSpc>
                <a:spcPts val="4900"/>
              </a:lnSpc>
              <a:buFont typeface="Arial"/>
              <a:buChar char=" "/>
            </a:pPr>
            <a:r>
              <a:rPr lang="zh-CN" altLang="en-US" sz="2800" b="0" i="0">
                <a:solidFill>
                  <a:srgbClr val="000000">
                    <a:alpha val="100000"/>
                  </a:srgbClr>
                </a:solidFill>
                <a:latin typeface="Times New Roman"/>
                <a:ea typeface="Times New Roman"/>
              </a:rPr>
              <a:t>D. </a:t>
            </a:r>
            <a:r>
              <a:rPr lang="zh-CN" altLang="en-US" sz="2800" b="0" i="0">
                <a:solidFill>
                  <a:srgbClr val="000000">
                    <a:alpha val="100000"/>
                  </a:srgbClr>
                </a:solidFill>
                <a:latin typeface="微软雅黑"/>
                <a:ea typeface="微软雅黑"/>
              </a:rPr>
              <a:t>高速公路严禁超速，是因为汽车速度越大，惯性越大</a:t>
            </a:r>
          </a:p>
        </p:txBody>
      </p:sp>
      <p:sp>
        <p:nvSpPr>
          <p:cNvPr id="8" name="文本2" title=""/>
          <p:cNvSpPr txBox="1"/>
          <p:nvPr/>
        </p:nvSpPr>
        <p:spPr>
          <a:xfrm>
            <a:off x="2689498" y="1967208"/>
            <a:ext cx="1024380" cy="713492"/>
          </a:xfrm>
          <a:prstGeom prst="rect">
            <a:avLst/>
          </a:prstGeom>
          <a:noFill/>
        </p:spPr>
        <p:txBody>
          <a:bodyPr anchor="t"/>
          <a:lstStyle/>
          <a:p>
            <a:pPr marL="0" algn="l">
              <a:lnSpc>
                <a:spcPts val="3300"/>
              </a:lnSpc>
            </a:pPr>
            <a:r>
              <a:rPr lang="zh-CN" altLang="en-US" sz="2800" b="1" i="0">
                <a:solidFill>
                  <a:srgbClr val="C00000">
                    <a:alpha val="100000"/>
                  </a:srgbClr>
                </a:solidFill>
                <a:latin typeface="Times New Roman"/>
                <a:ea typeface="Times New Roman"/>
              </a:rPr>
              <a:t>C</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434"/>
                                        <p:tgtEl>
                                          <p:spTgt spid="8"/>
                                        </p:tgtEl>
                                      </p:cBhvr>
                                    </p:animEffect>
                                    <p:anim calcmode="lin" valueType="num">
                                      <p:cBhvr>
                                        <p:cTn id="8" dur="1366" fill="hold" tmFilter="0,0; 0.14,0.36; 0.43,0.73; 0.71,0.91; 1.0,1.0"/>
                                        <p:tgtEl>
                                          <p:spTgt spid="8"/>
                                        </p:tgtEl>
                                        <p:attrNameLst>
                                          <p:attrName>ppt_x</p:attrName>
                                        </p:attrNameLst>
                                      </p:cBhvr>
                                      <p:tavLst>
                                        <p:tav tm="0">
                                          <p:val>
                                            <p:strVal val="#ppt_x-0.25"/>
                                          </p:val>
                                        </p:tav>
                                        <p:tav tm="100000">
                                          <p:val>
                                            <p:strVal val="#ppt_x"/>
                                          </p:val>
                                        </p:tav>
                                      </p:tavLst>
                                    </p:anim>
                                    <p:anim calcmode="lin" valueType="num">
                                      <p:cBhvr>
                                        <p:cTn id="9" dur="498" fill="hold" tmFilter="0.0,0.0; 0.25,0.07; 0.50,0.2; 0.75,0.467; 1.0,1.0"/>
                                        <p:tgtEl>
                                          <p:spTgt spid="8"/>
                                        </p:tgtEl>
                                        <p:attrNameLst>
                                          <p:attrName>ppt_y</p:attrName>
                                        </p:attrNameLst>
                                      </p:cBhvr>
                                      <p:tavLst>
                                        <p:tav tm="0" fmla="#ppt_y-sin(pi*$)/3">
                                          <p:val>
                                            <p:fltVal val="0.5"/>
                                          </p:val>
                                        </p:tav>
                                        <p:tav tm="100000">
                                          <p:val>
                                            <p:fltVal val="1"/>
                                          </p:val>
                                        </p:tav>
                                      </p:tavLst>
                                    </p:anim>
                                    <p:anim calcmode="lin" valueType="num">
                                      <p:cBhvr>
                                        <p:cTn id="10" dur="498" fill="hold"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11" dur="249" fill="hold"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12" dur="123" fill="hold"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13" dur="19" fill="hold">
                                          <p:stCondLst>
                                            <p:cond delay="487"/>
                                          </p:stCondLst>
                                        </p:cTn>
                                        <p:tgtEl>
                                          <p:spTgt spid="8"/>
                                        </p:tgtEl>
                                      </p:cBhvr>
                                      <p:to x="100000" y="60000"/>
                                    </p:animScale>
                                    <p:animScale>
                                      <p:cBhvr>
                                        <p:cTn id="14" dur="124" fill="hold">
                                          <p:stCondLst>
                                            <p:cond delay="507"/>
                                          </p:stCondLst>
                                        </p:cTn>
                                        <p:tgtEl>
                                          <p:spTgt spid="8"/>
                                        </p:tgtEl>
                                      </p:cBhvr>
                                      <p:to x="100000" y="100000"/>
                                    </p:animScale>
                                    <p:animScale>
                                      <p:cBhvr>
                                        <p:cTn id="15" dur="19" fill="hold">
                                          <p:stCondLst>
                                            <p:cond delay="984"/>
                                          </p:stCondLst>
                                        </p:cTn>
                                        <p:tgtEl>
                                          <p:spTgt spid="8"/>
                                        </p:tgtEl>
                                      </p:cBhvr>
                                      <p:to x="100000" y="80000"/>
                                    </p:animScale>
                                    <p:animScale>
                                      <p:cBhvr>
                                        <p:cTn id="16" dur="124" fill="hold">
                                          <p:stCondLst>
                                            <p:cond delay="1003"/>
                                          </p:stCondLst>
                                        </p:cTn>
                                        <p:tgtEl>
                                          <p:spTgt spid="8"/>
                                        </p:tgtEl>
                                      </p:cBhvr>
                                      <p:to x="100000" y="100000"/>
                                    </p:animScale>
                                    <p:animScale>
                                      <p:cBhvr>
                                        <p:cTn id="17" dur="19" fill="hold">
                                          <p:stCondLst>
                                            <p:cond delay="1231"/>
                                          </p:stCondLst>
                                        </p:cTn>
                                        <p:tgtEl>
                                          <p:spTgt spid="8"/>
                                        </p:tgtEl>
                                      </p:cBhvr>
                                      <p:to x="100000" y="90000"/>
                                    </p:animScale>
                                    <p:animScale>
                                      <p:cBhvr>
                                        <p:cTn id="18" dur="124" fill="hold">
                                          <p:stCondLst>
                                            <p:cond delay="1251"/>
                                          </p:stCondLst>
                                        </p:cTn>
                                        <p:tgtEl>
                                          <p:spTgt spid="8"/>
                                        </p:tgtEl>
                                      </p:cBhvr>
                                      <p:to x="100000" y="100000"/>
                                    </p:animScale>
                                    <p:animScale>
                                      <p:cBhvr>
                                        <p:cTn id="19" dur="19" fill="hold">
                                          <p:stCondLst>
                                            <p:cond delay="1356"/>
                                          </p:stCondLst>
                                        </p:cTn>
                                        <p:tgtEl>
                                          <p:spTgt spid="8"/>
                                        </p:tgtEl>
                                      </p:cBhvr>
                                      <p:to x="100000" y="95000"/>
                                    </p:animScale>
                                    <p:animScale>
                                      <p:cBhvr>
                                        <p:cTn id="20" dur="124" fill="hold">
                                          <p:stCondLst>
                                            <p:cond delay="1375"/>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887168" y="1113139"/>
            <a:ext cx="10437531" cy="4455013"/>
          </a:xfrm>
          <a:prstGeom prst="rect">
            <a:avLst/>
          </a:prstGeom>
          <a:noFill/>
        </p:spPr>
        <p:txBody>
          <a:bodyPr anchor="t"/>
          <a:lstStyle/>
          <a:p>
            <a:pPr marL="0" algn="l">
              <a:lnSpc>
                <a:spcPts val="3900"/>
              </a:lnSpc>
              <a:buFont typeface="Arial"/>
              <a:buChar char=" "/>
            </a:pPr>
            <a:r>
              <a:rPr lang="zh-CN" altLang="en-US" sz="2800" b="0" i="0">
                <a:solidFill>
                  <a:srgbClr val="000000">
                    <a:alpha val="100000"/>
                  </a:srgbClr>
                </a:solidFill>
                <a:latin typeface="Times New Roman"/>
                <a:ea typeface="Times New Roman"/>
              </a:rPr>
              <a:t>3.  2022</a:t>
            </a:r>
            <a:r>
              <a:rPr lang="zh-CN" altLang="en-US" sz="2800" b="0" i="0">
                <a:solidFill>
                  <a:srgbClr val="000000">
                    <a:alpha val="100000"/>
                  </a:srgbClr>
                </a:solidFill>
                <a:latin typeface="微软雅黑"/>
                <a:ea typeface="微软雅黑"/>
              </a:rPr>
              <a:t>年</a:t>
            </a:r>
            <a:r>
              <a:rPr lang="zh-CN" altLang="en-US" sz="2800" b="0" i="0">
                <a:solidFill>
                  <a:srgbClr val="000000">
                    <a:alpha val="100000"/>
                  </a:srgbClr>
                </a:solidFill>
                <a:latin typeface="Times New Roman"/>
                <a:ea typeface="Times New Roman"/>
              </a:rPr>
              <a:t>3</a:t>
            </a:r>
            <a:r>
              <a:rPr lang="zh-CN" altLang="en-US" sz="2800" b="0" i="0">
                <a:solidFill>
                  <a:srgbClr val="000000">
                    <a:alpha val="100000"/>
                  </a:srgbClr>
                </a:solidFill>
                <a:latin typeface="微软雅黑"/>
                <a:ea typeface="微软雅黑"/>
              </a:rPr>
              <a:t>月</a:t>
            </a:r>
            <a:r>
              <a:rPr lang="zh-CN" altLang="en-US" sz="2800" b="0" i="0">
                <a:solidFill>
                  <a:srgbClr val="000000">
                    <a:alpha val="100000"/>
                  </a:srgbClr>
                </a:solidFill>
                <a:latin typeface="Times New Roman"/>
                <a:ea typeface="Times New Roman"/>
              </a:rPr>
              <a:t>23</a:t>
            </a:r>
            <a:r>
              <a:rPr lang="zh-CN" altLang="en-US" sz="2800" b="0" i="0">
                <a:solidFill>
                  <a:srgbClr val="000000">
                    <a:alpha val="100000"/>
                  </a:srgbClr>
                </a:solidFill>
                <a:latin typeface="微软雅黑"/>
                <a:ea typeface="微软雅黑"/>
              </a:rPr>
              <a:t>日，老师带领同学们一起集中收看了中国空间站进行的第二次太空授课，其中，为了验证牛顿第一定律，宇航员王亚平拿着冰墩墩转身面向叶光富，王亚平抛出冰墩墩后，冰墩墩将（　　）</a:t>
            </a:r>
          </a:p>
          <a:p>
            <a:pPr marL="0" algn="l">
              <a:lnSpc>
                <a:spcPts val="3900"/>
              </a:lnSpc>
              <a:buFont typeface="Arial"/>
              <a:buChar char=" "/>
            </a:pPr>
            <a:r>
              <a:rPr lang="zh-CN" altLang="en-US" sz="2800" b="0" i="0">
                <a:solidFill>
                  <a:srgbClr val="000000">
                    <a:alpha val="100000"/>
                  </a:srgbClr>
                </a:solidFill>
                <a:latin typeface="Times New Roman"/>
                <a:ea typeface="Times New Roman"/>
              </a:rPr>
              <a:t>A</a:t>
            </a:r>
            <a:r>
              <a:rPr lang="zh-CN" altLang="en-US" sz="2800" b="0" i="0">
                <a:solidFill>
                  <a:srgbClr val="000000">
                    <a:alpha val="100000"/>
                  </a:srgbClr>
                </a:solidFill>
                <a:latin typeface="微软雅黑"/>
                <a:ea typeface="微软雅黑"/>
              </a:rPr>
              <a:t>．沿抛物线快速下落</a:t>
            </a:r>
            <a:endParaRPr lang="zh-CN" altLang="en-US" sz="2800" b="0" i="0">
              <a:solidFill>
                <a:srgbClr val="000000">
                  <a:alpha val="100000"/>
                </a:srgbClr>
              </a:solidFill>
              <a:latin typeface="Times New Roman"/>
              <a:ea typeface="Times New Roman"/>
            </a:endParaRPr>
          </a:p>
          <a:p>
            <a:pPr marL="0" algn="l">
              <a:lnSpc>
                <a:spcPts val="3900"/>
              </a:lnSpc>
              <a:buFont typeface="Arial"/>
              <a:buChar char=" "/>
            </a:pPr>
            <a:r>
              <a:rPr lang="zh-CN" altLang="en-US" sz="2800" b="0" i="0">
                <a:solidFill>
                  <a:srgbClr val="000000">
                    <a:alpha val="100000"/>
                  </a:srgbClr>
                </a:solidFill>
                <a:latin typeface="Times New Roman"/>
                <a:ea typeface="Times New Roman"/>
              </a:rPr>
              <a:t>B</a:t>
            </a:r>
            <a:r>
              <a:rPr lang="zh-CN" altLang="en-US" sz="2800" b="0" i="0">
                <a:solidFill>
                  <a:srgbClr val="000000">
                    <a:alpha val="100000"/>
                  </a:srgbClr>
                </a:solidFill>
                <a:latin typeface="微软雅黑"/>
                <a:ea typeface="微软雅黑"/>
              </a:rPr>
              <a:t>．竖直下落</a:t>
            </a:r>
          </a:p>
          <a:p>
            <a:pPr marL="0" algn="l">
              <a:lnSpc>
                <a:spcPts val="3900"/>
              </a:lnSpc>
              <a:buFont typeface="Arial"/>
              <a:buChar char=" "/>
            </a:pPr>
            <a:r>
              <a:rPr lang="zh-CN" altLang="en-US" sz="2800" b="0" i="0">
                <a:solidFill>
                  <a:srgbClr val="000000">
                    <a:alpha val="100000"/>
                  </a:srgbClr>
                </a:solidFill>
                <a:latin typeface="Times New Roman"/>
                <a:ea typeface="Times New Roman"/>
              </a:rPr>
              <a:t>C</a:t>
            </a:r>
            <a:r>
              <a:rPr lang="zh-CN" altLang="en-US" sz="2800" b="0" i="0">
                <a:solidFill>
                  <a:srgbClr val="000000">
                    <a:alpha val="100000"/>
                  </a:srgbClr>
                </a:solidFill>
                <a:latin typeface="微软雅黑"/>
                <a:ea typeface="微软雅黑"/>
              </a:rPr>
              <a:t>．沿原方向加速运动</a:t>
            </a:r>
            <a:endParaRPr lang="zh-CN" altLang="en-US" sz="2800" b="0" i="0">
              <a:solidFill>
                <a:srgbClr val="000000">
                  <a:alpha val="100000"/>
                </a:srgbClr>
              </a:solidFill>
              <a:latin typeface="Times New Roman"/>
              <a:ea typeface="Times New Roman"/>
            </a:endParaRPr>
          </a:p>
          <a:p>
            <a:pPr marL="0" algn="l">
              <a:lnSpc>
                <a:spcPts val="3900"/>
              </a:lnSpc>
              <a:buFont typeface="Arial"/>
              <a:buChar char=" "/>
            </a:pPr>
            <a:r>
              <a:rPr lang="zh-CN" altLang="en-US" sz="2800" b="0" i="0">
                <a:solidFill>
                  <a:srgbClr val="000000">
                    <a:alpha val="100000"/>
                  </a:srgbClr>
                </a:solidFill>
                <a:latin typeface="Times New Roman"/>
                <a:ea typeface="Times New Roman"/>
              </a:rPr>
              <a:t>D</a:t>
            </a:r>
            <a:r>
              <a:rPr lang="zh-CN" altLang="en-US" sz="2800" b="0" i="0">
                <a:solidFill>
                  <a:srgbClr val="000000">
                    <a:alpha val="100000"/>
                  </a:srgbClr>
                </a:solidFill>
                <a:latin typeface="微软雅黑"/>
                <a:ea typeface="微软雅黑"/>
              </a:rPr>
              <a:t>．沿原方向匀速运动</a:t>
            </a:r>
          </a:p>
        </p:txBody>
      </p:sp>
      <p:sp>
        <p:nvSpPr>
          <p:cNvPr id="8" name="文本2" title=""/>
          <p:cNvSpPr txBox="1"/>
          <p:nvPr/>
        </p:nvSpPr>
        <p:spPr>
          <a:xfrm>
            <a:off x="2693641" y="2739971"/>
            <a:ext cx="1308100" cy="698331"/>
          </a:xfrm>
          <a:prstGeom prst="rect">
            <a:avLst/>
          </a:prstGeom>
          <a:noFill/>
        </p:spPr>
        <p:txBody>
          <a:bodyPr anchor="t"/>
          <a:lstStyle/>
          <a:p>
            <a:pPr marL="0" algn="l">
              <a:lnSpc>
                <a:spcPts val="3200"/>
              </a:lnSpc>
            </a:pPr>
            <a:r>
              <a:rPr lang="zh-CN" altLang="en-US" sz="2700" b="0" i="0">
                <a:solidFill>
                  <a:srgbClr val="C00000">
                    <a:alpha val="100000"/>
                  </a:srgbClr>
                </a:solidFill>
                <a:latin typeface="Times New Roman"/>
                <a:ea typeface="Times New Roman"/>
              </a:rPr>
              <a:t>D</a:t>
            </a:r>
          </a:p>
        </p:txBody>
      </p:sp>
      <p:pic>
        <p:nvPicPr>
          <p:cNvPr id="9"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7398239" y="2947749"/>
            <a:ext cx="2930719" cy="2924175"/>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931307" y="984199"/>
            <a:ext cx="10743437" cy="3832376"/>
          </a:xfrm>
          <a:prstGeom prst="rect">
            <a:avLst/>
          </a:prstGeom>
          <a:noFill/>
        </p:spPr>
        <p:txBody>
          <a:bodyPr anchor="t"/>
          <a:lstStyle/>
          <a:p>
            <a:pPr marL="0" algn="l">
              <a:lnSpc>
                <a:spcPts val="3900"/>
              </a:lnSpc>
              <a:buFont typeface="Arial"/>
              <a:buChar char=" "/>
            </a:pPr>
            <a:r>
              <a:rPr lang="zh-CN" altLang="en-US" sz="2700" b="0" i="0">
                <a:solidFill>
                  <a:srgbClr val="000000">
                    <a:alpha val="100000"/>
                  </a:srgbClr>
                </a:solidFill>
                <a:latin typeface="Times New Roman"/>
                <a:ea typeface="Times New Roman"/>
              </a:rPr>
              <a:t>4.  </a:t>
            </a:r>
            <a:r>
              <a:rPr lang="zh-CN" altLang="en-US" sz="2700" b="0" i="0">
                <a:solidFill>
                  <a:srgbClr val="000000">
                    <a:alpha val="100000"/>
                  </a:srgbClr>
                </a:solidFill>
                <a:latin typeface="微软雅黑"/>
                <a:ea typeface="微软雅黑"/>
              </a:rPr>
              <a:t>下列事例中利用惯性的一组是（　　）</a:t>
            </a:r>
          </a:p>
          <a:p>
            <a:pPr marL="0" algn="l">
              <a:lnSpc>
                <a:spcPts val="3900"/>
              </a:lnSpc>
              <a:buFont typeface="Arial"/>
              <a:buChar char=" "/>
            </a:pPr>
            <a:r>
              <a:rPr lang="zh-CN" altLang="en-US" sz="2700" b="0" i="0">
                <a:solidFill>
                  <a:srgbClr val="000000">
                    <a:alpha val="100000"/>
                  </a:srgbClr>
                </a:solidFill>
                <a:latin typeface="微软雅黑"/>
                <a:ea typeface="微软雅黑"/>
              </a:rPr>
              <a:t>①火车进站前，撤去动力，仍能进站</a:t>
            </a:r>
          </a:p>
          <a:p>
            <a:pPr marL="0" algn="l">
              <a:lnSpc>
                <a:spcPts val="3900"/>
              </a:lnSpc>
              <a:buFont typeface="Arial"/>
              <a:buChar char=" "/>
            </a:pPr>
            <a:r>
              <a:rPr lang="zh-CN" altLang="en-US" sz="2700" b="0" i="0">
                <a:solidFill>
                  <a:srgbClr val="000000">
                    <a:alpha val="100000"/>
                  </a:srgbClr>
                </a:solidFill>
                <a:latin typeface="微软雅黑"/>
                <a:ea typeface="微软雅黑"/>
              </a:rPr>
              <a:t>②高速路上汽车要限速行驶</a:t>
            </a:r>
          </a:p>
          <a:p>
            <a:pPr marL="0" algn="l">
              <a:lnSpc>
                <a:spcPts val="3900"/>
              </a:lnSpc>
              <a:buFont typeface="Arial"/>
              <a:buChar char=" "/>
            </a:pPr>
            <a:r>
              <a:rPr lang="zh-CN" altLang="en-US" sz="2700" b="0" i="0">
                <a:solidFill>
                  <a:srgbClr val="000000">
                    <a:alpha val="100000"/>
                  </a:srgbClr>
                </a:solidFill>
                <a:latin typeface="微软雅黑"/>
                <a:ea typeface="微软雅黑"/>
              </a:rPr>
              <a:t>③上岸后的鸭子，振动翅膀，把身上的水抖掉</a:t>
            </a:r>
          </a:p>
          <a:p>
            <a:pPr marL="0" algn="l">
              <a:lnSpc>
                <a:spcPts val="3900"/>
              </a:lnSpc>
              <a:buFont typeface="Arial"/>
              <a:buChar char=" "/>
            </a:pPr>
            <a:r>
              <a:rPr lang="zh-CN" altLang="en-US" sz="2700" b="0" i="0">
                <a:solidFill>
                  <a:srgbClr val="000000">
                    <a:alpha val="100000"/>
                  </a:srgbClr>
                </a:solidFill>
                <a:latin typeface="微软雅黑"/>
                <a:ea typeface="微软雅黑"/>
              </a:rPr>
              <a:t>④用力拍打被子，使被子上的灰尘落下</a:t>
            </a:r>
          </a:p>
          <a:p>
            <a:pPr marL="0" algn="l">
              <a:lnSpc>
                <a:spcPts val="3900"/>
              </a:lnSpc>
              <a:buFont typeface="Arial"/>
              <a:buChar char=" "/>
            </a:pPr>
            <a:endParaRPr lang="zh-CN" altLang="en-US" sz="2700" b="0" i="0">
              <a:solidFill>
                <a:srgbClr val="000000">
                  <a:alpha val="100000"/>
                </a:srgbClr>
              </a:solidFill>
              <a:latin typeface="微软雅黑"/>
              <a:ea typeface="微软雅黑"/>
            </a:endParaRPr>
          </a:p>
          <a:p>
            <a:pPr marL="0" algn="l">
              <a:lnSpc>
                <a:spcPts val="3900"/>
              </a:lnSpc>
              <a:buFont typeface="Arial"/>
              <a:buChar char=" "/>
            </a:pPr>
            <a:r>
              <a:rPr lang="zh-CN" altLang="en-US" sz="2700" b="0" i="0">
                <a:solidFill>
                  <a:srgbClr val="000000">
                    <a:alpha val="100000"/>
                  </a:srgbClr>
                </a:solidFill>
                <a:latin typeface="Times New Roman"/>
                <a:ea typeface="Times New Roman"/>
              </a:rPr>
              <a:t>A</a:t>
            </a:r>
            <a:r>
              <a:rPr lang="zh-CN" altLang="en-US" sz="2700" b="0" i="0">
                <a:solidFill>
                  <a:srgbClr val="000000">
                    <a:alpha val="100000"/>
                  </a:srgbClr>
                </a:solidFill>
                <a:latin typeface="微软雅黑"/>
                <a:ea typeface="微软雅黑"/>
              </a:rPr>
              <a:t>．②③④</a:t>
            </a:r>
            <a:r>
              <a:rPr lang="zh-CN" altLang="en-US" sz="2700" b="0" i="0">
                <a:solidFill>
                  <a:srgbClr val="000000">
                    <a:alpha val="100000"/>
                  </a:srgbClr>
                </a:solidFill>
                <a:latin typeface="Times New Roman"/>
                <a:ea typeface="Times New Roman"/>
              </a:rPr>
              <a:t>    B</a:t>
            </a:r>
            <a:r>
              <a:rPr lang="zh-CN" altLang="en-US" sz="2700" b="0" i="0">
                <a:solidFill>
                  <a:srgbClr val="000000">
                    <a:alpha val="100000"/>
                  </a:srgbClr>
                </a:solidFill>
                <a:latin typeface="微软雅黑"/>
                <a:ea typeface="微软雅黑"/>
              </a:rPr>
              <a:t>．①③④</a:t>
            </a:r>
            <a:r>
              <a:rPr lang="zh-CN" altLang="en-US" sz="2700" b="0" i="0">
                <a:solidFill>
                  <a:srgbClr val="000000">
                    <a:alpha val="100000"/>
                  </a:srgbClr>
                </a:solidFill>
                <a:latin typeface="Times New Roman"/>
                <a:ea typeface="Times New Roman"/>
              </a:rPr>
              <a:t>     C</a:t>
            </a:r>
            <a:r>
              <a:rPr lang="zh-CN" altLang="en-US" sz="2700" b="0" i="0">
                <a:solidFill>
                  <a:srgbClr val="000000">
                    <a:alpha val="100000"/>
                  </a:srgbClr>
                </a:solidFill>
                <a:latin typeface="微软雅黑"/>
                <a:ea typeface="微软雅黑"/>
              </a:rPr>
              <a:t>．①②④</a:t>
            </a:r>
            <a:r>
              <a:rPr lang="zh-CN" altLang="en-US" sz="2700" b="0" i="0">
                <a:solidFill>
                  <a:srgbClr val="000000">
                    <a:alpha val="100000"/>
                  </a:srgbClr>
                </a:solidFill>
                <a:latin typeface="Times New Roman"/>
                <a:ea typeface="Times New Roman"/>
              </a:rPr>
              <a:t>     D</a:t>
            </a:r>
            <a:r>
              <a:rPr lang="zh-CN" altLang="en-US" sz="2700" b="0" i="0">
                <a:solidFill>
                  <a:srgbClr val="000000">
                    <a:alpha val="100000"/>
                  </a:srgbClr>
                </a:solidFill>
                <a:latin typeface="微软雅黑"/>
                <a:ea typeface="微软雅黑"/>
              </a:rPr>
              <a:t>．①②③④</a:t>
            </a:r>
          </a:p>
        </p:txBody>
      </p:sp>
      <p:sp>
        <p:nvSpPr>
          <p:cNvPr id="8" name="文本2" title=""/>
          <p:cNvSpPr txBox="1"/>
          <p:nvPr/>
        </p:nvSpPr>
        <p:spPr>
          <a:xfrm>
            <a:off x="6821618" y="1057474"/>
            <a:ext cx="1308100" cy="698331"/>
          </a:xfrm>
          <a:prstGeom prst="rect">
            <a:avLst/>
          </a:prstGeom>
          <a:noFill/>
        </p:spPr>
        <p:txBody>
          <a:bodyPr anchor="t"/>
          <a:lstStyle/>
          <a:p>
            <a:pPr marL="0" algn="l">
              <a:lnSpc>
                <a:spcPts val="3200"/>
              </a:lnSpc>
            </a:pPr>
            <a:r>
              <a:rPr lang="zh-CN" altLang="en-US" sz="2700" b="0" i="0">
                <a:solidFill>
                  <a:srgbClr val="C00000">
                    <a:alpha val="100000"/>
                  </a:srgbClr>
                </a:solidFill>
                <a:latin typeface="Times New Roman"/>
                <a:ea typeface="Times New Roman"/>
              </a:rPr>
              <a:t>B</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625764" y="1113120"/>
            <a:ext cx="10437531" cy="4770620"/>
          </a:xfrm>
          <a:prstGeom prst="rect">
            <a:avLst/>
          </a:prstGeom>
          <a:noFill/>
        </p:spPr>
        <p:txBody>
          <a:bodyPr anchor="t"/>
          <a:lstStyle/>
          <a:p>
            <a:pPr marL="0" algn="l">
              <a:lnSpc>
                <a:spcPts val="4800"/>
              </a:lnSpc>
              <a:buFont typeface="Arial"/>
              <a:buChar char=" "/>
            </a:pPr>
            <a:r>
              <a:rPr lang="zh-CN" altLang="en-US" sz="2899" b="0" i="0">
                <a:solidFill>
                  <a:srgbClr val="000000">
                    <a:alpha val="100000"/>
                  </a:srgbClr>
                </a:solidFill>
                <a:latin typeface="Times New Roman"/>
                <a:ea typeface="Times New Roman"/>
              </a:rPr>
              <a:t>5. </a:t>
            </a:r>
            <a:r>
              <a:rPr lang="zh-CN" altLang="en-US" sz="2899" b="0" i="0">
                <a:solidFill>
                  <a:srgbClr val="000000">
                    <a:alpha val="100000"/>
                  </a:srgbClr>
                </a:solidFill>
                <a:latin typeface="微软雅黑"/>
                <a:ea typeface="微软雅黑"/>
              </a:rPr>
              <a:t>《中华人民共和国道路交通安全法》第五一条规定</a:t>
            </a:r>
            <a:r>
              <a:rPr lang="zh-CN" altLang="en-US" sz="2899" b="0" i="0">
                <a:solidFill>
                  <a:srgbClr val="000000">
                    <a:alpha val="100000"/>
                  </a:srgbClr>
                </a:solidFill>
                <a:latin typeface="Times New Roman"/>
                <a:ea typeface="Times New Roman"/>
              </a:rPr>
              <a:t>“</a:t>
            </a:r>
            <a:r>
              <a:rPr lang="zh-CN" altLang="en-US" sz="2899" b="0" i="0">
                <a:solidFill>
                  <a:srgbClr val="000000">
                    <a:alpha val="100000"/>
                  </a:srgbClr>
                </a:solidFill>
                <a:latin typeface="微软雅黑"/>
                <a:ea typeface="微软雅黑"/>
              </a:rPr>
              <a:t>机车行驶时，驾驶人、乘坐人员应当按规定使用安全带</a:t>
            </a:r>
            <a:r>
              <a:rPr lang="zh-CN" altLang="en-US" sz="2899" b="0" i="0">
                <a:solidFill>
                  <a:srgbClr val="000000">
                    <a:alpha val="100000"/>
                  </a:srgbClr>
                </a:solidFill>
                <a:latin typeface="Times New Roman"/>
                <a:ea typeface="Times New Roman"/>
              </a:rPr>
              <a:t>”</a:t>
            </a:r>
            <a:r>
              <a:rPr lang="zh-CN" altLang="en-US" sz="2899" b="0" i="0">
                <a:solidFill>
                  <a:srgbClr val="000000">
                    <a:alpha val="100000"/>
                  </a:srgbClr>
                </a:solidFill>
                <a:latin typeface="微软雅黑"/>
                <a:ea typeface="微软雅黑"/>
              </a:rPr>
              <a:t>。结图可知，汽车紧刹车，安全带可以（</a:t>
            </a:r>
            <a:r>
              <a:rPr lang="zh-CN" altLang="en-US" sz="2899" b="0" i="0">
                <a:solidFill>
                  <a:srgbClr val="000000">
                    <a:alpha val="100000"/>
                  </a:srgbClr>
                </a:solidFill>
                <a:latin typeface="Times New Roman"/>
                <a:ea typeface="Times New Roman"/>
              </a:rPr>
              <a:t>          </a:t>
            </a:r>
            <a:r>
              <a:rPr lang="zh-CN" altLang="en-US" sz="2899" b="0" i="0">
                <a:solidFill>
                  <a:srgbClr val="000000">
                    <a:alpha val="100000"/>
                  </a:srgbClr>
                </a:solidFill>
                <a:latin typeface="微软雅黑"/>
                <a:ea typeface="微软雅黑"/>
              </a:rPr>
              <a:t>）</a:t>
            </a:r>
          </a:p>
          <a:p>
            <a:pPr marL="0" algn="l">
              <a:lnSpc>
                <a:spcPts val="4800"/>
              </a:lnSpc>
              <a:buFont typeface="Arial"/>
              <a:buChar char=" "/>
            </a:pPr>
            <a:r>
              <a:rPr lang="zh-CN" altLang="en-US" sz="2899" b="0" i="0">
                <a:solidFill>
                  <a:srgbClr val="000000">
                    <a:alpha val="100000"/>
                  </a:srgbClr>
                </a:solidFill>
                <a:latin typeface="Times New Roman"/>
                <a:ea typeface="Times New Roman"/>
              </a:rPr>
              <a:t>A</a:t>
            </a:r>
            <a:r>
              <a:rPr lang="zh-CN" altLang="en-US" sz="2899" b="0" i="0">
                <a:solidFill>
                  <a:srgbClr val="000000">
                    <a:alpha val="100000"/>
                  </a:srgbClr>
                </a:solidFill>
                <a:latin typeface="微软雅黑"/>
                <a:ea typeface="微软雅黑"/>
              </a:rPr>
              <a:t>．减小驾人车运动的惯性作用</a:t>
            </a:r>
          </a:p>
          <a:p>
            <a:pPr marL="0" algn="l">
              <a:lnSpc>
                <a:spcPts val="4800"/>
              </a:lnSpc>
              <a:buFont typeface="Arial"/>
              <a:buChar char=" "/>
            </a:pPr>
            <a:r>
              <a:rPr lang="zh-CN" altLang="en-US" sz="2899" b="0" i="0">
                <a:solidFill>
                  <a:srgbClr val="000000">
                    <a:alpha val="100000"/>
                  </a:srgbClr>
                </a:solidFill>
                <a:latin typeface="Times New Roman"/>
                <a:ea typeface="Times New Roman"/>
              </a:rPr>
              <a:t>B</a:t>
            </a:r>
            <a:r>
              <a:rPr lang="zh-CN" altLang="en-US" sz="2899" b="0" i="0">
                <a:solidFill>
                  <a:srgbClr val="000000">
                    <a:alpha val="100000"/>
                  </a:srgbClr>
                </a:solidFill>
                <a:latin typeface="微软雅黑"/>
                <a:ea typeface="微软雅黑"/>
              </a:rPr>
              <a:t>．减小汽高速行而具有的惯性</a:t>
            </a:r>
          </a:p>
          <a:p>
            <a:pPr marL="0" algn="l">
              <a:lnSpc>
                <a:spcPts val="4800"/>
              </a:lnSpc>
              <a:buFont typeface="Arial"/>
              <a:buChar char=" "/>
            </a:pPr>
            <a:r>
              <a:rPr lang="zh-CN" altLang="en-US" sz="2899" b="0" i="0">
                <a:solidFill>
                  <a:srgbClr val="000000">
                    <a:alpha val="100000"/>
                  </a:srgbClr>
                </a:solidFill>
                <a:latin typeface="Times New Roman"/>
                <a:ea typeface="Times New Roman"/>
              </a:rPr>
              <a:t>C</a:t>
            </a:r>
            <a:r>
              <a:rPr lang="zh-CN" altLang="en-US" sz="2899" b="0" i="0">
                <a:solidFill>
                  <a:srgbClr val="000000">
                    <a:alpha val="100000"/>
                  </a:srgbClr>
                </a:solidFill>
                <a:latin typeface="微软雅黑"/>
                <a:ea typeface="微软雅黑"/>
              </a:rPr>
              <a:t>．增大因汽车高速行驶具有的惯性</a:t>
            </a:r>
          </a:p>
          <a:p>
            <a:pPr marL="0" algn="l">
              <a:lnSpc>
                <a:spcPts val="4800"/>
              </a:lnSpc>
              <a:buFont typeface="Arial"/>
              <a:buChar char=" "/>
            </a:pPr>
            <a:r>
              <a:rPr lang="zh-CN" altLang="en-US" sz="2899" b="0" i="0">
                <a:solidFill>
                  <a:srgbClr val="000000">
                    <a:alpha val="100000"/>
                  </a:srgbClr>
                </a:solidFill>
                <a:latin typeface="Times New Roman"/>
                <a:ea typeface="Times New Roman"/>
              </a:rPr>
              <a:t>D</a:t>
            </a:r>
            <a:r>
              <a:rPr lang="zh-CN" altLang="en-US" sz="2899" b="0" i="0">
                <a:solidFill>
                  <a:srgbClr val="000000">
                    <a:alpha val="100000"/>
                  </a:srgbClr>
                </a:solidFill>
                <a:latin typeface="微软雅黑"/>
                <a:ea typeface="微软雅黑"/>
              </a:rPr>
              <a:t>．减小因惯性对驾人员造成的伤害</a:t>
            </a:r>
          </a:p>
        </p:txBody>
      </p:sp>
      <p:sp>
        <p:nvSpPr>
          <p:cNvPr id="8" name="文本2" title=""/>
          <p:cNvSpPr txBox="1"/>
          <p:nvPr/>
        </p:nvSpPr>
        <p:spPr>
          <a:xfrm>
            <a:off x="5452415" y="2508180"/>
            <a:ext cx="1308100" cy="744498"/>
          </a:xfrm>
          <a:prstGeom prst="rect">
            <a:avLst/>
          </a:prstGeom>
          <a:noFill/>
        </p:spPr>
        <p:txBody>
          <a:bodyPr anchor="t"/>
          <a:lstStyle/>
          <a:p>
            <a:pPr marL="0" algn="l">
              <a:lnSpc>
                <a:spcPts val="3600"/>
              </a:lnSpc>
            </a:pPr>
            <a:r>
              <a:rPr lang="zh-CN" altLang="en-US" sz="3000" b="0" i="0">
                <a:solidFill>
                  <a:srgbClr val="C00000">
                    <a:alpha val="100000"/>
                  </a:srgbClr>
                </a:solidFill>
                <a:latin typeface="Times New Roman"/>
                <a:ea typeface="Times New Roman"/>
              </a:rPr>
              <a:t>D</a:t>
            </a:r>
          </a:p>
        </p:txBody>
      </p:sp>
      <p:pic>
        <p:nvPicPr>
          <p:cNvPr id="9"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7224837" y="3358079"/>
            <a:ext cx="4361780" cy="1927678"/>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7137568" y="1649054"/>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C72727">
              <a:alpha val="100000"/>
            </a:srgbClr>
          </a:solidFill>
          <a:ln w="9525">
            <a:solidFill>
              <a:srgbClr val="1A5CB3">
                <a:alpha val="100000"/>
              </a:srgbClr>
            </a:solidFill>
            <a:prstDash val="solid"/>
          </a:ln>
        </p:spPr>
        <p:txBody>
          <a:bodyPr anchor="ctr"/>
          <a:lstStyle/>
          <a:p>
            <a:pPr marL="0" algn="ctr"/>
          </a:p>
        </p:txBody>
      </p:sp>
      <p:sp>
        <p:nvSpPr>
          <p:cNvPr id="3" name="形状2" title=""/>
          <p:cNvSpPr txBox="1"/>
          <p:nvPr/>
        </p:nvSpPr>
        <p:spPr>
          <a:xfrm>
            <a:off x="4197839" y="1537459"/>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1A5CB3">
              <a:alpha val="100000"/>
            </a:srgbClr>
          </a:solidFill>
          <a:ln w="9525">
            <a:solidFill>
              <a:srgbClr val="1A5CB3">
                <a:alpha val="100000"/>
              </a:srgbClr>
            </a:solidFill>
            <a:prstDash val="solid"/>
          </a:ln>
        </p:spPr>
        <p:txBody>
          <a:bodyPr anchor="ctr"/>
          <a:lstStyle/>
          <a:p>
            <a:pPr marL="0" algn="ctr"/>
          </a:p>
        </p:txBody>
      </p:sp>
      <p:sp>
        <p:nvSpPr>
          <p:cNvPr id="4" name="形状3" title=""/>
          <p:cNvSpPr txBox="1"/>
          <p:nvPr/>
        </p:nvSpPr>
        <p:spPr>
          <a:xfrm>
            <a:off x="1329671" y="1622308"/>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2A8C51">
              <a:alpha val="100000"/>
            </a:srgbClr>
          </a:solidFill>
          <a:ln w="9525">
            <a:solidFill>
              <a:srgbClr val="1A5CB3">
                <a:alpha val="100000"/>
              </a:srgbClr>
            </a:solidFill>
            <a:prstDash val="solid"/>
          </a:ln>
        </p:spPr>
        <p:txBody>
          <a:bodyPr anchor="ctr"/>
          <a:lstStyle/>
          <a:p>
            <a:pPr marL="0" algn="ctr"/>
          </a:p>
        </p:txBody>
      </p:sp>
      <p:sp>
        <p:nvSpPr>
          <p:cNvPr id="5" name="形状4" title=""/>
          <p:cNvSpPr txBox="1"/>
          <p:nvPr/>
        </p:nvSpPr>
        <p:spPr>
          <a:xfrm>
            <a:off x="5296" y="-22860"/>
            <a:ext cx="12172950" cy="98115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5"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形状6" title=""/>
          <p:cNvSpPr txBox="1"/>
          <p:nvPr/>
        </p:nvSpPr>
        <p:spPr>
          <a:xfrm>
            <a:off x="481822" y="120148"/>
            <a:ext cx="2360428" cy="743179"/>
          </a:xfrm>
          <a:custGeom>
            <a:gdLst>
              <a:gd name="connsiteX0" fmla="*/ 123863 w 2360428"/>
              <a:gd name="connsiteY0" fmla="*/ 0 h 743179"/>
              <a:gd name="connsiteX1" fmla="*/ 2236565 w 2360428"/>
              <a:gd name="connsiteY1" fmla="*/ 0 h 743179"/>
              <a:gd name="connsiteX2" fmla="*/ 2304973 w 2360428"/>
              <a:gd name="connsiteY2" fmla="*/ 0 h 743179"/>
              <a:gd name="connsiteX3" fmla="*/ 2360428 w 2360428"/>
              <a:gd name="connsiteY3" fmla="*/ 619315 h 743179"/>
              <a:gd name="connsiteX4" fmla="*/ 2360428 w 2360428"/>
              <a:gd name="connsiteY4" fmla="*/ 652166 h 743179"/>
              <a:gd name="connsiteX5" fmla="*/ 2300921 w 2360428"/>
              <a:gd name="connsiteY5" fmla="*/ 730129 h 743179"/>
              <a:gd name="connsiteX6" fmla="*/ 123863 w 2360428"/>
              <a:gd name="connsiteY6" fmla="*/ 743179 h 743179"/>
              <a:gd name="connsiteX7" fmla="*/ 91013 w 2360428"/>
              <a:gd name="connsiteY7" fmla="*/ 743179 h 743179"/>
              <a:gd name="connsiteX8" fmla="*/ 13050 w 2360428"/>
              <a:gd name="connsiteY8" fmla="*/ 683671 h 743179"/>
              <a:gd name="connsiteX9" fmla="*/ 0 w 2360428"/>
              <a:gd name="connsiteY9" fmla="*/ 123863 h 743179"/>
              <a:gd name="connsiteX10" fmla="*/ 0 w 2360428"/>
              <a:gd name="connsiteY10" fmla="*/ 55455 h 7431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0428" h="743179">
                <a:moveTo>
                  <a:pt x="123863" y="0"/>
                </a:moveTo>
                <a:lnTo>
                  <a:pt x="2236565" y="0"/>
                </a:lnTo>
                <a:cubicBezTo>
                  <a:pt x="2304973" y="0"/>
                  <a:pt x="2360428" y="55455"/>
                  <a:pt x="2360428" y="123863"/>
                </a:cubicBezTo>
                <a:lnTo>
                  <a:pt x="2360428" y="619315"/>
                </a:lnTo>
                <a:cubicBezTo>
                  <a:pt x="2360428" y="652166"/>
                  <a:pt x="2347379" y="683671"/>
                  <a:pt x="2324150" y="706900"/>
                </a:cubicBezTo>
                <a:cubicBezTo>
                  <a:pt x="2300921" y="730129"/>
                  <a:pt x="2269416" y="743179"/>
                  <a:pt x="2236565" y="743179"/>
                </a:cubicBezTo>
                <a:lnTo>
                  <a:pt x="123863" y="743179"/>
                </a:lnTo>
                <a:cubicBezTo>
                  <a:pt x="91013" y="743179"/>
                  <a:pt x="59507" y="730129"/>
                  <a:pt x="36279" y="706900"/>
                </a:cubicBezTo>
                <a:cubicBezTo>
                  <a:pt x="13050" y="683671"/>
                  <a:pt x="0" y="652166"/>
                  <a:pt x="0" y="619315"/>
                </a:cubicBezTo>
                <a:lnTo>
                  <a:pt x="0" y="123863"/>
                </a:lnTo>
                <a:cubicBezTo>
                  <a:pt x="0" y="55455"/>
                  <a:pt x="55455" y="0"/>
                  <a:pt x="123863" y="0"/>
                </a:cubicBezTo>
                <a:close/>
              </a:path>
            </a:pathLst>
          </a:custGeom>
          <a:solidFill>
            <a:srgbClr val="73DAE6">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学习目标</a:t>
            </a:r>
          </a:p>
        </p:txBody>
      </p:sp>
      <p:grpSp>
        <p:nvGrpSpPr>
          <p:cNvPr id="8" name="组合1" title=""/>
          <p:cNvGrpSpPr/>
          <p:nvPr/>
        </p:nvGrpSpPr>
        <p:grpSpPr>
          <a:xfrm>
            <a:off x="548964" y="1697060"/>
            <a:ext cx="2478701" cy="3352867"/>
            <a:chExt cx="2478701" cy="3352867"/>
          </a:xfrm>
        </p:grpSpPr>
        <p:sp>
          <p:nvSpPr>
            <p:cNvPr id="9" name="形状9"/>
            <p:cNvSpPr txBox="1"/>
            <p:nvPr/>
          </p:nvSpPr>
          <p:spPr>
            <a:xfrm rot="10800000">
              <a:off x="0" y="229914"/>
              <a:ext cx="2478701" cy="3122953"/>
            </a:xfrm>
            <a:prstGeom prst="flowChartPunchedCard">
              <a:avLst/>
            </a:prstGeom>
            <a:solidFill>
              <a:srgbClr val="2A8C51">
                <a:alpha val="100000"/>
              </a:srgbClr>
            </a:solidFill>
            <a:ln w="9525">
              <a:solidFill>
                <a:srgbClr val="FFFFFF">
                  <a:alpha val="0"/>
                </a:srgbClr>
              </a:solidFill>
            </a:ln>
          </p:spPr>
          <p:txBody>
            <a:bodyPr anchor="ctr"/>
            <a:lstStyle/>
            <a:p>
              <a:pPr marL="0" algn="ctr"/>
            </a:p>
          </p:txBody>
        </p:sp>
        <p:sp>
          <p:nvSpPr>
            <p:cNvPr id="10" name="文本5"/>
            <p:cNvSpPr txBox="1"/>
            <p:nvPr/>
          </p:nvSpPr>
          <p:spPr>
            <a:xfrm>
              <a:off x="501891" y="0"/>
              <a:ext cx="1329938" cy="85934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01</a:t>
              </a:r>
            </a:p>
          </p:txBody>
        </p:sp>
      </p:grpSp>
      <p:grpSp>
        <p:nvGrpSpPr>
          <p:cNvPr id="11" name="组合2" title=""/>
          <p:cNvGrpSpPr/>
          <p:nvPr/>
        </p:nvGrpSpPr>
        <p:grpSpPr>
          <a:xfrm>
            <a:off x="3419342" y="1664179"/>
            <a:ext cx="2478703" cy="3366537"/>
            <a:chExt cx="2478703" cy="3366537"/>
          </a:xfrm>
        </p:grpSpPr>
        <p:sp>
          <p:nvSpPr>
            <p:cNvPr id="12" name="形状10"/>
            <p:cNvSpPr txBox="1"/>
            <p:nvPr/>
          </p:nvSpPr>
          <p:spPr>
            <a:xfrm rot="10800000">
              <a:off x="0" y="243584"/>
              <a:ext cx="2478703" cy="3122953"/>
            </a:xfrm>
            <a:prstGeom prst="flowChartPunchedCard">
              <a:avLst/>
            </a:prstGeom>
            <a:solidFill>
              <a:srgbClr val="1A5CB3">
                <a:alpha val="100000"/>
              </a:srgbClr>
            </a:solidFill>
            <a:ln w="9525">
              <a:solidFill>
                <a:srgbClr val="FFFFFF">
                  <a:alpha val="0"/>
                </a:srgbClr>
              </a:solidFill>
            </a:ln>
          </p:spPr>
          <p:txBody>
            <a:bodyPr anchor="ctr"/>
            <a:lstStyle/>
            <a:p>
              <a:pPr marL="0" algn="ctr"/>
            </a:p>
          </p:txBody>
        </p:sp>
        <p:sp>
          <p:nvSpPr>
            <p:cNvPr id="13" name="文本6"/>
            <p:cNvSpPr txBox="1"/>
            <p:nvPr/>
          </p:nvSpPr>
          <p:spPr>
            <a:xfrm>
              <a:off x="646833" y="0"/>
              <a:ext cx="1139439" cy="80273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02</a:t>
              </a:r>
            </a:p>
          </p:txBody>
        </p:sp>
      </p:grpSp>
      <p:grpSp>
        <p:nvGrpSpPr>
          <p:cNvPr id="14" name="组合3" title=""/>
          <p:cNvGrpSpPr/>
          <p:nvPr/>
        </p:nvGrpSpPr>
        <p:grpSpPr>
          <a:xfrm>
            <a:off x="6339659" y="1723177"/>
            <a:ext cx="2478701" cy="3327160"/>
            <a:chExt cx="2478701" cy="3327160"/>
          </a:xfrm>
        </p:grpSpPr>
        <p:sp>
          <p:nvSpPr>
            <p:cNvPr id="15" name="形状11"/>
            <p:cNvSpPr txBox="1"/>
            <p:nvPr/>
          </p:nvSpPr>
          <p:spPr>
            <a:xfrm rot="10800000">
              <a:off x="0" y="204207"/>
              <a:ext cx="2478701" cy="3122953"/>
            </a:xfrm>
            <a:prstGeom prst="flowChartPunchedCard">
              <a:avLst/>
            </a:prstGeom>
            <a:solidFill>
              <a:srgbClr val="C72727">
                <a:alpha val="100000"/>
              </a:srgbClr>
            </a:solidFill>
            <a:ln w="9525">
              <a:solidFill>
                <a:srgbClr val="FFFFFF">
                  <a:alpha val="0"/>
                </a:srgbClr>
              </a:solidFill>
            </a:ln>
          </p:spPr>
          <p:txBody>
            <a:bodyPr anchor="ctr"/>
            <a:lstStyle/>
            <a:p>
              <a:pPr marL="0" algn="ctr"/>
            </a:p>
          </p:txBody>
        </p:sp>
        <p:sp>
          <p:nvSpPr>
            <p:cNvPr id="16" name="文本7"/>
            <p:cNvSpPr txBox="1"/>
            <p:nvPr/>
          </p:nvSpPr>
          <p:spPr>
            <a:xfrm>
              <a:off x="502482" y="0"/>
              <a:ext cx="1329938" cy="85934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03</a:t>
              </a:r>
            </a:p>
          </p:txBody>
        </p:sp>
      </p:grpSp>
      <p:sp>
        <p:nvSpPr>
          <p:cNvPr id="17" name="形状7" title=""/>
          <p:cNvSpPr txBox="1"/>
          <p:nvPr/>
        </p:nvSpPr>
        <p:spPr>
          <a:xfrm rot="10800000">
            <a:off x="1114" y="862879"/>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18" name="文本1" title=""/>
          <p:cNvSpPr txBox="1"/>
          <p:nvPr/>
        </p:nvSpPr>
        <p:spPr>
          <a:xfrm>
            <a:off x="757714" y="2387813"/>
            <a:ext cx="2179044" cy="2679700"/>
          </a:xfrm>
          <a:prstGeom prst="rect">
            <a:avLst/>
          </a:prstGeom>
          <a:noFill/>
        </p:spPr>
        <p:txBody>
          <a:bodyPr anchor="t"/>
          <a:lstStyle/>
          <a:p>
            <a:pPr marL="0" algn="l">
              <a:lnSpc>
                <a:spcPts val="2800"/>
              </a:lnSpc>
            </a:pPr>
            <a:r>
              <a:rPr lang="zh-CN" altLang="en-US" sz="1999" b="0" i="0">
                <a:solidFill>
                  <a:srgbClr val="FFFFFF">
                    <a:alpha val="100000"/>
                  </a:srgbClr>
                </a:solidFill>
                <a:latin typeface="思源黑体"/>
                <a:ea typeface="思源黑体"/>
              </a:rPr>
              <a:t>理解牛顿第一定律;理解力是改变物体运动状态的原因;理解物体的惯性会运用惯性解释简单的惯性现象。</a:t>
            </a:r>
          </a:p>
        </p:txBody>
      </p:sp>
      <p:sp>
        <p:nvSpPr>
          <p:cNvPr id="19" name="文本2" title=""/>
          <p:cNvSpPr txBox="1"/>
          <p:nvPr/>
        </p:nvSpPr>
        <p:spPr>
          <a:xfrm>
            <a:off x="6628943" y="2542289"/>
            <a:ext cx="2294334" cy="2302574"/>
          </a:xfrm>
          <a:prstGeom prst="rect">
            <a:avLst/>
          </a:prstGeom>
          <a:noFill/>
        </p:spPr>
        <p:txBody>
          <a:bodyPr anchor="t"/>
          <a:lstStyle/>
          <a:p>
            <a:pPr marL="0" algn="l"/>
            <a:r>
              <a:rPr lang="zh-CN" altLang="en-US" sz="2099" b="0" i="0">
                <a:solidFill>
                  <a:srgbClr val="FFFFFF">
                    <a:alpha val="100000"/>
                  </a:srgbClr>
                </a:solidFill>
                <a:latin typeface="Microsoft YaHei"/>
                <a:ea typeface="Microsoft YaHei"/>
              </a:rPr>
              <a:t>通过实验探究阻力对物体运动的影响，具有初步的观察能力、逻辑推理能力和科学想象力。</a:t>
            </a:r>
          </a:p>
        </p:txBody>
      </p:sp>
      <p:sp>
        <p:nvSpPr>
          <p:cNvPr id="20" name="文本3" title=""/>
          <p:cNvSpPr txBox="1"/>
          <p:nvPr/>
        </p:nvSpPr>
        <p:spPr>
          <a:xfrm>
            <a:off x="3589068" y="2368544"/>
            <a:ext cx="2258216" cy="2201989"/>
          </a:xfrm>
          <a:prstGeom prst="rect">
            <a:avLst/>
          </a:prstGeom>
          <a:noFill/>
        </p:spPr>
        <p:txBody>
          <a:bodyPr anchor="t"/>
          <a:lstStyle/>
          <a:p>
            <a:pPr marL="0" algn="l"/>
            <a:r>
              <a:rPr lang="zh-CN" altLang="en-US" sz="1999" b="0" i="0">
                <a:solidFill>
                  <a:srgbClr val="FFFFFF">
                    <a:alpha val="100000"/>
                  </a:srgbClr>
                </a:solidFill>
                <a:latin typeface="Microsoft YaHei"/>
                <a:ea typeface="Microsoft YaHei"/>
              </a:rPr>
              <a:t>通过活动体会物体都有惯性，尝试用科学规律解释具体的问题具有初步的分析概括和语言表达能力。</a:t>
            </a:r>
          </a:p>
        </p:txBody>
      </p:sp>
      <p:sp>
        <p:nvSpPr>
          <p:cNvPr id="21" name="形状8" title=""/>
          <p:cNvSpPr txBox="1"/>
          <p:nvPr/>
        </p:nvSpPr>
        <p:spPr>
          <a:xfrm>
            <a:off x="9832172" y="1686535"/>
            <a:ext cx="954005" cy="981389"/>
          </a:xfrm>
          <a:custGeom>
            <a:gdLst>
              <a:gd name="connsiteX0" fmla="*/ 477002 w 954005"/>
              <a:gd name="connsiteY0" fmla="*/ 0 h 981389"/>
              <a:gd name="connsiteX1" fmla="*/ 740444 w 954005"/>
              <a:gd name="connsiteY1" fmla="*/ 0 h 981389"/>
              <a:gd name="connsiteX2" fmla="*/ 954005 w 954005"/>
              <a:gd name="connsiteY2" fmla="*/ 761698 h 981389"/>
              <a:gd name="connsiteX3" fmla="*/ 213561 w 954005"/>
              <a:gd name="connsiteY3" fmla="*/ 981389 h 981389"/>
              <a:gd name="connsiteX4" fmla="*/ 0 w 954005"/>
              <a:gd name="connsiteY4" fmla="*/ 219691 h 9813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81389">
                <a:moveTo>
                  <a:pt x="477002" y="0"/>
                </a:moveTo>
                <a:cubicBezTo>
                  <a:pt x="740444" y="0"/>
                  <a:pt x="954005" y="219691"/>
                  <a:pt x="954005" y="490695"/>
                </a:cubicBezTo>
                <a:cubicBezTo>
                  <a:pt x="954005" y="761698"/>
                  <a:pt x="740444" y="981389"/>
                  <a:pt x="477002" y="981389"/>
                </a:cubicBezTo>
                <a:cubicBezTo>
                  <a:pt x="213561" y="981389"/>
                  <a:pt x="0" y="761698"/>
                  <a:pt x="0" y="490695"/>
                </a:cubicBezTo>
                <a:cubicBezTo>
                  <a:pt x="0" y="219691"/>
                  <a:pt x="213561" y="0"/>
                  <a:pt x="477002" y="0"/>
                </a:cubicBezTo>
                <a:close/>
              </a:path>
            </a:pathLst>
          </a:custGeom>
          <a:solidFill>
            <a:srgbClr val="471ECC">
              <a:alpha val="100000"/>
            </a:srgbClr>
          </a:solidFill>
          <a:ln w="9525">
            <a:solidFill>
              <a:srgbClr val="1A5CB3">
                <a:alpha val="100000"/>
              </a:srgbClr>
            </a:solidFill>
            <a:prstDash val="solid"/>
          </a:ln>
        </p:spPr>
        <p:txBody>
          <a:bodyPr anchor="ctr"/>
          <a:lstStyle/>
          <a:p>
            <a:pPr marL="0" algn="ctr"/>
          </a:p>
        </p:txBody>
      </p:sp>
      <p:grpSp>
        <p:nvGrpSpPr>
          <p:cNvPr id="22" name="组合4" title=""/>
          <p:cNvGrpSpPr/>
          <p:nvPr/>
        </p:nvGrpSpPr>
        <p:grpSpPr>
          <a:xfrm>
            <a:off x="9112996" y="1729435"/>
            <a:ext cx="2478701" cy="3405903"/>
            <a:chExt cx="2478701" cy="3405903"/>
          </a:xfrm>
        </p:grpSpPr>
        <p:sp>
          <p:nvSpPr>
            <p:cNvPr id="23" name="形状12"/>
            <p:cNvSpPr txBox="1"/>
            <p:nvPr/>
          </p:nvSpPr>
          <p:spPr>
            <a:xfrm rot="10800000">
              <a:off x="0" y="282950"/>
              <a:ext cx="2478701" cy="3122953"/>
            </a:xfrm>
            <a:prstGeom prst="flowChartPunchedCard">
              <a:avLst/>
            </a:prstGeom>
            <a:solidFill>
              <a:srgbClr val="471ECC">
                <a:alpha val="100000"/>
              </a:srgbClr>
            </a:solidFill>
            <a:ln w="9525">
              <a:solidFill>
                <a:srgbClr val="FFFFFF">
                  <a:alpha val="0"/>
                </a:srgbClr>
              </a:solidFill>
            </a:ln>
          </p:spPr>
          <p:txBody>
            <a:bodyPr anchor="ctr"/>
            <a:lstStyle/>
            <a:p>
              <a:pPr marL="0" algn="ctr"/>
            </a:p>
          </p:txBody>
        </p:sp>
        <p:sp>
          <p:nvSpPr>
            <p:cNvPr id="24" name="文本8"/>
            <p:cNvSpPr txBox="1"/>
            <p:nvPr/>
          </p:nvSpPr>
          <p:spPr>
            <a:xfrm>
              <a:off x="449990" y="0"/>
              <a:ext cx="1329938" cy="85934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04</a:t>
              </a:r>
            </a:p>
          </p:txBody>
        </p:sp>
      </p:grpSp>
      <p:sp>
        <p:nvSpPr>
          <p:cNvPr id="25" name="文本4" title=""/>
          <p:cNvSpPr txBox="1"/>
          <p:nvPr/>
        </p:nvSpPr>
        <p:spPr>
          <a:xfrm>
            <a:off x="9354931" y="2718768"/>
            <a:ext cx="2112759" cy="1950561"/>
          </a:xfrm>
          <a:prstGeom prst="rect">
            <a:avLst/>
          </a:prstGeom>
          <a:noFill/>
        </p:spPr>
        <p:txBody>
          <a:bodyPr anchor="t"/>
          <a:lstStyle/>
          <a:p>
            <a:pPr marL="0" algn="l"/>
            <a:r>
              <a:rPr lang="zh-CN" altLang="en-US" sz="2099" b="0" i="0">
                <a:solidFill>
                  <a:srgbClr val="FFFFFF">
                    <a:alpha val="100000"/>
                  </a:srgbClr>
                </a:solidFill>
                <a:latin typeface="Microsoft YaHei"/>
                <a:ea typeface="Microsoft YaHei"/>
              </a:rPr>
              <a:t>培养科学探究的精神;培养学生用辩证的观点认识惯性的利与弊。</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ppt_x</p:attrName>
                                        </p:attrNameLst>
                                      </p:cBhvr>
                                      <p:tavLst>
                                        <p:tav tm="0">
                                          <p:val>
                                            <p:strVal val="#ppt_x"/>
                                          </p:val>
                                        </p:tav>
                                        <p:tav tm="100000">
                                          <p:val>
                                            <p:strVal val="#ppt_x"/>
                                          </p:val>
                                        </p:tav>
                                      </p:tavLst>
                                    </p:anim>
                                    <p:anim calcmode="lin" valueType="num">
                                      <p:cBhvr>
                                        <p:cTn id="8" dur="3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750" fill="hold"/>
                                        <p:tgtEl>
                                          <p:spTgt spid="14"/>
                                        </p:tgtEl>
                                        <p:attrNameLst>
                                          <p:attrName>ppt_x</p:attrName>
                                        </p:attrNameLst>
                                      </p:cBhvr>
                                      <p:tavLst>
                                        <p:tav tm="0">
                                          <p:val>
                                            <p:strVal val="#ppt_x"/>
                                          </p:val>
                                        </p:tav>
                                        <p:tav tm="100000">
                                          <p:val>
                                            <p:strVal val="#ppt_x"/>
                                          </p:val>
                                        </p:tav>
                                      </p:tavLst>
                                    </p:anim>
                                    <p:anim calcmode="lin" valueType="num">
                                      <p:cBhvr>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750" fill="hold"/>
                                        <p:tgtEl>
                                          <p:spTgt spid="22"/>
                                        </p:tgtEl>
                                        <p:attrNameLst>
                                          <p:attrName>ppt_x</p:attrName>
                                        </p:attrNameLst>
                                      </p:cBhvr>
                                      <p:tavLst>
                                        <p:tav tm="0">
                                          <p:val>
                                            <p:strVal val="#ppt_x"/>
                                          </p:val>
                                        </p:tav>
                                        <p:tav tm="100000">
                                          <p:val>
                                            <p:strVal val="#ppt_x"/>
                                          </p:val>
                                        </p:tav>
                                      </p:tavLst>
                                    </p:anim>
                                    <p:anim calcmode="lin" valueType="num">
                                      <p:cBhvr>
                                        <p:cTn id="26"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22"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365750" y="1112739"/>
            <a:ext cx="11137469" cy="3453612"/>
          </a:xfrm>
          <a:prstGeom prst="rect">
            <a:avLst/>
          </a:prstGeom>
          <a:noFill/>
        </p:spPr>
        <p:txBody>
          <a:bodyPr anchor="t"/>
          <a:lstStyle/>
          <a:p>
            <a:pPr marL="0" algn="l">
              <a:lnSpc>
                <a:spcPts val="3900"/>
              </a:lnSpc>
              <a:buFont typeface="Arial"/>
              <a:buChar char=" "/>
            </a:pPr>
            <a:r>
              <a:rPr lang="zh-CN" altLang="en-US" sz="2700" b="0" i="0">
                <a:solidFill>
                  <a:srgbClr val="000000">
                    <a:alpha val="100000"/>
                  </a:srgbClr>
                </a:solidFill>
                <a:latin typeface="Times New Roman"/>
                <a:ea typeface="Times New Roman"/>
              </a:rPr>
              <a:t>6.  </a:t>
            </a:r>
            <a:r>
              <a:rPr lang="zh-CN" altLang="en-US" sz="2700" b="0" i="0">
                <a:solidFill>
                  <a:srgbClr val="000000">
                    <a:alpha val="100000"/>
                  </a:srgbClr>
                </a:solidFill>
                <a:latin typeface="微软雅黑"/>
                <a:ea typeface="微软雅黑"/>
              </a:rPr>
              <a:t>打篮球是大家喜爱的体育运动。如图所示是向空中斜抛出去的篮球的运动轨迹，忽略空气阻力，下列说法中正确的是（　　）</a:t>
            </a:r>
          </a:p>
          <a:p>
            <a:pPr marL="0" algn="l">
              <a:lnSpc>
                <a:spcPts val="3900"/>
              </a:lnSpc>
              <a:buFont typeface="Arial"/>
              <a:buChar char=" "/>
            </a:pPr>
            <a:r>
              <a:rPr lang="zh-CN" altLang="en-US" sz="2700" b="0" i="0">
                <a:solidFill>
                  <a:srgbClr val="000000">
                    <a:alpha val="100000"/>
                  </a:srgbClr>
                </a:solidFill>
                <a:latin typeface="Times New Roman"/>
                <a:ea typeface="Times New Roman"/>
              </a:rPr>
              <a:t>A</a:t>
            </a:r>
            <a:r>
              <a:rPr lang="zh-CN" altLang="en-US" sz="2700" b="0" i="0">
                <a:solidFill>
                  <a:srgbClr val="000000">
                    <a:alpha val="100000"/>
                  </a:srgbClr>
                </a:solidFill>
                <a:latin typeface="微软雅黑"/>
                <a:ea typeface="微软雅黑"/>
              </a:rPr>
              <a:t>．篮球在上升过程中惯性变小</a:t>
            </a:r>
          </a:p>
          <a:p>
            <a:pPr marL="0" algn="l">
              <a:lnSpc>
                <a:spcPts val="3900"/>
              </a:lnSpc>
              <a:buFont typeface="Arial"/>
              <a:buChar char=" "/>
            </a:pPr>
            <a:r>
              <a:rPr lang="zh-CN" altLang="en-US" sz="2700" b="0" i="0">
                <a:solidFill>
                  <a:srgbClr val="000000">
                    <a:alpha val="100000"/>
                  </a:srgbClr>
                </a:solidFill>
                <a:latin typeface="Times New Roman"/>
                <a:ea typeface="Times New Roman"/>
              </a:rPr>
              <a:t>B</a:t>
            </a:r>
            <a:r>
              <a:rPr lang="zh-CN" altLang="en-US" sz="2700" b="0" i="0">
                <a:solidFill>
                  <a:srgbClr val="000000">
                    <a:alpha val="100000"/>
                  </a:srgbClr>
                </a:solidFill>
                <a:latin typeface="微软雅黑"/>
                <a:ea typeface="微软雅黑"/>
              </a:rPr>
              <a:t>．篮球落向地面是由于篮球具有惯性</a:t>
            </a:r>
          </a:p>
          <a:p>
            <a:pPr marL="0" algn="l">
              <a:lnSpc>
                <a:spcPts val="3900"/>
              </a:lnSpc>
              <a:buFont typeface="Arial"/>
              <a:buChar char=" "/>
            </a:pPr>
            <a:r>
              <a:rPr lang="zh-CN" altLang="en-US" sz="2700" b="0" i="0">
                <a:solidFill>
                  <a:srgbClr val="000000">
                    <a:alpha val="100000"/>
                  </a:srgbClr>
                </a:solidFill>
                <a:latin typeface="Times New Roman"/>
                <a:ea typeface="Times New Roman"/>
              </a:rPr>
              <a:t>C</a:t>
            </a:r>
            <a:r>
              <a:rPr lang="zh-CN" altLang="en-US" sz="2700" b="0" i="0">
                <a:solidFill>
                  <a:srgbClr val="000000">
                    <a:alpha val="100000"/>
                  </a:srgbClr>
                </a:solidFill>
                <a:latin typeface="微软雅黑"/>
                <a:ea typeface="微软雅黑"/>
              </a:rPr>
              <a:t>．篮球能继续向前运动，是因为受到惯性力的作用</a:t>
            </a:r>
          </a:p>
          <a:p>
            <a:pPr marL="0" algn="l">
              <a:lnSpc>
                <a:spcPts val="3900"/>
              </a:lnSpc>
              <a:buFont typeface="Arial"/>
              <a:buChar char=" "/>
            </a:pPr>
            <a:r>
              <a:rPr lang="zh-CN" altLang="en-US" sz="2700" b="0" i="0">
                <a:solidFill>
                  <a:srgbClr val="000000">
                    <a:alpha val="100000"/>
                  </a:srgbClr>
                </a:solidFill>
                <a:latin typeface="Times New Roman"/>
                <a:ea typeface="Times New Roman"/>
              </a:rPr>
              <a:t>D</a:t>
            </a:r>
            <a:r>
              <a:rPr lang="zh-CN" altLang="en-US" sz="2700" b="0" i="0">
                <a:solidFill>
                  <a:srgbClr val="000000">
                    <a:alpha val="100000"/>
                  </a:srgbClr>
                </a:solidFill>
                <a:latin typeface="微软雅黑"/>
                <a:ea typeface="微软雅黑"/>
              </a:rPr>
              <a:t>．篮球在上升、下降过程中，惯性大小不变</a:t>
            </a:r>
          </a:p>
        </p:txBody>
      </p:sp>
      <p:sp>
        <p:nvSpPr>
          <p:cNvPr id="8" name="文本2" title=""/>
          <p:cNvSpPr txBox="1"/>
          <p:nvPr/>
        </p:nvSpPr>
        <p:spPr>
          <a:xfrm>
            <a:off x="8611676" y="1733302"/>
            <a:ext cx="1308100" cy="698331"/>
          </a:xfrm>
          <a:prstGeom prst="rect">
            <a:avLst/>
          </a:prstGeom>
          <a:noFill/>
        </p:spPr>
        <p:txBody>
          <a:bodyPr anchor="t"/>
          <a:lstStyle/>
          <a:p>
            <a:pPr marL="0" algn="l">
              <a:lnSpc>
                <a:spcPts val="3200"/>
              </a:lnSpc>
            </a:pPr>
            <a:r>
              <a:rPr lang="zh-CN" altLang="en-US" sz="2700" b="0" i="0">
                <a:solidFill>
                  <a:srgbClr val="C00000">
                    <a:alpha val="100000"/>
                  </a:srgbClr>
                </a:solidFill>
                <a:latin typeface="Times New Roman"/>
                <a:ea typeface="Times New Roman"/>
              </a:rPr>
              <a:t>D</a:t>
            </a:r>
          </a:p>
        </p:txBody>
      </p:sp>
      <p:pic>
        <p:nvPicPr>
          <p:cNvPr id="9"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8881943" y="2431331"/>
            <a:ext cx="2434586" cy="1287715"/>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3" name="形状2" title=""/>
          <p:cNvSpPr txBox="1"/>
          <p:nvPr/>
        </p:nvSpPr>
        <p:spPr>
          <a:xfrm>
            <a:off x="5288" y="-22860"/>
            <a:ext cx="12172950" cy="88590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title=""/>
          <p:cNvSpPr txBox="1"/>
          <p:nvPr/>
        </p:nvSpPr>
        <p:spPr>
          <a:xfrm>
            <a:off x="499053" y="167383"/>
            <a:ext cx="2347331" cy="695554"/>
          </a:xfrm>
          <a:custGeom>
            <a:gdLst>
              <a:gd name="connsiteX0" fmla="*/ 115926 w 2347331"/>
              <a:gd name="connsiteY0" fmla="*/ 0 h 695554"/>
              <a:gd name="connsiteX1" fmla="*/ 2231406 w 2347331"/>
              <a:gd name="connsiteY1" fmla="*/ 0 h 695554"/>
              <a:gd name="connsiteX2" fmla="*/ 2262151 w 2347331"/>
              <a:gd name="connsiteY2" fmla="*/ 0 h 695554"/>
              <a:gd name="connsiteX3" fmla="*/ 2335118 w 2347331"/>
              <a:gd name="connsiteY3" fmla="*/ 55694 h 695554"/>
              <a:gd name="connsiteX4" fmla="*/ 2347331 w 2347331"/>
              <a:gd name="connsiteY4" fmla="*/ 579628 h 695554"/>
              <a:gd name="connsiteX5" fmla="*/ 2347332 w 2347331"/>
              <a:gd name="connsiteY5" fmla="*/ 610373 h 695554"/>
              <a:gd name="connsiteX6" fmla="*/ 2291637 w 2347331"/>
              <a:gd name="connsiteY6" fmla="*/ 683340 h 695554"/>
              <a:gd name="connsiteX7" fmla="*/ 115926 w 2347331"/>
              <a:gd name="connsiteY7" fmla="*/ 695554 h 695554"/>
              <a:gd name="connsiteX8" fmla="*/ 85180 w 2347331"/>
              <a:gd name="connsiteY8" fmla="*/ 695554 h 695554"/>
              <a:gd name="connsiteX9" fmla="*/ 12214 w 2347331"/>
              <a:gd name="connsiteY9" fmla="*/ 639860 h 695554"/>
              <a:gd name="connsiteX10" fmla="*/ 0 w 2347331"/>
              <a:gd name="connsiteY10" fmla="*/ 115926 h 695554"/>
              <a:gd name="connsiteX11" fmla="*/ 0 w 2347331"/>
              <a:gd name="connsiteY11" fmla="*/ 51902 h 6955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331" h="695554">
                <a:moveTo>
                  <a:pt x="115926" y="0"/>
                </a:moveTo>
                <a:lnTo>
                  <a:pt x="2231406" y="0"/>
                </a:lnTo>
                <a:cubicBezTo>
                  <a:pt x="2262151" y="0"/>
                  <a:pt x="2291637" y="12214"/>
                  <a:pt x="2313378" y="33954"/>
                </a:cubicBezTo>
                <a:cubicBezTo>
                  <a:pt x="2335118" y="55694"/>
                  <a:pt x="2347332" y="85180"/>
                  <a:pt x="2347331" y="115926"/>
                </a:cubicBezTo>
                <a:lnTo>
                  <a:pt x="2347331" y="579628"/>
                </a:lnTo>
                <a:cubicBezTo>
                  <a:pt x="2347332" y="610373"/>
                  <a:pt x="2335118" y="639859"/>
                  <a:pt x="2313378" y="661600"/>
                </a:cubicBezTo>
                <a:cubicBezTo>
                  <a:pt x="2291637" y="683340"/>
                  <a:pt x="2262151" y="695554"/>
                  <a:pt x="2231406" y="695554"/>
                </a:cubicBezTo>
                <a:lnTo>
                  <a:pt x="115926" y="695554"/>
                </a:lnTo>
                <a:cubicBezTo>
                  <a:pt x="85180" y="695554"/>
                  <a:pt x="55694" y="683340"/>
                  <a:pt x="33954" y="661600"/>
                </a:cubicBezTo>
                <a:cubicBezTo>
                  <a:pt x="12214" y="639860"/>
                  <a:pt x="0" y="610373"/>
                  <a:pt x="0" y="579628"/>
                </a:cubicBezTo>
                <a:lnTo>
                  <a:pt x="0" y="115926"/>
                </a:lnTo>
                <a:cubicBezTo>
                  <a:pt x="0" y="51902"/>
                  <a:pt x="51902" y="0"/>
                  <a:pt x="115926" y="0"/>
                </a:cubicBezTo>
                <a:close/>
              </a:path>
            </a:pathLst>
          </a:custGeom>
          <a:solidFill>
            <a:srgbClr val="73DAE6">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新课引入</a:t>
            </a:r>
          </a:p>
        </p:txBody>
      </p:sp>
      <p:sp>
        <p:nvSpPr>
          <p:cNvPr id="5" name="形状4" title=""/>
          <p:cNvSpPr txBox="1"/>
          <p:nvPr/>
        </p:nvSpPr>
        <p:spPr>
          <a:xfrm rot="10800000">
            <a:off x="1116" y="862879"/>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文本1" title=""/>
          <p:cNvSpPr txBox="1"/>
          <p:nvPr/>
        </p:nvSpPr>
        <p:spPr>
          <a:xfrm>
            <a:off x="751618" y="958434"/>
            <a:ext cx="10706100" cy="1129157"/>
          </a:xfrm>
          <a:prstGeom prst="rect">
            <a:avLst/>
          </a:prstGeom>
          <a:noFill/>
        </p:spPr>
        <p:txBody>
          <a:bodyPr anchor="t"/>
          <a:lstStyle/>
          <a:p>
            <a:pPr marL="0" algn="l"/>
            <a:r>
              <a:rPr lang="zh-CN" altLang="en-US" sz="2799" b="0" i="0">
                <a:solidFill>
                  <a:srgbClr val="000000">
                    <a:alpha val="100000"/>
                  </a:srgbClr>
                </a:solidFill>
                <a:latin typeface="Microsoft YaHei"/>
                <a:ea typeface="Microsoft YaHei"/>
              </a:rPr>
              <a:t>玩滑板车时，滑板车运动一段时间后会停下来，再次蹬地，滑板车又会继续运动下去。你认为运动需要力来维持吗?</a:t>
            </a:r>
          </a:p>
        </p:txBody>
      </p:sp>
      <p:sp>
        <p:nvSpPr>
          <p:cNvPr id="7" name="文本2" title=""/>
          <p:cNvSpPr txBox="1"/>
          <p:nvPr/>
        </p:nvSpPr>
        <p:spPr>
          <a:xfrm>
            <a:off x="394011" y="2423589"/>
            <a:ext cx="3093844" cy="2537142"/>
          </a:xfrm>
          <a:prstGeom prst="rect">
            <a:avLst/>
          </a:prstGeom>
          <a:noFill/>
        </p:spPr>
        <p:txBody>
          <a:bodyPr anchor="t"/>
          <a:lstStyle/>
          <a:p>
            <a:pPr marL="0" algn="l"/>
            <a:r>
              <a:rPr lang="zh-CN" altLang="en-US" sz="2799" b="0" i="0">
                <a:solidFill>
                  <a:srgbClr val="3B00FF">
                    <a:alpha val="100000"/>
                  </a:srgbClr>
                </a:solidFill>
                <a:latin typeface="Microsoft YaHei"/>
                <a:ea typeface="Microsoft YaHei"/>
              </a:rPr>
              <a:t>有人认为玩滑板车不持续蹬地，车最终会停下来。</a:t>
            </a:r>
            <a:r>
              <a:rPr lang="zh-CN" altLang="en-US" sz="2799" b="0" i="0">
                <a:solidFill>
                  <a:srgbClr val="FF0000">
                    <a:alpha val="100000"/>
                  </a:srgbClr>
                </a:solidFill>
                <a:latin typeface="Microsoft YaHei"/>
                <a:ea typeface="Microsoft YaHei"/>
              </a:rPr>
              <a:t>说明物体运动需要力来维持。</a:t>
            </a:r>
          </a:p>
        </p:txBody>
      </p:sp>
      <p:sp>
        <p:nvSpPr>
          <p:cNvPr id="8" name="文本3" title=""/>
          <p:cNvSpPr txBox="1"/>
          <p:nvPr/>
        </p:nvSpPr>
        <p:spPr>
          <a:xfrm>
            <a:off x="8425482" y="2423732"/>
            <a:ext cx="3418884" cy="2905887"/>
          </a:xfrm>
          <a:prstGeom prst="rect">
            <a:avLst/>
          </a:prstGeom>
          <a:noFill/>
        </p:spPr>
        <p:txBody>
          <a:bodyPr anchor="t"/>
          <a:lstStyle/>
          <a:p>
            <a:pPr marL="0" algn="l"/>
            <a:r>
              <a:rPr lang="zh-CN" altLang="en-US" sz="2699" b="0" i="0">
                <a:solidFill>
                  <a:srgbClr val="3B00FF">
                    <a:alpha val="100000"/>
                  </a:srgbClr>
                </a:solidFill>
                <a:latin typeface="Microsoft YaHei"/>
                <a:ea typeface="Microsoft YaHei"/>
              </a:rPr>
              <a:t>也有人认为没有蹬地，车还继续前进一段距离，车停下来是因为受到阻力的作用。</a:t>
            </a:r>
            <a:r>
              <a:rPr lang="zh-CN" altLang="en-US" sz="2699" b="0" i="0">
                <a:solidFill>
                  <a:srgbClr val="FF0000">
                    <a:alpha val="100000"/>
                  </a:srgbClr>
                </a:solidFill>
                <a:latin typeface="Microsoft YaHei"/>
                <a:ea typeface="Microsoft YaHei"/>
              </a:rPr>
              <a:t>说明物体运动不需要力来维持。</a:t>
            </a:r>
          </a:p>
        </p:txBody>
      </p:sp>
      <p:sp>
        <p:nvSpPr>
          <p:cNvPr id="9" name="文本4" title=""/>
          <p:cNvSpPr txBox="1"/>
          <p:nvPr/>
        </p:nvSpPr>
        <p:spPr>
          <a:xfrm>
            <a:off x="1281570" y="5329466"/>
            <a:ext cx="9835272" cy="736803"/>
          </a:xfrm>
          <a:prstGeom prst="rect">
            <a:avLst/>
          </a:prstGeom>
          <a:noFill/>
        </p:spPr>
        <p:txBody>
          <a:bodyPr anchor="t"/>
          <a:lstStyle/>
          <a:p>
            <a:pPr marL="0" algn="l">
              <a:lnSpc>
                <a:spcPts val="3700"/>
              </a:lnSpc>
            </a:pPr>
            <a:r>
              <a:rPr lang="zh-CN" altLang="en-US" sz="2933" b="0" i="0">
                <a:solidFill>
                  <a:srgbClr val="000000">
                    <a:alpha val="100000"/>
                  </a:srgbClr>
                </a:solidFill>
                <a:latin typeface="楷体"/>
                <a:ea typeface="楷体"/>
              </a:rPr>
              <a:t>你同意谁的观点呢？今天我们一起学习这方面的知识。</a:t>
            </a:r>
          </a:p>
        </p:txBody>
      </p:sp>
      <p:pic>
        <p:nvPicPr>
          <p:cNvPr id="10"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rcRect l="8520" r="11952"/>
          <a:stretch>
            <a:fillRect/>
          </a:stretch>
        </p:blipFill>
        <p:spPr>
          <a:xfrm>
            <a:off x="3704739" y="2272370"/>
            <a:ext cx="4503868" cy="2873321"/>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4458186" cy="660949"/>
            </a:xfrm>
            <a:custGeom>
              <a:gdLst>
                <a:gd name="connsiteX0" fmla="*/ 110158 w 4458186"/>
                <a:gd name="connsiteY0" fmla="*/ 0 h 660949"/>
                <a:gd name="connsiteX1" fmla="*/ 4348028 w 4458186"/>
                <a:gd name="connsiteY1" fmla="*/ 0 h 660949"/>
                <a:gd name="connsiteX2" fmla="*/ 4408866 w 4458186"/>
                <a:gd name="connsiteY2" fmla="*/ 0 h 660949"/>
                <a:gd name="connsiteX3" fmla="*/ 4458186 w 4458186"/>
                <a:gd name="connsiteY3" fmla="*/ 550791 h 660949"/>
                <a:gd name="connsiteX4" fmla="*/ 4458186 w 4458186"/>
                <a:gd name="connsiteY4" fmla="*/ 611630 h 660949"/>
                <a:gd name="connsiteX5" fmla="*/ 110158 w 4458186"/>
                <a:gd name="connsiteY5" fmla="*/ 660949 h 660949"/>
                <a:gd name="connsiteX6" fmla="*/ 49320 w 4458186"/>
                <a:gd name="connsiteY6" fmla="*/ 660949 h 660949"/>
                <a:gd name="connsiteX7" fmla="*/ 0 w 4458186"/>
                <a:gd name="connsiteY7" fmla="*/ 110158 h 660949"/>
                <a:gd name="connsiteX8" fmla="*/ 0 w 445818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8186" h="660949">
                  <a:moveTo>
                    <a:pt x="110158" y="0"/>
                  </a:moveTo>
                  <a:lnTo>
                    <a:pt x="4348028" y="0"/>
                  </a:lnTo>
                  <a:cubicBezTo>
                    <a:pt x="4408866" y="0"/>
                    <a:pt x="4458186" y="49320"/>
                    <a:pt x="4458186" y="110158"/>
                  </a:cubicBezTo>
                  <a:lnTo>
                    <a:pt x="4458186" y="550791"/>
                  </a:lnTo>
                  <a:cubicBezTo>
                    <a:pt x="4458186" y="611630"/>
                    <a:pt x="4408866" y="660949"/>
                    <a:pt x="434802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阻力对运动的影响</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sp>
        <p:nvSpPr>
          <p:cNvPr id="8" name="文本1" title=""/>
          <p:cNvSpPr txBox="1"/>
          <p:nvPr/>
        </p:nvSpPr>
        <p:spPr>
          <a:xfrm>
            <a:off x="632517" y="1031538"/>
            <a:ext cx="7075863" cy="714425"/>
          </a:xfrm>
          <a:prstGeom prst="rect">
            <a:avLst/>
          </a:prstGeom>
          <a:noFill/>
        </p:spPr>
        <p:txBody>
          <a:bodyPr anchor="t"/>
          <a:lstStyle/>
          <a:p>
            <a:pPr marL="0" algn="l">
              <a:lnSpc>
                <a:spcPts val="3600"/>
              </a:lnSpc>
            </a:pPr>
            <a:r>
              <a:rPr lang="zh-CN" altLang="en-US" sz="3000" b="1" i="0">
                <a:solidFill>
                  <a:srgbClr val="000000">
                    <a:alpha val="100000"/>
                  </a:srgbClr>
                </a:solidFill>
                <a:latin typeface="Times New Roman"/>
                <a:ea typeface="Times New Roman"/>
              </a:rPr>
              <a:t> </a:t>
            </a:r>
            <a:r>
              <a:rPr lang="zh-CN" altLang="en-US" sz="3000" b="1" i="0">
                <a:solidFill>
                  <a:srgbClr val="000000">
                    <a:alpha val="100000"/>
                  </a:srgbClr>
                </a:solidFill>
                <a:latin typeface="微软雅黑"/>
                <a:ea typeface="微软雅黑"/>
              </a:rPr>
              <a:t>实验名称：阻力对物体运动的影响</a:t>
            </a:r>
          </a:p>
        </p:txBody>
      </p:sp>
      <p:sp>
        <p:nvSpPr>
          <p:cNvPr id="9" name="文本2" title=""/>
          <p:cNvSpPr txBox="1"/>
          <p:nvPr/>
        </p:nvSpPr>
        <p:spPr>
          <a:xfrm>
            <a:off x="632365" y="1604753"/>
            <a:ext cx="10879055" cy="4741297"/>
          </a:xfrm>
          <a:prstGeom prst="rect">
            <a:avLst/>
          </a:prstGeom>
          <a:noFill/>
        </p:spPr>
        <p:txBody>
          <a:bodyPr anchor="t"/>
          <a:lstStyle/>
          <a:p>
            <a:pPr marL="0" algn="l">
              <a:lnSpc>
                <a:spcPts val="4400"/>
              </a:lnSpc>
              <a:buFont typeface="Arial"/>
              <a:buChar char=" "/>
            </a:pPr>
            <a:r>
              <a:rPr lang="zh-CN" altLang="en-US" sz="2800" b="1" i="0">
                <a:solidFill>
                  <a:srgbClr val="000000">
                    <a:alpha val="100000"/>
                  </a:srgbClr>
                </a:solidFill>
                <a:latin typeface="微软雅黑"/>
                <a:ea typeface="微软雅黑"/>
              </a:rPr>
              <a:t>【设计实验】</a:t>
            </a:r>
          </a:p>
          <a:p>
            <a:pPr marL="0" algn="l">
              <a:lnSpc>
                <a:spcPts val="4400"/>
              </a:lnSpc>
            </a:pPr>
            <a:r>
              <a:rPr lang="zh-CN" altLang="en-US" sz="2800" b="0" i="0">
                <a:solidFill>
                  <a:srgbClr val="000000">
                    <a:alpha val="100000"/>
                  </a:srgbClr>
                </a:solidFill>
                <a:latin typeface="微软雅黑"/>
                <a:ea typeface="微软雅黑"/>
              </a:rPr>
              <a:t>让小车从同一斜面上的</a:t>
            </a:r>
            <a:r>
              <a:rPr lang="zh-CN" altLang="en-US" sz="2800" b="0" i="0">
                <a:solidFill>
                  <a:srgbClr val="3B00FF">
                    <a:alpha val="100000"/>
                  </a:srgbClr>
                </a:solidFill>
                <a:latin typeface="微软雅黑"/>
                <a:ea typeface="微软雅黑"/>
              </a:rPr>
              <a:t>同一高度</a:t>
            </a:r>
            <a:r>
              <a:rPr lang="zh-CN" altLang="en-US" sz="2800" b="0" i="0">
                <a:solidFill>
                  <a:srgbClr val="000000">
                    <a:alpha val="100000"/>
                  </a:srgbClr>
                </a:solidFill>
                <a:latin typeface="微软雅黑"/>
                <a:ea typeface="微软雅黑"/>
              </a:rPr>
              <a:t>由静止自由滑下，如图所示，改变水平面表面的粗糙程度，比较小车每次在水平面上滑行的距离。</a:t>
            </a:r>
          </a:p>
          <a:p>
            <a:pPr marL="0" algn="l">
              <a:lnSpc>
                <a:spcPts val="4400"/>
              </a:lnSpc>
              <a:buFont typeface="Arial"/>
              <a:buChar char=" "/>
            </a:pPr>
            <a:r>
              <a:rPr lang="zh-CN" altLang="en-US" sz="2800" b="1" i="0">
                <a:solidFill>
                  <a:srgbClr val="000000">
                    <a:alpha val="100000"/>
                  </a:srgbClr>
                </a:solidFill>
                <a:latin typeface="微软雅黑"/>
                <a:ea typeface="微软雅黑"/>
              </a:rPr>
              <a:t>【实验器材】</a:t>
            </a:r>
          </a:p>
          <a:p>
            <a:pPr marL="0" algn="l">
              <a:lnSpc>
                <a:spcPts val="4400"/>
              </a:lnSpc>
            </a:pPr>
            <a:r>
              <a:rPr lang="zh-CN" altLang="en-US" sz="2800" b="0" i="0">
                <a:solidFill>
                  <a:srgbClr val="000000">
                    <a:alpha val="100000"/>
                  </a:srgbClr>
                </a:solidFill>
                <a:latin typeface="微软雅黑"/>
                <a:ea typeface="微软雅黑"/>
              </a:rPr>
              <a:t>小车、斜面、长木板、毛巾、</a:t>
            </a:r>
          </a:p>
          <a:p>
            <a:pPr marL="0" algn="l">
              <a:lnSpc>
                <a:spcPts val="4400"/>
              </a:lnSpc>
            </a:pPr>
            <a:r>
              <a:rPr lang="zh-CN" altLang="en-US" sz="2800" b="0" i="0">
                <a:solidFill>
                  <a:srgbClr val="000000">
                    <a:alpha val="100000"/>
                  </a:srgbClr>
                </a:solidFill>
                <a:latin typeface="微软雅黑"/>
                <a:ea typeface="微软雅黑"/>
              </a:rPr>
              <a:t>棉布、玻璃板、刻度尺等。</a:t>
            </a:r>
          </a:p>
        </p:txBody>
      </p:sp>
      <p:pic>
        <p:nvPicPr>
          <p:cNvPr id="10"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6846722" y="874233"/>
            <a:ext cx="4809336" cy="1186719"/>
          </a:xfrm>
          <a:prstGeom prst="rect">
            <a:avLst/>
          </a:prstGeom>
        </p:spPr>
      </p:pic>
      <p:pic>
        <p:nvPicPr>
          <p:cNvPr id="11" name="视频1" title="">
            <a:hlinkClick action="ppaction://media"/>
            <a:extLst>
              <a:ext uri="{FF2B5EF4-FFF2-40B4-BE49-F238E27FC236}">
                <a16:creationId xmlns:a16="http://schemas.microsoft.com/office/drawing/2014/main" id="{1F03D79B-8B87-F52B-D47B-B6FAC4D8C48D}"/>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5557742" y="3382213"/>
            <a:ext cx="5464292" cy="3073660"/>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video>
              <p:cMediaNode vol="0" mute="1">
                <p:cTn id="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4458186" cy="660949"/>
            </a:xfrm>
            <a:custGeom>
              <a:gdLst>
                <a:gd name="connsiteX0" fmla="*/ 110158 w 4458186"/>
                <a:gd name="connsiteY0" fmla="*/ 0 h 660949"/>
                <a:gd name="connsiteX1" fmla="*/ 4348028 w 4458186"/>
                <a:gd name="connsiteY1" fmla="*/ 0 h 660949"/>
                <a:gd name="connsiteX2" fmla="*/ 4408866 w 4458186"/>
                <a:gd name="connsiteY2" fmla="*/ 0 h 660949"/>
                <a:gd name="connsiteX3" fmla="*/ 4458186 w 4458186"/>
                <a:gd name="connsiteY3" fmla="*/ 550791 h 660949"/>
                <a:gd name="connsiteX4" fmla="*/ 4458186 w 4458186"/>
                <a:gd name="connsiteY4" fmla="*/ 611630 h 660949"/>
                <a:gd name="connsiteX5" fmla="*/ 110158 w 4458186"/>
                <a:gd name="connsiteY5" fmla="*/ 660949 h 660949"/>
                <a:gd name="connsiteX6" fmla="*/ 49320 w 4458186"/>
                <a:gd name="connsiteY6" fmla="*/ 660949 h 660949"/>
                <a:gd name="connsiteX7" fmla="*/ 0 w 4458186"/>
                <a:gd name="connsiteY7" fmla="*/ 110158 h 660949"/>
                <a:gd name="connsiteX8" fmla="*/ 0 w 445818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8186" h="660949">
                  <a:moveTo>
                    <a:pt x="110158" y="0"/>
                  </a:moveTo>
                  <a:lnTo>
                    <a:pt x="4348028" y="0"/>
                  </a:lnTo>
                  <a:cubicBezTo>
                    <a:pt x="4408866" y="0"/>
                    <a:pt x="4458186" y="49320"/>
                    <a:pt x="4458186" y="110158"/>
                  </a:cubicBezTo>
                  <a:lnTo>
                    <a:pt x="4458186" y="550791"/>
                  </a:lnTo>
                  <a:cubicBezTo>
                    <a:pt x="4458186" y="611630"/>
                    <a:pt x="4408866" y="660949"/>
                    <a:pt x="434802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阻力对运动的影响</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sp>
        <p:nvSpPr>
          <p:cNvPr id="8" name="文本1" title=""/>
          <p:cNvSpPr txBox="1"/>
          <p:nvPr/>
        </p:nvSpPr>
        <p:spPr>
          <a:xfrm>
            <a:off x="6249591" y="815673"/>
            <a:ext cx="2815304" cy="693356"/>
          </a:xfrm>
          <a:prstGeom prst="rect">
            <a:avLst/>
          </a:prstGeom>
          <a:noFill/>
        </p:spPr>
        <p:txBody>
          <a:bodyPr anchor="ctr"/>
          <a:lstStyle/>
          <a:p>
            <a:pPr marL="0" algn="l">
              <a:buFont typeface="Wingdings"/>
              <a:buChar char="n"/>
            </a:pPr>
            <a:r>
              <a:rPr lang="zh-CN" altLang="en-US" sz="3000" b="0" i="0">
                <a:solidFill>
                  <a:srgbClr val="000000">
                    <a:alpha val="100000"/>
                  </a:srgbClr>
                </a:solidFill>
                <a:latin typeface="微软雅黑"/>
                <a:ea typeface="微软雅黑"/>
              </a:rPr>
              <a:t>实验结论：</a:t>
            </a:r>
          </a:p>
        </p:txBody>
      </p:sp>
      <p:sp>
        <p:nvSpPr>
          <p:cNvPr id="9" name="文本2" title=""/>
          <p:cNvSpPr txBox="1"/>
          <p:nvPr/>
        </p:nvSpPr>
        <p:spPr>
          <a:xfrm>
            <a:off x="6249591" y="1367628"/>
            <a:ext cx="5754052" cy="1410755"/>
          </a:xfrm>
          <a:prstGeom prst="rect">
            <a:avLst/>
          </a:prstGeom>
          <a:noFill/>
        </p:spPr>
        <p:txBody>
          <a:bodyPr anchor="ctr"/>
          <a:lstStyle/>
          <a:p>
            <a:pPr marL="0" algn="l">
              <a:lnSpc>
                <a:spcPts val="4800"/>
              </a:lnSpc>
            </a:pPr>
            <a:r>
              <a:rPr lang="zh-CN" altLang="en-US" sz="2799" b="0" i="0">
                <a:solidFill>
                  <a:srgbClr val="000000">
                    <a:alpha val="100000"/>
                  </a:srgbClr>
                </a:solidFill>
                <a:latin typeface="微软雅黑"/>
                <a:ea typeface="微软雅黑"/>
              </a:rPr>
              <a:t>小车在所受的</a:t>
            </a:r>
            <a:r>
              <a:rPr lang="zh-CN" altLang="en-US" sz="2799" b="0" i="0" u="sng">
                <a:solidFill>
                  <a:srgbClr val="FF0000">
                    <a:alpha val="100000"/>
                  </a:srgbClr>
                </a:solidFill>
                <a:latin typeface="微软雅黑"/>
                <a:ea typeface="微软雅黑"/>
              </a:rPr>
              <a:t>           </a:t>
            </a:r>
            <a:r>
              <a:rPr lang="zh-CN" altLang="en-US" sz="2799" b="0" i="0">
                <a:solidFill>
                  <a:srgbClr val="000000">
                    <a:alpha val="100000"/>
                  </a:srgbClr>
                </a:solidFill>
                <a:latin typeface="微软雅黑"/>
                <a:ea typeface="微软雅黑"/>
              </a:rPr>
              <a:t>，速度减小得越</a:t>
            </a:r>
            <a:r>
              <a:rPr lang="zh-CN" altLang="en-US" sz="2799" b="0" i="0" u="sng">
                <a:solidFill>
                  <a:srgbClr val="FF0000">
                    <a:alpha val="100000"/>
                  </a:srgbClr>
                </a:solidFill>
                <a:latin typeface="微软雅黑"/>
                <a:ea typeface="微软雅黑"/>
              </a:rPr>
              <a:t>      </a:t>
            </a:r>
            <a:r>
              <a:rPr lang="zh-CN" altLang="en-US" sz="2799" b="0" i="0">
                <a:solidFill>
                  <a:srgbClr val="000000">
                    <a:alpha val="100000"/>
                  </a:srgbClr>
                </a:solidFill>
                <a:latin typeface="微软雅黑"/>
                <a:ea typeface="微软雅黑"/>
              </a:rPr>
              <a:t>，向前滑行的</a:t>
            </a:r>
            <a:r>
              <a:rPr lang="zh-CN" altLang="en-US" sz="2799" b="0" i="0" u="sng">
                <a:solidFill>
                  <a:srgbClr val="FF0000">
                    <a:alpha val="100000"/>
                  </a:srgbClr>
                </a:solidFill>
                <a:latin typeface="微软雅黑"/>
                <a:ea typeface="微软雅黑"/>
              </a:rPr>
              <a:t>             </a:t>
            </a:r>
            <a:r>
              <a:rPr lang="zh-CN" altLang="en-US" sz="2799" b="0" i="0">
                <a:solidFill>
                  <a:srgbClr val="000000">
                    <a:alpha val="100000"/>
                  </a:srgbClr>
                </a:solidFill>
                <a:latin typeface="微软雅黑"/>
                <a:ea typeface="微软雅黑"/>
              </a:rPr>
              <a:t>。</a:t>
            </a:r>
          </a:p>
        </p:txBody>
      </p:sp>
      <p:sp>
        <p:nvSpPr>
          <p:cNvPr id="10" name="文本3" title=""/>
          <p:cNvSpPr txBox="1"/>
          <p:nvPr/>
        </p:nvSpPr>
        <p:spPr>
          <a:xfrm>
            <a:off x="6249591" y="3296193"/>
            <a:ext cx="5040649" cy="1410755"/>
          </a:xfrm>
          <a:prstGeom prst="rect">
            <a:avLst/>
          </a:prstGeom>
          <a:noFill/>
        </p:spPr>
        <p:txBody>
          <a:bodyPr anchor="ctr"/>
          <a:lstStyle/>
          <a:p>
            <a:pPr marL="0" algn="l">
              <a:lnSpc>
                <a:spcPts val="4800"/>
              </a:lnSpc>
            </a:pPr>
            <a:r>
              <a:rPr lang="zh-CN" altLang="en-US" sz="2799" b="0" i="0">
                <a:solidFill>
                  <a:srgbClr val="000000">
                    <a:alpha val="100000"/>
                  </a:srgbClr>
                </a:solidFill>
                <a:latin typeface="微软雅黑"/>
                <a:ea typeface="微软雅黑"/>
              </a:rPr>
              <a:t>如果小车受到的阻力为</a:t>
            </a:r>
            <a:r>
              <a:rPr lang="zh-CN" altLang="en-US" sz="2799" b="0" i="0" u="sng">
                <a:solidFill>
                  <a:srgbClr val="FF0000">
                    <a:alpha val="100000"/>
                  </a:srgbClr>
                </a:solidFill>
                <a:latin typeface="微软雅黑"/>
                <a:ea typeface="微软雅黑"/>
              </a:rPr>
              <a:t>     </a:t>
            </a:r>
            <a:r>
              <a:rPr lang="zh-CN" altLang="en-US" sz="2799" b="0" i="0">
                <a:solidFill>
                  <a:srgbClr val="000000">
                    <a:alpha val="100000"/>
                  </a:srgbClr>
                </a:solidFill>
                <a:latin typeface="微软雅黑"/>
                <a:ea typeface="微软雅黑"/>
              </a:rPr>
              <a:t>，它将一直做</a:t>
            </a:r>
            <a:r>
              <a:rPr lang="zh-CN" altLang="en-US" sz="2799" b="0" i="0" u="sng">
                <a:solidFill>
                  <a:srgbClr val="FF0000">
                    <a:alpha val="100000"/>
                  </a:srgbClr>
                </a:solidFill>
                <a:latin typeface="微软雅黑"/>
                <a:ea typeface="微软雅黑"/>
              </a:rPr>
              <a:t>                         </a:t>
            </a:r>
            <a:r>
              <a:rPr lang="zh-CN" altLang="en-US" sz="2799" b="0" i="0">
                <a:solidFill>
                  <a:srgbClr val="000000">
                    <a:alpha val="100000"/>
                  </a:srgbClr>
                </a:solidFill>
                <a:latin typeface="微软雅黑"/>
                <a:ea typeface="微软雅黑"/>
              </a:rPr>
              <a:t>。</a:t>
            </a:r>
          </a:p>
        </p:txBody>
      </p:sp>
      <p:sp>
        <p:nvSpPr>
          <p:cNvPr id="11" name="文本4" title=""/>
          <p:cNvSpPr txBox="1"/>
          <p:nvPr/>
        </p:nvSpPr>
        <p:spPr>
          <a:xfrm>
            <a:off x="6249591" y="2636972"/>
            <a:ext cx="2997203" cy="800627"/>
          </a:xfrm>
          <a:prstGeom prst="rect">
            <a:avLst/>
          </a:prstGeom>
          <a:noFill/>
        </p:spPr>
        <p:txBody>
          <a:bodyPr anchor="ctr"/>
          <a:lstStyle/>
          <a:p>
            <a:pPr marL="0" algn="l">
              <a:lnSpc>
                <a:spcPts val="4800"/>
              </a:lnSpc>
              <a:buFont typeface="Wingdings"/>
              <a:buChar char="n"/>
            </a:pPr>
            <a:r>
              <a:rPr lang="zh-CN" altLang="en-US" sz="2799" b="0" i="0">
                <a:solidFill>
                  <a:srgbClr val="000000">
                    <a:alpha val="100000"/>
                  </a:srgbClr>
                </a:solidFill>
                <a:latin typeface="微软雅黑"/>
                <a:ea typeface="微软雅黑"/>
              </a:rPr>
              <a:t>实验推论：</a:t>
            </a:r>
          </a:p>
        </p:txBody>
      </p:sp>
      <p:sp>
        <p:nvSpPr>
          <p:cNvPr id="12" name="文本5" title=""/>
          <p:cNvSpPr txBox="1"/>
          <p:nvPr/>
        </p:nvSpPr>
        <p:spPr>
          <a:xfrm>
            <a:off x="2106016" y="4636237"/>
            <a:ext cx="9634004" cy="1410755"/>
          </a:xfrm>
          <a:prstGeom prst="rect">
            <a:avLst/>
          </a:prstGeom>
          <a:noFill/>
        </p:spPr>
        <p:txBody>
          <a:bodyPr anchor="t"/>
          <a:lstStyle/>
          <a:p>
            <a:pPr marL="0" algn="l">
              <a:lnSpc>
                <a:spcPts val="4800"/>
              </a:lnSpc>
            </a:pPr>
            <a:r>
              <a:rPr lang="zh-CN" altLang="en-US" sz="2799" b="0" i="0">
                <a:solidFill>
                  <a:srgbClr val="000000">
                    <a:alpha val="100000"/>
                  </a:srgbClr>
                </a:solidFill>
                <a:latin typeface="微软雅黑"/>
                <a:ea typeface="微软雅黑"/>
              </a:rPr>
              <a:t>让同一小车从同一斜面的</a:t>
            </a:r>
            <a:r>
              <a:rPr lang="zh-CN" altLang="en-US" sz="2799" b="0" i="0">
                <a:solidFill>
                  <a:srgbClr val="FF0000">
                    <a:alpha val="100000"/>
                  </a:srgbClr>
                </a:solidFill>
                <a:latin typeface="微软雅黑"/>
                <a:ea typeface="微软雅黑"/>
              </a:rPr>
              <a:t>同一高度</a:t>
            </a:r>
            <a:r>
              <a:rPr lang="zh-CN" altLang="en-US" sz="2799" b="0" i="0">
                <a:solidFill>
                  <a:srgbClr val="000000">
                    <a:alpha val="100000"/>
                  </a:srgbClr>
                </a:solidFill>
                <a:latin typeface="微软雅黑"/>
                <a:ea typeface="微软雅黑"/>
              </a:rPr>
              <a:t>自由滑下，目的是为了使小车滑到斜面底端时有</a:t>
            </a:r>
            <a:r>
              <a:rPr lang="zh-CN" altLang="en-US" sz="2799" b="0" i="0">
                <a:solidFill>
                  <a:srgbClr val="FF0000">
                    <a:alpha val="100000"/>
                  </a:srgbClr>
                </a:solidFill>
                <a:latin typeface="微软雅黑"/>
                <a:ea typeface="微软雅黑"/>
              </a:rPr>
              <a:t>相同的速度。</a:t>
            </a:r>
          </a:p>
        </p:txBody>
      </p:sp>
      <p:sp>
        <p:nvSpPr>
          <p:cNvPr id="13" name="文本6" title=""/>
          <p:cNvSpPr txBox="1"/>
          <p:nvPr/>
        </p:nvSpPr>
        <p:spPr>
          <a:xfrm>
            <a:off x="554441" y="4635798"/>
            <a:ext cx="1830724" cy="800627"/>
          </a:xfrm>
          <a:prstGeom prst="rect">
            <a:avLst/>
          </a:prstGeom>
          <a:noFill/>
        </p:spPr>
        <p:txBody>
          <a:bodyPr anchor="t"/>
          <a:lstStyle/>
          <a:p>
            <a:pPr marL="0" algn="l">
              <a:lnSpc>
                <a:spcPts val="4800"/>
              </a:lnSpc>
              <a:buFont typeface="Wingdings"/>
              <a:buChar char="l"/>
            </a:pPr>
            <a:r>
              <a:rPr lang="zh-CN" altLang="en-US" sz="2799" b="0" i="0">
                <a:solidFill>
                  <a:srgbClr val="FF0000">
                    <a:alpha val="100000"/>
                  </a:srgbClr>
                </a:solidFill>
                <a:latin typeface="微软雅黑"/>
                <a:ea typeface="微软雅黑"/>
              </a:rPr>
              <a:t>注意：</a:t>
            </a:r>
          </a:p>
        </p:txBody>
      </p:sp>
      <p:sp>
        <p:nvSpPr>
          <p:cNvPr id="14" name="文本7" title=""/>
          <p:cNvSpPr txBox="1"/>
          <p:nvPr/>
        </p:nvSpPr>
        <p:spPr>
          <a:xfrm>
            <a:off x="8399164" y="1367733"/>
            <a:ext cx="1612900" cy="800627"/>
          </a:xfrm>
          <a:prstGeom prst="rect">
            <a:avLst/>
          </a:prstGeom>
          <a:noFill/>
        </p:spPr>
        <p:txBody>
          <a:bodyPr anchor="t"/>
          <a:lstStyle/>
          <a:p>
            <a:pPr marL="0" algn="l">
              <a:lnSpc>
                <a:spcPts val="4800"/>
              </a:lnSpc>
            </a:pPr>
            <a:r>
              <a:rPr lang="zh-CN" altLang="en-US" sz="2799" b="0" i="0">
                <a:solidFill>
                  <a:srgbClr val="3B00FF">
                    <a:alpha val="100000"/>
                  </a:srgbClr>
                </a:solidFill>
                <a:latin typeface="微软雅黑"/>
                <a:ea typeface="微软雅黑"/>
              </a:rPr>
              <a:t>阻力越小</a:t>
            </a:r>
          </a:p>
        </p:txBody>
      </p:sp>
      <p:sp>
        <p:nvSpPr>
          <p:cNvPr id="15" name="文本8" title=""/>
          <p:cNvSpPr txBox="1"/>
          <p:nvPr/>
        </p:nvSpPr>
        <p:spPr>
          <a:xfrm>
            <a:off x="6771875" y="1837211"/>
            <a:ext cx="546100" cy="800627"/>
          </a:xfrm>
          <a:prstGeom prst="rect">
            <a:avLst/>
          </a:prstGeom>
          <a:noFill/>
        </p:spPr>
        <p:txBody>
          <a:bodyPr anchor="t"/>
          <a:lstStyle/>
          <a:p>
            <a:pPr marL="0" algn="l">
              <a:lnSpc>
                <a:spcPts val="4800"/>
              </a:lnSpc>
            </a:pPr>
            <a:r>
              <a:rPr lang="zh-CN" altLang="en-US" sz="2799" b="0" i="0">
                <a:solidFill>
                  <a:srgbClr val="3B00FF">
                    <a:alpha val="100000"/>
                  </a:srgbClr>
                </a:solidFill>
                <a:latin typeface="微软雅黑"/>
                <a:ea typeface="微软雅黑"/>
              </a:rPr>
              <a:t>慢</a:t>
            </a:r>
          </a:p>
        </p:txBody>
      </p:sp>
      <p:sp>
        <p:nvSpPr>
          <p:cNvPr id="16" name="文本9" title=""/>
          <p:cNvSpPr txBox="1"/>
          <p:nvPr/>
        </p:nvSpPr>
        <p:spPr>
          <a:xfrm>
            <a:off x="9488472" y="1977942"/>
            <a:ext cx="1612900" cy="800627"/>
          </a:xfrm>
          <a:prstGeom prst="rect">
            <a:avLst/>
          </a:prstGeom>
          <a:noFill/>
        </p:spPr>
        <p:txBody>
          <a:bodyPr anchor="t"/>
          <a:lstStyle/>
          <a:p>
            <a:pPr marL="0" algn="l">
              <a:lnSpc>
                <a:spcPts val="4800"/>
              </a:lnSpc>
            </a:pPr>
            <a:r>
              <a:rPr lang="zh-CN" altLang="en-US" sz="2799" b="0" i="0">
                <a:solidFill>
                  <a:srgbClr val="3B00FF">
                    <a:alpha val="100000"/>
                  </a:srgbClr>
                </a:solidFill>
                <a:latin typeface="微软雅黑"/>
                <a:ea typeface="微软雅黑"/>
              </a:rPr>
              <a:t>越远</a:t>
            </a:r>
          </a:p>
        </p:txBody>
      </p:sp>
      <p:sp>
        <p:nvSpPr>
          <p:cNvPr id="17" name="文本10" title=""/>
          <p:cNvSpPr txBox="1"/>
          <p:nvPr/>
        </p:nvSpPr>
        <p:spPr>
          <a:xfrm>
            <a:off x="9908457" y="3228280"/>
            <a:ext cx="546100" cy="800627"/>
          </a:xfrm>
          <a:prstGeom prst="rect">
            <a:avLst/>
          </a:prstGeom>
          <a:noFill/>
        </p:spPr>
        <p:txBody>
          <a:bodyPr anchor="t"/>
          <a:lstStyle/>
          <a:p>
            <a:pPr marL="0" algn="l">
              <a:lnSpc>
                <a:spcPts val="4800"/>
              </a:lnSpc>
            </a:pPr>
            <a:r>
              <a:rPr lang="zh-CN" altLang="en-US" sz="2799" b="0" i="0">
                <a:solidFill>
                  <a:srgbClr val="3B00FF">
                    <a:alpha val="100000"/>
                  </a:srgbClr>
                </a:solidFill>
                <a:latin typeface="微软雅黑"/>
                <a:ea typeface="微软雅黑"/>
              </a:rPr>
              <a:t>零</a:t>
            </a:r>
          </a:p>
        </p:txBody>
      </p:sp>
      <p:sp>
        <p:nvSpPr>
          <p:cNvPr id="18" name="文本11" title=""/>
          <p:cNvSpPr txBox="1"/>
          <p:nvPr/>
        </p:nvSpPr>
        <p:spPr>
          <a:xfrm>
            <a:off x="7793765" y="3906441"/>
            <a:ext cx="2324100" cy="800627"/>
          </a:xfrm>
          <a:prstGeom prst="rect">
            <a:avLst/>
          </a:prstGeom>
          <a:noFill/>
        </p:spPr>
        <p:txBody>
          <a:bodyPr anchor="t"/>
          <a:lstStyle/>
          <a:p>
            <a:pPr marL="0" algn="l">
              <a:lnSpc>
                <a:spcPts val="4800"/>
              </a:lnSpc>
            </a:pPr>
            <a:r>
              <a:rPr lang="zh-CN" altLang="en-US" sz="2799" b="0" i="0">
                <a:solidFill>
                  <a:srgbClr val="3B00FF">
                    <a:alpha val="100000"/>
                  </a:srgbClr>
                </a:solidFill>
                <a:latin typeface="微软雅黑"/>
                <a:ea typeface="微软雅黑"/>
              </a:rPr>
              <a:t>匀速直线运动</a:t>
            </a:r>
          </a:p>
        </p:txBody>
      </p:sp>
      <p:grpSp>
        <p:nvGrpSpPr>
          <p:cNvPr id="19" name="组合2" title=""/>
          <p:cNvGrpSpPr/>
          <p:nvPr/>
        </p:nvGrpSpPr>
        <p:grpSpPr>
          <a:xfrm>
            <a:off x="326355" y="1156316"/>
            <a:ext cx="5448062" cy="3414465"/>
            <a:chExt cx="5448062" cy="3414465"/>
          </a:xfrm>
        </p:grpSpPr>
        <p:pic>
          <p:nvPicPr>
            <p:cNvPr id="20"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0" y="0"/>
              <a:ext cx="5448062" cy="3414351"/>
            </a:xfrm>
            <a:prstGeom prst="rect">
              <a:avLst/>
            </a:prstGeom>
          </p:spPr>
        </p:pic>
        <p:sp>
          <p:nvSpPr>
            <p:cNvPr id="21" name="形状6"/>
            <p:cNvSpPr txBox="1"/>
            <p:nvPr/>
          </p:nvSpPr>
          <p:spPr>
            <a:xfrm>
              <a:off x="4196505" y="215"/>
              <a:ext cx="1251148" cy="886895"/>
            </a:xfrm>
            <a:prstGeom prst="rect">
              <a:avLst/>
            </a:prstGeom>
            <a:solidFill>
              <a:srgbClr val="3398FC">
                <a:alpha val="100000"/>
              </a:srgbClr>
            </a:solidFill>
            <a:ln w="9525">
              <a:solidFill>
                <a:srgbClr val="FFFFFF">
                  <a:alpha val="0"/>
                </a:srgbClr>
              </a:solidFill>
            </a:ln>
          </p:spPr>
          <p:txBody>
            <a:bodyPr anchor="ctr"/>
            <a:lstStyle/>
            <a:p>
              <a:pPr marL="0" algn="ctr"/>
            </a:p>
          </p:txBody>
        </p:sp>
        <p:pic>
          <p:nvPicPr>
            <p:cNvPr id="22" name="图片1">
              <a:extLst>
                <a:ext uri="{FF2B5EF4-FFF2-40B4-BE49-F238E27FC236}">
                  <a16:creationId xmlns:a16="http://schemas.microsoft.com/office/drawing/2014/main" id="{69ED34C6-1862-8A8A-03F9-2D1EFC8C3215}"/>
                </a:ext>
              </a:extLst>
            </p:cNvPr>
            <p:cNvPicPr>
              <a:picLocks noChangeAspect="1"/>
            </p:cNvPicPr>
            <p:nvPr/>
          </p:nvPicPr>
          <p:blipFill>
            <a:blip r:embed="rId3"/>
            <a:srcRect t="16129"/>
            <a:stretch>
              <a:fillRect/>
            </a:stretch>
          </p:blipFill>
          <p:spPr>
            <a:xfrm>
              <a:off x="2104701" y="3105138"/>
              <a:ext cx="1028700" cy="309327"/>
            </a:xfrm>
            <a:prstGeom prst="rect">
              <a:avLst/>
            </a:prstGeom>
          </p:spPr>
        </p:pic>
      </p:gr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00"/>
                                        <p:tgtEl>
                                          <p:spTgt spid="1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300"/>
                                        <p:tgtEl>
                                          <p:spTgt spid="1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300"/>
                                        <p:tgtEl>
                                          <p:spTgt spid="1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300"/>
                                        <p:tgtEl>
                                          <p:spTgt spid="10"/>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300"/>
                                        <p:tgtEl>
                                          <p:spTgt spid="1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300"/>
                                        <p:tgtEl>
                                          <p:spTgt spid="1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0" grpId="0" animBg="1"/>
      <p:bldP spid="17" grpId="0" animBg="1"/>
      <p:bldP spid="18" grpId="0" animBg="1"/>
      <p:bldP spid="1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4458186" cy="660949"/>
            </a:xfrm>
            <a:custGeom>
              <a:gdLst>
                <a:gd name="connsiteX0" fmla="*/ 110158 w 4458186"/>
                <a:gd name="connsiteY0" fmla="*/ 0 h 660949"/>
                <a:gd name="connsiteX1" fmla="*/ 4348028 w 4458186"/>
                <a:gd name="connsiteY1" fmla="*/ 0 h 660949"/>
                <a:gd name="connsiteX2" fmla="*/ 4408866 w 4458186"/>
                <a:gd name="connsiteY2" fmla="*/ 0 h 660949"/>
                <a:gd name="connsiteX3" fmla="*/ 4458186 w 4458186"/>
                <a:gd name="connsiteY3" fmla="*/ 550791 h 660949"/>
                <a:gd name="connsiteX4" fmla="*/ 4458186 w 4458186"/>
                <a:gd name="connsiteY4" fmla="*/ 611630 h 660949"/>
                <a:gd name="connsiteX5" fmla="*/ 110158 w 4458186"/>
                <a:gd name="connsiteY5" fmla="*/ 660949 h 660949"/>
                <a:gd name="connsiteX6" fmla="*/ 49320 w 4458186"/>
                <a:gd name="connsiteY6" fmla="*/ 660949 h 660949"/>
                <a:gd name="connsiteX7" fmla="*/ 0 w 4458186"/>
                <a:gd name="connsiteY7" fmla="*/ 110158 h 660949"/>
                <a:gd name="connsiteX8" fmla="*/ 0 w 445818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8186" h="660949">
                  <a:moveTo>
                    <a:pt x="110158" y="0"/>
                  </a:moveTo>
                  <a:lnTo>
                    <a:pt x="4348028" y="0"/>
                  </a:lnTo>
                  <a:cubicBezTo>
                    <a:pt x="4408866" y="0"/>
                    <a:pt x="4458186" y="49320"/>
                    <a:pt x="4458186" y="110158"/>
                  </a:cubicBezTo>
                  <a:lnTo>
                    <a:pt x="4458186" y="550791"/>
                  </a:lnTo>
                  <a:cubicBezTo>
                    <a:pt x="4458186" y="611630"/>
                    <a:pt x="4408866" y="660949"/>
                    <a:pt x="434802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阻力对运动的影响</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sp>
        <p:nvSpPr>
          <p:cNvPr id="8" name="文本1" title=""/>
          <p:cNvSpPr txBox="1"/>
          <p:nvPr/>
        </p:nvSpPr>
        <p:spPr>
          <a:xfrm>
            <a:off x="436445" y="1113120"/>
            <a:ext cx="10344389" cy="4633704"/>
          </a:xfrm>
          <a:prstGeom prst="rect">
            <a:avLst/>
          </a:prstGeom>
          <a:noFill/>
        </p:spPr>
        <p:txBody>
          <a:bodyPr anchor="t"/>
          <a:lstStyle/>
          <a:p>
            <a:pPr marL="0" algn="l">
              <a:lnSpc>
                <a:spcPts val="4800"/>
              </a:lnSpc>
              <a:buFont typeface="Arial"/>
              <a:buChar char=" "/>
            </a:pPr>
            <a:r>
              <a:rPr lang="zh-CN" altLang="en-US" sz="2800" b="0" i="0">
                <a:solidFill>
                  <a:srgbClr val="000000">
                    <a:alpha val="100000"/>
                  </a:srgbClr>
                </a:solidFill>
                <a:latin typeface="微软雅黑"/>
                <a:ea typeface="微软雅黑"/>
              </a:rPr>
              <a:t>（</a:t>
            </a:r>
            <a:r>
              <a:rPr lang="zh-CN" altLang="en-US" sz="2800" b="0" i="0">
                <a:solidFill>
                  <a:srgbClr val="000000">
                    <a:alpha val="100000"/>
                  </a:srgbClr>
                </a:solidFill>
                <a:latin typeface="Times New Roman"/>
                <a:ea typeface="Times New Roman"/>
              </a:rPr>
              <a:t>1</a:t>
            </a:r>
            <a:r>
              <a:rPr lang="zh-CN" altLang="en-US" sz="2800" b="0" i="0">
                <a:solidFill>
                  <a:srgbClr val="000000">
                    <a:alpha val="100000"/>
                  </a:srgbClr>
                </a:solidFill>
                <a:latin typeface="微软雅黑"/>
                <a:ea typeface="微软雅黑"/>
              </a:rPr>
              <a:t>）实验方法</a:t>
            </a:r>
          </a:p>
          <a:p>
            <a:pPr marL="0" algn="l">
              <a:lnSpc>
                <a:spcPts val="4800"/>
              </a:lnSpc>
              <a:buFont typeface="Arial"/>
              <a:buChar char=" "/>
            </a:pPr>
            <a:r>
              <a:rPr lang="zh-CN" altLang="en-US" sz="2800" b="0" i="0">
                <a:solidFill>
                  <a:srgbClr val="000000">
                    <a:alpha val="100000"/>
                  </a:srgbClr>
                </a:solidFill>
                <a:latin typeface="微软雅黑"/>
                <a:ea typeface="微软雅黑"/>
              </a:rPr>
              <a:t>①控制小车从斜面上</a:t>
            </a:r>
            <a:r>
              <a:rPr lang="zh-CN" altLang="en-US" sz="2800" b="0" i="0">
                <a:solidFill>
                  <a:srgbClr val="FF0000">
                    <a:alpha val="100000"/>
                  </a:srgbClr>
                </a:solidFill>
                <a:latin typeface="微软雅黑"/>
                <a:ea typeface="微软雅黑"/>
              </a:rPr>
              <a:t>同一高度</a:t>
            </a:r>
            <a:r>
              <a:rPr lang="zh-CN" altLang="en-US" sz="2800" b="0" i="0">
                <a:solidFill>
                  <a:srgbClr val="000000">
                    <a:alpha val="100000"/>
                  </a:srgbClr>
                </a:solidFill>
                <a:latin typeface="微软雅黑"/>
                <a:ea typeface="微软雅黑"/>
              </a:rPr>
              <a:t>处由静止释放，使小车到斜面底端时具有</a:t>
            </a:r>
            <a:r>
              <a:rPr lang="zh-CN" altLang="en-US" sz="2800" b="0" i="0">
                <a:solidFill>
                  <a:srgbClr val="FF0000">
                    <a:alpha val="100000"/>
                  </a:srgbClr>
                </a:solidFill>
                <a:latin typeface="微软雅黑"/>
                <a:ea typeface="微软雅黑"/>
              </a:rPr>
              <a:t>相同的初速度</a:t>
            </a:r>
            <a:r>
              <a:rPr lang="zh-CN" altLang="en-US" sz="2800" b="0" i="0">
                <a:solidFill>
                  <a:srgbClr val="000000">
                    <a:alpha val="100000"/>
                  </a:srgbClr>
                </a:solidFill>
                <a:latin typeface="微软雅黑"/>
                <a:ea typeface="微软雅黑"/>
              </a:rPr>
              <a:t>；</a:t>
            </a:r>
          </a:p>
          <a:p>
            <a:pPr marL="0" algn="l">
              <a:lnSpc>
                <a:spcPts val="4800"/>
              </a:lnSpc>
              <a:buFont typeface="Arial"/>
              <a:buChar char=" "/>
            </a:pPr>
            <a:r>
              <a:rPr lang="zh-CN" altLang="en-US" sz="2800" b="0" i="0">
                <a:solidFill>
                  <a:srgbClr val="000000">
                    <a:alpha val="100000"/>
                  </a:srgbClr>
                </a:solidFill>
                <a:latin typeface="微软雅黑"/>
                <a:ea typeface="微软雅黑"/>
              </a:rPr>
              <a:t>②通过小车在水平面上</a:t>
            </a:r>
            <a:r>
              <a:rPr lang="zh-CN" altLang="en-US" sz="2800" b="0" i="0">
                <a:solidFill>
                  <a:srgbClr val="FF0000">
                    <a:alpha val="100000"/>
                  </a:srgbClr>
                </a:solidFill>
                <a:latin typeface="微软雅黑"/>
                <a:ea typeface="微软雅黑"/>
              </a:rPr>
              <a:t>滑行距离的长短来间接判断小车所受阻力大小</a:t>
            </a:r>
            <a:r>
              <a:rPr lang="zh-CN" altLang="en-US" sz="2800" b="0" i="0">
                <a:solidFill>
                  <a:srgbClr val="000000">
                    <a:alpha val="100000"/>
                  </a:srgbClr>
                </a:solidFill>
                <a:latin typeface="微软雅黑"/>
                <a:ea typeface="微软雅黑"/>
              </a:rPr>
              <a:t>；</a:t>
            </a:r>
          </a:p>
          <a:p>
            <a:pPr marL="0" algn="l">
              <a:lnSpc>
                <a:spcPts val="4800"/>
              </a:lnSpc>
              <a:buFont typeface="Arial"/>
              <a:buChar char=" "/>
            </a:pPr>
            <a:r>
              <a:rPr lang="zh-CN" altLang="en-US" sz="2800" b="0" i="0">
                <a:solidFill>
                  <a:srgbClr val="000000">
                    <a:alpha val="100000"/>
                  </a:srgbClr>
                </a:solidFill>
                <a:latin typeface="微软雅黑"/>
                <a:ea typeface="微软雅黑"/>
              </a:rPr>
              <a:t>③若小车不受阻力时，小车的速度将不会减小，将永远做匀速直线运动。</a:t>
            </a:r>
          </a:p>
        </p:txBody>
      </p:sp>
      <p:sp>
        <p:nvSpPr>
          <p:cNvPr id="9" name="文本2" title=""/>
          <p:cNvSpPr txBox="1"/>
          <p:nvPr/>
        </p:nvSpPr>
        <p:spPr>
          <a:xfrm>
            <a:off x="3944302" y="2316966"/>
            <a:ext cx="2804088" cy="800099"/>
          </a:xfrm>
          <a:prstGeom prst="rect">
            <a:avLst/>
          </a:prstGeom>
          <a:noFill/>
        </p:spPr>
        <p:txBody>
          <a:bodyPr anchor="t"/>
          <a:lstStyle/>
          <a:p>
            <a:pPr marL="0" algn="l">
              <a:lnSpc>
                <a:spcPts val="4800"/>
              </a:lnSpc>
              <a:buFont typeface="Arial"/>
              <a:buChar char=" "/>
            </a:pPr>
            <a:r>
              <a:rPr lang="zh-CN" altLang="en-US" sz="2800" b="0" i="0">
                <a:solidFill>
                  <a:srgbClr val="3B00FF">
                    <a:alpha val="100000"/>
                  </a:srgbClr>
                </a:solidFill>
                <a:latin typeface="微软雅黑"/>
                <a:ea typeface="微软雅黑"/>
              </a:rPr>
              <a:t>控制变量法</a:t>
            </a:r>
          </a:p>
        </p:txBody>
      </p:sp>
      <p:sp>
        <p:nvSpPr>
          <p:cNvPr id="10" name="文本3" title=""/>
          <p:cNvSpPr txBox="1"/>
          <p:nvPr/>
        </p:nvSpPr>
        <p:spPr>
          <a:xfrm>
            <a:off x="1733588" y="3479035"/>
            <a:ext cx="2804088" cy="800099"/>
          </a:xfrm>
          <a:prstGeom prst="rect">
            <a:avLst/>
          </a:prstGeom>
          <a:noFill/>
        </p:spPr>
        <p:txBody>
          <a:bodyPr anchor="t"/>
          <a:lstStyle/>
          <a:p>
            <a:pPr marL="0" algn="l">
              <a:lnSpc>
                <a:spcPts val="4800"/>
              </a:lnSpc>
              <a:buFont typeface="Arial"/>
              <a:buChar char=" "/>
            </a:pPr>
            <a:r>
              <a:rPr lang="zh-CN" altLang="en-US" sz="2800" b="0" i="0">
                <a:solidFill>
                  <a:srgbClr val="3B00FF">
                    <a:alpha val="100000"/>
                  </a:srgbClr>
                </a:solidFill>
                <a:latin typeface="微软雅黑"/>
                <a:ea typeface="微软雅黑"/>
              </a:rPr>
              <a:t>转换法</a:t>
            </a:r>
          </a:p>
        </p:txBody>
      </p:sp>
      <p:sp>
        <p:nvSpPr>
          <p:cNvPr id="11" name="文本4" title=""/>
          <p:cNvSpPr txBox="1"/>
          <p:nvPr/>
        </p:nvSpPr>
        <p:spPr>
          <a:xfrm>
            <a:off x="1930289" y="4777473"/>
            <a:ext cx="2804088" cy="800099"/>
          </a:xfrm>
          <a:prstGeom prst="rect">
            <a:avLst/>
          </a:prstGeom>
          <a:noFill/>
        </p:spPr>
        <p:txBody>
          <a:bodyPr anchor="t"/>
          <a:lstStyle/>
          <a:p>
            <a:pPr marL="0" algn="l">
              <a:lnSpc>
                <a:spcPts val="4800"/>
              </a:lnSpc>
              <a:buFont typeface="Arial"/>
              <a:buChar char=" "/>
            </a:pPr>
            <a:r>
              <a:rPr lang="zh-CN" altLang="en-US" sz="2800" b="0" i="0">
                <a:solidFill>
                  <a:srgbClr val="3B00FF">
                    <a:alpha val="100000"/>
                  </a:srgbClr>
                </a:solidFill>
                <a:latin typeface="微软雅黑"/>
                <a:ea typeface="微软雅黑"/>
              </a:rPr>
              <a:t>科学推理法</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3258036" cy="660949"/>
            </a:xfrm>
            <a:custGeom>
              <a:gdLst>
                <a:gd name="connsiteX0" fmla="*/ 110158 w 3258036"/>
                <a:gd name="connsiteY0" fmla="*/ 0 h 660949"/>
                <a:gd name="connsiteX1" fmla="*/ 3147878 w 3258036"/>
                <a:gd name="connsiteY1" fmla="*/ 0 h 660949"/>
                <a:gd name="connsiteX2" fmla="*/ 3208716 w 3258036"/>
                <a:gd name="connsiteY2" fmla="*/ 0 h 660949"/>
                <a:gd name="connsiteX3" fmla="*/ 3258036 w 3258036"/>
                <a:gd name="connsiteY3" fmla="*/ 550791 h 660949"/>
                <a:gd name="connsiteX4" fmla="*/ 3258036 w 3258036"/>
                <a:gd name="connsiteY4" fmla="*/ 611630 h 660949"/>
                <a:gd name="connsiteX5" fmla="*/ 110158 w 3258036"/>
                <a:gd name="connsiteY5" fmla="*/ 660949 h 660949"/>
                <a:gd name="connsiteX6" fmla="*/ 49320 w 3258036"/>
                <a:gd name="connsiteY6" fmla="*/ 660949 h 660949"/>
                <a:gd name="connsiteX7" fmla="*/ 0 w 3258036"/>
                <a:gd name="connsiteY7" fmla="*/ 110158 h 660949"/>
                <a:gd name="connsiteX8" fmla="*/ 0 w 325803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036" h="660949">
                  <a:moveTo>
                    <a:pt x="110158" y="0"/>
                  </a:moveTo>
                  <a:lnTo>
                    <a:pt x="3147878" y="0"/>
                  </a:lnTo>
                  <a:cubicBezTo>
                    <a:pt x="3208716" y="0"/>
                    <a:pt x="3258036" y="49320"/>
                    <a:pt x="3258036" y="110158"/>
                  </a:cubicBezTo>
                  <a:lnTo>
                    <a:pt x="3258036" y="550791"/>
                  </a:lnTo>
                  <a:cubicBezTo>
                    <a:pt x="3258036" y="611630"/>
                    <a:pt x="3208716" y="660949"/>
                    <a:pt x="314787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牛顿第一定律</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sp>
        <p:nvSpPr>
          <p:cNvPr id="8" name="文本1" title=""/>
          <p:cNvSpPr txBox="1"/>
          <p:nvPr/>
        </p:nvSpPr>
        <p:spPr>
          <a:xfrm>
            <a:off x="777411" y="988647"/>
            <a:ext cx="1744770" cy="800627"/>
          </a:xfrm>
          <a:prstGeom prst="rect">
            <a:avLst/>
          </a:prstGeom>
          <a:noFill/>
        </p:spPr>
        <p:txBody>
          <a:bodyPr anchor="t"/>
          <a:lstStyle/>
          <a:p>
            <a:pPr marL="0" algn="l">
              <a:lnSpc>
                <a:spcPts val="4800"/>
              </a:lnSpc>
              <a:buFont typeface="Wingdings"/>
              <a:buChar char="n"/>
            </a:pPr>
            <a:r>
              <a:rPr lang="zh-CN" altLang="en-US" sz="2799" b="0" i="0">
                <a:solidFill>
                  <a:srgbClr val="000000">
                    <a:alpha val="100000"/>
                  </a:srgbClr>
                </a:solidFill>
                <a:latin typeface="微软雅黑"/>
                <a:ea typeface="微软雅黑"/>
              </a:rPr>
              <a:t>内容：</a:t>
            </a:r>
          </a:p>
        </p:txBody>
      </p:sp>
      <p:sp>
        <p:nvSpPr>
          <p:cNvPr id="9" name="文本2" title=""/>
          <p:cNvSpPr txBox="1"/>
          <p:nvPr/>
        </p:nvSpPr>
        <p:spPr>
          <a:xfrm>
            <a:off x="2412168" y="988647"/>
            <a:ext cx="9217838" cy="1410755"/>
          </a:xfrm>
          <a:prstGeom prst="rect">
            <a:avLst/>
          </a:prstGeom>
          <a:noFill/>
        </p:spPr>
        <p:txBody>
          <a:bodyPr anchor="t"/>
          <a:lstStyle/>
          <a:p>
            <a:pPr marL="0" algn="l">
              <a:lnSpc>
                <a:spcPts val="4800"/>
              </a:lnSpc>
            </a:pPr>
            <a:r>
              <a:rPr lang="zh-CN" altLang="en-US" sz="2799" b="0" i="0">
                <a:solidFill>
                  <a:srgbClr val="FF0000">
                    <a:alpha val="100000"/>
                  </a:srgbClr>
                </a:solidFill>
                <a:latin typeface="微软雅黑"/>
                <a:ea typeface="微软雅黑"/>
              </a:rPr>
              <a:t>一切物体总保持匀速直线运动状态或静止状态</a:t>
            </a:r>
            <a:r>
              <a:rPr lang="zh-CN" altLang="en-US" sz="2799" b="0" i="0">
                <a:solidFill>
                  <a:srgbClr val="000000">
                    <a:alpha val="100000"/>
                  </a:srgbClr>
                </a:solidFill>
                <a:latin typeface="微软雅黑"/>
                <a:ea typeface="微软雅黑"/>
              </a:rPr>
              <a:t>，除非作用在它上面的力迫使它改变这种状态，这就是牛顿第一定律</a:t>
            </a:r>
          </a:p>
        </p:txBody>
      </p:sp>
      <p:sp>
        <p:nvSpPr>
          <p:cNvPr id="10" name="文本3" title=""/>
          <p:cNvSpPr txBox="1"/>
          <p:nvPr/>
        </p:nvSpPr>
        <p:spPr>
          <a:xfrm>
            <a:off x="777469" y="2480967"/>
            <a:ext cx="1744770" cy="659829"/>
          </a:xfrm>
          <a:prstGeom prst="rect">
            <a:avLst/>
          </a:prstGeom>
          <a:noFill/>
        </p:spPr>
        <p:txBody>
          <a:bodyPr anchor="t"/>
          <a:lstStyle/>
          <a:p>
            <a:pPr marL="0" algn="l">
              <a:buFont typeface="Wingdings"/>
              <a:buChar char="n"/>
            </a:pPr>
            <a:r>
              <a:rPr lang="zh-CN" altLang="en-US" sz="2799" b="0" i="0">
                <a:solidFill>
                  <a:srgbClr val="000000">
                    <a:alpha val="100000"/>
                  </a:srgbClr>
                </a:solidFill>
                <a:latin typeface="微软雅黑"/>
                <a:ea typeface="微软雅黑"/>
              </a:rPr>
              <a:t>理解：</a:t>
            </a:r>
          </a:p>
        </p:txBody>
      </p:sp>
      <p:sp>
        <p:nvSpPr>
          <p:cNvPr id="11" name="文本4" title=""/>
          <p:cNvSpPr txBox="1"/>
          <p:nvPr/>
        </p:nvSpPr>
        <p:spPr>
          <a:xfrm>
            <a:off x="2412197" y="2480967"/>
            <a:ext cx="1939928" cy="659829"/>
          </a:xfrm>
          <a:prstGeom prst="rect">
            <a:avLst/>
          </a:prstGeom>
          <a:noFill/>
        </p:spPr>
        <p:txBody>
          <a:bodyPr anchor="ctr"/>
          <a:lstStyle/>
          <a:p>
            <a:pPr marL="0" algn="l"/>
            <a:r>
              <a:rPr lang="zh-CN" altLang="en-US" sz="2799" b="0" i="0">
                <a:solidFill>
                  <a:srgbClr val="000000">
                    <a:alpha val="100000"/>
                  </a:srgbClr>
                </a:solidFill>
                <a:latin typeface="微软雅黑"/>
                <a:ea typeface="微软雅黑"/>
              </a:rPr>
              <a:t>原来静止</a:t>
            </a:r>
          </a:p>
        </p:txBody>
      </p:sp>
      <p:sp>
        <p:nvSpPr>
          <p:cNvPr id="12" name="文本5" title=""/>
          <p:cNvSpPr txBox="1"/>
          <p:nvPr/>
        </p:nvSpPr>
        <p:spPr>
          <a:xfrm>
            <a:off x="5665946" y="2398690"/>
            <a:ext cx="3486531" cy="659829"/>
          </a:xfrm>
          <a:prstGeom prst="rect">
            <a:avLst/>
          </a:prstGeom>
          <a:noFill/>
        </p:spPr>
        <p:txBody>
          <a:bodyPr anchor="ctr"/>
          <a:lstStyle/>
          <a:p>
            <a:pPr marL="0" algn="l"/>
            <a:r>
              <a:rPr lang="zh-CN" altLang="en-US" sz="2799" b="0" i="0">
                <a:solidFill>
                  <a:srgbClr val="000000">
                    <a:alpha val="100000"/>
                  </a:srgbClr>
                </a:solidFill>
                <a:latin typeface="微软雅黑"/>
                <a:ea typeface="微软雅黑"/>
              </a:rPr>
              <a:t>保持静止</a:t>
            </a:r>
          </a:p>
        </p:txBody>
      </p:sp>
      <p:sp>
        <p:nvSpPr>
          <p:cNvPr id="13" name="文本6" title=""/>
          <p:cNvSpPr txBox="1"/>
          <p:nvPr/>
        </p:nvSpPr>
        <p:spPr>
          <a:xfrm>
            <a:off x="2412197" y="3280934"/>
            <a:ext cx="1725587" cy="659829"/>
          </a:xfrm>
          <a:prstGeom prst="rect">
            <a:avLst/>
          </a:prstGeom>
          <a:noFill/>
        </p:spPr>
        <p:txBody>
          <a:bodyPr anchor="ctr"/>
          <a:lstStyle/>
          <a:p>
            <a:pPr marL="0" algn="l"/>
            <a:r>
              <a:rPr lang="zh-CN" altLang="en-US" sz="2799" b="0" i="0">
                <a:solidFill>
                  <a:srgbClr val="000000">
                    <a:alpha val="100000"/>
                  </a:srgbClr>
                </a:solidFill>
                <a:latin typeface="微软雅黑"/>
                <a:ea typeface="微软雅黑"/>
              </a:rPr>
              <a:t>原来运动</a:t>
            </a:r>
          </a:p>
        </p:txBody>
      </p:sp>
      <p:sp>
        <p:nvSpPr>
          <p:cNvPr id="14" name="文本7" title=""/>
          <p:cNvSpPr txBox="1"/>
          <p:nvPr/>
        </p:nvSpPr>
        <p:spPr>
          <a:xfrm>
            <a:off x="5746099" y="3198886"/>
            <a:ext cx="3415094" cy="659829"/>
          </a:xfrm>
          <a:prstGeom prst="rect">
            <a:avLst/>
          </a:prstGeom>
          <a:noFill/>
        </p:spPr>
        <p:txBody>
          <a:bodyPr anchor="ctr"/>
          <a:lstStyle/>
          <a:p>
            <a:pPr marL="0" algn="l"/>
            <a:r>
              <a:rPr lang="zh-CN" altLang="en-US" sz="2799" b="0" i="0">
                <a:solidFill>
                  <a:srgbClr val="000000">
                    <a:alpha val="100000"/>
                  </a:srgbClr>
                </a:solidFill>
                <a:latin typeface="微软雅黑"/>
                <a:ea typeface="微软雅黑"/>
              </a:rPr>
              <a:t>保持匀速直线运动</a:t>
            </a:r>
          </a:p>
        </p:txBody>
      </p:sp>
      <p:grpSp>
        <p:nvGrpSpPr>
          <p:cNvPr id="15" name="组合2" title=""/>
          <p:cNvGrpSpPr/>
          <p:nvPr/>
        </p:nvGrpSpPr>
        <p:grpSpPr>
          <a:xfrm>
            <a:off x="4137736" y="3140450"/>
            <a:ext cx="1260510" cy="642356"/>
            <a:chExt cx="1260510" cy="642356"/>
          </a:xfrm>
        </p:grpSpPr>
        <p:sp>
          <p:nvSpPr>
            <p:cNvPr id="16" name="形状6"/>
            <p:cNvSpPr txBox="1"/>
            <p:nvPr/>
          </p:nvSpPr>
          <p:spPr>
            <a:xfrm>
              <a:off x="0" y="421900"/>
              <a:ext cx="1260510" cy="220456"/>
            </a:xfrm>
            <a:custGeom>
              <a:gdLst>
                <a:gd name="connsiteX0" fmla="*/ 1128236 w 1260510"/>
                <a:gd name="connsiteY0" fmla="*/ 0 h 220456"/>
                <a:gd name="connsiteX1" fmla="*/ 1260510 w 1260510"/>
                <a:gd name="connsiteY1" fmla="*/ 110228 h 220456"/>
                <a:gd name="connsiteX2" fmla="*/ 1128236 w 1260510"/>
                <a:gd name="connsiteY2" fmla="*/ 220456 h 220456"/>
                <a:gd name="connsiteX3" fmla="*/ 1128236 w 1260510"/>
                <a:gd name="connsiteY3" fmla="*/ 146971 h 220456"/>
                <a:gd name="connsiteX4" fmla="*/ 0 w 1260510"/>
                <a:gd name="connsiteY4" fmla="*/ 146971 h 220456"/>
                <a:gd name="connsiteX5" fmla="*/ 0 w 1260510"/>
                <a:gd name="connsiteY5" fmla="*/ 73485 h 220456"/>
                <a:gd name="connsiteX6" fmla="*/ 1128236 w 1260510"/>
                <a:gd name="connsiteY6" fmla="*/ 73485 h 220456"/>
                <a:gd name="connsiteX7" fmla="*/ 1128236 w 1260510"/>
                <a:gd name="connsiteY7" fmla="*/ 0 h 2204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0510" h="220456">
                  <a:moveTo>
                    <a:pt x="1128236" y="0"/>
                  </a:moveTo>
                  <a:lnTo>
                    <a:pt x="1260510" y="110228"/>
                  </a:lnTo>
                  <a:lnTo>
                    <a:pt x="1128236" y="220456"/>
                  </a:lnTo>
                  <a:lnTo>
                    <a:pt x="1128236" y="146971"/>
                  </a:lnTo>
                  <a:lnTo>
                    <a:pt x="0" y="146971"/>
                  </a:lnTo>
                  <a:lnTo>
                    <a:pt x="0" y="73485"/>
                  </a:lnTo>
                  <a:lnTo>
                    <a:pt x="1128236" y="73485"/>
                  </a:lnTo>
                  <a:lnTo>
                    <a:pt x="1128236" y="0"/>
                  </a:lnTo>
                  <a:close/>
                </a:path>
              </a:pathLst>
            </a:custGeom>
            <a:solidFill>
              <a:srgbClr val="3398FC">
                <a:alpha val="100000"/>
              </a:srgbClr>
            </a:solidFill>
            <a:ln w="9525">
              <a:solidFill>
                <a:srgbClr val="FFFFFF">
                  <a:alpha val="0"/>
                </a:srgbClr>
              </a:solidFill>
            </a:ln>
          </p:spPr>
          <p:txBody>
            <a:bodyPr anchor="ctr"/>
            <a:lstStyle/>
            <a:p>
              <a:pPr marL="0" algn="ctr"/>
            </a:p>
          </p:txBody>
        </p:sp>
        <p:sp>
          <p:nvSpPr>
            <p:cNvPr id="17" name="文本13"/>
            <p:cNvSpPr txBox="1"/>
            <p:nvPr/>
          </p:nvSpPr>
          <p:spPr>
            <a:xfrm>
              <a:off x="400" y="0"/>
              <a:ext cx="1206417" cy="576009"/>
            </a:xfrm>
            <a:prstGeom prst="rect">
              <a:avLst/>
            </a:prstGeom>
            <a:noFill/>
          </p:spPr>
          <p:txBody>
            <a:bodyPr anchor="t"/>
            <a:lstStyle/>
            <a:p>
              <a:pPr marL="0" algn="l"/>
              <a:r>
                <a:rPr lang="zh-CN" altLang="en-US" sz="2299" b="0" i="0">
                  <a:solidFill>
                    <a:srgbClr val="000000">
                      <a:alpha val="100000"/>
                    </a:srgbClr>
                  </a:solidFill>
                  <a:latin typeface="微软雅黑"/>
                  <a:ea typeface="微软雅黑"/>
                </a:rPr>
                <a:t>不受力</a:t>
              </a:r>
            </a:p>
          </p:txBody>
        </p:sp>
      </p:grpSp>
      <p:grpSp>
        <p:nvGrpSpPr>
          <p:cNvPr id="18" name="组合3" title=""/>
          <p:cNvGrpSpPr/>
          <p:nvPr/>
        </p:nvGrpSpPr>
        <p:grpSpPr>
          <a:xfrm>
            <a:off x="4137565" y="2320471"/>
            <a:ext cx="1260510" cy="642356"/>
            <a:chExt cx="1260510" cy="642356"/>
          </a:xfrm>
        </p:grpSpPr>
        <p:sp>
          <p:nvSpPr>
            <p:cNvPr id="19" name="形状7"/>
            <p:cNvSpPr txBox="1"/>
            <p:nvPr/>
          </p:nvSpPr>
          <p:spPr>
            <a:xfrm>
              <a:off x="0" y="421900"/>
              <a:ext cx="1260510" cy="220456"/>
            </a:xfrm>
            <a:custGeom>
              <a:gdLst>
                <a:gd name="connsiteX0" fmla="*/ 1128236 w 1260510"/>
                <a:gd name="connsiteY0" fmla="*/ 0 h 220456"/>
                <a:gd name="connsiteX1" fmla="*/ 1260510 w 1260510"/>
                <a:gd name="connsiteY1" fmla="*/ 110228 h 220456"/>
                <a:gd name="connsiteX2" fmla="*/ 1128236 w 1260510"/>
                <a:gd name="connsiteY2" fmla="*/ 220456 h 220456"/>
                <a:gd name="connsiteX3" fmla="*/ 1128236 w 1260510"/>
                <a:gd name="connsiteY3" fmla="*/ 146971 h 220456"/>
                <a:gd name="connsiteX4" fmla="*/ 0 w 1260510"/>
                <a:gd name="connsiteY4" fmla="*/ 146971 h 220456"/>
                <a:gd name="connsiteX5" fmla="*/ 0 w 1260510"/>
                <a:gd name="connsiteY5" fmla="*/ 73485 h 220456"/>
                <a:gd name="connsiteX6" fmla="*/ 1128236 w 1260510"/>
                <a:gd name="connsiteY6" fmla="*/ 73485 h 220456"/>
                <a:gd name="connsiteX7" fmla="*/ 1128236 w 1260510"/>
                <a:gd name="connsiteY7" fmla="*/ 0 h 2204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0510" h="220456">
                  <a:moveTo>
                    <a:pt x="1128236" y="0"/>
                  </a:moveTo>
                  <a:lnTo>
                    <a:pt x="1260510" y="110228"/>
                  </a:lnTo>
                  <a:lnTo>
                    <a:pt x="1128236" y="220456"/>
                  </a:lnTo>
                  <a:lnTo>
                    <a:pt x="1128236" y="146971"/>
                  </a:lnTo>
                  <a:lnTo>
                    <a:pt x="0" y="146971"/>
                  </a:lnTo>
                  <a:lnTo>
                    <a:pt x="0" y="73485"/>
                  </a:lnTo>
                  <a:lnTo>
                    <a:pt x="1128236" y="73485"/>
                  </a:lnTo>
                  <a:lnTo>
                    <a:pt x="1128236" y="0"/>
                  </a:lnTo>
                  <a:close/>
                </a:path>
              </a:pathLst>
            </a:custGeom>
            <a:solidFill>
              <a:srgbClr val="3398FC">
                <a:alpha val="100000"/>
              </a:srgbClr>
            </a:solidFill>
            <a:ln w="9525">
              <a:solidFill>
                <a:srgbClr val="FFFFFF">
                  <a:alpha val="0"/>
                </a:srgbClr>
              </a:solidFill>
            </a:ln>
          </p:spPr>
          <p:txBody>
            <a:bodyPr anchor="ctr"/>
            <a:lstStyle/>
            <a:p>
              <a:pPr marL="0" algn="ctr"/>
            </a:p>
          </p:txBody>
        </p:sp>
        <p:sp>
          <p:nvSpPr>
            <p:cNvPr id="20" name="文本14"/>
            <p:cNvSpPr txBox="1"/>
            <p:nvPr/>
          </p:nvSpPr>
          <p:spPr>
            <a:xfrm>
              <a:off x="400" y="0"/>
              <a:ext cx="1206417" cy="576008"/>
            </a:xfrm>
            <a:prstGeom prst="rect">
              <a:avLst/>
            </a:prstGeom>
            <a:noFill/>
          </p:spPr>
          <p:txBody>
            <a:bodyPr anchor="t"/>
            <a:lstStyle/>
            <a:p>
              <a:pPr marL="0" algn="l"/>
              <a:r>
                <a:rPr lang="zh-CN" altLang="en-US" sz="2299" b="0" i="0">
                  <a:solidFill>
                    <a:srgbClr val="000000">
                      <a:alpha val="100000"/>
                    </a:srgbClr>
                  </a:solidFill>
                  <a:latin typeface="微软雅黑"/>
                  <a:ea typeface="微软雅黑"/>
                </a:rPr>
                <a:t>不受力</a:t>
              </a:r>
            </a:p>
          </p:txBody>
        </p:sp>
      </p:grpSp>
      <p:sp>
        <p:nvSpPr>
          <p:cNvPr id="21" name="文本8" title=""/>
          <p:cNvSpPr txBox="1"/>
          <p:nvPr/>
        </p:nvSpPr>
        <p:spPr>
          <a:xfrm>
            <a:off x="777364" y="3950925"/>
            <a:ext cx="1744770" cy="659829"/>
          </a:xfrm>
          <a:prstGeom prst="rect">
            <a:avLst/>
          </a:prstGeom>
          <a:noFill/>
        </p:spPr>
        <p:txBody>
          <a:bodyPr anchor="t"/>
          <a:lstStyle/>
          <a:p>
            <a:pPr marL="0" algn="l">
              <a:buFont typeface="Wingdings"/>
              <a:buChar char="n"/>
            </a:pPr>
            <a:r>
              <a:rPr lang="zh-CN" altLang="en-US" sz="2799" b="0" i="0">
                <a:solidFill>
                  <a:srgbClr val="000000">
                    <a:alpha val="100000"/>
                  </a:srgbClr>
                </a:solidFill>
                <a:latin typeface="微软雅黑"/>
                <a:ea typeface="微软雅黑"/>
              </a:rPr>
              <a:t>结论：</a:t>
            </a:r>
          </a:p>
        </p:txBody>
      </p:sp>
      <p:sp>
        <p:nvSpPr>
          <p:cNvPr id="22" name="文本9" title=""/>
          <p:cNvSpPr txBox="1"/>
          <p:nvPr/>
        </p:nvSpPr>
        <p:spPr>
          <a:xfrm>
            <a:off x="2412092" y="3950925"/>
            <a:ext cx="5146777" cy="659829"/>
          </a:xfrm>
          <a:prstGeom prst="rect">
            <a:avLst/>
          </a:prstGeom>
          <a:noFill/>
        </p:spPr>
        <p:txBody>
          <a:bodyPr anchor="t"/>
          <a:lstStyle/>
          <a:p>
            <a:pPr marL="0" algn="l">
              <a:buFont typeface="Wingdings"/>
              <a:buChar char="l"/>
            </a:pPr>
            <a:r>
              <a:rPr lang="zh-CN" altLang="en-US" sz="2799" b="0" i="0">
                <a:solidFill>
                  <a:srgbClr val="000000">
                    <a:alpha val="100000"/>
                  </a:srgbClr>
                </a:solidFill>
                <a:latin typeface="微软雅黑"/>
                <a:ea typeface="微软雅黑"/>
              </a:rPr>
              <a:t>力不是维持物体运动的原因</a:t>
            </a:r>
          </a:p>
        </p:txBody>
      </p:sp>
      <p:sp>
        <p:nvSpPr>
          <p:cNvPr id="23" name="文本10" title=""/>
          <p:cNvSpPr txBox="1"/>
          <p:nvPr/>
        </p:nvSpPr>
        <p:spPr>
          <a:xfrm>
            <a:off x="2412092" y="4656687"/>
            <a:ext cx="5486133" cy="659829"/>
          </a:xfrm>
          <a:prstGeom prst="rect">
            <a:avLst/>
          </a:prstGeom>
          <a:noFill/>
        </p:spPr>
        <p:txBody>
          <a:bodyPr anchor="t"/>
          <a:lstStyle/>
          <a:p>
            <a:pPr marL="0" algn="l">
              <a:buFont typeface="Wingdings"/>
              <a:buChar char="l"/>
            </a:pPr>
            <a:r>
              <a:rPr lang="zh-CN" altLang="en-US" sz="2799" b="0" i="0">
                <a:solidFill>
                  <a:srgbClr val="3B00FF">
                    <a:alpha val="100000"/>
                  </a:srgbClr>
                </a:solidFill>
                <a:latin typeface="微软雅黑"/>
                <a:ea typeface="微软雅黑"/>
              </a:rPr>
              <a:t>力是改变物体运动状态的原因</a:t>
            </a:r>
          </a:p>
        </p:txBody>
      </p:sp>
      <p:sp>
        <p:nvSpPr>
          <p:cNvPr id="24" name="文本11" title=""/>
          <p:cNvSpPr txBox="1"/>
          <p:nvPr/>
        </p:nvSpPr>
        <p:spPr>
          <a:xfrm>
            <a:off x="777497" y="5274640"/>
            <a:ext cx="1744770" cy="659829"/>
          </a:xfrm>
          <a:prstGeom prst="rect">
            <a:avLst/>
          </a:prstGeom>
          <a:noFill/>
        </p:spPr>
        <p:txBody>
          <a:bodyPr anchor="t"/>
          <a:lstStyle/>
          <a:p>
            <a:pPr marL="0" algn="l">
              <a:buFont typeface="Wingdings"/>
              <a:buChar char="n"/>
            </a:pPr>
            <a:r>
              <a:rPr lang="zh-CN" altLang="en-US" sz="2799" b="0" i="0">
                <a:solidFill>
                  <a:srgbClr val="000000">
                    <a:alpha val="100000"/>
                  </a:srgbClr>
                </a:solidFill>
                <a:latin typeface="微软雅黑"/>
                <a:ea typeface="微软雅黑"/>
              </a:rPr>
              <a:t>注意：</a:t>
            </a:r>
          </a:p>
        </p:txBody>
      </p:sp>
      <p:sp>
        <p:nvSpPr>
          <p:cNvPr id="25" name="文本12" title=""/>
          <p:cNvSpPr txBox="1"/>
          <p:nvPr/>
        </p:nvSpPr>
        <p:spPr>
          <a:xfrm>
            <a:off x="2521248" y="5275116"/>
            <a:ext cx="8703459" cy="1129157"/>
          </a:xfrm>
          <a:prstGeom prst="rect">
            <a:avLst/>
          </a:prstGeom>
          <a:noFill/>
        </p:spPr>
        <p:txBody>
          <a:bodyPr anchor="t"/>
          <a:lstStyle/>
          <a:p>
            <a:pPr marL="0" algn="l"/>
            <a:r>
              <a:rPr lang="zh-CN" altLang="en-US" sz="2799" b="0" i="0">
                <a:solidFill>
                  <a:srgbClr val="000000">
                    <a:alpha val="100000"/>
                  </a:srgbClr>
                </a:solidFill>
                <a:latin typeface="微软雅黑"/>
                <a:ea typeface="微软雅黑"/>
              </a:rPr>
              <a:t>牛顿第一定律是在大量经验事实的基础上推理出来的，</a:t>
            </a:r>
            <a:r>
              <a:rPr lang="zh-CN" altLang="en-US" sz="2799" b="0" i="0">
                <a:solidFill>
                  <a:srgbClr val="FF0000">
                    <a:alpha val="100000"/>
                  </a:srgbClr>
                </a:solidFill>
                <a:latin typeface="微软雅黑"/>
                <a:ea typeface="微软雅黑"/>
              </a:rPr>
              <a:t>不能实验来直接验证</a:t>
            </a:r>
            <a:r>
              <a:rPr lang="zh-CN" altLang="en-US" sz="2799" b="0" i="0">
                <a:solidFill>
                  <a:srgbClr val="000000">
                    <a:alpha val="100000"/>
                  </a:srgbClr>
                </a:solidFill>
                <a:latin typeface="微软雅黑"/>
                <a:ea typeface="微软雅黑"/>
              </a:rPr>
              <a:t>。</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00"/>
                                        <p:tgtEl>
                                          <p:spTgt spid="1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300"/>
                                        <p:tgtEl>
                                          <p:spTgt spid="2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300"/>
                                        <p:tgtEl>
                                          <p:spTgt spid="2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2"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3258036" cy="660949"/>
            </a:xfrm>
            <a:custGeom>
              <a:gdLst>
                <a:gd name="connsiteX0" fmla="*/ 110158 w 3258036"/>
                <a:gd name="connsiteY0" fmla="*/ 0 h 660949"/>
                <a:gd name="connsiteX1" fmla="*/ 3147878 w 3258036"/>
                <a:gd name="connsiteY1" fmla="*/ 0 h 660949"/>
                <a:gd name="connsiteX2" fmla="*/ 3208716 w 3258036"/>
                <a:gd name="connsiteY2" fmla="*/ 0 h 660949"/>
                <a:gd name="connsiteX3" fmla="*/ 3258036 w 3258036"/>
                <a:gd name="connsiteY3" fmla="*/ 550791 h 660949"/>
                <a:gd name="connsiteX4" fmla="*/ 3258036 w 3258036"/>
                <a:gd name="connsiteY4" fmla="*/ 611630 h 660949"/>
                <a:gd name="connsiteX5" fmla="*/ 110158 w 3258036"/>
                <a:gd name="connsiteY5" fmla="*/ 660949 h 660949"/>
                <a:gd name="connsiteX6" fmla="*/ 49320 w 3258036"/>
                <a:gd name="connsiteY6" fmla="*/ 660949 h 660949"/>
                <a:gd name="connsiteX7" fmla="*/ 0 w 3258036"/>
                <a:gd name="connsiteY7" fmla="*/ 110158 h 660949"/>
                <a:gd name="connsiteX8" fmla="*/ 0 w 325803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036" h="660949">
                  <a:moveTo>
                    <a:pt x="110158" y="0"/>
                  </a:moveTo>
                  <a:lnTo>
                    <a:pt x="3147878" y="0"/>
                  </a:lnTo>
                  <a:cubicBezTo>
                    <a:pt x="3208716" y="0"/>
                    <a:pt x="3258036" y="49320"/>
                    <a:pt x="3258036" y="110158"/>
                  </a:cubicBezTo>
                  <a:lnTo>
                    <a:pt x="3258036" y="550791"/>
                  </a:lnTo>
                  <a:cubicBezTo>
                    <a:pt x="3258036" y="611630"/>
                    <a:pt x="3208716" y="660949"/>
                    <a:pt x="314787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惯性</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三</a:t>
              </a:r>
            </a:p>
          </p:txBody>
        </p:sp>
      </p:grpSp>
      <p:sp>
        <p:nvSpPr>
          <p:cNvPr id="8" name="文本1" title=""/>
          <p:cNvSpPr txBox="1"/>
          <p:nvPr/>
        </p:nvSpPr>
        <p:spPr>
          <a:xfrm>
            <a:off x="389449" y="1156792"/>
            <a:ext cx="11668125" cy="1001712"/>
          </a:xfrm>
          <a:prstGeom prst="rect">
            <a:avLst/>
          </a:prstGeom>
          <a:noFill/>
        </p:spPr>
        <p:txBody>
          <a:bodyPr anchor="t"/>
          <a:lstStyle/>
          <a:p>
            <a:pPr marL="0" algn="l"/>
            <a:r>
              <a:rPr lang="zh-CN" altLang="en-US" sz="2799" b="0" i="0">
                <a:solidFill>
                  <a:srgbClr val="000000">
                    <a:alpha val="100000"/>
                  </a:srgbClr>
                </a:solidFill>
                <a:latin typeface="楷体"/>
                <a:ea typeface="楷体"/>
              </a:rPr>
              <a:t>从牛顿第一定律可以知道，如果物体不受力的作用，原来静止的物体将一直保持静止状态，原来运动的物体将保持其速度沿直线一直运动下去。</a:t>
            </a:r>
          </a:p>
        </p:txBody>
      </p:sp>
      <p:sp>
        <p:nvSpPr>
          <p:cNvPr id="9" name="文本2" title=""/>
          <p:cNvSpPr txBox="1"/>
          <p:nvPr/>
        </p:nvSpPr>
        <p:spPr>
          <a:xfrm>
            <a:off x="600780" y="2158556"/>
            <a:ext cx="9725025" cy="1196213"/>
          </a:xfrm>
          <a:prstGeom prst="rect">
            <a:avLst/>
          </a:prstGeom>
          <a:noFill/>
        </p:spPr>
        <p:txBody>
          <a:bodyPr anchor="t"/>
          <a:lstStyle/>
          <a:p>
            <a:pPr marL="0" algn="l"/>
            <a:r>
              <a:rPr lang="zh-CN" altLang="en-US" sz="3000" b="0" i="0">
                <a:solidFill>
                  <a:srgbClr val="FF0000">
                    <a:alpha val="100000"/>
                  </a:srgbClr>
                </a:solidFill>
                <a:latin typeface="Microsoft YaHei"/>
                <a:ea typeface="Microsoft YaHei"/>
              </a:rPr>
              <a:t>1.定义：物体这种保持原来匀速直线运动状态或静止状态的性质叫作惯性（因此牛顿第一定律又称惯性定律）</a:t>
            </a:r>
          </a:p>
        </p:txBody>
      </p:sp>
      <p:pic>
        <p:nvPicPr>
          <p:cNvPr id="10"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793718" y="4178694"/>
            <a:ext cx="4912792" cy="2340468"/>
          </a:xfrm>
          <a:prstGeom prst="rect">
            <a:avLst/>
          </a:prstGeom>
        </p:spPr>
      </p:pic>
      <p:sp>
        <p:nvSpPr>
          <p:cNvPr id="11" name="文本3" title=""/>
          <p:cNvSpPr txBox="1"/>
          <p:nvPr/>
        </p:nvSpPr>
        <p:spPr>
          <a:xfrm>
            <a:off x="600885" y="3233195"/>
            <a:ext cx="6823224" cy="748383"/>
          </a:xfrm>
          <a:prstGeom prst="rect">
            <a:avLst/>
          </a:prstGeom>
          <a:noFill/>
        </p:spPr>
        <p:txBody>
          <a:bodyPr anchor="t"/>
          <a:lstStyle/>
          <a:p>
            <a:pPr marL="0" algn="l">
              <a:lnSpc>
                <a:spcPts val="3900"/>
              </a:lnSpc>
            </a:pPr>
            <a:r>
              <a:rPr lang="zh-CN" altLang="en-US" sz="2899" b="0" i="0">
                <a:solidFill>
                  <a:srgbClr val="3B00FF">
                    <a:alpha val="100000"/>
                  </a:srgbClr>
                </a:solidFill>
                <a:latin typeface="Times New Roman"/>
                <a:ea typeface="Times New Roman"/>
              </a:rPr>
              <a:t>2. 常见</a:t>
            </a:r>
            <a:r>
              <a:rPr lang="zh-CN" altLang="en-US" sz="2899" b="0" i="0">
                <a:solidFill>
                  <a:srgbClr val="3B00FF">
                    <a:alpha val="100000"/>
                  </a:srgbClr>
                </a:solidFill>
                <a:latin typeface="微软雅黑"/>
                <a:ea typeface="微软雅黑"/>
              </a:rPr>
              <a:t>惯性现象：（1）刹车前倾</a:t>
            </a:r>
          </a:p>
        </p:txBody>
      </p:sp>
      <p:pic>
        <p:nvPicPr>
          <p:cNvPr id="12"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6181954" y="4100093"/>
            <a:ext cx="4832147" cy="2419350"/>
          </a:xfrm>
          <a:prstGeom prst="rect">
            <a:avLst/>
          </a:prstGeom>
        </p:spPr>
      </p:pic>
      <p:sp>
        <p:nvSpPr>
          <p:cNvPr id="13" name="文本4" title=""/>
          <p:cNvSpPr txBox="1"/>
          <p:nvPr/>
        </p:nvSpPr>
        <p:spPr>
          <a:xfrm>
            <a:off x="6254105" y="3294402"/>
            <a:ext cx="2616295" cy="685801"/>
          </a:xfrm>
          <a:prstGeom prst="rect">
            <a:avLst/>
          </a:prstGeom>
          <a:noFill/>
        </p:spPr>
        <p:txBody>
          <a:bodyPr anchor="t"/>
          <a:lstStyle/>
          <a:p>
            <a:pPr marL="0" algn="l">
              <a:lnSpc>
                <a:spcPts val="3900"/>
              </a:lnSpc>
            </a:pPr>
            <a:r>
              <a:rPr lang="zh-CN" altLang="en-US" sz="2899" b="0" i="0">
                <a:solidFill>
                  <a:srgbClr val="3B00FF">
                    <a:alpha val="100000"/>
                  </a:srgbClr>
                </a:solidFill>
                <a:latin typeface="微软雅黑"/>
                <a:ea typeface="微软雅黑"/>
              </a:rPr>
              <a:t>（2）鸡蛋落杯</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12"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3258036" cy="660949"/>
            </a:xfrm>
            <a:custGeom>
              <a:gdLst>
                <a:gd name="connsiteX0" fmla="*/ 110158 w 3258036"/>
                <a:gd name="connsiteY0" fmla="*/ 0 h 660949"/>
                <a:gd name="connsiteX1" fmla="*/ 3147878 w 3258036"/>
                <a:gd name="connsiteY1" fmla="*/ 0 h 660949"/>
                <a:gd name="connsiteX2" fmla="*/ 3208716 w 3258036"/>
                <a:gd name="connsiteY2" fmla="*/ 0 h 660949"/>
                <a:gd name="connsiteX3" fmla="*/ 3258036 w 3258036"/>
                <a:gd name="connsiteY3" fmla="*/ 550791 h 660949"/>
                <a:gd name="connsiteX4" fmla="*/ 3258036 w 3258036"/>
                <a:gd name="connsiteY4" fmla="*/ 611630 h 660949"/>
                <a:gd name="connsiteX5" fmla="*/ 110158 w 3258036"/>
                <a:gd name="connsiteY5" fmla="*/ 660949 h 660949"/>
                <a:gd name="connsiteX6" fmla="*/ 49320 w 3258036"/>
                <a:gd name="connsiteY6" fmla="*/ 660949 h 660949"/>
                <a:gd name="connsiteX7" fmla="*/ 0 w 3258036"/>
                <a:gd name="connsiteY7" fmla="*/ 110158 h 660949"/>
                <a:gd name="connsiteX8" fmla="*/ 0 w 3258036"/>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036" h="660949">
                  <a:moveTo>
                    <a:pt x="110158" y="0"/>
                  </a:moveTo>
                  <a:lnTo>
                    <a:pt x="3147878" y="0"/>
                  </a:lnTo>
                  <a:cubicBezTo>
                    <a:pt x="3208716" y="0"/>
                    <a:pt x="3258036" y="49320"/>
                    <a:pt x="3258036" y="110158"/>
                  </a:cubicBezTo>
                  <a:lnTo>
                    <a:pt x="3258036" y="550791"/>
                  </a:lnTo>
                  <a:cubicBezTo>
                    <a:pt x="3258036" y="611630"/>
                    <a:pt x="3208716" y="660949"/>
                    <a:pt x="3147878"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惯性</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三</a:t>
              </a:r>
            </a:p>
          </p:txBody>
        </p:sp>
      </p:grpSp>
      <p:pic>
        <p:nvPicPr>
          <p:cNvPr id="8"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4749251" y="1948996"/>
            <a:ext cx="3496380" cy="2359476"/>
          </a:xfrm>
          <a:prstGeom prst="rect">
            <a:avLst/>
          </a:prstGeom>
        </p:spPr>
      </p:pic>
      <p:pic>
        <p:nvPicPr>
          <p:cNvPr id="9"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650910" y="1948301"/>
            <a:ext cx="4013502" cy="2360314"/>
          </a:xfrm>
          <a:prstGeom prst="rect">
            <a:avLst/>
          </a:prstGeom>
        </p:spPr>
      </p:pic>
      <p:sp>
        <p:nvSpPr>
          <p:cNvPr id="10" name="文本1" title=""/>
          <p:cNvSpPr txBox="1"/>
          <p:nvPr/>
        </p:nvSpPr>
        <p:spPr>
          <a:xfrm>
            <a:off x="479641" y="1063352"/>
            <a:ext cx="3864073" cy="685801"/>
          </a:xfrm>
          <a:prstGeom prst="rect">
            <a:avLst/>
          </a:prstGeom>
          <a:noFill/>
        </p:spPr>
        <p:txBody>
          <a:bodyPr anchor="t"/>
          <a:lstStyle/>
          <a:p>
            <a:pPr marL="0" algn="l">
              <a:lnSpc>
                <a:spcPts val="3900"/>
              </a:lnSpc>
            </a:pPr>
            <a:r>
              <a:rPr lang="zh-CN" altLang="en-US" sz="2899" b="0" i="0">
                <a:solidFill>
                  <a:srgbClr val="3B00FF">
                    <a:alpha val="100000"/>
                  </a:srgbClr>
                </a:solidFill>
                <a:latin typeface="微软雅黑"/>
                <a:ea typeface="微软雅黑"/>
              </a:rPr>
              <a:t>（3）投球，抛物</a:t>
            </a:r>
          </a:p>
        </p:txBody>
      </p:sp>
      <p:sp>
        <p:nvSpPr>
          <p:cNvPr id="11" name="文本2" title=""/>
          <p:cNvSpPr txBox="1"/>
          <p:nvPr/>
        </p:nvSpPr>
        <p:spPr>
          <a:xfrm>
            <a:off x="945537" y="4803134"/>
            <a:ext cx="10318747" cy="1181102"/>
          </a:xfrm>
          <a:prstGeom prst="rect">
            <a:avLst/>
          </a:prstGeom>
          <a:noFill/>
        </p:spPr>
        <p:txBody>
          <a:bodyPr anchor="t"/>
          <a:lstStyle/>
          <a:p>
            <a:pPr marL="0" algn="l">
              <a:lnSpc>
                <a:spcPts val="3900"/>
              </a:lnSpc>
            </a:pPr>
            <a:r>
              <a:rPr lang="zh-CN" altLang="en-US" sz="2899" b="0" i="0">
                <a:solidFill>
                  <a:srgbClr val="000000">
                    <a:alpha val="100000"/>
                  </a:srgbClr>
                </a:solidFill>
                <a:latin typeface="微软雅黑"/>
                <a:ea typeface="微软雅黑"/>
              </a:rPr>
              <a:t>投球时，篮球离开手后，篮球</a:t>
            </a:r>
            <a:r>
              <a:rPr lang="zh-CN" altLang="en-US" sz="2899" b="0" i="0">
                <a:solidFill>
                  <a:srgbClr val="3B00FF">
                    <a:alpha val="100000"/>
                  </a:srgbClr>
                </a:solidFill>
                <a:latin typeface="微软雅黑"/>
                <a:ea typeface="微软雅黑"/>
              </a:rPr>
              <a:t>不再受到</a:t>
            </a:r>
            <a:r>
              <a:rPr lang="zh-CN" altLang="en-US" sz="2899" b="0" i="0">
                <a:solidFill>
                  <a:srgbClr val="000000">
                    <a:alpha val="100000"/>
                  </a:srgbClr>
                </a:solidFill>
                <a:latin typeface="微软雅黑"/>
                <a:ea typeface="微软雅黑"/>
              </a:rPr>
              <a:t>手对它力的作用，篮球</a:t>
            </a:r>
            <a:r>
              <a:rPr lang="zh-CN" altLang="en-US" sz="2899" b="0" i="0">
                <a:solidFill>
                  <a:srgbClr val="3B00FF">
                    <a:alpha val="100000"/>
                  </a:srgbClr>
                </a:solidFill>
                <a:latin typeface="微软雅黑"/>
                <a:ea typeface="微软雅黑"/>
              </a:rPr>
              <a:t>由于惯性</a:t>
            </a:r>
            <a:r>
              <a:rPr lang="zh-CN" altLang="en-US" sz="2899" b="0" i="0">
                <a:solidFill>
                  <a:srgbClr val="000000">
                    <a:alpha val="100000"/>
                  </a:srgbClr>
                </a:solidFill>
                <a:latin typeface="微软雅黑"/>
                <a:ea typeface="微软雅黑"/>
              </a:rPr>
              <a:t>在空中保持运动状态继续向前运动。</a:t>
            </a:r>
          </a:p>
        </p:txBody>
      </p:sp>
      <p:pic>
        <p:nvPicPr>
          <p:cNvPr id="12" name="图片3" title="">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8330613" y="1948663"/>
            <a:ext cx="3667020" cy="2359924"/>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8" grpId="0" animBg="1"/>
    </p:bldLst>
  </p:timing>
</p:sld>
</file>

<file path=ppt/tags/tag1.xml><?xml version="1.0" encoding="utf-8"?>
<p:tagLst xmlns:p="http://schemas.openxmlformats.org/presentationml/2006/main">
  <p:tag name="AS_OS" val="Unix 3.10 unknown"/>
  <p:tag name="AS_RELEASE_DATE" val="2023.03.31"/>
  <p:tag name="AS_TITLE" val="Aspose.Slides for Java"/>
  <p:tag name="AS_VERSION" val="23.3"/>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140</Paragraphs>
  <Slides>20</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等线 Light</vt:lpstr>
      <vt:lpstr>等线</vt:lpstr>
      <vt:lpstr>微软雅黑</vt:lpstr>
      <vt:lpstr>Times New Roman</vt:lpstr>
      <vt:lpstr>思源黑体</vt:lpstr>
      <vt:lpstr>Microsoft YaHei</vt:lpstr>
      <vt:lpstr>楷体</vt:lpstr>
      <vt:lpstr>Wingdings</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2025-03-23T09:35:04Z</cp:lastPrinted>
  <dcterms:created xsi:type="dcterms:W3CDTF">2025-03-23T09:35:04Z</dcterms:created>
  <dcterms:modified xsi:type="dcterms:W3CDTF">2025-03-23T01:35:04Z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