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tags" Target="tags/tag1.xml" /><Relationship Id="rId25" Type="http://schemas.openxmlformats.org/officeDocument/2006/relationships/presProps" Target="presProps.xml" /><Relationship Id="rId26" Type="http://schemas.openxmlformats.org/officeDocument/2006/relationships/viewProps" Target="viewProps.xml" /><Relationship Id="rId27" Type="http://schemas.openxmlformats.org/officeDocument/2006/relationships/theme" Target="theme/theme1.xml" /><Relationship Id="rId28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image" Target="file:///D:\qq&#25991;&#20214;\712321467\Image\C2C\Image2\%7b75232B38-A165-1FB7-499C-2E1C792CACB5%7d.png" TargetMode="External" /><Relationship Id="rId24" Type="http://schemas.openxmlformats.org/officeDocument/2006/relationships/image" Target="../media/image1.png" /><Relationship Id="rId25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24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image" Target="../media/image25.png" /><Relationship Id="rId2" Type="http://schemas.openxmlformats.org/officeDocument/2006/relationships/image" Target="../media/image19.png" /><Relationship Id="rId3" Type="http://schemas.openxmlformats.org/officeDocument/2006/relationships/video" Target="../media/media3.mp4" /><Relationship Id="rId4" Type="http://schemas.microsoft.com/office/2007/relationships/media" Target="../media/media3.mp4" /><Relationship Id="rId5" Type="http://schemas.openxmlformats.org/officeDocument/2006/relationships/image" Target="../media/image20.png" /><Relationship Id="rId6" Type="http://schemas.openxmlformats.org/officeDocument/2006/relationships/image" Target="../media/image21.png" /><Relationship Id="rId7" Type="http://schemas.openxmlformats.org/officeDocument/2006/relationships/image" Target="../media/image22.png" /><Relationship Id="rId8" Type="http://schemas.openxmlformats.org/officeDocument/2006/relationships/image" Target="../media/image23.png" /><Relationship Id="rId9" Type="http://schemas.openxmlformats.org/officeDocument/2006/relationships/image" Target="../media/image24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26.png" /><Relationship Id="rId3" Type="http://schemas.openxmlformats.org/officeDocument/2006/relationships/image" Target="../media/image27.png" /><Relationship Id="rId4" Type="http://schemas.openxmlformats.org/officeDocument/2006/relationships/image" Target="../media/image28.png" /><Relationship Id="rId5" Type="http://schemas.openxmlformats.org/officeDocument/2006/relationships/image" Target="../media/image29.png" /><Relationship Id="rId6" Type="http://schemas.openxmlformats.org/officeDocument/2006/relationships/image" Target="../media/image30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31.png" /><Relationship Id="rId3" Type="http://schemas.openxmlformats.org/officeDocument/2006/relationships/image" Target="../media/image32.png" /><Relationship Id="rId4" Type="http://schemas.openxmlformats.org/officeDocument/2006/relationships/image" Target="../media/image33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34.png" /><Relationship Id="rId3" Type="http://schemas.openxmlformats.org/officeDocument/2006/relationships/image" Target="../media/image35.png" /><Relationship Id="rId4" Type="http://schemas.openxmlformats.org/officeDocument/2006/relationships/image" Target="../media/image36.png" /><Relationship Id="rId5" Type="http://schemas.openxmlformats.org/officeDocument/2006/relationships/image" Target="../media/image37.png" /><Relationship Id="rId6" Type="http://schemas.openxmlformats.org/officeDocument/2006/relationships/image" Target="../media/image38.png" /><Relationship Id="rId7" Type="http://schemas.openxmlformats.org/officeDocument/2006/relationships/image" Target="../media/image39.png" /><Relationship Id="rId8" Type="http://schemas.openxmlformats.org/officeDocument/2006/relationships/image" Target="../media/image40.png" /><Relationship Id="rId9" Type="http://schemas.openxmlformats.org/officeDocument/2006/relationships/image" Target="../media/image41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image" Target="../media/image42.png" /><Relationship Id="rId3" Type="http://schemas.openxmlformats.org/officeDocument/2006/relationships/image" Target="../media/image43.png" /><Relationship Id="rId4" Type="http://schemas.openxmlformats.org/officeDocument/2006/relationships/video" Target="../media/media4.mp4" /><Relationship Id="rId5" Type="http://schemas.microsoft.com/office/2007/relationships/media" Target="../media/media4.mp4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44.png" /><Relationship Id="rId3" Type="http://schemas.openxmlformats.org/officeDocument/2006/relationships/image" Target="../media/image45.gif" /><Relationship Id="rId4" Type="http://schemas.openxmlformats.org/officeDocument/2006/relationships/image" Target="../media/image46.png" /><Relationship Id="rId5" Type="http://schemas.openxmlformats.org/officeDocument/2006/relationships/image" Target="../media/image47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48.png" /><Relationship Id="rId3" Type="http://schemas.openxmlformats.org/officeDocument/2006/relationships/image" Target="../media/image49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image" Target="../media/image50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51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image" Target="../media/image5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 /><Relationship Id="rId2" Type="http://schemas.openxmlformats.org/officeDocument/2006/relationships/image" Target="../media/image53.png" /><Relationship Id="rId3" Type="http://schemas.openxmlformats.org/officeDocument/2006/relationships/image" Target="../media/image5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image" Target="../media/image55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image" Target="../media/image56.png" /><Relationship Id="rId3" Type="http://schemas.openxmlformats.org/officeDocument/2006/relationships/image" Target="../media/image57.png" /><Relationship Id="rId4" Type="http://schemas.openxmlformats.org/officeDocument/2006/relationships/image" Target="../media/image58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.png" /><Relationship Id="rId3" Type="http://schemas.openxmlformats.org/officeDocument/2006/relationships/video" Target="../media/media1.mp4" /><Relationship Id="rId4" Type="http://schemas.microsoft.com/office/2007/relationships/media" Target="../media/media1.mp4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.png" /><Relationship Id="rId3" Type="http://schemas.openxmlformats.org/officeDocument/2006/relationships/image" Target="../media/image6.png" /><Relationship Id="rId4" Type="http://schemas.openxmlformats.org/officeDocument/2006/relationships/image" Target="../media/image7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8.png" /><Relationship Id="rId3" Type="http://schemas.openxmlformats.org/officeDocument/2006/relationships/video" Target="../media/media2.mp4" /><Relationship Id="rId4" Type="http://schemas.microsoft.com/office/2007/relationships/media" Target="../media/media2.mp4" /><Relationship Id="rId5" Type="http://schemas.openxmlformats.org/officeDocument/2006/relationships/image" Target="../media/image9.png" /><Relationship Id="rId6" Type="http://schemas.openxmlformats.org/officeDocument/2006/relationships/image" Target="../media/image10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12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3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Relationship Id="rId5" Type="http://schemas.openxmlformats.org/officeDocument/2006/relationships/image" Target="../media/image17.png" /><Relationship Id="rId6" Type="http://schemas.openxmlformats.org/officeDocument/2006/relationships/image" Target="../media/image18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-77886" y="-22860"/>
            <a:ext cx="12269248" cy="6887480"/>
            <a:chExt cx="12269248" cy="6887480"/>
          </a:xfrm>
        </p:grpSpPr>
        <p:sp>
          <p:nvSpPr>
            <p:cNvPr id="3" name="形状1"/>
            <p:cNvSpPr txBox="1"/>
            <p:nvPr/>
          </p:nvSpPr>
          <p:spPr>
            <a:xfrm>
              <a:off x="96298" y="0"/>
              <a:ext cx="12172950" cy="2761888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5422735" y="2139267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4152167" y="1044740"/>
              <a:ext cx="7292975" cy="9864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6200"/>
                </a:lnSpc>
              </a:pPr>
              <a:r>
                <a:rPr lang="zh-CN" altLang="en-US" sz="5199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第3节 重力</a:t>
              </a:r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5213985" y="2204466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八年级物理下册 •人教版（2024新版）</a:t>
              </a:r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4827708" y="359997"/>
              <a:ext cx="5788028" cy="7505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000"/>
                </a:lnSpc>
              </a:pPr>
              <a:r>
                <a:rPr lang="zh-CN" altLang="en-US" sz="33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第七章——力</a:t>
              </a:r>
            </a:p>
          </p:txBody>
        </p:sp>
        <p:pic>
          <p:nvPicPr>
            <p:cNvPr id="8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5751" y="2857510"/>
              <a:ext cx="5175104" cy="4029970"/>
            </a:xfrm>
            <a:prstGeom prst="ellipse">
              <a:avLst/>
            </a:prstGeom>
            <a:ln w="95250">
              <a:solidFill>
                <a:srgbClr val="FFFFFF">
                  <a:alpha val="100000"/>
                </a:srgbClr>
              </a:solidFill>
            </a:ln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1932"/>
            <a:stretch>
              <a:fillRect/>
            </a:stretch>
          </p:blipFill>
          <p:spPr>
            <a:xfrm>
              <a:off x="0" y="819"/>
              <a:ext cx="4606878" cy="688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410436" cy="660949"/>
            </a:xfrm>
            <a:custGeom>
              <a:gdLst>
                <a:gd name="connsiteX0" fmla="*/ 110158 w 3410436"/>
                <a:gd name="connsiteY0" fmla="*/ 0 h 660949"/>
                <a:gd name="connsiteX1" fmla="*/ 3300278 w 3410436"/>
                <a:gd name="connsiteY1" fmla="*/ 0 h 660949"/>
                <a:gd name="connsiteX2" fmla="*/ 3361116 w 3410436"/>
                <a:gd name="connsiteY2" fmla="*/ 0 h 660949"/>
                <a:gd name="connsiteX3" fmla="*/ 3410436 w 3410436"/>
                <a:gd name="connsiteY3" fmla="*/ 550791 h 660949"/>
                <a:gd name="connsiteX4" fmla="*/ 3410436 w 3410436"/>
                <a:gd name="connsiteY4" fmla="*/ 611630 h 660949"/>
                <a:gd name="connsiteX5" fmla="*/ 110158 w 3410436"/>
                <a:gd name="connsiteY5" fmla="*/ 660949 h 660949"/>
                <a:gd name="connsiteX6" fmla="*/ 49320 w 3410436"/>
                <a:gd name="connsiteY6" fmla="*/ 660949 h 660949"/>
                <a:gd name="connsiteX7" fmla="*/ 0 w 3410436"/>
                <a:gd name="connsiteY7" fmla="*/ 110158 h 660949"/>
                <a:gd name="connsiteX8" fmla="*/ 0 w 34104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0436" h="660949">
                  <a:moveTo>
                    <a:pt x="110158" y="0"/>
                  </a:moveTo>
                  <a:lnTo>
                    <a:pt x="3300278" y="0"/>
                  </a:lnTo>
                  <a:cubicBezTo>
                    <a:pt x="3361116" y="0"/>
                    <a:pt x="3410436" y="49320"/>
                    <a:pt x="3410436" y="110158"/>
                  </a:cubicBezTo>
                  <a:lnTo>
                    <a:pt x="3410436" y="550791"/>
                  </a:lnTo>
                  <a:cubicBezTo>
                    <a:pt x="3410436" y="611630"/>
                    <a:pt x="3361116" y="660949"/>
                    <a:pt x="33002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重力的方向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pic>
        <p:nvPicPr>
          <p:cNvPr id="8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509445" y="958186"/>
            <a:ext cx="3292678" cy="5853646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4933350" y="5140871"/>
            <a:ext cx="5143500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重力的方向总是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竖直向下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的。</a:t>
            </a:r>
          </a:p>
        </p:txBody>
      </p:sp>
      <p:grpSp>
        <p:nvGrpSpPr>
          <p:cNvPr id="10" name="组合2" title=""/>
          <p:cNvGrpSpPr/>
          <p:nvPr/>
        </p:nvGrpSpPr>
        <p:grpSpPr>
          <a:xfrm>
            <a:off x="4067899" y="744350"/>
            <a:ext cx="6874601" cy="3949227"/>
            <a:chExt cx="6874601" cy="3949227"/>
          </a:xfrm>
        </p:grpSpPr>
        <p:pic>
          <p:nvPicPr>
            <p:cNvPr id="11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819701" cy="3949227"/>
            </a:xfrm>
            <a:prstGeom prst="rect">
              <a:avLst/>
            </a:prstGeom>
          </p:spPr>
        </p:pic>
        <p:pic>
          <p:nvPicPr>
            <p:cNvPr id="12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8379" y="1285588"/>
              <a:ext cx="214363" cy="2184854"/>
            </a:xfrm>
            <a:prstGeom prst="rect">
              <a:avLst/>
            </a:prstGeom>
          </p:spPr>
        </p:pic>
        <p:pic>
          <p:nvPicPr>
            <p:cNvPr id="13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6285" y="64195"/>
              <a:ext cx="3504014" cy="3883269"/>
            </a:xfrm>
            <a:prstGeom prst="rect">
              <a:avLst/>
            </a:prstGeom>
          </p:spPr>
        </p:pic>
        <p:pic>
          <p:nvPicPr>
            <p:cNvPr id="14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6748" y="1703676"/>
              <a:ext cx="865698" cy="1451073"/>
            </a:xfrm>
            <a:prstGeom prst="rect">
              <a:avLst/>
            </a:prstGeom>
          </p:spPr>
        </p:pic>
        <p:pic>
          <p:nvPicPr>
            <p:cNvPr id="15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97381" y="1337072"/>
              <a:ext cx="214363" cy="2184854"/>
            </a:xfrm>
            <a:prstGeom prst="rect">
              <a:avLst/>
            </a:prstGeom>
          </p:spPr>
        </p:pic>
        <p:pic>
          <p:nvPicPr>
            <p:cNvPr id="16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5581" y="1704047"/>
              <a:ext cx="865698" cy="1451073"/>
            </a:xfrm>
            <a:prstGeom prst="rect">
              <a:avLst/>
            </a:prstGeom>
          </p:spPr>
        </p:pic>
        <p:sp>
          <p:nvSpPr>
            <p:cNvPr id="17" name="形状6"/>
            <p:cNvSpPr txBox="1"/>
            <p:nvPr/>
          </p:nvSpPr>
          <p:spPr>
            <a:xfrm flipV="1">
              <a:off x="3737" y="3139810"/>
              <a:ext cx="6870864" cy="19050"/>
            </a:xfrm>
            <a:prstGeom prst="line">
              <a:avLst/>
            </a:prstGeom>
            <a:solidFill>
              <a:srgbClr val="19457F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2"/>
            <p:cNvSpPr txBox="1"/>
            <p:nvPr/>
          </p:nvSpPr>
          <p:spPr>
            <a:xfrm>
              <a:off x="2703378" y="2593554"/>
              <a:ext cx="1121938" cy="5656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1999" b="0" i="0">
                  <a:solidFill>
                    <a:srgbClr val="000000">
                      <a:alpha val="100000"/>
                    </a:srgbClr>
                  </a:solidFill>
                  <a:latin typeface="楷体_GB2312"/>
                  <a:ea typeface="楷体_GB2312"/>
                </a:rPr>
                <a:t>水平线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5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6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7"/>
            <p:cNvSpPr txBox="1"/>
            <p:nvPr/>
          </p:nvSpPr>
          <p:spPr>
            <a:xfrm>
              <a:off x="818112" y="180861"/>
              <a:ext cx="3410436" cy="660949"/>
            </a:xfrm>
            <a:custGeom>
              <a:gdLst>
                <a:gd name="connsiteX0" fmla="*/ 110158 w 3410436"/>
                <a:gd name="connsiteY0" fmla="*/ 0 h 660949"/>
                <a:gd name="connsiteX1" fmla="*/ 3300278 w 3410436"/>
                <a:gd name="connsiteY1" fmla="*/ 0 h 660949"/>
                <a:gd name="connsiteX2" fmla="*/ 3361116 w 3410436"/>
                <a:gd name="connsiteY2" fmla="*/ 0 h 660949"/>
                <a:gd name="connsiteX3" fmla="*/ 3410436 w 3410436"/>
                <a:gd name="connsiteY3" fmla="*/ 550791 h 660949"/>
                <a:gd name="connsiteX4" fmla="*/ 3410436 w 3410436"/>
                <a:gd name="connsiteY4" fmla="*/ 611630 h 660949"/>
                <a:gd name="connsiteX5" fmla="*/ 110158 w 3410436"/>
                <a:gd name="connsiteY5" fmla="*/ 660949 h 660949"/>
                <a:gd name="connsiteX6" fmla="*/ 49320 w 3410436"/>
                <a:gd name="connsiteY6" fmla="*/ 660949 h 660949"/>
                <a:gd name="connsiteX7" fmla="*/ 0 w 3410436"/>
                <a:gd name="connsiteY7" fmla="*/ 110158 h 660949"/>
                <a:gd name="connsiteX8" fmla="*/ 0 w 34104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0436" h="660949">
                  <a:moveTo>
                    <a:pt x="110158" y="0"/>
                  </a:moveTo>
                  <a:lnTo>
                    <a:pt x="3300278" y="0"/>
                  </a:lnTo>
                  <a:cubicBezTo>
                    <a:pt x="3361116" y="0"/>
                    <a:pt x="3410436" y="49320"/>
                    <a:pt x="3410436" y="110158"/>
                  </a:cubicBezTo>
                  <a:lnTo>
                    <a:pt x="3410436" y="550791"/>
                  </a:lnTo>
                  <a:cubicBezTo>
                    <a:pt x="3410436" y="611630"/>
                    <a:pt x="3361116" y="660949"/>
                    <a:pt x="33002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重力的方向</a:t>
              </a:r>
            </a:p>
          </p:txBody>
        </p:sp>
        <p:sp>
          <p:nvSpPr>
            <p:cNvPr id="7" name="形状8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grpSp>
        <p:nvGrpSpPr>
          <p:cNvPr id="8" name="组合2" title=""/>
          <p:cNvGrpSpPr/>
          <p:nvPr/>
        </p:nvGrpSpPr>
        <p:grpSpPr>
          <a:xfrm>
            <a:off x="6764736" y="958339"/>
            <a:ext cx="4977003" cy="4719513"/>
            <a:chExt cx="4977003" cy="4719513"/>
          </a:xfrm>
        </p:grpSpPr>
        <p:pic>
          <p:nvPicPr>
            <p:cNvPr id="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0" y="1780527"/>
              <a:ext cx="960130" cy="1682077"/>
            </a:xfrm>
            <a:prstGeom prst="rect">
              <a:avLst/>
            </a:prstGeom>
          </p:spPr>
        </p:pic>
        <p:pic>
          <p:nvPicPr>
            <p:cNvPr id="10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681" y="1277340"/>
              <a:ext cx="3114913" cy="3173511"/>
            </a:xfrm>
            <a:prstGeom prst="rect">
              <a:avLst/>
            </a:prstGeom>
          </p:spPr>
        </p:pic>
        <p:pic>
          <p:nvPicPr>
            <p:cNvPr id="11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518000">
              <a:off x="4019712" y="3328863"/>
              <a:ext cx="957291" cy="1390650"/>
            </a:xfrm>
            <a:prstGeom prst="rect">
              <a:avLst/>
            </a:prstGeom>
          </p:spPr>
        </p:pic>
        <p:pic>
          <p:nvPicPr>
            <p:cNvPr id="12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0420" y="0"/>
              <a:ext cx="1390650" cy="1390650"/>
            </a:xfrm>
            <a:prstGeom prst="rect">
              <a:avLst/>
            </a:prstGeom>
          </p:spPr>
        </p:pic>
      </p:grpSp>
      <p:sp>
        <p:nvSpPr>
          <p:cNvPr id="13" name="文本1" title=""/>
          <p:cNvSpPr txBox="1"/>
          <p:nvPr/>
        </p:nvSpPr>
        <p:spPr>
          <a:xfrm>
            <a:off x="7427757" y="5533558"/>
            <a:ext cx="4074795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竖直向下近似指向地心</a:t>
            </a:r>
          </a:p>
        </p:txBody>
      </p:sp>
      <p:sp>
        <p:nvSpPr>
          <p:cNvPr id="14" name="形状2" title=""/>
          <p:cNvSpPr txBox="1"/>
          <p:nvPr/>
        </p:nvSpPr>
        <p:spPr>
          <a:xfrm>
            <a:off x="9263414" y="1521375"/>
            <a:ext cx="76302" cy="2071329"/>
          </a:xfrm>
          <a:prstGeom prst="line">
            <a:avLst/>
          </a:prstGeom>
          <a:solidFill>
            <a:srgbClr val="5C81CC">
              <a:alpha val="100000"/>
            </a:srgbClr>
          </a:solidFill>
          <a:ln w="66675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3" title=""/>
          <p:cNvSpPr txBox="1"/>
          <p:nvPr/>
        </p:nvSpPr>
        <p:spPr>
          <a:xfrm>
            <a:off x="7362511" y="3566485"/>
            <a:ext cx="1782916" cy="78658"/>
          </a:xfrm>
          <a:prstGeom prst="line">
            <a:avLst/>
          </a:prstGeom>
          <a:solidFill>
            <a:srgbClr val="5C81CC">
              <a:alpha val="100000"/>
            </a:srgbClr>
          </a:solidFill>
          <a:ln w="66675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4" title=""/>
          <p:cNvSpPr txBox="1"/>
          <p:nvPr/>
        </p:nvSpPr>
        <p:spPr>
          <a:xfrm flipH="1" flipV="1">
            <a:off x="9536362" y="3763130"/>
            <a:ext cx="1772162" cy="1245419"/>
          </a:xfrm>
          <a:prstGeom prst="line">
            <a:avLst/>
          </a:prstGeom>
          <a:solidFill>
            <a:srgbClr val="5C81CC">
              <a:alpha val="100000"/>
            </a:srgbClr>
          </a:solidFill>
          <a:ln w="66675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7" name="组合3" title=""/>
          <p:cNvGrpSpPr/>
          <p:nvPr/>
        </p:nvGrpSpPr>
        <p:grpSpPr>
          <a:xfrm>
            <a:off x="922626" y="1128895"/>
            <a:ext cx="2828924" cy="1642819"/>
            <a:chExt cx="2828924" cy="1642819"/>
          </a:xfrm>
        </p:grpSpPr>
        <p:sp>
          <p:nvSpPr>
            <p:cNvPr id="18" name="形状11"/>
            <p:cNvSpPr txBox="1"/>
            <p:nvPr/>
          </p:nvSpPr>
          <p:spPr>
            <a:xfrm>
              <a:off x="0" y="80438"/>
              <a:ext cx="2828924" cy="1395265"/>
            </a:xfrm>
            <a:prstGeom prst="rtTriangle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385D8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2"/>
            <p:cNvSpPr txBox="1"/>
            <p:nvPr/>
          </p:nvSpPr>
          <p:spPr>
            <a:xfrm rot="1594484">
              <a:off x="1004887" y="152105"/>
              <a:ext cx="819151" cy="58922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385D8A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形状9"/>
            <p:cNvSpPr txBox="1"/>
            <p:nvPr/>
          </p:nvSpPr>
          <p:spPr>
            <a:xfrm>
              <a:off x="1190624" y="0"/>
              <a:ext cx="457200" cy="893432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4F81BD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形状10"/>
            <p:cNvSpPr txBox="1"/>
            <p:nvPr/>
          </p:nvSpPr>
          <p:spPr>
            <a:xfrm flipH="1">
              <a:off x="916359" y="368749"/>
              <a:ext cx="996207" cy="14685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4F81BD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形状13"/>
            <p:cNvSpPr txBox="1"/>
            <p:nvPr/>
          </p:nvSpPr>
          <p:spPr>
            <a:xfrm>
              <a:off x="965717" y="413222"/>
              <a:ext cx="445926" cy="772367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4"/>
            <p:cNvSpPr txBox="1"/>
            <p:nvPr/>
          </p:nvSpPr>
          <p:spPr>
            <a:xfrm rot="19915684">
              <a:off x="1025134" y="990133"/>
              <a:ext cx="1022187" cy="65268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1">
                  <a:solidFill>
                    <a:srgbClr val="002060">
                      <a:alpha val="100000"/>
                    </a:srgbClr>
                  </a:solidFill>
                  <a:latin typeface="Times New Roman"/>
                  <a:ea typeface="Times New Roman"/>
                </a:rPr>
                <a:t>G</a:t>
              </a:r>
            </a:p>
          </p:txBody>
        </p:sp>
        <p:sp>
          <p:nvSpPr>
            <p:cNvPr id="24" name="形状14"/>
            <p:cNvSpPr txBox="1"/>
            <p:nvPr/>
          </p:nvSpPr>
          <p:spPr>
            <a:xfrm>
              <a:off x="1336288" y="387031"/>
              <a:ext cx="113155" cy="128726"/>
            </a:xfrm>
            <a:prstGeom prst="ellipse">
              <a:avLst/>
            </a:prstGeom>
            <a:solidFill>
              <a:srgbClr val="FF0000">
                <a:alpha val="100000"/>
              </a:srgbClr>
            </a:solidFill>
            <a:ln w="9525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25" name="文本2" title=""/>
          <p:cNvSpPr txBox="1"/>
          <p:nvPr/>
        </p:nvSpPr>
        <p:spPr>
          <a:xfrm>
            <a:off x="5486571" y="2248824"/>
            <a:ext cx="1264767" cy="118570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000"/>
              </a:lnSpc>
            </a:pPr>
            <a:r>
              <a:rPr lang="zh-CN" altLang="en-US" sz="5864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√</a:t>
            </a:r>
          </a:p>
        </p:txBody>
      </p:sp>
      <p:sp>
        <p:nvSpPr>
          <p:cNvPr id="26" name="文本3" title=""/>
          <p:cNvSpPr txBox="1"/>
          <p:nvPr/>
        </p:nvSpPr>
        <p:spPr>
          <a:xfrm>
            <a:off x="1819989" y="2388019"/>
            <a:ext cx="1264767" cy="118570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000"/>
              </a:lnSpc>
            </a:pPr>
            <a:r>
              <a:rPr lang="zh-CN" altLang="en-US" sz="5864" b="0" i="0">
                <a:solidFill>
                  <a:srgbClr val="FF0000">
                    <a:alpha val="100000"/>
                  </a:srgbClr>
                </a:solidFill>
                <a:latin typeface="等线" panose="020f0502020204030204"/>
                <a:ea typeface="等线" panose="020f0502020204030204"/>
              </a:rPr>
              <a:t>×</a:t>
            </a:r>
          </a:p>
        </p:txBody>
      </p:sp>
      <p:grpSp>
        <p:nvGrpSpPr>
          <p:cNvPr id="27" name="组合4" title=""/>
          <p:cNvGrpSpPr/>
          <p:nvPr/>
        </p:nvGrpSpPr>
        <p:grpSpPr>
          <a:xfrm>
            <a:off x="4096166" y="1104073"/>
            <a:ext cx="2828924" cy="1565293"/>
            <a:chExt cx="2828924" cy="1565293"/>
          </a:xfrm>
        </p:grpSpPr>
        <p:sp>
          <p:nvSpPr>
            <p:cNvPr id="28" name="形状17"/>
            <p:cNvSpPr txBox="1"/>
            <p:nvPr/>
          </p:nvSpPr>
          <p:spPr>
            <a:xfrm>
              <a:off x="0" y="80438"/>
              <a:ext cx="2828924" cy="1395265"/>
            </a:xfrm>
            <a:prstGeom prst="rtTriangle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385D8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形状18"/>
            <p:cNvSpPr txBox="1"/>
            <p:nvPr/>
          </p:nvSpPr>
          <p:spPr>
            <a:xfrm rot="1594484">
              <a:off x="1004887" y="152105"/>
              <a:ext cx="819151" cy="58922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385D8A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0" name="形状15"/>
            <p:cNvSpPr txBox="1"/>
            <p:nvPr/>
          </p:nvSpPr>
          <p:spPr>
            <a:xfrm>
              <a:off x="1190624" y="0"/>
              <a:ext cx="457200" cy="893432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4F81BD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形状16"/>
            <p:cNvSpPr txBox="1"/>
            <p:nvPr/>
          </p:nvSpPr>
          <p:spPr>
            <a:xfrm flipH="1">
              <a:off x="916359" y="368749"/>
              <a:ext cx="996207" cy="14685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4F81BD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形状19"/>
            <p:cNvSpPr txBox="1"/>
            <p:nvPr/>
          </p:nvSpPr>
          <p:spPr>
            <a:xfrm>
              <a:off x="1393561" y="548125"/>
              <a:ext cx="1191" cy="95139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3" name="文本5"/>
            <p:cNvSpPr txBox="1"/>
            <p:nvPr/>
          </p:nvSpPr>
          <p:spPr>
            <a:xfrm rot="21511876">
              <a:off x="1374591" y="912607"/>
              <a:ext cx="1022187" cy="65268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1">
                  <a:solidFill>
                    <a:srgbClr val="002060">
                      <a:alpha val="100000"/>
                    </a:srgbClr>
                  </a:solidFill>
                  <a:latin typeface="Times New Roman"/>
                  <a:ea typeface="Times New Roman"/>
                </a:rPr>
                <a:t>G</a:t>
              </a:r>
            </a:p>
          </p:txBody>
        </p:sp>
        <p:sp>
          <p:nvSpPr>
            <p:cNvPr id="34" name="形状20"/>
            <p:cNvSpPr txBox="1"/>
            <p:nvPr/>
          </p:nvSpPr>
          <p:spPr>
            <a:xfrm>
              <a:off x="1344455" y="430072"/>
              <a:ext cx="113155" cy="128726"/>
            </a:xfrm>
            <a:prstGeom prst="ellipse">
              <a:avLst/>
            </a:prstGeom>
            <a:solidFill>
              <a:srgbClr val="FF0000">
                <a:alpha val="100000"/>
              </a:srgbClr>
            </a:solidFill>
            <a:ln w="9525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35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56" y="3120609"/>
            <a:ext cx="5913130" cy="30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35" grpId="0" animBg="1"/>
      <p:bldP spid="8" grpId="0" animBg="1"/>
      <p:bldP spid="14" grpId="0" animBg="1"/>
      <p:bldP spid="15" grpId="0" animBg="1"/>
      <p:bldP spid="1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410436" cy="660949"/>
            </a:xfrm>
            <a:custGeom>
              <a:gdLst>
                <a:gd name="connsiteX0" fmla="*/ 110158 w 3410436"/>
                <a:gd name="connsiteY0" fmla="*/ 0 h 660949"/>
                <a:gd name="connsiteX1" fmla="*/ 3300278 w 3410436"/>
                <a:gd name="connsiteY1" fmla="*/ 0 h 660949"/>
                <a:gd name="connsiteX2" fmla="*/ 3361116 w 3410436"/>
                <a:gd name="connsiteY2" fmla="*/ 0 h 660949"/>
                <a:gd name="connsiteX3" fmla="*/ 3410436 w 3410436"/>
                <a:gd name="connsiteY3" fmla="*/ 550791 h 660949"/>
                <a:gd name="connsiteX4" fmla="*/ 3410436 w 3410436"/>
                <a:gd name="connsiteY4" fmla="*/ 611630 h 660949"/>
                <a:gd name="connsiteX5" fmla="*/ 110158 w 3410436"/>
                <a:gd name="connsiteY5" fmla="*/ 660949 h 660949"/>
                <a:gd name="connsiteX6" fmla="*/ 49320 w 3410436"/>
                <a:gd name="connsiteY6" fmla="*/ 660949 h 660949"/>
                <a:gd name="connsiteX7" fmla="*/ 0 w 3410436"/>
                <a:gd name="connsiteY7" fmla="*/ 110158 h 660949"/>
                <a:gd name="connsiteX8" fmla="*/ 0 w 34104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0436" h="660949">
                  <a:moveTo>
                    <a:pt x="110158" y="0"/>
                  </a:moveTo>
                  <a:lnTo>
                    <a:pt x="3300278" y="0"/>
                  </a:lnTo>
                  <a:cubicBezTo>
                    <a:pt x="3361116" y="0"/>
                    <a:pt x="3410436" y="49320"/>
                    <a:pt x="3410436" y="110158"/>
                  </a:cubicBezTo>
                  <a:lnTo>
                    <a:pt x="3410436" y="550791"/>
                  </a:lnTo>
                  <a:cubicBezTo>
                    <a:pt x="3410436" y="611630"/>
                    <a:pt x="3361116" y="660949"/>
                    <a:pt x="33002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重力的方向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1" y="2995813"/>
            <a:ext cx="8798604" cy="3109751"/>
          </a:xfrm>
          <a:prstGeom prst="rect">
            <a:avLst/>
          </a:prstGeom>
        </p:spPr>
      </p:pic>
      <p:grpSp>
        <p:nvGrpSpPr>
          <p:cNvPr id="9" name="组合2" title=""/>
          <p:cNvGrpSpPr/>
          <p:nvPr/>
        </p:nvGrpSpPr>
        <p:grpSpPr>
          <a:xfrm>
            <a:off x="9125760" y="1458630"/>
            <a:ext cx="2945225" cy="4515050"/>
            <a:chExt cx="2945225" cy="4515050"/>
          </a:xfrm>
        </p:grpSpPr>
        <p:pic>
          <p:nvPicPr>
            <p:cNvPr id="10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8" y="47018"/>
              <a:ext cx="2940697" cy="4468032"/>
            </a:xfrm>
            <a:prstGeom prst="rect">
              <a:avLst/>
            </a:prstGeom>
          </p:spPr>
        </p:pic>
        <p:sp>
          <p:nvSpPr>
            <p:cNvPr id="11" name="形状6"/>
            <p:cNvSpPr txBox="1"/>
            <p:nvPr/>
          </p:nvSpPr>
          <p:spPr>
            <a:xfrm>
              <a:off x="4527" y="58857"/>
              <a:ext cx="2940697" cy="694894"/>
            </a:xfrm>
            <a:prstGeom prst="rect">
              <a:avLst/>
            </a:prstGeom>
            <a:solidFill>
              <a:srgbClr val="75C2D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文本2"/>
            <p:cNvSpPr txBox="1"/>
            <p:nvPr/>
          </p:nvSpPr>
          <p:spPr>
            <a:xfrm>
              <a:off x="0" y="0"/>
              <a:ext cx="2940697" cy="80840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200"/>
                </a:lnSpc>
              </a:pPr>
              <a:r>
                <a:rPr lang="zh-CN" altLang="en-US" sz="1899" b="0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比萨斜塔相对于竖直方向</a:t>
              </a:r>
            </a:p>
            <a:p>
              <a:pPr marL="0" algn="ctr">
                <a:lnSpc>
                  <a:spcPts val="2200"/>
                </a:lnSpc>
              </a:pPr>
              <a:r>
                <a:rPr lang="zh-CN" altLang="en-US" sz="1899" b="0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倾斜度数为4度左右</a:t>
              </a:r>
            </a:p>
          </p:txBody>
        </p:sp>
        <p:sp>
          <p:nvSpPr>
            <p:cNvPr id="13" name="形状7"/>
            <p:cNvSpPr txBox="1"/>
            <p:nvPr/>
          </p:nvSpPr>
          <p:spPr>
            <a:xfrm flipH="1">
              <a:off x="1816476" y="1321729"/>
              <a:ext cx="33956" cy="2292533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FFFF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8"/>
            <p:cNvSpPr txBox="1"/>
            <p:nvPr/>
          </p:nvSpPr>
          <p:spPr>
            <a:xfrm>
              <a:off x="1719827" y="3533670"/>
              <a:ext cx="205888" cy="384873"/>
            </a:xfrm>
            <a:prstGeom prst="flowChartMerge">
              <a:avLst/>
            </a:prstGeom>
            <a:solidFill>
              <a:srgbClr val="0070C0">
                <a:alpha val="100000"/>
              </a:srgbClr>
            </a:solidFill>
            <a:ln w="28575">
              <a:solidFill>
                <a:srgbClr val="FFC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5" name="文本1" title=""/>
          <p:cNvSpPr txBox="1"/>
          <p:nvPr/>
        </p:nvSpPr>
        <p:spPr>
          <a:xfrm>
            <a:off x="644233" y="839743"/>
            <a:ext cx="8210550" cy="168907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建筑工人在砌墙时常利用铅垂线检查墙壁是否竖直，或检查装饰画是否竖直。</a:t>
            </a:r>
          </a:p>
          <a:p>
            <a:pPr marL="0" algn="l">
              <a:lnSpc>
                <a:spcPts val="3800"/>
              </a:lnSpc>
              <a:buFont typeface="Arial"/>
              <a:buChar char=" "/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自制水平仪，检查时物体表面是否水平，如下图：</a:t>
            </a:r>
          </a:p>
        </p:txBody>
      </p:sp>
      <p:pic>
        <p:nvPicPr>
          <p:cNvPr id="16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27" b="5121"/>
          <a:stretch>
            <a:fillRect/>
          </a:stretch>
        </p:blipFill>
        <p:spPr>
          <a:xfrm rot="21272178">
            <a:off x="3243177" y="2941253"/>
            <a:ext cx="3013900" cy="23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2162661" cy="660949"/>
            </a:xfrm>
            <a:custGeom>
              <a:gdLst>
                <a:gd name="connsiteX0" fmla="*/ 110158 w 2162661"/>
                <a:gd name="connsiteY0" fmla="*/ 0 h 660949"/>
                <a:gd name="connsiteX1" fmla="*/ 2052503 w 2162661"/>
                <a:gd name="connsiteY1" fmla="*/ 0 h 660949"/>
                <a:gd name="connsiteX2" fmla="*/ 2113341 w 2162661"/>
                <a:gd name="connsiteY2" fmla="*/ 0 h 660949"/>
                <a:gd name="connsiteX3" fmla="*/ 2162661 w 2162661"/>
                <a:gd name="connsiteY3" fmla="*/ 550791 h 660949"/>
                <a:gd name="connsiteX4" fmla="*/ 2162661 w 2162661"/>
                <a:gd name="connsiteY4" fmla="*/ 611630 h 660949"/>
                <a:gd name="connsiteX5" fmla="*/ 110158 w 2162661"/>
                <a:gd name="connsiteY5" fmla="*/ 660949 h 660949"/>
                <a:gd name="connsiteX6" fmla="*/ 49320 w 2162661"/>
                <a:gd name="connsiteY6" fmla="*/ 660949 h 660949"/>
                <a:gd name="connsiteX7" fmla="*/ 0 w 2162661"/>
                <a:gd name="connsiteY7" fmla="*/ 110158 h 660949"/>
                <a:gd name="connsiteX8" fmla="*/ 0 w 21626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2661" h="660949">
                  <a:moveTo>
                    <a:pt x="110158" y="0"/>
                  </a:moveTo>
                  <a:lnTo>
                    <a:pt x="2052503" y="0"/>
                  </a:lnTo>
                  <a:cubicBezTo>
                    <a:pt x="2113341" y="0"/>
                    <a:pt x="2162661" y="49320"/>
                    <a:pt x="2162661" y="110158"/>
                  </a:cubicBezTo>
                  <a:lnTo>
                    <a:pt x="2162661" y="550791"/>
                  </a:lnTo>
                  <a:cubicBezTo>
                    <a:pt x="2162661" y="611630"/>
                    <a:pt x="2113341" y="660949"/>
                    <a:pt x="20525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重心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四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616829" y="1062847"/>
            <a:ext cx="10706100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    地球吸引物体的每一部分。但是，对于整个物体，重力作用的表现就好像它作用在某一点上，这个点叫做物体的</a:t>
            </a:r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重心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1233380" y="5029111"/>
            <a:ext cx="3752121" cy="10309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  <a:buFont typeface="Arial"/>
              <a:buChar char=" "/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物体的每一部分</a:t>
            </a:r>
          </a:p>
          <a:p>
            <a:pPr marL="0" algn="l">
              <a:lnSpc>
                <a:spcPts val="2800"/>
              </a:lnSpc>
              <a:buFont typeface="Arial"/>
              <a:buChar char=" "/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都受到重力作用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6400042" y="5004008"/>
            <a:ext cx="4923635" cy="10309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对于整个物体，重力的作用效果就好像作用在某一点上的一个力。</a:t>
            </a:r>
          </a:p>
        </p:txBody>
      </p:sp>
      <p:pic>
        <p:nvPicPr>
          <p:cNvPr id="11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3" t="5705"/>
          <a:stretch>
            <a:fillRect/>
          </a:stretch>
        </p:blipFill>
        <p:spPr>
          <a:xfrm>
            <a:off x="1773209" y="2417924"/>
            <a:ext cx="2275841" cy="2590825"/>
          </a:xfrm>
          <a:prstGeom prst="rect">
            <a:avLst/>
          </a:prstGeom>
        </p:spPr>
      </p:pic>
      <p:pic>
        <p:nvPicPr>
          <p:cNvPr id="12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252" y="2417923"/>
            <a:ext cx="2030663" cy="2533755"/>
          </a:xfrm>
          <a:prstGeom prst="rect">
            <a:avLst/>
          </a:prstGeom>
        </p:spPr>
      </p:pic>
      <p:grpSp>
        <p:nvGrpSpPr>
          <p:cNvPr id="13" name="组合2" title=""/>
          <p:cNvGrpSpPr/>
          <p:nvPr/>
        </p:nvGrpSpPr>
        <p:grpSpPr>
          <a:xfrm>
            <a:off x="2018056" y="3445968"/>
            <a:ext cx="1688392" cy="1074825"/>
            <a:chExt cx="1688392" cy="1074825"/>
          </a:xfrm>
        </p:grpSpPr>
        <p:pic>
          <p:nvPicPr>
            <p:cNvPr id="14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615" t="15492" r="19999" b="28169"/>
            <a:stretch>
              <a:fillRect/>
            </a:stretch>
          </p:blipFill>
          <p:spPr>
            <a:xfrm>
              <a:off x="748574" y="0"/>
              <a:ext cx="288996" cy="327253"/>
            </a:xfrm>
            <a:prstGeom prst="rect">
              <a:avLst/>
            </a:prstGeom>
          </p:spPr>
        </p:pic>
        <p:pic>
          <p:nvPicPr>
            <p:cNvPr id="15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615" t="15492" r="19999" b="28169"/>
            <a:stretch>
              <a:fillRect/>
            </a:stretch>
          </p:blipFill>
          <p:spPr>
            <a:xfrm>
              <a:off x="436916" y="737573"/>
              <a:ext cx="288996" cy="327253"/>
            </a:xfrm>
            <a:prstGeom prst="rect">
              <a:avLst/>
            </a:prstGeom>
          </p:spPr>
        </p:pic>
        <p:pic>
          <p:nvPicPr>
            <p:cNvPr id="16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4615" t="15492" r="19999" b="28169"/>
            <a:stretch>
              <a:fillRect/>
            </a:stretch>
          </p:blipFill>
          <p:spPr>
            <a:xfrm>
              <a:off x="1117890" y="747572"/>
              <a:ext cx="288996" cy="327253"/>
            </a:xfrm>
            <a:prstGeom prst="rect">
              <a:avLst/>
            </a:prstGeom>
          </p:spPr>
        </p:pic>
        <p:pic>
          <p:nvPicPr>
            <p:cNvPr id="17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4615" t="15492" r="19999" b="28169"/>
            <a:stretch>
              <a:fillRect/>
            </a:stretch>
          </p:blipFill>
          <p:spPr>
            <a:xfrm>
              <a:off x="1399396" y="265953"/>
              <a:ext cx="288996" cy="327253"/>
            </a:xfrm>
            <a:prstGeom prst="rect">
              <a:avLst/>
            </a:prstGeom>
          </p:spPr>
        </p:pic>
        <p:pic>
          <p:nvPicPr>
            <p:cNvPr id="18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4615" t="15492" r="19999" b="28169"/>
            <a:stretch>
              <a:fillRect/>
            </a:stretch>
          </p:blipFill>
          <p:spPr>
            <a:xfrm>
              <a:off x="0" y="143884"/>
              <a:ext cx="288996" cy="327253"/>
            </a:xfrm>
            <a:prstGeom prst="rect">
              <a:avLst/>
            </a:prstGeom>
          </p:spPr>
        </p:pic>
      </p:grpSp>
      <p:grpSp>
        <p:nvGrpSpPr>
          <p:cNvPr id="19" name="组合3" title=""/>
          <p:cNvGrpSpPr/>
          <p:nvPr/>
        </p:nvGrpSpPr>
        <p:grpSpPr>
          <a:xfrm>
            <a:off x="8019039" y="3627448"/>
            <a:ext cx="593429" cy="1042337"/>
            <a:chExt cx="593429" cy="1042337"/>
          </a:xfrm>
        </p:grpSpPr>
        <p:pic>
          <p:nvPicPr>
            <p:cNvPr id="20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4615" t="15492" r="19999" b="28169"/>
            <a:stretch>
              <a:fillRect/>
            </a:stretch>
          </p:blipFill>
          <p:spPr>
            <a:xfrm>
              <a:off x="189636" y="491096"/>
              <a:ext cx="403793" cy="457248"/>
            </a:xfrm>
            <a:prstGeom prst="rect">
              <a:avLst/>
            </a:prstGeom>
          </p:spPr>
        </p:pic>
        <p:sp>
          <p:nvSpPr>
            <p:cNvPr id="21" name="形状6"/>
            <p:cNvSpPr txBox="1"/>
            <p:nvPr/>
          </p:nvSpPr>
          <p:spPr>
            <a:xfrm flipH="1">
              <a:off x="0" y="0"/>
              <a:ext cx="189636" cy="10423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2" name="组合4" title=""/>
          <p:cNvGrpSpPr/>
          <p:nvPr/>
        </p:nvGrpSpPr>
        <p:grpSpPr>
          <a:xfrm>
            <a:off x="5060356" y="3081452"/>
            <a:ext cx="1592826" cy="835656"/>
            <a:chExt cx="1592826" cy="835656"/>
          </a:xfrm>
        </p:grpSpPr>
        <p:sp>
          <p:nvSpPr>
            <p:cNvPr id="23" name="形状7"/>
            <p:cNvSpPr txBox="1"/>
            <p:nvPr/>
          </p:nvSpPr>
          <p:spPr>
            <a:xfrm>
              <a:off x="0" y="527388"/>
              <a:ext cx="1235962" cy="30826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25EAA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文本4"/>
            <p:cNvSpPr txBox="1"/>
            <p:nvPr/>
          </p:nvSpPr>
          <p:spPr>
            <a:xfrm>
              <a:off x="104343" y="0"/>
              <a:ext cx="1488483" cy="57149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000"/>
                </a:lnSpc>
              </a:pPr>
              <a:r>
                <a:rPr lang="zh-CN" altLang="en-US" sz="2400" b="0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等效于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  <p:bldP spid="12" grpId="0" animBg="1"/>
      <p:bldP spid="19" grpId="0" animBg="1"/>
      <p:bldP spid="1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2162661" cy="660949"/>
            </a:xfrm>
            <a:custGeom>
              <a:gdLst>
                <a:gd name="connsiteX0" fmla="*/ 110158 w 2162661"/>
                <a:gd name="connsiteY0" fmla="*/ 0 h 660949"/>
                <a:gd name="connsiteX1" fmla="*/ 2052503 w 2162661"/>
                <a:gd name="connsiteY1" fmla="*/ 0 h 660949"/>
                <a:gd name="connsiteX2" fmla="*/ 2113341 w 2162661"/>
                <a:gd name="connsiteY2" fmla="*/ 0 h 660949"/>
                <a:gd name="connsiteX3" fmla="*/ 2162661 w 2162661"/>
                <a:gd name="connsiteY3" fmla="*/ 550791 h 660949"/>
                <a:gd name="connsiteX4" fmla="*/ 2162661 w 2162661"/>
                <a:gd name="connsiteY4" fmla="*/ 611630 h 660949"/>
                <a:gd name="connsiteX5" fmla="*/ 110158 w 2162661"/>
                <a:gd name="connsiteY5" fmla="*/ 660949 h 660949"/>
                <a:gd name="connsiteX6" fmla="*/ 49320 w 2162661"/>
                <a:gd name="connsiteY6" fmla="*/ 660949 h 660949"/>
                <a:gd name="connsiteX7" fmla="*/ 0 w 2162661"/>
                <a:gd name="connsiteY7" fmla="*/ 110158 h 660949"/>
                <a:gd name="connsiteX8" fmla="*/ 0 w 21626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2661" h="660949">
                  <a:moveTo>
                    <a:pt x="110158" y="0"/>
                  </a:moveTo>
                  <a:lnTo>
                    <a:pt x="2052503" y="0"/>
                  </a:lnTo>
                  <a:cubicBezTo>
                    <a:pt x="2113341" y="0"/>
                    <a:pt x="2162661" y="49320"/>
                    <a:pt x="2162661" y="110158"/>
                  </a:cubicBezTo>
                  <a:lnTo>
                    <a:pt x="2162661" y="550791"/>
                  </a:lnTo>
                  <a:cubicBezTo>
                    <a:pt x="2162661" y="611630"/>
                    <a:pt x="2113341" y="660949"/>
                    <a:pt x="20525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重心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四</a:t>
              </a:r>
            </a:p>
          </p:txBody>
        </p:sp>
      </p:grpSp>
      <p:grpSp>
        <p:nvGrpSpPr>
          <p:cNvPr id="8" name="组合2" title=""/>
          <p:cNvGrpSpPr/>
          <p:nvPr/>
        </p:nvGrpSpPr>
        <p:grpSpPr>
          <a:xfrm>
            <a:off x="469297" y="1129017"/>
            <a:ext cx="11087100" cy="2467376"/>
            <a:chExt cx="11087100" cy="2467376"/>
          </a:xfrm>
        </p:grpSpPr>
        <p:sp>
          <p:nvSpPr>
            <p:cNvPr id="9" name="文本2"/>
            <p:cNvSpPr txBox="1"/>
            <p:nvPr/>
          </p:nvSpPr>
          <p:spPr>
            <a:xfrm>
              <a:off x="0" y="0"/>
              <a:ext cx="110871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形状规则、质量分布均匀的物体，它的重心在它的</a:t>
              </a:r>
              <a:r>
                <a:rPr lang="zh-CN" altLang="en-US" sz="3000" b="1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几何中心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上。</a:t>
              </a:r>
            </a:p>
          </p:txBody>
        </p:sp>
        <p:pic>
          <p:nvPicPr>
            <p:cNvPr id="10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19" y="535496"/>
              <a:ext cx="6329086" cy="1931880"/>
            </a:xfrm>
            <a:prstGeom prst="rect">
              <a:avLst/>
            </a:prstGeom>
          </p:spPr>
        </p:pic>
      </p:grpSp>
      <p:pic>
        <p:nvPicPr>
          <p:cNvPr id="11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95180" y="3042018"/>
            <a:ext cx="5715000" cy="3214688"/>
          </a:xfrm>
          <a:prstGeom prst="rect">
            <a:avLst/>
          </a:prstGeom>
        </p:spPr>
      </p:pic>
      <p:sp>
        <p:nvSpPr>
          <p:cNvPr id="12" name="文本1" title=""/>
          <p:cNvSpPr txBox="1"/>
          <p:nvPr/>
        </p:nvSpPr>
        <p:spPr>
          <a:xfrm>
            <a:off x="734920" y="3940064"/>
            <a:ext cx="5023247" cy="103066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不规则物体，可以用</a:t>
            </a:r>
            <a:r>
              <a:rPr lang="zh-CN" altLang="en-US" sz="28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悬挂法</a:t>
            </a:r>
            <a:r>
              <a:rPr lang="zh-CN" altLang="en-US" sz="28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确定重心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2162661" cy="660949"/>
            </a:xfrm>
            <a:custGeom>
              <a:gdLst>
                <a:gd name="connsiteX0" fmla="*/ 110158 w 2162661"/>
                <a:gd name="connsiteY0" fmla="*/ 0 h 660949"/>
                <a:gd name="connsiteX1" fmla="*/ 2052503 w 2162661"/>
                <a:gd name="connsiteY1" fmla="*/ 0 h 660949"/>
                <a:gd name="connsiteX2" fmla="*/ 2113341 w 2162661"/>
                <a:gd name="connsiteY2" fmla="*/ 0 h 660949"/>
                <a:gd name="connsiteX3" fmla="*/ 2162661 w 2162661"/>
                <a:gd name="connsiteY3" fmla="*/ 550791 h 660949"/>
                <a:gd name="connsiteX4" fmla="*/ 2162661 w 2162661"/>
                <a:gd name="connsiteY4" fmla="*/ 611630 h 660949"/>
                <a:gd name="connsiteX5" fmla="*/ 110158 w 2162661"/>
                <a:gd name="connsiteY5" fmla="*/ 660949 h 660949"/>
                <a:gd name="connsiteX6" fmla="*/ 49320 w 2162661"/>
                <a:gd name="connsiteY6" fmla="*/ 660949 h 660949"/>
                <a:gd name="connsiteX7" fmla="*/ 0 w 2162661"/>
                <a:gd name="connsiteY7" fmla="*/ 110158 h 660949"/>
                <a:gd name="connsiteX8" fmla="*/ 0 w 21626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2661" h="660949">
                  <a:moveTo>
                    <a:pt x="110158" y="0"/>
                  </a:moveTo>
                  <a:lnTo>
                    <a:pt x="2052503" y="0"/>
                  </a:lnTo>
                  <a:cubicBezTo>
                    <a:pt x="2113341" y="0"/>
                    <a:pt x="2162661" y="49320"/>
                    <a:pt x="2162661" y="110158"/>
                  </a:cubicBezTo>
                  <a:lnTo>
                    <a:pt x="2162661" y="550791"/>
                  </a:lnTo>
                  <a:cubicBezTo>
                    <a:pt x="2162661" y="611630"/>
                    <a:pt x="2113341" y="660949"/>
                    <a:pt x="20525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重心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四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170" y="1519133"/>
            <a:ext cx="3259012" cy="2275635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559565" y="4817669"/>
            <a:ext cx="4286250" cy="55264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物体的重心不一定在物体上</a:t>
            </a:r>
          </a:p>
        </p:txBody>
      </p:sp>
      <p:pic>
        <p:nvPicPr>
          <p:cNvPr id="10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906" y="495"/>
            <a:ext cx="3852148" cy="2593781"/>
          </a:xfrm>
          <a:prstGeom prst="rect">
            <a:avLst/>
          </a:prstGeom>
        </p:spPr>
      </p:pic>
      <p:sp>
        <p:nvSpPr>
          <p:cNvPr id="11" name="文本2" title=""/>
          <p:cNvSpPr txBox="1"/>
          <p:nvPr/>
        </p:nvSpPr>
        <p:spPr>
          <a:xfrm>
            <a:off x="3322701" y="3612861"/>
            <a:ext cx="4635500" cy="55264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重心与物体质量分布和形状有关</a:t>
            </a:r>
          </a:p>
        </p:txBody>
      </p:sp>
      <p:sp>
        <p:nvSpPr>
          <p:cNvPr id="12" name="文本3" title=""/>
          <p:cNvSpPr txBox="1"/>
          <p:nvPr/>
        </p:nvSpPr>
        <p:spPr>
          <a:xfrm>
            <a:off x="8302495" y="2684059"/>
            <a:ext cx="3365500" cy="55264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物体的重心越低越稳定</a:t>
            </a:r>
          </a:p>
        </p:txBody>
      </p:sp>
      <p:grpSp>
        <p:nvGrpSpPr>
          <p:cNvPr id="13" name="组合2" title=""/>
          <p:cNvGrpSpPr/>
          <p:nvPr/>
        </p:nvGrpSpPr>
        <p:grpSpPr>
          <a:xfrm>
            <a:off x="4767101" y="3344332"/>
            <a:ext cx="6635181" cy="2796064"/>
            <a:chExt cx="6635181" cy="2796064"/>
          </a:xfrm>
        </p:grpSpPr>
        <p:pic>
          <p:nvPicPr>
            <p:cNvPr id="14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4909" y="0"/>
              <a:ext cx="2340272" cy="2796064"/>
            </a:xfrm>
            <a:prstGeom prst="rect">
              <a:avLst/>
            </a:prstGeom>
          </p:spPr>
        </p:pic>
        <p:sp>
          <p:nvSpPr>
            <p:cNvPr id="15" name="文本4"/>
            <p:cNvSpPr txBox="1"/>
            <p:nvPr/>
          </p:nvSpPr>
          <p:spPr>
            <a:xfrm>
              <a:off x="0" y="1428131"/>
              <a:ext cx="4094474" cy="125728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200"/>
                </a:lnSpc>
                <a:buFont typeface="Arial"/>
                <a:buChar char=" "/>
              </a:pPr>
              <a:r>
                <a:rPr lang="zh-CN" altLang="en-US" sz="2599" b="0" i="0">
                  <a:solidFill>
                    <a:srgbClr val="C00000">
                      <a:alpha val="100000"/>
                    </a:srgbClr>
                  </a:solidFill>
                  <a:latin typeface="微软雅黑"/>
                  <a:ea typeface="微软雅黑"/>
                </a:rPr>
                <a:t>增大支撑面</a:t>
              </a:r>
              <a:r>
                <a:rPr lang="zh-CN" altLang="en-US" sz="25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或</a:t>
              </a:r>
              <a:r>
                <a:rPr lang="zh-CN" altLang="en-US" sz="2599" b="0" i="0">
                  <a:solidFill>
                    <a:srgbClr val="C00000">
                      <a:alpha val="100000"/>
                    </a:srgbClr>
                  </a:solidFill>
                  <a:latin typeface="微软雅黑"/>
                  <a:ea typeface="微软雅黑"/>
                </a:rPr>
                <a:t>降低重心</a:t>
              </a:r>
              <a:r>
                <a:rPr lang="zh-CN" altLang="en-US" sz="25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可以提高物体的稳定程度</a:t>
              </a:r>
            </a:p>
          </p:txBody>
        </p:sp>
      </p:grpSp>
      <p:grpSp>
        <p:nvGrpSpPr>
          <p:cNvPr id="16" name="组合3" title=""/>
          <p:cNvGrpSpPr/>
          <p:nvPr/>
        </p:nvGrpSpPr>
        <p:grpSpPr>
          <a:xfrm>
            <a:off x="747484" y="1548432"/>
            <a:ext cx="2108605" cy="3149310"/>
            <a:chExt cx="2108605" cy="3149310"/>
          </a:xfrm>
        </p:grpSpPr>
        <p:pic>
          <p:nvPicPr>
            <p:cNvPr id="17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899" y="1045873"/>
              <a:ext cx="1924706" cy="2103437"/>
            </a:xfrm>
            <a:prstGeom prst="rect">
              <a:avLst/>
            </a:prstGeom>
          </p:spPr>
        </p:pic>
        <p:sp>
          <p:nvSpPr>
            <p:cNvPr id="18" name="文本5"/>
            <p:cNvSpPr txBox="1"/>
            <p:nvPr/>
          </p:nvSpPr>
          <p:spPr>
            <a:xfrm>
              <a:off x="0" y="0"/>
              <a:ext cx="2095500" cy="11962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</a:rPr>
                <a:t>空心圆环重心在环中心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2915136" cy="660949"/>
            </a:xfrm>
            <a:custGeom>
              <a:gdLst>
                <a:gd name="connsiteX0" fmla="*/ 110158 w 2915136"/>
                <a:gd name="connsiteY0" fmla="*/ 0 h 660949"/>
                <a:gd name="connsiteX1" fmla="*/ 2804978 w 2915136"/>
                <a:gd name="connsiteY1" fmla="*/ 0 h 660949"/>
                <a:gd name="connsiteX2" fmla="*/ 2865816 w 2915136"/>
                <a:gd name="connsiteY2" fmla="*/ 0 h 660949"/>
                <a:gd name="connsiteX3" fmla="*/ 2915136 w 2915136"/>
                <a:gd name="connsiteY3" fmla="*/ 550791 h 660949"/>
                <a:gd name="connsiteX4" fmla="*/ 2915136 w 2915136"/>
                <a:gd name="connsiteY4" fmla="*/ 611630 h 660949"/>
                <a:gd name="connsiteX5" fmla="*/ 110158 w 2915136"/>
                <a:gd name="connsiteY5" fmla="*/ 660949 h 660949"/>
                <a:gd name="connsiteX6" fmla="*/ 49320 w 2915136"/>
                <a:gd name="connsiteY6" fmla="*/ 660949 h 660949"/>
                <a:gd name="connsiteX7" fmla="*/ 0 w 2915136"/>
                <a:gd name="connsiteY7" fmla="*/ 110158 h 660949"/>
                <a:gd name="connsiteX8" fmla="*/ 0 w 29151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5136" h="660949">
                  <a:moveTo>
                    <a:pt x="110158" y="0"/>
                  </a:moveTo>
                  <a:lnTo>
                    <a:pt x="2804978" y="0"/>
                  </a:lnTo>
                  <a:cubicBezTo>
                    <a:pt x="2865816" y="0"/>
                    <a:pt x="2915136" y="49320"/>
                    <a:pt x="2915136" y="110158"/>
                  </a:cubicBezTo>
                  <a:lnTo>
                    <a:pt x="2915136" y="550791"/>
                  </a:lnTo>
                  <a:cubicBezTo>
                    <a:pt x="2915136" y="611630"/>
                    <a:pt x="2865816" y="660949"/>
                    <a:pt x="28049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重力的由来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五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09" y="958072"/>
            <a:ext cx="5718019" cy="2569664"/>
          </a:xfrm>
          <a:prstGeom prst="rect">
            <a:avLst/>
          </a:prstGeom>
        </p:spPr>
      </p:pic>
      <p:pic>
        <p:nvPicPr>
          <p:cNvPr id="9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60" y="958044"/>
            <a:ext cx="4344857" cy="3155747"/>
          </a:xfrm>
          <a:prstGeom prst="rect">
            <a:avLst/>
          </a:prstGeom>
        </p:spPr>
      </p:pic>
      <p:sp>
        <p:nvSpPr>
          <p:cNvPr id="10" name="文本1" title=""/>
          <p:cNvSpPr txBox="1"/>
          <p:nvPr/>
        </p:nvSpPr>
        <p:spPr>
          <a:xfrm>
            <a:off x="1091117" y="7121004"/>
            <a:ext cx="6096000" cy="18668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月球能绕地球转动而不会跑掉，是因为月球与地球之间有一条无形的“线”，它就是地球和月球间的引力</a:t>
            </a:r>
          </a:p>
        </p:txBody>
      </p:sp>
      <p:sp>
        <p:nvSpPr>
          <p:cNvPr id="11" name="文本2" title=""/>
          <p:cNvSpPr txBox="1"/>
          <p:nvPr/>
        </p:nvSpPr>
        <p:spPr>
          <a:xfrm>
            <a:off x="1009393" y="3821116"/>
            <a:ext cx="9455153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_GB2312"/>
                <a:ea typeface="楷体_GB2312"/>
              </a:rPr>
              <a:t>1.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_GB2312"/>
                <a:ea typeface="楷体_GB2312"/>
              </a:rPr>
              <a:t>万有引力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_GB2312"/>
                <a:ea typeface="楷体_GB2312"/>
              </a:rPr>
              <a:t>：宇宙间的物体，大到天体，小到尘埃，都存在互相吸引的力，这就是万有引力。</a:t>
            </a:r>
          </a:p>
        </p:txBody>
      </p:sp>
      <p:sp>
        <p:nvSpPr>
          <p:cNvPr id="12" name="文本3" title=""/>
          <p:cNvSpPr txBox="1"/>
          <p:nvPr/>
        </p:nvSpPr>
        <p:spPr>
          <a:xfrm>
            <a:off x="1009583" y="4880353"/>
            <a:ext cx="9807578" cy="149418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_GB2312"/>
                <a:ea typeface="楷体_GB2312"/>
              </a:rPr>
              <a:t>2.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_GB2312"/>
                <a:ea typeface="楷体_GB2312"/>
              </a:rPr>
              <a:t>重力产生的原因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_GB2312"/>
                <a:ea typeface="楷体_GB2312"/>
              </a:rPr>
              <a:t>：地面附近的一切物体不论处于什么状态，都受到重力的作用，物体的重力就是因为万有引力的作用而产生的。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思维导图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93" y="1097451"/>
            <a:ext cx="97250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870642" y="1112949"/>
            <a:ext cx="11047513" cy="36349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200"/>
              </a:lnSpc>
            </a:pPr>
            <a:r>
              <a:rPr lang="zh-CN" altLang="en-US" sz="28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1.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下列说法正确的是（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A. 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空中飞行的小鸟，不受重力作用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B. 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只有静止的物体受重力作用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C. 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在空中向上运动的物体不受重力作用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D. 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抛出去的物体总会落回地面，是由于物体受到重力的作用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063375" y="1364894"/>
            <a:ext cx="1529619" cy="72910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  <a:buFont typeface="Arial"/>
              <a:buChar char=" "/>
            </a:pPr>
            <a:r>
              <a:rPr lang="zh-CN" altLang="en-US" sz="2899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4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fill="hold" tmFilter="0,0; 0.14,0.36; 0.43,0.73; 0.71,0.91; 1.0,1.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fill="hold" tmFilter="0.0,0.0; 0.25,0.07; 0.50,0.2; 0.75,0.467; 1.0,1.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fill="hold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fill="hold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fill="hold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 fill="hold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fill="hold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 fill="hold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fill="hold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 fill="hold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fill="hold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 fill="hold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628440" y="984075"/>
            <a:ext cx="10437531" cy="46398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4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2.  </a:t>
            </a: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关于物体的重力，下列说法中正确的是（　　）</a:t>
            </a:r>
          </a:p>
          <a:p>
            <a:pPr marL="0" algn="l">
              <a:lnSpc>
                <a:spcPts val="54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．物体的重力就是地球对物体的吸引力</a:t>
            </a:r>
          </a:p>
          <a:p>
            <a:pPr marL="0" algn="l">
              <a:lnSpc>
                <a:spcPts val="54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．因为物体本身就有重力，所以重力没有施力物体</a:t>
            </a:r>
          </a:p>
          <a:p>
            <a:pPr marL="0" algn="l">
              <a:lnSpc>
                <a:spcPts val="54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．物体的重心是物体所受重力的作用点，所以重心一定在物体上</a:t>
            </a:r>
          </a:p>
          <a:p>
            <a:pPr marL="0" algn="l">
              <a:lnSpc>
                <a:spcPts val="54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．物体受到的重力跟它所含物质的多少成正比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9364286" y="1163600"/>
            <a:ext cx="1308100" cy="75988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31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4" title=""/>
          <p:cNvSpPr txBox="1"/>
          <p:nvPr/>
        </p:nvSpPr>
        <p:spPr>
          <a:xfrm>
            <a:off x="5296" y="-22860"/>
            <a:ext cx="12172950" cy="98115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5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6" title=""/>
          <p:cNvSpPr txBox="1"/>
          <p:nvPr/>
        </p:nvSpPr>
        <p:spPr>
          <a:xfrm>
            <a:off x="481822" y="120148"/>
            <a:ext cx="2360428" cy="743179"/>
          </a:xfrm>
          <a:custGeom>
            <a:gdLst>
              <a:gd name="connsiteX0" fmla="*/ 123863 w 2360428"/>
              <a:gd name="connsiteY0" fmla="*/ 0 h 743179"/>
              <a:gd name="connsiteX1" fmla="*/ 2236565 w 2360428"/>
              <a:gd name="connsiteY1" fmla="*/ 0 h 743179"/>
              <a:gd name="connsiteX2" fmla="*/ 2304973 w 2360428"/>
              <a:gd name="connsiteY2" fmla="*/ 0 h 743179"/>
              <a:gd name="connsiteX3" fmla="*/ 2360428 w 2360428"/>
              <a:gd name="connsiteY3" fmla="*/ 619315 h 743179"/>
              <a:gd name="connsiteX4" fmla="*/ 2360428 w 2360428"/>
              <a:gd name="connsiteY4" fmla="*/ 652166 h 743179"/>
              <a:gd name="connsiteX5" fmla="*/ 2300921 w 2360428"/>
              <a:gd name="connsiteY5" fmla="*/ 730129 h 743179"/>
              <a:gd name="connsiteX6" fmla="*/ 123863 w 2360428"/>
              <a:gd name="connsiteY6" fmla="*/ 743179 h 743179"/>
              <a:gd name="connsiteX7" fmla="*/ 91013 w 2360428"/>
              <a:gd name="connsiteY7" fmla="*/ 743179 h 743179"/>
              <a:gd name="connsiteX8" fmla="*/ 13050 w 2360428"/>
              <a:gd name="connsiteY8" fmla="*/ 683671 h 743179"/>
              <a:gd name="connsiteX9" fmla="*/ 0 w 2360428"/>
              <a:gd name="connsiteY9" fmla="*/ 123863 h 743179"/>
              <a:gd name="connsiteX10" fmla="*/ 0 w 2360428"/>
              <a:gd name="connsiteY10" fmla="*/ 55455 h 74317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0428" h="743179">
                <a:moveTo>
                  <a:pt x="123863" y="0"/>
                </a:moveTo>
                <a:lnTo>
                  <a:pt x="2236565" y="0"/>
                </a:lnTo>
                <a:cubicBezTo>
                  <a:pt x="2304973" y="0"/>
                  <a:pt x="2360428" y="55455"/>
                  <a:pt x="2360428" y="123863"/>
                </a:cubicBezTo>
                <a:lnTo>
                  <a:pt x="2360428" y="619315"/>
                </a:lnTo>
                <a:cubicBezTo>
                  <a:pt x="2360428" y="652166"/>
                  <a:pt x="2347379" y="683671"/>
                  <a:pt x="2324150" y="706900"/>
                </a:cubicBezTo>
                <a:cubicBezTo>
                  <a:pt x="2300921" y="730129"/>
                  <a:pt x="2269416" y="743179"/>
                  <a:pt x="2236565" y="743179"/>
                </a:cubicBezTo>
                <a:lnTo>
                  <a:pt x="123863" y="743179"/>
                </a:lnTo>
                <a:cubicBezTo>
                  <a:pt x="91013" y="743179"/>
                  <a:pt x="59507" y="730129"/>
                  <a:pt x="36279" y="706900"/>
                </a:cubicBezTo>
                <a:cubicBezTo>
                  <a:pt x="13050" y="683671"/>
                  <a:pt x="0" y="652166"/>
                  <a:pt x="0" y="619315"/>
                </a:cubicBezTo>
                <a:lnTo>
                  <a:pt x="0" y="123863"/>
                </a:lnTo>
                <a:cubicBezTo>
                  <a:pt x="0" y="55455"/>
                  <a:pt x="55455" y="0"/>
                  <a:pt x="123863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学习目标</a:t>
            </a:r>
          </a:p>
        </p:txBody>
      </p:sp>
      <p:sp>
        <p:nvSpPr>
          <p:cNvPr id="5" name="形状8" title=""/>
          <p:cNvSpPr txBox="1"/>
          <p:nvPr/>
        </p:nvSpPr>
        <p:spPr>
          <a:xfrm rot="10800000">
            <a:off x="1114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10" title=""/>
          <p:cNvSpPr txBox="1"/>
          <p:nvPr/>
        </p:nvSpPr>
        <p:spPr>
          <a:xfrm>
            <a:off x="7017706" y="1572739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C72727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11" title=""/>
          <p:cNvSpPr txBox="1"/>
          <p:nvPr/>
        </p:nvSpPr>
        <p:spPr>
          <a:xfrm>
            <a:off x="4156720" y="1539888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1A5CB3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12" title=""/>
          <p:cNvSpPr txBox="1"/>
          <p:nvPr/>
        </p:nvSpPr>
        <p:spPr>
          <a:xfrm>
            <a:off x="1367295" y="1638405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2A8C51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9" name="组合4" title=""/>
          <p:cNvGrpSpPr/>
          <p:nvPr/>
        </p:nvGrpSpPr>
        <p:grpSpPr>
          <a:xfrm>
            <a:off x="519779" y="1706042"/>
            <a:ext cx="2532306" cy="3327160"/>
            <a:chExt cx="2532306" cy="3327160"/>
          </a:xfrm>
        </p:grpSpPr>
        <p:sp>
          <p:nvSpPr>
            <p:cNvPr id="10" name="形状14"/>
            <p:cNvSpPr txBox="1"/>
            <p:nvPr/>
          </p:nvSpPr>
          <p:spPr>
            <a:xfrm rot="10800000">
              <a:off x="0" y="204207"/>
              <a:ext cx="2478701" cy="3122953"/>
            </a:xfrm>
            <a:prstGeom prst="flowChartPunchedCard">
              <a:avLst/>
            </a:prstGeom>
            <a:solidFill>
              <a:srgbClr val="2A8C5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8"/>
            <p:cNvSpPr txBox="1"/>
            <p:nvPr/>
          </p:nvSpPr>
          <p:spPr>
            <a:xfrm>
              <a:off x="541858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01</a:t>
              </a:r>
            </a:p>
          </p:txBody>
        </p:sp>
        <p:sp>
          <p:nvSpPr>
            <p:cNvPr id="12" name="文本9"/>
            <p:cNvSpPr txBox="1"/>
            <p:nvPr/>
          </p:nvSpPr>
          <p:spPr>
            <a:xfrm>
              <a:off x="191326" y="980642"/>
              <a:ext cx="2340980" cy="20555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150" b="0" i="0">
                  <a:solidFill>
                    <a:srgbClr val="FFFFFF">
                      <a:alpha val="100000"/>
                    </a:srgbClr>
                  </a:solidFill>
                  <a:latin typeface="思源黑体"/>
                  <a:ea typeface="思源黑体"/>
                </a:rPr>
                <a:t>理解重力的基本概念，及其大小、方向和作用点</a:t>
              </a:r>
            </a:p>
          </p:txBody>
        </p:sp>
      </p:grpSp>
      <p:grpSp>
        <p:nvGrpSpPr>
          <p:cNvPr id="13" name="组合5" title=""/>
          <p:cNvGrpSpPr/>
          <p:nvPr/>
        </p:nvGrpSpPr>
        <p:grpSpPr>
          <a:xfrm>
            <a:off x="3378222" y="1666608"/>
            <a:ext cx="2478703" cy="3366537"/>
            <a:chExt cx="2478703" cy="3366537"/>
          </a:xfrm>
        </p:grpSpPr>
        <p:sp>
          <p:nvSpPr>
            <p:cNvPr id="14" name="形状15"/>
            <p:cNvSpPr txBox="1"/>
            <p:nvPr/>
          </p:nvSpPr>
          <p:spPr>
            <a:xfrm rot="10800000">
              <a:off x="0" y="243584"/>
              <a:ext cx="2478703" cy="3122953"/>
            </a:xfrm>
            <a:prstGeom prst="flowChartPunchedCard">
              <a:avLst/>
            </a:prstGeom>
            <a:solidFill>
              <a:srgbClr val="1A5CB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10"/>
            <p:cNvSpPr txBox="1"/>
            <p:nvPr/>
          </p:nvSpPr>
          <p:spPr>
            <a:xfrm>
              <a:off x="646833" y="0"/>
              <a:ext cx="1139439" cy="80273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02</a:t>
              </a:r>
            </a:p>
          </p:txBody>
        </p:sp>
        <p:sp>
          <p:nvSpPr>
            <p:cNvPr id="16" name="文本11"/>
            <p:cNvSpPr txBox="1"/>
            <p:nvPr/>
          </p:nvSpPr>
          <p:spPr>
            <a:xfrm>
              <a:off x="160039" y="893017"/>
              <a:ext cx="2292944" cy="203422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199" b="0" i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</a:rPr>
                <a:t>理解重力在生活中的应用及其对物体运动的影响;并能运用所学知识解决实际问题</a:t>
              </a:r>
            </a:p>
          </p:txBody>
        </p:sp>
      </p:grpSp>
      <p:grpSp>
        <p:nvGrpSpPr>
          <p:cNvPr id="17" name="组合6" title=""/>
          <p:cNvGrpSpPr/>
          <p:nvPr/>
        </p:nvGrpSpPr>
        <p:grpSpPr>
          <a:xfrm>
            <a:off x="6219797" y="1646863"/>
            <a:ext cx="2614941" cy="3370176"/>
            <a:chExt cx="2614941" cy="3370176"/>
          </a:xfrm>
        </p:grpSpPr>
        <p:sp>
          <p:nvSpPr>
            <p:cNvPr id="18" name="形状16"/>
            <p:cNvSpPr txBox="1"/>
            <p:nvPr/>
          </p:nvSpPr>
          <p:spPr>
            <a:xfrm rot="10800000">
              <a:off x="0" y="204207"/>
              <a:ext cx="2478701" cy="3122953"/>
            </a:xfrm>
            <a:prstGeom prst="flowChartPunchedCard">
              <a:avLst/>
            </a:prstGeom>
            <a:solidFill>
              <a:srgbClr val="C72727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12"/>
            <p:cNvSpPr txBox="1"/>
            <p:nvPr/>
          </p:nvSpPr>
          <p:spPr>
            <a:xfrm>
              <a:off x="502481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03</a:t>
              </a:r>
            </a:p>
          </p:txBody>
        </p:sp>
        <p:sp>
          <p:nvSpPr>
            <p:cNvPr id="20" name="文本13"/>
            <p:cNvSpPr txBox="1"/>
            <p:nvPr/>
          </p:nvSpPr>
          <p:spPr>
            <a:xfrm>
              <a:off x="220151" y="598465"/>
              <a:ext cx="2394790" cy="277171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199" b="0" i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</a:rPr>
                <a:t>通过观察、实验、分析等方法探究重力的概念及其作用。培养科学探究能力，</a:t>
              </a:r>
            </a:p>
            <a:p>
              <a:pPr marL="0" algn="l"/>
              <a:r>
                <a:rPr lang="zh-CN" altLang="en-US" sz="2199" b="0" i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</a:rPr>
                <a:t>学会合作、交流和解决问题。</a:t>
              </a:r>
            </a:p>
          </p:txBody>
        </p:sp>
      </p:grpSp>
      <p:sp>
        <p:nvSpPr>
          <p:cNvPr id="21" name="形状13" title=""/>
          <p:cNvSpPr txBox="1"/>
          <p:nvPr/>
        </p:nvSpPr>
        <p:spPr>
          <a:xfrm>
            <a:off x="9786737" y="1492139"/>
            <a:ext cx="954005" cy="981389"/>
          </a:xfrm>
          <a:custGeom>
            <a:gdLst>
              <a:gd name="connsiteX0" fmla="*/ 477002 w 954005"/>
              <a:gd name="connsiteY0" fmla="*/ 0 h 981389"/>
              <a:gd name="connsiteX1" fmla="*/ 740444 w 954005"/>
              <a:gd name="connsiteY1" fmla="*/ 0 h 981389"/>
              <a:gd name="connsiteX2" fmla="*/ 954005 w 954005"/>
              <a:gd name="connsiteY2" fmla="*/ 761698 h 981389"/>
              <a:gd name="connsiteX3" fmla="*/ 213561 w 954005"/>
              <a:gd name="connsiteY3" fmla="*/ 981389 h 981389"/>
              <a:gd name="connsiteX4" fmla="*/ 0 w 954005"/>
              <a:gd name="connsiteY4" fmla="*/ 219691 h 9813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81389">
                <a:moveTo>
                  <a:pt x="477002" y="0"/>
                </a:moveTo>
                <a:cubicBezTo>
                  <a:pt x="740444" y="0"/>
                  <a:pt x="954005" y="219691"/>
                  <a:pt x="954005" y="490695"/>
                </a:cubicBezTo>
                <a:cubicBezTo>
                  <a:pt x="954005" y="761698"/>
                  <a:pt x="740444" y="981389"/>
                  <a:pt x="477002" y="981389"/>
                </a:cubicBezTo>
                <a:cubicBezTo>
                  <a:pt x="213561" y="981389"/>
                  <a:pt x="0" y="761698"/>
                  <a:pt x="0" y="490695"/>
                </a:cubicBezTo>
                <a:cubicBezTo>
                  <a:pt x="0" y="219691"/>
                  <a:pt x="213561" y="0"/>
                  <a:pt x="477002" y="0"/>
                </a:cubicBezTo>
                <a:close/>
              </a:path>
            </a:pathLst>
          </a:custGeom>
          <a:solidFill>
            <a:srgbClr val="471ECC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2" name="组合7" title=""/>
          <p:cNvGrpSpPr/>
          <p:nvPr/>
        </p:nvGrpSpPr>
        <p:grpSpPr>
          <a:xfrm>
            <a:off x="9067562" y="1535039"/>
            <a:ext cx="2478701" cy="3405903"/>
            <a:chExt cx="2478701" cy="3405903"/>
          </a:xfrm>
        </p:grpSpPr>
        <p:sp>
          <p:nvSpPr>
            <p:cNvPr id="23" name="形状17"/>
            <p:cNvSpPr txBox="1"/>
            <p:nvPr/>
          </p:nvSpPr>
          <p:spPr>
            <a:xfrm rot="10800000">
              <a:off x="0" y="282950"/>
              <a:ext cx="2478701" cy="3122953"/>
            </a:xfrm>
            <a:prstGeom prst="flowChartPunchedCard">
              <a:avLst/>
            </a:prstGeom>
            <a:solidFill>
              <a:srgbClr val="471ECC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文本14"/>
            <p:cNvSpPr txBox="1"/>
            <p:nvPr/>
          </p:nvSpPr>
          <p:spPr>
            <a:xfrm>
              <a:off x="449990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04</a:t>
              </a:r>
            </a:p>
          </p:txBody>
        </p:sp>
      </p:grpSp>
      <p:sp>
        <p:nvSpPr>
          <p:cNvPr id="25" name="文本6" title=""/>
          <p:cNvSpPr txBox="1"/>
          <p:nvPr/>
        </p:nvSpPr>
        <p:spPr>
          <a:xfrm>
            <a:off x="9185948" y="2089671"/>
            <a:ext cx="2360409" cy="30176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199" b="1" i="0">
                <a:solidFill>
                  <a:srgbClr val="FFFFFF">
                    <a:alpha val="100000"/>
                  </a:srgbClr>
                </a:solidFill>
                <a:latin typeface="新宋体"/>
                <a:ea typeface="新宋体"/>
              </a:rPr>
              <a:t>树立以观察和实验的方法来研究物理问题的意识；通过各种活动体会理论与实践相结合的重要性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788" y="2921213"/>
            <a:ext cx="8438333" cy="2830088"/>
          </a:xfrm>
          <a:prstGeom prst="rect">
            <a:avLst/>
          </a:prstGeom>
        </p:spPr>
      </p:pic>
      <p:sp>
        <p:nvSpPr>
          <p:cNvPr id="8" name="文本1" title=""/>
          <p:cNvSpPr txBox="1"/>
          <p:nvPr/>
        </p:nvSpPr>
        <p:spPr>
          <a:xfrm>
            <a:off x="562879" y="1113014"/>
            <a:ext cx="10318042" cy="200352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3.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图是描述地球上不同位置的人释放手中石块的四个示意图，图中虚线表示石块下落的路径，则对石块下落路径的描述最接近实际的示意图是（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4678264" y="2358804"/>
            <a:ext cx="1308100" cy="7444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30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365455" y="739330"/>
            <a:ext cx="11315643" cy="157604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200"/>
              </a:lnSpc>
              <a:buFont typeface="Arial"/>
              <a:buChar char=" "/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4.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质量为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200g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的一袋牛奶，受到的重力是多少？小敏同学所受的重力为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450N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，那么，她的质量是多少千克？（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g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取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10N/kg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2012061" y="2222954"/>
            <a:ext cx="10180466" cy="18914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①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=200g=0.2kg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由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G 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 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可知，牛奶受到的重力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  G</a:t>
            </a:r>
            <a:r>
              <a:rPr lang="zh-CN" altLang="en-US" sz="3990" b="0" i="0" baseline="-2500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牛奶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 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=0.2kg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×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10 N/kg=2N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1706089" y="4364060"/>
            <a:ext cx="8220075" cy="149984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②由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G 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 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可得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  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m=G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/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，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因此人的质量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   m=G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/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g=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450N</a:t>
            </a:r>
            <a:r>
              <a:rPr lang="zh-CN" altLang="en-US" sz="30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/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10N/kg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=45kg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798295" y="1373326"/>
            <a:ext cx="11737884" cy="83322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33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5.   </a:t>
            </a:r>
            <a:r>
              <a:rPr lang="zh-CN" altLang="en-US" sz="33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画出图中，斜向上运动的篮球受到的重力示意图。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78" y="2974381"/>
            <a:ext cx="3515296" cy="2460707"/>
          </a:xfrm>
          <a:prstGeom prst="rect">
            <a:avLst/>
          </a:prstGeom>
        </p:spPr>
      </p:pic>
      <p:pic>
        <p:nvPicPr>
          <p:cNvPr id="9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395" y="2550681"/>
            <a:ext cx="3515296" cy="17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5288" y="-22860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99053" y="167383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新课引入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6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881120" y="1023957"/>
            <a:ext cx="10001250" cy="56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0" mute="1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758085" y="1198931"/>
            <a:ext cx="9690354" cy="156552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1.定义：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由于</a:t>
            </a: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地球的吸引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而使物体受到的力叫做重力，通常用字母</a:t>
            </a:r>
            <a:r>
              <a:rPr lang="zh-CN" altLang="en-US" sz="27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G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表示，重力的单位为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N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  <a:p>
            <a:pPr marL="0" algn="l">
              <a:lnSpc>
                <a:spcPts val="36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重力的施力物体是地球，受力物体是地球附近的物体。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1023652" y="3099340"/>
            <a:ext cx="6962775" cy="6603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地球附近的</a:t>
            </a:r>
            <a:r>
              <a:rPr lang="zh-CN" altLang="en-US" sz="27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所有物体都受到重力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的作用。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1023661" y="3835546"/>
            <a:ext cx="9972675" cy="6603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重力是非接触力，空中的飞机、树上的苹果都受到重力的作用。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重力的大小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043" y="275501"/>
            <a:ext cx="1174747" cy="1762125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218913" y="783222"/>
            <a:ext cx="10619137" cy="12572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70C0">
                    <a:alpha val="100000"/>
                  </a:srgbClr>
                </a:solidFill>
                <a:latin typeface="微软雅黑"/>
                <a:ea typeface="微软雅黑"/>
              </a:rPr>
              <a:t>【提出问题】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物体重力的大小可能与什么因素有关？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70C0">
                    <a:alpha val="100000"/>
                  </a:srgbClr>
                </a:solidFill>
                <a:latin typeface="微软雅黑"/>
                <a:ea typeface="微软雅黑"/>
              </a:rPr>
              <a:t>【猜想与假设】</a:t>
            </a:r>
          </a:p>
        </p:txBody>
      </p:sp>
      <p:pic>
        <p:nvPicPr>
          <p:cNvPr id="10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85" y="3557559"/>
            <a:ext cx="4858817" cy="3079242"/>
          </a:xfrm>
          <a:prstGeom prst="rect">
            <a:avLst/>
          </a:prstGeom>
        </p:spPr>
      </p:pic>
      <p:pic>
        <p:nvPicPr>
          <p:cNvPr id="11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104" y="3557664"/>
            <a:ext cx="4997720" cy="3079528"/>
          </a:xfrm>
          <a:prstGeom prst="rect">
            <a:avLst/>
          </a:prstGeom>
        </p:spPr>
      </p:pic>
      <p:sp>
        <p:nvSpPr>
          <p:cNvPr id="12" name="文本2" title=""/>
          <p:cNvSpPr txBox="1"/>
          <p:nvPr/>
        </p:nvSpPr>
        <p:spPr>
          <a:xfrm>
            <a:off x="868442" y="1881749"/>
            <a:ext cx="10296525" cy="16763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例如，两位运动员进行举重比赛，所举杠铃的质量越大，用力越大，表明重力越大。</a:t>
            </a:r>
          </a:p>
          <a:p>
            <a:pPr marL="0" algn="l">
              <a:lnSpc>
                <a:spcPts val="39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因此可猜想：物体所受的</a:t>
            </a: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重力与质量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存在一定的关系。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重力的大小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pic>
        <p:nvPicPr>
          <p:cNvPr id="8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944549" y="3675555"/>
            <a:ext cx="5140328" cy="2843241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265643" y="809168"/>
            <a:ext cx="10078041" cy="298447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3000" b="1" i="0">
                <a:solidFill>
                  <a:srgbClr val="0070C0">
                    <a:alpha val="100000"/>
                  </a:srgbClr>
                </a:solidFill>
                <a:latin typeface="微软雅黑"/>
                <a:ea typeface="微软雅黑"/>
              </a:rPr>
              <a:t>【进行实验与收集证据】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）把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个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50g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的钩码挂在弹簧测力计的挂钩上，当钩码静止时，读出弹簧测力计的示数，即为钩码所受的重力，记录在表格中。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）用同样的方法分别测出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个、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个、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个、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5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个、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6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个钩码所受的重力，并把结果记录在表格中。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004"/>
          <a:stretch>
            <a:fillRect/>
          </a:stretch>
        </p:blipFill>
        <p:spPr>
          <a:xfrm>
            <a:off x="8647557" y="4475407"/>
            <a:ext cx="1916153" cy="1922652"/>
          </a:xfrm>
          <a:prstGeom prst="rect">
            <a:avLst/>
          </a:prstGeom>
        </p:spPr>
      </p:pic>
      <p:pic>
        <p:nvPicPr>
          <p:cNvPr id="11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000" r="20153"/>
          <a:stretch>
            <a:fillRect/>
          </a:stretch>
        </p:blipFill>
        <p:spPr>
          <a:xfrm>
            <a:off x="10563301" y="1149734"/>
            <a:ext cx="1278234" cy="45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重力的大小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graphicFrame>
        <p:nvGraphicFramePr>
          <p:cNvPr id="8" name="表格1" title="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554784" y="958320"/>
          <a:ext cx="10001648" cy="1659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50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98902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98902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98902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98902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98902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98902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553282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实验序号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A9D18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A9D18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A9D18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A9D18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A9D18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A9D18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A9D18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53282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钩码的质量</a:t>
                      </a: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zh-CN" altLang="en-US" sz="2500" b="0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m/</a:t>
                      </a: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kg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0.05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0.1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0.15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0.2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0.25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0.3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53282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钩码的重力</a:t>
                      </a: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zh-CN" altLang="en-US" sz="2500" b="0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G/</a:t>
                      </a: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N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 0.5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1.0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1.5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2.0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2.5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300"/>
                        </a:lnSpc>
                      </a:pPr>
                      <a:r>
                        <a:rPr lang="zh-CN" altLang="en-US" sz="25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3.0</a:t>
                      </a: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89" y="2837402"/>
            <a:ext cx="3534897" cy="3223533"/>
          </a:xfrm>
          <a:prstGeom prst="rect">
            <a:avLst/>
          </a:prstGeom>
        </p:spPr>
      </p:pic>
      <p:sp>
        <p:nvSpPr>
          <p:cNvPr id="10" name="文本1" title=""/>
          <p:cNvSpPr txBox="1"/>
          <p:nvPr/>
        </p:nvSpPr>
        <p:spPr>
          <a:xfrm>
            <a:off x="3836565" y="2486254"/>
            <a:ext cx="7681932" cy="8762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400"/>
              </a:lnSpc>
            </a:pPr>
            <a:r>
              <a:rPr lang="zh-CN" altLang="en-US" sz="2499" b="1" i="0">
                <a:solidFill>
                  <a:srgbClr val="0070C0">
                    <a:alpha val="100000"/>
                  </a:srgbClr>
                </a:solidFill>
                <a:latin typeface="微软雅黑"/>
                <a:ea typeface="微软雅黑"/>
              </a:rPr>
              <a:t>【实验结论】</a:t>
            </a:r>
            <a:r>
              <a:rPr lang="zh-CN" altLang="en-US" sz="2599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物体所受的重力跟它的质量成正比</a:t>
            </a:r>
          </a:p>
        </p:txBody>
      </p:sp>
      <p:grpSp>
        <p:nvGrpSpPr>
          <p:cNvPr id="11" name="组合2" title=""/>
          <p:cNvGrpSpPr/>
          <p:nvPr/>
        </p:nvGrpSpPr>
        <p:grpSpPr>
          <a:xfrm>
            <a:off x="4904908" y="3022092"/>
            <a:ext cx="5834015" cy="3497007"/>
            <a:chExt cx="5834015" cy="3497007"/>
          </a:xfrm>
        </p:grpSpPr>
        <p:pic>
          <p:nvPicPr>
            <p:cNvPr id="12" name="公式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834015" cy="3497007"/>
            </a:xfrm>
            <a:prstGeom prst="rect">
              <a:avLst/>
            </a:prstGeom>
          </p:spPr>
        </p:pic>
        <p:sp>
          <p:nvSpPr>
            <p:cNvPr id="13" name="文本2"/>
            <p:cNvSpPr txBox="1"/>
            <p:nvPr/>
          </p:nvSpPr>
          <p:spPr>
            <a:xfrm>
              <a:off x="895026" y="1390059"/>
              <a:ext cx="1434703" cy="71753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100"/>
                </a:lnSpc>
              </a:pPr>
              <a:r>
                <a:rPr lang="zh-CN" altLang="en-US" sz="2700" b="1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G</a:t>
              </a:r>
              <a:r>
                <a:rPr lang="zh-CN" altLang="en-US" sz="2700" b="1" i="0">
                  <a:solidFill>
                    <a:srgbClr val="C00000">
                      <a:alpha val="100000"/>
                    </a:srgbClr>
                  </a:solidFill>
                  <a:latin typeface="微软雅黑"/>
                  <a:ea typeface="微软雅黑"/>
                </a:rPr>
                <a:t>＝</a:t>
              </a:r>
              <a:r>
                <a:rPr lang="zh-CN" altLang="en-US" sz="2700" b="1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m</a:t>
              </a:r>
              <a:r>
                <a:rPr lang="zh-CN" altLang="en-US" sz="30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重力的大小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645023" y="1103919"/>
            <a:ext cx="10760078" cy="100171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例题：质量为0.25kg的木块，受到的重力是多少牛？一个人所受的重力为450N，那么，他的质量是多少千克？（g取10N/kg）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1181176" y="2042865"/>
            <a:ext cx="6235700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已知：m</a:t>
            </a:r>
            <a:r>
              <a:rPr lang="zh-CN" altLang="en-US" sz="2799" b="0" i="0" baseline="-25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木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=0.25kg，G</a:t>
            </a:r>
            <a:r>
              <a:rPr lang="zh-CN" altLang="en-US" sz="2799" b="0" i="0" baseline="-25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人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=450N，g=10N/kg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1404547" y="2483110"/>
            <a:ext cx="3035300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求：G</a:t>
            </a:r>
            <a:r>
              <a:rPr lang="zh-CN" altLang="en-US" sz="2799" b="0" i="0" baseline="-25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木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=？，m</a:t>
            </a:r>
            <a:r>
              <a:rPr lang="zh-CN" altLang="en-US" sz="2799" b="0" i="0" baseline="-25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人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=？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1312164" y="3079118"/>
            <a:ext cx="6235700" cy="100171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解：由G=mg可知，木块受到的重力为：</a:t>
            </a:r>
          </a:p>
          <a:p>
            <a:pPr marL="0" algn="l"/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    G</a:t>
            </a:r>
            <a:r>
              <a:rPr lang="zh-CN" altLang="en-US" sz="2799" b="0" i="0" baseline="-25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木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=m</a:t>
            </a:r>
            <a:r>
              <a:rPr lang="zh-CN" altLang="en-US" sz="2799" b="0" i="0" baseline="-25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木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g=0.25kg×10N/kg=2.5N</a:t>
            </a:r>
          </a:p>
        </p:txBody>
      </p:sp>
      <p:pic>
        <p:nvPicPr>
          <p:cNvPr id="12" name="公式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30" y="3901537"/>
            <a:ext cx="5320074" cy="1876758"/>
          </a:xfrm>
          <a:prstGeom prst="rect">
            <a:avLst/>
          </a:prstGeom>
        </p:spPr>
      </p:pic>
      <p:sp>
        <p:nvSpPr>
          <p:cNvPr id="13" name="文本5" title=""/>
          <p:cNvSpPr txBox="1"/>
          <p:nvPr/>
        </p:nvSpPr>
        <p:spPr>
          <a:xfrm>
            <a:off x="1312193" y="5656964"/>
            <a:ext cx="7658100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答：木块所受的重力为2.5N，人的质量为45kg。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重力的大小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885" y="2057390"/>
            <a:ext cx="1778635" cy="1933575"/>
          </a:xfrm>
          <a:prstGeom prst="rect">
            <a:avLst/>
          </a:prstGeom>
        </p:spPr>
      </p:pic>
      <p:pic>
        <p:nvPicPr>
          <p:cNvPr id="9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00" r="10599"/>
          <a:stretch>
            <a:fillRect/>
          </a:stretch>
        </p:blipFill>
        <p:spPr>
          <a:xfrm>
            <a:off x="2753420" y="2541895"/>
            <a:ext cx="1883410" cy="1846580"/>
          </a:xfrm>
          <a:prstGeom prst="rect">
            <a:avLst/>
          </a:prstGeom>
        </p:spPr>
      </p:pic>
      <p:pic>
        <p:nvPicPr>
          <p:cNvPr id="10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470" y="601970"/>
            <a:ext cx="3220720" cy="2774315"/>
          </a:xfrm>
          <a:prstGeom prst="rect">
            <a:avLst/>
          </a:prstGeom>
        </p:spPr>
      </p:pic>
      <p:sp>
        <p:nvSpPr>
          <p:cNvPr id="11" name="文本1" title=""/>
          <p:cNvSpPr txBox="1"/>
          <p:nvPr/>
        </p:nvSpPr>
        <p:spPr>
          <a:xfrm>
            <a:off x="1674962" y="4387958"/>
            <a:ext cx="1554366" cy="64968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鸡蛋</a:t>
            </a: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50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g</a:t>
            </a:r>
          </a:p>
        </p:txBody>
      </p:sp>
      <p:sp>
        <p:nvSpPr>
          <p:cNvPr id="12" name="文本2" title=""/>
          <p:cNvSpPr txBox="1"/>
          <p:nvPr/>
        </p:nvSpPr>
        <p:spPr>
          <a:xfrm>
            <a:off x="2969485" y="4042191"/>
            <a:ext cx="1529753" cy="64968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苹果</a:t>
            </a: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150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g</a:t>
            </a:r>
          </a:p>
        </p:txBody>
      </p:sp>
      <p:sp>
        <p:nvSpPr>
          <p:cNvPr id="13" name="文本3" title=""/>
          <p:cNvSpPr txBox="1"/>
          <p:nvPr/>
        </p:nvSpPr>
        <p:spPr>
          <a:xfrm>
            <a:off x="4791037" y="3867017"/>
            <a:ext cx="1664970" cy="64968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公鸡</a:t>
            </a: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kg</a:t>
            </a:r>
          </a:p>
        </p:txBody>
      </p:sp>
      <p:sp>
        <p:nvSpPr>
          <p:cNvPr id="14" name="文本4" title=""/>
          <p:cNvSpPr txBox="1"/>
          <p:nvPr/>
        </p:nvSpPr>
        <p:spPr>
          <a:xfrm>
            <a:off x="6745732" y="3515277"/>
            <a:ext cx="1343660" cy="100171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中学生</a:t>
            </a: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50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kg</a:t>
            </a:r>
          </a:p>
        </p:txBody>
      </p:sp>
      <p:sp>
        <p:nvSpPr>
          <p:cNvPr id="15" name="文本5" title=""/>
          <p:cNvSpPr txBox="1"/>
          <p:nvPr/>
        </p:nvSpPr>
        <p:spPr>
          <a:xfrm>
            <a:off x="9029125" y="3141970"/>
            <a:ext cx="1049655" cy="5588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大象</a:t>
            </a:r>
            <a:r>
              <a:rPr lang="zh-CN" altLang="en-US" sz="22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6t</a:t>
            </a:r>
          </a:p>
        </p:txBody>
      </p:sp>
      <p:pic>
        <p:nvPicPr>
          <p:cNvPr id="16" name="图片4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579" y="846411"/>
            <a:ext cx="1883340" cy="2529745"/>
          </a:xfrm>
          <a:prstGeom prst="rect">
            <a:avLst/>
          </a:prstGeom>
        </p:spPr>
      </p:pic>
      <p:pic>
        <p:nvPicPr>
          <p:cNvPr id="17" name="图片5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415" t="8720" r="12328" b="10465"/>
          <a:stretch>
            <a:fillRect/>
          </a:stretch>
        </p:blipFill>
        <p:spPr>
          <a:xfrm>
            <a:off x="1135878" y="3052448"/>
            <a:ext cx="2093263" cy="1639723"/>
          </a:xfrm>
          <a:prstGeom prst="rect">
            <a:avLst/>
          </a:prstGeom>
        </p:spPr>
      </p:pic>
      <p:sp>
        <p:nvSpPr>
          <p:cNvPr id="18" name="文本6" title=""/>
          <p:cNvSpPr txBox="1"/>
          <p:nvPr/>
        </p:nvSpPr>
        <p:spPr>
          <a:xfrm>
            <a:off x="740807" y="1094642"/>
            <a:ext cx="5048250" cy="78633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常见一些物体的重力大小</a:t>
            </a:r>
          </a:p>
        </p:txBody>
      </p:sp>
      <p:sp>
        <p:nvSpPr>
          <p:cNvPr id="19" name="文本7" title=""/>
          <p:cNvSpPr txBox="1"/>
          <p:nvPr/>
        </p:nvSpPr>
        <p:spPr>
          <a:xfrm>
            <a:off x="1535297" y="1880159"/>
            <a:ext cx="1434703" cy="717538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100"/>
              </a:lnSpc>
            </a:pPr>
            <a:r>
              <a:rPr lang="zh-CN" altLang="en-US" sz="2700" b="1" i="1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G</a:t>
            </a:r>
            <a:r>
              <a:rPr lang="zh-CN" altLang="en-US" sz="2700" b="1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＝</a:t>
            </a:r>
            <a:r>
              <a:rPr lang="zh-CN" altLang="en-US" sz="2700" b="1" i="1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m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g</a:t>
            </a:r>
          </a:p>
        </p:txBody>
      </p:sp>
      <p:sp>
        <p:nvSpPr>
          <p:cNvPr id="20" name="文本8" title=""/>
          <p:cNvSpPr txBox="1"/>
          <p:nvPr/>
        </p:nvSpPr>
        <p:spPr>
          <a:xfrm>
            <a:off x="876595" y="5037134"/>
            <a:ext cx="4400550" cy="124457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700" b="1" i="1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G</a:t>
            </a:r>
            <a:r>
              <a:rPr lang="zh-CN" altLang="en-US" sz="2700" b="1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＝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mg</a:t>
            </a:r>
            <a:r>
              <a:rPr lang="zh-CN" altLang="en-US" sz="2700" b="1" i="1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=0.05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kg×10N/kg</a:t>
            </a:r>
          </a:p>
          <a:p>
            <a:pPr marL="0" algn="l">
              <a:lnSpc>
                <a:spcPts val="4100"/>
              </a:lnSpc>
            </a:pP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   =0.5N</a:t>
            </a:r>
          </a:p>
        </p:txBody>
      </p:sp>
      <p:sp>
        <p:nvSpPr>
          <p:cNvPr id="21" name="文本9" title=""/>
          <p:cNvSpPr txBox="1"/>
          <p:nvPr/>
        </p:nvSpPr>
        <p:spPr>
          <a:xfrm>
            <a:off x="6745881" y="4570133"/>
            <a:ext cx="4400550" cy="124457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700" b="1" i="1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G</a:t>
            </a:r>
            <a:r>
              <a:rPr lang="zh-CN" altLang="en-US" sz="2700" b="1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＝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mg</a:t>
            </a:r>
            <a:r>
              <a:rPr lang="zh-CN" altLang="en-US" sz="2700" b="1" i="1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=50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kg×10N/kg</a:t>
            </a:r>
          </a:p>
          <a:p>
            <a:pPr marL="0" algn="l">
              <a:lnSpc>
                <a:spcPts val="4100"/>
              </a:lnSpc>
            </a:pP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   =500N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2" grpId="0" animBg="1"/>
      <p:bldP spid="11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宽屏</PresentationFormat>
  <Paragraphs>123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等线 Light</vt:lpstr>
      <vt:lpstr>等线</vt:lpstr>
      <vt:lpstr>微软雅黑</vt:lpstr>
      <vt:lpstr>思源黑体</vt:lpstr>
      <vt:lpstr>Microsoft YaHei</vt:lpstr>
      <vt:lpstr>新宋体</vt:lpstr>
      <vt:lpstr>楷体</vt:lpstr>
      <vt:lpstr>华文楷体</vt:lpstr>
      <vt:lpstr>Times New Roman</vt:lpstr>
      <vt:lpstr>楷体_GB2312</vt:lpstr>
      <vt:lpstr>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2025-03-14T08:47:01Z</dcterms:created>
  <dcterms:modified xsi:type="dcterms:W3CDTF">2025-03-18T03:46:28Z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pplicationName">
    <vt:lpwstr>EasiNote5</vt:lpwstr>
  </property>
  <property fmtid="{D5CDD505-2E9C-101B-9397-08002B2CF9AE}" pid="3" name="ApplicationVersion">
    <vt:lpwstr>5.2.4.8714</vt:lpwstr>
  </property>
  <property fmtid="{D5CDD505-2E9C-101B-9397-08002B2CF9AE}" pid="4" name="EasiNoteAuthor">
    <vt:lpwstr>jgzusnikzhrirpkorxzsqg2134992471</vt:lpwstr>
  </property>
  <property fmtid="{D5CDD505-2E9C-101B-9397-08002B2CF9AE}" pid="5" name="EasiNoteCoursewareInfo">
    <vt:lpwstr>55c8576a-b1c0-408d-9f4e-e518f8647f10:76</vt:lpwstr>
  </property>
  <property fmtid="{D5CDD505-2E9C-101B-9397-08002B2CF9AE}" pid="6" name="EasiNoteDocumentName">
    <vt:lpwstr>7.3重力</vt:lpwstr>
  </property>
  <property fmtid="{D5CDD505-2E9C-101B-9397-08002B2CF9AE}" pid="7" name="EasiNoteUpstreamCoursewareInfo_0">
    <vt:lpwstr>55c8576a-b1c0-408d-9f4e-e518f8647f10</vt:lpwstr>
  </property>
</Properties>
</file>