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tags" Target="tags/tag1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heme" Target="theme/theme1.xml" /><Relationship Id="rId25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1.png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gif" /><Relationship Id="rId4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3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33.png" /><Relationship Id="rId3" Type="http://schemas.openxmlformats.org/officeDocument/2006/relationships/image" Target="../media/image34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35.png" /><Relationship Id="rId3" Type="http://schemas.openxmlformats.org/officeDocument/2006/relationships/image" Target="../media/image36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37.png" /><Relationship Id="rId3" Type="http://schemas.openxmlformats.org/officeDocument/2006/relationships/image" Target="../media/image38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39.png" /><Relationship Id="rId3" Type="http://schemas.openxmlformats.org/officeDocument/2006/relationships/image" Target="../media/image40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41.png" /><Relationship Id="rId3" Type="http://schemas.openxmlformats.org/officeDocument/2006/relationships/image" Target="../media/image42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43.png" /><Relationship Id="rId3" Type="http://schemas.openxmlformats.org/officeDocument/2006/relationships/image" Target="../media/image44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5.png" /><Relationship Id="rId3" Type="http://schemas.openxmlformats.org/officeDocument/2006/relationships/image" Target="../media/image46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47.gif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video" Target="../media/media1.mp4" /><Relationship Id="rId4" Type="http://schemas.microsoft.com/office/2007/relationships/media" Target="../media/media1.mp4" /><Relationship Id="rId5" Type="http://schemas.openxmlformats.org/officeDocument/2006/relationships/image" Target="../media/image6.png" /><Relationship Id="rId6" Type="http://schemas.openxmlformats.org/officeDocument/2006/relationships/image" Target="../media/image7.png" /><Relationship Id="rId7" Type="http://schemas.openxmlformats.org/officeDocument/2006/relationships/image" Target="../media/image8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9.gif" /><Relationship Id="rId3" Type="http://schemas.openxmlformats.org/officeDocument/2006/relationships/image" Target="../media/image10.gif" /><Relationship Id="rId4" Type="http://schemas.openxmlformats.org/officeDocument/2006/relationships/image" Target="../media/image11.gif" /><Relationship Id="rId5" Type="http://schemas.openxmlformats.org/officeDocument/2006/relationships/image" Target="../media/image12.png" /><Relationship Id="rId6" Type="http://schemas.openxmlformats.org/officeDocument/2006/relationships/image" Target="../media/image1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4.png" /><Relationship Id="rId3" Type="http://schemas.openxmlformats.org/officeDocument/2006/relationships/video" Target="../media/media2.mp4" /><Relationship Id="rId4" Type="http://schemas.microsoft.com/office/2007/relationships/media" Target="../media/media2.mp4" /><Relationship Id="rId5" Type="http://schemas.openxmlformats.org/officeDocument/2006/relationships/image" Target="../media/image15.png" /><Relationship Id="rId6" Type="http://schemas.openxmlformats.org/officeDocument/2006/relationships/image" Target="../media/image16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0.png" /><Relationship Id="rId3" Type="http://schemas.openxmlformats.org/officeDocument/2006/relationships/image" Target="../media/image21.jpeg" /><Relationship Id="rId4" Type="http://schemas.openxmlformats.org/officeDocument/2006/relationships/image" Target="../media/image22.jpeg" /><Relationship Id="rId5" Type="http://schemas.openxmlformats.org/officeDocument/2006/relationships/image" Target="../media/image23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24.png" /><Relationship Id="rId3" Type="http://schemas.openxmlformats.org/officeDocument/2006/relationships/video" Target="../media/media3.mp4" /><Relationship Id="rId4" Type="http://schemas.microsoft.com/office/2007/relationships/media" Target="../media/media3.mp4" /><Relationship Id="rId5" Type="http://schemas.openxmlformats.org/officeDocument/2006/relationships/image" Target="../media/image25.png" /><Relationship Id="rId6" Type="http://schemas.openxmlformats.org/officeDocument/2006/relationships/image" Target="../media/image26.png" /><Relationship Id="rId7" Type="http://schemas.openxmlformats.org/officeDocument/2006/relationships/image" Target="../media/image27.png" /><Relationship Id="rId8" Type="http://schemas.openxmlformats.org/officeDocument/2006/relationships/image" Target="../media/image28.png" /><Relationship Id="rId9" Type="http://schemas.openxmlformats.org/officeDocument/2006/relationships/image" Target="../media/image2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192415" y="-22860"/>
            <a:ext cx="12383780" cy="6904292"/>
            <a:chExt cx="12383780" cy="6904292"/>
          </a:xfrm>
        </p:grpSpPr>
        <p:sp>
          <p:nvSpPr>
            <p:cNvPr id="3" name="形状2"/>
            <p:cNvSpPr txBox="1"/>
            <p:nvPr/>
          </p:nvSpPr>
          <p:spPr>
            <a:xfrm>
              <a:off x="210830" y="0"/>
              <a:ext cx="12172950" cy="368998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5537264" y="2139267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4266696" y="1044740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第2节 弹力</a:t>
              </a:r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5328514" y="2204466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sp>
          <p:nvSpPr>
            <p:cNvPr id="7" name="文本4"/>
            <p:cNvSpPr txBox="1"/>
            <p:nvPr/>
          </p:nvSpPr>
          <p:spPr>
            <a:xfrm>
              <a:off x="4942237" y="359997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第七章——力</a:t>
              </a:r>
            </a:p>
          </p:txBody>
        </p:sp>
        <p:pic>
          <p:nvPicPr>
            <p:cNvPr id="8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2800" t="19500" r="34133" b="17750"/>
            <a:stretch>
              <a:fillRect/>
            </a:stretch>
          </p:blipFill>
          <p:spPr>
            <a:xfrm>
              <a:off x="10587009" y="2126056"/>
              <a:ext cx="1785071" cy="4514736"/>
            </a:xfrm>
            <a:prstGeom prst="rect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4971" y="3338255"/>
              <a:ext cx="5934075" cy="2989459"/>
            </a:xfrm>
            <a:prstGeom prst="ellipse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1932"/>
            <a:stretch>
              <a:fillRect/>
            </a:stretch>
          </p:blipFill>
          <p:spPr>
            <a:xfrm>
              <a:off x="0" y="23070"/>
              <a:ext cx="4606878" cy="688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55" y="984294"/>
            <a:ext cx="112490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课本习题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99" y="119234"/>
            <a:ext cx="8416100" cy="6739128"/>
          </a:xfrm>
          <a:prstGeom prst="rect">
            <a:avLst/>
          </a:prstGeom>
        </p:spPr>
      </p:pic>
      <p:sp>
        <p:nvSpPr>
          <p:cNvPr id="8" name="文本1" title=""/>
          <p:cNvSpPr txBox="1"/>
          <p:nvPr/>
        </p:nvSpPr>
        <p:spPr>
          <a:xfrm>
            <a:off x="397307" y="1112891"/>
            <a:ext cx="3862702" cy="9437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（1）施力物体是杯子，所以是杯子发生形变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440169" y="1964855"/>
            <a:ext cx="3776682" cy="1320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（2）施力物体是手指，所以是手指发生形变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8415757" y="2273875"/>
            <a:ext cx="3776682" cy="1320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测力计要在水平方向上重新调零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4810925" y="4818707"/>
            <a:ext cx="909657" cy="5671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1N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8715870" y="4754642"/>
            <a:ext cx="909657" cy="5671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3.6N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213246" y="888997"/>
            <a:ext cx="9860407" cy="42350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1.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运动员站在跳板上，人与跳板间发生了力的作用。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①由于人受到重力向下压跳板，人的脚板也要发生形变，所以人要向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（选填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上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下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）恢复原状，所以人对跳板产生了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力的作用，这个力通常叫做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。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②由于人压在跳板上，跳板发生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，要向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（选填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上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下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）恢复原状，所以跳板对人产生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力的作用，这个力通常叫做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_________力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思源黑体 CN Bold"/>
                <a:ea typeface="思源黑体 CN Bold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5895242" y="3267532"/>
            <a:ext cx="119746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形变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8100431" y="3267523"/>
            <a:ext cx="119746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上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3955485" y="4387910"/>
            <a:ext cx="981761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支持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2322681" y="2162689"/>
            <a:ext cx="119746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下</a:t>
            </a:r>
          </a:p>
        </p:txBody>
      </p:sp>
      <p:sp>
        <p:nvSpPr>
          <p:cNvPr id="12" name="文本6" title=""/>
          <p:cNvSpPr txBox="1"/>
          <p:nvPr/>
        </p:nvSpPr>
        <p:spPr>
          <a:xfrm>
            <a:off x="6940953" y="2650303"/>
            <a:ext cx="122529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压力</a:t>
            </a:r>
          </a:p>
        </p:txBody>
      </p:sp>
      <p:sp>
        <p:nvSpPr>
          <p:cNvPr id="13" name="文本7" title=""/>
          <p:cNvSpPr txBox="1"/>
          <p:nvPr/>
        </p:nvSpPr>
        <p:spPr>
          <a:xfrm>
            <a:off x="2211810" y="2751353"/>
            <a:ext cx="174376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弹</a:t>
            </a:r>
          </a:p>
        </p:txBody>
      </p:sp>
      <p:sp>
        <p:nvSpPr>
          <p:cNvPr id="14" name="文本8" title=""/>
          <p:cNvSpPr txBox="1"/>
          <p:nvPr/>
        </p:nvSpPr>
        <p:spPr>
          <a:xfrm>
            <a:off x="7554420" y="3782187"/>
            <a:ext cx="174376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弹</a:t>
            </a:r>
          </a:p>
        </p:txBody>
      </p:sp>
      <p:pic>
        <p:nvPicPr>
          <p:cNvPr id="15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8" r="33550"/>
          <a:stretch>
            <a:fillRect/>
          </a:stretch>
        </p:blipFill>
        <p:spPr>
          <a:xfrm>
            <a:off x="9726873" y="2288210"/>
            <a:ext cx="2268152" cy="2986408"/>
          </a:xfrm>
          <a:prstGeom prst="rect">
            <a:avLst/>
          </a:prstGeom>
        </p:spPr>
      </p:pic>
      <p:grpSp>
        <p:nvGrpSpPr>
          <p:cNvPr id="16" name="组合2" title=""/>
          <p:cNvGrpSpPr/>
          <p:nvPr/>
        </p:nvGrpSpPr>
        <p:grpSpPr>
          <a:xfrm>
            <a:off x="10637081" y="4885643"/>
            <a:ext cx="991696" cy="1189367"/>
            <a:chExt cx="991696" cy="1189367"/>
          </a:xfrm>
        </p:grpSpPr>
        <p:sp>
          <p:nvSpPr>
            <p:cNvPr id="17" name="形状4"/>
            <p:cNvSpPr txBox="1"/>
            <p:nvPr/>
          </p:nvSpPr>
          <p:spPr>
            <a:xfrm flipH="1">
              <a:off x="87060" y="124894"/>
              <a:ext cx="57150" cy="1064473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FF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5"/>
            <p:cNvSpPr txBox="1"/>
            <p:nvPr/>
          </p:nvSpPr>
          <p:spPr>
            <a:xfrm>
              <a:off x="0" y="0"/>
              <a:ext cx="161109" cy="168262"/>
            </a:xfrm>
            <a:prstGeom prst="flowChartConnector">
              <a:avLst/>
            </a:pr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10"/>
            <p:cNvSpPr txBox="1"/>
            <p:nvPr/>
          </p:nvSpPr>
          <p:spPr>
            <a:xfrm>
              <a:off x="76744" y="445248"/>
              <a:ext cx="914952" cy="63084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2400" b="1" i="1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3192" b="0" i="0" baseline="-2500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压</a:t>
              </a:r>
            </a:p>
          </p:txBody>
        </p:sp>
      </p:grpSp>
      <p:grpSp>
        <p:nvGrpSpPr>
          <p:cNvPr id="20" name="组合3" title=""/>
          <p:cNvGrpSpPr/>
          <p:nvPr/>
        </p:nvGrpSpPr>
        <p:grpSpPr>
          <a:xfrm>
            <a:off x="10611213" y="3714126"/>
            <a:ext cx="1169189" cy="1192834"/>
            <a:chExt cx="1169189" cy="1192834"/>
          </a:xfrm>
        </p:grpSpPr>
        <p:sp>
          <p:nvSpPr>
            <p:cNvPr id="21" name="形状6"/>
            <p:cNvSpPr txBox="1"/>
            <p:nvPr/>
          </p:nvSpPr>
          <p:spPr>
            <a:xfrm rot="10800000">
              <a:off x="85489" y="0"/>
              <a:ext cx="57150" cy="1116000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7030A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7"/>
            <p:cNvSpPr txBox="1"/>
            <p:nvPr/>
          </p:nvSpPr>
          <p:spPr>
            <a:xfrm>
              <a:off x="0" y="1016427"/>
              <a:ext cx="161109" cy="176407"/>
            </a:xfrm>
            <a:prstGeom prst="flowChartConnector">
              <a:avLst/>
            </a:prstGeom>
            <a:solidFill>
              <a:srgbClr val="7030A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11"/>
            <p:cNvSpPr txBox="1"/>
            <p:nvPr/>
          </p:nvSpPr>
          <p:spPr>
            <a:xfrm>
              <a:off x="139240" y="169552"/>
              <a:ext cx="1029949" cy="59061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000" b="1" i="1">
                  <a:solidFill>
                    <a:srgbClr val="7030A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2660" b="0" i="0" baseline="-25000">
                  <a:solidFill>
                    <a:srgbClr val="7030A0">
                      <a:alpha val="100000"/>
                    </a:srgbClr>
                  </a:solidFill>
                  <a:latin typeface="微软雅黑"/>
                  <a:ea typeface="微软雅黑"/>
                </a:rPr>
                <a:t>支</a:t>
              </a:r>
            </a:p>
          </p:txBody>
        </p:sp>
      </p:grpSp>
      <p:sp>
        <p:nvSpPr>
          <p:cNvPr id="24" name="文本9" title=""/>
          <p:cNvSpPr txBox="1"/>
          <p:nvPr/>
        </p:nvSpPr>
        <p:spPr>
          <a:xfrm>
            <a:off x="1120207" y="5283489"/>
            <a:ext cx="6981187" cy="7620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思源黑体 CN Bold"/>
                <a:ea typeface="思源黑体 CN Bold"/>
              </a:rPr>
              <a:t>通常说的压力和支持力也属于弹力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fill="hold" tmFilter="0,0; 0.14,0.36; 0.43,0.73; 0.71,0.91; 1.0,1.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fill="hold" tmFilter="0.0,0.0; 0.25,0.07; 0.50,0.2; 0.75,0.467; 1.0,1.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fill="hold" tmFilter="0,0; 0.14,0.36; 0.43,0.73; 0.71,0.91; 1.0,1.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fill="hold" tmFilter="0.0,0.0; 0.25,0.07; 0.50,0.2; 0.75,0.467; 1.0,1.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fill="hold" tmFilter="0,0; 0.14,0.36; 0.43,0.73; 0.71,0.91; 1.0,1.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fill="hold" tmFilter="0.0,0.0; 0.25,0.07; 0.50,0.2; 0.75,0.467; 1.0,1.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fill="hold" tmFilter="0,0; 0.14,0.36; 0.43,0.73; 0.71,0.91; 1.0,1.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fill="hold" tmFilter="0.0,0.0; 0.25,0.07; 0.50,0.2; 0.75,0.467; 1.0,1.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fill="hold" tmFilter="0,0; 0.14,0.36; 0.43,0.73; 0.71,0.91; 1.0,1.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fill="hold" tmFilter="0.0,0.0; 0.25,0.07; 0.50,0.2; 0.75,0.467; 1.0,1.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fill="hold" tmFilter="0,0; 0.14,0.36; 0.43,0.73; 0.71,0.91; 1.0,1.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fill="hold" tmFilter="0.0,0.0; 0.25,0.07; 0.50,0.2; 0.75,0.467; 1.0,1.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3" grpId="0" animBg="1"/>
      <p:bldP spid="12" grpId="0" animBg="1"/>
      <p:bldP spid="20" grpId="0" animBg="1"/>
      <p:bldP spid="8" grpId="0" animBg="1"/>
      <p:bldP spid="9" grpId="0" animBg="1"/>
      <p:bldP spid="14" grpId="0" animBg="1"/>
      <p:bldP spid="10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66749" y="890317"/>
            <a:ext cx="10733679" cy="31335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2.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如图所示，一根弹簧，一端固定在竖直墙上，在弹性限度内用手水平向右拉伸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弹簧的另一端，下列有关“弹簧形变产生的力”的描述正确的是（　　）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．手对弹簧的拉力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   B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．弹簧对手的拉力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．墙对弹簧的拉力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    D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．以上说法都不正确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3738296" y="2245090"/>
            <a:ext cx="170434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153"/>
          <a:stretch>
            <a:fillRect/>
          </a:stretch>
        </p:blipFill>
        <p:spPr>
          <a:xfrm>
            <a:off x="5094199" y="4471292"/>
            <a:ext cx="5243217" cy="16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977046" y="1193663"/>
            <a:ext cx="9099141" cy="310918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3.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如图所示，用手拉弹簧或用手压弹簧时，弹簧发生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弹性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塑性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）形变；这时弹簧对手产生弹力，它的方向与手对弹簧作用力的方向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相同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相反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），而且弹簧的形变越大，这个力就越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大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小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549607" y="1868175"/>
            <a:ext cx="1998805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弹性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126138" y="3589127"/>
            <a:ext cx="186283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大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53" y="1373381"/>
            <a:ext cx="1509175" cy="2609985"/>
          </a:xfrm>
          <a:prstGeom prst="rect">
            <a:avLst/>
          </a:prstGeom>
        </p:spPr>
      </p:pic>
      <p:sp>
        <p:nvSpPr>
          <p:cNvPr id="11" name="文本4" title=""/>
          <p:cNvSpPr txBox="1"/>
          <p:nvPr/>
        </p:nvSpPr>
        <p:spPr>
          <a:xfrm>
            <a:off x="7430934" y="2391505"/>
            <a:ext cx="242447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相反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40877" y="984256"/>
            <a:ext cx="10194046" cy="564692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4. 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一个足球放在一块长木板上，如图所示，木板和足球均发生了弹性形变，关于它们弹力的情况，以下说法错误的是（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endParaRPr lang="zh-CN" altLang="en-US" sz="2899" b="0" i="0">
              <a:solidFill>
                <a:srgbClr val="00000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．足球受到的支持力是木板产生的弹力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．足球产生的弹力是由于足球的形变造成的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．木板形变是由于木板产生弹力造成的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．足球产生的弹力就是足球对木板的压力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144676" y="2296630"/>
            <a:ext cx="1308100" cy="7291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34" y="2205028"/>
            <a:ext cx="4129492" cy="13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852145" y="984161"/>
            <a:ext cx="10880655" cy="46456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935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5.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某同学在探究弹簧的伸长与所受拉力的关系时，得到如图图象。请回答下列问题：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）这根弹簧的原长是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 cm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，拉力为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6N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时，弹簧长度比原长长了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 cm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，弹簧发生了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形变；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）当这根弹簧的长度为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4cm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时，此时弹簧受到的拉力为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 N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）分析图象及有关数据，</a:t>
            </a:r>
          </a:p>
          <a:p>
            <a:pPr marL="0" algn="l">
              <a:lnSpc>
                <a:spcPts val="4200"/>
              </a:lnSpc>
            </a:pP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可以得出结论是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_________ </a:t>
            </a:r>
            <a:r>
              <a:rPr lang="zh-CN" altLang="en-US" sz="29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466766" y="5458949"/>
            <a:ext cx="4728356" cy="118551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在弹性限度内，弹簧的伸长与受到的拉力成正比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0" y="4086872"/>
            <a:ext cx="4923063" cy="2520139"/>
          </a:xfrm>
          <a:prstGeom prst="rect">
            <a:avLst/>
          </a:prstGeom>
        </p:spPr>
      </p:pic>
      <p:sp>
        <p:nvSpPr>
          <p:cNvPr id="10" name="文本3" title=""/>
          <p:cNvSpPr txBox="1"/>
          <p:nvPr/>
        </p:nvSpPr>
        <p:spPr>
          <a:xfrm>
            <a:off x="5625919" y="2155836"/>
            <a:ext cx="1123042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3104062" y="2688891"/>
            <a:ext cx="1371600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6718119" y="2721598"/>
            <a:ext cx="1567543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弹性</a:t>
            </a:r>
          </a:p>
        </p:txBody>
      </p:sp>
      <p:sp>
        <p:nvSpPr>
          <p:cNvPr id="13" name="文本6" title=""/>
          <p:cNvSpPr txBox="1"/>
          <p:nvPr/>
        </p:nvSpPr>
        <p:spPr>
          <a:xfrm>
            <a:off x="1371419" y="3764407"/>
            <a:ext cx="1398814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582" y="3484740"/>
            <a:ext cx="5288029" cy="3108720"/>
          </a:xfrm>
          <a:prstGeom prst="rect">
            <a:avLst/>
          </a:prstGeom>
        </p:spPr>
      </p:pic>
      <p:grpSp>
        <p:nvGrpSpPr>
          <p:cNvPr id="3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4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1" title=""/>
          <p:cNvSpPr txBox="1"/>
          <p:nvPr/>
        </p:nvSpPr>
        <p:spPr>
          <a:xfrm>
            <a:off x="754965" y="761003"/>
            <a:ext cx="10703726" cy="36862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499" b="0" i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  6.  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</a:t>
            </a:r>
            <a:r>
              <a:rPr lang="zh-CN" altLang="en-US" sz="2499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是使用弹簧测力计测力时的情景，请指出图中存在的操作错误：</a:t>
            </a:r>
            <a:r>
              <a:rPr lang="zh-CN" altLang="en-US" sz="2499" b="0" i="0" u="sng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                                                             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。纠正错误后在弹簧测力计下挂一物体（如图</a:t>
            </a:r>
            <a:r>
              <a:rPr lang="zh-CN" altLang="en-US" sz="2499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所示），当物体静止时，弹簧测力计的示数为</a:t>
            </a:r>
            <a:r>
              <a:rPr lang="zh-CN" altLang="en-US" sz="2499" b="0" i="0" u="sng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       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N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。若将此弹簧测力计、物体如图</a:t>
            </a:r>
            <a:r>
              <a:rPr lang="zh-CN" altLang="en-US" sz="2499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所示进行测量，静止时测力计的示数与</a:t>
            </a:r>
            <a:r>
              <a:rPr lang="zh-CN" altLang="en-US" sz="2499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相比将</a:t>
            </a:r>
            <a:r>
              <a:rPr lang="zh-CN" altLang="en-US" sz="2499" b="0" i="0" u="sng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         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（变大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/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不变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/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变小）。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201141" y="1454125"/>
            <a:ext cx="651499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拉力方向没有与弹簧的轴线方向一致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1489567" y="3251425"/>
            <a:ext cx="1434311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10001079" y="1986839"/>
            <a:ext cx="186283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3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700497" y="727472"/>
            <a:ext cx="11123771" cy="381249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endParaRPr lang="zh-CN" altLang="en-US" sz="2699" b="0" i="0">
              <a:solidFill>
                <a:srgbClr val="000000">
                  <a:alpha val="100000"/>
                </a:srgbClr>
              </a:solidFill>
              <a:latin typeface="华文楷体"/>
              <a:ea typeface="华文楷体"/>
            </a:endParaRPr>
          </a:p>
          <a:p>
            <a:pPr marL="0" algn="l"/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7.如下图所示，在弹簧测力计的两侧沿水平方向各加6N拉力并使其保持静止，此时弹簧测力计的示数为（     ）</a:t>
            </a:r>
          </a:p>
          <a:p>
            <a:pPr marL="0" algn="l"/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A.0N          B.3N          C.6N          D.12N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710"/>
          <a:stretch>
            <a:fillRect/>
          </a:stretch>
        </p:blipFill>
        <p:spPr>
          <a:xfrm>
            <a:off x="474640" y="3277600"/>
            <a:ext cx="7476211" cy="1377981"/>
          </a:xfrm>
          <a:prstGeom prst="rect">
            <a:avLst/>
          </a:prstGeom>
        </p:spPr>
      </p:pic>
      <p:sp>
        <p:nvSpPr>
          <p:cNvPr id="9" name="形状2" title=""/>
          <p:cNvSpPr txBox="1"/>
          <p:nvPr/>
        </p:nvSpPr>
        <p:spPr>
          <a:xfrm>
            <a:off x="7950689" y="3277314"/>
            <a:ext cx="4001472" cy="1982838"/>
          </a:xfrm>
          <a:custGeom>
            <a:gdLst>
              <a:gd name="connsiteX0" fmla="*/ 330473 w 4001472"/>
              <a:gd name="connsiteY0" fmla="*/ 0 h 1982838"/>
              <a:gd name="connsiteX1" fmla="*/ 3670999 w 4001472"/>
              <a:gd name="connsiteY1" fmla="*/ 0 h 1982838"/>
              <a:gd name="connsiteX2" fmla="*/ 3853514 w 4001472"/>
              <a:gd name="connsiteY2" fmla="*/ 0 h 1982838"/>
              <a:gd name="connsiteX3" fmla="*/ 4001471 w 4001472"/>
              <a:gd name="connsiteY3" fmla="*/ 1652365 h 1982838"/>
              <a:gd name="connsiteX4" fmla="*/ 4001471 w 4001472"/>
              <a:gd name="connsiteY4" fmla="*/ 1834880 h 1982838"/>
              <a:gd name="connsiteX5" fmla="*/ 330473 w 4001472"/>
              <a:gd name="connsiteY5" fmla="*/ 1982838 h 1982838"/>
              <a:gd name="connsiteX6" fmla="*/ 147958 w 4001472"/>
              <a:gd name="connsiteY6" fmla="*/ 1982838 h 1982838"/>
              <a:gd name="connsiteX7" fmla="*/ 0 w 4001472"/>
              <a:gd name="connsiteY7" fmla="*/ 330473 h 1982838"/>
              <a:gd name="connsiteX8" fmla="*/ 0 w 4001472"/>
              <a:gd name="connsiteY8" fmla="*/ 147958 h 19828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1471" h="1982838">
                <a:moveTo>
                  <a:pt x="330473" y="0"/>
                </a:moveTo>
                <a:lnTo>
                  <a:pt x="3670999" y="0"/>
                </a:lnTo>
                <a:cubicBezTo>
                  <a:pt x="3853514" y="0"/>
                  <a:pt x="4001471" y="147958"/>
                  <a:pt x="4001471" y="330473"/>
                </a:cubicBezTo>
                <a:lnTo>
                  <a:pt x="4001471" y="1652365"/>
                </a:lnTo>
                <a:cubicBezTo>
                  <a:pt x="4001471" y="1834880"/>
                  <a:pt x="3853514" y="1982838"/>
                  <a:pt x="3670999" y="1982838"/>
                </a:cubicBezTo>
                <a:lnTo>
                  <a:pt x="330473" y="1982838"/>
                </a:lnTo>
                <a:cubicBezTo>
                  <a:pt x="147958" y="1982838"/>
                  <a:pt x="0" y="1834880"/>
                  <a:pt x="0" y="1652365"/>
                </a:cubicBezTo>
                <a:lnTo>
                  <a:pt x="0" y="330473"/>
                </a:lnTo>
                <a:cubicBezTo>
                  <a:pt x="0" y="147958"/>
                  <a:pt x="147958" y="0"/>
                  <a:pt x="330473" y="0"/>
                </a:cubicBezTo>
                <a:close/>
              </a:path>
            </a:pathLst>
          </a:custGeom>
          <a:solidFill>
            <a:srgbClr val="949499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1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弹簧测力计无论怎样使用，它的示数都等于作用在挂钩上的拉力的大小，与拉环上施加的力无关。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6183916" y="1543812"/>
            <a:ext cx="3810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备用资料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66" y="1718834"/>
            <a:ext cx="7943850" cy="44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7100602" y="1813684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4147747" y="1702089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1253338" y="1740427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4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6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sp>
        <p:nvSpPr>
          <p:cNvPr id="8" name="形状7" title=""/>
          <p:cNvSpPr txBox="1"/>
          <p:nvPr/>
        </p:nvSpPr>
        <p:spPr>
          <a:xfrm rot="10800000">
            <a:off x="472040" y="2071878"/>
            <a:ext cx="2478701" cy="3122953"/>
          </a:xfrm>
          <a:prstGeom prst="flowChartPunchedCard">
            <a:avLst/>
          </a:prstGeom>
          <a:solidFill>
            <a:srgbClr val="2A8C5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文本1" title=""/>
          <p:cNvSpPr txBox="1"/>
          <p:nvPr/>
        </p:nvSpPr>
        <p:spPr>
          <a:xfrm>
            <a:off x="974522" y="1815179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01</a:t>
            </a:r>
          </a:p>
        </p:txBody>
      </p:sp>
      <p:grpSp>
        <p:nvGrpSpPr>
          <p:cNvPr id="10" name="组合1" title=""/>
          <p:cNvGrpSpPr/>
          <p:nvPr/>
        </p:nvGrpSpPr>
        <p:grpSpPr>
          <a:xfrm>
            <a:off x="3369250" y="1828810"/>
            <a:ext cx="2478703" cy="3366536"/>
            <a:chExt cx="2478703" cy="3366536"/>
          </a:xfrm>
        </p:grpSpPr>
        <p:sp>
          <p:nvSpPr>
            <p:cNvPr id="11" name="形状10"/>
            <p:cNvSpPr txBox="1"/>
            <p:nvPr/>
          </p:nvSpPr>
          <p:spPr>
            <a:xfrm rot="10800000">
              <a:off x="0" y="243583"/>
              <a:ext cx="2478703" cy="3122953"/>
            </a:xfrm>
            <a:prstGeom prst="flowChartPunchedCard">
              <a:avLst/>
            </a:prstGeom>
            <a:solidFill>
              <a:srgbClr val="1A5CB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6"/>
            <p:cNvSpPr txBox="1"/>
            <p:nvPr/>
          </p:nvSpPr>
          <p:spPr>
            <a:xfrm>
              <a:off x="646833" y="0"/>
              <a:ext cx="1139439" cy="8027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02</a:t>
              </a:r>
            </a:p>
          </p:txBody>
        </p:sp>
      </p:grpSp>
      <p:grpSp>
        <p:nvGrpSpPr>
          <p:cNvPr id="13" name="组合2" title=""/>
          <p:cNvGrpSpPr/>
          <p:nvPr/>
        </p:nvGrpSpPr>
        <p:grpSpPr>
          <a:xfrm>
            <a:off x="6302693" y="1887807"/>
            <a:ext cx="2478701" cy="3327160"/>
            <a:chExt cx="2478701" cy="3327160"/>
          </a:xfrm>
        </p:grpSpPr>
        <p:sp>
          <p:nvSpPr>
            <p:cNvPr id="14" name="形状11"/>
            <p:cNvSpPr txBox="1"/>
            <p:nvPr/>
          </p:nvSpPr>
          <p:spPr>
            <a:xfrm rot="10800000">
              <a:off x="0" y="204207"/>
              <a:ext cx="2478701" cy="3122953"/>
            </a:xfrm>
            <a:prstGeom prst="flowChartPunchedCard">
              <a:avLst/>
            </a:prstGeom>
            <a:solidFill>
              <a:srgbClr val="C72727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7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03</a:t>
              </a:r>
            </a:p>
          </p:txBody>
        </p:sp>
      </p:grpSp>
      <p:sp>
        <p:nvSpPr>
          <p:cNvPr id="16" name="形状8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文本2" title=""/>
          <p:cNvSpPr txBox="1"/>
          <p:nvPr/>
        </p:nvSpPr>
        <p:spPr>
          <a:xfrm>
            <a:off x="628536" y="2633367"/>
            <a:ext cx="2283809" cy="23241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了解弹性、塑性，理解弹力的产生;了解弹簧测力计的原理;会正确使用弹簧测力计测量力的大小。</a:t>
            </a:r>
          </a:p>
        </p:txBody>
      </p:sp>
      <p:sp>
        <p:nvSpPr>
          <p:cNvPr id="18" name="文本3" title=""/>
          <p:cNvSpPr txBox="1"/>
          <p:nvPr/>
        </p:nvSpPr>
        <p:spPr>
          <a:xfrm>
            <a:off x="6451368" y="2650503"/>
            <a:ext cx="2299097" cy="240296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通过实验了解弹力产生的原因，了解生活中常见的弹力;学会弹簧测力计的使用方法。</a:t>
            </a:r>
          </a:p>
        </p:txBody>
      </p:sp>
      <p:sp>
        <p:nvSpPr>
          <p:cNvPr id="19" name="文本4" title=""/>
          <p:cNvSpPr txBox="1"/>
          <p:nvPr/>
        </p:nvSpPr>
        <p:spPr>
          <a:xfrm>
            <a:off x="3555702" y="2719264"/>
            <a:ext cx="2224278" cy="16654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通过对弹性、塑性的体验，探究弹簧伸长长度与拉力的关系。</a:t>
            </a:r>
          </a:p>
        </p:txBody>
      </p:sp>
      <p:sp>
        <p:nvSpPr>
          <p:cNvPr id="20" name="形状9" title=""/>
          <p:cNvSpPr txBox="1"/>
          <p:nvPr/>
        </p:nvSpPr>
        <p:spPr>
          <a:xfrm>
            <a:off x="9902361" y="1702022"/>
            <a:ext cx="954005" cy="1032586"/>
          </a:xfrm>
          <a:custGeom>
            <a:gdLst>
              <a:gd name="connsiteX0" fmla="*/ 477002 w 954005"/>
              <a:gd name="connsiteY0" fmla="*/ 0 h 1032586"/>
              <a:gd name="connsiteX1" fmla="*/ 740444 w 954005"/>
              <a:gd name="connsiteY1" fmla="*/ 0 h 1032586"/>
              <a:gd name="connsiteX2" fmla="*/ 954005 w 954005"/>
              <a:gd name="connsiteY2" fmla="*/ 801434 h 1032586"/>
              <a:gd name="connsiteX3" fmla="*/ 213561 w 954005"/>
              <a:gd name="connsiteY3" fmla="*/ 1032586 h 1032586"/>
              <a:gd name="connsiteX4" fmla="*/ 0 w 954005"/>
              <a:gd name="connsiteY4" fmla="*/ 231152 h 103258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1032586">
                <a:moveTo>
                  <a:pt x="477002" y="0"/>
                </a:moveTo>
                <a:cubicBezTo>
                  <a:pt x="740444" y="0"/>
                  <a:pt x="954005" y="231152"/>
                  <a:pt x="954005" y="516293"/>
                </a:cubicBezTo>
                <a:cubicBezTo>
                  <a:pt x="954005" y="801434"/>
                  <a:pt x="740444" y="1032586"/>
                  <a:pt x="477002" y="1032586"/>
                </a:cubicBezTo>
                <a:cubicBezTo>
                  <a:pt x="213561" y="1032586"/>
                  <a:pt x="0" y="801434"/>
                  <a:pt x="0" y="516293"/>
                </a:cubicBezTo>
                <a:cubicBezTo>
                  <a:pt x="0" y="231152"/>
                  <a:pt x="213561" y="0"/>
                  <a:pt x="477002" y="0"/>
                </a:cubicBezTo>
                <a:close/>
              </a:path>
            </a:pathLst>
          </a:custGeom>
          <a:solidFill>
            <a:srgbClr val="471ECC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1" name="组合3" title=""/>
          <p:cNvGrpSpPr/>
          <p:nvPr/>
        </p:nvGrpSpPr>
        <p:grpSpPr>
          <a:xfrm>
            <a:off x="9141647" y="1767516"/>
            <a:ext cx="2478701" cy="3405903"/>
            <a:chExt cx="2478701" cy="3405903"/>
          </a:xfrm>
        </p:grpSpPr>
        <p:sp>
          <p:nvSpPr>
            <p:cNvPr id="22" name="形状12"/>
            <p:cNvSpPr txBox="1"/>
            <p:nvPr/>
          </p:nvSpPr>
          <p:spPr>
            <a:xfrm rot="10800000">
              <a:off x="0" y="282950"/>
              <a:ext cx="2478701" cy="3122953"/>
            </a:xfrm>
            <a:prstGeom prst="flowChartPunchedCard">
              <a:avLst/>
            </a:prstGeom>
            <a:solidFill>
              <a:srgbClr val="471ECC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8"/>
            <p:cNvSpPr txBox="1"/>
            <p:nvPr/>
          </p:nvSpPr>
          <p:spPr>
            <a:xfrm>
              <a:off x="449990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04</a:t>
              </a:r>
            </a:p>
          </p:txBody>
        </p:sp>
      </p:grpSp>
      <p:sp>
        <p:nvSpPr>
          <p:cNvPr id="24" name="文本5" title=""/>
          <p:cNvSpPr txBox="1"/>
          <p:nvPr/>
        </p:nvSpPr>
        <p:spPr>
          <a:xfrm>
            <a:off x="9259995" y="2841679"/>
            <a:ext cx="2360409" cy="19075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在实验过程中，培养物理兴趣和严谨的科学态度</a:t>
            </a:r>
          </a:p>
          <a:p>
            <a:pPr marL="0" algn="l"/>
            <a:endParaRPr lang="zh-CN" altLang="en-US" sz="2199" b="1" i="0">
              <a:solidFill>
                <a:srgbClr val="FFFFFF">
                  <a:alpha val="100000"/>
                </a:srgbClr>
              </a:solidFill>
              <a:latin typeface="新宋体"/>
              <a:ea typeface="新宋体"/>
            </a:endParaRP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5646230" y="167421"/>
            <a:ext cx="4563523" cy="6422708"/>
          </a:xfrm>
          <a:prstGeom prst="rect">
            <a:avLst/>
          </a:prstGeom>
        </p:spPr>
      </p:pic>
      <p:grpSp>
        <p:nvGrpSpPr>
          <p:cNvPr id="7" name="组合1" title=""/>
          <p:cNvGrpSpPr/>
          <p:nvPr/>
        </p:nvGrpSpPr>
        <p:grpSpPr>
          <a:xfrm>
            <a:off x="1075211" y="2662580"/>
            <a:ext cx="2553757" cy="954424"/>
            <a:chExt cx="2553757" cy="954424"/>
          </a:xfrm>
        </p:grpSpPr>
        <p:sp>
          <p:nvSpPr>
            <p:cNvPr id="8" name="形状5"/>
            <p:cNvSpPr txBox="1"/>
            <p:nvPr/>
          </p:nvSpPr>
          <p:spPr>
            <a:xfrm>
              <a:off x="0" y="0"/>
              <a:ext cx="2487730" cy="954424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9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92" y="176356"/>
              <a:ext cx="601266" cy="601266"/>
            </a:xfrm>
            <a:prstGeom prst="rect">
              <a:avLst/>
            </a:prstGeom>
          </p:spPr>
        </p:pic>
        <p:sp>
          <p:nvSpPr>
            <p:cNvPr id="10" name="文本2"/>
            <p:cNvSpPr txBox="1"/>
            <p:nvPr/>
          </p:nvSpPr>
          <p:spPr>
            <a:xfrm>
              <a:off x="653272" y="130379"/>
              <a:ext cx="1900485" cy="69335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世界纪录</a:t>
              </a:r>
            </a:p>
          </p:txBody>
        </p:sp>
      </p:grpSp>
      <p:grpSp>
        <p:nvGrpSpPr>
          <p:cNvPr id="11" name="组合2" title=""/>
          <p:cNvGrpSpPr/>
          <p:nvPr/>
        </p:nvGrpSpPr>
        <p:grpSpPr>
          <a:xfrm>
            <a:off x="1075106" y="3807504"/>
            <a:ext cx="3912870" cy="954576"/>
            <a:chExt cx="3912870" cy="954576"/>
          </a:xfrm>
        </p:grpSpPr>
        <p:sp>
          <p:nvSpPr>
            <p:cNvPr id="12" name="形状6"/>
            <p:cNvSpPr txBox="1"/>
            <p:nvPr/>
          </p:nvSpPr>
          <p:spPr>
            <a:xfrm>
              <a:off x="86" y="0"/>
              <a:ext cx="3912784" cy="954576"/>
            </a:xfrm>
            <a:prstGeom prst="rect">
              <a:avLst/>
            </a:prstGeom>
            <a:solidFill>
              <a:srgbClr val="E68A2E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13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2517"/>
              <a:ext cx="770334" cy="770334"/>
            </a:xfrm>
            <a:prstGeom prst="rect">
              <a:avLst/>
            </a:prstGeom>
          </p:spPr>
        </p:pic>
        <p:sp>
          <p:nvSpPr>
            <p:cNvPr id="14" name="文本3"/>
            <p:cNvSpPr txBox="1"/>
            <p:nvPr/>
          </p:nvSpPr>
          <p:spPr>
            <a:xfrm>
              <a:off x="667074" y="130979"/>
              <a:ext cx="2602963" cy="69335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跳高：2.45m</a:t>
              </a:r>
            </a:p>
          </p:txBody>
        </p:sp>
      </p:grpSp>
      <p:grpSp>
        <p:nvGrpSpPr>
          <p:cNvPr id="15" name="组合3" title=""/>
          <p:cNvGrpSpPr/>
          <p:nvPr/>
        </p:nvGrpSpPr>
        <p:grpSpPr>
          <a:xfrm>
            <a:off x="1075296" y="4938255"/>
            <a:ext cx="3912660" cy="954310"/>
            <a:chExt cx="3912660" cy="954310"/>
          </a:xfrm>
        </p:grpSpPr>
        <p:sp>
          <p:nvSpPr>
            <p:cNvPr id="16" name="形状7"/>
            <p:cNvSpPr txBox="1"/>
            <p:nvPr/>
          </p:nvSpPr>
          <p:spPr>
            <a:xfrm>
              <a:off x="0" y="0"/>
              <a:ext cx="3912660" cy="954310"/>
            </a:xfrm>
            <a:prstGeom prst="rect">
              <a:avLst/>
            </a:prstGeom>
            <a:solidFill>
              <a:srgbClr val="E68A2E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17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" y="87478"/>
              <a:ext cx="778078" cy="778078"/>
            </a:xfrm>
            <a:prstGeom prst="rect">
              <a:avLst/>
            </a:prstGeom>
          </p:spPr>
        </p:pic>
        <p:sp>
          <p:nvSpPr>
            <p:cNvPr id="18" name="文本4"/>
            <p:cNvSpPr txBox="1"/>
            <p:nvPr/>
          </p:nvSpPr>
          <p:spPr>
            <a:xfrm>
              <a:off x="668331" y="172936"/>
              <a:ext cx="2910745" cy="69335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撑竿跳：6.22m</a:t>
              </a:r>
            </a:p>
          </p:txBody>
        </p:sp>
      </p:grpSp>
      <p:sp>
        <p:nvSpPr>
          <p:cNvPr id="19" name="文本1" title=""/>
          <p:cNvSpPr txBox="1"/>
          <p:nvPr/>
        </p:nvSpPr>
        <p:spPr>
          <a:xfrm>
            <a:off x="460010" y="1290418"/>
            <a:ext cx="5143500" cy="10306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撑杆跳高要比普通跳高跳得高</a:t>
            </a:r>
          </a:p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这是什么原理呢？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416547" y="741731"/>
            <a:ext cx="11351781" cy="136853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受力时发生形变，不受力时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自动恢复到原来形状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的性质，叫做</a:t>
            </a:r>
            <a:r>
              <a:rPr lang="zh-CN" altLang="en-US" sz="26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弹性</a:t>
            </a:r>
            <a:r>
              <a:rPr lang="zh-CN" altLang="en-US" sz="28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99" b="1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这种形变称为弹性形变）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2893316" y="3620542"/>
            <a:ext cx="929338" cy="61437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弹簧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5280917" y="3638064"/>
            <a:ext cx="12573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橡皮筋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622773" y="2072726"/>
            <a:ext cx="10939177" cy="2334494"/>
            <a:chExt cx="10939177" cy="2334494"/>
          </a:xfrm>
        </p:grpSpPr>
        <p:pic>
          <p:nvPicPr>
            <p:cNvPr id="12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5582"/>
              <a:ext cx="3523107" cy="2076285"/>
            </a:xfrm>
            <a:prstGeom prst="rect">
              <a:avLst/>
            </a:prstGeom>
          </p:spPr>
        </p:pic>
        <p:sp>
          <p:nvSpPr>
            <p:cNvPr id="13" name="文本5"/>
            <p:cNvSpPr txBox="1"/>
            <p:nvPr/>
          </p:nvSpPr>
          <p:spPr>
            <a:xfrm>
              <a:off x="2270543" y="1547816"/>
              <a:ext cx="929338" cy="61437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799" b="0" i="0">
                  <a:solidFill>
                    <a:srgbClr val="3B00FF">
                      <a:alpha val="100000"/>
                    </a:srgbClr>
                  </a:solidFill>
                  <a:latin typeface="楷体"/>
                  <a:ea typeface="楷体"/>
                </a:rPr>
                <a:t>弹簧</a:t>
              </a:r>
            </a:p>
          </p:txBody>
        </p:sp>
        <p:pic>
          <p:nvPicPr>
            <p:cNvPr id="14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0733" y="85496"/>
              <a:ext cx="3112675" cy="2076431"/>
            </a:xfrm>
            <a:prstGeom prst="rect">
              <a:avLst/>
            </a:prstGeom>
          </p:spPr>
        </p:pic>
        <p:sp>
          <p:nvSpPr>
            <p:cNvPr id="15" name="文本6"/>
            <p:cNvSpPr txBox="1"/>
            <p:nvPr/>
          </p:nvSpPr>
          <p:spPr>
            <a:xfrm>
              <a:off x="4658144" y="1565338"/>
              <a:ext cx="1257300" cy="59610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799" b="0" i="0">
                  <a:solidFill>
                    <a:srgbClr val="3B00FF">
                      <a:alpha val="100000"/>
                    </a:srgbClr>
                  </a:solidFill>
                  <a:latin typeface="楷体"/>
                  <a:ea typeface="楷体"/>
                </a:rPr>
                <a:t>橡皮筋</a:t>
              </a:r>
            </a:p>
          </p:txBody>
        </p:sp>
        <p:pic>
          <p:nvPicPr>
            <p:cNvPr id="16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906" y="0"/>
              <a:ext cx="3996271" cy="2162175"/>
            </a:xfrm>
            <a:prstGeom prst="rect">
              <a:avLst/>
            </a:prstGeom>
          </p:spPr>
        </p:pic>
        <p:sp>
          <p:nvSpPr>
            <p:cNvPr id="17" name="文本7"/>
            <p:cNvSpPr txBox="1"/>
            <p:nvPr/>
          </p:nvSpPr>
          <p:spPr>
            <a:xfrm>
              <a:off x="7073036" y="1738388"/>
              <a:ext cx="901700" cy="59610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799" b="0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跳板</a:t>
              </a:r>
            </a:p>
          </p:txBody>
        </p:sp>
      </p:grpSp>
      <p:sp>
        <p:nvSpPr>
          <p:cNvPr id="18" name="文本4" title=""/>
          <p:cNvSpPr txBox="1"/>
          <p:nvPr/>
        </p:nvSpPr>
        <p:spPr>
          <a:xfrm>
            <a:off x="5990425" y="4407008"/>
            <a:ext cx="5337924" cy="19380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形变后</a:t>
            </a:r>
            <a:r>
              <a:rPr lang="zh-CN" altLang="en-US" sz="27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不能自动恢复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到原来形状的性质，叫做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塑性</a:t>
            </a:r>
            <a:r>
              <a:rPr lang="zh-CN" altLang="en-US" sz="27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799" b="1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这种形变称为塑性形变）</a:t>
            </a:r>
          </a:p>
        </p:txBody>
      </p:sp>
      <p:grpSp>
        <p:nvGrpSpPr>
          <p:cNvPr id="19" name="组合3" title=""/>
          <p:cNvGrpSpPr/>
          <p:nvPr/>
        </p:nvGrpSpPr>
        <p:grpSpPr>
          <a:xfrm>
            <a:off x="622878" y="4317054"/>
            <a:ext cx="4970326" cy="1980009"/>
            <a:chExt cx="4970326" cy="1980009"/>
          </a:xfrm>
        </p:grpSpPr>
        <p:pic>
          <p:nvPicPr>
            <p:cNvPr id="20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1518" t="26190" r="13164" b="12500"/>
            <a:stretch>
              <a:fillRect/>
            </a:stretch>
          </p:blipFill>
          <p:spPr>
            <a:xfrm>
              <a:off x="0" y="246935"/>
              <a:ext cx="2025844" cy="1732807"/>
            </a:xfrm>
            <a:prstGeom prst="rect">
              <a:avLst/>
            </a:prstGeom>
          </p:spPr>
        </p:pic>
        <p:pic>
          <p:nvPicPr>
            <p:cNvPr id="21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5068" y="0"/>
              <a:ext cx="1835258" cy="1980009"/>
            </a:xfrm>
            <a:prstGeom prst="rect">
              <a:avLst/>
            </a:prstGeom>
          </p:spPr>
        </p:pic>
        <p:sp>
          <p:nvSpPr>
            <p:cNvPr id="22" name="形状6"/>
            <p:cNvSpPr txBox="1"/>
            <p:nvPr/>
          </p:nvSpPr>
          <p:spPr>
            <a:xfrm>
              <a:off x="2004708" y="1234926"/>
              <a:ext cx="1130827" cy="285398"/>
            </a:xfrm>
            <a:custGeom>
              <a:gdLst>
                <a:gd name="connsiteX0" fmla="*/ 836025 w 1130827"/>
                <a:gd name="connsiteY0" fmla="*/ 0 h 285398"/>
                <a:gd name="connsiteX1" fmla="*/ 1130827 w 1130827"/>
                <a:gd name="connsiteY1" fmla="*/ 142699 h 285398"/>
                <a:gd name="connsiteX2" fmla="*/ 836025 w 1130827"/>
                <a:gd name="connsiteY2" fmla="*/ 285398 h 285398"/>
                <a:gd name="connsiteX3" fmla="*/ 836025 w 1130827"/>
                <a:gd name="connsiteY3" fmla="*/ 200836 h 285398"/>
                <a:gd name="connsiteX4" fmla="*/ 0 w 1130827"/>
                <a:gd name="connsiteY4" fmla="*/ 200836 h 285398"/>
                <a:gd name="connsiteX5" fmla="*/ 0 w 1130827"/>
                <a:gd name="connsiteY5" fmla="*/ 84562 h 285398"/>
                <a:gd name="connsiteX6" fmla="*/ 836025 w 1130827"/>
                <a:gd name="connsiteY6" fmla="*/ 84562 h 285398"/>
                <a:gd name="connsiteX7" fmla="*/ 836025 w 1130827"/>
                <a:gd name="connsiteY7" fmla="*/ 0 h 28539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827" h="285398">
                  <a:moveTo>
                    <a:pt x="836025" y="0"/>
                  </a:moveTo>
                  <a:lnTo>
                    <a:pt x="1130827" y="142699"/>
                  </a:lnTo>
                  <a:lnTo>
                    <a:pt x="836025" y="285398"/>
                  </a:lnTo>
                  <a:lnTo>
                    <a:pt x="836025" y="200836"/>
                  </a:lnTo>
                  <a:lnTo>
                    <a:pt x="0" y="200836"/>
                  </a:lnTo>
                  <a:lnTo>
                    <a:pt x="0" y="84562"/>
                  </a:lnTo>
                  <a:lnTo>
                    <a:pt x="836025" y="84562"/>
                  </a:lnTo>
                  <a:lnTo>
                    <a:pt x="836025" y="0"/>
                  </a:lnTo>
                  <a:close/>
                </a:path>
              </a:pathLst>
            </a:custGeom>
            <a:solidFill>
              <a:srgbClr val="2603D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8"/>
            <p:cNvSpPr txBox="1"/>
            <p:nvPr/>
          </p:nvSpPr>
          <p:spPr>
            <a:xfrm>
              <a:off x="1896208" y="437340"/>
              <a:ext cx="1638300" cy="54251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099" b="0" i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</a:rPr>
                <a:t>橡皮泥手工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353959" y="886986"/>
            <a:ext cx="1790700" cy="7175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1.定义：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353959" y="2021681"/>
            <a:ext cx="2941006" cy="7218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2.产生的条件：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673351" y="2743124"/>
            <a:ext cx="7210425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必须要相互接触；必须要发生弹性形变。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673894" y="1454333"/>
            <a:ext cx="7886700" cy="7175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物体由于发生</a:t>
            </a:r>
            <a:r>
              <a:rPr lang="zh-CN" altLang="en-US" sz="2999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弹性形变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而产生的力叫做弹力。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432616" y="3367745"/>
            <a:ext cx="736365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3.压力、支持力、拉力、推力等都属于弹力</a:t>
            </a:r>
          </a:p>
        </p:txBody>
      </p:sp>
      <p:pic>
        <p:nvPicPr>
          <p:cNvPr id="13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8363607" y="375647"/>
            <a:ext cx="3658038" cy="2874188"/>
          </a:xfrm>
          <a:prstGeom prst="rect">
            <a:avLst/>
          </a:prstGeom>
        </p:spPr>
      </p:pic>
      <p:pic>
        <p:nvPicPr>
          <p:cNvPr id="14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702" y="4060717"/>
            <a:ext cx="3933825" cy="2239594"/>
          </a:xfrm>
          <a:prstGeom prst="rect">
            <a:avLst/>
          </a:prstGeom>
        </p:spPr>
      </p:pic>
      <p:pic>
        <p:nvPicPr>
          <p:cNvPr id="15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403" y="3500247"/>
            <a:ext cx="3862054" cy="2140982"/>
          </a:xfrm>
          <a:prstGeom prst="rect">
            <a:avLst/>
          </a:prstGeom>
        </p:spPr>
      </p:pic>
      <p:grpSp>
        <p:nvGrpSpPr>
          <p:cNvPr id="16" name="组合2" title=""/>
          <p:cNvGrpSpPr/>
          <p:nvPr/>
        </p:nvGrpSpPr>
        <p:grpSpPr>
          <a:xfrm>
            <a:off x="9069543" y="5590641"/>
            <a:ext cx="1502750" cy="592773"/>
            <a:chExt cx="1502750" cy="592773"/>
          </a:xfrm>
        </p:grpSpPr>
        <p:sp>
          <p:nvSpPr>
            <p:cNvPr id="17" name="形状6"/>
            <p:cNvSpPr txBox="1"/>
            <p:nvPr/>
          </p:nvSpPr>
          <p:spPr>
            <a:xfrm rot="5400000">
              <a:off x="0" y="195596"/>
              <a:ext cx="984285" cy="302066"/>
            </a:xfrm>
            <a:custGeom>
              <a:gdLst>
                <a:gd name="connsiteX0" fmla="*/ 803045 w 984285"/>
                <a:gd name="connsiteY0" fmla="*/ 0 h 302066"/>
                <a:gd name="connsiteX1" fmla="*/ 984285 w 984285"/>
                <a:gd name="connsiteY1" fmla="*/ 151033 h 302066"/>
                <a:gd name="connsiteX2" fmla="*/ 803045 w 984285"/>
                <a:gd name="connsiteY2" fmla="*/ 302066 h 302066"/>
                <a:gd name="connsiteX3" fmla="*/ 803045 w 984285"/>
                <a:gd name="connsiteY3" fmla="*/ 201378 h 302066"/>
                <a:gd name="connsiteX4" fmla="*/ 0 w 984285"/>
                <a:gd name="connsiteY4" fmla="*/ 201378 h 302066"/>
                <a:gd name="connsiteX5" fmla="*/ 0 w 984285"/>
                <a:gd name="connsiteY5" fmla="*/ 100689 h 302066"/>
                <a:gd name="connsiteX6" fmla="*/ 803045 w 984285"/>
                <a:gd name="connsiteY6" fmla="*/ 100689 h 302066"/>
                <a:gd name="connsiteX7" fmla="*/ 803045 w 984285"/>
                <a:gd name="connsiteY7" fmla="*/ 0 h 30206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4284" h="302066">
                  <a:moveTo>
                    <a:pt x="803045" y="0"/>
                  </a:moveTo>
                  <a:lnTo>
                    <a:pt x="984285" y="151033"/>
                  </a:lnTo>
                  <a:lnTo>
                    <a:pt x="803045" y="302066"/>
                  </a:lnTo>
                  <a:lnTo>
                    <a:pt x="803045" y="201378"/>
                  </a:lnTo>
                  <a:lnTo>
                    <a:pt x="0" y="201378"/>
                  </a:lnTo>
                  <a:lnTo>
                    <a:pt x="0" y="100689"/>
                  </a:lnTo>
                  <a:lnTo>
                    <a:pt x="803045" y="100689"/>
                  </a:lnTo>
                  <a:lnTo>
                    <a:pt x="803045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6"/>
            <p:cNvSpPr txBox="1"/>
            <p:nvPr/>
          </p:nvSpPr>
          <p:spPr>
            <a:xfrm>
              <a:off x="550250" y="0"/>
              <a:ext cx="952500" cy="5927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压力</a:t>
              </a:r>
            </a:p>
          </p:txBody>
        </p:sp>
      </p:grpSp>
      <p:grpSp>
        <p:nvGrpSpPr>
          <p:cNvPr id="19" name="组合3" title=""/>
          <p:cNvGrpSpPr/>
          <p:nvPr/>
        </p:nvGrpSpPr>
        <p:grpSpPr>
          <a:xfrm>
            <a:off x="9036777" y="4679671"/>
            <a:ext cx="2053819" cy="592773"/>
            <a:chExt cx="2053819" cy="592773"/>
          </a:xfrm>
        </p:grpSpPr>
        <p:sp>
          <p:nvSpPr>
            <p:cNvPr id="20" name="文本7"/>
            <p:cNvSpPr txBox="1"/>
            <p:nvPr/>
          </p:nvSpPr>
          <p:spPr>
            <a:xfrm>
              <a:off x="786994" y="0"/>
              <a:ext cx="1266825" cy="5927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支持力</a:t>
              </a:r>
            </a:p>
          </p:txBody>
        </p:sp>
        <p:sp>
          <p:nvSpPr>
            <p:cNvPr id="21" name="形状7"/>
            <p:cNvSpPr txBox="1"/>
            <p:nvPr/>
          </p:nvSpPr>
          <p:spPr>
            <a:xfrm rot="16200000">
              <a:off x="0" y="56416"/>
              <a:ext cx="1076154" cy="328936"/>
            </a:xfrm>
            <a:custGeom>
              <a:gdLst>
                <a:gd name="connsiteX0" fmla="*/ 878792 w 1076154"/>
                <a:gd name="connsiteY0" fmla="*/ 0 h 328936"/>
                <a:gd name="connsiteX1" fmla="*/ 1076154 w 1076154"/>
                <a:gd name="connsiteY1" fmla="*/ 164468 h 328936"/>
                <a:gd name="connsiteX2" fmla="*/ 878792 w 1076154"/>
                <a:gd name="connsiteY2" fmla="*/ 328936 h 328936"/>
                <a:gd name="connsiteX3" fmla="*/ 878792 w 1076154"/>
                <a:gd name="connsiteY3" fmla="*/ 219291 h 328936"/>
                <a:gd name="connsiteX4" fmla="*/ 0 w 1076154"/>
                <a:gd name="connsiteY4" fmla="*/ 219291 h 328936"/>
                <a:gd name="connsiteX5" fmla="*/ 0 w 1076154"/>
                <a:gd name="connsiteY5" fmla="*/ 109645 h 328936"/>
                <a:gd name="connsiteX6" fmla="*/ 878792 w 1076154"/>
                <a:gd name="connsiteY6" fmla="*/ 109645 h 328936"/>
                <a:gd name="connsiteX7" fmla="*/ 878792 w 1076154"/>
                <a:gd name="connsiteY7" fmla="*/ 0 h 32893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6154" h="328936">
                  <a:moveTo>
                    <a:pt x="878792" y="0"/>
                  </a:moveTo>
                  <a:lnTo>
                    <a:pt x="1076154" y="164468"/>
                  </a:lnTo>
                  <a:lnTo>
                    <a:pt x="878792" y="328936"/>
                  </a:lnTo>
                  <a:lnTo>
                    <a:pt x="878792" y="219291"/>
                  </a:lnTo>
                  <a:lnTo>
                    <a:pt x="0" y="219291"/>
                  </a:lnTo>
                  <a:lnTo>
                    <a:pt x="0" y="109645"/>
                  </a:lnTo>
                  <a:lnTo>
                    <a:pt x="878792" y="109645"/>
                  </a:lnTo>
                  <a:lnTo>
                    <a:pt x="878792" y="0"/>
                  </a:lnTo>
                  <a:close/>
                </a:path>
              </a:pathLst>
            </a:custGeom>
            <a:solidFill>
              <a:srgbClr val="3B00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343167" y="1233849"/>
            <a:ext cx="6600825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4.弹力的大小、方向和作用点。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664645" y="3491313"/>
            <a:ext cx="6279613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弹力的方向：</a:t>
            </a:r>
            <a:r>
              <a:rPr lang="zh-CN" altLang="en-US" sz="2799" b="1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与弹性形变的方向相反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664778" y="4418743"/>
            <a:ext cx="9477632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弹力的作用点：</a:t>
            </a:r>
            <a:r>
              <a:rPr lang="zh-CN" altLang="en-US" sz="2799" b="0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在受力物体上，处于两个物体的接触处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。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6237418" y="218437"/>
            <a:ext cx="4088850" cy="3273377"/>
            <a:chExt cx="4088850" cy="3273377"/>
          </a:xfrm>
        </p:grpSpPr>
        <p:pic>
          <p:nvPicPr>
            <p:cNvPr id="12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416" b="9315"/>
            <a:stretch>
              <a:fillRect/>
            </a:stretch>
          </p:blipFill>
          <p:spPr>
            <a:xfrm>
              <a:off x="2655313" y="1137386"/>
              <a:ext cx="1157184" cy="2135913"/>
            </a:xfrm>
            <a:prstGeom prst="rect">
              <a:avLst/>
            </a:prstGeom>
          </p:spPr>
        </p:pic>
        <p:sp>
          <p:nvSpPr>
            <p:cNvPr id="13" name="形状6"/>
            <p:cNvSpPr txBox="1"/>
            <p:nvPr/>
          </p:nvSpPr>
          <p:spPr>
            <a:xfrm rot="10800000">
              <a:off x="3176382" y="569080"/>
              <a:ext cx="1191" cy="112591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5"/>
            <p:cNvSpPr txBox="1"/>
            <p:nvPr/>
          </p:nvSpPr>
          <p:spPr>
            <a:xfrm>
              <a:off x="2373277" y="0"/>
              <a:ext cx="1715573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24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3192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2</a:t>
              </a: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=10N</a:t>
              </a:r>
            </a:p>
          </p:txBody>
        </p:sp>
        <p:pic>
          <p:nvPicPr>
            <p:cNvPr id="1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6022" b="11506"/>
            <a:stretch>
              <a:fillRect/>
            </a:stretch>
          </p:blipFill>
          <p:spPr>
            <a:xfrm>
              <a:off x="0" y="1094403"/>
              <a:ext cx="2387007" cy="2178974"/>
            </a:xfrm>
            <a:prstGeom prst="rect">
              <a:avLst/>
            </a:prstGeom>
          </p:spPr>
        </p:pic>
        <p:sp>
          <p:nvSpPr>
            <p:cNvPr id="16" name="形状7"/>
            <p:cNvSpPr txBox="1"/>
            <p:nvPr/>
          </p:nvSpPr>
          <p:spPr>
            <a:xfrm rot="10800000" flipH="1">
              <a:off x="1932879" y="1140790"/>
              <a:ext cx="38100" cy="932649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66675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6"/>
            <p:cNvSpPr txBox="1"/>
            <p:nvPr/>
          </p:nvSpPr>
          <p:spPr>
            <a:xfrm>
              <a:off x="1134837" y="614896"/>
              <a:ext cx="1630483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24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3192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1</a:t>
              </a: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=5N</a:t>
              </a:r>
            </a:p>
          </p:txBody>
        </p:sp>
      </p:grpSp>
      <p:grpSp>
        <p:nvGrpSpPr>
          <p:cNvPr id="18" name="组合3" title=""/>
          <p:cNvGrpSpPr/>
          <p:nvPr/>
        </p:nvGrpSpPr>
        <p:grpSpPr>
          <a:xfrm>
            <a:off x="10260530" y="2715778"/>
            <a:ext cx="1400280" cy="1281903"/>
            <a:chExt cx="1400280" cy="1281903"/>
          </a:xfrm>
        </p:grpSpPr>
        <p:pic>
          <p:nvPicPr>
            <p:cNvPr id="19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220" t="46989" r="4834" b="6354"/>
            <a:stretch>
              <a:fillRect/>
            </a:stretch>
          </p:blipFill>
          <p:spPr>
            <a:xfrm>
              <a:off x="0" y="0"/>
              <a:ext cx="1400280" cy="751742"/>
            </a:xfrm>
            <a:prstGeom prst="rect">
              <a:avLst/>
            </a:prstGeom>
          </p:spPr>
        </p:pic>
        <p:sp>
          <p:nvSpPr>
            <p:cNvPr id="20" name="形状8"/>
            <p:cNvSpPr txBox="1"/>
            <p:nvPr/>
          </p:nvSpPr>
          <p:spPr>
            <a:xfrm>
              <a:off x="495862" y="337137"/>
              <a:ext cx="86811" cy="94476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1" name="文本4" title=""/>
          <p:cNvSpPr txBox="1"/>
          <p:nvPr/>
        </p:nvSpPr>
        <p:spPr>
          <a:xfrm>
            <a:off x="664750" y="2207038"/>
            <a:ext cx="6143882" cy="10017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弹力的大小：</a:t>
            </a:r>
            <a:r>
              <a:rPr lang="zh-CN" altLang="en-US" sz="2799" b="1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跟弹性形变大小有关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，同一物体弹性形变越大，弹力越大。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弹簧测力计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5459730" y="353025"/>
            <a:ext cx="1744186" cy="5382872"/>
            <a:chExt cx="1744186" cy="5382872"/>
          </a:xfrm>
        </p:grpSpPr>
        <p:pic>
          <p:nvPicPr>
            <p:cNvPr id="9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630" y="0"/>
              <a:ext cx="926259" cy="5017313"/>
            </a:xfrm>
            <a:prstGeom prst="rect">
              <a:avLst/>
            </a:prstGeom>
          </p:spPr>
        </p:pic>
        <p:sp>
          <p:nvSpPr>
            <p:cNvPr id="10" name="文本3"/>
            <p:cNvSpPr txBox="1"/>
            <p:nvPr/>
          </p:nvSpPr>
          <p:spPr>
            <a:xfrm>
              <a:off x="0" y="4844710"/>
              <a:ext cx="1744186" cy="5381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>
                  <a:solidFill>
                    <a:srgbClr val="000000">
                      <a:alpha val="100000"/>
                    </a:srgbClr>
                  </a:solidFill>
                  <a:latin typeface="华文楷体"/>
                  <a:ea typeface="华文楷体"/>
                </a:rPr>
                <a:t>圆筒测力计</a:t>
              </a:r>
            </a:p>
          </p:txBody>
        </p:sp>
      </p:grpSp>
      <p:sp>
        <p:nvSpPr>
          <p:cNvPr id="11" name="文本1" title=""/>
          <p:cNvSpPr txBox="1"/>
          <p:nvPr/>
        </p:nvSpPr>
        <p:spPr>
          <a:xfrm>
            <a:off x="7308523" y="1235897"/>
            <a:ext cx="4542615" cy="105968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1.实验室常用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弹簧测力计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测量力的大小</a:t>
            </a:r>
          </a:p>
        </p:txBody>
      </p:sp>
      <p:grpSp>
        <p:nvGrpSpPr>
          <p:cNvPr id="12" name="组合3" title=""/>
          <p:cNvGrpSpPr/>
          <p:nvPr/>
        </p:nvGrpSpPr>
        <p:grpSpPr>
          <a:xfrm>
            <a:off x="6770684" y="3214164"/>
            <a:ext cx="2979030" cy="3292850"/>
            <a:chExt cx="2979030" cy="3292850"/>
          </a:xfrm>
        </p:grpSpPr>
        <p:pic>
          <p:nvPicPr>
            <p:cNvPr id="13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071" y="0"/>
              <a:ext cx="2872959" cy="3292850"/>
            </a:xfrm>
            <a:prstGeom prst="rect">
              <a:avLst/>
            </a:prstGeom>
          </p:spPr>
        </p:pic>
        <p:sp>
          <p:nvSpPr>
            <p:cNvPr id="14" name="形状6"/>
            <p:cNvSpPr txBox="1"/>
            <p:nvPr/>
          </p:nvSpPr>
          <p:spPr>
            <a:xfrm>
              <a:off x="0" y="254612"/>
              <a:ext cx="1141770" cy="459333"/>
            </a:xfrm>
            <a:custGeom>
              <a:gdLst>
                <a:gd name="connsiteX0" fmla="*/ 866170 w 1141770"/>
                <a:gd name="connsiteY0" fmla="*/ 0 h 459333"/>
                <a:gd name="connsiteX1" fmla="*/ 1141770 w 1141770"/>
                <a:gd name="connsiteY1" fmla="*/ 229666 h 459333"/>
                <a:gd name="connsiteX2" fmla="*/ 866170 w 1141770"/>
                <a:gd name="connsiteY2" fmla="*/ 459333 h 459333"/>
                <a:gd name="connsiteX3" fmla="*/ 866170 w 1141770"/>
                <a:gd name="connsiteY3" fmla="*/ 306222 h 459333"/>
                <a:gd name="connsiteX4" fmla="*/ 0 w 1141770"/>
                <a:gd name="connsiteY4" fmla="*/ 306222 h 459333"/>
                <a:gd name="connsiteX5" fmla="*/ 0 w 1141770"/>
                <a:gd name="connsiteY5" fmla="*/ 153111 h 459333"/>
                <a:gd name="connsiteX6" fmla="*/ 866170 w 1141770"/>
                <a:gd name="connsiteY6" fmla="*/ 153111 h 459333"/>
                <a:gd name="connsiteX7" fmla="*/ 866170 w 1141770"/>
                <a:gd name="connsiteY7" fmla="*/ 0 h 45933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770" h="459333">
                  <a:moveTo>
                    <a:pt x="866170" y="0"/>
                  </a:moveTo>
                  <a:lnTo>
                    <a:pt x="1141770" y="229666"/>
                  </a:lnTo>
                  <a:lnTo>
                    <a:pt x="866170" y="459333"/>
                  </a:lnTo>
                  <a:lnTo>
                    <a:pt x="866170" y="306222"/>
                  </a:lnTo>
                  <a:lnTo>
                    <a:pt x="0" y="306222"/>
                  </a:lnTo>
                  <a:lnTo>
                    <a:pt x="0" y="153111"/>
                  </a:lnTo>
                  <a:lnTo>
                    <a:pt x="866170" y="153111"/>
                  </a:lnTo>
                  <a:lnTo>
                    <a:pt x="866170" y="0"/>
                  </a:lnTo>
                  <a:close/>
                </a:path>
              </a:pathLst>
            </a:custGeom>
            <a:solidFill>
              <a:srgbClr val="3B00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15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50" r="20920"/>
          <a:stretch>
            <a:fillRect/>
          </a:stretch>
        </p:blipFill>
        <p:spPr>
          <a:xfrm>
            <a:off x="3903269" y="369999"/>
            <a:ext cx="1556976" cy="6137615"/>
          </a:xfrm>
          <a:prstGeom prst="rect">
            <a:avLst/>
          </a:prstGeom>
        </p:spPr>
      </p:pic>
      <p:grpSp>
        <p:nvGrpSpPr>
          <p:cNvPr id="16" name="组合4" title=""/>
          <p:cNvGrpSpPr/>
          <p:nvPr/>
        </p:nvGrpSpPr>
        <p:grpSpPr>
          <a:xfrm>
            <a:off x="4775864" y="1363418"/>
            <a:ext cx="1626938" cy="612765"/>
            <a:chExt cx="1626938" cy="612765"/>
          </a:xfrm>
        </p:grpSpPr>
        <p:sp>
          <p:nvSpPr>
            <p:cNvPr id="17" name="文本4"/>
            <p:cNvSpPr txBox="1"/>
            <p:nvPr/>
          </p:nvSpPr>
          <p:spPr>
            <a:xfrm>
              <a:off x="491103" y="0"/>
              <a:ext cx="1135835" cy="611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弹簧</a:t>
              </a:r>
            </a:p>
          </p:txBody>
        </p:sp>
        <p:sp>
          <p:nvSpPr>
            <p:cNvPr id="18" name="形状7"/>
            <p:cNvSpPr txBox="1"/>
            <p:nvPr/>
          </p:nvSpPr>
          <p:spPr>
            <a:xfrm rot="10800000" flipH="1">
              <a:off x="0" y="259813"/>
              <a:ext cx="494913" cy="352952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7625">
              <a:solidFill>
                <a:srgbClr val="FF0099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9" name="组合5" title=""/>
          <p:cNvGrpSpPr/>
          <p:nvPr/>
        </p:nvGrpSpPr>
        <p:grpSpPr>
          <a:xfrm>
            <a:off x="2880789" y="2215258"/>
            <a:ext cx="1268802" cy="611064"/>
            <a:chExt cx="1268802" cy="611064"/>
          </a:xfrm>
        </p:grpSpPr>
        <p:sp>
          <p:nvSpPr>
            <p:cNvPr id="20" name="文本5"/>
            <p:cNvSpPr txBox="1"/>
            <p:nvPr/>
          </p:nvSpPr>
          <p:spPr>
            <a:xfrm>
              <a:off x="0" y="0"/>
              <a:ext cx="923393" cy="6110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指针</a:t>
              </a:r>
            </a:p>
          </p:txBody>
        </p:sp>
        <p:sp>
          <p:nvSpPr>
            <p:cNvPr id="21" name="形状8"/>
            <p:cNvSpPr txBox="1"/>
            <p:nvPr/>
          </p:nvSpPr>
          <p:spPr>
            <a:xfrm>
              <a:off x="726135" y="257451"/>
              <a:ext cx="542667" cy="1191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7625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2" name="组合6" title=""/>
          <p:cNvGrpSpPr/>
          <p:nvPr/>
        </p:nvGrpSpPr>
        <p:grpSpPr>
          <a:xfrm>
            <a:off x="2843393" y="3393043"/>
            <a:ext cx="1343704" cy="611064"/>
            <a:chExt cx="1343704" cy="611064"/>
          </a:xfrm>
        </p:grpSpPr>
        <p:sp>
          <p:nvSpPr>
            <p:cNvPr id="23" name="文本6"/>
            <p:cNvSpPr txBox="1"/>
            <p:nvPr/>
          </p:nvSpPr>
          <p:spPr>
            <a:xfrm>
              <a:off x="0" y="0"/>
              <a:ext cx="1197507" cy="6110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刻度盘</a:t>
              </a:r>
            </a:p>
          </p:txBody>
        </p:sp>
        <p:sp>
          <p:nvSpPr>
            <p:cNvPr id="24" name="形状9"/>
            <p:cNvSpPr txBox="1"/>
            <p:nvPr/>
          </p:nvSpPr>
          <p:spPr>
            <a:xfrm>
              <a:off x="899944" y="313320"/>
              <a:ext cx="443760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5" name="组合7" title=""/>
          <p:cNvGrpSpPr/>
          <p:nvPr/>
        </p:nvGrpSpPr>
        <p:grpSpPr>
          <a:xfrm>
            <a:off x="2862080" y="5220774"/>
            <a:ext cx="1585690" cy="640050"/>
            <a:chExt cx="1585690" cy="640050"/>
          </a:xfrm>
        </p:grpSpPr>
        <p:sp>
          <p:nvSpPr>
            <p:cNvPr id="26" name="文本7"/>
            <p:cNvSpPr txBox="1"/>
            <p:nvPr/>
          </p:nvSpPr>
          <p:spPr>
            <a:xfrm>
              <a:off x="0" y="0"/>
              <a:ext cx="923394" cy="6110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挂钩</a:t>
              </a:r>
            </a:p>
          </p:txBody>
        </p:sp>
        <p:sp>
          <p:nvSpPr>
            <p:cNvPr id="27" name="形状10"/>
            <p:cNvSpPr txBox="1"/>
            <p:nvPr/>
          </p:nvSpPr>
          <p:spPr>
            <a:xfrm>
              <a:off x="717776" y="313643"/>
              <a:ext cx="867914" cy="326407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7625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8" name="组合8" title=""/>
          <p:cNvGrpSpPr/>
          <p:nvPr/>
        </p:nvGrpSpPr>
        <p:grpSpPr>
          <a:xfrm>
            <a:off x="3090643" y="1684763"/>
            <a:ext cx="1141421" cy="611064"/>
            <a:chExt cx="1141421" cy="611064"/>
          </a:xfrm>
        </p:grpSpPr>
        <p:sp>
          <p:nvSpPr>
            <p:cNvPr id="29" name="文本8"/>
            <p:cNvSpPr txBox="1"/>
            <p:nvPr/>
          </p:nvSpPr>
          <p:spPr>
            <a:xfrm>
              <a:off x="0" y="0"/>
              <a:ext cx="923393" cy="6110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单位</a:t>
              </a:r>
            </a:p>
          </p:txBody>
        </p:sp>
        <p:sp>
          <p:nvSpPr>
            <p:cNvPr id="30" name="形状11"/>
            <p:cNvSpPr txBox="1"/>
            <p:nvPr/>
          </p:nvSpPr>
          <p:spPr>
            <a:xfrm>
              <a:off x="591230" y="325396"/>
              <a:ext cx="550191" cy="4233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7625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31" name="文本2" title=""/>
          <p:cNvSpPr txBox="1"/>
          <p:nvPr/>
        </p:nvSpPr>
        <p:spPr>
          <a:xfrm>
            <a:off x="2460869" y="5831424"/>
            <a:ext cx="2378459" cy="52118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600"/>
              </a:lnSpc>
            </a:pP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平板式测力计</a:t>
            </a:r>
          </a:p>
        </p:txBody>
      </p:sp>
      <p:pic>
        <p:nvPicPr>
          <p:cNvPr id="32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800" t="19500" r="34133" b="17750"/>
          <a:stretch>
            <a:fillRect/>
          </a:stretch>
        </p:blipFill>
        <p:spPr>
          <a:xfrm>
            <a:off x="614877" y="832323"/>
            <a:ext cx="2266521" cy="57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5" grpId="0" animBg="1"/>
      <p:bldP spid="28" grpId="0" animBg="1"/>
      <p:bldP spid="3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弹簧测力计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7672816" y="4381262"/>
            <a:ext cx="3925538" cy="2208114"/>
          </a:xfrm>
          <a:prstGeom prst="rect">
            <a:avLst/>
          </a:prstGeom>
        </p:spPr>
      </p:pic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962" y="219618"/>
            <a:ext cx="4075927" cy="3948066"/>
          </a:xfrm>
          <a:prstGeom prst="rect">
            <a:avLst/>
          </a:prstGeom>
        </p:spPr>
      </p:pic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15177" y="1927631"/>
            <a:ext cx="3834213" cy="531952"/>
          </a:xfrm>
          <a:prstGeom prst="rect">
            <a:avLst/>
          </a:prstGeom>
        </p:spPr>
      </p:pic>
      <p:pic>
        <p:nvPicPr>
          <p:cNvPr id="11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004"/>
          <a:stretch>
            <a:fillRect/>
          </a:stretch>
        </p:blipFill>
        <p:spPr>
          <a:xfrm>
            <a:off x="7299417" y="2298297"/>
            <a:ext cx="1654101" cy="1659712"/>
          </a:xfrm>
          <a:prstGeom prst="rect">
            <a:avLst/>
          </a:prstGeom>
        </p:spPr>
      </p:pic>
      <p:sp>
        <p:nvSpPr>
          <p:cNvPr id="12" name="文本1" title=""/>
          <p:cNvSpPr txBox="1"/>
          <p:nvPr/>
        </p:nvSpPr>
        <p:spPr>
          <a:xfrm>
            <a:off x="665674" y="958158"/>
            <a:ext cx="6284309" cy="16135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研究弹簧的伸长量与拉力的关系，拉力的改变通过在弹簧下每次增加1个钩码；通过利用刻度尺测量弹簧的长度得出弹簧的伸长量</a:t>
            </a:r>
          </a:p>
        </p:txBody>
      </p:sp>
      <p:sp>
        <p:nvSpPr>
          <p:cNvPr id="13" name="文本2" title=""/>
          <p:cNvSpPr txBox="1"/>
          <p:nvPr/>
        </p:nvSpPr>
        <p:spPr>
          <a:xfrm>
            <a:off x="512750" y="2658570"/>
            <a:ext cx="6402591" cy="19288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2.弹簧测力计的原理：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在弹簧的弹性限度内，弹簧受到的拉力越大，弹簧的伸长量就越长</a:t>
            </a:r>
            <a:endParaRPr lang="zh-CN" altLang="en-US" sz="3000" b="0" i="0">
              <a:solidFill>
                <a:srgbClr val="3B00FF">
                  <a:alpha val="100000"/>
                </a:srgbClr>
              </a:solidFill>
              <a:latin typeface="华文楷体"/>
              <a:ea typeface="华文楷体"/>
            </a:endParaRPr>
          </a:p>
          <a:p>
            <a:pPr marL="0" algn="l"/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（弹簧的伸长量与所受拉力成正比）</a:t>
            </a:r>
          </a:p>
        </p:txBody>
      </p:sp>
      <p:grpSp>
        <p:nvGrpSpPr>
          <p:cNvPr id="14" name="组合2" title=""/>
          <p:cNvGrpSpPr/>
          <p:nvPr/>
        </p:nvGrpSpPr>
        <p:grpSpPr>
          <a:xfrm>
            <a:off x="7387104" y="534315"/>
            <a:ext cx="1048455" cy="893530"/>
            <a:chExt cx="1048455" cy="893530"/>
          </a:xfrm>
        </p:grpSpPr>
        <p:sp>
          <p:nvSpPr>
            <p:cNvPr id="15" name="文本4"/>
            <p:cNvSpPr txBox="1"/>
            <p:nvPr/>
          </p:nvSpPr>
          <p:spPr>
            <a:xfrm>
              <a:off x="0" y="130240"/>
              <a:ext cx="1048455" cy="6521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2400" b="0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L</a:t>
              </a:r>
              <a:r>
                <a:rPr lang="zh-CN" altLang="en-US" sz="3192" b="0" i="0" baseline="-25000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0</a:t>
              </a:r>
            </a:p>
          </p:txBody>
        </p:sp>
        <p:sp>
          <p:nvSpPr>
            <p:cNvPr id="16" name="形状6"/>
            <p:cNvSpPr txBox="1"/>
            <p:nvPr/>
          </p:nvSpPr>
          <p:spPr>
            <a:xfrm rot="10800000">
              <a:off x="239583" y="0"/>
              <a:ext cx="19050" cy="266742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7"/>
            <p:cNvSpPr txBox="1"/>
            <p:nvPr/>
          </p:nvSpPr>
          <p:spPr>
            <a:xfrm flipH="1">
              <a:off x="249378" y="598369"/>
              <a:ext cx="19050" cy="295161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8" name="组合3" title=""/>
          <p:cNvGrpSpPr/>
          <p:nvPr/>
        </p:nvGrpSpPr>
        <p:grpSpPr>
          <a:xfrm>
            <a:off x="8556822" y="534067"/>
            <a:ext cx="1048455" cy="1565844"/>
            <a:chExt cx="1048455" cy="1565844"/>
          </a:xfrm>
        </p:grpSpPr>
        <p:sp>
          <p:nvSpPr>
            <p:cNvPr id="19" name="文本5"/>
            <p:cNvSpPr txBox="1"/>
            <p:nvPr/>
          </p:nvSpPr>
          <p:spPr>
            <a:xfrm>
              <a:off x="0" y="498377"/>
              <a:ext cx="1048455" cy="6521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200"/>
                </a:lnSpc>
              </a:pPr>
              <a:r>
                <a:rPr lang="zh-CN" altLang="en-US" sz="2699" b="0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L</a:t>
              </a:r>
              <a:r>
                <a:rPr lang="zh-CN" altLang="en-US" sz="3499" b="0" i="0" baseline="-25000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1</a:t>
              </a:r>
            </a:p>
          </p:txBody>
        </p:sp>
        <p:sp>
          <p:nvSpPr>
            <p:cNvPr id="20" name="形状8"/>
            <p:cNvSpPr txBox="1"/>
            <p:nvPr/>
          </p:nvSpPr>
          <p:spPr>
            <a:xfrm rot="10800000">
              <a:off x="218532" y="0"/>
              <a:ext cx="19050" cy="621752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形状9"/>
            <p:cNvSpPr txBox="1"/>
            <p:nvPr/>
          </p:nvSpPr>
          <p:spPr>
            <a:xfrm flipH="1">
              <a:off x="218532" y="1033653"/>
              <a:ext cx="19050" cy="532191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2" name="组合4" title=""/>
          <p:cNvGrpSpPr/>
          <p:nvPr/>
        </p:nvGrpSpPr>
        <p:grpSpPr>
          <a:xfrm>
            <a:off x="9710509" y="533972"/>
            <a:ext cx="1569996" cy="2344753"/>
            <a:chExt cx="1569996" cy="2344753"/>
          </a:xfrm>
        </p:grpSpPr>
        <p:sp>
          <p:nvSpPr>
            <p:cNvPr id="23" name="文本6"/>
            <p:cNvSpPr txBox="1"/>
            <p:nvPr/>
          </p:nvSpPr>
          <p:spPr>
            <a:xfrm>
              <a:off x="0" y="746288"/>
              <a:ext cx="1569996" cy="97658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799" b="0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L</a:t>
              </a:r>
              <a:r>
                <a:rPr lang="zh-CN" altLang="en-US" sz="4799" b="0" i="1" baseline="-25000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2</a:t>
              </a:r>
            </a:p>
          </p:txBody>
        </p:sp>
        <p:sp>
          <p:nvSpPr>
            <p:cNvPr id="24" name="形状10"/>
            <p:cNvSpPr txBox="1"/>
            <p:nvPr/>
          </p:nvSpPr>
          <p:spPr>
            <a:xfrm rot="10800000">
              <a:off x="327238" y="0"/>
              <a:ext cx="28526" cy="931036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1"/>
            <p:cNvSpPr txBox="1"/>
            <p:nvPr/>
          </p:nvSpPr>
          <p:spPr>
            <a:xfrm flipH="1">
              <a:off x="327238" y="1547830"/>
              <a:ext cx="28526" cy="796923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206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26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9417" y="276320"/>
            <a:ext cx="4507868" cy="3947436"/>
          </a:xfrm>
          <a:prstGeom prst="rect">
            <a:avLst/>
          </a:prstGeom>
        </p:spPr>
      </p:pic>
      <p:sp>
        <p:nvSpPr>
          <p:cNvPr id="27" name="文本3" title=""/>
          <p:cNvSpPr txBox="1"/>
          <p:nvPr/>
        </p:nvSpPr>
        <p:spPr>
          <a:xfrm>
            <a:off x="665969" y="4587202"/>
            <a:ext cx="6096000" cy="163826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  <a:buFont typeface="Arial"/>
              <a:buChar char=" "/>
            </a:pPr>
            <a:r>
              <a:rPr lang="zh-CN" altLang="en-US" sz="2299" b="0" i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注意：当弹簧超过弹性限度时，弹簧的伸长量与所受拉力不再成正比关系，弹簧也无法恢复到原来的形状。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82300" y="12255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  <p:bldP spid="8" grpId="0" animBg="1"/>
      <p:bldP spid="18" grpId="0" animBg="1"/>
      <p:bldP spid="22" grpId="0" animBg="1"/>
      <p:bldP spid="26" grpId="0" animBg="1"/>
      <p:bldP spid="1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4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弹簧测力计</a:t>
              </a:r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形状2" title=""/>
          <p:cNvSpPr txBox="1"/>
          <p:nvPr/>
        </p:nvSpPr>
        <p:spPr>
          <a:xfrm>
            <a:off x="452904" y="1318203"/>
            <a:ext cx="5919959" cy="4013264"/>
          </a:xfrm>
          <a:custGeom>
            <a:gdLst>
              <a:gd name="connsiteX0" fmla="*/ 668877 w 5919959"/>
              <a:gd name="connsiteY0" fmla="*/ 0 h 4013264"/>
              <a:gd name="connsiteX1" fmla="*/ 5251082 w 5919959"/>
              <a:gd name="connsiteY1" fmla="*/ 0 h 4013264"/>
              <a:gd name="connsiteX2" fmla="*/ 5620492 w 5919959"/>
              <a:gd name="connsiteY2" fmla="*/ 0 h 4013264"/>
              <a:gd name="connsiteX3" fmla="*/ 5919959 w 5919959"/>
              <a:gd name="connsiteY3" fmla="*/ 3344386 h 4013264"/>
              <a:gd name="connsiteX4" fmla="*/ 5919959 w 5919959"/>
              <a:gd name="connsiteY4" fmla="*/ 3713797 h 4013264"/>
              <a:gd name="connsiteX5" fmla="*/ 668877 w 5919959"/>
              <a:gd name="connsiteY5" fmla="*/ 4013263 h 4013264"/>
              <a:gd name="connsiteX6" fmla="*/ 299467 w 5919959"/>
              <a:gd name="connsiteY6" fmla="*/ 4013263 h 4013264"/>
              <a:gd name="connsiteX7" fmla="*/ 0 w 5919959"/>
              <a:gd name="connsiteY7" fmla="*/ 668877 h 4013264"/>
              <a:gd name="connsiteX8" fmla="*/ 0 w 5919959"/>
              <a:gd name="connsiteY8" fmla="*/ 299466 h 401326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9959" h="4013263">
                <a:moveTo>
                  <a:pt x="668877" y="0"/>
                </a:moveTo>
                <a:lnTo>
                  <a:pt x="5251082" y="0"/>
                </a:lnTo>
                <a:cubicBezTo>
                  <a:pt x="5620492" y="0"/>
                  <a:pt x="5919959" y="299467"/>
                  <a:pt x="5919959" y="668877"/>
                </a:cubicBezTo>
                <a:lnTo>
                  <a:pt x="5919959" y="3344386"/>
                </a:lnTo>
                <a:cubicBezTo>
                  <a:pt x="5919959" y="3713797"/>
                  <a:pt x="5620492" y="4013263"/>
                  <a:pt x="5251082" y="4013263"/>
                </a:cubicBezTo>
                <a:lnTo>
                  <a:pt x="668877" y="4013263"/>
                </a:lnTo>
                <a:cubicBezTo>
                  <a:pt x="299467" y="4013263"/>
                  <a:pt x="0" y="3713797"/>
                  <a:pt x="0" y="3344386"/>
                </a:cubicBezTo>
                <a:lnTo>
                  <a:pt x="0" y="668877"/>
                </a:lnTo>
                <a:cubicBezTo>
                  <a:pt x="0" y="299466"/>
                  <a:pt x="299467" y="0"/>
                  <a:pt x="668877" y="0"/>
                </a:cubicBezTo>
                <a:close/>
              </a:path>
            </a:pathLst>
          </a:custGeom>
          <a:solidFill>
            <a:srgbClr val="E4E4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799" b="0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 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华文楷体"/>
                <a:ea typeface="华文楷体"/>
              </a:rPr>
              <a:t>3.弹簧测力计的使用方法：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华文楷体"/>
              <a:ea typeface="华文楷体"/>
            </a:endParaRP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华文楷体"/>
              <a:ea typeface="华文楷体"/>
            </a:endParaRPr>
          </a:p>
          <a:p>
            <a:pPr marL="0" algn="l">
              <a:buFont typeface="Arial"/>
              <a:buAutoNum type="circleNumDbPlain"/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使用前要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观察量程和分度值</a:t>
            </a:r>
            <a:r>
              <a:rPr lang="zh-CN" altLang="en-US" sz="2799" b="0" i="0">
                <a:solidFill>
                  <a:srgbClr val="FFFFFF">
                    <a:alpha val="100000"/>
                  </a:srgbClr>
                </a:solidFill>
                <a:latin typeface="华文楷体"/>
                <a:ea typeface="华文楷体"/>
              </a:rPr>
              <a:t>；</a:t>
            </a:r>
          </a:p>
          <a:p>
            <a:pPr marL="0" algn="l">
              <a:buFont typeface="Arial"/>
              <a:buAutoNum type="circleNumDbPlain"/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检查指针是否指在零刻度线上，如果不在，应该调零；</a:t>
            </a:r>
          </a:p>
          <a:p>
            <a:pPr marL="0" algn="l">
              <a:buFont typeface="Arial"/>
              <a:buAutoNum type="circleNumDbPlain"/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测量时应使被测量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力的方向与弹簧轴线方向一致</a:t>
            </a:r>
            <a:r>
              <a:rPr lang="zh-CN" altLang="en-US" sz="2799" b="0" i="0">
                <a:solidFill>
                  <a:srgbClr val="FFFFFF">
                    <a:alpha val="100000"/>
                  </a:srgbClr>
                </a:solidFill>
                <a:latin typeface="华文楷体"/>
                <a:ea typeface="华文楷体"/>
              </a:rPr>
              <a:t>，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且所测力的大小不能超过弹簧测力计的量程。</a:t>
            </a:r>
          </a:p>
          <a:p>
            <a:pPr marL="0" algn="l">
              <a:buFont typeface="Arial"/>
              <a:buAutoNum type="circleNumDbPlain"/>
            </a:pP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读数时，视线与刻度板垂直。</a:t>
            </a:r>
          </a:p>
        </p:txBody>
      </p:sp>
      <p:sp>
        <p:nvSpPr>
          <p:cNvPr id="9" name="文本1" title=""/>
          <p:cNvSpPr txBox="1"/>
          <p:nvPr/>
        </p:nvSpPr>
        <p:spPr>
          <a:xfrm>
            <a:off x="8386953" y="1892084"/>
            <a:ext cx="3296412" cy="6863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量程是</a:t>
            </a:r>
            <a:r>
              <a:rPr lang="zh-CN" altLang="en-US" sz="27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    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8386953" y="2665513"/>
            <a:ext cx="3441573" cy="6863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分度值是</a:t>
            </a:r>
            <a:r>
              <a:rPr lang="zh-CN" altLang="en-US" sz="27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    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</a:t>
            </a:r>
          </a:p>
        </p:txBody>
      </p:sp>
      <p:sp>
        <p:nvSpPr>
          <p:cNvPr id="11" name="形状3" title=""/>
          <p:cNvSpPr txBox="1"/>
          <p:nvPr/>
        </p:nvSpPr>
        <p:spPr>
          <a:xfrm>
            <a:off x="7277710" y="3605098"/>
            <a:ext cx="430279" cy="1191"/>
          </a:xfrm>
          <a:prstGeom prst="line">
            <a:avLst/>
          </a:prstGeom>
          <a:ln w="28575">
            <a:solidFill>
              <a:srgbClr val="FF0000">
                <a:alpha val="100000"/>
              </a:srgbClr>
            </a:solidFill>
            <a:prstDash val="solid"/>
            <a:headEnd type="arrow" w="sm" len="sm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2" name="组合2" title=""/>
          <p:cNvGrpSpPr/>
          <p:nvPr/>
        </p:nvGrpSpPr>
        <p:grpSpPr>
          <a:xfrm>
            <a:off x="6910749" y="357635"/>
            <a:ext cx="1154183" cy="6158303"/>
            <a:chExt cx="1154183" cy="6158303"/>
          </a:xfrm>
        </p:grpSpPr>
        <p:sp>
          <p:nvSpPr>
            <p:cNvPr id="13" name="形状9"/>
            <p:cNvSpPr txBox="1"/>
            <p:nvPr/>
          </p:nvSpPr>
          <p:spPr>
            <a:xfrm>
              <a:off x="9821" y="339043"/>
              <a:ext cx="1144362" cy="442288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14"/>
            <p:cNvSpPr txBox="1"/>
            <p:nvPr/>
          </p:nvSpPr>
          <p:spPr>
            <a:xfrm>
              <a:off x="289570" y="630294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15"/>
            <p:cNvSpPr txBox="1"/>
            <p:nvPr/>
          </p:nvSpPr>
          <p:spPr>
            <a:xfrm>
              <a:off x="289570" y="1401371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16"/>
            <p:cNvSpPr txBox="1"/>
            <p:nvPr/>
          </p:nvSpPr>
          <p:spPr>
            <a:xfrm>
              <a:off x="289570" y="2172448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7"/>
            <p:cNvSpPr txBox="1"/>
            <p:nvPr/>
          </p:nvSpPr>
          <p:spPr>
            <a:xfrm>
              <a:off x="289570" y="2943525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8"/>
            <p:cNvSpPr txBox="1"/>
            <p:nvPr/>
          </p:nvSpPr>
          <p:spPr>
            <a:xfrm>
              <a:off x="289570" y="3714602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9"/>
            <p:cNvSpPr txBox="1"/>
            <p:nvPr/>
          </p:nvSpPr>
          <p:spPr>
            <a:xfrm>
              <a:off x="289570" y="4485679"/>
              <a:ext cx="613650" cy="1191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20"/>
            <p:cNvSpPr txBox="1"/>
            <p:nvPr/>
          </p:nvSpPr>
          <p:spPr>
            <a:xfrm>
              <a:off x="408720" y="787367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形状21"/>
            <p:cNvSpPr txBox="1"/>
            <p:nvPr/>
          </p:nvSpPr>
          <p:spPr>
            <a:xfrm>
              <a:off x="408720" y="1244298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22"/>
            <p:cNvSpPr txBox="1"/>
            <p:nvPr/>
          </p:nvSpPr>
          <p:spPr>
            <a:xfrm>
              <a:off x="408720" y="1091988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23"/>
            <p:cNvSpPr txBox="1"/>
            <p:nvPr/>
          </p:nvSpPr>
          <p:spPr>
            <a:xfrm>
              <a:off x="408720" y="939677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24"/>
            <p:cNvSpPr txBox="1"/>
            <p:nvPr/>
          </p:nvSpPr>
          <p:spPr>
            <a:xfrm>
              <a:off x="408720" y="1558444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25"/>
            <p:cNvSpPr txBox="1"/>
            <p:nvPr/>
          </p:nvSpPr>
          <p:spPr>
            <a:xfrm>
              <a:off x="408720" y="2015375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26"/>
            <p:cNvSpPr txBox="1"/>
            <p:nvPr/>
          </p:nvSpPr>
          <p:spPr>
            <a:xfrm>
              <a:off x="408720" y="1863064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形状27"/>
            <p:cNvSpPr txBox="1"/>
            <p:nvPr/>
          </p:nvSpPr>
          <p:spPr>
            <a:xfrm>
              <a:off x="408720" y="1710754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形状28"/>
            <p:cNvSpPr txBox="1"/>
            <p:nvPr/>
          </p:nvSpPr>
          <p:spPr>
            <a:xfrm>
              <a:off x="408720" y="2329520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29"/>
            <p:cNvSpPr txBox="1"/>
            <p:nvPr/>
          </p:nvSpPr>
          <p:spPr>
            <a:xfrm>
              <a:off x="408720" y="2786452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30"/>
            <p:cNvSpPr txBox="1"/>
            <p:nvPr/>
          </p:nvSpPr>
          <p:spPr>
            <a:xfrm>
              <a:off x="408720" y="2634141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31"/>
            <p:cNvSpPr txBox="1"/>
            <p:nvPr/>
          </p:nvSpPr>
          <p:spPr>
            <a:xfrm>
              <a:off x="408720" y="2481831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32"/>
            <p:cNvSpPr txBox="1"/>
            <p:nvPr/>
          </p:nvSpPr>
          <p:spPr>
            <a:xfrm>
              <a:off x="408720" y="3100598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形状33"/>
            <p:cNvSpPr txBox="1"/>
            <p:nvPr/>
          </p:nvSpPr>
          <p:spPr>
            <a:xfrm>
              <a:off x="408720" y="3557529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4" name="形状34"/>
            <p:cNvSpPr txBox="1"/>
            <p:nvPr/>
          </p:nvSpPr>
          <p:spPr>
            <a:xfrm>
              <a:off x="408720" y="3405218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形状35"/>
            <p:cNvSpPr txBox="1"/>
            <p:nvPr/>
          </p:nvSpPr>
          <p:spPr>
            <a:xfrm>
              <a:off x="408720" y="3252908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形状36"/>
            <p:cNvSpPr txBox="1"/>
            <p:nvPr/>
          </p:nvSpPr>
          <p:spPr>
            <a:xfrm>
              <a:off x="408720" y="3871674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7" name="形状37"/>
            <p:cNvSpPr txBox="1"/>
            <p:nvPr/>
          </p:nvSpPr>
          <p:spPr>
            <a:xfrm>
              <a:off x="408720" y="4328606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8" name="形状38"/>
            <p:cNvSpPr txBox="1"/>
            <p:nvPr/>
          </p:nvSpPr>
          <p:spPr>
            <a:xfrm>
              <a:off x="408720" y="4176295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形状39"/>
            <p:cNvSpPr txBox="1"/>
            <p:nvPr/>
          </p:nvSpPr>
          <p:spPr>
            <a:xfrm>
              <a:off x="408720" y="4023985"/>
              <a:ext cx="375350" cy="1191"/>
            </a:xfrm>
            <a:prstGeom prst="line">
              <a:avLst/>
            </a:prstGeom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0" name="形状13"/>
            <p:cNvSpPr txBox="1"/>
            <p:nvPr/>
          </p:nvSpPr>
          <p:spPr>
            <a:xfrm>
              <a:off x="559575" y="605258"/>
              <a:ext cx="72866" cy="3883533"/>
            </a:xfrm>
            <a:prstGeom prst="rect">
              <a:avLst/>
            </a:prstGeom>
            <a:solidFill>
              <a:srgbClr val="C3C3C7">
                <a:alpha val="100000"/>
              </a:srgbClr>
            </a:solidFill>
            <a:ln w="19050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1" name="文本11"/>
            <p:cNvSpPr txBox="1"/>
            <p:nvPr/>
          </p:nvSpPr>
          <p:spPr>
            <a:xfrm>
              <a:off x="14612" y="343220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0</a:t>
              </a:r>
            </a:p>
          </p:txBody>
        </p:sp>
        <p:sp>
          <p:nvSpPr>
            <p:cNvPr id="42" name="文本12"/>
            <p:cNvSpPr txBox="1"/>
            <p:nvPr/>
          </p:nvSpPr>
          <p:spPr>
            <a:xfrm>
              <a:off x="14612" y="1124319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1</a:t>
              </a:r>
            </a:p>
          </p:txBody>
        </p:sp>
        <p:sp>
          <p:nvSpPr>
            <p:cNvPr id="43" name="文本13"/>
            <p:cNvSpPr txBox="1"/>
            <p:nvPr/>
          </p:nvSpPr>
          <p:spPr>
            <a:xfrm>
              <a:off x="14240" y="1894248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2</a:t>
              </a:r>
            </a:p>
          </p:txBody>
        </p:sp>
        <p:sp>
          <p:nvSpPr>
            <p:cNvPr id="44" name="文本14"/>
            <p:cNvSpPr txBox="1"/>
            <p:nvPr/>
          </p:nvSpPr>
          <p:spPr>
            <a:xfrm>
              <a:off x="14612" y="2675075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3</a:t>
              </a:r>
            </a:p>
          </p:txBody>
        </p:sp>
        <p:sp>
          <p:nvSpPr>
            <p:cNvPr id="45" name="文本15"/>
            <p:cNvSpPr txBox="1"/>
            <p:nvPr/>
          </p:nvSpPr>
          <p:spPr>
            <a:xfrm>
              <a:off x="14612" y="3433287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4</a:t>
              </a:r>
            </a:p>
          </p:txBody>
        </p:sp>
        <p:sp>
          <p:nvSpPr>
            <p:cNvPr id="46" name="文本16"/>
            <p:cNvSpPr txBox="1"/>
            <p:nvPr/>
          </p:nvSpPr>
          <p:spPr>
            <a:xfrm>
              <a:off x="14612" y="4202943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5</a:t>
              </a:r>
            </a:p>
          </p:txBody>
        </p:sp>
        <p:sp>
          <p:nvSpPr>
            <p:cNvPr id="47" name="文本17"/>
            <p:cNvSpPr txBox="1"/>
            <p:nvPr/>
          </p:nvSpPr>
          <p:spPr>
            <a:xfrm>
              <a:off x="814988" y="338557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0</a:t>
              </a:r>
            </a:p>
          </p:txBody>
        </p:sp>
        <p:sp>
          <p:nvSpPr>
            <p:cNvPr id="48" name="文本18"/>
            <p:cNvSpPr txBox="1"/>
            <p:nvPr/>
          </p:nvSpPr>
          <p:spPr>
            <a:xfrm>
              <a:off x="814988" y="1119656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1</a:t>
              </a:r>
            </a:p>
          </p:txBody>
        </p:sp>
        <p:sp>
          <p:nvSpPr>
            <p:cNvPr id="49" name="文本19"/>
            <p:cNvSpPr txBox="1"/>
            <p:nvPr/>
          </p:nvSpPr>
          <p:spPr>
            <a:xfrm>
              <a:off x="814617" y="1889585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2</a:t>
              </a:r>
            </a:p>
          </p:txBody>
        </p:sp>
        <p:sp>
          <p:nvSpPr>
            <p:cNvPr id="50" name="文本20"/>
            <p:cNvSpPr txBox="1"/>
            <p:nvPr/>
          </p:nvSpPr>
          <p:spPr>
            <a:xfrm>
              <a:off x="814988" y="2670412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3</a:t>
              </a:r>
            </a:p>
          </p:txBody>
        </p:sp>
        <p:sp>
          <p:nvSpPr>
            <p:cNvPr id="51" name="文本21"/>
            <p:cNvSpPr txBox="1"/>
            <p:nvPr/>
          </p:nvSpPr>
          <p:spPr>
            <a:xfrm>
              <a:off x="814988" y="3428624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4</a:t>
              </a:r>
            </a:p>
          </p:txBody>
        </p:sp>
        <p:sp>
          <p:nvSpPr>
            <p:cNvPr id="52" name="文本22"/>
            <p:cNvSpPr txBox="1"/>
            <p:nvPr/>
          </p:nvSpPr>
          <p:spPr>
            <a:xfrm>
              <a:off x="814988" y="4198280"/>
              <a:ext cx="335280" cy="5582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1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5</a:t>
              </a:r>
            </a:p>
          </p:txBody>
        </p:sp>
        <p:sp>
          <p:nvSpPr>
            <p:cNvPr id="53" name="形状10"/>
            <p:cNvSpPr txBox="1"/>
            <p:nvPr/>
          </p:nvSpPr>
          <p:spPr>
            <a:xfrm>
              <a:off x="406537" y="0"/>
              <a:ext cx="352330" cy="324945"/>
            </a:xfrm>
            <a:custGeom>
              <a:gdLst>
                <a:gd name="connsiteX0" fmla="*/ 176165 w 352330"/>
                <a:gd name="connsiteY0" fmla="*/ 0 h 324945"/>
                <a:gd name="connsiteX1" fmla="*/ 273458 w 352330"/>
                <a:gd name="connsiteY1" fmla="*/ 0 h 324945"/>
                <a:gd name="connsiteX2" fmla="*/ 352330 w 352330"/>
                <a:gd name="connsiteY2" fmla="*/ 252204 h 324945"/>
                <a:gd name="connsiteX3" fmla="*/ 78872 w 352330"/>
                <a:gd name="connsiteY3" fmla="*/ 324945 h 324945"/>
                <a:gd name="connsiteX4" fmla="*/ 0 w 352330"/>
                <a:gd name="connsiteY4" fmla="*/ 72741 h 32494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330" h="324945">
                  <a:moveTo>
                    <a:pt x="176165" y="0"/>
                  </a:moveTo>
                  <a:cubicBezTo>
                    <a:pt x="273458" y="0"/>
                    <a:pt x="352330" y="72741"/>
                    <a:pt x="352330" y="162473"/>
                  </a:cubicBezTo>
                  <a:cubicBezTo>
                    <a:pt x="352330" y="252204"/>
                    <a:pt x="273458" y="324945"/>
                    <a:pt x="176165" y="324945"/>
                  </a:cubicBezTo>
                  <a:cubicBezTo>
                    <a:pt x="78872" y="324945"/>
                    <a:pt x="0" y="252204"/>
                    <a:pt x="0" y="162473"/>
                  </a:cubicBezTo>
                  <a:cubicBezTo>
                    <a:pt x="0" y="72741"/>
                    <a:pt x="78872" y="0"/>
                    <a:pt x="176165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4" name="形状11"/>
            <p:cNvSpPr txBox="1"/>
            <p:nvPr/>
          </p:nvSpPr>
          <p:spPr>
            <a:xfrm flipH="1">
              <a:off x="581964" y="4760995"/>
              <a:ext cx="1191" cy="324558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5" name="形状12"/>
            <p:cNvSpPr txBox="1"/>
            <p:nvPr/>
          </p:nvSpPr>
          <p:spPr>
            <a:xfrm>
              <a:off x="523875" y="5077235"/>
              <a:ext cx="191405" cy="191405"/>
            </a:xfrm>
            <a:custGeom>
              <a:gdLst>
                <a:gd name="connsiteX0" fmla="*/ 79109 w 191405"/>
                <a:gd name="connsiteY0" fmla="*/ 0 h 191405"/>
                <a:gd name="connsiteX1" fmla="*/ 62156 w 191405"/>
                <a:gd name="connsiteY1" fmla="*/ 604 h 191405"/>
                <a:gd name="connsiteX2" fmla="*/ 44726 w 191405"/>
                <a:gd name="connsiteY2" fmla="*/ 9405 h 191405"/>
                <a:gd name="connsiteX3" fmla="*/ 21357 w 191405"/>
                <a:gd name="connsiteY3" fmla="*/ 34197 h 191405"/>
                <a:gd name="connsiteX4" fmla="*/ 11879 w 191405"/>
                <a:gd name="connsiteY4" fmla="*/ 45244 h 191405"/>
                <a:gd name="connsiteX5" fmla="*/ 8000 w 191405"/>
                <a:gd name="connsiteY5" fmla="*/ 66730 h 191405"/>
                <a:gd name="connsiteX6" fmla="*/ 540 w 191405"/>
                <a:gd name="connsiteY6" fmla="*/ 86754 h 191405"/>
                <a:gd name="connsiteX7" fmla="*/ 279 w 191405"/>
                <a:gd name="connsiteY7" fmla="*/ 105651 h 191405"/>
                <a:gd name="connsiteX8" fmla="*/ 1510 w 191405"/>
                <a:gd name="connsiteY8" fmla="*/ 119893 h 191405"/>
                <a:gd name="connsiteX9" fmla="*/ 12579 w 191405"/>
                <a:gd name="connsiteY9" fmla="*/ 145658 h 191405"/>
                <a:gd name="connsiteX10" fmla="*/ 30438 w 191405"/>
                <a:gd name="connsiteY10" fmla="*/ 163210 h 191405"/>
                <a:gd name="connsiteX11" fmla="*/ 55061 w 191405"/>
                <a:gd name="connsiteY11" fmla="*/ 183444 h 191405"/>
                <a:gd name="connsiteX12" fmla="*/ 108850 w 191405"/>
                <a:gd name="connsiteY12" fmla="*/ 191922 h 191405"/>
                <a:gd name="connsiteX13" fmla="*/ 133317 w 191405"/>
                <a:gd name="connsiteY13" fmla="*/ 188630 h 191405"/>
                <a:gd name="connsiteX14" fmla="*/ 147023 w 191405"/>
                <a:gd name="connsiteY14" fmla="*/ 180998 h 191405"/>
                <a:gd name="connsiteX15" fmla="*/ 162518 w 191405"/>
                <a:gd name="connsiteY15" fmla="*/ 171803 h 191405"/>
                <a:gd name="connsiteX16" fmla="*/ 175408 w 191405"/>
                <a:gd name="connsiteY16" fmla="*/ 158522 h 191405"/>
                <a:gd name="connsiteX17" fmla="*/ 189803 w 191405"/>
                <a:gd name="connsiteY17" fmla="*/ 139936 h 19140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405" h="191405" fill="none">
                  <a:moveTo>
                    <a:pt x="79109" y="0"/>
                  </a:moveTo>
                  <a:quadBezTo>
                    <a:pt x="62156" y="604"/>
                    <a:pt x="53441" y="5004"/>
                  </a:quadBezTo>
                  <a:cubicBezTo>
                    <a:pt x="44726" y="9405"/>
                    <a:pt x="34190" y="22520"/>
                    <a:pt x="27774" y="28359"/>
                  </a:cubicBezTo>
                  <a:cubicBezTo>
                    <a:pt x="21357" y="34197"/>
                    <a:pt x="18000" y="34827"/>
                    <a:pt x="14940" y="40036"/>
                  </a:cubicBezTo>
                  <a:cubicBezTo>
                    <a:pt x="11879" y="45244"/>
                    <a:pt x="12254" y="53377"/>
                    <a:pt x="10127" y="60053"/>
                  </a:cubicBezTo>
                  <a:cubicBezTo>
                    <a:pt x="8000" y="66730"/>
                    <a:pt x="3672" y="73389"/>
                    <a:pt x="2106" y="80071"/>
                  </a:cubicBezTo>
                  <a:cubicBezTo>
                    <a:pt x="540" y="86754"/>
                    <a:pt x="724" y="94526"/>
                    <a:pt x="502" y="100089"/>
                  </a:cubicBezTo>
                  <a:cubicBezTo>
                    <a:pt x="279" y="105651"/>
                    <a:pt x="-506" y="106975"/>
                    <a:pt x="502" y="113434"/>
                  </a:cubicBezTo>
                  <a:cubicBezTo>
                    <a:pt x="1510" y="119893"/>
                    <a:pt x="4467" y="131255"/>
                    <a:pt x="8523" y="138456"/>
                  </a:cubicBezTo>
                  <a:cubicBezTo>
                    <a:pt x="12579" y="145658"/>
                    <a:pt x="18693" y="150402"/>
                    <a:pt x="24565" y="156806"/>
                  </a:cubicBezTo>
                  <a:cubicBezTo>
                    <a:pt x="30438" y="163210"/>
                    <a:pt x="32571" y="170203"/>
                    <a:pt x="43816" y="176824"/>
                  </a:cubicBezTo>
                  <a:cubicBezTo>
                    <a:pt x="55061" y="183444"/>
                    <a:pt x="81452" y="188415"/>
                    <a:pt x="95151" y="190169"/>
                  </a:cubicBezTo>
                  <a:cubicBezTo>
                    <a:pt x="108850" y="191922"/>
                    <a:pt x="117946" y="191708"/>
                    <a:pt x="125632" y="190169"/>
                  </a:cubicBezTo>
                  <a:cubicBezTo>
                    <a:pt x="133317" y="188630"/>
                    <a:pt x="136324" y="185994"/>
                    <a:pt x="141674" y="183496"/>
                  </a:cubicBezTo>
                  <a:cubicBezTo>
                    <a:pt x="147023" y="180998"/>
                    <a:pt x="152914" y="178508"/>
                    <a:pt x="157716" y="175155"/>
                  </a:cubicBezTo>
                  <a:cubicBezTo>
                    <a:pt x="162518" y="171803"/>
                    <a:pt x="165692" y="168435"/>
                    <a:pt x="170550" y="163478"/>
                  </a:cubicBezTo>
                  <a:cubicBezTo>
                    <a:pt x="175408" y="158522"/>
                    <a:pt x="183382" y="150321"/>
                    <a:pt x="186592" y="145129"/>
                  </a:cubicBezTo>
                  <a:quadBezTo>
                    <a:pt x="189803" y="139936"/>
                    <a:pt x="191405" y="133452"/>
                  </a:quadBezTo>
                </a:path>
              </a:pathLst>
            </a:custGeom>
            <a:ln w="28575">
              <a:solidFill>
                <a:srgbClr val="242428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6" name="文本8"/>
            <p:cNvSpPr txBox="1"/>
            <p:nvPr/>
          </p:nvSpPr>
          <p:spPr>
            <a:xfrm>
              <a:off x="0" y="4916329"/>
              <a:ext cx="444500" cy="6743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0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甲</a:t>
              </a:r>
            </a:p>
          </p:txBody>
        </p:sp>
        <p:sp>
          <p:nvSpPr>
            <p:cNvPr id="57" name="形状8"/>
            <p:cNvSpPr txBox="1"/>
            <p:nvPr/>
          </p:nvSpPr>
          <p:spPr>
            <a:xfrm>
              <a:off x="596259" y="5245904"/>
              <a:ext cx="19050" cy="686615"/>
            </a:xfrm>
            <a:prstGeom prst="line">
              <a:avLst/>
            </a:prstGeom>
            <a:ln w="28575">
              <a:solidFill>
                <a:srgbClr val="242428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8" name="文本9"/>
            <p:cNvSpPr txBox="1"/>
            <p:nvPr/>
          </p:nvSpPr>
          <p:spPr>
            <a:xfrm>
              <a:off x="748084" y="5483933"/>
              <a:ext cx="334264" cy="6743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0" i="0">
                  <a:solidFill>
                    <a:srgbClr val="000000">
                      <a:alpha val="100000"/>
                    </a:srgbClr>
                  </a:solidFill>
                  <a:latin typeface="思源黑体 CN Medium"/>
                  <a:ea typeface="思源黑体 CN Medium"/>
                </a:rPr>
                <a:t>F</a:t>
              </a:r>
            </a:p>
          </p:txBody>
        </p:sp>
        <p:sp>
          <p:nvSpPr>
            <p:cNvPr id="59" name="文本10"/>
            <p:cNvSpPr txBox="1"/>
            <p:nvPr/>
          </p:nvSpPr>
          <p:spPr>
            <a:xfrm>
              <a:off x="383686" y="4356811"/>
              <a:ext cx="397002" cy="5594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N</a:t>
              </a:r>
            </a:p>
          </p:txBody>
        </p:sp>
      </p:grpSp>
      <p:sp>
        <p:nvSpPr>
          <p:cNvPr id="60" name="文本3" title=""/>
          <p:cNvSpPr txBox="1"/>
          <p:nvPr/>
        </p:nvSpPr>
        <p:spPr>
          <a:xfrm>
            <a:off x="8295189" y="958301"/>
            <a:ext cx="3164938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观察如图测力计</a:t>
            </a:r>
          </a:p>
        </p:txBody>
      </p:sp>
      <p:sp>
        <p:nvSpPr>
          <p:cNvPr id="61" name="文本4" title=""/>
          <p:cNvSpPr txBox="1"/>
          <p:nvPr/>
        </p:nvSpPr>
        <p:spPr>
          <a:xfrm>
            <a:off x="8386953" y="3438941"/>
            <a:ext cx="3441573" cy="6863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读数是</a:t>
            </a:r>
            <a:r>
              <a:rPr lang="zh-CN" altLang="en-US" sz="27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    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</a:t>
            </a:r>
          </a:p>
        </p:txBody>
      </p:sp>
      <p:sp>
        <p:nvSpPr>
          <p:cNvPr id="62" name="文本5" title=""/>
          <p:cNvSpPr txBox="1"/>
          <p:nvPr/>
        </p:nvSpPr>
        <p:spPr>
          <a:xfrm>
            <a:off x="9621669" y="1888062"/>
            <a:ext cx="1519904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0~5N</a:t>
            </a:r>
          </a:p>
        </p:txBody>
      </p:sp>
      <p:sp>
        <p:nvSpPr>
          <p:cNvPr id="63" name="文本6" title=""/>
          <p:cNvSpPr txBox="1"/>
          <p:nvPr/>
        </p:nvSpPr>
        <p:spPr>
          <a:xfrm>
            <a:off x="10023224" y="2662282"/>
            <a:ext cx="1118473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0.2N</a:t>
            </a:r>
          </a:p>
        </p:txBody>
      </p:sp>
      <p:sp>
        <p:nvSpPr>
          <p:cNvPr id="64" name="文本7" title=""/>
          <p:cNvSpPr txBox="1"/>
          <p:nvPr/>
        </p:nvSpPr>
        <p:spPr>
          <a:xfrm>
            <a:off x="9722368" y="3355245"/>
            <a:ext cx="1119378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3.4N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153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等线 Light</vt:lpstr>
      <vt:lpstr>等线</vt:lpstr>
      <vt:lpstr>微软雅黑</vt:lpstr>
      <vt:lpstr>思源黑体</vt:lpstr>
      <vt:lpstr>Microsoft YaHei</vt:lpstr>
      <vt:lpstr>新宋体</vt:lpstr>
      <vt:lpstr>楷体</vt:lpstr>
      <vt:lpstr>华文楷体</vt:lpstr>
      <vt:lpstr>黑体</vt:lpstr>
      <vt:lpstr>Times New Roman</vt:lpstr>
      <vt:lpstr>宋体</vt:lpstr>
      <vt:lpstr>思源黑体 CN Medium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2025-03-18T11:51:20Z</cp:lastPrinted>
  <dcterms:created xsi:type="dcterms:W3CDTF">2025-03-18T11:51:20Z</dcterms:created>
  <dcterms:modified xsi:type="dcterms:W3CDTF">2025-03-18T03:51:20Z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