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4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12192000" cy="6858000"/>
  <p:notesSz cx="6858000" cy="12192000"/>
  <p:custDataLst>
    <p:tags r:id="rId5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tags" Target="tags/tag1.xml" /><Relationship Id="rId52" Type="http://schemas.openxmlformats.org/officeDocument/2006/relationships/presProps" Target="presProps.xml" /><Relationship Id="rId53" Type="http://schemas.openxmlformats.org/officeDocument/2006/relationships/viewProps" Target="viewProps.xml" /><Relationship Id="rId54" Type="http://schemas.openxmlformats.org/officeDocument/2006/relationships/theme" Target="theme/theme1.xml" /><Relationship Id="rId55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16.jpeg" /><Relationship Id="rId6" Type="http://schemas.openxmlformats.org/officeDocument/2006/relationships/image" Target="../media/image1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8.jpeg" /><Relationship Id="rId4" Type="http://schemas.openxmlformats.org/officeDocument/2006/relationships/image" Target="../media/image1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jpeg" /><Relationship Id="rId4" Type="http://schemas.openxmlformats.org/officeDocument/2006/relationships/image" Target="../media/image22.jpeg" /><Relationship Id="rId5" Type="http://schemas.openxmlformats.org/officeDocument/2006/relationships/image" Target="../media/image2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6.xml" TargetMode="Internal" /><Relationship Id="rId6" Type="http://schemas.openxmlformats.org/officeDocument/2006/relationships/slide" Target="slide13.xml" TargetMode="Internal" /><Relationship Id="rId7" Type="http://schemas.openxmlformats.org/officeDocument/2006/relationships/slide" Target="slide33.xml" TargetMode="Internal" /><Relationship Id="rId8" Type="http://schemas.openxmlformats.org/officeDocument/2006/relationships/slide" Target="slide39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8.jpeg" /><Relationship Id="rId4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9.jpe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1.png" /><Relationship Id="rId4" Type="http://schemas.openxmlformats.org/officeDocument/2006/relationships/image" Target="../media/image32.png" /><Relationship Id="rId5" Type="http://schemas.openxmlformats.org/officeDocument/2006/relationships/image" Target="../media/image3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2.jpeg" /><Relationship Id="rId4" Type="http://schemas.openxmlformats.org/officeDocument/2006/relationships/image" Target="../media/image14.jpeg" /><Relationship Id="rId5" Type="http://schemas.openxmlformats.org/officeDocument/2006/relationships/image" Target="../media/image34.jpeg" /><Relationship Id="rId6" Type="http://schemas.openxmlformats.org/officeDocument/2006/relationships/image" Target="../media/image3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1.jpeg" /><Relationship Id="rId4" Type="http://schemas.openxmlformats.org/officeDocument/2006/relationships/image" Target="../media/image42.png" /><Relationship Id="rId5" Type="http://schemas.openxmlformats.org/officeDocument/2006/relationships/image" Target="../media/image4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4.jpeg" /><Relationship Id="rId4" Type="http://schemas.openxmlformats.org/officeDocument/2006/relationships/image" Target="../media/image45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6.png" /><Relationship Id="rId4" Type="http://schemas.openxmlformats.org/officeDocument/2006/relationships/image" Target="../media/image4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47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47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48.png" /><Relationship Id="rId4" Type="http://schemas.openxmlformats.org/officeDocument/2006/relationships/image" Target="../media/image49.jpeg" /><Relationship Id="rId5" Type="http://schemas.openxmlformats.org/officeDocument/2006/relationships/image" Target="../media/image50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51.jpeg" /><Relationship Id="rId4" Type="http://schemas.openxmlformats.org/officeDocument/2006/relationships/image" Target="../media/image5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Relationship Id="rId3" Type="http://schemas.openxmlformats.org/officeDocument/2006/relationships/image" Target="../media/image51.jpeg" /><Relationship Id="rId4" Type="http://schemas.openxmlformats.org/officeDocument/2006/relationships/image" Target="../media/image5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55.jpeg" /><Relationship Id="rId4" Type="http://schemas.openxmlformats.org/officeDocument/2006/relationships/image" Target="../media/image56.png" /><Relationship Id="rId5" Type="http://schemas.openxmlformats.org/officeDocument/2006/relationships/image" Target="../media/image8.png" /><Relationship Id="rId6" Type="http://schemas.openxmlformats.org/officeDocument/2006/relationships/image" Target="../media/image5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58.png" /><Relationship Id="rId4" Type="http://schemas.openxmlformats.org/officeDocument/2006/relationships/image" Target="../media/image5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59.jpeg" /><Relationship Id="rId4" Type="http://schemas.openxmlformats.org/officeDocument/2006/relationships/image" Target="../media/image60.png" /><Relationship Id="rId5" Type="http://schemas.openxmlformats.org/officeDocument/2006/relationships/image" Target="../media/image61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62.jpeg" /><Relationship Id="rId4" Type="http://schemas.openxmlformats.org/officeDocument/2006/relationships/image" Target="../media/image63.png" /><Relationship Id="rId5" Type="http://schemas.openxmlformats.org/officeDocument/2006/relationships/image" Target="../media/image7.png" /><Relationship Id="rId6" Type="http://schemas.openxmlformats.org/officeDocument/2006/relationships/image" Target="../media/image64.jpeg" /><Relationship Id="rId7" Type="http://schemas.openxmlformats.org/officeDocument/2006/relationships/image" Target="../media/image65.jpeg" /><Relationship Id="rId8" Type="http://schemas.openxmlformats.org/officeDocument/2006/relationships/image" Target="../media/image66.jpeg" /><Relationship Id="rId9" Type="http://schemas.openxmlformats.org/officeDocument/2006/relationships/image" Target="../media/image67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68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69.jpeg" /><Relationship Id="rId4" Type="http://schemas.openxmlformats.org/officeDocument/2006/relationships/image" Target="../media/image70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71.jpeg" /><Relationship Id="rId4" Type="http://schemas.openxmlformats.org/officeDocument/2006/relationships/image" Target="../media/image72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73.png" /><Relationship Id="rId4" Type="http://schemas.openxmlformats.org/officeDocument/2006/relationships/image" Target="../media/image71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74.png" /><Relationship Id="rId4" Type="http://schemas.openxmlformats.org/officeDocument/2006/relationships/image" Target="../media/image71.jpeg" /><Relationship Id="rId5" Type="http://schemas.openxmlformats.org/officeDocument/2006/relationships/image" Target="../media/image75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76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png" /><Relationship Id="rId6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40f0bb590.fixed?vcp=1&amp;pid=d886613b3&amp;color=0,0,0&amp;vtp=1&amp;bbb=1" title=""/>
          <p:cNvSpPr/>
          <p:nvPr/>
        </p:nvSpPr>
        <p:spPr>
          <a:xfrm>
            <a:off x="3175" y="1674622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40f0bb590.fixed?vcp=1&amp;pid=d886613b3&amp;color=0,0,0&amp;vtp=1&amp;bbb=1" title=""/>
          <p:cNvSpPr/>
          <p:nvPr/>
        </p:nvSpPr>
        <p:spPr>
          <a:xfrm>
            <a:off x="3175" y="2735326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5500"/>
          </a:p>
        </p:txBody>
      </p:sp>
      <p:sp>
        <p:nvSpPr>
          <p:cNvPr id="4" name="C_3_BD#40f0bb590.fixed?vcp=1&amp;pid=d886613b3&amp;color=0,0,0&amp;vtp=1&amp;bbb=1" title=""/>
          <p:cNvSpPr/>
          <p:nvPr/>
        </p:nvSpPr>
        <p:spPr>
          <a:xfrm>
            <a:off x="3175" y="3668014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第27讲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5500"/>
          </a:p>
        </p:txBody>
      </p:sp>
      <p:sp>
        <p:nvSpPr>
          <p:cNvPr id="5" name="C_3#40f0bb590" title=""/>
          <p:cNvSpPr/>
          <p:nvPr/>
        </p:nvSpPr>
        <p:spPr>
          <a:xfrm>
            <a:off x="1959991" y="4701286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b7b5359cc?vcp=1&amp;pid=0055a9d4a&amp;color=0,0,0&amp;mp=1&amp;vtp=1&amp;bt=1&amp;bbb=1&amp;hb=1" title=""/>
          <p:cNvSpPr/>
          <p:nvPr/>
        </p:nvSpPr>
        <p:spPr>
          <a:xfrm>
            <a:off x="932688" y="885158"/>
            <a:ext cx="10323576" cy="2469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7.电磁继电器的工作原理：如图27-2所示，电磁铁通电时，把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吸下来，使动触点和静触点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，工作电路闭合，电动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机工作；电磁铁断电时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磁性，弹簧把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拉起来，切断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工作电路。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#4</a:t>
            </a:r>
            <a:endParaRPr lang="en-US" altLang="zh-CN" sz="2800"/>
          </a:p>
        </p:txBody>
      </p:sp>
      <p:pic>
        <p:nvPicPr>
          <p:cNvPr id="3" name="P_6_BD#b7b5359cc?iti=2&amp;vcp=1&amp;pid=0055a9d4a&amp;color=0,0,0&amp;mp=1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440" y="3477482"/>
            <a:ext cx="514807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6_BD#b7b5359cc?iti=2&amp;vcp=1&amp;pid=0055a9d4a&amp;color=0,0,0&amp;mp=1&amp;vtp=1&amp;bbb=1" title=""/>
          <p:cNvSpPr/>
          <p:nvPr/>
        </p:nvSpPr>
        <p:spPr>
          <a:xfrm>
            <a:off x="5549170" y="540585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</a:t>
            </a:r>
            <a:endParaRPr lang="en-US" altLang="zh-CN" sz="2800"/>
          </a:p>
        </p:txBody>
      </p:sp>
      <p:sp>
        <p:nvSpPr>
          <p:cNvPr id="5" name="P_6_AN.19_1#b7b5359cc.blank?vcp=1&amp;pid=0055a9d4a&amp;color=0,0,0&amp;mp=1&amp;vpa=19&amp;vtp=1&amp;bbb=1" title=""/>
          <p:cNvSpPr/>
          <p:nvPr/>
        </p:nvSpPr>
        <p:spPr>
          <a:xfrm>
            <a:off x="1031907" y="150237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衔铁</a:t>
            </a:r>
            <a:endParaRPr lang="en-US" altLang="zh-CN" sz="2800"/>
          </a:p>
        </p:txBody>
      </p:sp>
      <p:sp>
        <p:nvSpPr>
          <p:cNvPr id="6" name="P_6_AN.20_1#b7b5359cc.blank?vcp=1&amp;pid=0055a9d4a&amp;color=0,0,0&amp;mp=1&amp;vpa=20&amp;vtp=1&amp;bbb=1" title=""/>
          <p:cNvSpPr/>
          <p:nvPr/>
        </p:nvSpPr>
        <p:spPr>
          <a:xfrm>
            <a:off x="6473857" y="150237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接触</a:t>
            </a:r>
            <a:endParaRPr lang="en-US" altLang="zh-CN" sz="2800"/>
          </a:p>
        </p:txBody>
      </p:sp>
      <p:sp>
        <p:nvSpPr>
          <p:cNvPr id="7" name="P_6_AN.21_1#b7b5359cc.blank?vcp=1&amp;pid=0055a9d4a&amp;color=0,0,0&amp;mp=1&amp;vpa=21&amp;vtp=1&amp;bbb=1" title=""/>
          <p:cNvSpPr/>
          <p:nvPr/>
        </p:nvSpPr>
        <p:spPr>
          <a:xfrm>
            <a:off x="4514881" y="215007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失去</a:t>
            </a:r>
            <a:endParaRPr lang="en-US" altLang="zh-CN" sz="2800"/>
          </a:p>
        </p:txBody>
      </p:sp>
      <p:sp>
        <p:nvSpPr>
          <p:cNvPr id="8" name="P_6_AN.22_1#b7b5359cc.blank?vcp=1&amp;pid=0055a9d4a&amp;color=0,0,0&amp;mp=1&amp;vpa=22&amp;vtp=1&amp;bbb=1" title=""/>
          <p:cNvSpPr/>
          <p:nvPr/>
        </p:nvSpPr>
        <p:spPr>
          <a:xfrm>
            <a:off x="7724807" y="215007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衔铁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8077f2a0e?vcp=1&amp;pid=27cfa46a5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8077f2a0e?vcp=1&amp;pid=27cfa46a5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电动机（如图27-3所示）</a:t>
            </a:r>
            <a:endParaRPr lang="en-US" altLang="zh-CN" sz="100"/>
          </a:p>
        </p:txBody>
      </p:sp>
      <p:pic>
        <p:nvPicPr>
          <p:cNvPr id="4" name="P_6_BD#30535c491?iti=3&amp;htil=2&amp;vcp=1&amp;pid=8077f2a0e&amp;color=0,0,0&amp;tib=255,255,255&amp;vtp=1&amp;hs=1&amp;hs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0511" y="1497367"/>
            <a:ext cx="3026664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6_BD#30535c491?iti=3&amp;htil=2&amp;vcp=1&amp;pid=8077f2a0e&amp;color=0,0,0&amp;vtp=1&amp;bbb=1" title=""/>
          <p:cNvSpPr/>
          <p:nvPr/>
        </p:nvSpPr>
        <p:spPr>
          <a:xfrm>
            <a:off x="9118537" y="329771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图27-3</a:t>
            </a:r>
            <a:endParaRPr lang="en-US" altLang="zh-CN" sz="2800"/>
          </a:p>
        </p:txBody>
      </p:sp>
      <p:sp>
        <p:nvSpPr>
          <p:cNvPr id="6" name="P_6_BD#30535c491?htil=2&amp;vcp=1&amp;pid=8077f2a0e&amp;color=0,0,0&amp;vtp=1&amp;bbb=1&amp;hb=1&amp;hs=1" title=""/>
          <p:cNvSpPr/>
          <p:nvPr/>
        </p:nvSpPr>
        <p:spPr>
          <a:xfrm>
            <a:off x="932688" y="1351063"/>
            <a:ext cx="715975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8.通电导线在磁场中受到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的作用，力的方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向跟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的方向有关。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9.直流电动机的工作原理是利用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磁场中受力而转动。它通过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来实现线</a:t>
            </a:r>
            <a:endParaRPr lang="en-US" altLang="zh-CN" sz="2800"/>
          </a:p>
        </p:txBody>
      </p:sp>
      <p:sp>
        <p:nvSpPr>
          <p:cNvPr id="7" name="P_6_AN.23_1#30535c491.blank?vcp=1&amp;pid=8077f2a0e&amp;color=0,0,0&amp;vpa=23&amp;vtp=1" title=""/>
          <p:cNvSpPr/>
          <p:nvPr/>
        </p:nvSpPr>
        <p:spPr>
          <a:xfrm>
            <a:off x="4781581" y="13205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力</a:t>
            </a:r>
            <a:endParaRPr lang="en-US" altLang="zh-CN" sz="2800"/>
          </a:p>
        </p:txBody>
      </p:sp>
      <p:sp>
        <p:nvSpPr>
          <p:cNvPr id="8" name="P_6_AN.24_1#30535c491.blank?vcp=1&amp;pid=8077f2a0e&amp;color=0,0,0&amp;vpa=24&amp;vtp=1&amp;bbb=1" title=""/>
          <p:cNvSpPr/>
          <p:nvPr/>
        </p:nvSpPr>
        <p:spPr>
          <a:xfrm>
            <a:off x="1657382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</a:t>
            </a:r>
            <a:endParaRPr lang="en-US" altLang="zh-CN" sz="2800"/>
          </a:p>
        </p:txBody>
      </p:sp>
      <p:sp>
        <p:nvSpPr>
          <p:cNvPr id="9" name="P_6_AN.25_1#30535c491.blank?vcp=1&amp;pid=8077f2a0e&amp;color=0,0,0&amp;vpa=25&amp;vtp=1&amp;bbb=1" title=""/>
          <p:cNvSpPr/>
          <p:nvPr/>
        </p:nvSpPr>
        <p:spPr>
          <a:xfrm>
            <a:off x="3081369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磁场</a:t>
            </a:r>
            <a:endParaRPr lang="en-US" altLang="zh-CN" sz="2800"/>
          </a:p>
        </p:txBody>
      </p:sp>
      <p:sp>
        <p:nvSpPr>
          <p:cNvPr id="10" name="P_6_AN.26_1#30535c491.blank?vcp=1&amp;pid=8077f2a0e&amp;color=0,0,0&amp;vpa=26&amp;vtp=1&amp;bbb=1" title=""/>
          <p:cNvSpPr/>
          <p:nvPr/>
        </p:nvSpPr>
        <p:spPr>
          <a:xfrm>
            <a:off x="5853144" y="26159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通电线圈</a:t>
            </a:r>
            <a:endParaRPr lang="en-US" altLang="zh-CN" sz="2800"/>
          </a:p>
        </p:txBody>
      </p:sp>
      <p:sp>
        <p:nvSpPr>
          <p:cNvPr id="11" name="P_6_AN.27_1#30535c491.blank?vcp=1&amp;pid=8077f2a0e&amp;color=0,0,0&amp;vpa=27&amp;vtp=1&amp;bbb=1" title=""/>
          <p:cNvSpPr/>
          <p:nvPr/>
        </p:nvSpPr>
        <p:spPr>
          <a:xfrm>
            <a:off x="5229256" y="3242728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换向器</a:t>
            </a:r>
            <a:endParaRPr lang="en-US" altLang="zh-CN" sz="2800"/>
          </a:p>
        </p:txBody>
      </p:sp>
      <p:sp>
        <p:nvSpPr>
          <p:cNvPr id="12" name="P_6_AN.28_1#30535c491.blank?vcp=1&amp;pid=8077f2a0e&amp;color=0,0,0&amp;vpa=28&amp;vtp=1" title=""/>
          <p:cNvSpPr/>
          <p:nvPr/>
        </p:nvSpPr>
        <p:spPr>
          <a:xfrm>
            <a:off x="4160997" y="3887253"/>
            <a:ext cx="61595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</a:t>
            </a:r>
            <a:endParaRPr lang="en-US" altLang="zh-CN" sz="2800"/>
          </a:p>
        </p:txBody>
      </p:sp>
      <p:sp>
        <p:nvSpPr>
          <p:cNvPr id="13" name="P_6_AN.29_1#30535c491.blank?vcp=1&amp;pid=8077f2a0e&amp;color=0,0,0&amp;vpa=29&amp;vtp=1&amp;bbb=1" title=""/>
          <p:cNvSpPr/>
          <p:nvPr/>
        </p:nvSpPr>
        <p:spPr>
          <a:xfrm>
            <a:off x="6300947" y="3887253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机械</a:t>
            </a:r>
            <a:endParaRPr lang="en-US" altLang="zh-CN" sz="2800"/>
          </a:p>
        </p:txBody>
      </p:sp>
      <p:sp>
        <p:nvSpPr>
          <p:cNvPr id="14" name="P_6_BD#30535c491?htil=2&amp;vcp=1&amp;pid=8077f2a0e&amp;color=0,0,0&amp;vtp=1&amp;bbb=1&amp;hb=1&amp;hs=1" title=""/>
          <p:cNvSpPr/>
          <p:nvPr/>
        </p:nvSpPr>
        <p:spPr>
          <a:xfrm>
            <a:off x="935991" y="3929163"/>
            <a:ext cx="1032001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圈的连续转动，是把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能转化成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能的装置。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a7c8ad4bc?vcp=1&amp;pid=27cfa46a5&amp;color=0,0,0&amp;tib=255,255,255&amp;iip=5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30732"/>
            <a:ext cx="1143000" cy="466344"/>
          </a:xfrm>
          <a:prstGeom prst="rect">
            <a:avLst/>
          </a:prstGeom>
        </p:spPr>
      </p:pic>
      <p:sp>
        <p:nvSpPr>
          <p:cNvPr id="3" name="C_5_BD#a7c8ad4bc?vcp=1&amp;pid=27cfa46a5&amp;color=0,0,0&amp;vtp=1&amp;bt=1&amp;bbb=1" title=""/>
          <p:cNvSpPr/>
          <p:nvPr/>
        </p:nvSpPr>
        <p:spPr>
          <a:xfrm>
            <a:off x="932689" y="720000"/>
            <a:ext cx="10323321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磁生电（如图27-4所示）</a:t>
            </a:r>
            <a:endParaRPr lang="en-US" altLang="zh-CN" sz="100"/>
          </a:p>
        </p:txBody>
      </p:sp>
      <p:pic>
        <p:nvPicPr>
          <p:cNvPr id="4" name="P_6_BD#bfd105201?iti=4&amp;htil=3&amp;vcp=1&amp;pid=a7c8ad4bc&amp;color=0,0,0&amp;tib=255,255,255&amp;vtp=1&amp;hs=1&amp;hs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9492" y="1421804"/>
            <a:ext cx="2340864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6_BD#bfd105201?iti=4&amp;htil=3&amp;vcp=1&amp;pid=a7c8ad4bc&amp;color=0,0,0&amp;vtp=1&amp;bbb=1" title=""/>
          <p:cNvSpPr/>
          <p:nvPr/>
        </p:nvSpPr>
        <p:spPr>
          <a:xfrm>
            <a:off x="9514618" y="2975268"/>
            <a:ext cx="1090612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图27-4</a:t>
            </a:r>
            <a:endParaRPr lang="en-US" altLang="zh-CN" sz="2800"/>
          </a:p>
        </p:txBody>
      </p:sp>
      <p:sp>
        <p:nvSpPr>
          <p:cNvPr id="6" name="P_6_BD#bfd105201?htil=3&amp;vcp=1&amp;pid=a7c8ad4bc&amp;color=0,0,0&amp;vtp=1&amp;bbb=1&amp;hb=1&amp;hs=1" title=""/>
          <p:cNvSpPr/>
          <p:nvPr/>
        </p:nvSpPr>
        <p:spPr>
          <a:xfrm>
            <a:off x="932688" y="1275499"/>
            <a:ext cx="7845552" cy="2611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10.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电路的部分导体在磁场里做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运动时，导体中就会产生电流，这就是电磁感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应现象。它是由英国物理学家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发现的。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导体在磁场中运动时产生感应电流的条件：（1）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</a:t>
            </a:r>
            <a:endParaRPr lang="en-US" altLang="zh-CN" sz="2800"/>
          </a:p>
        </p:txBody>
      </p:sp>
      <p:sp>
        <p:nvSpPr>
          <p:cNvPr id="7" name="P_6_AN.30_1#bfd105201.blank?vcp=1&amp;pid=a7c8ad4bc&amp;color=0,0,0&amp;vpa=30&amp;vtp=1&amp;bbb=1" title=""/>
          <p:cNvSpPr/>
          <p:nvPr/>
        </p:nvSpPr>
        <p:spPr>
          <a:xfrm>
            <a:off x="1387507" y="1237399"/>
            <a:ext cx="973138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闭合</a:t>
            </a:r>
            <a:endParaRPr lang="en-US" altLang="zh-CN" sz="2800"/>
          </a:p>
        </p:txBody>
      </p:sp>
      <p:sp>
        <p:nvSpPr>
          <p:cNvPr id="8" name="P_6_AN.31_1#bfd105201.blank?vcp=1&amp;pid=a7c8ad4bc&amp;color=0,0,0&amp;vpa=31&amp;vtp=1&amp;bbb=1" title=""/>
          <p:cNvSpPr/>
          <p:nvPr/>
        </p:nvSpPr>
        <p:spPr>
          <a:xfrm>
            <a:off x="6651657" y="1237399"/>
            <a:ext cx="2044700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切割磁感线</a:t>
            </a:r>
            <a:endParaRPr lang="en-US" altLang="zh-CN" sz="2800"/>
          </a:p>
        </p:txBody>
      </p:sp>
      <p:sp>
        <p:nvSpPr>
          <p:cNvPr id="9" name="P_6_AN.32_1#bfd105201.blank?vcp=1&amp;pid=a7c8ad4bc&amp;color=0,0,0&amp;vpa=32&amp;vtp=1&amp;bbb=1" title=""/>
          <p:cNvSpPr/>
          <p:nvPr/>
        </p:nvSpPr>
        <p:spPr>
          <a:xfrm>
            <a:off x="5586444" y="2304199"/>
            <a:ext cx="1330325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法拉第</a:t>
            </a:r>
            <a:endParaRPr lang="en-US" altLang="zh-CN" sz="2800"/>
          </a:p>
        </p:txBody>
      </p:sp>
      <p:sp>
        <p:nvSpPr>
          <p:cNvPr id="10" name="P_6_AN.33_1#bfd105201.blank?vcp=1&amp;pid=a7c8ad4bc&amp;color=0,0,0&amp;vpa=33&amp;vtp=1&amp;bbb=1" title=""/>
          <p:cNvSpPr/>
          <p:nvPr/>
        </p:nvSpPr>
        <p:spPr>
          <a:xfrm>
            <a:off x="3511011" y="4980914"/>
            <a:ext cx="1687513" cy="4965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电磁感应</a:t>
            </a:r>
            <a:endParaRPr lang="en-US" altLang="zh-CN" sz="2800"/>
          </a:p>
        </p:txBody>
      </p:sp>
      <p:sp>
        <p:nvSpPr>
          <p:cNvPr id="11" name="P_6_AN.34_1#bfd105201.blank?vcp=1&amp;pid=a7c8ad4bc&amp;color=0,0,0&amp;vpa=34&amp;vtp=1&amp;bbb=1" title=""/>
          <p:cNvSpPr/>
          <p:nvPr/>
        </p:nvSpPr>
        <p:spPr>
          <a:xfrm>
            <a:off x="8503698" y="4980914"/>
            <a:ext cx="973138" cy="4965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机械</a:t>
            </a:r>
            <a:endParaRPr lang="en-US" altLang="zh-CN" sz="2800"/>
          </a:p>
        </p:txBody>
      </p:sp>
      <p:sp>
        <p:nvSpPr>
          <p:cNvPr id="12" name="P_6_AN.35_1#bfd105201.blank?vcp=1&amp;pid=a7c8ad4bc&amp;color=0,0,0&amp;vpa=35&amp;vtp=1" title=""/>
          <p:cNvSpPr/>
          <p:nvPr/>
        </p:nvSpPr>
        <p:spPr>
          <a:xfrm>
            <a:off x="943007" y="5504789"/>
            <a:ext cx="615950" cy="477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</a:t>
            </a:r>
            <a:endParaRPr lang="en-US" altLang="zh-CN" sz="2800"/>
          </a:p>
        </p:txBody>
      </p:sp>
      <p:sp>
        <p:nvSpPr>
          <p:cNvPr id="13" name="P_6_BD#bfd105201?htil=3&amp;vcp=1&amp;pid=a7c8ad4bc&amp;color=0,0,0&amp;vtp=1&amp;bbb=1&amp;hb=1&amp;hs=1" title=""/>
          <p:cNvSpPr/>
          <p:nvPr/>
        </p:nvSpPr>
        <p:spPr>
          <a:xfrm>
            <a:off x="932688" y="3939514"/>
            <a:ext cx="10320018" cy="2090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路要闭合。（2）导体在磁场中做切割磁感线运动。电磁感应的应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用：发电机、动圈式话筒、手摇电筒等。</a:t>
            </a:r>
            <a:endParaRPr lang="en-US" altLang="zh-CN" sz="2800"/>
          </a:p>
          <a:p>
            <a:pPr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11.发电机是利用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的原理制成的，它把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能转化为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能。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d05304288.fixed?vcp=1&amp;pid=40f0bb59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d05304288.fixed?vcp=1&amp;pid=40f0bb59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d05304288.fixed?vcp=1&amp;pid=40f0bb59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1e8b1796c?vcp=1&amp;pid=d05304288&amp;color=0,0,0&amp;tib=255,255,255&amp;iip=6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46734"/>
            <a:ext cx="1143000" cy="466344"/>
          </a:xfrm>
          <a:prstGeom prst="rect">
            <a:avLst/>
          </a:prstGeom>
        </p:spPr>
      </p:pic>
      <p:sp>
        <p:nvSpPr>
          <p:cNvPr id="3" name="C_5_BD#1e8b1796c?vcp=1&amp;pid=d05304288&amp;color=0,0,0&amp;vtp=1&amp;bt=1&amp;bbb=1" title=""/>
          <p:cNvSpPr/>
          <p:nvPr/>
        </p:nvSpPr>
        <p:spPr>
          <a:xfrm>
            <a:off x="932689" y="720000"/>
            <a:ext cx="10323320" cy="5029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3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磁现象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磁场</a:t>
            </a:r>
            <a:endParaRPr lang="en-US" altLang="zh-CN" sz="100"/>
          </a:p>
        </p:txBody>
      </p:sp>
      <p:pic>
        <p:nvPicPr>
          <p:cNvPr id="4" name="C_5_BD#1e8b1796c?vcp=1&amp;pid=d05304288&amp;color=0,0,0&amp;tib=255,255,255&amp;iip=7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753" y="746734"/>
            <a:ext cx="1143000" cy="466344"/>
          </a:xfrm>
          <a:prstGeom prst="rect">
            <a:avLst/>
          </a:prstGeom>
        </p:spPr>
      </p:pic>
      <p:sp>
        <p:nvSpPr>
          <p:cNvPr id="5" name="QC_6_BD.36_1#ea0570c0c?vcp=1&amp;vop=1&amp;vis=1&amp;pid=1e8b1796c&amp;color=0,0,0&amp;vtp=1&amp;bbb=1&amp;hb=1" title=""/>
          <p:cNvSpPr/>
          <p:nvPr/>
        </p:nvSpPr>
        <p:spPr>
          <a:xfrm>
            <a:off x="932688" y="1294421"/>
            <a:ext cx="10323576" cy="16045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（2025·贵州）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如图27-5所示，为判断一根铁棒是否有磁性，用铁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棒靠近置于水平桌面上的小磁针进行检验，当出现以下哪一现象，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便能证明铁棒有磁性(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6" name="QC_6_AN.37_1#ea0570c0c.bracket?vcp=1&amp;vop=1&amp;vis=1&amp;pid=1e8b1796c&amp;color=0,0,0&amp;vpa=36&amp;vtp=1" title=""/>
          <p:cNvSpPr/>
          <p:nvPr/>
        </p:nvSpPr>
        <p:spPr>
          <a:xfrm>
            <a:off x="4424394" y="2396019"/>
            <a:ext cx="515938" cy="491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pic>
        <p:nvPicPr>
          <p:cNvPr id="7" name="QC_6_BD.36_2#ea0570c0c?iti=5&amp;htil=4&amp;vcp=1&amp;vop=1&amp;vis=1&amp;pid=1e8b1796c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240" y="2427959"/>
            <a:ext cx="2459736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8" name="QC_6_BD.36_3#ea0570c0c?iti=5&amp;htil=4&amp;vcp=1&amp;vop=1&amp;vis=1&amp;pid=1e8b1796c&amp;color=0,0,0&amp;vtp=1&amp;bbb=1" title=""/>
          <p:cNvSpPr/>
          <p:nvPr/>
        </p:nvSpPr>
        <p:spPr>
          <a:xfrm>
            <a:off x="9462802" y="4851373"/>
            <a:ext cx="1090612" cy="5029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图27-5</a:t>
            </a:r>
            <a:endParaRPr lang="en-US" altLang="zh-CN" sz="2800"/>
          </a:p>
        </p:txBody>
      </p:sp>
      <mc:AlternateContent>
        <mc:Choice Requires="a14">
          <p:sp>
            <p:nvSpPr>
              <p:cNvPr id="9" name="QC_6_BD.36_4#ea0570c0c.choices?htil=4&amp;vcp=1&amp;vop=1&amp;vis=1&amp;pid=1e8b1796c&amp;color=0,0,0&amp;vtp=1&amp;bbb=1&amp;hb=1" title=""/>
              <p:cNvSpPr/>
              <p:nvPr/>
            </p:nvSpPr>
            <p:spPr>
              <a:xfrm>
                <a:off x="932688" y="2910369"/>
                <a:ext cx="7726680" cy="2722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A.将铁棒一端靠近小磁针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极被排斥</a:t>
                </a:r>
                <a:endParaRPr lang="en-US" altLang="zh-CN" sz="28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B.将铁棒一端靠近小磁针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极被吸引</a:t>
                </a:r>
                <a:endParaRPr lang="en-US" altLang="zh-CN" sz="28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C.将铁棒两端分别靠近小磁针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极均被吸引</a:t>
                </a:r>
                <a:endParaRPr lang="en-US" altLang="zh-CN" sz="28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D.将铁棒同一端分别靠近小磁针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极，两极均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被吸引</a:t>
                </a:r>
                <a:endParaRPr lang="en-US" altLang="zh-CN" sz="2800"/>
              </a:p>
            </p:txBody>
          </p:sp>
        </mc:Choice>
        <mc:Fallback>
          <p:sp>
            <p:nvSpPr>
              <p:cNvPr id="9" name="QC_6_BD.36_4#ea0570c0c.choices?htil=4&amp;vcp=1&amp;vop=1&amp;vis=1&amp;pid=1e8b1796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910369"/>
                <a:ext cx="7726680" cy="2722182"/>
              </a:xfrm>
              <a:prstGeom prst="rect">
                <a:avLst/>
              </a:prstGeom>
              <a:blipFill rotWithShape="1">
                <a:blip r:embed="rId6"/>
                <a:stretch>
                  <a:fillRect l="-7" t="-6" r="7" b="-1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38_1#894ba9585?vcp=1&amp;vop=1&amp;vis=1&amp;pid=1e8b1796c&amp;color=0,0,0&amp;vtp=1&amp;bt=1&amp;bbb=1&amp;hb=1" title=""/>
          <p:cNvSpPr/>
          <p:nvPr/>
        </p:nvSpPr>
        <p:spPr>
          <a:xfrm>
            <a:off x="932688" y="831342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（2023·山西）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物理与生活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）在班级组织的“自制指南针”活动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中，小伟同学用条形磁体将缝衣针磁化后，将其放在水中漂浮的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一片树叶上。多次将树叶轻轻旋转，待树叶静止后，观察到树叶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的尖端总是指向南方，如图27-6所示。下列说法中正确的是(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39_1#894ba9585.bracket?vcp=1&amp;vop=1&amp;vis=1&amp;pid=1e8b1796c&amp;color=0,0,0&amp;vpa=37&amp;vtp=1" title=""/>
          <p:cNvSpPr/>
          <p:nvPr/>
        </p:nvSpPr>
        <p:spPr>
          <a:xfrm>
            <a:off x="10434670" y="2761107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pic>
        <p:nvPicPr>
          <p:cNvPr id="4" name="QC_6_BD.38_2#894ba9585?iti=6&amp;htil=5&amp;vcp=1&amp;vop=1&amp;vis=1&amp;pid=1e8b1796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3909" y="3430714"/>
            <a:ext cx="1362456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8_3#894ba9585?iti=6&amp;htil=5&amp;vcp=1&amp;vop=1&amp;vis=1&amp;pid=1e8b1796c&amp;color=0,0,0&amp;vtp=1&amp;bbb=1" title=""/>
          <p:cNvSpPr/>
          <p:nvPr/>
        </p:nvSpPr>
        <p:spPr>
          <a:xfrm>
            <a:off x="9059831" y="545966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图27-6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38_4#894ba9585.choices?htil=5&amp;vcp=1&amp;vop=1&amp;vis=1&amp;pid=1e8b1796c&amp;color=0,0,0&amp;vtp=1&amp;bbb=1" title=""/>
              <p:cNvSpPr/>
              <p:nvPr/>
            </p:nvSpPr>
            <p:spPr>
              <a:xfrm>
                <a:off x="932688" y="3403282"/>
                <a:ext cx="844905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A.树叶尖端指向地磁南极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B.指南针的“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”应标注在树叶尖端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C.树叶周围存在磁场和磁感线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D.若用磁体的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极靠近树叶尖端，会相互吸引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38_4#894ba9585.choices?htil=5&amp;vcp=1&amp;vop=1&amp;vis=1&amp;pid=1e8b1796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03282"/>
                <a:ext cx="8449056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6" t="-13" r="3" b="-2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40_1#c151a403f?vcp=1&amp;vop=1&amp;vis=1&amp;pid=1e8b1796c&amp;color=0,0,0&amp;vtp=1&amp;bt=1&amp;bbb=1&amp;hb=1" title=""/>
          <p:cNvSpPr/>
          <p:nvPr/>
        </p:nvSpPr>
        <p:spPr>
          <a:xfrm>
            <a:off x="932688" y="250542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（2025·宜宾）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明朝郑和下西洋时，航行中使用罗盘和星象来辨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别方向，其中罗盘小磁针的北极指向地磁场的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极，地磁场的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北极在地理的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极附近。</a:t>
            </a:r>
            <a:endParaRPr lang="en-US" altLang="zh-CN" sz="2800"/>
          </a:p>
        </p:txBody>
      </p:sp>
      <p:sp>
        <p:nvSpPr>
          <p:cNvPr id="3" name="QB_6_AN.41_1#c151a403f.blank?vcp=1&amp;vop=1&amp;vis=1&amp;pid=1e8b1796c&amp;color=0,0,0&amp;vpa=38&amp;vtp=1" title=""/>
          <p:cNvSpPr/>
          <p:nvPr/>
        </p:nvSpPr>
        <p:spPr>
          <a:xfrm>
            <a:off x="8086757" y="312264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南</a:t>
            </a:r>
            <a:endParaRPr lang="en-US" altLang="zh-CN" sz="2800"/>
          </a:p>
        </p:txBody>
      </p:sp>
      <p:sp>
        <p:nvSpPr>
          <p:cNvPr id="4" name="QB_6_AN.42_1#c151a403f.blank?vcp=1&amp;vop=1&amp;vis=1&amp;pid=1e8b1796c&amp;color=0,0,0&amp;vpa=39&amp;vtp=1" title=""/>
          <p:cNvSpPr/>
          <p:nvPr/>
        </p:nvSpPr>
        <p:spPr>
          <a:xfrm>
            <a:off x="3086131" y="374938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南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43_1#205b5b1bc?vcp=1&amp;vop=1&amp;vis=1&amp;pid=1e8b1796c&amp;color=0,0,0&amp;vtp=1&amp;bt=1&amp;bbb=1&amp;hb=1" title=""/>
          <p:cNvSpPr/>
          <p:nvPr/>
        </p:nvSpPr>
        <p:spPr>
          <a:xfrm>
            <a:off x="932688" y="1796637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磁体旁的小磁针静止时所指的方向如图27-7所示，请在括号中标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出磁体的磁极，并标出图中磁感线的方向。</a:t>
            </a:r>
            <a:endParaRPr lang="en-US" altLang="zh-CN" sz="2800"/>
          </a:p>
        </p:txBody>
      </p:sp>
      <p:pic>
        <p:nvPicPr>
          <p:cNvPr id="3" name="QO_6_BD.43_2#205b5b1bc?iti=7&amp;htil=6&amp;vcp=1&amp;vop=1&amp;vis=1&amp;pid=1e8b1796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6776" y="3127216"/>
            <a:ext cx="365760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43_3#205b5b1bc?iti=7&amp;htil=6&amp;vcp=1&amp;vop=1&amp;vis=1&amp;pid=1e8b1796c&amp;color=0,0,0&amp;vtp=1&amp;bbb=1" title=""/>
          <p:cNvSpPr/>
          <p:nvPr/>
        </p:nvSpPr>
        <p:spPr>
          <a:xfrm>
            <a:off x="2920270" y="448484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图27-7</a:t>
            </a:r>
            <a:endParaRPr lang="en-US" altLang="zh-CN" sz="2800"/>
          </a:p>
        </p:txBody>
      </p:sp>
      <p:sp>
        <p:nvSpPr>
          <p:cNvPr id="5" name="QO_6_AN.44_1#205b5b1bc?htil=6&amp;vcp=1&amp;vop=1&amp;vis=1&amp;pid=1e8b1796c&amp;color=0,0,0&amp;vtp=1&amp;bbb=1" title=""/>
          <p:cNvSpPr/>
          <p:nvPr/>
        </p:nvSpPr>
        <p:spPr>
          <a:xfrm>
            <a:off x="6089904" y="3072352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6_AN.44_2#205b5b1bc?htil=6&amp;vcp=1&amp;vop=1&amp;vis=1&amp;pid=1e8b1796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762534"/>
            <a:ext cx="3639312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28a859e4b?vcp=1&amp;pid=d05304288&amp;color=0,0,0&amp;tib=255,255,255&amp;iip=8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46734"/>
            <a:ext cx="1143000" cy="466344"/>
          </a:xfrm>
          <a:prstGeom prst="rect">
            <a:avLst/>
          </a:prstGeom>
        </p:spPr>
      </p:pic>
      <p:sp>
        <p:nvSpPr>
          <p:cNvPr id="3" name="C_5_BD#28a859e4b?vcp=1&amp;pid=d05304288&amp;color=0,0,0&amp;vtp=1&amp;bt=1&amp;bbb=1" title=""/>
          <p:cNvSpPr/>
          <p:nvPr/>
        </p:nvSpPr>
        <p:spPr>
          <a:xfrm>
            <a:off x="932689" y="720000"/>
            <a:ext cx="10323321" cy="5029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3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电生磁</a:t>
            </a:r>
            <a:endParaRPr lang="en-US" altLang="zh-CN" sz="100"/>
          </a:p>
        </p:txBody>
      </p:sp>
      <p:pic>
        <p:nvPicPr>
          <p:cNvPr id="4" name="QC_6_BD.45_1#0f550bf53?iti=8&amp;htil=7&amp;vcp=1&amp;vop=1&amp;vis=1&amp;pid=28a859e4b&amp;color=0,0,0&amp;tib=255,255,255&amp;vtp=1&amp;hs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5552" y="1281721"/>
            <a:ext cx="2914840" cy="15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45_2#0f550bf53?iti=8&amp;htil=7&amp;vcp=1&amp;vop=1&amp;vis=1&amp;pid=28a859e4b&amp;color=0,0,0&amp;vtp=1&amp;bbb=1" title=""/>
          <p:cNvSpPr/>
          <p:nvPr/>
        </p:nvSpPr>
        <p:spPr>
          <a:xfrm>
            <a:off x="8757666" y="2987903"/>
            <a:ext cx="1090612" cy="5029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图27-8</a:t>
            </a:r>
            <a:endParaRPr lang="en-US" altLang="zh-CN" sz="2800"/>
          </a:p>
        </p:txBody>
      </p:sp>
      <p:sp>
        <p:nvSpPr>
          <p:cNvPr id="6" name="QC_6_BD.45_3#0f550bf53?htil=7&amp;vcp=1&amp;vop=1&amp;vis=1&amp;pid=28a859e4b&amp;color=0,0,0&amp;vtp=1&amp;bbb=1&amp;hb=1&amp;hs=1" title=""/>
          <p:cNvSpPr/>
          <p:nvPr/>
        </p:nvSpPr>
        <p:spPr>
          <a:xfrm>
            <a:off x="932688" y="1294421"/>
            <a:ext cx="6793992" cy="16045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（2025·成都）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如图27-8是探究“通电螺线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管的磁场方向”的实验示意图。对该实验的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操作和分析，下列说法正确的是(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7" name="QC_6_AN.46_1#0f550bf53.bracket?vcp=1&amp;vop=1&amp;vis=1&amp;pid=28a859e4b&amp;color=0,0,0&amp;vpa=40&amp;vtp=1" title=""/>
          <p:cNvSpPr/>
          <p:nvPr/>
        </p:nvSpPr>
        <p:spPr>
          <a:xfrm>
            <a:off x="6210331" y="2396019"/>
            <a:ext cx="515938" cy="491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8" name="QC_6_BD.45_4#0f550bf53.choices?vcp=1&amp;vop=1&amp;vis=1&amp;pid=28a859e4b&amp;color=0,0,0&amp;vtp=1&amp;bbb=1&amp;hs=1" title=""/>
              <p:cNvSpPr/>
              <p:nvPr/>
            </p:nvSpPr>
            <p:spPr>
              <a:xfrm>
                <a:off x="932688" y="3812069"/>
                <a:ext cx="10323576" cy="21633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A.闭合开关前，小磁针的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极指向地理的北极</a:t>
                </a:r>
                <a:endParaRPr lang="en-US" altLang="zh-CN" sz="28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B.闭合开关小磁针静止时，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极的指向为该点的磁场方向</a:t>
                </a:r>
                <a:endParaRPr lang="en-US" altLang="zh-CN" sz="28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C.改变图中螺线管电流方向，小磁针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极所指方向水平向右</a:t>
                </a:r>
                <a:endParaRPr lang="en-US" altLang="zh-CN" sz="280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D.若没有小磁针，通电螺线管周围就没有磁场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C_6_BD.45_4#0f550bf53.choices?vcp=1&amp;vop=1&amp;vis=1&amp;pid=28a859e4b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812069"/>
                <a:ext cx="10323576" cy="2163382"/>
              </a:xfrm>
              <a:prstGeom prst="rect">
                <a:avLst/>
              </a:prstGeom>
              <a:blipFill rotWithShape="1">
                <a:blip r:embed="rId5"/>
                <a:stretch>
                  <a:fillRect l="-5" t="-8" r="2" b="-2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47_1#98c01d05c?vcp=1&amp;vop=1&amp;vis=1&amp;pid=28a859e4b&amp;color=0,0,0&amp;vtp=1&amp;bt=1&amp;bbb=1&amp;hb=1" title=""/>
          <p:cNvSpPr/>
          <p:nvPr/>
        </p:nvSpPr>
        <p:spPr>
          <a:xfrm>
            <a:off x="932688" y="1856962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（2025·广州花都区模拟）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如下列选项所示，通电螺线管旁分别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放置小磁针，其中小磁针静止后的指向正确的是(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48_1#98c01d05c.bracket?vcp=1&amp;vop=1&amp;vis=1&amp;pid=28a859e4b&amp;color=0,0,0&amp;vpa=41&amp;vtp=1" title=""/>
          <p:cNvSpPr/>
          <p:nvPr/>
        </p:nvSpPr>
        <p:spPr>
          <a:xfrm>
            <a:off x="8710645" y="2491327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4" name="QC_6_BD.47_2#98c01d05c.choices?vcp=1&amp;vop=1&amp;vis=1&amp;pid=28a859e4b&amp;color=0,0,0&amp;vtp=1&amp;bbb=1" title=""/>
          <p:cNvSpPr/>
          <p:nvPr/>
        </p:nvSpPr>
        <p:spPr>
          <a:xfrm>
            <a:off x="932689" y="3200114"/>
            <a:ext cx="10323320" cy="179997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6100"/>
              </a:lnSpc>
              <a:tabLst>
                <a:tab pos="3084830"/>
                <a:tab pos="5343525"/>
                <a:tab pos="761555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72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89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6_BD.47_2#98c01d05c.choice_image?vcp=1&amp;vop=1&amp;vis=1&amp;pid=28a859e4b&amp;color=0,0,0&amp;tib=255,255,255&amp;iip=9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2264" y="3556286"/>
            <a:ext cx="2459736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6_BD.47_2#98c01d05c.choice_image?vcp=1&amp;vop=1&amp;vis=1&amp;pid=28a859e4b&amp;color=0,0,0&amp;tib=255,255,255&amp;iip=10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704" y="3193955"/>
            <a:ext cx="1645920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47_2#98c01d05c.choice_image?vcp=1&amp;vop=1&amp;vis=1&amp;pid=28a859e4b&amp;color=0,0,0&amp;tib=255,255,255&amp;iip=11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8671" y="3193955"/>
            <a:ext cx="1645920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47_2#98c01d05c.choice_image?vcp=1&amp;vop=1&amp;vis=1&amp;pid=28a859e4b&amp;color=0,0,0&amp;tib=255,255,255&amp;iip=12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8702" y="3702590"/>
            <a:ext cx="2258568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40f0bb590?lid=ed02d239f&amp;cid=ed02d239f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40f0bb590?lid=ed02d239f&amp;cid=ed02d239f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40f0bb590?lid=ed02d239f&amp;cid=ed02d239f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40f0bb590?lid=27cfa46a5&amp;cid=27cfa46a5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40f0bb590?lid=27cfa46a5&amp;cid=27cfa46a5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40f0bb590?lid=27cfa46a5&amp;cid=27cfa46a5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40f0bb590?lid=d05304288&amp;cid=d05304288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40f0bb590?lid=d05304288&amp;cid=d05304288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40f0bb590?lid=d05304288&amp;cid=d05304288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40f0bb590?lid=67e3f477c&amp;cid=67e3f477c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40f0bb590?lid=67e3f477c&amp;cid=67e3f477c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40f0bb590?lid=67e3f477c&amp;cid=67e3f477c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40f0bb590?lid=0a4c6ecf2&amp;cid=0a4c6ecf2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40f0bb590?lid=0a4c6ecf2&amp;cid=0a4c6ecf2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40f0bb590?lid=0a4c6ecf2&amp;cid=0a4c6ecf2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40f0bb590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40f0bb590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40f0bb590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49_1#ae896a42c?iti=9&amp;htil=8&amp;vcp=1&amp;vop=1&amp;vis=1&amp;pid=28a859e4b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0340" y="1557877"/>
            <a:ext cx="3401568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49_2#ae896a42c?iti=9&amp;htil=8&amp;vcp=1&amp;vop=1&amp;vis=1&amp;pid=28a859e4b&amp;color=0,0,0&amp;vtp=1&amp;bbb=1" title=""/>
          <p:cNvSpPr/>
          <p:nvPr/>
        </p:nvSpPr>
        <p:spPr>
          <a:xfrm>
            <a:off x="8955818" y="411718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图27-9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4" name="QB_6_BD.49_3#ae896a42c?htil=8&amp;vcp=1&amp;vop=1&amp;vis=1&amp;pid=28a859e4b&amp;color=0,0,0&amp;vtp=1&amp;bt=1&amp;bbb=1&amp;hb=1&amp;hs=1" title=""/>
          <p:cNvSpPr/>
          <p:nvPr/>
        </p:nvSpPr>
        <p:spPr>
          <a:xfrm>
            <a:off x="932688" y="1539589"/>
            <a:ext cx="6784848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7.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（2025·深圳）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全磁悬浮“人工心脏”已研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发成功，如图27-9甲所示，其核心部件是个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带有叶轮的泵，通电后叶轮可高速旋转，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带动血液流动。图乙是叶轮悬浮原理简化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图，元元同学思考后发现：螺线管通电后，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QB_6_AN.50_1#ae896a42c.blank?vcp=1&amp;vop=1&amp;vis=1&amp;pid=28a859e4b&amp;color=0,0,0&amp;vpa=42&amp;vtp=1&amp;bbb=1" title=""/>
          <p:cNvSpPr/>
          <p:nvPr/>
        </p:nvSpPr>
        <p:spPr>
          <a:xfrm>
            <a:off x="2375059" y="4709509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磁场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QB_6_AN.51_1#ae896a42c.blank?vcp=1&amp;vop=1&amp;vis=1&amp;pid=28a859e4b&amp;color=0,0,0&amp;vpa=43&amp;vtp=1&amp;bbb=1" title=""/>
              <p:cNvSpPr/>
              <p:nvPr/>
            </p:nvSpPr>
            <p:spPr>
              <a:xfrm>
                <a:off x="9565642" y="4839239"/>
                <a:ext cx="4270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6_AN.51_1#ae896a42c.blank?vcp=1&amp;vop=1&amp;vis=1&amp;pid=28a859e4b&amp;color=0,0,0&amp;vpa=4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642" y="4839239"/>
                <a:ext cx="427038" cy="412369"/>
              </a:xfrm>
              <a:prstGeom prst="rect">
                <a:avLst/>
              </a:prstGeom>
              <a:blipFill rotWithShape="1">
                <a:blip r:embed="rId4"/>
                <a:stretch>
                  <a:fillRect t="-131" r="75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6_BD.49_3#ae896a42c?htil=8&amp;vcp=1&amp;vop=1&amp;vis=1&amp;pid=28a859e4b&amp;color=0,0,0&amp;vtp=1&amp;bt=1&amp;bbb=1&amp;hb=1&amp;hs=1" title=""/>
          <p:cNvSpPr/>
          <p:nvPr/>
        </p:nvSpPr>
        <p:spPr>
          <a:xfrm>
            <a:off x="935991" y="4751419"/>
            <a:ext cx="1032001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周围存在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，叶轮受斥力悬浮，叶轮下端的磁极是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极。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2_1#293cafd3e?iti=10&amp;htil=9&amp;vcp=1&amp;vop=1&amp;vis=1&amp;pid=28a859e4b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1530" y="1236186"/>
            <a:ext cx="2761488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2_2#293cafd3e?iti=10&amp;htil=9&amp;vcp=1&amp;vop=1&amp;vis=1&amp;pid=28a859e4b&amp;color=0,0,0&amp;vtp=1&amp;bbb=1" title=""/>
          <p:cNvSpPr/>
          <p:nvPr/>
        </p:nvSpPr>
        <p:spPr>
          <a:xfrm>
            <a:off x="9178068" y="321370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图27-10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4" name="QO_6_BD.52_3#293cafd3e?htil=9&amp;vcp=1&amp;vop=1&amp;vis=1&amp;pid=28a859e4b&amp;color=0,0,0&amp;vtp=1&amp;bt=1&amp;bbb=1&amp;hb=1&amp;hs=1" title=""/>
          <p:cNvSpPr/>
          <p:nvPr/>
        </p:nvSpPr>
        <p:spPr>
          <a:xfrm>
            <a:off x="932688" y="1217898"/>
            <a:ext cx="742492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8.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（2024·长春）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在“探究通电螺线管外部的磁场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分布”的实验中：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QB_7_BD.53_1#6a79dcc57?htil=9&amp;vcp=1&amp;vop=1&amp;vis=1&amp;pid=293cafd3e&amp;color=0,0,0&amp;vtp=1&amp;bbb=1&amp;hb=1&amp;hs=1" title=""/>
          <p:cNvSpPr/>
          <p:nvPr/>
        </p:nvSpPr>
        <p:spPr>
          <a:xfrm>
            <a:off x="932688" y="2501423"/>
            <a:ext cx="742492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如图27-10所示，闭合开关，通电螺线管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的右端为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极，小磁针的左端为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6" name="QB_7_AN.54_1#6a79dcc57.blank?vcp=1&amp;vop=1&amp;vis=1&amp;pid=293cafd3e&amp;color=0,0,0&amp;vpa=44&amp;vtp=1&amp;bbb=1" title=""/>
              <p:cNvSpPr/>
              <p:nvPr/>
            </p:nvSpPr>
            <p:spPr>
              <a:xfrm>
                <a:off x="2423350" y="3227482"/>
                <a:ext cx="4270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7_AN.54_1#6a79dcc57.blank?vcp=1&amp;vop=1&amp;vis=1&amp;pid=293cafd3e&amp;color=0,0,0&amp;vpa=4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350" y="3227482"/>
                <a:ext cx="427038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44" t="-100" r="11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B_7_AN.55_1#6a79dcc57.blank?vcp=1&amp;vop=1&amp;vis=1&amp;pid=293cafd3e&amp;color=0,0,0&amp;vpa=45&amp;vtp=1&amp;bbb=1" title=""/>
              <p:cNvSpPr/>
              <p:nvPr/>
            </p:nvSpPr>
            <p:spPr>
              <a:xfrm>
                <a:off x="6196838" y="3227482"/>
                <a:ext cx="36830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7_AN.55_1#6a79dcc57.blank?vcp=1&amp;vop=1&amp;vis=1&amp;pid=293cafd3e&amp;color=0,0,0&amp;vpa=4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838" y="3227482"/>
                <a:ext cx="368300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138" t="-100" r="138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QB_7_BD.56_1#42215f6a9?vcp=1&amp;vop=1&amp;vis=1&amp;pid=293cafd3e&amp;color=0,0,0&amp;vtp=1&amp;bbb=1&amp;hb=1&amp;hs=1" title=""/>
              <p:cNvSpPr/>
              <p:nvPr/>
            </p:nvSpPr>
            <p:spPr>
              <a:xfrm>
                <a:off x="932688" y="378152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对调电源正、负极，小磁针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极指向与（1）中相反，这表明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通电螺线管外部的磁场方向与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的方向有关。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在螺线管中插入一根铁棒，可使通电螺线管的磁性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QB_7_BD.56_1#42215f6a9?vcp=1&amp;vop=1&amp;vis=1&amp;pid=293cafd3e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81520"/>
                <a:ext cx="10323576" cy="1849057"/>
              </a:xfrm>
              <a:prstGeom prst="rect">
                <a:avLst/>
              </a:prstGeom>
              <a:blipFill rotWithShape="1">
                <a:blip r:embed="rId6"/>
                <a:stretch>
                  <a:fillRect l="-5" t="-5" r="-293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QB_7_AN.57_1#42215f6a9.blank?vcp=1&amp;vop=1&amp;vis=1&amp;pid=293cafd3e&amp;color=0,0,0&amp;vpa=46&amp;vtp=1&amp;bbb=1" title=""/>
          <p:cNvSpPr/>
          <p:nvPr/>
        </p:nvSpPr>
        <p:spPr>
          <a:xfrm>
            <a:off x="5586444" y="439874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QB_7_AN.59_1#42215f6a9.blank?vcp=1&amp;vop=1&amp;vis=1&amp;pid=293cafd3e&amp;color=0,0,0&amp;vpa=47&amp;vtp=1&amp;bbb=1" title=""/>
          <p:cNvSpPr/>
          <p:nvPr/>
        </p:nvSpPr>
        <p:spPr>
          <a:xfrm>
            <a:off x="9693307" y="5025485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增强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9" grpId="0" uiExpand="1" build="p" animBg="1"/>
      <p:bldP spid="11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60_1#ad280cd99?vcp=1&amp;vop=1&amp;vis=1&amp;pid=28a859e4b&amp;color=0,0,0&amp;vtp=1&amp;bt=1&amp;bbb=1&amp;hb=1" title=""/>
              <p:cNvSpPr/>
              <p:nvPr/>
            </p:nvSpPr>
            <p:spPr>
              <a:xfrm>
                <a:off x="932688" y="720000"/>
                <a:ext cx="10323576" cy="2903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9.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（2025·达州）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如图27-11，开关闭合后，小磁针静止时右端为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极。请在对应括号内和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点分别标出：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（1）螺线管“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”极；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（2）电源的“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”或“-”极；</a:t>
                </a:r>
                <a:endParaRPr lang="en-US" altLang="zh-CN" sz="2800"/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（3）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点磁感线方向。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60_1#ad280cd99?vcp=1&amp;vop=1&amp;vis=1&amp;pid=28a859e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9031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2" b="-19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60_2#ad280cd99?iti=11&amp;htil=10&amp;vcp=1&amp;vop=1&amp;vis=1&amp;pid=28a859e4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7984" y="3735996"/>
            <a:ext cx="263347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60_3#ad280cd99?iti=11&amp;htil=10&amp;vcp=1&amp;vop=1&amp;vis=1&amp;pid=28a859e4b&amp;color=0,0,0&amp;vtp=1&amp;bbb=1" title=""/>
          <p:cNvSpPr/>
          <p:nvPr/>
        </p:nvSpPr>
        <p:spPr>
          <a:xfrm>
            <a:off x="2850324" y="5505360"/>
            <a:ext cx="1248791" cy="5286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图27-11</a:t>
            </a:r>
            <a:endParaRPr lang="en-US" altLang="zh-CN" sz="2800"/>
          </a:p>
        </p:txBody>
      </p:sp>
      <p:sp>
        <p:nvSpPr>
          <p:cNvPr id="5" name="QO_6_AN.61_1#ad280cd99?htil=10&amp;vcp=1&amp;vop=1&amp;vis=1&amp;pid=28a859e4b&amp;color=0,0,0&amp;vtp=1&amp;bbb=1" title=""/>
          <p:cNvSpPr/>
          <p:nvPr/>
        </p:nvSpPr>
        <p:spPr>
          <a:xfrm>
            <a:off x="6089904" y="3827436"/>
            <a:ext cx="5157216" cy="5250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6_AN.61_2#ad280cd99?htil=10&amp;vcp=1&amp;vop=1&amp;vis=1&amp;pid=28a859e4b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080" y="4479518"/>
            <a:ext cx="233172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2d852a242?vcp=1&amp;pid=d05304288&amp;color=0,0,0&amp;tib=255,255,255&amp;iip=1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46" y="720000"/>
            <a:ext cx="1209613" cy="493522"/>
          </a:xfrm>
          <a:prstGeom prst="rect">
            <a:avLst/>
          </a:prstGeom>
        </p:spPr>
      </p:pic>
      <p:sp>
        <p:nvSpPr>
          <p:cNvPr id="3" name="C_5_BD#2d852a242?vcp=1&amp;pid=d05304288&amp;color=0,0,0&amp;vtp=1&amp;bt=1&amp;bbb=1" title=""/>
          <p:cNvSpPr/>
          <p:nvPr/>
        </p:nvSpPr>
        <p:spPr>
          <a:xfrm>
            <a:off x="932689" y="770800"/>
            <a:ext cx="10323320" cy="44272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7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65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65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电动机</a:t>
            </a:r>
            <a:r>
              <a:rPr lang="en-US" altLang="zh-CN" sz="265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65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65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磁生电</a:t>
            </a:r>
            <a:endParaRPr lang="en-US" altLang="zh-CN" sz="2650"/>
          </a:p>
        </p:txBody>
      </p:sp>
      <p:pic>
        <p:nvPicPr>
          <p:cNvPr id="4" name="C_5_BD#2d852a242?vcp=1&amp;pid=d05304288&amp;color=0,0,0&amp;tib=255,255,255&amp;iip=14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484" y="720000"/>
            <a:ext cx="1209613" cy="493522"/>
          </a:xfrm>
          <a:prstGeom prst="rect">
            <a:avLst/>
          </a:prstGeom>
        </p:spPr>
      </p:pic>
      <p:pic>
        <p:nvPicPr>
          <p:cNvPr id="5" name="QC_6_BD.62_1#2036164d4?iti=12&amp;htil=11&amp;vcp=1&amp;vop=1&amp;vis=1&amp;pid=2d852a242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6991" y="1298483"/>
            <a:ext cx="4014216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62_2#2036164d4?iti=12&amp;htil=11&amp;vcp=1&amp;vop=1&amp;vis=1&amp;pid=2d852a242&amp;color=0,0,0&amp;vtp=1&amp;bbb=1" title=""/>
          <p:cNvSpPr/>
          <p:nvPr/>
        </p:nvSpPr>
        <p:spPr>
          <a:xfrm>
            <a:off x="8574024" y="2360965"/>
            <a:ext cx="1200150" cy="44272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65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图27-12</a:t>
            </a:r>
            <a:endParaRPr lang="en-US" altLang="zh-CN" sz="2650"/>
          </a:p>
        </p:txBody>
      </p:sp>
      <p:sp>
        <p:nvSpPr>
          <p:cNvPr id="7" name="QC_6_BD.62_3#2036164d4?htil=11&amp;vcp=1&amp;vop=1&amp;vis=1&amp;pid=2d852a242&amp;color=0,0,0&amp;vtp=1&amp;bbb=1&amp;hb=1" title=""/>
          <p:cNvSpPr/>
          <p:nvPr/>
        </p:nvSpPr>
        <p:spPr>
          <a:xfrm>
            <a:off x="932688" y="1280196"/>
            <a:ext cx="6172200" cy="9077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800"/>
              </a:lnSpc>
            </a:pPr>
            <a:r>
              <a:rPr lang="en-US" altLang="zh-CN" sz="265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10.</a:t>
            </a:r>
            <a:r>
              <a:rPr lang="en-US" altLang="zh-CN" sz="265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（2024·茂名）</a:t>
            </a:r>
            <a:r>
              <a:rPr lang="en-US" altLang="zh-CN" sz="265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如图27-12所示，关于磁</a:t>
            </a:r>
            <a:endParaRPr lang="en-US" altLang="zh-CN" sz="265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3600"/>
              </a:lnSpc>
            </a:pPr>
            <a:r>
              <a:rPr lang="en-US" altLang="zh-CN" sz="265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现象，下列说法正确的是(</a:t>
            </a:r>
            <a:r>
              <a:rPr lang="en-US" altLang="zh-CN" sz="265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65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650"/>
          </a:p>
        </p:txBody>
      </p:sp>
      <p:sp>
        <p:nvSpPr>
          <p:cNvPr id="8" name="QC_6_AN.63_1#2036164d4.bracket?vcp=1&amp;vop=1&amp;vis=1&amp;pid=2d852a242&amp;color=0,0,0&amp;vpa=48&amp;vtp=1" title=""/>
          <p:cNvSpPr/>
          <p:nvPr/>
        </p:nvSpPr>
        <p:spPr>
          <a:xfrm>
            <a:off x="4910963" y="1745270"/>
            <a:ext cx="487363" cy="4295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65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650"/>
          </a:p>
        </p:txBody>
      </p:sp>
      <mc:AlternateContent>
        <mc:Choice Requires="a14">
          <p:sp>
            <p:nvSpPr>
              <p:cNvPr id="9" name="QC_6_BD.62_4#2036164d4.choices?htil=11&amp;vcp=1&amp;vop=1&amp;vis=1&amp;pid=2d852a242&amp;color=0,0,0&amp;vtp=1&amp;bbb=1&amp;hb=1" title=""/>
              <p:cNvSpPr/>
              <p:nvPr/>
            </p:nvSpPr>
            <p:spPr>
              <a:xfrm>
                <a:off x="932688" y="2227870"/>
                <a:ext cx="6172200" cy="380339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A.图甲：司南能指示南北是因为受到地磁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场的作用</a:t>
                </a:r>
                <a:endParaRPr lang="en-US" altLang="zh-CN" sz="265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B.图乙：滑动变阻器滑片向右移动时，电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磁铁的磁性会增强</a:t>
                </a:r>
                <a:endParaRPr lang="en-US" altLang="zh-CN" sz="265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C.图丙：该实验说明通电导线在磁场中受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力，这是发电机的工作原理</a:t>
                </a:r>
                <a:endParaRPr lang="en-US" altLang="zh-CN" sz="265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D.图丁：导体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65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竖直向上运动时，电流</a:t>
                </a:r>
                <a:endParaRPr lang="en-US" altLang="zh-CN" sz="265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65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表指针会发生偏转</a:t>
                </a:r>
                <a:endParaRPr lang="en-US" altLang="zh-CN" sz="2650"/>
              </a:p>
            </p:txBody>
          </p:sp>
        </mc:Choice>
        <mc:Fallback>
          <p:sp>
            <p:nvSpPr>
              <p:cNvPr id="9" name="QC_6_BD.62_4#2036164d4.choices?htil=11&amp;vcp=1&amp;vop=1&amp;vis=1&amp;pid=2d852a24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227870"/>
                <a:ext cx="6172200" cy="3803396"/>
              </a:xfrm>
              <a:prstGeom prst="rect">
                <a:avLst/>
              </a:prstGeom>
              <a:blipFill rotWithShape="1">
                <a:blip r:embed="rId6"/>
                <a:stretch>
                  <a:fillRect l="-8" t="-8" r="-33" b="-8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64_1#917730c64?iti=13&amp;htil=12&amp;vcp=1&amp;vop=1&amp;vis=1&amp;pid=2d852a242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0494" y="1881727"/>
            <a:ext cx="2880360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64_2#917730c64?iti=13&amp;htil=12&amp;vcp=1&amp;vop=1&amp;vis=1&amp;pid=2d852a242&amp;color=0,0,0&amp;vtp=1&amp;bbb=1" title=""/>
          <p:cNvSpPr/>
          <p:nvPr/>
        </p:nvSpPr>
        <p:spPr>
          <a:xfrm>
            <a:off x="9076468" y="388324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图27-13</a:t>
            </a:r>
            <a:endParaRPr lang="en-US" altLang="zh-CN" sz="2800"/>
          </a:p>
        </p:txBody>
      </p:sp>
      <p:sp>
        <p:nvSpPr>
          <p:cNvPr id="4" name="QC_6_BD.64_3#917730c64?htil=12&amp;vcp=1&amp;vop=1&amp;vis=1&amp;pid=2d852a242&amp;color=0,0,0&amp;vtp=1&amp;bt=1&amp;bbb=1&amp;hb=1" title=""/>
          <p:cNvSpPr/>
          <p:nvPr/>
        </p:nvSpPr>
        <p:spPr>
          <a:xfrm>
            <a:off x="932688" y="1863439"/>
            <a:ext cx="730605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（2025·湖北）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如图27-13为一种防灾应急手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摇电筒。中部固定有线圈，沿着筒身方向摇动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电筒，使其内部的小物块来回穿过线圈，灯泡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发光。小物块可能是(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65_1#917730c64.bracket?vcp=1&amp;vop=1&amp;vis=1&amp;pid=2d852a242&amp;color=0,0,0&amp;vpa=49&amp;vtp=1" title=""/>
          <p:cNvSpPr/>
          <p:nvPr/>
        </p:nvSpPr>
        <p:spPr>
          <a:xfrm>
            <a:off x="4424394" y="3793204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6_BD.64_4#917730c64.choices?htil=12&amp;vcp=1&amp;vop=1&amp;vis=1&amp;pid=2d852a242&amp;color=0,0,0&amp;vtp=1&amp;bbb=1" title=""/>
          <p:cNvSpPr/>
          <p:nvPr/>
        </p:nvSpPr>
        <p:spPr>
          <a:xfrm>
            <a:off x="932688" y="4427569"/>
            <a:ext cx="730605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1804035"/>
                <a:tab pos="3569970"/>
                <a:tab pos="53619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A.木块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B.石块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C.铜块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D.磁铁块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66_1#16ec11335?vcp=1&amp;vop=1&amp;vis=1&amp;pid=2d852a242&amp;color=0,0,0&amp;vtp=1&amp;bt=1&amp;bbb=1&amp;hb=1" title=""/>
          <p:cNvSpPr/>
          <p:nvPr/>
        </p:nvSpPr>
        <p:spPr>
          <a:xfrm>
            <a:off x="932688" y="1371568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（2024·湛江）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中国完全自主建造的首艘电磁弹射型航空母舰—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—福建舰。当弹射装置内的导体通过强大的电流时，战斗机就受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到强大的电磁力而弹射飞出，如图27-14所示，下列实验与电磁弹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射装置工作原理相同的是(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67_1#16ec11335.bracket?vcp=1&amp;vop=1&amp;vis=1&amp;pid=2d852a242&amp;color=0,0,0&amp;vpa=50&amp;vtp=1" title=""/>
          <p:cNvSpPr/>
          <p:nvPr/>
        </p:nvSpPr>
        <p:spPr>
          <a:xfrm>
            <a:off x="5138769" y="330133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4" name="QC_6_BD.66_2#16ec11335.choices?vcp=1&amp;vop=1&amp;vis=1&amp;pid=2d852a242&amp;color=0,0,0&amp;vtp=1&amp;bbb=1" title=""/>
          <p:cNvSpPr/>
          <p:nvPr/>
        </p:nvSpPr>
        <p:spPr>
          <a:xfrm>
            <a:off x="932689" y="3997420"/>
            <a:ext cx="10323320" cy="14871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3300"/>
              </a:lnSpc>
              <a:tabLst>
                <a:tab pos="2913380"/>
                <a:tab pos="5051425"/>
                <a:tab pos="77870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74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74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74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6_BD.66_2#16ec11335.choice_image?vcp=1&amp;vop=1&amp;vis=1&amp;pid=2d852a242&amp;color=0,0,0&amp;tib=255,255,255&amp;iip=1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9939" y="3995960"/>
            <a:ext cx="2112264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6_BD.66_2#16ec11335.choice_image?vcp=1&amp;vop=1&amp;vis=1&amp;pid=2d852a242&amp;color=0,0,0&amp;tib=255,255,255&amp;iip=16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1538" y="4059968"/>
            <a:ext cx="1371600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66_2#16ec11335.choice_image?vcp=1&amp;vop=1&amp;vis=1&amp;pid=2d852a242&amp;color=0,0,0&amp;tib=255,255,255&amp;iip=17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6858" y="4041680"/>
            <a:ext cx="1911096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66_2#16ec11335.choice_image?vcp=1&amp;vop=1&amp;vis=1&amp;pid=2d852a242&amp;color=0,0,0&amp;tib=255,255,255&amp;iip=18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7010" y="4014248"/>
            <a:ext cx="1901952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68_1#8d0a28f93?iti=14&amp;htil=13&amp;vcp=1&amp;vop=1&amp;vis=1&amp;pid=2d852a242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1145" y="920242"/>
            <a:ext cx="2313432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68_2#8d0a28f93?iti=14&amp;htil=13&amp;vcp=1&amp;vop=1&amp;vis=1&amp;pid=2d852a242&amp;color=0,0,0&amp;vtp=1&amp;bbb=1" title=""/>
          <p:cNvSpPr/>
          <p:nvPr/>
        </p:nvSpPr>
        <p:spPr>
          <a:xfrm>
            <a:off x="9433655" y="326923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68_3#8d0a28f93?htil=13&amp;vcp=1&amp;vop=1&amp;vis=1&amp;pid=2d852a242&amp;color=0,0,0&amp;vtp=1&amp;bt=1&amp;bbb=1&amp;hb=1&amp;hs=1" title=""/>
              <p:cNvSpPr/>
              <p:nvPr/>
            </p:nvSpPr>
            <p:spPr>
              <a:xfrm>
                <a:off x="932688" y="901954"/>
                <a:ext cx="7872984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（2025·北京）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某同学用如图27-15所示的装置进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行实验，使金属棒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向左做切割磁感线运动，灵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敏电流计指针向右偏转，说明回路中有电流产生，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这是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现象。灵敏电流计指针偏转的方向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可以反映电路中的电流方向，若要改变上述灵敏电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68_3#8d0a28f93?htil=13&amp;vcp=1&amp;vop=1&amp;vis=1&amp;pid=2d852a242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01954"/>
                <a:ext cx="7872984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6" t="-8" r="-1152" b="-2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69_1#8d0a28f93.blank?vcp=1&amp;vop=1&amp;vis=1&amp;pid=2d852a242&amp;color=0,0,0&amp;vpa=51&amp;vtp=1&amp;bbb=1" title=""/>
          <p:cNvSpPr/>
          <p:nvPr/>
        </p:nvSpPr>
        <p:spPr>
          <a:xfrm>
            <a:off x="1657382" y="281457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电磁感应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B_6_AN.70_1#8d0a28f93.blank?vcp=1&amp;vop=1&amp;vis=1&amp;pid=2d852a242&amp;color=0,0,0&amp;vpa=52&amp;vtp=1&amp;bbb=1&amp;hb=1" title=""/>
              <p:cNvSpPr/>
              <p:nvPr/>
            </p:nvSpPr>
            <p:spPr>
              <a:xfrm>
                <a:off x="932688" y="4078414"/>
                <a:ext cx="10320018" cy="18471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       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将磁体的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对调，仍使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金属棒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向左做切割磁感线运动（或保持磁体的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不变，使金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属棒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向右做切割磁感线运动）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B_6_AN.70_1#8d0a28f93.blank?vcp=1&amp;vop=1&amp;vis=1&amp;pid=2d852a242&amp;color=0,0,0&amp;vpa=52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78414"/>
                <a:ext cx="10320018" cy="1847152"/>
              </a:xfrm>
              <a:prstGeom prst="rect">
                <a:avLst/>
              </a:prstGeom>
              <a:blipFill rotWithShape="1">
                <a:blip r:embed="rId5"/>
                <a:stretch>
                  <a:fillRect l="-5" t="-24" r="-758" b="-3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6_BD.68_3#8d0a28f93?htil=13&amp;vcp=1&amp;vop=1&amp;vis=1&amp;pid=2d852a242&amp;color=0,0,0&amp;vtp=1&amp;bt=1&amp;bbb=1&amp;hb=1&amp;hs=1" title=""/>
          <p:cNvSpPr/>
          <p:nvPr/>
        </p:nvSpPr>
        <p:spPr>
          <a:xfrm>
            <a:off x="932688" y="4108894"/>
            <a:ext cx="10320018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流计指针偏转的方向，可进行的操作是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71_1#a6d3f7974?iti=15&amp;htil=14&amp;vcp=1&amp;vop=1&amp;vis=1&amp;pid=2d852a242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6952" y="1572736"/>
            <a:ext cx="3621024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71_2#a6d3f7974?iti=15&amp;htil=14&amp;vcp=1&amp;vop=1&amp;vis=1&amp;pid=2d852a242&amp;color=0,0,0&amp;vtp=1&amp;bbb=1" title=""/>
          <p:cNvSpPr/>
          <p:nvPr/>
        </p:nvSpPr>
        <p:spPr>
          <a:xfrm>
            <a:off x="8793258" y="391258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71_3#a6d3f7974?htil=14&amp;vcp=1&amp;vop=1&amp;vis=1&amp;pid=2d852a242&amp;color=0,0,0&amp;vtp=1&amp;bt=1&amp;bbb=1&amp;hb=1" title=""/>
              <p:cNvSpPr/>
              <p:nvPr/>
            </p:nvSpPr>
            <p:spPr>
              <a:xfrm>
                <a:off x="932688" y="1545304"/>
                <a:ext cx="6565392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（2025·成都）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将两个玩具电动机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��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的转轴用塑料管连接起来，如图27-16。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闭合开关，小灯泡发光，原因是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带动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，让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的线圈切割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，产生感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应电流。若只将电池的正负极对调，闭合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开关后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𝑴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的转动方向会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71_3#a6d3f7974?htil=14&amp;vcp=1&amp;vop=1&amp;vis=1&amp;pid=2d852a24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6565392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8" t="-9" r="-3279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72_1#a6d3f7974.blank?vcp=1&amp;vop=1&amp;vis=1&amp;pid=2d852a242&amp;color=0,0,0&amp;vpa=53&amp;vtp=1&amp;bbb=1" title=""/>
          <p:cNvSpPr/>
          <p:nvPr/>
        </p:nvSpPr>
        <p:spPr>
          <a:xfrm>
            <a:off x="4434808" y="3457924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磁感线</a:t>
            </a:r>
            <a:endParaRPr lang="en-US" altLang="zh-CN" sz="2800"/>
          </a:p>
        </p:txBody>
      </p:sp>
      <p:sp>
        <p:nvSpPr>
          <p:cNvPr id="6" name="QB_6_AN.73_1#a6d3f7974.blank?vcp=1&amp;vop=1&amp;vis=1&amp;pid=2d852a242&amp;color=0,0,0&amp;vpa=54&amp;vtp=1&amp;bbb=1" title=""/>
          <p:cNvSpPr/>
          <p:nvPr/>
        </p:nvSpPr>
        <p:spPr>
          <a:xfrm>
            <a:off x="4653439" y="473236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改变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74_1#44c4769d5?vcp=1&amp;vop=1&amp;vis=1&amp;pid=2d852a242&amp;color=0,0,0&amp;vtp=1&amp;bt=1&amp;bbb=1&amp;hb=1" title=""/>
              <p:cNvSpPr/>
              <p:nvPr/>
            </p:nvSpPr>
            <p:spPr>
              <a:xfrm>
                <a:off x="932688" y="84020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（2025·南充）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在“探究导体在磁场中运动时产生感应电流条件”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实验中，某小组利用电流计、开关、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形磁铁、导线、导体棒组成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了如图27-17甲所示电路。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74_1#44c4769d5?vcp=1&amp;vop=1&amp;vis=1&amp;pid=2d852a24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40200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-299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74_2#44c4769d5?iti=16&amp;vcp=1&amp;vop=1&amp;vis=1&amp;pid=2d852a242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18352"/>
            <a:ext cx="10277856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74_3#44c4769d5?iti=16&amp;vcp=1&amp;vop=1&amp;vis=1&amp;pid=2d852a242&amp;color=0,0,0&amp;vtp=1&amp;bbb=1" title=""/>
          <p:cNvSpPr/>
          <p:nvPr/>
        </p:nvSpPr>
        <p:spPr>
          <a:xfrm>
            <a:off x="5464842" y="545080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75_1#3a6bf084c?vcp=1&amp;vop=1&amp;vis=1&amp;pid=44c4769d5&amp;color=0,0,0&amp;vtp=1&amp;bt=1&amp;bbb=1" title=""/>
          <p:cNvSpPr/>
          <p:nvPr/>
        </p:nvSpPr>
        <p:spPr>
          <a:xfrm>
            <a:off x="932688" y="852296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探究小组将观察到的现象记录在下表中。</a:t>
            </a:r>
            <a:endParaRPr lang="en-US" altLang="zh-CN" sz="2800"/>
          </a:p>
        </p:txBody>
      </p:sp>
      <p:graphicFrame>
        <p:nvGraphicFramePr>
          <p:cNvPr id="31" name="QB_7_BD.75_2#3a6bf084c?colgroup=2,4,5,4,4,5&amp;vcp=1&amp;vop=1&amp;vis=1&amp;pid=44c4769d5&amp;color=0,0,0&amp;vtp=1&amp;bbb=1&amp;hb=1" title=""/>
          <p:cNvGraphicFramePr>
            <a:graphicFrameLocks noGrp="1"/>
          </p:cNvGraphicFramePr>
          <p:nvPr/>
        </p:nvGraphicFramePr>
        <p:xfrm>
          <a:off x="932688" y="1543938"/>
          <a:ext cx="10268712" cy="4457956"/>
        </p:xfrm>
        <a:graphic>
          <a:graphicData uri="http://schemas.openxmlformats.org/drawingml/2006/table">
            <a:tbl>
              <a:tblPr/>
              <a:tblGrid>
                <a:gridCol w="941832"/>
                <a:gridCol w="1719072"/>
                <a:gridCol w="2084832"/>
                <a:gridCol w="1719072"/>
                <a:gridCol w="1719072"/>
                <a:gridCol w="2084832"/>
              </a:tblGrid>
              <a:tr h="1094296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开关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闭合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导体棒运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动方向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电流表指针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偏转情况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开关断开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导体棒运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动方向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电流表指针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偏转情况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竖直上下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（乙图）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不偏转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竖直上下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（乙图）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不偏转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垂直里外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（丙图）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不偏转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垂直里外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（丙图）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不偏转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水平左右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（丁图）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偏转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水平左右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（丁图）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不偏转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ed02d239f.fixed?vcp=1&amp;pid=40f0bb59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ed02d239f.fixed?vcp=1&amp;pid=40f0bb59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ed02d239f.fixed?vcp=1&amp;pid=40f0bb59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75_3#3a6bf084c?vcp=1&amp;vop=1&amp;vis=1&amp;pid=44c4769d5&amp;color=0,0,0&amp;vtp=1&amp;bt=1&amp;bbb=1&amp;hb=1" title=""/>
          <p:cNvSpPr/>
          <p:nvPr/>
        </p:nvSpPr>
        <p:spPr>
          <a:xfrm>
            <a:off x="932688" y="115770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分析表中信息可知导体在磁场中运动产生感应电流的条件：闭合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电路的一部分导体在磁场中做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运动。</a:t>
            </a:r>
            <a:endParaRPr lang="en-US" altLang="zh-CN" sz="2800"/>
          </a:p>
        </p:txBody>
      </p:sp>
      <p:sp>
        <p:nvSpPr>
          <p:cNvPr id="3" name="QB_7_AN.76_1#3a6bf084c.blank?vcp=1&amp;vop=1&amp;vis=1&amp;pid=44c4769d5&amp;color=0,0,0&amp;vpa=55&amp;vtp=1&amp;bbb=1" title=""/>
          <p:cNvSpPr/>
          <p:nvPr/>
        </p:nvSpPr>
        <p:spPr>
          <a:xfrm>
            <a:off x="5586444" y="1753965"/>
            <a:ext cx="204470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切割磁感线</a:t>
            </a:r>
            <a:endParaRPr lang="en-US" altLang="zh-CN" sz="2800"/>
          </a:p>
        </p:txBody>
      </p:sp>
      <p:pic>
        <p:nvPicPr>
          <p:cNvPr id="4" name="QB_7_BD.75_4#3a6bf084c?iti=17&amp;vcp=1&amp;vop=1&amp;vis=1&amp;visfb=1&amp;pid=44c4769d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495137"/>
            <a:ext cx="10277856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75_5#3a6bf084c?iti=17&amp;vcp=1&amp;vop=1&amp;vis=1&amp;visfb=1&amp;pid=44c4769d5&amp;color=0,0,0&amp;vtp=1&amp;bbb=1" title=""/>
          <p:cNvSpPr/>
          <p:nvPr/>
        </p:nvSpPr>
        <p:spPr>
          <a:xfrm>
            <a:off x="5464842" y="512759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77_1#ccb1d34eb?vcp=1&amp;vop=1&amp;vis=1&amp;pid=44c4769d5&amp;color=0,0,0&amp;vtp=1&amp;bt=1&amp;bbb=1&amp;hb=1" title=""/>
          <p:cNvSpPr/>
          <p:nvPr/>
        </p:nvSpPr>
        <p:spPr>
          <a:xfrm>
            <a:off x="932688" y="840200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探究小组观察到磁体不动时，导体棒向右运动指针向右偏转，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向左运动指针向左偏转；若导体棒静止不动，磁体向右运动时，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观察到电流表指针向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偏转。</a:t>
            </a:r>
            <a:endParaRPr lang="en-US" altLang="zh-CN" sz="2800"/>
          </a:p>
        </p:txBody>
      </p:sp>
      <p:sp>
        <p:nvSpPr>
          <p:cNvPr id="3" name="QB_7_AN.78_1#ccb1d34eb.blank?vcp=1&amp;vop=1&amp;vis=1&amp;pid=44c4769d5&amp;color=0,0,0&amp;vpa=56&amp;vtp=1" title=""/>
          <p:cNvSpPr/>
          <p:nvPr/>
        </p:nvSpPr>
        <p:spPr>
          <a:xfrm>
            <a:off x="4157694" y="2084165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左</a:t>
            </a:r>
            <a:endParaRPr lang="en-US" altLang="zh-CN" sz="2800"/>
          </a:p>
        </p:txBody>
      </p:sp>
      <p:pic>
        <p:nvPicPr>
          <p:cNvPr id="4" name="QB_7_BD.77_2#ccb1d34eb?iti=18&amp;vcp=1&amp;vop=1&amp;vis=1&amp;visfb=1&amp;pid=44c4769d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18352"/>
            <a:ext cx="10277856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77_3#ccb1d34eb?iti=18&amp;vcp=1&amp;vop=1&amp;vis=1&amp;visfb=1&amp;pid=44c4769d5&amp;color=0,0,0&amp;vtp=1&amp;bbb=1" title=""/>
          <p:cNvSpPr/>
          <p:nvPr/>
        </p:nvSpPr>
        <p:spPr>
          <a:xfrm>
            <a:off x="5464842" y="545080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79_1#6dee037c7?vcp=1&amp;vop=1&amp;vis=1&amp;pid=44c4769d5&amp;color=0,0,0&amp;vtp=1&amp;bt=1&amp;bbb=1&amp;hb=1" title=""/>
          <p:cNvSpPr/>
          <p:nvPr/>
        </p:nvSpPr>
        <p:spPr>
          <a:xfrm>
            <a:off x="932688" y="840200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探究小组发现实验中电流表的指针偏转角度较小，你有什么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方法使指针偏转角度变大？答：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（写出一种即可）。</a:t>
            </a:r>
            <a:endParaRPr lang="en-US" altLang="zh-CN" sz="2800"/>
          </a:p>
        </p:txBody>
      </p:sp>
      <p:sp>
        <p:nvSpPr>
          <p:cNvPr id="3" name="QB_7_AN.80_1#6dee037c7.blank?vcp=1&amp;vop=1&amp;vis=1&amp;pid=44c4769d5&amp;color=0,0,0&amp;vpa=57&amp;vtp=1&amp;bbb=1&amp;hb=1" title=""/>
          <p:cNvSpPr/>
          <p:nvPr/>
        </p:nvSpPr>
        <p:spPr>
          <a:xfrm>
            <a:off x="932689" y="1457420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增大导体棒的切割速度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（合理即可）</a:t>
            </a:r>
            <a:endParaRPr lang="en-US" altLang="zh-CN" sz="2800"/>
          </a:p>
        </p:txBody>
      </p:sp>
      <p:pic>
        <p:nvPicPr>
          <p:cNvPr id="4" name="QB_7_BD.79_2#6dee037c7?iti=19&amp;vcp=1&amp;vop=1&amp;vis=1&amp;visfb=1&amp;pid=44c4769d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18352"/>
            <a:ext cx="10277856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79_3#6dee037c7?iti=19&amp;vcp=1&amp;vop=1&amp;vis=1&amp;visfb=1&amp;pid=44c4769d5&amp;color=0,0,0&amp;vtp=1&amp;bbb=1" title=""/>
          <p:cNvSpPr/>
          <p:nvPr/>
        </p:nvSpPr>
        <p:spPr>
          <a:xfrm>
            <a:off x="5464842" y="545080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67e3f477c.fixed?vcp=1&amp;pid=40f0bb59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67e3f477c.fixed?vcp=1&amp;pid=40f0bb59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67e3f477c.fixed?vcp=1&amp;pid=40f0bb59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81_1#3c6a714b7?vcp=1&amp;vop=1&amp;vis=1&amp;pid=67e3f477c&amp;color=0,0,0&amp;vtp=1&amp;bt=1&amp;bbb=1&amp;hb=1" title=""/>
              <p:cNvSpPr/>
              <p:nvPr/>
            </p:nvSpPr>
            <p:spPr>
              <a:xfrm>
                <a:off x="932688" y="1151604"/>
                <a:ext cx="10323576" cy="20300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医学上用“人工心脏泵”替代心脏推动血液循环，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如图27-18是其工作原理的简图，活塞在电磁铁的带动下左右移动，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代表心脏的舒张和收缩。“人工心脏泵”正常工作过程中，电磁铁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流向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时，则(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5_BD.81_1#3c6a714b7?vcp=1&amp;vop=1&amp;vis=1&amp;pid=67e3f477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51604"/>
                <a:ext cx="10323576" cy="2030032"/>
              </a:xfrm>
              <a:prstGeom prst="rect">
                <a:avLst/>
              </a:prstGeom>
              <a:blipFill rotWithShape="1">
                <a:blip r:embed="rId3"/>
                <a:stretch>
                  <a:fillRect l="-5" t="-17" r="-2489" b="-1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82_1#3c6a714b7.bracket?vcp=1&amp;vop=1&amp;vis=1&amp;pid=67e3f477c&amp;color=0,0,0&amp;vpa=58&amp;vtp=1" title=""/>
          <p:cNvSpPr/>
          <p:nvPr/>
        </p:nvSpPr>
        <p:spPr>
          <a:xfrm>
            <a:off x="4873656" y="2707418"/>
            <a:ext cx="495300" cy="472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pic>
        <p:nvPicPr>
          <p:cNvPr id="4" name="QC_5_BD.81_2#3c6a714b7?iti=20&amp;htil=15&amp;vcp=1&amp;vop=1&amp;vis=1&amp;pid=67e3f477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9299" y="3208496"/>
            <a:ext cx="3163824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81_3#3c6a714b7?iti=20&amp;htil=15&amp;vcp=1&amp;vop=1&amp;vis=1&amp;pid=67e3f477c&amp;color=0,0,0&amp;vtp=1&amp;bbb=1" title=""/>
          <p:cNvSpPr/>
          <p:nvPr/>
        </p:nvSpPr>
        <p:spPr>
          <a:xfrm>
            <a:off x="8297004" y="5219160"/>
            <a:ext cx="1268412" cy="8676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图27-18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81_4#3c6a714b7.choices?htil=15&amp;vcp=1&amp;vop=1&amp;vis=1&amp;pid=67e3f477c&amp;color=0,0,0&amp;vtp=1&amp;bbb=1" title=""/>
              <p:cNvSpPr/>
              <p:nvPr/>
            </p:nvSpPr>
            <p:spPr>
              <a:xfrm>
                <a:off x="932688" y="3181064"/>
                <a:ext cx="7022592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A.电磁铁左端为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极，活塞向右移动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B.电磁铁左端为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极，活塞向左移动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C.电磁铁左端为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极，活塞向右移动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D.电磁铁左端为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极，活塞向左移动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81_4#3c6a714b7.choices?htil=15&amp;vcp=1&amp;vop=1&amp;vis=1&amp;pid=67e3f477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81064"/>
                <a:ext cx="7022592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7" t="-14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83_1#2e3a1ceed?iti=21&amp;htil=16&amp;vcp=1&amp;vop=1&amp;vis=1&amp;pid=67e3f477c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4199" y="1271968"/>
            <a:ext cx="2231136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83_2#2e3a1ceed?iti=21&amp;htil=16&amp;vcp=1&amp;vop=1&amp;vis=1&amp;pid=67e3f477c&amp;color=0,0,0&amp;vtp=1&amp;bbb=1" title=""/>
          <p:cNvSpPr/>
          <p:nvPr/>
        </p:nvSpPr>
        <p:spPr>
          <a:xfrm>
            <a:off x="9445561" y="2935161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图27-19</a:t>
            </a:r>
            <a:endParaRPr lang="en-US" altLang="zh-CN" sz="2800"/>
          </a:p>
        </p:txBody>
      </p:sp>
      <p:sp>
        <p:nvSpPr>
          <p:cNvPr id="4" name="QC_5_BD.83_3#2e3a1ceed?htil=16&amp;vcp=1&amp;vop=1&amp;vis=1&amp;pid=67e3f477c&amp;color=0,0,0&amp;vtp=1&amp;bt=1&amp;bbb=1&amp;hb=1&amp;hs=1" title=""/>
          <p:cNvSpPr/>
          <p:nvPr/>
        </p:nvSpPr>
        <p:spPr>
          <a:xfrm>
            <a:off x="932688" y="1253680"/>
            <a:ext cx="7955280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（2025·凉山州）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传感器在“物联网”中担负着信息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采集的重要任务，可以实现“提醒”和“报警”功能。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某型号的温度自动报警装置由热敏电阻作为传感器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制作而成，其简易电路图如图27-19所示。已知热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C_5_BD.83_3#2e3a1ceed?htil=16&amp;vcp=1&amp;vop=1&amp;vis=1&amp;pid=67e3f477c&amp;color=0,0,0&amp;vtp=1&amp;bt=1&amp;bbb=1&amp;hb=1&amp;hs=1" title=""/>
              <p:cNvSpPr/>
              <p:nvPr/>
            </p:nvSpPr>
            <p:spPr>
              <a:xfrm>
                <a:off x="932688" y="3752533"/>
                <a:ext cx="10320018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敏电阻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的阻值随温度升高而减小，若电源电压保持不变，滑动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变阻器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在某位置不变，闭合开关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，此时装置未报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警。下列说法正确的是(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C_5_BD.83_3#2e3a1ceed?htil=16&amp;vcp=1&amp;vop=1&amp;vis=1&amp;pid=67e3f477c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52533"/>
                <a:ext cx="10320018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5" t="-17" r="5" b="-3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83_4#2e3a1ceed.choices?vcp=1&amp;vop=1&amp;vis=1&amp;pid=67e3f477c&amp;color=0,0,0&amp;vtp=1&amp;bbb=1&amp;hb=1&amp;htil=1" title=""/>
              <p:cNvSpPr/>
              <p:nvPr/>
            </p:nvSpPr>
            <p:spPr>
              <a:xfrm>
                <a:off x="932688" y="886174"/>
                <a:ext cx="7947152" cy="5087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A.该装置中电磁铁的工作原理与发电机工作原理相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B.若温度升高，流过电磁铁的电流变小，电磁铁磁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性变弱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C.若温度降低到一定程度，该报警器会发送报警信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息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D.若滑动变阻器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向左移动一段距离，则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报警的最低温度将会升高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5_BD.83_4#2e3a1ceed.choices?vcp=1&amp;vop=1&amp;vis=1&amp;pid=67e3f477c&amp;color=0,0,0&amp;vtp=1&amp;bbb=1&amp;hb=1&amp;htil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86174"/>
                <a:ext cx="7947152" cy="5087557"/>
              </a:xfrm>
              <a:prstGeom prst="rect">
                <a:avLst/>
              </a:prstGeom>
              <a:blipFill rotWithShape="1">
                <a:blip r:embed="rId2"/>
                <a:stretch>
                  <a:fillRect l="-6" t="-7" r="-56" b="-1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83_1#2e3a1ceed?iti=32&amp;htil=16&amp;vcp=1&amp;vop=1&amp;vis=1&amp;pid=67e3f477c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6737" y="1025710"/>
            <a:ext cx="2231136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BD.83_2#2e3a1ceed?iti=32&amp;htil=16&amp;vcp=1&amp;vop=1&amp;vis=1&amp;pid=67e3f477c&amp;color=0,0,0&amp;vtp=1&amp;bbb=1" title=""/>
          <p:cNvSpPr/>
          <p:nvPr/>
        </p:nvSpPr>
        <p:spPr>
          <a:xfrm>
            <a:off x="9428099" y="268890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图27-19</a:t>
            </a:r>
            <a:endParaRPr lang="en-US" altLang="zh-CN" sz="2800"/>
          </a:p>
        </p:txBody>
      </p:sp>
      <p:sp>
        <p:nvSpPr>
          <p:cNvPr id="5" name="QC_5_AN.84_1#2e3a1ceed.bracket?vcp=1&amp;vop=1&amp;vis=1&amp;pid=67e3f477c&amp;color=0,0,0&amp;vpa=59&amp;vtp=1&amp;answeroption=D" title=""/>
          <p:cNvSpPr txBox="1"/>
          <p:nvPr/>
        </p:nvSpPr>
        <p:spPr>
          <a:xfrm>
            <a:off x="805688" y="4851114"/>
            <a:ext cx="392430" cy="6769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细黑" panose="02010600040101010101" pitchFamily="2" charset="-122"/>
              </a:rPr>
              <a:t>√</a:t>
            </a:r>
            <a:endParaRPr lang="zh-CN" altLang="en-US" sz="4400" b="1">
              <a:solidFill>
                <a:srgbClr val="FF0000"/>
              </a:solidFill>
              <a:latin typeface="华文细黑" panose="02010600040101010101" pitchFamily="2" charset="-122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709400" y="12255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85_1#7ce7f1cf5?iti=22&amp;htil=17&amp;vcp=1&amp;vop=1&amp;vis=1&amp;pid=67e3f477c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7298" y="960119"/>
            <a:ext cx="4846320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85_2#7ce7f1cf5?iti=22&amp;htil=17&amp;vcp=1&amp;vop=1&amp;vis=1&amp;pid=67e3f477c&amp;color=0,0,0&amp;vtp=1&amp;bbb=1" title=""/>
          <p:cNvSpPr/>
          <p:nvPr/>
        </p:nvSpPr>
        <p:spPr>
          <a:xfrm>
            <a:off x="8116252" y="284276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图27-20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O_5_BD.85_3#7ce7f1cf5?htil=17&amp;vcp=1&amp;vop=1&amp;vis=1&amp;pid=67e3f477c&amp;color=0,0,0&amp;vtp=1&amp;bt=1&amp;bbb=1&amp;hb=1&amp;hs=1" title=""/>
              <p:cNvSpPr/>
              <p:nvPr/>
            </p:nvSpPr>
            <p:spPr>
              <a:xfrm>
                <a:off x="932688" y="941832"/>
                <a:ext cx="5340096" cy="24854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（2025·陕西）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如图27-20甲所示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是室内自动换气系统的电路图。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控制电路的电源电压为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电阻箱，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𝑲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的阻值与烟雾浓度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𝑲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85_3#7ce7f1cf5?htil=17&amp;vcp=1&amp;vop=1&amp;vis=1&amp;pid=67e3f477c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41832"/>
                <a:ext cx="5340096" cy="2485454"/>
              </a:xfrm>
              <a:prstGeom prst="rect">
                <a:avLst/>
              </a:prstGeom>
              <a:blipFill rotWithShape="1">
                <a:blip r:embed="rId4"/>
                <a:stretch>
                  <a:fillRect l="-10" t="-5" r="5" b="-3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BD.86_1#1070dcfb6?vcp=1&amp;vop=1&amp;vis=1&amp;pid=7ce7f1cf5&amp;color=0,0,0&amp;vtp=1&amp;bbb=1&amp;hb=1" title=""/>
          <p:cNvSpPr/>
          <p:nvPr/>
        </p:nvSpPr>
        <p:spPr>
          <a:xfrm>
            <a:off x="932688" y="4703381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电磁铁工作时，利用了通电导体周围存在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，其上端为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6" name="QB_6_AN.87_1#1070dcfb6.blank?vcp=1&amp;vop=1&amp;vis=1&amp;pid=7ce7f1cf5&amp;color=0,0,0&amp;vpa=60&amp;vtp=1&amp;bbb=1" title=""/>
          <p:cNvSpPr/>
          <p:nvPr/>
        </p:nvSpPr>
        <p:spPr>
          <a:xfrm>
            <a:off x="8264557" y="4672901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磁场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QB_6_AN.88_1#1070dcfb6.blank?vcp=1&amp;vop=1&amp;vis=1&amp;pid=7ce7f1cf5&amp;color=0,0,0&amp;vpa=61&amp;vtp=1&amp;bbb=1" title=""/>
              <p:cNvSpPr/>
              <p:nvPr/>
            </p:nvSpPr>
            <p:spPr>
              <a:xfrm>
                <a:off x="1020001" y="5427154"/>
                <a:ext cx="36830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6_AN.88_1#1070dcfb6.blank?vcp=1&amp;vop=1&amp;vis=1&amp;pid=7ce7f1cf5&amp;color=0,0,0&amp;vpa=6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01" y="5427154"/>
                <a:ext cx="368300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52" t="-108" r="52" b="-7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QO_5_BD.85_3#7ce7f1cf5?htil=17&amp;vcp=1&amp;vop=1&amp;vis=1&amp;pid=67e3f477c&amp;color=0,0,0&amp;vtp=1&amp;bt=1&amp;bbb=1&amp;hb=1&amp;hs=1" title=""/>
              <p:cNvSpPr/>
              <p:nvPr/>
            </p:nvSpPr>
            <p:spPr>
              <a:xfrm>
                <a:off x="932688" y="3427983"/>
                <a:ext cx="10320018" cy="11744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的关系如图乙所示。当电磁铁线圈中的电流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≥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时，衔铁被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吸下，电风扇转动，开始排气。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O_5_BD.85_3#7ce7f1cf5?htil=17&amp;vcp=1&amp;vop=1&amp;vis=1&amp;pid=67e3f477c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27983"/>
                <a:ext cx="10320018" cy="1174433"/>
              </a:xfrm>
              <a:prstGeom prst="rect">
                <a:avLst/>
              </a:prstGeom>
              <a:blipFill rotWithShape="1">
                <a:blip r:embed="rId6"/>
                <a:stretch>
                  <a:fillRect l="-5" t="-22" r="-678" b="-8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89_1#61cbfb269?vcp=1&amp;vop=1&amp;vis=1&amp;pid=7ce7f1cf5&amp;color=0,0,0&amp;vtp=1&amp;bt=1&amp;bbb=1&amp;hb=1" title=""/>
              <p:cNvSpPr/>
              <p:nvPr/>
            </p:nvSpPr>
            <p:spPr>
              <a:xfrm>
                <a:off x="932688" y="758920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当烟雾浓度升高时，控制电路中线圈的电流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（选填“变大”“变小”或“不变”）。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控制电路的电源电压低于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时，若保持空气质量的标准不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的阻值应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（选填“增大”“减小”或“不变”）。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89_1#61cbfb269?vcp=1&amp;vop=1&amp;vis=1&amp;pid=7ce7f1cf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58920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4" r="2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90_1#61cbfb269.blank?vcp=1&amp;vop=1&amp;vis=1&amp;pid=7ce7f1cf5&amp;color=0,0,0&amp;vpa=62&amp;vtp=1&amp;bbb=1" title=""/>
          <p:cNvSpPr/>
          <p:nvPr/>
        </p:nvSpPr>
        <p:spPr>
          <a:xfrm>
            <a:off x="8621745" y="72844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变大</a:t>
            </a:r>
            <a:endParaRPr lang="en-US" altLang="zh-CN" sz="2800"/>
          </a:p>
        </p:txBody>
      </p:sp>
      <p:sp>
        <p:nvSpPr>
          <p:cNvPr id="5" name="QB_6_AN.92_1#61cbfb269.blank?vcp=1&amp;vop=1&amp;vis=1&amp;pid=7ce7f1cf5&amp;color=0,0,0&amp;vpa=63&amp;vtp=1&amp;bbb=1" title=""/>
          <p:cNvSpPr/>
          <p:nvPr/>
        </p:nvSpPr>
        <p:spPr>
          <a:xfrm>
            <a:off x="3504089" y="2650585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减小</a:t>
            </a:r>
            <a:endParaRPr lang="en-US" altLang="zh-CN" sz="2800"/>
          </a:p>
        </p:txBody>
      </p:sp>
      <p:pic>
        <p:nvPicPr>
          <p:cNvPr id="6" name="QB_6_BD.91_2#aa5f7250e?iti=23&amp;vcp=1&amp;vop=1&amp;vis=1&amp;visfb=1&amp;pid=7ce7f1cf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1256" y="3376644"/>
            <a:ext cx="5806440" cy="2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91_3#aa5f7250e?iti=23&amp;vcp=1&amp;vop=1&amp;vis=1&amp;visfb=1&amp;pid=7ce7f1cf5&amp;color=0,0,0&amp;vtp=1&amp;bbb=1" title=""/>
          <p:cNvSpPr/>
          <p:nvPr/>
        </p:nvSpPr>
        <p:spPr>
          <a:xfrm>
            <a:off x="5460270" y="557018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0a4c6ecf2.fixed?vcp=1&amp;pid=40f0bb59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0a4c6ecf2.fixed?vcp=1&amp;pid=40f0bb59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0a4c6ecf2.fixed?vcp=1&amp;pid=40f0bb59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f84283054?colgroup=3,23&amp;vcp=1&amp;pid=ed02d239f&amp;color=0,0,0&amp;vtp=1&amp;bt=1&amp;bbb=1&amp;hb=1" title=""/>
          <p:cNvGraphicFramePr>
            <a:graphicFrameLocks noGrp="1"/>
          </p:cNvGraphicFramePr>
          <p:nvPr/>
        </p:nvGraphicFramePr>
        <p:xfrm>
          <a:off x="932688" y="720000"/>
          <a:ext cx="10321782" cy="5456111"/>
        </p:xfrm>
        <a:graphic>
          <a:graphicData uri="http://schemas.openxmlformats.org/drawingml/2006/table">
            <a:tbl>
              <a:tblPr/>
              <a:tblGrid>
                <a:gridCol w="1554046"/>
                <a:gridCol w="8767736"/>
              </a:tblGrid>
              <a:tr h="5456111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课标要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1.通过实验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认识磁场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知道地磁场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2.通过实验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了解电流周围存在磁场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3.探究并了解通电螺线管外部磁场的方向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了解电磁铁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在生活中的应用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4.通过实验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了解通电导线在磁场中会受到力的作用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1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并知道力的方向与哪些因素有关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5.探究并了解导体在磁场中运动时产生感应电流的条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件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了解电磁感应在生活中的应用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6.了解动圈式扬声器的结构和原理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了解直流电动机的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工作原理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了解发电机的工作原理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93_1#43037a7d0?iti=24&amp;htil=18&amp;vcp=1&amp;vop=1&amp;vis=1&amp;pid=0a4c6ecf2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2662" y="1911826"/>
            <a:ext cx="3621024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93_2#43037a7d0?iti=24&amp;htil=18&amp;vcp=1&amp;vop=1&amp;vis=1&amp;pid=0a4c6ecf2&amp;color=0,0,0&amp;vtp=1&amp;bbb=1" title=""/>
          <p:cNvSpPr/>
          <p:nvPr/>
        </p:nvSpPr>
        <p:spPr>
          <a:xfrm>
            <a:off x="8758968" y="4032218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93_3#43037a7d0?htil=18&amp;vcp=1&amp;vop=1&amp;vis=1&amp;pid=0a4c6ecf2&amp;color=0,0,0&amp;vtp=1&amp;bt=1&amp;bbb=1&amp;hb=1" title=""/>
              <p:cNvSpPr/>
              <p:nvPr/>
            </p:nvSpPr>
            <p:spPr>
              <a:xfrm>
                <a:off x="932688" y="1893538"/>
                <a:ext cx="6565392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图27-21所示实验中，闭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合开关，导体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向右运动。下列操作能让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导体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向左运动的是(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93_3#43037a7d0?htil=18&amp;vcp=1&amp;vop=1&amp;vis=1&amp;pid=0a4c6ecf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93538"/>
                <a:ext cx="6565392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8" t="-33" r="-725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94_1#43037a7d0.bracket?vcp=1&amp;vop=1&amp;vis=1&amp;pid=0a4c6ecf2&amp;color=0,0,0&amp;vpa=64&amp;vtp=1" title=""/>
          <p:cNvSpPr/>
          <p:nvPr/>
        </p:nvSpPr>
        <p:spPr>
          <a:xfrm>
            <a:off x="4516469" y="3175603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93_4#43037a7d0.choices?htil=18&amp;vcp=1&amp;vop=1&amp;vis=1&amp;pid=0a4c6ecf2&amp;color=0,0,0&amp;vtp=1&amp;bbb=1" title=""/>
              <p:cNvSpPr/>
              <p:nvPr/>
            </p:nvSpPr>
            <p:spPr>
              <a:xfrm>
                <a:off x="932688" y="3744690"/>
                <a:ext cx="6565392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339026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A.改变电压大小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B.改变电流方向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  <a:tabLst>
                    <a:tab pos="339026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C.改变电流大小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D.改变导体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长度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93_4#43037a7d0.choices?htil=18&amp;vcp=1&amp;vop=1&amp;vis=1&amp;pid=0a4c6ecf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44690"/>
                <a:ext cx="6565392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8" t="-8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95_1#b421c9a45?iti=25&amp;htil=19&amp;vcp=1&amp;vop=1&amp;vis=1&amp;pid=0a4c6ecf2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3821" y="1493615"/>
            <a:ext cx="2734056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95_2#b421c9a45?iti=25&amp;htil=19&amp;vcp=1&amp;vop=1&amp;vis=1&amp;pid=0a4c6ecf2&amp;color=0,0,0&amp;vtp=1&amp;bbb=1" title=""/>
          <p:cNvSpPr/>
          <p:nvPr/>
        </p:nvSpPr>
        <p:spPr>
          <a:xfrm>
            <a:off x="9206643" y="320252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图27-22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5_BD.95_3#b421c9a45?htil=19&amp;vcp=1&amp;vop=1&amp;vis=1&amp;pid=0a4c6ecf2&amp;color=0,0,0&amp;vtp=1&amp;bt=1&amp;bbb=1&amp;hb=1&amp;hs=1" title=""/>
              <p:cNvSpPr/>
              <p:nvPr/>
            </p:nvSpPr>
            <p:spPr>
              <a:xfrm>
                <a:off x="932688" y="1475327"/>
                <a:ext cx="7452360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如图27-22，小磁针静止时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极指向右，则螺线管的右端为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极，将小磁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针沿着图中轨迹缓慢移到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处，下列符合小磁针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端旋转情况的是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5_BD.95_3#b421c9a45?htil=19&amp;vcp=1&amp;vop=1&amp;vis=1&amp;pid=0a4c6ecf2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75327"/>
                <a:ext cx="7452360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-760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5_AN.96_1#b421c9a45.blank?vcp=1&amp;vop=1&amp;vis=1&amp;pid=0a4c6ecf2&amp;color=0,0,0&amp;vpa=65&amp;vtp=1&amp;bbb=1" title=""/>
              <p:cNvSpPr/>
              <p:nvPr/>
            </p:nvSpPr>
            <p:spPr>
              <a:xfrm>
                <a:off x="5884100" y="2215419"/>
                <a:ext cx="4270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5_AN.96_1#b421c9a45.blank?vcp=1&amp;vop=1&amp;vis=1&amp;pid=0a4c6ecf2&amp;color=0,0,0&amp;vpa=6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100" y="2215419"/>
                <a:ext cx="427038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4" t="-131" r="119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5_AN.98_1#b421c9a45.blank?vcp=1&amp;vop=1&amp;vis=1&amp;pid=0a4c6ecf2&amp;color=0,0,0&amp;vpa=66&amp;vtp=1" title=""/>
          <p:cNvSpPr/>
          <p:nvPr/>
        </p:nvSpPr>
        <p:spPr>
          <a:xfrm>
            <a:off x="3625881" y="3366992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QB_5_BD.97_1#b421c9a45?vcp=1&amp;vop=1&amp;vis=1&amp;pid=0a4c6ecf2&amp;color=0,0,0&amp;vtp=1&amp;bbb=1&amp;hs=1" title=""/>
          <p:cNvSpPr/>
          <p:nvPr/>
        </p:nvSpPr>
        <p:spPr>
          <a:xfrm>
            <a:off x="932689" y="3974179"/>
            <a:ext cx="10323320" cy="140849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12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r>
              <a:rPr lang="en-US" altLang="zh-CN" sz="62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r>
              <a:rPr lang="en-US" altLang="zh-CN" sz="63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r>
              <a:rPr lang="en-US" altLang="zh-CN" sz="70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r>
              <a:rPr lang="en-US" altLang="zh-CN" sz="70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8" name="QB_5_BD.97_1#b421c9a45?vcp=1&amp;vop=1&amp;vis=1&amp;pid=0a4c6ecf2&amp;color=0,0,0&amp;tib=255,255,255&amp;iip=19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9876" y="4120801"/>
            <a:ext cx="2093976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B_5_BD.97_1#b421c9a45?vcp=1&amp;vop=1&amp;vis=1&amp;pid=0a4c6ecf2&amp;color=0,0,0&amp;tib=255,255,255&amp;iip=20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0639" y="4102513"/>
            <a:ext cx="2130552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B_5_BD.97_1#b421c9a45?vcp=1&amp;vop=1&amp;vis=1&amp;pid=0a4c6ecf2&amp;color=0,0,0&amp;tib=255,255,255&amp;iip=21&amp;vtp=1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3186" y="3974497"/>
            <a:ext cx="1856232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1" name="QB_5_BD.97_1#b421c9a45?vcp=1&amp;vop=1&amp;vis=1&amp;pid=0a4c6ecf2&amp;color=0,0,0&amp;tib=255,255,255&amp;iip=22&amp;vtp=1" title="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9434" y="4020217"/>
            <a:ext cx="1792224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99_1#11fcb085e?iti=26&amp;htil=20&amp;vcp=1&amp;vop=1&amp;vis=1&amp;pid=0a4c6ecf2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9824" y="1563592"/>
            <a:ext cx="3200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99_2#11fcb085e?iti=26&amp;htil=20&amp;vcp=1&amp;vop=1&amp;vis=1&amp;pid=0a4c6ecf2&amp;color=0,0,0&amp;vtp=1&amp;bbb=1" title=""/>
          <p:cNvSpPr/>
          <p:nvPr/>
        </p:nvSpPr>
        <p:spPr>
          <a:xfrm>
            <a:off x="8955818" y="466239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图27-23</a:t>
            </a:r>
            <a:endParaRPr lang="en-US" altLang="zh-CN" sz="2800"/>
          </a:p>
        </p:txBody>
      </p:sp>
      <p:sp>
        <p:nvSpPr>
          <p:cNvPr id="4" name="QB_5_BD.99_3#11fcb085e?htil=20&amp;vcp=1&amp;vop=1&amp;vis=1&amp;pid=0a4c6ecf2&amp;color=0,0,0&amp;vtp=1&amp;bt=1&amp;bbb=1&amp;hb=1" title=""/>
          <p:cNvSpPr/>
          <p:nvPr/>
        </p:nvSpPr>
        <p:spPr>
          <a:xfrm>
            <a:off x="932688" y="1545304"/>
            <a:ext cx="6986016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（2025·广东节选）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巡检机器人可对高压输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电线进行巡检，如图27-23所示。机器人的电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机可切换为电动机或发电机。下坡巡检时，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电机可将重力势能转化为电能并为蓄电池充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电，将能量储存起来。下坡时，发电机利用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原理发电。</a:t>
            </a:r>
            <a:endParaRPr lang="en-US" altLang="zh-CN" sz="2800"/>
          </a:p>
        </p:txBody>
      </p:sp>
      <p:sp>
        <p:nvSpPr>
          <p:cNvPr id="5" name="QB_5_AN.100_1#11fcb085e.blank?vcp=1&amp;vop=1&amp;vis=1&amp;pid=0a4c6ecf2&amp;color=0,0,0&amp;vpa=67&amp;vtp=1&amp;bbb=1" title=""/>
          <p:cNvSpPr/>
          <p:nvPr/>
        </p:nvSpPr>
        <p:spPr>
          <a:xfrm>
            <a:off x="943007" y="4732369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电磁感应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101_1#2fb7e87da?iti=27&amp;htil=21&amp;vcp=1&amp;vop=1&amp;vis=1&amp;pid=0a4c6ecf2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1924" y="1563592"/>
            <a:ext cx="268833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101_2#2fb7e87da?iti=27&amp;htil=21&amp;vcp=1&amp;vop=1&amp;vis=1&amp;pid=0a4c6ecf2&amp;color=0,0,0&amp;vtp=1&amp;bbb=1" title=""/>
          <p:cNvSpPr/>
          <p:nvPr/>
        </p:nvSpPr>
        <p:spPr>
          <a:xfrm>
            <a:off x="9251886" y="379371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101_3#2fb7e87da?htil=21&amp;vcp=1&amp;vop=1&amp;vis=1&amp;pid=0a4c6ecf2&amp;color=0,0,0&amp;vtp=1&amp;bt=1&amp;bbb=1&amp;hb=1" title=""/>
              <p:cNvSpPr/>
              <p:nvPr/>
            </p:nvSpPr>
            <p:spPr>
              <a:xfrm>
                <a:off x="932688" y="1545304"/>
                <a:ext cx="7498080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将自制的电动机接入电路，如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图27-24所示，其中支架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（选填“导体”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或“绝缘体”）。闭合开关，线圈开始转动，磁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场对线圈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（选填“有”或“无”）作用力。仅调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换磁体的磁极，线圈转动方向与原转动方向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101_3#2fb7e87da?htil=21&amp;vcp=1&amp;vop=1&amp;vis=1&amp;pid=0a4c6ecf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7498080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-1340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102_1#2fb7e87da.blank?vcp=1&amp;vop=1&amp;vis=1&amp;pid=0a4c6ecf2&amp;color=0,0,0&amp;vpa=68&amp;vtp=1&amp;bbb=1" title=""/>
          <p:cNvSpPr/>
          <p:nvPr/>
        </p:nvSpPr>
        <p:spPr>
          <a:xfrm>
            <a:off x="5222906" y="216252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导体</a:t>
            </a:r>
            <a:endParaRPr lang="en-US" altLang="zh-CN" sz="2800"/>
          </a:p>
        </p:txBody>
      </p:sp>
      <p:sp>
        <p:nvSpPr>
          <p:cNvPr id="6" name="QB_5_AN.103_1#2fb7e87da.blank?vcp=1&amp;vop=1&amp;vis=1&amp;pid=0a4c6ecf2&amp;color=0,0,0&amp;vpa=69&amp;vtp=1" title=""/>
          <p:cNvSpPr/>
          <p:nvPr/>
        </p:nvSpPr>
        <p:spPr>
          <a:xfrm>
            <a:off x="2371757" y="345792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</a:t>
            </a:r>
            <a:endParaRPr lang="en-US" altLang="zh-CN" sz="2800"/>
          </a:p>
        </p:txBody>
      </p:sp>
      <p:sp>
        <p:nvSpPr>
          <p:cNvPr id="7" name="QB_5_AN.104_1#2fb7e87da.blank?vcp=1&amp;vop=1&amp;vis=1&amp;pid=0a4c6ecf2&amp;color=0,0,0&amp;vpa=70&amp;vtp=1&amp;bbb=1" title=""/>
          <p:cNvSpPr/>
          <p:nvPr/>
        </p:nvSpPr>
        <p:spPr>
          <a:xfrm>
            <a:off x="943007" y="473236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相反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105_1#248743c5a?iti=28&amp;htil=22&amp;vcp=1&amp;vop=1&amp;vis=1&amp;pid=0a4c6ecf2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6778" y="738288"/>
            <a:ext cx="2907792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105_2#248743c5a?iti=28&amp;htil=22&amp;vcp=1&amp;vop=1&amp;vis=1&amp;pid=0a4c6ecf2&amp;color=0,0,0&amp;vtp=1&amp;bbb=1" title=""/>
          <p:cNvSpPr/>
          <p:nvPr/>
        </p:nvSpPr>
        <p:spPr>
          <a:xfrm>
            <a:off x="9076468" y="2145448"/>
            <a:ext cx="1268412" cy="5349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图27-25</a:t>
            </a:r>
            <a:endParaRPr lang="en-US" altLang="zh-CN" sz="2800"/>
          </a:p>
        </p:txBody>
      </p:sp>
      <p:sp>
        <p:nvSpPr>
          <p:cNvPr id="4" name="QO_5_BD.105_3#248743c5a?htil=22&amp;vcp=1&amp;vop=1&amp;vis=1&amp;pid=0a4c6ecf2&amp;color=0,0,0&amp;vtp=1&amp;bt=1&amp;bbb=1&amp;hb=1&amp;hs=1" title=""/>
          <p:cNvSpPr/>
          <p:nvPr/>
        </p:nvSpPr>
        <p:spPr>
          <a:xfrm>
            <a:off x="932688" y="720000"/>
            <a:ext cx="7278624" cy="23538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（2024·广东节选）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如图27-25所示，我国载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人潜水器“奋斗者”号突破万米深潜。潜水器内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氧气浓度过低会影响内部人员的生命安全。氧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气可通过电解水的方式来制备。某科创小组设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5_BD.105_3#248743c5a?htil=22&amp;vcp=1&amp;vop=1&amp;vis=1&amp;pid=0a4c6ecf2&amp;color=0,0,0&amp;vtp=1&amp;bt=1&amp;bbb=1&amp;hb=1&amp;hs=1" title=""/>
              <p:cNvSpPr/>
              <p:nvPr/>
            </p:nvSpPr>
            <p:spPr>
              <a:xfrm>
                <a:off x="932688" y="3116172"/>
                <a:ext cx="10320018" cy="295217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计了氧气浓度报警装置，其简化电路（未连接完整）如图甲所示。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气敏箱可等效为一个电阻，其阻值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与氧气浓度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的关系如图27-25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乙所示。闭合开关，当氧气浓度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时，绿灯正常发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光；当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≤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时，红灯正常发光。已知电源电压及两灯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的额定电压均为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，电磁铁线圈的电阻忽略不计。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5_BD.105_3#248743c5a?htil=22&amp;vcp=1&amp;vop=1&amp;vis=1&amp;pid=0a4c6ecf2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16172"/>
                <a:ext cx="10320018" cy="2952179"/>
              </a:xfrm>
              <a:prstGeom prst="rect">
                <a:avLst/>
              </a:prstGeom>
              <a:blipFill rotWithShape="1">
                <a:blip r:embed="rId4"/>
                <a:stretch>
                  <a:fillRect l="-5" t="-8" r="-1416" b="-2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06_1#c7cb62b31?vcp=1&amp;vop=1&amp;vis=1&amp;pid=248743c5a&amp;color=0,0,0&amp;vtp=1&amp;bt=1&amp;bbb=1" title=""/>
              <p:cNvSpPr/>
              <p:nvPr/>
            </p:nvSpPr>
            <p:spPr>
              <a:xfrm>
                <a:off x="932688" y="1361154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图甲中的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（选填“红”或“绿”）灯。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106_1#c7cb62b31?vcp=1&amp;vop=1&amp;vis=1&amp;pid=248743c5a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61154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62" r="2" b="-12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07_1#c7cb62b31.blank?vcp=1&amp;vop=1&amp;vis=1&amp;pid=248743c5a&amp;color=0,0,0&amp;vpa=71&amp;vtp=1" title=""/>
          <p:cNvSpPr/>
          <p:nvPr/>
        </p:nvSpPr>
        <p:spPr>
          <a:xfrm>
            <a:off x="4213256" y="1319244"/>
            <a:ext cx="61595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绿</a:t>
            </a:r>
            <a:endParaRPr lang="en-US" altLang="zh-CN" sz="2800"/>
          </a:p>
        </p:txBody>
      </p:sp>
      <p:pic>
        <p:nvPicPr>
          <p:cNvPr id="4" name="QB_6_BD.106_2#c7cb62b31?iti=29&amp;vcp=1&amp;vop=1&amp;vis=1&amp;visfb=1&amp;pid=248743c5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2072" y="2057368"/>
            <a:ext cx="6473952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06_3#c7cb62b31?iti=29&amp;vcp=1&amp;vop=1&amp;vis=1&amp;visfb=1&amp;pid=248743c5a&amp;color=0,0,0&amp;vtp=1&amp;bbb=1" title=""/>
          <p:cNvSpPr/>
          <p:nvPr/>
        </p:nvSpPr>
        <p:spPr>
          <a:xfrm>
            <a:off x="5464842" y="496414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108_1#433b83155?vcp=1&amp;vop=1&amp;vis=1&amp;pid=248743c5a&amp;color=0,0,0&amp;vtp=1&amp;bt=1&amp;bbb=1&amp;hb=1" title=""/>
              <p:cNvSpPr/>
              <p:nvPr/>
            </p:nvSpPr>
            <p:spPr>
              <a:xfrm>
                <a:off x="932688" y="130349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请根据文中信息，用笔画线代替导线，将图甲所示电路连接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完整，要求导线不能相交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为接线柱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108_1#433b83155?vcp=1&amp;vop=1&amp;vis=1&amp;pid=248743c5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0349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108_2#433b83155?iti=30&amp;htil=23&amp;vcp=1&amp;vop=1&amp;vis=1&amp;visfb=1&amp;pid=248743c5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678525"/>
            <a:ext cx="5111496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108_3#433b83155?iti=30&amp;htil=23&amp;vcp=1&amp;vop=1&amp;vis=1&amp;visfb=1&amp;pid=248743c5a&amp;color=0,0,0&amp;vtp=1&amp;bbb=1" title=""/>
          <p:cNvSpPr/>
          <p:nvPr/>
        </p:nvSpPr>
        <p:spPr>
          <a:xfrm>
            <a:off x="2835942" y="497798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图27-25</a:t>
            </a:r>
            <a:endParaRPr lang="en-US" altLang="zh-CN" sz="2800"/>
          </a:p>
        </p:txBody>
      </p:sp>
      <p:sp>
        <p:nvSpPr>
          <p:cNvPr id="5" name="QO_6_AN.109_1#433b83155?htil=23&amp;vcp=1&amp;vop=1&amp;vis=1&amp;pid=248743c5a&amp;color=0,0,0&amp;vtp=1&amp;bbb=1" title=""/>
          <p:cNvSpPr/>
          <p:nvPr/>
        </p:nvSpPr>
        <p:spPr>
          <a:xfrm>
            <a:off x="6089904" y="2513933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6_AN.109_2#433b83155?htil=23&amp;vcp=1&amp;vop=1&amp;vis=1&amp;pid=248743c5a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9752" y="3204115"/>
            <a:ext cx="3017520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110_1#d065fa37e?iti=31&amp;htil=24&amp;vcp=1&amp;vop=1&amp;vis=1&amp;pid=0a4c6ecf2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4085" y="1583182"/>
            <a:ext cx="2148840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110_2#d065fa37e?iti=31&amp;htil=24&amp;vcp=1&amp;vop=1&amp;vis=1&amp;pid=0a4c6ecf2&amp;color=0,0,0&amp;vtp=1&amp;bbb=1" title=""/>
          <p:cNvSpPr/>
          <p:nvPr/>
        </p:nvSpPr>
        <p:spPr>
          <a:xfrm>
            <a:off x="9504299" y="342925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图27-26</a:t>
            </a:r>
            <a:endParaRPr lang="en-US" altLang="zh-CN" sz="2800"/>
          </a:p>
        </p:txBody>
      </p:sp>
      <p:sp>
        <p:nvSpPr>
          <p:cNvPr id="4" name="QC_5_BD.110_3#d065fa37e?htil=24&amp;vcp=1&amp;vop=1&amp;vis=1&amp;pid=0a4c6ecf2&amp;color=0,0,0&amp;vtp=1&amp;bt=1&amp;bbb=1&amp;hb=1&amp;hs=1" title=""/>
          <p:cNvSpPr/>
          <p:nvPr/>
        </p:nvSpPr>
        <p:spPr>
          <a:xfrm>
            <a:off x="932688" y="1564894"/>
            <a:ext cx="8037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如图27-26所示，小明用线圈、条形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磁铁和灵敏电流计来验证电磁感应现象，下列不能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使灵敏电流计指针发生偏转的操作是(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5_AN.111_1#d065fa37e.bracket?vcp=1&amp;vop=1&amp;vis=1&amp;pid=0a4c6ecf2&amp;color=0,0,0&amp;vpa=72&amp;vtp=1" title=""/>
          <p:cNvSpPr/>
          <p:nvPr/>
        </p:nvSpPr>
        <p:spPr>
          <a:xfrm>
            <a:off x="6924707" y="284695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5_BD.110_4#d065fa37e.choices?vcp=1&amp;vop=1&amp;vis=1&amp;pid=0a4c6ecf2&amp;color=0,0,0&amp;vtp=1&amp;bbb=1&amp;hs=1" title=""/>
          <p:cNvSpPr/>
          <p:nvPr/>
        </p:nvSpPr>
        <p:spPr>
          <a:xfrm>
            <a:off x="932688" y="407333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A.线圈不动，磁铁快速向上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B.线圈不动，磁铁快速向下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526732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C.磁铁不动，线圈快速向上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D.线圈和磁铁同时同速向上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P_5_BD#f84283054?colgroup=3,2,8,9,2&amp;vcp=1&amp;pid=ed02d239f&amp;color=0,0,0&amp;mp=1&amp;vtp=1&amp;bt=1&amp;bbb=1&amp;hb=1" title=""/>
          <p:cNvGraphicFramePr>
            <a:graphicFrameLocks noGrp="1"/>
          </p:cNvGraphicFramePr>
          <p:nvPr/>
        </p:nvGraphicFramePr>
        <p:xfrm>
          <a:off x="932688" y="1823592"/>
          <a:ext cx="10268712" cy="3903220"/>
        </p:xfrm>
        <a:graphic>
          <a:graphicData uri="http://schemas.openxmlformats.org/drawingml/2006/table">
            <a:tbl>
              <a:tblPr/>
              <a:tblGrid>
                <a:gridCol w="1572768"/>
                <a:gridCol w="1033272"/>
                <a:gridCol w="3099816"/>
                <a:gridCol w="3529584"/>
                <a:gridCol w="1033272"/>
              </a:tblGrid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东中考考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查情况分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地磁场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电磁感应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endParaRPr lang="en-US" altLang="zh-CN" sz="2800" b="1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电生磁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作图题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电动机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电磁继电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电磁感应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endParaRPr lang="en-US" altLang="zh-CN" sz="2800" b="1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综合能力题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电动机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磁极间的作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电磁感应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5_BD#f84283054?colgroup=3,2,8,9,2&amp;vcp=1&amp;pid=ed02d239f&amp;color=0,0,0&amp;mp=1&amp;vtp=1&amp;bt=1&amp;bbb=1" title=""/>
          <p:cNvSpPr txBox="1"/>
          <p:nvPr/>
        </p:nvSpPr>
        <p:spPr>
          <a:xfrm>
            <a:off x="10490200" y="1127378"/>
            <a:ext cx="711200" cy="640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27cfa46a5.fixed?vcp=1&amp;pid=40f0bb590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27cfa46a5.fixed?vcp=1&amp;pid=40f0bb590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27cfa46a5.fixed?vcp=1&amp;pid=40f0bb590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2235f64a7?vcp=1&amp;pid=27cfa46a5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2235f64a7?vcp=1&amp;pid=27cfa46a5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磁现象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磁场</a:t>
            </a:r>
            <a:endParaRPr lang="en-US" altLang="zh-CN" sz="100">
              <a:solidFill>
                <a:srgbClr val="000000"/>
              </a:solidFill>
            </a:endParaRPr>
          </a:p>
        </p:txBody>
      </p:sp>
      <p:pic>
        <p:nvPicPr>
          <p:cNvPr id="4" name="C_5_BD#2235f64a7?vcp=1&amp;pid=27cfa46a5&amp;color=0,0,0&amp;tib=255,255,255&amp;iip=2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753" y="810742"/>
            <a:ext cx="1143000" cy="466344"/>
          </a:xfrm>
          <a:prstGeom prst="rect">
            <a:avLst/>
          </a:prstGeom>
        </p:spPr>
      </p:pic>
      <p:sp>
        <p:nvSpPr>
          <p:cNvPr id="5" name="P_6_BD#8f0fb00be?vcp=1&amp;pid=2235f64a7&amp;color=0,0,0&amp;vtp=1&amp;bbb=1&amp;hb=1" title=""/>
          <p:cNvSpPr/>
          <p:nvPr/>
        </p:nvSpPr>
        <p:spPr>
          <a:xfrm>
            <a:off x="932688" y="1351063"/>
            <a:ext cx="10323576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1.磁体上磁性最强的部分叫作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；同名磁极相互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，异名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磁极相互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2.磁体的周围存在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，磁极间的相互作用，就是通过它发生的。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小磁针静止时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极所指的方向规定为该点磁场的方向。</a:t>
            </a:r>
            <a:endParaRPr lang="en-US" altLang="zh-CN" sz="2800">
              <a:solidFill>
                <a:srgbClr val="000000"/>
              </a:solidFill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3.磁感线是用来描述磁场所假想的曲线，磁体周围的磁感线都是从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磁体的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极出来，回到磁体的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极。磁感线不是真实存在的。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6" name="P_6_AN.1_1#8f0fb00be.blank?vcp=1&amp;pid=2235f64a7&amp;color=0,0,0&amp;vpa=1&amp;vtp=1&amp;bbb=1" title=""/>
          <p:cNvSpPr/>
          <p:nvPr/>
        </p:nvSpPr>
        <p:spPr>
          <a:xfrm>
            <a:off x="5495956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磁极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2_1#8f0fb00be.blank?vcp=1&amp;pid=2235f64a7&amp;color=0,0,0&amp;vpa=2&amp;vtp=1&amp;bbb=1" title=""/>
          <p:cNvSpPr/>
          <p:nvPr/>
        </p:nvSpPr>
        <p:spPr>
          <a:xfrm>
            <a:off x="9063070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排斥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3_1#8f0fb00be.blank?vcp=1&amp;pid=2235f64a7&amp;color=0,0,0&amp;vpa=3&amp;vtp=1&amp;bbb=1" title=""/>
          <p:cNvSpPr/>
          <p:nvPr/>
        </p:nvSpPr>
        <p:spPr>
          <a:xfrm>
            <a:off x="2371757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吸引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4_1#8f0fb00be.blank?vcp=1&amp;pid=2235f64a7&amp;color=0,0,0&amp;vpa=4&amp;vtp=1&amp;bbb=1" title=""/>
          <p:cNvSpPr/>
          <p:nvPr/>
        </p:nvSpPr>
        <p:spPr>
          <a:xfrm>
            <a:off x="3710019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磁场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0" name="P_6_AN.5_1#8f0fb00be.blank?vcp=1&amp;pid=2235f64a7&amp;color=0,0,0&amp;vpa=5&amp;vtp=1&amp;bbb=1" title=""/>
              <p:cNvSpPr/>
              <p:nvPr/>
            </p:nvSpPr>
            <p:spPr>
              <a:xfrm>
                <a:off x="3137725" y="3390111"/>
                <a:ext cx="4270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5_1#8f0fb00be.blank?vcp=1&amp;pid=2235f64a7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725" y="3390111"/>
                <a:ext cx="427038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4" t="-117" r="119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1" name="P_6_AN.6_1#8f0fb00be.blank?vcp=1&amp;pid=2235f64a7&amp;color=0,0,0&amp;vpa=6&amp;vtp=1&amp;bbb=1" title=""/>
              <p:cNvSpPr/>
              <p:nvPr/>
            </p:nvSpPr>
            <p:spPr>
              <a:xfrm>
                <a:off x="2066163" y="4667858"/>
                <a:ext cx="4270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1" name="P_6_AN.6_1#8f0fb00be.blank?vcp=1&amp;pid=2235f64a7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163" y="4667858"/>
                <a:ext cx="427038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119" t="-147" r="45" b="-7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2" name="P_6_AN.7_1#8f0fb00be.blank?vcp=1&amp;pid=2235f64a7&amp;color=0,0,0&amp;vpa=7&amp;vtp=1&amp;bbb=1" title=""/>
              <p:cNvSpPr/>
              <p:nvPr/>
            </p:nvSpPr>
            <p:spPr>
              <a:xfrm>
                <a:off x="5839651" y="4667858"/>
                <a:ext cx="36830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2" name="P_6_AN.7_1#8f0fb00be.blank?vcp=1&amp;pid=2235f64a7&amp;color=0,0,0&amp;vpa=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651" y="4667858"/>
                <a:ext cx="368300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52" t="-147" r="52" b="-7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0055a9d4a?vcp=1&amp;pid=27cfa46a5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0055a9d4a?vcp=1&amp;pid=27cfa46a5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电生磁</a:t>
            </a:r>
            <a:endParaRPr lang="en-US" altLang="zh-CN" sz="100"/>
          </a:p>
        </p:txBody>
      </p:sp>
      <p:pic>
        <p:nvPicPr>
          <p:cNvPr id="4" name="P_6_BD#b7b5359cc?iti=1&amp;htil=1&amp;vcp=1&amp;pid=0055a9d4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55" y="1497367"/>
            <a:ext cx="2569464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6_BD#b7b5359cc?iti=1&amp;htil=1&amp;vcp=1&amp;pid=0055a9d4a&amp;color=0,0,0&amp;vtp=1&amp;bbb=1" title=""/>
          <p:cNvSpPr/>
          <p:nvPr/>
        </p:nvSpPr>
        <p:spPr>
          <a:xfrm>
            <a:off x="9341581" y="365433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图27-1</a:t>
            </a:r>
            <a:endParaRPr lang="en-US" altLang="zh-CN" sz="2800"/>
          </a:p>
        </p:txBody>
      </p:sp>
      <p:sp>
        <p:nvSpPr>
          <p:cNvPr id="6" name="P_6_BD#b7b5359cc?htil=1&amp;vcp=1&amp;pid=0055a9d4a&amp;color=0,0,0&amp;vtp=1&amp;bbb=1&amp;hb=1" title=""/>
          <p:cNvSpPr/>
          <p:nvPr/>
        </p:nvSpPr>
        <p:spPr>
          <a:xfrm>
            <a:off x="932688" y="1351063"/>
            <a:ext cx="761695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4.如图27-1所示，通电导体的周围存在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磁场的方向跟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的方向有关。这种现象叫作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电流的磁效应。丹麦物理学家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第一个发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现电与磁之间的联系。</a:t>
            </a:r>
            <a:endParaRPr lang="en-US" altLang="zh-CN" sz="2800"/>
          </a:p>
        </p:txBody>
      </p:sp>
      <p:sp>
        <p:nvSpPr>
          <p:cNvPr id="7" name="P_6_AN.8_1#b7b5359cc.blank?vcp=1&amp;pid=0055a9d4a&amp;color=0,0,0&amp;vpa=8&amp;vtp=1&amp;bbb=1" title=""/>
          <p:cNvSpPr/>
          <p:nvPr/>
        </p:nvSpPr>
        <p:spPr>
          <a:xfrm>
            <a:off x="6862795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磁场</a:t>
            </a:r>
            <a:endParaRPr lang="en-US" altLang="zh-CN" sz="2800"/>
          </a:p>
        </p:txBody>
      </p:sp>
      <p:sp>
        <p:nvSpPr>
          <p:cNvPr id="8" name="P_6_AN.9_1#b7b5359cc.blank?vcp=1&amp;pid=0055a9d4a&amp;color=0,0,0&amp;vpa=9&amp;vtp=1&amp;bbb=1" title=""/>
          <p:cNvSpPr/>
          <p:nvPr/>
        </p:nvSpPr>
        <p:spPr>
          <a:xfrm>
            <a:off x="3086131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</a:t>
            </a:r>
            <a:endParaRPr lang="en-US" altLang="zh-CN" sz="2800"/>
          </a:p>
        </p:txBody>
      </p:sp>
      <p:sp>
        <p:nvSpPr>
          <p:cNvPr id="9" name="P_6_AN.10_1#b7b5359cc.blank?vcp=1&amp;pid=0055a9d4a&amp;color=0,0,0&amp;vpa=10&amp;vtp=1&amp;bbb=1" title=""/>
          <p:cNvSpPr/>
          <p:nvPr/>
        </p:nvSpPr>
        <p:spPr>
          <a:xfrm>
            <a:off x="5586444" y="26159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奥斯特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b7b5359cc?vcp=1&amp;pid=0055a9d4a&amp;color=0,0,0&amp;mp=1&amp;vtp=1&amp;bt=1&amp;bbb=1&amp;hb=1" title=""/>
          <p:cNvSpPr/>
          <p:nvPr/>
        </p:nvSpPr>
        <p:spPr>
          <a:xfrm>
            <a:off x="932688" y="1244314"/>
            <a:ext cx="10323576" cy="44398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5.通电螺线管外部的磁场与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的磁场一样。通电螺线管的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极性跟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的方向有关，可以用安培定则（右手螺旋法则）来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判定：用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手握住螺线管，让四指指向螺线管中电流的方向，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则拇指所指的那端就是螺线管的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极。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6.电磁铁主要由铁芯和螺线管构成。它是利用电流的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来工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作的。优点：它的磁性有无可由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来控制；它的磁性的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强弱可由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的大小和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的多少来决定。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3" name="P_6_AN.11_1#b7b5359cc.blank?vcp=1&amp;pid=0055a9d4a&amp;color=0,0,0&amp;mp=1&amp;vpa=11&amp;vtp=1&amp;bbb=1" title=""/>
          <p:cNvSpPr/>
          <p:nvPr/>
        </p:nvSpPr>
        <p:spPr>
          <a:xfrm>
            <a:off x="5138769" y="121383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条形磁体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P_6_AN.12_1#b7b5359cc.blank?vcp=1&amp;pid=0055a9d4a&amp;color=0,0,0&amp;mp=1&amp;vpa=12&amp;vtp=1&amp;bbb=1" title=""/>
          <p:cNvSpPr/>
          <p:nvPr/>
        </p:nvSpPr>
        <p:spPr>
          <a:xfrm>
            <a:off x="2014569" y="186153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P_6_AN.13_1#b7b5359cc.blank?vcp=1&amp;pid=0055a9d4a&amp;color=0,0,0&amp;mp=1&amp;vpa=13&amp;vtp=1" title=""/>
          <p:cNvSpPr/>
          <p:nvPr/>
        </p:nvSpPr>
        <p:spPr>
          <a:xfrm>
            <a:off x="2371757" y="250923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P_6_AN.14_1#b7b5359cc.blank?vcp=1&amp;pid=0055a9d4a&amp;color=0,0,0&amp;mp=1&amp;vpa=14&amp;vtp=1&amp;bbb=1" title=""/>
              <p:cNvSpPr/>
              <p:nvPr/>
            </p:nvSpPr>
            <p:spPr>
              <a:xfrm>
                <a:off x="5995225" y="3284378"/>
                <a:ext cx="4270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P_6_AN.14_1#b7b5359cc.blank?vcp=1&amp;pid=0055a9d4a&amp;color=0,0,0&amp;mp=1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225" y="3284378"/>
                <a:ext cx="427038" cy="412369"/>
              </a:xfrm>
              <a:prstGeom prst="rect">
                <a:avLst/>
              </a:prstGeom>
              <a:blipFill rotWithShape="1">
                <a:blip r:embed="rId3"/>
                <a:stretch>
                  <a:fillRect l="-44" t="-38" r="119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_6_AN.15_1#b7b5359cc.blank?vcp=1&amp;pid=0055a9d4a&amp;color=0,0,0&amp;vpa=15&amp;vtp=1&amp;bbb=1" title=""/>
          <p:cNvSpPr/>
          <p:nvPr/>
        </p:nvSpPr>
        <p:spPr>
          <a:xfrm>
            <a:off x="9067832" y="3804634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磁效应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16_1#b7b5359cc.blank?vcp=1&amp;pid=0055a9d4a&amp;color=0,0,0&amp;vpa=16&amp;vtp=1&amp;bbb=1" title=""/>
          <p:cNvSpPr/>
          <p:nvPr/>
        </p:nvSpPr>
        <p:spPr>
          <a:xfrm>
            <a:off x="5943631" y="445233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通断电流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17_1#b7b5359cc.blank?vcp=1&amp;pid=0055a9d4a&amp;color=0,0,0&amp;vpa=17&amp;vtp=1&amp;bbb=1" title=""/>
          <p:cNvSpPr/>
          <p:nvPr/>
        </p:nvSpPr>
        <p:spPr>
          <a:xfrm>
            <a:off x="2371757" y="507907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P_6_AN.18_1#b7b5359cc.blank?vcp=1&amp;pid=0055a9d4a&amp;color=0,0,0&amp;vpa=18&amp;vtp=1&amp;bbb=1" title=""/>
          <p:cNvSpPr/>
          <p:nvPr/>
        </p:nvSpPr>
        <p:spPr>
          <a:xfrm>
            <a:off x="4867306" y="5079079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线圈匝数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354</Paragraphs>
  <Slides>48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华文细黑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2026-02-06T23:37:13Z</cp:lastPrinted>
  <dcterms:created xsi:type="dcterms:W3CDTF">2026-02-06T23:37:13Z</dcterms:created>
  <dcterms:modified xsi:type="dcterms:W3CDTF">2026-02-06T15:37:13Z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