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Java 23.3-->
<p:presentation xmlns:r="http://schemas.openxmlformats.org/officeDocument/2006/relationships" xmlns:a="http://schemas.openxmlformats.org/drawingml/2006/main" xmlns:p="http://schemas.openxmlformats.org/presentationml/2006/main" autoCompressPictures="0">
  <p:sldMasterIdLst>
    <p:sldMasterId id="2147483648" r:id="rId1"/>
  </p:sldMasterIdLst>
  <p:notesMasterIdLst>
    <p:notesMasterId r:id="rId2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6" r:id="rId29"/>
    <p:sldId id="287" r:id="rId30"/>
    <p:sldId id="283" r:id="rId31"/>
    <p:sldId id="284" r:id="rId32"/>
    <p:sldId id="285" r:id="rId33"/>
  </p:sldIdLst>
  <p:sldSz cx="12192000" cy="6858000"/>
  <p:notesSz cx="6858000" cy="12192000"/>
  <p:custDataLst>
    <p:tags r:id="rId34"/>
  </p:custDataLst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showPr showNarration="1"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65" d="100"/>
          <a:sy n="65" d="100"/>
        </p:scale>
        <p:origin x="72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6200" cy="76200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8.xml" /><Relationship Id="rId11" Type="http://schemas.openxmlformats.org/officeDocument/2006/relationships/slide" Target="slides/slide9.xml" /><Relationship Id="rId12" Type="http://schemas.openxmlformats.org/officeDocument/2006/relationships/slide" Target="slides/slide10.xml" /><Relationship Id="rId13" Type="http://schemas.openxmlformats.org/officeDocument/2006/relationships/slide" Target="slides/slide11.xml" /><Relationship Id="rId14" Type="http://schemas.openxmlformats.org/officeDocument/2006/relationships/slide" Target="slides/slide12.xml" /><Relationship Id="rId15" Type="http://schemas.openxmlformats.org/officeDocument/2006/relationships/slide" Target="slides/slide13.xml" /><Relationship Id="rId16" Type="http://schemas.openxmlformats.org/officeDocument/2006/relationships/slide" Target="slides/slide14.xml" /><Relationship Id="rId17" Type="http://schemas.openxmlformats.org/officeDocument/2006/relationships/slide" Target="slides/slide15.xml" /><Relationship Id="rId18" Type="http://schemas.openxmlformats.org/officeDocument/2006/relationships/slide" Target="slides/slide16.xml" /><Relationship Id="rId19" Type="http://schemas.openxmlformats.org/officeDocument/2006/relationships/slide" Target="slides/slide17.xml" /><Relationship Id="rId2" Type="http://schemas.openxmlformats.org/officeDocument/2006/relationships/notesMaster" Target="notesMasters/notesMaster1.xml" /><Relationship Id="rId20" Type="http://schemas.openxmlformats.org/officeDocument/2006/relationships/slide" Target="slides/slide18.xml" /><Relationship Id="rId21" Type="http://schemas.openxmlformats.org/officeDocument/2006/relationships/slide" Target="slides/slide19.xml" /><Relationship Id="rId22" Type="http://schemas.openxmlformats.org/officeDocument/2006/relationships/slide" Target="slides/slide20.xml" /><Relationship Id="rId23" Type="http://schemas.openxmlformats.org/officeDocument/2006/relationships/slide" Target="slides/slide21.xml" /><Relationship Id="rId24" Type="http://schemas.openxmlformats.org/officeDocument/2006/relationships/slide" Target="slides/slide22.xml" /><Relationship Id="rId25" Type="http://schemas.openxmlformats.org/officeDocument/2006/relationships/slide" Target="slides/slide23.xml" /><Relationship Id="rId26" Type="http://schemas.openxmlformats.org/officeDocument/2006/relationships/slide" Target="slides/slide24.xml" /><Relationship Id="rId27" Type="http://schemas.openxmlformats.org/officeDocument/2006/relationships/slide" Target="slides/slide25.xml" /><Relationship Id="rId28" Type="http://schemas.openxmlformats.org/officeDocument/2006/relationships/slide" Target="slides/slide26.xml" /><Relationship Id="rId29" Type="http://schemas.openxmlformats.org/officeDocument/2006/relationships/slide" Target="slides/slide27.xml" /><Relationship Id="rId3" Type="http://schemas.openxmlformats.org/officeDocument/2006/relationships/slide" Target="slides/slide1.xml" /><Relationship Id="rId30" Type="http://schemas.openxmlformats.org/officeDocument/2006/relationships/slide" Target="slides/slide28.xml" /><Relationship Id="rId31" Type="http://schemas.openxmlformats.org/officeDocument/2006/relationships/slide" Target="slides/slide29.xml" /><Relationship Id="rId32" Type="http://schemas.openxmlformats.org/officeDocument/2006/relationships/slide" Target="slides/slide30.xml" /><Relationship Id="rId33" Type="http://schemas.openxmlformats.org/officeDocument/2006/relationships/slide" Target="slides/slide31.xml" /><Relationship Id="rId34" Type="http://schemas.openxmlformats.org/officeDocument/2006/relationships/tags" Target="tags/tag1.xml" /><Relationship Id="rId35" Type="http://schemas.openxmlformats.org/officeDocument/2006/relationships/presProps" Target="presProps.xml" /><Relationship Id="rId36" Type="http://schemas.openxmlformats.org/officeDocument/2006/relationships/viewProps" Target="viewProps.xml" /><Relationship Id="rId37" Type="http://schemas.openxmlformats.org/officeDocument/2006/relationships/theme" Target="theme/theme1.xml" /><Relationship Id="rId38" Type="http://schemas.openxmlformats.org/officeDocument/2006/relationships/tableStyles" Target="tableStyles.xml" /><Relationship Id="rId4" Type="http://schemas.openxmlformats.org/officeDocument/2006/relationships/slide" Target="slides/slide2.xml" /><Relationship Id="rId5" Type="http://schemas.openxmlformats.org/officeDocument/2006/relationships/slide" Target="slides/slide3.xml" /><Relationship Id="rId6" Type="http://schemas.openxmlformats.org/officeDocument/2006/relationships/slide" Target="slides/slide4.xml" /><Relationship Id="rId7" Type="http://schemas.openxmlformats.org/officeDocument/2006/relationships/slide" Target="slides/slide5.xml" /><Relationship Id="rId8" Type="http://schemas.openxmlformats.org/officeDocument/2006/relationships/slide" Target="slides/slide6.xml" /><Relationship Id="rId9" Type="http://schemas.openxmlformats.org/officeDocument/2006/relationships/slide" Target="slides/slide7.xml" /></Relationships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_rels/notesSlide10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0.xml" /><Relationship Id="rId2" Type="http://schemas.openxmlformats.org/officeDocument/2006/relationships/notesMaster" Target="../notesMasters/notesMaster1.xml" /></Relationships>
</file>

<file path=ppt/notesSlides/_rels/notesSlide1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1.xml" /><Relationship Id="rId2" Type="http://schemas.openxmlformats.org/officeDocument/2006/relationships/notesMaster" Target="../notesMasters/notesMaster1.xml" /></Relationships>
</file>

<file path=ppt/notesSlides/_rels/notesSlide1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2.xml" /><Relationship Id="rId2" Type="http://schemas.openxmlformats.org/officeDocument/2006/relationships/notesMaster" Target="../notesMasters/notesMaster1.xml" /></Relationships>
</file>

<file path=ppt/notesSlides/_rels/notesSlide1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3.xml" /><Relationship Id="rId2" Type="http://schemas.openxmlformats.org/officeDocument/2006/relationships/notesMaster" Target="../notesMasters/notesMaster1.xml" /></Relationships>
</file>

<file path=ppt/notesSlides/_rels/notesSlide1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4.xml" /><Relationship Id="rId2" Type="http://schemas.openxmlformats.org/officeDocument/2006/relationships/notesMaster" Target="../notesMasters/notesMaster1.xml" /></Relationships>
</file>

<file path=ppt/notesSlides/_rels/notesSlide1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5.xml" /><Relationship Id="rId2" Type="http://schemas.openxmlformats.org/officeDocument/2006/relationships/notesMaster" Target="../notesMasters/notesMaster1.xml" /></Relationships>
</file>

<file path=ppt/notesSlides/_rels/notesSlide16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6.xml" /><Relationship Id="rId2" Type="http://schemas.openxmlformats.org/officeDocument/2006/relationships/notesMaster" Target="../notesMasters/notesMaster1.xml" /></Relationships>
</file>

<file path=ppt/notesSlides/_rels/notesSlide17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7.xml" /><Relationship Id="rId2" Type="http://schemas.openxmlformats.org/officeDocument/2006/relationships/notesMaster" Target="../notesMasters/notesMaster1.xml" /></Relationships>
</file>

<file path=ppt/notesSlides/_rels/notesSlide18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8.xml" /><Relationship Id="rId2" Type="http://schemas.openxmlformats.org/officeDocument/2006/relationships/notesMaster" Target="../notesMasters/notesMaster1.xml" /></Relationships>
</file>

<file path=ppt/notesSlides/_rels/notesSlide19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9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.xml" /><Relationship Id="rId2" Type="http://schemas.openxmlformats.org/officeDocument/2006/relationships/notesMaster" Target="../notesMasters/notesMaster1.xml" /></Relationships>
</file>

<file path=ppt/notesSlides/_rels/notesSlide20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0.xml" /><Relationship Id="rId2" Type="http://schemas.openxmlformats.org/officeDocument/2006/relationships/notesMaster" Target="../notesMasters/notesMaster1.xml" /></Relationships>
</file>

<file path=ppt/notesSlides/_rels/notesSlide2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1.xml" /><Relationship Id="rId2" Type="http://schemas.openxmlformats.org/officeDocument/2006/relationships/notesMaster" Target="../notesMasters/notesMaster1.xml" /></Relationships>
</file>

<file path=ppt/notesSlides/_rels/notesSlide2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2.xml" /><Relationship Id="rId2" Type="http://schemas.openxmlformats.org/officeDocument/2006/relationships/notesMaster" Target="../notesMasters/notesMaster1.xml" /></Relationships>
</file>

<file path=ppt/notesSlides/_rels/notesSlide2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3.xml" /><Relationship Id="rId2" Type="http://schemas.openxmlformats.org/officeDocument/2006/relationships/notesMaster" Target="../notesMasters/notesMaster1.xml" /></Relationships>
</file>

<file path=ppt/notesSlides/_rels/notesSlide2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4.xml" /><Relationship Id="rId2" Type="http://schemas.openxmlformats.org/officeDocument/2006/relationships/notesMaster" Target="../notesMasters/notesMaster1.xml" /></Relationships>
</file>

<file path=ppt/notesSlides/_rels/notesSlide2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5.xml" /><Relationship Id="rId2" Type="http://schemas.openxmlformats.org/officeDocument/2006/relationships/notesMaster" Target="../notesMasters/notesMaster1.xml" /></Relationships>
</file>

<file path=ppt/notesSlides/_rels/notesSlide26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6.xml" /><Relationship Id="rId2" Type="http://schemas.openxmlformats.org/officeDocument/2006/relationships/notesMaster" Target="../notesMasters/notesMaster1.xml" /></Relationships>
</file>

<file path=ppt/notesSlides/_rels/notesSlide27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9.xml" /><Relationship Id="rId2" Type="http://schemas.openxmlformats.org/officeDocument/2006/relationships/notesMaster" Target="../notesMasters/notesMaster1.xml" /></Relationships>
</file>

<file path=ppt/notesSlides/_rels/notesSlide28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0.xml" /><Relationship Id="rId2" Type="http://schemas.openxmlformats.org/officeDocument/2006/relationships/notesMaster" Target="../notesMasters/notesMaster1.xml" /></Relationships>
</file>

<file path=ppt/notesSlides/_rels/notesSlide29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1.xml" /><Relationship Id="rId2" Type="http://schemas.openxmlformats.org/officeDocument/2006/relationships/notesMaster" Target="../notesMasters/notesMaster1.xml" /></Relationships>
</file>

<file path=ppt/notesSlides/_rels/notesSlide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.xml" /><Relationship Id="rId2" Type="http://schemas.openxmlformats.org/officeDocument/2006/relationships/notesMaster" Target="../notesMasters/notesMaster1.xml" /></Relationships>
</file>

<file path=ppt/notesSlides/_rels/notesSlide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4.xml" /><Relationship Id="rId2" Type="http://schemas.openxmlformats.org/officeDocument/2006/relationships/notesMaster" Target="../notesMasters/notesMaster1.xml" /></Relationships>
</file>

<file path=ppt/notesSlides/_rels/notesSlide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5.xml" /><Relationship Id="rId2" Type="http://schemas.openxmlformats.org/officeDocument/2006/relationships/notesMaster" Target="../notesMasters/notesMaster1.xml" /></Relationships>
</file>

<file path=ppt/notesSlides/_rels/notesSlide6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6.xml" /><Relationship Id="rId2" Type="http://schemas.openxmlformats.org/officeDocument/2006/relationships/notesMaster" Target="../notesMasters/notesMaster1.xml" /></Relationships>
</file>

<file path=ppt/notesSlides/_rels/notesSlide7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7.xml" /><Relationship Id="rId2" Type="http://schemas.openxmlformats.org/officeDocument/2006/relationships/notesMaster" Target="../notesMasters/notesMaster1.xml" /></Relationships>
</file>

<file path=ppt/notesSlides/_rels/notesSlide8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8.xml" /><Relationship Id="rId2" Type="http://schemas.openxmlformats.org/officeDocument/2006/relationships/notesMaster" Target="../notesMasters/notesMaster1.xml" /></Relationships>
</file>

<file path=ppt/notesSlides/_rels/notesSlide9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9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png" /><Relationship Id="rId3" Type="http://schemas.openxmlformats.org/officeDocument/2006/relationships/slide" Target="../slides/slide1.xml" TargetMode="Internal" /><Relationship Id="rId4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MasterShapeName" descr="preencoded.png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0" y="-17462"/>
            <a:ext cx="12260263" cy="6856412"/>
          </a:xfrm>
          <a:prstGeom prst="rect">
            <a:avLst/>
          </a:prstGeom>
          <a:gradFill rotWithShape="1">
            <a:gsLst>
              <a:gs pos="0">
                <a:srgbClr val="00D1E7"/>
              </a:gs>
              <a:gs pos="100000">
                <a:srgbClr val="96C0B8"/>
              </a:gs>
            </a:gsLst>
            <a:lin ang="2700000"/>
          </a:gradFill>
          <a:ln w="9525">
            <a:noFill/>
          </a:ln>
        </p:spPr>
      </p:pic>
      <p:pic>
        <p:nvPicPr>
          <p:cNvPr id="4" name="MasterShapeName?linknodeid=back_to_first_catalog" descr="preencoded.png">
            <a:hlinkClick r:id="rId3" action="ppaction://hlinksldjump"/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182100" y="136525"/>
            <a:ext cx="2851150" cy="257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MasterShapeName?linknodeid=back_to_first_catalog&amp;color=RGB(210,24,24)">
            <a:hlinkClick r:id="rId3" action="ppaction://hlinksldjump"/>
          </p:cNvPr>
          <p:cNvSpPr/>
          <p:nvPr userDrawn="1"/>
        </p:nvSpPr>
        <p:spPr>
          <a:xfrm>
            <a:off x="9164955" y="136525"/>
            <a:ext cx="2868295" cy="257175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 anchor="ctr" anchorCtr="0"/>
          <a:lstStyle/>
          <a:p>
            <a:pPr lvl="0" algn="ctr"/>
            <a:r>
              <a:rPr lang="zh-CN" altLang="zh-CN" sz="1600">
                <a:solidFill>
                  <a:srgbClr val="D25A18"/>
                </a:solidFill>
                <a:latin typeface="Times New Roman" panose="02020603050405020304" pitchFamily="34" charset="0"/>
                <a:ea typeface="黑体" panose="02010609060101010101" charset="-122"/>
              </a:rPr>
              <a:t>广东中考物理解读课件</a:t>
            </a:r>
            <a:endParaRPr lang="zh-CN" altLang="zh-CN" sz="1600">
              <a:solidFill>
                <a:srgbClr val="D25A18"/>
              </a:solidFill>
              <a:latin typeface="Times New Roman" panose="02020603050405020304" pitchFamily="34" charset="0"/>
              <a:ea typeface="黑体" panose="02010609060101010101" charset="-122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file:///D:\qq&#25991;&#20214;\712321467\Image\C2C\Image2\%7b75232B38-A165-1FB7-499C-2E1C792CACB5%7d.png" TargetMode="External" /><Relationship Id="rId3" Type="http://schemas.openxmlformats.org/officeDocument/2006/relationships/image" Target="../media/image3.png" /><Relationship Id="rId4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图片 1073743875" descr="学科网 zxxk.com" title=""/>
          <p:cNvPicPr>
            <a:picLocks noChangeAspect="1"/>
          </p:cNvPicPr>
          <p:nvPr/>
        </p:nvPicPr>
        <p:blipFill>
          <a:blip r:embed="rId3" r:link="rId2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/>
  <p:timing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0.xml" /><Relationship Id="rId3" Type="http://schemas.openxmlformats.org/officeDocument/2006/relationships/image" Target="../media/image15.png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1.xml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2.xml" /><Relationship Id="rId3" Type="http://schemas.openxmlformats.org/officeDocument/2006/relationships/image" Target="../media/image5.jpeg" /><Relationship Id="rId4" Type="http://schemas.openxmlformats.org/officeDocument/2006/relationships/image" Target="../media/image6.jpeg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3.xml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4.xml" /><Relationship Id="rId3" Type="http://schemas.openxmlformats.org/officeDocument/2006/relationships/image" Target="../media/image16.jpeg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5.xml" /><Relationship Id="rId3" Type="http://schemas.openxmlformats.org/officeDocument/2006/relationships/image" Target="../media/image17.jpeg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6.xml" /><Relationship Id="rId3" Type="http://schemas.openxmlformats.org/officeDocument/2006/relationships/image" Target="../media/image8.jpeg" /><Relationship Id="rId4" Type="http://schemas.openxmlformats.org/officeDocument/2006/relationships/image" Target="../media/image18.jpeg" /></Relationships>
</file>

<file path=ppt/slides/_rels/slide1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7.xml" /><Relationship Id="rId3" Type="http://schemas.openxmlformats.org/officeDocument/2006/relationships/image" Target="../media/image19.jpeg" /><Relationship Id="rId4" Type="http://schemas.openxmlformats.org/officeDocument/2006/relationships/image" Target="../media/image20.png" /></Relationships>
</file>

<file path=ppt/slides/_rels/slide1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8.xml" /><Relationship Id="rId3" Type="http://schemas.openxmlformats.org/officeDocument/2006/relationships/image" Target="../media/image21.jpeg" /></Relationships>
</file>

<file path=ppt/slides/_rels/slide1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9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.xml" /><Relationship Id="rId3" Type="http://schemas.openxmlformats.org/officeDocument/2006/relationships/image" Target="../media/image4.png" /><Relationship Id="rId4" Type="http://schemas.openxmlformats.org/officeDocument/2006/relationships/slide" Target="slide3.xml" TargetMode="Internal" /><Relationship Id="rId5" Type="http://schemas.openxmlformats.org/officeDocument/2006/relationships/slide" Target="slide6.xml" TargetMode="Internal" /><Relationship Id="rId6" Type="http://schemas.openxmlformats.org/officeDocument/2006/relationships/slide" Target="slide11.xml" TargetMode="Internal" /><Relationship Id="rId7" Type="http://schemas.openxmlformats.org/officeDocument/2006/relationships/slide" Target="slide19.xml" TargetMode="Internal" /><Relationship Id="rId8" Type="http://schemas.openxmlformats.org/officeDocument/2006/relationships/slide" Target="slide23.xml" TargetMode="Internal" /></Relationships>
</file>

<file path=ppt/slides/_rels/slide2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0.xml" /><Relationship Id="rId3" Type="http://schemas.openxmlformats.org/officeDocument/2006/relationships/image" Target="../media/image22.png" /></Relationships>
</file>

<file path=ppt/slides/_rels/slide2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1.xml" /><Relationship Id="rId3" Type="http://schemas.openxmlformats.org/officeDocument/2006/relationships/image" Target="../media/image23.jpeg" /><Relationship Id="rId4" Type="http://schemas.openxmlformats.org/officeDocument/2006/relationships/image" Target="../media/image24.png" /><Relationship Id="rId5" Type="http://schemas.openxmlformats.org/officeDocument/2006/relationships/image" Target="../media/image25.png" /><Relationship Id="rId6" Type="http://schemas.openxmlformats.org/officeDocument/2006/relationships/image" Target="../media/image26.png" /><Relationship Id="rId7" Type="http://schemas.openxmlformats.org/officeDocument/2006/relationships/image" Target="../media/image27.png" /></Relationships>
</file>

<file path=ppt/slides/_rels/slide2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2.xml" /><Relationship Id="rId3" Type="http://schemas.openxmlformats.org/officeDocument/2006/relationships/image" Target="../media/image28.png" /><Relationship Id="rId4" Type="http://schemas.openxmlformats.org/officeDocument/2006/relationships/image" Target="../media/image29.png" /><Relationship Id="rId5" Type="http://schemas.openxmlformats.org/officeDocument/2006/relationships/image" Target="../media/image30.png" /></Relationships>
</file>

<file path=ppt/slides/_rels/slide2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3.xml" /></Relationships>
</file>

<file path=ppt/slides/_rels/slide2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4.xml" /></Relationships>
</file>

<file path=ppt/slides/_rels/slide2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5.xml" /><Relationship Id="rId3" Type="http://schemas.openxmlformats.org/officeDocument/2006/relationships/image" Target="../media/image31.jpeg" /></Relationships>
</file>

<file path=ppt/slides/_rels/slide2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6.xml" /></Relationships>
</file>

<file path=ppt/slides/_rels/slide2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2.jpeg" /></Relationships>
</file>

<file path=ppt/slides/_rels/slide2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3.png" /><Relationship Id="rId3" Type="http://schemas.openxmlformats.org/officeDocument/2006/relationships/image" Target="../media/image34.png" /></Relationships>
</file>

<file path=ppt/slides/_rels/slide2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7.xml" /><Relationship Id="rId3" Type="http://schemas.openxmlformats.org/officeDocument/2006/relationships/image" Target="../media/image32.jpe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3.xml" /></Relationships>
</file>

<file path=ppt/slides/_rels/slide3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8.xml" /><Relationship Id="rId3" Type="http://schemas.openxmlformats.org/officeDocument/2006/relationships/image" Target="../media/image32.jpeg" /></Relationships>
</file>

<file path=ppt/slides/_rels/slide3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9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4.x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5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6.x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7.xml" /><Relationship Id="rId3" Type="http://schemas.openxmlformats.org/officeDocument/2006/relationships/image" Target="../media/image5.jpe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8.xml" /><Relationship Id="rId3" Type="http://schemas.openxmlformats.org/officeDocument/2006/relationships/image" Target="../media/image6.jpeg" /><Relationship Id="rId4" Type="http://schemas.openxmlformats.org/officeDocument/2006/relationships/image" Target="../media/image7.pn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9.xml" /><Relationship Id="rId3" Type="http://schemas.openxmlformats.org/officeDocument/2006/relationships/image" Target="../media/image8.jpeg" /><Relationship Id="rId4" Type="http://schemas.openxmlformats.org/officeDocument/2006/relationships/image" Target="../media/image9.png" /><Relationship Id="rId5" Type="http://schemas.openxmlformats.org/officeDocument/2006/relationships/image" Target="../media/image10.png" /><Relationship Id="rId6" Type="http://schemas.openxmlformats.org/officeDocument/2006/relationships/image" Target="../media/image11.png" /><Relationship Id="rId7" Type="http://schemas.openxmlformats.org/officeDocument/2006/relationships/image" Target="../media/image12.png" /><Relationship Id="rId8" Type="http://schemas.openxmlformats.org/officeDocument/2006/relationships/image" Target="../media/image13.png" /><Relationship Id="rId9" Type="http://schemas.openxmlformats.org/officeDocument/2006/relationships/image" Target="../media/image14.png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C_3#e18ca0306.fixed?vcp=1&amp;pid=49ef30b1f&amp;color=0,0,0&amp;vtp=1&amp;bbb=1" title=""/>
          <p:cNvSpPr/>
          <p:nvPr/>
        </p:nvSpPr>
        <p:spPr>
          <a:xfrm>
            <a:off x="0" y="1639062"/>
            <a:ext cx="12188952" cy="93268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7000"/>
              </a:lnSpc>
            </a:pPr>
            <a:r>
              <a:rPr lang="en-US" altLang="zh-CN" sz="5500" b="1" i="0">
                <a:solidFill>
                  <a:srgbClr val="000000"/>
                </a:solidFill>
                <a:latin typeface="思源黑体 CN Heavy" pitchFamily="34" charset="0"/>
                <a:ea typeface="思源黑体 CN Heavy" pitchFamily="34" charset="-122"/>
                <a:cs typeface="思源黑体 CN Heavy" pitchFamily="34" charset="-120"/>
              </a:rPr>
              <a:t>第一轮</a:t>
            </a:r>
            <a:r>
              <a:rPr lang="en-US" altLang="zh-CN" sz="55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5500" b="1" i="0">
                <a:solidFill>
                  <a:srgbClr val="000000"/>
                </a:solidFill>
                <a:latin typeface="思源黑体 CN Heavy" pitchFamily="34" charset="0"/>
                <a:ea typeface="思源黑体 CN Heavy" pitchFamily="34" charset="-122"/>
                <a:cs typeface="思源黑体 CN Heavy" pitchFamily="34" charset="-120"/>
              </a:rPr>
              <a:t>考点过关</a:t>
            </a:r>
            <a:endParaRPr lang="en-US" altLang="zh-CN" sz="5500"/>
          </a:p>
        </p:txBody>
      </p:sp>
      <p:sp>
        <p:nvSpPr>
          <p:cNvPr id="3" name="C_3#e18ca0306.fixed?vcp=1&amp;pid=49ef30b1f&amp;color=0,0,0&amp;vtp=1&amp;bbb=1" title=""/>
          <p:cNvSpPr/>
          <p:nvPr/>
        </p:nvSpPr>
        <p:spPr>
          <a:xfrm>
            <a:off x="0" y="2699766"/>
            <a:ext cx="12188952" cy="93268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7000"/>
              </a:lnSpc>
            </a:pPr>
            <a:r>
              <a:rPr lang="en-US" altLang="zh-CN" sz="5500" b="1" i="0">
                <a:solidFill>
                  <a:srgbClr val="000000"/>
                </a:solidFill>
                <a:latin typeface="思源黑体 CN Heavy" pitchFamily="34" charset="0"/>
                <a:ea typeface="思源黑体 CN Heavy" pitchFamily="34" charset="-122"/>
                <a:cs typeface="思源黑体 CN Heavy" pitchFamily="34" charset="-120"/>
              </a:rPr>
              <a:t>第三部分</a:t>
            </a:r>
            <a:r>
              <a:rPr lang="en-US" altLang="zh-CN" sz="55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5500" b="1" i="0">
                <a:solidFill>
                  <a:srgbClr val="000000"/>
                </a:solidFill>
                <a:latin typeface="思源黑体 CN Heavy" pitchFamily="34" charset="0"/>
                <a:ea typeface="思源黑体 CN Heavy" pitchFamily="34" charset="-122"/>
                <a:cs typeface="思源黑体 CN Heavy" pitchFamily="34" charset="-120"/>
              </a:rPr>
              <a:t>能量</a:t>
            </a:r>
            <a:endParaRPr lang="en-US" altLang="zh-CN" sz="5500"/>
          </a:p>
        </p:txBody>
      </p:sp>
      <p:sp>
        <p:nvSpPr>
          <p:cNvPr id="4" name="C_3_BD#e18ca0306.fixed?vcp=1&amp;pid=49ef30b1f&amp;color=0,0,0&amp;vtp=1&amp;bbb=1" title=""/>
          <p:cNvSpPr/>
          <p:nvPr/>
        </p:nvSpPr>
        <p:spPr>
          <a:xfrm>
            <a:off x="0" y="3632454"/>
            <a:ext cx="12188952" cy="93268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7000"/>
              </a:lnSpc>
            </a:pPr>
            <a:r>
              <a:rPr lang="en-US" altLang="zh-CN" sz="5500" b="1" i="0">
                <a:solidFill>
                  <a:srgbClr val="000000"/>
                </a:solidFill>
                <a:latin typeface="思源黑体 CN Heavy" pitchFamily="34" charset="0"/>
                <a:ea typeface="思源黑体 CN Heavy" pitchFamily="34" charset="-122"/>
                <a:cs typeface="思源黑体 CN Heavy" pitchFamily="34" charset="-120"/>
              </a:rPr>
              <a:t>第17讲</a:t>
            </a:r>
            <a:r>
              <a:rPr lang="en-US" altLang="zh-CN" sz="55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5500" b="1" i="0">
                <a:solidFill>
                  <a:srgbClr val="000000"/>
                </a:solidFill>
                <a:latin typeface="思源黑体 CN Heavy" pitchFamily="34" charset="0"/>
                <a:ea typeface="思源黑体 CN Heavy" pitchFamily="34" charset="-122"/>
                <a:cs typeface="思源黑体 CN Heavy" pitchFamily="34" charset="-120"/>
              </a:rPr>
              <a:t>内能</a:t>
            </a:r>
            <a:endParaRPr lang="en-US" altLang="zh-CN" sz="5500"/>
          </a:p>
        </p:txBody>
      </p:sp>
      <p:sp>
        <p:nvSpPr>
          <p:cNvPr id="5" name="C_3#e18ca0306" title=""/>
          <p:cNvSpPr/>
          <p:nvPr/>
        </p:nvSpPr>
        <p:spPr>
          <a:xfrm>
            <a:off x="1956816" y="4665726"/>
            <a:ext cx="8284464" cy="9144"/>
          </a:xfrm>
          <a:prstGeom prst="line">
            <a:avLst/>
          </a:prstGeom>
          <a:noFill/>
          <a:ln w="101600">
            <a:solidFill>
              <a:srgbClr val="FFC611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ransition>
    <p:split dir="in"/>
  </p:transition>
  <p:timing/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P_6_BD#14df47ec7?vcp=1&amp;pid=4f0454d87&amp;color=0,0,0&amp;mp=1&amp;vtp=1&amp;bt=1&amp;bbb=1&amp;hb=1" title=""/>
          <p:cNvSpPr/>
          <p:nvPr/>
        </p:nvSpPr>
        <p:spPr>
          <a:xfrm>
            <a:off x="932688" y="1232376"/>
            <a:ext cx="10323576" cy="4412933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◉考点点拨</a:t>
            </a:r>
            <a:endParaRPr lang="en-US" altLang="zh-CN" sz="2800"/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比热容是物质的一种属性。质量相同的不同物质在升高相同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的温度时吸收的热量一般不同，为了比较物质的吸热（放热）本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领大小而引入了比热容。每种物质都有自己的比热容，物质不同，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比热容一般不同，同种物质，状态不同（如水和冰）比热容也会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不同。同种物质只有状态确定时，比热容才是一定的，它不会随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着吸收（放出）热量的多少、质量和温度的变化而变化。</a:t>
            </a:r>
            <a:r>
              <a:rPr lang="en-US" altLang="zh-CN" sz="100" b="1" i="0" kern="0" spc="-99900">
                <a:solidFill>
                  <a:srgbClr val="FFFFFF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#3.1</a:t>
            </a:r>
            <a:endParaRPr lang="en-US" altLang="zh-CN" sz="2800"/>
          </a:p>
        </p:txBody>
      </p:sp>
      <p:pic>
        <p:nvPicPr>
          <p:cNvPr id="3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10464800" y="12661900"/>
            <a:ext cx="0" cy="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>
    <p:split dir="in"/>
  </p:transition>
  <p:timing/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C_4#4d565efc2.fixed?vcp=1&amp;pid=e18ca0306&amp;color=0,0,0&amp;vtp=1&amp;bbb=1" title=""/>
          <p:cNvSpPr/>
          <p:nvPr/>
        </p:nvSpPr>
        <p:spPr>
          <a:xfrm>
            <a:off x="795528" y="722376"/>
            <a:ext cx="1508760" cy="1325880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10000"/>
              </a:lnSpc>
            </a:pPr>
            <a:r>
              <a:rPr lang="en-US" altLang="zh-CN" sz="80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03</a:t>
            </a:r>
            <a:endParaRPr lang="en-US" altLang="zh-CN" sz="8000"/>
          </a:p>
        </p:txBody>
      </p:sp>
      <p:sp>
        <p:nvSpPr>
          <p:cNvPr id="3" name="C_4_BD#4d565efc2.fixed?vcp=1&amp;pid=e18ca0306&amp;color=255,198,17&amp;vtp=1&amp;bbb=1" title=""/>
          <p:cNvSpPr/>
          <p:nvPr/>
        </p:nvSpPr>
        <p:spPr>
          <a:xfrm>
            <a:off x="795528" y="2880360"/>
            <a:ext cx="6848856" cy="119786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8900"/>
              </a:lnSpc>
            </a:pPr>
            <a:r>
              <a:rPr lang="en-US" altLang="zh-CN" sz="7200" b="1" i="0">
                <a:solidFill>
                  <a:srgbClr val="FFC61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夯实基础</a:t>
            </a:r>
            <a:endParaRPr lang="en-US" altLang="zh-CN" sz="7200"/>
          </a:p>
        </p:txBody>
      </p:sp>
      <p:sp>
        <p:nvSpPr>
          <p:cNvPr id="4" name="C_4#4d565efc2.fixed?vcp=1&amp;pid=e18ca0306&amp;color=0,0,0&amp;vtp=1&amp;bbb=1" title=""/>
          <p:cNvSpPr/>
          <p:nvPr/>
        </p:nvSpPr>
        <p:spPr>
          <a:xfrm>
            <a:off x="2295144" y="932688"/>
            <a:ext cx="612648" cy="310896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1700"/>
              </a:lnSpc>
            </a:pPr>
            <a:r>
              <a:rPr lang="en-US" altLang="zh-CN" sz="14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2026</a:t>
            </a:r>
            <a:endParaRPr lang="en-US" altLang="zh-CN" sz="1400"/>
          </a:p>
        </p:txBody>
      </p:sp>
    </p:spTree>
  </p:cSld>
  <p:clrMapOvr>
    <a:masterClrMapping/>
  </p:clrMapOvr>
  <p:transition>
    <p:split dir="in"/>
  </p:transition>
  <p:timing/>
</p:sld>
</file>

<file path=ppt/slides/slide1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C_5_BD#3b3f0d4f6?vcp=1&amp;pid=4d565efc2&amp;color=0,0,0&amp;tib=255,255,255&amp;iip=4&amp;vtp=1" title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2415" y="810742"/>
            <a:ext cx="1143000" cy="466344"/>
          </a:xfrm>
          <a:prstGeom prst="rect">
            <a:avLst/>
          </a:prstGeom>
        </p:spPr>
      </p:pic>
      <p:sp>
        <p:nvSpPr>
          <p:cNvPr id="3" name="C_5_BD#3b3f0d4f6?vcp=1&amp;pid=4d565efc2&amp;color=0,0,0&amp;vtp=1&amp;bt=1&amp;bbb=1" title=""/>
          <p:cNvSpPr/>
          <p:nvPr/>
        </p:nvSpPr>
        <p:spPr>
          <a:xfrm>
            <a:off x="932689" y="720000"/>
            <a:ext cx="10323320" cy="7487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4900"/>
              </a:lnSpc>
            </a:pPr>
            <a:r>
              <a:rPr lang="en-US" altLang="zh-CN" sz="900" b="1" i="0" kern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分子热运动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900" b="1" i="0" kern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内能</a:t>
            </a:r>
            <a:endParaRPr lang="en-US" altLang="zh-CN" sz="100"/>
          </a:p>
        </p:txBody>
      </p:sp>
      <p:pic>
        <p:nvPicPr>
          <p:cNvPr id="4" name="C_5_BD#3b3f0d4f6?vcp=1&amp;pid=4d565efc2&amp;color=0,0,0&amp;tib=255,255,255&amp;iip=5&amp;vtp=1" title="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10128" y="810742"/>
            <a:ext cx="1143000" cy="466344"/>
          </a:xfrm>
          <a:prstGeom prst="rect">
            <a:avLst/>
          </a:prstGeom>
        </p:spPr>
      </p:pic>
      <p:sp>
        <p:nvSpPr>
          <p:cNvPr id="5" name="QC_6_BD.27_1#d6a488dde?vcp=1&amp;vop=1&amp;vis=1&amp;pid=3b3f0d4f6&amp;color=0,0,0&amp;vtp=1&amp;bbb=1&amp;hb=1" title=""/>
          <p:cNvSpPr/>
          <p:nvPr/>
        </p:nvSpPr>
        <p:spPr>
          <a:xfrm>
            <a:off x="932688" y="1351063"/>
            <a:ext cx="10323576" cy="12013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1.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传统文化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）端午节煮粽子时，厨房飘满了粽子的清香，这说明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(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endParaRPr lang="en-US" altLang="zh-CN" sz="2800"/>
          </a:p>
        </p:txBody>
      </p:sp>
      <p:sp>
        <p:nvSpPr>
          <p:cNvPr id="6" name="QC_6_AN.28_1#d6a488dde.bracket?vcp=1&amp;vop=1&amp;vis=1&amp;pid=3b3f0d4f6&amp;color=0,0,0&amp;vpa=27&amp;vtp=1" title=""/>
          <p:cNvSpPr/>
          <p:nvPr/>
        </p:nvSpPr>
        <p:spPr>
          <a:xfrm>
            <a:off x="1209707" y="1985428"/>
            <a:ext cx="515938" cy="5582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</a:t>
            </a:r>
            <a:endParaRPr lang="en-US" altLang="zh-CN" sz="2800"/>
          </a:p>
        </p:txBody>
      </p:sp>
      <p:sp>
        <p:nvSpPr>
          <p:cNvPr id="7" name="QC_6_BD.27_2#d6a488dde.choices?vcp=1&amp;vop=1&amp;vis=1&amp;pid=3b3f0d4f6&amp;color=0,0,0&amp;vtp=1&amp;bbb=1" title=""/>
          <p:cNvSpPr/>
          <p:nvPr/>
        </p:nvSpPr>
        <p:spPr>
          <a:xfrm>
            <a:off x="932688" y="2635858"/>
            <a:ext cx="10323576" cy="24967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A.分子间存在吸引力</a:t>
            </a:r>
            <a:endParaRPr lang="en-US" altLang="zh-CN" sz="2800"/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B.分子间存在排斥力</a:t>
            </a:r>
            <a:endParaRPr lang="en-US" altLang="zh-CN" sz="2800"/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C.分子在无规则运动</a:t>
            </a:r>
            <a:endParaRPr lang="en-US" altLang="zh-CN" sz="2800"/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D.液体分子连续分布，气体分子间有间隙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QC_6_BD.29_1#5c9bcd5cf?vcp=1&amp;vop=1&amp;vis=1&amp;pid=3b3f0d4f6&amp;color=0,0,0&amp;vtp=1&amp;bt=1&amp;bbb=1&amp;hb=1" title=""/>
          <p:cNvSpPr/>
          <p:nvPr/>
        </p:nvSpPr>
        <p:spPr>
          <a:xfrm>
            <a:off x="932688" y="2187289"/>
            <a:ext cx="10323576" cy="18490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2.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（2025·贵州）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将等量白糖分别放入同样多的热水和冷水中，在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不搅拌的情况下，热水变甜得更快。这里影响水变甜快慢的主要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因素是(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endParaRPr lang="en-US" altLang="zh-CN" sz="2800"/>
          </a:p>
        </p:txBody>
      </p:sp>
      <p:sp>
        <p:nvSpPr>
          <p:cNvPr id="3" name="QC_6_AN.30_1#5c9bcd5cf.bracket?vcp=1&amp;vop=1&amp;vis=1&amp;pid=3b3f0d4f6&amp;color=0,0,0&amp;vpa=28&amp;vtp=1" title=""/>
          <p:cNvSpPr/>
          <p:nvPr/>
        </p:nvSpPr>
        <p:spPr>
          <a:xfrm>
            <a:off x="2281269" y="3469354"/>
            <a:ext cx="515938" cy="5582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</a:t>
            </a:r>
            <a:endParaRPr lang="en-US" altLang="zh-CN" sz="2800"/>
          </a:p>
        </p:txBody>
      </p:sp>
      <p:sp>
        <p:nvSpPr>
          <p:cNvPr id="4" name="QC_6_BD.29_2#5c9bcd5cf.choices?vcp=1&amp;vop=1&amp;vis=1&amp;pid=3b3f0d4f6&amp;color=0,0,0&amp;vtp=1&amp;bbb=1" title=""/>
          <p:cNvSpPr/>
          <p:nvPr/>
        </p:nvSpPr>
        <p:spPr>
          <a:xfrm>
            <a:off x="932688" y="4103719"/>
            <a:ext cx="10323576" cy="56318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latinLnBrk="1">
              <a:lnSpc>
                <a:spcPts val="5000"/>
              </a:lnSpc>
              <a:tabLst>
                <a:tab pos="2646680"/>
                <a:tab pos="5254625"/>
                <a:tab pos="7888605"/>
              </a:tabLst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A.体积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B.质量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C.温度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D.密度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QC_6_BD.31_1#db417efec?vcp=1&amp;vop=1&amp;vis=1&amp;pid=3b3f0d4f6&amp;color=0,0,0&amp;vtp=1&amp;bt=1&amp;bbb=1&amp;hb=1" title=""/>
          <p:cNvSpPr/>
          <p:nvPr/>
        </p:nvSpPr>
        <p:spPr>
          <a:xfrm>
            <a:off x="932688" y="775799"/>
            <a:ext cx="10323576" cy="94418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3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3.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（2024·珠海）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如图17-1四个所示实例中属于做功改变物体内能的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38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是(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endParaRPr lang="en-US" altLang="zh-CN" sz="2800"/>
          </a:p>
        </p:txBody>
      </p:sp>
      <p:pic>
        <p:nvPicPr>
          <p:cNvPr id="3" name="QC_6_BD.31_2#db417efec?iti=1&amp;vcp=1&amp;vop=1&amp;vis=1&amp;pid=3b3f0d4f6&amp;color=0,0,0&amp;tib=255,255,255&amp;vtp=1" title="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156929" y="1852886"/>
            <a:ext cx="7875097" cy="1612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4" name="QC_6_BD.31_3#db417efec?iti=1&amp;vcp=1&amp;vop=1&amp;vis=1&amp;pid=3b3f0d4f6&amp;color=0,0,0&amp;vtp=1&amp;bbb=1" title=""/>
          <p:cNvSpPr/>
          <p:nvPr/>
        </p:nvSpPr>
        <p:spPr>
          <a:xfrm>
            <a:off x="5549171" y="3592366"/>
            <a:ext cx="1090612" cy="84023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38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图17-1</a:t>
            </a:r>
            <a:endParaRPr lang="en-US" altLang="zh-CN" sz="2800"/>
          </a:p>
        </p:txBody>
      </p:sp>
      <p:sp>
        <p:nvSpPr>
          <p:cNvPr id="5" name="QC_6_AN.32_1#db417efec.bracket?vcp=1&amp;vop=1&amp;vis=1&amp;pid=3b3f0d4f6&amp;color=0,0,0&amp;vpa=29&amp;vtp=1" title=""/>
          <p:cNvSpPr/>
          <p:nvPr/>
        </p:nvSpPr>
        <p:spPr>
          <a:xfrm>
            <a:off x="1579594" y="1261765"/>
            <a:ext cx="495300" cy="4535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38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</a:t>
            </a:r>
            <a:endParaRPr lang="en-US" altLang="zh-CN" sz="2800"/>
          </a:p>
        </p:txBody>
      </p:sp>
      <p:sp>
        <p:nvSpPr>
          <p:cNvPr id="6" name="QC_6_BD.31_4#db417efec.choices?vcp=1&amp;vop=1&amp;vis=1&amp;pid=3b3f0d4f6&amp;color=0,0,0&amp;vtp=1&amp;bbb=1" title=""/>
          <p:cNvSpPr/>
          <p:nvPr/>
        </p:nvSpPr>
        <p:spPr>
          <a:xfrm>
            <a:off x="932688" y="4091920"/>
            <a:ext cx="10323576" cy="193478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3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A.图甲中，炉火烧水</a:t>
            </a:r>
            <a:endParaRPr lang="en-US" altLang="zh-CN" sz="2800"/>
          </a:p>
          <a:p>
            <a:pPr latinLnBrk="1">
              <a:lnSpc>
                <a:spcPts val="3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B.图乙中，搓手取暖</a:t>
            </a:r>
            <a:endParaRPr lang="en-US" altLang="zh-CN" sz="2800"/>
          </a:p>
          <a:p>
            <a:pPr latinLnBrk="1">
              <a:lnSpc>
                <a:spcPts val="3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C.图丙中，用暖手宝暖手</a:t>
            </a:r>
            <a:endParaRPr lang="en-US" altLang="zh-CN" sz="2800"/>
          </a:p>
          <a:p>
            <a:pPr latinLnBrk="1">
              <a:lnSpc>
                <a:spcPts val="38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D.图丁中，热鸡蛋放在冷水中冷却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QC_6_BD.33_1#3b189ce09?iti=2&amp;htil=1&amp;vcp=1&amp;vop=1&amp;vis=1&amp;pid=3b3f0d4f6&amp;color=0,0,0&amp;tib=255,255,255&amp;vtp=1" title="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602819" y="2016728"/>
            <a:ext cx="1490472" cy="2148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3" name="QC_6_BD.33_2#3b189ce09?iti=2&amp;htil=1&amp;vcp=1&amp;vop=1&amp;vis=1&amp;pid=3b3f0d4f6&amp;color=0,0,0&amp;vtp=1&amp;bbb=1" title=""/>
          <p:cNvSpPr/>
          <p:nvPr/>
        </p:nvSpPr>
        <p:spPr>
          <a:xfrm>
            <a:off x="9802749" y="4292568"/>
            <a:ext cx="1090612" cy="99568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图17-2</a:t>
            </a:r>
            <a:endParaRPr lang="en-US" altLang="zh-CN" sz="2800"/>
          </a:p>
        </p:txBody>
      </p:sp>
      <p:sp>
        <p:nvSpPr>
          <p:cNvPr id="4" name="QC_6_BD.33_3#3b189ce09?htil=1&amp;vcp=1&amp;vop=1&amp;vis=1&amp;pid=3b3f0d4f6&amp;color=0,0,0&amp;vtp=1&amp;bt=1&amp;bbb=1&amp;hb=1" title=""/>
          <p:cNvSpPr/>
          <p:nvPr/>
        </p:nvSpPr>
        <p:spPr>
          <a:xfrm>
            <a:off x="932688" y="1998440"/>
            <a:ext cx="8449056" cy="18490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4.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传统文化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）“煮”的篆体写法如图17-2所示，表示用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火烧煮食物。下列实例与“煮”在改变物体内能的方式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上相同的是(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endParaRPr lang="en-US" altLang="zh-CN" sz="2800"/>
          </a:p>
        </p:txBody>
      </p:sp>
      <p:sp>
        <p:nvSpPr>
          <p:cNvPr id="5" name="QC_6_AN.34_1#3b189ce09.bracket?vcp=1&amp;vop=1&amp;vis=1&amp;pid=3b3f0d4f6&amp;color=0,0,0&amp;vpa=30&amp;vtp=1" title=""/>
          <p:cNvSpPr/>
          <p:nvPr/>
        </p:nvSpPr>
        <p:spPr>
          <a:xfrm>
            <a:off x="2995644" y="3280505"/>
            <a:ext cx="515938" cy="5582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</a:t>
            </a:r>
            <a:endParaRPr lang="en-US" altLang="zh-CN" sz="2800"/>
          </a:p>
        </p:txBody>
      </p:sp>
      <p:sp>
        <p:nvSpPr>
          <p:cNvPr id="6" name="QC_6_BD.33_4#3b189ce09.choices?htil=1&amp;vcp=1&amp;vop=1&amp;vis=1&amp;pid=3b3f0d4f6&amp;color=0,0,0&amp;vtp=1&amp;bbb=1" title=""/>
          <p:cNvSpPr/>
          <p:nvPr/>
        </p:nvSpPr>
        <p:spPr>
          <a:xfrm>
            <a:off x="932688" y="3914870"/>
            <a:ext cx="8449056" cy="56318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latinLnBrk="1">
              <a:lnSpc>
                <a:spcPts val="5000"/>
              </a:lnSpc>
              <a:tabLst>
                <a:tab pos="2175510"/>
                <a:tab pos="4325620"/>
                <a:tab pos="6489065"/>
              </a:tabLst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A.热水暖手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B.钻木取火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C.搓手取暖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D.擦燃火柴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C_5_BD#152417249?vcp=1&amp;pid=4d565efc2&amp;color=0,0,0&amp;tib=255,255,255&amp;iip=6&amp;vtp=1" title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2415" y="810742"/>
            <a:ext cx="1143000" cy="466344"/>
          </a:xfrm>
          <a:prstGeom prst="rect">
            <a:avLst/>
          </a:prstGeom>
        </p:spPr>
      </p:pic>
      <p:sp>
        <p:nvSpPr>
          <p:cNvPr id="3" name="C_5_BD#152417249?vcp=1&amp;pid=4d565efc2&amp;color=0,0,0&amp;vtp=1&amp;bt=1&amp;bbb=1" title=""/>
          <p:cNvSpPr/>
          <p:nvPr/>
        </p:nvSpPr>
        <p:spPr>
          <a:xfrm>
            <a:off x="932689" y="720000"/>
            <a:ext cx="10323321" cy="7487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4900"/>
              </a:lnSpc>
            </a:pPr>
            <a:r>
              <a:rPr lang="en-US" altLang="zh-CN" sz="900" b="1" i="0" kern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比热容</a:t>
            </a:r>
            <a:endParaRPr lang="en-US" altLang="zh-CN" sz="100"/>
          </a:p>
        </p:txBody>
      </p:sp>
      <p:pic>
        <p:nvPicPr>
          <p:cNvPr id="4" name="QC_6_BD.35_1#1e71cc709?iti=3&amp;htil=2&amp;vcp=1&amp;vop=1&amp;vis=1&amp;pid=152417249&amp;color=0,0,0&amp;tib=255,255,255&amp;vtp=1&amp;hs=1" title="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668321" y="1369351"/>
            <a:ext cx="2468880" cy="1810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5" name="QC_6_BD.35_2#1e71cc709?iti=3&amp;htil=2&amp;vcp=1&amp;vop=1&amp;vis=1&amp;pid=152417249&amp;color=0,0,0&amp;vtp=1&amp;bbb=1" title=""/>
          <p:cNvSpPr/>
          <p:nvPr/>
        </p:nvSpPr>
        <p:spPr>
          <a:xfrm>
            <a:off x="9357455" y="3306863"/>
            <a:ext cx="1090612" cy="99568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图17-3</a:t>
            </a:r>
            <a:endParaRPr lang="en-US" altLang="zh-CN" sz="2800"/>
          </a:p>
        </p:txBody>
      </p:sp>
      <p:sp>
        <p:nvSpPr>
          <p:cNvPr id="6" name="QC_6_BD.35_3#1e71cc709?htil=2&amp;vcp=1&amp;vop=1&amp;vis=1&amp;pid=152417249&amp;color=0,0,0&amp;vtp=1&amp;bbb=1&amp;hb=1&amp;hs=1" title=""/>
          <p:cNvSpPr/>
          <p:nvPr/>
        </p:nvSpPr>
        <p:spPr>
          <a:xfrm>
            <a:off x="932688" y="1351063"/>
            <a:ext cx="7717536" cy="24967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5.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（2025·湖北）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某种温室大棚由棚膜和土墙搭建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而成。为使大棚白天吸收太阳更多的能量，科研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人员指导农户用水墙替换土墙，如图17-3.这是利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用水比土有更大的(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endParaRPr lang="en-US" altLang="zh-CN" sz="2800"/>
          </a:p>
        </p:txBody>
      </p:sp>
      <p:sp>
        <p:nvSpPr>
          <p:cNvPr id="7" name="QC_6_AN.36_1#1e71cc709.bracket?vcp=1&amp;vop=1&amp;vis=1&amp;pid=152417249&amp;color=0,0,0&amp;vpa=31&amp;vtp=1" title=""/>
          <p:cNvSpPr/>
          <p:nvPr/>
        </p:nvSpPr>
        <p:spPr>
          <a:xfrm>
            <a:off x="4067206" y="3280828"/>
            <a:ext cx="515938" cy="5582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</a:t>
            </a:r>
            <a:endParaRPr lang="en-US" altLang="zh-CN" sz="2800"/>
          </a:p>
        </p:txBody>
      </p:sp>
      <p:sp>
        <p:nvSpPr>
          <p:cNvPr id="8" name="QC_6_BD.35_4#1e71cc709.choices?htil=2&amp;vcp=1&amp;vop=1&amp;vis=1&amp;pid=152417249&amp;color=0,0,0&amp;vtp=1&amp;bbb=1&amp;hs=1" title=""/>
          <p:cNvSpPr/>
          <p:nvPr/>
        </p:nvSpPr>
        <p:spPr>
          <a:xfrm>
            <a:off x="935991" y="3903573"/>
            <a:ext cx="10320018" cy="56318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latinLnBrk="1">
              <a:lnSpc>
                <a:spcPts val="5000"/>
              </a:lnSpc>
              <a:tabLst>
                <a:tab pos="2262505"/>
                <a:tab pos="4131310"/>
                <a:tab pos="6026150"/>
              </a:tabLst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A.比热容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B.密度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C.电阻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D.质量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QC_6_BD.37_1#0edc04bcd?vcp=1&amp;vop=1&amp;vis=1&amp;pid=152417249&amp;color=0,0,0&amp;vtp=1&amp;bt=1&amp;bbb=1&amp;hb=1" title=""/>
          <p:cNvSpPr/>
          <p:nvPr/>
        </p:nvSpPr>
        <p:spPr>
          <a:xfrm>
            <a:off x="932688" y="916908"/>
            <a:ext cx="10323576" cy="24967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6.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（2023·潮州）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在两个相同的烧杯中分别装有质量和初温相同的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水和某种液体，用两个完全相同的电加热器对其加热，每隔一段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时间用温度计分别测量它们的温度，并画出了温度随时间变化的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图像如图17-4所示，由图像可知(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endParaRPr lang="en-US" altLang="zh-CN" sz="2800"/>
          </a:p>
        </p:txBody>
      </p:sp>
      <p:sp>
        <p:nvSpPr>
          <p:cNvPr id="3" name="QC_6_AN.38_1#0edc04bcd.bracket?vcp=1&amp;vop=1&amp;vis=1&amp;pid=152417249&amp;color=0,0,0&amp;vpa=32&amp;vtp=1" title=""/>
          <p:cNvSpPr/>
          <p:nvPr/>
        </p:nvSpPr>
        <p:spPr>
          <a:xfrm>
            <a:off x="6148419" y="2846673"/>
            <a:ext cx="515938" cy="5582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</a:t>
            </a:r>
            <a:endParaRPr lang="en-US" altLang="zh-CN" sz="2800"/>
          </a:p>
        </p:txBody>
      </p:sp>
      <p:pic>
        <p:nvPicPr>
          <p:cNvPr id="4" name="QC_6_BD.37_2#0edc04bcd?iti=4&amp;htil=3&amp;vcp=1&amp;vop=1&amp;vis=1&amp;pid=152417249&amp;color=0,0,0&amp;tib=255,255,255&amp;vtp=1" title="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421624" y="2885344"/>
            <a:ext cx="2816352" cy="2350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5" name="QC_6_BD.37_3#0edc04bcd?iti=4&amp;htil=3&amp;vcp=1&amp;vop=1&amp;vis=1&amp;pid=152417249&amp;color=0,0,0&amp;vtp=1&amp;bbb=1" title=""/>
          <p:cNvSpPr/>
          <p:nvPr/>
        </p:nvSpPr>
        <p:spPr>
          <a:xfrm>
            <a:off x="9284494" y="5362352"/>
            <a:ext cx="1090612" cy="99568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图17-4</a:t>
            </a:r>
            <a:endParaRPr lang="en-US" altLang="zh-CN" sz="2800"/>
          </a:p>
        </p:txBody>
      </p:sp>
      <mc:AlternateContent>
        <mc:Choice Requires="a14">
          <p:sp>
            <p:nvSpPr>
              <p:cNvPr id="6" name="QC_6_BD.37_4#0edc04bcd.choices?htil=3&amp;vcp=1&amp;vop=1&amp;vis=1&amp;pid=152417249&amp;color=0,0,0&amp;vtp=1&amp;bbb=1" title=""/>
              <p:cNvSpPr/>
              <p:nvPr/>
            </p:nvSpPr>
            <p:spPr>
              <a:xfrm>
                <a:off x="932688" y="3415760"/>
                <a:ext cx="7370064" cy="2496757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l"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A.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𝐚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液体比热容小</a:t>
                </a:r>
                <a:endParaRPr lang="en-US" altLang="zh-CN" sz="2800"/>
              </a:p>
              <a:p>
                <a:pPr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B.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𝐛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液体是水</a:t>
                </a:r>
                <a:endParaRPr lang="en-US" altLang="zh-CN" sz="2800"/>
              </a:p>
              <a:p>
                <a:pPr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C.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𝟎</m:t>
                      </m:r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～</m:t>
                      </m:r>
                      <m:r>
                        <m:rPr>
                          <m:sty m:val="bi"/>
                        </m:rPr>
                        <a:rPr lang="en-US" altLang="zh-CN" sz="2800" b="1" i="1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𝟑</m:t>
                      </m:r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𝐦𝐢𝐧</m:t>
                      </m:r>
                    </m:oMath>
                  </m:oMathPara>
                </a14:m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内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𝒂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液体吸收的热量少</a:t>
                </a:r>
                <a:endParaRPr lang="en-US" altLang="zh-CN" sz="2800"/>
              </a:p>
              <a:p>
                <a:pPr latinLnBrk="1">
                  <a:lnSpc>
                    <a:spcPts val="49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D.升高相同的温度时，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𝐛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液体吸收的热量少</a:t>
                </a:r>
                <a:endParaRPr lang="en-US" altLang="zh-CN" sz="2800"/>
              </a:p>
            </p:txBody>
          </p:sp>
        </mc:Choice>
        <mc:Fallback>
          <p:sp>
            <p:nvSpPr>
              <p:cNvPr id="6" name="QC_6_BD.37_4#0edc04bcd.choices?htil=3&amp;vcp=1&amp;vop=1&amp;vis=1&amp;pid=152417249&amp;color=0,0,0&amp;vtp=1&amp;bb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688" y="3415760"/>
                <a:ext cx="7370064" cy="2496757"/>
              </a:xfrm>
              <a:prstGeom prst="rect">
                <a:avLst/>
              </a:prstGeom>
              <a:blipFill rotWithShape="1">
                <a:blip r:embed="rId4"/>
                <a:stretch>
                  <a:fillRect l="-7" t="-4" r="2" b="-274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QB_6_BD.39_1#2f976c322?iti=5&amp;htil=4&amp;vcp=1&amp;vop=1&amp;vis=1&amp;pid=152417249&amp;color=0,0,0&amp;tib=255,255,255&amp;vtp=1&amp;hs=1&amp;hs=1" title="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700455" y="1564227"/>
            <a:ext cx="3483864" cy="2048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3" name="QB_6_BD.39_2#2f976c322?iti=5&amp;htil=4&amp;vcp=1&amp;vop=1&amp;vis=1&amp;pid=152417249&amp;color=0,0,0&amp;vtp=1&amp;bbb=1" title=""/>
          <p:cNvSpPr/>
          <p:nvPr/>
        </p:nvSpPr>
        <p:spPr>
          <a:xfrm>
            <a:off x="8897081" y="3739483"/>
            <a:ext cx="1090612" cy="99568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图17-5</a:t>
            </a:r>
            <a:endParaRPr lang="en-US" altLang="zh-CN" sz="2800"/>
          </a:p>
        </p:txBody>
      </p:sp>
      <p:sp>
        <p:nvSpPr>
          <p:cNvPr id="4" name="QB_6_BD.39_3#2f976c322?htil=4&amp;vcp=1&amp;vop=1&amp;vis=1&amp;pid=152417249&amp;color=0,0,0&amp;vtp=1&amp;bt=1&amp;bbb=1&amp;hb=1&amp;hs=1" title=""/>
          <p:cNvSpPr/>
          <p:nvPr/>
        </p:nvSpPr>
        <p:spPr>
          <a:xfrm>
            <a:off x="932688" y="1545939"/>
            <a:ext cx="6702552" cy="31444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7.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（2023·四川）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利用相同电加热器分别给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质量相同的水和食用油加热，如图17-5所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示，这是通过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（选填“做功”或“热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传递”）使液体内能增大。实验表明加热相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同时间，食用油温度上升得比水快，这是</a:t>
            </a:r>
            <a:endParaRPr lang="en-US" altLang="zh-CN" sz="2800"/>
          </a:p>
        </p:txBody>
      </p:sp>
      <p:sp>
        <p:nvSpPr>
          <p:cNvPr id="5" name="QB_6_AN.40_1#2f976c322.blank?vcp=1&amp;vop=1&amp;vis=1&amp;pid=152417249&amp;color=0,0,0&amp;vpa=33&amp;vtp=1&amp;bbb=1" title=""/>
          <p:cNvSpPr/>
          <p:nvPr/>
        </p:nvSpPr>
        <p:spPr>
          <a:xfrm>
            <a:off x="3086131" y="2810859"/>
            <a:ext cx="1330325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热传递</a:t>
            </a:r>
            <a:endParaRPr lang="en-US" altLang="zh-CN" sz="2800"/>
          </a:p>
        </p:txBody>
      </p:sp>
      <p:sp>
        <p:nvSpPr>
          <p:cNvPr id="6" name="QB_6_AN.41_1#2f976c322.blank?vcp=1&amp;vop=1&amp;vis=1&amp;pid=152417249&amp;color=0,0,0&amp;vpa=34&amp;vtp=1" title=""/>
          <p:cNvSpPr/>
          <p:nvPr/>
        </p:nvSpPr>
        <p:spPr>
          <a:xfrm>
            <a:off x="4875372" y="4703159"/>
            <a:ext cx="615950" cy="56318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0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小</a:t>
            </a:r>
            <a:endParaRPr lang="en-US" altLang="zh-CN" sz="2800"/>
          </a:p>
        </p:txBody>
      </p:sp>
      <p:sp>
        <p:nvSpPr>
          <p:cNvPr id="7" name="QB_6_BD.39_3#2f976c322?htil=4&amp;vcp=1&amp;vop=1&amp;vis=1&amp;pid=152417249&amp;color=0,0,0&amp;vtp=1&amp;bt=1&amp;bbb=1&amp;hb=1&amp;hs=1" title=""/>
          <p:cNvSpPr/>
          <p:nvPr/>
        </p:nvSpPr>
        <p:spPr>
          <a:xfrm>
            <a:off x="935991" y="4745069"/>
            <a:ext cx="10320018" cy="56318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latinLnBrk="1">
              <a:lnSpc>
                <a:spcPts val="50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因为食用油的比热容比水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（选填“大” 或“小”）。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  <p:bldP spid="6" grpId="0" uiExpand="1" build="p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C_4#c66668756.fixed?vcp=1&amp;pid=e18ca0306&amp;color=0,0,0&amp;vtp=1&amp;bbb=1" title=""/>
          <p:cNvSpPr/>
          <p:nvPr/>
        </p:nvSpPr>
        <p:spPr>
          <a:xfrm>
            <a:off x="795528" y="722376"/>
            <a:ext cx="1508760" cy="1325880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10000"/>
              </a:lnSpc>
            </a:pPr>
            <a:r>
              <a:rPr lang="en-US" altLang="zh-CN" sz="80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04</a:t>
            </a:r>
            <a:endParaRPr lang="en-US" altLang="zh-CN" sz="8000"/>
          </a:p>
        </p:txBody>
      </p:sp>
      <p:sp>
        <p:nvSpPr>
          <p:cNvPr id="3" name="C_4_BD#c66668756.fixed?vcp=1&amp;pid=e18ca0306&amp;color=255,198,17&amp;vtp=1&amp;bbb=1" title=""/>
          <p:cNvSpPr/>
          <p:nvPr/>
        </p:nvSpPr>
        <p:spPr>
          <a:xfrm>
            <a:off x="795528" y="2880360"/>
            <a:ext cx="6848856" cy="119786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8900"/>
              </a:lnSpc>
            </a:pPr>
            <a:r>
              <a:rPr lang="en-US" altLang="zh-CN" sz="7200" b="1" i="0">
                <a:solidFill>
                  <a:srgbClr val="FFC61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优化提升</a:t>
            </a:r>
            <a:endParaRPr lang="en-US" altLang="zh-CN" sz="7200"/>
          </a:p>
        </p:txBody>
      </p:sp>
      <p:sp>
        <p:nvSpPr>
          <p:cNvPr id="4" name="C_4#c66668756.fixed?vcp=1&amp;pid=e18ca0306&amp;color=0,0,0&amp;vtp=1&amp;bbb=1" title=""/>
          <p:cNvSpPr/>
          <p:nvPr/>
        </p:nvSpPr>
        <p:spPr>
          <a:xfrm>
            <a:off x="2295144" y="932688"/>
            <a:ext cx="612648" cy="310896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1700"/>
              </a:lnSpc>
            </a:pPr>
            <a:r>
              <a:rPr lang="en-US" altLang="zh-CN" sz="14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2026</a:t>
            </a:r>
            <a:endParaRPr lang="en-US" altLang="zh-CN" sz="1400"/>
          </a:p>
        </p:txBody>
      </p:sp>
    </p:spTree>
  </p:cSld>
  <p:clrMapOvr>
    <a:masterClrMapping/>
  </p:clrMapOvr>
  <p:transition>
    <p:split dir="in"/>
  </p:transition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C_1#目录1:e18ca0306?lid=5b0475c4e&amp;cid=5b0475c4e&amp;tib=255,255,255&amp;vtp=1" title="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9360" y="1216152"/>
            <a:ext cx="612648" cy="612648"/>
          </a:xfrm>
          <a:prstGeom prst="rect">
            <a:avLst/>
          </a:prstGeom>
        </p:spPr>
      </p:pic>
      <p:sp>
        <p:nvSpPr>
          <p:cNvPr id="3" name="C_1#目录1:e18ca0306?lid=5b0475c4e&amp;cid=5b0475c4e&amp;vtp=1&amp;bbb=1" title="">
            <a:hlinkClick r:id="rId4" action="ppaction://hlinksldjump"/>
          </p:cNvPr>
          <p:cNvSpPr/>
          <p:nvPr/>
        </p:nvSpPr>
        <p:spPr>
          <a:xfrm>
            <a:off x="6309360" y="1216152"/>
            <a:ext cx="612648" cy="55778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2900"/>
              </a:lnSpc>
            </a:pPr>
            <a:r>
              <a:rPr lang="en-US" altLang="zh-CN" sz="2400" b="1" i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01</a:t>
            </a:r>
            <a:endParaRPr lang="en-US" altLang="zh-CN" sz="2400"/>
          </a:p>
        </p:txBody>
      </p:sp>
      <p:sp>
        <p:nvSpPr>
          <p:cNvPr id="4" name="C_1#目录1:e18ca0306?lid=5b0475c4e&amp;cid=5b0475c4e&amp;vtp=1&amp;bbb=1" title="">
            <a:hlinkClick r:id="rId4" action="ppaction://hlinksldjump"/>
          </p:cNvPr>
          <p:cNvSpPr/>
          <p:nvPr/>
        </p:nvSpPr>
        <p:spPr>
          <a:xfrm>
            <a:off x="7095744" y="1234440"/>
            <a:ext cx="2523744" cy="52120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3400"/>
              </a:lnSpc>
            </a:pPr>
            <a:r>
              <a:rPr lang="en-US" altLang="zh-CN" sz="2800" b="1" i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考情分析</a:t>
            </a:r>
            <a:endParaRPr lang="en-US" altLang="zh-CN" sz="2800"/>
          </a:p>
        </p:txBody>
      </p:sp>
      <p:pic>
        <p:nvPicPr>
          <p:cNvPr id="5" name="C_1#目录1:e18ca0306?lid=be02d9691&amp;cid=be02d9691&amp;tib=255,255,255&amp;vtp=1" title="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9360" y="2020824"/>
            <a:ext cx="612648" cy="612648"/>
          </a:xfrm>
          <a:prstGeom prst="rect">
            <a:avLst/>
          </a:prstGeom>
        </p:spPr>
      </p:pic>
      <p:sp>
        <p:nvSpPr>
          <p:cNvPr id="6" name="C_1#目录1:e18ca0306?lid=be02d9691&amp;cid=be02d9691&amp;vtp=1&amp;bbb=1" title="">
            <a:hlinkClick r:id="rId5" action="ppaction://hlinksldjump"/>
          </p:cNvPr>
          <p:cNvSpPr/>
          <p:nvPr/>
        </p:nvSpPr>
        <p:spPr>
          <a:xfrm>
            <a:off x="6309360" y="2020824"/>
            <a:ext cx="612648" cy="55778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2900"/>
              </a:lnSpc>
            </a:pPr>
            <a:r>
              <a:rPr lang="en-US" altLang="zh-CN" sz="2400" b="1" i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02</a:t>
            </a:r>
            <a:endParaRPr lang="en-US" altLang="zh-CN" sz="2400"/>
          </a:p>
        </p:txBody>
      </p:sp>
      <p:sp>
        <p:nvSpPr>
          <p:cNvPr id="7" name="C_1#目录1:e18ca0306?lid=be02d9691&amp;cid=be02d9691&amp;vtp=1&amp;bbb=1" title="">
            <a:hlinkClick r:id="rId5" action="ppaction://hlinksldjump"/>
          </p:cNvPr>
          <p:cNvSpPr/>
          <p:nvPr/>
        </p:nvSpPr>
        <p:spPr>
          <a:xfrm>
            <a:off x="7095744" y="2039112"/>
            <a:ext cx="2523744" cy="52120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3400"/>
              </a:lnSpc>
            </a:pPr>
            <a:r>
              <a:rPr lang="en-US" altLang="zh-CN" sz="2800" b="1" i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考点回顾</a:t>
            </a:r>
            <a:endParaRPr lang="en-US" altLang="zh-CN" sz="2800"/>
          </a:p>
        </p:txBody>
      </p:sp>
      <p:pic>
        <p:nvPicPr>
          <p:cNvPr id="8" name="C_1#目录1:e18ca0306?lid=4d565efc2&amp;cid=4d565efc2&amp;tib=255,255,255&amp;vtp=1" title="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9360" y="2834640"/>
            <a:ext cx="612648" cy="612648"/>
          </a:xfrm>
          <a:prstGeom prst="rect">
            <a:avLst/>
          </a:prstGeom>
        </p:spPr>
      </p:pic>
      <p:sp>
        <p:nvSpPr>
          <p:cNvPr id="9" name="C_1#目录1:e18ca0306?lid=4d565efc2&amp;cid=4d565efc2&amp;vtp=1&amp;bbb=1" title="">
            <a:hlinkClick r:id="rId6" action="ppaction://hlinksldjump"/>
          </p:cNvPr>
          <p:cNvSpPr/>
          <p:nvPr/>
        </p:nvSpPr>
        <p:spPr>
          <a:xfrm>
            <a:off x="6309360" y="2834640"/>
            <a:ext cx="612648" cy="55778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2900"/>
              </a:lnSpc>
            </a:pPr>
            <a:r>
              <a:rPr lang="en-US" altLang="zh-CN" sz="2400" b="1" i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03</a:t>
            </a:r>
            <a:endParaRPr lang="en-US" altLang="zh-CN" sz="2400"/>
          </a:p>
        </p:txBody>
      </p:sp>
      <p:sp>
        <p:nvSpPr>
          <p:cNvPr id="10" name="C_1#目录1:e18ca0306?lid=4d565efc2&amp;cid=4d565efc2&amp;vtp=1&amp;bbb=1" title="">
            <a:hlinkClick r:id="rId6" action="ppaction://hlinksldjump"/>
          </p:cNvPr>
          <p:cNvSpPr/>
          <p:nvPr/>
        </p:nvSpPr>
        <p:spPr>
          <a:xfrm>
            <a:off x="7095744" y="2852928"/>
            <a:ext cx="2523744" cy="52120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3400"/>
              </a:lnSpc>
            </a:pPr>
            <a:r>
              <a:rPr lang="en-US" altLang="zh-CN" sz="2800" b="1" i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夯实基础</a:t>
            </a:r>
            <a:endParaRPr lang="en-US" altLang="zh-CN" sz="2800"/>
          </a:p>
        </p:txBody>
      </p:sp>
      <p:pic>
        <p:nvPicPr>
          <p:cNvPr id="11" name="C_1#目录1:e18ca0306?lid=c66668756&amp;cid=c66668756&amp;tib=255,255,255&amp;vtp=1" title="">
            <a:hlinkClick r:id="rId7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9360" y="3648456"/>
            <a:ext cx="612648" cy="612648"/>
          </a:xfrm>
          <a:prstGeom prst="rect">
            <a:avLst/>
          </a:prstGeom>
        </p:spPr>
      </p:pic>
      <p:sp>
        <p:nvSpPr>
          <p:cNvPr id="12" name="C_1#目录1:e18ca0306?lid=c66668756&amp;cid=c66668756&amp;vtp=1&amp;bbb=1" title="">
            <a:hlinkClick r:id="rId7" action="ppaction://hlinksldjump"/>
          </p:cNvPr>
          <p:cNvSpPr/>
          <p:nvPr/>
        </p:nvSpPr>
        <p:spPr>
          <a:xfrm>
            <a:off x="6309360" y="3648456"/>
            <a:ext cx="612648" cy="55778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2900"/>
              </a:lnSpc>
            </a:pPr>
            <a:r>
              <a:rPr lang="en-US" altLang="zh-CN" sz="2400" b="1" i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04</a:t>
            </a:r>
            <a:endParaRPr lang="en-US" altLang="zh-CN" sz="2400"/>
          </a:p>
        </p:txBody>
      </p:sp>
      <p:sp>
        <p:nvSpPr>
          <p:cNvPr id="13" name="C_1#目录1:e18ca0306?lid=c66668756&amp;cid=c66668756&amp;vtp=1&amp;bbb=1" title="">
            <a:hlinkClick r:id="rId7" action="ppaction://hlinksldjump"/>
          </p:cNvPr>
          <p:cNvSpPr/>
          <p:nvPr/>
        </p:nvSpPr>
        <p:spPr>
          <a:xfrm>
            <a:off x="7095744" y="3666744"/>
            <a:ext cx="2523744" cy="52120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3400"/>
              </a:lnSpc>
            </a:pPr>
            <a:r>
              <a:rPr lang="en-US" altLang="zh-CN" sz="2800" b="1" i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优化提升</a:t>
            </a:r>
            <a:endParaRPr lang="en-US" altLang="zh-CN" sz="2800"/>
          </a:p>
        </p:txBody>
      </p:sp>
      <p:pic>
        <p:nvPicPr>
          <p:cNvPr id="14" name="C_1#目录1:e18ca0306?lid=84142eeca&amp;cid=84142eeca&amp;tib=255,255,255&amp;vtp=1" title="">
            <a:hlinkClick r:id="rId8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9360" y="4453128"/>
            <a:ext cx="612648" cy="612648"/>
          </a:xfrm>
          <a:prstGeom prst="rect">
            <a:avLst/>
          </a:prstGeom>
        </p:spPr>
      </p:pic>
      <p:sp>
        <p:nvSpPr>
          <p:cNvPr id="15" name="C_1#目录1:e18ca0306?lid=84142eeca&amp;cid=84142eeca&amp;vtp=1&amp;bbb=1" title="">
            <a:hlinkClick r:id="rId8" action="ppaction://hlinksldjump"/>
          </p:cNvPr>
          <p:cNvSpPr/>
          <p:nvPr/>
        </p:nvSpPr>
        <p:spPr>
          <a:xfrm>
            <a:off x="6309360" y="4453128"/>
            <a:ext cx="612648" cy="55778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2900"/>
              </a:lnSpc>
            </a:pPr>
            <a:r>
              <a:rPr lang="en-US" altLang="zh-CN" sz="2400" b="1" i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05</a:t>
            </a:r>
            <a:endParaRPr lang="en-US" altLang="zh-CN" sz="2400"/>
          </a:p>
        </p:txBody>
      </p:sp>
      <p:sp>
        <p:nvSpPr>
          <p:cNvPr id="16" name="C_1#目录1:e18ca0306?lid=84142eeca&amp;cid=84142eeca&amp;vtp=1&amp;bbb=1" title="">
            <a:hlinkClick r:id="rId8" action="ppaction://hlinksldjump"/>
          </p:cNvPr>
          <p:cNvSpPr/>
          <p:nvPr/>
        </p:nvSpPr>
        <p:spPr>
          <a:xfrm>
            <a:off x="7095744" y="4471416"/>
            <a:ext cx="2523744" cy="52120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3400"/>
              </a:lnSpc>
            </a:pPr>
            <a:r>
              <a:rPr lang="en-US" altLang="zh-CN" sz="2800" b="1" i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广东中考</a:t>
            </a:r>
            <a:endParaRPr lang="en-US" altLang="zh-CN" sz="2800"/>
          </a:p>
        </p:txBody>
      </p:sp>
      <p:sp>
        <p:nvSpPr>
          <p:cNvPr id="17" name="O_0#目录1:e18ca0306.fixed?vcp=1&amp;color=0,0,0&amp;vtp=1&amp;bt=1&amp;bbb=1" title=""/>
          <p:cNvSpPr/>
          <p:nvPr/>
        </p:nvSpPr>
        <p:spPr>
          <a:xfrm>
            <a:off x="1225296" y="612648"/>
            <a:ext cx="2880360" cy="93268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6700"/>
              </a:lnSpc>
            </a:pPr>
            <a:r>
              <a:rPr lang="en-US" altLang="zh-CN" sz="54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目</a:t>
            </a:r>
            <a:r>
              <a:rPr lang="en-US" altLang="zh-CN" sz="54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54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录</a:t>
            </a:r>
            <a:endParaRPr lang="en-US" altLang="zh-CN" sz="5400"/>
          </a:p>
        </p:txBody>
      </p:sp>
      <p:sp>
        <p:nvSpPr>
          <p:cNvPr id="18" name="O_0#目录1:e18ca0306.fixed?vcp=1&amp;color=0,0,0&amp;vtp=1&amp;bbb=1" title=""/>
          <p:cNvSpPr/>
          <p:nvPr/>
        </p:nvSpPr>
        <p:spPr>
          <a:xfrm>
            <a:off x="1298448" y="1508760"/>
            <a:ext cx="2880360" cy="393192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2500"/>
              </a:lnSpc>
            </a:pPr>
            <a:r>
              <a:rPr lang="en-US" altLang="zh-CN" sz="20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C</a:t>
            </a:r>
            <a:r>
              <a:rPr lang="en-US" altLang="zh-CN" sz="20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0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O</a:t>
            </a:r>
            <a:r>
              <a:rPr lang="en-US" altLang="zh-CN" sz="20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0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N</a:t>
            </a:r>
            <a:r>
              <a:rPr lang="en-US" altLang="zh-CN" sz="20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0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T</a:t>
            </a:r>
            <a:r>
              <a:rPr lang="en-US" altLang="zh-CN" sz="20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0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E</a:t>
            </a:r>
            <a:r>
              <a:rPr lang="en-US" altLang="zh-CN" sz="20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0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N</a:t>
            </a:r>
            <a:r>
              <a:rPr lang="en-US" altLang="zh-CN" sz="20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0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T</a:t>
            </a:r>
            <a:r>
              <a:rPr lang="en-US" altLang="zh-CN" sz="20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0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S</a:t>
            </a:r>
            <a:endParaRPr lang="en-US" altLang="zh-CN" sz="2000"/>
          </a:p>
        </p:txBody>
      </p:sp>
      <p:sp>
        <p:nvSpPr>
          <p:cNvPr id="19" name="O_0#目录1:e18ca0306" title=""/>
          <p:cNvSpPr/>
          <p:nvPr/>
        </p:nvSpPr>
        <p:spPr>
          <a:xfrm>
            <a:off x="1335024" y="2048256"/>
            <a:ext cx="539496" cy="9144"/>
          </a:xfrm>
          <a:prstGeom prst="line">
            <a:avLst/>
          </a:prstGeom>
          <a:noFill/>
          <a:ln w="38100">
            <a:solidFill>
              <a:srgbClr val="000000"/>
            </a:solidFill>
            <a:prstDash val="solid"/>
          </a:ln>
        </p:spPr>
        <p:txBody>
          <a:bodyPr tIns="0" bIns="0"/>
          <a:lstStyle/>
          <a:p>
            <a:endParaRPr lang="zh-CN" altLang="en-US"/>
          </a:p>
        </p:txBody>
      </p:sp>
    </p:spTree>
  </p:cSld>
  <p:clrMapOvr>
    <a:masterClrMapping/>
  </p:clrMapOvr>
  <p:transition>
    <p:split dir="in"/>
  </p:transition>
  <p:timing/>
</p:sld>
</file>

<file path=ppt/slides/slide2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QC_5_BD.42_1#aa025b0e3?vcp=1&amp;vop=1&amp;vis=1&amp;pid=c66668756&amp;color=0,0,0&amp;vtp=1&amp;bt=1&amp;bbb=1&amp;hb=1" title=""/>
          <p:cNvSpPr/>
          <p:nvPr/>
        </p:nvSpPr>
        <p:spPr>
          <a:xfrm>
            <a:off x="932688" y="1562322"/>
            <a:ext cx="10323576" cy="12013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1.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（2025·大兴安岭）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关于温度、热量和内能，下列说法正确的是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(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endParaRPr lang="en-US" altLang="zh-CN" sz="2800"/>
          </a:p>
        </p:txBody>
      </p:sp>
      <p:sp>
        <p:nvSpPr>
          <p:cNvPr id="3" name="QC_5_AN.43_1#aa025b0e3.bracket?vcp=1&amp;vop=1&amp;vis=1&amp;pid=c66668756&amp;color=0,0,0&amp;vpa=35&amp;vtp=1" title=""/>
          <p:cNvSpPr/>
          <p:nvPr/>
        </p:nvSpPr>
        <p:spPr>
          <a:xfrm>
            <a:off x="1209707" y="2196687"/>
            <a:ext cx="515938" cy="5582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</a:t>
            </a:r>
            <a:endParaRPr lang="en-US" altLang="zh-CN" sz="2800"/>
          </a:p>
        </p:txBody>
      </p:sp>
      <mc:AlternateContent>
        <mc:Choice Requires="a14">
          <p:sp>
            <p:nvSpPr>
              <p:cNvPr id="4" name="QC_5_BD.42_2#aa025b0e3.choices?vcp=1&amp;vop=1&amp;vis=1&amp;pid=c66668756&amp;color=0,0,0&amp;vtp=1&amp;bbb=1" title=""/>
              <p:cNvSpPr/>
              <p:nvPr/>
            </p:nvSpPr>
            <p:spPr>
              <a:xfrm>
                <a:off x="932688" y="2764631"/>
                <a:ext cx="10323576" cy="2496757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l"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A.温度为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𝟎</m:t>
                      </m:r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℃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以下的物体不具有内能</a:t>
                </a:r>
                <a:endParaRPr lang="en-US" altLang="zh-CN" sz="2800"/>
              </a:p>
              <a:p>
                <a:pPr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B.温度高的物体，含有的热量一定多</a:t>
                </a:r>
                <a:endParaRPr lang="en-US" altLang="zh-CN" sz="2800"/>
              </a:p>
              <a:p>
                <a:pPr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C.物体的内能增加，可能是吸收了热量</a:t>
                </a:r>
                <a:endParaRPr lang="en-US" altLang="zh-CN" sz="2800"/>
              </a:p>
              <a:p>
                <a:pPr latinLnBrk="1">
                  <a:lnSpc>
                    <a:spcPts val="49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D.温度总是从高温物体传向低温物体</a:t>
                </a:r>
                <a:endParaRPr lang="en-US" altLang="zh-CN" sz="2800"/>
              </a:p>
            </p:txBody>
          </p:sp>
        </mc:Choice>
        <mc:Fallback>
          <p:sp>
            <p:nvSpPr>
              <p:cNvPr id="4" name="QC_5_BD.42_2#aa025b0e3.choices?vcp=1&amp;vop=1&amp;vis=1&amp;pid=c66668756&amp;color=0,0,0&amp;vtp=1&amp;bb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688" y="2764631"/>
                <a:ext cx="10323576" cy="2496757"/>
              </a:xfrm>
              <a:prstGeom prst="rect">
                <a:avLst/>
              </a:prstGeom>
              <a:blipFill rotWithShape="1">
                <a:blip r:embed="rId3"/>
                <a:stretch>
                  <a:fillRect l="-5" t="-19" r="2" b="-273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QB_5_BD.44_1#f7ff7c5e0?iti=6&amp;htil=5&amp;vcp=1&amp;vop=1&amp;vis=1&amp;pid=c66668756&amp;color=0,0,0&amp;tib=255,255,255&amp;vtp=1&amp;hs=1&amp;hs=1" title="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138160" y="1246727"/>
            <a:ext cx="3099816" cy="2843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3" name="QB_5_BD.44_2#f7ff7c5e0?iti=6&amp;htil=5&amp;vcp=1&amp;vop=1&amp;vis=1&amp;pid=c66668756&amp;color=0,0,0&amp;vtp=1&amp;bbb=1" title=""/>
          <p:cNvSpPr/>
          <p:nvPr/>
        </p:nvSpPr>
        <p:spPr>
          <a:xfrm>
            <a:off x="9142762" y="4217511"/>
            <a:ext cx="1090612" cy="99568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图17-6</a:t>
            </a:r>
            <a:endParaRPr lang="en-US" altLang="zh-CN" sz="2800">
              <a:solidFill>
                <a:srgbClr val="000000"/>
              </a:solidFill>
            </a:endParaRPr>
          </a:p>
        </p:txBody>
      </p:sp>
      <mc:AlternateContent>
        <mc:Choice Requires="a14">
          <p:sp>
            <p:nvSpPr>
              <p:cNvPr id="4" name="QB_5_BD.44_3#f7ff7c5e0?htil=5&amp;vcp=1&amp;vop=1&amp;vis=1&amp;pid=c66668756&amp;color=0,0,0&amp;vtp=1&amp;bt=1&amp;bbb=1&amp;hb=1&amp;hs=1" title=""/>
              <p:cNvSpPr/>
              <p:nvPr/>
            </p:nvSpPr>
            <p:spPr>
              <a:xfrm>
                <a:off x="932688" y="1228439"/>
                <a:ext cx="7086600" cy="3792157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l"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黑体" panose="02010609060101010101" charset="-122"/>
                    <a:cs typeface="Times New Roman" panose="02020603050405020304" pitchFamily="34" charset="-120"/>
                  </a:rPr>
                  <a:t>2.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</a:rPr>
                  <a:t>（2024·四川）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小华在探究“不同物质的吸热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能力”时，用相同的电加热器对质量均为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𝟏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𝐤𝐠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endParaRPr lang="en-US" altLang="zh-CN" sz="100" b="1" i="0" kern="0" spc="-99900">
                  <a:solidFill>
                    <a:srgbClr val="FFFFFF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的水和另一种液体同时进行加热（不考虑热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损失）。已知液体的比热容小于水的比热容，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通过实验画出温度随时间变化的图像如图17-6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49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所示，分析图像可知：水在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𝟓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𝐦𝐢𝐧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内吸收的热</a:t>
                </a:r>
                <a:endParaRPr lang="en-US" altLang="zh-CN" sz="2800">
                  <a:solidFill>
                    <a:srgbClr val="000000"/>
                  </a:solidFill>
                </a:endParaRPr>
              </a:p>
            </p:txBody>
          </p:sp>
        </mc:Choice>
        <mc:Fallback>
          <p:sp>
            <p:nvSpPr>
              <p:cNvPr id="4" name="QB_5_BD.44_3#f7ff7c5e0?htil=5&amp;vcp=1&amp;vop=1&amp;vis=1&amp;pid=c66668756&amp;color=0,0,0&amp;vtp=1&amp;bt=1&amp;bbb=1&amp;hb=1&amp;hs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688" y="1228439"/>
                <a:ext cx="7086600" cy="3792157"/>
              </a:xfrm>
              <a:prstGeom prst="rect">
                <a:avLst/>
              </a:prstGeom>
              <a:blipFill rotWithShape="1">
                <a:blip r:embed="rId4"/>
                <a:stretch>
                  <a:fillRect l="-7" t="-9" r="-2287" b="-180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>
        <mc:Choice Requires="a14">
          <p:sp>
            <p:nvSpPr>
              <p:cNvPr id="5" name="QB_5_AN.45_1#f7ff7c5e0.blank?vcp=1&amp;vop=1&amp;vis=1&amp;pid=c66668756&amp;color=0,0,0&amp;vpa=36&amp;vtp=1&amp;bbb=1" title=""/>
              <p:cNvSpPr/>
              <p:nvPr/>
            </p:nvSpPr>
            <p:spPr>
              <a:xfrm>
                <a:off x="1737678" y="5126958"/>
                <a:ext cx="1959166" cy="431419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ctr" latinLnBrk="1">
                  <a:lnSpc>
                    <a:spcPts val="3700"/>
                  </a:lnSpc>
                </a:pP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𝟑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.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𝟏𝟓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×</m:t>
                      </m:r>
                      <m:sSup>
                        <m:sSupPr>
                          <m:ctrlPr>
                            <a:rPr lang="en-US" altLang="zh-CN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34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pPr>
                        <m:e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FF0000"/>
                              </a:solidFill>
                              <a:latin typeface="Cambria Math" panose="02040503050406030204" pitchFamily="34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𝟏𝟎</m:t>
                          </m:r>
                        </m:e>
                        <m:sup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FF0000"/>
                              </a:solidFill>
                              <a:latin typeface="Cambria Math" panose="02040503050406030204" pitchFamily="34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𝟒</m:t>
                          </m:r>
                        </m:sup>
                      </m:sSup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endParaRPr lang="en-US" altLang="zh-CN" sz="100"/>
              </a:p>
            </p:txBody>
          </p:sp>
        </mc:Choice>
        <mc:Fallback>
          <p:sp>
            <p:nvSpPr>
              <p:cNvPr id="5" name="QB_5_AN.45_1#f7ff7c5e0.blank?vcp=1&amp;vop=1&amp;vis=1&amp;pid=c66668756&amp;color=0,0,0&amp;vpa=36&amp;vtp=1&amp;bb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7678" y="5126958"/>
                <a:ext cx="1959166" cy="431419"/>
              </a:xfrm>
              <a:prstGeom prst="rect">
                <a:avLst/>
              </a:prstGeom>
              <a:blipFill rotWithShape="1">
                <a:blip r:embed="rId5"/>
                <a:stretch>
                  <a:fillRect l="-16" t="-140" r="26" b="-878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>
        <mc:Choice Requires="a14">
          <p:sp>
            <p:nvSpPr>
              <p:cNvPr id="6" name="QB_5_AN.46_1#f7ff7c5e0.blank?vcp=1&amp;vop=1&amp;vis=1&amp;pid=c66668756&amp;color=0,0,0&amp;vpa=37&amp;vtp=1&amp;bbb=1" title=""/>
              <p:cNvSpPr/>
              <p:nvPr/>
            </p:nvSpPr>
            <p:spPr>
              <a:xfrm>
                <a:off x="6792278" y="5125815"/>
                <a:ext cx="1746441" cy="431419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ctr" latinLnBrk="1">
                  <a:lnSpc>
                    <a:spcPts val="3700"/>
                  </a:lnSpc>
                </a:pP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𝟐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.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𝟕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×</m:t>
                      </m:r>
                      <m:sSup>
                        <m:sSupPr>
                          <m:ctrlPr>
                            <a:rPr lang="en-US" altLang="zh-CN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34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pPr>
                        <m:e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FF0000"/>
                              </a:solidFill>
                              <a:latin typeface="Cambria Math" panose="02040503050406030204" pitchFamily="34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𝟏𝟎</m:t>
                          </m:r>
                        </m:e>
                        <m:sup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FF0000"/>
                              </a:solidFill>
                              <a:latin typeface="Cambria Math" panose="02040503050406030204" pitchFamily="34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endParaRPr lang="en-US" altLang="zh-CN" sz="100"/>
              </a:p>
            </p:txBody>
          </p:sp>
        </mc:Choice>
        <mc:Fallback>
          <p:sp>
            <p:nvSpPr>
              <p:cNvPr id="6" name="QB_5_AN.46_1#f7ff7c5e0.blank?vcp=1&amp;vop=1&amp;vis=1&amp;pid=c66668756&amp;color=0,0,0&amp;vpa=37&amp;vtp=1&amp;bb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2278" y="5125815"/>
                <a:ext cx="1746441" cy="431419"/>
              </a:xfrm>
              <a:prstGeom prst="rect">
                <a:avLst/>
              </a:prstGeom>
              <a:blipFill rotWithShape="1">
                <a:blip r:embed="rId6"/>
                <a:stretch>
                  <a:fillRect l="-18" t="-22" r="29" b="-889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>
        <mc:Choice Requires="a14">
          <p:sp>
            <p:nvSpPr>
              <p:cNvPr id="7" name="QB_5_BD.44_3#f7ff7c5e0?htil=5&amp;vcp=1&amp;vop=1&amp;vis=1&amp;pid=c66668756&amp;color=0,0,0&amp;vtp=1&amp;bt=1&amp;bbb=1&amp;hb=1&amp;hs=1" title=""/>
              <p:cNvSpPr/>
              <p:nvPr/>
            </p:nvSpPr>
            <p:spPr>
              <a:xfrm>
                <a:off x="935991" y="5062569"/>
                <a:ext cx="10320018" cy="563182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latinLnBrk="1">
                  <a:lnSpc>
                    <a:spcPts val="50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量为</a:t>
                </a: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____________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𝐉</m:t>
                      </m:r>
                    </m:oMath>
                  </m:oMathPara>
                </a14:m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，液体的比热容为</a:t>
                </a: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__________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𝐉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/(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𝐤𝐠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⋅℃)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。</a:t>
                </a:r>
                <a:endParaRPr lang="en-US" altLang="zh-CN" sz="2800">
                  <a:solidFill>
                    <a:srgbClr val="000000"/>
                  </a:solidFill>
                </a:endParaRPr>
              </a:p>
            </p:txBody>
          </p:sp>
        </mc:Choice>
        <mc:Fallback>
          <p:sp>
            <p:nvSpPr>
              <p:cNvPr id="7" name="QB_5_BD.44_3#f7ff7c5e0?htil=5&amp;vcp=1&amp;vop=1&amp;vis=1&amp;pid=c66668756&amp;color=0,0,0&amp;vtp=1&amp;bt=1&amp;bbb=1&amp;hb=1&amp;hs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5991" y="5062569"/>
                <a:ext cx="10320018" cy="563182"/>
              </a:xfrm>
              <a:prstGeom prst="rect">
                <a:avLst/>
              </a:prstGeom>
              <a:blipFill rotWithShape="1">
                <a:blip r:embed="rId7"/>
                <a:stretch>
                  <a:fillRect t="-62" r="6" b="-1269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  <p:bldP spid="6" grpId="0" uiExpand="1" build="p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mc:AlternateContent>
        <mc:Choice Requires="a14">
          <p:sp>
            <p:nvSpPr>
              <p:cNvPr id="2" name="QB_5_BD.47_1#4d2989517?vcp=1&amp;vop=1&amp;vis=1&amp;pid=c66668756&amp;color=0,0,0&amp;vtp=1&amp;bt=1&amp;bbb=1&amp;hb=1" title=""/>
              <p:cNvSpPr/>
              <p:nvPr/>
            </p:nvSpPr>
            <p:spPr>
              <a:xfrm>
                <a:off x="932688" y="855948"/>
                <a:ext cx="10323576" cy="1899476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l"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黑体" panose="02010609060101010101" charset="-122"/>
                    <a:cs typeface="Times New Roman" panose="02020603050405020304" pitchFamily="34" charset="-120"/>
                  </a:rPr>
                  <a:t>3.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</a:rPr>
                  <a:t>（2025·连云港）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小华想“探究热水冷却过程温度变化的特点”她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将一杯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𝟏𝟎𝟎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𝐦𝐋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的热水放在室温下自然冷却，记录的热水温度变化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53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情况如下表。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[</m:t>
                      </m:r>
                      <m:sSub>
                        <m:sSubPr>
                          <m:ctrlPr>
                            <a:rPr lang="en-US" altLang="zh-CN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bPr>
                        <m:e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𝒄</m:t>
                          </m:r>
                        </m:e>
                        <m:sub>
                          <m:r>
                            <m:rPr>
                              <m:sty m:val="b"/>
                            </m:rPr>
                            <a:rPr lang="en-US" altLang="zh-CN" sz="2800" b="1" baseline="-10000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</a:rPr>
                            <m:t>水</m:t>
                          </m:r>
                        </m:sub>
                      </m:sSub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=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𝟒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.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𝟐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×</m:t>
                      </m:r>
                      <m:sSup>
                        <m:sSupPr>
                          <m:ctrlPr>
                            <a:rPr lang="en-US" altLang="zh-CN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pPr>
                        <m:e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𝟏𝟎</m:t>
                          </m:r>
                        </m:e>
                        <m:sup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𝟑</m:t>
                          </m:r>
                        </m:sup>
                      </m:sSup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𝐉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/(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𝐤𝐠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⋅℃),</m:t>
                      </m:r>
                      <m:sSub>
                        <m:sSubPr>
                          <m:ctrlPr>
                            <a:rPr lang="en-US" altLang="zh-CN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bPr>
                        <m:e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𝝆</m:t>
                          </m:r>
                        </m:e>
                        <m:sub>
                          <m:r>
                            <m:rPr>
                              <m:sty m:val="b"/>
                            </m:rPr>
                            <a:rPr lang="en-US" altLang="zh-CN" sz="2800" b="1" baseline="-10000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</a:rPr>
                            <m:t>水</m:t>
                          </m:r>
                        </m:sub>
                      </m:sSub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=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𝟏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.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𝟎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×</m:t>
                      </m:r>
                      <m:sSup>
                        <m:sSupPr>
                          <m:ctrlPr>
                            <a:rPr lang="en-US" altLang="zh-CN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pPr>
                        <m:e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𝟏𝟎</m:t>
                          </m:r>
                        </m:e>
                        <m:sup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𝟑</m:t>
                          </m:r>
                        </m:sup>
                      </m:sSup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𝐤𝐠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/</m:t>
                      </m:r>
                      <m:sSup>
                        <m:sSupPr>
                          <m:ctrlPr>
                            <a:rPr lang="en-US" altLang="zh-CN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pPr>
                        <m:e>
                          <m:r>
                            <m:rPr>
                              <m:sty m:val="b"/>
                            </m:rPr>
                            <a:rPr lang="en-US" altLang="zh-CN" sz="2800" b="1" i="0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𝐦</m:t>
                          </m:r>
                        </m:e>
                        <m:sup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𝟑</m:t>
                          </m:r>
                        </m:sup>
                      </m:sSup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]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endParaRPr lang="en-US" altLang="zh-CN" sz="2800"/>
              </a:p>
            </p:txBody>
          </p:sp>
        </mc:Choice>
        <mc:Fallback>
          <p:sp>
            <p:nvSpPr>
              <p:cNvPr id="2" name="QB_5_BD.47_1#4d2989517?vcp=1&amp;vop=1&amp;vis=1&amp;pid=c66668756&amp;color=0,0,0&amp;vtp=1&amp;bt=1&amp;bbb=1&amp;h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688" y="855948"/>
                <a:ext cx="10323576" cy="1899476"/>
              </a:xfrm>
              <a:prstGeom prst="rect">
                <a:avLst/>
              </a:prstGeom>
              <a:blipFill rotWithShape="1">
                <a:blip r:embed="rId3"/>
                <a:stretch>
                  <a:fillRect l="-5" t="-32" r="2" b="-453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4" name="QB_5_BD.47_2#4d2989517?colgroup=6,2,2,2,2,2,2,2&amp;vcp=1&amp;vop=1&amp;vis=1&amp;pid=c66668756&amp;color=0,0,0&amp;vtp=1&amp;bbb=1" title=""/>
          <p:cNvGraphicFramePr>
            <a:graphicFrameLocks noGrp="1"/>
          </p:cNvGraphicFramePr>
          <p:nvPr/>
        </p:nvGraphicFramePr>
        <p:xfrm>
          <a:off x="932688" y="2884900"/>
          <a:ext cx="10241280" cy="1142238"/>
        </p:xfrm>
        <a:graphic>
          <a:graphicData uri="http://schemas.openxmlformats.org/drawingml/2006/table">
            <a:tbl>
              <a:tblPr/>
              <a:tblGrid>
                <a:gridCol w="2368296"/>
                <a:gridCol w="1124712"/>
                <a:gridCol w="1124712"/>
                <a:gridCol w="1124712"/>
                <a:gridCol w="1124712"/>
                <a:gridCol w="1124712"/>
                <a:gridCol w="1124712"/>
                <a:gridCol w="1124712"/>
              </a:tblGrid>
              <a:tr h="571119"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时间/</a:t>
                      </a:r>
                      <a14:m>
                        <m:oMathPara>
                          <m:oMathParaPr>
                            <m:jc/>
                          </m:oMathParaPr>
                          <m:oMath>
                            <m:r>
                              <m:rPr>
                                <m:sty m:val="b"/>
                              </m:rPr>
                              <a:rPr lang="en-US" altLang="zh-CN" sz="2800" b="1" i="0" spc="-100" smtClean="0">
                                <a:solidFill>
                                  <a:srgbClr val="000000"/>
                                </a:solidFill>
                                <a:latin typeface="Cambria Math" panose="02040503050406030204" pitchFamily="34" charset="0"/>
                                <a:ea typeface="Cambria Math" panose="02040503050406030204" pitchFamily="34" charset="-122"/>
                                <a:cs typeface="Cambria Math" panose="02040503050406030204" pitchFamily="34" charset="-120"/>
                              </a:rPr>
                              <m:t>𝐦𝐢𝐧</m:t>
                            </m:r>
                          </m:oMath>
                        </m:oMathPara>
                      </a14:m>
                      <a:r>
                        <a:rPr lang="en-US" altLang="zh-CN" sz="100" b="1" i="0" kern="0" spc="-99900">
                          <a:solidFill>
                            <a:srgbClr val="FFFFFF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 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0</a:t>
                      </a:r>
                      <a:endParaRPr lang="en-US" altLang="zh-CN" sz="1200">
                        <a:solidFill>
                          <a:srgbClr val="000000"/>
                        </a:solidFill>
                      </a:endParaRPr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2</a:t>
                      </a:r>
                      <a:endParaRPr lang="en-US" altLang="zh-CN" sz="1200">
                        <a:solidFill>
                          <a:srgbClr val="000000"/>
                        </a:solidFill>
                      </a:endParaRPr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4</a:t>
                      </a:r>
                      <a:endParaRPr lang="en-US" altLang="zh-CN" sz="1200">
                        <a:solidFill>
                          <a:srgbClr val="000000"/>
                        </a:solidFill>
                      </a:endParaRPr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6</a:t>
                      </a:r>
                      <a:endParaRPr lang="en-US" altLang="zh-CN" sz="1200">
                        <a:solidFill>
                          <a:srgbClr val="000000"/>
                        </a:solidFill>
                      </a:endParaRPr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8</a:t>
                      </a:r>
                      <a:endParaRPr lang="en-US" altLang="zh-CN" sz="1200">
                        <a:solidFill>
                          <a:srgbClr val="000000"/>
                        </a:solidFill>
                      </a:endParaRPr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10</a:t>
                      </a:r>
                      <a:endParaRPr lang="en-US" altLang="zh-CN" sz="1200">
                        <a:solidFill>
                          <a:srgbClr val="000000"/>
                        </a:solidFill>
                      </a:endParaRPr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12</a:t>
                      </a:r>
                      <a:endParaRPr lang="en-US" altLang="zh-CN" sz="1200">
                        <a:solidFill>
                          <a:srgbClr val="000000"/>
                        </a:solidFill>
                      </a:endParaRPr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119"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温度/</a:t>
                      </a:r>
                      <a14:m>
                        <m:oMathPara>
                          <m:oMathParaPr>
                            <m:jc/>
                          </m:oMathParaPr>
                          <m:oMath>
                            <m:r>
                              <m:rPr>
                                <m:sty m:val="b"/>
                              </m:rPr>
                              <a:rPr lang="en-US" altLang="zh-CN" sz="2800" b="1" i="0" spc="-100" smtClean="0">
                                <a:solidFill>
                                  <a:srgbClr val="000000"/>
                                </a:solidFill>
                                <a:latin typeface="Cambria Math" panose="02040503050406030204" pitchFamily="34" charset="0"/>
                                <a:ea typeface="Cambria Math" panose="02040503050406030204" pitchFamily="34" charset="-122"/>
                                <a:cs typeface="Cambria Math" panose="02040503050406030204" pitchFamily="34" charset="-120"/>
                              </a:rPr>
                              <m:t>℃</m:t>
                            </m:r>
                          </m:oMath>
                        </m:oMathPara>
                      </a14:m>
                      <a:r>
                        <a:rPr lang="en-US" altLang="zh-CN" sz="100" b="1" i="0" kern="0" spc="-99900">
                          <a:solidFill>
                            <a:srgbClr val="FFFFFF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 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80</a:t>
                      </a:r>
                      <a:endParaRPr lang="en-US" altLang="zh-CN" sz="1200">
                        <a:solidFill>
                          <a:srgbClr val="000000"/>
                        </a:solidFill>
                      </a:endParaRPr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71</a:t>
                      </a:r>
                      <a:endParaRPr lang="en-US" altLang="zh-CN" sz="1200">
                        <a:solidFill>
                          <a:srgbClr val="000000"/>
                        </a:solidFill>
                      </a:endParaRPr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65</a:t>
                      </a:r>
                      <a:endParaRPr lang="en-US" altLang="zh-CN" sz="1200">
                        <a:solidFill>
                          <a:srgbClr val="000000"/>
                        </a:solidFill>
                      </a:endParaRPr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60</a:t>
                      </a:r>
                      <a:endParaRPr lang="en-US" altLang="zh-CN" sz="1200">
                        <a:solidFill>
                          <a:srgbClr val="000000"/>
                        </a:solidFill>
                      </a:endParaRPr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56</a:t>
                      </a:r>
                      <a:endParaRPr lang="en-US" altLang="zh-CN" sz="1200">
                        <a:solidFill>
                          <a:srgbClr val="000000"/>
                        </a:solidFill>
                      </a:endParaRPr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52</a:t>
                      </a:r>
                      <a:endParaRPr lang="en-US" altLang="zh-CN" sz="1200">
                        <a:solidFill>
                          <a:srgbClr val="000000"/>
                        </a:solidFill>
                      </a:endParaRPr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49</a:t>
                      </a:r>
                      <a:endParaRPr lang="en-US" altLang="zh-CN" sz="1200">
                        <a:solidFill>
                          <a:srgbClr val="000000"/>
                        </a:solidFill>
                      </a:endParaRPr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mc:AlternateContent>
        <mc:Choice Requires="a14">
          <p:sp>
            <p:nvSpPr>
              <p:cNvPr id="4" name="QB_5_BD.47_3#4d2989517?vcp=1&amp;vop=1&amp;vis=1&amp;pid=c66668756&amp;color=0,0,0&amp;vtp=1&amp;bbb=1&amp;hb=1" title=""/>
              <p:cNvSpPr/>
              <p:nvPr/>
            </p:nvSpPr>
            <p:spPr>
              <a:xfrm>
                <a:off x="932688" y="4154900"/>
                <a:ext cx="10323576" cy="1849057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l"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此过程是通过</a:t>
                </a: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________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的方式改变水的内能，在前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𝟔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𝐦𝐢𝐧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内，水的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内能减少了</a:t>
                </a: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__________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𝐉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。请你归纳出热水冷却过程温度变化的特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49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点</a:t>
                </a: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__________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。</a:t>
                </a:r>
                <a:endParaRPr lang="en-US" altLang="zh-CN" sz="2800">
                  <a:solidFill>
                    <a:srgbClr val="000000"/>
                  </a:solidFill>
                </a:endParaRPr>
              </a:p>
            </p:txBody>
          </p:sp>
        </mc:Choice>
        <mc:Fallback>
          <p:sp>
            <p:nvSpPr>
              <p:cNvPr id="4" name="QB_5_BD.47_3#4d2989517?vcp=1&amp;vop=1&amp;vis=1&amp;pid=c66668756&amp;color=0,0,0&amp;vtp=1&amp;bbb=1&amp;h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688" y="4154900"/>
                <a:ext cx="10323576" cy="1849057"/>
              </a:xfrm>
              <a:prstGeom prst="rect">
                <a:avLst/>
              </a:prstGeom>
              <a:blipFill rotWithShape="1">
                <a:blip r:embed="rId4"/>
                <a:stretch>
                  <a:fillRect l="-5" t="-5" r="-121" b="-370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QB_5_AN.48_1#4d2989517.blank?vcp=1&amp;vop=1&amp;vis=1&amp;pid=c66668756&amp;color=0,0,0&amp;vpa=38&amp;vtp=1&amp;bbb=1" title=""/>
          <p:cNvSpPr/>
          <p:nvPr/>
        </p:nvSpPr>
        <p:spPr>
          <a:xfrm>
            <a:off x="3086131" y="4124420"/>
            <a:ext cx="1330325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热传递</a:t>
            </a:r>
            <a:endParaRPr lang="en-US" altLang="zh-CN" sz="2800">
              <a:solidFill>
                <a:srgbClr val="FF0000"/>
              </a:solidFill>
            </a:endParaRPr>
          </a:p>
        </p:txBody>
      </p:sp>
      <mc:AlternateContent>
        <mc:Choice Requires="a14">
          <p:sp>
            <p:nvSpPr>
              <p:cNvPr id="6" name="QB_5_AN.49_1#4d2989517.blank?vcp=1&amp;vop=1&amp;vis=1&amp;pid=c66668756&amp;color=0,0,0&amp;vpa=39&amp;vtp=1&amp;bbb=1" title=""/>
              <p:cNvSpPr/>
              <p:nvPr/>
            </p:nvSpPr>
            <p:spPr>
              <a:xfrm>
                <a:off x="2742438" y="4875244"/>
                <a:ext cx="1746441" cy="431419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ctr" latinLnBrk="1">
                  <a:lnSpc>
                    <a:spcPts val="3700"/>
                  </a:lnSpc>
                </a:pP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𝟖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.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𝟒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×</m:t>
                      </m:r>
                      <m:sSup>
                        <m:sSupPr>
                          <m:ctrlPr>
                            <a:rPr lang="en-US" altLang="zh-CN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34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pPr>
                        <m:e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FF0000"/>
                              </a:solidFill>
                              <a:latin typeface="Cambria Math" panose="02040503050406030204" pitchFamily="34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𝟏𝟎</m:t>
                          </m:r>
                        </m:e>
                        <m:sup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FF0000"/>
                              </a:solidFill>
                              <a:latin typeface="Cambria Math" panose="02040503050406030204" pitchFamily="34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endParaRPr lang="en-US" altLang="zh-CN" sz="100"/>
              </a:p>
            </p:txBody>
          </p:sp>
        </mc:Choice>
        <mc:Fallback>
          <p:sp>
            <p:nvSpPr>
              <p:cNvPr id="6" name="QB_5_AN.49_1#4d2989517.blank?vcp=1&amp;vop=1&amp;vis=1&amp;pid=c66668756&amp;color=0,0,0&amp;vpa=39&amp;vtp=1&amp;bb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2438" y="4875244"/>
                <a:ext cx="1746441" cy="431419"/>
              </a:xfrm>
              <a:prstGeom prst="rect">
                <a:avLst/>
              </a:prstGeom>
              <a:blipFill rotWithShape="1">
                <a:blip r:embed="rId5"/>
                <a:stretch>
                  <a:fillRect l="-29" t="-81" r="4" b="-8839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QB_5_AN.50_1#4d2989517.blank?vcp=1&amp;vop=1&amp;vis=1&amp;pid=c66668756&amp;color=0,0,0&amp;vpa=40&amp;vtp=1&amp;bbb=1" title=""/>
          <p:cNvSpPr/>
          <p:nvPr/>
        </p:nvSpPr>
        <p:spPr>
          <a:xfrm>
            <a:off x="1300195" y="5398865"/>
            <a:ext cx="1687513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先快后慢</a:t>
            </a:r>
            <a:endParaRPr lang="en-US" altLang="zh-CN" sz="280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  <p:bldP spid="6" grpId="0" uiExpand="1" build="p" animBg="1"/>
      <p:bldP spid="7" grpId="0" uiExpand="1" build="p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C_4#84142eeca.fixed?vcp=1&amp;pid=e18ca0306&amp;color=0,0,0&amp;vtp=1&amp;bbb=1" title=""/>
          <p:cNvSpPr/>
          <p:nvPr/>
        </p:nvSpPr>
        <p:spPr>
          <a:xfrm>
            <a:off x="795528" y="722376"/>
            <a:ext cx="1508760" cy="1325880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10000"/>
              </a:lnSpc>
            </a:pPr>
            <a:r>
              <a:rPr lang="en-US" altLang="zh-CN" sz="80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05</a:t>
            </a:r>
            <a:endParaRPr lang="en-US" altLang="zh-CN" sz="8000"/>
          </a:p>
        </p:txBody>
      </p:sp>
      <p:sp>
        <p:nvSpPr>
          <p:cNvPr id="3" name="C_4_BD#84142eeca.fixed?vcp=1&amp;pid=e18ca0306&amp;color=255,198,17&amp;vtp=1&amp;bbb=1" title=""/>
          <p:cNvSpPr/>
          <p:nvPr/>
        </p:nvSpPr>
        <p:spPr>
          <a:xfrm>
            <a:off x="795528" y="2880360"/>
            <a:ext cx="6848856" cy="119786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8900"/>
              </a:lnSpc>
            </a:pPr>
            <a:r>
              <a:rPr lang="en-US" altLang="zh-CN" sz="7200" b="1" i="0">
                <a:solidFill>
                  <a:srgbClr val="FFC61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广东中考</a:t>
            </a:r>
            <a:endParaRPr lang="en-US" altLang="zh-CN" sz="7200"/>
          </a:p>
        </p:txBody>
      </p:sp>
      <p:sp>
        <p:nvSpPr>
          <p:cNvPr id="4" name="C_4#84142eeca.fixed?vcp=1&amp;pid=e18ca0306&amp;color=0,0,0&amp;vtp=1&amp;bbb=1" title=""/>
          <p:cNvSpPr/>
          <p:nvPr/>
        </p:nvSpPr>
        <p:spPr>
          <a:xfrm>
            <a:off x="2295144" y="932688"/>
            <a:ext cx="612648" cy="310896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1700"/>
              </a:lnSpc>
            </a:pPr>
            <a:r>
              <a:rPr lang="en-US" altLang="zh-CN" sz="14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2026</a:t>
            </a:r>
            <a:endParaRPr lang="en-US" altLang="zh-CN" sz="1400"/>
          </a:p>
        </p:txBody>
      </p:sp>
    </p:spTree>
  </p:cSld>
  <p:clrMapOvr>
    <a:masterClrMapping/>
  </p:clrMapOvr>
  <p:transition>
    <p:split dir="in"/>
  </p:transition>
  <p:timing/>
</p:sld>
</file>

<file path=ppt/slides/slide2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QB_5_BD.51_1#66d80e0a9?vcp=1&amp;vop=1&amp;vis=1&amp;pid=84142eeca&amp;color=0,0,0&amp;vtp=1&amp;bt=1&amp;bbb=1&amp;hb=1" title=""/>
          <p:cNvSpPr/>
          <p:nvPr/>
        </p:nvSpPr>
        <p:spPr>
          <a:xfrm>
            <a:off x="932688" y="2185384"/>
            <a:ext cx="10323576" cy="24967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1.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（2025·广东）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明代《天工开物》中记载“取诸麻、菜子入釜，文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火慢炒，透出香气”。用“文火”改变内能的方式属于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</a:t>
            </a:r>
            <a:endParaRPr lang="en-US" altLang="zh-CN" sz="2800" i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（选填“做功”或“热传递”）；“透出香气”属于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现象；温度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越高，分子热运动越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。</a:t>
            </a:r>
            <a:endParaRPr lang="en-US" altLang="zh-CN" sz="2800"/>
          </a:p>
        </p:txBody>
      </p:sp>
      <p:sp>
        <p:nvSpPr>
          <p:cNvPr id="3" name="QB_5_AN.52_1#66d80e0a9.blank?vcp=1&amp;vop=1&amp;vis=1&amp;pid=84142eeca&amp;color=0,0,0&amp;vpa=41&amp;vtp=1&amp;bbb=1" title=""/>
          <p:cNvSpPr/>
          <p:nvPr/>
        </p:nvSpPr>
        <p:spPr>
          <a:xfrm>
            <a:off x="8977345" y="2802604"/>
            <a:ext cx="1330325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热传递</a:t>
            </a:r>
            <a:endParaRPr lang="en-US" altLang="zh-CN" sz="2800"/>
          </a:p>
        </p:txBody>
      </p:sp>
      <p:sp>
        <p:nvSpPr>
          <p:cNvPr id="4" name="QB_5_AN.53_1#66d80e0a9.blank?vcp=1&amp;vop=1&amp;vis=1&amp;pid=84142eeca&amp;color=0,0,0&amp;vpa=42&amp;vtp=1&amp;bbb=1" title=""/>
          <p:cNvSpPr/>
          <p:nvPr/>
        </p:nvSpPr>
        <p:spPr>
          <a:xfrm>
            <a:off x="8081995" y="3450304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扩散</a:t>
            </a:r>
            <a:endParaRPr lang="en-US" altLang="zh-CN" sz="2800"/>
          </a:p>
        </p:txBody>
      </p:sp>
      <p:sp>
        <p:nvSpPr>
          <p:cNvPr id="5" name="QB_5_AN.54_1#66d80e0a9.blank?vcp=1&amp;vop=1&amp;vis=1&amp;pid=84142eeca&amp;color=0,0,0&amp;vpa=43&amp;vtp=1&amp;bbb=1" title=""/>
          <p:cNvSpPr/>
          <p:nvPr/>
        </p:nvSpPr>
        <p:spPr>
          <a:xfrm>
            <a:off x="4157694" y="4077049"/>
            <a:ext cx="973138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剧烈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4" grpId="0" uiExpand="1" build="p" animBg="1"/>
      <p:bldP spid="5" grpId="0" uiExpand="1" build="p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QC_5_BD.55_1#cca50b7fe?vcp=1&amp;vop=1&amp;vis=1&amp;pid=84142eeca&amp;color=0,0,0&amp;vtp=1&amp;bt=1&amp;bbb=1&amp;hb=1" title=""/>
          <p:cNvSpPr/>
          <p:nvPr/>
        </p:nvSpPr>
        <p:spPr>
          <a:xfrm>
            <a:off x="932688" y="1609852"/>
            <a:ext cx="10323576" cy="12013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2.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（2024·广东）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如图17-7所示是古代省油灯的示意图。它下层盛水，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能减慢上层油的消耗。点灯后，水在升温的过程中(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endParaRPr lang="en-US" altLang="zh-CN" sz="2800"/>
          </a:p>
        </p:txBody>
      </p:sp>
      <p:sp>
        <p:nvSpPr>
          <p:cNvPr id="3" name="QC_5_AN.56_1#cca50b7fe.bracket?vcp=1&amp;vop=1&amp;vis=1&amp;pid=84142eeca&amp;color=0,0,0&amp;vpa=44&amp;vtp=1" title=""/>
          <p:cNvSpPr/>
          <p:nvPr/>
        </p:nvSpPr>
        <p:spPr>
          <a:xfrm>
            <a:off x="9067832" y="2244217"/>
            <a:ext cx="515938" cy="5582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</a:t>
            </a:r>
            <a:endParaRPr lang="en-US" altLang="zh-CN" sz="2800"/>
          </a:p>
        </p:txBody>
      </p:sp>
      <p:pic>
        <p:nvPicPr>
          <p:cNvPr id="4" name="QC_5_BD.55_2#cca50b7fe?iti=7&amp;htil=6&amp;vcp=1&amp;vop=1&amp;vis=1&amp;pid=84142eeca&amp;color=0,0,0&amp;tib=255,255,255&amp;vtp=1" title="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275987" y="2911665"/>
            <a:ext cx="2496312" cy="1636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5" name="QC_5_BD.55_3#cca50b7fe?iti=7&amp;htil=6&amp;vcp=1&amp;vop=1&amp;vis=1&amp;pid=84142eeca&amp;color=0,0,0&amp;vtp=1&amp;bbb=1" title=""/>
          <p:cNvSpPr/>
          <p:nvPr/>
        </p:nvSpPr>
        <p:spPr>
          <a:xfrm>
            <a:off x="8978837" y="4657026"/>
            <a:ext cx="1090612" cy="99568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图17-7</a:t>
            </a:r>
            <a:endParaRPr lang="en-US" altLang="zh-CN" sz="2800"/>
          </a:p>
        </p:txBody>
      </p:sp>
      <p:sp>
        <p:nvSpPr>
          <p:cNvPr id="6" name="QC_5_BD.55_4#cca50b7fe.choices?htil=6&amp;vcp=1&amp;vop=1&amp;vis=1&amp;pid=84142eeca&amp;color=0,0,0&amp;vtp=1&amp;bbb=1" title=""/>
          <p:cNvSpPr/>
          <p:nvPr/>
        </p:nvSpPr>
        <p:spPr>
          <a:xfrm>
            <a:off x="932688" y="2893377"/>
            <a:ext cx="7690104" cy="12013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latinLnBrk="1">
              <a:lnSpc>
                <a:spcPts val="5100"/>
              </a:lnSpc>
              <a:tabLst>
                <a:tab pos="3952875"/>
              </a:tabLst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A.吸热，内能增加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B.吸热，内能减少</a:t>
            </a:r>
            <a:endParaRPr lang="en-US" altLang="zh-CN" sz="2800"/>
          </a:p>
          <a:p>
            <a:pPr latinLnBrk="1">
              <a:lnSpc>
                <a:spcPts val="4900"/>
              </a:lnSpc>
              <a:tabLst>
                <a:tab pos="3952875"/>
              </a:tabLst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C.放热，内能增加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D.放热，内能减少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QO_5_BD.57_1#676be56f6?vcp=1&amp;vop=1&amp;vis=1&amp;pid=84142eeca&amp;color=0,0,0&amp;vtp=1&amp;bt=1&amp;bbb=1&amp;hb=1" title=""/>
          <p:cNvSpPr/>
          <p:nvPr/>
        </p:nvSpPr>
        <p:spPr>
          <a:xfrm>
            <a:off x="932688" y="1558766"/>
            <a:ext cx="10323576" cy="3765233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3.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（2023·广东）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小明了解到有种说法，“在室内穿两件薄衣服比只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穿一件厚衣服更保暖”。他采用如图17-8所示的装置进行实验：在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甲、乙两个相同的瓶子中装入等体积的热水，用两层灰色薄棉布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包裹着甲瓶（内层紧贴，外层相对宽松），用一层灰色厚棉布紧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贴包裹着乙瓶，用数显温度计测量瓶中热水的温度，测得有关数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据如表所示。</a:t>
            </a:r>
            <a:r>
              <a:rPr lang="en-US" altLang="zh-CN" sz="100" b="1" i="0" kern="0" spc="-99900">
                <a:solidFill>
                  <a:srgbClr val="FFFFFF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#1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/>
</p:sld>
</file>

<file path=ppt/slides/slide2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QO_5_BD.57_2#676be56f6?iti=8&amp;vcp=1&amp;vop=1&amp;vis=1&amp;pid=84142eeca&amp;color=0,0,0&amp;tib=255,255,255&amp;vtp=1" title="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325112" y="747508"/>
            <a:ext cx="3547872" cy="2276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3" name="QO_5_BD.57_3#676be56f6?iti=8&amp;vcp=1&amp;vop=1&amp;vis=1&amp;pid=84142eeca&amp;color=0,0,0&amp;vtp=1&amp;bbb=1" title=""/>
          <p:cNvSpPr/>
          <p:nvPr/>
        </p:nvSpPr>
        <p:spPr>
          <a:xfrm>
            <a:off x="5553742" y="3151365"/>
            <a:ext cx="1090612" cy="5669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0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图17-8</a:t>
            </a:r>
            <a:endParaRPr lang="en-US" altLang="zh-CN" sz="2800"/>
          </a:p>
        </p:txBody>
      </p:sp>
      <p:graphicFrame>
        <p:nvGraphicFramePr>
          <p:cNvPr id="4" name="QO_5_BD.57_4#676be56f6?colgroup=27&amp;vcp=1&amp;vop=1&amp;vis=1&amp;pid=84142eeca&amp;color=0,0,0&amp;vtp=1&amp;bbb=1" title=""/>
          <p:cNvGraphicFramePr>
            <a:graphicFrameLocks noGrp="1"/>
          </p:cNvGraphicFramePr>
          <p:nvPr/>
        </p:nvGraphicFramePr>
        <p:xfrm>
          <a:off x="932688" y="3850208"/>
          <a:ext cx="10250424" cy="2260283"/>
        </p:xfrm>
        <a:graphic>
          <a:graphicData uri="http://schemas.openxmlformats.org/drawingml/2006/table">
            <a:tbl>
              <a:tblPr/>
              <a:tblGrid>
                <a:gridCol w="2157984"/>
                <a:gridCol w="1618488"/>
                <a:gridCol w="1618488"/>
                <a:gridCol w="1618488"/>
                <a:gridCol w="1618488"/>
                <a:gridCol w="1618488"/>
              </a:tblGrid>
              <a:tr h="555181">
                <a:tc gridSpan="6"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黑体" panose="02010609060101010101" charset="-122"/>
                          <a:cs typeface="Times New Roman" panose="02020603050405020304" pitchFamily="34" charset="-120"/>
                        </a:rPr>
                        <a:t>室温：</a:t>
                      </a:r>
                      <a14:m>
                        <m:oMathPara>
                          <m:oMathParaPr>
                            <m:jc/>
                          </m:oMathParaPr>
                          <m:oMath>
                            <m:r>
                              <m:rPr>
                                <m:sty m:val="bi"/>
                              </m:rPr>
                              <a:rPr lang="en-US" altLang="zh-CN" sz="2800" b="1" i="1" spc="-100">
                                <a:solidFill>
                                  <a:srgbClr val="000000"/>
                                </a:solidFill>
                                <a:latin typeface="Cambria Math" panose="02040503050406030204" pitchFamily="34" charset="0"/>
                                <a:ea typeface="Cambria Math" panose="02040503050406030204" pitchFamily="34" charset="-122"/>
                                <a:cs typeface="Cambria Math" panose="02040503050406030204" pitchFamily="34" charset="-120"/>
                              </a:rPr>
                              <m:t>𝟐𝟓</m:t>
                            </m:r>
                            <m:r>
                              <m:rPr>
                                <m:sty m:val="bi"/>
                              </m:rPr>
                              <a:rPr lang="en-US" altLang="zh-CN" sz="2800" b="1" i="1" spc="-100">
                                <a:solidFill>
                                  <a:srgbClr val="000000"/>
                                </a:solidFill>
                                <a:latin typeface="Cambria Math" panose="02040503050406030204" pitchFamily="34" charset="0"/>
                                <a:ea typeface="Cambria Math" panose="02040503050406030204" pitchFamily="34" charset="-122"/>
                                <a:cs typeface="Cambria Math" panose="02040503050406030204" pitchFamily="34" charset="-120"/>
                              </a:rPr>
                              <m:t>.</m:t>
                            </m:r>
                            <m:r>
                              <m:rPr>
                                <m:sty m:val="bi"/>
                              </m:rPr>
                              <a:rPr lang="en-US" altLang="zh-CN" sz="2800" b="1" i="1" spc="-100">
                                <a:solidFill>
                                  <a:srgbClr val="000000"/>
                                </a:solidFill>
                                <a:latin typeface="Cambria Math" panose="02040503050406030204" pitchFamily="34" charset="0"/>
                                <a:ea typeface="Cambria Math" panose="02040503050406030204" pitchFamily="34" charset="-122"/>
                                <a:cs typeface="Cambria Math" panose="02040503050406030204" pitchFamily="34" charset="-120"/>
                              </a:rPr>
                              <m:t>𝟎</m:t>
                            </m:r>
                            <m:r>
                              <m:rPr>
                                <m:sty m:val="b"/>
                              </m:rPr>
                              <a:rPr lang="en-US" altLang="zh-CN" sz="2800" b="1" i="0" spc="-100">
                                <a:solidFill>
                                  <a:srgbClr val="000000"/>
                                </a:solidFill>
                                <a:latin typeface="Cambria Math" panose="02040503050406030204" pitchFamily="34" charset="0"/>
                                <a:ea typeface="Cambria Math" panose="02040503050406030204" pitchFamily="34" charset="-122"/>
                                <a:cs typeface="Cambria Math" panose="02040503050406030204" pitchFamily="34" charset="-120"/>
                              </a:rPr>
                              <m:t> </m:t>
                            </m:r>
                            <m:r>
                              <m:rPr>
                                <m:sty m:val="b"/>
                              </m:rPr>
                              <a:rPr lang="en-US" altLang="zh-CN" sz="2800" b="1" i="0" spc="-100">
                                <a:solidFill>
                                  <a:srgbClr val="000000"/>
                                </a:solidFill>
                                <a:latin typeface="Cambria Math" panose="02040503050406030204" pitchFamily="34" charset="0"/>
                                <a:ea typeface="Cambria Math" panose="02040503050406030204" pitchFamily="34" charset="-122"/>
                                <a:cs typeface="Cambria Math" panose="02040503050406030204" pitchFamily="34" charset="-120"/>
                              </a:rPr>
                              <m:t>℃</m:t>
                            </m:r>
                          </m:oMath>
                        </m:oMathPara>
                      </a14:m>
                      <a:r>
                        <a:rPr lang="en-US" altLang="zh-CN" sz="100" b="1" i="0" kern="0" spc="-99900">
                          <a:solidFill>
                            <a:srgbClr val="FFFFFF"/>
                          </a:solidFill>
                          <a:latin typeface="Times New Roman" panose="02020603050405020304" pitchFamily="34" charset="0"/>
                          <a:ea typeface="黑体" panose="02010609060101010101" charset="-122"/>
                          <a:cs typeface="Times New Roman" panose="02020603050405020304" pitchFamily="34" charset="-120"/>
                        </a:rPr>
                        <a:t> 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C6C6"/>
                    </a:solidFill>
                  </a:tcPr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</a:tr>
              <a:tr h="562864"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黑体" panose="02010609060101010101" charset="-122"/>
                          <a:cs typeface="Times New Roman" panose="02020603050405020304" pitchFamily="34" charset="-120"/>
                        </a:rPr>
                        <a:t>时间/</a:t>
                      </a:r>
                      <a14:m>
                        <m:oMathPara>
                          <m:oMathParaPr>
                            <m:jc/>
                          </m:oMathParaPr>
                          <m:oMath>
                            <m:r>
                              <m:rPr>
                                <m:sty m:val="b"/>
                              </m:rPr>
                              <a:rPr lang="en-US" altLang="zh-CN" sz="2800" b="1" i="0" spc="-100">
                                <a:solidFill>
                                  <a:srgbClr val="000000"/>
                                </a:solidFill>
                                <a:latin typeface="Cambria Math" panose="02040503050406030204" pitchFamily="34" charset="0"/>
                                <a:ea typeface="Cambria Math" panose="02040503050406030204" pitchFamily="34" charset="-122"/>
                                <a:cs typeface="Cambria Math" panose="02040503050406030204" pitchFamily="34" charset="-120"/>
                              </a:rPr>
                              <m:t>𝐦𝐢𝐧</m:t>
                            </m:r>
                          </m:oMath>
                        </m:oMathPara>
                      </a14:m>
                      <a:r>
                        <a:rPr lang="en-US" altLang="zh-CN" sz="100" b="1" i="0" kern="0" spc="-99900">
                          <a:solidFill>
                            <a:srgbClr val="FFFFFF"/>
                          </a:solidFill>
                          <a:latin typeface="Times New Roman" panose="02020603050405020304" pitchFamily="34" charset="0"/>
                          <a:ea typeface="黑体" panose="02010609060101010101" charset="-122"/>
                          <a:cs typeface="Times New Roman" panose="02020603050405020304" pitchFamily="34" charset="-120"/>
                        </a:rPr>
                        <a:t> 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C6C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3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黑体" panose="02010609060101010101" charset="-122"/>
                          <a:cs typeface="Times New Roman" panose="02020603050405020304" pitchFamily="34" charset="-120"/>
                        </a:rPr>
                        <a:t>0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C6C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3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黑体" panose="02010609060101010101" charset="-122"/>
                          <a:cs typeface="Times New Roman" panose="02020603050405020304" pitchFamily="34" charset="-120"/>
                        </a:rPr>
                        <a:t>20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C6C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3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黑体" panose="02010609060101010101" charset="-122"/>
                          <a:cs typeface="Times New Roman" panose="02020603050405020304" pitchFamily="34" charset="-120"/>
                        </a:rPr>
                        <a:t>40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C6C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3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黑体" panose="02010609060101010101" charset="-122"/>
                          <a:cs typeface="Times New Roman" panose="02020603050405020304" pitchFamily="34" charset="-120"/>
                        </a:rPr>
                        <a:t>60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C6C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3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黑体" panose="02010609060101010101" charset="-122"/>
                          <a:cs typeface="Times New Roman" panose="02020603050405020304" pitchFamily="34" charset="-120"/>
                        </a:rPr>
                        <a:t>80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C6C6"/>
                    </a:solidFill>
                  </a:tcPr>
                </a:tc>
              </a:tr>
              <a:tr h="571119"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甲瓶水温/</a:t>
                      </a:r>
                      <a14:m>
                        <m:oMathPara>
                          <m:oMathParaPr>
                            <m:jc/>
                          </m:oMathParaPr>
                          <m:oMath>
                            <m:r>
                              <m:rPr>
                                <m:sty m:val="b"/>
                              </m:rPr>
                              <a:rPr lang="en-US" altLang="zh-CN" sz="2800" b="1" i="0" spc="-100">
                                <a:solidFill>
                                  <a:srgbClr val="000000"/>
                                </a:solidFill>
                                <a:latin typeface="Cambria Math" panose="02040503050406030204" pitchFamily="34" charset="0"/>
                                <a:ea typeface="Cambria Math" panose="02040503050406030204" pitchFamily="34" charset="-122"/>
                                <a:cs typeface="Cambria Math" panose="02040503050406030204" pitchFamily="34" charset="-120"/>
                              </a:rPr>
                              <m:t> </m:t>
                            </m:r>
                            <m:r>
                              <m:rPr>
                                <m:sty m:val="b"/>
                              </m:rPr>
                              <a:rPr lang="en-US" altLang="zh-CN" sz="2800" b="1" i="0" spc="-100">
                                <a:solidFill>
                                  <a:srgbClr val="000000"/>
                                </a:solidFill>
                                <a:latin typeface="Cambria Math" panose="02040503050406030204" pitchFamily="34" charset="0"/>
                                <a:ea typeface="Cambria Math" panose="02040503050406030204" pitchFamily="34" charset="-122"/>
                                <a:cs typeface="Cambria Math" panose="02040503050406030204" pitchFamily="34" charset="-120"/>
                              </a:rPr>
                              <m:t>℃</m:t>
                            </m:r>
                          </m:oMath>
                        </m:oMathPara>
                      </a14:m>
                      <a:r>
                        <a:rPr lang="en-US" altLang="zh-CN" sz="100" b="1" i="0" kern="0" spc="-99900">
                          <a:solidFill>
                            <a:srgbClr val="FFFFFF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 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61.0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56.6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62.5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50.9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48.5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119"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乙瓶水温/</a:t>
                      </a:r>
                      <a14:m>
                        <m:oMathPara>
                          <m:oMathParaPr>
                            <m:jc/>
                          </m:oMathParaPr>
                          <m:oMath>
                            <m:r>
                              <m:rPr>
                                <m:sty m:val="b"/>
                              </m:rPr>
                              <a:rPr lang="en-US" altLang="zh-CN" sz="2800" b="1" i="0" spc="-100">
                                <a:solidFill>
                                  <a:srgbClr val="000000"/>
                                </a:solidFill>
                                <a:latin typeface="Cambria Math" panose="02040503050406030204" pitchFamily="34" charset="0"/>
                                <a:ea typeface="Cambria Math" panose="02040503050406030204" pitchFamily="34" charset="-122"/>
                                <a:cs typeface="Cambria Math" panose="02040503050406030204" pitchFamily="34" charset="-120"/>
                              </a:rPr>
                              <m:t> </m:t>
                            </m:r>
                            <m:r>
                              <m:rPr>
                                <m:sty m:val="b"/>
                              </m:rPr>
                              <a:rPr lang="en-US" altLang="zh-CN" sz="2800" b="1" i="0" spc="-100">
                                <a:solidFill>
                                  <a:srgbClr val="000000"/>
                                </a:solidFill>
                                <a:latin typeface="Cambria Math" panose="02040503050406030204" pitchFamily="34" charset="0"/>
                                <a:ea typeface="Cambria Math" panose="02040503050406030204" pitchFamily="34" charset="-122"/>
                                <a:cs typeface="Cambria Math" panose="02040503050406030204" pitchFamily="34" charset="-120"/>
                              </a:rPr>
                              <m:t>℃</m:t>
                            </m:r>
                          </m:oMath>
                        </m:oMathPara>
                      </a14:m>
                      <a:r>
                        <a:rPr lang="en-US" altLang="zh-CN" sz="100" b="1" i="0" kern="0" spc="-99900">
                          <a:solidFill>
                            <a:srgbClr val="FFFFFF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 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61.0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55.6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52.3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49.0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45.7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split dir="in"/>
  </p:transition>
  <p:timing/>
</p:sld>
</file>

<file path=ppt/slides/slide2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mc:AlternateContent>
        <mc:Choice Requires="a14">
          <p:sp>
            <p:nvSpPr>
              <p:cNvPr id="2" name="QB_6_BD.58_1#f4a83e676?vcp=1&amp;vop=1&amp;vis=1&amp;pid=676be56f6&amp;color=0,0,0&amp;vtp=1&amp;bbb=1&amp;hb=1" title=""/>
              <p:cNvSpPr/>
              <p:nvPr/>
            </p:nvSpPr>
            <p:spPr>
              <a:xfrm>
                <a:off x="932688" y="2179257"/>
                <a:ext cx="10323576" cy="2549208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l"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黑体" panose="02010609060101010101" charset="-122"/>
                    <a:cs typeface="Times New Roman" panose="02020603050405020304" pitchFamily="34" charset="-120"/>
                  </a:rPr>
                  <a:t>（1）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表中有一个温度值记录错误，该错误的温度值是</a:t>
                </a: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_____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℃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。水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温会先降到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𝟒𝟏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.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𝟎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℃</m:t>
                      </m:r>
                    </m:oMath>
                  </m:oMathPara>
                </a14:m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的是</a:t>
                </a: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瓶。已知瓶中水的体积是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𝟑𝟓𝟎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𝐦𝐋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，该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瓶中水的温度降至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𝟒𝟏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.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𝟎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℃</m:t>
                      </m:r>
                    </m:oMath>
                  </m:oMathPara>
                </a14:m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时，其放出的热量是</a:t>
                </a: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____________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𝐉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。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5300"/>
                  </a:lnSpc>
                </a:pP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[</m:t>
                      </m:r>
                      <m:sSub>
                        <m:sSubPr>
                          <m:ctrlPr>
                            <a:rPr lang="en-US" altLang="zh-CN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bPr>
                        <m:e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𝒄</m:t>
                          </m:r>
                        </m:e>
                        <m:sub>
                          <m:r>
                            <m:rPr>
                              <m:sty m:val="b"/>
                            </m:rPr>
                            <a:rPr lang="en-US" altLang="zh-CN" sz="2800" b="1" baseline="-10000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</a:rPr>
                            <m:t>水</m:t>
                          </m:r>
                        </m:sub>
                      </m:sSub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=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𝟒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.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𝟐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×</m:t>
                      </m:r>
                      <m:sSup>
                        <m:sSupPr>
                          <m:ctrlPr>
                            <a:rPr lang="en-US" altLang="zh-CN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pPr>
                        <m:e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𝟏𝟎</m:t>
                          </m:r>
                        </m:e>
                        <m:sup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𝟑</m:t>
                          </m:r>
                        </m:sup>
                      </m:sSup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𝐉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/(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𝐤𝐠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⋅℃),</m:t>
                      </m:r>
                      <m:sSub>
                        <m:sSubPr>
                          <m:ctrlPr>
                            <a:rPr lang="en-US" altLang="zh-CN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bPr>
                        <m:e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𝝆</m:t>
                          </m:r>
                        </m:e>
                        <m:sub>
                          <m:r>
                            <m:rPr>
                              <m:sty m:val="b"/>
                            </m:rPr>
                            <a:rPr lang="en-US" altLang="zh-CN" sz="2800" b="1" baseline="-10000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</a:rPr>
                            <m:t>水</m:t>
                          </m:r>
                        </m:sub>
                      </m:sSub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=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𝟏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.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𝟎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×</m:t>
                      </m:r>
                      <m:sSup>
                        <m:sSupPr>
                          <m:ctrlPr>
                            <a:rPr lang="en-US" altLang="zh-CN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pPr>
                        <m:e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𝟏𝟎</m:t>
                          </m:r>
                        </m:e>
                        <m:sup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𝟑</m:t>
                          </m:r>
                        </m:sup>
                      </m:sSup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𝐤𝐠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/</m:t>
                      </m:r>
                      <m:sSup>
                        <m:sSupPr>
                          <m:ctrlPr>
                            <a:rPr lang="en-US" altLang="zh-CN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pPr>
                        <m:e>
                          <m:r>
                            <m:rPr>
                              <m:sty m:val="b"/>
                            </m:rPr>
                            <a:rPr lang="en-US" altLang="zh-CN" sz="2800" b="1" i="0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𝐦</m:t>
                          </m:r>
                        </m:e>
                        <m:sup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𝟑</m:t>
                          </m:r>
                        </m:sup>
                      </m:sSup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]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endParaRPr lang="en-US" altLang="zh-CN" sz="2800"/>
              </a:p>
            </p:txBody>
          </p:sp>
        </mc:Choice>
        <mc:Fallback>
          <p:sp>
            <p:nvSpPr>
              <p:cNvPr id="2" name="QB_6_BD.58_1#f4a83e676?vcp=1&amp;vop=1&amp;vis=1&amp;pid=676be56f6&amp;color=0,0,0&amp;vtp=1&amp;bbb=1&amp;h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688" y="2179257"/>
                <a:ext cx="10323576" cy="2549208"/>
              </a:xfrm>
              <a:prstGeom prst="rect">
                <a:avLst/>
              </a:prstGeom>
              <a:blipFill rotWithShape="1">
                <a:blip r:embed="rId2"/>
                <a:stretch>
                  <a:fillRect l="-5" t="-22" r="-976" b="-330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QB_6_AN.59_1#f4a83e676.blank?vcp=1&amp;vop=1&amp;vis=1&amp;pid=676be56f6&amp;color=0,0,0&amp;vpa=45&amp;vtp=1&amp;bbb=1" title=""/>
          <p:cNvSpPr/>
          <p:nvPr/>
        </p:nvSpPr>
        <p:spPr>
          <a:xfrm>
            <a:off x="9298020" y="2148777"/>
            <a:ext cx="881063" cy="57734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62.5</a:t>
            </a:r>
            <a:endParaRPr lang="en-US" altLang="zh-CN" sz="2800">
              <a:solidFill>
                <a:srgbClr val="FF0000"/>
              </a:solidFill>
            </a:endParaRPr>
          </a:p>
        </p:txBody>
      </p:sp>
      <p:sp>
        <p:nvSpPr>
          <p:cNvPr id="4" name="QB_6_AN.60_1#f4a83e676.blank?vcp=1&amp;vop=1&amp;vis=1&amp;pid=676be56f6&amp;color=0,0,0&amp;vpa=46&amp;vtp=1" title=""/>
          <p:cNvSpPr/>
          <p:nvPr/>
        </p:nvSpPr>
        <p:spPr>
          <a:xfrm>
            <a:off x="4612227" y="2796477"/>
            <a:ext cx="615950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乙</a:t>
            </a:r>
            <a:endParaRPr lang="en-US" altLang="zh-CN" sz="2800">
              <a:solidFill>
                <a:srgbClr val="FF0000"/>
              </a:solidFill>
            </a:endParaRPr>
          </a:p>
        </p:txBody>
      </p:sp>
      <mc:AlternateContent>
        <mc:Choice Requires="a14">
          <p:sp>
            <p:nvSpPr>
              <p:cNvPr id="5" name="QB_6_AN.61_1#f4a83e676.blank?vcp=1&amp;vop=1&amp;vis=1&amp;pid=676be56f6&amp;color=0,0,0&amp;vpa=47&amp;vtp=1&amp;bbb=1" title=""/>
              <p:cNvSpPr/>
              <p:nvPr/>
            </p:nvSpPr>
            <p:spPr>
              <a:xfrm>
                <a:off x="8261096" y="3564790"/>
                <a:ext cx="1959166" cy="431419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ctr" latinLnBrk="1">
                  <a:lnSpc>
                    <a:spcPts val="3700"/>
                  </a:lnSpc>
                </a:pP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𝟐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.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𝟗𝟒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×</m:t>
                      </m:r>
                      <m:sSup>
                        <m:sSupPr>
                          <m:ctrlPr>
                            <a:rPr lang="en-US" altLang="zh-CN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34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pPr>
                        <m:e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FF0000"/>
                              </a:solidFill>
                              <a:latin typeface="Cambria Math" panose="02040503050406030204" pitchFamily="34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𝟏𝟎</m:t>
                          </m:r>
                        </m:e>
                        <m:sup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FF0000"/>
                              </a:solidFill>
                              <a:latin typeface="Cambria Math" panose="02040503050406030204" pitchFamily="34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𝟒</m:t>
                          </m:r>
                        </m:sup>
                      </m:sSup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endParaRPr lang="en-US" altLang="zh-CN" sz="100"/>
              </a:p>
            </p:txBody>
          </p:sp>
        </mc:Choice>
        <mc:Fallback>
          <p:sp>
            <p:nvSpPr>
              <p:cNvPr id="5" name="QB_6_AN.61_1#f4a83e676.blank?vcp=1&amp;vop=1&amp;vis=1&amp;pid=676be56f6&amp;color=0,0,0&amp;vpa=47&amp;vtp=1&amp;bb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61096" y="3564790"/>
                <a:ext cx="1959166" cy="431419"/>
              </a:xfrm>
              <a:prstGeom prst="rect">
                <a:avLst/>
              </a:prstGeom>
              <a:blipFill rotWithShape="1">
                <a:blip r:embed="rId3"/>
                <a:stretch>
                  <a:fillRect l="-19" t="-124" r="29" b="-879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4" grpId="0" uiExpand="1" build="p" animBg="1"/>
      <p:bldP spid="5" grpId="0" uiExpand="1" build="p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QB_6_BD.62_1#a83f790e1?vcp=1&amp;vop=1&amp;vis=1&amp;pid=676be56f6&amp;color=0,0,0&amp;vtp=1&amp;bt=1&amp;bbb=1&amp;hb=1" title=""/>
          <p:cNvSpPr/>
          <p:nvPr/>
        </p:nvSpPr>
        <p:spPr>
          <a:xfrm>
            <a:off x="932688" y="957548"/>
            <a:ext cx="10323576" cy="18490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（2）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如果把瓶中的热水换成冰块，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瓶中的冰块熔化较慢。分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析实验结果，可猜想“在室内穿两件薄衣服比只穿一件厚衣服更保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暖”的原因可能是两件薄衣服中间有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。</a:t>
            </a:r>
            <a:endParaRPr lang="en-US" altLang="zh-CN" sz="2800"/>
          </a:p>
        </p:txBody>
      </p:sp>
      <p:sp>
        <p:nvSpPr>
          <p:cNvPr id="3" name="QB_6_AN.63_1#a83f790e1.blank?vcp=1&amp;vop=1&amp;vis=1&amp;pid=676be56f6&amp;color=0,0,0&amp;vpa=48&amp;vtp=1" title=""/>
          <p:cNvSpPr/>
          <p:nvPr/>
        </p:nvSpPr>
        <p:spPr>
          <a:xfrm>
            <a:off x="6478620" y="927068"/>
            <a:ext cx="615950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甲</a:t>
            </a:r>
            <a:endParaRPr lang="en-US" altLang="zh-CN" sz="2800"/>
          </a:p>
        </p:txBody>
      </p:sp>
      <p:sp>
        <p:nvSpPr>
          <p:cNvPr id="4" name="QB_6_AN.65_1#a83f790e1.blank?vcp=1&amp;vop=1&amp;vis=1&amp;pid=676be56f6&amp;color=0,0,0&amp;vpa=49&amp;vtp=1&amp;bbb=1" title=""/>
          <p:cNvSpPr/>
          <p:nvPr/>
        </p:nvSpPr>
        <p:spPr>
          <a:xfrm>
            <a:off x="6478620" y="2201513"/>
            <a:ext cx="973138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空气</a:t>
            </a:r>
            <a:endParaRPr lang="en-US" altLang="zh-CN" sz="2800"/>
          </a:p>
        </p:txBody>
      </p:sp>
      <p:pic>
        <p:nvPicPr>
          <p:cNvPr id="5" name="QB_6_BD.64_1#a83f790e1?iti=9&amp;vcp=1&amp;vop=1&amp;vis=1&amp;visfb=1&amp;pid=676be56f6&amp;color=0,0,0&amp;tib=255,255,255&amp;vtp=1" title="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297680" y="2940272"/>
            <a:ext cx="3593592" cy="2304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6" name="QB_6_BD.64_2#a83f790e1?iti=9&amp;vcp=1&amp;vop=1&amp;vis=1&amp;visfb=1&amp;pid=676be56f6&amp;color=0,0,0&amp;vtp=1&amp;bbb=1" title=""/>
          <p:cNvSpPr/>
          <p:nvPr/>
        </p:nvSpPr>
        <p:spPr>
          <a:xfrm>
            <a:off x="5549170" y="5371560"/>
            <a:ext cx="1090612" cy="99568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图17-8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4" grpId="0" uiExpand="1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C_4#5b0475c4e.fixed?vcp=1&amp;pid=e18ca0306&amp;color=0,0,0&amp;vtp=1&amp;bbb=1" title=""/>
          <p:cNvSpPr/>
          <p:nvPr/>
        </p:nvSpPr>
        <p:spPr>
          <a:xfrm>
            <a:off x="795528" y="722376"/>
            <a:ext cx="1508760" cy="1325880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10000"/>
              </a:lnSpc>
            </a:pPr>
            <a:r>
              <a:rPr lang="en-US" altLang="zh-CN" sz="80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01</a:t>
            </a:r>
            <a:endParaRPr lang="en-US" altLang="zh-CN" sz="8000"/>
          </a:p>
        </p:txBody>
      </p:sp>
      <p:sp>
        <p:nvSpPr>
          <p:cNvPr id="3" name="C_4_BD#5b0475c4e.fixed?vcp=1&amp;pid=e18ca0306&amp;color=255,198,17&amp;vtp=1&amp;bbb=1" title=""/>
          <p:cNvSpPr/>
          <p:nvPr/>
        </p:nvSpPr>
        <p:spPr>
          <a:xfrm>
            <a:off x="795528" y="2880360"/>
            <a:ext cx="6848856" cy="119786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8900"/>
              </a:lnSpc>
            </a:pPr>
            <a:r>
              <a:rPr lang="en-US" altLang="zh-CN" sz="7200" b="1" i="0">
                <a:solidFill>
                  <a:srgbClr val="FFC61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考情分析</a:t>
            </a:r>
            <a:endParaRPr lang="en-US" altLang="zh-CN" sz="7200"/>
          </a:p>
        </p:txBody>
      </p:sp>
      <p:sp>
        <p:nvSpPr>
          <p:cNvPr id="4" name="C_4#5b0475c4e.fixed?vcp=1&amp;pid=e18ca0306&amp;color=0,0,0&amp;vtp=1&amp;bbb=1" title=""/>
          <p:cNvSpPr/>
          <p:nvPr/>
        </p:nvSpPr>
        <p:spPr>
          <a:xfrm>
            <a:off x="2295144" y="932688"/>
            <a:ext cx="612648" cy="310896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1700"/>
              </a:lnSpc>
            </a:pPr>
            <a:r>
              <a:rPr lang="en-US" altLang="zh-CN" sz="14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2026</a:t>
            </a:r>
            <a:endParaRPr lang="en-US" altLang="zh-CN" sz="1400"/>
          </a:p>
        </p:txBody>
      </p:sp>
    </p:spTree>
  </p:cSld>
  <p:clrMapOvr>
    <a:masterClrMapping/>
  </p:clrMapOvr>
  <p:transition>
    <p:split dir="in"/>
  </p:transition>
  <p:timing/>
</p:sld>
</file>

<file path=ppt/slides/slide3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QB_6_BD.66_1#35907aa33?vcp=1&amp;vop=1&amp;vis=1&amp;pid=676be56f6&amp;color=0,0,0&amp;mp=1&amp;vtp=1&amp;bt=1&amp;bbb=1&amp;hb=1" title=""/>
          <p:cNvSpPr/>
          <p:nvPr/>
        </p:nvSpPr>
        <p:spPr>
          <a:xfrm>
            <a:off x="932688" y="971264"/>
            <a:ext cx="10323576" cy="18490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（3）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请写出一个生活中与你的猜想相符合的例子：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____________</a:t>
            </a:r>
            <a:endParaRPr lang="en-US" altLang="zh-CN" sz="2800" i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__________________________________________________________</a:t>
            </a:r>
            <a:endParaRPr lang="en-US" altLang="zh-CN" sz="2800" i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。</a:t>
            </a:r>
            <a:endParaRPr lang="en-US" altLang="zh-CN" sz="2800"/>
          </a:p>
        </p:txBody>
      </p:sp>
      <p:sp>
        <p:nvSpPr>
          <p:cNvPr id="3" name="QB_6_AN.67_1#35907aa33.blank?vcp=1&amp;vop=1&amp;vis=1&amp;pid=676be56f6&amp;color=0,0,0&amp;mp=1&amp;vpa=50&amp;vtp=1&amp;bbb=1&amp;hb=1" title=""/>
          <p:cNvSpPr/>
          <p:nvPr/>
        </p:nvSpPr>
        <p:spPr>
          <a:xfrm>
            <a:off x="932689" y="940784"/>
            <a:ext cx="10323321" cy="18490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                          </a:t>
            </a: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羽绒服很蓬</a:t>
            </a:r>
            <a:endParaRPr lang="en-US" altLang="zh-CN" sz="2800" b="1" i="0">
              <a:solidFill>
                <a:srgbClr val="FF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松，中间有很多空气，由于空气是热的不良导体，可有效防止身</a:t>
            </a:r>
            <a:endParaRPr lang="en-US" altLang="zh-CN" sz="2800" b="1" i="0">
              <a:solidFill>
                <a:srgbClr val="FF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体热量的散失</a:t>
            </a:r>
            <a:endParaRPr lang="en-US" altLang="zh-CN" sz="2800"/>
          </a:p>
        </p:txBody>
      </p:sp>
      <p:pic>
        <p:nvPicPr>
          <p:cNvPr id="4" name="QB_6_BD.66_2#35907aa33?iti=10&amp;vcp=1&amp;vop=1&amp;vis=1&amp;visfb=1&amp;pid=676be56f6&amp;color=0,0,0&amp;tib=255,255,255&amp;vtp=1" title="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325112" y="2953988"/>
            <a:ext cx="3547872" cy="2276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5" name="QB_6_BD.66_3#35907aa33?iti=10&amp;vcp=1&amp;vop=1&amp;vis=1&amp;visfb=1&amp;pid=676be56f6&amp;color=0,0,0&amp;vtp=1&amp;bbb=1" title=""/>
          <p:cNvSpPr/>
          <p:nvPr/>
        </p:nvSpPr>
        <p:spPr>
          <a:xfrm>
            <a:off x="5553742" y="5357844"/>
            <a:ext cx="1090612" cy="99568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图17-8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ExtraPageShapeName&amp;bt=1&amp;bbb=1" title=""/>
          <p:cNvSpPr/>
          <p:nvPr/>
        </p:nvSpPr>
        <p:spPr>
          <a:xfrm>
            <a:off x="1225296" y="182880"/>
            <a:ext cx="612648" cy="356616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1700"/>
              </a:lnSpc>
            </a:pPr>
            <a:r>
              <a:rPr lang="en-US" altLang="zh-CN" sz="1400" b="0" i="0">
                <a:solidFill>
                  <a:srgbClr val="FFFFFF"/>
                </a:solidFill>
                <a:latin typeface="思源黑体 CN Medium" pitchFamily="34" charset="0"/>
                <a:ea typeface="思源黑体 CN Medium" pitchFamily="34" charset="-122"/>
                <a:cs typeface="思源黑体 CN Medium" pitchFamily="34" charset="-120"/>
              </a:rPr>
              <a:t>物理</a:t>
            </a:r>
            <a:endParaRPr lang="en-US" altLang="zh-CN" sz="1400"/>
          </a:p>
        </p:txBody>
      </p:sp>
      <p:sp>
        <p:nvSpPr>
          <p:cNvPr id="5" name="ExtraPageShapeName&amp;bbb=1" title=""/>
          <p:cNvSpPr/>
          <p:nvPr/>
        </p:nvSpPr>
        <p:spPr>
          <a:xfrm>
            <a:off x="1078992" y="2587752"/>
            <a:ext cx="5038344" cy="1188720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8900"/>
              </a:lnSpc>
            </a:pPr>
            <a:r>
              <a:rPr lang="en-US" altLang="zh-CN" sz="7200" b="0" i="0">
                <a:solidFill>
                  <a:srgbClr val="000000"/>
                </a:solidFill>
                <a:latin typeface="思源黑体 CN Heavy" pitchFamily="34" charset="0"/>
                <a:ea typeface="思源黑体 CN Heavy" pitchFamily="34" charset="-122"/>
                <a:cs typeface="思源黑体 CN Heavy" pitchFamily="34" charset="-120"/>
              </a:rPr>
              <a:t>谢谢观看</a:t>
            </a:r>
            <a:endParaRPr lang="en-US" altLang="zh-CN" sz="7200"/>
          </a:p>
        </p:txBody>
      </p:sp>
    </p:spTree>
  </p:cSld>
  <p:clrMapOvr>
    <a:masterClrMapping/>
  </p:clrMapOvr>
  <p:transition>
    <p:split dir="in"/>
  </p:transition>
  <p:timing/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6" name="P_5_BD#907e4e0b5?colgroup=5,22&amp;vcp=1&amp;pid=5b0475c4e&amp;color=0,0,0&amp;vtp=1&amp;bt=1&amp;bbb=1&amp;hb=1" title=""/>
          <p:cNvGraphicFramePr>
            <a:graphicFrameLocks noGrp="1"/>
          </p:cNvGraphicFramePr>
          <p:nvPr/>
        </p:nvGraphicFramePr>
        <p:xfrm>
          <a:off x="932688" y="1178782"/>
          <a:ext cx="10321782" cy="4500436"/>
        </p:xfrm>
        <a:graphic>
          <a:graphicData uri="http://schemas.openxmlformats.org/drawingml/2006/table">
            <a:tbl>
              <a:tblPr/>
              <a:tblGrid>
                <a:gridCol w="1951593"/>
                <a:gridCol w="8370189"/>
              </a:tblGrid>
              <a:tr h="4500436">
                <a:tc>
                  <a:txBody>
                    <a:bodyPr vert="horz" wrap="square"/>
                    <a:lstStyle/>
                    <a:p>
                      <a:pPr marL="0" indent="0" algn="ctr" latinLnBrk="1" hangingPunct="0">
                        <a:lnSpc>
                          <a:spcPts val="44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2022版课标</a:t>
                      </a:r>
                      <a:endParaRPr lang="en-US" altLang="zh-CN" sz="2800" b="1" i="0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宋体" panose="02010600030101010101" pitchFamily="2" charset="-122"/>
                        <a:cs typeface="Times New Roman" panose="02020603050405020304" pitchFamily="34" charset="-120"/>
                      </a:endParaRPr>
                    </a:p>
                    <a:p>
                      <a:pPr marL="0" lvl="0" indent="0" algn="ctr" latinLnBrk="1" hangingPunct="0">
                        <a:lnSpc>
                          <a:spcPts val="43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要求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marL="0" indent="0" algn="l" latinLnBrk="1" hangingPunct="0">
                        <a:lnSpc>
                          <a:spcPts val="44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1.了解分子热运动的主要特点</a:t>
                      </a:r>
                      <a:r>
                        <a:rPr lang="en-US" altLang="zh-CN" sz="2800" b="1" i="0" spc="-1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，</a:t>
                      </a: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知道分子动理论的基</a:t>
                      </a:r>
                      <a:endParaRPr lang="en-US" altLang="zh-CN" sz="2800" b="1" i="0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宋体" panose="02010600030101010101" pitchFamily="2" charset="-122"/>
                        <a:cs typeface="Times New Roman" panose="02020603050405020304" pitchFamily="34" charset="-120"/>
                      </a:endParaRPr>
                    </a:p>
                    <a:p>
                      <a:pPr marL="0" indent="0" algn="l" latinLnBrk="1" hangingPunct="0">
                        <a:lnSpc>
                          <a:spcPts val="44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本观点</a:t>
                      </a:r>
                      <a:r>
                        <a:rPr lang="en-US" altLang="zh-CN" sz="2800" b="1" i="0" spc="-1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。</a:t>
                      </a:r>
                      <a:endParaRPr lang="en-US" altLang="zh-CN" sz="1200" spc="-100"/>
                    </a:p>
                    <a:p>
                      <a:pPr marL="0" indent="0" algn="l" latinLnBrk="1" hangingPunct="0">
                        <a:lnSpc>
                          <a:spcPts val="44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2.了解内能和热量</a:t>
                      </a:r>
                      <a:r>
                        <a:rPr lang="en-US" altLang="zh-CN" sz="2800" b="1" i="0" spc="-1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。</a:t>
                      </a:r>
                      <a:endParaRPr lang="en-US" altLang="zh-CN" sz="1200" spc="-100"/>
                    </a:p>
                    <a:p>
                      <a:pPr marL="0" indent="0" algn="l" latinLnBrk="1" hangingPunct="0">
                        <a:lnSpc>
                          <a:spcPts val="44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3.知道自然界和生活中简单的热现象</a:t>
                      </a:r>
                      <a:r>
                        <a:rPr lang="en-US" altLang="zh-CN" sz="2800" b="1" i="0" spc="-1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。</a:t>
                      </a:r>
                      <a:endParaRPr lang="en-US" altLang="zh-CN" sz="1200" spc="-100"/>
                    </a:p>
                    <a:p>
                      <a:pPr marL="0" indent="0" algn="l" latinLnBrk="1" hangingPunct="0">
                        <a:lnSpc>
                          <a:spcPts val="44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4.通过实验</a:t>
                      </a:r>
                      <a:r>
                        <a:rPr lang="en-US" altLang="zh-CN" sz="2800" b="1" i="0" spc="-1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，</a:t>
                      </a: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了解比热容</a:t>
                      </a:r>
                      <a:r>
                        <a:rPr lang="en-US" altLang="zh-CN" sz="2800" b="1" i="0" spc="-1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。</a:t>
                      </a: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能运用比热容说明简单的</a:t>
                      </a:r>
                      <a:endParaRPr lang="en-US" altLang="zh-CN" sz="2800" b="1" i="0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宋体" panose="02010600030101010101" pitchFamily="2" charset="-122"/>
                        <a:cs typeface="Times New Roman" panose="02020603050405020304" pitchFamily="34" charset="-120"/>
                      </a:endParaRPr>
                    </a:p>
                    <a:p>
                      <a:pPr marL="0" indent="0" algn="l" latinLnBrk="1" hangingPunct="0">
                        <a:lnSpc>
                          <a:spcPts val="44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自然现象</a:t>
                      </a:r>
                      <a:r>
                        <a:rPr lang="en-US" altLang="zh-CN" sz="2800" b="1" i="0" spc="-1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。</a:t>
                      </a:r>
                      <a:endParaRPr lang="en-US" altLang="zh-CN" sz="1200" spc="-100"/>
                    </a:p>
                    <a:p>
                      <a:pPr marL="0" indent="0" algn="l" latinLnBrk="1" hangingPunct="0">
                        <a:lnSpc>
                          <a:spcPts val="44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5.能运用比热容说明为什么沙漠中的昼夜温差比海边</a:t>
                      </a:r>
                      <a:endParaRPr lang="en-US" altLang="zh-CN" sz="2800" b="1" i="0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宋体" panose="02010600030101010101" pitchFamily="2" charset="-122"/>
                        <a:cs typeface="Times New Roman" panose="02020603050405020304" pitchFamily="34" charset="-120"/>
                      </a:endParaRPr>
                    </a:p>
                    <a:p>
                      <a:pPr marL="0" lvl="0" indent="0" algn="l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的大</a:t>
                      </a:r>
                      <a:r>
                        <a:rPr lang="en-US" altLang="zh-CN" sz="2800" b="1" i="0" spc="-1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。</a:t>
                      </a:r>
                      <a:endParaRPr lang="en-US" altLang="zh-CN" sz="1200" spc="-1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split dir="in"/>
  </p:transition>
  <p:timing/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7" name="P_5_BD#907e4e0b5?colgroup=5,2,7,10,2&amp;vcp=1&amp;pid=5b0475c4e&amp;color=0,0,0&amp;mp=1&amp;vtp=1&amp;bt=1&amp;bbb=1&amp;hb=1" title=""/>
          <p:cNvGraphicFramePr>
            <a:graphicFrameLocks noGrp="1"/>
          </p:cNvGraphicFramePr>
          <p:nvPr/>
        </p:nvGraphicFramePr>
        <p:xfrm>
          <a:off x="932688" y="2648744"/>
          <a:ext cx="10287000" cy="2252917"/>
        </p:xfrm>
        <a:graphic>
          <a:graphicData uri="http://schemas.openxmlformats.org/drawingml/2006/table">
            <a:tbl>
              <a:tblPr/>
              <a:tblGrid>
                <a:gridCol w="1965960"/>
                <a:gridCol w="905256"/>
                <a:gridCol w="2697480"/>
                <a:gridCol w="3813048"/>
                <a:gridCol w="905256"/>
              </a:tblGrid>
              <a:tr h="539560">
                <a:tc rowSpan="4">
                  <a:txBody>
                    <a:bodyPr vert="horz" wrap="square"/>
                    <a:lstStyle/>
                    <a:p>
                      <a:pPr marL="0" indent="0" algn="ctr" latinLnBrk="1" hangingPunct="0">
                        <a:lnSpc>
                          <a:spcPts val="44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近三年广东</a:t>
                      </a:r>
                      <a:endParaRPr lang="en-US" altLang="zh-CN" sz="2800" b="1" i="0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宋体" panose="02010600030101010101" pitchFamily="2" charset="-122"/>
                        <a:cs typeface="Times New Roman" panose="02020603050405020304" pitchFamily="34" charset="-120"/>
                      </a:endParaRPr>
                    </a:p>
                    <a:p>
                      <a:pPr marL="0" indent="0" algn="ctr" latinLnBrk="1" hangingPunct="0">
                        <a:lnSpc>
                          <a:spcPts val="44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中考考查情</a:t>
                      </a:r>
                      <a:endParaRPr lang="en-US" altLang="zh-CN" sz="2800" b="1" i="0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宋体" panose="02010600030101010101" pitchFamily="2" charset="-122"/>
                        <a:cs typeface="Times New Roman" panose="02020603050405020304" pitchFamily="34" charset="-120"/>
                      </a:endParaRPr>
                    </a:p>
                    <a:p>
                      <a:pPr marL="0" lvl="0" indent="0" algn="ctr" latinLnBrk="1" hangingPunct="0">
                        <a:lnSpc>
                          <a:spcPts val="43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况分析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年份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题型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考点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分值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119">
                <a:tc vMerge="1">
                  <a:txBody>
                    <a:bodyPr vert="horz" wrap="square"/>
                    <a:lstStyle/>
                    <a:p/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2023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综合题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热学综合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6分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119">
                <a:tc vMerge="1">
                  <a:txBody>
                    <a:bodyPr vert="horz" wrap="square"/>
                    <a:lstStyle/>
                    <a:p/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2024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综合题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热学综合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3分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119">
                <a:tc vMerge="1">
                  <a:txBody>
                    <a:bodyPr vert="horz" wrap="square"/>
                    <a:lstStyle/>
                    <a:p/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2025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填空题</a:t>
                      </a:r>
                      <a:r>
                        <a:rPr lang="en-US" altLang="zh-CN" sz="2800" b="1" i="0" spc="-1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、</a:t>
                      </a: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计算题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分子热运动</a:t>
                      </a:r>
                      <a:r>
                        <a:rPr lang="en-US" altLang="zh-CN" sz="2800" b="1" i="0" spc="-1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、</a:t>
                      </a: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热量计算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5分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P_5_BD#907e4e0b5?colgroup=5,2,7,10,2&amp;vcp=1&amp;pid=5b0475c4e&amp;color=0,0,0&amp;mp=1&amp;vtp=1&amp;bt=1&amp;bbb=1" title=""/>
          <p:cNvSpPr txBox="1"/>
          <p:nvPr/>
        </p:nvSpPr>
        <p:spPr>
          <a:xfrm>
            <a:off x="10508488" y="1952530"/>
            <a:ext cx="711200" cy="64071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algn="r">
              <a:lnSpc>
                <a:spcPts val="5000"/>
              </a:lnSpc>
            </a:pPr>
            <a:r>
              <a:rPr lang="zh-CN" altLang="en-US" sz="2800">
                <a:latin typeface="Times New Roman" panose="02020603050405020304" pitchFamily="34" charset="0"/>
              </a:rPr>
              <a:t>续表</a:t>
            </a:r>
            <a:endParaRPr lang="zh-CN" altLang="en-US" sz="2800">
              <a:latin typeface="Times New Roman" panose="02020603050405020304" pitchFamily="34" charset="0"/>
            </a:endParaRPr>
          </a:p>
        </p:txBody>
      </p:sp>
    </p:spTree>
  </p:cSld>
  <p:clrMapOvr>
    <a:masterClrMapping/>
  </p:clrMapOvr>
  <p:transition>
    <p:split dir="in"/>
  </p:transition>
  <p:timing/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C_4#be02d9691.fixed?vcp=1&amp;pid=e18ca0306&amp;color=0,0,0&amp;vtp=1&amp;bbb=1" title=""/>
          <p:cNvSpPr/>
          <p:nvPr/>
        </p:nvSpPr>
        <p:spPr>
          <a:xfrm>
            <a:off x="795528" y="722376"/>
            <a:ext cx="1508760" cy="1325880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10000"/>
              </a:lnSpc>
            </a:pPr>
            <a:r>
              <a:rPr lang="en-US" altLang="zh-CN" sz="80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02</a:t>
            </a:r>
            <a:endParaRPr lang="en-US" altLang="zh-CN" sz="8000"/>
          </a:p>
        </p:txBody>
      </p:sp>
      <p:sp>
        <p:nvSpPr>
          <p:cNvPr id="3" name="C_4_BD#be02d9691.fixed?vcp=1&amp;pid=e18ca0306&amp;color=255,198,17&amp;vtp=1&amp;bbb=1" title=""/>
          <p:cNvSpPr/>
          <p:nvPr/>
        </p:nvSpPr>
        <p:spPr>
          <a:xfrm>
            <a:off x="795528" y="2880360"/>
            <a:ext cx="6848856" cy="119786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8900"/>
              </a:lnSpc>
            </a:pPr>
            <a:r>
              <a:rPr lang="en-US" altLang="zh-CN" sz="7200" b="1" i="0">
                <a:solidFill>
                  <a:srgbClr val="FFC61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考点回顾</a:t>
            </a:r>
            <a:endParaRPr lang="en-US" altLang="zh-CN" sz="7200"/>
          </a:p>
        </p:txBody>
      </p:sp>
      <p:sp>
        <p:nvSpPr>
          <p:cNvPr id="4" name="C_4#be02d9691.fixed?vcp=1&amp;pid=e18ca0306&amp;color=0,0,0&amp;vtp=1&amp;bbb=1" title=""/>
          <p:cNvSpPr/>
          <p:nvPr/>
        </p:nvSpPr>
        <p:spPr>
          <a:xfrm>
            <a:off x="2295144" y="932688"/>
            <a:ext cx="612648" cy="310896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1700"/>
              </a:lnSpc>
            </a:pPr>
            <a:r>
              <a:rPr lang="en-US" altLang="zh-CN" sz="14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2026</a:t>
            </a:r>
            <a:endParaRPr lang="en-US" altLang="zh-CN" sz="1400"/>
          </a:p>
        </p:txBody>
      </p:sp>
    </p:spTree>
  </p:cSld>
  <p:clrMapOvr>
    <a:masterClrMapping/>
  </p:clrMapOvr>
  <p:transition>
    <p:split dir="in"/>
  </p:transition>
  <p:timing/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C_5_BD#63d95c7c7?vcp=1&amp;pid=be02d9691&amp;color=0,0,0&amp;tib=255,255,255&amp;iip=1&amp;vtp=1" title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2415" y="810742"/>
            <a:ext cx="1143000" cy="466344"/>
          </a:xfrm>
          <a:prstGeom prst="rect">
            <a:avLst/>
          </a:prstGeom>
        </p:spPr>
      </p:pic>
      <p:sp>
        <p:nvSpPr>
          <p:cNvPr id="3" name="C_5_BD#63d95c7c7?vcp=1&amp;pid=be02d9691&amp;color=0,0,0&amp;vtp=1&amp;bt=1&amp;bbb=1" title=""/>
          <p:cNvSpPr/>
          <p:nvPr/>
        </p:nvSpPr>
        <p:spPr>
          <a:xfrm>
            <a:off x="932689" y="720000"/>
            <a:ext cx="10323321" cy="7487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4900"/>
              </a:lnSpc>
            </a:pPr>
            <a:r>
              <a:rPr lang="en-US" altLang="zh-CN" sz="900" b="1" i="0" kern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分子热运动</a:t>
            </a:r>
            <a:endParaRPr lang="en-US" altLang="zh-CN" sz="100"/>
          </a:p>
        </p:txBody>
      </p:sp>
      <p:sp>
        <p:nvSpPr>
          <p:cNvPr id="4" name="P_6_BD#2358bf653?vcp=1&amp;pid=63d95c7c7&amp;color=0,0,0&amp;vtp=1&amp;bbb=1&amp;hb=1" title=""/>
          <p:cNvSpPr/>
          <p:nvPr/>
        </p:nvSpPr>
        <p:spPr>
          <a:xfrm>
            <a:off x="932688" y="1351063"/>
            <a:ext cx="10323576" cy="37921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1.物质是由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、原子组成的；组成物质的分子在不停地做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运动；分子运动的快慢跟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有关，温度越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，分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子运动越剧烈。</a:t>
            </a:r>
            <a:endParaRPr lang="en-US" altLang="zh-CN" sz="2800"/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2.不同物质在相互接触时彼此进入对方的现象，叫作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，它表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明了一切物质的分子都在不停地做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。分子之间存在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相互作用的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力和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力。</a:t>
            </a:r>
            <a:endParaRPr lang="en-US" altLang="zh-CN" sz="2800"/>
          </a:p>
        </p:txBody>
      </p:sp>
      <p:sp>
        <p:nvSpPr>
          <p:cNvPr id="5" name="P_6_AN.1_1#2358bf653.blank?vcp=1&amp;pid=63d95c7c7&amp;color=0,0,0&amp;vpa=1&amp;vtp=1&amp;bbb=1" title=""/>
          <p:cNvSpPr/>
          <p:nvPr/>
        </p:nvSpPr>
        <p:spPr>
          <a:xfrm>
            <a:off x="2638457" y="1320583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分子</a:t>
            </a:r>
            <a:endParaRPr lang="en-US" altLang="zh-CN" sz="2800"/>
          </a:p>
        </p:txBody>
      </p:sp>
      <p:sp>
        <p:nvSpPr>
          <p:cNvPr id="6" name="P_6_AN.2_1#2358bf653.blank?vcp=1&amp;pid=63d95c7c7&amp;color=0,0,0&amp;vpa=2&amp;vtp=1&amp;bbb=1" title=""/>
          <p:cNvSpPr/>
          <p:nvPr/>
        </p:nvSpPr>
        <p:spPr>
          <a:xfrm>
            <a:off x="943007" y="1968283"/>
            <a:ext cx="1330325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无规则</a:t>
            </a:r>
            <a:endParaRPr lang="en-US" altLang="zh-CN" sz="2800"/>
          </a:p>
        </p:txBody>
      </p:sp>
      <p:sp>
        <p:nvSpPr>
          <p:cNvPr id="7" name="P_6_AN.3_1#2358bf653.blank?vcp=1&amp;pid=63d95c7c7&amp;color=0,0,0&amp;vpa=3&amp;vtp=1&amp;bbb=1" title=""/>
          <p:cNvSpPr/>
          <p:nvPr/>
        </p:nvSpPr>
        <p:spPr>
          <a:xfrm>
            <a:off x="6294469" y="1968283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温度</a:t>
            </a:r>
            <a:endParaRPr lang="en-US" altLang="zh-CN" sz="2800"/>
          </a:p>
        </p:txBody>
      </p:sp>
      <p:sp>
        <p:nvSpPr>
          <p:cNvPr id="8" name="P_6_AN.4_1#2358bf653.blank?vcp=1&amp;pid=63d95c7c7&amp;color=0,0,0&amp;vpa=4&amp;vtp=1" title=""/>
          <p:cNvSpPr/>
          <p:nvPr/>
        </p:nvSpPr>
        <p:spPr>
          <a:xfrm>
            <a:off x="9504395" y="1968283"/>
            <a:ext cx="615950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高</a:t>
            </a:r>
            <a:endParaRPr lang="en-US" altLang="zh-CN" sz="2800"/>
          </a:p>
        </p:txBody>
      </p:sp>
      <p:sp>
        <p:nvSpPr>
          <p:cNvPr id="9" name="P_6_AN.5_1#2358bf653.blank?vcp=1&amp;pid=63d95c7c7&amp;color=0,0,0&amp;vpa=5&amp;vtp=1&amp;bbb=1" title=""/>
          <p:cNvSpPr/>
          <p:nvPr/>
        </p:nvSpPr>
        <p:spPr>
          <a:xfrm>
            <a:off x="9067832" y="3263683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扩散</a:t>
            </a:r>
            <a:endParaRPr lang="en-US" altLang="zh-CN" sz="2800"/>
          </a:p>
        </p:txBody>
      </p:sp>
      <p:sp>
        <p:nvSpPr>
          <p:cNvPr id="10" name="P_6_AN.6_1#2358bf653.blank?vcp=1&amp;pid=63d95c7c7&amp;color=0,0,0&amp;vpa=6&amp;vtp=1&amp;bbb=1" title=""/>
          <p:cNvSpPr/>
          <p:nvPr/>
        </p:nvSpPr>
        <p:spPr>
          <a:xfrm>
            <a:off x="6300819" y="3911383"/>
            <a:ext cx="2044700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无规则运动</a:t>
            </a:r>
            <a:endParaRPr lang="en-US" altLang="zh-CN" sz="2800"/>
          </a:p>
        </p:txBody>
      </p:sp>
      <p:sp>
        <p:nvSpPr>
          <p:cNvPr id="11" name="P_6_AN.7_1#2358bf653.blank?vcp=1&amp;pid=63d95c7c7&amp;color=0,0,0&amp;vpa=7&amp;vtp=1" title=""/>
          <p:cNvSpPr/>
          <p:nvPr/>
        </p:nvSpPr>
        <p:spPr>
          <a:xfrm>
            <a:off x="2728944" y="4538128"/>
            <a:ext cx="615950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引</a:t>
            </a:r>
            <a:endParaRPr lang="en-US" altLang="zh-CN" sz="2800"/>
          </a:p>
        </p:txBody>
      </p:sp>
      <p:sp>
        <p:nvSpPr>
          <p:cNvPr id="12" name="P_6_AN.8_1#2358bf653.blank?vcp=1&amp;pid=63d95c7c7&amp;color=0,0,0&amp;vpa=8&amp;vtp=1" title=""/>
          <p:cNvSpPr/>
          <p:nvPr/>
        </p:nvSpPr>
        <p:spPr>
          <a:xfrm>
            <a:off x="4154519" y="4538128"/>
            <a:ext cx="615950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斥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  <p:bldP spid="6" grpId="0" uiExpand="1" build="p" animBg="1"/>
      <p:bldP spid="7" grpId="0" uiExpand="1" build="p" animBg="1"/>
      <p:bldP spid="8" grpId="0" uiExpand="1" build="p" animBg="1"/>
      <p:bldP spid="9" grpId="0" uiExpand="1" build="p" animBg="1"/>
      <p:bldP spid="10" grpId="0" uiExpand="1" build="p" animBg="1"/>
      <p:bldP spid="11" grpId="0" uiExpand="1" build="p" animBg="1"/>
      <p:bldP spid="12" grpId="0" uiExpand="1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C_5_BD#53807b5ba?vcp=1&amp;pid=be02d9691&amp;color=0,0,0&amp;tib=255,255,255&amp;iip=2&amp;vtp=1" title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2415" y="775563"/>
            <a:ext cx="1143000" cy="466344"/>
          </a:xfrm>
          <a:prstGeom prst="rect">
            <a:avLst/>
          </a:prstGeom>
        </p:spPr>
      </p:pic>
      <p:sp>
        <p:nvSpPr>
          <p:cNvPr id="3" name="C_5_BD#53807b5ba?vcp=1&amp;pid=be02d9691&amp;color=0,0,0&amp;vtp=1&amp;bt=1&amp;bbb=1" title=""/>
          <p:cNvSpPr/>
          <p:nvPr/>
        </p:nvSpPr>
        <p:spPr>
          <a:xfrm>
            <a:off x="932689" y="720000"/>
            <a:ext cx="10323321" cy="531813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4600"/>
              </a:lnSpc>
            </a:pPr>
            <a:r>
              <a:rPr lang="en-US" altLang="zh-CN" sz="900" b="1" i="0" kern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内能</a:t>
            </a:r>
            <a:endParaRPr lang="en-US" altLang="zh-CN" sz="100">
              <a:solidFill>
                <a:srgbClr val="000000"/>
              </a:solidFill>
            </a:endParaRPr>
          </a:p>
        </p:txBody>
      </p:sp>
      <p:sp>
        <p:nvSpPr>
          <p:cNvPr id="4" name="P_6_BD#7ace8e873?vcp=1&amp;pid=53807b5ba&amp;color=0,0,0&amp;vtp=1&amp;bbb=1&amp;hb=1" title=""/>
          <p:cNvSpPr/>
          <p:nvPr/>
        </p:nvSpPr>
        <p:spPr>
          <a:xfrm>
            <a:off x="932688" y="1319567"/>
            <a:ext cx="10323576" cy="46938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47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3.构成物体的所有分子，其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运动的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能与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能的总和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7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叫作物体的内能。一切物体，不论温度高低，都具有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。</a:t>
            </a:r>
            <a:endParaRPr lang="en-US" altLang="zh-CN" sz="2800">
              <a:solidFill>
                <a:srgbClr val="000000"/>
              </a:solidFill>
            </a:endParaRPr>
          </a:p>
          <a:p>
            <a:pPr latinLnBrk="1">
              <a:lnSpc>
                <a:spcPts val="47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4.改变物体内能的方式有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和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两种。</a:t>
            </a:r>
            <a:endParaRPr lang="en-US" altLang="zh-CN" sz="2800">
              <a:solidFill>
                <a:srgbClr val="000000"/>
              </a:solidFill>
            </a:endParaRPr>
          </a:p>
          <a:p>
            <a:pPr latinLnBrk="1">
              <a:lnSpc>
                <a:spcPts val="47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5.在热传递过程中，传递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的多少叫作热量，通常用字母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</a:t>
            </a:r>
            <a:endParaRPr lang="en-US" altLang="zh-CN" sz="2800" i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34" charset="-120"/>
            </a:endParaRPr>
          </a:p>
          <a:p>
            <a:pPr latinLnBrk="1">
              <a:lnSpc>
                <a:spcPts val="47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表示。</a:t>
            </a:r>
            <a:endParaRPr lang="en-US" altLang="zh-CN" sz="2800">
              <a:solidFill>
                <a:srgbClr val="000000"/>
              </a:solidFill>
            </a:endParaRPr>
          </a:p>
          <a:p>
            <a:pPr latinLnBrk="1">
              <a:lnSpc>
                <a:spcPts val="47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6.温度不同的物体相互接触，低温物体吸收热量，温度通常会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700"/>
              </a:lnSpc>
            </a:pP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，内能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；高温物体放出热量，温度通常会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，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5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内能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。</a:t>
            </a:r>
            <a:endParaRPr lang="en-US" altLang="zh-CN" sz="2800">
              <a:solidFill>
                <a:srgbClr val="000000"/>
              </a:solidFill>
            </a:endParaRPr>
          </a:p>
        </p:txBody>
      </p:sp>
      <p:sp>
        <p:nvSpPr>
          <p:cNvPr id="5" name="P_6_AN.9_1#7ace8e873.blank?vcp=1&amp;pid=53807b5ba&amp;color=0,0,0&amp;vpa=9&amp;vtp=1" title=""/>
          <p:cNvSpPr/>
          <p:nvPr/>
        </p:nvSpPr>
        <p:spPr>
          <a:xfrm>
            <a:off x="5138769" y="1285213"/>
            <a:ext cx="615950" cy="5346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7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热</a:t>
            </a:r>
            <a:endParaRPr lang="en-US" altLang="zh-CN" sz="2800">
              <a:solidFill>
                <a:srgbClr val="FF0000"/>
              </a:solidFill>
            </a:endParaRPr>
          </a:p>
        </p:txBody>
      </p:sp>
      <p:sp>
        <p:nvSpPr>
          <p:cNvPr id="6" name="P_6_AN.10_1#7ace8e873.blank?vcp=1&amp;pid=53807b5ba&amp;color=0,0,0&amp;vpa=10&amp;vtp=1" title=""/>
          <p:cNvSpPr/>
          <p:nvPr/>
        </p:nvSpPr>
        <p:spPr>
          <a:xfrm>
            <a:off x="6921532" y="1285213"/>
            <a:ext cx="615950" cy="5346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7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动</a:t>
            </a:r>
            <a:endParaRPr lang="en-US" altLang="zh-CN" sz="2800">
              <a:solidFill>
                <a:srgbClr val="FF0000"/>
              </a:solidFill>
            </a:endParaRPr>
          </a:p>
        </p:txBody>
      </p:sp>
      <p:sp>
        <p:nvSpPr>
          <p:cNvPr id="7" name="P_6_AN.11_1#7ace8e873.blank?vcp=1&amp;pid=53807b5ba&amp;color=0,0,0&amp;vpa=11&amp;vtp=1&amp;bbb=1" title=""/>
          <p:cNvSpPr/>
          <p:nvPr/>
        </p:nvSpPr>
        <p:spPr>
          <a:xfrm>
            <a:off x="8347107" y="1285213"/>
            <a:ext cx="1330325" cy="5346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7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分子势</a:t>
            </a:r>
            <a:endParaRPr lang="en-US" altLang="zh-CN" sz="2800">
              <a:solidFill>
                <a:srgbClr val="FF0000"/>
              </a:solidFill>
            </a:endParaRPr>
          </a:p>
        </p:txBody>
      </p:sp>
      <p:sp>
        <p:nvSpPr>
          <p:cNvPr id="8" name="P_6_AN.12_1#7ace8e873.blank?vcp=1&amp;pid=53807b5ba&amp;color=0,0,0&amp;vpa=12&amp;vtp=1&amp;bbb=1" title=""/>
          <p:cNvSpPr/>
          <p:nvPr/>
        </p:nvSpPr>
        <p:spPr>
          <a:xfrm>
            <a:off x="9158320" y="1882114"/>
            <a:ext cx="973138" cy="5346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7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内能</a:t>
            </a:r>
            <a:endParaRPr lang="en-US" altLang="zh-CN" sz="2800">
              <a:solidFill>
                <a:srgbClr val="FF0000"/>
              </a:solidFill>
            </a:endParaRPr>
          </a:p>
        </p:txBody>
      </p:sp>
      <p:sp>
        <p:nvSpPr>
          <p:cNvPr id="9" name="P_6_AN.13_1#7ace8e873.blank?vcp=1&amp;pid=53807b5ba&amp;color=0,0,0&amp;vpa=13&amp;vtp=1&amp;bbb=1" title=""/>
          <p:cNvSpPr/>
          <p:nvPr/>
        </p:nvSpPr>
        <p:spPr>
          <a:xfrm>
            <a:off x="4781581" y="2479013"/>
            <a:ext cx="973138" cy="5346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7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做功</a:t>
            </a:r>
            <a:endParaRPr lang="en-US" altLang="zh-CN" sz="2800">
              <a:solidFill>
                <a:srgbClr val="FF0000"/>
              </a:solidFill>
            </a:endParaRPr>
          </a:p>
        </p:txBody>
      </p:sp>
      <p:sp>
        <p:nvSpPr>
          <p:cNvPr id="10" name="P_6_AN.14_1#7ace8e873.blank?vcp=1&amp;pid=53807b5ba&amp;color=0,0,0&amp;vpa=14&amp;vtp=1&amp;bbb=1" title=""/>
          <p:cNvSpPr/>
          <p:nvPr/>
        </p:nvSpPr>
        <p:spPr>
          <a:xfrm>
            <a:off x="6205569" y="2479013"/>
            <a:ext cx="1330325" cy="5346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7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热传递</a:t>
            </a:r>
            <a:endParaRPr lang="en-US" altLang="zh-CN" sz="2800">
              <a:solidFill>
                <a:srgbClr val="FF0000"/>
              </a:solidFill>
            </a:endParaRPr>
          </a:p>
        </p:txBody>
      </p:sp>
      <p:sp>
        <p:nvSpPr>
          <p:cNvPr id="11" name="P_6_AN.15_1#7ace8e873.blank?vcp=1&amp;pid=53807b5ba&amp;color=0,0,0&amp;vpa=15&amp;vtp=1&amp;bbb=1" title=""/>
          <p:cNvSpPr/>
          <p:nvPr/>
        </p:nvSpPr>
        <p:spPr>
          <a:xfrm>
            <a:off x="4781581" y="3075914"/>
            <a:ext cx="973138" cy="5346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7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能量</a:t>
            </a:r>
            <a:endParaRPr lang="en-US" altLang="zh-CN" sz="2800">
              <a:solidFill>
                <a:srgbClr val="FF0000"/>
              </a:solidFill>
            </a:endParaRPr>
          </a:p>
        </p:txBody>
      </p:sp>
      <mc:AlternateContent>
        <mc:Choice Requires="a14">
          <p:sp>
            <p:nvSpPr>
              <p:cNvPr id="12" name="P_6_AN.16_1#7ace8e873.blank?vcp=1&amp;pid=53807b5ba&amp;color=0,0,0&amp;vpa=16&amp;vtp=1&amp;bbb=1" title=""/>
              <p:cNvSpPr/>
              <p:nvPr/>
            </p:nvSpPr>
            <p:spPr>
              <a:xfrm>
                <a:off x="10530714" y="3162781"/>
                <a:ext cx="441325" cy="412369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ctr" latinLnBrk="1">
                  <a:lnSpc>
                    <a:spcPts val="3500"/>
                  </a:lnSpc>
                </a:pP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𝑸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endParaRPr lang="en-US" altLang="zh-CN" sz="100"/>
              </a:p>
            </p:txBody>
          </p:sp>
        </mc:Choice>
        <mc:Fallback>
          <p:sp>
            <p:nvSpPr>
              <p:cNvPr id="12" name="P_6_AN.16_1#7ace8e873.blank?vcp=1&amp;pid=53807b5ba&amp;color=0,0,0&amp;vpa=16&amp;vtp=1&amp;bb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30714" y="3162781"/>
                <a:ext cx="441325" cy="412369"/>
              </a:xfrm>
              <a:prstGeom prst="rect">
                <a:avLst/>
              </a:prstGeom>
              <a:blipFill rotWithShape="1">
                <a:blip r:embed="rId4"/>
                <a:stretch>
                  <a:fillRect l="-115" t="-117" r="115" b="-767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P_6_AN.17_1#7ace8e873.blank?vcp=1&amp;pid=53807b5ba&amp;color=0,0,0&amp;vpa=17&amp;vtp=1&amp;bbb=1" title=""/>
          <p:cNvSpPr/>
          <p:nvPr/>
        </p:nvSpPr>
        <p:spPr>
          <a:xfrm>
            <a:off x="943007" y="4866613"/>
            <a:ext cx="973138" cy="5346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7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升高</a:t>
            </a:r>
            <a:endParaRPr lang="en-US" altLang="zh-CN" sz="2800">
              <a:solidFill>
                <a:srgbClr val="FF0000"/>
              </a:solidFill>
            </a:endParaRPr>
          </a:p>
        </p:txBody>
      </p:sp>
      <p:sp>
        <p:nvSpPr>
          <p:cNvPr id="14" name="P_6_AN.18_1#7ace8e873.blank?vcp=1&amp;pid=53807b5ba&amp;color=0,0,0&amp;vpa=18&amp;vtp=1&amp;bbb=1" title=""/>
          <p:cNvSpPr/>
          <p:nvPr/>
        </p:nvSpPr>
        <p:spPr>
          <a:xfrm>
            <a:off x="3081369" y="4866613"/>
            <a:ext cx="973138" cy="5346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7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增大</a:t>
            </a:r>
            <a:endParaRPr lang="en-US" altLang="zh-CN" sz="2800">
              <a:solidFill>
                <a:srgbClr val="FF0000"/>
              </a:solidFill>
            </a:endParaRPr>
          </a:p>
        </p:txBody>
      </p:sp>
      <p:sp>
        <p:nvSpPr>
          <p:cNvPr id="15" name="P_6_AN.19_1#7ace8e873.blank?vcp=1&amp;pid=53807b5ba&amp;color=0,0,0&amp;vpa=19&amp;vtp=1&amp;bbb=1" title=""/>
          <p:cNvSpPr/>
          <p:nvPr/>
        </p:nvSpPr>
        <p:spPr>
          <a:xfrm>
            <a:off x="9505982" y="4866613"/>
            <a:ext cx="973138" cy="5346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7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降低</a:t>
            </a:r>
            <a:endParaRPr lang="en-US" altLang="zh-CN" sz="2800">
              <a:solidFill>
                <a:srgbClr val="FF0000"/>
              </a:solidFill>
            </a:endParaRPr>
          </a:p>
        </p:txBody>
      </p:sp>
      <p:sp>
        <p:nvSpPr>
          <p:cNvPr id="16" name="P_6_AN.20_1#7ace8e873.blank?vcp=1&amp;pid=53807b5ba&amp;color=0,0,0&amp;vpa=20&amp;vtp=1&amp;bbb=1" title=""/>
          <p:cNvSpPr/>
          <p:nvPr/>
        </p:nvSpPr>
        <p:spPr>
          <a:xfrm>
            <a:off x="1657382" y="5443512"/>
            <a:ext cx="973138" cy="5155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5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减小</a:t>
            </a:r>
            <a:endParaRPr lang="en-US" altLang="zh-CN" sz="280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  <p:bldP spid="6" grpId="0" uiExpand="1" build="p" animBg="1"/>
      <p:bldP spid="7" grpId="0" uiExpand="1" build="p" animBg="1"/>
      <p:bldP spid="8" grpId="0" uiExpand="1" build="p" animBg="1"/>
      <p:bldP spid="9" grpId="0" uiExpand="1" build="p" animBg="1"/>
      <p:bldP spid="10" grpId="0" uiExpand="1" build="p" animBg="1"/>
      <p:bldP spid="11" grpId="0" uiExpand="1" build="p" animBg="1"/>
      <p:bldP spid="12" grpId="0" uiExpand="1" build="p" animBg="1"/>
      <p:bldP spid="13" grpId="0" uiExpand="1" build="p" animBg="1"/>
      <p:bldP spid="14" grpId="0" uiExpand="1" build="p" animBg="1"/>
      <p:bldP spid="15" grpId="0" uiExpand="1" build="p" animBg="1"/>
      <p:bldP spid="16" grpId="0" uiExpand="1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C_5_BD#4f0454d87?vcp=1&amp;pid=be02d9691&amp;color=0,0,0&amp;tib=255,255,255&amp;iip=3&amp;vtp=1" title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2415" y="810742"/>
            <a:ext cx="1143000" cy="466344"/>
          </a:xfrm>
          <a:prstGeom prst="rect">
            <a:avLst/>
          </a:prstGeom>
        </p:spPr>
      </p:pic>
      <p:sp>
        <p:nvSpPr>
          <p:cNvPr id="3" name="C_5_BD#4f0454d87?vcp=1&amp;pid=be02d9691&amp;color=0,0,0&amp;vtp=1&amp;bt=1&amp;bbb=1" title=""/>
          <p:cNvSpPr/>
          <p:nvPr/>
        </p:nvSpPr>
        <p:spPr>
          <a:xfrm>
            <a:off x="932689" y="720000"/>
            <a:ext cx="10323321" cy="7487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4900"/>
              </a:lnSpc>
            </a:pPr>
            <a:r>
              <a:rPr lang="en-US" altLang="zh-CN" sz="900" b="1" i="0" kern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比热容</a:t>
            </a:r>
            <a:endParaRPr lang="en-US" altLang="zh-CN" sz="100">
              <a:solidFill>
                <a:srgbClr val="000000"/>
              </a:solidFill>
            </a:endParaRPr>
          </a:p>
        </p:txBody>
      </p:sp>
      <mc:AlternateContent>
        <mc:Choice Requires="a14">
          <p:sp>
            <p:nvSpPr>
              <p:cNvPr id="4" name="P_6_BD#14df47ec7?vcp=1&amp;pid=4f0454d87&amp;color=0,0,0&amp;vtp=1&amp;bbb=1&amp;hb=1" title=""/>
              <p:cNvSpPr/>
              <p:nvPr/>
            </p:nvSpPr>
            <p:spPr>
              <a:xfrm>
                <a:off x="932688" y="1351063"/>
                <a:ext cx="10323576" cy="4412933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l"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7.一定质量的某种物质，在温度升高时吸收的</a:t>
                </a: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______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与它的质量和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升高的温度乘积之比，叫作这种物质的比热容。比热容用符号</a:t>
                </a: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</a:t>
                </a:r>
                <a:endParaRPr lang="en-US" altLang="zh-CN" sz="2800" i="0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34" charset="-120"/>
                </a:endParaRPr>
              </a:p>
              <a:p>
                <a:pPr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表示，它的单位是</a:t>
                </a: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__________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。水的比热容为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5100"/>
                  </a:lnSpc>
                </a:pP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𝟒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.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��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×</m:t>
                      </m:r>
                      <m:sSup>
                        <m:sSupPr>
                          <m:ctrlPr>
                            <a:rPr lang="en-US" altLang="zh-CN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pPr>
                        <m:e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𝟏𝟎</m:t>
                          </m:r>
                        </m:e>
                        <m:sup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𝟑</m:t>
                          </m:r>
                        </m:sup>
                      </m:sSup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𝐉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/(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𝐤𝐠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⋅℃)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，其物理意义是</a:t>
                </a: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_________________________</a:t>
                </a:r>
                <a:endParaRPr lang="en-US" altLang="zh-CN" sz="2800" i="0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34" charset="-120"/>
                </a:endParaRPr>
              </a:p>
              <a:p>
                <a:pPr latinLnBrk="1">
                  <a:lnSpc>
                    <a:spcPts val="5100"/>
                  </a:lnSpc>
                </a:pP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____________________________________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。</a:t>
                </a:r>
                <a:endParaRPr lang="en-US" altLang="zh-CN" sz="2800">
                  <a:solidFill>
                    <a:srgbClr val="000000"/>
                  </a:solidFill>
                </a:endParaRPr>
              </a:p>
              <a:p>
                <a:pPr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8.计算物体吸热的公式是</a:t>
                </a: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_______________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；放热的公式是</a:t>
                </a: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_______</a:t>
                </a:r>
                <a:endParaRPr lang="en-US" altLang="zh-CN" sz="2800" i="0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34" charset="-120"/>
                </a:endParaRPr>
              </a:p>
              <a:p>
                <a:pPr latinLnBrk="1">
                  <a:lnSpc>
                    <a:spcPts val="4900"/>
                  </a:lnSpc>
                </a:pP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__________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。</a:t>
                </a:r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#2</a:t>
                </a:r>
                <a:endParaRPr lang="en-US" altLang="zh-CN" sz="2800"/>
              </a:p>
            </p:txBody>
          </p:sp>
        </mc:Choice>
        <mc:Fallback>
          <p:sp>
            <p:nvSpPr>
              <p:cNvPr id="4" name="P_6_BD#14df47ec7?vcp=1&amp;pid=4f0454d87&amp;color=0,0,0&amp;vtp=1&amp;bbb=1&amp;h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688" y="1351063"/>
                <a:ext cx="10323576" cy="4412933"/>
              </a:xfrm>
              <a:prstGeom prst="rect">
                <a:avLst/>
              </a:prstGeom>
              <a:blipFill rotWithShape="1">
                <a:blip r:embed="rId4"/>
                <a:stretch>
                  <a:fillRect l="-5" t="-9" r="-1062" b="-215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P_6_AN.21_1#14df47ec7.blank?vcp=1&amp;pid=4f0454d87&amp;color=0,0,0&amp;vpa=21&amp;vtp=1&amp;bbb=1" title=""/>
          <p:cNvSpPr/>
          <p:nvPr/>
        </p:nvSpPr>
        <p:spPr>
          <a:xfrm>
            <a:off x="7996270" y="1320583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热量</a:t>
            </a:r>
            <a:endParaRPr lang="en-US" altLang="zh-CN" sz="2800">
              <a:solidFill>
                <a:srgbClr val="FF0000"/>
              </a:solidFill>
            </a:endParaRPr>
          </a:p>
        </p:txBody>
      </p:sp>
      <mc:AlternateContent>
        <mc:Choice Requires="a14">
          <p:sp>
            <p:nvSpPr>
              <p:cNvPr id="6" name="P_6_AN.22_1#14df47ec7.blank?vcp=1&amp;pid=4f0454d87&amp;color=0,0,0&amp;vpa=22&amp;vtp=1&amp;bbb=1" title=""/>
              <p:cNvSpPr/>
              <p:nvPr/>
            </p:nvSpPr>
            <p:spPr>
              <a:xfrm>
                <a:off x="10664064" y="2091409"/>
                <a:ext cx="360363" cy="412369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ctr" latinLnBrk="1">
                  <a:lnSpc>
                    <a:spcPts val="3500"/>
                  </a:lnSpc>
                </a:pP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𝒄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endParaRPr lang="en-US" altLang="zh-CN" sz="100"/>
              </a:p>
            </p:txBody>
          </p:sp>
        </mc:Choice>
        <mc:Fallback>
          <p:sp>
            <p:nvSpPr>
              <p:cNvPr id="6" name="P_6_AN.22_1#14df47ec7.blank?vcp=1&amp;pid=4f0454d87&amp;color=0,0,0&amp;vpa=22&amp;vtp=1&amp;bb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4064" y="2091409"/>
                <a:ext cx="360363" cy="412369"/>
              </a:xfrm>
              <a:prstGeom prst="rect">
                <a:avLst/>
              </a:prstGeom>
              <a:blipFill rotWithShape="1">
                <a:blip r:embed="rId5"/>
                <a:stretch>
                  <a:fillRect l="-141" t="-86" r="53" b="-770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>
        <mc:Choice Requires="a14">
          <p:sp>
            <p:nvSpPr>
              <p:cNvPr id="7" name="P_6_AN.23_1#14df47ec7.blank?vcp=1&amp;pid=4f0454d87&amp;color=0,0,0&amp;vpa=23&amp;vtp=1&amp;bbb=1" title=""/>
              <p:cNvSpPr/>
              <p:nvPr/>
            </p:nvSpPr>
            <p:spPr>
              <a:xfrm>
                <a:off x="3801301" y="2743681"/>
                <a:ext cx="1766126" cy="412369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ctr" latinLnBrk="1">
                  <a:lnSpc>
                    <a:spcPts val="3500"/>
                  </a:lnSpc>
                </a:pP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𝐉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/(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𝐤𝐠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⋅℃)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endParaRPr lang="en-US" altLang="zh-CN" sz="100"/>
              </a:p>
            </p:txBody>
          </p:sp>
        </mc:Choice>
        <mc:Fallback>
          <p:sp>
            <p:nvSpPr>
              <p:cNvPr id="7" name="P_6_AN.23_1#14df47ec7.blank?vcp=1&amp;pid=4f0454d87&amp;color=0,0,0&amp;vpa=23&amp;vtp=1&amp;bb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1301" y="2743681"/>
                <a:ext cx="1766126" cy="412369"/>
              </a:xfrm>
              <a:prstGeom prst="rect">
                <a:avLst/>
              </a:prstGeom>
              <a:blipFill rotWithShape="1">
                <a:blip r:embed="rId6"/>
                <a:stretch>
                  <a:fillRect l="-11" t="-117" r="22" b="-767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>
        <mc:Choice Requires="a14">
          <p:sp>
            <p:nvSpPr>
              <p:cNvPr id="8" name="P_6_AN.24_1#14df47ec7.blank?vcp=1&amp;pid=4f0454d87&amp;color=0,0,0&amp;vpa=24&amp;vtp=1&amp;bbb=1&amp;hb=1" title=""/>
              <p:cNvSpPr/>
              <p:nvPr/>
            </p:nvSpPr>
            <p:spPr>
              <a:xfrm>
                <a:off x="932689" y="3256063"/>
                <a:ext cx="10323321" cy="1233043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latinLnBrk="1">
                  <a:lnSpc>
                    <a:spcPts val="5175"/>
                  </a:lnSpc>
                </a:pPr>
                <a:r>
                  <a:rPr lang="en-US" altLang="zh-CN" sz="2800" b="1" i="0" kern="0">
                    <a:solidFill>
                      <a:srgbClr val="FFFFFF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34" charset="-120"/>
                  </a:rPr>
                  <a:t>                                 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𝟏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𝐤𝐠</m:t>
                      </m:r>
                    </m:oMath>
                  </m:oMathPara>
                </a14:m>
                <a:r>
                  <a:rPr lang="en-US" altLang="zh-CN" sz="2800" b="1" i="0">
                    <a:solidFill>
                      <a:srgbClr val="FF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水的温度升高（降低）</a:t>
                </a:r>
                <a:endParaRPr lang="en-US" altLang="zh-CN" sz="2800" b="1" i="0">
                  <a:solidFill>
                    <a:srgbClr val="FF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5175"/>
                  </a:lnSpc>
                </a:pP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𝟏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℃</m:t>
                      </m:r>
                    </m:oMath>
                  </m:oMathPara>
                </a14:m>
                <a:r>
                  <a:rPr lang="en-US" altLang="zh-CN" sz="2800" b="1" i="0">
                    <a:solidFill>
                      <a:srgbClr val="FF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所吸收（放出）的热量是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𝟒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.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𝟐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×</m:t>
                      </m:r>
                      <m:sSup>
                        <m:sSupPr>
                          <m:ctrlPr>
                            <a:rPr lang="en-US" altLang="zh-CN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34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pPr>
                        <m:e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FF0000"/>
                              </a:solidFill>
                              <a:latin typeface="Cambria Math" panose="02040503050406030204" pitchFamily="34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𝟏𝟎</m:t>
                          </m:r>
                        </m:e>
                        <m:sup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FF0000"/>
                              </a:solidFill>
                              <a:latin typeface="Cambria Math" panose="02040503050406030204" pitchFamily="34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𝟑</m:t>
                          </m:r>
                        </m:sup>
                      </m:sSup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𝐉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endParaRPr lang="en-US" altLang="zh-CN" sz="100"/>
              </a:p>
            </p:txBody>
          </p:sp>
        </mc:Choice>
        <mc:Fallback>
          <p:sp>
            <p:nvSpPr>
              <p:cNvPr id="8" name="P_6_AN.24_1#14df47ec7.blank?vcp=1&amp;pid=4f0454d87&amp;color=0,0,0&amp;vpa=24&amp;vtp=1&amp;bbb=1&amp;h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689" y="3256063"/>
                <a:ext cx="10323321" cy="1233043"/>
              </a:xfrm>
              <a:prstGeom prst="rect">
                <a:avLst/>
              </a:prstGeom>
              <a:blipFill rotWithShape="1">
                <a:blip r:embed="rId7"/>
                <a:stretch>
                  <a:fillRect l="-5" t="-34" r="0" b="-656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>
        <mc:Choice Requires="a14">
          <p:sp>
            <p:nvSpPr>
              <p:cNvPr id="9" name="P_6_AN.25_1#14df47ec7.blank?vcp=1&amp;pid=4f0454d87&amp;color=0,0,0&amp;vpa=25&amp;vtp=1&amp;bbb=1" title=""/>
              <p:cNvSpPr/>
              <p:nvPr/>
            </p:nvSpPr>
            <p:spPr>
              <a:xfrm>
                <a:off x="4807775" y="4687035"/>
                <a:ext cx="2600770" cy="412369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ctr" latinLnBrk="1">
                  <a:lnSpc>
                    <a:spcPts val="3500"/>
                  </a:lnSpc>
                </a:pP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𝑸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=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𝒄𝒎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(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𝒕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−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​</m:t>
                      </m:r>
                      <m:sSub>
                        <m:sSubPr>
                          <m:ctrlPr>
                            <a:rPr lang="en-US" altLang="zh-CN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34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bPr>
                        <m:e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FF0000"/>
                              </a:solidFill>
                              <a:latin typeface="Cambria Math" panose="02040503050406030204" pitchFamily="34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𝒕</m:t>
                          </m:r>
                        </m:e>
                        <m:sub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FF0000"/>
                              </a:solidFill>
                              <a:latin typeface="Cambria Math" panose="02040503050406030204" pitchFamily="34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𝟎</m:t>
                          </m:r>
                        </m:sub>
                      </m:sSub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)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endParaRPr lang="en-US" altLang="zh-CN" sz="100"/>
              </a:p>
            </p:txBody>
          </p:sp>
        </mc:Choice>
        <mc:Fallback>
          <p:sp>
            <p:nvSpPr>
              <p:cNvPr id="9" name="P_6_AN.25_1#14df47ec7.blank?vcp=1&amp;pid=4f0454d87&amp;color=0,0,0&amp;vpa=25&amp;vtp=1&amp;bb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7775" y="4687035"/>
                <a:ext cx="2600770" cy="412369"/>
              </a:xfrm>
              <a:prstGeom prst="rect">
                <a:avLst/>
              </a:prstGeom>
              <a:blipFill rotWithShape="1">
                <a:blip r:embed="rId8"/>
                <a:stretch>
                  <a:fillRect l="-7" t="-24" b="-776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>
        <mc:Choice Requires="a14">
          <p:sp>
            <p:nvSpPr>
              <p:cNvPr id="10" name="P_6_AN.26_1#14df47ec7.blank?vcp=1&amp;pid=4f0454d87&amp;color=0,0,0&amp;vpa=26&amp;vtp=1&amp;bbb=1&amp;hb=1" title=""/>
              <p:cNvSpPr/>
              <p:nvPr/>
            </p:nvSpPr>
            <p:spPr>
              <a:xfrm>
                <a:off x="932689" y="4551463"/>
                <a:ext cx="10323321" cy="1190244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t"/>
              <a:lstStyle/>
              <a:p>
                <a:pPr latinLnBrk="1">
                  <a:lnSpc>
                    <a:spcPts val="4995"/>
                  </a:lnSpc>
                </a:pPr>
                <a:r>
                  <a:rPr lang="en-US" altLang="zh-CN" sz="2800" b="1" i="0" kern="0">
                    <a:solidFill>
                      <a:srgbClr val="FFFFFF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34" charset="-120"/>
                  </a:rPr>
                  <a:t>                                                    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𝑸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=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𝒄𝒎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(</m:t>
                      </m:r>
                      <m:sSub>
                        <m:sSubPr>
                          <m:ctrlPr>
                            <a:rPr lang="en-US" altLang="zh-CN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34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bPr>
                        <m:e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FF0000"/>
                              </a:solidFill>
                              <a:latin typeface="Cambria Math" panose="02040503050406030204" pitchFamily="34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𝒕</m:t>
                          </m:r>
                        </m:e>
                        <m:sub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FF0000"/>
                              </a:solidFill>
                              <a:latin typeface="Cambria Math" panose="02040503050406030204" pitchFamily="34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𝟎</m:t>
                          </m:r>
                        </m:sub>
                      </m:sSub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−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​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𝒕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)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endParaRPr lang="en-US" altLang="zh-CN" sz="100"/>
              </a:p>
            </p:txBody>
          </p:sp>
        </mc:Choice>
        <mc:Fallback>
          <p:sp>
            <p:nvSpPr>
              <p:cNvPr id="10" name="P_6_AN.26_1#14df47ec7.blank?vcp=1&amp;pid=4f0454d87&amp;color=0,0,0&amp;vpa=26&amp;vtp=1&amp;bbb=1&amp;h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689" y="4551463"/>
                <a:ext cx="10323321" cy="1190244"/>
              </a:xfrm>
              <a:prstGeom prst="rect">
                <a:avLst/>
              </a:prstGeom>
              <a:blipFill rotWithShape="1">
                <a:blip r:embed="rId9"/>
                <a:stretch>
                  <a:fillRect l="-5" t="-35" r="0" b="-6559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  <p:bldP spid="6" grpId="0" uiExpand="1" build="p" animBg="1"/>
      <p:bldP spid="7" grpId="0" uiExpand="1" build="p" animBg="1"/>
      <p:bldP spid="8" grpId="0" uiExpand="1" build="p" animBg="1"/>
      <p:bldP spid="9" grpId="0" uiExpand="1" build="p" animBg="1"/>
      <p:bldP spid="10" grpId="0" uiExpand="1" build="p" animBg="1"/>
    </p:bldLst>
  </p:timing>
</p:sld>
</file>

<file path=ppt/tags/tag1.xml><?xml version="1.0" encoding="utf-8"?>
<p:tagLst xmlns:p="http://schemas.openxmlformats.org/presentationml/2006/main">
  <p:tag name="AS_OS" val="Unix 3.10 unknown"/>
  <p:tag name="AS_RELEASE_DATE" val="2023.03.31"/>
  <p:tag name="AS_TITLE" val="Aspose.Slides for Java"/>
  <p:tag name="AS_VERSION" val="23.3"/>
  <p:tag name="COMMONDATA" val="eyJoZGlkIjoiOGMxNWJkM2RlZDFjYzllMDRlMzYwODIxOGNiZjY5OGIifQ=="/>
</p:tagLst>
</file>

<file path=ppt/theme/theme1.xml><?xml version="1.0" encoding="utf-8"?>
<a:theme xmlns:r="http://schemas.openxmlformats.org/officeDocument/2006/relationships" xmlns:a="http://schemas.openxmlformats.org/drawingml/2006/mai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Calibri Light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Calibri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/>
        <a:ea typeface="等线 Light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等线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Paragraphs>211</Paragraphs>
  <Slides>31</Slides>
  <Notes>29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45" baseType="lpstr">
      <vt:lpstr>Arial</vt:lpstr>
      <vt:lpstr>Calibri Light</vt:lpstr>
      <vt:lpstr>Calibri</vt:lpstr>
      <vt:lpstr>Times New Roman</vt:lpstr>
      <vt:lpstr>黑体</vt:lpstr>
      <vt:lpstr>宋体</vt:lpstr>
      <vt:lpstr>等线 Light</vt:lpstr>
      <vt:lpstr>等线</vt:lpstr>
      <vt:lpstr>思源黑体 CN Heavy</vt:lpstr>
      <vt:lpstr>微软雅黑</vt:lpstr>
      <vt:lpstr>字魂45号-冰宇雅宋</vt:lpstr>
      <vt:lpstr>楷体</vt:lpstr>
      <vt:lpstr>思源黑体 CN Medium</vt:lpstr>
      <vt:lpstr/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23.0300</AppVersion>
  <TotalTime>0</TotalTime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2026-02-06T23:36:59Z</cp:lastPrinted>
  <dcterms:created xsi:type="dcterms:W3CDTF">2026-02-06T23:36:59Z</dcterms:created>
  <dcterms:modified xsi:type="dcterms:W3CDTF">2026-02-06T15:36:59Z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